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3"/>
  </p:handoutMasterIdLst>
  <p:sldIdLst>
    <p:sldId id="271" r:id="rId4"/>
    <p:sldId id="358" r:id="rId6"/>
    <p:sldId id="359" r:id="rId7"/>
    <p:sldId id="294" r:id="rId8"/>
    <p:sldId id="360" r:id="rId9"/>
    <p:sldId id="502" r:id="rId10"/>
    <p:sldId id="361" r:id="rId11"/>
    <p:sldId id="362" r:id="rId12"/>
    <p:sldId id="363" r:id="rId13"/>
    <p:sldId id="336" r:id="rId14"/>
    <p:sldId id="364" r:id="rId15"/>
    <p:sldId id="501" r:id="rId16"/>
    <p:sldId id="504" r:id="rId17"/>
    <p:sldId id="503" r:id="rId18"/>
    <p:sldId id="365" r:id="rId19"/>
    <p:sldId id="366" r:id="rId20"/>
    <p:sldId id="367" r:id="rId21"/>
    <p:sldId id="337" r:id="rId22"/>
    <p:sldId id="368" r:id="rId23"/>
    <p:sldId id="371" r:id="rId24"/>
    <p:sldId id="333" r:id="rId25"/>
    <p:sldId id="334" r:id="rId26"/>
    <p:sldId id="369" r:id="rId27"/>
    <p:sldId id="339" r:id="rId28"/>
    <p:sldId id="370" r:id="rId29"/>
    <p:sldId id="342" r:id="rId30"/>
    <p:sldId id="372" r:id="rId31"/>
    <p:sldId id="373" r:id="rId32"/>
    <p:sldId id="374" r:id="rId33"/>
    <p:sldId id="376" r:id="rId34"/>
    <p:sldId id="375" r:id="rId35"/>
    <p:sldId id="505" r:id="rId36"/>
    <p:sldId id="343" r:id="rId37"/>
    <p:sldId id="506" r:id="rId38"/>
    <p:sldId id="507" r:id="rId39"/>
    <p:sldId id="378" r:id="rId40"/>
    <p:sldId id="532" r:id="rId41"/>
    <p:sldId id="533" r:id="rId42"/>
    <p:sldId id="379" r:id="rId43"/>
    <p:sldId id="535" r:id="rId44"/>
    <p:sldId id="380" r:id="rId45"/>
    <p:sldId id="341" r:id="rId46"/>
    <p:sldId id="381" r:id="rId47"/>
    <p:sldId id="344" r:id="rId48"/>
    <p:sldId id="382" r:id="rId49"/>
    <p:sldId id="384" r:id="rId50"/>
    <p:sldId id="385" r:id="rId51"/>
    <p:sldId id="346" r:id="rId52"/>
    <p:sldId id="387" r:id="rId53"/>
    <p:sldId id="347" r:id="rId54"/>
    <p:sldId id="386" r:id="rId55"/>
    <p:sldId id="388" r:id="rId56"/>
    <p:sldId id="472" r:id="rId57"/>
    <p:sldId id="473" r:id="rId58"/>
    <p:sldId id="474" r:id="rId59"/>
    <p:sldId id="478" r:id="rId60"/>
    <p:sldId id="479" r:id="rId61"/>
    <p:sldId id="508" r:id="rId62"/>
    <p:sldId id="480" r:id="rId63"/>
    <p:sldId id="389" r:id="rId64"/>
    <p:sldId id="390" r:id="rId65"/>
    <p:sldId id="391" r:id="rId66"/>
    <p:sldId id="350" r:id="rId67"/>
    <p:sldId id="512" r:id="rId68"/>
    <p:sldId id="511" r:id="rId69"/>
    <p:sldId id="513" r:id="rId70"/>
    <p:sldId id="514" r:id="rId71"/>
    <p:sldId id="515" r:id="rId72"/>
    <p:sldId id="392" r:id="rId73"/>
    <p:sldId id="509" r:id="rId74"/>
    <p:sldId id="510" r:id="rId75"/>
    <p:sldId id="393" r:id="rId76"/>
    <p:sldId id="351" r:id="rId77"/>
    <p:sldId id="527" r:id="rId78"/>
    <p:sldId id="394" r:id="rId79"/>
    <p:sldId id="395" r:id="rId80"/>
    <p:sldId id="396" r:id="rId81"/>
    <p:sldId id="397" r:id="rId82"/>
    <p:sldId id="348" r:id="rId83"/>
    <p:sldId id="398" r:id="rId84"/>
    <p:sldId id="399" r:id="rId85"/>
    <p:sldId id="411" r:id="rId86"/>
    <p:sldId id="400" r:id="rId87"/>
    <p:sldId id="353" r:id="rId88"/>
    <p:sldId id="407" r:id="rId89"/>
    <p:sldId id="354" r:id="rId90"/>
    <p:sldId id="408" r:id="rId91"/>
    <p:sldId id="413" r:id="rId92"/>
    <p:sldId id="409" r:id="rId93"/>
    <p:sldId id="401" r:id="rId94"/>
    <p:sldId id="356" r:id="rId95"/>
    <p:sldId id="418" r:id="rId96"/>
    <p:sldId id="417" r:id="rId97"/>
    <p:sldId id="410" r:id="rId98"/>
    <p:sldId id="402" r:id="rId99"/>
    <p:sldId id="443" r:id="rId100"/>
    <p:sldId id="444" r:id="rId101"/>
    <p:sldId id="518" r:id="rId102"/>
    <p:sldId id="412" r:id="rId103"/>
    <p:sldId id="519" r:id="rId104"/>
    <p:sldId id="529" r:id="rId105"/>
    <p:sldId id="530" r:id="rId106"/>
    <p:sldId id="425" r:id="rId107"/>
    <p:sldId id="426" r:id="rId108"/>
    <p:sldId id="520" r:id="rId109"/>
    <p:sldId id="521" r:id="rId110"/>
    <p:sldId id="405" r:id="rId111"/>
    <p:sldId id="517" r:id="rId112"/>
    <p:sldId id="416" r:id="rId113"/>
    <p:sldId id="427" r:id="rId114"/>
    <p:sldId id="419" r:id="rId115"/>
    <p:sldId id="428" r:id="rId116"/>
    <p:sldId id="429" r:id="rId117"/>
    <p:sldId id="440" r:id="rId118"/>
    <p:sldId id="430" r:id="rId119"/>
    <p:sldId id="431" r:id="rId120"/>
    <p:sldId id="432" r:id="rId121"/>
    <p:sldId id="433" r:id="rId122"/>
    <p:sldId id="434" r:id="rId123"/>
    <p:sldId id="438" r:id="rId124"/>
    <p:sldId id="439" r:id="rId125"/>
    <p:sldId id="453" r:id="rId126"/>
    <p:sldId id="454" r:id="rId127"/>
    <p:sldId id="455" r:id="rId128"/>
    <p:sldId id="456" r:id="rId129"/>
    <p:sldId id="457" r:id="rId130"/>
    <p:sldId id="471" r:id="rId131"/>
    <p:sldId id="458" r:id="rId132"/>
    <p:sldId id="459" r:id="rId133"/>
    <p:sldId id="460" r:id="rId134"/>
    <p:sldId id="461" r:id="rId135"/>
    <p:sldId id="462" r:id="rId136"/>
    <p:sldId id="463" r:id="rId137"/>
    <p:sldId id="464" r:id="rId138"/>
    <p:sldId id="465" r:id="rId139"/>
    <p:sldId id="531" r:id="rId140"/>
    <p:sldId id="466" r:id="rId141"/>
    <p:sldId id="468" r:id="rId142"/>
    <p:sldId id="469" r:id="rId143"/>
    <p:sldId id="470" r:id="rId144"/>
    <p:sldId id="441" r:id="rId145"/>
    <p:sldId id="484" r:id="rId146"/>
    <p:sldId id="483" r:id="rId147"/>
    <p:sldId id="485" r:id="rId148"/>
    <p:sldId id="486" r:id="rId149"/>
    <p:sldId id="487" r:id="rId150"/>
    <p:sldId id="488" r:id="rId151"/>
    <p:sldId id="489" r:id="rId152"/>
    <p:sldId id="490" r:id="rId153"/>
    <p:sldId id="491" r:id="rId154"/>
    <p:sldId id="492" r:id="rId155"/>
    <p:sldId id="493" r:id="rId156"/>
    <p:sldId id="494" r:id="rId157"/>
    <p:sldId id="495" r:id="rId158"/>
    <p:sldId id="496" r:id="rId159"/>
    <p:sldId id="497" r:id="rId160"/>
    <p:sldId id="498" r:id="rId161"/>
    <p:sldId id="499" r:id="rId16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16" autoAdjust="0"/>
    <p:restoredTop sz="82035" autoAdjust="0"/>
  </p:normalViewPr>
  <p:slideViewPr>
    <p:cSldViewPr>
      <p:cViewPr varScale="1">
        <p:scale>
          <a:sx n="67" d="100"/>
          <a:sy n="67" d="100"/>
        </p:scale>
        <p:origin x="1675" y="62"/>
      </p:cViewPr>
      <p:guideLst>
        <p:guide orient="horz" pos="2162"/>
        <p:guide pos="289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2884"/>
        <p:guide pos="2167"/>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handoutMaster" Target="handoutMasters/handoutMaster1.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E9D0443A-916B-4B2E-9327-70FC72543D7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46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CE239B71-04F6-4FE9-84BD-C5685F2F1BE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p:sp>
      <p:sp>
        <p:nvSpPr>
          <p:cNvPr id="147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4786EA4-3FE0-4430-B2CB-032C673D71C2}" type="slidenum">
              <a:rPr lang="zh-CN" altLang="en-US" sz="120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a:t>
            </a:r>
            <a:r>
              <a:rPr lang="zh-CN" altLang="en-US" dirty="0"/>
              <a:t>边，即在</a:t>
            </a:r>
            <a:r>
              <a:rPr lang="en-US" altLang="zh-CN" dirty="0"/>
              <a:t>A</a:t>
            </a:r>
            <a:r>
              <a:rPr lang="zh-CN" altLang="en-US" dirty="0"/>
              <a:t>结点计算了，又在</a:t>
            </a:r>
            <a:r>
              <a:rPr lang="en-US" altLang="zh-CN" dirty="0"/>
              <a:t>B</a:t>
            </a:r>
            <a:r>
              <a:rPr lang="zh-CN" altLang="en-US" dirty="0"/>
              <a:t>结点计算了。</a:t>
            </a:r>
            <a:endParaRPr lang="en-US" altLang="zh-CN" dirty="0"/>
          </a:p>
          <a:p>
            <a:r>
              <a:rPr lang="zh-CN" altLang="en-US" dirty="0"/>
              <a:t>回忆：树种结点的度怎么计算？ 分支的数量。 </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生成子图，也是子图，主要特点就是存储的顶点的数量不变。</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真子图，就是和原图不等，取原图的一部分就是真子图。</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到</a:t>
            </a:r>
            <a:r>
              <a:rPr lang="en-US" altLang="zh-CN" dirty="0"/>
              <a:t>E</a:t>
            </a:r>
            <a:r>
              <a:rPr lang="zh-CN" altLang="en-US" dirty="0"/>
              <a:t>，或者</a:t>
            </a:r>
            <a:r>
              <a:rPr lang="en-US" altLang="zh-CN" dirty="0"/>
              <a:t>B</a:t>
            </a:r>
            <a:r>
              <a:rPr lang="zh-CN" altLang="en-US" dirty="0"/>
              <a:t>到</a:t>
            </a:r>
            <a:r>
              <a:rPr lang="en-US" altLang="zh-CN" dirty="0"/>
              <a:t>D</a:t>
            </a:r>
            <a:r>
              <a:rPr lang="zh-CN" altLang="en-US" dirty="0"/>
              <a:t>，存在路径，</a:t>
            </a:r>
            <a:r>
              <a:rPr lang="en-US" altLang="zh-CN" dirty="0"/>
              <a:t>BC</a:t>
            </a:r>
            <a:r>
              <a:rPr lang="zh-CN" altLang="en-US" dirty="0"/>
              <a:t>，</a:t>
            </a:r>
            <a:r>
              <a:rPr lang="en-US" altLang="zh-CN" dirty="0"/>
              <a:t>CE</a:t>
            </a:r>
            <a:r>
              <a:rPr lang="zh-CN" altLang="en-US" dirty="0"/>
              <a:t>两条边。</a:t>
            </a:r>
            <a:endParaRPr lang="en-US" altLang="zh-CN" dirty="0"/>
          </a:p>
          <a:p>
            <a:r>
              <a:rPr lang="zh-CN" altLang="en-US" dirty="0"/>
              <a:t>存在一条路径，只要可达，就存在路径。从一个点出发，到另一个点，可能不只一条路径。</a:t>
            </a:r>
            <a:endParaRPr lang="en-US" altLang="zh-CN" dirty="0"/>
          </a:p>
          <a:p>
            <a:r>
              <a:rPr lang="zh-CN" altLang="en-US" dirty="0"/>
              <a:t>比如从</a:t>
            </a:r>
            <a:r>
              <a:rPr lang="en-US" altLang="zh-CN" dirty="0"/>
              <a:t>A</a:t>
            </a:r>
            <a:r>
              <a:rPr lang="zh-CN" altLang="en-US" dirty="0"/>
              <a:t>到</a:t>
            </a:r>
            <a:r>
              <a:rPr lang="en-US" altLang="zh-CN" dirty="0"/>
              <a:t>E</a:t>
            </a:r>
            <a:r>
              <a:rPr lang="zh-CN" altLang="en-US" dirty="0"/>
              <a:t>，有多条路径。</a:t>
            </a:r>
            <a:r>
              <a:rPr lang="en-US" altLang="zh-CN" dirty="0"/>
              <a:t>ABCE</a:t>
            </a:r>
            <a:r>
              <a:rPr lang="zh-CN" altLang="en-US" dirty="0"/>
              <a:t>，</a:t>
            </a:r>
            <a:r>
              <a:rPr lang="en-US" altLang="zh-CN" dirty="0"/>
              <a:t>ACE</a:t>
            </a:r>
            <a:r>
              <a:rPr lang="zh-CN" altLang="en-US" dirty="0"/>
              <a:t>，</a:t>
            </a:r>
            <a:r>
              <a:rPr lang="en-US" altLang="zh-CN" dirty="0"/>
              <a:t>ADE</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ADBCDA </a:t>
            </a:r>
            <a:r>
              <a:rPr lang="zh-CN" altLang="en-US" dirty="0"/>
              <a:t>？是简单路径吗？ 不是吧，因为出现顶点重复了。</a:t>
            </a:r>
            <a:endParaRPr lang="en-US" altLang="zh-CN" dirty="0"/>
          </a:p>
          <a:p>
            <a:r>
              <a:rPr lang="zh-CN" altLang="en-US" dirty="0"/>
              <a:t>回路，仅仅是第一个顶点和最后一个顶点相同。</a:t>
            </a:r>
            <a:endParaRPr lang="en-US" altLang="zh-CN" dirty="0"/>
          </a:p>
          <a:p>
            <a:r>
              <a:rPr lang="zh-CN" altLang="en-US" dirty="0"/>
              <a:t>简单回路，就是既满足回路，又满足不重复出现。</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0    0 , </a:t>
            </a:r>
            <a:r>
              <a:rPr lang="zh-CN" altLang="en-US" dirty="0"/>
              <a:t>其中两个结点，也是连通子图，但是还可以更大，所有三个结点的才是连通分量。</a:t>
            </a:r>
            <a:endParaRPr lang="en-US" altLang="zh-CN" dirty="0"/>
          </a:p>
          <a:p>
            <a:r>
              <a:rPr lang="en-US" altLang="zh-CN" dirty="0"/>
              <a:t>   0</a:t>
            </a:r>
            <a:endParaRPr lang="en-US" altLang="zh-CN" dirty="0"/>
          </a:p>
          <a:p>
            <a:r>
              <a:rPr lang="zh-CN" altLang="en-US" dirty="0"/>
              <a:t>再增加一个结点就不连通了，那么就是极大联通分量。</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其中，图</a:t>
            </a:r>
            <a:r>
              <a:rPr lang="en-US" altLang="zh-CN" dirty="0"/>
              <a:t>1</a:t>
            </a:r>
            <a:r>
              <a:rPr lang="zh-CN" altLang="en-US" dirty="0"/>
              <a:t>中</a:t>
            </a:r>
            <a:r>
              <a:rPr lang="en-US" altLang="zh-CN" dirty="0"/>
              <a:t>1</a:t>
            </a:r>
            <a:r>
              <a:rPr lang="zh-CN" altLang="en-US" dirty="0"/>
              <a:t>的个数为边的二倍。</a:t>
            </a:r>
            <a:endParaRPr lang="en-US" altLang="zh-CN" dirty="0"/>
          </a:p>
          <a:p>
            <a:r>
              <a:rPr lang="zh-CN" altLang="en-US" dirty="0"/>
              <a:t>图</a:t>
            </a:r>
            <a:r>
              <a:rPr lang="en-US" altLang="zh-CN" dirty="0"/>
              <a:t>2</a:t>
            </a:r>
            <a:r>
              <a:rPr lang="zh-CN" altLang="en-US" dirty="0"/>
              <a:t>中边的个数和</a:t>
            </a:r>
            <a:r>
              <a:rPr lang="en-US" altLang="zh-CN" dirty="0"/>
              <a:t>1</a:t>
            </a:r>
            <a:r>
              <a:rPr lang="zh-CN" altLang="en-US" dirty="0"/>
              <a:t>的个数相同 。图</a:t>
            </a:r>
            <a:r>
              <a:rPr lang="en-US" altLang="zh-CN" dirty="0"/>
              <a:t>2</a:t>
            </a:r>
            <a:r>
              <a:rPr lang="zh-CN" altLang="en-US" dirty="0"/>
              <a:t>中每一行表示出度，每一列表示入度。</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不出在的边，为无穷，因为这里表示的数值为距离，而无向图表示</a:t>
            </a:r>
            <a:r>
              <a:rPr lang="en-US" altLang="zh-CN" dirty="0"/>
              <a:t>1</a:t>
            </a:r>
            <a:r>
              <a:rPr lang="zh-CN" altLang="en-US" dirty="0"/>
              <a:t>为有边，</a:t>
            </a:r>
            <a:r>
              <a:rPr lang="en-US" altLang="zh-CN" dirty="0"/>
              <a:t>0</a:t>
            </a:r>
            <a:r>
              <a:rPr lang="zh-CN" altLang="en-US" dirty="0"/>
              <a:t>为没有边。</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个顶点，</a:t>
            </a:r>
            <a:r>
              <a:rPr lang="en-US" altLang="zh-CN" dirty="0"/>
              <a:t>7</a:t>
            </a:r>
            <a:r>
              <a:rPr lang="zh-CN" altLang="en-US" dirty="0"/>
              <a:t>条边。边的集合为什么又</a:t>
            </a:r>
            <a:r>
              <a:rPr lang="en-US" altLang="zh-CN" dirty="0"/>
              <a:t>14</a:t>
            </a:r>
            <a:r>
              <a:rPr lang="zh-CN" altLang="en-US" dirty="0"/>
              <a:t>条？ 因为这是无向图，无向图，</a:t>
            </a:r>
            <a:r>
              <a:rPr lang="en-US" altLang="zh-CN" dirty="0"/>
              <a:t>A</a:t>
            </a:r>
            <a:r>
              <a:rPr lang="zh-CN" altLang="en-US" dirty="0"/>
              <a:t>，</a:t>
            </a:r>
            <a:r>
              <a:rPr lang="en-US" altLang="zh-CN" dirty="0"/>
              <a:t>B</a:t>
            </a:r>
            <a:r>
              <a:rPr lang="zh-CN" altLang="en-US" dirty="0"/>
              <a:t>，</a:t>
            </a:r>
            <a:r>
              <a:rPr lang="en-US" altLang="zh-CN" dirty="0"/>
              <a:t>B</a:t>
            </a:r>
            <a:r>
              <a:rPr lang="zh-CN" altLang="en-US" dirty="0"/>
              <a:t>，</a:t>
            </a:r>
            <a:r>
              <a:rPr lang="en-US" altLang="zh-CN" dirty="0"/>
              <a:t>A</a:t>
            </a:r>
            <a:endParaRPr lang="en-US" altLang="zh-CN" dirty="0"/>
          </a:p>
          <a:p>
            <a:r>
              <a:rPr lang="zh-CN" altLang="en-US" dirty="0"/>
              <a:t>无向权图的链接矩阵的特点是什么？对称矩阵。</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时间复杂度为</a:t>
            </a:r>
            <a:r>
              <a:rPr lang="en-US" altLang="zh-CN" dirty="0"/>
              <a:t>o(1).</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生活中存在一些图。比如交通图，打算用什么方式存储？ 线性表？ 每个结点都有很多前驱和后继。</a:t>
            </a:r>
            <a:endParaRPr lang="en-US" altLang="zh-CN" dirty="0"/>
          </a:p>
          <a:p>
            <a:r>
              <a:rPr lang="zh-CN" altLang="en-US" dirty="0"/>
              <a:t>树结构？ 也不可以，所以提出了图结构。</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带权图中，如果没有边，那么设置为</a:t>
            </a:r>
            <a:r>
              <a:rPr lang="en-US" altLang="zh-CN" dirty="0"/>
              <a:t>max-weight</a:t>
            </a:r>
            <a:r>
              <a:rPr lang="zh-CN" altLang="en-US" dirty="0"/>
              <a:t>，现在需要插入这条边了，需要修改</a:t>
            </a:r>
            <a:r>
              <a:rPr lang="en-US" altLang="zh-CN" dirty="0" err="1"/>
              <a:t>max_weight</a:t>
            </a:r>
            <a:r>
              <a:rPr lang="zh-CN" altLang="en-US" dirty="0"/>
              <a:t>的数值。</a:t>
            </a:r>
            <a:endParaRPr lang="en-US" altLang="zh-CN" dirty="0"/>
          </a:p>
          <a:p>
            <a:r>
              <a:rPr lang="zh-CN" altLang="en-US" dirty="0"/>
              <a:t>如果是不带权图，那么就是</a:t>
            </a:r>
            <a:r>
              <a:rPr lang="en-US" altLang="zh-CN" dirty="0"/>
              <a:t>0</a:t>
            </a:r>
            <a:r>
              <a:rPr lang="zh-CN" altLang="en-US" dirty="0"/>
              <a:t>改为</a:t>
            </a:r>
            <a:r>
              <a:rPr lang="en-US" altLang="zh-CN" dirty="0"/>
              <a:t>1.</a:t>
            </a:r>
            <a:endParaRPr lang="en-US" altLang="zh-CN" dirty="0"/>
          </a:p>
          <a:p>
            <a:r>
              <a:rPr lang="zh-CN" altLang="en-US" dirty="0"/>
              <a:t>带权图和不带权图的对角线元素都为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前面介绍了图的三个操作 ，添加一个结点，就是在顺序表中插入一个元素。添加一条边，就是把无穷改为权值。</a:t>
            </a:r>
            <a:endParaRPr lang="en-US" altLang="zh-CN" dirty="0"/>
          </a:p>
          <a:p>
            <a:r>
              <a:rPr lang="zh-CN" altLang="en-US" dirty="0"/>
              <a:t>接下来介绍，如何删除一个结点？ 会涉及哪些操作？</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需要画图，然后为什么</a:t>
            </a:r>
            <a:r>
              <a:rPr lang="en-US" altLang="zh-CN" dirty="0"/>
              <a:t>n-1</a:t>
            </a:r>
            <a:r>
              <a:rPr lang="zh-CN" altLang="en-US" dirty="0"/>
              <a:t>呢</a:t>
            </a:r>
            <a:r>
              <a:rPr lang="en-US" altLang="zh-CN" dirty="0"/>
              <a:t>? </a:t>
            </a:r>
            <a:r>
              <a:rPr lang="zh-CN" altLang="en-US" dirty="0"/>
              <a:t>因为存在</a:t>
            </a:r>
            <a:r>
              <a:rPr lang="en-US" altLang="zh-CN" dirty="0" err="1"/>
              <a:t>i</a:t>
            </a:r>
            <a:r>
              <a:rPr lang="en-US" altLang="zh-CN" dirty="0"/>
              <a:t> +1</a:t>
            </a:r>
            <a:r>
              <a:rPr lang="zh-CN" altLang="en-US" dirty="0"/>
              <a:t>，如果</a:t>
            </a:r>
            <a:r>
              <a:rPr lang="en-US" altLang="zh-CN" dirty="0" err="1"/>
              <a:t>i</a:t>
            </a:r>
            <a:r>
              <a:rPr lang="zh-CN" altLang="en-US" dirty="0"/>
              <a:t>可以去</a:t>
            </a:r>
            <a:r>
              <a:rPr lang="en-US" altLang="zh-CN" dirty="0"/>
              <a:t>n-1</a:t>
            </a:r>
            <a:r>
              <a:rPr lang="zh-CN" altLang="en-US" dirty="0"/>
              <a:t>，那么</a:t>
            </a:r>
            <a:r>
              <a:rPr lang="en-US" altLang="zh-CN" dirty="0"/>
              <a:t>i+1</a:t>
            </a:r>
            <a:r>
              <a:rPr lang="zh-CN" altLang="en-US" dirty="0"/>
              <a:t>，就是</a:t>
            </a:r>
            <a:r>
              <a:rPr lang="en-US" altLang="zh-CN" dirty="0"/>
              <a:t>n</a:t>
            </a:r>
            <a:r>
              <a:rPr lang="zh-CN" altLang="en-US" dirty="0"/>
              <a:t>了，越界了。</a:t>
            </a:r>
            <a:endParaRPr lang="en-US" altLang="zh-CN" dirty="0"/>
          </a:p>
          <a:p>
            <a:endParaRPr lang="en-US" altLang="zh-CN" dirty="0"/>
          </a:p>
          <a:p>
            <a:r>
              <a:rPr lang="zh-CN" altLang="en-US" dirty="0"/>
              <a:t>删除之前，</a:t>
            </a:r>
            <a:r>
              <a:rPr lang="en-US" altLang="zh-CN" dirty="0"/>
              <a:t>0</a:t>
            </a:r>
            <a:r>
              <a:rPr lang="zh-CN" altLang="en-US" dirty="0"/>
              <a:t>到</a:t>
            </a:r>
            <a:r>
              <a:rPr lang="en-US" altLang="zh-CN" dirty="0"/>
              <a:t>n-1</a:t>
            </a:r>
            <a:r>
              <a:rPr lang="zh-CN" altLang="en-US" dirty="0"/>
              <a:t>行，删除之后只有</a:t>
            </a:r>
            <a:r>
              <a:rPr lang="en-US" altLang="zh-CN" dirty="0"/>
              <a:t>0~n-2</a:t>
            </a:r>
            <a:r>
              <a:rPr lang="zh-CN" altLang="en-US" dirty="0"/>
              <a:t>，这</a:t>
            </a:r>
            <a:r>
              <a:rPr lang="en-US" altLang="zh-CN" dirty="0"/>
              <a:t>n-1</a:t>
            </a:r>
            <a:r>
              <a:rPr lang="zh-CN" altLang="en-US" dirty="0"/>
              <a:t>行了。顶点的编号的变化，只有</a:t>
            </a:r>
            <a:r>
              <a:rPr lang="en-US" altLang="zh-CN" dirty="0"/>
              <a:t>n-1</a:t>
            </a:r>
            <a:r>
              <a:rPr lang="zh-CN" altLang="en-US" dirty="0"/>
              <a:t>个顶点了，编号</a:t>
            </a:r>
            <a:r>
              <a:rPr lang="en-US" altLang="zh-CN" dirty="0"/>
              <a:t>0~n-2.</a:t>
            </a:r>
            <a:endParaRPr lang="en-US" altLang="zh-CN" dirty="0"/>
          </a:p>
          <a:p>
            <a:r>
              <a:rPr lang="en-US" altLang="zh-CN" dirty="0" err="1"/>
              <a:t>i</a:t>
            </a:r>
            <a:r>
              <a:rPr lang="en-US" altLang="zh-CN" dirty="0"/>
              <a:t>=v</a:t>
            </a:r>
            <a:r>
              <a:rPr lang="zh-CN" altLang="en-US" dirty="0"/>
              <a:t>到</a:t>
            </a:r>
            <a:r>
              <a:rPr lang="en-US" altLang="zh-CN" dirty="0"/>
              <a:t>n-2</a:t>
            </a:r>
            <a:r>
              <a:rPr lang="zh-CN" altLang="en-US" dirty="0"/>
              <a:t>，从第</a:t>
            </a:r>
            <a:r>
              <a:rPr lang="en-US" altLang="zh-CN" dirty="0"/>
              <a:t>v</a:t>
            </a:r>
            <a:r>
              <a:rPr lang="zh-CN" altLang="en-US" dirty="0"/>
              <a:t>行开始，做那些操作。 每一列元素向上移动。</a:t>
            </a:r>
            <a:endParaRPr lang="en-US" altLang="zh-CN" dirty="0"/>
          </a:p>
          <a:p>
            <a:endParaRPr lang="en-US" altLang="zh-CN" dirty="0"/>
          </a:p>
          <a:p>
            <a:r>
              <a:rPr lang="zh-CN" altLang="en-US" dirty="0"/>
              <a:t>移动的过程，从</a:t>
            </a:r>
            <a:r>
              <a:rPr lang="en-US" altLang="zh-CN" dirty="0"/>
              <a:t>5</a:t>
            </a:r>
            <a:r>
              <a:rPr lang="zh-CN" altLang="en-US" dirty="0"/>
              <a:t>*</a:t>
            </a:r>
            <a:r>
              <a:rPr lang="en-US" altLang="zh-CN" dirty="0"/>
              <a:t>5</a:t>
            </a:r>
            <a:r>
              <a:rPr lang="zh-CN" altLang="en-US" dirty="0"/>
              <a:t>的矩阵，变成</a:t>
            </a:r>
            <a:r>
              <a:rPr lang="en-US" altLang="zh-CN" dirty="0"/>
              <a:t>4</a:t>
            </a:r>
            <a:r>
              <a:rPr lang="zh-CN" altLang="en-US" dirty="0"/>
              <a:t>*</a:t>
            </a:r>
            <a:r>
              <a:rPr lang="en-US" altLang="zh-CN" dirty="0"/>
              <a:t>5</a:t>
            </a:r>
            <a:r>
              <a:rPr lang="zh-CN" altLang="en-US" dirty="0"/>
              <a:t>的矩阵，然后</a:t>
            </a:r>
            <a:r>
              <a:rPr lang="en-US" altLang="zh-CN" dirty="0"/>
              <a:t>4</a:t>
            </a:r>
            <a:r>
              <a:rPr lang="zh-CN" altLang="en-US" dirty="0"/>
              <a:t>*</a:t>
            </a:r>
            <a:r>
              <a:rPr lang="en-US" altLang="zh-CN" dirty="0"/>
              <a:t>5</a:t>
            </a:r>
            <a:r>
              <a:rPr lang="zh-CN" altLang="en-US" dirty="0"/>
              <a:t>的矩阵，变成</a:t>
            </a:r>
            <a:r>
              <a:rPr lang="en-US" altLang="zh-CN" dirty="0"/>
              <a:t>4</a:t>
            </a:r>
            <a:r>
              <a:rPr lang="zh-CN" altLang="en-US" dirty="0"/>
              <a:t>*</a:t>
            </a:r>
            <a:r>
              <a:rPr lang="en-US" altLang="zh-CN" dirty="0"/>
              <a:t>4</a:t>
            </a:r>
            <a:r>
              <a:rPr lang="zh-CN" altLang="en-US" dirty="0"/>
              <a:t>的矩阵。</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从邻接矩阵中直接找</a:t>
            </a:r>
            <a:r>
              <a:rPr lang="en-US" altLang="zh-CN" dirty="0"/>
              <a:t>v</a:t>
            </a:r>
            <a:r>
              <a:rPr lang="zh-CN" altLang="en-US" dirty="0"/>
              <a:t>行，</a:t>
            </a:r>
            <a:r>
              <a:rPr lang="en-US" altLang="zh-CN" dirty="0"/>
              <a:t>j</a:t>
            </a:r>
            <a:r>
              <a:rPr lang="zh-CN" altLang="en-US" dirty="0"/>
              <a:t>。。。从</a:t>
            </a:r>
            <a:r>
              <a:rPr lang="en-US" altLang="zh-CN" dirty="0"/>
              <a:t>v</a:t>
            </a:r>
            <a:r>
              <a:rPr lang="zh-CN" altLang="en-US" dirty="0"/>
              <a:t>行开始，</a:t>
            </a:r>
            <a:r>
              <a:rPr lang="en-US" altLang="zh-CN" dirty="0"/>
              <a:t>w</a:t>
            </a:r>
            <a:r>
              <a:rPr lang="zh-CN" altLang="en-US" dirty="0"/>
              <a:t>的取值范围是</a:t>
            </a:r>
            <a:r>
              <a:rPr lang="en-US" altLang="zh-CN" dirty="0"/>
              <a:t>0</a:t>
            </a:r>
            <a:r>
              <a:rPr lang="zh-CN" altLang="en-US" dirty="0"/>
              <a:t>到</a:t>
            </a:r>
            <a:r>
              <a:rPr lang="en-US" altLang="zh-CN" dirty="0"/>
              <a:t>n-1.</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AB -AD</a:t>
            </a:r>
            <a:endParaRPr lang="en-US" altLang="zh-CN" dirty="0"/>
          </a:p>
          <a:p>
            <a:r>
              <a:rPr lang="en-US" altLang="zh-CN" dirty="0"/>
              <a:t>B  BA- BC -BD</a:t>
            </a:r>
            <a:endParaRPr lang="en-US" altLang="zh-CN" dirty="0"/>
          </a:p>
          <a:p>
            <a:r>
              <a:rPr lang="en-US" altLang="zh-CN" dirty="0"/>
              <a:t>C  CB –CD- CE</a:t>
            </a:r>
            <a:endParaRPr lang="en-US" altLang="zh-CN" dirty="0"/>
          </a:p>
          <a:p>
            <a:r>
              <a:rPr lang="en-US" altLang="zh-CN" dirty="0"/>
              <a:t>D  DA –DB –DC -DE</a:t>
            </a:r>
            <a:endParaRPr lang="en-US" altLang="zh-CN" dirty="0"/>
          </a:p>
          <a:p>
            <a:r>
              <a:rPr lang="en-US" altLang="zh-CN" dirty="0"/>
              <a:t>E   EC – ED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单链表，表结点 。其中</a:t>
            </a:r>
            <a:r>
              <a:rPr lang="en-US" altLang="zh-CN" dirty="0"/>
              <a:t>data</a:t>
            </a:r>
            <a:r>
              <a:rPr lang="zh-CN" altLang="en-US" dirty="0"/>
              <a:t>，</a:t>
            </a:r>
            <a:r>
              <a:rPr lang="en-US" altLang="zh-CN" dirty="0"/>
              <a:t>next</a:t>
            </a:r>
            <a:r>
              <a:rPr lang="zh-CN" altLang="en-US" dirty="0"/>
              <a:t>，这里的</a:t>
            </a:r>
            <a:r>
              <a:rPr lang="en-US" altLang="zh-CN" dirty="0"/>
              <a:t>data</a:t>
            </a:r>
            <a:r>
              <a:rPr lang="zh-CN" altLang="en-US" dirty="0"/>
              <a:t>就指的是</a:t>
            </a:r>
            <a:r>
              <a:rPr lang="en-US" altLang="zh-CN" dirty="0" err="1"/>
              <a:t>dest</a:t>
            </a:r>
            <a:r>
              <a:rPr lang="zh-CN" altLang="en-US" dirty="0"/>
              <a:t>，</a:t>
            </a:r>
            <a:r>
              <a:rPr lang="en-US" altLang="zh-CN" dirty="0"/>
              <a:t>weight</a:t>
            </a:r>
            <a:r>
              <a:rPr lang="zh-CN" altLang="en-US" dirty="0"/>
              <a:t>。</a:t>
            </a:r>
            <a:endParaRPr lang="en-US" altLang="zh-CN" dirty="0"/>
          </a:p>
          <a:p>
            <a:r>
              <a:rPr lang="zh-CN" altLang="en-US" dirty="0"/>
              <a:t>接下来，介绍无向图和有向图的邻接表表示方法。</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线性结构，顺序存储结构</a:t>
            </a:r>
            <a:r>
              <a:rPr lang="en-US" altLang="zh-CN" dirty="0"/>
              <a:t>:   </a:t>
            </a:r>
            <a:r>
              <a:rPr lang="zh-CN" altLang="en-US" dirty="0"/>
              <a:t>线性表。 数组，关系隐含。</a:t>
            </a:r>
            <a:endParaRPr lang="en-US" altLang="zh-CN" dirty="0"/>
          </a:p>
          <a:p>
            <a:r>
              <a:rPr lang="en-US" altLang="zh-CN" dirty="0"/>
              <a:t>                 </a:t>
            </a:r>
            <a:r>
              <a:rPr lang="zh-CN" altLang="en-US" dirty="0"/>
              <a:t>链式存储结构：单链表。  结点，指针。</a:t>
            </a:r>
            <a:r>
              <a:rPr lang="en-US" altLang="zh-CN" dirty="0"/>
              <a:t>Next</a:t>
            </a:r>
            <a:r>
              <a:rPr lang="zh-CN" altLang="en-US" dirty="0"/>
              <a:t>。</a:t>
            </a:r>
            <a:endParaRPr lang="en-US" altLang="zh-CN" dirty="0"/>
          </a:p>
          <a:p>
            <a:endParaRPr lang="en-US" altLang="zh-CN" dirty="0"/>
          </a:p>
          <a:p>
            <a:r>
              <a:rPr lang="zh-CN" altLang="en-US" dirty="0"/>
              <a:t>树结构： 顺序存储结构</a:t>
            </a:r>
            <a:r>
              <a:rPr lang="en-US" altLang="zh-CN" dirty="0"/>
              <a:t>:  </a:t>
            </a:r>
            <a:r>
              <a:rPr lang="zh-CN" altLang="en-US" dirty="0"/>
              <a:t>满二叉树，利用</a:t>
            </a:r>
            <a:r>
              <a:rPr lang="en-US" altLang="zh-CN" dirty="0"/>
              <a:t>2i+1</a:t>
            </a:r>
            <a:r>
              <a:rPr lang="zh-CN" altLang="en-US" dirty="0"/>
              <a:t>，</a:t>
            </a:r>
            <a:r>
              <a:rPr lang="en-US" altLang="zh-CN" dirty="0"/>
              <a:t>2i+2</a:t>
            </a:r>
            <a:r>
              <a:rPr lang="zh-CN" altLang="en-US" dirty="0"/>
              <a:t>来找关系，找孩子结点 。</a:t>
            </a:r>
            <a:r>
              <a:rPr lang="en-US" altLang="zh-CN" dirty="0"/>
              <a:t>【i-1/2】</a:t>
            </a:r>
            <a:r>
              <a:rPr lang="zh-CN" altLang="en-US" dirty="0"/>
              <a:t>双亲结点。</a:t>
            </a:r>
            <a:endParaRPr lang="en-US" altLang="zh-CN" dirty="0"/>
          </a:p>
          <a:p>
            <a:r>
              <a:rPr lang="en-US" altLang="zh-CN" dirty="0"/>
              <a:t>              </a:t>
            </a:r>
            <a:r>
              <a:rPr lang="zh-CN" altLang="en-US" dirty="0"/>
              <a:t>链式存储结构：二叉树存储。链式。</a:t>
            </a:r>
            <a:r>
              <a:rPr lang="en-US" altLang="zh-CN" dirty="0"/>
              <a:t>Left</a:t>
            </a:r>
            <a:r>
              <a:rPr lang="zh-CN" altLang="en-US" dirty="0"/>
              <a:t>，</a:t>
            </a:r>
            <a:r>
              <a:rPr lang="en-US" altLang="zh-CN" dirty="0"/>
              <a:t>right</a:t>
            </a:r>
            <a:r>
              <a:rPr lang="zh-CN" altLang="en-US" dirty="0"/>
              <a:t>，左右孩子。</a:t>
            </a:r>
            <a:endParaRPr lang="en-US" altLang="zh-CN" dirty="0"/>
          </a:p>
          <a:p>
            <a:r>
              <a:rPr lang="zh-CN" altLang="en-US" dirty="0"/>
              <a:t>图结构</a:t>
            </a:r>
            <a:r>
              <a:rPr lang="en-US" altLang="zh-CN" dirty="0"/>
              <a:t>:   </a:t>
            </a:r>
            <a:r>
              <a:rPr lang="zh-CN" altLang="en-US" dirty="0"/>
              <a:t>结点，边</a:t>
            </a:r>
            <a:endParaRPr lang="en-US" altLang="zh-CN" dirty="0"/>
          </a:p>
          <a:p>
            <a:r>
              <a:rPr lang="zh-CN" altLang="en-US" dirty="0"/>
              <a:t>顶点用来存储结点，而边存储关系。</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图的邻接表与矩阵行的单链表的结构相同，图的边结构同矩阵元素的三元组。</a:t>
            </a:r>
            <a:r>
              <a:rPr lang="en-US" altLang="zh-CN" dirty="0"/>
              <a:t>Triple</a:t>
            </a:r>
            <a:r>
              <a:rPr lang="zh-CN" altLang="en-US" dirty="0"/>
              <a:t>，包含位置和数值。</a:t>
            </a:r>
            <a:endParaRPr lang="en-US" altLang="zh-CN" dirty="0"/>
          </a:p>
          <a:p>
            <a:r>
              <a:rPr lang="zh-CN" altLang="en-US" dirty="0"/>
              <a:t>是不是就是矩阵的存储，采用行链表的形式？</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p:sp>
      <p:sp>
        <p:nvSpPr>
          <p:cNvPr id="148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邻接表方便求顶点的出度，但要求入度需要遍历整个邻接表。逆邻接表方便求顶点的入度，但是求出度需要遍历整个表。合并后方便求顶点的入度和出度</a:t>
            </a:r>
            <a:endParaRPr lang="zh-CN" altLang="en-US"/>
          </a:p>
        </p:txBody>
      </p:sp>
      <p:sp>
        <p:nvSpPr>
          <p:cNvPr id="148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DDE9AED-FBD8-402C-A523-9F3F711D37C5}" type="slidenum">
              <a:rPr lang="zh-CN" altLang="en-US" sz="120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firstout</a:t>
            </a:r>
            <a:r>
              <a:rPr lang="zh-CN" altLang="en-US" dirty="0"/>
              <a:t>，出边单链表的表头。</a:t>
            </a:r>
            <a:endParaRPr lang="en-US" altLang="zh-CN" dirty="0"/>
          </a:p>
          <a:p>
            <a:r>
              <a:rPr lang="en-US" altLang="zh-CN" dirty="0" err="1"/>
              <a:t>Firstin</a:t>
            </a:r>
            <a:r>
              <a:rPr lang="zh-CN" altLang="en-US" dirty="0"/>
              <a:t>，入边单链表的表头。</a:t>
            </a:r>
            <a:endParaRPr lang="en-US" altLang="zh-CN" dirty="0"/>
          </a:p>
          <a:p>
            <a:r>
              <a:rPr lang="zh-CN" altLang="en-US" dirty="0"/>
              <a:t>弧尾，弧头。</a:t>
            </a:r>
            <a:endParaRPr lang="en-US" altLang="zh-CN" dirty="0"/>
          </a:p>
          <a:p>
            <a:r>
              <a:rPr lang="en-US" altLang="zh-CN" dirty="0" err="1"/>
              <a:t>Taillink</a:t>
            </a:r>
            <a:r>
              <a:rPr lang="zh-CN" altLang="en-US" dirty="0"/>
              <a:t>表示</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类似于矩阵的十字链表，存储的为邻接矩阵的行列信息。矩阵的十字链表中没有顶点数组，行列头指针单独用一维数组存储，而图的十字链表存储中将存储行和列头指针的数组和顶点数组关联起来，一起存储</a:t>
            </a:r>
            <a:endParaRPr lang="en-US" altLang="zh-CN" dirty="0"/>
          </a:p>
          <a:p>
            <a:r>
              <a:rPr lang="zh-CN" altLang="en-US" dirty="0"/>
              <a:t>十字链表将邻接表和逆邻接表结合后，一条弧仅存储为一个结点。因此，有几条弧就有几个弧结点。</a:t>
            </a:r>
            <a:endParaRPr lang="en-US" altLang="zh-CN" dirty="0"/>
          </a:p>
          <a:p>
            <a:r>
              <a:rPr lang="zh-CN" altLang="en-US" dirty="0"/>
              <a:t>求顶点的出度需要从</a:t>
            </a:r>
            <a:r>
              <a:rPr lang="en-US" altLang="zh-CN" dirty="0" err="1"/>
              <a:t>firstout</a:t>
            </a:r>
            <a:r>
              <a:rPr lang="zh-CN" altLang="en-US" dirty="0"/>
              <a:t>出发，沿着</a:t>
            </a:r>
            <a:r>
              <a:rPr lang="en-US" altLang="zh-CN" dirty="0" err="1"/>
              <a:t>taillink</a:t>
            </a:r>
            <a:r>
              <a:rPr lang="zh-CN" altLang="en-US" dirty="0"/>
              <a:t>（表结点的第四个域）指针寻找。</a:t>
            </a:r>
            <a:endParaRPr lang="en-US" altLang="zh-CN" dirty="0"/>
          </a:p>
          <a:p>
            <a:r>
              <a:rPr lang="zh-CN" altLang="en-US" dirty="0"/>
              <a:t>求顶点的入度需要从</a:t>
            </a:r>
            <a:r>
              <a:rPr lang="en-US" altLang="zh-CN" dirty="0" err="1"/>
              <a:t>firstin</a:t>
            </a:r>
            <a:r>
              <a:rPr lang="zh-CN" altLang="en-US" dirty="0"/>
              <a:t>出发，沿着</a:t>
            </a:r>
            <a:r>
              <a:rPr lang="en-US" altLang="zh-CN" dirty="0" err="1"/>
              <a:t>headlink</a:t>
            </a:r>
            <a:r>
              <a:rPr lang="zh-CN" altLang="en-US" dirty="0"/>
              <a:t>（表结点的第三个域）指针寻找。</a:t>
            </a:r>
            <a:endParaRPr lang="en-US" altLang="zh-CN" dirty="0"/>
          </a:p>
          <a:p>
            <a:pPr algn="just" eaLnBrk="1" hangingPunct="1"/>
            <a:r>
              <a:rPr lang="en-US" altLang="zh-CN" b="1" dirty="0"/>
              <a:t>tailvex：</a:t>
            </a:r>
            <a:r>
              <a:rPr lang="zh-CN" altLang="en-US" b="1" dirty="0"/>
              <a:t>弧尾顶点位置</a:t>
            </a:r>
            <a:r>
              <a:rPr lang="en-US" altLang="zh-CN" b="1" dirty="0"/>
              <a:t>(</a:t>
            </a:r>
            <a:r>
              <a:rPr lang="zh-CN" altLang="en-US" b="1" dirty="0"/>
              <a:t>在顶点表中的下标</a:t>
            </a:r>
            <a:r>
              <a:rPr lang="en-US" altLang="zh-CN" b="1" dirty="0"/>
              <a:t>)</a:t>
            </a:r>
            <a:r>
              <a:rPr lang="zh-CN" altLang="en-US" b="1" dirty="0"/>
              <a:t>；</a:t>
            </a:r>
            <a:endParaRPr lang="zh-CN" altLang="en-US" b="1" dirty="0"/>
          </a:p>
          <a:p>
            <a:pPr algn="just" eaLnBrk="1" hangingPunct="1"/>
            <a:r>
              <a:rPr lang="en-US" altLang="zh-CN" b="1" dirty="0" err="1"/>
              <a:t>headvex</a:t>
            </a:r>
            <a:r>
              <a:rPr lang="en-US" altLang="zh-CN" b="1" dirty="0"/>
              <a:t>：</a:t>
            </a:r>
            <a:r>
              <a:rPr lang="zh-CN" altLang="en-US" b="1" dirty="0"/>
              <a:t>弧头顶点位置</a:t>
            </a:r>
            <a:r>
              <a:rPr lang="en-US" altLang="zh-CN" b="1" dirty="0"/>
              <a:t>(</a:t>
            </a:r>
            <a:r>
              <a:rPr lang="zh-CN" altLang="en-US" b="1" dirty="0"/>
              <a:t>在顶点表中的下标</a:t>
            </a:r>
            <a:r>
              <a:rPr lang="en-US" altLang="zh-CN" b="1" dirty="0"/>
              <a:t>)</a:t>
            </a:r>
            <a:r>
              <a:rPr lang="zh-CN" altLang="en-US" b="1" dirty="0"/>
              <a:t>；</a:t>
            </a:r>
            <a:endParaRPr lang="zh-CN" altLang="en-US" b="1" dirty="0"/>
          </a:p>
          <a:p>
            <a:pPr algn="just" eaLnBrk="1" hangingPunct="1"/>
            <a:r>
              <a:rPr lang="en-US" altLang="zh-CN" b="1" dirty="0" err="1"/>
              <a:t>headlink</a:t>
            </a:r>
            <a:r>
              <a:rPr lang="en-US" altLang="zh-CN" b="1" dirty="0"/>
              <a:t>：</a:t>
            </a:r>
            <a:r>
              <a:rPr lang="zh-CN" altLang="en-US" b="1" dirty="0"/>
              <a:t>指向弧头相同的下一条弧的指针；</a:t>
            </a:r>
            <a:endParaRPr lang="zh-CN" altLang="en-US" b="1" dirty="0"/>
          </a:p>
          <a:p>
            <a:pPr algn="just" eaLnBrk="1" hangingPunct="1"/>
            <a:r>
              <a:rPr lang="en-US" altLang="zh-CN" b="1" dirty="0" err="1"/>
              <a:t>taillink</a:t>
            </a:r>
            <a:r>
              <a:rPr lang="en-US" altLang="zh-CN" b="1" dirty="0"/>
              <a:t>：</a:t>
            </a:r>
            <a:r>
              <a:rPr lang="zh-CN" altLang="en-US" b="1" dirty="0"/>
              <a:t>指向弧尾相同的下一条弧的指针</a:t>
            </a:r>
            <a:endParaRPr lang="en-US" altLang="zh-CN" dirty="0"/>
          </a:p>
          <a:p>
            <a:endParaRPr lang="en-US" altLang="zh-CN" dirty="0"/>
          </a:p>
          <a:p>
            <a:endParaRPr lang="zh-CN" altLang="en-US" dirty="0"/>
          </a:p>
        </p:txBody>
      </p:sp>
      <p:sp>
        <p:nvSpPr>
          <p:cNvPr id="149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552AEB2-3470-426C-995A-CF335ABCAB04}" type="slidenum">
              <a:rPr lang="zh-CN" altLang="en-US" sz="120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8CD3F26-C331-4EA6-8077-FC7F291AC893}" type="slidenum">
              <a:rPr lang="zh-CN" altLang="en-US" sz="1200">
                <a:solidFill>
                  <a:srgbClr val="000000"/>
                </a:solidFill>
              </a:rPr>
            </a:fld>
            <a:endParaRPr lang="en-US" altLang="zh-CN" sz="1200">
              <a:solidFill>
                <a:srgbClr val="000000"/>
              </a:solidFill>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由于边的信息分别出现在两个顶点的链表中，如果要标记某条边是否被访问过，就需要在两个链表中进行标注。</a:t>
            </a:r>
            <a:endParaRPr lang="en-US" altLang="zh-CN" dirty="0"/>
          </a:p>
          <a:p>
            <a:r>
              <a:rPr lang="zh-CN" altLang="en-US" dirty="0"/>
              <a:t>而且，存储的时候，使得插入，删除的时候需要对两条边的单链表进行重复处理。</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1BF48CD-81A5-4A98-98E5-CB126E7378A8}" type="slidenum">
              <a:rPr lang="zh-CN" altLang="en-US" sz="1200">
                <a:solidFill>
                  <a:srgbClr val="000000"/>
                </a:solidFill>
              </a:rPr>
            </a:fld>
            <a:endParaRPr lang="en-US" altLang="zh-CN" sz="1200">
              <a:solidFill>
                <a:srgbClr val="000000"/>
              </a:solidFill>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讲到下页</a:t>
            </a:r>
            <a:endParaRPr lang="en-US" altLang="zh-CN" dirty="0"/>
          </a:p>
          <a:p>
            <a:pPr eaLnBrk="1" hangingPunct="1"/>
            <a:r>
              <a:rPr kumimoji="1" lang="en-US" altLang="zh-CN" sz="1200" b="1" dirty="0">
                <a:ea typeface="黑体" panose="02010609060101010101" pitchFamily="2" charset="-122"/>
              </a:rPr>
              <a:t>mark</a:t>
            </a:r>
            <a:r>
              <a:rPr kumimoji="1" lang="zh-CN" altLang="en-US" sz="1200" b="1" dirty="0">
                <a:ea typeface="黑体" panose="02010609060101010101" pitchFamily="2" charset="-122"/>
              </a:rPr>
              <a:t>：</a:t>
            </a:r>
            <a:r>
              <a:rPr kumimoji="1" lang="zh-CN" altLang="en-US" sz="1200" b="1" dirty="0">
                <a:ea typeface="楷体_GB2312"/>
                <a:cs typeface="楷体_GB2312"/>
              </a:rPr>
              <a:t>标志域，如处理过或搜索过。</a:t>
            </a:r>
            <a:endParaRPr kumimoji="1" lang="zh-CN" altLang="en-US" sz="1200" b="1" dirty="0">
              <a:ea typeface="楷体_GB2312"/>
              <a:cs typeface="楷体_GB2312"/>
            </a:endParaRPr>
          </a:p>
          <a:p>
            <a:pPr eaLnBrk="1" hangingPunct="1"/>
            <a:r>
              <a:rPr kumimoji="1" lang="en-US" altLang="zh-CN" sz="1200" b="1" dirty="0" err="1">
                <a:ea typeface="黑体" panose="02010609060101010101" pitchFamily="2" charset="-122"/>
              </a:rPr>
              <a:t>ivex</a:t>
            </a:r>
            <a:r>
              <a:rPr kumimoji="1" lang="en-US" altLang="zh-CN" sz="1200" b="1" dirty="0">
                <a:ea typeface="黑体" panose="02010609060101010101" pitchFamily="2" charset="-122"/>
              </a:rPr>
              <a:t>, </a:t>
            </a:r>
            <a:r>
              <a:rPr kumimoji="1" lang="en-US" altLang="zh-CN" sz="1200" b="1" dirty="0" err="1">
                <a:ea typeface="黑体" panose="02010609060101010101" pitchFamily="2" charset="-122"/>
              </a:rPr>
              <a:t>jvex</a:t>
            </a:r>
            <a:r>
              <a:rPr kumimoji="1" lang="en-US" altLang="zh-CN" sz="1200" b="1" dirty="0">
                <a:ea typeface="黑体" panose="02010609060101010101" pitchFamily="2" charset="-122"/>
              </a:rPr>
              <a:t> :  </a:t>
            </a:r>
            <a:r>
              <a:rPr kumimoji="1" lang="zh-CN" altLang="en-US" sz="1200" b="1" dirty="0">
                <a:ea typeface="楷体_GB2312"/>
                <a:cs typeface="楷体_GB2312"/>
              </a:rPr>
              <a:t>顶点域，边依附的两个顶点位置。</a:t>
            </a:r>
            <a:r>
              <a:rPr kumimoji="1" lang="zh-CN" altLang="en-US" b="1" dirty="0">
                <a:ea typeface="黑体" panose="02010609060101010101" pitchFamily="2" charset="-122"/>
              </a:rPr>
              <a:t> </a:t>
            </a:r>
            <a:endParaRPr kumimoji="1" lang="zh-CN" altLang="en-US" b="1" dirty="0">
              <a:ea typeface="黑体" panose="02010609060101010101" pitchFamily="2" charset="-122"/>
            </a:endParaRPr>
          </a:p>
          <a:p>
            <a:pPr eaLnBrk="1" hangingPunct="1"/>
            <a:r>
              <a:rPr kumimoji="1" lang="en-US" altLang="zh-CN" sz="1200" b="1" dirty="0" err="1">
                <a:ea typeface="黑体" panose="02010609060101010101" pitchFamily="2" charset="-122"/>
              </a:rPr>
              <a:t>ilink</a:t>
            </a:r>
            <a:r>
              <a:rPr kumimoji="1" lang="en-US" altLang="zh-CN" sz="1200" b="1" dirty="0">
                <a:ea typeface="黑体" panose="02010609060101010101" pitchFamily="2" charset="-122"/>
              </a:rPr>
              <a:t>:  </a:t>
            </a:r>
            <a:r>
              <a:rPr kumimoji="1" lang="zh-CN" altLang="en-US" sz="1200" b="1" dirty="0">
                <a:latin typeface="楷体_GB2312"/>
                <a:ea typeface="楷体_GB2312"/>
                <a:cs typeface="楷体_GB2312"/>
              </a:rPr>
              <a:t>指向下一条依附顶点 </a:t>
            </a:r>
            <a:r>
              <a:rPr kumimoji="1" lang="en-US" altLang="zh-CN" sz="1200" b="1" dirty="0" err="1">
                <a:latin typeface="楷体_GB2312"/>
                <a:ea typeface="楷体_GB2312"/>
                <a:cs typeface="楷体_GB2312"/>
              </a:rPr>
              <a:t>i</a:t>
            </a:r>
            <a:r>
              <a:rPr kumimoji="1" lang="en-US" altLang="zh-CN" sz="1200" b="1" dirty="0">
                <a:latin typeface="楷体_GB2312"/>
                <a:ea typeface="楷体_GB2312"/>
                <a:cs typeface="楷体_GB2312"/>
              </a:rPr>
              <a:t> </a:t>
            </a:r>
            <a:r>
              <a:rPr kumimoji="1" lang="zh-CN" altLang="en-US" sz="1200" b="1" dirty="0">
                <a:latin typeface="楷体_GB2312"/>
                <a:ea typeface="楷体_GB2312"/>
                <a:cs typeface="楷体_GB2312"/>
              </a:rPr>
              <a:t>的边结点位置。</a:t>
            </a:r>
            <a:endParaRPr kumimoji="1" lang="zh-CN" altLang="en-US" sz="1200" b="1" dirty="0">
              <a:latin typeface="楷体_GB2312"/>
              <a:ea typeface="楷体_GB2312"/>
              <a:cs typeface="楷体_GB2312"/>
            </a:endParaRPr>
          </a:p>
          <a:p>
            <a:pPr eaLnBrk="1" hangingPunct="1"/>
            <a:r>
              <a:rPr kumimoji="1" lang="en-US" altLang="zh-CN" sz="1200" b="1" dirty="0" err="1">
                <a:ea typeface="黑体" panose="02010609060101010101" pitchFamily="2" charset="-122"/>
              </a:rPr>
              <a:t>jlink</a:t>
            </a:r>
            <a:r>
              <a:rPr kumimoji="1" lang="en-US" altLang="zh-CN" sz="1200" b="1" dirty="0">
                <a:ea typeface="黑体" panose="02010609060101010101" pitchFamily="2" charset="-122"/>
              </a:rPr>
              <a:t>:  </a:t>
            </a:r>
            <a:r>
              <a:rPr kumimoji="1" lang="zh-CN" altLang="en-US" sz="1200" b="1" dirty="0">
                <a:latin typeface="楷体_GB2312"/>
                <a:ea typeface="楷体_GB2312"/>
                <a:cs typeface="楷体_GB2312"/>
              </a:rPr>
              <a:t>指向下一条依附顶点 </a:t>
            </a:r>
            <a:r>
              <a:rPr kumimoji="1" lang="en-US" altLang="zh-CN" sz="1200" b="1" dirty="0">
                <a:latin typeface="楷体_GB2312"/>
                <a:ea typeface="楷体_GB2312"/>
                <a:cs typeface="楷体_GB2312"/>
              </a:rPr>
              <a:t>j </a:t>
            </a:r>
            <a:r>
              <a:rPr kumimoji="1" lang="zh-CN" altLang="en-US" sz="1200" b="1" dirty="0">
                <a:latin typeface="楷体_GB2312"/>
                <a:ea typeface="楷体_GB2312"/>
                <a:cs typeface="楷体_GB2312"/>
              </a:rPr>
              <a:t>的边结点位置。</a:t>
            </a:r>
            <a:endParaRPr kumimoji="1" lang="zh-CN" altLang="en-US" sz="1200" b="1" dirty="0">
              <a:latin typeface="楷体_GB2312"/>
              <a:ea typeface="楷体_GB2312"/>
              <a:cs typeface="楷体_GB2312"/>
            </a:endParaRPr>
          </a:p>
          <a:p>
            <a:pPr eaLnBrk="1" hangingPunct="1"/>
            <a:r>
              <a:rPr kumimoji="1" lang="en-US" altLang="zh-CN" sz="1200" b="1" dirty="0">
                <a:ea typeface="黑体" panose="02010609060101010101" pitchFamily="2" charset="-122"/>
              </a:rPr>
              <a:t>info:  </a:t>
            </a:r>
            <a:r>
              <a:rPr kumimoji="1" lang="zh-CN" altLang="en-US" sz="1200" b="1" dirty="0">
                <a:ea typeface="楷体_GB2312"/>
                <a:cs typeface="楷体_GB2312"/>
              </a:rPr>
              <a:t>边信息，如权值等。</a:t>
            </a:r>
            <a:endParaRPr kumimoji="1" lang="zh-CN" altLang="en-US" sz="1200" b="1" dirty="0">
              <a:ea typeface="楷体_GB2312"/>
              <a:cs typeface="楷体_GB2312"/>
            </a:endParaRPr>
          </a:p>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A</a:t>
            </a:r>
            <a:r>
              <a:rPr lang="zh-CN" altLang="en-US" dirty="0"/>
              <a:t>出发，所有和</a:t>
            </a:r>
            <a:r>
              <a:rPr lang="en-US" altLang="zh-CN" dirty="0"/>
              <a:t>A</a:t>
            </a:r>
            <a:r>
              <a:rPr lang="zh-CN" altLang="en-US" dirty="0"/>
              <a:t>相连的邻接点都需要被访问，有几个和</a:t>
            </a:r>
            <a:r>
              <a:rPr lang="en-US" altLang="zh-CN" dirty="0"/>
              <a:t>A</a:t>
            </a:r>
            <a:r>
              <a:rPr lang="zh-CN" altLang="en-US" dirty="0"/>
              <a:t>相连的，</a:t>
            </a:r>
            <a:r>
              <a:rPr lang="en-US" altLang="zh-CN" dirty="0"/>
              <a:t>B</a:t>
            </a:r>
            <a:r>
              <a:rPr lang="zh-CN" altLang="en-US" dirty="0"/>
              <a:t>和</a:t>
            </a:r>
            <a:r>
              <a:rPr lang="en-US" altLang="zh-CN" dirty="0"/>
              <a:t>D</a:t>
            </a:r>
            <a:r>
              <a:rPr lang="zh-CN" altLang="en-US" dirty="0"/>
              <a:t>，</a:t>
            </a:r>
            <a:r>
              <a:rPr lang="en-US" altLang="zh-CN" dirty="0"/>
              <a:t>B</a:t>
            </a:r>
            <a:r>
              <a:rPr lang="zh-CN" altLang="en-US" dirty="0"/>
              <a:t>的数字小，所以从</a:t>
            </a:r>
            <a:r>
              <a:rPr lang="en-US" altLang="zh-CN" dirty="0"/>
              <a:t>B</a:t>
            </a:r>
            <a:r>
              <a:rPr lang="zh-CN" altLang="en-US" dirty="0"/>
              <a:t>开始访问，那么</a:t>
            </a:r>
            <a:r>
              <a:rPr lang="en-US" altLang="zh-CN" dirty="0"/>
              <a:t>B</a:t>
            </a:r>
            <a:r>
              <a:rPr lang="zh-CN" altLang="en-US" dirty="0"/>
              <a:t>的相连的邻接点有几个？两个，是</a:t>
            </a:r>
            <a:r>
              <a:rPr lang="en-US" altLang="zh-CN" dirty="0"/>
              <a:t>C</a:t>
            </a:r>
            <a:r>
              <a:rPr lang="zh-CN" altLang="en-US" dirty="0"/>
              <a:t>和</a:t>
            </a:r>
            <a:r>
              <a:rPr lang="en-US" altLang="zh-CN" dirty="0"/>
              <a:t>D</a:t>
            </a:r>
            <a:r>
              <a:rPr lang="zh-CN" altLang="en-US" dirty="0"/>
              <a:t>，那么选择小的进行访问，访问</a:t>
            </a:r>
            <a:r>
              <a:rPr lang="en-US" altLang="zh-CN" dirty="0"/>
              <a:t>C</a:t>
            </a:r>
            <a:r>
              <a:rPr lang="zh-CN" altLang="en-US" dirty="0"/>
              <a:t>结点，问题出来了，这个过程，</a:t>
            </a:r>
            <a:r>
              <a:rPr lang="en-US" altLang="zh-CN" dirty="0"/>
              <a:t>A</a:t>
            </a:r>
            <a:r>
              <a:rPr lang="zh-CN" altLang="en-US" dirty="0"/>
              <a:t>的邻接点先被访问，还是</a:t>
            </a:r>
            <a:r>
              <a:rPr lang="en-US" altLang="zh-CN" dirty="0"/>
              <a:t>B</a:t>
            </a:r>
            <a:r>
              <a:rPr lang="zh-CN" altLang="en-US" dirty="0"/>
              <a:t>的邻接点，先被访问，是不是</a:t>
            </a:r>
            <a:r>
              <a:rPr lang="en-US" altLang="zh-CN" dirty="0"/>
              <a:t>B</a:t>
            </a:r>
            <a:r>
              <a:rPr lang="zh-CN" altLang="en-US" dirty="0"/>
              <a:t>的邻接点，因为</a:t>
            </a:r>
            <a:r>
              <a:rPr lang="en-US" altLang="zh-CN" dirty="0"/>
              <a:t>B</a:t>
            </a:r>
            <a:r>
              <a:rPr lang="zh-CN" altLang="en-US" dirty="0"/>
              <a:t>在</a:t>
            </a:r>
            <a:r>
              <a:rPr lang="en-US" altLang="zh-CN" dirty="0"/>
              <a:t>D</a:t>
            </a:r>
            <a:r>
              <a:rPr lang="zh-CN" altLang="en-US" dirty="0"/>
              <a:t>之前被访问。是不是负责一个栈的结构？</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A-&gt;B-&gt;C-&gt;E-</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A-&gt;B-&gt;C-&gt;E-</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A-&gt;B-&gt;C-&gt;E-</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，哪个是头？哪个是尾？ 哪里开始</a:t>
            </a:r>
            <a:r>
              <a:rPr lang="en-US" altLang="zh-CN" dirty="0"/>
              <a:t>? </a:t>
            </a:r>
            <a:r>
              <a:rPr lang="zh-CN" altLang="en-US" dirty="0"/>
              <a:t>始点。 哪里结束</a:t>
            </a:r>
            <a:r>
              <a:rPr lang="en-US" altLang="zh-CN" dirty="0"/>
              <a:t>? </a:t>
            </a:r>
            <a:endParaRPr lang="en-US" altLang="zh-CN" dirty="0"/>
          </a:p>
          <a:p>
            <a:r>
              <a:rPr lang="en-US" altLang="zh-CN" dirty="0"/>
              <a:t>V</a:t>
            </a:r>
            <a:r>
              <a:rPr lang="zh-CN" altLang="en-US" dirty="0"/>
              <a:t>用花括号包起来。</a:t>
            </a:r>
            <a:endParaRPr lang="en-US" altLang="zh-CN" dirty="0"/>
          </a:p>
          <a:p>
            <a:r>
              <a:rPr lang="en-US" altLang="zh-CN" dirty="0"/>
              <a:t>E</a:t>
            </a:r>
            <a:r>
              <a:rPr lang="zh-CN" altLang="en-US" dirty="0"/>
              <a:t>也用花括号包起来。</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A-&gt;B-&gt;C-&gt;E-</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的邻接点，</a:t>
            </a:r>
            <a:r>
              <a:rPr lang="en-US" altLang="zh-CN" dirty="0"/>
              <a:t>B</a:t>
            </a:r>
            <a:r>
              <a:rPr lang="zh-CN" altLang="en-US" dirty="0"/>
              <a:t>和</a:t>
            </a:r>
            <a:r>
              <a:rPr lang="en-US" altLang="zh-CN" dirty="0"/>
              <a:t>D</a:t>
            </a:r>
            <a:r>
              <a:rPr lang="zh-CN" altLang="en-US" dirty="0"/>
              <a:t>，只有这层遍历完成了，还可以继续下一层。层次遍历的过程。</a:t>
            </a:r>
            <a:endParaRPr lang="en-US" altLang="zh-CN" dirty="0"/>
          </a:p>
          <a:p>
            <a:r>
              <a:rPr lang="en-US" altLang="zh-CN" dirty="0"/>
              <a:t>B</a:t>
            </a:r>
            <a:r>
              <a:rPr lang="zh-CN" altLang="en-US" dirty="0"/>
              <a:t>的孩子，要比</a:t>
            </a:r>
            <a:r>
              <a:rPr lang="en-US" altLang="zh-CN" dirty="0"/>
              <a:t>D</a:t>
            </a:r>
            <a:r>
              <a:rPr lang="zh-CN" altLang="en-US" dirty="0"/>
              <a:t>的孩子先访问。</a:t>
            </a:r>
            <a:r>
              <a:rPr lang="en-US" altLang="zh-CN" dirty="0"/>
              <a:t>ABDCE</a:t>
            </a:r>
            <a:endParaRPr lang="en-US" altLang="zh-CN" dirty="0"/>
          </a:p>
          <a:p>
            <a:endParaRPr lang="en-US" altLang="zh-CN" dirty="0"/>
          </a:p>
          <a:p>
            <a:r>
              <a:rPr lang="en-US" altLang="zh-CN" dirty="0"/>
              <a:t>B </a:t>
            </a:r>
            <a:r>
              <a:rPr lang="zh-CN" altLang="en-US" dirty="0"/>
              <a:t>，</a:t>
            </a:r>
            <a:r>
              <a:rPr lang="en-US" altLang="zh-CN" dirty="0"/>
              <a:t>A, C,D,E. </a:t>
            </a:r>
            <a:r>
              <a:rPr lang="zh-CN" altLang="en-US"/>
              <a:t>类似于队列的方式。</a:t>
            </a:r>
            <a:endParaRPr lang="en-US" altLang="zh-CN"/>
          </a:p>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2       B</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2       B</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树中去掉任意一条边，变成森林，成为非连通的图。</a:t>
            </a:r>
            <a:endParaRPr lang="en-US" altLang="zh-CN" dirty="0"/>
          </a:p>
          <a:p>
            <a:r>
              <a:rPr lang="zh-CN" altLang="en-US" dirty="0"/>
              <a:t>如果给树增加一条边，那么构成回路，成为一个图。</a:t>
            </a:r>
            <a:endParaRPr lang="en-US" altLang="zh-CN" dirty="0"/>
          </a:p>
          <a:p>
            <a:r>
              <a:rPr lang="zh-CN" altLang="en-US" dirty="0"/>
              <a:t>有</a:t>
            </a:r>
            <a:r>
              <a:rPr lang="en-US" altLang="zh-CN" dirty="0"/>
              <a:t>n</a:t>
            </a:r>
            <a:r>
              <a:rPr lang="zh-CN" altLang="en-US" dirty="0"/>
              <a:t>个顶点构成的树，具有</a:t>
            </a:r>
            <a:r>
              <a:rPr lang="en-US" altLang="zh-CN" dirty="0"/>
              <a:t>n-1 </a:t>
            </a:r>
            <a:r>
              <a:rPr lang="zh-CN" altLang="en-US" dirty="0"/>
              <a:t>条边。</a:t>
            </a:r>
            <a:endParaRPr lang="en-US" altLang="zh-CN" dirty="0"/>
          </a:p>
          <a:p>
            <a:endParaRPr lang="en-US" altLang="zh-CN" dirty="0"/>
          </a:p>
          <a:p>
            <a:r>
              <a:rPr lang="zh-CN" altLang="en-US" dirty="0"/>
              <a:t>生成树，主要就是把一个图，变成树。保留所有的顶点，并保留</a:t>
            </a:r>
            <a:r>
              <a:rPr lang="en-US" altLang="zh-CN" dirty="0"/>
              <a:t>n-1 </a:t>
            </a:r>
            <a:r>
              <a:rPr lang="zh-CN" altLang="en-US" dirty="0"/>
              <a:t>条边。</a:t>
            </a:r>
            <a:endParaRPr lang="en-US" altLang="zh-CN" dirty="0"/>
          </a:p>
          <a:p>
            <a:r>
              <a:rPr lang="zh-CN" altLang="en-US" dirty="0"/>
              <a:t>生成树不唯一。</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如果非连通图，深度遍历或者广度遍历，不能访问到所有的顶点，因为从某些顶点不能到达另一些顶点。</a:t>
            </a:r>
            <a:endParaRPr lang="en-US" altLang="zh-CN" dirty="0"/>
          </a:p>
          <a:p>
            <a:r>
              <a:rPr lang="zh-CN" altLang="en-US" dirty="0"/>
              <a:t>连通图 ，遍历的过程，</a:t>
            </a:r>
            <a:r>
              <a:rPr lang="en-US" altLang="zh-CN" dirty="0"/>
              <a:t>n</a:t>
            </a:r>
            <a:r>
              <a:rPr lang="zh-CN" altLang="en-US" dirty="0"/>
              <a:t>个结点，需要</a:t>
            </a:r>
            <a:r>
              <a:rPr lang="en-US" altLang="zh-CN" dirty="0"/>
              <a:t>n-1</a:t>
            </a:r>
            <a:r>
              <a:rPr lang="zh-CN" altLang="en-US" dirty="0"/>
              <a:t>条边连接这</a:t>
            </a:r>
            <a:r>
              <a:rPr lang="en-US" altLang="zh-CN" dirty="0"/>
              <a:t>n</a:t>
            </a:r>
            <a:r>
              <a:rPr lang="zh-CN" altLang="en-US"/>
              <a:t>个结点。不会出现环，因为遍历的过程，不能重复。</a:t>
            </a:r>
            <a:endParaRPr lang="en-US" altLang="zh-CN"/>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出发，深度优先。 </a:t>
            </a:r>
            <a:r>
              <a:rPr lang="en-US" altLang="zh-CN" dirty="0"/>
              <a:t>ABCDE</a:t>
            </a:r>
            <a:endParaRPr lang="en-US" altLang="zh-CN" dirty="0"/>
          </a:p>
          <a:p>
            <a:r>
              <a:rPr lang="en-US" altLang="zh-CN" dirty="0"/>
              <a:t>B</a:t>
            </a:r>
            <a:r>
              <a:rPr lang="zh-CN" altLang="en-US" dirty="0"/>
              <a:t>出发，广度。 </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假设存储的顺序为</a:t>
            </a:r>
            <a:r>
              <a:rPr lang="en-US" altLang="zh-CN" dirty="0"/>
              <a:t>ABCDE</a:t>
            </a:r>
            <a:r>
              <a:rPr lang="zh-CN" altLang="en-US" dirty="0"/>
              <a:t>，深度优先遍历的次序固定。</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最小生成树主要是</a:t>
            </a:r>
            <a:r>
              <a:rPr lang="en-US" altLang="zh-CN" dirty="0"/>
              <a:t>n</a:t>
            </a:r>
            <a:r>
              <a:rPr lang="zh-CN" altLang="en-US" dirty="0"/>
              <a:t>个顶点，</a:t>
            </a:r>
            <a:r>
              <a:rPr lang="en-US" altLang="zh-CN" dirty="0"/>
              <a:t>n-1</a:t>
            </a:r>
            <a:r>
              <a:rPr lang="zh-CN" altLang="en-US" dirty="0"/>
              <a:t>条边。</a:t>
            </a:r>
            <a:endParaRPr lang="en-US" altLang="zh-CN" dirty="0"/>
          </a:p>
          <a:p>
            <a:r>
              <a:rPr lang="en-US" altLang="zh-CN" dirty="0"/>
              <a:t>Prim</a:t>
            </a:r>
            <a:r>
              <a:rPr lang="zh-CN" altLang="en-US" dirty="0"/>
              <a:t>算法的主要思想是如何找到</a:t>
            </a:r>
            <a:r>
              <a:rPr lang="en-US" altLang="zh-CN" dirty="0"/>
              <a:t>n-1</a:t>
            </a:r>
            <a:r>
              <a:rPr lang="zh-CN" altLang="en-US" dirty="0"/>
              <a:t>条边。那么如何找到呢</a:t>
            </a:r>
            <a:r>
              <a:rPr lang="en-US" altLang="zh-CN" dirty="0"/>
              <a:t>? </a:t>
            </a:r>
            <a:r>
              <a:rPr lang="zh-CN" altLang="en-US" dirty="0"/>
              <a:t>因为最后的边的和最小，所以我们希望加入的边足够小，而且加入的边，不能构成环路。否则不是最小生成树。</a:t>
            </a:r>
            <a:endParaRPr lang="en-US" altLang="zh-CN" dirty="0"/>
          </a:p>
          <a:p>
            <a:r>
              <a:rPr lang="zh-CN" altLang="en-US" dirty="0"/>
              <a:t>假设初始有一个顶点，从这个顶点出发，一定需要有一条边加入进来，那么加那条边呢</a:t>
            </a:r>
            <a:r>
              <a:rPr lang="en-US" altLang="zh-CN" dirty="0"/>
              <a:t>?  </a:t>
            </a:r>
            <a:r>
              <a:rPr lang="zh-CN" altLang="en-US" dirty="0"/>
              <a:t>加入一条最短的边，加入一条边，那么结点就会增加一个。</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pPr>
            <a:r>
              <a:rPr lang="en-US" altLang="zh-CN" sz="1200" dirty="0">
                <a:latin typeface="宋体" panose="02010600030101010101" pitchFamily="2" charset="-122"/>
              </a:rPr>
              <a:t>if </a:t>
            </a:r>
            <a:r>
              <a:rPr lang="zh-CN" altLang="en-US" sz="1200" dirty="0">
                <a:latin typeface="宋体" panose="02010600030101010101" pitchFamily="2" charset="-122"/>
              </a:rPr>
              <a:t>原</a:t>
            </a:r>
            <a:r>
              <a:rPr lang="en-US" altLang="zh-CN" sz="1200" dirty="0" err="1">
                <a:ea typeface="黑体" panose="02010609060101010101" pitchFamily="2" charset="-122"/>
              </a:rPr>
              <a:t>mst</a:t>
            </a:r>
            <a:r>
              <a:rPr lang="en-US" altLang="zh-CN" sz="1200" dirty="0">
                <a:latin typeface="宋体" panose="02010600030101010101" pitchFamily="2" charset="-122"/>
              </a:rPr>
              <a:t>(j).</a:t>
            </a:r>
            <a:r>
              <a:rPr lang="zh-CN" altLang="en-US" sz="1200" dirty="0">
                <a:latin typeface="宋体" panose="02010600030101010101" pitchFamily="2" charset="-122"/>
              </a:rPr>
              <a:t>权值</a:t>
            </a:r>
            <a:r>
              <a:rPr lang="en-US" altLang="zh-CN" sz="1200" dirty="0">
                <a:latin typeface="宋体" panose="02010600030101010101" pitchFamily="2" charset="-122"/>
              </a:rPr>
              <a:t> &gt;edge(</a:t>
            </a:r>
            <a:r>
              <a:rPr lang="en-US" altLang="zh-CN" sz="1200" dirty="0" err="1">
                <a:latin typeface="宋体" panose="02010600030101010101" pitchFamily="2" charset="-122"/>
              </a:rPr>
              <a:t>k,j</a:t>
            </a:r>
            <a:r>
              <a:rPr lang="en-US" altLang="zh-CN" sz="1200" dirty="0">
                <a:latin typeface="宋体" panose="02010600030101010101" pitchFamily="2" charset="-122"/>
              </a:rPr>
              <a:t>)</a:t>
            </a:r>
            <a:endParaRPr lang="en-US" altLang="zh-CN" sz="1200" dirty="0">
              <a:latin typeface="宋体" panose="02010600030101010101" pitchFamily="2" charset="-122"/>
            </a:endParaRPr>
          </a:p>
          <a:p>
            <a:pPr eaLnBrk="1" hangingPunct="1">
              <a:lnSpc>
                <a:spcPct val="80000"/>
              </a:lnSpc>
              <a:buFont typeface="Wingdings" panose="05000000000000000000" pitchFamily="2" charset="2"/>
              <a:buNone/>
            </a:pPr>
            <a:r>
              <a:rPr lang="en-US" altLang="zh-CN" sz="1200" dirty="0">
                <a:latin typeface="宋体" panose="02010600030101010101" pitchFamily="2" charset="-122"/>
              </a:rPr>
              <a:t>9.            </a:t>
            </a:r>
            <a:r>
              <a:rPr lang="en-US" altLang="zh-CN" sz="1200" dirty="0" err="1">
                <a:ea typeface="黑体" panose="02010609060101010101" pitchFamily="2" charset="-122"/>
              </a:rPr>
              <a:t>mst</a:t>
            </a:r>
            <a:r>
              <a:rPr lang="en-US" altLang="zh-CN" sz="1200" dirty="0">
                <a:ea typeface="黑体" panose="02010609060101010101" pitchFamily="2" charset="-122"/>
              </a:rPr>
              <a:t>(j)</a:t>
            </a:r>
            <a:r>
              <a:rPr lang="en-US" altLang="zh-CN" sz="1200" dirty="0">
                <a:latin typeface="宋体" panose="02010600030101010101" pitchFamily="2" charset="-122"/>
              </a:rPr>
              <a:t>.</a:t>
            </a:r>
            <a:r>
              <a:rPr lang="zh-CN" altLang="en-US" sz="1200" dirty="0">
                <a:latin typeface="宋体" panose="02010600030101010101" pitchFamily="2" charset="-122"/>
              </a:rPr>
              <a:t>权值</a:t>
            </a:r>
            <a:r>
              <a:rPr lang="en-US" altLang="zh-CN" sz="1200" dirty="0">
                <a:latin typeface="宋体" panose="02010600030101010101" pitchFamily="2" charset="-122"/>
              </a:rPr>
              <a:t>= edge(</a:t>
            </a:r>
            <a:r>
              <a:rPr lang="en-US" altLang="zh-CN" sz="1200" dirty="0" err="1">
                <a:latin typeface="宋体" panose="02010600030101010101" pitchFamily="2" charset="-122"/>
              </a:rPr>
              <a:t>k,j</a:t>
            </a:r>
            <a:r>
              <a:rPr lang="en-US" altLang="zh-CN" sz="1200" dirty="0">
                <a:latin typeface="宋体" panose="02010600030101010101" pitchFamily="2" charset="-122"/>
              </a:rPr>
              <a:t>)</a:t>
            </a:r>
            <a:endParaRPr lang="en-US" altLang="zh-CN" sz="1200" dirty="0">
              <a:latin typeface="宋体" panose="02010600030101010101" pitchFamily="2" charset="-122"/>
            </a:endParaRPr>
          </a:p>
          <a:p>
            <a:pPr eaLnBrk="1" hangingPunct="1">
              <a:lnSpc>
                <a:spcPct val="80000"/>
              </a:lnSpc>
              <a:buFont typeface="Wingdings" panose="05000000000000000000" pitchFamily="2" charset="2"/>
              <a:buNone/>
            </a:pPr>
            <a:r>
              <a:rPr lang="en-US" altLang="zh-CN" sz="1200" dirty="0">
                <a:latin typeface="宋体" panose="02010600030101010101" pitchFamily="2" charset="-122"/>
              </a:rPr>
              <a:t>				</a:t>
            </a:r>
            <a:r>
              <a:rPr lang="en-US" altLang="zh-CN" sz="1200" dirty="0">
                <a:ea typeface="黑体" panose="02010609060101010101" pitchFamily="2" charset="-122"/>
              </a:rPr>
              <a:t> </a:t>
            </a:r>
            <a:r>
              <a:rPr lang="en-US" altLang="zh-CN" sz="1200" dirty="0" err="1">
                <a:ea typeface="黑体" panose="02010609060101010101" pitchFamily="2" charset="-122"/>
              </a:rPr>
              <a:t>mst</a:t>
            </a:r>
            <a:r>
              <a:rPr lang="en-US" altLang="zh-CN" sz="1200" dirty="0">
                <a:ea typeface="黑体" panose="02010609060101010101" pitchFamily="2" charset="-122"/>
              </a:rPr>
              <a:t>(j).</a:t>
            </a:r>
            <a:r>
              <a:rPr lang="zh-CN" altLang="en-US" sz="1200" dirty="0">
                <a:ea typeface="黑体" panose="02010609060101010101" pitchFamily="2" charset="-122"/>
              </a:rPr>
              <a:t>起点</a:t>
            </a:r>
            <a:r>
              <a:rPr lang="en-US" altLang="zh-CN" sz="1200" dirty="0">
                <a:latin typeface="宋体" panose="02010600030101010101" pitchFamily="2" charset="-122"/>
              </a:rPr>
              <a:t>= k</a:t>
            </a:r>
            <a:endParaRPr lang="zh-CN" altLang="en-US" sz="1200" dirty="0">
              <a:latin typeface="宋体" panose="02010600030101010101" pitchFamily="2" charset="-122"/>
            </a:endParaRPr>
          </a:p>
          <a:p>
            <a:endParaRPr lang="en-US" altLang="zh-CN" dirty="0"/>
          </a:p>
          <a:p>
            <a:r>
              <a:rPr lang="en-US" altLang="zh-CN" dirty="0" err="1"/>
              <a:t>Mst</a:t>
            </a:r>
            <a:r>
              <a:rPr lang="zh-CN" altLang="en-US" dirty="0"/>
              <a:t>保留的一直是目前到该结点的距离。 如果加入新结点以后，数值变小，那么更新为小的数值。并且，记录</a:t>
            </a:r>
            <a:r>
              <a:rPr lang="en-US" altLang="zh-CN" dirty="0"/>
              <a:t>k</a:t>
            </a:r>
            <a:r>
              <a:rPr lang="zh-CN" altLang="en-US" dirty="0"/>
              <a:t>为起点。</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两个顶点之间如果有多条边。</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什么意思</a:t>
            </a:r>
            <a:r>
              <a:rPr lang="en-US" altLang="zh-CN" dirty="0"/>
              <a:t>?  </a:t>
            </a:r>
            <a:r>
              <a:rPr lang="zh-CN" altLang="en-US" dirty="0"/>
              <a:t>目的，连通两个不连通的分支。是不是就是不断的把森林转化为树的过程。</a:t>
            </a:r>
            <a:endParaRPr lang="en-US" altLang="zh-CN" dirty="0"/>
          </a:p>
          <a:p>
            <a:r>
              <a:rPr lang="zh-CN" altLang="en-US" dirty="0"/>
              <a:t>原始状态是只有一个结点的树，任何两个结点，构成一个森林，链接成树。</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为什么需要在不同的点集中？ 因为如果连接同一点集的两个顶点，会出现回路。</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前面学习了图的一些基本的概念，</a:t>
            </a:r>
            <a:endParaRPr lang="en-US" altLang="zh-CN">
              <a:latin typeface="Arial" panose="020B0604020202020204" pitchFamily="34" charset="0"/>
            </a:endParaRPr>
          </a:p>
          <a:p>
            <a:pPr eaLnBrk="1" hangingPunct="1"/>
            <a:r>
              <a:rPr lang="zh-CN" altLang="en-US">
                <a:latin typeface="Arial" panose="020B0604020202020204" pitchFamily="34" charset="0"/>
              </a:rPr>
              <a:t>前面学习了图的</a:t>
            </a:r>
            <a:r>
              <a:rPr lang="en-US" altLang="zh-CN">
                <a:latin typeface="Arial" panose="020B0604020202020204" pitchFamily="34" charset="0"/>
              </a:rPr>
              <a:t>4</a:t>
            </a:r>
            <a:r>
              <a:rPr lang="zh-CN" altLang="en-US">
                <a:latin typeface="Arial" panose="020B0604020202020204" pitchFamily="34" charset="0"/>
              </a:rPr>
              <a:t>种存储结构</a:t>
            </a:r>
            <a:r>
              <a:rPr lang="en-US" altLang="zh-CN">
                <a:latin typeface="Arial" panose="020B0604020202020204" pitchFamily="34" charset="0"/>
              </a:rPr>
              <a:t>,</a:t>
            </a:r>
            <a:r>
              <a:rPr lang="zh-CN" altLang="en-US">
                <a:latin typeface="Arial" panose="020B0604020202020204" pitchFamily="34" charset="0"/>
              </a:rPr>
              <a:t>邻接矩阵，邻接表，十字链表，邻接链表等。</a:t>
            </a:r>
            <a:endParaRPr lang="en-US" altLang="zh-CN">
              <a:latin typeface="Arial" panose="020B0604020202020204" pitchFamily="34" charset="0"/>
            </a:endParaRPr>
          </a:p>
          <a:p>
            <a:pPr eaLnBrk="1" hangingPunct="1"/>
            <a:r>
              <a:rPr lang="zh-CN" altLang="en-US">
                <a:latin typeface="Arial" panose="020B0604020202020204" pitchFamily="34" charset="0"/>
              </a:rPr>
              <a:t>接下来学习了图的基本操作，图的遍历。</a:t>
            </a:r>
            <a:endParaRPr lang="en-US" altLang="zh-CN">
              <a:latin typeface="Arial" panose="020B0604020202020204" pitchFamily="34" charset="0"/>
            </a:endParaRPr>
          </a:p>
          <a:p>
            <a:pPr eaLnBrk="1" hangingPunct="1"/>
            <a:r>
              <a:rPr lang="zh-CN" altLang="en-US">
                <a:latin typeface="Arial" panose="020B0604020202020204" pitchFamily="34" charset="0"/>
              </a:rPr>
              <a:t>在学习了如何存储图，和对图进行基本的操作。</a:t>
            </a:r>
            <a:endParaRPr lang="en-US" altLang="zh-CN">
              <a:latin typeface="Arial" panose="020B0604020202020204" pitchFamily="34" charset="0"/>
            </a:endParaRPr>
          </a:p>
          <a:p>
            <a:pPr eaLnBrk="1" hangingPunct="1"/>
            <a:r>
              <a:rPr lang="zh-CN" altLang="en-US">
                <a:latin typeface="Arial" panose="020B0604020202020204" pitchFamily="34" charset="0"/>
              </a:rPr>
              <a:t>我们今天关注的是图的应用问题，</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
        <p:nvSpPr>
          <p:cNvPr id="24580"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BE256E90-F47E-424A-9C55-CEB86B5266AF}" type="slidenum">
              <a:rPr lang="nl-NL" altLang="zh-CN" sz="1200" i="0" u="none"/>
            </a:fld>
            <a:endParaRPr lang="nl-NL" altLang="zh-CN" sz="1200" i="0" u="none"/>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前面学习了图的一些基本的概念，</a:t>
            </a:r>
            <a:endParaRPr lang="en-US" altLang="zh-CN">
              <a:latin typeface="Arial" panose="020B0604020202020204" pitchFamily="34" charset="0"/>
            </a:endParaRPr>
          </a:p>
          <a:p>
            <a:pPr eaLnBrk="1" hangingPunct="1"/>
            <a:r>
              <a:rPr lang="zh-CN" altLang="en-US">
                <a:latin typeface="Arial" panose="020B0604020202020204" pitchFamily="34" charset="0"/>
              </a:rPr>
              <a:t>前面学习了图的</a:t>
            </a:r>
            <a:r>
              <a:rPr lang="en-US" altLang="zh-CN">
                <a:latin typeface="Arial" panose="020B0604020202020204" pitchFamily="34" charset="0"/>
              </a:rPr>
              <a:t>4</a:t>
            </a:r>
            <a:r>
              <a:rPr lang="zh-CN" altLang="en-US">
                <a:latin typeface="Arial" panose="020B0604020202020204" pitchFamily="34" charset="0"/>
              </a:rPr>
              <a:t>种存储结构</a:t>
            </a:r>
            <a:r>
              <a:rPr lang="en-US" altLang="zh-CN">
                <a:latin typeface="Arial" panose="020B0604020202020204" pitchFamily="34" charset="0"/>
              </a:rPr>
              <a:t>,</a:t>
            </a:r>
            <a:r>
              <a:rPr lang="zh-CN" altLang="en-US">
                <a:latin typeface="Arial" panose="020B0604020202020204" pitchFamily="34" charset="0"/>
              </a:rPr>
              <a:t>邻接矩阵，邻接表，十字链表，邻接链表等。</a:t>
            </a:r>
            <a:endParaRPr lang="en-US" altLang="zh-CN">
              <a:latin typeface="Arial" panose="020B0604020202020204" pitchFamily="34" charset="0"/>
            </a:endParaRPr>
          </a:p>
          <a:p>
            <a:pPr eaLnBrk="1" hangingPunct="1"/>
            <a:r>
              <a:rPr lang="zh-CN" altLang="en-US">
                <a:latin typeface="Arial" panose="020B0604020202020204" pitchFamily="34" charset="0"/>
              </a:rPr>
              <a:t>接下来学习了图的基本操作，图的遍历。</a:t>
            </a:r>
            <a:endParaRPr lang="en-US" altLang="zh-CN">
              <a:latin typeface="Arial" panose="020B0604020202020204" pitchFamily="34" charset="0"/>
            </a:endParaRPr>
          </a:p>
          <a:p>
            <a:pPr eaLnBrk="1" hangingPunct="1"/>
            <a:r>
              <a:rPr lang="zh-CN" altLang="en-US">
                <a:latin typeface="Arial" panose="020B0604020202020204" pitchFamily="34" charset="0"/>
              </a:rPr>
              <a:t>在学习了如何存储图，和对图进行基本的操作。</a:t>
            </a:r>
            <a:endParaRPr lang="en-US" altLang="zh-CN">
              <a:latin typeface="Arial" panose="020B0604020202020204" pitchFamily="34" charset="0"/>
            </a:endParaRPr>
          </a:p>
          <a:p>
            <a:pPr eaLnBrk="1" hangingPunct="1"/>
            <a:r>
              <a:rPr lang="zh-CN" altLang="en-US">
                <a:latin typeface="Arial" panose="020B0604020202020204" pitchFamily="34" charset="0"/>
              </a:rPr>
              <a:t>我们今天关注的是图的应用问题，</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
        <p:nvSpPr>
          <p:cNvPr id="25604"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92132933-6134-4EFF-A78E-6DA49005EADE}" type="slidenum">
              <a:rPr lang="nl-NL" altLang="zh-CN" sz="1200" i="0" u="none"/>
            </a:fld>
            <a:endParaRPr lang="nl-NL" altLang="zh-CN" sz="1200" i="0" u="non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找出从某个源点出发，到</a:t>
            </a:r>
            <a:r>
              <a:rPr lang="en-US" altLang="zh-CN">
                <a:latin typeface="Arial" panose="020B0604020202020204" pitchFamily="34" charset="0"/>
              </a:rPr>
              <a:t>V</a:t>
            </a:r>
            <a:r>
              <a:rPr lang="zh-CN" altLang="en-US">
                <a:latin typeface="Arial" panose="020B0604020202020204" pitchFamily="34" charset="0"/>
              </a:rPr>
              <a:t>中其余各顶点的最短路径。</a:t>
            </a:r>
            <a:endParaRPr lang="en-US" altLang="zh-CN">
              <a:latin typeface="Arial" panose="020B0604020202020204" pitchFamily="34" charset="0"/>
            </a:endParaRPr>
          </a:p>
          <a:p>
            <a:pPr eaLnBrk="1" hangingPunct="1"/>
            <a:r>
              <a:rPr lang="zh-CN" altLang="en-US" b="1">
                <a:latin typeface="Times New Roman" panose="02020603050405020304" pitchFamily="18" charset="0"/>
                <a:cs typeface="Times New Roman" panose="02020603050405020304" pitchFamily="18" charset="0"/>
              </a:rPr>
              <a:t>有向带权图</a:t>
            </a:r>
            <a:r>
              <a:rPr lang="en-US" altLang="zh-CN" b="1">
                <a:latin typeface="Times New Roman" panose="02020603050405020304" pitchFamily="18" charset="0"/>
                <a:cs typeface="Times New Roman" panose="02020603050405020304" pitchFamily="18" charset="0"/>
              </a:rPr>
              <a:t>G (V, E)</a:t>
            </a:r>
            <a:r>
              <a:rPr lang="zh-CN" altLang="en-US" b="1">
                <a:latin typeface="Times New Roman" panose="02020603050405020304" pitchFamily="18" charset="0"/>
                <a:cs typeface="Times New Roman" panose="02020603050405020304" pitchFamily="18" charset="0"/>
              </a:rPr>
              <a:t>，求从源点</a:t>
            </a:r>
            <a:r>
              <a:rPr lang="en-US" altLang="zh-CN" b="1">
                <a:latin typeface="Times New Roman" panose="02020603050405020304" pitchFamily="18" charset="0"/>
                <a:cs typeface="Times New Roman" panose="02020603050405020304" pitchFamily="18" charset="0"/>
              </a:rPr>
              <a:t>V0</a:t>
            </a:r>
            <a:r>
              <a:rPr lang="zh-CN" altLang="en-US" b="1">
                <a:latin typeface="Times New Roman" panose="02020603050405020304" pitchFamily="18" charset="0"/>
                <a:cs typeface="Times New Roman" panose="02020603050405020304" pitchFamily="18" charset="0"/>
              </a:rPr>
              <a:t>到</a:t>
            </a:r>
            <a:r>
              <a:rPr lang="en-US" altLang="zh-CN" b="1">
                <a:latin typeface="Times New Roman" panose="02020603050405020304" pitchFamily="18" charset="0"/>
                <a:cs typeface="Times New Roman" panose="02020603050405020304" pitchFamily="18" charset="0"/>
              </a:rPr>
              <a:t>G</a:t>
            </a:r>
            <a:r>
              <a:rPr lang="zh-CN" altLang="en-US" b="1">
                <a:latin typeface="Times New Roman" panose="02020603050405020304" pitchFamily="18" charset="0"/>
                <a:cs typeface="Times New Roman" panose="02020603050405020304" pitchFamily="18" charset="0"/>
              </a:rPr>
              <a:t>中其余各顶点的最短路径。</a:t>
            </a:r>
            <a:endParaRPr lang="zh-CN" altLang="en-US">
              <a:latin typeface="Arial" panose="020B0604020202020204" pitchFamily="34" charset="0"/>
            </a:endParaRPr>
          </a:p>
        </p:txBody>
      </p:sp>
      <p:sp>
        <p:nvSpPr>
          <p:cNvPr id="26628"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523BF31C-5E87-47B0-A127-8D296E112576}" type="slidenum">
              <a:rPr lang="nl-NL" altLang="zh-CN" sz="1200" i="0" u="none"/>
            </a:fld>
            <a:endParaRPr lang="nl-NL" altLang="zh-CN" sz="1200" i="0" u="non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V0</a:t>
            </a:r>
            <a:r>
              <a:rPr lang="zh-CN" altLang="en-US" dirty="0">
                <a:latin typeface="Arial" panose="020B0604020202020204" pitchFamily="34" charset="0"/>
              </a:rPr>
              <a:t>出发，到图中</a:t>
            </a:r>
            <a:r>
              <a:rPr lang="en-US" altLang="zh-CN" dirty="0">
                <a:latin typeface="Arial" panose="020B0604020202020204" pitchFamily="34" charset="0"/>
              </a:rPr>
              <a:t>n-1</a:t>
            </a:r>
            <a:r>
              <a:rPr lang="zh-CN" altLang="en-US" dirty="0">
                <a:latin typeface="Arial" panose="020B0604020202020204" pitchFamily="34" charset="0"/>
              </a:rPr>
              <a:t>个顶点，都可以计算出最短路径，而这些最短路径的长度不同。</a:t>
            </a:r>
            <a:endParaRPr lang="en-US" altLang="zh-CN" dirty="0">
              <a:latin typeface="Arial" panose="020B0604020202020204" pitchFamily="34" charset="0"/>
            </a:endParaRPr>
          </a:p>
          <a:p>
            <a:pPr eaLnBrk="1" hangingPunct="1"/>
            <a:r>
              <a:rPr lang="en-US" altLang="zh-CN" dirty="0">
                <a:latin typeface="Arial" panose="020B0604020202020204" pitchFamily="34" charset="0"/>
              </a:rPr>
              <a:t>Dijkstra</a:t>
            </a:r>
            <a:r>
              <a:rPr lang="zh-CN" altLang="en-US" dirty="0">
                <a:latin typeface="Arial" panose="020B0604020202020204" pitchFamily="34" charset="0"/>
              </a:rPr>
              <a:t>算法的思想是先找到距离</a:t>
            </a:r>
            <a:r>
              <a:rPr lang="en-US" altLang="zh-CN" dirty="0">
                <a:latin typeface="Arial" panose="020B0604020202020204" pitchFamily="34" charset="0"/>
              </a:rPr>
              <a:t>V0</a:t>
            </a:r>
            <a:r>
              <a:rPr lang="zh-CN" altLang="en-US" dirty="0">
                <a:latin typeface="Arial" panose="020B0604020202020204" pitchFamily="34" charset="0"/>
              </a:rPr>
              <a:t>最近的结点，计算最短路径。然后找到次短的结点，计算最短路径。</a:t>
            </a:r>
            <a:endParaRPr lang="en-US" altLang="zh-CN" dirty="0">
              <a:latin typeface="Arial" panose="020B0604020202020204" pitchFamily="34" charset="0"/>
            </a:endParaRPr>
          </a:p>
          <a:p>
            <a:pPr eaLnBrk="1" hangingPunct="1"/>
            <a:r>
              <a:rPr lang="zh-CN" altLang="en-US" dirty="0">
                <a:latin typeface="Arial" panose="020B0604020202020204" pitchFamily="34" charset="0"/>
              </a:rPr>
              <a:t>按照路径长度递增的次序，依次找到</a:t>
            </a:r>
            <a:r>
              <a:rPr lang="en-US" altLang="zh-CN" dirty="0">
                <a:latin typeface="Arial" panose="020B0604020202020204" pitchFamily="34" charset="0"/>
              </a:rPr>
              <a:t>V0</a:t>
            </a:r>
            <a:r>
              <a:rPr lang="zh-CN" altLang="en-US" dirty="0">
                <a:latin typeface="Arial" panose="020B0604020202020204" pitchFamily="34" charset="0"/>
              </a:rPr>
              <a:t>到图中其他顶点的最短路径。</a:t>
            </a:r>
            <a:endParaRPr lang="en-US" altLang="zh-CN" dirty="0">
              <a:latin typeface="Arial" panose="020B0604020202020204" pitchFamily="34" charset="0"/>
            </a:endParaRPr>
          </a:p>
        </p:txBody>
      </p:sp>
      <p:sp>
        <p:nvSpPr>
          <p:cNvPr id="27652"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361ACC22-30AD-4FBF-9C94-979CCA67C1E1}" type="slidenum">
              <a:rPr lang="nl-NL" altLang="zh-CN" sz="1200" i="0" u="none"/>
            </a:fld>
            <a:endParaRPr lang="nl-NL" altLang="zh-CN" sz="1200" i="0" u="none"/>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p0</a:t>
            </a:r>
            <a:r>
              <a:rPr lang="zh-CN" altLang="en-US" dirty="0"/>
              <a:t>，</a:t>
            </a:r>
            <a:r>
              <a:rPr lang="en-US" altLang="zh-CN" dirty="0" err="1"/>
              <a:t>i</a:t>
            </a:r>
            <a:r>
              <a:rPr lang="zh-CN" altLang="en-US" dirty="0"/>
              <a:t>是次短路径，那么</a:t>
            </a:r>
            <a:r>
              <a:rPr lang="en-US" altLang="zh-CN" dirty="0"/>
              <a:t>p0</a:t>
            </a:r>
            <a:r>
              <a:rPr lang="zh-CN" altLang="en-US" dirty="0"/>
              <a:t>，</a:t>
            </a:r>
            <a:r>
              <a:rPr lang="en-US" altLang="zh-CN" dirty="0" err="1"/>
              <a:t>i</a:t>
            </a:r>
            <a:r>
              <a:rPr lang="zh-CN" altLang="en-US" dirty="0"/>
              <a:t>为次短路径，或者</a:t>
            </a:r>
            <a:r>
              <a:rPr lang="en-US" altLang="zh-CN" dirty="0"/>
              <a:t>p0k + </a:t>
            </a:r>
            <a:r>
              <a:rPr lang="en-US" altLang="zh-CN" dirty="0" err="1"/>
              <a:t>pkj</a:t>
            </a:r>
            <a:r>
              <a:rPr lang="zh-CN" altLang="en-US" dirty="0"/>
              <a:t>为次短路径。</a:t>
            </a:r>
            <a:endParaRPr lang="en-US" altLang="zh-CN" dirty="0"/>
          </a:p>
          <a:p>
            <a:r>
              <a:rPr lang="zh-CN" altLang="en-US" dirty="0"/>
              <a:t>因为如果</a:t>
            </a:r>
            <a:r>
              <a:rPr lang="en-US" altLang="zh-CN" dirty="0"/>
              <a:t>p0</a:t>
            </a:r>
            <a:r>
              <a:rPr lang="zh-CN" altLang="en-US" dirty="0"/>
              <a:t>，</a:t>
            </a:r>
            <a:r>
              <a:rPr lang="en-US" altLang="zh-CN" dirty="0"/>
              <a:t>j + </a:t>
            </a:r>
            <a:r>
              <a:rPr lang="en-US" altLang="zh-CN" dirty="0" err="1"/>
              <a:t>pj</a:t>
            </a:r>
            <a:r>
              <a:rPr lang="en-US" altLang="zh-CN" dirty="0"/>
              <a:t> </a:t>
            </a:r>
            <a:r>
              <a:rPr lang="en-US" altLang="zh-CN" dirty="0" err="1"/>
              <a:t>i</a:t>
            </a:r>
            <a:r>
              <a:rPr lang="zh-CN" altLang="en-US" dirty="0"/>
              <a:t>小于</a:t>
            </a:r>
            <a:r>
              <a:rPr lang="en-US" altLang="zh-CN" dirty="0"/>
              <a:t>p0</a:t>
            </a:r>
            <a:r>
              <a:rPr lang="zh-CN" altLang="en-US" dirty="0"/>
              <a:t>，</a:t>
            </a:r>
            <a:r>
              <a:rPr lang="en-US" altLang="zh-CN" dirty="0" err="1"/>
              <a:t>i</a:t>
            </a:r>
            <a:r>
              <a:rPr lang="zh-CN" altLang="en-US" dirty="0"/>
              <a:t>，那么</a:t>
            </a:r>
            <a:r>
              <a:rPr lang="en-US" altLang="zh-CN" dirty="0"/>
              <a:t>p0</a:t>
            </a:r>
            <a:r>
              <a:rPr lang="zh-CN" altLang="en-US" dirty="0"/>
              <a:t>，</a:t>
            </a:r>
            <a:r>
              <a:rPr lang="en-US" altLang="zh-CN" dirty="0"/>
              <a:t>j</a:t>
            </a:r>
            <a:r>
              <a:rPr lang="zh-CN" altLang="en-US" dirty="0"/>
              <a:t>就是次短路径了。</a:t>
            </a:r>
            <a:endParaRPr lang="en-US" altLang="zh-CN" dirty="0"/>
          </a:p>
          <a:p>
            <a:endParaRPr lang="en-US" altLang="zh-CN" dirty="0"/>
          </a:p>
          <a:p>
            <a:r>
              <a:rPr lang="zh-CN" altLang="en-US" dirty="0"/>
              <a:t>或者说：</a:t>
            </a:r>
            <a:r>
              <a:rPr lang="en-US" altLang="zh-CN" dirty="0"/>
              <a:t>p0k</a:t>
            </a:r>
            <a:r>
              <a:rPr lang="zh-CN" altLang="en-US" dirty="0"/>
              <a:t>是最短路径，</a:t>
            </a:r>
            <a:r>
              <a:rPr lang="en-US" altLang="zh-CN" dirty="0"/>
              <a:t>p0i</a:t>
            </a:r>
            <a:r>
              <a:rPr lang="zh-CN" altLang="en-US" dirty="0"/>
              <a:t>是次短路径，所以</a:t>
            </a:r>
            <a:r>
              <a:rPr lang="en-US" altLang="zh-CN" dirty="0"/>
              <a:t>p0j</a:t>
            </a:r>
            <a:r>
              <a:rPr lang="zh-CN" altLang="en-US" dirty="0"/>
              <a:t>的长度一定比</a:t>
            </a:r>
            <a:r>
              <a:rPr lang="en-US" altLang="zh-CN" dirty="0"/>
              <a:t>p0k</a:t>
            </a:r>
            <a:r>
              <a:rPr lang="zh-CN" altLang="en-US" dirty="0"/>
              <a:t>，</a:t>
            </a:r>
            <a:r>
              <a:rPr lang="en-US" altLang="zh-CN" dirty="0"/>
              <a:t>p0i</a:t>
            </a:r>
            <a:r>
              <a:rPr lang="zh-CN" altLang="en-US" dirty="0"/>
              <a:t>长，所以</a:t>
            </a:r>
            <a:r>
              <a:rPr lang="en-US" altLang="zh-CN" dirty="0"/>
              <a:t>p0j+pji</a:t>
            </a:r>
            <a:r>
              <a:rPr lang="zh-CN" altLang="en-US" dirty="0"/>
              <a:t>不可能比</a:t>
            </a:r>
            <a:r>
              <a:rPr lang="en-US" altLang="zh-CN" dirty="0"/>
              <a:t>p0i</a:t>
            </a:r>
            <a:r>
              <a:rPr lang="zh-CN" altLang="en-US" dirty="0"/>
              <a:t>短。</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基本思想：</a:t>
            </a:r>
            <a:endParaRPr lang="en-US" altLang="zh-CN">
              <a:latin typeface="Arial" panose="020B0604020202020204" pitchFamily="34" charset="0"/>
            </a:endParaRPr>
          </a:p>
          <a:p>
            <a:pPr eaLnBrk="1" hangingPunct="1"/>
            <a:r>
              <a:rPr lang="zh-CN" altLang="en-US">
                <a:latin typeface="Arial" panose="020B0604020202020204" pitchFamily="34" charset="0"/>
              </a:rPr>
              <a:t>假设将有向图的点的集合，划分为</a:t>
            </a:r>
            <a:r>
              <a:rPr lang="en-US" altLang="zh-CN">
                <a:latin typeface="Arial" panose="020B0604020202020204" pitchFamily="34" charset="0"/>
              </a:rPr>
              <a:t>S</a:t>
            </a:r>
            <a:r>
              <a:rPr lang="zh-CN" altLang="en-US">
                <a:latin typeface="Arial" panose="020B0604020202020204" pitchFamily="34" charset="0"/>
              </a:rPr>
              <a:t>和</a:t>
            </a:r>
            <a:r>
              <a:rPr lang="en-US" altLang="zh-CN">
                <a:latin typeface="Arial" panose="020B0604020202020204" pitchFamily="34" charset="0"/>
              </a:rPr>
              <a:t>T</a:t>
            </a:r>
            <a:r>
              <a:rPr lang="zh-CN" altLang="en-US">
                <a:latin typeface="Arial" panose="020B0604020202020204" pitchFamily="34" charset="0"/>
              </a:rPr>
              <a:t>集合。</a:t>
            </a:r>
            <a:endParaRPr lang="en-US" altLang="zh-CN">
              <a:latin typeface="Arial" panose="020B0604020202020204" pitchFamily="34" charset="0"/>
            </a:endParaRPr>
          </a:p>
          <a:p>
            <a:pPr eaLnBrk="1" hangingPunct="1"/>
            <a:r>
              <a:rPr lang="en-US" altLang="zh-CN">
                <a:latin typeface="Arial" panose="020B0604020202020204" pitchFamily="34" charset="0"/>
              </a:rPr>
              <a:t>S</a:t>
            </a:r>
            <a:r>
              <a:rPr lang="zh-CN" altLang="en-US">
                <a:latin typeface="Arial" panose="020B0604020202020204" pitchFamily="34" charset="0"/>
              </a:rPr>
              <a:t>中存放已经找到最短路径的顶点。</a:t>
            </a:r>
            <a:endParaRPr lang="en-US" altLang="zh-CN">
              <a:latin typeface="Arial" panose="020B0604020202020204" pitchFamily="34" charset="0"/>
            </a:endParaRPr>
          </a:p>
          <a:p>
            <a:pPr eaLnBrk="1" hangingPunct="1"/>
            <a:r>
              <a:rPr lang="en-US" altLang="zh-CN">
                <a:latin typeface="Arial" panose="020B0604020202020204" pitchFamily="34" charset="0"/>
              </a:rPr>
              <a:t>T</a:t>
            </a:r>
            <a:r>
              <a:rPr lang="zh-CN" altLang="en-US">
                <a:latin typeface="Arial" panose="020B0604020202020204" pitchFamily="34" charset="0"/>
              </a:rPr>
              <a:t>中存放还未找到最短路径的顶点。</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初始的时候，只有</a:t>
            </a:r>
            <a:r>
              <a:rPr lang="en-US" altLang="zh-CN">
                <a:latin typeface="Arial" panose="020B0604020202020204" pitchFamily="34" charset="0"/>
              </a:rPr>
              <a:t>V0</a:t>
            </a:r>
            <a:r>
              <a:rPr lang="zh-CN" altLang="en-US">
                <a:latin typeface="Arial" panose="020B0604020202020204" pitchFamily="34" charset="0"/>
              </a:rPr>
              <a:t>，将</a:t>
            </a:r>
            <a:r>
              <a:rPr lang="en-US" altLang="zh-CN">
                <a:latin typeface="Arial" panose="020B0604020202020204" pitchFamily="34" charset="0"/>
              </a:rPr>
              <a:t>T</a:t>
            </a:r>
            <a:r>
              <a:rPr lang="zh-CN" altLang="en-US">
                <a:latin typeface="Arial" panose="020B0604020202020204" pitchFamily="34" charset="0"/>
              </a:rPr>
              <a:t>中长度最短的顶点加入</a:t>
            </a:r>
            <a:r>
              <a:rPr lang="en-US" altLang="zh-CN">
                <a:latin typeface="Arial" panose="020B0604020202020204" pitchFamily="34" charset="0"/>
              </a:rPr>
              <a:t>S</a:t>
            </a:r>
            <a:r>
              <a:rPr lang="zh-CN" altLang="en-US">
                <a:latin typeface="Arial" panose="020B0604020202020204" pitchFamily="34" charset="0"/>
              </a:rPr>
              <a:t>中。这时候</a:t>
            </a:r>
            <a:r>
              <a:rPr lang="en-US" altLang="zh-CN">
                <a:latin typeface="Arial" panose="020B0604020202020204" pitchFamily="34" charset="0"/>
              </a:rPr>
              <a:t>V0</a:t>
            </a:r>
            <a:r>
              <a:rPr lang="zh-CN" altLang="en-US">
                <a:latin typeface="Arial" panose="020B0604020202020204" pitchFamily="34" charset="0"/>
              </a:rPr>
              <a:t>到</a:t>
            </a:r>
            <a:r>
              <a:rPr lang="en-US" altLang="zh-CN">
                <a:latin typeface="Arial" panose="020B0604020202020204" pitchFamily="34" charset="0"/>
              </a:rPr>
              <a:t>T</a:t>
            </a:r>
            <a:r>
              <a:rPr lang="zh-CN" altLang="en-US">
                <a:latin typeface="Arial" panose="020B0604020202020204" pitchFamily="34" charset="0"/>
              </a:rPr>
              <a:t>中顶点的最短路径发生变化。原来是直接到达</a:t>
            </a:r>
            <a:r>
              <a:rPr lang="en-US" altLang="zh-CN">
                <a:latin typeface="Arial" panose="020B0604020202020204" pitchFamily="34" charset="0"/>
              </a:rPr>
              <a:t>T</a:t>
            </a:r>
            <a:r>
              <a:rPr lang="zh-CN" altLang="en-US">
                <a:latin typeface="Arial" panose="020B0604020202020204" pitchFamily="34" charset="0"/>
              </a:rPr>
              <a:t>中的节点，现在可以经过</a:t>
            </a:r>
            <a:endParaRPr lang="en-US" altLang="zh-CN">
              <a:latin typeface="Arial" panose="020B0604020202020204" pitchFamily="34" charset="0"/>
            </a:endParaRPr>
          </a:p>
          <a:p>
            <a:pPr eaLnBrk="1" hangingPunct="1"/>
            <a:r>
              <a:rPr lang="en-US" altLang="zh-CN">
                <a:latin typeface="Arial" panose="020B0604020202020204" pitchFamily="34" charset="0"/>
              </a:rPr>
              <a:t>Vj</a:t>
            </a:r>
            <a:r>
              <a:rPr lang="zh-CN" altLang="en-US">
                <a:latin typeface="Arial" panose="020B0604020202020204" pitchFamily="34" charset="0"/>
              </a:rPr>
              <a:t>，再到</a:t>
            </a:r>
            <a:r>
              <a:rPr lang="en-US" altLang="zh-CN">
                <a:latin typeface="Arial" panose="020B0604020202020204" pitchFamily="34" charset="0"/>
              </a:rPr>
              <a:t>T</a:t>
            </a:r>
            <a:r>
              <a:rPr lang="zh-CN" altLang="en-US">
                <a:latin typeface="Arial" panose="020B0604020202020204" pitchFamily="34" charset="0"/>
              </a:rPr>
              <a:t>中的顶点。修正</a:t>
            </a:r>
            <a:r>
              <a:rPr lang="en-US" altLang="zh-CN">
                <a:latin typeface="Arial" panose="020B0604020202020204" pitchFamily="34" charset="0"/>
              </a:rPr>
              <a:t>S</a:t>
            </a:r>
            <a:r>
              <a:rPr lang="zh-CN" altLang="en-US">
                <a:latin typeface="Arial" panose="020B0604020202020204" pitchFamily="34" charset="0"/>
              </a:rPr>
              <a:t>中包含</a:t>
            </a:r>
            <a:r>
              <a:rPr lang="en-US" altLang="zh-CN">
                <a:latin typeface="Arial" panose="020B0604020202020204" pitchFamily="34" charset="0"/>
              </a:rPr>
              <a:t>V0</a:t>
            </a:r>
            <a:r>
              <a:rPr lang="zh-CN" altLang="en-US">
                <a:latin typeface="Arial" panose="020B0604020202020204" pitchFamily="34" charset="0"/>
              </a:rPr>
              <a:t>，</a:t>
            </a:r>
            <a:r>
              <a:rPr lang="en-US" altLang="zh-CN">
                <a:latin typeface="Arial" panose="020B0604020202020204" pitchFamily="34" charset="0"/>
              </a:rPr>
              <a:t>Vj</a:t>
            </a:r>
            <a:r>
              <a:rPr lang="zh-CN" altLang="en-US">
                <a:latin typeface="Arial" panose="020B0604020202020204" pitchFamily="34" charset="0"/>
              </a:rPr>
              <a:t>，最短路径。</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再从</a:t>
            </a:r>
            <a:r>
              <a:rPr lang="en-US" altLang="zh-CN">
                <a:latin typeface="Arial" panose="020B0604020202020204" pitchFamily="34" charset="0"/>
              </a:rPr>
              <a:t>T</a:t>
            </a:r>
            <a:r>
              <a:rPr lang="zh-CN" altLang="en-US">
                <a:latin typeface="Arial" panose="020B0604020202020204" pitchFamily="34" charset="0"/>
              </a:rPr>
              <a:t>中选取路径长度最短顶点放到</a:t>
            </a:r>
            <a:r>
              <a:rPr lang="en-US" altLang="zh-CN">
                <a:latin typeface="Arial" panose="020B0604020202020204" pitchFamily="34" charset="0"/>
              </a:rPr>
              <a:t>S</a:t>
            </a:r>
            <a:r>
              <a:rPr lang="zh-CN" altLang="en-US">
                <a:latin typeface="Arial" panose="020B0604020202020204" pitchFamily="34" charset="0"/>
              </a:rPr>
              <a:t>中，再修正</a:t>
            </a:r>
            <a:r>
              <a:rPr lang="en-US" altLang="zh-CN">
                <a:latin typeface="Arial" panose="020B0604020202020204" pitchFamily="34" charset="0"/>
              </a:rPr>
              <a:t>V0</a:t>
            </a:r>
            <a:r>
              <a:rPr lang="zh-CN" altLang="en-US">
                <a:latin typeface="Arial" panose="020B0604020202020204" pitchFamily="34" charset="0"/>
              </a:rPr>
              <a:t>到其余各点的最短路径。</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最后</a:t>
            </a:r>
            <a:r>
              <a:rPr lang="en-US" altLang="zh-CN">
                <a:latin typeface="Arial" panose="020B0604020202020204" pitchFamily="34" charset="0"/>
              </a:rPr>
              <a:t>S</a:t>
            </a:r>
            <a:r>
              <a:rPr lang="zh-CN" altLang="en-US">
                <a:latin typeface="Arial" panose="020B0604020202020204" pitchFamily="34" charset="0"/>
              </a:rPr>
              <a:t>包含</a:t>
            </a:r>
            <a:r>
              <a:rPr lang="en-US" altLang="zh-CN">
                <a:latin typeface="Arial" panose="020B0604020202020204" pitchFamily="34" charset="0"/>
              </a:rPr>
              <a:t>V</a:t>
            </a:r>
            <a:r>
              <a:rPr lang="zh-CN" altLang="en-US">
                <a:latin typeface="Arial" panose="020B0604020202020204" pitchFamily="34" charset="0"/>
              </a:rPr>
              <a:t>中所有的顶点，而</a:t>
            </a:r>
            <a:r>
              <a:rPr lang="en-US" altLang="zh-CN">
                <a:latin typeface="Arial" panose="020B0604020202020204" pitchFamily="34" charset="0"/>
              </a:rPr>
              <a:t>T</a:t>
            </a:r>
            <a:r>
              <a:rPr lang="zh-CN" altLang="en-US">
                <a:latin typeface="Arial" panose="020B0604020202020204" pitchFamily="34" charset="0"/>
              </a:rPr>
              <a:t>为空，这样就得到</a:t>
            </a:r>
            <a:r>
              <a:rPr lang="en-US" altLang="zh-CN">
                <a:latin typeface="Arial" panose="020B0604020202020204" pitchFamily="34" charset="0"/>
              </a:rPr>
              <a:t>V0</a:t>
            </a:r>
            <a:r>
              <a:rPr lang="zh-CN" altLang="en-US">
                <a:latin typeface="Arial" panose="020B0604020202020204" pitchFamily="34" charset="0"/>
              </a:rPr>
              <a:t>到图中所有顶点的最短路径。</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为什么这么说呢？</a:t>
            </a:r>
            <a:endParaRPr lang="en-US" altLang="zh-CN">
              <a:latin typeface="Arial" panose="020B0604020202020204" pitchFamily="34" charset="0"/>
            </a:endParaRPr>
          </a:p>
          <a:p>
            <a:pPr eaLnBrk="1" hangingPunct="1"/>
            <a:r>
              <a:rPr lang="zh-CN" altLang="en-US">
                <a:latin typeface="Arial" panose="020B0604020202020204" pitchFamily="34" charset="0"/>
              </a:rPr>
              <a:t>从开始说起，</a:t>
            </a:r>
            <a:r>
              <a:rPr lang="en-US" altLang="zh-CN">
                <a:latin typeface="Arial" panose="020B0604020202020204" pitchFamily="34" charset="0"/>
              </a:rPr>
              <a:t>S</a:t>
            </a:r>
            <a:r>
              <a:rPr lang="zh-CN" altLang="en-US">
                <a:latin typeface="Arial" panose="020B0604020202020204" pitchFamily="34" charset="0"/>
              </a:rPr>
              <a:t>中只有</a:t>
            </a:r>
            <a:r>
              <a:rPr lang="en-US" altLang="zh-CN">
                <a:latin typeface="Arial" panose="020B0604020202020204" pitchFamily="34" charset="0"/>
              </a:rPr>
              <a:t>V0</a:t>
            </a:r>
            <a:r>
              <a:rPr lang="zh-CN" altLang="en-US">
                <a:latin typeface="Arial" panose="020B0604020202020204" pitchFamily="34" charset="0"/>
              </a:rPr>
              <a:t>，</a:t>
            </a:r>
            <a:r>
              <a:rPr lang="en-US" altLang="zh-CN">
                <a:latin typeface="Arial" panose="020B0604020202020204" pitchFamily="34" charset="0"/>
              </a:rPr>
              <a:t>Vj</a:t>
            </a:r>
            <a:r>
              <a:rPr lang="zh-CN" altLang="en-US">
                <a:latin typeface="Arial" panose="020B0604020202020204" pitchFamily="34" charset="0"/>
              </a:rPr>
              <a:t>是</a:t>
            </a:r>
            <a:r>
              <a:rPr lang="en-US" altLang="zh-CN">
                <a:latin typeface="Arial" panose="020B0604020202020204" pitchFamily="34" charset="0"/>
              </a:rPr>
              <a:t>V0</a:t>
            </a:r>
            <a:r>
              <a:rPr lang="zh-CN" altLang="en-US">
                <a:latin typeface="Arial" panose="020B0604020202020204" pitchFamily="34" charset="0"/>
              </a:rPr>
              <a:t>可以直接到达的路径长度最短的顶点。</a:t>
            </a:r>
            <a:endParaRPr lang="en-US" altLang="zh-CN">
              <a:latin typeface="Arial" panose="020B0604020202020204" pitchFamily="34" charset="0"/>
            </a:endParaRPr>
          </a:p>
          <a:p>
            <a:pPr eaLnBrk="1" hangingPunct="1"/>
            <a:r>
              <a:rPr lang="zh-CN" altLang="en-US">
                <a:latin typeface="Arial" panose="020B0604020202020204" pitchFamily="34" charset="0"/>
              </a:rPr>
              <a:t>假设还存在</a:t>
            </a:r>
            <a:r>
              <a:rPr lang="en-US" altLang="zh-CN">
                <a:latin typeface="Arial" panose="020B0604020202020204" pitchFamily="34" charset="0"/>
              </a:rPr>
              <a:t>vx</a:t>
            </a:r>
            <a:r>
              <a:rPr lang="zh-CN" altLang="en-US">
                <a:latin typeface="Arial" panose="020B0604020202020204" pitchFamily="34" charset="0"/>
              </a:rPr>
              <a:t>，</a:t>
            </a:r>
            <a:r>
              <a:rPr lang="en-US" altLang="zh-CN">
                <a:latin typeface="Arial" panose="020B0604020202020204" pitchFamily="34" charset="0"/>
              </a:rPr>
              <a:t>V0-》Vx-》Vj</a:t>
            </a:r>
            <a:r>
              <a:rPr lang="zh-CN" altLang="en-US">
                <a:latin typeface="Arial" panose="020B0604020202020204" pitchFamily="34" charset="0"/>
              </a:rPr>
              <a:t>，那么</a:t>
            </a:r>
            <a:r>
              <a:rPr lang="en-US" altLang="zh-CN">
                <a:latin typeface="Arial" panose="020B0604020202020204" pitchFamily="34" charset="0"/>
              </a:rPr>
              <a:t>V0Vx+VxVj&lt; V0Vj ???</a:t>
            </a:r>
            <a:r>
              <a:rPr lang="zh-CN" altLang="en-US">
                <a:latin typeface="Arial" panose="020B0604020202020204" pitchFamily="34" charset="0"/>
              </a:rPr>
              <a:t>不满足。</a:t>
            </a:r>
            <a:endParaRPr lang="en-US" altLang="zh-CN">
              <a:latin typeface="Arial" panose="020B0604020202020204" pitchFamily="34" charset="0"/>
            </a:endParaRPr>
          </a:p>
          <a:p>
            <a:pPr eaLnBrk="1" hangingPunct="1"/>
            <a:endParaRPr lang="en-US" altLang="zh-CN">
              <a:latin typeface="Arial" panose="020B0604020202020204" pitchFamily="34" charset="0"/>
            </a:endParaRPr>
          </a:p>
        </p:txBody>
      </p:sp>
      <p:sp>
        <p:nvSpPr>
          <p:cNvPr id="28676"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36DD1306-4039-480A-BE5C-379723C1D9F9}" type="slidenum">
              <a:rPr lang="nl-NL" altLang="zh-CN" sz="1200" i="0" u="none"/>
            </a:fld>
            <a:endParaRPr lang="nl-NL" altLang="zh-CN" sz="1200" i="0" u="non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30723" name="备注占位符 2"/>
          <p:cNvSpPr>
            <a:spLocks noGrp="1"/>
          </p:cNvSpPr>
          <p:nvPr>
            <p:ph type="body" idx="1"/>
          </p:nvPr>
        </p:nvSpPr>
        <p:spPr/>
        <p:txBody>
          <a:bodyPr/>
          <a:lstStyle/>
          <a:p>
            <a:pPr marL="533400" indent="-533400">
              <a:lnSpc>
                <a:spcPct val="80000"/>
              </a:lnSpc>
              <a:spcBef>
                <a:spcPct val="20000"/>
              </a:spcBef>
              <a:buClr>
                <a:schemeClr val="folHlink"/>
              </a:buClr>
              <a:buSzPct val="60000"/>
              <a:buFont typeface="Wingdings" panose="05000000000000000000" pitchFamily="2" charset="2"/>
              <a:buChar char="n"/>
              <a:defRPr/>
            </a:pPr>
            <a:r>
              <a:rPr lang="en-US" altLang="zh-CN" sz="3200" b="1" dirty="0" err="1">
                <a:latin typeface="Times New Roman" panose="02020603050405020304" pitchFamily="18" charset="0"/>
                <a:cs typeface="Times New Roman" panose="02020603050405020304" pitchFamily="18" charset="0"/>
              </a:rPr>
              <a:t>Dijkstra</a:t>
            </a:r>
            <a:r>
              <a:rPr lang="zh-CN" altLang="en-US" sz="3200" b="1" dirty="0">
                <a:latin typeface="Times New Roman" panose="02020603050405020304" pitchFamily="18" charset="0"/>
                <a:cs typeface="Times New Roman" panose="02020603050405020304" pitchFamily="18" charset="0"/>
              </a:rPr>
              <a:t>算法的基本思想</a:t>
            </a:r>
            <a:endParaRPr lang="zh-CN" altLang="en-US" sz="3200" b="1" dirty="0">
              <a:latin typeface="Times New Roman" panose="02020603050405020304" pitchFamily="18" charset="0"/>
              <a:cs typeface="Times New Roman" panose="02020603050405020304" pitchFamily="18" charset="0"/>
            </a:endParaRPr>
          </a:p>
          <a:p>
            <a:pPr marL="533400" indent="-533400">
              <a:lnSpc>
                <a:spcPct val="80000"/>
              </a:lnSpc>
              <a:spcBef>
                <a:spcPct val="20000"/>
              </a:spcBef>
              <a:buClr>
                <a:schemeClr val="folHlink"/>
              </a:buClr>
              <a:buSzPct val="60000"/>
              <a:buFont typeface="Wingdings" panose="05000000000000000000" pitchFamily="2" charset="2"/>
              <a:buNone/>
              <a:defRPr/>
            </a:pPr>
            <a:r>
              <a:rPr lang="zh-CN" altLang="en-US" sz="32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带权有向图</a:t>
            </a:r>
            <a:r>
              <a:rPr lang="en-US" altLang="zh-CN" sz="2800" b="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E</a:t>
            </a:r>
            <a:r>
              <a:rPr lang="zh-CN" altLang="en-US" sz="2800" b="1" dirty="0">
                <a:latin typeface="Times New Roman" panose="02020603050405020304" pitchFamily="18" charset="0"/>
                <a:cs typeface="Times New Roman" panose="02020603050405020304" pitchFamily="18" charset="0"/>
              </a:rPr>
              <a:t>）和源点</a:t>
            </a:r>
            <a:r>
              <a:rPr lang="en-US" altLang="zh-CN" sz="2800" b="1" dirty="0">
                <a:latin typeface="Times New Roman" panose="02020603050405020304" pitchFamily="18" charset="0"/>
                <a:cs typeface="Times New Roman" panose="02020603050405020304" pitchFamily="18" charset="0"/>
              </a:rPr>
              <a:t>V</a:t>
            </a:r>
            <a:r>
              <a:rPr lang="en-US" altLang="zh-CN" sz="2000" b="1" dirty="0">
                <a:latin typeface="Times New Roman" panose="02020603050405020304" pitchFamily="18" charset="0"/>
                <a:cs typeface="Times New Roman" panose="02020603050405020304" pitchFamily="18" charset="0"/>
              </a:rPr>
              <a:t>1</a:t>
            </a:r>
            <a:endParaRPr lang="en-US" altLang="zh-CN" sz="20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设置两个顶点的集合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      S</a:t>
            </a:r>
            <a:r>
              <a:rPr lang="zh-CN" altLang="en-US" sz="2800" b="1" dirty="0">
                <a:latin typeface="Times New Roman" panose="02020603050405020304" pitchFamily="18" charset="0"/>
                <a:cs typeface="Times New Roman" panose="02020603050405020304" pitchFamily="18" charset="0"/>
              </a:rPr>
              <a:t>：已经找到最短路径的顶点。</a:t>
            </a:r>
            <a:endParaRPr lang="zh-CN" altLang="en-US" sz="28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      T</a:t>
            </a:r>
            <a:r>
              <a:rPr lang="zh-CN" altLang="en-US" sz="2800" b="1" dirty="0">
                <a:latin typeface="Times New Roman" panose="02020603050405020304" pitchFamily="18" charset="0"/>
                <a:cs typeface="Times New Roman" panose="02020603050405020304" pitchFamily="18" charset="0"/>
              </a:rPr>
              <a:t>：当前还未找到最短路径的顶点。</a:t>
            </a:r>
            <a:endParaRPr lang="zh-CN" altLang="en-US" sz="28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初始状态</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只包含源点</a:t>
            </a:r>
            <a:r>
              <a:rPr lang="en-US" altLang="zh-CN" sz="2400" b="1" dirty="0">
                <a:latin typeface="Times New Roman" panose="02020603050405020304" pitchFamily="18" charset="0"/>
                <a:cs typeface="Times New Roman" panose="02020603050405020304" pitchFamily="18" charset="0"/>
              </a:rPr>
              <a:t>V</a:t>
            </a:r>
            <a:r>
              <a:rPr lang="en-US" altLang="zh-CN" b="1" dirty="0">
                <a:latin typeface="Times New Roman" panose="02020603050405020304" pitchFamily="18" charset="0"/>
                <a:cs typeface="Times New Roman" panose="02020603050405020304" pitchFamily="18" charset="0"/>
              </a:rPr>
              <a:t>1</a:t>
            </a:r>
            <a:endParaRPr lang="en-US" altLang="zh-CN"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选取</a:t>
            </a:r>
            <a:r>
              <a:rPr lang="en-US" altLang="zh-CN" sz="2800" b="1" dirty="0" err="1">
                <a:latin typeface="Times New Roman" panose="02020603050405020304" pitchFamily="18" charset="0"/>
                <a:cs typeface="Times New Roman" panose="02020603050405020304" pitchFamily="18" charset="0"/>
              </a:rPr>
              <a:t>V</a:t>
            </a:r>
            <a:r>
              <a:rPr lang="en-US" altLang="zh-CN" b="1" dirty="0" err="1">
                <a:latin typeface="Times New Roman" panose="02020603050405020304" pitchFamily="18" charset="0"/>
                <a:cs typeface="Times New Roman" panose="02020603050405020304" pitchFamily="18" charset="0"/>
              </a:rPr>
              <a:t>j</a:t>
            </a:r>
            <a:r>
              <a:rPr lang="zh-CN" altLang="en-US" sz="2800" b="1" dirty="0">
                <a:latin typeface="Times New Roman" panose="02020603050405020304" pitchFamily="18" charset="0"/>
                <a:cs typeface="Times New Roman" panose="02020603050405020304" pitchFamily="18" charset="0"/>
              </a:rPr>
              <a:t>：从集合</a:t>
            </a:r>
            <a:r>
              <a:rPr lang="en-US" altLang="zh-CN" sz="2800" b="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中，选取路径长度最短的顶点加入到</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中。</a:t>
            </a:r>
            <a:endParaRPr lang="zh-CN" altLang="en-US" sz="28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修改</a:t>
            </a:r>
            <a:r>
              <a:rPr lang="en-US" altLang="zh-CN" sz="2800" b="1" dirty="0">
                <a:latin typeface="Times New Roman" panose="02020603050405020304" pitchFamily="18" charset="0"/>
                <a:cs typeface="Times New Roman" panose="02020603050405020304" pitchFamily="18" charset="0"/>
              </a:rPr>
              <a:t>V</a:t>
            </a:r>
            <a:r>
              <a:rPr lang="en-US" altLang="zh-CN"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到集合</a:t>
            </a:r>
            <a:r>
              <a:rPr lang="en-US" altLang="zh-CN" sz="2800" b="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中剩余顶点的最短路径长度。</a:t>
            </a:r>
            <a:endParaRPr lang="zh-CN" altLang="en-US" sz="2800" b="1" dirty="0">
              <a:latin typeface="Times New Roman" panose="02020603050405020304" pitchFamily="18" charset="0"/>
              <a:cs typeface="Times New Roman" panose="02020603050405020304" pitchFamily="18" charset="0"/>
            </a:endParaRPr>
          </a:p>
          <a:p>
            <a:pPr marL="914400" lvl="1" indent="-457200">
              <a:lnSpc>
                <a:spcPct val="80000"/>
              </a:lnSpc>
              <a:spcBef>
                <a:spcPct val="20000"/>
              </a:spcBef>
              <a:buClr>
                <a:schemeClr val="hlink"/>
              </a:buClr>
              <a:buSzPct val="55000"/>
              <a:buFont typeface="Wingdings" panose="05000000000000000000" pitchFamily="2" charset="2"/>
              <a:buNone/>
              <a:defRPr/>
            </a:pPr>
            <a:r>
              <a:rPr lang="en-US" altLang="zh-CN" sz="2800" b="1" dirty="0">
                <a:latin typeface="Times New Roman" panose="02020603050405020304" pitchFamily="18" charset="0"/>
                <a:cs typeface="Times New Roman" panose="02020603050405020304" pitchFamily="18" charset="0"/>
              </a:rPr>
              <a:t>(5) </a:t>
            </a:r>
            <a:r>
              <a:rPr lang="zh-CN" altLang="en-US" sz="2800" b="1" dirty="0">
                <a:latin typeface="Times New Roman" panose="02020603050405020304" pitchFamily="18" charset="0"/>
                <a:cs typeface="Times New Roman" panose="02020603050405020304" pitchFamily="18" charset="0"/>
              </a:rPr>
              <a:t>不断重复</a:t>
            </a:r>
            <a:r>
              <a:rPr lang="en-US" altLang="zh-CN" sz="2800" b="1" dirty="0">
                <a:latin typeface="Times New Roman" panose="02020603050405020304" pitchFamily="18" charset="0"/>
                <a:cs typeface="Times New Roman" panose="02020603050405020304" pitchFamily="18" charset="0"/>
              </a:rPr>
              <a:t>(3) (4)</a:t>
            </a:r>
            <a:r>
              <a:rPr lang="zh-CN" altLang="en-US" sz="2800" b="1" dirty="0">
                <a:latin typeface="Times New Roman" panose="02020603050405020304" pitchFamily="18" charset="0"/>
                <a:cs typeface="Times New Roman" panose="02020603050405020304" pitchFamily="18" charset="0"/>
              </a:rPr>
              <a:t>，直到集合</a:t>
            </a:r>
            <a:r>
              <a:rPr lang="en-US" altLang="zh-CN" sz="2800" b="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中的顶点全部加入到</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中为止。</a:t>
            </a:r>
            <a:r>
              <a:rPr lang="en-US" altLang="zh-CN" sz="32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a:p>
            <a:pPr eaLnBrk="1" hangingPunct="1">
              <a:defRPr/>
            </a:pPr>
            <a:endParaRPr lang="zh-CN" altLang="en-US" dirty="0"/>
          </a:p>
        </p:txBody>
      </p:sp>
      <p:sp>
        <p:nvSpPr>
          <p:cNvPr id="29700" name="灯片编号占位符 3"/>
          <p:cNvSpPr txBox="1">
            <a:spLocks noGrp="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02A1F6DF-EB44-492D-83F7-466A7C7E2D21}" type="slidenum">
              <a:rPr lang="nl-NL" altLang="zh-CN" sz="1200" i="0" u="none"/>
            </a:fld>
            <a:endParaRPr lang="nl-NL" altLang="zh-CN" sz="1200" i="0" u="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请大家看这个图有什么特点，每个都和图中其余的结点相连，就是无向图。</a:t>
            </a:r>
            <a:endParaRPr lang="en-US" altLang="zh-CN" dirty="0"/>
          </a:p>
          <a:p>
            <a:r>
              <a:rPr lang="en-US" altLang="zh-CN" dirty="0"/>
              <a:t>0   0</a:t>
            </a:r>
            <a:endParaRPr lang="en-US" altLang="zh-CN" dirty="0"/>
          </a:p>
          <a:p>
            <a:r>
              <a:rPr lang="en-US" altLang="zh-CN" dirty="0"/>
              <a:t>   0</a:t>
            </a:r>
            <a:endParaRPr lang="en-US" altLang="zh-CN" dirty="0"/>
          </a:p>
          <a:p>
            <a:r>
              <a:rPr lang="zh-CN" altLang="en-US" dirty="0"/>
              <a:t>一共三个顶点，每个顶点和其余</a:t>
            </a:r>
            <a:r>
              <a:rPr lang="en-US" altLang="zh-CN" dirty="0"/>
              <a:t>n-1</a:t>
            </a:r>
            <a:r>
              <a:rPr lang="zh-CN" altLang="en-US" dirty="0"/>
              <a:t>条边相连。  </a:t>
            </a:r>
            <a:r>
              <a:rPr lang="en-US" altLang="zh-CN" dirty="0"/>
              <a:t>N-1</a:t>
            </a:r>
            <a:r>
              <a:rPr lang="zh-CN" altLang="en-US" dirty="0"/>
              <a:t>  </a:t>
            </a:r>
            <a:r>
              <a:rPr lang="en-US" altLang="zh-CN" dirty="0"/>
              <a:t>n-1  </a:t>
            </a:r>
            <a:r>
              <a:rPr lang="en-US" altLang="zh-CN" dirty="0" err="1"/>
              <a:t>n-1</a:t>
            </a:r>
            <a:r>
              <a:rPr lang="en-US" altLang="zh-CN" dirty="0"/>
              <a:t>  </a:t>
            </a:r>
            <a:r>
              <a:rPr lang="zh-CN" altLang="en-US" dirty="0"/>
              <a:t>一共</a:t>
            </a:r>
            <a:r>
              <a:rPr lang="en-US" altLang="zh-CN" dirty="0"/>
              <a:t>n</a:t>
            </a:r>
            <a:r>
              <a:rPr lang="zh-CN" altLang="en-US" dirty="0"/>
              <a:t>个顶点，所以一共</a:t>
            </a:r>
            <a:r>
              <a:rPr lang="en-US" altLang="zh-CN" dirty="0"/>
              <a:t>n(n-1)</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我们可以得到任意两个结点直接的最短路径，为任意两个结点之间</a:t>
            </a:r>
            <a:r>
              <a:rPr lang="zh-CN" altLang="en-US" sz="2800" dirty="0"/>
              <a:t>的</a:t>
            </a:r>
            <a:r>
              <a:rPr lang="zh-CN" altLang="en-US" sz="2000" dirty="0"/>
              <a:t>直接的弧，或者结点间，仅仅经过</a:t>
            </a:r>
            <a:r>
              <a:rPr lang="en-US" altLang="zh-CN" sz="2000" dirty="0"/>
              <a:t>0</a:t>
            </a:r>
            <a:r>
              <a:rPr lang="zh-CN" altLang="en-US" sz="2000" dirty="0"/>
              <a:t>结点的最短路径，可以得到一个矩阵。</a:t>
            </a:r>
            <a:endParaRPr lang="en-US" altLang="zh-CN" sz="2000" dirty="0"/>
          </a:p>
          <a:p>
            <a:r>
              <a:rPr lang="zh-CN" altLang="en-US" sz="2000" dirty="0"/>
              <a:t>原始的矩阵为邻接矩阵，经过结点</a:t>
            </a:r>
            <a:r>
              <a:rPr lang="en-US" altLang="zh-CN" sz="2000" dirty="0"/>
              <a:t>0</a:t>
            </a:r>
            <a:r>
              <a:rPr lang="zh-CN" altLang="en-US" sz="2000" dirty="0"/>
              <a:t>的二维矩阵，就是</a:t>
            </a:r>
            <a:r>
              <a:rPr lang="en-US" altLang="zh-CN" sz="2000" dirty="0"/>
              <a:t>vi</a:t>
            </a:r>
            <a:r>
              <a:rPr lang="zh-CN" altLang="en-US" sz="2000" dirty="0"/>
              <a:t>到</a:t>
            </a:r>
            <a:r>
              <a:rPr lang="en-US" altLang="zh-CN" sz="2000" dirty="0" err="1"/>
              <a:t>jvj</a:t>
            </a:r>
            <a:r>
              <a:rPr lang="zh-CN" altLang="en-US" sz="2000" dirty="0"/>
              <a:t>经过中间结点需要不超过</a:t>
            </a:r>
            <a:r>
              <a:rPr lang="en-US" altLang="zh-CN" sz="2000" dirty="0"/>
              <a:t>0</a:t>
            </a:r>
            <a:r>
              <a:rPr lang="zh-CN" altLang="en-US" sz="2000" dirty="0"/>
              <a:t>的最短路径。</a:t>
            </a:r>
            <a:endParaRPr lang="zh-CN" altLang="en-US" sz="2000"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如何利用中间顶点序号不大于</a:t>
            </a:r>
            <a:r>
              <a:rPr lang="en-US" altLang="zh-CN" dirty="0"/>
              <a:t>k-1</a:t>
            </a:r>
            <a:r>
              <a:rPr lang="zh-CN" altLang="en-US" dirty="0"/>
              <a:t>的</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a:t>
            </a:r>
            <a:r>
              <a:rPr lang="en-US" altLang="zh-CN" dirty="0" err="1"/>
              <a:t>i</a:t>
            </a:r>
            <a:r>
              <a:rPr lang="zh-CN" altLang="en-US" dirty="0"/>
              <a:t>，</a:t>
            </a:r>
            <a:r>
              <a:rPr lang="en-US" altLang="zh-CN" dirty="0"/>
              <a:t>j</a:t>
            </a:r>
            <a:r>
              <a:rPr lang="zh-CN" altLang="en-US" dirty="0"/>
              <a:t>，</a:t>
            </a:r>
            <a:r>
              <a:rPr lang="en-US" altLang="zh-CN" dirty="0"/>
              <a:t>k-1</a:t>
            </a:r>
            <a:r>
              <a:rPr lang="zh-CN" altLang="en-US" dirty="0"/>
              <a:t>）表示</a:t>
            </a:r>
            <a:r>
              <a:rPr lang="en-US" altLang="zh-CN" dirty="0" err="1"/>
              <a:t>i</a:t>
            </a:r>
            <a:r>
              <a:rPr lang="zh-CN" altLang="en-US" dirty="0"/>
              <a:t>，</a:t>
            </a:r>
            <a:r>
              <a:rPr lang="en-US" altLang="zh-CN" dirty="0"/>
              <a:t>j</a:t>
            </a:r>
            <a:r>
              <a:rPr lang="zh-CN" altLang="en-US" dirty="0"/>
              <a:t>不大于中间结点不大于</a:t>
            </a:r>
            <a:r>
              <a:rPr lang="en-US" altLang="zh-CN" dirty="0"/>
              <a:t>k-1</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a:t>
            </a:r>
            <a:r>
              <a:rPr lang="en-US" altLang="zh-CN" dirty="0"/>
              <a:t>D(2) 3-&gt;0, </a:t>
            </a:r>
            <a:r>
              <a:rPr lang="zh-CN" altLang="en-US" dirty="0"/>
              <a:t>其中</a:t>
            </a:r>
            <a:r>
              <a:rPr lang="en-US" altLang="zh-CN" dirty="0"/>
              <a:t>D(1)  (3,2)  + D(1) (2,0) = 6 + 3 = 9;</a:t>
            </a:r>
            <a:endParaRPr lang="en-US" altLang="zh-CN" dirty="0"/>
          </a:p>
          <a:p>
            <a:endParaRPr lang="en-US" altLang="zh-CN" dirty="0"/>
          </a:p>
          <a:p>
            <a:r>
              <a:rPr lang="zh-CN" altLang="en-US" dirty="0"/>
              <a:t>其中</a:t>
            </a:r>
            <a:r>
              <a:rPr lang="en-US" altLang="zh-CN" dirty="0"/>
              <a:t>path</a:t>
            </a:r>
            <a:r>
              <a:rPr lang="zh-CN" altLang="en-US" dirty="0"/>
              <a:t>的表示，从</a:t>
            </a:r>
            <a:r>
              <a:rPr lang="en-US" altLang="zh-CN" dirty="0" err="1"/>
              <a:t>i</a:t>
            </a:r>
            <a:r>
              <a:rPr lang="zh-CN" altLang="en-US" dirty="0"/>
              <a:t>，</a:t>
            </a:r>
            <a:r>
              <a:rPr lang="en-US" altLang="zh-CN" dirty="0"/>
              <a:t>j</a:t>
            </a:r>
            <a:r>
              <a:rPr lang="zh-CN" altLang="en-US" dirty="0"/>
              <a:t>得到这个最短路径，是从哪来的。</a:t>
            </a:r>
            <a:endParaRPr lang="en-US" altLang="zh-CN" dirty="0"/>
          </a:p>
          <a:p>
            <a:r>
              <a:rPr lang="zh-CN" altLang="en-US" dirty="0"/>
              <a:t>比如： </a:t>
            </a:r>
            <a:r>
              <a:rPr lang="en-US" altLang="zh-CN" dirty="0"/>
              <a:t>D(2) </a:t>
            </a:r>
            <a:r>
              <a:rPr lang="zh-CN" altLang="en-US" dirty="0"/>
              <a:t>其中的</a:t>
            </a:r>
            <a:r>
              <a:rPr lang="en-US" altLang="zh-CN" dirty="0"/>
              <a:t>3-&gt;1 , </a:t>
            </a:r>
            <a:r>
              <a:rPr lang="zh-CN" altLang="en-US" dirty="0"/>
              <a:t>怎么计算？ 前一个点是</a:t>
            </a:r>
            <a:r>
              <a:rPr lang="en-US" altLang="zh-CN" dirty="0"/>
              <a:t>0</a:t>
            </a:r>
            <a:r>
              <a:rPr lang="zh-CN" altLang="en-US" dirty="0"/>
              <a:t>，</a:t>
            </a:r>
            <a:r>
              <a:rPr lang="en-US" altLang="zh-CN" dirty="0"/>
              <a:t>3-&gt;2-&gt; 0-&gt;1.  6 + 3 + 1 = 10;</a:t>
            </a:r>
            <a:endParaRPr lang="en-US" altLang="zh-CN" dirty="0"/>
          </a:p>
          <a:p>
            <a:r>
              <a:rPr lang="en-US" altLang="zh-CN" dirty="0"/>
              <a:t>D(2), 1-&gt; 0? </a:t>
            </a:r>
            <a:r>
              <a:rPr lang="zh-CN" altLang="en-US" dirty="0"/>
              <a:t>如何记录的？    </a:t>
            </a:r>
            <a:r>
              <a:rPr lang="en-US" altLang="zh-CN" dirty="0"/>
              <a:t>1-&gt;? -&gt; 2-&gt; 0 ,    9 + 3 = 12. </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完成图的一种遍历，而且需要满足前序，后继关系。</a:t>
            </a:r>
            <a:endParaRPr lang="en-US" altLang="zh-CN" dirty="0"/>
          </a:p>
          <a:p>
            <a:r>
              <a:rPr lang="zh-CN" altLang="en-US" dirty="0"/>
              <a:t>非线性结构</a:t>
            </a:r>
            <a:r>
              <a:rPr lang="zh-CN" altLang="en-US"/>
              <a:t>，经过</a:t>
            </a:r>
            <a:r>
              <a:rPr lang="en-US" altLang="zh-CN"/>
              <a:t> </a:t>
            </a:r>
            <a:r>
              <a:rPr lang="zh-CN" altLang="en-US"/>
              <a:t>线性化</a:t>
            </a:r>
            <a:r>
              <a:rPr lang="zh-CN" altLang="en-US" dirty="0"/>
              <a:t>的过程。</a:t>
            </a:r>
            <a:r>
              <a:rPr lang="en-US" altLang="zh-CN" dirty="0"/>
              <a:t>=》</a:t>
            </a:r>
            <a:r>
              <a:rPr lang="zh-CN" altLang="en-US" dirty="0"/>
              <a:t>线性输出。</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出边表，可以很容易的得到每个结点的出边。计算出度。</a:t>
            </a:r>
            <a:endParaRPr lang="en-US" altLang="zh-CN" dirty="0"/>
          </a:p>
          <a:p>
            <a:r>
              <a:rPr lang="zh-CN" altLang="en-US" dirty="0"/>
              <a:t>但是入度，是不是需要逆邻接表 ，才能计算？ 我们这里没有逆邻接表，需要统计每个结点的入度。结点的入度是随着结点的去除，而不断变化的。</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 = -1</a:t>
            </a:r>
            <a:r>
              <a:rPr lang="zh-CN" altLang="en-US" dirty="0"/>
              <a:t>，是栈的基本条件。</a:t>
            </a:r>
            <a:endParaRPr lang="en-US" altLang="zh-CN" dirty="0"/>
          </a:p>
          <a:p>
            <a:r>
              <a:rPr lang="en-US" altLang="zh-CN" dirty="0"/>
              <a:t>Top</a:t>
            </a:r>
            <a:r>
              <a:rPr lang="zh-CN" altLang="en-US" dirty="0"/>
              <a:t>指针一直指向栈顶元素。</a:t>
            </a:r>
            <a:endParaRPr lang="en-US" altLang="zh-CN" dirty="0"/>
          </a:p>
          <a:p>
            <a:endParaRPr lang="en-US" altLang="zh-CN" dirty="0"/>
          </a:p>
          <a:p>
            <a:r>
              <a:rPr lang="zh-CN" altLang="en-US" dirty="0"/>
              <a:t>进栈操作： </a:t>
            </a:r>
            <a:r>
              <a:rPr lang="en-US" altLang="zh-CN" dirty="0"/>
              <a:t>top = top +1</a:t>
            </a:r>
            <a:r>
              <a:rPr lang="zh-CN" altLang="en-US" dirty="0"/>
              <a:t>；这是原来的操作，</a:t>
            </a:r>
            <a:endParaRPr lang="en-US" altLang="zh-CN" dirty="0"/>
          </a:p>
          <a:p>
            <a:r>
              <a:rPr lang="en-US" altLang="zh-CN" dirty="0"/>
              <a:t> </a:t>
            </a:r>
            <a:endParaRPr lang="en-US" altLang="zh-CN" dirty="0"/>
          </a:p>
          <a:p>
            <a:r>
              <a:rPr lang="zh-CN" altLang="en-US" dirty="0"/>
              <a:t>出栈操作： </a:t>
            </a:r>
            <a:r>
              <a:rPr lang="en-US" altLang="zh-CN" dirty="0"/>
              <a:t>top = top -1</a:t>
            </a:r>
            <a:r>
              <a:rPr lang="zh-CN" altLang="en-US" dirty="0"/>
              <a:t>；</a:t>
            </a:r>
            <a:endParaRPr lang="en-US" altLang="zh-CN" dirty="0"/>
          </a:p>
          <a:p>
            <a:endParaRPr lang="en-US" altLang="zh-CN" dirty="0"/>
          </a:p>
          <a:p>
            <a:r>
              <a:rPr lang="zh-CN" altLang="en-US" dirty="0"/>
              <a:t>进栈的时候 ，</a:t>
            </a:r>
            <a:r>
              <a:rPr lang="en-US" altLang="zh-CN" dirty="0"/>
              <a:t>count[</a:t>
            </a:r>
            <a:r>
              <a:rPr lang="en-US" altLang="zh-CN" dirty="0" err="1"/>
              <a:t>i</a:t>
            </a:r>
            <a:r>
              <a:rPr lang="en-US" altLang="zh-CN" dirty="0"/>
              <a:t>] = top;  top = I; </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只要遇到入度为</a:t>
            </a:r>
            <a:r>
              <a:rPr lang="en-US" altLang="zh-CN" dirty="0"/>
              <a:t>0</a:t>
            </a:r>
            <a:r>
              <a:rPr lang="zh-CN" altLang="en-US" dirty="0"/>
              <a:t>的，那么就入栈。入栈</a:t>
            </a:r>
            <a:r>
              <a:rPr lang="en-US" altLang="zh-CN" dirty="0" err="1"/>
              <a:t>count【i</a:t>
            </a:r>
            <a:r>
              <a:rPr lang="en-US" altLang="zh-CN" dirty="0"/>
              <a:t>】= top</a:t>
            </a:r>
            <a:r>
              <a:rPr lang="zh-CN" altLang="en-US" dirty="0"/>
              <a:t>，</a:t>
            </a:r>
            <a:r>
              <a:rPr lang="en-US" altLang="zh-CN" dirty="0"/>
              <a:t>top = </a:t>
            </a:r>
            <a:r>
              <a:rPr lang="en-US" altLang="zh-CN" dirty="0" err="1"/>
              <a:t>i</a:t>
            </a:r>
            <a:r>
              <a:rPr lang="zh-CN" altLang="en-US" dirty="0"/>
              <a:t>；</a:t>
            </a:r>
            <a:endParaRPr lang="en-US" altLang="zh-CN" dirty="0"/>
          </a:p>
          <a:p>
            <a:endParaRPr lang="en-US" altLang="zh-CN" dirty="0"/>
          </a:p>
          <a:p>
            <a:r>
              <a:rPr lang="zh-CN" altLang="en-US" dirty="0"/>
              <a:t>直到没有可以入栈的元素，开始出栈，出栈有两个操作，不但</a:t>
            </a:r>
            <a:r>
              <a:rPr lang="en-US" altLang="zh-CN" dirty="0"/>
              <a:t>top=count[top], </a:t>
            </a:r>
            <a:r>
              <a:rPr lang="zh-CN" altLang="en-US" dirty="0"/>
              <a:t>并且出栈元素的，弧头元素入度减</a:t>
            </a:r>
            <a:r>
              <a:rPr lang="en-US" altLang="zh-CN" dirty="0"/>
              <a:t>1.</a:t>
            </a:r>
            <a:endParaRPr lang="en-US" altLang="zh-CN"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为一个问题，无向图中，</a:t>
            </a:r>
            <a:r>
              <a:rPr lang="en-US" altLang="zh-CN" dirty="0"/>
              <a:t>n</a:t>
            </a:r>
            <a:r>
              <a:rPr lang="zh-CN" altLang="en-US" dirty="0"/>
              <a:t>个顶点，</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前面讲的</a:t>
            </a:r>
            <a:r>
              <a:rPr lang="en-US" altLang="zh-CN" dirty="0"/>
              <a:t>AOV</a:t>
            </a:r>
            <a:r>
              <a:rPr lang="zh-CN" altLang="en-US" dirty="0"/>
              <a:t>网络，整个一个事件，由多个活动构成。</a:t>
            </a:r>
            <a:endParaRPr lang="en-US" altLang="zh-CN" dirty="0"/>
          </a:p>
          <a:p>
            <a:endParaRPr lang="en-US" altLang="zh-CN" dirty="0"/>
          </a:p>
          <a:p>
            <a:r>
              <a:rPr lang="en-US" altLang="zh-CN" dirty="0"/>
              <a:t>AOV</a:t>
            </a:r>
            <a:r>
              <a:rPr lang="zh-CN" altLang="en-US" dirty="0"/>
              <a:t>，顶点表示活动。边表示前驱后继关系。</a:t>
            </a:r>
            <a:endParaRPr lang="en-US" altLang="zh-CN" dirty="0"/>
          </a:p>
          <a:p>
            <a:r>
              <a:rPr lang="en-US" altLang="zh-CN" dirty="0"/>
              <a:t>AOE</a:t>
            </a:r>
            <a:r>
              <a:rPr lang="zh-CN" altLang="en-US" dirty="0"/>
              <a:t>表示，顶点表示事件，边表示活动。</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）从</a:t>
            </a:r>
            <a:r>
              <a:rPr lang="en-US" altLang="zh-CN" dirty="0"/>
              <a:t>0</a:t>
            </a:r>
            <a:r>
              <a:rPr lang="zh-CN" altLang="en-US" dirty="0"/>
              <a:t>出发，经过</a:t>
            </a:r>
            <a:r>
              <a:rPr lang="en-US" altLang="zh-CN" dirty="0"/>
              <a:t>6</a:t>
            </a:r>
            <a:r>
              <a:rPr lang="zh-CN" altLang="en-US" dirty="0"/>
              <a:t>个时间单位，可以完成活动</a:t>
            </a:r>
            <a:r>
              <a:rPr lang="en-US" altLang="zh-CN" dirty="0"/>
              <a:t>a1</a:t>
            </a:r>
            <a:r>
              <a:rPr lang="zh-CN" altLang="en-US" dirty="0"/>
              <a:t>，进入顶点</a:t>
            </a:r>
            <a:r>
              <a:rPr lang="en-US" altLang="zh-CN" dirty="0"/>
              <a:t>1</a:t>
            </a:r>
            <a:r>
              <a:rPr lang="zh-CN" altLang="en-US" dirty="0"/>
              <a:t>。再经过</a:t>
            </a:r>
            <a:r>
              <a:rPr lang="en-US" altLang="zh-CN" dirty="0"/>
              <a:t>1</a:t>
            </a:r>
            <a:r>
              <a:rPr lang="zh-CN" altLang="en-US" dirty="0"/>
              <a:t>个时间单位，可以到达</a:t>
            </a:r>
            <a:r>
              <a:rPr lang="en-US" altLang="zh-CN" dirty="0"/>
              <a:t>4</a:t>
            </a:r>
            <a:r>
              <a:rPr lang="zh-CN" altLang="en-US" dirty="0"/>
              <a:t>，所以事件</a:t>
            </a:r>
            <a:r>
              <a:rPr lang="en-US" altLang="zh-CN" dirty="0"/>
              <a:t>4</a:t>
            </a:r>
            <a:r>
              <a:rPr lang="zh-CN" altLang="en-US" dirty="0"/>
              <a:t>的开始的最早时间是</a:t>
            </a:r>
            <a:r>
              <a:rPr lang="en-US" altLang="zh-CN" dirty="0"/>
              <a:t>7.</a:t>
            </a:r>
            <a:endParaRPr lang="en-US" altLang="zh-CN" dirty="0"/>
          </a:p>
          <a:p>
            <a:r>
              <a:rPr lang="en-US" altLang="zh-CN" dirty="0"/>
              <a:t>         </a:t>
            </a:r>
            <a:r>
              <a:rPr lang="zh-CN" altLang="en-US" dirty="0"/>
              <a:t>从</a:t>
            </a:r>
            <a:r>
              <a:rPr lang="en-US" altLang="zh-CN" dirty="0"/>
              <a:t>0</a:t>
            </a:r>
            <a:r>
              <a:rPr lang="zh-CN" altLang="en-US" dirty="0"/>
              <a:t>出发，经过</a:t>
            </a:r>
            <a:r>
              <a:rPr lang="en-US" altLang="zh-CN" dirty="0"/>
              <a:t>4</a:t>
            </a:r>
            <a:r>
              <a:rPr lang="zh-CN" altLang="en-US" dirty="0"/>
              <a:t>个时间单位，可以完成活动</a:t>
            </a:r>
            <a:r>
              <a:rPr lang="en-US" altLang="zh-CN" dirty="0"/>
              <a:t>a2</a:t>
            </a:r>
            <a:r>
              <a:rPr lang="zh-CN" altLang="en-US" dirty="0"/>
              <a:t>，进入顶点</a:t>
            </a:r>
            <a:r>
              <a:rPr lang="en-US" altLang="zh-CN" dirty="0"/>
              <a:t>2.  </a:t>
            </a:r>
            <a:r>
              <a:rPr lang="zh-CN" altLang="en-US" dirty="0"/>
              <a:t>事件</a:t>
            </a:r>
            <a:r>
              <a:rPr lang="en-US" altLang="zh-CN" dirty="0"/>
              <a:t>4</a:t>
            </a:r>
            <a:r>
              <a:rPr lang="zh-CN" altLang="en-US" dirty="0"/>
              <a:t>开始的最早时间是</a:t>
            </a:r>
            <a:r>
              <a:rPr lang="en-US" altLang="zh-CN" dirty="0"/>
              <a:t>5</a:t>
            </a:r>
            <a:r>
              <a:rPr lang="zh-CN" altLang="en-US" dirty="0"/>
              <a:t>，</a:t>
            </a:r>
            <a:endParaRPr lang="en-US" altLang="zh-CN" dirty="0"/>
          </a:p>
          <a:p>
            <a:r>
              <a:rPr lang="en-US" altLang="zh-CN" dirty="0"/>
              <a:t>=》 </a:t>
            </a:r>
            <a:r>
              <a:rPr lang="zh-CN" altLang="en-US" dirty="0"/>
              <a:t>事件</a:t>
            </a:r>
            <a:r>
              <a:rPr lang="en-US" altLang="zh-CN" dirty="0"/>
              <a:t>4</a:t>
            </a:r>
            <a:r>
              <a:rPr lang="zh-CN" altLang="en-US" dirty="0"/>
              <a:t>开始的最早时间是</a:t>
            </a:r>
            <a:r>
              <a:rPr lang="en-US" altLang="zh-CN" dirty="0"/>
              <a:t>7.         </a:t>
            </a:r>
            <a:endParaRPr lang="en-US" altLang="zh-CN" dirty="0"/>
          </a:p>
          <a:p>
            <a:endParaRPr lang="en-US" altLang="zh-CN" dirty="0"/>
          </a:p>
          <a:p>
            <a:r>
              <a:rPr lang="zh-CN" altLang="en-US" dirty="0"/>
              <a:t>比如进入顶点</a:t>
            </a:r>
            <a:r>
              <a:rPr lang="en-US" altLang="zh-CN" dirty="0"/>
              <a:t>4</a:t>
            </a:r>
            <a:r>
              <a:rPr lang="zh-CN" altLang="en-US" dirty="0"/>
              <a:t>，有两个活动，</a:t>
            </a:r>
            <a:r>
              <a:rPr lang="en-US" altLang="zh-CN" dirty="0"/>
              <a:t>a4</a:t>
            </a:r>
            <a:r>
              <a:rPr lang="zh-CN" altLang="en-US" dirty="0"/>
              <a:t>和</a:t>
            </a:r>
            <a:r>
              <a:rPr lang="en-US" altLang="zh-CN" dirty="0"/>
              <a:t>a1</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p:sp>
      <p:sp>
        <p:nvSpPr>
          <p:cNvPr id="153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从公式可以看出，</a:t>
            </a:r>
            <a:r>
              <a:rPr lang="en-US" altLang="zh-CN" dirty="0" err="1"/>
              <a:t>vk</a:t>
            </a:r>
            <a:r>
              <a:rPr lang="zh-CN" altLang="en-US" dirty="0"/>
              <a:t>在所有的前驱</a:t>
            </a:r>
            <a:r>
              <a:rPr lang="en-US" altLang="zh-CN" dirty="0" err="1"/>
              <a:t>vj</a:t>
            </a:r>
            <a:r>
              <a:rPr lang="zh-CN" altLang="en-US" dirty="0"/>
              <a:t>的最早开始发生时间求得以后，才能确定。所以这个递推公式的计算，需要在拓扑有序的前提下进行。否则整个工程也无法完成。</a:t>
            </a:r>
            <a:endParaRPr lang="zh-CN" altLang="en-US" dirty="0"/>
          </a:p>
        </p:txBody>
      </p:sp>
      <p:sp>
        <p:nvSpPr>
          <p:cNvPr id="153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2C8FB33-1792-47F5-891D-8757BE262933}" type="slidenum">
              <a:rPr lang="zh-CN" altLang="en-US" sz="1200"/>
            </a:fld>
            <a:endParaRPr lang="zh-CN" alt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Vl</a:t>
            </a:r>
            <a:r>
              <a:rPr lang="en-US" altLang="zh-CN" dirty="0"/>
              <a:t>[n] = </a:t>
            </a:r>
            <a:r>
              <a:rPr lang="en-US" altLang="zh-CN" dirty="0" err="1"/>
              <a:t>ve</a:t>
            </a:r>
            <a:r>
              <a:rPr lang="en-US" altLang="zh-CN" dirty="0"/>
              <a:t>[n] , </a:t>
            </a:r>
            <a:r>
              <a:rPr lang="zh-CN" altLang="en-US" dirty="0"/>
              <a:t>其中</a:t>
            </a:r>
            <a:r>
              <a:rPr lang="en-US" altLang="zh-CN" dirty="0" err="1"/>
              <a:t>ve</a:t>
            </a:r>
            <a:r>
              <a:rPr lang="en-US" altLang="zh-CN" dirty="0"/>
              <a:t>[n]</a:t>
            </a:r>
            <a:r>
              <a:rPr lang="zh-CN" altLang="en-US" dirty="0"/>
              <a:t>表示最后一个事件的最早开始事件。也就是整个工程的结束事件。 在不推迟整个工程的情况下，事件</a:t>
            </a:r>
            <a:r>
              <a:rPr lang="en-US" altLang="zh-CN" dirty="0"/>
              <a:t>n</a:t>
            </a:r>
            <a:r>
              <a:rPr lang="zh-CN" altLang="en-US" dirty="0"/>
              <a:t>的最迟发生事件就是在事件的最早开始事件开始，就马上开始事件</a:t>
            </a:r>
            <a:r>
              <a:rPr lang="en-US" altLang="zh-CN" dirty="0"/>
              <a:t>n</a:t>
            </a:r>
            <a:r>
              <a:rPr lang="zh-CN" altLang="en-US" dirty="0"/>
              <a:t>，这样不耽误整个工期。</a:t>
            </a:r>
            <a:endParaRPr lang="en-US" altLang="zh-CN" dirty="0"/>
          </a:p>
          <a:p>
            <a:endParaRPr lang="en-US" altLang="zh-CN" dirty="0"/>
          </a:p>
          <a:p>
            <a:r>
              <a:rPr lang="zh-CN" altLang="en-US" dirty="0"/>
              <a:t>比如</a:t>
            </a:r>
            <a:r>
              <a:rPr lang="en-US" altLang="zh-CN" dirty="0" err="1"/>
              <a:t>vk</a:t>
            </a:r>
            <a:r>
              <a:rPr lang="zh-CN" altLang="en-US" dirty="0"/>
              <a:t>有三个出度，这三个出度，分别计算得到的最迟发生事件是</a:t>
            </a:r>
            <a:r>
              <a:rPr lang="en-US" altLang="zh-CN" dirty="0"/>
              <a:t>5</a:t>
            </a:r>
            <a:r>
              <a:rPr lang="zh-CN" altLang="en-US" dirty="0"/>
              <a:t>，</a:t>
            </a:r>
            <a:r>
              <a:rPr lang="en-US" altLang="zh-CN" dirty="0"/>
              <a:t>6</a:t>
            </a:r>
            <a:r>
              <a:rPr lang="zh-CN" altLang="en-US" dirty="0"/>
              <a:t>，</a:t>
            </a:r>
            <a:r>
              <a:rPr lang="en-US" altLang="zh-CN" dirty="0"/>
              <a:t>7.  </a:t>
            </a:r>
            <a:r>
              <a:rPr lang="en-US" altLang="zh-CN" dirty="0" err="1"/>
              <a:t>vk</a:t>
            </a:r>
            <a:r>
              <a:rPr lang="zh-CN" altLang="en-US" dirty="0"/>
              <a:t>得到</a:t>
            </a:r>
            <a:r>
              <a:rPr lang="en-US" altLang="zh-CN" dirty="0"/>
              <a:t>4</a:t>
            </a:r>
            <a:r>
              <a:rPr lang="zh-CN" altLang="en-US" dirty="0"/>
              <a:t>，</a:t>
            </a:r>
            <a:r>
              <a:rPr lang="en-US" altLang="zh-CN" dirty="0"/>
              <a:t>5</a:t>
            </a:r>
            <a:r>
              <a:rPr lang="zh-CN" altLang="en-US" dirty="0"/>
              <a:t>，</a:t>
            </a:r>
            <a:r>
              <a:rPr lang="en-US" altLang="zh-CN" dirty="0"/>
              <a:t>6.</a:t>
            </a:r>
            <a:endParaRPr lang="en-US" altLang="zh-CN" dirty="0"/>
          </a:p>
          <a:p>
            <a:r>
              <a:rPr lang="zh-CN" altLang="en-US" dirty="0"/>
              <a:t>为什么取最小，因为如果再持一些，不同的要求不同，有的要求提前开始，那么就满足最紧迫的活动。</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Vk</a:t>
            </a:r>
            <a:r>
              <a:rPr lang="en-US" altLang="zh-CN" dirty="0"/>
              <a:t>   ai    </a:t>
            </a:r>
            <a:r>
              <a:rPr lang="en-US" altLang="zh-CN" dirty="0" err="1"/>
              <a:t>vj</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p:sp>
      <p:sp>
        <p:nvSpPr>
          <p:cNvPr id="154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若</a:t>
            </a:r>
            <a:r>
              <a:rPr lang="en-US" altLang="zh-CN"/>
              <a:t>a1</a:t>
            </a:r>
            <a:r>
              <a:rPr lang="zh-CN" altLang="en-US"/>
              <a:t>时间降为</a:t>
            </a:r>
            <a:r>
              <a:rPr lang="en-US" altLang="zh-CN"/>
              <a:t>5</a:t>
            </a:r>
            <a:r>
              <a:rPr lang="zh-CN" altLang="en-US"/>
              <a:t>，则工程总时间减小</a:t>
            </a:r>
            <a:r>
              <a:rPr lang="en-US" altLang="zh-CN"/>
              <a:t>1</a:t>
            </a:r>
            <a:r>
              <a:rPr lang="zh-CN" altLang="en-US"/>
              <a:t>，若</a:t>
            </a:r>
            <a:r>
              <a:rPr lang="en-US" altLang="zh-CN"/>
              <a:t>a1</a:t>
            </a:r>
            <a:r>
              <a:rPr lang="zh-CN" altLang="en-US"/>
              <a:t>继续降为</a:t>
            </a:r>
            <a:r>
              <a:rPr lang="en-US" altLang="zh-CN"/>
              <a:t>4</a:t>
            </a:r>
            <a:r>
              <a:rPr lang="zh-CN" altLang="en-US"/>
              <a:t>，则关键路径增加一条，</a:t>
            </a:r>
            <a:r>
              <a:rPr lang="en-US" altLang="zh-CN"/>
              <a:t>v1</a:t>
            </a:r>
            <a:r>
              <a:rPr lang="zh-CN" altLang="en-US"/>
              <a:t>，</a:t>
            </a:r>
            <a:r>
              <a:rPr lang="en-US" altLang="zh-CN"/>
              <a:t>v3</a:t>
            </a:r>
            <a:r>
              <a:rPr lang="zh-CN" altLang="en-US"/>
              <a:t>，</a:t>
            </a:r>
            <a:r>
              <a:rPr lang="en-US" altLang="zh-CN"/>
              <a:t>v5</a:t>
            </a:r>
            <a:r>
              <a:rPr lang="zh-CN" altLang="en-US"/>
              <a:t>，。。。。若</a:t>
            </a:r>
            <a:r>
              <a:rPr lang="en-US" altLang="zh-CN"/>
              <a:t>a1</a:t>
            </a:r>
            <a:r>
              <a:rPr lang="zh-CN" altLang="en-US"/>
              <a:t>继续降低，则</a:t>
            </a:r>
            <a:r>
              <a:rPr lang="en-US" altLang="zh-CN"/>
              <a:t>a1</a:t>
            </a:r>
            <a:r>
              <a:rPr lang="zh-CN" altLang="en-US"/>
              <a:t>不是关键活动。由此可见，只有在不改变关键路径的情况下，提高关键活动的速度才有效。若有多条关键路径，则仅提高其中一条的关键活动的速度还不够。</a:t>
            </a:r>
            <a:endParaRPr lang="en-US" altLang="zh-CN"/>
          </a:p>
        </p:txBody>
      </p:sp>
      <p:sp>
        <p:nvSpPr>
          <p:cNvPr id="154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E14BE9F-C01E-404F-B292-F3CD3B36350A}" type="slidenum">
              <a:rPr lang="zh-CN" altLang="en-US" sz="120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带权的有向图，或者无向图，都可以称为网</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和</a:t>
            </a:r>
            <a:r>
              <a:rPr lang="en-US" altLang="zh-CN" dirty="0"/>
              <a:t>E</a:t>
            </a:r>
            <a:r>
              <a:rPr lang="zh-CN" altLang="en-US" dirty="0"/>
              <a:t>是邻接的吗？</a:t>
            </a:r>
            <a:endParaRPr lang="en-US" altLang="zh-CN" dirty="0"/>
          </a:p>
          <a:p>
            <a:r>
              <a:rPr lang="zh-CN" altLang="en-US" dirty="0"/>
              <a:t>邻居，并且相连。</a:t>
            </a:r>
            <a:endParaRPr lang="zh-CN" altLang="en-US" dirty="0"/>
          </a:p>
        </p:txBody>
      </p:sp>
      <p:sp>
        <p:nvSpPr>
          <p:cNvPr id="4" name="灯片编号占位符 3"/>
          <p:cNvSpPr>
            <a:spLocks noGrp="1"/>
          </p:cNvSpPr>
          <p:nvPr>
            <p:ph type="sldNum" sz="quarter" idx="5"/>
          </p:nvPr>
        </p:nvSpPr>
        <p:spPr/>
        <p:txBody>
          <a:bodyPr/>
          <a:lstStyle/>
          <a:p>
            <a:fld id="{CE239B71-04F6-4FE9-84BD-C5685F2F1BEF}"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6FB9A686-C730-44D2-B1BB-89ADF7073D83}"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24098025-2C41-4D35-9722-87175BA45075}"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2651CEAD-F118-41D9-B0D9-78D6860AE67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99C1D54A-6521-4CE6-BDA4-3E326764CA51}"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FA5BA697-B2C8-4C94-B27A-C0C9C1916114}"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694009FB-45E8-4C0C-8EF7-74BF9AA4F97A}"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49E60EB5-DE57-47CA-9D41-C15583FD8DF4}"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9" name="Rectangle 13"/>
          <p:cNvSpPr>
            <a:spLocks noGrp="1" noChangeArrowheads="1"/>
          </p:cNvSpPr>
          <p:nvPr>
            <p:ph type="sldNum" sz="quarter" idx="12"/>
          </p:nvPr>
        </p:nvSpPr>
        <p:spPr/>
        <p:txBody>
          <a:bodyPr/>
          <a:lstStyle>
            <a:lvl1pPr>
              <a:defRPr/>
            </a:lvl1pPr>
          </a:lstStyle>
          <a:p>
            <a:fld id="{56BC2B3D-3CED-48F4-91EA-27190EAACE03}"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5" name="Rectangle 13"/>
          <p:cNvSpPr>
            <a:spLocks noGrp="1" noChangeArrowheads="1"/>
          </p:cNvSpPr>
          <p:nvPr>
            <p:ph type="sldNum" sz="quarter" idx="12"/>
          </p:nvPr>
        </p:nvSpPr>
        <p:spPr/>
        <p:txBody>
          <a:bodyPr/>
          <a:lstStyle>
            <a:lvl1pPr>
              <a:defRPr/>
            </a:lvl1pPr>
          </a:lstStyle>
          <a:p>
            <a:fld id="{D73A52D6-BB45-4537-B53E-BAC020E10662}"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4" name="Rectangle 13"/>
          <p:cNvSpPr>
            <a:spLocks noGrp="1" noChangeArrowheads="1"/>
          </p:cNvSpPr>
          <p:nvPr>
            <p:ph type="sldNum" sz="quarter" idx="12"/>
          </p:nvPr>
        </p:nvSpPr>
        <p:spPr/>
        <p:txBody>
          <a:bodyPr/>
          <a:lstStyle>
            <a:lvl1pPr>
              <a:defRPr/>
            </a:lvl1pPr>
          </a:lstStyle>
          <a:p>
            <a:fld id="{E20C01E3-82B6-4EC2-AE33-0DA58402510A}"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13257691-CC85-4E9F-8C01-DA0E8EBC0EF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B80AD1D5-6749-4DFB-9EAE-A74E0B597E4E}"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13"/>
          <p:cNvSpPr>
            <a:spLocks noGrp="1" noChangeArrowheads="1"/>
          </p:cNvSpPr>
          <p:nvPr>
            <p:ph type="sldNum" sz="quarter" idx="12"/>
          </p:nvPr>
        </p:nvSpPr>
        <p:spPr/>
        <p:txBody>
          <a:bodyPr/>
          <a:lstStyle>
            <a:lvl1pPr>
              <a:defRPr/>
            </a:lvl1pPr>
          </a:lstStyle>
          <a:p>
            <a:fld id="{5058F537-4A99-46A2-A7E1-257D9FAFB6CD}"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B4009AE0-A592-4300-B907-705315CF8C75}"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836613"/>
            <a:ext cx="1951037" cy="52673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836613"/>
            <a:ext cx="5705475" cy="52673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13"/>
          <p:cNvSpPr>
            <a:spLocks noGrp="1" noChangeArrowheads="1"/>
          </p:cNvSpPr>
          <p:nvPr>
            <p:ph type="sldNum" sz="quarter" idx="12"/>
          </p:nvPr>
        </p:nvSpPr>
        <p:spPr/>
        <p:txBody>
          <a:bodyPr/>
          <a:lstStyle>
            <a:lvl1pPr>
              <a:defRPr/>
            </a:lvl1pPr>
          </a:lstStyle>
          <a:p>
            <a:fld id="{1FDA9CD1-BFBC-4AB5-9BDF-DD0477611862}" type="slidenum">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r>
              <a:rPr lang="en-US" altLang="zh-CN"/>
              <a:t>《</a:t>
            </a:r>
            <a:r>
              <a:rPr lang="zh-CN" altLang="en-US"/>
              <a:t>数据结构（</a:t>
            </a:r>
            <a:r>
              <a:rPr lang="en-US" altLang="zh-CN"/>
              <a:t>Java</a:t>
            </a:r>
            <a:r>
              <a:rPr lang="zh-CN" altLang="en-US"/>
              <a:t>版）（第</a:t>
            </a:r>
            <a:r>
              <a:rPr lang="en-US" altLang="zh-CN"/>
              <a:t>2</a:t>
            </a:r>
            <a:r>
              <a:rPr lang="zh-CN" altLang="en-US"/>
              <a:t>版）</a:t>
            </a:r>
            <a:r>
              <a:rPr lang="en-US" altLang="zh-CN"/>
              <a:t>》</a:t>
            </a: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F4D6562-E0ED-4734-889E-A123393201E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6" name="Rectangle 7"/>
          <p:cNvSpPr>
            <a:spLocks noGrp="1" noChangeArrowheads="1"/>
          </p:cNvSpPr>
          <p:nvPr>
            <p:ph type="sldNum" sz="quarter" idx="12"/>
          </p:nvPr>
        </p:nvSpPr>
        <p:spPr/>
        <p:txBody>
          <a:bodyPr/>
          <a:lstStyle>
            <a:lvl1pPr>
              <a:defRPr/>
            </a:lvl1pPr>
          </a:lstStyle>
          <a:p>
            <a:fld id="{8095E6A1-8645-43EF-B5DC-EDBBC3E4803B}"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92174AF8-3225-4E83-8A0E-F4E5AB11390B}"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9" name="Rectangle 7"/>
          <p:cNvSpPr>
            <a:spLocks noGrp="1" noChangeArrowheads="1"/>
          </p:cNvSpPr>
          <p:nvPr>
            <p:ph type="sldNum" sz="quarter" idx="12"/>
          </p:nvPr>
        </p:nvSpPr>
        <p:spPr/>
        <p:txBody>
          <a:bodyPr/>
          <a:lstStyle>
            <a:lvl1pPr>
              <a:defRPr/>
            </a:lvl1pPr>
          </a:lstStyle>
          <a:p>
            <a:fld id="{49CE3F88-140A-47A5-9287-996101C52A0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5" name="Rectangle 7"/>
          <p:cNvSpPr>
            <a:spLocks noGrp="1" noChangeArrowheads="1"/>
          </p:cNvSpPr>
          <p:nvPr>
            <p:ph type="sldNum" sz="quarter" idx="12"/>
          </p:nvPr>
        </p:nvSpPr>
        <p:spPr/>
        <p:txBody>
          <a:bodyPr/>
          <a:lstStyle>
            <a:lvl1pPr>
              <a:defRPr/>
            </a:lvl1pPr>
          </a:lstStyle>
          <a:p>
            <a:fld id="{272CCD5C-C09E-4BFB-A9DF-E3046217C2CF}"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4" name="Rectangle 7"/>
          <p:cNvSpPr>
            <a:spLocks noGrp="1" noChangeArrowheads="1"/>
          </p:cNvSpPr>
          <p:nvPr>
            <p:ph type="sldNum" sz="quarter" idx="12"/>
          </p:nvPr>
        </p:nvSpPr>
        <p:spPr/>
        <p:txBody>
          <a:bodyPr/>
          <a:lstStyle>
            <a:lvl1pPr>
              <a:defRPr/>
            </a:lvl1pPr>
          </a:lstStyle>
          <a:p>
            <a:fld id="{CFDE8E18-DBDB-45D7-BCBF-0BF1447BA50D}"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79ADD30D-4B28-4570-A5AD-9237996B5C8D}"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7" name="Rectangle 7"/>
          <p:cNvSpPr>
            <a:spLocks noGrp="1" noChangeArrowheads="1"/>
          </p:cNvSpPr>
          <p:nvPr>
            <p:ph type="sldNum" sz="quarter" idx="12"/>
          </p:nvPr>
        </p:nvSpPr>
        <p:spPr/>
        <p:txBody>
          <a:bodyPr/>
          <a:lstStyle>
            <a:lvl1pPr>
              <a:defRPr/>
            </a:lvl1pPr>
          </a:lstStyle>
          <a:p>
            <a:fld id="{E069FE2A-BF2C-4CD7-BF66-750821A025B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7"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8"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9989"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a:latin typeface="+mn-lt"/>
              </a:defRPr>
            </a:lvl1pPr>
          </a:lstStyle>
          <a:p>
            <a:pPr>
              <a:defRPr/>
            </a:pPr>
            <a:endParaRPr lang="en-US" altLang="zh-CN"/>
          </a:p>
        </p:txBody>
      </p:sp>
      <p:sp>
        <p:nvSpPr>
          <p:cNvPr id="169990" name="Rectangle 6"/>
          <p:cNvSpPr>
            <a:spLocks noGrp="1" noChangeArrowheads="1"/>
          </p:cNvSpPr>
          <p:nvPr>
            <p:ph type="ftr" sz="quarter" idx="3"/>
          </p:nvPr>
        </p:nvSpPr>
        <p:spPr bwMode="auto">
          <a:xfrm>
            <a:off x="5724525" y="6524625"/>
            <a:ext cx="3384550" cy="323850"/>
          </a:xfrm>
          <a:prstGeom prst="rect">
            <a:avLst/>
          </a:prstGeom>
          <a:noFill/>
          <a:ln w="9525">
            <a:noFill/>
            <a:miter lim="800000"/>
          </a:ln>
        </p:spPr>
        <p:txBody>
          <a:bodyPr vert="horz" wrap="square" lIns="91440" tIns="45720" rIns="91440" bIns="45720" numCol="1" anchor="t" anchorCtr="0" compatLnSpc="1"/>
          <a:lstStyle>
            <a:lvl1pPr algn="ctr">
              <a:defRPr sz="1200"/>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169991" name="Rectangle 7"/>
          <p:cNvSpPr>
            <a:spLocks noGrp="1" noChangeArrowheads="1"/>
          </p:cNvSpPr>
          <p:nvPr>
            <p:ph type="sldNum" sz="quarter" idx="4"/>
          </p:nvPr>
        </p:nvSpPr>
        <p:spPr bwMode="auto">
          <a:xfrm>
            <a:off x="6732588" y="6237288"/>
            <a:ext cx="1905000" cy="457200"/>
          </a:xfrm>
          <a:prstGeom prst="rect">
            <a:avLst/>
          </a:prstGeom>
          <a:noFill/>
          <a:ln w="9525">
            <a:noFill/>
            <a:miter lim="800000"/>
          </a:ln>
        </p:spPr>
        <p:txBody>
          <a:bodyPr vert="horz" wrap="square" lIns="91440" tIns="45720" rIns="91440" bIns="45720" numCol="1" anchor="t" anchorCtr="0" compatLnSpc="1"/>
          <a:lstStyle>
            <a:lvl1pPr algn="r">
              <a:defRPr sz="1400">
                <a:latin typeface="Comic Sans MS" panose="030F0702030302020204" pitchFamily="66" charset="0"/>
              </a:defRPr>
            </a:lvl1pPr>
          </a:lstStyle>
          <a:p>
            <a:fld id="{E0A6B619-C6BF-4FD9-95C2-44161EB1BCD3}" type="slidenum">
              <a:rPr lang="zh-CN" altLang="en-US"/>
            </a:fld>
            <a:endParaRPr lang="en-US" altLang="zh-CN"/>
          </a:p>
        </p:txBody>
      </p:sp>
      <p:sp>
        <p:nvSpPr>
          <p:cNvPr id="1032" name="Freeform 8"/>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3" name="Freeform 9"/>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34" name="Group 10"/>
          <p:cNvGrpSpPr/>
          <p:nvPr/>
        </p:nvGrpSpPr>
        <p:grpSpPr bwMode="auto">
          <a:xfrm>
            <a:off x="7938" y="5540375"/>
            <a:ext cx="1784350" cy="1246188"/>
            <a:chOff x="5" y="3490"/>
            <a:chExt cx="1124" cy="785"/>
          </a:xfrm>
        </p:grpSpPr>
        <p:sp>
          <p:nvSpPr>
            <p:cNvPr id="1051" name="Freeform 11"/>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2" name="Freeform 12"/>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3" name="Freeform 13"/>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4" name="Freeform 14"/>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5" name="Freeform 15"/>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6" name="Freeform 16"/>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7" name="Freeform 17"/>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8" name="Freeform 18"/>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9" name="Freeform 19"/>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60" name="Group 20"/>
            <p:cNvGrpSpPr/>
            <p:nvPr userDrawn="1"/>
          </p:nvGrpSpPr>
          <p:grpSpPr bwMode="auto">
            <a:xfrm>
              <a:off x="5" y="3490"/>
              <a:ext cx="1124" cy="780"/>
              <a:chOff x="5" y="3490"/>
              <a:chExt cx="1124" cy="780"/>
            </a:xfrm>
          </p:grpSpPr>
          <p:grpSp>
            <p:nvGrpSpPr>
              <p:cNvPr id="1061" name="Group 21"/>
              <p:cNvGrpSpPr/>
              <p:nvPr userDrawn="1"/>
            </p:nvGrpSpPr>
            <p:grpSpPr bwMode="auto">
              <a:xfrm>
                <a:off x="499" y="3562"/>
                <a:ext cx="548" cy="708"/>
                <a:chOff x="499" y="3562"/>
                <a:chExt cx="548" cy="708"/>
              </a:xfrm>
            </p:grpSpPr>
            <p:sp>
              <p:nvSpPr>
                <p:cNvPr id="1074" name="Freeform 22"/>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5" name="Freeform 23"/>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6" name="Freeform 24"/>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62" name="Freeform 25"/>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3" name="Freeform 26"/>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4" name="Freeform 27"/>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65" name="Group 28"/>
              <p:cNvGrpSpPr/>
              <p:nvPr userDrawn="1"/>
            </p:nvGrpSpPr>
            <p:grpSpPr bwMode="auto">
              <a:xfrm>
                <a:off x="5" y="3490"/>
                <a:ext cx="1124" cy="678"/>
                <a:chOff x="5" y="3490"/>
                <a:chExt cx="1124" cy="678"/>
              </a:xfrm>
            </p:grpSpPr>
            <p:sp>
              <p:nvSpPr>
                <p:cNvPr id="1066" name="Freeform 29"/>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7" name="Freeform 30"/>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8" name="Freeform 31"/>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9" name="Freeform 32"/>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0" name="Freeform 33"/>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1" name="Freeform 34"/>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2" name="Freeform 35"/>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3" name="Freeform 36"/>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1035" name="Group 37"/>
          <p:cNvGrpSpPr/>
          <p:nvPr/>
        </p:nvGrpSpPr>
        <p:grpSpPr bwMode="auto">
          <a:xfrm>
            <a:off x="8680450" y="2116138"/>
            <a:ext cx="385763" cy="4308475"/>
            <a:chOff x="5468" y="1333"/>
            <a:chExt cx="243" cy="2714"/>
          </a:xfrm>
        </p:grpSpPr>
        <p:sp>
          <p:nvSpPr>
            <p:cNvPr id="1049" name="Freeform 38"/>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0" name="Freeform 39"/>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36" name="Group 40"/>
          <p:cNvGrpSpPr/>
          <p:nvPr/>
        </p:nvGrpSpPr>
        <p:grpSpPr bwMode="auto">
          <a:xfrm>
            <a:off x="7318375" y="90488"/>
            <a:ext cx="2133600" cy="1911350"/>
            <a:chOff x="4610" y="57"/>
            <a:chExt cx="1344" cy="1204"/>
          </a:xfrm>
        </p:grpSpPr>
        <p:grpSp>
          <p:nvGrpSpPr>
            <p:cNvPr id="1037" name="Group 41"/>
            <p:cNvGrpSpPr/>
            <p:nvPr userDrawn="1"/>
          </p:nvGrpSpPr>
          <p:grpSpPr bwMode="auto">
            <a:xfrm>
              <a:off x="4610" y="57"/>
              <a:ext cx="1344" cy="1204"/>
              <a:chOff x="4610" y="57"/>
              <a:chExt cx="1344" cy="1204"/>
            </a:xfrm>
          </p:grpSpPr>
          <p:sp>
            <p:nvSpPr>
              <p:cNvPr id="1039" name="Freeform 42"/>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40" name="Group 43"/>
              <p:cNvGrpSpPr/>
              <p:nvPr userDrawn="1"/>
            </p:nvGrpSpPr>
            <p:grpSpPr bwMode="auto">
              <a:xfrm>
                <a:off x="4610" y="57"/>
                <a:ext cx="1344" cy="985"/>
                <a:chOff x="4610" y="57"/>
                <a:chExt cx="1344" cy="985"/>
              </a:xfrm>
            </p:grpSpPr>
            <p:sp>
              <p:nvSpPr>
                <p:cNvPr id="1041" name="Freeform 44"/>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45"/>
                <p:cNvSpPr/>
                <p:nvPr userDrawn="1"/>
              </p:nvSpPr>
              <p:spPr bwMode="auto">
                <a:xfrm rot="-3172564">
                  <a:off x="5056" y="324"/>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3" name="Freeform 46"/>
                <p:cNvSpPr/>
                <p:nvPr userDrawn="1"/>
              </p:nvSpPr>
              <p:spPr bwMode="auto">
                <a:xfrm rot="-3172564">
                  <a:off x="4866" y="174"/>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4" name="Freeform 47"/>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5" name="Freeform 48"/>
                <p:cNvSpPr/>
                <p:nvPr userDrawn="1"/>
              </p:nvSpPr>
              <p:spPr bwMode="auto">
                <a:xfrm rot="-3172564">
                  <a:off x="5305" y="889"/>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6" name="Freeform 49"/>
                <p:cNvSpPr/>
                <p:nvPr userDrawn="1"/>
              </p:nvSpPr>
              <p:spPr bwMode="auto">
                <a:xfrm rot="-3172564">
                  <a:off x="5253" y="798"/>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7" name="Freeform 50"/>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8" name="Freeform 51"/>
                <p:cNvSpPr/>
                <p:nvPr userDrawn="1"/>
              </p:nvSpPr>
              <p:spPr bwMode="auto">
                <a:xfrm rot="-3172564">
                  <a:off x="4955" y="134"/>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1038" name="Line 52"/>
            <p:cNvSpPr>
              <a:spLocks noChangeShapeType="1"/>
            </p:cNvSpPr>
            <p:nvPr userDrawn="1"/>
          </p:nvSpPr>
          <p:spPr bwMode="auto">
            <a:xfrm>
              <a:off x="4870" y="84"/>
              <a:ext cx="42" cy="96"/>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b="1">
          <a:solidFill>
            <a:schemeClr val="tx1"/>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7" name="Rectangle 9"/>
          <p:cNvSpPr>
            <a:spLocks noGrp="1" noChangeArrowheads="1"/>
          </p:cNvSpPr>
          <p:nvPr>
            <p:ph type="title"/>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2058" name="Rectangle 10"/>
          <p:cNvSpPr>
            <a:spLocks noGrp="1" noChangeArrowheads="1"/>
          </p:cNvSpPr>
          <p:nvPr>
            <p:ph type="body" idx="1"/>
          </p:nvPr>
        </p:nvSpPr>
        <p:spPr bwMode="auto">
          <a:xfrm>
            <a:off x="11874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572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pPr>
              <a:defRPr/>
            </a:pPr>
            <a:endParaRPr lang="en-US" altLang="zh-CN"/>
          </a:p>
        </p:txBody>
      </p:sp>
      <p:sp>
        <p:nvSpPr>
          <p:cNvPr id="115724" name="Rectangle 12"/>
          <p:cNvSpPr>
            <a:spLocks noGrp="1" noChangeArrowheads="1"/>
          </p:cNvSpPr>
          <p:nvPr>
            <p:ph type="ftr" sz="quarter" idx="3"/>
          </p:nvPr>
        </p:nvSpPr>
        <p:spPr bwMode="auto">
          <a:xfrm>
            <a:off x="5832475" y="6642100"/>
            <a:ext cx="3311525" cy="2159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endParaRPr lang="en-US" altLang="zh-CN"/>
          </a:p>
        </p:txBody>
      </p:sp>
      <p:sp>
        <p:nvSpPr>
          <p:cNvPr id="115725" name="Rectangle 13"/>
          <p:cNvSpPr>
            <a:spLocks noGrp="1" noChangeArrowheads="1"/>
          </p:cNvSpPr>
          <p:nvPr>
            <p:ph type="sldNum" sz="quarter" idx="4"/>
          </p:nvPr>
        </p:nvSpPr>
        <p:spPr bwMode="auto">
          <a:xfrm>
            <a:off x="7019925" y="623728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8A1EDFC1-BC68-4491-8415-EFA895A8F95A}"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3.xml"/><Relationship Id="rId1" Type="http://schemas.openxmlformats.org/officeDocument/2006/relationships/image" Target="../media/image74.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3.xml"/><Relationship Id="rId1" Type="http://schemas.openxmlformats.org/officeDocument/2006/relationships/image" Target="../media/image75.wmf"/></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76.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9.wmf"/></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3.xml"/><Relationship Id="rId2" Type="http://schemas.openxmlformats.org/officeDocument/2006/relationships/image" Target="../media/image81.wmf"/><Relationship Id="rId1" Type="http://schemas.openxmlformats.org/officeDocument/2006/relationships/image" Target="../media/image80.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3.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image" Target="../media/image8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83.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3.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8.xml"/><Relationship Id="rId1" Type="http://schemas.openxmlformats.org/officeDocument/2006/relationships/image" Target="../media/image84.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3.xml"/><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137.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3.xml"/><Relationship Id="rId2" Type="http://schemas.openxmlformats.org/officeDocument/2006/relationships/image" Target="../media/image84.png"/><Relationship Id="rId1" Type="http://schemas.openxmlformats.org/officeDocument/2006/relationships/image" Target="../media/image8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image" Target="../media/image8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8.xml"/><Relationship Id="rId1" Type="http://schemas.openxmlformats.org/officeDocument/2006/relationships/image" Target="../media/image8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hyperlink" Target="ds-09.ppt#-1,1,&#31532;&#20061;&#31456;%20%20&#25490;&#24207;" TargetMode="External"/><Relationship Id="rId5" Type="http://schemas.openxmlformats.org/officeDocument/2006/relationships/image" Target="../media/image94.wmf"/><Relationship Id="rId4" Type="http://schemas.openxmlformats.org/officeDocument/2006/relationships/image" Target="../media/image93.GI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20.wmf"/><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34.wmf"/><Relationship Id="rId1"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32.pn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35.emf"/><Relationship Id="rId1" Type="http://schemas.openxmlformats.org/officeDocument/2006/relationships/oleObject" Target="../embeddings/oleObject5.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3.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4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hyperlink" Target="&#20363;&#39064;&#21644;&#20064;&#39064;%20MyEclipse/07%20%20&#22270;/src/WeightedUndiG302.java"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3.xml"/><Relationship Id="rId2" Type="http://schemas.openxmlformats.org/officeDocument/2006/relationships/image" Target="../media/image44.png"/><Relationship Id="rId1" Type="http://schemas.openxmlformats.org/officeDocument/2006/relationships/image" Target="../media/image4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image" Target="../media/image45.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9.png"/><Relationship Id="rId1" Type="http://schemas.openxmlformats.org/officeDocument/2006/relationships/image" Target="../media/image48.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NULL" TargetMode="External"/><Relationship Id="rId11" Type="http://schemas.openxmlformats.org/officeDocument/2006/relationships/slideLayout" Target="../slideLayouts/slideLayout13.xml"/><Relationship Id="rId10" Type="http://schemas.openxmlformats.org/officeDocument/2006/relationships/image" Target="../media/image58.png"/><Relationship Id="rId1"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9.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9" Type="http://schemas.openxmlformats.org/officeDocument/2006/relationships/image" Target="../media/image68.png"/><Relationship Id="rId8" Type="http://schemas.openxmlformats.org/officeDocument/2006/relationships/image" Target="../media/image67.png"/><Relationship Id="rId7" Type="http://schemas.openxmlformats.org/officeDocument/2006/relationships/image" Target="../media/image66.png"/><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5" Type="http://schemas.openxmlformats.org/officeDocument/2006/relationships/slideLayout" Target="../slideLayouts/slideLayout13.xml"/><Relationship Id="rId14" Type="http://schemas.openxmlformats.org/officeDocument/2006/relationships/image" Target="../media/image73.png"/><Relationship Id="rId13" Type="http://schemas.openxmlformats.org/officeDocument/2006/relationships/image" Target="../media/image72.png"/><Relationship Id="rId12" Type="http://schemas.openxmlformats.org/officeDocument/2006/relationships/image" Target="../media/image71.png"/><Relationship Id="rId11" Type="http://schemas.openxmlformats.org/officeDocument/2006/relationships/image" Target="../media/image70.png"/><Relationship Id="rId10" Type="http://schemas.openxmlformats.org/officeDocument/2006/relationships/image" Target="../media/image69.png"/><Relationship Id="rId1" Type="http://schemas.openxmlformats.org/officeDocument/2006/relationships/image" Target="../media/image60.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4.wmf"/><Relationship Id="rId1" Type="http://schemas.openxmlformats.org/officeDocument/2006/relationships/oleObject" Target="../embeddings/oleObject6.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0"/>
            <a:ext cx="6870700" cy="836613"/>
          </a:xfrm>
        </p:spPr>
        <p:txBody>
          <a:bodyPr/>
          <a:lstStyle/>
          <a:p>
            <a:pPr eaLnBrk="1" hangingPunct="1"/>
            <a:r>
              <a:rPr lang="zh-CN" altLang="en-US"/>
              <a:t>第</a:t>
            </a:r>
            <a:r>
              <a:rPr lang="en-US" altLang="zh-CN"/>
              <a:t>7</a:t>
            </a:r>
            <a:r>
              <a:rPr lang="zh-CN" altLang="en-US"/>
              <a:t>章   图</a:t>
            </a:r>
            <a:endParaRPr lang="zh-CN" altLang="en-US"/>
          </a:p>
        </p:txBody>
      </p:sp>
      <p:sp>
        <p:nvSpPr>
          <p:cNvPr id="4099" name="Rectangle 3"/>
          <p:cNvSpPr>
            <a:spLocks noGrp="1" noChangeArrowheads="1"/>
          </p:cNvSpPr>
          <p:nvPr>
            <p:ph type="body" idx="1"/>
          </p:nvPr>
        </p:nvSpPr>
        <p:spPr>
          <a:xfrm>
            <a:off x="755650" y="765175"/>
            <a:ext cx="8208963" cy="5903913"/>
          </a:xfrm>
        </p:spPr>
        <p:txBody>
          <a:bodyPr/>
          <a:lstStyle/>
          <a:p>
            <a:pPr eaLnBrk="1" hangingPunct="1">
              <a:buClr>
                <a:schemeClr val="folHlink"/>
              </a:buClr>
              <a:buSzPct val="60000"/>
              <a:buFont typeface="Wingdings" panose="05000000000000000000" pitchFamily="2" charset="2"/>
              <a:buChar char="l"/>
            </a:pPr>
            <a:r>
              <a:rPr lang="en-US" altLang="zh-CN" sz="2800" dirty="0"/>
              <a:t>7.1   </a:t>
            </a:r>
            <a:r>
              <a:rPr lang="zh-CN" altLang="en-US" sz="2800" dirty="0"/>
              <a:t>图及其抽象数据类型</a:t>
            </a:r>
            <a:endParaRPr lang="en-US" altLang="zh-CN" sz="2800" dirty="0"/>
          </a:p>
          <a:p>
            <a:pPr eaLnBrk="1" hangingPunct="1">
              <a:buClr>
                <a:schemeClr val="folHlink"/>
              </a:buClr>
              <a:buSzPct val="60000"/>
              <a:buFont typeface="Wingdings" panose="05000000000000000000" pitchFamily="2" charset="2"/>
              <a:buChar char="l"/>
            </a:pPr>
            <a:r>
              <a:rPr lang="en-GB" altLang="zh-CN" sz="2800" dirty="0"/>
              <a:t>7.2   </a:t>
            </a:r>
            <a:r>
              <a:rPr lang="zh-CN" altLang="en-GB" sz="2800" dirty="0"/>
              <a:t>图的表示和实现</a:t>
            </a:r>
            <a:endParaRPr lang="zh-CN" altLang="en-GB" sz="2800" dirty="0"/>
          </a:p>
          <a:p>
            <a:pPr eaLnBrk="1" hangingPunct="1">
              <a:buClr>
                <a:schemeClr val="folHlink"/>
              </a:buClr>
              <a:buSzPct val="60000"/>
              <a:buFont typeface="Wingdings" panose="05000000000000000000" pitchFamily="2" charset="2"/>
              <a:buChar char="l"/>
            </a:pPr>
            <a:r>
              <a:rPr lang="en-GB" altLang="zh-CN" sz="2800" dirty="0"/>
              <a:t>7.3   </a:t>
            </a:r>
            <a:r>
              <a:rPr lang="zh-CN" altLang="en-GB" sz="2800" dirty="0"/>
              <a:t>图的遍历</a:t>
            </a:r>
            <a:endParaRPr lang="zh-CN" altLang="en-GB" sz="2800" dirty="0"/>
          </a:p>
          <a:p>
            <a:pPr eaLnBrk="1" hangingPunct="1">
              <a:buClr>
                <a:schemeClr val="folHlink"/>
              </a:buClr>
              <a:buSzPct val="60000"/>
              <a:buFont typeface="Wingdings" panose="05000000000000000000" pitchFamily="2" charset="2"/>
              <a:buChar char="l"/>
            </a:pPr>
            <a:r>
              <a:rPr lang="en-GB" altLang="zh-CN" sz="2800" dirty="0"/>
              <a:t>7.4   </a:t>
            </a:r>
            <a:r>
              <a:rPr lang="zh-CN" altLang="en-GB" sz="2800" dirty="0"/>
              <a:t>最小生成树</a:t>
            </a:r>
            <a:endParaRPr lang="zh-CN" altLang="en-GB" sz="2800" dirty="0"/>
          </a:p>
          <a:p>
            <a:pPr eaLnBrk="1" hangingPunct="1">
              <a:buClr>
                <a:schemeClr val="folHlink"/>
              </a:buClr>
              <a:buSzPct val="60000"/>
              <a:buFont typeface="Wingdings" panose="05000000000000000000" pitchFamily="2" charset="2"/>
              <a:buChar char="l"/>
            </a:pPr>
            <a:r>
              <a:rPr lang="en-GB" altLang="zh-CN" sz="2800" dirty="0"/>
              <a:t>7.5   </a:t>
            </a:r>
            <a:r>
              <a:rPr lang="zh-CN" altLang="en-GB" sz="2800" dirty="0"/>
              <a:t>最短路径</a:t>
            </a:r>
            <a:endParaRPr lang="en-US" altLang="zh-CN" sz="2800" dirty="0"/>
          </a:p>
          <a:p>
            <a:pPr eaLnBrk="1" hangingPunct="1">
              <a:buClr>
                <a:schemeClr val="folHlink"/>
              </a:buClr>
              <a:buSzPct val="60000"/>
              <a:buFont typeface="Wingdings" panose="05000000000000000000" pitchFamily="2" charset="2"/>
              <a:buChar char="l"/>
            </a:pPr>
            <a:r>
              <a:rPr lang="en-US" altLang="zh-CN" sz="2800" dirty="0"/>
              <a:t>7.6   </a:t>
            </a:r>
            <a:r>
              <a:rPr lang="zh-CN" altLang="en-US" sz="2800" dirty="0"/>
              <a:t>关键路径和拓扑排序</a:t>
            </a:r>
            <a:endParaRPr lang="zh-CN" altLang="en-GB" sz="2800" dirty="0"/>
          </a:p>
          <a:p>
            <a:pPr eaLnBrk="1" hangingPunct="1">
              <a:buClr>
                <a:schemeClr val="folHlink"/>
              </a:buClr>
              <a:buSzPct val="60000"/>
              <a:buFont typeface="Wingdings" panose="05000000000000000000" pitchFamily="2" charset="2"/>
              <a:buChar char="l"/>
            </a:pPr>
            <a:endParaRPr lang="zh-CN" altLang="en-US" sz="1000" dirty="0"/>
          </a:p>
          <a:p>
            <a:pPr eaLnBrk="1" hangingPunct="1">
              <a:lnSpc>
                <a:spcPct val="90000"/>
              </a:lnSpc>
              <a:buFont typeface="Wingdings" panose="05000000000000000000" pitchFamily="2" charset="2"/>
              <a:buChar char="§"/>
            </a:pPr>
            <a:r>
              <a:rPr lang="zh-CN" altLang="en-GB" sz="2800" dirty="0">
                <a:solidFill>
                  <a:srgbClr val="003399"/>
                </a:solidFill>
              </a:rPr>
              <a:t>目的：</a:t>
            </a:r>
            <a:r>
              <a:rPr lang="zh-CN" altLang="en-US" sz="2800" dirty="0"/>
              <a:t>理解图结构。</a:t>
            </a:r>
            <a:endParaRPr lang="en-GB" altLang="zh-CN" sz="2800" dirty="0"/>
          </a:p>
          <a:p>
            <a:pPr eaLnBrk="1" hangingPunct="1">
              <a:lnSpc>
                <a:spcPct val="90000"/>
              </a:lnSpc>
              <a:buFont typeface="Wingdings" panose="05000000000000000000" pitchFamily="2" charset="2"/>
              <a:buChar char="§"/>
            </a:pPr>
            <a:r>
              <a:rPr lang="zh-CN" altLang="en-GB" sz="2800" dirty="0">
                <a:solidFill>
                  <a:srgbClr val="003399"/>
                </a:solidFill>
              </a:rPr>
              <a:t>要求：</a:t>
            </a:r>
            <a:r>
              <a:rPr lang="zh-CN" altLang="en-US" sz="2800" dirty="0"/>
              <a:t>掌握图的存储结构和操作实现。</a:t>
            </a:r>
            <a:endParaRPr lang="zh-CN" altLang="en-US" sz="2800" dirty="0"/>
          </a:p>
          <a:p>
            <a:pPr eaLnBrk="1" hangingPunct="1">
              <a:lnSpc>
                <a:spcPct val="90000"/>
              </a:lnSpc>
              <a:buFont typeface="Wingdings" panose="05000000000000000000" pitchFamily="2" charset="2"/>
              <a:buChar char="§"/>
            </a:pPr>
            <a:r>
              <a:rPr lang="zh-CN" altLang="en-GB" sz="2800" dirty="0">
                <a:solidFill>
                  <a:srgbClr val="003399"/>
                </a:solidFill>
              </a:rPr>
              <a:t>重点：</a:t>
            </a:r>
            <a:r>
              <a:rPr lang="zh-CN" altLang="en-US" sz="2800" dirty="0"/>
              <a:t>图的两种存储结构，遍历算法，最小生成	   树，最短路径。</a:t>
            </a:r>
            <a:endParaRPr lang="zh-CN" altLang="en-GB" sz="2800" dirty="0"/>
          </a:p>
          <a:p>
            <a:pPr eaLnBrk="1" hangingPunct="1">
              <a:lnSpc>
                <a:spcPct val="90000"/>
              </a:lnSpc>
              <a:buFont typeface="Wingdings" panose="05000000000000000000" pitchFamily="2" charset="2"/>
              <a:buChar char="§"/>
            </a:pPr>
            <a:r>
              <a:rPr lang="zh-CN" altLang="en-GB" sz="2800" dirty="0">
                <a:solidFill>
                  <a:srgbClr val="003399"/>
                </a:solidFill>
              </a:rPr>
              <a:t>难点：</a:t>
            </a:r>
            <a:r>
              <a:rPr lang="zh-CN" altLang="en-US" sz="2800" dirty="0"/>
              <a:t>图的应用：最短路径，关键路径和拓扑排序。</a:t>
            </a:r>
            <a:endParaRPr lang="en-US" altLang="zh-CN" sz="2800" dirty="0"/>
          </a:p>
        </p:txBody>
      </p:sp>
      <p:sp>
        <p:nvSpPr>
          <p:cNvPr id="2" name="灯片编号占位符 1"/>
          <p:cNvSpPr>
            <a:spLocks noGrp="1"/>
          </p:cNvSpPr>
          <p:nvPr>
            <p:ph type="sldNum" sz="quarter" idx="12"/>
          </p:nvPr>
        </p:nvSpPr>
        <p:spPr/>
        <p:txBody>
          <a:bodyPr/>
          <a:lstStyle/>
          <a:p>
            <a:fld id="{B80AD1D5-6749-4DFB-9EAE-A74E0B597E4E}"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7" end="7"/>
                                            </p:txEl>
                                          </p:spTgt>
                                        </p:tgtEl>
                                        <p:attrNameLst>
                                          <p:attrName>style.visibility</p:attrName>
                                        </p:attrNameLst>
                                      </p:cBhvr>
                                      <p:to>
                                        <p:strVal val="visible"/>
                                      </p:to>
                                    </p:set>
                                    <p:animEffect transition="in" filter="fade">
                                      <p:cBhvr>
                                        <p:cTn id="37" dur="500"/>
                                        <p:tgtEl>
                                          <p:spTgt spid="409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99">
                                            <p:txEl>
                                              <p:pRg st="8" end="8"/>
                                            </p:txEl>
                                          </p:spTgt>
                                        </p:tgtEl>
                                        <p:attrNameLst>
                                          <p:attrName>style.visibility</p:attrName>
                                        </p:attrNameLst>
                                      </p:cBhvr>
                                      <p:to>
                                        <p:strVal val="visible"/>
                                      </p:to>
                                    </p:set>
                                    <p:animEffect transition="in" filter="fade">
                                      <p:cBhvr>
                                        <p:cTn id="42" dur="500"/>
                                        <p:tgtEl>
                                          <p:spTgt spid="40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99">
                                            <p:txEl>
                                              <p:pRg st="9" end="9"/>
                                            </p:txEl>
                                          </p:spTgt>
                                        </p:tgtEl>
                                        <p:attrNameLst>
                                          <p:attrName>style.visibility</p:attrName>
                                        </p:attrNameLst>
                                      </p:cBhvr>
                                      <p:to>
                                        <p:strVal val="visible"/>
                                      </p:to>
                                    </p:set>
                                    <p:animEffect transition="in" filter="fade">
                                      <p:cBhvr>
                                        <p:cTn id="47" dur="500"/>
                                        <p:tgtEl>
                                          <p:spTgt spid="40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99">
                                            <p:txEl>
                                              <p:pRg st="10" end="10"/>
                                            </p:txEl>
                                          </p:spTgt>
                                        </p:tgtEl>
                                        <p:attrNameLst>
                                          <p:attrName>style.visibility</p:attrName>
                                        </p:attrNameLst>
                                      </p:cBhvr>
                                      <p:to>
                                        <p:strVal val="visible"/>
                                      </p:to>
                                    </p:set>
                                    <p:animEffect transition="in" filter="fade">
                                      <p:cBhvr>
                                        <p:cTn id="52"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a:xfrm>
            <a:off x="539552" y="1988840"/>
            <a:ext cx="5349155" cy="4114800"/>
          </a:xfrm>
        </p:spPr>
        <p:txBody>
          <a:bodyPr/>
          <a:lstStyle/>
          <a:p>
            <a:pPr marL="0" lvl="1" indent="457200" eaLnBrk="1" hangingPunct="1">
              <a:buFont typeface="Wingdings" panose="05000000000000000000" pitchFamily="2" charset="2"/>
              <a:buNone/>
            </a:pPr>
            <a:r>
              <a:rPr lang="zh-CN" altLang="en-US" dirty="0"/>
              <a:t>无向图中，若顶点</a:t>
            </a:r>
            <a:r>
              <a:rPr lang="en-US" altLang="zh-CN" dirty="0"/>
              <a:t>x</a:t>
            </a:r>
            <a:r>
              <a:rPr lang="zh-CN" altLang="en-US" dirty="0"/>
              <a:t>与</a:t>
            </a:r>
            <a:r>
              <a:rPr lang="en-US" altLang="zh-CN" dirty="0"/>
              <a:t>y</a:t>
            </a:r>
            <a:r>
              <a:rPr lang="zh-CN" altLang="en-US" dirty="0"/>
              <a:t>之间有边</a:t>
            </a:r>
            <a:r>
              <a:rPr lang="en-US" altLang="zh-CN" dirty="0"/>
              <a:t>(x, y)</a:t>
            </a:r>
            <a:r>
              <a:rPr lang="zh-CN" altLang="en-US" dirty="0"/>
              <a:t>，则</a:t>
            </a:r>
            <a:r>
              <a:rPr lang="en-US" altLang="zh-CN" dirty="0"/>
              <a:t>x, y</a:t>
            </a:r>
            <a:r>
              <a:rPr lang="zh-CN" altLang="en-US" dirty="0"/>
              <a:t>互为邻接顶点，称顶点</a:t>
            </a:r>
            <a:r>
              <a:rPr lang="en-US" altLang="zh-CN" dirty="0"/>
              <a:t>x</a:t>
            </a:r>
            <a:r>
              <a:rPr lang="zh-CN" altLang="en-US" dirty="0"/>
              <a:t>和</a:t>
            </a:r>
            <a:r>
              <a:rPr lang="en-US" altLang="zh-CN" dirty="0"/>
              <a:t>y</a:t>
            </a:r>
            <a:r>
              <a:rPr lang="zh-CN" altLang="en-US" dirty="0">
                <a:solidFill>
                  <a:srgbClr val="FF0000"/>
                </a:solidFill>
              </a:rPr>
              <a:t>依附</a:t>
            </a:r>
            <a:r>
              <a:rPr lang="zh-CN" altLang="en-US" dirty="0"/>
              <a:t>于边</a:t>
            </a:r>
            <a:r>
              <a:rPr lang="en-US" altLang="zh-CN" dirty="0"/>
              <a:t>(</a:t>
            </a:r>
            <a:r>
              <a:rPr lang="en-US" altLang="zh-CN" dirty="0" err="1"/>
              <a:t>x,y</a:t>
            </a:r>
            <a:r>
              <a:rPr lang="en-US" altLang="zh-CN" dirty="0"/>
              <a:t>)</a:t>
            </a:r>
            <a:r>
              <a:rPr lang="zh-CN" altLang="en-US" dirty="0"/>
              <a:t>，边</a:t>
            </a:r>
            <a:r>
              <a:rPr lang="en-US" altLang="zh-CN" dirty="0"/>
              <a:t>(</a:t>
            </a:r>
            <a:r>
              <a:rPr lang="en-US" altLang="zh-CN" dirty="0" err="1"/>
              <a:t>x,y</a:t>
            </a:r>
            <a:r>
              <a:rPr lang="en-US" altLang="zh-CN" dirty="0"/>
              <a:t>)</a:t>
            </a:r>
            <a:r>
              <a:rPr lang="zh-CN" altLang="en-US" dirty="0">
                <a:solidFill>
                  <a:srgbClr val="FF0000"/>
                </a:solidFill>
              </a:rPr>
              <a:t>依附</a:t>
            </a:r>
            <a:r>
              <a:rPr lang="zh-CN" altLang="en-US" dirty="0"/>
              <a:t>于顶点</a:t>
            </a:r>
            <a:r>
              <a:rPr lang="en-US" altLang="zh-CN" dirty="0"/>
              <a:t>x</a:t>
            </a:r>
            <a:r>
              <a:rPr lang="zh-CN" altLang="en-US" dirty="0"/>
              <a:t>和</a:t>
            </a:r>
            <a:r>
              <a:rPr lang="en-US" altLang="zh-CN" dirty="0"/>
              <a:t>y</a:t>
            </a:r>
            <a:r>
              <a:rPr lang="zh-CN" altLang="en-US" dirty="0"/>
              <a:t>，或称边</a:t>
            </a:r>
            <a:r>
              <a:rPr lang="en-US" altLang="zh-CN" dirty="0"/>
              <a:t>(x, y)</a:t>
            </a:r>
            <a:r>
              <a:rPr lang="zh-CN" altLang="en-US" dirty="0"/>
              <a:t>与顶点</a:t>
            </a:r>
            <a:r>
              <a:rPr lang="en-US" altLang="zh-CN" dirty="0"/>
              <a:t>x</a:t>
            </a:r>
            <a:r>
              <a:rPr lang="zh-CN" altLang="en-US" dirty="0"/>
              <a:t>和</a:t>
            </a:r>
            <a:r>
              <a:rPr lang="en-US" altLang="zh-CN" dirty="0"/>
              <a:t>y</a:t>
            </a:r>
            <a:r>
              <a:rPr lang="zh-CN" altLang="en-US" dirty="0"/>
              <a:t>相</a:t>
            </a:r>
            <a:r>
              <a:rPr lang="zh-CN" altLang="en-US" dirty="0">
                <a:solidFill>
                  <a:srgbClr val="FF0000"/>
                </a:solidFill>
              </a:rPr>
              <a:t>关联</a:t>
            </a:r>
            <a:r>
              <a:rPr lang="zh-CN" altLang="en-US" dirty="0"/>
              <a:t>。</a:t>
            </a:r>
            <a:endParaRPr lang="en-US" altLang="zh-CN" dirty="0"/>
          </a:p>
          <a:p>
            <a:pPr marL="0" lvl="1" indent="457200" eaLnBrk="1" hangingPunct="1">
              <a:buFont typeface="Wingdings" panose="05000000000000000000" pitchFamily="2" charset="2"/>
              <a:buNone/>
            </a:pPr>
            <a:endParaRPr lang="en-US" altLang="zh-CN" dirty="0"/>
          </a:p>
          <a:p>
            <a:pPr marL="0" lvl="1" indent="457200" eaLnBrk="1" hangingPunct="1">
              <a:buFont typeface="Wingdings" panose="05000000000000000000" pitchFamily="2" charset="2"/>
              <a:buNone/>
            </a:pPr>
            <a:r>
              <a:rPr lang="zh-CN" altLang="en-US" dirty="0"/>
              <a:t>有向图中，若</a:t>
            </a:r>
            <a:r>
              <a:rPr lang="en-US" altLang="zh-CN" dirty="0"/>
              <a:t>&lt;v, w&gt;</a:t>
            </a:r>
            <a:r>
              <a:rPr lang="zh-CN" altLang="en-US" dirty="0"/>
              <a:t>是一条弧，则称顶点</a:t>
            </a:r>
            <a:r>
              <a:rPr lang="en-US" altLang="zh-CN" dirty="0"/>
              <a:t>v</a:t>
            </a:r>
            <a:r>
              <a:rPr lang="zh-CN" altLang="en-US" dirty="0">
                <a:solidFill>
                  <a:srgbClr val="FF0000"/>
                </a:solidFill>
              </a:rPr>
              <a:t>邻接到</a:t>
            </a:r>
            <a:r>
              <a:rPr lang="zh-CN" altLang="en-US" dirty="0"/>
              <a:t>顶点</a:t>
            </a:r>
            <a:r>
              <a:rPr lang="en-US" altLang="zh-CN" dirty="0"/>
              <a:t>w</a:t>
            </a:r>
            <a:r>
              <a:rPr lang="zh-CN" altLang="en-US" dirty="0"/>
              <a:t>，顶点</a:t>
            </a:r>
            <a:r>
              <a:rPr lang="en-US" altLang="zh-CN" dirty="0"/>
              <a:t>w</a:t>
            </a:r>
            <a:r>
              <a:rPr lang="zh-CN" altLang="en-US" dirty="0">
                <a:solidFill>
                  <a:srgbClr val="FF0000"/>
                </a:solidFill>
              </a:rPr>
              <a:t>邻接自</a:t>
            </a:r>
            <a:r>
              <a:rPr lang="zh-CN" altLang="en-US" dirty="0"/>
              <a:t>顶点</a:t>
            </a:r>
            <a:r>
              <a:rPr lang="en-US" altLang="zh-CN" dirty="0"/>
              <a:t>v</a:t>
            </a:r>
            <a:r>
              <a:rPr lang="zh-CN" altLang="en-US" dirty="0"/>
              <a:t>，</a:t>
            </a:r>
            <a:r>
              <a:rPr lang="en-US" altLang="zh-CN" dirty="0"/>
              <a:t> &lt;v, w&gt;</a:t>
            </a:r>
            <a:r>
              <a:rPr lang="zh-CN" altLang="en-US" dirty="0"/>
              <a:t>与顶点</a:t>
            </a:r>
            <a:r>
              <a:rPr lang="en-US" altLang="zh-CN" dirty="0"/>
              <a:t>v</a:t>
            </a:r>
            <a:r>
              <a:rPr lang="zh-CN" altLang="en-US" dirty="0"/>
              <a:t>和</a:t>
            </a:r>
            <a:r>
              <a:rPr lang="en-US" altLang="zh-CN" dirty="0"/>
              <a:t>w</a:t>
            </a:r>
            <a:r>
              <a:rPr lang="zh-CN" altLang="en-US" dirty="0"/>
              <a:t>相关联。 </a:t>
            </a:r>
            <a:endParaRPr lang="zh-CN" altLang="en-US" dirty="0"/>
          </a:p>
        </p:txBody>
      </p:sp>
      <p:sp>
        <p:nvSpPr>
          <p:cNvPr id="12291" name="Rectangle 7"/>
          <p:cNvSpPr>
            <a:spLocks noGrp="1" noChangeArrowheads="1"/>
          </p:cNvSpPr>
          <p:nvPr>
            <p:ph type="title"/>
          </p:nvPr>
        </p:nvSpPr>
        <p:spPr/>
        <p:txBody>
          <a:bodyPr/>
          <a:lstStyle/>
          <a:p>
            <a:pPr marL="342900" indent="-342900" eaLnBrk="1" hangingPunct="1"/>
            <a:r>
              <a:rPr lang="zh-CN" altLang="en-US" dirty="0"/>
              <a:t>邻接顶点 </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7" name="图片 6"/>
          <p:cNvPicPr>
            <a:picLocks noChangeAspect="1"/>
          </p:cNvPicPr>
          <p:nvPr/>
        </p:nvPicPr>
        <p:blipFill>
          <a:blip r:embed="rId1"/>
          <a:stretch>
            <a:fillRect/>
          </a:stretch>
        </p:blipFill>
        <p:spPr>
          <a:xfrm>
            <a:off x="6300192" y="1859906"/>
            <a:ext cx="2514600" cy="2305050"/>
          </a:xfrm>
          <a:prstGeom prst="rect">
            <a:avLst/>
          </a:prstGeom>
        </p:spPr>
      </p:pic>
      <p:pic>
        <p:nvPicPr>
          <p:cNvPr id="8" name="Picture 5" descr="7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466" y="4741044"/>
            <a:ext cx="2579326" cy="15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blinds(horizontal)">
                                      <p:cBhvr>
                                        <p:cTn id="7" dur="500"/>
                                        <p:tgtEl>
                                          <p:spTgt spid="290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90819">
                                            <p:txEl>
                                              <p:pRg st="2" end="2"/>
                                            </p:txEl>
                                          </p:spTgt>
                                        </p:tgtEl>
                                        <p:attrNameLst>
                                          <p:attrName>style.visibility</p:attrName>
                                        </p:attrNameLst>
                                      </p:cBhvr>
                                      <p:to>
                                        <p:strVal val="visible"/>
                                      </p:to>
                                    </p:set>
                                    <p:animEffect transition="in" filter="blinds(horizontal)">
                                      <p:cBhvr>
                                        <p:cTn id="16" dur="500"/>
                                        <p:tgtEl>
                                          <p:spTgt spid="2908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1043608" y="1196752"/>
            <a:ext cx="7772400" cy="609600"/>
          </a:xfrm>
        </p:spPr>
        <p:txBody>
          <a:bodyPr/>
          <a:lstStyle/>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rPr>
              <a:t>单源点最短路径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-Dijkstra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187" name="Rectangle 3"/>
          <p:cNvSpPr txBox="1">
            <a:spLocks noRot="1" noChangeArrowheads="1"/>
          </p:cNvSpPr>
          <p:nvPr/>
        </p:nvSpPr>
        <p:spPr bwMode="auto">
          <a:xfrm>
            <a:off x="662608" y="1988840"/>
            <a:ext cx="81534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Char char="n"/>
            </a:pPr>
            <a:r>
              <a:rPr lang="zh-CN" altLang="en-US" sz="3200" b="1" i="0" u="none" dirty="0">
                <a:latin typeface="Times New Roman" panose="02020603050405020304" pitchFamily="18" charset="0"/>
                <a:cs typeface="Times New Roman" panose="02020603050405020304" pitchFamily="18" charset="0"/>
              </a:rPr>
              <a:t>迪杰斯特拉（</a:t>
            </a:r>
            <a:r>
              <a:rPr lang="en-US" altLang="zh-CN" sz="3200" b="1" i="0" u="none" dirty="0">
                <a:latin typeface="Times New Roman" panose="02020603050405020304" pitchFamily="18" charset="0"/>
                <a:cs typeface="Times New Roman" panose="02020603050405020304" pitchFamily="18" charset="0"/>
              </a:rPr>
              <a:t>Dijkstra</a:t>
            </a:r>
            <a:r>
              <a:rPr lang="zh-CN" altLang="en-US" sz="3200" b="1" i="0" u="none" dirty="0">
                <a:latin typeface="Times New Roman" panose="02020603050405020304" pitchFamily="18" charset="0"/>
                <a:cs typeface="Times New Roman" panose="02020603050405020304" pitchFamily="18" charset="0"/>
              </a:rPr>
              <a:t>）算法</a:t>
            </a:r>
            <a:endParaRPr lang="en-US" altLang="zh-CN" sz="3200" i="0" u="none" dirty="0">
              <a:cs typeface="Times New Roman" panose="02020603050405020304" pitchFamily="18" charset="0"/>
            </a:endParaRPr>
          </a:p>
          <a:p>
            <a:pPr>
              <a:lnSpc>
                <a:spcPct val="80000"/>
              </a:lnSpc>
              <a:spcBef>
                <a:spcPct val="20000"/>
              </a:spcBef>
              <a:buClr>
                <a:schemeClr val="folHlink"/>
              </a:buClr>
              <a:buSzPct val="60000"/>
            </a:pPr>
            <a:r>
              <a:rPr lang="zh-CN" altLang="en-US" sz="2800" b="1" i="0" u="none" dirty="0">
                <a:latin typeface="Times New Roman" panose="02020603050405020304" pitchFamily="18" charset="0"/>
                <a:cs typeface="Times New Roman" panose="02020603050405020304" pitchFamily="18" charset="0"/>
              </a:rPr>
              <a:t>    按照</a:t>
            </a:r>
            <a:r>
              <a:rPr lang="zh-CN" altLang="en-US" sz="2800" b="1" i="0" u="none" dirty="0">
                <a:solidFill>
                  <a:srgbClr val="FF0000"/>
                </a:solidFill>
                <a:latin typeface="Times New Roman" panose="02020603050405020304" pitchFamily="18" charset="0"/>
                <a:cs typeface="Times New Roman" panose="02020603050405020304" pitchFamily="18" charset="0"/>
              </a:rPr>
              <a:t>路径长度递增</a:t>
            </a:r>
            <a:r>
              <a:rPr lang="zh-CN" altLang="en-US" sz="2800" b="1" i="0" u="none" dirty="0">
                <a:latin typeface="Times New Roman" panose="02020603050405020304" pitchFamily="18" charset="0"/>
                <a:cs typeface="Times New Roman" panose="02020603050405020304" pitchFamily="18" charset="0"/>
              </a:rPr>
              <a:t>的次序产生最短路径的算法。</a:t>
            </a:r>
            <a:endParaRPr lang="zh-CN" altLang="en-US" sz="3200" b="1" i="0" u="none" dirty="0">
              <a:latin typeface="Times New Roman" panose="02020603050405020304" pitchFamily="18" charset="0"/>
              <a:cs typeface="Times New Roman" panose="02020603050405020304" pitchFamily="18" charset="0"/>
            </a:endParaRPr>
          </a:p>
          <a:p>
            <a:pPr>
              <a:lnSpc>
                <a:spcPct val="80000"/>
              </a:lnSpc>
              <a:spcBef>
                <a:spcPct val="20000"/>
              </a:spcBef>
              <a:buClr>
                <a:schemeClr val="folHlink"/>
              </a:buClr>
              <a:buSzPct val="60000"/>
              <a:buFont typeface="Wingdings" panose="05000000000000000000" pitchFamily="2" charset="2"/>
              <a:buNone/>
            </a:pPr>
            <a:r>
              <a:rPr lang="zh-CN" altLang="en-US" sz="3200" b="1" i="0" u="none" dirty="0">
                <a:latin typeface="Times New Roman" panose="02020603050405020304" pitchFamily="18" charset="0"/>
                <a:cs typeface="Times New Roman" panose="02020603050405020304" pitchFamily="18" charset="0"/>
              </a:rPr>
              <a:t>         </a:t>
            </a:r>
            <a:endParaRPr lang="zh-CN" altLang="en-US" sz="3200" b="1" i="0" u="none"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919089" y="2708920"/>
            <a:ext cx="7702624" cy="2348069"/>
          </a:xfrm>
          <a:prstGeom prst="rect">
            <a:avLst/>
          </a:prstGeom>
        </p:spPr>
        <p:txBody>
          <a:bodyPr/>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eaLnBrk="1" hangingPunct="1">
              <a:buFont typeface="Wingdings" panose="05000000000000000000" pitchFamily="2" charset="2"/>
              <a:buNone/>
              <a:defRPr/>
            </a:pPr>
            <a:endParaRPr lang="en-US" altLang="zh-CN" sz="2800" kern="0" dirty="0"/>
          </a:p>
          <a:p>
            <a:pPr eaLnBrk="1" hangingPunct="1">
              <a:defRPr/>
            </a:pPr>
            <a:endParaRPr lang="en-US" altLang="zh-CN" sz="1600" kern="0" dirty="0"/>
          </a:p>
          <a:p>
            <a:pPr eaLnBrk="1" hangingPunct="1">
              <a:defRPr/>
            </a:pPr>
            <a:r>
              <a:rPr lang="zh-CN" altLang="en-US" sz="2800" kern="0" dirty="0"/>
              <a:t>从源点</a:t>
            </a:r>
            <a:r>
              <a:rPr lang="en-US" altLang="zh-CN" sz="2800" kern="0" dirty="0"/>
              <a:t>V</a:t>
            </a:r>
            <a:r>
              <a:rPr lang="en-US" altLang="zh-CN" sz="2800" kern="0" baseline="-25000" dirty="0"/>
              <a:t>0</a:t>
            </a:r>
            <a:r>
              <a:rPr lang="zh-CN" altLang="en-US" sz="2800" kern="0" dirty="0"/>
              <a:t>到其他顶点的最短路径中，最短的一条首先求得；</a:t>
            </a:r>
            <a:endParaRPr lang="en-US" altLang="zh-CN" sz="2800" kern="0" dirty="0"/>
          </a:p>
          <a:p>
            <a:pPr eaLnBrk="1" hangingPunct="1">
              <a:defRPr/>
            </a:pPr>
            <a:endParaRPr lang="en-US" altLang="zh-CN" sz="1600" kern="0" dirty="0"/>
          </a:p>
          <a:p>
            <a:pPr eaLnBrk="1" hangingPunct="1">
              <a:defRPr/>
            </a:pPr>
            <a:r>
              <a:rPr lang="zh-CN" altLang="en-US" sz="2800" kern="0" dirty="0"/>
              <a:t>再求得从源点</a:t>
            </a:r>
            <a:r>
              <a:rPr lang="en-US" altLang="zh-CN" sz="2800" kern="0" dirty="0"/>
              <a:t>V</a:t>
            </a:r>
            <a:r>
              <a:rPr lang="en-US" altLang="zh-CN" sz="2800" kern="0" baseline="-25000" dirty="0"/>
              <a:t>0</a:t>
            </a:r>
            <a:r>
              <a:rPr lang="zh-CN" altLang="en-US" sz="2800" kern="0" dirty="0"/>
              <a:t>到其他各顶点的次短的一条路径，依此类推，按照路径长度递增顺序产生从源点</a:t>
            </a:r>
            <a:r>
              <a:rPr lang="en-US" altLang="zh-CN" sz="2800" kern="0" dirty="0"/>
              <a:t>V</a:t>
            </a:r>
            <a:r>
              <a:rPr lang="en-US" altLang="zh-CN" sz="2800" kern="0" baseline="-25000" dirty="0"/>
              <a:t>0</a:t>
            </a:r>
            <a:r>
              <a:rPr lang="zh-CN" altLang="en-US" sz="2800" kern="0" dirty="0"/>
              <a:t>到各顶点的最短路径。</a:t>
            </a:r>
            <a:endParaRPr lang="zh-CN" altLang="en-US" sz="2800" kern="0" dirty="0">
              <a:latin typeface="宋体" panose="02010600030101010101" pitchFamily="2" charset="-122"/>
            </a:endParaRPr>
          </a:p>
          <a:p>
            <a:pPr eaLnBrk="1" hangingPunct="1">
              <a:defRPr/>
            </a:pPr>
            <a:endParaRPr lang="zh-CN" altLang="en-US" sz="2800" kern="0" dirty="0"/>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7" dur="500"/>
                                        <p:tgtEl>
                                          <p:spTgt spid="93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pPr eaLnBrk="1" hangingPunct="1"/>
            <a:r>
              <a:rPr lang="en-US" altLang="zh-CN"/>
              <a:t>Dijkstra</a:t>
            </a:r>
            <a:r>
              <a:rPr lang="zh-CN" altLang="en-US"/>
              <a:t>算法思想</a:t>
            </a:r>
            <a:endParaRPr lang="zh-CN" altLang="en-US"/>
          </a:p>
        </p:txBody>
      </p:sp>
      <p:sp>
        <p:nvSpPr>
          <p:cNvPr id="46083" name="内容占位符 2"/>
          <p:cNvSpPr>
            <a:spLocks noGrp="1"/>
          </p:cNvSpPr>
          <p:nvPr>
            <p:ph idx="1"/>
          </p:nvPr>
        </p:nvSpPr>
        <p:spPr>
          <a:xfrm>
            <a:off x="323850" y="1916113"/>
            <a:ext cx="8540750" cy="4429125"/>
          </a:xfrm>
        </p:spPr>
        <p:txBody>
          <a:bodyPr/>
          <a:lstStyle/>
          <a:p>
            <a:pPr marL="0" indent="0" eaLnBrk="1" hangingPunct="1">
              <a:buFont typeface="Wingdings" panose="05000000000000000000" pitchFamily="2" charset="2"/>
              <a:buNone/>
              <a:defRPr/>
            </a:pPr>
            <a:r>
              <a:rPr lang="zh-CN" altLang="en-US" sz="2800" dirty="0"/>
              <a:t>按路径长度递增的顺序产生最短路径的方法，做法是：</a:t>
            </a:r>
            <a:endParaRPr lang="en-US" altLang="zh-CN" sz="2800" dirty="0"/>
          </a:p>
          <a:p>
            <a:pPr eaLnBrk="1" hangingPunct="1">
              <a:defRPr/>
            </a:pPr>
            <a:endParaRPr lang="en-US" altLang="zh-CN" sz="1200" dirty="0"/>
          </a:p>
          <a:p>
            <a:pPr eaLnBrk="1" hangingPunct="1">
              <a:defRPr/>
            </a:pPr>
            <a:r>
              <a:rPr lang="zh-CN" altLang="en-US" sz="2800" dirty="0"/>
              <a:t>把图中所有顶点分成两组，第一组</a:t>
            </a:r>
            <a:r>
              <a:rPr lang="en-US" altLang="zh-CN" sz="2800" dirty="0"/>
              <a:t>S</a:t>
            </a:r>
            <a:r>
              <a:rPr lang="zh-CN" altLang="en-US" sz="2800" dirty="0"/>
              <a:t>包括已确定最短路径的顶点，初始时只含有源点；第二组</a:t>
            </a:r>
            <a:r>
              <a:rPr lang="en-US" altLang="zh-CN" sz="2800" dirty="0"/>
              <a:t>V-S</a:t>
            </a:r>
            <a:r>
              <a:rPr lang="zh-CN" altLang="en-US" sz="2800" dirty="0"/>
              <a:t>包括尚未确定最短路径的顶点，初始时含有图中除源点外的所有其他顶点。</a:t>
            </a:r>
            <a:endParaRPr lang="en-US" altLang="zh-CN" sz="2800" dirty="0"/>
          </a:p>
          <a:p>
            <a:pPr eaLnBrk="1" hangingPunct="1">
              <a:defRPr/>
            </a:pPr>
            <a:endParaRPr lang="en-US" altLang="zh-CN" sz="1200" dirty="0"/>
          </a:p>
          <a:p>
            <a:pPr eaLnBrk="1" hangingPunct="1">
              <a:defRPr/>
            </a:pPr>
            <a:r>
              <a:rPr lang="zh-CN" altLang="en-US" sz="2800" dirty="0"/>
              <a:t>按路径长度递增的顺序计算源点到各顶点的最短路径，逐个把第二组中的顶点加到第一组中去，直至</a:t>
            </a:r>
            <a:r>
              <a:rPr lang="en-US" altLang="zh-CN" sz="2800" dirty="0"/>
              <a:t>S = V</a:t>
            </a:r>
            <a:r>
              <a:rPr lang="zh-CN" altLang="en-US" sz="2800" dirty="0"/>
              <a:t>。</a:t>
            </a: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714375" y="500063"/>
            <a:ext cx="7772400" cy="1143000"/>
          </a:xfrm>
        </p:spPr>
        <p:txBody>
          <a:bodyPr/>
          <a:lstStyle/>
          <a:p>
            <a:pPr eaLnBrk="1" hangingPunct="1"/>
            <a:r>
              <a:rPr lang="en-US" altLang="zh-CN"/>
              <a:t>Dijkstra</a:t>
            </a:r>
            <a:r>
              <a:rPr lang="zh-CN" altLang="en-US"/>
              <a:t>算法原理</a:t>
            </a:r>
            <a:endParaRPr lang="zh-CN" altLang="en-US"/>
          </a:p>
        </p:txBody>
      </p:sp>
      <p:pic>
        <p:nvPicPr>
          <p:cNvPr id="10247" name="Picture 7"/>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4857750" y="1571625"/>
            <a:ext cx="3810000" cy="2230438"/>
          </a:xfrm>
          <a:noFill/>
        </p:spPr>
      </p:pic>
      <p:sp>
        <p:nvSpPr>
          <p:cNvPr id="10244" name="Text Box 4"/>
          <p:cNvSpPr txBox="1">
            <a:spLocks noChangeArrowheads="1"/>
          </p:cNvSpPr>
          <p:nvPr/>
        </p:nvSpPr>
        <p:spPr bwMode="auto">
          <a:xfrm>
            <a:off x="250825" y="2060575"/>
            <a:ext cx="4572000" cy="26776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lgn="ctr">
            <a:noFill/>
            <a:miter lim="800000"/>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002060"/>
                </a:solidFill>
                <a:effectLst>
                  <a:outerShdw blurRad="38100" dist="38100" dir="2700000" algn="tl">
                    <a:srgbClr val="000000"/>
                  </a:outerShdw>
                </a:effectLst>
                <a:latin typeface="+mj-ea"/>
                <a:ea typeface="+mj-ea"/>
              </a:rPr>
              <a:t>设已知权值</a:t>
            </a:r>
            <a:r>
              <a:rPr lang="en-US" altLang="zh-CN" sz="2800" b="1" dirty="0">
                <a:solidFill>
                  <a:srgbClr val="002060"/>
                </a:solidFill>
                <a:effectLst>
                  <a:outerShdw blurRad="38100" dist="38100" dir="2700000" algn="tl">
                    <a:srgbClr val="000000"/>
                  </a:outerShdw>
                </a:effectLst>
                <a:latin typeface="+mj-ea"/>
                <a:ea typeface="+mj-ea"/>
              </a:rPr>
              <a:t>W</a:t>
            </a:r>
            <a:r>
              <a:rPr lang="en-US" altLang="zh-CN" sz="2800" b="1" baseline="-25000" dirty="0">
                <a:solidFill>
                  <a:srgbClr val="002060"/>
                </a:solidFill>
                <a:effectLst>
                  <a:outerShdw blurRad="38100" dist="38100" dir="2700000" algn="tl">
                    <a:srgbClr val="000000"/>
                  </a:outerShdw>
                </a:effectLst>
                <a:latin typeface="+mj-ea"/>
                <a:ea typeface="+mj-ea"/>
              </a:rPr>
              <a:t>0,k</a:t>
            </a:r>
            <a:r>
              <a:rPr lang="en-US" altLang="zh-CN" sz="2800" b="1" dirty="0">
                <a:solidFill>
                  <a:srgbClr val="002060"/>
                </a:solidFill>
                <a:effectLst>
                  <a:outerShdw blurRad="38100" dist="38100" dir="2700000" algn="tl">
                    <a:srgbClr val="000000"/>
                  </a:outerShdw>
                </a:effectLst>
                <a:latin typeface="+mj-ea"/>
                <a:ea typeface="+mj-ea"/>
              </a:rPr>
              <a:t>=min( { W</a:t>
            </a:r>
            <a:r>
              <a:rPr lang="en-US" altLang="zh-CN" sz="2800" b="1" baseline="-25000" dirty="0">
                <a:solidFill>
                  <a:srgbClr val="002060"/>
                </a:solidFill>
                <a:effectLst>
                  <a:outerShdw blurRad="38100" dist="38100" dir="2700000" algn="tl">
                    <a:srgbClr val="000000"/>
                  </a:outerShdw>
                </a:effectLst>
                <a:latin typeface="+mj-ea"/>
                <a:ea typeface="+mj-ea"/>
              </a:rPr>
              <a:t>0,i </a:t>
            </a:r>
            <a:r>
              <a:rPr lang="en-US" altLang="zh-CN" sz="2800" b="1" dirty="0">
                <a:solidFill>
                  <a:srgbClr val="002060"/>
                </a:solidFill>
                <a:effectLst>
                  <a:outerShdw blurRad="38100" dist="38100" dir="2700000" algn="tl">
                    <a:srgbClr val="000000"/>
                  </a:outerShdw>
                </a:effectLst>
                <a:latin typeface="+mj-ea"/>
                <a:ea typeface="+mj-ea"/>
              </a:rPr>
              <a:t>| &lt;v</a:t>
            </a:r>
            <a:r>
              <a:rPr lang="en-US" altLang="zh-CN" sz="2800" b="1" baseline="-25000" dirty="0">
                <a:solidFill>
                  <a:srgbClr val="002060"/>
                </a:solidFill>
                <a:effectLst>
                  <a:outerShdw blurRad="38100" dist="38100" dir="2700000" algn="tl">
                    <a:srgbClr val="000000"/>
                  </a:outerShdw>
                </a:effectLst>
                <a:latin typeface="+mj-ea"/>
                <a:ea typeface="+mj-ea"/>
              </a:rPr>
              <a:t>0</a:t>
            </a:r>
            <a:r>
              <a:rPr lang="en-US" altLang="zh-CN" sz="2800" b="1" dirty="0">
                <a:solidFill>
                  <a:srgbClr val="002060"/>
                </a:solidFill>
                <a:effectLst>
                  <a:outerShdw blurRad="38100" dist="38100" dir="2700000" algn="tl">
                    <a:srgbClr val="000000"/>
                  </a:outerShdw>
                </a:effectLst>
                <a:latin typeface="+mj-ea"/>
                <a:ea typeface="+mj-ea"/>
              </a:rPr>
              <a:t>,v</a:t>
            </a:r>
            <a:r>
              <a:rPr lang="en-US" altLang="zh-CN" sz="2800" b="1" baseline="-25000" dirty="0">
                <a:solidFill>
                  <a:srgbClr val="002060"/>
                </a:solidFill>
                <a:effectLst>
                  <a:outerShdw blurRad="38100" dist="38100" dir="2700000" algn="tl">
                    <a:srgbClr val="000000"/>
                  </a:outerShdw>
                </a:effectLst>
                <a:latin typeface="+mj-ea"/>
                <a:ea typeface="+mj-ea"/>
              </a:rPr>
              <a:t>i</a:t>
            </a:r>
            <a:r>
              <a:rPr lang="en-US" altLang="zh-CN" sz="2800" b="1" dirty="0">
                <a:solidFill>
                  <a:srgbClr val="002060"/>
                </a:solidFill>
                <a:effectLst>
                  <a:outerShdw blurRad="38100" dist="38100" dir="2700000" algn="tl">
                    <a:srgbClr val="000000"/>
                  </a:outerShdw>
                </a:effectLst>
                <a:latin typeface="+mj-ea"/>
                <a:ea typeface="+mj-ea"/>
              </a:rPr>
              <a:t>&gt;∈E } )</a:t>
            </a:r>
            <a:r>
              <a:rPr lang="zh-CN" altLang="en-US" sz="2800" b="1" dirty="0">
                <a:solidFill>
                  <a:srgbClr val="002060"/>
                </a:solidFill>
                <a:effectLst>
                  <a:outerShdw blurRad="38100" dist="38100" dir="2700000" algn="tl">
                    <a:srgbClr val="000000"/>
                  </a:outerShdw>
                </a:effectLst>
                <a:latin typeface="+mj-ea"/>
                <a:ea typeface="+mj-ea"/>
              </a:rPr>
              <a:t>，</a:t>
            </a:r>
            <a:endParaRPr lang="zh-CN" altLang="en-US" sz="2800" b="1" dirty="0">
              <a:solidFill>
                <a:srgbClr val="002060"/>
              </a:solidFill>
              <a:effectLst>
                <a:outerShdw blurRad="38100" dist="38100" dir="2700000" algn="tl">
                  <a:srgbClr val="000000"/>
                </a:outerShdw>
              </a:effectLst>
              <a:latin typeface="+mj-ea"/>
              <a:ea typeface="+mj-ea"/>
            </a:endParaRPr>
          </a:p>
          <a:p>
            <a:pPr>
              <a:defRPr/>
            </a:pPr>
            <a:r>
              <a:rPr lang="zh-CN" altLang="en-US" sz="2800" b="1" dirty="0">
                <a:solidFill>
                  <a:srgbClr val="002060"/>
                </a:solidFill>
                <a:effectLst>
                  <a:outerShdw blurRad="38100" dist="38100" dir="2700000" algn="tl">
                    <a:srgbClr val="000000"/>
                  </a:outerShdw>
                </a:effectLst>
                <a:latin typeface="+mj-ea"/>
                <a:ea typeface="+mj-ea"/>
              </a:rPr>
              <a:t>即</a:t>
            </a:r>
            <a:r>
              <a:rPr lang="en-US" altLang="zh-CN" sz="2800" b="1" dirty="0">
                <a:solidFill>
                  <a:srgbClr val="002060"/>
                </a:solidFill>
                <a:effectLst>
                  <a:outerShdw blurRad="38100" dist="38100" dir="2700000" algn="tl">
                    <a:srgbClr val="000000"/>
                  </a:outerShdw>
                </a:effectLst>
                <a:latin typeface="+mj-ea"/>
                <a:ea typeface="+mj-ea"/>
              </a:rPr>
              <a:t>&lt;v</a:t>
            </a:r>
            <a:r>
              <a:rPr lang="en-US" altLang="zh-CN" sz="2800" b="1" baseline="-25000" dirty="0">
                <a:solidFill>
                  <a:srgbClr val="002060"/>
                </a:solidFill>
                <a:effectLst>
                  <a:outerShdw blurRad="38100" dist="38100" dir="2700000" algn="tl">
                    <a:srgbClr val="000000"/>
                  </a:outerShdw>
                </a:effectLst>
                <a:latin typeface="+mj-ea"/>
                <a:ea typeface="+mj-ea"/>
              </a:rPr>
              <a:t>0</a:t>
            </a:r>
            <a:r>
              <a:rPr lang="en-US" altLang="zh-CN" sz="2800" b="1" dirty="0">
                <a:solidFill>
                  <a:srgbClr val="002060"/>
                </a:solidFill>
                <a:effectLst>
                  <a:outerShdw blurRad="38100" dist="38100" dir="2700000" algn="tl">
                    <a:srgbClr val="000000"/>
                  </a:outerShdw>
                </a:effectLst>
                <a:latin typeface="+mj-ea"/>
                <a:ea typeface="+mj-ea"/>
              </a:rPr>
              <a:t>,v</a:t>
            </a:r>
            <a:r>
              <a:rPr lang="en-US" altLang="zh-CN" sz="2800" b="1" baseline="-25000" dirty="0">
                <a:solidFill>
                  <a:srgbClr val="002060"/>
                </a:solidFill>
                <a:effectLst>
                  <a:outerShdw blurRad="38100" dist="38100" dir="2700000" algn="tl">
                    <a:srgbClr val="000000"/>
                  </a:outerShdw>
                </a:effectLst>
                <a:latin typeface="+mj-ea"/>
                <a:ea typeface="+mj-ea"/>
              </a:rPr>
              <a:t>k</a:t>
            </a:r>
            <a:r>
              <a:rPr lang="en-US" altLang="zh-CN" sz="2800" b="1" dirty="0">
                <a:solidFill>
                  <a:srgbClr val="002060"/>
                </a:solidFill>
                <a:effectLst>
                  <a:outerShdw blurRad="38100" dist="38100" dir="2700000" algn="tl">
                    <a:srgbClr val="000000"/>
                  </a:outerShdw>
                </a:effectLst>
                <a:latin typeface="+mj-ea"/>
                <a:ea typeface="+mj-ea"/>
              </a:rPr>
              <a:t>&gt;</a:t>
            </a:r>
            <a:r>
              <a:rPr lang="zh-CN" altLang="en-US" sz="2800" b="1" dirty="0">
                <a:solidFill>
                  <a:srgbClr val="002060"/>
                </a:solidFill>
                <a:effectLst>
                  <a:outerShdw blurRad="38100" dist="38100" dir="2700000" algn="tl">
                    <a:srgbClr val="000000"/>
                  </a:outerShdw>
                </a:effectLst>
                <a:latin typeface="+mj-ea"/>
                <a:ea typeface="+mj-ea"/>
              </a:rPr>
              <a:t>是</a:t>
            </a:r>
            <a:r>
              <a:rPr lang="en-US" altLang="zh-CN" sz="2800" b="1" dirty="0">
                <a:solidFill>
                  <a:srgbClr val="002060"/>
                </a:solidFill>
                <a:effectLst>
                  <a:outerShdw blurRad="38100" dist="38100" dir="2700000" algn="tl">
                    <a:srgbClr val="000000"/>
                  </a:outerShdw>
                </a:effectLst>
                <a:latin typeface="+mj-ea"/>
                <a:ea typeface="+mj-ea"/>
              </a:rPr>
              <a:t>v</a:t>
            </a:r>
            <a:r>
              <a:rPr lang="en-US" altLang="zh-CN" sz="2800" b="1" baseline="-25000" dirty="0">
                <a:solidFill>
                  <a:srgbClr val="002060"/>
                </a:solidFill>
                <a:effectLst>
                  <a:outerShdw blurRad="38100" dist="38100" dir="2700000" algn="tl">
                    <a:srgbClr val="000000"/>
                  </a:outerShdw>
                </a:effectLst>
                <a:latin typeface="+mj-ea"/>
                <a:ea typeface="+mj-ea"/>
              </a:rPr>
              <a:t>0</a:t>
            </a:r>
            <a:r>
              <a:rPr lang="zh-CN" altLang="en-US" sz="2800" b="1" dirty="0">
                <a:solidFill>
                  <a:srgbClr val="002060"/>
                </a:solidFill>
                <a:effectLst>
                  <a:outerShdw blurRad="38100" dist="38100" dir="2700000" algn="tl">
                    <a:srgbClr val="000000"/>
                  </a:outerShdw>
                </a:effectLst>
                <a:latin typeface="+mj-ea"/>
                <a:ea typeface="+mj-ea"/>
              </a:rPr>
              <a:t>到其他各顶点的直达弧中最短的，</a:t>
            </a:r>
            <a:endParaRPr lang="zh-CN" altLang="en-US" sz="2800" b="1" dirty="0">
              <a:solidFill>
                <a:srgbClr val="002060"/>
              </a:solidFill>
              <a:effectLst>
                <a:outerShdw blurRad="38100" dist="38100" dir="2700000" algn="tl">
                  <a:srgbClr val="000000"/>
                </a:outerShdw>
              </a:effectLst>
              <a:latin typeface="+mj-ea"/>
              <a:ea typeface="+mj-ea"/>
            </a:endParaRPr>
          </a:p>
          <a:p>
            <a:pPr>
              <a:defRPr/>
            </a:pPr>
            <a:r>
              <a:rPr lang="zh-CN" altLang="en-US" sz="2800" b="1" dirty="0">
                <a:solidFill>
                  <a:srgbClr val="002060"/>
                </a:solidFill>
                <a:effectLst>
                  <a:outerShdw blurRad="38100" dist="38100" dir="2700000" algn="tl">
                    <a:srgbClr val="000000"/>
                  </a:outerShdw>
                </a:effectLst>
                <a:latin typeface="+mj-ea"/>
                <a:ea typeface="+mj-ea"/>
              </a:rPr>
              <a:t>则</a:t>
            </a:r>
            <a:r>
              <a:rPr lang="en-US" altLang="zh-CN" sz="2800" b="1" dirty="0">
                <a:solidFill>
                  <a:srgbClr val="0000FF"/>
                </a:solidFill>
                <a:effectLst>
                  <a:outerShdw blurRad="38100" dist="38100" dir="2700000" algn="tl">
                    <a:srgbClr val="000000"/>
                  </a:outerShdw>
                </a:effectLst>
                <a:latin typeface="+mj-ea"/>
                <a:ea typeface="+mj-ea"/>
              </a:rPr>
              <a:t>(v</a:t>
            </a:r>
            <a:r>
              <a:rPr lang="en-US" altLang="zh-CN" sz="2800" b="1" baseline="-25000" dirty="0">
                <a:solidFill>
                  <a:srgbClr val="0000FF"/>
                </a:solidFill>
                <a:effectLst>
                  <a:outerShdw blurRad="38100" dist="38100" dir="2700000" algn="tl">
                    <a:srgbClr val="000000"/>
                  </a:outerShdw>
                </a:effectLst>
                <a:latin typeface="+mj-ea"/>
                <a:ea typeface="+mj-ea"/>
              </a:rPr>
              <a:t>0</a:t>
            </a:r>
            <a:r>
              <a:rPr lang="en-US" altLang="zh-CN" sz="2800" b="1" dirty="0">
                <a:solidFill>
                  <a:srgbClr val="0000FF"/>
                </a:solidFill>
                <a:effectLst>
                  <a:outerShdw blurRad="38100" dist="38100" dir="2700000" algn="tl">
                    <a:srgbClr val="000000"/>
                  </a:outerShdw>
                </a:effectLst>
                <a:latin typeface="+mj-ea"/>
                <a:ea typeface="+mj-ea"/>
              </a:rPr>
              <a:t>,v</a:t>
            </a:r>
            <a:r>
              <a:rPr lang="en-US" altLang="zh-CN" sz="2800" b="1" baseline="-25000" dirty="0">
                <a:solidFill>
                  <a:srgbClr val="0000FF"/>
                </a:solidFill>
                <a:effectLst>
                  <a:outerShdw blurRad="38100" dist="38100" dir="2700000" algn="tl">
                    <a:srgbClr val="000000"/>
                  </a:outerShdw>
                </a:effectLst>
                <a:latin typeface="+mj-ea"/>
                <a:ea typeface="+mj-ea"/>
              </a:rPr>
              <a:t>k</a:t>
            </a:r>
            <a:r>
              <a:rPr lang="en-US" altLang="zh-CN" sz="2800" b="1" dirty="0">
                <a:solidFill>
                  <a:srgbClr val="0000FF"/>
                </a:solidFill>
                <a:effectLst>
                  <a:outerShdw blurRad="38100" dist="38100" dir="2700000" algn="tl">
                    <a:srgbClr val="000000"/>
                  </a:outerShdw>
                </a:effectLst>
                <a:latin typeface="+mj-ea"/>
                <a:ea typeface="+mj-ea"/>
              </a:rPr>
              <a:t>)∈M</a:t>
            </a:r>
            <a:r>
              <a:rPr lang="zh-CN" altLang="en-US" sz="2800" b="1" dirty="0">
                <a:solidFill>
                  <a:srgbClr val="0000FF"/>
                </a:solidFill>
                <a:effectLst>
                  <a:outerShdw blurRad="38100" dist="38100" dir="2700000" algn="tl">
                    <a:srgbClr val="000000"/>
                  </a:outerShdw>
                </a:effectLst>
                <a:latin typeface="+mj-ea"/>
                <a:ea typeface="+mj-ea"/>
              </a:rPr>
              <a:t>，且</a:t>
            </a:r>
            <a:r>
              <a:rPr lang="en-US" altLang="zh-CN" sz="2800" b="1" dirty="0">
                <a:solidFill>
                  <a:srgbClr val="0000FF"/>
                </a:solidFill>
                <a:effectLst>
                  <a:outerShdw blurRad="38100" dist="38100" dir="2700000" algn="tl">
                    <a:srgbClr val="000000"/>
                  </a:outerShdw>
                </a:effectLst>
                <a:latin typeface="+mj-ea"/>
                <a:ea typeface="+mj-ea"/>
              </a:rPr>
              <a:t>(v0,vk)</a:t>
            </a:r>
            <a:r>
              <a:rPr lang="zh-CN" altLang="en-US" sz="2800" b="1" dirty="0">
                <a:solidFill>
                  <a:srgbClr val="0000FF"/>
                </a:solidFill>
                <a:effectLst>
                  <a:outerShdw blurRad="38100" dist="38100" dir="2700000" algn="tl">
                    <a:srgbClr val="000000"/>
                  </a:outerShdw>
                </a:effectLst>
                <a:latin typeface="+mj-ea"/>
                <a:ea typeface="+mj-ea"/>
              </a:rPr>
              <a:t>是Ｍ中最短的一条路径！</a:t>
            </a:r>
            <a:endParaRPr lang="zh-CN" altLang="en-US" sz="2800" b="1" dirty="0">
              <a:solidFill>
                <a:srgbClr val="0000FF"/>
              </a:solidFill>
              <a:effectLst>
                <a:outerShdw blurRad="38100" dist="38100" dir="2700000" algn="tl">
                  <a:srgbClr val="000000"/>
                </a:outerShdw>
              </a:effectLst>
              <a:latin typeface="+mj-ea"/>
              <a:ea typeface="+mj-ea"/>
            </a:endParaRPr>
          </a:p>
        </p:txBody>
      </p:sp>
      <p:sp>
        <p:nvSpPr>
          <p:cNvPr id="2" name="灯片编号占位符 1"/>
          <p:cNvSpPr>
            <a:spLocks noGrp="1"/>
          </p:cNvSpPr>
          <p:nvPr>
            <p:ph type="sldNum" sz="quarter" idx="12"/>
          </p:nvPr>
        </p:nvSpPr>
        <p:spPr>
          <a:xfrm>
            <a:off x="7239000" y="6237312"/>
            <a:ext cx="1905000" cy="457200"/>
          </a:xfrm>
        </p:spPr>
        <p:txBody>
          <a:bodyPr/>
          <a:lstStyle/>
          <a:p>
            <a:fld id="{3F4D6562-E0ED-4734-889E-A123393201EE}" type="slidenum">
              <a:rPr lang="en-US" altLang="zh-CN" smtClean="0"/>
            </a:fld>
            <a:endParaRPr lang="en-US" altLang="zh-C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dissolve">
                                      <p:cBhvr>
                                        <p:cTn id="1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42938" y="571500"/>
            <a:ext cx="7772400" cy="1143000"/>
          </a:xfrm>
        </p:spPr>
        <p:txBody>
          <a:bodyPr/>
          <a:lstStyle/>
          <a:p>
            <a:pPr eaLnBrk="1" hangingPunct="1"/>
            <a:r>
              <a:rPr lang="en-US" altLang="zh-CN"/>
              <a:t>Dijkstra</a:t>
            </a:r>
            <a:r>
              <a:rPr lang="zh-CN" altLang="en-US"/>
              <a:t>算法原理</a:t>
            </a:r>
            <a:endParaRPr lang="zh-CN" altLang="en-US"/>
          </a:p>
        </p:txBody>
      </p:sp>
      <p:sp>
        <p:nvSpPr>
          <p:cNvPr id="11268" name="Text Box 4"/>
          <p:cNvSpPr txBox="1">
            <a:spLocks noChangeArrowheads="1"/>
          </p:cNvSpPr>
          <p:nvPr/>
        </p:nvSpPr>
        <p:spPr bwMode="auto">
          <a:xfrm>
            <a:off x="142875" y="1857375"/>
            <a:ext cx="4572000" cy="3108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lgn="ctr">
            <a:noFill/>
            <a:miter lim="800000"/>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002060"/>
                </a:solidFill>
                <a:effectLst>
                  <a:outerShdw blurRad="38100" dist="38100" dir="2700000" algn="tl">
                    <a:srgbClr val="000000"/>
                  </a:outerShdw>
                </a:effectLst>
                <a:latin typeface="+mn-ea"/>
                <a:ea typeface="+mn-ea"/>
              </a:rPr>
              <a:t>设</a:t>
            </a:r>
            <a:r>
              <a:rPr lang="en-US" altLang="zh-CN" sz="2800" b="1" dirty="0">
                <a:solidFill>
                  <a:srgbClr val="002060"/>
                </a:solidFill>
                <a:effectLst>
                  <a:outerShdw blurRad="38100" dist="38100" dir="2700000" algn="tl">
                    <a:srgbClr val="000000"/>
                  </a:outerShdw>
                </a:effectLst>
                <a:latin typeface="+mn-ea"/>
                <a:ea typeface="+mn-ea"/>
              </a:rPr>
              <a:t>M = { P</a:t>
            </a:r>
            <a:r>
              <a:rPr lang="en-US" altLang="zh-CN" sz="2800" b="1" baseline="-25000" dirty="0">
                <a:solidFill>
                  <a:srgbClr val="002060"/>
                </a:solidFill>
                <a:effectLst>
                  <a:outerShdw blurRad="38100" dist="38100" dir="2700000" algn="tl">
                    <a:srgbClr val="000000"/>
                  </a:outerShdw>
                </a:effectLst>
                <a:latin typeface="+mn-ea"/>
                <a:ea typeface="+mn-ea"/>
              </a:rPr>
              <a:t>0,i</a:t>
            </a:r>
            <a:r>
              <a:rPr lang="en-US" altLang="zh-CN" sz="2800" b="1" dirty="0">
                <a:solidFill>
                  <a:srgbClr val="002060"/>
                </a:solidFill>
                <a:effectLst>
                  <a:outerShdw blurRad="38100" dist="38100" dir="2700000" algn="tl">
                    <a:srgbClr val="000000"/>
                  </a:outerShdw>
                </a:effectLst>
                <a:latin typeface="+mn-ea"/>
                <a:ea typeface="+mn-ea"/>
              </a:rPr>
              <a:t>, P</a:t>
            </a:r>
            <a:r>
              <a:rPr lang="en-US" altLang="zh-CN" sz="2800" b="1" baseline="-25000" dirty="0">
                <a:solidFill>
                  <a:srgbClr val="002060"/>
                </a:solidFill>
                <a:effectLst>
                  <a:outerShdw blurRad="38100" dist="38100" dir="2700000" algn="tl">
                    <a:srgbClr val="000000"/>
                  </a:outerShdw>
                </a:effectLst>
                <a:latin typeface="+mn-ea"/>
                <a:ea typeface="+mn-ea"/>
              </a:rPr>
              <a:t>0,i</a:t>
            </a:r>
            <a:r>
              <a:rPr lang="zh-CN" altLang="en-US" sz="2800" b="1" dirty="0">
                <a:solidFill>
                  <a:srgbClr val="002060"/>
                </a:solidFill>
                <a:effectLst>
                  <a:outerShdw blurRad="38100" dist="38100" dir="2700000" algn="tl">
                    <a:srgbClr val="000000"/>
                  </a:outerShdw>
                </a:effectLst>
                <a:latin typeface="+mn-ea"/>
                <a:ea typeface="+mn-ea"/>
              </a:rPr>
              <a:t>是</a:t>
            </a:r>
            <a:r>
              <a:rPr lang="en-US" altLang="zh-CN" sz="2800" b="1" dirty="0">
                <a:solidFill>
                  <a:srgbClr val="002060"/>
                </a:solidFill>
                <a:effectLst>
                  <a:outerShdw blurRad="38100" dist="38100" dir="2700000" algn="tl">
                    <a:srgbClr val="000000"/>
                  </a:outerShdw>
                </a:effectLst>
                <a:latin typeface="+mn-ea"/>
                <a:ea typeface="+mn-ea"/>
              </a:rPr>
              <a:t>v</a:t>
            </a:r>
            <a:r>
              <a:rPr lang="en-US" altLang="zh-CN" sz="2800" b="1" baseline="-25000" dirty="0">
                <a:solidFill>
                  <a:srgbClr val="002060"/>
                </a:solidFill>
                <a:effectLst>
                  <a:outerShdw blurRad="38100" dist="38100" dir="2700000" algn="tl">
                    <a:srgbClr val="000000"/>
                  </a:outerShdw>
                </a:effectLst>
                <a:latin typeface="+mn-ea"/>
                <a:ea typeface="+mn-ea"/>
              </a:rPr>
              <a:t>0</a:t>
            </a:r>
            <a:r>
              <a:rPr lang="zh-CN" altLang="en-US" sz="2800" b="1" dirty="0">
                <a:solidFill>
                  <a:srgbClr val="002060"/>
                </a:solidFill>
                <a:effectLst>
                  <a:outerShdw blurRad="38100" dist="38100" dir="2700000" algn="tl">
                    <a:srgbClr val="000000"/>
                  </a:outerShdw>
                </a:effectLst>
                <a:latin typeface="+mn-ea"/>
                <a:ea typeface="+mn-ea"/>
              </a:rPr>
              <a:t>到</a:t>
            </a:r>
            <a:r>
              <a:rPr lang="en-US" altLang="zh-CN" sz="2800" b="1" dirty="0">
                <a:solidFill>
                  <a:srgbClr val="002060"/>
                </a:solidFill>
                <a:effectLst>
                  <a:outerShdw blurRad="38100" dist="38100" dir="2700000" algn="tl">
                    <a:srgbClr val="000000"/>
                  </a:outerShdw>
                </a:effectLst>
                <a:latin typeface="+mn-ea"/>
                <a:ea typeface="+mn-ea"/>
              </a:rPr>
              <a:t>v</a:t>
            </a:r>
            <a:r>
              <a:rPr lang="en-US" altLang="zh-CN" sz="2800" b="1" baseline="-25000" dirty="0">
                <a:solidFill>
                  <a:srgbClr val="002060"/>
                </a:solidFill>
                <a:effectLst>
                  <a:outerShdw blurRad="38100" dist="38100" dir="2700000" algn="tl">
                    <a:srgbClr val="000000"/>
                  </a:outerShdw>
                </a:effectLst>
                <a:latin typeface="+mn-ea"/>
                <a:ea typeface="+mn-ea"/>
              </a:rPr>
              <a:t>i</a:t>
            </a:r>
            <a:r>
              <a:rPr lang="zh-CN" altLang="en-US" sz="2800" b="1" dirty="0">
                <a:solidFill>
                  <a:srgbClr val="002060"/>
                </a:solidFill>
                <a:effectLst>
                  <a:outerShdw blurRad="38100" dist="38100" dir="2700000" algn="tl">
                    <a:srgbClr val="000000"/>
                  </a:outerShdw>
                </a:effectLst>
                <a:latin typeface="+mn-ea"/>
                <a:ea typeface="+mn-ea"/>
              </a:rPr>
              <a:t>的最短路径 </a:t>
            </a:r>
            <a:r>
              <a:rPr lang="en-US" altLang="zh-CN" sz="2800" b="1" dirty="0">
                <a:solidFill>
                  <a:srgbClr val="002060"/>
                </a:solidFill>
                <a:effectLst>
                  <a:outerShdw blurRad="38100" dist="38100" dir="2700000" algn="tl">
                    <a:srgbClr val="000000"/>
                  </a:outerShdw>
                </a:effectLst>
                <a:latin typeface="+mn-ea"/>
                <a:ea typeface="+mn-ea"/>
              </a:rPr>
              <a:t>| </a:t>
            </a:r>
            <a:r>
              <a:rPr lang="en-US" altLang="zh-CN" sz="2800" b="1" dirty="0" err="1">
                <a:solidFill>
                  <a:srgbClr val="002060"/>
                </a:solidFill>
                <a:effectLst>
                  <a:outerShdw blurRad="38100" dist="38100" dir="2700000" algn="tl">
                    <a:srgbClr val="000000"/>
                  </a:outerShdw>
                </a:effectLst>
                <a:latin typeface="+mn-ea"/>
                <a:ea typeface="+mn-ea"/>
              </a:rPr>
              <a:t>i</a:t>
            </a:r>
            <a:r>
              <a:rPr lang="en-US" altLang="zh-CN" sz="2800" b="1" dirty="0">
                <a:solidFill>
                  <a:srgbClr val="002060"/>
                </a:solidFill>
                <a:effectLst>
                  <a:outerShdw blurRad="38100" dist="38100" dir="2700000" algn="tl">
                    <a:srgbClr val="000000"/>
                  </a:outerShdw>
                </a:effectLst>
                <a:latin typeface="+mn-ea"/>
                <a:ea typeface="+mn-ea"/>
              </a:rPr>
              <a:t>=1…n-1 }</a:t>
            </a:r>
            <a:r>
              <a:rPr lang="zh-CN" altLang="en-US" sz="2800" b="1" dirty="0">
                <a:solidFill>
                  <a:srgbClr val="002060"/>
                </a:solidFill>
                <a:effectLst>
                  <a:outerShdw blurRad="38100" dist="38100" dir="2700000" algn="tl">
                    <a:srgbClr val="000000"/>
                  </a:outerShdw>
                </a:effectLst>
                <a:latin typeface="+mn-ea"/>
                <a:ea typeface="+mn-ea"/>
              </a:rPr>
              <a:t>，</a:t>
            </a:r>
            <a:endParaRPr lang="zh-CN" altLang="en-US" sz="2800" b="1" dirty="0">
              <a:solidFill>
                <a:srgbClr val="002060"/>
              </a:solidFill>
              <a:effectLst>
                <a:outerShdw blurRad="38100" dist="38100" dir="2700000" algn="tl">
                  <a:srgbClr val="000000"/>
                </a:outerShdw>
              </a:effectLst>
              <a:latin typeface="+mn-ea"/>
              <a:ea typeface="+mn-ea"/>
            </a:endParaRPr>
          </a:p>
          <a:p>
            <a:pPr>
              <a:defRPr/>
            </a:pPr>
            <a:r>
              <a:rPr lang="zh-CN" altLang="en-US" sz="2800" b="1" dirty="0">
                <a:solidFill>
                  <a:srgbClr val="002060"/>
                </a:solidFill>
                <a:effectLst>
                  <a:outerShdw blurRad="38100" dist="38100" dir="2700000" algn="tl">
                    <a:srgbClr val="000000"/>
                  </a:outerShdw>
                </a:effectLst>
                <a:latin typeface="+mn-ea"/>
                <a:ea typeface="+mn-ea"/>
              </a:rPr>
              <a:t>设</a:t>
            </a:r>
            <a:r>
              <a:rPr lang="en-US" altLang="zh-CN" sz="2800" b="1" dirty="0">
                <a:solidFill>
                  <a:srgbClr val="002060"/>
                </a:solidFill>
                <a:effectLst>
                  <a:outerShdw blurRad="38100" dist="38100" dir="2700000" algn="tl">
                    <a:srgbClr val="000000"/>
                  </a:outerShdw>
                </a:effectLst>
                <a:latin typeface="+mn-ea"/>
                <a:ea typeface="+mn-ea"/>
              </a:rPr>
              <a:t>P</a:t>
            </a:r>
            <a:r>
              <a:rPr lang="en-US" altLang="zh-CN" sz="2800" b="1" baseline="-25000" dirty="0">
                <a:solidFill>
                  <a:srgbClr val="002060"/>
                </a:solidFill>
                <a:effectLst>
                  <a:outerShdw blurRad="38100" dist="38100" dir="2700000" algn="tl">
                    <a:srgbClr val="000000"/>
                  </a:outerShdw>
                </a:effectLst>
                <a:latin typeface="+mn-ea"/>
                <a:ea typeface="+mn-ea"/>
              </a:rPr>
              <a:t>0,k</a:t>
            </a:r>
            <a:r>
              <a:rPr lang="en-US" altLang="zh-CN" sz="2800" b="1" dirty="0">
                <a:solidFill>
                  <a:srgbClr val="002060"/>
                </a:solidFill>
                <a:effectLst>
                  <a:outerShdw blurRad="38100" dist="38100" dir="2700000" algn="tl">
                    <a:srgbClr val="000000"/>
                  </a:outerShdw>
                </a:effectLst>
                <a:latin typeface="+mn-ea"/>
                <a:ea typeface="+mn-ea"/>
              </a:rPr>
              <a:t>=(v</a:t>
            </a:r>
            <a:r>
              <a:rPr lang="en-US" altLang="zh-CN" sz="2800" b="1" baseline="-25000" dirty="0">
                <a:solidFill>
                  <a:srgbClr val="002060"/>
                </a:solidFill>
                <a:effectLst>
                  <a:outerShdw blurRad="38100" dist="38100" dir="2700000" algn="tl">
                    <a:srgbClr val="000000"/>
                  </a:outerShdw>
                </a:effectLst>
                <a:latin typeface="+mn-ea"/>
                <a:ea typeface="+mn-ea"/>
              </a:rPr>
              <a:t>0</a:t>
            </a:r>
            <a:r>
              <a:rPr lang="en-US" altLang="zh-CN" sz="2800" b="1" dirty="0">
                <a:solidFill>
                  <a:srgbClr val="002060"/>
                </a:solidFill>
                <a:effectLst>
                  <a:outerShdw blurRad="38100" dist="38100" dir="2700000" algn="tl">
                    <a:srgbClr val="000000"/>
                  </a:outerShdw>
                </a:effectLst>
                <a:latin typeface="+mn-ea"/>
                <a:ea typeface="+mn-ea"/>
                <a:sym typeface="Wingdings" panose="05000000000000000000" pitchFamily="2" charset="2"/>
              </a:rPr>
              <a:t>,</a:t>
            </a:r>
            <a:r>
              <a:rPr lang="en-US" altLang="zh-CN" sz="2800" b="1" dirty="0">
                <a:solidFill>
                  <a:srgbClr val="002060"/>
                </a:solidFill>
                <a:effectLst>
                  <a:outerShdw blurRad="38100" dist="38100" dir="2700000" algn="tl">
                    <a:srgbClr val="000000"/>
                  </a:outerShdw>
                </a:effectLst>
                <a:latin typeface="+mn-ea"/>
                <a:ea typeface="+mn-ea"/>
              </a:rPr>
              <a:t>v</a:t>
            </a:r>
            <a:r>
              <a:rPr lang="en-US" altLang="zh-CN" sz="2800" b="1" baseline="-25000" dirty="0">
                <a:solidFill>
                  <a:srgbClr val="002060"/>
                </a:solidFill>
                <a:effectLst>
                  <a:outerShdw blurRad="38100" dist="38100" dir="2700000" algn="tl">
                    <a:srgbClr val="000000"/>
                  </a:outerShdw>
                </a:effectLst>
                <a:latin typeface="+mn-ea"/>
                <a:ea typeface="+mn-ea"/>
              </a:rPr>
              <a:t>k</a:t>
            </a:r>
            <a:r>
              <a:rPr lang="en-US" altLang="zh-CN" sz="2800" b="1" dirty="0">
                <a:solidFill>
                  <a:srgbClr val="002060"/>
                </a:solidFill>
                <a:effectLst>
                  <a:outerShdw blurRad="38100" dist="38100" dir="2700000" algn="tl">
                    <a:srgbClr val="000000"/>
                  </a:outerShdw>
                </a:effectLst>
                <a:latin typeface="+mn-ea"/>
                <a:ea typeface="+mn-ea"/>
              </a:rPr>
              <a:t>)</a:t>
            </a:r>
            <a:r>
              <a:rPr lang="zh-CN" altLang="en-US" sz="2800" b="1" dirty="0">
                <a:solidFill>
                  <a:srgbClr val="002060"/>
                </a:solidFill>
                <a:effectLst>
                  <a:outerShdw blurRad="38100" dist="38100" dir="2700000" algn="tl">
                    <a:srgbClr val="000000"/>
                  </a:outerShdw>
                </a:effectLst>
                <a:latin typeface="+mn-ea"/>
                <a:ea typeface="+mn-ea"/>
              </a:rPr>
              <a:t>是</a:t>
            </a:r>
            <a:r>
              <a:rPr lang="en-US" altLang="zh-CN" sz="2800" b="1" dirty="0">
                <a:solidFill>
                  <a:srgbClr val="002060"/>
                </a:solidFill>
                <a:effectLst>
                  <a:outerShdw blurRad="38100" dist="38100" dir="2700000" algn="tl">
                    <a:srgbClr val="000000"/>
                  </a:outerShdw>
                </a:effectLst>
                <a:latin typeface="+mn-ea"/>
                <a:ea typeface="+mn-ea"/>
              </a:rPr>
              <a:t>M</a:t>
            </a:r>
            <a:r>
              <a:rPr lang="zh-CN" altLang="en-US" sz="2800" b="1" dirty="0">
                <a:solidFill>
                  <a:srgbClr val="002060"/>
                </a:solidFill>
                <a:effectLst>
                  <a:outerShdw blurRad="38100" dist="38100" dir="2700000" algn="tl">
                    <a:srgbClr val="000000"/>
                  </a:outerShdw>
                </a:effectLst>
                <a:latin typeface="+mn-ea"/>
                <a:ea typeface="+mn-ea"/>
              </a:rPr>
              <a:t>中的最短路径，</a:t>
            </a:r>
            <a:r>
              <a:rPr lang="en-US" altLang="zh-CN" sz="2800" b="1" dirty="0">
                <a:solidFill>
                  <a:srgbClr val="002060"/>
                </a:solidFill>
                <a:effectLst>
                  <a:outerShdw blurRad="38100" dist="38100" dir="2700000" algn="tl">
                    <a:srgbClr val="000000"/>
                  </a:outerShdw>
                </a:effectLst>
                <a:latin typeface="+mn-ea"/>
                <a:ea typeface="+mn-ea"/>
              </a:rPr>
              <a:t>P</a:t>
            </a:r>
            <a:r>
              <a:rPr lang="en-US" altLang="zh-CN" sz="2800" b="1" baseline="-25000" dirty="0">
                <a:solidFill>
                  <a:srgbClr val="002060"/>
                </a:solidFill>
                <a:effectLst>
                  <a:outerShdw blurRad="38100" dist="38100" dir="2700000" algn="tl">
                    <a:srgbClr val="000000"/>
                  </a:outerShdw>
                </a:effectLst>
                <a:latin typeface="+mn-ea"/>
                <a:ea typeface="+mn-ea"/>
              </a:rPr>
              <a:t>0,i</a:t>
            </a:r>
            <a:r>
              <a:rPr lang="zh-CN" altLang="en-US" sz="2800" b="1" dirty="0">
                <a:solidFill>
                  <a:srgbClr val="002060"/>
                </a:solidFill>
                <a:effectLst>
                  <a:outerShdw blurRad="38100" dist="38100" dir="2700000" algn="tl">
                    <a:srgbClr val="000000"/>
                  </a:outerShdw>
                </a:effectLst>
                <a:latin typeface="+mn-ea"/>
                <a:ea typeface="+mn-ea"/>
              </a:rPr>
              <a:t>是Ｍ中的次短路径，</a:t>
            </a:r>
            <a:endParaRPr lang="zh-CN" altLang="en-US" sz="2800" b="1" dirty="0">
              <a:solidFill>
                <a:srgbClr val="002060"/>
              </a:solidFill>
              <a:effectLst>
                <a:outerShdw blurRad="38100" dist="38100" dir="2700000" algn="tl">
                  <a:srgbClr val="000000"/>
                </a:outerShdw>
              </a:effectLst>
              <a:latin typeface="+mn-ea"/>
              <a:ea typeface="+mn-ea"/>
            </a:endParaRPr>
          </a:p>
          <a:p>
            <a:pPr>
              <a:defRPr/>
            </a:pPr>
            <a:r>
              <a:rPr lang="zh-CN" altLang="en-US" sz="2800" b="1" dirty="0">
                <a:solidFill>
                  <a:srgbClr val="002060"/>
                </a:solidFill>
                <a:effectLst>
                  <a:outerShdw blurRad="38100" dist="38100" dir="2700000" algn="tl">
                    <a:srgbClr val="000000"/>
                  </a:outerShdw>
                </a:effectLst>
                <a:latin typeface="+mn-ea"/>
                <a:ea typeface="+mn-ea"/>
              </a:rPr>
              <a:t>则</a:t>
            </a:r>
            <a:r>
              <a:rPr lang="en-US" altLang="zh-CN" sz="2800" b="1" dirty="0">
                <a:solidFill>
                  <a:srgbClr val="0000FF"/>
                </a:solidFill>
                <a:effectLst>
                  <a:outerShdw blurRad="38100" dist="38100" dir="2700000" algn="tl">
                    <a:srgbClr val="000000"/>
                  </a:outerShdw>
                </a:effectLst>
                <a:latin typeface="+mn-ea"/>
                <a:ea typeface="+mn-ea"/>
              </a:rPr>
              <a:t>P</a:t>
            </a:r>
            <a:r>
              <a:rPr lang="en-US" altLang="zh-CN" sz="2800" b="1" baseline="-25000" dirty="0">
                <a:solidFill>
                  <a:srgbClr val="0000FF"/>
                </a:solidFill>
                <a:effectLst>
                  <a:outerShdw blurRad="38100" dist="38100" dir="2700000" algn="tl">
                    <a:srgbClr val="000000"/>
                  </a:outerShdw>
                </a:effectLst>
                <a:latin typeface="+mn-ea"/>
                <a:ea typeface="+mn-ea"/>
              </a:rPr>
              <a:t>0,i</a:t>
            </a:r>
            <a:r>
              <a:rPr lang="en-US" altLang="zh-CN" sz="2800" b="1" dirty="0">
                <a:solidFill>
                  <a:srgbClr val="0000FF"/>
                </a:solidFill>
                <a:effectLst>
                  <a:outerShdw blurRad="38100" dist="38100" dir="2700000" algn="tl">
                    <a:srgbClr val="000000"/>
                  </a:outerShdw>
                </a:effectLst>
                <a:latin typeface="+mn-ea"/>
                <a:ea typeface="+mn-ea"/>
              </a:rPr>
              <a:t>=(v</a:t>
            </a:r>
            <a:r>
              <a:rPr lang="en-US" altLang="zh-CN" sz="2800" b="1" baseline="-25000" dirty="0">
                <a:solidFill>
                  <a:srgbClr val="0000FF"/>
                </a:solidFill>
                <a:effectLst>
                  <a:outerShdw blurRad="38100" dist="38100" dir="2700000" algn="tl">
                    <a:srgbClr val="000000"/>
                  </a:outerShdw>
                </a:effectLst>
                <a:latin typeface="+mn-ea"/>
                <a:ea typeface="+mn-ea"/>
              </a:rPr>
              <a:t>0</a:t>
            </a:r>
            <a:r>
              <a:rPr lang="en-US" altLang="zh-CN" sz="2800" b="1" dirty="0">
                <a:solidFill>
                  <a:srgbClr val="0000FF"/>
                </a:solidFill>
                <a:effectLst>
                  <a:outerShdw blurRad="38100" dist="38100" dir="2700000" algn="tl">
                    <a:srgbClr val="000000"/>
                  </a:outerShdw>
                </a:effectLst>
                <a:latin typeface="+mn-ea"/>
                <a:ea typeface="+mn-ea"/>
              </a:rPr>
              <a:t>,v</a:t>
            </a:r>
            <a:r>
              <a:rPr lang="en-US" altLang="zh-CN" sz="2800" b="1" baseline="-25000" dirty="0">
                <a:solidFill>
                  <a:srgbClr val="0000FF"/>
                </a:solidFill>
                <a:effectLst>
                  <a:outerShdw blurRad="38100" dist="38100" dir="2700000" algn="tl">
                    <a:srgbClr val="000000"/>
                  </a:outerShdw>
                </a:effectLst>
                <a:latin typeface="+mn-ea"/>
                <a:ea typeface="+mn-ea"/>
              </a:rPr>
              <a:t>i</a:t>
            </a:r>
            <a:r>
              <a:rPr lang="en-US" altLang="zh-CN" sz="2800" b="1" dirty="0">
                <a:solidFill>
                  <a:srgbClr val="0000FF"/>
                </a:solidFill>
                <a:effectLst>
                  <a:outerShdw blurRad="38100" dist="38100" dir="2700000" algn="tl">
                    <a:srgbClr val="000000"/>
                  </a:outerShdw>
                </a:effectLst>
                <a:latin typeface="+mn-ea"/>
                <a:ea typeface="+mn-ea"/>
              </a:rPr>
              <a:t>)</a:t>
            </a:r>
            <a:r>
              <a:rPr lang="zh-CN" altLang="en-US" sz="2800" b="1" dirty="0">
                <a:solidFill>
                  <a:srgbClr val="0000FF"/>
                </a:solidFill>
                <a:effectLst>
                  <a:outerShdw blurRad="38100" dist="38100" dir="2700000" algn="tl">
                    <a:srgbClr val="000000"/>
                  </a:outerShdw>
                </a:effectLst>
                <a:latin typeface="+mn-ea"/>
                <a:ea typeface="+mn-ea"/>
              </a:rPr>
              <a:t>或</a:t>
            </a:r>
            <a:endParaRPr lang="en-US" altLang="zh-CN" sz="2800" b="1" dirty="0">
              <a:solidFill>
                <a:srgbClr val="0000FF"/>
              </a:solidFill>
              <a:effectLst>
                <a:outerShdw blurRad="38100" dist="38100" dir="2700000" algn="tl">
                  <a:srgbClr val="000000"/>
                </a:outerShdw>
              </a:effectLst>
              <a:latin typeface="+mn-ea"/>
              <a:ea typeface="+mn-ea"/>
            </a:endParaRPr>
          </a:p>
          <a:p>
            <a:pPr>
              <a:defRPr/>
            </a:pPr>
            <a:r>
              <a:rPr lang="zh-CN" altLang="en-US" sz="2800" b="1" dirty="0">
                <a:solidFill>
                  <a:srgbClr val="0000FF"/>
                </a:solidFill>
                <a:effectLst>
                  <a:outerShdw blurRad="38100" dist="38100" dir="2700000" algn="tl">
                    <a:srgbClr val="000000"/>
                  </a:outerShdw>
                </a:effectLst>
                <a:latin typeface="+mn-ea"/>
                <a:ea typeface="+mn-ea"/>
              </a:rPr>
              <a:t>Ｐ</a:t>
            </a:r>
            <a:r>
              <a:rPr lang="en-US" altLang="zh-CN" sz="2800" b="1" baseline="-25000" dirty="0">
                <a:solidFill>
                  <a:srgbClr val="0000FF"/>
                </a:solidFill>
                <a:effectLst>
                  <a:outerShdw blurRad="38100" dist="38100" dir="2700000" algn="tl">
                    <a:srgbClr val="000000"/>
                  </a:outerShdw>
                </a:effectLst>
                <a:latin typeface="+mn-ea"/>
                <a:ea typeface="+mn-ea"/>
              </a:rPr>
              <a:t>0,i</a:t>
            </a:r>
            <a:r>
              <a:rPr lang="en-US" altLang="zh-CN" sz="2800" b="1" dirty="0">
                <a:solidFill>
                  <a:srgbClr val="0000FF"/>
                </a:solidFill>
                <a:effectLst>
                  <a:outerShdw blurRad="38100" dist="38100" dir="2700000" algn="tl">
                    <a:srgbClr val="000000"/>
                  </a:outerShdw>
                </a:effectLst>
                <a:latin typeface="+mn-ea"/>
                <a:ea typeface="+mn-ea"/>
              </a:rPr>
              <a:t>=(v</a:t>
            </a:r>
            <a:r>
              <a:rPr lang="en-US" altLang="zh-CN" sz="2800" b="1" baseline="-25000" dirty="0">
                <a:solidFill>
                  <a:srgbClr val="0000FF"/>
                </a:solidFill>
                <a:effectLst>
                  <a:outerShdw blurRad="38100" dist="38100" dir="2700000" algn="tl">
                    <a:srgbClr val="000000"/>
                  </a:outerShdw>
                </a:effectLst>
                <a:latin typeface="+mn-ea"/>
                <a:ea typeface="+mn-ea"/>
              </a:rPr>
              <a:t>0</a:t>
            </a:r>
            <a:r>
              <a:rPr lang="en-US" altLang="zh-CN" sz="2800" b="1" dirty="0">
                <a:solidFill>
                  <a:srgbClr val="0000FF"/>
                </a:solidFill>
                <a:effectLst>
                  <a:outerShdw blurRad="38100" dist="38100" dir="2700000" algn="tl">
                    <a:srgbClr val="000000"/>
                  </a:outerShdw>
                </a:effectLst>
                <a:latin typeface="+mn-ea"/>
                <a:ea typeface="+mn-ea"/>
              </a:rPr>
              <a:t>,v</a:t>
            </a:r>
            <a:r>
              <a:rPr lang="en-US" altLang="zh-CN" sz="2800" b="1" baseline="-25000" dirty="0">
                <a:solidFill>
                  <a:srgbClr val="0000FF"/>
                </a:solidFill>
                <a:effectLst>
                  <a:outerShdw blurRad="38100" dist="38100" dir="2700000" algn="tl">
                    <a:srgbClr val="000000"/>
                  </a:outerShdw>
                </a:effectLst>
                <a:latin typeface="+mn-ea"/>
                <a:ea typeface="+mn-ea"/>
              </a:rPr>
              <a:t>k</a:t>
            </a:r>
            <a:r>
              <a:rPr lang="zh-CN" altLang="en-US" sz="2800" b="1" dirty="0">
                <a:solidFill>
                  <a:srgbClr val="0000FF"/>
                </a:solidFill>
                <a:effectLst>
                  <a:outerShdw blurRad="38100" dist="38100" dir="2700000" algn="tl">
                    <a:srgbClr val="000000"/>
                  </a:outerShdw>
                </a:effectLst>
                <a:latin typeface="+mn-ea"/>
                <a:ea typeface="+mn-ea"/>
              </a:rPr>
              <a:t>）＋（</a:t>
            </a:r>
            <a:r>
              <a:rPr lang="en-US" altLang="zh-CN" sz="2800" b="1" dirty="0" err="1">
                <a:solidFill>
                  <a:srgbClr val="0000FF"/>
                </a:solidFill>
                <a:effectLst>
                  <a:outerShdw blurRad="38100" dist="38100" dir="2700000" algn="tl">
                    <a:srgbClr val="000000"/>
                  </a:outerShdw>
                </a:effectLst>
                <a:latin typeface="+mn-ea"/>
                <a:ea typeface="+mn-ea"/>
              </a:rPr>
              <a:t>v</a:t>
            </a:r>
            <a:r>
              <a:rPr lang="en-US" altLang="zh-CN" sz="2800" b="1" baseline="-25000" dirty="0" err="1">
                <a:solidFill>
                  <a:srgbClr val="0000FF"/>
                </a:solidFill>
                <a:effectLst>
                  <a:outerShdw blurRad="38100" dist="38100" dir="2700000" algn="tl">
                    <a:srgbClr val="000000"/>
                  </a:outerShdw>
                </a:effectLst>
                <a:latin typeface="+mn-ea"/>
                <a:ea typeface="+mn-ea"/>
              </a:rPr>
              <a:t>k</a:t>
            </a:r>
            <a:r>
              <a:rPr lang="zh-CN" altLang="en-US" sz="2800" b="1" dirty="0">
                <a:solidFill>
                  <a:srgbClr val="0000FF"/>
                </a:solidFill>
                <a:effectLst>
                  <a:outerShdw blurRad="38100" dist="38100" dir="2700000" algn="tl">
                    <a:srgbClr val="000000"/>
                  </a:outerShdw>
                </a:effectLst>
                <a:latin typeface="+mn-ea"/>
                <a:ea typeface="+mn-ea"/>
              </a:rPr>
              <a:t>，</a:t>
            </a:r>
            <a:r>
              <a:rPr lang="en-US" altLang="zh-CN" sz="2800" b="1" dirty="0">
                <a:solidFill>
                  <a:srgbClr val="0000FF"/>
                </a:solidFill>
                <a:effectLst>
                  <a:outerShdw blurRad="38100" dist="38100" dir="2700000" algn="tl">
                    <a:srgbClr val="000000"/>
                  </a:outerShdw>
                </a:effectLst>
                <a:latin typeface="+mn-ea"/>
                <a:ea typeface="+mn-ea"/>
              </a:rPr>
              <a:t>v</a:t>
            </a:r>
            <a:r>
              <a:rPr lang="en-US" altLang="zh-CN" sz="2800" b="1" baseline="-25000" dirty="0">
                <a:solidFill>
                  <a:srgbClr val="0000FF"/>
                </a:solidFill>
                <a:effectLst>
                  <a:outerShdw blurRad="38100" dist="38100" dir="2700000" algn="tl">
                    <a:srgbClr val="000000"/>
                  </a:outerShdw>
                </a:effectLst>
                <a:latin typeface="+mn-ea"/>
                <a:ea typeface="+mn-ea"/>
              </a:rPr>
              <a:t>i</a:t>
            </a:r>
            <a:r>
              <a:rPr lang="en-US" altLang="zh-CN" sz="2800" b="1" dirty="0">
                <a:solidFill>
                  <a:srgbClr val="0000FF"/>
                </a:solidFill>
                <a:effectLst>
                  <a:outerShdw blurRad="38100" dist="38100" dir="2700000" algn="tl">
                    <a:srgbClr val="000000"/>
                  </a:outerShdw>
                </a:effectLst>
                <a:latin typeface="+mn-ea"/>
                <a:ea typeface="+mn-ea"/>
              </a:rPr>
              <a:t>)</a:t>
            </a:r>
            <a:endParaRPr lang="en-US" altLang="zh-CN" sz="2800" b="1" dirty="0">
              <a:solidFill>
                <a:srgbClr val="0000FF"/>
              </a:solidFill>
              <a:effectLst>
                <a:outerShdw blurRad="38100" dist="38100" dir="2700000" algn="tl">
                  <a:srgbClr val="000000"/>
                </a:outerShdw>
              </a:effectLst>
              <a:latin typeface="+mn-ea"/>
              <a:ea typeface="+mn-ea"/>
            </a:endParaRPr>
          </a:p>
        </p:txBody>
      </p:sp>
      <p:sp>
        <p:nvSpPr>
          <p:cNvPr id="2" name="文本框 1"/>
          <p:cNvSpPr txBox="1"/>
          <p:nvPr/>
        </p:nvSpPr>
        <p:spPr>
          <a:xfrm>
            <a:off x="5724128" y="2132856"/>
            <a:ext cx="492443" cy="461665"/>
          </a:xfrm>
          <a:prstGeom prst="rect">
            <a:avLst/>
          </a:prstGeom>
          <a:noFill/>
        </p:spPr>
        <p:txBody>
          <a:bodyPr wrap="none" rtlCol="0">
            <a:spAutoFit/>
          </a:bodyPr>
          <a:lstStyle/>
          <a:p>
            <a:r>
              <a:rPr lang="en-US" altLang="zh-CN" dirty="0"/>
              <a:t>10</a:t>
            </a:r>
            <a:endParaRPr lang="zh-CN" altLang="en-US" dirty="0"/>
          </a:p>
        </p:txBody>
      </p:sp>
      <p:sp>
        <p:nvSpPr>
          <p:cNvPr id="6" name="文本框 5"/>
          <p:cNvSpPr txBox="1"/>
          <p:nvPr/>
        </p:nvSpPr>
        <p:spPr>
          <a:xfrm>
            <a:off x="6398919" y="2783840"/>
            <a:ext cx="558177" cy="461665"/>
          </a:xfrm>
          <a:prstGeom prst="rect">
            <a:avLst/>
          </a:prstGeom>
          <a:noFill/>
        </p:spPr>
        <p:txBody>
          <a:bodyPr wrap="square" rtlCol="0">
            <a:spAutoFit/>
          </a:bodyPr>
          <a:lstStyle/>
          <a:p>
            <a:r>
              <a:rPr lang="en-US" altLang="zh-CN" dirty="0"/>
              <a:t>20</a:t>
            </a:r>
            <a:endParaRPr lang="zh-CN" altLang="en-US" dirty="0"/>
          </a:p>
        </p:txBody>
      </p:sp>
      <p:sp>
        <p:nvSpPr>
          <p:cNvPr id="3" name="矩形: 圆角 2"/>
          <p:cNvSpPr/>
          <p:nvPr/>
        </p:nvSpPr>
        <p:spPr>
          <a:xfrm>
            <a:off x="5004048" y="1714500"/>
            <a:ext cx="2376264" cy="1944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4944853" y="1714500"/>
            <a:ext cx="971741" cy="461665"/>
          </a:xfrm>
          <a:prstGeom prst="rect">
            <a:avLst/>
          </a:prstGeom>
          <a:noFill/>
        </p:spPr>
        <p:txBody>
          <a:bodyPr wrap="none" rtlCol="0">
            <a:spAutoFit/>
          </a:bodyPr>
          <a:lstStyle/>
          <a:p>
            <a:r>
              <a:rPr lang="zh-CN" altLang="en-US" dirty="0"/>
              <a:t>集合</a:t>
            </a:r>
            <a:r>
              <a:rPr lang="en-US" altLang="zh-CN" dirty="0"/>
              <a:t>S</a:t>
            </a:r>
            <a:endParaRPr lang="zh-CN" altLang="en-US" dirty="0"/>
          </a:p>
        </p:txBody>
      </p:sp>
      <p:pic>
        <p:nvPicPr>
          <p:cNvPr id="13" name="Picture 5"/>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004048" y="1857375"/>
            <a:ext cx="3630612" cy="2630488"/>
          </a:xfrm>
          <a:noFill/>
        </p:spPr>
      </p:pic>
      <p:sp>
        <p:nvSpPr>
          <p:cNvPr id="5" name="灯片编号占位符 4"/>
          <p:cNvSpPr>
            <a:spLocks noGrp="1"/>
          </p:cNvSpPr>
          <p:nvPr>
            <p:ph type="sldNum" sz="quarter" idx="12"/>
          </p:nvPr>
        </p:nvSpPr>
        <p:spPr>
          <a:xfrm>
            <a:off x="7164288" y="6286500"/>
            <a:ext cx="1905000" cy="457200"/>
          </a:xfrm>
        </p:spPr>
        <p:txBody>
          <a:bodyPr/>
          <a:lstStyle/>
          <a:p>
            <a:fld id="{3F4D6562-E0ED-4734-889E-A123393201EE}" type="slidenum">
              <a:rPr lang="en-US" altLang="zh-CN" smtClean="0"/>
            </a:fld>
            <a:endParaRPr lang="en-US"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autoUpdateAnimBg="0"/>
      <p:bldP spid="2" grpId="0"/>
      <p:bldP spid="6" grpId="0"/>
      <p:bldP spid="3" grpId="0" animBg="1"/>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t>Dijkstra</a:t>
            </a:r>
            <a:r>
              <a:rPr lang="zh-CN" altLang="en-US"/>
              <a:t>算法原理</a:t>
            </a:r>
            <a:endParaRPr lang="zh-CN" altLang="en-US"/>
          </a:p>
        </p:txBody>
      </p:sp>
      <p:pic>
        <p:nvPicPr>
          <p:cNvPr id="12293" name="Picture 5"/>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000625" y="2500313"/>
            <a:ext cx="3624263" cy="1658937"/>
          </a:xfrm>
          <a:noFill/>
        </p:spPr>
      </p:pic>
      <p:sp>
        <p:nvSpPr>
          <p:cNvPr id="12292" name="Text Box 4"/>
          <p:cNvSpPr txBox="1">
            <a:spLocks noChangeArrowheads="1"/>
          </p:cNvSpPr>
          <p:nvPr/>
        </p:nvSpPr>
        <p:spPr bwMode="auto">
          <a:xfrm>
            <a:off x="142875" y="1857375"/>
            <a:ext cx="4643438" cy="4032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lgn="ctr">
            <a:noFill/>
            <a:miter lim="800000"/>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a:spAutoFit/>
            <a:flatTx/>
          </a:bodyPr>
          <a:lstStyle/>
          <a:p>
            <a:pPr>
              <a:defRPr/>
            </a:pPr>
            <a:r>
              <a:rPr lang="zh-CN" altLang="en-US" sz="2800" b="1" dirty="0">
                <a:solidFill>
                  <a:srgbClr val="002060"/>
                </a:solidFill>
                <a:effectLst>
                  <a:outerShdw blurRad="38100" dist="38100" dir="2700000" algn="tl">
                    <a:srgbClr val="000000"/>
                  </a:outerShdw>
                </a:effectLst>
                <a:latin typeface="+mj-ea"/>
                <a:ea typeface="+mj-ea"/>
              </a:rPr>
              <a:t>设</a:t>
            </a:r>
            <a:r>
              <a:rPr lang="en-US" altLang="zh-CN" sz="2800" b="1" dirty="0">
                <a:solidFill>
                  <a:srgbClr val="002060"/>
                </a:solidFill>
                <a:effectLst>
                  <a:outerShdw blurRad="38100" dist="38100" dir="2700000" algn="tl">
                    <a:srgbClr val="000000"/>
                  </a:outerShdw>
                </a:effectLst>
                <a:latin typeface="+mj-ea"/>
                <a:ea typeface="+mj-ea"/>
              </a:rPr>
              <a:t>M = {P</a:t>
            </a:r>
            <a:r>
              <a:rPr lang="en-US" altLang="zh-CN" sz="2800" b="1" baseline="-25000" dirty="0">
                <a:solidFill>
                  <a:srgbClr val="002060"/>
                </a:solidFill>
                <a:effectLst>
                  <a:outerShdw blurRad="38100" dist="38100" dir="2700000" algn="tl">
                    <a:srgbClr val="000000"/>
                  </a:outerShdw>
                </a:effectLst>
                <a:latin typeface="+mj-ea"/>
                <a:ea typeface="+mj-ea"/>
              </a:rPr>
              <a:t>0,i</a:t>
            </a:r>
            <a:r>
              <a:rPr lang="en-US" altLang="zh-CN" sz="2800" b="1" dirty="0">
                <a:solidFill>
                  <a:srgbClr val="002060"/>
                </a:solidFill>
                <a:effectLst>
                  <a:outerShdw blurRad="38100" dist="38100" dir="2700000" algn="tl">
                    <a:srgbClr val="000000"/>
                  </a:outerShdw>
                </a:effectLst>
                <a:latin typeface="+mj-ea"/>
                <a:ea typeface="+mj-ea"/>
              </a:rPr>
              <a:t>, P</a:t>
            </a:r>
            <a:r>
              <a:rPr lang="en-US" altLang="zh-CN" sz="2800" b="1" baseline="-25000" dirty="0">
                <a:solidFill>
                  <a:srgbClr val="002060"/>
                </a:solidFill>
                <a:effectLst>
                  <a:outerShdw blurRad="38100" dist="38100" dir="2700000" algn="tl">
                    <a:srgbClr val="000000"/>
                  </a:outerShdw>
                </a:effectLst>
                <a:latin typeface="+mj-ea"/>
                <a:ea typeface="+mj-ea"/>
              </a:rPr>
              <a:t>0,i</a:t>
            </a:r>
            <a:r>
              <a:rPr lang="zh-CN" altLang="en-US" sz="2800" b="1" dirty="0">
                <a:solidFill>
                  <a:srgbClr val="002060"/>
                </a:solidFill>
                <a:effectLst>
                  <a:outerShdw blurRad="38100" dist="38100" dir="2700000" algn="tl">
                    <a:srgbClr val="000000"/>
                  </a:outerShdw>
                </a:effectLst>
                <a:latin typeface="+mj-ea"/>
                <a:ea typeface="+mj-ea"/>
              </a:rPr>
              <a:t>是</a:t>
            </a:r>
            <a:r>
              <a:rPr lang="en-US" altLang="zh-CN" sz="2800" b="1" dirty="0">
                <a:solidFill>
                  <a:srgbClr val="002060"/>
                </a:solidFill>
                <a:effectLst>
                  <a:outerShdw blurRad="38100" dist="38100" dir="2700000" algn="tl">
                    <a:srgbClr val="000000"/>
                  </a:outerShdw>
                </a:effectLst>
                <a:latin typeface="+mj-ea"/>
                <a:ea typeface="+mj-ea"/>
              </a:rPr>
              <a:t>v</a:t>
            </a:r>
            <a:r>
              <a:rPr lang="en-US" altLang="zh-CN" sz="2800" b="1" baseline="-25000" dirty="0">
                <a:solidFill>
                  <a:srgbClr val="002060"/>
                </a:solidFill>
                <a:effectLst>
                  <a:outerShdw blurRad="38100" dist="38100" dir="2700000" algn="tl">
                    <a:srgbClr val="000000"/>
                  </a:outerShdw>
                </a:effectLst>
                <a:latin typeface="+mj-ea"/>
                <a:ea typeface="+mj-ea"/>
              </a:rPr>
              <a:t>0</a:t>
            </a:r>
            <a:r>
              <a:rPr lang="zh-CN" altLang="en-US" sz="2800" b="1" dirty="0">
                <a:solidFill>
                  <a:srgbClr val="002060"/>
                </a:solidFill>
                <a:effectLst>
                  <a:outerShdw blurRad="38100" dist="38100" dir="2700000" algn="tl">
                    <a:srgbClr val="000000"/>
                  </a:outerShdw>
                </a:effectLst>
                <a:latin typeface="+mj-ea"/>
                <a:ea typeface="+mj-ea"/>
              </a:rPr>
              <a:t>到</a:t>
            </a:r>
            <a:r>
              <a:rPr lang="en-US" altLang="zh-CN" sz="2800" b="1" dirty="0">
                <a:solidFill>
                  <a:srgbClr val="002060"/>
                </a:solidFill>
                <a:effectLst>
                  <a:outerShdw blurRad="38100" dist="38100" dir="2700000" algn="tl">
                    <a:srgbClr val="000000"/>
                  </a:outerShdw>
                </a:effectLst>
                <a:latin typeface="+mj-ea"/>
                <a:ea typeface="+mj-ea"/>
              </a:rPr>
              <a:t>v</a:t>
            </a:r>
            <a:r>
              <a:rPr lang="en-US" altLang="zh-CN" sz="2800" b="1" baseline="-25000" dirty="0">
                <a:solidFill>
                  <a:srgbClr val="002060"/>
                </a:solidFill>
                <a:effectLst>
                  <a:outerShdw blurRad="38100" dist="38100" dir="2700000" algn="tl">
                    <a:srgbClr val="000000"/>
                  </a:outerShdw>
                </a:effectLst>
                <a:latin typeface="+mj-ea"/>
                <a:ea typeface="+mj-ea"/>
              </a:rPr>
              <a:t>i</a:t>
            </a:r>
            <a:r>
              <a:rPr lang="zh-CN" altLang="en-US" sz="2800" b="1" dirty="0">
                <a:solidFill>
                  <a:srgbClr val="002060"/>
                </a:solidFill>
                <a:effectLst>
                  <a:outerShdw blurRad="38100" dist="38100" dir="2700000" algn="tl">
                    <a:srgbClr val="000000"/>
                  </a:outerShdw>
                </a:effectLst>
                <a:latin typeface="+mj-ea"/>
                <a:ea typeface="+mj-ea"/>
              </a:rPr>
              <a:t>的最短路径</a:t>
            </a:r>
            <a:r>
              <a:rPr lang="en-US" altLang="zh-CN" sz="2800" b="1" dirty="0">
                <a:solidFill>
                  <a:srgbClr val="002060"/>
                </a:solidFill>
                <a:effectLst>
                  <a:outerShdw blurRad="38100" dist="38100" dir="2700000" algn="tl">
                    <a:srgbClr val="000000"/>
                  </a:outerShdw>
                </a:effectLst>
                <a:latin typeface="+mj-ea"/>
                <a:ea typeface="+mj-ea"/>
              </a:rPr>
              <a:t>|</a:t>
            </a:r>
            <a:r>
              <a:rPr lang="en-US" altLang="zh-CN" sz="2800" b="1" dirty="0" err="1">
                <a:solidFill>
                  <a:srgbClr val="002060"/>
                </a:solidFill>
                <a:effectLst>
                  <a:outerShdw blurRad="38100" dist="38100" dir="2700000" algn="tl">
                    <a:srgbClr val="000000"/>
                  </a:outerShdw>
                </a:effectLst>
                <a:latin typeface="+mj-ea"/>
                <a:ea typeface="+mj-ea"/>
              </a:rPr>
              <a:t>i</a:t>
            </a:r>
            <a:r>
              <a:rPr lang="en-US" altLang="zh-CN" sz="2800" b="1" dirty="0">
                <a:solidFill>
                  <a:srgbClr val="002060"/>
                </a:solidFill>
                <a:effectLst>
                  <a:outerShdw blurRad="38100" dist="38100" dir="2700000" algn="tl">
                    <a:srgbClr val="000000"/>
                  </a:outerShdw>
                </a:effectLst>
                <a:latin typeface="+mj-ea"/>
                <a:ea typeface="+mj-ea"/>
              </a:rPr>
              <a:t>=1…n-1 }</a:t>
            </a:r>
            <a:r>
              <a:rPr lang="zh-CN" altLang="en-US" sz="2800" b="1" dirty="0">
                <a:solidFill>
                  <a:srgbClr val="002060"/>
                </a:solidFill>
                <a:effectLst>
                  <a:outerShdw blurRad="38100" dist="38100" dir="2700000" algn="tl">
                    <a:srgbClr val="000000"/>
                  </a:outerShdw>
                </a:effectLst>
                <a:latin typeface="+mj-ea"/>
                <a:ea typeface="+mj-ea"/>
              </a:rPr>
              <a:t>，</a:t>
            </a:r>
            <a:endParaRPr lang="zh-CN" altLang="en-US" sz="2800" b="1" dirty="0">
              <a:solidFill>
                <a:srgbClr val="002060"/>
              </a:solidFill>
              <a:effectLst>
                <a:outerShdw blurRad="38100" dist="38100" dir="2700000" algn="tl">
                  <a:srgbClr val="000000"/>
                </a:outerShdw>
              </a:effectLst>
              <a:latin typeface="+mj-ea"/>
              <a:ea typeface="+mj-ea"/>
            </a:endParaRPr>
          </a:p>
          <a:p>
            <a:pPr>
              <a:defRPr/>
            </a:pPr>
            <a:r>
              <a:rPr lang="zh-CN" altLang="en-US" sz="2800" b="1" dirty="0">
                <a:solidFill>
                  <a:srgbClr val="002060"/>
                </a:solidFill>
                <a:effectLst>
                  <a:outerShdw blurRad="38100" dist="38100" dir="2700000" algn="tl">
                    <a:srgbClr val="000000"/>
                  </a:outerShdw>
                </a:effectLst>
                <a:latin typeface="+mj-ea"/>
                <a:ea typeface="+mj-ea"/>
              </a:rPr>
              <a:t>设已知</a:t>
            </a:r>
            <a:r>
              <a:rPr lang="en-US" altLang="zh-CN" sz="2800" b="1" dirty="0">
                <a:solidFill>
                  <a:srgbClr val="002060"/>
                </a:solidFill>
                <a:effectLst>
                  <a:outerShdw blurRad="38100" dist="38100" dir="2700000" algn="tl">
                    <a:srgbClr val="000000"/>
                  </a:outerShdw>
                </a:effectLst>
                <a:latin typeface="+mj-ea"/>
                <a:ea typeface="+mj-ea"/>
              </a:rPr>
              <a:t>M</a:t>
            </a:r>
            <a:r>
              <a:rPr lang="zh-CN" altLang="en-US" sz="2800" b="1" dirty="0">
                <a:solidFill>
                  <a:srgbClr val="002060"/>
                </a:solidFill>
                <a:effectLst>
                  <a:outerShdw blurRad="38100" dist="38100" dir="2700000" algn="tl">
                    <a:srgbClr val="000000"/>
                  </a:outerShdw>
                </a:effectLst>
                <a:latin typeface="+mj-ea"/>
                <a:ea typeface="+mj-ea"/>
              </a:rPr>
              <a:t>的一个子集</a:t>
            </a:r>
            <a:r>
              <a:rPr lang="en-US" altLang="zh-CN" sz="2800" b="1" dirty="0">
                <a:solidFill>
                  <a:srgbClr val="002060"/>
                </a:solidFill>
                <a:effectLst>
                  <a:outerShdw blurRad="38100" dist="38100" dir="2700000" algn="tl">
                    <a:srgbClr val="000000"/>
                  </a:outerShdw>
                </a:effectLst>
                <a:latin typeface="+mj-ea"/>
                <a:ea typeface="+mj-ea"/>
              </a:rPr>
              <a:t>S</a:t>
            </a:r>
            <a:r>
              <a:rPr lang="zh-CN" altLang="en-US" sz="2800" b="1" dirty="0">
                <a:solidFill>
                  <a:srgbClr val="002060"/>
                </a:solidFill>
                <a:effectLst>
                  <a:outerShdw blurRad="38100" dist="38100" dir="2700000" algn="tl">
                    <a:srgbClr val="000000"/>
                  </a:outerShdw>
                </a:effectLst>
                <a:latin typeface="+mj-ea"/>
                <a:ea typeface="+mj-ea"/>
              </a:rPr>
              <a:t>，且</a:t>
            </a:r>
            <a:r>
              <a:rPr lang="en-US" altLang="zh-CN" sz="2800" b="1" dirty="0">
                <a:solidFill>
                  <a:srgbClr val="002060"/>
                </a:solidFill>
                <a:effectLst>
                  <a:outerShdw blurRad="38100" dist="38100" dir="2700000" algn="tl">
                    <a:srgbClr val="000000"/>
                  </a:outerShdw>
                </a:effectLst>
                <a:latin typeface="+mj-ea"/>
                <a:ea typeface="+mj-ea"/>
              </a:rPr>
              <a:t>S</a:t>
            </a:r>
            <a:r>
              <a:rPr lang="zh-CN" altLang="en-US" sz="2800" b="1" dirty="0">
                <a:solidFill>
                  <a:srgbClr val="002060"/>
                </a:solidFill>
                <a:effectLst>
                  <a:outerShdw blurRad="38100" dist="38100" dir="2700000" algn="tl">
                    <a:srgbClr val="000000"/>
                  </a:outerShdw>
                </a:effectLst>
                <a:latin typeface="+mj-ea"/>
                <a:ea typeface="+mj-ea"/>
              </a:rPr>
              <a:t>中的路径均短于</a:t>
            </a:r>
            <a:r>
              <a:rPr lang="en-US" altLang="zh-CN" sz="2800" b="1" dirty="0">
                <a:solidFill>
                  <a:srgbClr val="002060"/>
                </a:solidFill>
                <a:effectLst>
                  <a:outerShdw blurRad="38100" dist="38100" dir="2700000" algn="tl">
                    <a:srgbClr val="000000"/>
                  </a:outerShdw>
                </a:effectLst>
                <a:latin typeface="+mj-ea"/>
                <a:ea typeface="+mj-ea"/>
              </a:rPr>
              <a:t>M-S</a:t>
            </a:r>
            <a:r>
              <a:rPr lang="zh-CN" altLang="en-US" sz="2800" b="1" dirty="0">
                <a:solidFill>
                  <a:srgbClr val="002060"/>
                </a:solidFill>
                <a:effectLst>
                  <a:outerShdw blurRad="38100" dist="38100" dir="2700000" algn="tl">
                    <a:srgbClr val="000000"/>
                  </a:outerShdw>
                </a:effectLst>
                <a:latin typeface="+mj-ea"/>
                <a:ea typeface="+mj-ea"/>
              </a:rPr>
              <a:t>中的路径，</a:t>
            </a:r>
            <a:endParaRPr lang="zh-CN" altLang="en-US" sz="2800" b="1" dirty="0">
              <a:solidFill>
                <a:srgbClr val="002060"/>
              </a:solidFill>
              <a:effectLst>
                <a:outerShdw blurRad="38100" dist="38100" dir="2700000" algn="tl">
                  <a:srgbClr val="000000"/>
                </a:outerShdw>
              </a:effectLst>
              <a:latin typeface="+mj-ea"/>
              <a:ea typeface="+mj-ea"/>
            </a:endParaRPr>
          </a:p>
          <a:p>
            <a:pPr>
              <a:defRPr/>
            </a:pPr>
            <a:r>
              <a:rPr lang="zh-CN" altLang="en-US" sz="2800" b="1" dirty="0">
                <a:solidFill>
                  <a:srgbClr val="002060"/>
                </a:solidFill>
                <a:effectLst>
                  <a:outerShdw blurRad="38100" dist="38100" dir="2700000" algn="tl">
                    <a:srgbClr val="000000"/>
                  </a:outerShdw>
                </a:effectLst>
                <a:latin typeface="+mj-ea"/>
                <a:ea typeface="+mj-ea"/>
              </a:rPr>
              <a:t>设</a:t>
            </a:r>
            <a:r>
              <a:rPr lang="en-US" altLang="zh-CN" sz="2800" b="1" dirty="0">
                <a:solidFill>
                  <a:srgbClr val="002060"/>
                </a:solidFill>
                <a:effectLst>
                  <a:outerShdw blurRad="38100" dist="38100" dir="2700000" algn="tl">
                    <a:srgbClr val="000000"/>
                  </a:outerShdw>
                </a:effectLst>
                <a:latin typeface="+mj-ea"/>
                <a:ea typeface="+mj-ea"/>
              </a:rPr>
              <a:t>P</a:t>
            </a:r>
            <a:r>
              <a:rPr lang="en-US" altLang="zh-CN" sz="2800" b="1" baseline="-25000" dirty="0">
                <a:solidFill>
                  <a:srgbClr val="002060"/>
                </a:solidFill>
                <a:effectLst>
                  <a:outerShdw blurRad="38100" dist="38100" dir="2700000" algn="tl">
                    <a:srgbClr val="000000"/>
                  </a:outerShdw>
                </a:effectLst>
                <a:latin typeface="+mj-ea"/>
                <a:ea typeface="+mj-ea"/>
              </a:rPr>
              <a:t>0,i</a:t>
            </a:r>
            <a:r>
              <a:rPr lang="zh-CN" altLang="en-US" sz="2800" b="1" dirty="0">
                <a:solidFill>
                  <a:srgbClr val="002060"/>
                </a:solidFill>
                <a:effectLst>
                  <a:outerShdw blurRad="38100" dist="38100" dir="2700000" algn="tl">
                    <a:srgbClr val="000000"/>
                  </a:outerShdw>
                </a:effectLst>
                <a:latin typeface="+mj-ea"/>
                <a:ea typeface="+mj-ea"/>
              </a:rPr>
              <a:t>是</a:t>
            </a:r>
            <a:r>
              <a:rPr lang="en-US" altLang="zh-CN" sz="2800" b="1" dirty="0">
                <a:solidFill>
                  <a:srgbClr val="002060"/>
                </a:solidFill>
                <a:effectLst>
                  <a:outerShdw blurRad="38100" dist="38100" dir="2700000" algn="tl">
                    <a:srgbClr val="000000"/>
                  </a:outerShdw>
                </a:effectLst>
                <a:latin typeface="+mj-ea"/>
                <a:ea typeface="+mj-ea"/>
              </a:rPr>
              <a:t>M-S</a:t>
            </a:r>
            <a:r>
              <a:rPr lang="zh-CN" altLang="en-US" sz="2800" b="1" dirty="0">
                <a:solidFill>
                  <a:srgbClr val="002060"/>
                </a:solidFill>
                <a:effectLst>
                  <a:outerShdw blurRad="38100" dist="38100" dir="2700000" algn="tl">
                    <a:srgbClr val="000000"/>
                  </a:outerShdw>
                </a:effectLst>
                <a:latin typeface="+mj-ea"/>
                <a:ea typeface="+mj-ea"/>
              </a:rPr>
              <a:t>中的最短的路径，则：</a:t>
            </a:r>
            <a:r>
              <a:rPr lang="en-US" altLang="zh-CN" sz="2800" b="1" dirty="0">
                <a:solidFill>
                  <a:srgbClr val="0000FF"/>
                </a:solidFill>
                <a:effectLst>
                  <a:outerShdw blurRad="38100" dist="38100" dir="2700000" algn="tl">
                    <a:srgbClr val="000000"/>
                  </a:outerShdw>
                </a:effectLst>
                <a:latin typeface="+mj-ea"/>
                <a:ea typeface="+mj-ea"/>
              </a:rPr>
              <a:t>P</a:t>
            </a:r>
            <a:r>
              <a:rPr lang="en-US" altLang="zh-CN" sz="2800" b="1" baseline="-25000" dirty="0">
                <a:solidFill>
                  <a:srgbClr val="0000FF"/>
                </a:solidFill>
                <a:effectLst>
                  <a:outerShdw blurRad="38100" dist="38100" dir="2700000" algn="tl">
                    <a:srgbClr val="000000"/>
                  </a:outerShdw>
                </a:effectLst>
                <a:latin typeface="+mj-ea"/>
                <a:ea typeface="+mj-ea"/>
              </a:rPr>
              <a:t>0,i</a:t>
            </a:r>
            <a:r>
              <a:rPr lang="en-US" altLang="zh-CN" sz="2800" b="1" dirty="0">
                <a:solidFill>
                  <a:srgbClr val="0000FF"/>
                </a:solidFill>
                <a:effectLst>
                  <a:outerShdw blurRad="38100" dist="38100" dir="2700000" algn="tl">
                    <a:srgbClr val="000000"/>
                  </a:outerShdw>
                </a:effectLst>
                <a:latin typeface="+mj-ea"/>
                <a:ea typeface="+mj-ea"/>
              </a:rPr>
              <a:t>=(</a:t>
            </a:r>
            <a:r>
              <a:rPr lang="en-US" altLang="zh-CN" sz="3200" b="1" dirty="0">
                <a:solidFill>
                  <a:srgbClr val="0000FF"/>
                </a:solidFill>
                <a:effectLst>
                  <a:outerShdw blurRad="38100" dist="38100" dir="2700000" algn="tl">
                    <a:srgbClr val="000000"/>
                  </a:outerShdw>
                </a:effectLst>
                <a:latin typeface="+mj-ea"/>
                <a:ea typeface="+mj-ea"/>
              </a:rPr>
              <a:t>v0,vi</a:t>
            </a:r>
            <a:r>
              <a:rPr lang="en-US" altLang="zh-CN" sz="2800" b="1" dirty="0">
                <a:solidFill>
                  <a:srgbClr val="0000FF"/>
                </a:solidFill>
                <a:effectLst>
                  <a:outerShdw blurRad="38100" dist="38100" dir="2700000" algn="tl">
                    <a:srgbClr val="000000"/>
                  </a:outerShdw>
                </a:effectLst>
                <a:latin typeface="+mj-ea"/>
                <a:ea typeface="+mj-ea"/>
              </a:rPr>
              <a:t>)</a:t>
            </a:r>
            <a:r>
              <a:rPr lang="zh-CN" altLang="en-US" sz="2800" b="1" dirty="0">
                <a:solidFill>
                  <a:srgbClr val="0000FF"/>
                </a:solidFill>
                <a:effectLst>
                  <a:outerShdw blurRad="38100" dist="38100" dir="2700000" algn="tl">
                    <a:srgbClr val="000000"/>
                  </a:outerShdw>
                </a:effectLst>
                <a:latin typeface="+mj-ea"/>
                <a:ea typeface="+mj-ea"/>
              </a:rPr>
              <a:t>或</a:t>
            </a:r>
            <a:r>
              <a:rPr lang="en-US" altLang="zh-CN" sz="2800" b="1" dirty="0">
                <a:solidFill>
                  <a:srgbClr val="0000FF"/>
                </a:solidFill>
                <a:effectLst>
                  <a:outerShdw blurRad="38100" dist="38100" dir="2700000" algn="tl">
                    <a:srgbClr val="000000"/>
                  </a:outerShdw>
                </a:effectLst>
                <a:latin typeface="+mj-ea"/>
                <a:ea typeface="+mj-ea"/>
              </a:rPr>
              <a:t>P</a:t>
            </a:r>
            <a:r>
              <a:rPr lang="en-US" altLang="zh-CN" sz="2800" b="1" baseline="-25000" dirty="0">
                <a:solidFill>
                  <a:srgbClr val="0000FF"/>
                </a:solidFill>
                <a:effectLst>
                  <a:outerShdw blurRad="38100" dist="38100" dir="2700000" algn="tl">
                    <a:srgbClr val="000000"/>
                  </a:outerShdw>
                </a:effectLst>
                <a:latin typeface="+mj-ea"/>
                <a:ea typeface="+mj-ea"/>
              </a:rPr>
              <a:t>0,i</a:t>
            </a:r>
            <a:r>
              <a:rPr lang="en-US" altLang="zh-CN" sz="2800" b="1" dirty="0">
                <a:solidFill>
                  <a:srgbClr val="0000FF"/>
                </a:solidFill>
                <a:effectLst>
                  <a:outerShdw blurRad="38100" dist="38100" dir="2700000" algn="tl">
                    <a:srgbClr val="000000"/>
                  </a:outerShdw>
                </a:effectLst>
                <a:latin typeface="+mj-ea"/>
                <a:ea typeface="+mj-ea"/>
              </a:rPr>
              <a:t>=P</a:t>
            </a:r>
            <a:r>
              <a:rPr lang="en-US" altLang="zh-CN" sz="2800" b="1" baseline="-25000" dirty="0">
                <a:solidFill>
                  <a:srgbClr val="0000FF"/>
                </a:solidFill>
                <a:effectLst>
                  <a:outerShdw blurRad="38100" dist="38100" dir="2700000" algn="tl">
                    <a:srgbClr val="000000"/>
                  </a:outerShdw>
                </a:effectLst>
                <a:latin typeface="+mj-ea"/>
                <a:ea typeface="+mj-ea"/>
              </a:rPr>
              <a:t>0,k</a:t>
            </a:r>
            <a:r>
              <a:rPr lang="en-US" altLang="zh-CN" sz="2800" b="1" dirty="0">
                <a:solidFill>
                  <a:srgbClr val="0000FF"/>
                </a:solidFill>
                <a:effectLst>
                  <a:outerShdw blurRad="38100" dist="38100" dir="2700000" algn="tl">
                    <a:srgbClr val="000000"/>
                  </a:outerShdw>
                </a:effectLst>
                <a:latin typeface="+mj-ea"/>
                <a:ea typeface="+mj-ea"/>
              </a:rPr>
              <a:t>+</a:t>
            </a:r>
            <a:r>
              <a:rPr lang="zh-CN" altLang="en-US" sz="2800" b="1" dirty="0">
                <a:solidFill>
                  <a:srgbClr val="0000FF"/>
                </a:solidFill>
                <a:effectLst>
                  <a:outerShdw blurRad="38100" dist="38100" dir="2700000" algn="tl">
                    <a:srgbClr val="000000"/>
                  </a:outerShdw>
                </a:effectLst>
                <a:latin typeface="+mj-ea"/>
                <a:ea typeface="+mj-ea"/>
              </a:rPr>
              <a:t>（</a:t>
            </a:r>
            <a:r>
              <a:rPr lang="en-US" altLang="zh-CN" sz="2800" b="1" dirty="0" err="1">
                <a:solidFill>
                  <a:srgbClr val="0000FF"/>
                </a:solidFill>
                <a:effectLst>
                  <a:outerShdw blurRad="38100" dist="38100" dir="2700000" algn="tl">
                    <a:srgbClr val="000000"/>
                  </a:outerShdw>
                </a:effectLst>
                <a:latin typeface="+mj-ea"/>
                <a:ea typeface="+mj-ea"/>
              </a:rPr>
              <a:t>vk</a:t>
            </a:r>
            <a:r>
              <a:rPr lang="zh-CN" altLang="en-US" sz="2800" b="1" dirty="0">
                <a:solidFill>
                  <a:srgbClr val="0000FF"/>
                </a:solidFill>
                <a:effectLst>
                  <a:outerShdw blurRad="38100" dist="38100" dir="2700000" algn="tl">
                    <a:srgbClr val="000000"/>
                  </a:outerShdw>
                </a:effectLst>
                <a:latin typeface="+mj-ea"/>
                <a:ea typeface="+mj-ea"/>
              </a:rPr>
              <a:t>，</a:t>
            </a:r>
            <a:r>
              <a:rPr lang="en-US" altLang="zh-CN" sz="2800" b="1" dirty="0">
                <a:solidFill>
                  <a:srgbClr val="0000FF"/>
                </a:solidFill>
                <a:effectLst>
                  <a:outerShdw blurRad="38100" dist="38100" dir="2700000" algn="tl">
                    <a:srgbClr val="000000"/>
                  </a:outerShdw>
                </a:effectLst>
                <a:latin typeface="+mj-ea"/>
                <a:ea typeface="+mj-ea"/>
              </a:rPr>
              <a:t>vi</a:t>
            </a:r>
            <a:r>
              <a:rPr lang="zh-CN" altLang="en-US" sz="2800" b="1" dirty="0">
                <a:solidFill>
                  <a:srgbClr val="0000FF"/>
                </a:solidFill>
                <a:effectLst>
                  <a:outerShdw blurRad="38100" dist="38100" dir="2700000" algn="tl">
                    <a:srgbClr val="000000"/>
                  </a:outerShdw>
                </a:effectLst>
                <a:latin typeface="+mj-ea"/>
                <a:ea typeface="+mj-ea"/>
              </a:rPr>
              <a:t>），其中</a:t>
            </a:r>
            <a:r>
              <a:rPr lang="en-US" altLang="zh-CN" sz="2800" b="1" dirty="0">
                <a:solidFill>
                  <a:srgbClr val="0000FF"/>
                </a:solidFill>
                <a:effectLst>
                  <a:outerShdw blurRad="38100" dist="38100" dir="2700000" algn="tl">
                    <a:srgbClr val="000000"/>
                  </a:outerShdw>
                </a:effectLst>
                <a:latin typeface="+mj-ea"/>
                <a:ea typeface="+mj-ea"/>
              </a:rPr>
              <a:t>P</a:t>
            </a:r>
            <a:r>
              <a:rPr lang="en-US" altLang="zh-CN" sz="2800" b="1" baseline="-25000" dirty="0">
                <a:solidFill>
                  <a:srgbClr val="0000FF"/>
                </a:solidFill>
                <a:effectLst>
                  <a:outerShdw blurRad="38100" dist="38100" dir="2700000" algn="tl">
                    <a:srgbClr val="000000"/>
                  </a:outerShdw>
                </a:effectLst>
                <a:latin typeface="+mj-ea"/>
                <a:ea typeface="+mj-ea"/>
              </a:rPr>
              <a:t>0,k</a:t>
            </a:r>
            <a:r>
              <a:rPr lang="en-US" altLang="zh-CN" sz="2800" b="1" dirty="0">
                <a:solidFill>
                  <a:srgbClr val="0000FF"/>
                </a:solidFill>
                <a:effectLst>
                  <a:outerShdw blurRad="38100" dist="38100" dir="2700000" algn="tl">
                    <a:srgbClr val="000000"/>
                  </a:outerShdw>
                </a:effectLst>
                <a:latin typeface="+mj-ea"/>
                <a:ea typeface="+mj-ea"/>
              </a:rPr>
              <a:t>∈S</a:t>
            </a:r>
            <a:endParaRPr lang="en-US" altLang="zh-CN" sz="2800" b="1" dirty="0">
              <a:solidFill>
                <a:srgbClr val="0000FF"/>
              </a:solidFill>
              <a:effectLst>
                <a:outerShdw blurRad="38100" dist="38100" dir="2700000" algn="tl">
                  <a:srgbClr val="000000"/>
                </a:outerShdw>
              </a:effectLst>
              <a:latin typeface="+mj-ea"/>
              <a:ea typeface="+mj-ea"/>
            </a:endParaRPr>
          </a:p>
        </p:txBody>
      </p:sp>
      <p:sp>
        <p:nvSpPr>
          <p:cNvPr id="2" name="灯片编号占位符 1"/>
          <p:cNvSpPr>
            <a:spLocks noGrp="1"/>
          </p:cNvSpPr>
          <p:nvPr>
            <p:ph type="sldNum" sz="quarter" idx="12"/>
          </p:nvPr>
        </p:nvSpPr>
        <p:spPr/>
        <p:txBody>
          <a:bodyPr/>
          <a:lstStyle/>
          <a:p>
            <a:fld id="{3F4D6562-E0ED-4734-889E-A123393201EE}" type="slidenum">
              <a:rPr lang="en-US" altLang="zh-CN" smtClean="0"/>
            </a:fld>
            <a:endParaRPr lang="en-US"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dissolve">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1010444" y="1154112"/>
            <a:ext cx="7772400" cy="609600"/>
          </a:xfrm>
        </p:spPr>
        <p:txBody>
          <a:bodyPr/>
          <a:lstStyle/>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rPr>
              <a:t>单源点最短路径</a:t>
            </a:r>
            <a:endParaRPr lang="en-US" altLang="zh-CN"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5235" name="Rectangle 3"/>
          <p:cNvSpPr txBox="1">
            <a:spLocks noRot="1" noChangeArrowheads="1"/>
          </p:cNvSpPr>
          <p:nvPr/>
        </p:nvSpPr>
        <p:spPr bwMode="auto">
          <a:xfrm>
            <a:off x="664761" y="2127091"/>
            <a:ext cx="8353425"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i="1" u="sng">
                <a:solidFill>
                  <a:schemeClr val="tx1"/>
                </a:solidFill>
                <a:latin typeface="Arial" panose="020B0604020202020204" pitchFamily="34" charset="0"/>
                <a:ea typeface="宋体" panose="02010600030101010101" pitchFamily="2" charset="-122"/>
              </a:defRPr>
            </a:lvl1pPr>
            <a:lvl2pPr marL="914400" indent="-45720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Char char="n"/>
            </a:pPr>
            <a:r>
              <a:rPr lang="en-US" altLang="zh-CN" sz="3200" b="1" i="0" u="none" dirty="0">
                <a:latin typeface="Times New Roman" panose="02020603050405020304" pitchFamily="18" charset="0"/>
                <a:cs typeface="Times New Roman" panose="02020603050405020304" pitchFamily="18" charset="0"/>
              </a:rPr>
              <a:t>Dijkstra</a:t>
            </a:r>
            <a:r>
              <a:rPr lang="zh-CN" altLang="en-US" sz="3200" b="1" i="0" u="none" dirty="0">
                <a:latin typeface="Times New Roman" panose="02020603050405020304" pitchFamily="18" charset="0"/>
                <a:cs typeface="Times New Roman" panose="02020603050405020304" pitchFamily="18" charset="0"/>
              </a:rPr>
              <a:t>算法的基本思想</a:t>
            </a:r>
            <a:endParaRPr lang="zh-CN" altLang="en-US" sz="3200" b="1" i="0" u="none" dirty="0">
              <a:latin typeface="Times New Roman" panose="02020603050405020304" pitchFamily="18" charset="0"/>
              <a:cs typeface="Times New Roman" panose="02020603050405020304" pitchFamily="18" charset="0"/>
            </a:endParaRPr>
          </a:p>
          <a:p>
            <a:pPr>
              <a:lnSpc>
                <a:spcPct val="80000"/>
              </a:lnSpc>
              <a:spcBef>
                <a:spcPct val="20000"/>
              </a:spcBef>
              <a:buClr>
                <a:schemeClr val="folHlink"/>
              </a:buClr>
              <a:buSzPct val="60000"/>
              <a:buFont typeface="Wingdings" panose="05000000000000000000" pitchFamily="2" charset="2"/>
              <a:buNone/>
            </a:pPr>
            <a:r>
              <a:rPr lang="zh-CN" altLang="en-US" sz="3200" b="1" i="0" u="none" dirty="0">
                <a:latin typeface="Times New Roman" panose="02020603050405020304" pitchFamily="18" charset="0"/>
                <a:cs typeface="Times New Roman" panose="02020603050405020304" pitchFamily="18" charset="0"/>
              </a:rPr>
              <a:t>     </a:t>
            </a:r>
            <a:r>
              <a:rPr lang="zh-CN" altLang="en-US" sz="2800" b="1" i="0" u="none" dirty="0">
                <a:latin typeface="Times New Roman" panose="02020603050405020304" pitchFamily="18" charset="0"/>
                <a:cs typeface="Times New Roman" panose="02020603050405020304" pitchFamily="18" charset="0"/>
              </a:rPr>
              <a:t>带权有向图</a:t>
            </a:r>
            <a:r>
              <a:rPr lang="en-US" altLang="zh-CN" sz="2800" b="1" i="0" u="none" dirty="0">
                <a:latin typeface="Times New Roman" panose="02020603050405020304" pitchFamily="18" charset="0"/>
                <a:cs typeface="Times New Roman" panose="02020603050405020304" pitchFamily="18" charset="0"/>
              </a:rPr>
              <a:t>G=</a:t>
            </a:r>
            <a:r>
              <a:rPr lang="zh-CN" altLang="en-US" sz="2800" b="1" i="0" u="none" dirty="0">
                <a:latin typeface="Times New Roman" panose="02020603050405020304" pitchFamily="18" charset="0"/>
                <a:cs typeface="Times New Roman" panose="02020603050405020304" pitchFamily="18" charset="0"/>
              </a:rPr>
              <a:t>（</a:t>
            </a:r>
            <a:r>
              <a:rPr lang="en-US" altLang="zh-CN" sz="2800" b="1" i="0" u="none" dirty="0">
                <a:latin typeface="Times New Roman" panose="02020603050405020304" pitchFamily="18" charset="0"/>
                <a:cs typeface="Times New Roman" panose="02020603050405020304" pitchFamily="18" charset="0"/>
              </a:rPr>
              <a:t>V</a:t>
            </a:r>
            <a:r>
              <a:rPr lang="zh-CN" altLang="en-US" sz="2800" b="1" i="0" u="none" dirty="0">
                <a:latin typeface="Times New Roman" panose="02020603050405020304" pitchFamily="18" charset="0"/>
                <a:cs typeface="Times New Roman" panose="02020603050405020304" pitchFamily="18" charset="0"/>
              </a:rPr>
              <a:t>，</a:t>
            </a:r>
            <a:r>
              <a:rPr lang="en-US" altLang="zh-CN" sz="2800" b="1" i="0" u="none" dirty="0">
                <a:latin typeface="Times New Roman" panose="02020603050405020304" pitchFamily="18" charset="0"/>
                <a:cs typeface="Times New Roman" panose="02020603050405020304" pitchFamily="18" charset="0"/>
              </a:rPr>
              <a:t>E</a:t>
            </a:r>
            <a:r>
              <a:rPr lang="zh-CN" altLang="en-US" sz="2800" b="1" i="0" u="none" dirty="0">
                <a:latin typeface="Times New Roman" panose="02020603050405020304" pitchFamily="18" charset="0"/>
                <a:cs typeface="Times New Roman" panose="02020603050405020304" pitchFamily="18" charset="0"/>
              </a:rPr>
              <a:t>）和源点</a:t>
            </a:r>
            <a:r>
              <a:rPr lang="en-US" altLang="zh-CN" sz="2800" b="1" i="0" u="none" dirty="0">
                <a:latin typeface="Times New Roman" panose="02020603050405020304" pitchFamily="18" charset="0"/>
                <a:cs typeface="Times New Roman" panose="02020603050405020304" pitchFamily="18" charset="0"/>
              </a:rPr>
              <a:t>V</a:t>
            </a:r>
            <a:r>
              <a:rPr lang="en-US" altLang="zh-CN" sz="2000" b="1" i="0" u="none" dirty="0">
                <a:latin typeface="Times New Roman" panose="02020603050405020304" pitchFamily="18" charset="0"/>
                <a:cs typeface="Times New Roman" panose="02020603050405020304" pitchFamily="18" charset="0"/>
              </a:rPr>
              <a:t>0</a:t>
            </a:r>
            <a:endParaRPr lang="en-US" altLang="zh-CN" sz="20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(1) </a:t>
            </a:r>
            <a:r>
              <a:rPr lang="zh-CN" altLang="en-US" sz="2800" b="1" i="0" u="none" dirty="0">
                <a:latin typeface="Times New Roman" panose="02020603050405020304" pitchFamily="18" charset="0"/>
                <a:cs typeface="Times New Roman" panose="02020603050405020304" pitchFamily="18" charset="0"/>
              </a:rPr>
              <a:t>设置两个顶点的集合</a:t>
            </a:r>
            <a:r>
              <a:rPr lang="en-US" altLang="zh-CN" sz="2800" b="1" i="0" u="none" dirty="0">
                <a:latin typeface="Times New Roman" panose="02020603050405020304" pitchFamily="18" charset="0"/>
                <a:cs typeface="Times New Roman" panose="02020603050405020304" pitchFamily="18" charset="0"/>
              </a:rPr>
              <a:t>S</a:t>
            </a:r>
            <a:r>
              <a:rPr lang="zh-CN" altLang="en-US" sz="2800" b="1" i="0" u="none" dirty="0">
                <a:latin typeface="Times New Roman" panose="02020603050405020304" pitchFamily="18" charset="0"/>
                <a:cs typeface="Times New Roman" panose="02020603050405020304" pitchFamily="18" charset="0"/>
              </a:rPr>
              <a:t>和</a:t>
            </a:r>
            <a:r>
              <a:rPr lang="en-US" altLang="zh-CN" sz="2800" b="1" i="0" u="none" dirty="0">
                <a:latin typeface="Times New Roman" panose="02020603050405020304" pitchFamily="18" charset="0"/>
                <a:cs typeface="Times New Roman" panose="02020603050405020304" pitchFamily="18" charset="0"/>
              </a:rPr>
              <a:t>T</a:t>
            </a:r>
            <a:r>
              <a:rPr lang="zh-CN" altLang="en-US" sz="2800" b="1" i="0" u="none" dirty="0">
                <a:latin typeface="Times New Roman" panose="02020603050405020304" pitchFamily="18" charset="0"/>
                <a:cs typeface="Times New Roman" panose="02020603050405020304" pitchFamily="18" charset="0"/>
              </a:rPr>
              <a:t>。</a:t>
            </a:r>
            <a:endParaRPr lang="zh-CN" altLang="en-US" sz="28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      S</a:t>
            </a:r>
            <a:r>
              <a:rPr lang="zh-CN" altLang="en-US" sz="2800" b="1" i="0" u="none" dirty="0">
                <a:latin typeface="Times New Roman" panose="02020603050405020304" pitchFamily="18" charset="0"/>
                <a:cs typeface="Times New Roman" panose="02020603050405020304" pitchFamily="18" charset="0"/>
              </a:rPr>
              <a:t>：已经找到最短路径的顶点。</a:t>
            </a:r>
            <a:endParaRPr lang="zh-CN" altLang="en-US" sz="28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      T</a:t>
            </a:r>
            <a:r>
              <a:rPr lang="zh-CN" altLang="en-US" sz="2800" b="1" i="0" u="none" dirty="0">
                <a:latin typeface="Times New Roman" panose="02020603050405020304" pitchFamily="18" charset="0"/>
                <a:cs typeface="Times New Roman" panose="02020603050405020304" pitchFamily="18" charset="0"/>
              </a:rPr>
              <a:t>：当前还未找到最短路径的顶点。</a:t>
            </a:r>
            <a:endParaRPr lang="zh-CN" altLang="en-US" sz="28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(2) </a:t>
            </a:r>
            <a:r>
              <a:rPr lang="zh-CN" altLang="en-US" sz="2800" b="1" i="0" u="none" dirty="0">
                <a:latin typeface="Times New Roman" panose="02020603050405020304" pitchFamily="18" charset="0"/>
                <a:cs typeface="Times New Roman" panose="02020603050405020304" pitchFamily="18" charset="0"/>
              </a:rPr>
              <a:t>初始状态</a:t>
            </a:r>
            <a:r>
              <a:rPr lang="en-US" altLang="zh-CN" sz="2800" b="1" i="0" u="none" dirty="0">
                <a:latin typeface="Times New Roman" panose="02020603050405020304" pitchFamily="18" charset="0"/>
                <a:cs typeface="Times New Roman" panose="02020603050405020304" pitchFamily="18" charset="0"/>
              </a:rPr>
              <a:t>S</a:t>
            </a:r>
            <a:r>
              <a:rPr lang="zh-CN" altLang="en-US" sz="2800" b="1" i="0" u="none" dirty="0">
                <a:latin typeface="Times New Roman" panose="02020603050405020304" pitchFamily="18" charset="0"/>
                <a:cs typeface="Times New Roman" panose="02020603050405020304" pitchFamily="18" charset="0"/>
              </a:rPr>
              <a:t>只包含源点</a:t>
            </a:r>
            <a:r>
              <a:rPr lang="en-US" altLang="zh-CN" sz="2400" b="1" i="0" u="none" dirty="0">
                <a:latin typeface="Times New Roman" panose="02020603050405020304" pitchFamily="18" charset="0"/>
                <a:cs typeface="Times New Roman" panose="02020603050405020304" pitchFamily="18" charset="0"/>
              </a:rPr>
              <a:t>V</a:t>
            </a:r>
            <a:r>
              <a:rPr lang="en-US" altLang="zh-CN" b="1" i="0" u="none" dirty="0">
                <a:latin typeface="Times New Roman" panose="02020603050405020304" pitchFamily="18" charset="0"/>
                <a:cs typeface="Times New Roman" panose="02020603050405020304" pitchFamily="18" charset="0"/>
              </a:rPr>
              <a:t>0</a:t>
            </a:r>
            <a:endParaRPr lang="en-US" altLang="zh-CN"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(3) </a:t>
            </a:r>
            <a:r>
              <a:rPr lang="zh-CN" altLang="en-US" sz="2800" b="1" i="0" u="none" dirty="0">
                <a:latin typeface="Times New Roman" panose="02020603050405020304" pitchFamily="18" charset="0"/>
                <a:cs typeface="Times New Roman" panose="02020603050405020304" pitchFamily="18" charset="0"/>
              </a:rPr>
              <a:t>选取</a:t>
            </a:r>
            <a:r>
              <a:rPr lang="en-US" altLang="zh-CN" sz="2800" b="1" i="0" u="none" dirty="0" err="1">
                <a:latin typeface="Times New Roman" panose="02020603050405020304" pitchFamily="18" charset="0"/>
                <a:cs typeface="Times New Roman" panose="02020603050405020304" pitchFamily="18" charset="0"/>
              </a:rPr>
              <a:t>V</a:t>
            </a:r>
            <a:r>
              <a:rPr lang="en-US" altLang="zh-CN" b="1" i="0" u="none" dirty="0" err="1">
                <a:latin typeface="Times New Roman" panose="02020603050405020304" pitchFamily="18" charset="0"/>
                <a:cs typeface="Times New Roman" panose="02020603050405020304" pitchFamily="18" charset="0"/>
              </a:rPr>
              <a:t>j</a:t>
            </a:r>
            <a:r>
              <a:rPr lang="zh-CN" altLang="en-US" sz="2800" b="1" i="0" u="none" dirty="0">
                <a:latin typeface="Times New Roman" panose="02020603050405020304" pitchFamily="18" charset="0"/>
                <a:cs typeface="Times New Roman" panose="02020603050405020304" pitchFamily="18" charset="0"/>
              </a:rPr>
              <a:t>：从集合</a:t>
            </a:r>
            <a:r>
              <a:rPr lang="en-US" altLang="zh-CN" sz="2800" b="1" i="0" u="none" dirty="0">
                <a:latin typeface="Times New Roman" panose="02020603050405020304" pitchFamily="18" charset="0"/>
                <a:cs typeface="Times New Roman" panose="02020603050405020304" pitchFamily="18" charset="0"/>
              </a:rPr>
              <a:t>T</a:t>
            </a:r>
            <a:r>
              <a:rPr lang="zh-CN" altLang="en-US" sz="2800" b="1" i="0" u="none" dirty="0">
                <a:latin typeface="Times New Roman" panose="02020603050405020304" pitchFamily="18" charset="0"/>
                <a:cs typeface="Times New Roman" panose="02020603050405020304" pitchFamily="18" charset="0"/>
              </a:rPr>
              <a:t>中，选取路径长度最短的顶点加入到</a:t>
            </a:r>
            <a:r>
              <a:rPr lang="en-US" altLang="zh-CN" sz="2800" b="1" i="0" u="none" dirty="0">
                <a:latin typeface="Times New Roman" panose="02020603050405020304" pitchFamily="18" charset="0"/>
                <a:cs typeface="Times New Roman" panose="02020603050405020304" pitchFamily="18" charset="0"/>
              </a:rPr>
              <a:t>S</a:t>
            </a:r>
            <a:r>
              <a:rPr lang="zh-CN" altLang="en-US" sz="2800" b="1" i="0" u="none" dirty="0">
                <a:latin typeface="Times New Roman" panose="02020603050405020304" pitchFamily="18" charset="0"/>
                <a:cs typeface="Times New Roman" panose="02020603050405020304" pitchFamily="18" charset="0"/>
              </a:rPr>
              <a:t>中。</a:t>
            </a:r>
            <a:endParaRPr lang="zh-CN" altLang="en-US" sz="28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(4) </a:t>
            </a:r>
            <a:r>
              <a:rPr lang="zh-CN" altLang="en-US" sz="2800" b="1" i="0" u="none" dirty="0">
                <a:latin typeface="Times New Roman" panose="02020603050405020304" pitchFamily="18" charset="0"/>
                <a:cs typeface="Times New Roman" panose="02020603050405020304" pitchFamily="18" charset="0"/>
              </a:rPr>
              <a:t>修改</a:t>
            </a:r>
            <a:r>
              <a:rPr lang="en-US" altLang="zh-CN" sz="2800" b="1" i="0" u="none" dirty="0">
                <a:latin typeface="Times New Roman" panose="02020603050405020304" pitchFamily="18" charset="0"/>
                <a:cs typeface="Times New Roman" panose="02020603050405020304" pitchFamily="18" charset="0"/>
              </a:rPr>
              <a:t>V0</a:t>
            </a:r>
            <a:r>
              <a:rPr lang="zh-CN" altLang="en-US" sz="2800" b="1" i="0" u="none" dirty="0">
                <a:latin typeface="Times New Roman" panose="02020603050405020304" pitchFamily="18" charset="0"/>
                <a:cs typeface="Times New Roman" panose="02020603050405020304" pitchFamily="18" charset="0"/>
              </a:rPr>
              <a:t>到集合</a:t>
            </a:r>
            <a:r>
              <a:rPr lang="en-US" altLang="zh-CN" sz="2800" b="1" i="0" u="none" dirty="0">
                <a:latin typeface="Times New Roman" panose="02020603050405020304" pitchFamily="18" charset="0"/>
                <a:cs typeface="Times New Roman" panose="02020603050405020304" pitchFamily="18" charset="0"/>
              </a:rPr>
              <a:t>T</a:t>
            </a:r>
            <a:r>
              <a:rPr lang="zh-CN" altLang="en-US" sz="2800" b="1" i="0" u="none" dirty="0">
                <a:latin typeface="Times New Roman" panose="02020603050405020304" pitchFamily="18" charset="0"/>
                <a:cs typeface="Times New Roman" panose="02020603050405020304" pitchFamily="18" charset="0"/>
              </a:rPr>
              <a:t>中剩余顶点的最短路径长度。</a:t>
            </a:r>
            <a:endParaRPr lang="zh-CN" altLang="en-US" sz="2800" b="1" i="0" u="none" dirty="0">
              <a:latin typeface="Times New Roman" panose="02020603050405020304" pitchFamily="18" charset="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None/>
            </a:pPr>
            <a:r>
              <a:rPr lang="en-US" altLang="zh-CN" sz="2800" b="1" i="0" u="none" dirty="0">
                <a:latin typeface="Times New Roman" panose="02020603050405020304" pitchFamily="18" charset="0"/>
                <a:cs typeface="Times New Roman" panose="02020603050405020304" pitchFamily="18" charset="0"/>
              </a:rPr>
              <a:t>(5) </a:t>
            </a:r>
            <a:r>
              <a:rPr lang="zh-CN" altLang="en-US" sz="2800" b="1" i="0" u="none" dirty="0">
                <a:latin typeface="Times New Roman" panose="02020603050405020304" pitchFamily="18" charset="0"/>
                <a:cs typeface="Times New Roman" panose="02020603050405020304" pitchFamily="18" charset="0"/>
              </a:rPr>
              <a:t>不断重复</a:t>
            </a:r>
            <a:r>
              <a:rPr lang="en-US" altLang="zh-CN" sz="2800" b="1" i="0" u="none" dirty="0">
                <a:latin typeface="Times New Roman" panose="02020603050405020304" pitchFamily="18" charset="0"/>
                <a:cs typeface="Times New Roman" panose="02020603050405020304" pitchFamily="18" charset="0"/>
              </a:rPr>
              <a:t>(3) (4)</a:t>
            </a:r>
            <a:r>
              <a:rPr lang="zh-CN" altLang="en-US" sz="2800" b="1" i="0" u="none" dirty="0">
                <a:latin typeface="Times New Roman" panose="02020603050405020304" pitchFamily="18" charset="0"/>
                <a:cs typeface="Times New Roman" panose="02020603050405020304" pitchFamily="18" charset="0"/>
              </a:rPr>
              <a:t>，直到集合</a:t>
            </a:r>
            <a:r>
              <a:rPr lang="en-US" altLang="zh-CN" sz="2800" b="1" i="0" u="none" dirty="0">
                <a:latin typeface="Times New Roman" panose="02020603050405020304" pitchFamily="18" charset="0"/>
                <a:cs typeface="Times New Roman" panose="02020603050405020304" pitchFamily="18" charset="0"/>
              </a:rPr>
              <a:t>T</a:t>
            </a:r>
            <a:r>
              <a:rPr lang="zh-CN" altLang="en-US" sz="2800" b="1" i="0" u="none" dirty="0">
                <a:latin typeface="Times New Roman" panose="02020603050405020304" pitchFamily="18" charset="0"/>
                <a:cs typeface="Times New Roman" panose="02020603050405020304" pitchFamily="18" charset="0"/>
              </a:rPr>
              <a:t>中的顶点全部加入到</a:t>
            </a:r>
            <a:r>
              <a:rPr lang="en-US" altLang="zh-CN" sz="2800" b="1" i="0" u="none" dirty="0">
                <a:latin typeface="Times New Roman" panose="02020603050405020304" pitchFamily="18" charset="0"/>
                <a:cs typeface="Times New Roman" panose="02020603050405020304" pitchFamily="18" charset="0"/>
              </a:rPr>
              <a:t>S</a:t>
            </a:r>
            <a:r>
              <a:rPr lang="zh-CN" altLang="en-US" sz="2800" b="1" i="0" u="none" dirty="0">
                <a:latin typeface="Times New Roman" panose="02020603050405020304" pitchFamily="18" charset="0"/>
                <a:cs typeface="Times New Roman" panose="02020603050405020304" pitchFamily="18" charset="0"/>
              </a:rPr>
              <a:t>中为止。</a:t>
            </a:r>
            <a:r>
              <a:rPr lang="en-US" altLang="zh-CN" sz="3200" b="1" i="0" u="none" dirty="0">
                <a:latin typeface="Times New Roman" panose="02020603050405020304" pitchFamily="18" charset="0"/>
                <a:cs typeface="Times New Roman" panose="02020603050405020304" pitchFamily="18" charset="0"/>
              </a:rPr>
              <a:t> </a:t>
            </a:r>
            <a:r>
              <a:rPr lang="zh-CN" altLang="en-US" sz="2800" b="1" i="0" u="none" dirty="0">
                <a:latin typeface="Times New Roman" panose="02020603050405020304" pitchFamily="18" charset="0"/>
                <a:cs typeface="Times New Roman" panose="02020603050405020304" pitchFamily="18" charset="0"/>
              </a:rPr>
              <a:t>     </a:t>
            </a:r>
            <a:endParaRPr lang="zh-CN" altLang="en-US" sz="2800" b="1" i="0" u="none" dirty="0">
              <a:latin typeface="Times New Roman" panose="02020603050405020304" pitchFamily="18" charset="0"/>
              <a:cs typeface="Times New Roman" panose="02020603050405020304" pitchFamily="18" charset="0"/>
            </a:endParaRPr>
          </a:p>
        </p:txBody>
      </p:sp>
      <p:sp>
        <p:nvSpPr>
          <p:cNvPr id="11269" name="Text Box 25"/>
          <p:cNvSpPr txBox="1">
            <a:spLocks noChangeArrowheads="1"/>
          </p:cNvSpPr>
          <p:nvPr/>
        </p:nvSpPr>
        <p:spPr bwMode="auto">
          <a:xfrm>
            <a:off x="5940425" y="4437063"/>
            <a:ext cx="431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endParaRPr lang="en-US" altLang="zh-CN" sz="1400" b="1" i="0" u="none">
              <a:latin typeface="Times New Roman" panose="02020603050405020304" pitchFamily="18" charset="0"/>
            </a:endParaRPr>
          </a:p>
        </p:txBody>
      </p:sp>
      <p:sp>
        <p:nvSpPr>
          <p:cNvPr id="95239" name="AutoShape 7"/>
          <p:cNvSpPr>
            <a:spLocks noChangeArrowheads="1"/>
          </p:cNvSpPr>
          <p:nvPr/>
        </p:nvSpPr>
        <p:spPr bwMode="auto">
          <a:xfrm>
            <a:off x="844942" y="4293096"/>
            <a:ext cx="7993062" cy="1336815"/>
          </a:xfrm>
          <a:prstGeom prst="roundRect">
            <a:avLst>
              <a:gd name="adj" fmla="val 16667"/>
            </a:avLst>
          </a:prstGeom>
          <a:solidFill>
            <a:schemeClr val="accent1">
              <a:alpha val="20000"/>
            </a:schemeClr>
          </a:solidFill>
          <a:ln w="9525">
            <a:solidFill>
              <a:schemeClr val="tx1"/>
            </a:solidFill>
            <a:round/>
          </a:ln>
        </p:spPr>
        <p:txBody>
          <a:bodyPr wrap="none" anchor="ct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7" dur="500"/>
                                        <p:tgtEl>
                                          <p:spTgt spid="95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12" dur="500"/>
                                        <p:tgtEl>
                                          <p:spTgt spid="95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animEffect transition="in" filter="blinds(horizontal)">
                                      <p:cBhvr>
                                        <p:cTn id="15" dur="500"/>
                                        <p:tgtEl>
                                          <p:spTgt spid="9523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5235">
                                            <p:txEl>
                                              <p:pRg st="4" end="4"/>
                                            </p:txEl>
                                          </p:spTgt>
                                        </p:tgtEl>
                                        <p:attrNameLst>
                                          <p:attrName>style.visibility</p:attrName>
                                        </p:attrNameLst>
                                      </p:cBhvr>
                                      <p:to>
                                        <p:strVal val="visible"/>
                                      </p:to>
                                    </p:set>
                                    <p:animEffect transition="in" filter="blinds(horizontal)">
                                      <p:cBhvr>
                                        <p:cTn id="18" dur="500"/>
                                        <p:tgtEl>
                                          <p:spTgt spid="9523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animEffect transition="in" filter="blinds(horizontal)">
                                      <p:cBhvr>
                                        <p:cTn id="23" dur="500"/>
                                        <p:tgtEl>
                                          <p:spTgt spid="952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5235">
                                            <p:txEl>
                                              <p:pRg st="6" end="6"/>
                                            </p:txEl>
                                          </p:spTgt>
                                        </p:tgtEl>
                                        <p:attrNameLst>
                                          <p:attrName>style.visibility</p:attrName>
                                        </p:attrNameLst>
                                      </p:cBhvr>
                                      <p:to>
                                        <p:strVal val="visible"/>
                                      </p:to>
                                    </p:set>
                                    <p:animEffect transition="in" filter="blinds(horizontal)">
                                      <p:cBhvr>
                                        <p:cTn id="28" dur="500"/>
                                        <p:tgtEl>
                                          <p:spTgt spid="9523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5235">
                                            <p:txEl>
                                              <p:pRg st="7" end="7"/>
                                            </p:txEl>
                                          </p:spTgt>
                                        </p:tgtEl>
                                        <p:attrNameLst>
                                          <p:attrName>style.visibility</p:attrName>
                                        </p:attrNameLst>
                                      </p:cBhvr>
                                      <p:to>
                                        <p:strVal val="visible"/>
                                      </p:to>
                                    </p:set>
                                    <p:animEffect transition="in" filter="blinds(horizontal)">
                                      <p:cBhvr>
                                        <p:cTn id="31" dur="500"/>
                                        <p:tgtEl>
                                          <p:spTgt spid="95235">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5239"/>
                                        </p:tgtEl>
                                        <p:attrNameLst>
                                          <p:attrName>style.visibility</p:attrName>
                                        </p:attrNameLst>
                                      </p:cBhvr>
                                      <p:to>
                                        <p:strVal val="visible"/>
                                      </p:to>
                                    </p:set>
                                    <p:animEffect transition="in" filter="blinds(horizontal)">
                                      <p:cBhvr>
                                        <p:cTn id="34" dur="500"/>
                                        <p:tgtEl>
                                          <p:spTgt spid="9523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5235">
                                            <p:txEl>
                                              <p:pRg st="8" end="8"/>
                                            </p:txEl>
                                          </p:spTgt>
                                        </p:tgtEl>
                                        <p:attrNameLst>
                                          <p:attrName>style.visibility</p:attrName>
                                        </p:attrNameLst>
                                      </p:cBhvr>
                                      <p:to>
                                        <p:strVal val="visible"/>
                                      </p:to>
                                    </p:set>
                                    <p:animEffect transition="in" filter="blinds(horizontal)">
                                      <p:cBhvr>
                                        <p:cTn id="39" dur="500"/>
                                        <p:tgtEl>
                                          <p:spTgt spid="95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849313" y="1170321"/>
            <a:ext cx="7772400" cy="609600"/>
          </a:xfrm>
        </p:spPr>
        <p:txBody>
          <a:bodyPr/>
          <a:lstStyle/>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rPr>
              <a:t>单源点最短路径</a:t>
            </a:r>
            <a:endParaRPr lang="en-US" altLang="zh-CN" sz="4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187" name="Rectangle 3"/>
          <p:cNvSpPr txBox="1">
            <a:spLocks noRot="1" noChangeArrowheads="1"/>
          </p:cNvSpPr>
          <p:nvPr/>
        </p:nvSpPr>
        <p:spPr bwMode="auto">
          <a:xfrm>
            <a:off x="729456" y="1816100"/>
            <a:ext cx="81534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u="sng">
                <a:solidFill>
                  <a:schemeClr val="tx1"/>
                </a:solidFill>
                <a:latin typeface="Arial" panose="020B0604020202020204" pitchFamily="34" charset="0"/>
                <a:ea typeface="宋体" panose="02010600030101010101" pitchFamily="2" charset="-122"/>
              </a:defRPr>
            </a:lvl1pPr>
            <a:lvl2pPr marL="800100" indent="-34290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Char char="n"/>
            </a:pPr>
            <a:r>
              <a:rPr lang="en-US" altLang="zh-CN" sz="3200" b="1" i="0" u="none" dirty="0">
                <a:latin typeface="Times New Roman" panose="02020603050405020304" pitchFamily="18" charset="0"/>
                <a:cs typeface="Times New Roman" panose="02020603050405020304" pitchFamily="18" charset="0"/>
              </a:rPr>
              <a:t>Dijkstra</a:t>
            </a:r>
            <a:r>
              <a:rPr lang="zh-CN" altLang="en-US" sz="3200" b="1" i="0" u="none" dirty="0">
                <a:latin typeface="Times New Roman" panose="02020603050405020304" pitchFamily="18" charset="0"/>
                <a:cs typeface="Times New Roman" panose="02020603050405020304" pitchFamily="18" charset="0"/>
              </a:rPr>
              <a:t>算法</a:t>
            </a:r>
            <a:r>
              <a:rPr lang="zh-CN" altLang="en-US" sz="3200" i="0" u="none" dirty="0">
                <a:cs typeface="Times New Roman" panose="02020603050405020304" pitchFamily="18" charset="0"/>
              </a:rPr>
              <a:t>基本思想</a:t>
            </a:r>
            <a:endParaRPr lang="en-US" altLang="zh-CN" sz="3200" i="0" u="none" dirty="0">
              <a:cs typeface="Times New Roman" panose="02020603050405020304" pitchFamily="18" charset="0"/>
            </a:endParaRPr>
          </a:p>
          <a:p>
            <a:pPr lvl="1">
              <a:lnSpc>
                <a:spcPct val="80000"/>
              </a:lnSpc>
              <a:spcBef>
                <a:spcPct val="20000"/>
              </a:spcBef>
              <a:buClr>
                <a:schemeClr val="folHlink"/>
              </a:buClr>
              <a:buSzPct val="60000"/>
              <a:buFont typeface="Wingdings" panose="05000000000000000000" pitchFamily="2" charset="2"/>
              <a:buChar char="n"/>
            </a:pPr>
            <a:r>
              <a:rPr lang="zh-CN" altLang="en-US" sz="2800" i="0" u="none" dirty="0">
                <a:latin typeface="Times New Roman" panose="02020603050405020304" pitchFamily="18" charset="0"/>
                <a:cs typeface="Times New Roman" panose="02020603050405020304" pitchFamily="18" charset="0"/>
              </a:rPr>
              <a:t>例子：求</a:t>
            </a:r>
            <a:r>
              <a:rPr lang="en-US" altLang="zh-CN" sz="2800" i="0" u="none" dirty="0">
                <a:latin typeface="Times New Roman" panose="02020603050405020304" pitchFamily="18" charset="0"/>
                <a:cs typeface="Times New Roman" panose="02020603050405020304" pitchFamily="18" charset="0"/>
              </a:rPr>
              <a:t>V</a:t>
            </a:r>
            <a:r>
              <a:rPr lang="en-US" altLang="zh-CN" i="0" u="none" dirty="0">
                <a:latin typeface="Times New Roman" panose="02020603050405020304" pitchFamily="18" charset="0"/>
                <a:cs typeface="Times New Roman" panose="02020603050405020304" pitchFamily="18" charset="0"/>
              </a:rPr>
              <a:t>0</a:t>
            </a:r>
            <a:r>
              <a:rPr lang="zh-CN" altLang="en-US" sz="2800" i="0" u="none" dirty="0">
                <a:latin typeface="Times New Roman" panose="02020603050405020304" pitchFamily="18" charset="0"/>
                <a:cs typeface="Times New Roman" panose="02020603050405020304" pitchFamily="18" charset="0"/>
              </a:rPr>
              <a:t>到图中其余各顶点的最短路径</a:t>
            </a:r>
            <a:r>
              <a:rPr lang="en-US" altLang="zh-CN" sz="2800" i="0" u="none" dirty="0">
                <a:latin typeface="Times New Roman" panose="02020603050405020304" pitchFamily="18" charset="0"/>
                <a:cs typeface="Times New Roman" panose="02020603050405020304" pitchFamily="18" charset="0"/>
              </a:rPr>
              <a:t> </a:t>
            </a:r>
            <a:endParaRPr lang="zh-CN" altLang="en-US" sz="2800" i="0" u="none" dirty="0">
              <a:latin typeface="Times New Roman" panose="02020603050405020304" pitchFamily="18" charset="0"/>
              <a:cs typeface="Times New Roman" panose="02020603050405020304" pitchFamily="18" charset="0"/>
            </a:endParaRPr>
          </a:p>
          <a:p>
            <a:pPr>
              <a:lnSpc>
                <a:spcPct val="80000"/>
              </a:lnSpc>
              <a:spcBef>
                <a:spcPct val="20000"/>
              </a:spcBef>
              <a:buClr>
                <a:schemeClr val="folHlink"/>
              </a:buClr>
              <a:buSzPct val="60000"/>
              <a:buFont typeface="Wingdings" panose="05000000000000000000" pitchFamily="2" charset="2"/>
              <a:buNone/>
            </a:pPr>
            <a:r>
              <a:rPr lang="zh-CN" altLang="en-US" sz="3200" b="1" i="0" u="none" dirty="0">
                <a:latin typeface="Times New Roman" panose="02020603050405020304" pitchFamily="18" charset="0"/>
                <a:cs typeface="Times New Roman" panose="02020603050405020304" pitchFamily="18" charset="0"/>
              </a:rPr>
              <a:t>         </a:t>
            </a:r>
            <a:endParaRPr lang="zh-CN" altLang="en-US" sz="3200" b="1" i="0" u="none" dirty="0">
              <a:latin typeface="Times New Roman" panose="02020603050405020304" pitchFamily="18" charset="0"/>
              <a:cs typeface="Times New Roman" panose="02020603050405020304" pitchFamily="18" charset="0"/>
            </a:endParaRPr>
          </a:p>
        </p:txBody>
      </p:sp>
      <p:sp>
        <p:nvSpPr>
          <p:cNvPr id="12293" name="Text Box 25"/>
          <p:cNvSpPr txBox="1">
            <a:spLocks noChangeArrowheads="1"/>
          </p:cNvSpPr>
          <p:nvPr/>
        </p:nvSpPr>
        <p:spPr bwMode="auto">
          <a:xfrm>
            <a:off x="5940425" y="4437063"/>
            <a:ext cx="431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endParaRPr lang="en-US" altLang="zh-CN" sz="1400" b="1" i="0" u="none">
              <a:latin typeface="Times New Roman" panose="02020603050405020304" pitchFamily="18" charset="0"/>
            </a:endParaRPr>
          </a:p>
        </p:txBody>
      </p:sp>
      <p:sp>
        <p:nvSpPr>
          <p:cNvPr id="41" name="矩形 40"/>
          <p:cNvSpPr>
            <a:spLocks noChangeArrowheads="1"/>
          </p:cNvSpPr>
          <p:nvPr/>
        </p:nvSpPr>
        <p:spPr bwMode="auto">
          <a:xfrm>
            <a:off x="5867400" y="2565400"/>
            <a:ext cx="1296988" cy="2159000"/>
          </a:xfrm>
          <a:prstGeom prst="rect">
            <a:avLst/>
          </a:prstGeom>
          <a:solidFill>
            <a:schemeClr val="accent1"/>
          </a:solidFill>
          <a:ln w="9525" algn="ctr">
            <a:solidFill>
              <a:schemeClr val="tx1"/>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r>
              <a:rPr lang="en-US" altLang="zh-CN" u="none"/>
              <a:t>T</a:t>
            </a:r>
            <a:endParaRPr lang="zh-CN" altLang="en-US" u="none"/>
          </a:p>
        </p:txBody>
      </p:sp>
      <p:graphicFrame>
        <p:nvGraphicFramePr>
          <p:cNvPr id="45" name="表格 44"/>
          <p:cNvGraphicFramePr>
            <a:graphicFrameLocks noGrp="1"/>
          </p:cNvGraphicFramePr>
          <p:nvPr/>
        </p:nvGraphicFramePr>
        <p:xfrm>
          <a:off x="827088" y="4886325"/>
          <a:ext cx="6553200" cy="1828800"/>
        </p:xfrm>
        <a:graphic>
          <a:graphicData uri="http://schemas.openxmlformats.org/drawingml/2006/table">
            <a:tbl>
              <a:tblPr firstRow="1" bandRow="1">
                <a:tableStyleId>{5C22544A-7EE6-4342-B048-85BDC9FD1C3A}</a:tableStyleId>
              </a:tblPr>
              <a:tblGrid>
                <a:gridCol w="1638300"/>
                <a:gridCol w="1638300"/>
                <a:gridCol w="1638300"/>
                <a:gridCol w="1638300"/>
              </a:tblGrid>
              <a:tr h="360040">
                <a:tc>
                  <a:txBody>
                    <a:bodyPr/>
                    <a:lstStyle/>
                    <a:p>
                      <a:pPr algn="ctr"/>
                      <a:r>
                        <a:rPr lang="zh-CN" altLang="en-US" sz="2400" dirty="0">
                          <a:solidFill>
                            <a:schemeClr val="tx1"/>
                          </a:solidFill>
                        </a:rPr>
                        <a:t>终点</a:t>
                      </a:r>
                      <a:endParaRPr lang="zh-CN" altLang="en-US" sz="2400" dirty="0">
                        <a:solidFill>
                          <a:schemeClr val="tx1"/>
                        </a:solidFill>
                      </a:endParaRPr>
                    </a:p>
                  </a:txBody>
                  <a:tcPr marL="91447" marR="91447"/>
                </a:tc>
                <a:tc>
                  <a:txBody>
                    <a:bodyPr/>
                    <a:lstStyle/>
                    <a:p>
                      <a:pPr algn="ctr"/>
                      <a:r>
                        <a:rPr lang="en-US" altLang="zh-CN" sz="2400" b="0" dirty="0">
                          <a:solidFill>
                            <a:schemeClr val="tx1"/>
                          </a:solidFill>
                        </a:rPr>
                        <a:t>1</a:t>
                      </a:r>
                      <a:r>
                        <a:rPr lang="zh-CN" altLang="en-US" sz="2400" b="0" dirty="0">
                          <a:solidFill>
                            <a:schemeClr val="tx1"/>
                          </a:solidFill>
                        </a:rPr>
                        <a:t>条边</a:t>
                      </a:r>
                      <a:endParaRPr lang="zh-CN" altLang="en-US" sz="2400" b="0" dirty="0">
                        <a:solidFill>
                          <a:schemeClr val="tx1"/>
                        </a:solidFill>
                      </a:endParaRPr>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2</a:t>
                      </a:r>
                      <a:r>
                        <a:rPr lang="zh-CN" altLang="en-US" sz="2400" b="0" dirty="0">
                          <a:solidFill>
                            <a:schemeClr val="tx1"/>
                          </a:solidFill>
                        </a:rPr>
                        <a:t>条边</a:t>
                      </a:r>
                      <a:endParaRPr lang="zh-CN" altLang="en-US" sz="2400" b="0" dirty="0">
                        <a:solidFill>
                          <a:schemeClr val="tx1"/>
                        </a:solidFill>
                      </a:endParaRPr>
                    </a:p>
                  </a:txBody>
                  <a:tcPr marL="91447" marR="91447"/>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3</a:t>
                      </a:r>
                      <a:r>
                        <a:rPr lang="zh-CN" altLang="en-US" sz="2400" b="0" dirty="0">
                          <a:solidFill>
                            <a:schemeClr val="tx1"/>
                          </a:solidFill>
                        </a:rPr>
                        <a:t>条边</a:t>
                      </a:r>
                      <a:endParaRPr lang="zh-CN" altLang="en-US" sz="2400" b="0" dirty="0">
                        <a:solidFill>
                          <a:schemeClr val="tx1"/>
                        </a:solidFill>
                      </a:endParaRPr>
                    </a:p>
                  </a:txBody>
                  <a:tcPr marL="91447" marR="91447"/>
                </a:tc>
              </a:tr>
              <a:tr h="370840">
                <a:tc>
                  <a:txBody>
                    <a:bodyPr/>
                    <a:lstStyle/>
                    <a:p>
                      <a:endParaRPr lang="zh-CN" altLang="en-US" sz="2400" dirty="0"/>
                    </a:p>
                  </a:txBody>
                  <a:tcPr marL="91447" marR="91447"/>
                </a:tc>
                <a:tc>
                  <a:txBody>
                    <a:bodyPr/>
                    <a:lstStyle/>
                    <a:p>
                      <a:endParaRPr lang="zh-CN" altLang="en-US" sz="2400" dirty="0"/>
                    </a:p>
                  </a:txBody>
                  <a:tcPr marL="91447" marR="91447"/>
                </a:tc>
                <a:tc>
                  <a:txBody>
                    <a:bodyPr/>
                    <a:lstStyle/>
                    <a:p>
                      <a:endParaRPr lang="zh-CN" altLang="en-US" sz="2400" dirty="0">
                        <a:solidFill>
                          <a:srgbClr val="FF0000"/>
                        </a:solidFill>
                      </a:endParaRPr>
                    </a:p>
                  </a:txBody>
                  <a:tcPr marL="91447" marR="91447"/>
                </a:tc>
                <a:tc>
                  <a:txBody>
                    <a:bodyPr/>
                    <a:lstStyle/>
                    <a:p>
                      <a:endParaRPr lang="zh-CN" altLang="en-US" sz="2400" dirty="0"/>
                    </a:p>
                  </a:txBody>
                  <a:tcPr marL="91447" marR="91447"/>
                </a:tc>
              </a:tr>
              <a:tr h="370840">
                <a:tc>
                  <a:txBody>
                    <a:bodyPr/>
                    <a:lstStyle/>
                    <a:p>
                      <a:endParaRPr lang="zh-CN" altLang="en-US" sz="2400" dirty="0"/>
                    </a:p>
                  </a:txBody>
                  <a:tcPr marL="91447" marR="91447"/>
                </a:tc>
                <a:tc>
                  <a:txBody>
                    <a:bodyPr/>
                    <a:lstStyle/>
                    <a:p>
                      <a:endParaRPr lang="zh-CN" altLang="en-US" sz="2400" dirty="0"/>
                    </a:p>
                  </a:txBody>
                  <a:tcPr marL="91447" marR="91447"/>
                </a:tc>
                <a:tc>
                  <a:txBody>
                    <a:bodyPr/>
                    <a:lstStyle/>
                    <a:p>
                      <a:endParaRPr lang="zh-CN" altLang="en-US" sz="2400" dirty="0"/>
                    </a:p>
                  </a:txBody>
                  <a:tcPr marL="91447" marR="91447"/>
                </a:tc>
                <a:tc>
                  <a:txBody>
                    <a:bodyPr/>
                    <a:lstStyle/>
                    <a:p>
                      <a:endParaRPr lang="zh-CN" altLang="en-US" sz="2400" dirty="0"/>
                    </a:p>
                  </a:txBody>
                  <a:tcPr marL="91447" marR="91447"/>
                </a:tc>
              </a:tr>
              <a:tr h="370840">
                <a:tc>
                  <a:txBody>
                    <a:bodyPr/>
                    <a:lstStyle/>
                    <a:p>
                      <a:endParaRPr lang="zh-CN" altLang="en-US" sz="2400" dirty="0"/>
                    </a:p>
                  </a:txBody>
                  <a:tcPr marL="91447" marR="91447"/>
                </a:tc>
                <a:tc>
                  <a:txBody>
                    <a:bodyPr/>
                    <a:lstStyle/>
                    <a:p>
                      <a:endParaRPr lang="zh-CN" altLang="en-US" sz="2400" dirty="0"/>
                    </a:p>
                  </a:txBody>
                  <a:tcPr marL="91447" marR="91447"/>
                </a:tc>
                <a:tc>
                  <a:txBody>
                    <a:bodyPr/>
                    <a:lstStyle/>
                    <a:p>
                      <a:endParaRPr lang="zh-CN" altLang="en-US" sz="2400" dirty="0">
                        <a:solidFill>
                          <a:srgbClr val="FF0000"/>
                        </a:solidFill>
                      </a:endParaRPr>
                    </a:p>
                  </a:txBody>
                  <a:tcPr marL="91447" marR="91447"/>
                </a:tc>
                <a:tc>
                  <a:txBody>
                    <a:bodyPr/>
                    <a:lstStyle/>
                    <a:p>
                      <a:endParaRPr lang="zh-CN" altLang="en-US" sz="2400" dirty="0"/>
                    </a:p>
                  </a:txBody>
                  <a:tcPr marL="91447" marR="91447"/>
                </a:tc>
              </a:tr>
            </a:tbl>
          </a:graphicData>
        </a:graphic>
      </p:graphicFrame>
      <p:sp>
        <p:nvSpPr>
          <p:cNvPr id="55" name="矩形 54"/>
          <p:cNvSpPr>
            <a:spLocks noChangeArrowheads="1"/>
          </p:cNvSpPr>
          <p:nvPr/>
        </p:nvSpPr>
        <p:spPr bwMode="auto">
          <a:xfrm>
            <a:off x="4095750" y="2565400"/>
            <a:ext cx="1295400" cy="2159000"/>
          </a:xfrm>
          <a:prstGeom prst="rect">
            <a:avLst/>
          </a:prstGeom>
          <a:solidFill>
            <a:schemeClr val="accent1"/>
          </a:solidFill>
          <a:ln w="9525" algn="ctr">
            <a:solidFill>
              <a:schemeClr val="tx1"/>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r>
              <a:rPr lang="en-US" altLang="zh-CN" u="none"/>
              <a:t>S</a:t>
            </a:r>
            <a:endParaRPr lang="zh-CN" altLang="en-US" u="none"/>
          </a:p>
        </p:txBody>
      </p:sp>
      <p:grpSp>
        <p:nvGrpSpPr>
          <p:cNvPr id="2" name="组合 42"/>
          <p:cNvGrpSpPr/>
          <p:nvPr/>
        </p:nvGrpSpPr>
        <p:grpSpPr bwMode="auto">
          <a:xfrm>
            <a:off x="6156325" y="2743200"/>
            <a:ext cx="781050" cy="679450"/>
            <a:chOff x="6005888" y="2996880"/>
            <a:chExt cx="780972" cy="679191"/>
          </a:xfrm>
        </p:grpSpPr>
        <p:sp>
          <p:nvSpPr>
            <p:cNvPr id="12374" name="AutoShape 10"/>
            <p:cNvSpPr>
              <a:spLocks noChangeArrowheads="1"/>
            </p:cNvSpPr>
            <p:nvPr/>
          </p:nvSpPr>
          <p:spPr bwMode="auto">
            <a:xfrm>
              <a:off x="6005888" y="2996880"/>
              <a:ext cx="577850" cy="557212"/>
            </a:xfrm>
            <a:prstGeom prst="flowChartConnector">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75" name="Text Box 20"/>
            <p:cNvSpPr txBox="1">
              <a:spLocks noChangeArrowheads="1"/>
            </p:cNvSpPr>
            <p:nvPr/>
          </p:nvSpPr>
          <p:spPr bwMode="auto">
            <a:xfrm>
              <a:off x="6012160" y="3037896"/>
              <a:ext cx="774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V1</a:t>
              </a:r>
              <a:endParaRPr lang="en-US" altLang="zh-CN" b="1" i="0" u="none" dirty="0">
                <a:latin typeface="Times New Roman" panose="02020603050405020304" pitchFamily="18" charset="0"/>
              </a:endParaRPr>
            </a:p>
          </p:txBody>
        </p:sp>
      </p:grpSp>
      <p:grpSp>
        <p:nvGrpSpPr>
          <p:cNvPr id="3" name="组合 51"/>
          <p:cNvGrpSpPr/>
          <p:nvPr/>
        </p:nvGrpSpPr>
        <p:grpSpPr bwMode="auto">
          <a:xfrm>
            <a:off x="6156325" y="3395663"/>
            <a:ext cx="828675" cy="646112"/>
            <a:chOff x="6029548" y="3754225"/>
            <a:chExt cx="829320" cy="645694"/>
          </a:xfrm>
        </p:grpSpPr>
        <p:sp>
          <p:nvSpPr>
            <p:cNvPr id="12372" name="AutoShape 10"/>
            <p:cNvSpPr>
              <a:spLocks noChangeArrowheads="1"/>
            </p:cNvSpPr>
            <p:nvPr/>
          </p:nvSpPr>
          <p:spPr bwMode="auto">
            <a:xfrm>
              <a:off x="6029548" y="3754225"/>
              <a:ext cx="577850" cy="557212"/>
            </a:xfrm>
            <a:prstGeom prst="flowChartConnector">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73" name="Text Box 20"/>
            <p:cNvSpPr txBox="1">
              <a:spLocks noChangeArrowheads="1"/>
            </p:cNvSpPr>
            <p:nvPr/>
          </p:nvSpPr>
          <p:spPr bwMode="auto">
            <a:xfrm>
              <a:off x="6084168" y="3761744"/>
              <a:ext cx="774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V2</a:t>
              </a:r>
              <a:endParaRPr lang="en-US" altLang="zh-CN" b="1" i="0" u="none" dirty="0">
                <a:latin typeface="Times New Roman" panose="02020603050405020304" pitchFamily="18" charset="0"/>
              </a:endParaRPr>
            </a:p>
          </p:txBody>
        </p:sp>
      </p:grpSp>
      <p:grpSp>
        <p:nvGrpSpPr>
          <p:cNvPr id="4" name="组合 52"/>
          <p:cNvGrpSpPr/>
          <p:nvPr/>
        </p:nvGrpSpPr>
        <p:grpSpPr bwMode="auto">
          <a:xfrm>
            <a:off x="6156325" y="4048125"/>
            <a:ext cx="796925" cy="700088"/>
            <a:chOff x="6516216" y="4365104"/>
            <a:chExt cx="796644" cy="701567"/>
          </a:xfrm>
        </p:grpSpPr>
        <p:sp>
          <p:nvSpPr>
            <p:cNvPr id="12370" name="AutoShape 10"/>
            <p:cNvSpPr>
              <a:spLocks noChangeArrowheads="1"/>
            </p:cNvSpPr>
            <p:nvPr/>
          </p:nvSpPr>
          <p:spPr bwMode="auto">
            <a:xfrm>
              <a:off x="6516216" y="4365104"/>
              <a:ext cx="577850" cy="557212"/>
            </a:xfrm>
            <a:prstGeom prst="flowChartConnector">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71" name="Text Box 20"/>
            <p:cNvSpPr txBox="1">
              <a:spLocks noChangeArrowheads="1"/>
            </p:cNvSpPr>
            <p:nvPr/>
          </p:nvSpPr>
          <p:spPr bwMode="auto">
            <a:xfrm>
              <a:off x="6538160" y="4428496"/>
              <a:ext cx="774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V3</a:t>
              </a:r>
              <a:endParaRPr lang="en-US" altLang="zh-CN" b="1" i="0" u="none" dirty="0">
                <a:latin typeface="Times New Roman" panose="02020603050405020304" pitchFamily="18" charset="0"/>
              </a:endParaRPr>
            </a:p>
          </p:txBody>
        </p:sp>
      </p:grpSp>
      <p:grpSp>
        <p:nvGrpSpPr>
          <p:cNvPr id="5" name="组合 53"/>
          <p:cNvGrpSpPr/>
          <p:nvPr/>
        </p:nvGrpSpPr>
        <p:grpSpPr bwMode="auto">
          <a:xfrm>
            <a:off x="4433888" y="2598738"/>
            <a:ext cx="774700" cy="668337"/>
            <a:chOff x="4283968" y="2967312"/>
            <a:chExt cx="774700" cy="667815"/>
          </a:xfrm>
        </p:grpSpPr>
        <p:sp>
          <p:nvSpPr>
            <p:cNvPr id="12368" name="AutoShape 10"/>
            <p:cNvSpPr>
              <a:spLocks noChangeArrowheads="1"/>
            </p:cNvSpPr>
            <p:nvPr/>
          </p:nvSpPr>
          <p:spPr bwMode="auto">
            <a:xfrm>
              <a:off x="4283968" y="2967312"/>
              <a:ext cx="577850" cy="557212"/>
            </a:xfrm>
            <a:prstGeom prst="flowChartConnector">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69" name="Text Box 20"/>
            <p:cNvSpPr txBox="1">
              <a:spLocks noChangeArrowheads="1"/>
            </p:cNvSpPr>
            <p:nvPr/>
          </p:nvSpPr>
          <p:spPr bwMode="auto">
            <a:xfrm>
              <a:off x="4283968" y="2996952"/>
              <a:ext cx="774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V0</a:t>
              </a:r>
              <a:endParaRPr lang="en-US" altLang="zh-CN" b="1" i="0" u="none" dirty="0">
                <a:latin typeface="Times New Roman" panose="02020603050405020304" pitchFamily="18" charset="0"/>
              </a:endParaRPr>
            </a:p>
          </p:txBody>
        </p:sp>
      </p:grpSp>
      <p:sp>
        <p:nvSpPr>
          <p:cNvPr id="56" name="矩形 55"/>
          <p:cNvSpPr>
            <a:spLocks noChangeArrowheads="1"/>
          </p:cNvSpPr>
          <p:nvPr/>
        </p:nvSpPr>
        <p:spPr bwMode="auto">
          <a:xfrm>
            <a:off x="3033713" y="6296025"/>
            <a:ext cx="404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kumimoji="1" lang="en-US" altLang="zh-CN" sz="2400" b="1" i="0" u="none">
                <a:latin typeface="Times New Roman" panose="02020603050405020304" pitchFamily="18" charset="0"/>
                <a:cs typeface="Times New Roman" panose="02020603050405020304" pitchFamily="18" charset="0"/>
              </a:rPr>
              <a:t>∞</a:t>
            </a:r>
            <a:endParaRPr kumimoji="1" lang="en-US" altLang="zh-CN" sz="2000" b="1" i="0" u="none">
              <a:latin typeface="Times New Roman" panose="02020603050405020304" pitchFamily="18" charset="0"/>
              <a:cs typeface="Times New Roman" panose="02020603050405020304" pitchFamily="18" charset="0"/>
            </a:endParaRPr>
          </a:p>
        </p:txBody>
      </p:sp>
      <p:sp>
        <p:nvSpPr>
          <p:cNvPr id="57" name="TextBox 56"/>
          <p:cNvSpPr txBox="1">
            <a:spLocks noChangeArrowheads="1"/>
          </p:cNvSpPr>
          <p:nvPr/>
        </p:nvSpPr>
        <p:spPr bwMode="auto">
          <a:xfrm>
            <a:off x="2960688" y="5359400"/>
            <a:ext cx="528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t>30</a:t>
            </a:r>
            <a:endParaRPr lang="zh-CN" altLang="en-US" sz="2400" i="0" u="none"/>
          </a:p>
        </p:txBody>
      </p:sp>
      <p:sp>
        <p:nvSpPr>
          <p:cNvPr id="58" name="TextBox 57"/>
          <p:cNvSpPr txBox="1">
            <a:spLocks noChangeArrowheads="1"/>
          </p:cNvSpPr>
          <p:nvPr/>
        </p:nvSpPr>
        <p:spPr bwMode="auto">
          <a:xfrm>
            <a:off x="2938463" y="57912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t>15</a:t>
            </a:r>
            <a:endParaRPr lang="zh-CN" altLang="en-US" sz="2400" i="0" u="none"/>
          </a:p>
        </p:txBody>
      </p:sp>
      <p:sp>
        <p:nvSpPr>
          <p:cNvPr id="59" name="矩形 58"/>
          <p:cNvSpPr>
            <a:spLocks noChangeArrowheads="1"/>
          </p:cNvSpPr>
          <p:nvPr/>
        </p:nvSpPr>
        <p:spPr bwMode="auto">
          <a:xfrm>
            <a:off x="4675188" y="6237288"/>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kumimoji="1" lang="en-US" altLang="zh-CN" sz="2400" i="0" u="none">
                <a:solidFill>
                  <a:srgbClr val="FF0000"/>
                </a:solidFill>
                <a:cs typeface="Arial" panose="020B0604020202020204" pitchFamily="34" charset="0"/>
              </a:rPr>
              <a:t>35</a:t>
            </a:r>
            <a:endParaRPr kumimoji="1" lang="en-US" altLang="zh-CN" sz="2000" i="0" u="none">
              <a:solidFill>
                <a:srgbClr val="FF0000"/>
              </a:solidFill>
              <a:cs typeface="Arial" panose="020B0604020202020204" pitchFamily="34" charset="0"/>
            </a:endParaRPr>
          </a:p>
        </p:txBody>
      </p:sp>
      <p:sp>
        <p:nvSpPr>
          <p:cNvPr id="60" name="TextBox 59"/>
          <p:cNvSpPr txBox="1">
            <a:spLocks noChangeArrowheads="1"/>
          </p:cNvSpPr>
          <p:nvPr/>
        </p:nvSpPr>
        <p:spPr bwMode="auto">
          <a:xfrm>
            <a:off x="4643438" y="5373688"/>
            <a:ext cx="528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dirty="0">
                <a:solidFill>
                  <a:srgbClr val="FF0000"/>
                </a:solidFill>
              </a:rPr>
              <a:t>25</a:t>
            </a:r>
            <a:endParaRPr lang="zh-CN" altLang="en-US" sz="2400" i="0" u="none" dirty="0">
              <a:solidFill>
                <a:srgbClr val="FF0000"/>
              </a:solidFill>
            </a:endParaRPr>
          </a:p>
        </p:txBody>
      </p:sp>
      <p:sp>
        <p:nvSpPr>
          <p:cNvPr id="61" name="TextBox 60"/>
          <p:cNvSpPr txBox="1">
            <a:spLocks noChangeArrowheads="1"/>
          </p:cNvSpPr>
          <p:nvPr/>
        </p:nvSpPr>
        <p:spPr bwMode="auto">
          <a:xfrm>
            <a:off x="4643438" y="5805488"/>
            <a:ext cx="528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t>15</a:t>
            </a:r>
            <a:endParaRPr lang="zh-CN" altLang="en-US" sz="2400" i="0" u="none"/>
          </a:p>
        </p:txBody>
      </p:sp>
      <p:sp>
        <p:nvSpPr>
          <p:cNvPr id="63" name="TextBox 62"/>
          <p:cNvSpPr txBox="1">
            <a:spLocks noChangeArrowheads="1"/>
          </p:cNvSpPr>
          <p:nvPr/>
        </p:nvSpPr>
        <p:spPr bwMode="auto">
          <a:xfrm>
            <a:off x="6243638" y="5375275"/>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t>25</a:t>
            </a:r>
            <a:endParaRPr lang="zh-CN" altLang="en-US" sz="2400" i="0" u="none"/>
          </a:p>
        </p:txBody>
      </p:sp>
      <p:sp>
        <p:nvSpPr>
          <p:cNvPr id="64" name="TextBox 63"/>
          <p:cNvSpPr txBox="1">
            <a:spLocks noChangeArrowheads="1"/>
          </p:cNvSpPr>
          <p:nvPr/>
        </p:nvSpPr>
        <p:spPr bwMode="auto">
          <a:xfrm>
            <a:off x="6243638" y="5807075"/>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t>15</a:t>
            </a:r>
            <a:endParaRPr lang="zh-CN" altLang="en-US" sz="2400" i="0" u="none"/>
          </a:p>
        </p:txBody>
      </p:sp>
      <p:sp>
        <p:nvSpPr>
          <p:cNvPr id="65" name="TextBox 64"/>
          <p:cNvSpPr txBox="1">
            <a:spLocks noChangeArrowheads="1"/>
          </p:cNvSpPr>
          <p:nvPr/>
        </p:nvSpPr>
        <p:spPr bwMode="auto">
          <a:xfrm>
            <a:off x="1371600" y="5319713"/>
            <a:ext cx="561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dirty="0"/>
              <a:t>V</a:t>
            </a:r>
            <a:r>
              <a:rPr lang="en-US" altLang="zh-CN" i="0" u="none" dirty="0"/>
              <a:t>1</a:t>
            </a:r>
            <a:endParaRPr lang="zh-CN" altLang="en-US" sz="2400" i="0" u="none" dirty="0"/>
          </a:p>
        </p:txBody>
      </p:sp>
      <p:sp>
        <p:nvSpPr>
          <p:cNvPr id="66" name="TextBox 65"/>
          <p:cNvSpPr txBox="1">
            <a:spLocks noChangeArrowheads="1"/>
          </p:cNvSpPr>
          <p:nvPr/>
        </p:nvSpPr>
        <p:spPr bwMode="auto">
          <a:xfrm>
            <a:off x="1403350" y="5805488"/>
            <a:ext cx="561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dirty="0"/>
              <a:t>V</a:t>
            </a:r>
            <a:r>
              <a:rPr lang="en-US" altLang="zh-CN" i="0" u="none" dirty="0"/>
              <a:t>2</a:t>
            </a:r>
            <a:endParaRPr lang="zh-CN" altLang="en-US" sz="2400" i="0" u="none" dirty="0"/>
          </a:p>
        </p:txBody>
      </p:sp>
      <p:sp>
        <p:nvSpPr>
          <p:cNvPr id="67" name="TextBox 66"/>
          <p:cNvSpPr txBox="1">
            <a:spLocks noChangeArrowheads="1"/>
          </p:cNvSpPr>
          <p:nvPr/>
        </p:nvSpPr>
        <p:spPr bwMode="auto">
          <a:xfrm>
            <a:off x="1425575" y="6261100"/>
            <a:ext cx="561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dirty="0"/>
              <a:t>V</a:t>
            </a:r>
            <a:r>
              <a:rPr lang="en-US" altLang="zh-CN" i="0" u="none" dirty="0"/>
              <a:t>3</a:t>
            </a:r>
            <a:endParaRPr lang="zh-CN" altLang="en-US" sz="2400" i="0" u="none" dirty="0"/>
          </a:p>
        </p:txBody>
      </p:sp>
      <p:sp>
        <p:nvSpPr>
          <p:cNvPr id="68" name="椭圆 67"/>
          <p:cNvSpPr>
            <a:spLocks noChangeArrowheads="1"/>
          </p:cNvSpPr>
          <p:nvPr/>
        </p:nvSpPr>
        <p:spPr bwMode="auto">
          <a:xfrm>
            <a:off x="2916238" y="5805488"/>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endParaRPr lang="zh-CN" altLang="en-US" u="none"/>
          </a:p>
        </p:txBody>
      </p:sp>
      <p:sp>
        <p:nvSpPr>
          <p:cNvPr id="69" name="椭圆 68"/>
          <p:cNvSpPr>
            <a:spLocks noChangeArrowheads="1"/>
          </p:cNvSpPr>
          <p:nvPr/>
        </p:nvSpPr>
        <p:spPr bwMode="auto">
          <a:xfrm>
            <a:off x="4572000" y="5373688"/>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endParaRPr lang="zh-CN" altLang="en-US" u="none"/>
          </a:p>
        </p:txBody>
      </p:sp>
      <p:sp>
        <p:nvSpPr>
          <p:cNvPr id="70" name="TextBox 69"/>
          <p:cNvSpPr txBox="1">
            <a:spLocks noChangeArrowheads="1"/>
          </p:cNvSpPr>
          <p:nvPr/>
        </p:nvSpPr>
        <p:spPr bwMode="auto">
          <a:xfrm>
            <a:off x="6259513" y="62738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en-US" altLang="zh-CN" sz="2400" i="0" u="none">
                <a:solidFill>
                  <a:srgbClr val="FF0000"/>
                </a:solidFill>
              </a:rPr>
              <a:t>27</a:t>
            </a:r>
            <a:endParaRPr lang="zh-CN" altLang="en-US" sz="2400" i="0" u="none">
              <a:solidFill>
                <a:srgbClr val="FF0000"/>
              </a:solidFill>
            </a:endParaRPr>
          </a:p>
        </p:txBody>
      </p:sp>
      <p:grpSp>
        <p:nvGrpSpPr>
          <p:cNvPr id="6" name="组合 72"/>
          <p:cNvGrpSpPr/>
          <p:nvPr/>
        </p:nvGrpSpPr>
        <p:grpSpPr bwMode="auto">
          <a:xfrm>
            <a:off x="677863" y="2665413"/>
            <a:ext cx="3324225" cy="2201862"/>
            <a:chOff x="677863" y="2665632"/>
            <a:chExt cx="3324213" cy="2200903"/>
          </a:xfrm>
        </p:grpSpPr>
        <p:grpSp>
          <p:nvGrpSpPr>
            <p:cNvPr id="12346" name="组合 37"/>
            <p:cNvGrpSpPr/>
            <p:nvPr/>
          </p:nvGrpSpPr>
          <p:grpSpPr bwMode="auto">
            <a:xfrm>
              <a:off x="677863" y="2665632"/>
              <a:ext cx="3324213" cy="2200903"/>
              <a:chOff x="677863" y="2228896"/>
              <a:chExt cx="3324213" cy="2200903"/>
            </a:xfrm>
          </p:grpSpPr>
          <p:grpSp>
            <p:nvGrpSpPr>
              <p:cNvPr id="12349" name="组合 37"/>
              <p:cNvGrpSpPr/>
              <p:nvPr/>
            </p:nvGrpSpPr>
            <p:grpSpPr bwMode="auto">
              <a:xfrm>
                <a:off x="677863" y="2228896"/>
                <a:ext cx="3324213" cy="2200903"/>
                <a:chOff x="677863" y="2924944"/>
                <a:chExt cx="3324213" cy="2200903"/>
              </a:xfrm>
            </p:grpSpPr>
            <p:sp>
              <p:nvSpPr>
                <p:cNvPr id="12351" name="AutoShape 10"/>
                <p:cNvSpPr>
                  <a:spLocks noChangeArrowheads="1"/>
                </p:cNvSpPr>
                <p:nvPr/>
              </p:nvSpPr>
              <p:spPr bwMode="auto">
                <a:xfrm>
                  <a:off x="3190875" y="3743135"/>
                  <a:ext cx="577850" cy="557212"/>
                </a:xfrm>
                <a:prstGeom prst="flowChartConnector">
                  <a:avLst/>
                </a:prstGeom>
                <a:solidFill>
                  <a:srgbClr val="FFFF00"/>
                </a:solidFill>
                <a:ln w="19050">
                  <a:solidFill>
                    <a:srgbClr val="000000"/>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52" name="Text Box 20"/>
                <p:cNvSpPr txBox="1">
                  <a:spLocks noChangeArrowheads="1"/>
                </p:cNvSpPr>
                <p:nvPr/>
              </p:nvSpPr>
              <p:spPr bwMode="auto">
                <a:xfrm>
                  <a:off x="3227376" y="3807880"/>
                  <a:ext cx="7747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V0</a:t>
                  </a:r>
                  <a:endParaRPr lang="en-US" altLang="zh-CN" b="1" i="0" u="none" dirty="0">
                    <a:latin typeface="Times New Roman" panose="02020603050405020304" pitchFamily="18" charset="0"/>
                  </a:endParaRPr>
                </a:p>
              </p:txBody>
            </p:sp>
            <p:sp>
              <p:nvSpPr>
                <p:cNvPr id="12353" name="AutoShape 9"/>
                <p:cNvSpPr>
                  <a:spLocks noChangeArrowheads="1"/>
                </p:cNvSpPr>
                <p:nvPr/>
              </p:nvSpPr>
              <p:spPr bwMode="auto">
                <a:xfrm>
                  <a:off x="1843088" y="4438460"/>
                  <a:ext cx="577850" cy="557212"/>
                </a:xfrm>
                <a:prstGeom prst="flowChartConnector">
                  <a:avLst/>
                </a:prstGeom>
                <a:solidFill>
                  <a:srgbClr val="FFFFFF"/>
                </a:solidFill>
                <a:ln w="19050">
                  <a:solidFill>
                    <a:srgbClr val="000000"/>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54" name="Line 15"/>
                <p:cNvSpPr>
                  <a:spLocks noChangeShapeType="1"/>
                </p:cNvSpPr>
                <p:nvPr/>
              </p:nvSpPr>
              <p:spPr bwMode="auto">
                <a:xfrm flipH="1" flipV="1">
                  <a:off x="2195736" y="3476054"/>
                  <a:ext cx="0" cy="932337"/>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55" name="Line 16"/>
                <p:cNvSpPr>
                  <a:spLocks noChangeShapeType="1"/>
                </p:cNvSpPr>
                <p:nvPr/>
              </p:nvSpPr>
              <p:spPr bwMode="auto">
                <a:xfrm flipH="1">
                  <a:off x="2381250" y="4335272"/>
                  <a:ext cx="1022350" cy="411163"/>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56" name="Line 17"/>
                <p:cNvSpPr>
                  <a:spLocks noChangeShapeType="1"/>
                </p:cNvSpPr>
                <p:nvPr/>
              </p:nvSpPr>
              <p:spPr bwMode="auto">
                <a:xfrm flipH="1" flipV="1">
                  <a:off x="2517775" y="3244660"/>
                  <a:ext cx="866775" cy="560387"/>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57" name="Line 18"/>
                <p:cNvSpPr>
                  <a:spLocks noChangeShapeType="1"/>
                </p:cNvSpPr>
                <p:nvPr/>
              </p:nvSpPr>
              <p:spPr bwMode="auto">
                <a:xfrm>
                  <a:off x="2470150" y="3371660"/>
                  <a:ext cx="782638" cy="554037"/>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58" name="Text Box 32"/>
                <p:cNvSpPr txBox="1">
                  <a:spLocks noChangeArrowheads="1"/>
                </p:cNvSpPr>
                <p:nvPr/>
              </p:nvSpPr>
              <p:spPr bwMode="auto">
                <a:xfrm>
                  <a:off x="1763688" y="3904336"/>
                  <a:ext cx="8096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10</a:t>
                  </a:r>
                  <a:endParaRPr lang="en-US" altLang="zh-CN" sz="2400" b="1" i="0" u="none">
                    <a:latin typeface="Times New Roman" panose="02020603050405020304" pitchFamily="18" charset="0"/>
                  </a:endParaRPr>
                </a:p>
              </p:txBody>
            </p:sp>
            <p:sp>
              <p:nvSpPr>
                <p:cNvPr id="12359" name="Text Box 34"/>
                <p:cNvSpPr txBox="1">
                  <a:spLocks noChangeArrowheads="1"/>
                </p:cNvSpPr>
                <p:nvPr/>
              </p:nvSpPr>
              <p:spPr bwMode="auto">
                <a:xfrm>
                  <a:off x="2732088" y="4424172"/>
                  <a:ext cx="7223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15</a:t>
                  </a:r>
                  <a:endParaRPr lang="en-US" altLang="zh-CN" sz="2400" b="1" i="0" u="none">
                    <a:latin typeface="Times New Roman" panose="02020603050405020304" pitchFamily="18" charset="0"/>
                  </a:endParaRPr>
                </a:p>
              </p:txBody>
            </p:sp>
            <p:sp>
              <p:nvSpPr>
                <p:cNvPr id="12360" name="Text Box 35"/>
                <p:cNvSpPr txBox="1">
                  <a:spLocks noChangeArrowheads="1"/>
                </p:cNvSpPr>
                <p:nvPr/>
              </p:nvSpPr>
              <p:spPr bwMode="auto">
                <a:xfrm>
                  <a:off x="2901950" y="3130677"/>
                  <a:ext cx="6873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30</a:t>
                  </a:r>
                  <a:endParaRPr lang="en-US" altLang="zh-CN" sz="2400" b="1" i="0" u="none">
                    <a:latin typeface="Times New Roman" panose="02020603050405020304" pitchFamily="18" charset="0"/>
                  </a:endParaRPr>
                </a:p>
              </p:txBody>
            </p:sp>
            <p:sp>
              <p:nvSpPr>
                <p:cNvPr id="12361" name="Text Box 36"/>
                <p:cNvSpPr txBox="1">
                  <a:spLocks noChangeArrowheads="1"/>
                </p:cNvSpPr>
                <p:nvPr/>
              </p:nvSpPr>
              <p:spPr bwMode="auto">
                <a:xfrm>
                  <a:off x="2517775" y="3443097"/>
                  <a:ext cx="6016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5</a:t>
                  </a:r>
                  <a:endParaRPr lang="en-US" altLang="zh-CN" sz="2400" b="1" i="0" u="none">
                    <a:latin typeface="Times New Roman" panose="02020603050405020304" pitchFamily="18" charset="0"/>
                  </a:endParaRPr>
                </a:p>
              </p:txBody>
            </p:sp>
            <p:sp>
              <p:nvSpPr>
                <p:cNvPr id="12362" name="Text Box 20"/>
                <p:cNvSpPr txBox="1">
                  <a:spLocks noChangeArrowheads="1"/>
                </p:cNvSpPr>
                <p:nvPr/>
              </p:nvSpPr>
              <p:spPr bwMode="auto">
                <a:xfrm>
                  <a:off x="1831975" y="4486085"/>
                  <a:ext cx="7747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V2</a:t>
                  </a:r>
                  <a:endParaRPr lang="en-US" altLang="zh-CN" b="1" i="0" u="none" dirty="0">
                    <a:latin typeface="Times New Roman" panose="02020603050405020304" pitchFamily="18" charset="0"/>
                  </a:endParaRPr>
                </a:p>
              </p:txBody>
            </p:sp>
            <p:sp>
              <p:nvSpPr>
                <p:cNvPr id="12363" name="AutoShape 10"/>
                <p:cNvSpPr>
                  <a:spLocks noChangeArrowheads="1"/>
                </p:cNvSpPr>
                <p:nvPr/>
              </p:nvSpPr>
              <p:spPr bwMode="auto">
                <a:xfrm>
                  <a:off x="677863" y="3443097"/>
                  <a:ext cx="577850" cy="555625"/>
                </a:xfrm>
                <a:prstGeom prst="flowChartConnector">
                  <a:avLst/>
                </a:prstGeom>
                <a:solidFill>
                  <a:srgbClr val="FFFFFF"/>
                </a:solidFill>
                <a:ln w="19050">
                  <a:solidFill>
                    <a:srgbClr val="000000"/>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64" name="Text Box 20"/>
                <p:cNvSpPr txBox="1">
                  <a:spLocks noChangeArrowheads="1"/>
                </p:cNvSpPr>
                <p:nvPr/>
              </p:nvSpPr>
              <p:spPr bwMode="auto">
                <a:xfrm>
                  <a:off x="695325" y="3481197"/>
                  <a:ext cx="7747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V3</a:t>
                  </a:r>
                  <a:endParaRPr lang="en-US" altLang="zh-CN" b="1" i="0" u="none" dirty="0">
                    <a:latin typeface="Times New Roman" panose="02020603050405020304" pitchFamily="18" charset="0"/>
                  </a:endParaRPr>
                </a:p>
              </p:txBody>
            </p:sp>
            <p:sp>
              <p:nvSpPr>
                <p:cNvPr id="12365" name="Line 17"/>
                <p:cNvSpPr>
                  <a:spLocks noChangeShapeType="1"/>
                </p:cNvSpPr>
                <p:nvPr/>
              </p:nvSpPr>
              <p:spPr bwMode="auto">
                <a:xfrm flipH="1">
                  <a:off x="1074738" y="3244660"/>
                  <a:ext cx="866775" cy="238125"/>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66" name="AutoShape 9"/>
                <p:cNvSpPr>
                  <a:spLocks noChangeArrowheads="1"/>
                </p:cNvSpPr>
                <p:nvPr/>
              </p:nvSpPr>
              <p:spPr bwMode="auto">
                <a:xfrm>
                  <a:off x="1979712" y="2924944"/>
                  <a:ext cx="577850" cy="557212"/>
                </a:xfrm>
                <a:prstGeom prst="flowChartConnector">
                  <a:avLst/>
                </a:prstGeom>
                <a:solidFill>
                  <a:srgbClr val="FFFFFF"/>
                </a:solidFill>
                <a:ln w="19050">
                  <a:solidFill>
                    <a:srgbClr val="000000"/>
                  </a:solidFill>
                  <a:round/>
                </a:ln>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endParaRPr kumimoji="1" lang="zh-CN" altLang="en-US" sz="2400" i="0" u="none">
                    <a:latin typeface="Times New Roman" panose="02020603050405020304" pitchFamily="18" charset="0"/>
                  </a:endParaRPr>
                </a:p>
              </p:txBody>
            </p:sp>
            <p:sp>
              <p:nvSpPr>
                <p:cNvPr id="12367" name="Text Box 20"/>
                <p:cNvSpPr txBox="1">
                  <a:spLocks noChangeArrowheads="1"/>
                </p:cNvSpPr>
                <p:nvPr/>
              </p:nvSpPr>
              <p:spPr bwMode="auto">
                <a:xfrm>
                  <a:off x="1979613" y="2949448"/>
                  <a:ext cx="7747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dirty="0">
                      <a:latin typeface="Times New Roman" panose="02020603050405020304" pitchFamily="18" charset="0"/>
                    </a:rPr>
                    <a:t>V1</a:t>
                  </a:r>
                  <a:endParaRPr lang="en-US" altLang="zh-CN" b="1" i="0" u="none" dirty="0">
                    <a:latin typeface="Times New Roman" panose="02020603050405020304" pitchFamily="18" charset="0"/>
                  </a:endParaRPr>
                </a:p>
              </p:txBody>
            </p:sp>
          </p:grpSp>
          <p:sp>
            <p:nvSpPr>
              <p:cNvPr id="12350" name="Text Box 32"/>
              <p:cNvSpPr txBox="1">
                <a:spLocks noChangeArrowheads="1"/>
              </p:cNvSpPr>
              <p:nvPr/>
            </p:nvSpPr>
            <p:spPr bwMode="auto">
              <a:xfrm>
                <a:off x="1378696" y="2287256"/>
                <a:ext cx="8096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2</a:t>
                </a:r>
                <a:endParaRPr lang="en-US" altLang="zh-CN" sz="2400" b="1" i="0" u="none">
                  <a:latin typeface="Times New Roman" panose="02020603050405020304" pitchFamily="18" charset="0"/>
                </a:endParaRPr>
              </a:p>
            </p:txBody>
          </p:sp>
        </p:grpSp>
        <p:sp>
          <p:nvSpPr>
            <p:cNvPr id="12347" name="Line 15"/>
            <p:cNvSpPr>
              <a:spLocks noChangeShapeType="1"/>
            </p:cNvSpPr>
            <p:nvPr/>
          </p:nvSpPr>
          <p:spPr bwMode="auto">
            <a:xfrm flipH="1" flipV="1">
              <a:off x="1259632" y="3645022"/>
              <a:ext cx="504056" cy="648073"/>
            </a:xfrm>
            <a:prstGeom prst="line">
              <a:avLst/>
            </a:prstGeom>
            <a:noFill/>
            <a:ln w="19050">
              <a:solidFill>
                <a:srgbClr val="00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48" name="Text Box 32"/>
            <p:cNvSpPr txBox="1">
              <a:spLocks noChangeArrowheads="1"/>
            </p:cNvSpPr>
            <p:nvPr/>
          </p:nvSpPr>
          <p:spPr bwMode="auto">
            <a:xfrm>
              <a:off x="1115616" y="3789040"/>
              <a:ext cx="8096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400" b="1" i="0" u="none">
                  <a:latin typeface="Times New Roman" panose="02020603050405020304" pitchFamily="18" charset="0"/>
                </a:rPr>
                <a:t>20</a:t>
              </a:r>
              <a:endParaRPr lang="en-US" altLang="zh-CN" sz="2400" b="1" i="0" u="none">
                <a:latin typeface="Times New Roman" panose="02020603050405020304" pitchFamily="18" charset="0"/>
              </a:endParaRPr>
            </a:p>
          </p:txBody>
        </p:sp>
      </p:grpSp>
      <p:sp>
        <p:nvSpPr>
          <p:cNvPr id="74" name="TextBox 73"/>
          <p:cNvSpPr txBox="1">
            <a:spLocks noChangeArrowheads="1"/>
          </p:cNvSpPr>
          <p:nvPr/>
        </p:nvSpPr>
        <p:spPr bwMode="auto">
          <a:xfrm>
            <a:off x="7308850" y="5805488"/>
            <a:ext cx="1176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zh-CN" altLang="en-US" sz="2400" i="0" u="none" dirty="0"/>
              <a:t>加入</a:t>
            </a:r>
            <a:r>
              <a:rPr lang="en-US" altLang="zh-CN" sz="2400" i="0" u="none" dirty="0"/>
              <a:t>V</a:t>
            </a:r>
            <a:r>
              <a:rPr lang="en-US" altLang="zh-CN" i="0" u="none" dirty="0"/>
              <a:t>2</a:t>
            </a:r>
            <a:endParaRPr lang="zh-CN" altLang="en-US" sz="2400" i="0" u="none" dirty="0"/>
          </a:p>
        </p:txBody>
      </p:sp>
      <p:sp>
        <p:nvSpPr>
          <p:cNvPr id="75" name="TextBox 74"/>
          <p:cNvSpPr txBox="1">
            <a:spLocks noChangeArrowheads="1"/>
          </p:cNvSpPr>
          <p:nvPr/>
        </p:nvSpPr>
        <p:spPr bwMode="auto">
          <a:xfrm>
            <a:off x="7291388" y="5414963"/>
            <a:ext cx="1176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r>
              <a:rPr lang="zh-CN" altLang="en-US" sz="2400" i="0" u="none" dirty="0"/>
              <a:t>加入</a:t>
            </a:r>
            <a:r>
              <a:rPr lang="en-US" altLang="zh-CN" sz="2400" i="0" u="none" dirty="0"/>
              <a:t>V</a:t>
            </a:r>
            <a:r>
              <a:rPr lang="en-US" altLang="zh-CN" i="0" u="none" dirty="0"/>
              <a:t>1</a:t>
            </a:r>
            <a:endParaRPr lang="zh-CN" altLang="en-US" sz="2400" i="0" u="none" dirty="0"/>
          </a:p>
        </p:txBody>
      </p:sp>
      <p:cxnSp>
        <p:nvCxnSpPr>
          <p:cNvPr id="71" name="直接连接符 70"/>
          <p:cNvCxnSpPr>
            <a:cxnSpLocks noChangeShapeType="1"/>
            <a:stCxn id="12368" idx="6"/>
            <a:endCxn id="12375" idx="1"/>
          </p:cNvCxnSpPr>
          <p:nvPr/>
        </p:nvCxnSpPr>
        <p:spPr bwMode="auto">
          <a:xfrm>
            <a:off x="5011738" y="2878138"/>
            <a:ext cx="1150937" cy="225425"/>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72" name="直接连接符 71"/>
          <p:cNvCxnSpPr>
            <a:cxnSpLocks noChangeShapeType="1"/>
            <a:stCxn id="12368" idx="6"/>
            <a:endCxn id="12372" idx="2"/>
          </p:cNvCxnSpPr>
          <p:nvPr/>
        </p:nvCxnSpPr>
        <p:spPr bwMode="auto">
          <a:xfrm>
            <a:off x="5011738" y="2878138"/>
            <a:ext cx="1144587" cy="796925"/>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sp>
        <p:nvSpPr>
          <p:cNvPr id="7" name="灯片编号占位符 6"/>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7" dur="500"/>
                                        <p:tgtEl>
                                          <p:spTgt spid="931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linds(horizontal)">
                                      <p:cBhvr>
                                        <p:cTn id="39" dur="500"/>
                                        <p:tgtEl>
                                          <p:spTgt spid="4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blinds(horizontal)">
                                      <p:cBhvr>
                                        <p:cTn id="42" dur="500"/>
                                        <p:tgtEl>
                                          <p:spTgt spid="6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blinds(horizontal)">
                                      <p:cBhvr>
                                        <p:cTn id="53" dur="500"/>
                                        <p:tgtEl>
                                          <p:spTgt spid="7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blinds(horizontal)">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blinds(horizontal)">
                                      <p:cBhvr>
                                        <p:cTn id="61" dur="500"/>
                                        <p:tgtEl>
                                          <p:spTgt spid="7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8">
                                            <p:txEl>
                                              <p:pRg st="0" end="0"/>
                                            </p:txEl>
                                          </p:spTgt>
                                        </p:tgtEl>
                                        <p:attrNameLst>
                                          <p:attrName>style.visibility</p:attrName>
                                        </p:attrNameLst>
                                      </p:cBhvr>
                                      <p:to>
                                        <p:strVal val="visible"/>
                                      </p:to>
                                    </p:set>
                                    <p:animEffect transition="in" filter="blinds(horizontal)">
                                      <p:cBhvr>
                                        <p:cTn id="64" dur="500"/>
                                        <p:tgtEl>
                                          <p:spTgt spid="58">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blinds(horizontal)">
                                      <p:cBhvr>
                                        <p:cTn id="69" dur="500"/>
                                        <p:tgtEl>
                                          <p:spTgt spid="5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blinds(horizontal)">
                                      <p:cBhvr>
                                        <p:cTn id="74" dur="500"/>
                                        <p:tgtEl>
                                          <p:spTgt spid="6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nodeType="clickEffect">
                                  <p:stCondLst>
                                    <p:cond delay="0"/>
                                  </p:stCondLst>
                                  <p:childTnLst>
                                    <p:animEffect transition="out" filter="blinds(horizontal)">
                                      <p:cBhvr>
                                        <p:cTn id="78" dur="500"/>
                                        <p:tgtEl>
                                          <p:spTgt spid="72"/>
                                        </p:tgtEl>
                                      </p:cBhvr>
                                    </p:animEffect>
                                    <p:set>
                                      <p:cBhvr>
                                        <p:cTn id="79" dur="1" fill="hold">
                                          <p:stCondLst>
                                            <p:cond delay="499"/>
                                          </p:stCondLst>
                                        </p:cTn>
                                        <p:tgtEl>
                                          <p:spTgt spid="72"/>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71"/>
                                        </p:tgtEl>
                                      </p:cBhvr>
                                    </p:animEffect>
                                    <p:set>
                                      <p:cBhvr>
                                        <p:cTn id="82" dur="1" fill="hold">
                                          <p:stCondLst>
                                            <p:cond delay="499"/>
                                          </p:stCondLst>
                                        </p:cTn>
                                        <p:tgtEl>
                                          <p:spTgt spid="7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blinds(horizontal)">
                                      <p:cBhvr>
                                        <p:cTn id="87" dur="500"/>
                                        <p:tgtEl>
                                          <p:spTgt spid="74"/>
                                        </p:tgtEl>
                                      </p:cBhvr>
                                    </p:animEffec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0.05469 0.02844 C -0.05695 0.02821 -0.07431 0.02683 -0.08004 0.02451 C -0.0875 0.02127 -0.09115 0.01827 -0.09948 0.01642 C -0.11111 0.01041 -0.12309 0.01156 -0.13525 0.00856 C -0.14341 0.00647 -0.14896 0.00277 -0.15625 -0.00139 C -0.16181 -0.00463 -0.16702 -0.00555 -0.17257 -0.00925 C -0.17795 -0.02012 -0.18143 -0.01503 -0.18907 -0.02521 C -0.19393 -0.03169 -0.1915 -0.03122 -0.19497 -0.03122 " pathEditMode="relative" rAng="0" ptsTypes="fffffffA">
                                      <p:cBhvr>
                                        <p:cTn id="91" dur="2000" fill="hold"/>
                                        <p:tgtEl>
                                          <p:spTgt spid="3"/>
                                        </p:tgtEl>
                                        <p:attrNameLst>
                                          <p:attrName>ppt_x</p:attrName>
                                          <p:attrName>ppt_y</p:attrName>
                                        </p:attrNameLst>
                                      </p:cBhvr>
                                      <p:rCtr x="-7014" y="-3006"/>
                                    </p:animMotion>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blinds(horizontal)">
                                      <p:cBhvr>
                                        <p:cTn id="96" dur="500"/>
                                        <p:tgtEl>
                                          <p:spTgt spid="6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blinds(horizontal)">
                                      <p:cBhvr>
                                        <p:cTn id="99" dur="500"/>
                                        <p:tgtEl>
                                          <p:spTgt spid="6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linds(horizont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blinds(horizontal)">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linds(horizontal)">
                                      <p:cBhvr>
                                        <p:cTn id="114" dur="500"/>
                                        <p:tgtEl>
                                          <p:spTgt spid="69"/>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blinds(horizontal)">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0" presetClass="path" presetSubtype="0" accel="50000" decel="50000" fill="hold" nodeType="clickEffect">
                                  <p:stCondLst>
                                    <p:cond delay="0"/>
                                  </p:stCondLst>
                                  <p:childTnLst>
                                    <p:animMotion origin="layout" path="M -0.08472 0.05042 C -0.09097 0.05736 -0.09791 0.06661 -0.10503 0.07123 C -0.11354 0.0939 -0.12569 0.09621 -0.13819 0.10754 C -0.14496 0.11355 -0.15104 0.12142 -0.15833 0.12558 C -0.17031 0.14154 -0.17291 0.13645 -0.19149 0.13853 C -0.19965 0.14246 -0.21597 0.14408 -0.21597 0.16466 " pathEditMode="relative" rAng="0" ptsTypes="fffffA">
                                      <p:cBhvr>
                                        <p:cTn id="123" dur="2000" fill="hold"/>
                                        <p:tgtEl>
                                          <p:spTgt spid="2"/>
                                        </p:tgtEl>
                                        <p:attrNameLst>
                                          <p:attrName>ppt_x</p:attrName>
                                          <p:attrName>ppt_y</p:attrName>
                                        </p:attrNameLst>
                                      </p:cBhvr>
                                      <p:rCtr x="-6562" y="5712"/>
                                    </p:animMotion>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63"/>
                                        </p:tgtEl>
                                        <p:attrNameLst>
                                          <p:attrName>style.visibility</p:attrName>
                                        </p:attrNameLst>
                                      </p:cBhvr>
                                      <p:to>
                                        <p:strVal val="visible"/>
                                      </p:to>
                                    </p:set>
                                    <p:animEffect transition="in" filter="blinds(horizontal)">
                                      <p:cBhvr>
                                        <p:cTn id="128" dur="500"/>
                                        <p:tgtEl>
                                          <p:spTgt spid="63"/>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blinds(horizontal)">
                                      <p:cBhvr>
                                        <p:cTn id="133" dur="500"/>
                                        <p:tgtEl>
                                          <p:spTgt spid="70"/>
                                        </p:tgtEl>
                                      </p:cBhvr>
                                    </p:animEffect>
                                  </p:childTnLst>
                                </p:cTn>
                              </p:par>
                            </p:childTnLst>
                          </p:cTn>
                        </p:par>
                      </p:childTnLst>
                    </p:cTn>
                  </p:par>
                  <p:par>
                    <p:cTn id="134" fill="hold">
                      <p:stCondLst>
                        <p:cond delay="indefinite"/>
                      </p:stCondLst>
                      <p:childTnLst>
                        <p:par>
                          <p:cTn id="135" fill="hold">
                            <p:stCondLst>
                              <p:cond delay="0"/>
                            </p:stCondLst>
                            <p:childTnLst>
                              <p:par>
                                <p:cTn id="136" presetID="0" presetClass="path" presetSubtype="0" accel="50000" decel="50000" fill="hold" nodeType="clickEffect">
                                  <p:stCondLst>
                                    <p:cond delay="0"/>
                                  </p:stCondLst>
                                  <p:childTnLst>
                                    <p:animMotion origin="layout" path="M -0.00312 -5.45791E-7 C -0.01875 0.01041 -0.03507 0.01064 -0.05243 0.0118 C -0.06927 0.0111 -0.08628 0.01156 -0.10312 0.00995 C -0.10556 0.00971 -0.1158 0.00416 -0.11962 0.00393 C -0.12847 0.00347 -0.1375 0.00393 -0.14635 0.00393 " pathEditMode="relative" rAng="0" ptsTypes="ffffA">
                                      <p:cBhvr>
                                        <p:cTn id="137" dur="2000" fill="hold"/>
                                        <p:tgtEl>
                                          <p:spTgt spid="4"/>
                                        </p:tgtEl>
                                        <p:attrNameLst>
                                          <p:attrName>ppt_x</p:attrName>
                                          <p:attrName>ppt_y</p:attrName>
                                        </p:attrNameLst>
                                      </p:cBhvr>
                                      <p:rCtr x="-7170" y="5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5" grpId="0" animBg="1"/>
      <p:bldP spid="56" grpId="0"/>
      <p:bldP spid="57" grpId="0"/>
      <p:bldP spid="58" grpId="0" build="allAtOnce"/>
      <p:bldP spid="59" grpId="0"/>
      <p:bldP spid="60" grpId="0"/>
      <p:bldP spid="61" grpId="0"/>
      <p:bldP spid="63" grpId="0"/>
      <p:bldP spid="64" grpId="0"/>
      <p:bldP spid="65" grpId="0"/>
      <p:bldP spid="66" grpId="0"/>
      <p:bldP spid="67" grpId="0"/>
      <p:bldP spid="69" grpId="0" animBg="1"/>
      <p:bldP spid="70" grpId="0"/>
      <p:bldP spid="74" grpId="0"/>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a:t>求最短路径算法步骤</a:t>
            </a:r>
            <a:endParaRPr lang="zh-CN" altLang="en-US"/>
          </a:p>
        </p:txBody>
      </p:sp>
      <p:sp>
        <p:nvSpPr>
          <p:cNvPr id="3" name="内容占位符 2"/>
          <p:cNvSpPr>
            <a:spLocks noGrp="1"/>
          </p:cNvSpPr>
          <p:nvPr>
            <p:ph idx="1"/>
          </p:nvPr>
        </p:nvSpPr>
        <p:spPr/>
        <p:txBody>
          <a:bodyPr/>
          <a:lstStyle/>
          <a:p>
            <a:pPr>
              <a:buFont typeface="Wingdings" panose="05000000000000000000" pitchFamily="2" charset="2"/>
              <a:buNone/>
            </a:pPr>
            <a:r>
              <a:rPr lang="en-US" altLang="zh-CN" sz="2800"/>
              <a:t>Step1</a:t>
            </a:r>
            <a:r>
              <a:rPr lang="zh-CN" altLang="en-US" sz="2800"/>
              <a:t>：初始化图结构，置</a:t>
            </a:r>
            <a:r>
              <a:rPr lang="en-US" altLang="zh-CN" sz="2800"/>
              <a:t>S</a:t>
            </a:r>
            <a:r>
              <a:rPr lang="zh-CN" altLang="en-US" sz="2800"/>
              <a:t>中为源点。</a:t>
            </a:r>
            <a:endParaRPr lang="en-US" altLang="zh-CN" sz="2800"/>
          </a:p>
          <a:p>
            <a:pPr>
              <a:buFont typeface="Wingdings" panose="05000000000000000000" pitchFamily="2" charset="2"/>
              <a:buNone/>
            </a:pPr>
            <a:r>
              <a:rPr lang="en-US" altLang="zh-CN" sz="2800"/>
              <a:t>Step2</a:t>
            </a:r>
            <a:r>
              <a:rPr lang="zh-CN" altLang="en-US" sz="2800"/>
              <a:t>：存储最短路径的数组</a:t>
            </a:r>
            <a:r>
              <a:rPr lang="en-US" altLang="zh-CN" sz="2800"/>
              <a:t>D</a:t>
            </a:r>
            <a:r>
              <a:rPr lang="zh-CN" altLang="en-US" sz="2800"/>
              <a:t>初始置为源点到其他点的直接路径长度。</a:t>
            </a:r>
            <a:endParaRPr lang="en-US" altLang="zh-CN" sz="2800"/>
          </a:p>
          <a:p>
            <a:pPr>
              <a:buFont typeface="Wingdings" panose="05000000000000000000" pitchFamily="2" charset="2"/>
              <a:buNone/>
            </a:pPr>
            <a:r>
              <a:rPr lang="en-US" altLang="zh-CN" sz="2800"/>
              <a:t>Step3</a:t>
            </a:r>
            <a:r>
              <a:rPr lang="zh-CN" altLang="en-US" sz="2800"/>
              <a:t>：在</a:t>
            </a:r>
            <a:r>
              <a:rPr lang="en-US" altLang="zh-CN" sz="2800"/>
              <a:t>D</a:t>
            </a:r>
            <a:r>
              <a:rPr lang="zh-CN" altLang="en-US" sz="2800"/>
              <a:t>中选择最短路径并将其另一个端点加入</a:t>
            </a:r>
            <a:r>
              <a:rPr lang="en-US" altLang="zh-CN" sz="2800"/>
              <a:t>S</a:t>
            </a:r>
            <a:r>
              <a:rPr lang="zh-CN" altLang="en-US" sz="2800"/>
              <a:t>中，同时修改</a:t>
            </a:r>
            <a:r>
              <a:rPr lang="en-US" altLang="zh-CN" sz="2800"/>
              <a:t>D</a:t>
            </a:r>
            <a:r>
              <a:rPr lang="zh-CN" altLang="en-US" sz="2800"/>
              <a:t>中的最短路径长度，并记录最短路径经过的中间结点。</a:t>
            </a:r>
            <a:endParaRPr lang="en-US" altLang="zh-CN" sz="2800"/>
          </a:p>
          <a:p>
            <a:pPr>
              <a:buFont typeface="Wingdings" panose="05000000000000000000" pitchFamily="2" charset="2"/>
              <a:buNone/>
            </a:pPr>
            <a:r>
              <a:rPr lang="en-US" altLang="zh-CN" sz="2800"/>
              <a:t>Step4</a:t>
            </a:r>
            <a:r>
              <a:rPr lang="zh-CN" altLang="en-US" sz="2800"/>
              <a:t>：所有顶点都在</a:t>
            </a:r>
            <a:r>
              <a:rPr lang="en-US" altLang="zh-CN" sz="2800"/>
              <a:t>S</a:t>
            </a:r>
            <a:r>
              <a:rPr lang="zh-CN" altLang="en-US" sz="2800"/>
              <a:t>中的时候算法结束。</a:t>
            </a:r>
            <a:endParaRPr lang="zh-CN" altLang="en-US" sz="28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Dijkstra</a:t>
            </a:r>
            <a:r>
              <a:rPr lang="zh-CN" altLang="en-US"/>
              <a:t>算法示例</a:t>
            </a:r>
            <a:endParaRPr lang="zh-CN" altLang="en-US"/>
          </a:p>
        </p:txBody>
      </p:sp>
      <p:graphicFrame>
        <p:nvGraphicFramePr>
          <p:cNvPr id="4" name="表格 3"/>
          <p:cNvGraphicFramePr>
            <a:graphicFrameLocks noGrp="1"/>
          </p:cNvGraphicFramePr>
          <p:nvPr/>
        </p:nvGraphicFramePr>
        <p:xfrm>
          <a:off x="714375" y="2286000"/>
          <a:ext cx="8000998" cy="3714750"/>
        </p:xfrm>
        <a:graphic>
          <a:graphicData uri="http://schemas.openxmlformats.org/drawingml/2006/table">
            <a:tbl>
              <a:tblPr/>
              <a:tblGrid>
                <a:gridCol w="1290484"/>
                <a:gridCol w="1118419"/>
                <a:gridCol w="1118419"/>
                <a:gridCol w="1118419"/>
                <a:gridCol w="1118419"/>
                <a:gridCol w="1118419"/>
                <a:gridCol w="1118419"/>
              </a:tblGrid>
              <a:tr h="1238250">
                <a:tc>
                  <a:txBody>
                    <a:bodyPr/>
                    <a:lstStyle/>
                    <a:p>
                      <a:r>
                        <a:rPr lang="en-US" altLang="zh-CN" sz="2800" kern="100" dirty="0">
                          <a:solidFill>
                            <a:schemeClr val="tx1"/>
                          </a:solidFill>
                          <a:latin typeface="Calibri" panose="020F0502020204030204"/>
                        </a:rPr>
                        <a:t> Step1</a:t>
                      </a:r>
                      <a:endParaRPr lang="zh-CN" sz="2800" kern="100" dirty="0">
                        <a:solidFill>
                          <a:schemeClr val="tx1"/>
                        </a:solidFill>
                        <a:latin typeface="Calibri" panose="020F0502020204030204"/>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dist</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zh-CN" sz="2800"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kern="0" dirty="0">
                          <a:solidFill>
                            <a:schemeClr val="tx1"/>
                          </a:solidFill>
                          <a:latin typeface="Times New Roman" panose="02020603050405020304"/>
                          <a:ea typeface="宋体" panose="02010600030101010101" pitchFamily="2" charset="-122"/>
                          <a:cs typeface="宋体" panose="02010600030101010101" pitchFamily="2" charset="-122"/>
                        </a:rPr>
                        <a:t>∞</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rgbClr val="FFC000"/>
                          </a:solidFill>
                          <a:latin typeface="宋体" panose="02010600030101010101" pitchFamily="2" charset="-122"/>
                          <a:ea typeface="宋体" panose="02010600030101010101" pitchFamily="2" charset="-122"/>
                          <a:cs typeface="宋体" panose="02010600030101010101" pitchFamily="2" charset="-122"/>
                        </a:rPr>
                        <a:t>10</a:t>
                      </a:r>
                      <a:endParaRPr lang="zh-CN" sz="2800" kern="100" dirty="0">
                        <a:solidFill>
                          <a:srgbClr val="FFC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kern="0">
                          <a:solidFill>
                            <a:schemeClr val="tx1"/>
                          </a:solidFill>
                          <a:latin typeface="Times New Roman" panose="02020603050405020304"/>
                          <a:ea typeface="宋体" panose="02010600030101010101" pitchFamily="2" charset="-122"/>
                          <a:cs typeface="宋体" panose="02010600030101010101" pitchFamily="2" charset="-122"/>
                        </a:rPr>
                        <a:t>∞</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a:solidFill>
                            <a:schemeClr val="tx1"/>
                          </a:solidFill>
                          <a:latin typeface="宋体" panose="02010600030101010101" pitchFamily="2" charset="-122"/>
                          <a:ea typeface="宋体" panose="02010600030101010101" pitchFamily="2" charset="-122"/>
                          <a:cs typeface="宋体" panose="02010600030101010101" pitchFamily="2" charset="-122"/>
                        </a:rPr>
                        <a:t>30</a:t>
                      </a:r>
                      <a:endParaRPr lang="zh-CN" sz="2800"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kern="0" dirty="0">
                          <a:solidFill>
                            <a:schemeClr val="tx1"/>
                          </a:solidFill>
                          <a:latin typeface="宋体" panose="02010600030101010101" pitchFamily="2" charset="-122"/>
                          <a:ea typeface="宋体" panose="02010600030101010101" pitchFamily="2" charset="-122"/>
                          <a:cs typeface="宋体" panose="02010600030101010101" pitchFamily="2" charset="-122"/>
                        </a:rPr>
                        <a:t>100</a:t>
                      </a:r>
                      <a:endParaRPr lang="zh-CN" sz="2800"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714374" y="2286000"/>
          <a:ext cx="8000999" cy="3714750"/>
        </p:xfrm>
        <a:graphic>
          <a:graphicData uri="http://schemas.openxmlformats.org/drawingml/2006/table">
            <a:tbl>
              <a:tblPr/>
              <a:tblGrid>
                <a:gridCol w="1265338"/>
                <a:gridCol w="1152128"/>
                <a:gridCol w="1080120"/>
                <a:gridCol w="1152128"/>
                <a:gridCol w="1080120"/>
                <a:gridCol w="1118696"/>
                <a:gridCol w="1152469"/>
              </a:tblGrid>
              <a:tr h="1238250">
                <a:tc>
                  <a:txBody>
                    <a:bodyPr/>
                    <a:lstStyle/>
                    <a:p>
                      <a:r>
                        <a:rPr lang="en-US" altLang="zh-CN" sz="2800" b="1" kern="100" dirty="0">
                          <a:solidFill>
                            <a:schemeClr val="tx1"/>
                          </a:solidFill>
                          <a:latin typeface="Calibri" panose="020F0502020204030204"/>
                        </a:rPr>
                        <a:t> Step2</a:t>
                      </a:r>
                      <a:endParaRPr lang="zh-CN" sz="2800" b="1" kern="100" dirty="0">
                        <a:solidFill>
                          <a:schemeClr val="tx1"/>
                        </a:solidFill>
                        <a:latin typeface="Calibri" panose="020F0502020204030204"/>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dist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b="1" kern="0" dirty="0">
                          <a:solidFill>
                            <a:schemeClr val="tx1"/>
                          </a:solidFill>
                          <a:latin typeface="Times New Roman" panose="02020603050405020304"/>
                          <a:ea typeface="宋体" panose="02010600030101010101" pitchFamily="2" charset="-122"/>
                          <a:cs typeface="宋体" panose="02010600030101010101" pitchFamily="2" charset="-122"/>
                        </a:rPr>
                        <a: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60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C000"/>
                          </a:solidFill>
                          <a:latin typeface="宋体" panose="02010600030101010101" pitchFamily="2" charset="-122"/>
                          <a:ea typeface="宋体" panose="02010600030101010101" pitchFamily="2" charset="-122"/>
                          <a:cs typeface="宋体" panose="02010600030101010101" pitchFamily="2" charset="-122"/>
                        </a:rPr>
                        <a:t>30</a:t>
                      </a:r>
                      <a:endParaRPr lang="zh-CN" sz="2800" b="1" kern="100" dirty="0">
                        <a:solidFill>
                          <a:srgbClr val="FFC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100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714372" y="2286000"/>
          <a:ext cx="8000999" cy="3714750"/>
        </p:xfrm>
        <a:graphic>
          <a:graphicData uri="http://schemas.openxmlformats.org/drawingml/2006/table">
            <a:tbl>
              <a:tblPr/>
              <a:tblGrid>
                <a:gridCol w="1290485"/>
                <a:gridCol w="1118419"/>
                <a:gridCol w="1118419"/>
                <a:gridCol w="1118419"/>
                <a:gridCol w="1118419"/>
                <a:gridCol w="1118419"/>
                <a:gridCol w="1118419"/>
              </a:tblGrid>
              <a:tr h="1238250">
                <a:tc>
                  <a:txBody>
                    <a:bodyPr/>
                    <a:lstStyle/>
                    <a:p>
                      <a:r>
                        <a:rPr lang="en-US" altLang="zh-CN" sz="2800" b="1" kern="100" dirty="0">
                          <a:solidFill>
                            <a:schemeClr val="tx1"/>
                          </a:solidFill>
                          <a:latin typeface="Calibri" panose="020F0502020204030204"/>
                        </a:rPr>
                        <a:t> Step3</a:t>
                      </a:r>
                      <a:endParaRPr lang="zh-CN" sz="2800" b="1" kern="100" dirty="0">
                        <a:solidFill>
                          <a:schemeClr val="tx1"/>
                        </a:solidFill>
                        <a:latin typeface="Calibri" panose="020F0502020204030204"/>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dist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b="1" kern="0" dirty="0">
                          <a:solidFill>
                            <a:schemeClr val="tx1"/>
                          </a:solidFill>
                          <a:latin typeface="Times New Roman" panose="02020603050405020304"/>
                          <a:ea typeface="宋体" panose="02010600030101010101" pitchFamily="2" charset="-122"/>
                          <a:cs typeface="宋体" panose="02010600030101010101" pitchFamily="2" charset="-122"/>
                        </a:rPr>
                        <a: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C000"/>
                          </a:solidFill>
                          <a:latin typeface="宋体" panose="02010600030101010101" pitchFamily="2" charset="-122"/>
                          <a:ea typeface="宋体" panose="02010600030101010101" pitchFamily="2" charset="-122"/>
                          <a:cs typeface="宋体" panose="02010600030101010101" pitchFamily="2" charset="-122"/>
                        </a:rPr>
                        <a:t>50</a:t>
                      </a:r>
                      <a:endParaRPr lang="zh-CN" sz="2800" b="1" kern="100" dirty="0">
                        <a:solidFill>
                          <a:srgbClr val="FFC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30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90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721269" y="2286000"/>
          <a:ext cx="8000998" cy="3714750"/>
        </p:xfrm>
        <a:graphic>
          <a:graphicData uri="http://schemas.openxmlformats.org/drawingml/2006/table">
            <a:tbl>
              <a:tblPr/>
              <a:tblGrid>
                <a:gridCol w="1290484"/>
                <a:gridCol w="1118419"/>
                <a:gridCol w="1118419"/>
                <a:gridCol w="1118419"/>
                <a:gridCol w="1118419"/>
                <a:gridCol w="1118419"/>
                <a:gridCol w="1118419"/>
              </a:tblGrid>
              <a:tr h="1238250">
                <a:tc>
                  <a:txBody>
                    <a:bodyPr/>
                    <a:lstStyle/>
                    <a:p>
                      <a:r>
                        <a:rPr lang="en-US" altLang="zh-CN" sz="2800" b="1" kern="100" dirty="0">
                          <a:solidFill>
                            <a:schemeClr val="tx1"/>
                          </a:solidFill>
                          <a:latin typeface="Calibri" panose="020F0502020204030204"/>
                        </a:rPr>
                        <a:t> Step4</a:t>
                      </a:r>
                      <a:endParaRPr lang="zh-CN" sz="2800" b="1" kern="100" dirty="0">
                        <a:solidFill>
                          <a:schemeClr val="tx1"/>
                        </a:solidFill>
                        <a:latin typeface="Calibri" panose="020F0502020204030204"/>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dist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b="1" kern="0" dirty="0">
                          <a:solidFill>
                            <a:schemeClr val="tx1"/>
                          </a:solidFill>
                          <a:latin typeface="Times New Roman" panose="02020603050405020304"/>
                          <a:ea typeface="宋体" panose="02010600030101010101" pitchFamily="2" charset="-122"/>
                          <a:cs typeface="宋体" panose="02010600030101010101" pitchFamily="2" charset="-122"/>
                        </a:rPr>
                        <a: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50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30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C000"/>
                          </a:solidFill>
                          <a:latin typeface="宋体" panose="02010600030101010101" pitchFamily="2" charset="-122"/>
                          <a:ea typeface="宋体" panose="02010600030101010101" pitchFamily="2" charset="-122"/>
                          <a:cs typeface="宋体" panose="02010600030101010101" pitchFamily="2" charset="-122"/>
                        </a:rPr>
                        <a:t>60</a:t>
                      </a:r>
                      <a:endParaRPr lang="zh-CN" sz="2800" b="1" kern="100" dirty="0">
                        <a:solidFill>
                          <a:srgbClr val="FFC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714373" y="2286000"/>
          <a:ext cx="8000998" cy="3714750"/>
        </p:xfrm>
        <a:graphic>
          <a:graphicData uri="http://schemas.openxmlformats.org/drawingml/2006/table">
            <a:tbl>
              <a:tblPr/>
              <a:tblGrid>
                <a:gridCol w="1290484"/>
                <a:gridCol w="1118419"/>
                <a:gridCol w="1118419"/>
                <a:gridCol w="1118419"/>
                <a:gridCol w="1118419"/>
                <a:gridCol w="1118419"/>
                <a:gridCol w="1118419"/>
              </a:tblGrid>
              <a:tr h="1238250">
                <a:tc>
                  <a:txBody>
                    <a:bodyPr/>
                    <a:lstStyle/>
                    <a:p>
                      <a:r>
                        <a:rPr lang="en-US" altLang="zh-CN" sz="2800" b="1" kern="100" dirty="0">
                          <a:solidFill>
                            <a:schemeClr val="tx1"/>
                          </a:solidFill>
                          <a:latin typeface="Calibri" panose="020F0502020204030204"/>
                        </a:rPr>
                        <a:t> Step5</a:t>
                      </a:r>
                      <a:endParaRPr lang="zh-CN" sz="2800" b="1" kern="100" dirty="0">
                        <a:solidFill>
                          <a:schemeClr val="tx1"/>
                        </a:solidFill>
                        <a:latin typeface="Calibri" panose="020F0502020204030204"/>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zh-CN" sz="2800" b="1" kern="10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altLang="zh-CN" sz="2800" b="1" kern="100" dirty="0">
                          <a:solidFill>
                            <a:srgbClr val="FF0000"/>
                          </a:solidFill>
                          <a:latin typeface="Times New Roman" panose="02020603050405020304"/>
                          <a:ea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1238250">
                <a:tc>
                  <a:txBody>
                    <a:bodyPr/>
                    <a:lstStyle/>
                    <a:p>
                      <a:pPr algn="ctr">
                        <a:spcAft>
                          <a:spcPts val="0"/>
                        </a:spcAft>
                      </a:pPr>
                      <a:r>
                        <a:rPr lang="en-US" sz="3600" b="1" kern="0" dirty="0" err="1">
                          <a:solidFill>
                            <a:schemeClr val="tx1"/>
                          </a:solidFill>
                          <a:latin typeface="宋体" panose="02010600030101010101" pitchFamily="2" charset="-122"/>
                          <a:ea typeface="宋体" panose="02010600030101010101" pitchFamily="2" charset="-122"/>
                          <a:cs typeface="宋体" panose="02010600030101010101" pitchFamily="2" charset="-122"/>
                        </a:rPr>
                        <a:t>dist</a:t>
                      </a:r>
                      <a:endParaRPr lang="zh-CN" sz="2800" b="1" kern="100" dirty="0">
                        <a:solidFill>
                          <a:schemeClr val="tx1"/>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3600" b="1" kern="0" dirty="0">
                          <a:solidFill>
                            <a:srgbClr val="FFC000"/>
                          </a:solidFill>
                          <a:latin typeface="Times New Roman" panose="02020603050405020304"/>
                          <a:ea typeface="宋体" panose="02010600030101010101" pitchFamily="2" charset="-122"/>
                          <a:cs typeface="宋体" panose="02010600030101010101" pitchFamily="2" charset="-122"/>
                        </a:rPr>
                        <a:t>∞</a:t>
                      </a:r>
                      <a:endParaRPr lang="zh-CN" sz="2800" b="1" kern="100" dirty="0">
                        <a:solidFill>
                          <a:srgbClr val="FFC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10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50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30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3600" b="1" kern="0" dirty="0">
                          <a:solidFill>
                            <a:srgbClr val="FF0000"/>
                          </a:solidFill>
                          <a:latin typeface="宋体" panose="02010600030101010101" pitchFamily="2" charset="-122"/>
                          <a:ea typeface="宋体" panose="02010600030101010101" pitchFamily="2" charset="-122"/>
                          <a:cs typeface="宋体" panose="02010600030101010101" pitchFamily="2" charset="-122"/>
                        </a:rPr>
                        <a:t>60</a:t>
                      </a:r>
                      <a:endParaRPr lang="zh-CN" sz="2800" b="1" kern="100" dirty="0">
                        <a:solidFill>
                          <a:srgbClr val="FF0000"/>
                        </a:solidFill>
                        <a:latin typeface="Times New Roman" panose="02020603050405020304"/>
                        <a:ea typeface="宋体" panose="02010600030101010101" pitchFamily="2" charset="-122"/>
                      </a:endParaRPr>
                    </a:p>
                  </a:txBody>
                  <a:tcPr marL="9525" marR="9525" marT="9525" marB="9525"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pic>
        <p:nvPicPr>
          <p:cNvPr id="95405" name="图片 9" descr="http://ie.zheou.cn/zy/ds/zl/0007_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9438" y="0"/>
            <a:ext cx="2214562"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Aft>
                <a:spcPts val="0"/>
              </a:spcAft>
              <a:defRPr/>
            </a:pPr>
            <a:r>
              <a:rPr lang="zh-CN" altLang="en-US" sz="4000" dirty="0">
                <a:solidFill>
                  <a:srgbClr val="FFC000"/>
                </a:solidFill>
                <a:cs typeface="宋体" panose="02010600030101010101" pitchFamily="2" charset="-122"/>
              </a:rPr>
              <a:t>图中从</a:t>
            </a:r>
            <a:r>
              <a:rPr lang="en-US" sz="4000" dirty="0">
                <a:solidFill>
                  <a:srgbClr val="FFC000"/>
                </a:solidFill>
                <a:cs typeface="宋体" panose="02010600030101010101" pitchFamily="2" charset="-122"/>
              </a:rPr>
              <a:t>v0</a:t>
            </a:r>
            <a:r>
              <a:rPr lang="zh-CN" altLang="en-US" sz="4000" dirty="0">
                <a:solidFill>
                  <a:srgbClr val="FFC000"/>
                </a:solidFill>
                <a:cs typeface="宋体" panose="02010600030101010101" pitchFamily="2" charset="-122"/>
              </a:rPr>
              <a:t>到各点的最短路径</a:t>
            </a:r>
            <a:endParaRPr lang="zh-CN" altLang="en-US" sz="3200" kern="100" dirty="0">
              <a:solidFill>
                <a:srgbClr val="FFC000"/>
              </a:solidFill>
            </a:endParaRPr>
          </a:p>
        </p:txBody>
      </p:sp>
      <p:graphicFrame>
        <p:nvGraphicFramePr>
          <p:cNvPr id="4" name="内容占位符 3"/>
          <p:cNvGraphicFramePr>
            <a:graphicFrameLocks noGrp="1"/>
          </p:cNvGraphicFramePr>
          <p:nvPr>
            <p:ph idx="1"/>
          </p:nvPr>
        </p:nvGraphicFramePr>
        <p:xfrm>
          <a:off x="500063" y="1857375"/>
          <a:ext cx="7715252" cy="4362448"/>
        </p:xfrm>
        <a:graphic>
          <a:graphicData uri="http://schemas.openxmlformats.org/drawingml/2006/table">
            <a:tbl>
              <a:tblPr/>
              <a:tblGrid>
                <a:gridCol w="1928813"/>
                <a:gridCol w="1928813"/>
                <a:gridCol w="1928813"/>
                <a:gridCol w="1928813"/>
              </a:tblGrid>
              <a:tr h="581660">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kern="0" dirty="0">
                          <a:solidFill>
                            <a:schemeClr val="tx1"/>
                          </a:solidFill>
                          <a:latin typeface="Times New Roman" panose="02020603050405020304"/>
                          <a:ea typeface="宋体" panose="02010600030101010101" pitchFamily="2" charset="-122"/>
                          <a:cs typeface="宋体" panose="02010600030101010101" pitchFamily="2" charset="-122"/>
                        </a:rPr>
                        <a:t>图中从</a:t>
                      </a:r>
                      <a:r>
                        <a:rPr lang="en-US" sz="2800" b="1" kern="0" dirty="0">
                          <a:solidFill>
                            <a:schemeClr val="tx1"/>
                          </a:solidFill>
                          <a:latin typeface="Times New Roman" panose="02020603050405020304"/>
                          <a:ea typeface="宋体" panose="02010600030101010101" pitchFamily="2" charset="-122"/>
                          <a:cs typeface="宋体" panose="02010600030101010101" pitchFamily="2" charset="-122"/>
                        </a:rPr>
                        <a:t>v0</a:t>
                      </a:r>
                      <a:r>
                        <a:rPr lang="zh-CN" altLang="en-US" sz="2800" b="1" kern="0" dirty="0">
                          <a:solidFill>
                            <a:schemeClr val="tx1"/>
                          </a:solidFill>
                          <a:latin typeface="Times New Roman" panose="02020603050405020304"/>
                          <a:ea typeface="宋体" panose="02010600030101010101" pitchFamily="2" charset="-122"/>
                          <a:cs typeface="宋体" panose="02010600030101010101" pitchFamily="2" charset="-122"/>
                        </a:rPr>
                        <a:t>到各点的最短路径</a:t>
                      </a:r>
                      <a:endParaRPr lang="zh-CN" altLang="en-US"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hMerge="1">
                  <a:tcPr/>
                </a:tc>
                <a:tc hMerge="1">
                  <a:tcPr/>
                </a:tc>
                <a:tc hMerge="1">
                  <a:tcPr/>
                </a:tc>
              </a:tr>
              <a:tr h="581660">
                <a:tc>
                  <a:txBody>
                    <a:bodyPr/>
                    <a:lstStyle/>
                    <a:p>
                      <a:pPr algn="ctr">
                        <a:spcAft>
                          <a:spcPts val="0"/>
                        </a:spcAft>
                      </a:pPr>
                      <a:r>
                        <a:rPr lang="zh-CN" sz="2800" b="1" kern="0">
                          <a:solidFill>
                            <a:schemeClr val="tx1"/>
                          </a:solidFill>
                          <a:latin typeface="Times New Roman" panose="02020603050405020304"/>
                          <a:ea typeface="宋体" panose="02010600030101010101" pitchFamily="2" charset="-122"/>
                          <a:cs typeface="宋体" panose="02010600030101010101" pitchFamily="2" charset="-122"/>
                        </a:rPr>
                        <a:t>始点</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2800" b="1" kern="0">
                          <a:solidFill>
                            <a:schemeClr val="tx1"/>
                          </a:solidFill>
                          <a:latin typeface="Times New Roman" panose="02020603050405020304"/>
                          <a:ea typeface="宋体" panose="02010600030101010101" pitchFamily="2" charset="-122"/>
                          <a:cs typeface="宋体" panose="02010600030101010101" pitchFamily="2" charset="-122"/>
                        </a:rPr>
                        <a:t>终点</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2800" b="1" kern="0">
                          <a:solidFill>
                            <a:schemeClr val="tx1"/>
                          </a:solidFill>
                          <a:latin typeface="Times New Roman" panose="02020603050405020304"/>
                          <a:ea typeface="宋体" panose="02010600030101010101" pitchFamily="2" charset="-122"/>
                          <a:cs typeface="宋体" panose="02010600030101010101" pitchFamily="2" charset="-122"/>
                        </a:rPr>
                        <a:t>最短路径</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2800" b="1" kern="0">
                          <a:solidFill>
                            <a:schemeClr val="tx1"/>
                          </a:solidFill>
                          <a:latin typeface="Times New Roman" panose="02020603050405020304"/>
                          <a:ea typeface="宋体" panose="02010600030101010101" pitchFamily="2" charset="-122"/>
                          <a:cs typeface="宋体" panose="02010600030101010101" pitchFamily="2" charset="-122"/>
                        </a:rPr>
                        <a:t>路径长度</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581660">
                <a:tc rowSpan="5">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v0</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v1</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zh-CN" sz="2800" b="1" kern="0">
                          <a:solidFill>
                            <a:schemeClr val="tx1"/>
                          </a:solidFill>
                          <a:latin typeface="Times New Roman" panose="02020603050405020304"/>
                          <a:ea typeface="宋体" panose="02010600030101010101" pitchFamily="2" charset="-122"/>
                          <a:cs typeface="宋体" panose="02010600030101010101" pitchFamily="2" charset="-122"/>
                        </a:rPr>
                        <a:t>无</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zh-CN" sz="2000" b="1" kern="100">
                        <a:solidFill>
                          <a:schemeClr val="tx1"/>
                        </a:solidFill>
                        <a:latin typeface="Calibri" panose="020F0502020204030204"/>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581660">
                <a:tc vMerge="1">
                  <a:tcPr/>
                </a:tc>
                <a:tc>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v2</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(v0,v2)</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10</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581660">
                <a:tc vMerge="1">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v4</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(v0,v4)</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30</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581660">
                <a:tc vMerge="1">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v3</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(v0,v4,v3)</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50</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872488">
                <a:tc vMerge="1">
                  <a:tcPr/>
                </a:tc>
                <a:tc>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v5</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a:solidFill>
                            <a:schemeClr val="tx1"/>
                          </a:solidFill>
                          <a:latin typeface="宋体" panose="02010600030101010101" pitchFamily="2" charset="-122"/>
                          <a:ea typeface="宋体" panose="02010600030101010101" pitchFamily="2" charset="-122"/>
                          <a:cs typeface="宋体" panose="02010600030101010101" pitchFamily="2" charset="-122"/>
                        </a:rPr>
                        <a:t>(v0,v4,v3,v5)</a:t>
                      </a:r>
                      <a:endParaRPr lang="zh-CN" sz="2000" b="1" kern="10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spcAft>
                          <a:spcPts val="0"/>
                        </a:spcAft>
                      </a:pPr>
                      <a:r>
                        <a:rPr lang="en-US" sz="2800" b="1" kern="0" dirty="0">
                          <a:solidFill>
                            <a:schemeClr val="tx1"/>
                          </a:solidFill>
                          <a:latin typeface="宋体" panose="02010600030101010101" pitchFamily="2" charset="-122"/>
                          <a:ea typeface="宋体" panose="02010600030101010101" pitchFamily="2" charset="-122"/>
                          <a:cs typeface="宋体" panose="02010600030101010101" pitchFamily="2" charset="-122"/>
                        </a:rPr>
                        <a:t>60</a:t>
                      </a:r>
                      <a:endParaRPr lang="zh-CN" sz="2000" b="1" kern="100" dirty="0">
                        <a:solidFill>
                          <a:schemeClr val="tx1"/>
                        </a:solidFill>
                        <a:latin typeface="Times New Roman" panose="02020603050405020304"/>
                        <a:ea typeface="宋体" panose="02010600030101010101" pitchFamily="2" charset="-122"/>
                      </a:endParaRPr>
                    </a:p>
                  </a:txBody>
                  <a:tcPr marL="9525" marR="9525" marT="9524" marB="9524"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pic>
        <p:nvPicPr>
          <p:cNvPr id="5" name="图片 4" descr="http://ie.zheou.cn/zy/ds/zl/0007_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9438" y="0"/>
            <a:ext cx="2214562"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t>顶点的度</a:t>
            </a:r>
            <a:endParaRPr lang="zh-CN" altLang="en-US"/>
          </a:p>
        </p:txBody>
      </p:sp>
      <p:sp>
        <p:nvSpPr>
          <p:cNvPr id="3" name="内容占位符 2"/>
          <p:cNvSpPr>
            <a:spLocks noGrp="1"/>
          </p:cNvSpPr>
          <p:nvPr>
            <p:ph idx="1"/>
          </p:nvPr>
        </p:nvSpPr>
        <p:spPr>
          <a:xfrm>
            <a:off x="785813" y="1989138"/>
            <a:ext cx="8174037" cy="4114800"/>
          </a:xfrm>
        </p:spPr>
        <p:txBody>
          <a:bodyPr/>
          <a:lstStyle/>
          <a:p>
            <a:pPr marL="457200" indent="-457200" eaLnBrk="1" hangingPunct="1">
              <a:buFont typeface="Wingdings" panose="05000000000000000000" pitchFamily="2" charset="2"/>
              <a:buChar char="n"/>
            </a:pPr>
            <a:r>
              <a:rPr lang="zh-CN" altLang="en-US" sz="2800" dirty="0"/>
              <a:t>无向图中顶点</a:t>
            </a:r>
            <a:r>
              <a:rPr lang="en-US" altLang="zh-CN" sz="2800" dirty="0"/>
              <a:t>x</a:t>
            </a:r>
            <a:r>
              <a:rPr lang="zh-CN" altLang="en-US" sz="2800" dirty="0"/>
              <a:t>的度</a:t>
            </a:r>
            <a:r>
              <a:rPr lang="en-US" altLang="zh-CN" sz="2800" dirty="0"/>
              <a:t>(degree)</a:t>
            </a:r>
            <a:r>
              <a:rPr lang="zh-CN" altLang="en-US" sz="2800" dirty="0"/>
              <a:t>是和</a:t>
            </a:r>
            <a:r>
              <a:rPr lang="en-US" altLang="zh-CN" sz="2800" dirty="0"/>
              <a:t>x</a:t>
            </a:r>
            <a:r>
              <a:rPr lang="zh-CN" altLang="en-US" sz="2800" dirty="0"/>
              <a:t>相关联的边的数目，记为</a:t>
            </a:r>
            <a:r>
              <a:rPr lang="en-US" altLang="zh-CN" sz="2800" dirty="0"/>
              <a:t>deg(x) </a:t>
            </a:r>
            <a:r>
              <a:rPr lang="zh-CN" altLang="en-US" sz="2800" dirty="0"/>
              <a:t>。</a:t>
            </a:r>
            <a:endParaRPr lang="en-US" altLang="zh-CN" sz="2800" dirty="0"/>
          </a:p>
          <a:p>
            <a:pPr marL="457200" indent="-457200" eaLnBrk="1" hangingPunct="1">
              <a:buFont typeface="Wingdings" panose="05000000000000000000" pitchFamily="2" charset="2"/>
              <a:buChar char="n"/>
            </a:pPr>
            <a:endParaRPr lang="en-US" altLang="zh-CN" sz="2800" dirty="0"/>
          </a:p>
          <a:p>
            <a:pPr marL="457200" indent="-457200" eaLnBrk="1" hangingPunct="1">
              <a:buFont typeface="Wingdings" panose="05000000000000000000" pitchFamily="2" charset="2"/>
              <a:buChar char="n"/>
            </a:pPr>
            <a:endParaRPr lang="en-US" altLang="zh-CN" sz="2800" dirty="0"/>
          </a:p>
          <a:p>
            <a:pPr marL="457200" indent="-457200" eaLnBrk="1" hangingPunct="1">
              <a:buFont typeface="Wingdings" panose="05000000000000000000" pitchFamily="2" charset="2"/>
              <a:buChar char="n"/>
            </a:pPr>
            <a:endParaRPr lang="en-US" altLang="zh-CN" sz="2800" dirty="0"/>
          </a:p>
          <a:p>
            <a:pPr marL="457200" indent="-457200" eaLnBrk="1" hangingPunct="1">
              <a:buFont typeface="Wingdings" panose="05000000000000000000" pitchFamily="2" charset="2"/>
              <a:buChar char="n"/>
            </a:pPr>
            <a:endParaRPr lang="en-US" altLang="zh-CN" sz="2800" dirty="0"/>
          </a:p>
          <a:p>
            <a:pPr marL="457200" indent="-457200" eaLnBrk="1" hangingPunct="1">
              <a:buFont typeface="Wingdings" panose="05000000000000000000" pitchFamily="2" charset="2"/>
              <a:buChar char="n"/>
            </a:pPr>
            <a:r>
              <a:rPr lang="en-US" altLang="zh-CN" sz="2800" dirty="0"/>
              <a:t> </a:t>
            </a:r>
            <a:r>
              <a:rPr lang="zh-CN" altLang="en-US" sz="2800" dirty="0"/>
              <a:t>无向图顶点的度和边的关系</a:t>
            </a: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endParaRPr lang="en-US" altLang="zh-CN" sz="2800" dirty="0"/>
          </a:p>
          <a:p>
            <a:pPr marL="0" indent="539750" eaLnBrk="1" hangingPunct="1">
              <a:buFont typeface="Wingdings" panose="05000000000000000000" pitchFamily="2" charset="2"/>
              <a:buNone/>
            </a:pPr>
            <a:r>
              <a:rPr lang="zh-CN" altLang="en-US" sz="2800" dirty="0"/>
              <a:t>有向图中顶点</a:t>
            </a:r>
            <a:r>
              <a:rPr lang="en-US" altLang="zh-CN" sz="2800" dirty="0"/>
              <a:t>v</a:t>
            </a:r>
            <a:r>
              <a:rPr lang="zh-CN" altLang="en-US" sz="2800" dirty="0"/>
              <a:t>的入度</a:t>
            </a:r>
            <a:r>
              <a:rPr lang="en-US" altLang="zh-CN" sz="2800" dirty="0"/>
              <a:t>(indegree)</a:t>
            </a:r>
            <a:r>
              <a:rPr lang="zh-CN" altLang="en-US" sz="2800" dirty="0"/>
              <a:t>是以顶点</a:t>
            </a:r>
            <a:r>
              <a:rPr lang="en-US" altLang="zh-CN" sz="2800" dirty="0"/>
              <a:t>v </a:t>
            </a:r>
            <a:r>
              <a:rPr lang="zh-CN" altLang="en-US" sz="2800" dirty="0"/>
              <a:t>为终点的弧的数目，记为</a:t>
            </a:r>
            <a:r>
              <a:rPr lang="en-US" altLang="zh-CN" sz="2800" dirty="0" err="1"/>
              <a:t>indeg</a:t>
            </a:r>
            <a:r>
              <a:rPr lang="en-US" altLang="zh-CN" sz="2800" dirty="0"/>
              <a:t> (v)</a:t>
            </a:r>
            <a:r>
              <a:rPr lang="zh-CN" altLang="en-US" sz="2800" dirty="0"/>
              <a:t>，顶点</a:t>
            </a:r>
            <a:r>
              <a:rPr lang="en-US" altLang="zh-CN" sz="2800" dirty="0"/>
              <a:t>v</a:t>
            </a:r>
            <a:r>
              <a:rPr lang="zh-CN" altLang="en-US" sz="2800" dirty="0"/>
              <a:t>的出度</a:t>
            </a:r>
            <a:r>
              <a:rPr lang="en-US" altLang="zh-CN" sz="2800" dirty="0"/>
              <a:t>(outdegree)</a:t>
            </a:r>
            <a:r>
              <a:rPr lang="zh-CN" altLang="en-US" sz="2800" dirty="0"/>
              <a:t>是以顶点</a:t>
            </a:r>
            <a:r>
              <a:rPr lang="en-US" altLang="zh-CN" sz="2800" dirty="0"/>
              <a:t>v </a:t>
            </a:r>
            <a:r>
              <a:rPr lang="zh-CN" altLang="en-US" sz="2800" dirty="0"/>
              <a:t>为始点的弧的数目，记为</a:t>
            </a:r>
            <a:r>
              <a:rPr lang="en-US" altLang="zh-CN" sz="2800" dirty="0" err="1"/>
              <a:t>outdeg</a:t>
            </a:r>
            <a:r>
              <a:rPr lang="en-US" altLang="zh-CN" sz="2800" dirty="0"/>
              <a:t> (v)</a:t>
            </a:r>
            <a:r>
              <a:rPr lang="zh-CN" altLang="en-US" sz="2800" dirty="0"/>
              <a:t>，顶点</a:t>
            </a:r>
            <a:r>
              <a:rPr lang="en-US" altLang="zh-CN" sz="2800" dirty="0"/>
              <a:t>v</a:t>
            </a:r>
            <a:r>
              <a:rPr lang="zh-CN" altLang="en-US" sz="2800" dirty="0"/>
              <a:t>的度记为</a:t>
            </a:r>
            <a:r>
              <a:rPr lang="en-US" altLang="zh-CN" sz="2800" dirty="0"/>
              <a:t>deg(v) = </a:t>
            </a:r>
            <a:r>
              <a:rPr lang="en-US" altLang="zh-CN" sz="2800" dirty="0" err="1"/>
              <a:t>indeg</a:t>
            </a:r>
            <a:r>
              <a:rPr lang="en-US" altLang="zh-CN" sz="2800" dirty="0"/>
              <a:t> (v) + </a:t>
            </a:r>
            <a:r>
              <a:rPr lang="en-US" altLang="zh-CN" sz="2800" dirty="0" err="1"/>
              <a:t>outdeg</a:t>
            </a:r>
            <a:r>
              <a:rPr lang="en-US" altLang="zh-CN" sz="2800" dirty="0"/>
              <a:t> (v)</a:t>
            </a:r>
            <a:r>
              <a:rPr lang="zh-CN" altLang="en-US" sz="2800" dirty="0"/>
              <a:t>。</a:t>
            </a:r>
            <a:endParaRPr lang="en-US" altLang="zh-CN" sz="2800" dirty="0"/>
          </a:p>
          <a:p>
            <a:pPr marL="0" indent="539750" eaLnBrk="1" hangingPunct="1">
              <a:buFont typeface="Wingdings" panose="05000000000000000000" pitchFamily="2" charset="2"/>
              <a:buNone/>
            </a:pPr>
            <a:endParaRPr lang="zh-CN" altLang="en-US" sz="2800" dirty="0"/>
          </a:p>
        </p:txBody>
      </p:sp>
      <p:pic>
        <p:nvPicPr>
          <p:cNvPr id="316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4462" y="3007898"/>
            <a:ext cx="2675563" cy="186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693977" y="3412480"/>
            <a:ext cx="1693391" cy="9540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deg(A)=3,</a:t>
            </a:r>
            <a:endParaRPr lang="en-US" altLang="zh-CN" sz="2800" dirty="0"/>
          </a:p>
          <a:p>
            <a:pPr eaLnBrk="1" hangingPunct="1"/>
            <a:r>
              <a:rPr lang="en-US" altLang="zh-CN" sz="2800" dirty="0"/>
              <a:t>deg(E)=2</a:t>
            </a:r>
            <a:endParaRPr lang="zh-CN" altLang="en-US" sz="2800" dirty="0"/>
          </a:p>
        </p:txBody>
      </p:sp>
      <p:sp>
        <p:nvSpPr>
          <p:cNvPr id="2" name="灯片编号占位符 1"/>
          <p:cNvSpPr>
            <a:spLocks noGrp="1"/>
          </p:cNvSpPr>
          <p:nvPr>
            <p:ph type="sldNum" sz="quarter" idx="12"/>
          </p:nvPr>
        </p:nvSpPr>
        <p:spPr>
          <a:xfrm>
            <a:off x="7229544" y="5986938"/>
            <a:ext cx="1905000" cy="457200"/>
          </a:xfrm>
        </p:spPr>
        <p:txBody>
          <a:bodyPr/>
          <a:lstStyle/>
          <a:p>
            <a:fld id="{FA5BA697-B2C8-4C94-B27A-C0C9C1916114}" type="slidenum">
              <a:rPr lang="zh-CN" altLang="en-US" smtClean="0"/>
            </a:fld>
            <a:endParaRPr lang="en-US" altLang="zh-CN" dirty="0"/>
          </a:p>
        </p:txBody>
      </p:sp>
      <p:graphicFrame>
        <p:nvGraphicFramePr>
          <p:cNvPr id="9" name="Object 4"/>
          <p:cNvGraphicFramePr>
            <a:graphicFrameLocks noChangeAspect="1"/>
          </p:cNvGraphicFramePr>
          <p:nvPr/>
        </p:nvGraphicFramePr>
        <p:xfrm>
          <a:off x="2384062" y="5545137"/>
          <a:ext cx="3600450" cy="1312863"/>
        </p:xfrm>
        <a:graphic>
          <a:graphicData uri="http://schemas.openxmlformats.org/presentationml/2006/ole">
            <mc:AlternateContent xmlns:mc="http://schemas.openxmlformats.org/markup-compatibility/2006">
              <mc:Choice xmlns:v="urn:schemas-microsoft-com:vml" Requires="v">
                <p:oleObj spid="_x0000_s50337" name="公式" r:id="rId2" imgW="1193800" imgH="431800" progId="Equation.3">
                  <p:embed/>
                </p:oleObj>
              </mc:Choice>
              <mc:Fallback>
                <p:oleObj name="公式" r:id="rId2" imgW="11938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062" y="5545137"/>
                        <a:ext cx="360045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6418"/>
                                        </p:tgtEl>
                                        <p:attrNameLst>
                                          <p:attrName>style.visibility</p:attrName>
                                        </p:attrNameLst>
                                      </p:cBhvr>
                                      <p:to>
                                        <p:strVal val="visible"/>
                                      </p:to>
                                    </p:set>
                                    <p:animEffect transition="in" filter="blinds(horizontal)">
                                      <p:cBhvr>
                                        <p:cTn id="12" dur="500"/>
                                        <p:tgtEl>
                                          <p:spTgt spid="3164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uiExpan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pPr eaLnBrk="1" hangingPunct="1"/>
            <a:r>
              <a:rPr lang="zh-CN" altLang="en-US"/>
              <a:t>示例</a:t>
            </a:r>
            <a:endParaRPr lang="zh-CN" altLang="en-US"/>
          </a:p>
        </p:txBody>
      </p:sp>
      <p:pic>
        <p:nvPicPr>
          <p:cNvPr id="95236" name="Picture 4" descr="stest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188" y="2500313"/>
            <a:ext cx="8526462"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284" name="Group 4"/>
          <p:cNvGrpSpPr/>
          <p:nvPr/>
        </p:nvGrpSpPr>
        <p:grpSpPr bwMode="auto">
          <a:xfrm>
            <a:off x="4876800" y="0"/>
            <a:ext cx="4267200" cy="2857500"/>
            <a:chOff x="2880" y="1344"/>
            <a:chExt cx="2544" cy="1800"/>
          </a:xfrm>
        </p:grpSpPr>
        <p:sp>
          <p:nvSpPr>
            <p:cNvPr id="97290" name="Text Box 5"/>
            <p:cNvSpPr txBox="1">
              <a:spLocks noChangeArrowheads="1"/>
            </p:cNvSpPr>
            <p:nvPr/>
          </p:nvSpPr>
          <p:spPr bwMode="auto">
            <a:xfrm>
              <a:off x="2880" y="1392"/>
              <a:ext cx="2544"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kumimoji="1" lang="zh-CN" altLang="en-US" sz="2000" dirty="0">
                  <a:solidFill>
                    <a:schemeClr val="tx2"/>
                  </a:solidFill>
                  <a:ea typeface="华文楷体" panose="02010600040101010101" pitchFamily="2" charset="-122"/>
                </a:rPr>
                <a:t>                                                    </a:t>
              </a:r>
              <a:r>
                <a:rPr kumimoji="1" lang="en-US" altLang="zh-CN" sz="2000" dirty="0">
                  <a:solidFill>
                    <a:schemeClr val="tx2"/>
                  </a:solidFill>
                  <a:ea typeface="华文楷体" panose="02010600040101010101" pitchFamily="2" charset="-122"/>
                </a:rPr>
                <a:t>4</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15              6                   9    </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2             8</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12                        4             10 </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5</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3</a:t>
              </a:r>
              <a:endParaRPr kumimoji="1" lang="en-US" altLang="zh-CN" dirty="0">
                <a:solidFill>
                  <a:schemeClr val="tx2"/>
                </a:solidFill>
                <a:ea typeface="华文楷体" panose="02010600040101010101" pitchFamily="2" charset="-122"/>
              </a:endParaRPr>
            </a:p>
          </p:txBody>
        </p:sp>
        <p:grpSp>
          <p:nvGrpSpPr>
            <p:cNvPr id="97291" name="Group 6"/>
            <p:cNvGrpSpPr/>
            <p:nvPr/>
          </p:nvGrpSpPr>
          <p:grpSpPr bwMode="auto">
            <a:xfrm>
              <a:off x="3168" y="1344"/>
              <a:ext cx="2064" cy="1800"/>
              <a:chOff x="768" y="1608"/>
              <a:chExt cx="2064" cy="1800"/>
            </a:xfrm>
          </p:grpSpPr>
          <p:sp>
            <p:nvSpPr>
              <p:cNvPr id="97292" name="Oval 7"/>
              <p:cNvSpPr>
                <a:spLocks noChangeArrowheads="1"/>
              </p:cNvSpPr>
              <p:nvPr/>
            </p:nvSpPr>
            <p:spPr bwMode="auto">
              <a:xfrm>
                <a:off x="1104" y="1872"/>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b</a:t>
                </a:r>
                <a:endParaRPr kumimoji="1" lang="en-US" altLang="zh-CN"/>
              </a:p>
            </p:txBody>
          </p:sp>
          <p:sp>
            <p:nvSpPr>
              <p:cNvPr id="97293" name="Oval 8"/>
              <p:cNvSpPr>
                <a:spLocks noChangeArrowheads="1"/>
              </p:cNvSpPr>
              <p:nvPr/>
            </p:nvSpPr>
            <p:spPr bwMode="auto">
              <a:xfrm>
                <a:off x="768" y="2304"/>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a</a:t>
                </a:r>
                <a:endParaRPr kumimoji="1" lang="en-US" altLang="zh-CN"/>
              </a:p>
            </p:txBody>
          </p:sp>
          <p:sp>
            <p:nvSpPr>
              <p:cNvPr id="97294" name="Oval 9"/>
              <p:cNvSpPr>
                <a:spLocks noChangeArrowheads="1"/>
              </p:cNvSpPr>
              <p:nvPr/>
            </p:nvSpPr>
            <p:spPr bwMode="auto">
              <a:xfrm>
                <a:off x="1200" y="2928"/>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d</a:t>
                </a:r>
                <a:endParaRPr kumimoji="1" lang="en-US" altLang="zh-CN"/>
              </a:p>
            </p:txBody>
          </p:sp>
          <p:sp>
            <p:nvSpPr>
              <p:cNvPr id="97295" name="Oval 10"/>
              <p:cNvSpPr>
                <a:spLocks noChangeArrowheads="1"/>
              </p:cNvSpPr>
              <p:nvPr/>
            </p:nvSpPr>
            <p:spPr bwMode="auto">
              <a:xfrm>
                <a:off x="1824" y="2352"/>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c</a:t>
                </a:r>
                <a:endParaRPr kumimoji="1" lang="en-US" altLang="zh-CN"/>
              </a:p>
            </p:txBody>
          </p:sp>
          <p:sp>
            <p:nvSpPr>
              <p:cNvPr id="97296" name="Oval 11"/>
              <p:cNvSpPr>
                <a:spLocks noChangeArrowheads="1"/>
              </p:cNvSpPr>
              <p:nvPr/>
            </p:nvSpPr>
            <p:spPr bwMode="auto">
              <a:xfrm>
                <a:off x="2016" y="1920"/>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e</a:t>
                </a:r>
                <a:endParaRPr kumimoji="1" lang="en-US" altLang="zh-CN"/>
              </a:p>
            </p:txBody>
          </p:sp>
          <p:sp>
            <p:nvSpPr>
              <p:cNvPr id="97297" name="Oval 12"/>
              <p:cNvSpPr>
                <a:spLocks noChangeArrowheads="1"/>
              </p:cNvSpPr>
              <p:nvPr/>
            </p:nvSpPr>
            <p:spPr bwMode="auto">
              <a:xfrm>
                <a:off x="2208" y="2832"/>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f</a:t>
                </a:r>
                <a:endParaRPr kumimoji="1" lang="en-US" altLang="zh-CN"/>
              </a:p>
            </p:txBody>
          </p:sp>
          <p:sp>
            <p:nvSpPr>
              <p:cNvPr id="97298" name="Oval 13"/>
              <p:cNvSpPr>
                <a:spLocks noChangeArrowheads="1"/>
              </p:cNvSpPr>
              <p:nvPr/>
            </p:nvSpPr>
            <p:spPr bwMode="auto">
              <a:xfrm>
                <a:off x="2640" y="2304"/>
                <a:ext cx="192" cy="19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g</a:t>
                </a:r>
                <a:endParaRPr kumimoji="1" lang="en-US" altLang="zh-CN"/>
              </a:p>
            </p:txBody>
          </p:sp>
          <p:sp>
            <p:nvSpPr>
              <p:cNvPr id="97299" name="Line 14"/>
              <p:cNvSpPr>
                <a:spLocks noChangeShapeType="1"/>
              </p:cNvSpPr>
              <p:nvPr/>
            </p:nvSpPr>
            <p:spPr bwMode="auto">
              <a:xfrm flipV="1">
                <a:off x="912" y="2016"/>
                <a:ext cx="192"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0" name="Line 15"/>
              <p:cNvSpPr>
                <a:spLocks noChangeShapeType="1"/>
              </p:cNvSpPr>
              <p:nvPr/>
            </p:nvSpPr>
            <p:spPr bwMode="auto">
              <a:xfrm>
                <a:off x="912" y="2496"/>
                <a:ext cx="336"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1" name="Line 16"/>
              <p:cNvSpPr>
                <a:spLocks noChangeShapeType="1"/>
              </p:cNvSpPr>
              <p:nvPr/>
            </p:nvSpPr>
            <p:spPr bwMode="auto">
              <a:xfrm>
                <a:off x="1296" y="2016"/>
                <a:ext cx="72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2" name="Line 17"/>
              <p:cNvSpPr>
                <a:spLocks noChangeShapeType="1"/>
              </p:cNvSpPr>
              <p:nvPr/>
            </p:nvSpPr>
            <p:spPr bwMode="auto">
              <a:xfrm flipV="1">
                <a:off x="1968" y="2112"/>
                <a:ext cx="96"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3" name="Line 18"/>
              <p:cNvSpPr>
                <a:spLocks noChangeShapeType="1"/>
              </p:cNvSpPr>
              <p:nvPr/>
            </p:nvSpPr>
            <p:spPr bwMode="auto">
              <a:xfrm>
                <a:off x="960" y="2400"/>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4" name="Line 19"/>
              <p:cNvSpPr>
                <a:spLocks noChangeShapeType="1"/>
              </p:cNvSpPr>
              <p:nvPr/>
            </p:nvSpPr>
            <p:spPr bwMode="auto">
              <a:xfrm flipH="1">
                <a:off x="1392" y="2976"/>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5" name="Line 20"/>
              <p:cNvSpPr>
                <a:spLocks noChangeShapeType="1"/>
              </p:cNvSpPr>
              <p:nvPr/>
            </p:nvSpPr>
            <p:spPr bwMode="auto">
              <a:xfrm>
                <a:off x="1968" y="2544"/>
                <a:ext cx="288"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6" name="Line 21"/>
              <p:cNvSpPr>
                <a:spLocks noChangeShapeType="1"/>
              </p:cNvSpPr>
              <p:nvPr/>
            </p:nvSpPr>
            <p:spPr bwMode="auto">
              <a:xfrm>
                <a:off x="2208" y="2064"/>
                <a:ext cx="48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7" name="Line 22"/>
              <p:cNvSpPr>
                <a:spLocks noChangeShapeType="1"/>
              </p:cNvSpPr>
              <p:nvPr/>
            </p:nvSpPr>
            <p:spPr bwMode="auto">
              <a:xfrm flipV="1">
                <a:off x="2400" y="2496"/>
                <a:ext cx="288"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08" name="Freeform 23"/>
              <p:cNvSpPr/>
              <p:nvPr/>
            </p:nvSpPr>
            <p:spPr bwMode="auto">
              <a:xfrm>
                <a:off x="1248" y="1608"/>
                <a:ext cx="1488" cy="696"/>
              </a:xfrm>
              <a:custGeom>
                <a:avLst/>
                <a:gdLst>
                  <a:gd name="T0" fmla="*/ 4691 w 1440"/>
                  <a:gd name="T1" fmla="*/ 696 h 696"/>
                  <a:gd name="T2" fmla="*/ 3435 w 1440"/>
                  <a:gd name="T3" fmla="*/ 72 h 696"/>
                  <a:gd name="T4" fmla="*/ 0 w 1440"/>
                  <a:gd name="T5" fmla="*/ 264 h 696"/>
                  <a:gd name="T6" fmla="*/ 0 60000 65536"/>
                  <a:gd name="T7" fmla="*/ 0 60000 65536"/>
                  <a:gd name="T8" fmla="*/ 0 60000 65536"/>
                  <a:gd name="T9" fmla="*/ 0 w 1440"/>
                  <a:gd name="T10" fmla="*/ 0 h 696"/>
                  <a:gd name="T11" fmla="*/ 1440 w 1440"/>
                  <a:gd name="T12" fmla="*/ 696 h 696"/>
                </a:gdLst>
                <a:ahLst/>
                <a:cxnLst>
                  <a:cxn ang="T6">
                    <a:pos x="T0" y="T1"/>
                  </a:cxn>
                  <a:cxn ang="T7">
                    <a:pos x="T2" y="T3"/>
                  </a:cxn>
                  <a:cxn ang="T8">
                    <a:pos x="T4" y="T5"/>
                  </a:cxn>
                </a:cxnLst>
                <a:rect l="T9" t="T10" r="T11" b="T12"/>
                <a:pathLst>
                  <a:path w="1440" h="696">
                    <a:moveTo>
                      <a:pt x="1440" y="696"/>
                    </a:moveTo>
                    <a:cubicBezTo>
                      <a:pt x="1368" y="420"/>
                      <a:pt x="1296" y="144"/>
                      <a:pt x="1056" y="72"/>
                    </a:cubicBezTo>
                    <a:cubicBezTo>
                      <a:pt x="816" y="0"/>
                      <a:pt x="408" y="132"/>
                      <a:pt x="0" y="26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7309" name="Freeform 24"/>
              <p:cNvSpPr/>
              <p:nvPr/>
            </p:nvSpPr>
            <p:spPr bwMode="auto">
              <a:xfrm>
                <a:off x="1392" y="2496"/>
                <a:ext cx="1440" cy="912"/>
              </a:xfrm>
              <a:custGeom>
                <a:avLst/>
                <a:gdLst>
                  <a:gd name="T0" fmla="*/ 0 w 1440"/>
                  <a:gd name="T1" fmla="*/ 576 h 912"/>
                  <a:gd name="T2" fmla="*/ 912 w 1440"/>
                  <a:gd name="T3" fmla="*/ 816 h 912"/>
                  <a:gd name="T4" fmla="*/ 1440 w 1440"/>
                  <a:gd name="T5" fmla="*/ 0 h 912"/>
                  <a:gd name="T6" fmla="*/ 0 60000 65536"/>
                  <a:gd name="T7" fmla="*/ 0 60000 65536"/>
                  <a:gd name="T8" fmla="*/ 0 60000 65536"/>
                  <a:gd name="T9" fmla="*/ 0 w 1440"/>
                  <a:gd name="T10" fmla="*/ 0 h 912"/>
                  <a:gd name="T11" fmla="*/ 1440 w 1440"/>
                  <a:gd name="T12" fmla="*/ 912 h 912"/>
                </a:gdLst>
                <a:ahLst/>
                <a:cxnLst>
                  <a:cxn ang="T6">
                    <a:pos x="T0" y="T1"/>
                  </a:cxn>
                  <a:cxn ang="T7">
                    <a:pos x="T2" y="T3"/>
                  </a:cxn>
                  <a:cxn ang="T8">
                    <a:pos x="T4" y="T5"/>
                  </a:cxn>
                </a:cxnLst>
                <a:rect l="T9" t="T10" r="T11" b="T12"/>
                <a:pathLst>
                  <a:path w="1440" h="912">
                    <a:moveTo>
                      <a:pt x="0" y="576"/>
                    </a:moveTo>
                    <a:cubicBezTo>
                      <a:pt x="336" y="744"/>
                      <a:pt x="672" y="912"/>
                      <a:pt x="912" y="816"/>
                    </a:cubicBezTo>
                    <a:cubicBezTo>
                      <a:pt x="1152" y="720"/>
                      <a:pt x="1296" y="360"/>
                      <a:pt x="144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25" name="矩形 24"/>
          <p:cNvSpPr/>
          <p:nvPr/>
        </p:nvSpPr>
        <p:spPr>
          <a:xfrm>
            <a:off x="7262632" y="3008533"/>
            <a:ext cx="1500188"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箭头: 下 2"/>
          <p:cNvSpPr/>
          <p:nvPr/>
        </p:nvSpPr>
        <p:spPr>
          <a:xfrm rot="18278719">
            <a:off x="4857018" y="619642"/>
            <a:ext cx="192053" cy="68465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1259632" y="3429000"/>
            <a:ext cx="883493"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5" name="矩形: 圆角 34"/>
          <p:cNvSpPr/>
          <p:nvPr/>
        </p:nvSpPr>
        <p:spPr>
          <a:xfrm>
            <a:off x="4636342" y="3832562"/>
            <a:ext cx="990923" cy="3991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3" name="矩形: 圆角 32"/>
          <p:cNvSpPr/>
          <p:nvPr/>
        </p:nvSpPr>
        <p:spPr>
          <a:xfrm>
            <a:off x="2239268" y="4725144"/>
            <a:ext cx="883493" cy="3991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4" name="矩形: 圆角 33"/>
          <p:cNvSpPr/>
          <p:nvPr/>
        </p:nvSpPr>
        <p:spPr>
          <a:xfrm>
            <a:off x="3320727" y="4231707"/>
            <a:ext cx="990923" cy="3991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6" name="矩形: 圆角 35"/>
          <p:cNvSpPr/>
          <p:nvPr/>
        </p:nvSpPr>
        <p:spPr>
          <a:xfrm>
            <a:off x="5900162" y="5124289"/>
            <a:ext cx="1231008" cy="3991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7" name="矩形 26"/>
          <p:cNvSpPr/>
          <p:nvPr/>
        </p:nvSpPr>
        <p:spPr>
          <a:xfrm>
            <a:off x="4586927" y="3013759"/>
            <a:ext cx="4214813"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p:cNvSpPr/>
          <p:nvPr/>
        </p:nvSpPr>
        <p:spPr>
          <a:xfrm>
            <a:off x="3301052" y="3032060"/>
            <a:ext cx="5500688"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9" name="矩形 28"/>
          <p:cNvSpPr/>
          <p:nvPr/>
        </p:nvSpPr>
        <p:spPr>
          <a:xfrm>
            <a:off x="2214562" y="3003307"/>
            <a:ext cx="6572250"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圆角 36"/>
          <p:cNvSpPr/>
          <p:nvPr/>
        </p:nvSpPr>
        <p:spPr>
          <a:xfrm>
            <a:off x="7335233" y="3015273"/>
            <a:ext cx="990923" cy="3991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6" name="矩形 25"/>
          <p:cNvSpPr/>
          <p:nvPr/>
        </p:nvSpPr>
        <p:spPr>
          <a:xfrm>
            <a:off x="5891397" y="3006725"/>
            <a:ext cx="2857500"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圆角 4"/>
          <p:cNvSpPr/>
          <p:nvPr/>
        </p:nvSpPr>
        <p:spPr>
          <a:xfrm>
            <a:off x="1259632" y="5949280"/>
            <a:ext cx="694580" cy="2974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p:cNvSpPr/>
          <p:nvPr/>
        </p:nvSpPr>
        <p:spPr>
          <a:xfrm>
            <a:off x="2280913" y="5939820"/>
            <a:ext cx="841848" cy="2974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p:cNvSpPr/>
          <p:nvPr/>
        </p:nvSpPr>
        <p:spPr>
          <a:xfrm>
            <a:off x="3281067" y="5912320"/>
            <a:ext cx="928183" cy="3459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p:cNvSpPr/>
          <p:nvPr/>
        </p:nvSpPr>
        <p:spPr>
          <a:xfrm>
            <a:off x="4545651" y="5949280"/>
            <a:ext cx="1055767" cy="2862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p:cNvSpPr/>
          <p:nvPr/>
        </p:nvSpPr>
        <p:spPr>
          <a:xfrm>
            <a:off x="5923471" y="5906460"/>
            <a:ext cx="1216728" cy="303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角 42"/>
          <p:cNvSpPr/>
          <p:nvPr/>
        </p:nvSpPr>
        <p:spPr>
          <a:xfrm>
            <a:off x="7400549" y="5906460"/>
            <a:ext cx="1325687" cy="3359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checkerboard(across)">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0" nodeType="clickEffect">
                                  <p:stCondLst>
                                    <p:cond delay="0"/>
                                  </p:stCondLst>
                                  <p:childTnLst>
                                    <p:animEffect transition="out" filter="blinds(horizontal)">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0" nodeType="clickEffect">
                                  <p:stCondLst>
                                    <p:cond delay="0"/>
                                  </p:stCondLst>
                                  <p:childTnLst>
                                    <p:animEffect transition="out" filter="blinds(horizontal)">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0" nodeType="clickEffect">
                                  <p:stCondLst>
                                    <p:cond delay="0"/>
                                  </p:stCondLst>
                                  <p:childTnLst>
                                    <p:animEffect transition="out" filter="blinds(horizontal)">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 grpId="0" animBg="1"/>
      <p:bldP spid="35" grpId="0" animBg="1"/>
      <p:bldP spid="33" grpId="0" animBg="1"/>
      <p:bldP spid="34" grpId="0" animBg="1"/>
      <p:bldP spid="36" grpId="0" animBg="1"/>
      <p:bldP spid="27" grpId="0" animBg="1"/>
      <p:bldP spid="28" grpId="0" animBg="1"/>
      <p:bldP spid="29" grpId="0" animBg="1"/>
      <p:bldP spid="37" grpId="0" animBg="1"/>
      <p:bldP spid="26" grpId="0" animBg="1"/>
      <p:bldP spid="5" grpId="0" animBg="1"/>
      <p:bldP spid="39" grpId="0" animBg="1"/>
      <p:bldP spid="40" grpId="0" animBg="1"/>
      <p:bldP spid="41" grpId="0" animBg="1"/>
      <p:bldP spid="42" grpId="0" animBg="1"/>
      <p:bldP spid="4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971600" y="642937"/>
            <a:ext cx="7467600" cy="1143000"/>
          </a:xfrm>
        </p:spPr>
        <p:txBody>
          <a:bodyPr/>
          <a:lstStyle/>
          <a:p>
            <a:pPr eaLnBrk="1" hangingPunct="1"/>
            <a:r>
              <a:rPr lang="zh-CN" altLang="en-US" dirty="0"/>
              <a:t>伪算法：</a:t>
            </a:r>
            <a:endParaRPr lang="zh-CN" altLang="en-US" dirty="0"/>
          </a:p>
        </p:txBody>
      </p:sp>
      <p:sp>
        <p:nvSpPr>
          <p:cNvPr id="3" name="内容占位符 2"/>
          <p:cNvSpPr>
            <a:spLocks noGrp="1"/>
          </p:cNvSpPr>
          <p:nvPr>
            <p:ph idx="1"/>
          </p:nvPr>
        </p:nvSpPr>
        <p:spPr>
          <a:xfrm>
            <a:off x="395536" y="1785937"/>
            <a:ext cx="9144000" cy="5072063"/>
          </a:xfrm>
        </p:spPr>
        <p:txBody>
          <a:bodyPr/>
          <a:lstStyle/>
          <a:p>
            <a:pPr eaLnBrk="1" hangingPunct="1">
              <a:lnSpc>
                <a:spcPct val="80000"/>
              </a:lnSpc>
              <a:buFont typeface="Wingdings 2" panose="05020102010507070707" pitchFamily="18" charset="2"/>
              <a:buNone/>
            </a:pPr>
            <a:r>
              <a:rPr lang="en-US" altLang="zh-CN" sz="2400" dirty="0"/>
              <a:t> 1</a:t>
            </a:r>
            <a:r>
              <a:rPr lang="zh-CN" altLang="en-US" sz="2400" dirty="0"/>
              <a:t>、</a:t>
            </a:r>
            <a:r>
              <a:rPr lang="en-US" altLang="zh-CN" sz="2400" dirty="0"/>
              <a:t> </a:t>
            </a:r>
            <a:r>
              <a:rPr lang="en-US" altLang="zh-CN" sz="2400" dirty="0" err="1"/>
              <a:t>ShortestPath_DIJ</a:t>
            </a:r>
            <a:r>
              <a:rPr lang="en-US" altLang="zh-CN" sz="2400" dirty="0"/>
              <a:t>(</a:t>
            </a:r>
            <a:r>
              <a:rPr lang="en-US" altLang="zh-CN" sz="2400" dirty="0" err="1"/>
              <a:t>MGraph</a:t>
            </a:r>
            <a:r>
              <a:rPr lang="en-US" altLang="zh-CN" sz="2400" dirty="0"/>
              <a:t> G</a:t>
            </a:r>
            <a:r>
              <a:rPr lang="zh-CN" altLang="en-US" sz="2400" dirty="0"/>
              <a:t>，</a:t>
            </a:r>
            <a:r>
              <a:rPr lang="en-US" altLang="zh-CN" sz="2400" dirty="0"/>
              <a:t>int v</a:t>
            </a:r>
            <a:r>
              <a:rPr lang="en-US" altLang="zh-CN" sz="2400" baseline="-25000" dirty="0"/>
              <a:t>0</a:t>
            </a:r>
            <a:r>
              <a:rPr lang="en-US" altLang="zh-CN" sz="2400" dirty="0"/>
              <a:t>)</a:t>
            </a:r>
            <a:endParaRPr lang="en-US" altLang="zh-CN" sz="2400" dirty="0"/>
          </a:p>
          <a:p>
            <a:pPr algn="just" eaLnBrk="1" hangingPunct="1">
              <a:lnSpc>
                <a:spcPct val="80000"/>
              </a:lnSpc>
              <a:buFont typeface="Wingdings 2" panose="05020102010507070707" pitchFamily="18" charset="2"/>
              <a:buNone/>
            </a:pPr>
            <a:r>
              <a:rPr lang="en-US" altLang="zh-CN" sz="2400" dirty="0">
                <a:solidFill>
                  <a:srgbClr val="99FF66"/>
                </a:solidFill>
              </a:rPr>
              <a:t> </a:t>
            </a:r>
            <a:r>
              <a:rPr lang="en-US" altLang="zh-CN" sz="2400" dirty="0">
                <a:solidFill>
                  <a:srgbClr val="0000FF"/>
                </a:solidFill>
              </a:rPr>
              <a:t>2</a:t>
            </a:r>
            <a:r>
              <a:rPr lang="zh-CN" altLang="en-US" sz="2400" dirty="0">
                <a:solidFill>
                  <a:srgbClr val="0000FF"/>
                </a:solidFill>
              </a:rPr>
              <a:t>、    </a:t>
            </a:r>
            <a:r>
              <a:rPr lang="en-US" altLang="zh-CN" sz="2400" dirty="0">
                <a:solidFill>
                  <a:srgbClr val="0000FF"/>
                </a:solidFill>
              </a:rPr>
              <a:t>S={</a:t>
            </a:r>
            <a:r>
              <a:rPr lang="en-US" altLang="zh-CN" sz="2400" dirty="0"/>
              <a:t>v</a:t>
            </a:r>
            <a:r>
              <a:rPr lang="en-US" altLang="zh-CN" sz="2400" baseline="-25000" dirty="0"/>
              <a:t>0 </a:t>
            </a:r>
            <a:r>
              <a:rPr lang="en-US" altLang="zh-CN" sz="2400" dirty="0">
                <a:solidFill>
                  <a:srgbClr val="0000FF"/>
                </a:solidFill>
              </a:rPr>
              <a:t>}</a:t>
            </a:r>
            <a:r>
              <a:rPr lang="zh-CN" altLang="en-US" sz="2400" dirty="0">
                <a:solidFill>
                  <a:srgbClr val="0000FF"/>
                </a:solidFill>
              </a:rPr>
              <a:t>； </a:t>
            </a:r>
            <a:r>
              <a:rPr lang="en-US" altLang="zh-CN" sz="2400" dirty="0">
                <a:solidFill>
                  <a:srgbClr val="0000FF"/>
                </a:solidFill>
              </a:rPr>
              <a:t>//</a:t>
            </a:r>
            <a:r>
              <a:rPr lang="zh-CN" altLang="en-US" sz="2400" dirty="0">
                <a:solidFill>
                  <a:srgbClr val="0000FF"/>
                </a:solidFill>
              </a:rPr>
              <a:t>初始化，</a:t>
            </a:r>
            <a:r>
              <a:rPr lang="en-US" altLang="zh-CN" sz="2400" dirty="0">
                <a:solidFill>
                  <a:srgbClr val="0000FF"/>
                </a:solidFill>
              </a:rPr>
              <a:t>v0</a:t>
            </a:r>
            <a:r>
              <a:rPr lang="zh-CN" altLang="en-US" sz="2400" dirty="0">
                <a:solidFill>
                  <a:srgbClr val="0000FF"/>
                </a:solidFill>
              </a:rPr>
              <a:t>顶点属于</a:t>
            </a:r>
            <a:r>
              <a:rPr lang="en-US" altLang="zh-CN" sz="2400" dirty="0">
                <a:solidFill>
                  <a:srgbClr val="0000FF"/>
                </a:solidFill>
              </a:rPr>
              <a:t>S</a:t>
            </a:r>
            <a:r>
              <a:rPr lang="zh-CN" altLang="en-US" sz="2400" dirty="0">
                <a:solidFill>
                  <a:srgbClr val="0000FF"/>
                </a:solidFill>
              </a:rPr>
              <a:t>集 </a:t>
            </a:r>
            <a:endParaRPr lang="en-US" altLang="zh-CN" sz="2400" dirty="0">
              <a:solidFill>
                <a:srgbClr val="0000FF"/>
              </a:solidFill>
            </a:endParaRPr>
          </a:p>
          <a:p>
            <a:pPr algn="just" eaLnBrk="1" hangingPunct="1">
              <a:lnSpc>
                <a:spcPct val="80000"/>
              </a:lnSpc>
              <a:buFont typeface="Wingdings 2" panose="05020102010507070707" pitchFamily="18" charset="2"/>
              <a:buNone/>
            </a:pPr>
            <a:r>
              <a:rPr lang="en-US" altLang="zh-CN" sz="2400" dirty="0">
                <a:solidFill>
                  <a:srgbClr val="0000FF"/>
                </a:solidFill>
              </a:rPr>
              <a:t> 3</a:t>
            </a:r>
            <a:r>
              <a:rPr lang="zh-CN" altLang="en-US" sz="2400" dirty="0">
                <a:solidFill>
                  <a:srgbClr val="0000FF"/>
                </a:solidFill>
              </a:rPr>
              <a:t>、</a:t>
            </a:r>
            <a:r>
              <a:rPr lang="zh-CN" altLang="en-US" sz="2400" dirty="0"/>
              <a:t>    </a:t>
            </a:r>
            <a:r>
              <a:rPr lang="en-US" altLang="zh-CN" sz="2400" dirty="0"/>
              <a:t>for </a:t>
            </a:r>
            <a:r>
              <a:rPr lang="zh-CN" altLang="en-US" sz="2400" dirty="0"/>
              <a:t>其他每一个顶点</a:t>
            </a:r>
            <a:endParaRPr lang="en-US" altLang="zh-CN" sz="2400" dirty="0"/>
          </a:p>
          <a:p>
            <a:pPr algn="just" eaLnBrk="1" hangingPunct="1">
              <a:lnSpc>
                <a:spcPct val="80000"/>
              </a:lnSpc>
              <a:buFont typeface="Wingdings 2" panose="05020102010507070707" pitchFamily="18" charset="2"/>
              <a:buNone/>
            </a:pPr>
            <a:r>
              <a:rPr lang="en-US" altLang="zh-CN" sz="2400" dirty="0"/>
              <a:t> 3</a:t>
            </a:r>
            <a:r>
              <a:rPr lang="zh-CN" altLang="en-US" sz="2400" dirty="0"/>
              <a:t>、            </a:t>
            </a:r>
            <a:r>
              <a:rPr lang="en-US" altLang="zh-CN" sz="2400" dirty="0"/>
              <a:t>D[v]=</a:t>
            </a:r>
            <a:r>
              <a:rPr lang="en-US" altLang="zh-CN" sz="2400" dirty="0" err="1"/>
              <a:t>G.arcs</a:t>
            </a:r>
            <a:r>
              <a:rPr lang="en-US" altLang="zh-CN" sz="2400" dirty="0"/>
              <a:t>[v</a:t>
            </a:r>
            <a:r>
              <a:rPr lang="en-US" altLang="zh-CN" sz="2400" baseline="-25000" dirty="0"/>
              <a:t>0</a:t>
            </a:r>
            <a:r>
              <a:rPr lang="en-US" altLang="zh-CN" sz="2400" dirty="0"/>
              <a:t>][v]</a:t>
            </a:r>
            <a:r>
              <a:rPr lang="zh-CN" altLang="en-US" sz="2400" dirty="0"/>
              <a:t>；</a:t>
            </a:r>
            <a:r>
              <a:rPr lang="en-US" altLang="zh-CN" sz="2400" dirty="0"/>
              <a:t>//</a:t>
            </a:r>
            <a:r>
              <a:rPr lang="zh-CN" altLang="en-US" sz="2400" dirty="0">
                <a:solidFill>
                  <a:srgbClr val="0000FF"/>
                </a:solidFill>
              </a:rPr>
              <a:t>其它顶点属于</a:t>
            </a:r>
            <a:r>
              <a:rPr lang="en-US" altLang="zh-CN" sz="2400" dirty="0">
                <a:solidFill>
                  <a:srgbClr val="0000FF"/>
                </a:solidFill>
              </a:rPr>
              <a:t>V-S</a:t>
            </a:r>
            <a:r>
              <a:rPr lang="zh-CN" altLang="en-US" sz="2400" dirty="0">
                <a:solidFill>
                  <a:srgbClr val="0000FF"/>
                </a:solidFill>
              </a:rPr>
              <a:t>集 </a:t>
            </a:r>
            <a:endParaRPr lang="en-US" altLang="zh-CN" sz="2400" dirty="0"/>
          </a:p>
          <a:p>
            <a:pPr eaLnBrk="1" hangingPunct="1">
              <a:lnSpc>
                <a:spcPct val="80000"/>
              </a:lnSpc>
              <a:buFont typeface="Wingdings 2" panose="05020102010507070707" pitchFamily="18" charset="2"/>
              <a:buNone/>
            </a:pPr>
            <a:r>
              <a:rPr lang="en-US" altLang="zh-CN" sz="2400" dirty="0"/>
              <a:t> 4</a:t>
            </a:r>
            <a:r>
              <a:rPr lang="zh-CN" altLang="en-US" sz="2400" dirty="0"/>
              <a:t>、</a:t>
            </a:r>
            <a:r>
              <a:rPr lang="en-US" altLang="zh-CN" sz="2400" dirty="0"/>
              <a:t>    for </a:t>
            </a:r>
            <a:r>
              <a:rPr lang="zh-CN" altLang="en-US" sz="2400" dirty="0"/>
              <a:t>其余</a:t>
            </a:r>
            <a:r>
              <a:rPr lang="en-US" altLang="zh-CN" sz="2400" dirty="0" err="1"/>
              <a:t>G.vexnum-i</a:t>
            </a:r>
            <a:r>
              <a:rPr lang="zh-CN" altLang="en-US" sz="2400" dirty="0"/>
              <a:t>个顶点</a:t>
            </a:r>
            <a:endParaRPr lang="en-US" altLang="zh-CN" sz="2400" dirty="0"/>
          </a:p>
          <a:p>
            <a:pPr algn="just" eaLnBrk="1" hangingPunct="1">
              <a:lnSpc>
                <a:spcPct val="80000"/>
              </a:lnSpc>
              <a:buFont typeface="Wingdings 2" panose="05020102010507070707" pitchFamily="18" charset="2"/>
              <a:buNone/>
            </a:pPr>
            <a:r>
              <a:rPr lang="en-US" altLang="zh-CN" sz="2400" dirty="0"/>
              <a:t>           { </a:t>
            </a:r>
            <a:endParaRPr lang="en-US" altLang="zh-CN" sz="2400" dirty="0"/>
          </a:p>
          <a:p>
            <a:pPr algn="just" eaLnBrk="1" hangingPunct="1">
              <a:lnSpc>
                <a:spcPct val="80000"/>
              </a:lnSpc>
              <a:buFont typeface="Wingdings 2" panose="05020102010507070707" pitchFamily="18" charset="2"/>
              <a:buNone/>
            </a:pPr>
            <a:r>
              <a:rPr lang="en-US" altLang="zh-CN" sz="2400" dirty="0"/>
              <a:t> 5</a:t>
            </a:r>
            <a:r>
              <a:rPr lang="zh-CN" altLang="en-US" sz="2400" dirty="0"/>
              <a:t>、</a:t>
            </a:r>
            <a:r>
              <a:rPr lang="en-US" altLang="zh-CN" sz="2400" dirty="0"/>
              <a:t>       min(v) = min D[</a:t>
            </a:r>
            <a:r>
              <a:rPr lang="en-US" altLang="zh-CN" sz="2400" dirty="0" err="1"/>
              <a:t>i</a:t>
            </a:r>
            <a:r>
              <a:rPr lang="en-US" altLang="zh-CN" sz="2400" dirty="0"/>
              <a:t>]</a:t>
            </a:r>
            <a:r>
              <a:rPr lang="zh-CN" altLang="en-US" sz="2400" dirty="0">
                <a:solidFill>
                  <a:srgbClr val="0000FF"/>
                </a:solidFill>
              </a:rPr>
              <a:t>；    </a:t>
            </a:r>
            <a:r>
              <a:rPr lang="en-US" altLang="zh-CN" sz="2400" dirty="0">
                <a:solidFill>
                  <a:srgbClr val="0000FF"/>
                </a:solidFill>
              </a:rPr>
              <a:t>//</a:t>
            </a:r>
            <a:r>
              <a:rPr lang="zh-CN" altLang="en-US" sz="2400" dirty="0">
                <a:solidFill>
                  <a:srgbClr val="0000FF"/>
                </a:solidFill>
              </a:rPr>
              <a:t>记录当前所知离</a:t>
            </a:r>
            <a:r>
              <a:rPr lang="en-US" altLang="zh-CN" sz="2400" dirty="0">
                <a:solidFill>
                  <a:srgbClr val="0000FF"/>
                </a:solidFill>
              </a:rPr>
              <a:t>v</a:t>
            </a:r>
            <a:r>
              <a:rPr lang="en-US" altLang="zh-CN" sz="2400" baseline="-25000" dirty="0">
                <a:solidFill>
                  <a:srgbClr val="0000FF"/>
                </a:solidFill>
              </a:rPr>
              <a:t>0</a:t>
            </a:r>
            <a:r>
              <a:rPr lang="zh-CN" altLang="en-US" sz="2400" dirty="0">
                <a:solidFill>
                  <a:srgbClr val="0000FF"/>
                </a:solidFill>
              </a:rPr>
              <a:t>顶点的最近距离</a:t>
            </a:r>
            <a:endParaRPr lang="zh-CN" altLang="en-US" sz="2400" dirty="0">
              <a:solidFill>
                <a:srgbClr val="0000FF"/>
              </a:solidFill>
            </a:endParaRPr>
          </a:p>
          <a:p>
            <a:pPr algn="just" eaLnBrk="1" hangingPunct="1">
              <a:lnSpc>
                <a:spcPct val="80000"/>
              </a:lnSpc>
              <a:buFont typeface="Wingdings 2" panose="05020102010507070707" pitchFamily="18" charset="2"/>
              <a:buNone/>
            </a:pPr>
            <a:r>
              <a:rPr lang="en-US" altLang="zh-CN" sz="2400" dirty="0"/>
              <a:t> 6</a:t>
            </a:r>
            <a:r>
              <a:rPr lang="zh-CN" altLang="en-US" sz="2400" dirty="0"/>
              <a:t>、       </a:t>
            </a:r>
            <a:r>
              <a:rPr lang="en-US" altLang="zh-CN" sz="2400" dirty="0">
                <a:solidFill>
                  <a:srgbClr val="0000FF"/>
                </a:solidFill>
              </a:rPr>
              <a:t>S</a:t>
            </a:r>
            <a:r>
              <a:rPr lang="zh-CN" altLang="en-US" sz="2400" dirty="0">
                <a:solidFill>
                  <a:srgbClr val="0000FF"/>
                </a:solidFill>
              </a:rPr>
              <a:t> </a:t>
            </a:r>
            <a:r>
              <a:rPr lang="en-US" altLang="zh-CN" sz="2400" dirty="0">
                <a:solidFill>
                  <a:srgbClr val="0000FF"/>
                </a:solidFill>
              </a:rPr>
              <a:t>=S+{v}</a:t>
            </a:r>
            <a:endParaRPr lang="en-US" altLang="zh-CN" sz="2400" dirty="0"/>
          </a:p>
          <a:p>
            <a:pPr algn="just" eaLnBrk="1" hangingPunct="1">
              <a:lnSpc>
                <a:spcPct val="70000"/>
              </a:lnSpc>
              <a:buFont typeface="Wingdings 2" panose="05020102010507070707" pitchFamily="18" charset="2"/>
              <a:buNone/>
            </a:pPr>
            <a:r>
              <a:rPr lang="en-US" altLang="zh-CN" sz="2400" dirty="0"/>
              <a:t> 7</a:t>
            </a:r>
            <a:r>
              <a:rPr lang="zh-CN" altLang="en-US" sz="2400" dirty="0"/>
              <a:t>、    </a:t>
            </a:r>
            <a:r>
              <a:rPr lang="en-US" altLang="zh-CN" sz="2400" dirty="0"/>
              <a:t>	for(w=0;w&lt;</a:t>
            </a:r>
            <a:r>
              <a:rPr lang="en-US" altLang="zh-CN" sz="2400" dirty="0" err="1"/>
              <a:t>G.vexnum</a:t>
            </a:r>
            <a:r>
              <a:rPr lang="en-US" altLang="zh-CN" sz="2400" dirty="0"/>
              <a:t>;++w</a:t>
            </a:r>
            <a:r>
              <a:rPr lang="en-US" altLang="zh-CN" sz="2400" dirty="0">
                <a:solidFill>
                  <a:srgbClr val="0000FF"/>
                </a:solidFill>
              </a:rPr>
              <a:t>)     //</a:t>
            </a:r>
            <a:r>
              <a:rPr lang="zh-CN" altLang="en-US" sz="2400" dirty="0">
                <a:solidFill>
                  <a:srgbClr val="0000FF"/>
                </a:solidFill>
              </a:rPr>
              <a:t>更新当前最短路径及距离</a:t>
            </a:r>
            <a:endParaRPr lang="zh-CN" altLang="en-US" sz="2400" dirty="0">
              <a:solidFill>
                <a:srgbClr val="0000FF"/>
              </a:solidFill>
            </a:endParaRPr>
          </a:p>
          <a:p>
            <a:pPr algn="just" eaLnBrk="1" hangingPunct="1">
              <a:lnSpc>
                <a:spcPct val="70000"/>
              </a:lnSpc>
              <a:buFont typeface="Wingdings 2" panose="05020102010507070707" pitchFamily="18" charset="2"/>
              <a:buNone/>
            </a:pPr>
            <a:r>
              <a:rPr lang="zh-CN" altLang="en-US" sz="2400" dirty="0"/>
              <a:t> </a:t>
            </a:r>
            <a:r>
              <a:rPr lang="en-US" altLang="zh-CN" sz="2400" dirty="0"/>
              <a:t>8</a:t>
            </a:r>
            <a:r>
              <a:rPr lang="zh-CN" altLang="en-US" sz="2400" dirty="0"/>
              <a:t>、         </a:t>
            </a:r>
            <a:r>
              <a:rPr lang="en-US" altLang="zh-CN" sz="2400" dirty="0"/>
              <a:t>if (</a:t>
            </a:r>
            <a:r>
              <a:rPr lang="en-US" altLang="zh-CN" sz="2400" dirty="0" err="1"/>
              <a:t>min+G.arcs</a:t>
            </a:r>
            <a:r>
              <a:rPr lang="en-US" altLang="zh-CN" sz="2400" dirty="0"/>
              <a:t>[v][w]&lt;D[w]) </a:t>
            </a:r>
            <a:endParaRPr lang="en-US" altLang="zh-CN" sz="2400" dirty="0"/>
          </a:p>
          <a:p>
            <a:pPr algn="just" eaLnBrk="1" hangingPunct="1">
              <a:lnSpc>
                <a:spcPct val="70000"/>
              </a:lnSpc>
              <a:buFont typeface="Wingdings 2" panose="05020102010507070707" pitchFamily="18" charset="2"/>
              <a:buNone/>
            </a:pPr>
            <a:r>
              <a:rPr lang="en-US" altLang="zh-CN" sz="2400" dirty="0">
                <a:solidFill>
                  <a:schemeClr val="accent1"/>
                </a:solidFill>
              </a:rPr>
              <a:t>                 </a:t>
            </a:r>
            <a:r>
              <a:rPr lang="en-US" altLang="zh-CN" sz="2400" dirty="0"/>
              <a:t>{ </a:t>
            </a:r>
            <a:endParaRPr lang="en-US" altLang="zh-CN" sz="2400" dirty="0"/>
          </a:p>
          <a:p>
            <a:pPr algn="just" eaLnBrk="1" hangingPunct="1">
              <a:lnSpc>
                <a:spcPct val="70000"/>
              </a:lnSpc>
              <a:buFont typeface="Wingdings 2" panose="05020102010507070707" pitchFamily="18" charset="2"/>
              <a:buNone/>
            </a:pPr>
            <a:r>
              <a:rPr lang="en-US" altLang="zh-CN" sz="2400" dirty="0"/>
              <a:t> </a:t>
            </a:r>
            <a:r>
              <a:rPr lang="en-US" altLang="zh-CN" sz="2400" dirty="0">
                <a:solidFill>
                  <a:srgbClr val="0000FF"/>
                </a:solidFill>
              </a:rPr>
              <a:t>9</a:t>
            </a:r>
            <a:r>
              <a:rPr lang="zh-CN" altLang="en-US" sz="2400" dirty="0">
                <a:solidFill>
                  <a:srgbClr val="0000FF"/>
                </a:solidFill>
              </a:rPr>
              <a:t>、</a:t>
            </a:r>
            <a:r>
              <a:rPr lang="en-US" altLang="zh-CN" sz="2400" dirty="0"/>
              <a:t>             D[w] = </a:t>
            </a:r>
            <a:r>
              <a:rPr lang="en-US" altLang="zh-CN" sz="2400" dirty="0" err="1"/>
              <a:t>min+G.arcs</a:t>
            </a:r>
            <a:r>
              <a:rPr lang="en-US" altLang="zh-CN" sz="2400" dirty="0"/>
              <a:t>[v][w]</a:t>
            </a:r>
            <a:r>
              <a:rPr lang="zh-CN" altLang="en-US" sz="2400" dirty="0"/>
              <a:t>；</a:t>
            </a:r>
            <a:endParaRPr lang="zh-CN" altLang="en-US" sz="2400" dirty="0"/>
          </a:p>
          <a:p>
            <a:pPr algn="just" eaLnBrk="1" hangingPunct="1">
              <a:lnSpc>
                <a:spcPct val="70000"/>
              </a:lnSpc>
              <a:buFont typeface="Wingdings 2" panose="05020102010507070707" pitchFamily="18" charset="2"/>
              <a:buNone/>
            </a:pPr>
            <a:r>
              <a:rPr lang="zh-CN" altLang="en-US" sz="2400" dirty="0"/>
              <a:t> </a:t>
            </a:r>
            <a:r>
              <a:rPr lang="en-US" altLang="zh-CN" sz="2400" dirty="0"/>
              <a:t>10</a:t>
            </a:r>
            <a:r>
              <a:rPr lang="zh-CN" altLang="en-US" sz="2400" dirty="0"/>
              <a:t>、            并记录路径中间结点</a:t>
            </a:r>
            <a:r>
              <a:rPr lang="en-US" altLang="zh-CN" sz="2400" dirty="0"/>
              <a:t> v  </a:t>
            </a:r>
            <a:r>
              <a:rPr lang="zh-CN" altLang="en-US" sz="2400" dirty="0"/>
              <a:t>；</a:t>
            </a:r>
            <a:endParaRPr lang="en-US" altLang="zh-CN" sz="2400" dirty="0"/>
          </a:p>
          <a:p>
            <a:pPr algn="just" eaLnBrk="1" hangingPunct="1">
              <a:lnSpc>
                <a:spcPct val="70000"/>
              </a:lnSpc>
              <a:buFont typeface="Wingdings 2" panose="05020102010507070707" pitchFamily="18" charset="2"/>
              <a:buNone/>
            </a:pPr>
            <a:r>
              <a:rPr lang="en-US" altLang="zh-CN" sz="2400" dirty="0"/>
              <a:t>                    }</a:t>
            </a:r>
            <a:endParaRPr lang="en-US" altLang="zh-CN" sz="2400" dirty="0">
              <a:solidFill>
                <a:srgbClr val="99FF66"/>
              </a:solidFill>
            </a:endParaRPr>
          </a:p>
          <a:p>
            <a:pPr algn="just" eaLnBrk="1" hangingPunct="1">
              <a:lnSpc>
                <a:spcPct val="70000"/>
              </a:lnSpc>
              <a:buFont typeface="Wingdings 2" panose="05020102010507070707" pitchFamily="18" charset="2"/>
              <a:buNone/>
            </a:pPr>
            <a:r>
              <a:rPr lang="en-US" altLang="zh-CN" sz="2400" dirty="0"/>
              <a:t>           }</a:t>
            </a:r>
            <a:endParaRPr lang="en-US" altLang="zh-CN" sz="2400" dirty="0">
              <a:solidFill>
                <a:srgbClr val="99FF66"/>
              </a:solidFill>
            </a:endParaRPr>
          </a:p>
          <a:p>
            <a:pPr algn="just" eaLnBrk="1" hangingPunct="1">
              <a:lnSpc>
                <a:spcPct val="70000"/>
              </a:lnSpc>
              <a:buFont typeface="Wingdings 2" panose="05020102010507070707" pitchFamily="18" charset="2"/>
              <a:buNone/>
            </a:pPr>
            <a:r>
              <a:rPr lang="en-US" altLang="zh-CN" sz="600" dirty="0"/>
              <a:t> </a:t>
            </a:r>
            <a:endParaRPr lang="zh-CN" altLang="en-US" sz="6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814387" y="901700"/>
            <a:ext cx="7643813" cy="850900"/>
          </a:xfrm>
        </p:spPr>
        <p:txBody>
          <a:bodyPr/>
          <a:lstStyle/>
          <a:p>
            <a:pPr eaLnBrk="1" hangingPunct="1"/>
            <a:r>
              <a:rPr lang="zh-CN" altLang="en-US" dirty="0"/>
              <a:t>任两个顶点间长度最短的路径</a:t>
            </a:r>
            <a:endParaRPr lang="zh-CN" altLang="en-US" dirty="0"/>
          </a:p>
        </p:txBody>
      </p:sp>
      <p:sp>
        <p:nvSpPr>
          <p:cNvPr id="80899" name="Rectangle 3"/>
          <p:cNvSpPr>
            <a:spLocks noGrp="1"/>
          </p:cNvSpPr>
          <p:nvPr>
            <p:ph idx="1"/>
          </p:nvPr>
        </p:nvSpPr>
        <p:spPr>
          <a:xfrm>
            <a:off x="685800" y="1752600"/>
            <a:ext cx="7772400" cy="5105400"/>
          </a:xfrm>
        </p:spPr>
        <p:txBody>
          <a:bodyPr/>
          <a:lstStyle/>
          <a:p>
            <a:pPr eaLnBrk="1" hangingPunct="1">
              <a:lnSpc>
                <a:spcPct val="90000"/>
              </a:lnSpc>
              <a:buFont typeface="Wingdings 2" panose="05020102010507070707" pitchFamily="18" charset="2"/>
              <a:buNone/>
            </a:pPr>
            <a:endParaRPr lang="zh-CN" altLang="en-US" sz="2100" dirty="0">
              <a:solidFill>
                <a:schemeClr val="tx2"/>
              </a:solidFill>
            </a:endParaRPr>
          </a:p>
          <a:p>
            <a:pPr eaLnBrk="1" hangingPunct="1">
              <a:lnSpc>
                <a:spcPct val="90000"/>
              </a:lnSpc>
              <a:buFont typeface="Wingdings 2" panose="05020102010507070707" pitchFamily="18" charset="2"/>
              <a:buNone/>
            </a:pPr>
            <a:r>
              <a:rPr lang="zh-CN" altLang="en-US" sz="2800" dirty="0">
                <a:solidFill>
                  <a:schemeClr val="hlink"/>
                </a:solidFill>
              </a:rPr>
              <a:t>    问题描述：</a:t>
            </a:r>
            <a:endParaRPr lang="zh-CN" altLang="en-US" sz="2800" dirty="0">
              <a:solidFill>
                <a:schemeClr val="hlink"/>
              </a:solidFill>
            </a:endParaRPr>
          </a:p>
          <a:p>
            <a:pPr eaLnBrk="1" hangingPunct="1">
              <a:lnSpc>
                <a:spcPct val="90000"/>
              </a:lnSpc>
              <a:buFont typeface="Wingdings 2" panose="05020102010507070707" pitchFamily="18" charset="2"/>
              <a:buNone/>
            </a:pPr>
            <a:r>
              <a:rPr lang="zh-CN" altLang="en-US" sz="2800" dirty="0">
                <a:solidFill>
                  <a:schemeClr val="accent1"/>
                </a:solidFill>
              </a:rPr>
              <a:t>           </a:t>
            </a:r>
            <a:r>
              <a:rPr lang="zh-CN" altLang="en-US" sz="2800" dirty="0"/>
              <a:t>已知一个各边权值均大于</a:t>
            </a:r>
            <a:r>
              <a:rPr lang="en-US" altLang="zh-CN" sz="2800" dirty="0"/>
              <a:t>0</a:t>
            </a:r>
            <a:r>
              <a:rPr lang="zh-CN" altLang="en-US" sz="2800" dirty="0"/>
              <a:t>的带权有向图，对每对顶点</a:t>
            </a:r>
            <a:r>
              <a:rPr lang="en-US" altLang="zh-CN" sz="2800" dirty="0"/>
              <a:t>v</a:t>
            </a:r>
            <a:r>
              <a:rPr lang="en-US" altLang="zh-CN" sz="2800" baseline="-25000" dirty="0"/>
              <a:t>i </a:t>
            </a:r>
            <a:r>
              <a:rPr lang="en-US" altLang="zh-CN" sz="2800" dirty="0"/>
              <a:t>!= </a:t>
            </a:r>
            <a:r>
              <a:rPr lang="en-US" altLang="zh-CN" sz="2800" dirty="0" err="1"/>
              <a:t>v</a:t>
            </a:r>
            <a:r>
              <a:rPr lang="en-US" altLang="zh-CN" sz="2800" baseline="-25000" dirty="0" err="1"/>
              <a:t>j</a:t>
            </a:r>
            <a:r>
              <a:rPr lang="zh-CN" altLang="en-US" sz="2800" dirty="0"/>
              <a:t>，要求求出每一对顶点之间的最短路径和最短路径长度。</a:t>
            </a:r>
            <a:endParaRPr lang="zh-CN" altLang="en-US" sz="2800" dirty="0"/>
          </a:p>
          <a:p>
            <a:pPr eaLnBrk="1" hangingPunct="1">
              <a:lnSpc>
                <a:spcPct val="90000"/>
              </a:lnSpc>
              <a:buFont typeface="Wingdings 2" panose="05020102010507070707" pitchFamily="18" charset="2"/>
              <a:buNone/>
            </a:pPr>
            <a:endParaRPr lang="zh-CN" altLang="en-US" sz="2800" dirty="0"/>
          </a:p>
          <a:p>
            <a:pPr eaLnBrk="1" hangingPunct="1">
              <a:lnSpc>
                <a:spcPct val="90000"/>
              </a:lnSpc>
              <a:buFont typeface="Wingdings 2" panose="05020102010507070707" pitchFamily="18" charset="2"/>
              <a:buNone/>
            </a:pPr>
            <a:r>
              <a:rPr lang="zh-CN" altLang="en-US" sz="2800" dirty="0">
                <a:solidFill>
                  <a:schemeClr val="accent1"/>
                </a:solidFill>
              </a:rPr>
              <a:t>    </a:t>
            </a:r>
            <a:r>
              <a:rPr lang="zh-CN" altLang="en-US" sz="2800" dirty="0">
                <a:solidFill>
                  <a:schemeClr val="hlink"/>
                </a:solidFill>
              </a:rPr>
              <a:t>解决方案：</a:t>
            </a:r>
            <a:endParaRPr lang="zh-CN" altLang="en-US" sz="2800" dirty="0">
              <a:solidFill>
                <a:schemeClr val="hlink"/>
              </a:solidFill>
            </a:endParaRPr>
          </a:p>
          <a:p>
            <a:pPr eaLnBrk="1" hangingPunct="1">
              <a:lnSpc>
                <a:spcPct val="90000"/>
              </a:lnSpc>
              <a:buFont typeface="Wingdings 2" panose="05020102010507070707" pitchFamily="18" charset="2"/>
              <a:buNone/>
            </a:pPr>
            <a:r>
              <a:rPr lang="zh-CN" altLang="en-US" sz="2800" dirty="0">
                <a:solidFill>
                  <a:schemeClr val="accent1"/>
                </a:solidFill>
              </a:rPr>
              <a:t>            </a:t>
            </a:r>
            <a:r>
              <a:rPr lang="en-US" altLang="zh-CN" sz="2800" dirty="0"/>
              <a:t>1</a:t>
            </a:r>
            <a:r>
              <a:rPr lang="zh-CN" altLang="en-US" sz="2800" dirty="0"/>
              <a:t>、每次以一个顶点为源点，重复执行迪杰斯特拉算法</a:t>
            </a:r>
            <a:r>
              <a:rPr lang="en-US" altLang="zh-CN" sz="2800" dirty="0"/>
              <a:t>n</a:t>
            </a:r>
            <a:r>
              <a:rPr lang="zh-CN" altLang="en-US" sz="2800" dirty="0"/>
              <a:t>次。这样，便可求得每一对顶点之间的最短路径。</a:t>
            </a:r>
            <a:endParaRPr lang="zh-CN" altLang="en-US" sz="2800" dirty="0"/>
          </a:p>
          <a:p>
            <a:pPr eaLnBrk="1" hangingPunct="1">
              <a:lnSpc>
                <a:spcPct val="90000"/>
              </a:lnSpc>
              <a:buFont typeface="Wingdings 2" panose="05020102010507070707" pitchFamily="18" charset="2"/>
              <a:buNone/>
            </a:pPr>
            <a:r>
              <a:rPr lang="zh-CN" altLang="en-US" sz="2800" dirty="0"/>
              <a:t>            </a:t>
            </a:r>
            <a:r>
              <a:rPr lang="en-US" altLang="zh-CN" sz="2800" dirty="0"/>
              <a:t>2</a:t>
            </a:r>
            <a:r>
              <a:rPr lang="zh-CN" altLang="en-US" sz="2800" dirty="0"/>
              <a:t>、形式更直接的弗洛伊德</a:t>
            </a:r>
            <a:r>
              <a:rPr lang="en-US" altLang="zh-CN" sz="2800" dirty="0"/>
              <a:t>(Floyd)</a:t>
            </a:r>
            <a:r>
              <a:rPr lang="zh-CN" altLang="en-US" sz="2800" dirty="0"/>
              <a:t>算法。</a:t>
            </a: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additive="base">
                                        <p:cTn id="7"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 calcmode="lin" valueType="num">
                                      <p:cBhvr additive="base">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 calcmode="lin" valueType="num">
                                      <p:cBhvr additive="base">
                                        <p:cTn id="19"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899">
                                            <p:txEl>
                                              <p:pRg st="5" end="5"/>
                                            </p:txEl>
                                          </p:spTgt>
                                        </p:tgtEl>
                                        <p:attrNameLst>
                                          <p:attrName>style.visibility</p:attrName>
                                        </p:attrNameLst>
                                      </p:cBhvr>
                                      <p:to>
                                        <p:strVal val="visible"/>
                                      </p:to>
                                    </p:set>
                                    <p:anim calcmode="lin" valueType="num">
                                      <p:cBhvr additive="base">
                                        <p:cTn id="25"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anim calcmode="lin" valueType="num">
                                      <p:cBhvr additive="base">
                                        <p:cTn id="31"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827087" y="1124744"/>
            <a:ext cx="7489825" cy="719138"/>
          </a:xfrm>
        </p:spPr>
        <p:txBody>
          <a:bodyPr>
            <a:normAutofit fontScale="90000"/>
          </a:bodyPr>
          <a:lstStyle/>
          <a:p>
            <a:pPr eaLnBrk="1" hangingPunct="1">
              <a:defRPr/>
            </a:pPr>
            <a:r>
              <a:rPr lang="zh-CN" altLang="en-US" sz="4100" dirty="0">
                <a:solidFill>
                  <a:schemeClr val="hlink"/>
                </a:solidFill>
              </a:rPr>
              <a:t> </a:t>
            </a:r>
            <a:r>
              <a:rPr lang="en-US" altLang="zh-CN" dirty="0"/>
              <a:t>Floyd</a:t>
            </a:r>
            <a:r>
              <a:rPr lang="zh-CN" altLang="en-US" dirty="0"/>
              <a:t>算法的基本思想：</a:t>
            </a:r>
            <a:endParaRPr lang="zh-CN" altLang="en-US" dirty="0"/>
          </a:p>
        </p:txBody>
      </p:sp>
      <p:sp>
        <p:nvSpPr>
          <p:cNvPr id="81923" name="Rectangle 3"/>
          <p:cNvSpPr>
            <a:spLocks noGrp="1"/>
          </p:cNvSpPr>
          <p:nvPr>
            <p:ph idx="1"/>
          </p:nvPr>
        </p:nvSpPr>
        <p:spPr>
          <a:xfrm>
            <a:off x="214313" y="2133600"/>
            <a:ext cx="8678862" cy="4438650"/>
          </a:xfrm>
        </p:spPr>
        <p:txBody>
          <a:bodyPr/>
          <a:lstStyle/>
          <a:p>
            <a:pPr algn="just" eaLnBrk="1" hangingPunct="1">
              <a:buFont typeface="Wingdings 2" panose="05020102010507070707" pitchFamily="18" charset="2"/>
              <a:buNone/>
            </a:pPr>
            <a:r>
              <a:rPr lang="en-US" altLang="zh-CN"/>
              <a:t>		    </a:t>
            </a:r>
            <a:r>
              <a:rPr lang="zh-CN" altLang="en-US"/>
              <a:t>假设求从顶点</a:t>
            </a:r>
            <a:r>
              <a:rPr lang="en-US" altLang="zh-CN"/>
              <a:t>v</a:t>
            </a:r>
            <a:r>
              <a:rPr lang="en-US" altLang="zh-CN" baseline="-25000"/>
              <a:t>i</a:t>
            </a:r>
            <a:r>
              <a:rPr lang="zh-CN" altLang="en-US"/>
              <a:t>到</a:t>
            </a:r>
            <a:r>
              <a:rPr lang="en-US" altLang="zh-CN"/>
              <a:t>v</a:t>
            </a:r>
            <a:r>
              <a:rPr lang="en-US" altLang="zh-CN" baseline="-25000"/>
              <a:t>j</a:t>
            </a:r>
            <a:r>
              <a:rPr lang="zh-CN" altLang="en-US"/>
              <a:t>的最短路径。如果从</a:t>
            </a:r>
            <a:r>
              <a:rPr lang="en-US" altLang="zh-CN"/>
              <a:t>v</a:t>
            </a:r>
            <a:r>
              <a:rPr lang="en-US" altLang="zh-CN" baseline="-25000"/>
              <a:t>i</a:t>
            </a:r>
            <a:r>
              <a:rPr lang="zh-CN" altLang="en-US"/>
              <a:t>到</a:t>
            </a:r>
            <a:r>
              <a:rPr lang="en-US" altLang="zh-CN"/>
              <a:t>v</a:t>
            </a:r>
            <a:r>
              <a:rPr lang="en-US" altLang="zh-CN" baseline="-25000"/>
              <a:t>j</a:t>
            </a:r>
            <a:r>
              <a:rPr lang="zh-CN" altLang="en-US"/>
              <a:t>有弧，则从</a:t>
            </a:r>
            <a:r>
              <a:rPr lang="en-US" altLang="zh-CN"/>
              <a:t>v</a:t>
            </a:r>
            <a:r>
              <a:rPr lang="en-US" altLang="zh-CN" baseline="-25000"/>
              <a:t>i</a:t>
            </a:r>
            <a:r>
              <a:rPr lang="zh-CN" altLang="en-US"/>
              <a:t>到</a:t>
            </a:r>
            <a:r>
              <a:rPr lang="en-US" altLang="zh-CN"/>
              <a:t>v</a:t>
            </a:r>
            <a:r>
              <a:rPr lang="en-US" altLang="zh-CN" baseline="-25000"/>
              <a:t>j</a:t>
            </a:r>
            <a:r>
              <a:rPr lang="zh-CN" altLang="en-US"/>
              <a:t>存在一条长度为</a:t>
            </a:r>
            <a:r>
              <a:rPr lang="en-US" altLang="zh-CN"/>
              <a:t>arcs[i][j]</a:t>
            </a:r>
            <a:r>
              <a:rPr lang="zh-CN" altLang="en-US"/>
              <a:t>的路径，该路径不一定是最短路径，尚需进行</a:t>
            </a:r>
            <a:r>
              <a:rPr lang="en-US" altLang="zh-CN"/>
              <a:t>n</a:t>
            </a:r>
            <a:r>
              <a:rPr lang="zh-CN" altLang="en-US"/>
              <a:t>次试探。</a:t>
            </a:r>
            <a:endParaRPr lang="en-US" altLang="zh-CN"/>
          </a:p>
          <a:p>
            <a:pPr algn="just" eaLnBrk="1" hangingPunct="1">
              <a:buFont typeface="Wingdings" panose="05000000000000000000" pitchFamily="2" charset="2"/>
              <a:buNone/>
            </a:pPr>
            <a:r>
              <a:rPr lang="en-US" altLang="zh-CN"/>
              <a:t>1</a:t>
            </a:r>
            <a:r>
              <a:rPr lang="zh-CN" altLang="en-US"/>
              <a:t>、首先考虑路径</a:t>
            </a:r>
            <a:r>
              <a:rPr lang="en-US" altLang="zh-CN"/>
              <a:t>(v</a:t>
            </a:r>
            <a:r>
              <a:rPr lang="en-US" altLang="zh-CN" baseline="-25000"/>
              <a:t>i</a:t>
            </a:r>
            <a:r>
              <a:rPr lang="en-US" altLang="zh-CN"/>
              <a:t>, v</a:t>
            </a:r>
            <a:r>
              <a:rPr lang="en-US" altLang="zh-CN" baseline="-25000"/>
              <a:t>0</a:t>
            </a:r>
            <a:r>
              <a:rPr lang="en-US" altLang="zh-CN"/>
              <a:t>, v</a:t>
            </a:r>
            <a:r>
              <a:rPr lang="en-US" altLang="zh-CN" baseline="-25000"/>
              <a:t>j</a:t>
            </a:r>
            <a:r>
              <a:rPr lang="en-US" altLang="zh-CN"/>
              <a:t>)</a:t>
            </a:r>
            <a:r>
              <a:rPr lang="zh-CN" altLang="en-US"/>
              <a:t>是否存在</a:t>
            </a:r>
            <a:r>
              <a:rPr lang="en-US" altLang="zh-CN"/>
              <a:t>(</a:t>
            </a:r>
            <a:r>
              <a:rPr lang="zh-CN" altLang="en-US"/>
              <a:t>即判别弧</a:t>
            </a:r>
            <a:r>
              <a:rPr lang="en-US" altLang="zh-CN"/>
              <a:t>(v</a:t>
            </a:r>
            <a:r>
              <a:rPr lang="en-US" altLang="zh-CN" baseline="-25000"/>
              <a:t>i</a:t>
            </a:r>
            <a:r>
              <a:rPr lang="en-US" altLang="zh-CN"/>
              <a:t> ,v</a:t>
            </a:r>
            <a:r>
              <a:rPr lang="en-US" altLang="zh-CN" baseline="-25000"/>
              <a:t>0</a:t>
            </a:r>
            <a:r>
              <a:rPr lang="en-US" altLang="zh-CN"/>
              <a:t>)</a:t>
            </a:r>
            <a:r>
              <a:rPr lang="zh-CN" altLang="en-US"/>
              <a:t>和</a:t>
            </a:r>
            <a:r>
              <a:rPr lang="en-US" altLang="zh-CN"/>
              <a:t>(v</a:t>
            </a:r>
            <a:r>
              <a:rPr lang="en-US" altLang="zh-CN" baseline="-25000"/>
              <a:t>0 </a:t>
            </a:r>
            <a:r>
              <a:rPr lang="en-US" altLang="zh-CN"/>
              <a:t>, v</a:t>
            </a:r>
            <a:r>
              <a:rPr lang="en-US" altLang="zh-CN" baseline="-25000"/>
              <a:t>j</a:t>
            </a:r>
            <a:r>
              <a:rPr lang="en-US" altLang="zh-CN"/>
              <a:t>)</a:t>
            </a:r>
            <a:r>
              <a:rPr lang="zh-CN" altLang="en-US"/>
              <a:t>是否存在</a:t>
            </a:r>
            <a:r>
              <a:rPr lang="en-US" altLang="zh-CN"/>
              <a:t>)</a:t>
            </a:r>
            <a:r>
              <a:rPr lang="zh-CN" altLang="en-US"/>
              <a:t>。如果存在，则比较</a:t>
            </a:r>
            <a:r>
              <a:rPr lang="en-US" altLang="zh-CN"/>
              <a:t>(v</a:t>
            </a:r>
            <a:r>
              <a:rPr lang="en-US" altLang="zh-CN" baseline="-25000"/>
              <a:t>i</a:t>
            </a:r>
            <a:r>
              <a:rPr lang="en-US" altLang="zh-CN"/>
              <a:t> , v</a:t>
            </a:r>
            <a:r>
              <a:rPr lang="en-US" altLang="zh-CN" baseline="-25000"/>
              <a:t>j</a:t>
            </a:r>
            <a:r>
              <a:rPr lang="en-US" altLang="zh-CN"/>
              <a:t>)</a:t>
            </a:r>
            <a:r>
              <a:rPr lang="zh-CN" altLang="en-US"/>
              <a:t>和</a:t>
            </a:r>
            <a:r>
              <a:rPr lang="en-US" altLang="zh-CN"/>
              <a:t>(v</a:t>
            </a:r>
            <a:r>
              <a:rPr lang="en-US" altLang="zh-CN" baseline="-25000"/>
              <a:t>i</a:t>
            </a:r>
            <a:r>
              <a:rPr lang="en-US" altLang="zh-CN"/>
              <a:t>, v</a:t>
            </a:r>
            <a:r>
              <a:rPr lang="en-US" altLang="zh-CN" baseline="-25000"/>
              <a:t>0</a:t>
            </a:r>
            <a:r>
              <a:rPr lang="en-US" altLang="zh-CN"/>
              <a:t>, v</a:t>
            </a:r>
            <a:r>
              <a:rPr lang="en-US" altLang="zh-CN" baseline="-25000"/>
              <a:t>j</a:t>
            </a:r>
            <a:r>
              <a:rPr lang="en-US" altLang="zh-CN"/>
              <a:t>)</a:t>
            </a:r>
            <a:r>
              <a:rPr lang="zh-CN" altLang="en-US"/>
              <a:t>的路径长度取长度较短者为从</a:t>
            </a:r>
            <a:r>
              <a:rPr lang="en-US" altLang="zh-CN"/>
              <a:t>v</a:t>
            </a:r>
            <a:r>
              <a:rPr lang="en-US" altLang="zh-CN" baseline="-25000"/>
              <a:t>i</a:t>
            </a:r>
            <a:r>
              <a:rPr lang="zh-CN" altLang="en-US"/>
              <a:t>到</a:t>
            </a:r>
            <a:r>
              <a:rPr lang="en-US" altLang="zh-CN"/>
              <a:t>v</a:t>
            </a:r>
            <a:r>
              <a:rPr lang="en-US" altLang="zh-CN" baseline="-25000"/>
              <a:t>j</a:t>
            </a:r>
            <a:r>
              <a:rPr lang="zh-CN" altLang="en-US"/>
              <a:t>的中间顶点的序号不大于</a:t>
            </a:r>
            <a:r>
              <a:rPr lang="en-US" altLang="zh-CN"/>
              <a:t>0</a:t>
            </a:r>
            <a:r>
              <a:rPr lang="zh-CN" altLang="en-US"/>
              <a:t>的最短路径。</a:t>
            </a:r>
            <a:endParaRPr lang="en-US" altLang="zh-CN"/>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ox(in)">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ox(in)">
                                      <p:cBhvr>
                                        <p:cTn id="12"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a:xfrm>
            <a:off x="395288" y="1989138"/>
            <a:ext cx="8564562" cy="4114800"/>
          </a:xfrm>
        </p:spPr>
        <p:txBody>
          <a:bodyPr/>
          <a:lstStyle/>
          <a:p>
            <a:pPr marL="0" indent="0" algn="just" eaLnBrk="1" hangingPunct="1">
              <a:buFont typeface="Wingdings" panose="05000000000000000000" pitchFamily="2" charset="2"/>
              <a:buNone/>
            </a:pPr>
            <a:r>
              <a:rPr lang="en-US" altLang="zh-CN"/>
              <a:t>2</a:t>
            </a:r>
            <a:r>
              <a:rPr lang="zh-CN" altLang="en-US"/>
              <a:t>、假如在路径上再增加一个顶点</a:t>
            </a:r>
            <a:r>
              <a:rPr lang="en-US" altLang="zh-CN"/>
              <a:t>v</a:t>
            </a:r>
            <a:r>
              <a:rPr lang="en-US" altLang="zh-CN" baseline="-25000"/>
              <a:t>1</a:t>
            </a:r>
            <a:r>
              <a:rPr lang="zh-CN" altLang="en-US"/>
              <a:t>，也就是说，如果</a:t>
            </a:r>
            <a:r>
              <a:rPr lang="en-US" altLang="zh-CN"/>
              <a:t>(v</a:t>
            </a:r>
            <a:r>
              <a:rPr lang="en-US" altLang="zh-CN" baseline="-25000"/>
              <a:t>i</a:t>
            </a:r>
            <a:r>
              <a:rPr lang="zh-CN" altLang="en-US"/>
              <a:t>，</a:t>
            </a:r>
            <a:r>
              <a:rPr lang="en-US" altLang="zh-CN">
                <a:latin typeface="Courier New" panose="02070309020205020404" pitchFamily="49" charset="0"/>
              </a:rPr>
              <a:t>…</a:t>
            </a:r>
            <a:r>
              <a:rPr lang="zh-CN" altLang="en-US"/>
              <a:t>，</a:t>
            </a:r>
            <a:r>
              <a:rPr lang="en-US" altLang="zh-CN"/>
              <a:t>v</a:t>
            </a:r>
            <a:r>
              <a:rPr lang="en-US" altLang="zh-CN" baseline="-25000"/>
              <a:t>1</a:t>
            </a:r>
            <a:r>
              <a:rPr lang="en-US" altLang="zh-CN"/>
              <a:t>)</a:t>
            </a:r>
            <a:r>
              <a:rPr lang="zh-CN" altLang="en-US"/>
              <a:t>和</a:t>
            </a:r>
            <a:r>
              <a:rPr lang="en-US" altLang="zh-CN"/>
              <a:t>(v</a:t>
            </a:r>
            <a:r>
              <a:rPr lang="en-US" altLang="zh-CN" baseline="-25000"/>
              <a:t>1</a:t>
            </a:r>
            <a:r>
              <a:rPr lang="zh-CN" altLang="en-US"/>
              <a:t>，</a:t>
            </a:r>
            <a:r>
              <a:rPr lang="en-US" altLang="zh-CN">
                <a:latin typeface="Courier New" panose="02070309020205020404" pitchFamily="49" charset="0"/>
              </a:rPr>
              <a:t>…</a:t>
            </a:r>
            <a:r>
              <a:rPr lang="zh-CN" altLang="en-US"/>
              <a:t>，</a:t>
            </a:r>
            <a:r>
              <a:rPr lang="en-US" altLang="zh-CN"/>
              <a:t>v</a:t>
            </a:r>
            <a:r>
              <a:rPr lang="en-US" altLang="zh-CN" baseline="-25000"/>
              <a:t>j</a:t>
            </a:r>
            <a:r>
              <a:rPr lang="en-US" altLang="zh-CN"/>
              <a:t>)</a:t>
            </a:r>
            <a:r>
              <a:rPr lang="zh-CN" altLang="en-US"/>
              <a:t>分别是当前找到的中间顶点的序号不大于</a:t>
            </a:r>
            <a:r>
              <a:rPr lang="en-US" altLang="zh-CN"/>
              <a:t>0</a:t>
            </a:r>
            <a:r>
              <a:rPr lang="zh-CN" altLang="en-US"/>
              <a:t>的最短路径，那么</a:t>
            </a:r>
            <a:r>
              <a:rPr lang="en-US" altLang="zh-CN"/>
              <a:t>(v</a:t>
            </a:r>
            <a:r>
              <a:rPr lang="en-US" altLang="zh-CN" baseline="-25000"/>
              <a:t>i</a:t>
            </a:r>
            <a:r>
              <a:rPr lang="zh-CN" altLang="en-US"/>
              <a:t>，</a:t>
            </a:r>
            <a:r>
              <a:rPr lang="en-US" altLang="zh-CN">
                <a:latin typeface="Courier New" panose="02070309020205020404" pitchFamily="49" charset="0"/>
              </a:rPr>
              <a:t>…</a:t>
            </a:r>
            <a:r>
              <a:rPr lang="zh-CN" altLang="en-US"/>
              <a:t>，</a:t>
            </a:r>
            <a:r>
              <a:rPr lang="en-US" altLang="zh-CN"/>
              <a:t>v</a:t>
            </a:r>
            <a:r>
              <a:rPr lang="en-US" altLang="zh-CN" baseline="-25000"/>
              <a:t>1</a:t>
            </a:r>
            <a:r>
              <a:rPr lang="zh-CN" altLang="en-US"/>
              <a:t>，</a:t>
            </a:r>
            <a:r>
              <a:rPr lang="en-US" altLang="zh-CN">
                <a:latin typeface="Courier New" panose="02070309020205020404" pitchFamily="49" charset="0"/>
              </a:rPr>
              <a:t>…</a:t>
            </a:r>
            <a:r>
              <a:rPr lang="zh-CN" altLang="en-US"/>
              <a:t>，</a:t>
            </a:r>
            <a:r>
              <a:rPr lang="en-US" altLang="zh-CN"/>
              <a:t>v</a:t>
            </a:r>
            <a:r>
              <a:rPr lang="en-US" altLang="zh-CN" baseline="-25000"/>
              <a:t>j</a:t>
            </a:r>
            <a:r>
              <a:rPr lang="en-US" altLang="zh-CN"/>
              <a:t>)</a:t>
            </a:r>
            <a:r>
              <a:rPr lang="zh-CN" altLang="en-US"/>
              <a:t>就有可能是从</a:t>
            </a:r>
            <a:r>
              <a:rPr lang="en-US" altLang="zh-CN"/>
              <a:t>v</a:t>
            </a:r>
            <a:r>
              <a:rPr lang="en-US" altLang="zh-CN" baseline="-25000"/>
              <a:t>i</a:t>
            </a:r>
            <a:r>
              <a:rPr lang="zh-CN" altLang="en-US"/>
              <a:t>到</a:t>
            </a:r>
            <a:r>
              <a:rPr lang="en-US" altLang="zh-CN"/>
              <a:t>v</a:t>
            </a:r>
            <a:r>
              <a:rPr lang="en-US" altLang="zh-CN" baseline="-25000"/>
              <a:t>j</a:t>
            </a:r>
            <a:r>
              <a:rPr lang="zh-CN" altLang="en-US"/>
              <a:t>的中间顶点的序号不大于</a:t>
            </a:r>
            <a:r>
              <a:rPr lang="en-US" altLang="zh-CN"/>
              <a:t>1</a:t>
            </a:r>
            <a:r>
              <a:rPr lang="zh-CN" altLang="en-US"/>
              <a:t>的最短路径。</a:t>
            </a:r>
            <a:endParaRPr lang="en-US" altLang="zh-CN"/>
          </a:p>
          <a:p>
            <a:pPr marL="0" indent="0" algn="just" eaLnBrk="1" hangingPunct="1">
              <a:buFont typeface="Wingdings" panose="05000000000000000000" pitchFamily="2" charset="2"/>
              <a:buNone/>
            </a:pPr>
            <a:r>
              <a:rPr lang="en-US" altLang="zh-CN"/>
              <a:t>3</a:t>
            </a:r>
            <a:r>
              <a:rPr lang="zh-CN" altLang="en-US"/>
              <a:t>、将它和已经得到的从</a:t>
            </a:r>
            <a:r>
              <a:rPr lang="en-US" altLang="zh-CN"/>
              <a:t>v</a:t>
            </a:r>
            <a:r>
              <a:rPr lang="en-US" altLang="zh-CN" baseline="-25000"/>
              <a:t>i</a:t>
            </a:r>
            <a:r>
              <a:rPr lang="zh-CN" altLang="en-US"/>
              <a:t>到</a:t>
            </a:r>
            <a:r>
              <a:rPr lang="en-US" altLang="zh-CN"/>
              <a:t>v</a:t>
            </a:r>
            <a:r>
              <a:rPr lang="en-US" altLang="zh-CN" baseline="-25000"/>
              <a:t>j</a:t>
            </a:r>
            <a:r>
              <a:rPr lang="zh-CN" altLang="en-US"/>
              <a:t>中间顶点序号不大于</a:t>
            </a:r>
            <a:r>
              <a:rPr lang="en-US" altLang="zh-CN"/>
              <a:t>0</a:t>
            </a:r>
            <a:r>
              <a:rPr lang="zh-CN" altLang="en-US"/>
              <a:t>的最短路径相比较，从中选出中间顶点的序号不大于</a:t>
            </a:r>
            <a:r>
              <a:rPr lang="en-US" altLang="zh-CN"/>
              <a:t>1</a:t>
            </a:r>
            <a:r>
              <a:rPr lang="zh-CN" altLang="en-US"/>
              <a:t>的最短路径之后，再增加一个顶点</a:t>
            </a:r>
            <a:r>
              <a:rPr lang="en-US" altLang="zh-CN"/>
              <a:t>v</a:t>
            </a:r>
            <a:r>
              <a:rPr lang="en-US" altLang="zh-CN" baseline="-25000"/>
              <a:t>2</a:t>
            </a:r>
            <a:r>
              <a:rPr lang="zh-CN" altLang="en-US"/>
              <a:t>，继续进行试探。依次类推。</a:t>
            </a:r>
            <a:endParaRPr lang="zh-CN" altLang="en-US"/>
          </a:p>
          <a:p>
            <a:pPr marL="0" indent="0">
              <a:buFont typeface="Wingdings" panose="05000000000000000000" pitchFamily="2" charset="2"/>
              <a:buNone/>
            </a:pPr>
            <a:endParaRPr lang="zh-CN" altLang="en-US"/>
          </a:p>
        </p:txBody>
      </p:sp>
      <p:sp>
        <p:nvSpPr>
          <p:cNvPr id="101379" name="Rectangle 2"/>
          <p:cNvSpPr>
            <a:spLocks noGrp="1"/>
          </p:cNvSpPr>
          <p:nvPr>
            <p:ph type="title"/>
          </p:nvPr>
        </p:nvSpPr>
        <p:spPr>
          <a:xfrm>
            <a:off x="755650" y="836613"/>
            <a:ext cx="7793038" cy="839787"/>
          </a:xfrm>
        </p:spPr>
        <p:txBody>
          <a:bodyPr/>
          <a:lstStyle/>
          <a:p>
            <a:pPr eaLnBrk="1" hangingPunct="1"/>
            <a:r>
              <a:rPr lang="zh-CN" altLang="en-US" sz="4100">
                <a:solidFill>
                  <a:schemeClr val="hlink"/>
                </a:solidFill>
              </a:rPr>
              <a:t> </a:t>
            </a:r>
            <a:r>
              <a:rPr lang="en-US" altLang="zh-CN"/>
              <a:t>Floyd</a:t>
            </a:r>
            <a:r>
              <a:rPr lang="zh-CN" altLang="en-US"/>
              <a:t>算法的基本思想：</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827584" y="1067396"/>
            <a:ext cx="7643813" cy="633412"/>
          </a:xfrm>
        </p:spPr>
        <p:txBody>
          <a:bodyPr>
            <a:normAutofit fontScale="90000"/>
          </a:bodyPr>
          <a:lstStyle/>
          <a:p>
            <a:pPr eaLnBrk="1" hangingPunct="1">
              <a:defRPr/>
            </a:pPr>
            <a:r>
              <a:rPr lang="zh-CN" altLang="en-US" sz="4100">
                <a:solidFill>
                  <a:schemeClr val="hlink"/>
                </a:solidFill>
              </a:rPr>
              <a:t> </a:t>
            </a:r>
            <a:r>
              <a:rPr lang="en-US" altLang="zh-CN"/>
              <a:t>Floyd</a:t>
            </a:r>
            <a:r>
              <a:rPr lang="zh-CN" altLang="en-US"/>
              <a:t>算法的基本思想：</a:t>
            </a:r>
            <a:endParaRPr lang="zh-CN" altLang="en-US"/>
          </a:p>
        </p:txBody>
      </p:sp>
      <p:sp>
        <p:nvSpPr>
          <p:cNvPr id="82947" name="Rectangle 3"/>
          <p:cNvSpPr>
            <a:spLocks noGrp="1"/>
          </p:cNvSpPr>
          <p:nvPr>
            <p:ph idx="1"/>
          </p:nvPr>
        </p:nvSpPr>
        <p:spPr>
          <a:xfrm>
            <a:off x="0" y="2060848"/>
            <a:ext cx="8642350" cy="5516562"/>
          </a:xfrm>
        </p:spPr>
        <p:txBody>
          <a:bodyPr/>
          <a:lstStyle/>
          <a:p>
            <a:pPr indent="-358775" algn="just" eaLnBrk="1" hangingPunct="1">
              <a:lnSpc>
                <a:spcPct val="110000"/>
              </a:lnSpc>
              <a:buFont typeface="Wingdings 2" panose="05020102010507070707" pitchFamily="18" charset="2"/>
              <a:buNone/>
            </a:pPr>
            <a:r>
              <a:rPr lang="zh-CN" altLang="en-US" dirty="0"/>
              <a:t>            </a:t>
            </a:r>
            <a:r>
              <a:rPr lang="zh-CN" altLang="en-US" sz="2800" dirty="0"/>
              <a:t>在一般情况下，若</a:t>
            </a:r>
            <a:r>
              <a:rPr lang="en-US" altLang="zh-CN" sz="2800" dirty="0"/>
              <a:t>(v</a:t>
            </a:r>
            <a:r>
              <a:rPr lang="en-US" altLang="zh-CN" sz="2800" baseline="-25000" dirty="0"/>
              <a:t>i</a:t>
            </a:r>
            <a:r>
              <a:rPr lang="zh-CN" altLang="en-US" sz="2800" dirty="0"/>
              <a:t>，</a:t>
            </a:r>
            <a:r>
              <a:rPr lang="en-US" altLang="zh-CN" sz="2800" dirty="0">
                <a:latin typeface="Courier New" panose="02070309020205020404" pitchFamily="49" charset="0"/>
              </a:rPr>
              <a:t>…</a:t>
            </a:r>
            <a:r>
              <a:rPr lang="zh-CN" altLang="en-US" sz="2800" dirty="0"/>
              <a:t>，</a:t>
            </a:r>
            <a:r>
              <a:rPr lang="en-US" altLang="zh-CN" sz="2800" dirty="0" err="1"/>
              <a:t>v</a:t>
            </a:r>
            <a:r>
              <a:rPr lang="en-US" altLang="zh-CN" sz="2800" baseline="-25000" dirty="0" err="1"/>
              <a:t>k</a:t>
            </a:r>
            <a:r>
              <a:rPr lang="en-US" altLang="zh-CN" sz="2800" dirty="0"/>
              <a:t>)</a:t>
            </a:r>
            <a:r>
              <a:rPr lang="zh-CN" altLang="en-US" sz="2800" dirty="0"/>
              <a:t>和</a:t>
            </a:r>
            <a:r>
              <a:rPr lang="en-US" altLang="zh-CN" sz="2800" dirty="0"/>
              <a:t>(</a:t>
            </a:r>
            <a:r>
              <a:rPr lang="en-US" altLang="zh-CN" sz="2800" dirty="0" err="1"/>
              <a:t>v</a:t>
            </a:r>
            <a:r>
              <a:rPr lang="en-US" altLang="zh-CN" sz="2800" baseline="-25000" dirty="0" err="1"/>
              <a:t>k</a:t>
            </a:r>
            <a:r>
              <a:rPr lang="zh-CN" altLang="en-US" sz="2800" dirty="0"/>
              <a:t>，</a:t>
            </a:r>
            <a:r>
              <a:rPr lang="en-US" altLang="zh-CN" sz="2800" dirty="0">
                <a:latin typeface="Courier New" panose="02070309020205020404" pitchFamily="49" charset="0"/>
              </a:rPr>
              <a:t>…</a:t>
            </a:r>
            <a:r>
              <a:rPr lang="zh-CN" altLang="en-US" sz="2800" dirty="0"/>
              <a:t>，</a:t>
            </a:r>
            <a:r>
              <a:rPr lang="en-US" altLang="zh-CN" sz="2800" dirty="0" err="1"/>
              <a:t>v</a:t>
            </a:r>
            <a:r>
              <a:rPr lang="en-US" altLang="zh-CN" sz="2800" baseline="-25000" dirty="0" err="1"/>
              <a:t>j</a:t>
            </a:r>
            <a:r>
              <a:rPr lang="en-US" altLang="zh-CN" sz="2800" dirty="0"/>
              <a:t>)</a:t>
            </a:r>
            <a:r>
              <a:rPr lang="zh-CN" altLang="en-US" sz="2800" dirty="0"/>
              <a:t>分别是从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k</a:t>
            </a:r>
            <a:r>
              <a:rPr lang="zh-CN" altLang="en-US" sz="2800" dirty="0"/>
              <a:t>和从</a:t>
            </a:r>
            <a:r>
              <a:rPr lang="en-US" altLang="zh-CN" sz="2800" dirty="0" err="1"/>
              <a:t>v</a:t>
            </a:r>
            <a:r>
              <a:rPr lang="en-US" altLang="zh-CN" sz="2800" baseline="-25000" dirty="0" err="1"/>
              <a:t>k</a:t>
            </a:r>
            <a:r>
              <a:rPr lang="zh-CN" altLang="en-US" sz="2800" dirty="0"/>
              <a:t>到</a:t>
            </a:r>
            <a:r>
              <a:rPr lang="en-US" altLang="zh-CN" sz="2800" dirty="0" err="1"/>
              <a:t>v</a:t>
            </a:r>
            <a:r>
              <a:rPr lang="en-US" altLang="zh-CN" sz="2800" baseline="-25000" dirty="0" err="1"/>
              <a:t>j</a:t>
            </a:r>
            <a:r>
              <a:rPr lang="zh-CN" altLang="en-US" sz="2800" dirty="0"/>
              <a:t>的中间顶点的序号不大于</a:t>
            </a:r>
            <a:r>
              <a:rPr lang="en-US" altLang="zh-CN" sz="2800" dirty="0"/>
              <a:t>k-1</a:t>
            </a:r>
            <a:r>
              <a:rPr lang="zh-CN" altLang="en-US" sz="2800" dirty="0"/>
              <a:t>的最短路径，则将</a:t>
            </a:r>
            <a:r>
              <a:rPr lang="en-US" altLang="zh-CN" sz="2800" dirty="0"/>
              <a:t>(v</a:t>
            </a:r>
            <a:r>
              <a:rPr lang="en-US" altLang="zh-CN" sz="2800" baseline="-25000" dirty="0"/>
              <a:t>i</a:t>
            </a:r>
            <a:r>
              <a:rPr lang="zh-CN" altLang="en-US" sz="2800" dirty="0"/>
              <a:t>，</a:t>
            </a:r>
            <a:r>
              <a:rPr lang="en-US" altLang="zh-CN" sz="2800" dirty="0">
                <a:latin typeface="Courier New" panose="02070309020205020404" pitchFamily="49" charset="0"/>
              </a:rPr>
              <a:t>…</a:t>
            </a:r>
            <a:r>
              <a:rPr lang="zh-CN" altLang="en-US" sz="2800" dirty="0"/>
              <a:t>，</a:t>
            </a:r>
            <a:r>
              <a:rPr lang="en-US" altLang="zh-CN" sz="2800" dirty="0" err="1"/>
              <a:t>v</a:t>
            </a:r>
            <a:r>
              <a:rPr lang="en-US" altLang="zh-CN" sz="2800" baseline="-25000" dirty="0" err="1"/>
              <a:t>k</a:t>
            </a:r>
            <a:r>
              <a:rPr lang="zh-CN" altLang="en-US" sz="2800" dirty="0"/>
              <a:t>，</a:t>
            </a:r>
            <a:r>
              <a:rPr lang="en-US" altLang="zh-CN" sz="2800" dirty="0">
                <a:latin typeface="Courier New" panose="02070309020205020404" pitchFamily="49" charset="0"/>
              </a:rPr>
              <a:t>…</a:t>
            </a:r>
            <a:r>
              <a:rPr lang="zh-CN" altLang="en-US" sz="2800" dirty="0"/>
              <a:t>，</a:t>
            </a:r>
            <a:r>
              <a:rPr lang="en-US" altLang="zh-CN" sz="2800" dirty="0" err="1"/>
              <a:t>v</a:t>
            </a:r>
            <a:r>
              <a:rPr lang="en-US" altLang="zh-CN" sz="2800" baseline="-25000" dirty="0" err="1"/>
              <a:t>j</a:t>
            </a:r>
            <a:r>
              <a:rPr lang="en-US" altLang="zh-CN" sz="2800" dirty="0"/>
              <a:t>)</a:t>
            </a:r>
            <a:r>
              <a:rPr lang="zh-CN" altLang="en-US" sz="2800" dirty="0"/>
              <a:t>和已经得到的从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j</a:t>
            </a:r>
            <a:r>
              <a:rPr lang="zh-CN" altLang="en-US" sz="2800" dirty="0"/>
              <a:t>且中间顶点序号不大于</a:t>
            </a:r>
            <a:r>
              <a:rPr lang="en-US" altLang="zh-CN" sz="2800" dirty="0"/>
              <a:t>k-1</a:t>
            </a:r>
            <a:r>
              <a:rPr lang="zh-CN" altLang="en-US" sz="2800" dirty="0"/>
              <a:t>的最短路径相比较，其长度较短者便是从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j</a:t>
            </a:r>
            <a:r>
              <a:rPr lang="zh-CN" altLang="en-US" sz="2800" dirty="0"/>
              <a:t>的中间顶点的序号不大于</a:t>
            </a:r>
            <a:r>
              <a:rPr lang="en-US" altLang="zh-CN" sz="2800" dirty="0"/>
              <a:t>k</a:t>
            </a:r>
            <a:r>
              <a:rPr lang="zh-CN" altLang="en-US" sz="2800" dirty="0"/>
              <a:t>的最短路径。</a:t>
            </a:r>
            <a:endParaRPr lang="en-US" altLang="zh-CN" sz="2800" dirty="0"/>
          </a:p>
          <a:p>
            <a:pPr indent="-358775" algn="just" eaLnBrk="1" hangingPunct="1">
              <a:lnSpc>
                <a:spcPct val="110000"/>
              </a:lnSpc>
              <a:buFont typeface="Wingdings 2" panose="05020102010507070707" pitchFamily="18" charset="2"/>
              <a:buNone/>
            </a:pPr>
            <a:r>
              <a:rPr lang="en-US" altLang="zh-CN" sz="2800" dirty="0"/>
              <a:t>              </a:t>
            </a:r>
            <a:r>
              <a:rPr lang="zh-CN" altLang="en-US" sz="2800" dirty="0"/>
              <a:t>这样，在经过</a:t>
            </a:r>
            <a:r>
              <a:rPr lang="en-US" altLang="zh-CN" sz="2800" dirty="0"/>
              <a:t>n</a:t>
            </a:r>
            <a:r>
              <a:rPr lang="zh-CN" altLang="en-US" sz="2800" dirty="0"/>
              <a:t>次比较后，最后求得的必是从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j</a:t>
            </a:r>
            <a:r>
              <a:rPr lang="zh-CN" altLang="en-US" sz="2800" dirty="0"/>
              <a:t>的最短路径。按此方法，可以同时求得各对顶点的最短路径。      </a:t>
            </a: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pPr eaLnBrk="1" hangingPunct="1"/>
            <a:r>
              <a:rPr lang="zh-CN" altLang="en-US" sz="4100">
                <a:solidFill>
                  <a:schemeClr val="hlink"/>
                </a:solidFill>
              </a:rPr>
              <a:t> </a:t>
            </a:r>
            <a:r>
              <a:rPr lang="en-US" altLang="zh-CN"/>
              <a:t>Floyd</a:t>
            </a:r>
            <a:r>
              <a:rPr lang="zh-CN" altLang="en-US"/>
              <a:t>算法的基本思想：</a:t>
            </a:r>
            <a:endParaRPr lang="zh-CN" altLang="en-US"/>
          </a:p>
        </p:txBody>
      </p:sp>
      <p:sp>
        <p:nvSpPr>
          <p:cNvPr id="61443" name="内容占位符 2"/>
          <p:cNvSpPr>
            <a:spLocks noGrp="1"/>
          </p:cNvSpPr>
          <p:nvPr>
            <p:ph idx="1"/>
          </p:nvPr>
        </p:nvSpPr>
        <p:spPr/>
        <p:txBody>
          <a:bodyPr/>
          <a:lstStyle/>
          <a:p>
            <a:pPr eaLnBrk="1" hangingPunct="1"/>
            <a:r>
              <a:rPr lang="zh-CN" altLang="en-US"/>
              <a:t>算法思想</a:t>
            </a:r>
            <a:endParaRPr lang="zh-CN" altLang="en-US"/>
          </a:p>
          <a:p>
            <a:pPr eaLnBrk="1" hangingPunct="1"/>
            <a:r>
              <a:rPr lang="zh-CN" altLang="en-US"/>
              <a:t>定义</a:t>
            </a:r>
            <a:r>
              <a:rPr lang="en-US" altLang="zh-CN"/>
              <a:t>D</a:t>
            </a:r>
            <a:r>
              <a:rPr lang="en-US" altLang="zh-CN" baseline="30000"/>
              <a:t>(k)</a:t>
            </a:r>
            <a:r>
              <a:rPr lang="en-US" altLang="zh-CN"/>
              <a:t>(i,j) </a:t>
            </a:r>
            <a:r>
              <a:rPr lang="zh-CN" altLang="en-US"/>
              <a:t>为：从</a:t>
            </a:r>
            <a:r>
              <a:rPr lang="en-US" altLang="zh-CN"/>
              <a:t>v</a:t>
            </a:r>
            <a:r>
              <a:rPr lang="en-US" altLang="zh-CN" baseline="-25000"/>
              <a:t>i</a:t>
            </a:r>
            <a:r>
              <a:rPr lang="zh-CN" altLang="en-US"/>
              <a:t>到</a:t>
            </a:r>
            <a:r>
              <a:rPr lang="en-US" altLang="zh-CN"/>
              <a:t>v</a:t>
            </a:r>
            <a:r>
              <a:rPr lang="en-US" altLang="zh-CN" baseline="-25000"/>
              <a:t>j</a:t>
            </a:r>
            <a:r>
              <a:rPr lang="zh-CN" altLang="en-US"/>
              <a:t>，由序号不大于</a:t>
            </a:r>
            <a:r>
              <a:rPr lang="en-US" altLang="zh-CN"/>
              <a:t>k</a:t>
            </a:r>
            <a:r>
              <a:rPr lang="zh-CN" altLang="en-US"/>
              <a:t>的顶点为中间点（或直达）可构成的最短路径。</a:t>
            </a:r>
            <a:endParaRPr lang="zh-CN" altLang="en-US"/>
          </a:p>
        </p:txBody>
      </p:sp>
      <p:pic>
        <p:nvPicPr>
          <p:cNvPr id="6144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4437063"/>
            <a:ext cx="49291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diamond(in)">
                                      <p:cBhvr>
                                        <p:cTn id="7" dur="20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linds(horizontal)">
                                      <p:cBhvr>
                                        <p:cTn id="12"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pPr eaLnBrk="1" hangingPunct="1"/>
            <a:r>
              <a:rPr lang="zh-CN" altLang="en-US" sz="4100">
                <a:solidFill>
                  <a:schemeClr val="hlink"/>
                </a:solidFill>
              </a:rPr>
              <a:t> </a:t>
            </a:r>
            <a:r>
              <a:rPr lang="en-US" altLang="zh-CN"/>
              <a:t>Floyd</a:t>
            </a:r>
            <a:r>
              <a:rPr lang="zh-CN" altLang="en-US"/>
              <a:t>算法的基本思想：</a:t>
            </a:r>
            <a:endParaRPr lang="zh-CN" altLang="en-US"/>
          </a:p>
        </p:txBody>
      </p:sp>
      <p:sp>
        <p:nvSpPr>
          <p:cNvPr id="104451" name="内容占位符 2"/>
          <p:cNvSpPr>
            <a:spLocks noGrp="1"/>
          </p:cNvSpPr>
          <p:nvPr>
            <p:ph idx="1"/>
          </p:nvPr>
        </p:nvSpPr>
        <p:spPr/>
        <p:txBody>
          <a:bodyPr/>
          <a:lstStyle/>
          <a:p>
            <a:pPr eaLnBrk="1" hangingPunct="1"/>
            <a:r>
              <a:rPr lang="zh-CN" altLang="en-US"/>
              <a:t>如：</a:t>
            </a:r>
            <a:endParaRPr lang="zh-CN" altLang="en-US"/>
          </a:p>
          <a:p>
            <a:pPr eaLnBrk="1" hangingPunct="1"/>
            <a:endParaRPr lang="zh-CN" altLang="en-US"/>
          </a:p>
        </p:txBody>
      </p:sp>
      <p:pic>
        <p:nvPicPr>
          <p:cNvPr id="624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813" y="2000250"/>
            <a:ext cx="4306887"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5"/>
          <p:cNvSpPr txBox="1">
            <a:spLocks noChangeArrowheads="1"/>
          </p:cNvSpPr>
          <p:nvPr/>
        </p:nvSpPr>
        <p:spPr bwMode="auto">
          <a:xfrm>
            <a:off x="323850" y="2565400"/>
            <a:ext cx="2397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tx2"/>
                </a:solidFill>
                <a:latin typeface="Courier New" panose="02070309020205020404" pitchFamily="49" charset="0"/>
                <a:ea typeface="楷体_GB2312"/>
                <a:cs typeface="楷体_GB2312"/>
              </a:rPr>
              <a:t>D</a:t>
            </a:r>
            <a:r>
              <a:rPr lang="en-US" altLang="zh-CN" sz="2800" b="1" baseline="30000">
                <a:solidFill>
                  <a:schemeClr val="tx2"/>
                </a:solidFill>
                <a:latin typeface="Courier New" panose="02070309020205020404" pitchFamily="49" charset="0"/>
                <a:ea typeface="楷体_GB2312"/>
                <a:cs typeface="楷体_GB2312"/>
              </a:rPr>
              <a:t>(0)</a:t>
            </a:r>
            <a:r>
              <a:rPr lang="en-US" altLang="zh-CN" sz="2800" b="1">
                <a:solidFill>
                  <a:schemeClr val="tx2"/>
                </a:solidFill>
                <a:latin typeface="Courier New" panose="02070309020205020404" pitchFamily="49" charset="0"/>
                <a:ea typeface="楷体_GB2312"/>
                <a:cs typeface="楷体_GB2312"/>
              </a:rPr>
              <a:t>(i,j)</a:t>
            </a:r>
            <a:endParaRPr lang="en-US" altLang="zh-CN" sz="2800" b="1">
              <a:solidFill>
                <a:schemeClr val="tx2"/>
              </a:solidFill>
              <a:latin typeface="Courier New" panose="02070309020205020404" pitchFamily="49" charset="0"/>
              <a:ea typeface="楷体_GB2312"/>
              <a:cs typeface="楷体_GB2312"/>
            </a:endParaRPr>
          </a:p>
        </p:txBody>
      </p:sp>
      <p:sp>
        <p:nvSpPr>
          <p:cNvPr id="62470" name="Text Box 6"/>
          <p:cNvSpPr txBox="1">
            <a:spLocks noChangeArrowheads="1"/>
          </p:cNvSpPr>
          <p:nvPr/>
        </p:nvSpPr>
        <p:spPr bwMode="auto">
          <a:xfrm>
            <a:off x="271463" y="5245100"/>
            <a:ext cx="212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tx2"/>
                </a:solidFill>
                <a:latin typeface="Courier New" panose="02070309020205020404" pitchFamily="49" charset="0"/>
                <a:ea typeface="楷体_GB2312"/>
                <a:cs typeface="楷体_GB2312"/>
              </a:rPr>
              <a:t>D</a:t>
            </a:r>
            <a:r>
              <a:rPr lang="en-US" altLang="zh-CN" sz="2800" b="1" baseline="30000">
                <a:solidFill>
                  <a:schemeClr val="tx2"/>
                </a:solidFill>
                <a:latin typeface="Courier New" panose="02070309020205020404" pitchFamily="49" charset="0"/>
                <a:ea typeface="楷体_GB2312"/>
                <a:cs typeface="楷体_GB2312"/>
              </a:rPr>
              <a:t>(k)</a:t>
            </a:r>
            <a:r>
              <a:rPr lang="en-US" altLang="zh-CN" sz="2800" b="1">
                <a:solidFill>
                  <a:schemeClr val="tx2"/>
                </a:solidFill>
                <a:latin typeface="Courier New" panose="02070309020205020404" pitchFamily="49" charset="0"/>
                <a:ea typeface="楷体_GB2312"/>
                <a:cs typeface="楷体_GB2312"/>
              </a:rPr>
              <a:t>(i,j)</a:t>
            </a:r>
            <a:endParaRPr lang="en-US" altLang="zh-CN" sz="2800" b="1">
              <a:solidFill>
                <a:schemeClr val="tx2"/>
              </a:solidFill>
              <a:latin typeface="Courier New" panose="02070309020205020404" pitchFamily="49" charset="0"/>
              <a:ea typeface="楷体_GB2312"/>
              <a:cs typeface="楷体_GB2312"/>
            </a:endParaRPr>
          </a:p>
        </p:txBody>
      </p:sp>
      <p:pic>
        <p:nvPicPr>
          <p:cNvPr id="624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860800"/>
            <a:ext cx="48069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diamond(in)">
                                      <p:cBhvr>
                                        <p:cTn id="12" dur="2000"/>
                                        <p:tgtEl>
                                          <p:spTgt spid="624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71"/>
                                        </p:tgtEl>
                                        <p:attrNameLst>
                                          <p:attrName>style.visibility</p:attrName>
                                        </p:attrNameLst>
                                      </p:cBhvr>
                                      <p:to>
                                        <p:strVal val="visible"/>
                                      </p:to>
                                    </p:set>
                                    <p:animEffect transition="in" filter="checkerboard(across)">
                                      <p:cBhvr>
                                        <p:cTn id="1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pPr eaLnBrk="1" hangingPunct="1"/>
            <a:r>
              <a:rPr lang="zh-CN" altLang="en-US" sz="4100">
                <a:solidFill>
                  <a:schemeClr val="hlink"/>
                </a:solidFill>
              </a:rPr>
              <a:t> </a:t>
            </a:r>
            <a:r>
              <a:rPr lang="en-US" altLang="zh-CN"/>
              <a:t>Floyd</a:t>
            </a:r>
            <a:r>
              <a:rPr lang="zh-CN" altLang="en-US"/>
              <a:t>算法的基本思想：</a:t>
            </a:r>
            <a:endParaRPr lang="zh-CN" altLang="en-US"/>
          </a:p>
        </p:txBody>
      </p:sp>
      <p:sp>
        <p:nvSpPr>
          <p:cNvPr id="63491" name="内容占位符 2"/>
          <p:cNvSpPr>
            <a:spLocks noGrp="1"/>
          </p:cNvSpPr>
          <p:nvPr>
            <p:ph idx="1"/>
          </p:nvPr>
        </p:nvSpPr>
        <p:spPr>
          <a:xfrm>
            <a:off x="457200" y="1916113"/>
            <a:ext cx="8147050" cy="4210050"/>
          </a:xfrm>
        </p:spPr>
        <p:txBody>
          <a:bodyPr/>
          <a:lstStyle/>
          <a:p>
            <a:pPr eaLnBrk="1" hangingPunct="1"/>
            <a:r>
              <a:rPr lang="zh-CN" altLang="en-US" sz="2800" dirty="0"/>
              <a:t>算法思想</a:t>
            </a:r>
            <a:endParaRPr lang="zh-CN" altLang="en-US" sz="2800" dirty="0"/>
          </a:p>
          <a:p>
            <a:pPr eaLnBrk="1" hangingPunct="1"/>
            <a:r>
              <a:rPr lang="en-US" altLang="zh-CN" sz="2800" dirty="0"/>
              <a:t>E1</a:t>
            </a:r>
            <a:r>
              <a:rPr lang="zh-CN" altLang="en-US" sz="2800" dirty="0"/>
              <a:t>：初始化从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j</a:t>
            </a:r>
            <a:r>
              <a:rPr lang="zh-CN" altLang="en-US" sz="2800" dirty="0"/>
              <a:t>的目前已知较短路径为从</a:t>
            </a:r>
            <a:r>
              <a:rPr lang="en-US" altLang="zh-CN" sz="2800" dirty="0"/>
              <a:t>v</a:t>
            </a:r>
            <a:r>
              <a:rPr lang="en-US" altLang="zh-CN" sz="2800" baseline="-25000" dirty="0"/>
              <a:t>i</a:t>
            </a:r>
            <a:r>
              <a:rPr lang="zh-CN" altLang="en-US" sz="2800" dirty="0"/>
              <a:t>到</a:t>
            </a:r>
            <a:r>
              <a:rPr lang="en-US" altLang="zh-CN" sz="2800" dirty="0" err="1"/>
              <a:t>v</a:t>
            </a:r>
            <a:r>
              <a:rPr lang="en-US" altLang="zh-CN" sz="2800" baseline="-25000" dirty="0" err="1"/>
              <a:t>j</a:t>
            </a:r>
            <a:r>
              <a:rPr lang="zh-CN" altLang="en-US" sz="2800" dirty="0"/>
              <a:t>的直达弧；</a:t>
            </a:r>
            <a:endParaRPr lang="zh-CN" altLang="en-US" sz="2800" dirty="0"/>
          </a:p>
          <a:p>
            <a:pPr eaLnBrk="1" hangingPunct="1"/>
            <a:r>
              <a:rPr lang="en-US" altLang="zh-CN" sz="2800" dirty="0"/>
              <a:t>E2</a:t>
            </a:r>
            <a:r>
              <a:rPr lang="zh-CN" altLang="en-US" sz="2800" dirty="0"/>
              <a:t>：对每两顶点对</a:t>
            </a:r>
            <a:r>
              <a:rPr lang="en-US" altLang="zh-CN" sz="2800" dirty="0"/>
              <a:t>(</a:t>
            </a:r>
            <a:r>
              <a:rPr lang="en-US" altLang="zh-CN" sz="2800" dirty="0" err="1"/>
              <a:t>v</a:t>
            </a:r>
            <a:r>
              <a:rPr lang="en-US" altLang="zh-CN" sz="2800" baseline="-25000" dirty="0" err="1"/>
              <a:t>i</a:t>
            </a:r>
            <a:r>
              <a:rPr lang="en-US" altLang="zh-CN" sz="2800" dirty="0" err="1"/>
              <a:t>,v</a:t>
            </a:r>
            <a:r>
              <a:rPr lang="en-US" altLang="zh-CN" sz="2800" baseline="-25000" dirty="0" err="1"/>
              <a:t>j</a:t>
            </a:r>
            <a:r>
              <a:rPr lang="en-US" altLang="zh-CN" sz="2800" dirty="0"/>
              <a:t>)</a:t>
            </a:r>
            <a:r>
              <a:rPr lang="zh-CN" altLang="en-US" sz="2800" dirty="0"/>
              <a:t>依次计算</a:t>
            </a:r>
            <a:r>
              <a:rPr lang="en-US" altLang="zh-CN" sz="2800" dirty="0"/>
              <a:t>D</a:t>
            </a:r>
            <a:r>
              <a:rPr lang="en-US" altLang="zh-CN" sz="2800" baseline="30000" dirty="0"/>
              <a:t>(k)</a:t>
            </a:r>
            <a:r>
              <a:rPr lang="en-US" altLang="zh-CN" sz="2800" dirty="0"/>
              <a:t>(</a:t>
            </a:r>
            <a:r>
              <a:rPr lang="en-US" altLang="zh-CN" sz="2800" dirty="0" err="1"/>
              <a:t>i,j</a:t>
            </a:r>
            <a:r>
              <a:rPr lang="en-US" altLang="zh-CN" sz="2800" dirty="0"/>
              <a:t>) </a:t>
            </a:r>
            <a:r>
              <a:rPr lang="zh-CN" altLang="en-US" sz="2800" dirty="0"/>
              <a:t>，</a:t>
            </a:r>
            <a:r>
              <a:rPr lang="en-US" altLang="zh-CN" sz="2800" dirty="0"/>
              <a:t>k=0…n-1</a:t>
            </a:r>
            <a:r>
              <a:rPr lang="zh-CN" altLang="en-US" sz="2800" dirty="0"/>
              <a:t>，计算规则为：</a:t>
            </a:r>
            <a:br>
              <a:rPr lang="zh-CN" altLang="en-US" sz="2800" dirty="0">
                <a:ea typeface="黑体" panose="02010609060101010101" pitchFamily="2" charset="-122"/>
              </a:rPr>
            </a:br>
            <a:r>
              <a:rPr lang="zh-CN" altLang="en-US" sz="2800" dirty="0">
                <a:ea typeface="黑体" panose="02010609060101010101" pitchFamily="2" charset="-122"/>
              </a:rPr>
              <a:t> </a:t>
            </a:r>
            <a:r>
              <a:rPr lang="en-US" altLang="zh-CN" sz="2800" dirty="0"/>
              <a:t>D</a:t>
            </a:r>
            <a:r>
              <a:rPr lang="en-US" altLang="zh-CN" sz="2800" baseline="30000" dirty="0"/>
              <a:t>(k)</a:t>
            </a:r>
            <a:r>
              <a:rPr lang="en-US" altLang="zh-CN" sz="2800" dirty="0"/>
              <a:t>(</a:t>
            </a:r>
            <a:r>
              <a:rPr lang="en-US" altLang="zh-CN" sz="2800" dirty="0" err="1"/>
              <a:t>i,j</a:t>
            </a:r>
            <a:r>
              <a:rPr lang="en-US" altLang="zh-CN" sz="2800" dirty="0"/>
              <a:t>) = min(D</a:t>
            </a:r>
            <a:r>
              <a:rPr lang="en-US" altLang="zh-CN" sz="2800" baseline="30000" dirty="0"/>
              <a:t>(k-1)</a:t>
            </a:r>
            <a:r>
              <a:rPr lang="en-US" altLang="zh-CN" sz="2800" dirty="0"/>
              <a:t>(</a:t>
            </a:r>
            <a:r>
              <a:rPr lang="en-US" altLang="zh-CN" sz="2800" dirty="0" err="1"/>
              <a:t>i,k</a:t>
            </a:r>
            <a:r>
              <a:rPr lang="en-US" altLang="zh-CN" sz="2800" dirty="0"/>
              <a:t>)+ D</a:t>
            </a:r>
            <a:r>
              <a:rPr lang="en-US" altLang="zh-CN" sz="2800" baseline="30000" dirty="0"/>
              <a:t>(k-1)</a:t>
            </a:r>
            <a:r>
              <a:rPr lang="en-US" altLang="zh-CN" sz="2800" dirty="0"/>
              <a:t>(</a:t>
            </a:r>
            <a:r>
              <a:rPr lang="en-US" altLang="zh-CN" sz="2800" dirty="0" err="1"/>
              <a:t>k,j</a:t>
            </a:r>
            <a:r>
              <a:rPr lang="en-US" altLang="zh-CN" sz="2800" dirty="0"/>
              <a:t>), D</a:t>
            </a:r>
            <a:r>
              <a:rPr lang="en-US" altLang="zh-CN" sz="2800" baseline="30000" dirty="0"/>
              <a:t>(k-1)</a:t>
            </a:r>
            <a:r>
              <a:rPr lang="en-US" altLang="zh-CN" sz="2800" dirty="0"/>
              <a:t>(</a:t>
            </a:r>
            <a:r>
              <a:rPr lang="en-US" altLang="zh-CN" sz="2800" dirty="0" err="1"/>
              <a:t>i,j</a:t>
            </a:r>
            <a:r>
              <a:rPr lang="en-US" altLang="zh-CN" sz="2800" dirty="0"/>
              <a:t>) )</a:t>
            </a:r>
            <a:endParaRPr lang="en-US" altLang="zh-CN" sz="2800" dirty="0"/>
          </a:p>
          <a:p>
            <a:pPr eaLnBrk="1" hangingPunct="1"/>
            <a:r>
              <a:rPr lang="en-US" altLang="zh-CN" sz="2800" dirty="0"/>
              <a:t>E3:</a:t>
            </a:r>
            <a:r>
              <a:rPr lang="zh-CN" altLang="en-US" sz="2800" dirty="0"/>
              <a:t>计算得到的</a:t>
            </a:r>
            <a:r>
              <a:rPr lang="en-US" altLang="zh-CN" sz="2800" dirty="0"/>
              <a:t>D</a:t>
            </a:r>
            <a:r>
              <a:rPr lang="en-US" altLang="zh-CN" sz="2800" baseline="30000" dirty="0"/>
              <a:t>(n-1)</a:t>
            </a:r>
            <a:r>
              <a:rPr lang="en-US" altLang="zh-CN" sz="2800" dirty="0"/>
              <a:t>(</a:t>
            </a:r>
            <a:r>
              <a:rPr lang="en-US" altLang="zh-CN" sz="2800" dirty="0" err="1"/>
              <a:t>i,j</a:t>
            </a:r>
            <a:r>
              <a:rPr lang="en-US" altLang="zh-CN" sz="2800" dirty="0"/>
              <a:t>) </a:t>
            </a:r>
            <a:r>
              <a:rPr lang="zh-CN" altLang="en-US" sz="2800" dirty="0"/>
              <a:t>即为</a:t>
            </a:r>
            <a:r>
              <a:rPr lang="en-US" altLang="zh-CN" sz="2800" dirty="0" err="1"/>
              <a:t>i</a:t>
            </a:r>
            <a:r>
              <a:rPr lang="zh-CN" altLang="en-US" sz="2800" dirty="0"/>
              <a:t>到</a:t>
            </a:r>
            <a:r>
              <a:rPr lang="en-US" altLang="zh-CN" sz="2800" dirty="0"/>
              <a:t>j</a:t>
            </a:r>
            <a:r>
              <a:rPr lang="zh-CN" altLang="en-US" sz="2800" dirty="0"/>
              <a:t>间的最短距离。</a:t>
            </a:r>
            <a:endParaRPr lang="zh-CN" altLang="en-US" sz="2800" dirty="0"/>
          </a:p>
          <a:p>
            <a:pPr eaLnBrk="1" hangingPunct="1"/>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checkerboard(across)">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p:cNvSpPr>
          <p:nvPr>
            <p:ph idx="1"/>
          </p:nvPr>
        </p:nvSpPr>
        <p:spPr>
          <a:xfrm>
            <a:off x="611560" y="1863579"/>
            <a:ext cx="7772400" cy="5334000"/>
          </a:xfrm>
        </p:spPr>
        <p:txBody>
          <a:bodyPr/>
          <a:lstStyle/>
          <a:p>
            <a:pPr eaLnBrk="1" hangingPunct="1">
              <a:buFont typeface="Wingdings 2" panose="05020102010507070707" pitchFamily="18" charset="2"/>
              <a:buNone/>
            </a:pPr>
            <a:r>
              <a:rPr lang="zh-CN" altLang="en-US" sz="2800" dirty="0"/>
              <a:t>例如：</a:t>
            </a:r>
            <a:endParaRPr lang="zh-CN" altLang="en-US" sz="2800" dirty="0"/>
          </a:p>
          <a:p>
            <a:pPr eaLnBrk="1" hangingPunct="1">
              <a:buFont typeface="Wingdings 2" panose="05020102010507070707" pitchFamily="18" charset="2"/>
              <a:buNone/>
            </a:pPr>
            <a:endParaRPr lang="zh-CN" altLang="en-US" sz="2100" dirty="0"/>
          </a:p>
          <a:p>
            <a:pPr eaLnBrk="1" hangingPunct="1">
              <a:buFont typeface="Wingdings 2" panose="05020102010507070707" pitchFamily="18" charset="2"/>
              <a:buNone/>
            </a:pPr>
            <a:r>
              <a:rPr lang="zh-CN" altLang="en-US" sz="2100" dirty="0"/>
              <a:t>                                            </a:t>
            </a:r>
            <a:endParaRPr lang="zh-CN" altLang="en-US" sz="2100" dirty="0"/>
          </a:p>
          <a:p>
            <a:pPr eaLnBrk="1" hangingPunct="1">
              <a:buFont typeface="Wingdings 2" panose="05020102010507070707" pitchFamily="18" charset="2"/>
              <a:buNone/>
            </a:pPr>
            <a:endParaRPr lang="zh-CN" altLang="en-US" sz="2100" dirty="0"/>
          </a:p>
          <a:p>
            <a:pPr eaLnBrk="1" hangingPunct="1">
              <a:buFont typeface="Wingdings 2" panose="05020102010507070707" pitchFamily="18" charset="2"/>
              <a:buNone/>
            </a:pPr>
            <a:endParaRPr lang="zh-CN" altLang="en-US" sz="2100" dirty="0"/>
          </a:p>
          <a:p>
            <a:pPr eaLnBrk="1" hangingPunct="1">
              <a:buFont typeface="Wingdings 2" panose="05020102010507070707" pitchFamily="18" charset="2"/>
              <a:buNone/>
            </a:pPr>
            <a:endParaRPr lang="zh-CN" altLang="en-US" sz="2100" dirty="0"/>
          </a:p>
          <a:p>
            <a:pPr eaLnBrk="1" hangingPunct="1">
              <a:buFont typeface="Wingdings 2" panose="05020102010507070707" pitchFamily="18" charset="2"/>
              <a:buNone/>
            </a:pPr>
            <a:endParaRPr lang="zh-CN" altLang="en-US" sz="2100" dirty="0"/>
          </a:p>
          <a:p>
            <a:pPr eaLnBrk="1" hangingPunct="1">
              <a:buFont typeface="Wingdings 2" panose="05020102010507070707" pitchFamily="18" charset="2"/>
              <a:buNone/>
            </a:pPr>
            <a:r>
              <a:rPr lang="zh-CN" altLang="en-US" sz="2100" dirty="0"/>
              <a:t>                 </a:t>
            </a:r>
            <a:endParaRPr lang="zh-CN" altLang="en-US" sz="2100" dirty="0"/>
          </a:p>
          <a:p>
            <a:pPr eaLnBrk="1" hangingPunct="1">
              <a:buFont typeface="Wingdings 2" panose="05020102010507070707" pitchFamily="18" charset="2"/>
              <a:buNone/>
            </a:pPr>
            <a:r>
              <a:rPr lang="zh-CN" altLang="en-US" sz="2100" dirty="0"/>
              <a:t>      </a:t>
            </a:r>
            <a:endParaRPr lang="en-US" altLang="zh-CN" sz="2100" dirty="0"/>
          </a:p>
          <a:p>
            <a:pPr eaLnBrk="1" hangingPunct="1">
              <a:buFont typeface="Wingdings 2" panose="05020102010507070707" pitchFamily="18" charset="2"/>
              <a:buNone/>
            </a:pPr>
            <a:endParaRPr lang="en-US" altLang="zh-CN" sz="2100" dirty="0"/>
          </a:p>
          <a:p>
            <a:pPr eaLnBrk="1" hangingPunct="1">
              <a:buFont typeface="Wingdings 2" panose="05020102010507070707" pitchFamily="18" charset="2"/>
              <a:buNone/>
            </a:pPr>
            <a:r>
              <a:rPr lang="en-US" altLang="zh-CN" sz="2100" dirty="0"/>
              <a:t> </a:t>
            </a:r>
            <a:endParaRPr lang="en-US" altLang="zh-CN" sz="2100" dirty="0"/>
          </a:p>
          <a:p>
            <a:pPr eaLnBrk="1" hangingPunct="1">
              <a:buFont typeface="Wingdings 2" panose="05020102010507070707" pitchFamily="18" charset="2"/>
              <a:buNone/>
            </a:pPr>
            <a:r>
              <a:rPr lang="en-US" altLang="zh-CN" sz="2100" dirty="0"/>
              <a:t>         </a:t>
            </a:r>
            <a:r>
              <a:rPr lang="zh-CN" altLang="en-US" sz="2100" dirty="0"/>
              <a:t>           </a:t>
            </a:r>
            <a:r>
              <a:rPr lang="zh-CN" altLang="en-US" sz="2800" dirty="0"/>
              <a:t>带权有向图及其邻接矩阵</a:t>
            </a:r>
            <a:endParaRPr lang="zh-CN" altLang="en-US" sz="2800" dirty="0"/>
          </a:p>
          <a:p>
            <a:pPr eaLnBrk="1" hangingPunct="1">
              <a:buFont typeface="Wingdings 2" panose="05020102010507070707" pitchFamily="18" charset="2"/>
              <a:buNone/>
            </a:pPr>
            <a:endParaRPr lang="zh-CN" altLang="en-US" sz="2800" dirty="0"/>
          </a:p>
          <a:p>
            <a:pPr eaLnBrk="1" hangingPunct="1">
              <a:buFont typeface="Wingdings 2" panose="05020102010507070707" pitchFamily="18" charset="2"/>
              <a:buNone/>
            </a:pPr>
            <a:endParaRPr lang="zh-CN" altLang="en-US" sz="2800" dirty="0"/>
          </a:p>
        </p:txBody>
      </p:sp>
      <p:grpSp>
        <p:nvGrpSpPr>
          <p:cNvPr id="106499" name="Group 8"/>
          <p:cNvGrpSpPr/>
          <p:nvPr/>
        </p:nvGrpSpPr>
        <p:grpSpPr bwMode="auto">
          <a:xfrm>
            <a:off x="2051720" y="1844824"/>
            <a:ext cx="4452938" cy="4014788"/>
            <a:chOff x="576" y="624"/>
            <a:chExt cx="1200" cy="1450"/>
          </a:xfrm>
        </p:grpSpPr>
        <p:sp>
          <p:nvSpPr>
            <p:cNvPr id="106500" name="Line 9"/>
            <p:cNvSpPr>
              <a:spLocks noChangeShapeType="1"/>
            </p:cNvSpPr>
            <p:nvPr/>
          </p:nvSpPr>
          <p:spPr bwMode="auto">
            <a:xfrm flipV="1">
              <a:off x="768" y="1094"/>
              <a:ext cx="738" cy="73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6501" name="Group 10"/>
            <p:cNvGrpSpPr/>
            <p:nvPr/>
          </p:nvGrpSpPr>
          <p:grpSpPr bwMode="auto">
            <a:xfrm>
              <a:off x="576" y="816"/>
              <a:ext cx="1152" cy="1200"/>
              <a:chOff x="576" y="816"/>
              <a:chExt cx="1152" cy="1200"/>
            </a:xfrm>
          </p:grpSpPr>
          <p:sp>
            <p:nvSpPr>
              <p:cNvPr id="106510" name="Oval 11"/>
              <p:cNvSpPr>
                <a:spLocks noChangeArrowheads="1"/>
              </p:cNvSpPr>
              <p:nvPr/>
            </p:nvSpPr>
            <p:spPr bwMode="auto">
              <a:xfrm>
                <a:off x="576" y="8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2</a:t>
                </a:r>
                <a:endParaRPr kumimoji="1" lang="en-US" altLang="zh-CN"/>
              </a:p>
            </p:txBody>
          </p:sp>
          <p:sp>
            <p:nvSpPr>
              <p:cNvPr id="106511" name="Oval 12"/>
              <p:cNvSpPr>
                <a:spLocks noChangeArrowheads="1"/>
              </p:cNvSpPr>
              <p:nvPr/>
            </p:nvSpPr>
            <p:spPr bwMode="auto">
              <a:xfrm>
                <a:off x="1488" y="912"/>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3</a:t>
                </a:r>
                <a:endParaRPr kumimoji="1" lang="en-US" altLang="zh-CN"/>
              </a:p>
            </p:txBody>
          </p:sp>
          <p:sp>
            <p:nvSpPr>
              <p:cNvPr id="106512" name="Oval 13"/>
              <p:cNvSpPr>
                <a:spLocks noChangeArrowheads="1"/>
              </p:cNvSpPr>
              <p:nvPr/>
            </p:nvSpPr>
            <p:spPr bwMode="auto">
              <a:xfrm>
                <a:off x="1488" y="177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1</a:t>
                </a:r>
                <a:endParaRPr kumimoji="1" lang="en-US" altLang="zh-CN"/>
              </a:p>
            </p:txBody>
          </p:sp>
          <p:sp>
            <p:nvSpPr>
              <p:cNvPr id="106513" name="Oval 14"/>
              <p:cNvSpPr>
                <a:spLocks noChangeArrowheads="1"/>
              </p:cNvSpPr>
              <p:nvPr/>
            </p:nvSpPr>
            <p:spPr bwMode="auto">
              <a:xfrm>
                <a:off x="576" y="177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0</a:t>
                </a:r>
                <a:endParaRPr kumimoji="1" lang="en-US" altLang="zh-CN"/>
              </a:p>
            </p:txBody>
          </p:sp>
          <p:sp>
            <p:nvSpPr>
              <p:cNvPr id="106514" name="Line 15"/>
              <p:cNvSpPr>
                <a:spLocks noChangeShapeType="1"/>
              </p:cNvSpPr>
              <p:nvPr/>
            </p:nvSpPr>
            <p:spPr bwMode="auto">
              <a:xfrm>
                <a:off x="813" y="1025"/>
                <a:ext cx="674" cy="1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15" name="Line 16"/>
              <p:cNvSpPr>
                <a:spLocks noChangeShapeType="1"/>
              </p:cNvSpPr>
              <p:nvPr/>
            </p:nvSpPr>
            <p:spPr bwMode="auto">
              <a:xfrm>
                <a:off x="720" y="1104"/>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16" name="Line 17"/>
              <p:cNvSpPr>
                <a:spLocks noChangeShapeType="1"/>
              </p:cNvSpPr>
              <p:nvPr/>
            </p:nvSpPr>
            <p:spPr bwMode="auto">
              <a:xfrm>
                <a:off x="816" y="1872"/>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17" name="Line 18"/>
              <p:cNvSpPr>
                <a:spLocks noChangeShapeType="1"/>
              </p:cNvSpPr>
              <p:nvPr/>
            </p:nvSpPr>
            <p:spPr bwMode="auto">
              <a:xfrm flipV="1">
                <a:off x="1545" y="1119"/>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18" name="Freeform 19"/>
              <p:cNvSpPr/>
              <p:nvPr/>
            </p:nvSpPr>
            <p:spPr bwMode="auto">
              <a:xfrm>
                <a:off x="816" y="816"/>
                <a:ext cx="672" cy="144"/>
              </a:xfrm>
              <a:custGeom>
                <a:avLst/>
                <a:gdLst>
                  <a:gd name="T0" fmla="*/ 62491759 w 480"/>
                  <a:gd name="T1" fmla="*/ 144 h 144"/>
                  <a:gd name="T2" fmla="*/ 31202475 w 480"/>
                  <a:gd name="T3" fmla="*/ 0 h 144"/>
                  <a:gd name="T4" fmla="*/ 0 w 480"/>
                  <a:gd name="T5" fmla="*/ 144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cubicBezTo>
                      <a:pt x="400" y="72"/>
                      <a:pt x="320" y="0"/>
                      <a:pt x="240" y="0"/>
                    </a:cubicBezTo>
                    <a:cubicBezTo>
                      <a:pt x="160" y="0"/>
                      <a:pt x="80" y="72"/>
                      <a:pt x="0" y="14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6519" name="Freeform 20"/>
              <p:cNvSpPr/>
              <p:nvPr/>
            </p:nvSpPr>
            <p:spPr bwMode="auto">
              <a:xfrm>
                <a:off x="794" y="1068"/>
                <a:ext cx="742" cy="756"/>
              </a:xfrm>
              <a:custGeom>
                <a:avLst/>
                <a:gdLst>
                  <a:gd name="T0" fmla="*/ 0 w 480"/>
                  <a:gd name="T1" fmla="*/ 0 h 384"/>
                  <a:gd name="T2" fmla="*/ 1202993609 w 480"/>
                  <a:gd name="T3" fmla="*/ 2147483647 h 384"/>
                  <a:gd name="T4" fmla="*/ 2004253901 w 480"/>
                  <a:gd name="T5" fmla="*/ 2147483647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0"/>
                    </a:moveTo>
                    <a:cubicBezTo>
                      <a:pt x="104" y="16"/>
                      <a:pt x="208" y="32"/>
                      <a:pt x="288" y="96"/>
                    </a:cubicBezTo>
                    <a:cubicBezTo>
                      <a:pt x="368" y="160"/>
                      <a:pt x="424" y="272"/>
                      <a:pt x="480" y="38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6520" name="Freeform 21"/>
              <p:cNvSpPr/>
              <p:nvPr/>
            </p:nvSpPr>
            <p:spPr bwMode="auto">
              <a:xfrm>
                <a:off x="768" y="1104"/>
                <a:ext cx="738" cy="738"/>
              </a:xfrm>
              <a:custGeom>
                <a:avLst/>
                <a:gdLst>
                  <a:gd name="T0" fmla="*/ 0 w 432"/>
                  <a:gd name="T1" fmla="*/ 0 h 384"/>
                  <a:gd name="T2" fmla="*/ 2147483647 w 432"/>
                  <a:gd name="T3" fmla="*/ 2147483647 h 384"/>
                  <a:gd name="T4" fmla="*/ 2147483647 w 432"/>
                  <a:gd name="T5" fmla="*/ 2147483647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0"/>
                    </a:moveTo>
                    <a:cubicBezTo>
                      <a:pt x="36" y="88"/>
                      <a:pt x="72" y="176"/>
                      <a:pt x="144" y="240"/>
                    </a:cubicBezTo>
                    <a:cubicBezTo>
                      <a:pt x="216" y="304"/>
                      <a:pt x="324" y="344"/>
                      <a:pt x="432" y="384"/>
                    </a:cubicBezTo>
                  </a:path>
                </a:pathLst>
              </a:custGeom>
              <a:noFill/>
              <a:ln w="9525">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06502" name="Text Box 22"/>
            <p:cNvSpPr txBox="1">
              <a:spLocks noChangeArrowheads="1"/>
            </p:cNvSpPr>
            <p:nvPr/>
          </p:nvSpPr>
          <p:spPr bwMode="auto">
            <a:xfrm>
              <a:off x="1056" y="6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a:solidFill>
                    <a:schemeClr val="tx2"/>
                  </a:solidFill>
                  <a:ea typeface="华文楷体" panose="02010600040101010101" pitchFamily="2" charset="-122"/>
                </a:rPr>
                <a:t> </a:t>
              </a:r>
              <a:r>
                <a:rPr kumimoji="1" lang="en-US" altLang="zh-CN" sz="2000">
                  <a:solidFill>
                    <a:schemeClr val="tx2"/>
                  </a:solidFill>
                  <a:ea typeface="华文楷体" panose="02010600040101010101" pitchFamily="2" charset="-122"/>
                </a:rPr>
                <a:t>6 </a:t>
              </a:r>
              <a:endParaRPr kumimoji="1" lang="en-US" altLang="zh-CN" sz="2000">
                <a:solidFill>
                  <a:schemeClr val="tx2"/>
                </a:solidFill>
                <a:ea typeface="华文楷体" panose="02010600040101010101" pitchFamily="2" charset="-122"/>
              </a:endParaRPr>
            </a:p>
          </p:txBody>
        </p:sp>
        <p:sp>
          <p:nvSpPr>
            <p:cNvPr id="106503" name="Text Box 23"/>
            <p:cNvSpPr txBox="1">
              <a:spLocks noChangeArrowheads="1"/>
            </p:cNvSpPr>
            <p:nvPr/>
          </p:nvSpPr>
          <p:spPr bwMode="auto">
            <a:xfrm>
              <a:off x="1083" y="132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4</a:t>
              </a:r>
              <a:endParaRPr kumimoji="1" lang="en-US" altLang="zh-CN" sz="2000">
                <a:solidFill>
                  <a:schemeClr val="tx2"/>
                </a:solidFill>
                <a:ea typeface="华文楷体" panose="02010600040101010101" pitchFamily="2" charset="-122"/>
              </a:endParaRPr>
            </a:p>
          </p:txBody>
        </p:sp>
        <p:sp>
          <p:nvSpPr>
            <p:cNvPr id="106504" name="Text Box 24"/>
            <p:cNvSpPr txBox="1">
              <a:spLocks noChangeArrowheads="1"/>
            </p:cNvSpPr>
            <p:nvPr/>
          </p:nvSpPr>
          <p:spPr bwMode="auto">
            <a:xfrm>
              <a:off x="1584" y="134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2</a:t>
              </a:r>
              <a:endParaRPr kumimoji="1" lang="en-US" altLang="zh-CN" sz="2000">
                <a:solidFill>
                  <a:schemeClr val="tx2"/>
                </a:solidFill>
                <a:ea typeface="华文楷体" panose="02010600040101010101" pitchFamily="2" charset="-122"/>
              </a:endParaRPr>
            </a:p>
          </p:txBody>
        </p:sp>
        <p:sp>
          <p:nvSpPr>
            <p:cNvPr id="106505" name="Text Box 25"/>
            <p:cNvSpPr txBox="1">
              <a:spLocks noChangeArrowheads="1"/>
            </p:cNvSpPr>
            <p:nvPr/>
          </p:nvSpPr>
          <p:spPr bwMode="auto">
            <a:xfrm>
              <a:off x="1056" y="9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8</a:t>
              </a:r>
              <a:endParaRPr kumimoji="1" lang="en-US" altLang="zh-CN" sz="2000">
                <a:solidFill>
                  <a:schemeClr val="tx2"/>
                </a:solidFill>
                <a:ea typeface="华文楷体" panose="02010600040101010101" pitchFamily="2" charset="-122"/>
              </a:endParaRPr>
            </a:p>
          </p:txBody>
        </p:sp>
        <p:sp>
          <p:nvSpPr>
            <p:cNvPr id="106506" name="Text Box 26"/>
            <p:cNvSpPr txBox="1">
              <a:spLocks noChangeArrowheads="1"/>
            </p:cNvSpPr>
            <p:nvPr/>
          </p:nvSpPr>
          <p:spPr bwMode="auto">
            <a:xfrm>
              <a:off x="576" y="129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3</a:t>
              </a:r>
              <a:endParaRPr kumimoji="1" lang="en-US" altLang="zh-CN" sz="2000">
                <a:solidFill>
                  <a:schemeClr val="tx2"/>
                </a:solidFill>
                <a:ea typeface="华文楷体" panose="02010600040101010101" pitchFamily="2" charset="-122"/>
              </a:endParaRPr>
            </a:p>
          </p:txBody>
        </p:sp>
        <p:sp>
          <p:nvSpPr>
            <p:cNvPr id="106507" name="Text Box 27"/>
            <p:cNvSpPr txBox="1">
              <a:spLocks noChangeArrowheads="1"/>
            </p:cNvSpPr>
            <p:nvPr/>
          </p:nvSpPr>
          <p:spPr bwMode="auto">
            <a:xfrm>
              <a:off x="816"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9</a:t>
              </a:r>
              <a:endParaRPr kumimoji="1" lang="en-US" altLang="zh-CN" sz="2000">
                <a:solidFill>
                  <a:schemeClr val="tx2"/>
                </a:solidFill>
                <a:ea typeface="华文楷体" panose="02010600040101010101" pitchFamily="2" charset="-122"/>
              </a:endParaRPr>
            </a:p>
          </p:txBody>
        </p:sp>
        <p:sp>
          <p:nvSpPr>
            <p:cNvPr id="106508" name="Text Box 28"/>
            <p:cNvSpPr txBox="1">
              <a:spLocks noChangeArrowheads="1"/>
            </p:cNvSpPr>
            <p:nvPr/>
          </p:nvSpPr>
          <p:spPr bwMode="auto">
            <a:xfrm>
              <a:off x="1160" y="111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5</a:t>
              </a:r>
              <a:endParaRPr kumimoji="1" lang="en-US" altLang="zh-CN" sz="2000">
                <a:solidFill>
                  <a:schemeClr val="tx2"/>
                </a:solidFill>
                <a:ea typeface="华文楷体" panose="02010600040101010101" pitchFamily="2" charset="-122"/>
              </a:endParaRPr>
            </a:p>
          </p:txBody>
        </p:sp>
        <p:sp>
          <p:nvSpPr>
            <p:cNvPr id="106509" name="Text Box 29"/>
            <p:cNvSpPr txBox="1">
              <a:spLocks noChangeArrowheads="1"/>
            </p:cNvSpPr>
            <p:nvPr/>
          </p:nvSpPr>
          <p:spPr bwMode="auto">
            <a:xfrm>
              <a:off x="1008" y="182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1</a:t>
              </a:r>
              <a:endParaRPr kumimoji="1" lang="en-US" altLang="zh-CN" sz="2000">
                <a:solidFill>
                  <a:schemeClr val="tx2"/>
                </a:solidFill>
                <a:ea typeface="华文楷体" panose="02010600040101010101" pitchFamily="2" charset="-122"/>
              </a:endParaRPr>
            </a:p>
          </p:txBody>
        </p:sp>
      </p:gr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t>顶点的度</a:t>
            </a:r>
            <a:endParaRPr lang="zh-CN" altLang="en-US"/>
          </a:p>
        </p:txBody>
      </p:sp>
      <p:sp>
        <p:nvSpPr>
          <p:cNvPr id="3" name="内容占位符 2"/>
          <p:cNvSpPr>
            <a:spLocks noGrp="1"/>
          </p:cNvSpPr>
          <p:nvPr>
            <p:ph idx="1"/>
          </p:nvPr>
        </p:nvSpPr>
        <p:spPr>
          <a:xfrm>
            <a:off x="785812" y="1989138"/>
            <a:ext cx="7170563" cy="4114800"/>
          </a:xfrm>
        </p:spPr>
        <p:txBody>
          <a:bodyPr/>
          <a:lstStyle/>
          <a:p>
            <a:pPr marL="457200" indent="-457200" eaLnBrk="1" hangingPunct="1">
              <a:buFont typeface="Wingdings" panose="05000000000000000000" pitchFamily="2" charset="2"/>
              <a:buChar char="n"/>
            </a:pPr>
            <a:r>
              <a:rPr lang="zh-CN" altLang="en-US" sz="2800" dirty="0"/>
              <a:t>有向图</a:t>
            </a:r>
            <a:endParaRPr lang="en-US" altLang="zh-CN" sz="2800" dirty="0"/>
          </a:p>
          <a:p>
            <a:pPr marL="457200" indent="-457200" eaLnBrk="1" hangingPunct="1">
              <a:buFont typeface="Wingdings" panose="05000000000000000000" pitchFamily="2" charset="2"/>
              <a:buChar char="Ø"/>
            </a:pPr>
            <a:r>
              <a:rPr lang="zh-CN" altLang="en-US" sz="2800" dirty="0"/>
              <a:t>顶点</a:t>
            </a:r>
            <a:r>
              <a:rPr lang="en-US" altLang="zh-CN" sz="2800" dirty="0"/>
              <a:t>v</a:t>
            </a:r>
            <a:r>
              <a:rPr lang="zh-CN" altLang="en-US" sz="2800" dirty="0"/>
              <a:t>的</a:t>
            </a:r>
            <a:r>
              <a:rPr lang="zh-CN" altLang="en-US" sz="2800" dirty="0">
                <a:solidFill>
                  <a:srgbClr val="FF0000"/>
                </a:solidFill>
              </a:rPr>
              <a:t>入度</a:t>
            </a:r>
            <a:r>
              <a:rPr lang="en-US" altLang="zh-CN" sz="2800" dirty="0">
                <a:solidFill>
                  <a:srgbClr val="FF0000"/>
                </a:solidFill>
              </a:rPr>
              <a:t>(indegree)</a:t>
            </a:r>
            <a:r>
              <a:rPr lang="zh-CN" altLang="en-US" sz="2800" dirty="0"/>
              <a:t>是以顶点</a:t>
            </a:r>
            <a:r>
              <a:rPr lang="en-US" altLang="zh-CN" sz="2800" dirty="0"/>
              <a:t>v </a:t>
            </a:r>
            <a:r>
              <a:rPr lang="zh-CN" altLang="en-US" sz="2800" dirty="0"/>
              <a:t>为终点的弧的数目，记为</a:t>
            </a:r>
            <a:r>
              <a:rPr lang="en-US" altLang="zh-CN" sz="2800" dirty="0" err="1"/>
              <a:t>indeg</a:t>
            </a:r>
            <a:r>
              <a:rPr lang="en-US" altLang="zh-CN" sz="2800" dirty="0"/>
              <a:t> (v)</a:t>
            </a:r>
            <a:r>
              <a:rPr lang="zh-CN" altLang="en-US" sz="2800" dirty="0"/>
              <a:t>。</a:t>
            </a:r>
            <a:endParaRPr lang="en-US" altLang="zh-CN" sz="2800" dirty="0"/>
          </a:p>
          <a:p>
            <a:pPr marL="457200" indent="-457200" eaLnBrk="1" hangingPunct="1">
              <a:buFont typeface="Wingdings" panose="05000000000000000000" pitchFamily="2" charset="2"/>
              <a:buChar char="Ø"/>
            </a:pPr>
            <a:r>
              <a:rPr lang="zh-CN" altLang="en-US" sz="2800" dirty="0"/>
              <a:t>顶点</a:t>
            </a:r>
            <a:r>
              <a:rPr lang="en-US" altLang="zh-CN" sz="2800" dirty="0"/>
              <a:t>v</a:t>
            </a:r>
            <a:r>
              <a:rPr lang="zh-CN" altLang="en-US" sz="2800" dirty="0"/>
              <a:t>的</a:t>
            </a:r>
            <a:r>
              <a:rPr lang="zh-CN" altLang="en-US" sz="2800" dirty="0">
                <a:solidFill>
                  <a:srgbClr val="FF0000"/>
                </a:solidFill>
              </a:rPr>
              <a:t>出度</a:t>
            </a:r>
            <a:r>
              <a:rPr lang="en-US" altLang="zh-CN" sz="2800" dirty="0">
                <a:solidFill>
                  <a:srgbClr val="FF0000"/>
                </a:solidFill>
              </a:rPr>
              <a:t>(outdegree)</a:t>
            </a:r>
            <a:r>
              <a:rPr lang="zh-CN" altLang="en-US" sz="2800" dirty="0"/>
              <a:t>是以顶点</a:t>
            </a:r>
            <a:r>
              <a:rPr lang="en-US" altLang="zh-CN" sz="2800" dirty="0"/>
              <a:t>v </a:t>
            </a:r>
            <a:r>
              <a:rPr lang="zh-CN" altLang="en-US" sz="2800" dirty="0"/>
              <a:t>为始点的弧的数目，记为</a:t>
            </a:r>
            <a:r>
              <a:rPr lang="en-US" altLang="zh-CN" sz="2800" dirty="0" err="1"/>
              <a:t>outdeg</a:t>
            </a:r>
            <a:r>
              <a:rPr lang="en-US" altLang="zh-CN" sz="2800" dirty="0"/>
              <a:t> (v)</a:t>
            </a:r>
            <a:endParaRPr lang="en-US" altLang="zh-CN" sz="2800" dirty="0"/>
          </a:p>
          <a:p>
            <a:pPr marL="457200" indent="-457200" eaLnBrk="1" hangingPunct="1">
              <a:buFont typeface="Wingdings" panose="05000000000000000000" pitchFamily="2" charset="2"/>
              <a:buChar char="Ø"/>
            </a:pPr>
            <a:r>
              <a:rPr lang="zh-CN" altLang="en-US" sz="2800" dirty="0"/>
              <a:t>顶点</a:t>
            </a:r>
            <a:r>
              <a:rPr lang="en-US" altLang="zh-CN" sz="2800" dirty="0"/>
              <a:t>v</a:t>
            </a:r>
            <a:r>
              <a:rPr lang="zh-CN" altLang="en-US" sz="2800" dirty="0"/>
              <a:t>的</a:t>
            </a:r>
            <a:r>
              <a:rPr lang="zh-CN" altLang="en-US" sz="2800" dirty="0">
                <a:solidFill>
                  <a:srgbClr val="FF0000"/>
                </a:solidFill>
              </a:rPr>
              <a:t>度：</a:t>
            </a:r>
            <a:endParaRPr lang="en-US" altLang="zh-CN" sz="2800" dirty="0">
              <a:solidFill>
                <a:srgbClr val="FF0000"/>
              </a:solidFill>
            </a:endParaRPr>
          </a:p>
          <a:p>
            <a:pPr marL="0" indent="0" eaLnBrk="1" hangingPunct="1">
              <a:buNone/>
            </a:pPr>
            <a:r>
              <a:rPr lang="zh-CN" altLang="en-US" sz="2800" dirty="0"/>
              <a:t>           记为</a:t>
            </a:r>
            <a:r>
              <a:rPr lang="en-US" altLang="zh-CN" sz="2800" dirty="0"/>
              <a:t>deg(v) = </a:t>
            </a:r>
            <a:r>
              <a:rPr lang="en-US" altLang="zh-CN" sz="2800" dirty="0" err="1"/>
              <a:t>indeg</a:t>
            </a:r>
            <a:r>
              <a:rPr lang="en-US" altLang="zh-CN" sz="2800" dirty="0"/>
              <a:t> (v) + </a:t>
            </a:r>
            <a:r>
              <a:rPr lang="en-US" altLang="zh-CN" sz="2800" dirty="0" err="1"/>
              <a:t>outdeg</a:t>
            </a:r>
            <a:r>
              <a:rPr lang="en-US" altLang="zh-CN" sz="2800" dirty="0"/>
              <a:t> (v)</a:t>
            </a:r>
            <a:r>
              <a:rPr lang="zh-CN" altLang="en-US" sz="2800" dirty="0"/>
              <a:t>。</a:t>
            </a:r>
            <a:endParaRPr lang="en-US" altLang="zh-CN" sz="2800" dirty="0"/>
          </a:p>
          <a:p>
            <a:pPr marL="457200" indent="-457200" eaLnBrk="1" hangingPunct="1">
              <a:buFont typeface="Wingdings" panose="05000000000000000000" pitchFamily="2" charset="2"/>
              <a:buChar char="n"/>
            </a:pPr>
            <a:r>
              <a:rPr lang="zh-CN" altLang="en-US" sz="2800" dirty="0"/>
              <a:t>有向图顶点的度和边的关系</a:t>
            </a:r>
            <a:endParaRPr lang="en-US" altLang="zh-CN" sz="2800" dirty="0"/>
          </a:p>
          <a:p>
            <a:pPr marL="457200" indent="-457200" eaLnBrk="1" hangingPunct="1">
              <a:buFont typeface="Wingdings" panose="05000000000000000000" pitchFamily="2" charset="2"/>
              <a:buChar char="Ø"/>
            </a:pPr>
            <a:endParaRPr lang="en-US" altLang="zh-CN" sz="2800" dirty="0"/>
          </a:p>
          <a:p>
            <a:pPr marL="0" indent="539750" eaLnBrk="1" hangingPunct="1">
              <a:buFont typeface="Wingdings" panose="05000000000000000000" pitchFamily="2" charset="2"/>
              <a:buNone/>
            </a:pPr>
            <a:endParaRPr lang="zh-CN" altLang="en-US" sz="2800" dirty="0"/>
          </a:p>
        </p:txBody>
      </p:sp>
      <p:pic>
        <p:nvPicPr>
          <p:cNvPr id="5" name="Picture 5" descr="7d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5706" y="74477"/>
            <a:ext cx="29876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3410897" y="1934789"/>
            <a:ext cx="5567833" cy="52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deg(A)= </a:t>
            </a:r>
            <a:r>
              <a:rPr lang="en-US" altLang="zh-CN" sz="2800" dirty="0" err="1"/>
              <a:t>indeg</a:t>
            </a:r>
            <a:r>
              <a:rPr lang="en-US" altLang="zh-CN" sz="2800" dirty="0"/>
              <a:t>(A)+</a:t>
            </a:r>
            <a:r>
              <a:rPr lang="en-US" altLang="zh-CN" sz="2800" dirty="0" err="1"/>
              <a:t>outdeg</a:t>
            </a:r>
            <a:r>
              <a:rPr lang="en-US" altLang="zh-CN" sz="2800" dirty="0"/>
              <a:t>(A)=1+2=3</a:t>
            </a:r>
            <a:endParaRPr lang="zh-CN" altLang="en-US" sz="2800" dirty="0"/>
          </a:p>
        </p:txBody>
      </p:sp>
      <p:sp>
        <p:nvSpPr>
          <p:cNvPr id="2" name="灯片编号占位符 1"/>
          <p:cNvSpPr>
            <a:spLocks noGrp="1"/>
          </p:cNvSpPr>
          <p:nvPr>
            <p:ph type="sldNum" sz="quarter" idx="12"/>
          </p:nvPr>
        </p:nvSpPr>
        <p:spPr>
          <a:xfrm>
            <a:off x="7229544" y="5986938"/>
            <a:ext cx="1905000" cy="457200"/>
          </a:xfrm>
        </p:spPr>
        <p:txBody>
          <a:bodyPr/>
          <a:lstStyle/>
          <a:p>
            <a:fld id="{FA5BA697-B2C8-4C94-B27A-C0C9C1916114}" type="slidenum">
              <a:rPr lang="zh-CN" altLang="en-US" smtClean="0"/>
            </a:fld>
            <a:endParaRPr lang="en-US" altLang="zh-CN" dirty="0"/>
          </a:p>
        </p:txBody>
      </p:sp>
      <p:graphicFrame>
        <p:nvGraphicFramePr>
          <p:cNvPr id="9" name="Object 6"/>
          <p:cNvGraphicFramePr>
            <a:graphicFrameLocks noChangeAspect="1"/>
          </p:cNvGraphicFramePr>
          <p:nvPr/>
        </p:nvGraphicFramePr>
        <p:xfrm>
          <a:off x="1276339" y="5812291"/>
          <a:ext cx="5329238" cy="989013"/>
        </p:xfrm>
        <a:graphic>
          <a:graphicData uri="http://schemas.openxmlformats.org/presentationml/2006/ole">
            <mc:AlternateContent xmlns:mc="http://schemas.openxmlformats.org/markup-compatibility/2006">
              <mc:Choice xmlns:v="urn:schemas-microsoft-com:vml" Requires="v">
                <p:oleObj spid="_x0000_s51357" name="公式" r:id="rId2" imgW="2349500" imgH="431800" progId="Equation.3">
                  <p:embed/>
                </p:oleObj>
              </mc:Choice>
              <mc:Fallback>
                <p:oleObj name="公式" r:id="rId2" imgW="2349500" imgH="431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39" y="5812291"/>
                        <a:ext cx="5329238"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p:cNvSpPr>
          <p:nvPr>
            <p:ph idx="1"/>
          </p:nvPr>
        </p:nvSpPr>
        <p:spPr>
          <a:xfrm>
            <a:off x="685800" y="593725"/>
            <a:ext cx="7772400" cy="5502275"/>
          </a:xfrm>
        </p:spPr>
        <p:txBody>
          <a:bodyPr/>
          <a:lstStyle/>
          <a:p>
            <a:pPr eaLnBrk="1" hangingPunct="1">
              <a:buFont typeface="Wingdings 2" panose="05020102010507070707" pitchFamily="18" charset="2"/>
              <a:buNone/>
            </a:pPr>
            <a:r>
              <a:rPr lang="zh-CN" altLang="en-US" sz="2800"/>
              <a:t>示例：</a:t>
            </a:r>
            <a:endParaRPr lang="zh-CN" altLang="en-US" sz="2800"/>
          </a:p>
          <a:p>
            <a:pPr eaLnBrk="1" hangingPunct="1">
              <a:buFont typeface="Wingdings 2" panose="05020102010507070707" pitchFamily="18" charset="2"/>
              <a:buNone/>
            </a:pPr>
            <a:r>
              <a:rPr lang="zh-CN" altLang="en-US" sz="2800"/>
              <a:t>求解过程及结果：</a:t>
            </a:r>
            <a:endParaRPr lang="zh-CN" altLang="en-US" sz="2800"/>
          </a:p>
          <a:p>
            <a:pPr eaLnBrk="1" hangingPunct="1">
              <a:buFont typeface="Wingdings 2" panose="05020102010507070707" pitchFamily="18" charset="2"/>
              <a:buNone/>
            </a:pPr>
            <a:endParaRPr lang="zh-CN" altLang="en-US" sz="1900"/>
          </a:p>
        </p:txBody>
      </p:sp>
      <p:graphicFrame>
        <p:nvGraphicFramePr>
          <p:cNvPr id="88152" name="Group 88"/>
          <p:cNvGraphicFramePr>
            <a:graphicFrameLocks noGrp="1"/>
          </p:cNvGraphicFramePr>
          <p:nvPr/>
        </p:nvGraphicFramePr>
        <p:xfrm>
          <a:off x="457200" y="2173284"/>
          <a:ext cx="8229600" cy="4064004"/>
        </p:xfrm>
        <a:graphic>
          <a:graphicData uri="http://schemas.openxmlformats.org/drawingml/2006/table">
            <a:tbl>
              <a:tblPr/>
              <a:tblGrid>
                <a:gridCol w="819150"/>
                <a:gridCol w="1482725"/>
                <a:gridCol w="1481137"/>
                <a:gridCol w="1484313"/>
                <a:gridCol w="1481137"/>
                <a:gridCol w="1481138"/>
              </a:tblGrid>
              <a:tr h="446048">
                <a:tc rowSpan="2">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endParaRPr kumimoji="0" lang="zh-CN" altLang="en-US"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D</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D</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(0)</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D</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D</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(2)</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D</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16">
                <a:tc vMerge="1">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0    1    2    3  </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320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4</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533400" marR="0" lvl="0" indent="-53340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9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533400" marR="0" lvl="0" indent="-53340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3    5    0    8</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533400" marR="0" lvl="0" indent="-53340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6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4</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9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3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4</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7</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6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10   3</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9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3    4    0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6</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6    0 </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0    1   10   3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12</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0    9    2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3    4    0    6</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9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  10</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6    0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9</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11</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0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cs typeface="Times New Roman" panose="02020603050405020304" pitchFamily="18" charset="0"/>
                        </a:rPr>
                        <a:t> 8</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3    4    0    6</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9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10   6    0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16">
                <a:tc rowSpan="2">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endPar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Path</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Path</a:t>
                      </a:r>
                      <a:r>
                        <a:rPr kumimoji="0" lang="en-US" altLang="zh-CN" sz="1700" b="0" i="0" u="none" strike="noStrike" cap="none" normalizeH="0" baseline="30000" dirty="0">
                          <a:ln>
                            <a:noFill/>
                          </a:ln>
                          <a:solidFill>
                            <a:schemeClr val="tx1"/>
                          </a:solidFill>
                          <a:effectLst/>
                          <a:latin typeface="Arial" panose="020B0604020202020204" pitchFamily="34" charset="0"/>
                          <a:ea typeface="黑体" panose="02010609060101010101" pitchFamily="2" charset="-122"/>
                        </a:rPr>
                        <a:t>(0)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Path</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Path</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(2)</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Path</a:t>
                      </a:r>
                      <a:r>
                        <a:rPr kumimoji="0" lang="en-US" altLang="zh-CN" sz="1700" b="0" i="0" u="none" strike="noStrike" cap="none" normalizeH="0" baseline="30000">
                          <a:ln>
                            <a:noFill/>
                          </a:ln>
                          <a:solidFill>
                            <a:schemeClr val="tx1"/>
                          </a:solidFill>
                          <a:effectLst/>
                          <a:latin typeface="Arial" panose="020B0604020202020204" pitchFamily="34" charset="0"/>
                          <a:ea typeface="黑体" panose="02010609060101010101" pitchFamily="2" charset="-122"/>
                        </a:rPr>
                        <a:t>(3)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16">
                <a:tc vMerge="1">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rPr>
                        <a:t>0   1    2    3</a:t>
                      </a:r>
                      <a:endParaRPr kumimoji="0" lang="en-US" altLang="zh-CN" sz="1700" b="0"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3203">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zh-CN" altLang="en-US"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3</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0    $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1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2    2    0    2</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3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0    $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1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0</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0</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3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0    0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1    1</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1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2    0    0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    3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0    0    1</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2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0    1    1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2    0    0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2    0</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3    0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0    0   </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3</a:t>
                      </a:r>
                      <a:r>
                        <a:rPr kumimoji="0" lang="en-US" altLang="zh-CN" sz="1700" b="0" i="0" u="none" strike="noStrike" cap="none" normalizeH="0" baseline="0" dirty="0">
                          <a:ln>
                            <a:noFill/>
                          </a:ln>
                          <a:solidFill>
                            <a:schemeClr val="folHlink"/>
                          </a:solidFill>
                          <a:effectLst/>
                          <a:latin typeface="Arial" panose="020B0604020202020204" pitchFamily="34" charset="0"/>
                          <a:ea typeface="黑体" panose="02010609060101010101" pitchFamily="2" charset="-122"/>
                        </a:rPr>
                        <a:t>  </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2</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0    </a:t>
                      </a:r>
                      <a:r>
                        <a:rPr kumimoji="0" lang="en-US" altLang="zh-CN" sz="1700" b="0" i="0" u="none" strike="noStrike" cap="none" normalizeH="0" baseline="0" dirty="0">
                          <a:ln>
                            <a:noFill/>
                          </a:ln>
                          <a:solidFill>
                            <a:schemeClr val="hlink"/>
                          </a:solidFill>
                          <a:effectLst/>
                          <a:latin typeface="Arial" panose="020B0604020202020204" pitchFamily="34" charset="0"/>
                          <a:ea typeface="黑体" panose="02010609060101010101" pitchFamily="2" charset="-122"/>
                        </a:rPr>
                        <a:t>3</a:t>
                      </a: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2    0    0    1</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pPr>
                      <a:r>
                        <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rPr>
                        <a:t>2    0    3    0</a:t>
                      </a:r>
                      <a:endParaRPr kumimoji="0" lang="en-US" altLang="zh-CN" sz="1700" b="0" i="0" u="none" strike="noStrike" cap="none" normalizeH="0" baseline="0" dirty="0">
                        <a:ln>
                          <a:noFill/>
                        </a:ln>
                        <a:solidFill>
                          <a:schemeClr val="tx1"/>
                        </a:solidFill>
                        <a:effectLst/>
                        <a:latin typeface="Arial" panose="020B0604020202020204" pitchFamily="34" charset="0"/>
                        <a:ea typeface="黑体" panose="02010609060101010101" pitchFamily="2" charset="-122"/>
                      </a:endParaRPr>
                    </a:p>
                  </a:txBody>
                  <a:tcPr marT="45718" marB="4571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7570" name="Group 4"/>
          <p:cNvGrpSpPr/>
          <p:nvPr/>
        </p:nvGrpSpPr>
        <p:grpSpPr bwMode="auto">
          <a:xfrm>
            <a:off x="4403725" y="-59640"/>
            <a:ext cx="4724400" cy="2398713"/>
            <a:chOff x="480" y="720"/>
            <a:chExt cx="2976" cy="1511"/>
          </a:xfrm>
        </p:grpSpPr>
        <p:grpSp>
          <p:nvGrpSpPr>
            <p:cNvPr id="107572" name="Group 5"/>
            <p:cNvGrpSpPr/>
            <p:nvPr/>
          </p:nvGrpSpPr>
          <p:grpSpPr bwMode="auto">
            <a:xfrm>
              <a:off x="480" y="816"/>
              <a:ext cx="2976" cy="1415"/>
              <a:chOff x="2064" y="864"/>
              <a:chExt cx="2976" cy="1415"/>
            </a:xfrm>
          </p:grpSpPr>
          <p:sp>
            <p:nvSpPr>
              <p:cNvPr id="107595" name="Text Box 6"/>
              <p:cNvSpPr txBox="1">
                <a:spLocks noChangeArrowheads="1"/>
              </p:cNvSpPr>
              <p:nvPr/>
            </p:nvSpPr>
            <p:spPr bwMode="auto">
              <a:xfrm>
                <a:off x="2064" y="864"/>
                <a:ext cx="2976" cy="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kumimoji="1" lang="zh-CN" altLang="en-US" sz="2000" dirty="0">
                    <a:solidFill>
                      <a:srgbClr val="FFC000"/>
                    </a:solidFill>
                    <a:ea typeface="华文楷体" panose="02010600040101010101" pitchFamily="2" charset="-122"/>
                  </a:rPr>
                  <a:t>                                            </a:t>
                </a:r>
                <a:r>
                  <a:rPr kumimoji="1" lang="en-US" altLang="zh-CN" sz="2000" dirty="0">
                    <a:solidFill>
                      <a:srgbClr val="FF0000"/>
                    </a:solidFill>
                    <a:ea typeface="华文楷体" panose="02010600040101010101" pitchFamily="2" charset="-122"/>
                  </a:rPr>
                  <a:t>0     1      2      3</a:t>
                </a:r>
                <a:endParaRPr kumimoji="1" lang="en-US" altLang="zh-CN" sz="2000" dirty="0">
                  <a:solidFill>
                    <a:srgbClr val="FFC000"/>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a:t>
                </a:r>
                <a:r>
                  <a:rPr kumimoji="1" lang="en-US" altLang="zh-CN" sz="2000" dirty="0">
                    <a:solidFill>
                      <a:srgbClr val="FF0000"/>
                    </a:solidFill>
                    <a:ea typeface="华文楷体" panose="02010600040101010101" pitchFamily="2" charset="-122"/>
                  </a:rPr>
                  <a:t>0</a:t>
                </a:r>
                <a:r>
                  <a:rPr kumimoji="1" lang="en-US" altLang="zh-CN" sz="2000" dirty="0">
                    <a:solidFill>
                      <a:schemeClr val="tx2"/>
                    </a:solidFill>
                    <a:ea typeface="华文楷体" panose="02010600040101010101" pitchFamily="2" charset="-122"/>
                  </a:rPr>
                  <a:t>     0     1     </a:t>
                </a:r>
                <a:r>
                  <a:rPr kumimoji="1" lang="en-US" altLang="zh-CN" sz="2000" dirty="0">
                    <a:solidFill>
                      <a:schemeClr val="tx2"/>
                    </a:solidFill>
                    <a:ea typeface="华文楷体" panose="02010600040101010101" pitchFamily="2" charset="-122"/>
                    <a:cs typeface="Times New Roman" panose="02020603050405020304" pitchFamily="18" charset="0"/>
                  </a:rPr>
                  <a:t>∞</a:t>
                </a:r>
                <a:r>
                  <a:rPr kumimoji="1" lang="en-US" altLang="zh-CN" sz="2000" dirty="0">
                    <a:solidFill>
                      <a:schemeClr val="tx2"/>
                    </a:solidFill>
                    <a:ea typeface="华文楷体" panose="02010600040101010101" pitchFamily="2" charset="-122"/>
                  </a:rPr>
                  <a:t>      4</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a:t>
                </a:r>
                <a:r>
                  <a:rPr kumimoji="1" lang="en-US" altLang="zh-CN" sz="2000" dirty="0">
                    <a:solidFill>
                      <a:srgbClr val="FF0000"/>
                    </a:solidFill>
                    <a:ea typeface="华文楷体" panose="02010600040101010101" pitchFamily="2" charset="-122"/>
                  </a:rPr>
                  <a:t>1</a:t>
                </a:r>
                <a:r>
                  <a:rPr kumimoji="1" lang="en-US" altLang="zh-CN" sz="2000" dirty="0">
                    <a:solidFill>
                      <a:schemeClr val="tx2"/>
                    </a:solidFill>
                    <a:ea typeface="华文楷体" panose="02010600040101010101" pitchFamily="2" charset="-122"/>
                  </a:rPr>
                  <a:t>     ∞    0      9      2</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a:t>
                </a:r>
                <a:r>
                  <a:rPr kumimoji="1" lang="en-US" altLang="zh-CN" sz="2000" dirty="0">
                    <a:solidFill>
                      <a:srgbClr val="FF0000"/>
                    </a:solidFill>
                    <a:ea typeface="华文楷体" panose="02010600040101010101" pitchFamily="2" charset="-122"/>
                  </a:rPr>
                  <a:t>2</a:t>
                </a:r>
                <a:r>
                  <a:rPr kumimoji="1" lang="en-US" altLang="zh-CN" sz="2000" dirty="0">
                    <a:solidFill>
                      <a:schemeClr val="tx2"/>
                    </a:solidFill>
                    <a:ea typeface="华文楷体" panose="02010600040101010101" pitchFamily="2" charset="-122"/>
                  </a:rPr>
                  <a:t>     3     5      0      8</a:t>
                </a:r>
                <a:endParaRPr kumimoji="1" lang="en-US" altLang="zh-CN" sz="2000" dirty="0">
                  <a:solidFill>
                    <a:schemeClr val="tx2"/>
                  </a:solidFill>
                  <a:ea typeface="华文楷体" panose="02010600040101010101" pitchFamily="2" charset="-122"/>
                </a:endParaRPr>
              </a:p>
              <a:p>
                <a:pPr eaLnBrk="1" hangingPunct="1">
                  <a:spcBef>
                    <a:spcPct val="20000"/>
                  </a:spcBef>
                  <a:buClr>
                    <a:schemeClr val="accent2"/>
                  </a:buClr>
                  <a:buSzPct val="80000"/>
                  <a:buFont typeface="Wingdings" panose="05000000000000000000" pitchFamily="2" charset="2"/>
                  <a:buNone/>
                </a:pPr>
                <a:r>
                  <a:rPr kumimoji="1" lang="en-US" altLang="zh-CN" sz="2000" dirty="0">
                    <a:solidFill>
                      <a:schemeClr val="tx2"/>
                    </a:solidFill>
                    <a:ea typeface="华文楷体" panose="02010600040101010101" pitchFamily="2" charset="-122"/>
                  </a:rPr>
                  <a:t>                                     </a:t>
                </a:r>
                <a:r>
                  <a:rPr kumimoji="1" lang="en-US" altLang="zh-CN" sz="2000" dirty="0">
                    <a:solidFill>
                      <a:srgbClr val="FF0000"/>
                    </a:solidFill>
                    <a:ea typeface="华文楷体" panose="02010600040101010101" pitchFamily="2" charset="-122"/>
                  </a:rPr>
                  <a:t>3</a:t>
                </a:r>
                <a:r>
                  <a:rPr kumimoji="1" lang="en-US" altLang="zh-CN" sz="2000" dirty="0">
                    <a:solidFill>
                      <a:schemeClr val="tx2"/>
                    </a:solidFill>
                    <a:ea typeface="华文楷体" panose="02010600040101010101" pitchFamily="2" charset="-122"/>
                  </a:rPr>
                  <a:t>    ∞    ∞     6      0</a:t>
                </a:r>
                <a:endParaRPr kumimoji="1" lang="en-US" altLang="zh-CN" sz="2000" dirty="0">
                  <a:solidFill>
                    <a:schemeClr val="tx2"/>
                  </a:solidFill>
                  <a:ea typeface="华文楷体" panose="02010600040101010101" pitchFamily="2" charset="-122"/>
                </a:endParaRPr>
              </a:p>
              <a:p>
                <a:pPr eaLnBrk="1" hangingPunct="1"/>
                <a:endParaRPr kumimoji="1" lang="zh-CN" altLang="en-US" dirty="0">
                  <a:solidFill>
                    <a:schemeClr val="tx2"/>
                  </a:solidFill>
                  <a:ea typeface="华文楷体" panose="02010600040101010101" pitchFamily="2" charset="-122"/>
                </a:endParaRPr>
              </a:p>
            </p:txBody>
          </p:sp>
          <p:sp>
            <p:nvSpPr>
              <p:cNvPr id="107596" name="AutoShape 7"/>
              <p:cNvSpPr>
                <a:spLocks noChangeArrowheads="1"/>
              </p:cNvSpPr>
              <p:nvPr/>
            </p:nvSpPr>
            <p:spPr bwMode="auto">
              <a:xfrm>
                <a:off x="3792" y="1152"/>
                <a:ext cx="1200" cy="864"/>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7573" name="Group 8"/>
            <p:cNvGrpSpPr/>
            <p:nvPr/>
          </p:nvGrpSpPr>
          <p:grpSpPr bwMode="auto">
            <a:xfrm>
              <a:off x="576" y="720"/>
              <a:ext cx="1200" cy="1450"/>
              <a:chOff x="576" y="624"/>
              <a:chExt cx="1200" cy="1450"/>
            </a:xfrm>
          </p:grpSpPr>
          <p:sp>
            <p:nvSpPr>
              <p:cNvPr id="107574" name="Line 9"/>
              <p:cNvSpPr>
                <a:spLocks noChangeShapeType="1"/>
              </p:cNvSpPr>
              <p:nvPr/>
            </p:nvSpPr>
            <p:spPr bwMode="auto">
              <a:xfrm flipV="1">
                <a:off x="768" y="1104"/>
                <a:ext cx="720" cy="72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7575" name="Group 10"/>
              <p:cNvGrpSpPr/>
              <p:nvPr/>
            </p:nvGrpSpPr>
            <p:grpSpPr bwMode="auto">
              <a:xfrm>
                <a:off x="576" y="816"/>
                <a:ext cx="1152" cy="1200"/>
                <a:chOff x="576" y="816"/>
                <a:chExt cx="1152" cy="1200"/>
              </a:xfrm>
            </p:grpSpPr>
            <p:sp>
              <p:nvSpPr>
                <p:cNvPr id="107584" name="Oval 11"/>
                <p:cNvSpPr>
                  <a:spLocks noChangeArrowheads="1"/>
                </p:cNvSpPr>
                <p:nvPr/>
              </p:nvSpPr>
              <p:spPr bwMode="auto">
                <a:xfrm>
                  <a:off x="576" y="8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2</a:t>
                  </a:r>
                  <a:endParaRPr kumimoji="1" lang="en-US" altLang="zh-CN"/>
                </a:p>
              </p:txBody>
            </p:sp>
            <p:sp>
              <p:nvSpPr>
                <p:cNvPr id="107585" name="Oval 12"/>
                <p:cNvSpPr>
                  <a:spLocks noChangeArrowheads="1"/>
                </p:cNvSpPr>
                <p:nvPr/>
              </p:nvSpPr>
              <p:spPr bwMode="auto">
                <a:xfrm>
                  <a:off x="1488" y="912"/>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3</a:t>
                  </a:r>
                  <a:endParaRPr kumimoji="1" lang="en-US" altLang="zh-CN"/>
                </a:p>
              </p:txBody>
            </p:sp>
            <p:sp>
              <p:nvSpPr>
                <p:cNvPr id="107586" name="Oval 13"/>
                <p:cNvSpPr>
                  <a:spLocks noChangeArrowheads="1"/>
                </p:cNvSpPr>
                <p:nvPr/>
              </p:nvSpPr>
              <p:spPr bwMode="auto">
                <a:xfrm>
                  <a:off x="1488" y="177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1</a:t>
                  </a:r>
                  <a:endParaRPr kumimoji="1" lang="en-US" altLang="zh-CN"/>
                </a:p>
              </p:txBody>
            </p:sp>
            <p:sp>
              <p:nvSpPr>
                <p:cNvPr id="107587" name="Oval 14"/>
                <p:cNvSpPr>
                  <a:spLocks noChangeArrowheads="1"/>
                </p:cNvSpPr>
                <p:nvPr/>
              </p:nvSpPr>
              <p:spPr bwMode="auto">
                <a:xfrm>
                  <a:off x="576" y="177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a:t>0</a:t>
                  </a:r>
                  <a:endParaRPr kumimoji="1" lang="en-US" altLang="zh-CN"/>
                </a:p>
              </p:txBody>
            </p:sp>
            <p:sp>
              <p:nvSpPr>
                <p:cNvPr id="107588" name="Line 15"/>
                <p:cNvSpPr>
                  <a:spLocks noChangeShapeType="1"/>
                </p:cNvSpPr>
                <p:nvPr/>
              </p:nvSpPr>
              <p:spPr bwMode="auto">
                <a:xfrm>
                  <a:off x="816" y="1056"/>
                  <a:ext cx="72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89" name="Line 16"/>
                <p:cNvSpPr>
                  <a:spLocks noChangeShapeType="1"/>
                </p:cNvSpPr>
                <p:nvPr/>
              </p:nvSpPr>
              <p:spPr bwMode="auto">
                <a:xfrm>
                  <a:off x="720" y="1104"/>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0" name="Line 17"/>
                <p:cNvSpPr>
                  <a:spLocks noChangeShapeType="1"/>
                </p:cNvSpPr>
                <p:nvPr/>
              </p:nvSpPr>
              <p:spPr bwMode="auto">
                <a:xfrm>
                  <a:off x="816" y="1872"/>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1" name="Line 18"/>
                <p:cNvSpPr>
                  <a:spLocks noChangeShapeType="1"/>
                </p:cNvSpPr>
                <p:nvPr/>
              </p:nvSpPr>
              <p:spPr bwMode="auto">
                <a:xfrm flipV="1">
                  <a:off x="1536" y="1104"/>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2" name="Freeform 19"/>
                <p:cNvSpPr/>
                <p:nvPr/>
              </p:nvSpPr>
              <p:spPr bwMode="auto">
                <a:xfrm>
                  <a:off x="816" y="816"/>
                  <a:ext cx="672" cy="144"/>
                </a:xfrm>
                <a:custGeom>
                  <a:avLst/>
                  <a:gdLst>
                    <a:gd name="T0" fmla="*/ 62491759 w 480"/>
                    <a:gd name="T1" fmla="*/ 144 h 144"/>
                    <a:gd name="T2" fmla="*/ 31202475 w 480"/>
                    <a:gd name="T3" fmla="*/ 0 h 144"/>
                    <a:gd name="T4" fmla="*/ 0 w 480"/>
                    <a:gd name="T5" fmla="*/ 144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cubicBezTo>
                        <a:pt x="400" y="72"/>
                        <a:pt x="320" y="0"/>
                        <a:pt x="240" y="0"/>
                      </a:cubicBezTo>
                      <a:cubicBezTo>
                        <a:pt x="160" y="0"/>
                        <a:pt x="80" y="72"/>
                        <a:pt x="0" y="14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93" name="Freeform 20"/>
                <p:cNvSpPr/>
                <p:nvPr/>
              </p:nvSpPr>
              <p:spPr bwMode="auto">
                <a:xfrm>
                  <a:off x="768" y="1056"/>
                  <a:ext cx="768" cy="768"/>
                </a:xfrm>
                <a:custGeom>
                  <a:avLst/>
                  <a:gdLst>
                    <a:gd name="T0" fmla="*/ 0 w 480"/>
                    <a:gd name="T1" fmla="*/ 0 h 384"/>
                    <a:gd name="T2" fmla="*/ 2147483647 w 480"/>
                    <a:gd name="T3" fmla="*/ 2147483647 h 384"/>
                    <a:gd name="T4" fmla="*/ 2147483647 w 480"/>
                    <a:gd name="T5" fmla="*/ 2147483647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0"/>
                      </a:moveTo>
                      <a:cubicBezTo>
                        <a:pt x="104" y="16"/>
                        <a:pt x="208" y="32"/>
                        <a:pt x="288" y="96"/>
                      </a:cubicBezTo>
                      <a:cubicBezTo>
                        <a:pt x="368" y="160"/>
                        <a:pt x="424" y="272"/>
                        <a:pt x="480" y="38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94" name="Freeform 21"/>
                <p:cNvSpPr/>
                <p:nvPr/>
              </p:nvSpPr>
              <p:spPr bwMode="auto">
                <a:xfrm>
                  <a:off x="768" y="1104"/>
                  <a:ext cx="720" cy="720"/>
                </a:xfrm>
                <a:custGeom>
                  <a:avLst/>
                  <a:gdLst>
                    <a:gd name="T0" fmla="*/ 0 w 432"/>
                    <a:gd name="T1" fmla="*/ 0 h 384"/>
                    <a:gd name="T2" fmla="*/ 2147483647 w 432"/>
                    <a:gd name="T3" fmla="*/ 2147483647 h 384"/>
                    <a:gd name="T4" fmla="*/ 2147483647 w 432"/>
                    <a:gd name="T5" fmla="*/ 2147483647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0"/>
                      </a:moveTo>
                      <a:cubicBezTo>
                        <a:pt x="36" y="88"/>
                        <a:pt x="72" y="176"/>
                        <a:pt x="144" y="240"/>
                      </a:cubicBezTo>
                      <a:cubicBezTo>
                        <a:pt x="216" y="304"/>
                        <a:pt x="324" y="344"/>
                        <a:pt x="432" y="384"/>
                      </a:cubicBezTo>
                    </a:path>
                  </a:pathLst>
                </a:custGeom>
                <a:noFill/>
                <a:ln w="9525">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07576" name="Text Box 22"/>
              <p:cNvSpPr txBox="1">
                <a:spLocks noChangeArrowheads="1"/>
              </p:cNvSpPr>
              <p:nvPr/>
            </p:nvSpPr>
            <p:spPr bwMode="auto">
              <a:xfrm>
                <a:off x="1056" y="62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a:solidFill>
                      <a:schemeClr val="tx2"/>
                    </a:solidFill>
                    <a:ea typeface="华文楷体" panose="02010600040101010101" pitchFamily="2" charset="-122"/>
                  </a:rPr>
                  <a:t> </a:t>
                </a:r>
                <a:r>
                  <a:rPr kumimoji="1" lang="en-US" altLang="zh-CN" sz="2000">
                    <a:solidFill>
                      <a:schemeClr val="tx2"/>
                    </a:solidFill>
                    <a:ea typeface="华文楷体" panose="02010600040101010101" pitchFamily="2" charset="-122"/>
                  </a:rPr>
                  <a:t>6 </a:t>
                </a:r>
                <a:endParaRPr kumimoji="1" lang="en-US" altLang="zh-CN" sz="2000">
                  <a:solidFill>
                    <a:schemeClr val="tx2"/>
                  </a:solidFill>
                  <a:ea typeface="华文楷体" panose="02010600040101010101" pitchFamily="2" charset="-122"/>
                </a:endParaRPr>
              </a:p>
            </p:txBody>
          </p:sp>
          <p:sp>
            <p:nvSpPr>
              <p:cNvPr id="107577" name="Text Box 23"/>
              <p:cNvSpPr txBox="1">
                <a:spLocks noChangeArrowheads="1"/>
              </p:cNvSpPr>
              <p:nvPr/>
            </p:nvSpPr>
            <p:spPr bwMode="auto">
              <a:xfrm>
                <a:off x="1008" y="129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4</a:t>
                </a:r>
                <a:endParaRPr kumimoji="1" lang="en-US" altLang="zh-CN" sz="2000">
                  <a:solidFill>
                    <a:schemeClr val="tx2"/>
                  </a:solidFill>
                  <a:ea typeface="华文楷体" panose="02010600040101010101" pitchFamily="2" charset="-122"/>
                </a:endParaRPr>
              </a:p>
            </p:txBody>
          </p:sp>
          <p:sp>
            <p:nvSpPr>
              <p:cNvPr id="107578" name="Text Box 24"/>
              <p:cNvSpPr txBox="1">
                <a:spLocks noChangeArrowheads="1"/>
              </p:cNvSpPr>
              <p:nvPr/>
            </p:nvSpPr>
            <p:spPr bwMode="auto">
              <a:xfrm>
                <a:off x="1584" y="134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2</a:t>
                </a:r>
                <a:endParaRPr kumimoji="1" lang="en-US" altLang="zh-CN" sz="2000">
                  <a:solidFill>
                    <a:schemeClr val="tx2"/>
                  </a:solidFill>
                  <a:ea typeface="华文楷体" panose="02010600040101010101" pitchFamily="2" charset="-122"/>
                </a:endParaRPr>
              </a:p>
            </p:txBody>
          </p:sp>
          <p:sp>
            <p:nvSpPr>
              <p:cNvPr id="107579" name="Text Box 25"/>
              <p:cNvSpPr txBox="1">
                <a:spLocks noChangeArrowheads="1"/>
              </p:cNvSpPr>
              <p:nvPr/>
            </p:nvSpPr>
            <p:spPr bwMode="auto">
              <a:xfrm>
                <a:off x="1056" y="9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8</a:t>
                </a:r>
                <a:endParaRPr kumimoji="1" lang="en-US" altLang="zh-CN" sz="2000">
                  <a:solidFill>
                    <a:schemeClr val="tx2"/>
                  </a:solidFill>
                  <a:ea typeface="华文楷体" panose="02010600040101010101" pitchFamily="2" charset="-122"/>
                </a:endParaRPr>
              </a:p>
            </p:txBody>
          </p:sp>
          <p:sp>
            <p:nvSpPr>
              <p:cNvPr id="107580" name="Text Box 26"/>
              <p:cNvSpPr txBox="1">
                <a:spLocks noChangeArrowheads="1"/>
              </p:cNvSpPr>
              <p:nvPr/>
            </p:nvSpPr>
            <p:spPr bwMode="auto">
              <a:xfrm>
                <a:off x="576" y="129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3</a:t>
                </a:r>
                <a:endParaRPr kumimoji="1" lang="en-US" altLang="zh-CN" sz="2000">
                  <a:solidFill>
                    <a:schemeClr val="tx2"/>
                  </a:solidFill>
                  <a:ea typeface="华文楷体" panose="02010600040101010101" pitchFamily="2" charset="-122"/>
                </a:endParaRPr>
              </a:p>
            </p:txBody>
          </p:sp>
          <p:sp>
            <p:nvSpPr>
              <p:cNvPr id="107581" name="Text Box 27"/>
              <p:cNvSpPr txBox="1">
                <a:spLocks noChangeArrowheads="1"/>
              </p:cNvSpPr>
              <p:nvPr/>
            </p:nvSpPr>
            <p:spPr bwMode="auto">
              <a:xfrm>
                <a:off x="816"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9</a:t>
                </a:r>
                <a:endParaRPr kumimoji="1" lang="en-US" altLang="zh-CN" sz="2000">
                  <a:solidFill>
                    <a:schemeClr val="tx2"/>
                  </a:solidFill>
                  <a:ea typeface="华文楷体" panose="02010600040101010101" pitchFamily="2" charset="-122"/>
                </a:endParaRPr>
              </a:p>
            </p:txBody>
          </p:sp>
          <p:sp>
            <p:nvSpPr>
              <p:cNvPr id="107582" name="Text Box 28"/>
              <p:cNvSpPr txBox="1">
                <a:spLocks noChangeArrowheads="1"/>
              </p:cNvSpPr>
              <p:nvPr/>
            </p:nvSpPr>
            <p:spPr bwMode="auto">
              <a:xfrm>
                <a:off x="1248" y="1248"/>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5</a:t>
                </a:r>
                <a:endParaRPr kumimoji="1" lang="en-US" altLang="zh-CN" sz="2000">
                  <a:solidFill>
                    <a:schemeClr val="tx2"/>
                  </a:solidFill>
                  <a:ea typeface="华文楷体" panose="02010600040101010101" pitchFamily="2" charset="-122"/>
                </a:endParaRPr>
              </a:p>
            </p:txBody>
          </p:sp>
          <p:sp>
            <p:nvSpPr>
              <p:cNvPr id="107583" name="Text Box 29"/>
              <p:cNvSpPr txBox="1">
                <a:spLocks noChangeArrowheads="1"/>
              </p:cNvSpPr>
              <p:nvPr/>
            </p:nvSpPr>
            <p:spPr bwMode="auto">
              <a:xfrm>
                <a:off x="1008" y="182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a:solidFill>
                      <a:schemeClr val="tx2"/>
                    </a:solidFill>
                    <a:ea typeface="华文楷体" panose="02010600040101010101" pitchFamily="2" charset="-122"/>
                  </a:rPr>
                  <a:t>1</a:t>
                </a:r>
                <a:endParaRPr kumimoji="1" lang="en-US" altLang="zh-CN" sz="2000">
                  <a:solidFill>
                    <a:schemeClr val="tx2"/>
                  </a:solidFill>
                  <a:ea typeface="华文楷体" panose="02010600040101010101" pitchFamily="2" charset="-122"/>
                </a:endParaRPr>
              </a:p>
            </p:txBody>
          </p:sp>
        </p:grpSp>
      </p:grpSp>
      <p:sp>
        <p:nvSpPr>
          <p:cNvPr id="2" name="Rectangle 1"/>
          <p:cNvSpPr>
            <a:spLocks noChangeArrowheads="1"/>
          </p:cNvSpPr>
          <p:nvPr/>
        </p:nvSpPr>
        <p:spPr bwMode="auto">
          <a:xfrm>
            <a:off x="15875" y="9525"/>
            <a:ext cx="4572000" cy="1169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hlink"/>
                </a:solidFill>
              </a:rPr>
              <a:t> D</a:t>
            </a:r>
            <a:r>
              <a:rPr lang="en-US" altLang="zh-CN" b="1" baseline="30000">
                <a:solidFill>
                  <a:schemeClr val="hlink"/>
                </a:solidFill>
              </a:rPr>
              <a:t>(k)</a:t>
            </a:r>
            <a:r>
              <a:rPr lang="en-US" altLang="zh-CN" b="1">
                <a:solidFill>
                  <a:schemeClr val="hlink"/>
                </a:solidFill>
              </a:rPr>
              <a:t>[i][j]=Min{</a:t>
            </a:r>
            <a:endParaRPr lang="en-US" altLang="zh-CN" b="1">
              <a:solidFill>
                <a:schemeClr val="hlink"/>
              </a:solidFill>
            </a:endParaRPr>
          </a:p>
          <a:p>
            <a:pPr eaLnBrk="1" hangingPunct="1"/>
            <a:r>
              <a:rPr lang="en-US" altLang="zh-CN" b="1">
                <a:solidFill>
                  <a:schemeClr val="hlink"/>
                </a:solidFill>
              </a:rPr>
              <a:t>D</a:t>
            </a:r>
            <a:r>
              <a:rPr lang="en-US" altLang="zh-CN" b="1" baseline="30000">
                <a:solidFill>
                  <a:schemeClr val="hlink"/>
                </a:solidFill>
              </a:rPr>
              <a:t>(k-1)</a:t>
            </a:r>
            <a:r>
              <a:rPr lang="en-US" altLang="zh-CN" b="1">
                <a:solidFill>
                  <a:schemeClr val="hlink"/>
                </a:solidFill>
              </a:rPr>
              <a:t>[i][j]</a:t>
            </a:r>
            <a:r>
              <a:rPr lang="zh-CN" altLang="en-US" b="1">
                <a:solidFill>
                  <a:schemeClr val="hlink"/>
                </a:solidFill>
              </a:rPr>
              <a:t>，</a:t>
            </a:r>
            <a:r>
              <a:rPr lang="en-US" altLang="zh-CN" b="1">
                <a:solidFill>
                  <a:schemeClr val="hlink"/>
                </a:solidFill>
              </a:rPr>
              <a:t>D</a:t>
            </a:r>
            <a:r>
              <a:rPr lang="en-US" altLang="zh-CN" b="1" baseline="30000">
                <a:solidFill>
                  <a:schemeClr val="hlink"/>
                </a:solidFill>
              </a:rPr>
              <a:t>(k-1)</a:t>
            </a:r>
            <a:r>
              <a:rPr lang="en-US" altLang="zh-CN" b="1">
                <a:solidFill>
                  <a:schemeClr val="hlink"/>
                </a:solidFill>
              </a:rPr>
              <a:t>[i][k]+D</a:t>
            </a:r>
            <a:r>
              <a:rPr lang="en-US" altLang="zh-CN" b="1" baseline="30000">
                <a:solidFill>
                  <a:schemeClr val="hlink"/>
                </a:solidFill>
              </a:rPr>
              <a:t>(k-1)</a:t>
            </a:r>
            <a:r>
              <a:rPr lang="en-US" altLang="zh-CN" b="1">
                <a:solidFill>
                  <a:schemeClr val="hlink"/>
                </a:solidFill>
              </a:rPr>
              <a:t>[k][j]}</a:t>
            </a:r>
            <a:endParaRPr lang="zh-CN" altLang="en-US"/>
          </a:p>
        </p:txBody>
      </p:sp>
      <p:sp>
        <p:nvSpPr>
          <p:cNvPr id="3" name="灯片编号占位符 2"/>
          <p:cNvSpPr>
            <a:spLocks noGrp="1"/>
          </p:cNvSpPr>
          <p:nvPr>
            <p:ph type="sldNum" sz="quarter" idx="12"/>
          </p:nvPr>
        </p:nvSpPr>
        <p:spPr/>
        <p:txBody>
          <a:bodyPr/>
          <a:lstStyle/>
          <a:p>
            <a:fld id="{FA5BA697-B2C8-4C94-B27A-C0C9C1916114}" type="slidenum">
              <a:rPr lang="zh-CN" altLang="en-US" smtClean="0"/>
            </a:fld>
            <a:endParaRPr lang="en-US" altLang="zh-CN"/>
          </a:p>
        </p:txBody>
      </p:sp>
      <p:cxnSp>
        <p:nvCxnSpPr>
          <p:cNvPr id="5" name="直接箭头连接符 4"/>
          <p:cNvCxnSpPr/>
          <p:nvPr/>
        </p:nvCxnSpPr>
        <p:spPr>
          <a:xfrm flipV="1">
            <a:off x="5943600" y="5414897"/>
            <a:ext cx="1304379" cy="566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784725" y="5750714"/>
            <a:ext cx="1409700" cy="326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7840" y="6196633"/>
            <a:ext cx="9419569" cy="400110"/>
          </a:xfrm>
          <a:prstGeom prst="rect">
            <a:avLst/>
          </a:prstGeom>
        </p:spPr>
        <p:txBody>
          <a:bodyPr wrap="square">
            <a:spAutoFit/>
          </a:bodyPr>
          <a:lstStyle/>
          <a:p>
            <a:r>
              <a:rPr lang="en-US" altLang="zh-CN" sz="2000" dirty="0"/>
              <a:t>D</a:t>
            </a:r>
            <a:r>
              <a:rPr lang="en-US" altLang="zh-CN" sz="2000" baseline="30000" dirty="0"/>
              <a:t>(2) </a:t>
            </a:r>
            <a:r>
              <a:rPr lang="en-US" altLang="zh-CN" sz="2000" dirty="0"/>
              <a:t>(3,1), </a:t>
            </a:r>
            <a:r>
              <a:rPr lang="zh-CN" altLang="en-US" sz="2000" dirty="0"/>
              <a:t>其中的</a:t>
            </a:r>
            <a:r>
              <a:rPr lang="en-US" altLang="zh-CN" sz="2000" dirty="0"/>
              <a:t>3-&gt;1 </a:t>
            </a:r>
            <a:r>
              <a:rPr lang="zh-CN" altLang="en-US" sz="2000" dirty="0"/>
              <a:t>？</a:t>
            </a:r>
            <a:r>
              <a:rPr lang="en-US" altLang="zh-CN" sz="2000" dirty="0"/>
              <a:t> D</a:t>
            </a:r>
            <a:r>
              <a:rPr lang="en-US" altLang="zh-CN" sz="2000" baseline="30000" dirty="0"/>
              <a:t>(1) </a:t>
            </a:r>
            <a:r>
              <a:rPr lang="en-US" altLang="zh-CN" sz="2000" dirty="0"/>
              <a:t>(3,2)+ D</a:t>
            </a:r>
            <a:r>
              <a:rPr lang="en-US" altLang="zh-CN" sz="2000" baseline="30000" dirty="0"/>
              <a:t>(1) </a:t>
            </a:r>
            <a:r>
              <a:rPr lang="en-US" altLang="zh-CN" sz="2000" dirty="0"/>
              <a:t>(2,1).  3-&gt;2-&gt;0-&gt;1,  6 + 3 + 1 = 10;</a:t>
            </a:r>
            <a:endParaRPr lang="en-US" altLang="zh-CN" sz="2000" dirty="0"/>
          </a:p>
        </p:txBody>
      </p:sp>
      <p:sp>
        <p:nvSpPr>
          <p:cNvPr id="42" name="矩形 41"/>
          <p:cNvSpPr/>
          <p:nvPr/>
        </p:nvSpPr>
        <p:spPr>
          <a:xfrm>
            <a:off x="417840" y="6489011"/>
            <a:ext cx="9419569" cy="400110"/>
          </a:xfrm>
          <a:prstGeom prst="rect">
            <a:avLst/>
          </a:prstGeom>
        </p:spPr>
        <p:txBody>
          <a:bodyPr wrap="square">
            <a:spAutoFit/>
          </a:bodyPr>
          <a:lstStyle/>
          <a:p>
            <a:r>
              <a:rPr lang="en-US" altLang="zh-CN" sz="2000" dirty="0"/>
              <a:t>D</a:t>
            </a:r>
            <a:r>
              <a:rPr lang="en-US" altLang="zh-CN" sz="2000" baseline="30000" dirty="0"/>
              <a:t>(3)</a:t>
            </a:r>
            <a:r>
              <a:rPr lang="en-US" altLang="zh-CN" sz="2000" dirty="0"/>
              <a:t>(1,0),  </a:t>
            </a:r>
            <a:r>
              <a:rPr lang="zh-CN" altLang="en-US" sz="2000" dirty="0"/>
              <a:t>其中的</a:t>
            </a:r>
            <a:r>
              <a:rPr lang="en-US" altLang="zh-CN" sz="2000" dirty="0"/>
              <a:t>1-&gt;0</a:t>
            </a:r>
            <a:r>
              <a:rPr lang="zh-CN" altLang="en-US" sz="2000" dirty="0"/>
              <a:t>？ </a:t>
            </a:r>
            <a:r>
              <a:rPr lang="en-US" altLang="zh-CN" sz="2000" dirty="0"/>
              <a:t>D</a:t>
            </a:r>
            <a:r>
              <a:rPr lang="en-US" altLang="zh-CN" sz="2000" baseline="30000" dirty="0"/>
              <a:t>(2) </a:t>
            </a:r>
            <a:r>
              <a:rPr lang="en-US" altLang="zh-CN" sz="2000" dirty="0"/>
              <a:t>(1,3)+D</a:t>
            </a:r>
            <a:r>
              <a:rPr lang="en-US" altLang="zh-CN" sz="2000" baseline="30000" dirty="0"/>
              <a:t>(2) </a:t>
            </a:r>
            <a:r>
              <a:rPr lang="en-US" altLang="zh-CN" sz="2000" dirty="0"/>
              <a:t>(3,0), 3-&gt;0.  1-&gt;3-&gt;2 -&gt;0 , 2+ 6 + 3 = 11;</a:t>
            </a:r>
            <a:endParaRPr lang="en-US" altLang="zh-CN"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152"/>
                                        </p:tgtEl>
                                        <p:attrNameLst>
                                          <p:attrName>style.visibility</p:attrName>
                                        </p:attrNameLst>
                                      </p:cBhvr>
                                      <p:to>
                                        <p:strVal val="visible"/>
                                      </p:to>
                                    </p:set>
                                    <p:animEffect transition="in" filter="blinds(horizontal)">
                                      <p:cBhvr>
                                        <p:cTn id="7" dur="500"/>
                                        <p:tgtEl>
                                          <p:spTgt spid="881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4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714375" y="0"/>
            <a:ext cx="7456488" cy="735013"/>
          </a:xfrm>
        </p:spPr>
        <p:txBody>
          <a:bodyPr>
            <a:normAutofit fontScale="90000"/>
          </a:bodyPr>
          <a:lstStyle/>
          <a:p>
            <a:pPr eaLnBrk="1" hangingPunct="1">
              <a:defRPr/>
            </a:pPr>
            <a:r>
              <a:rPr lang="zh-CN" altLang="en-US" sz="4100" dirty="0">
                <a:solidFill>
                  <a:schemeClr val="hlink"/>
                </a:solidFill>
              </a:rPr>
              <a:t> </a:t>
            </a:r>
            <a:r>
              <a:rPr lang="en-US" altLang="zh-CN" dirty="0"/>
              <a:t>Floyd</a:t>
            </a:r>
            <a:r>
              <a:rPr lang="zh-CN" altLang="en-US" dirty="0"/>
              <a:t>算法：</a:t>
            </a:r>
            <a:endParaRPr lang="zh-CN" altLang="en-US" dirty="0"/>
          </a:p>
        </p:txBody>
      </p:sp>
      <p:sp>
        <p:nvSpPr>
          <p:cNvPr id="86019" name="Rectangle 3"/>
          <p:cNvSpPr>
            <a:spLocks noGrp="1"/>
          </p:cNvSpPr>
          <p:nvPr>
            <p:ph idx="1"/>
          </p:nvPr>
        </p:nvSpPr>
        <p:spPr>
          <a:xfrm>
            <a:off x="685800" y="714375"/>
            <a:ext cx="8101013" cy="600075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just" eaLnBrk="1" hangingPunct="1">
              <a:lnSpc>
                <a:spcPct val="80000"/>
              </a:lnSpc>
              <a:buFont typeface="Wingdings 2" panose="05020102010507070707" pitchFamily="18" charset="2"/>
              <a:buNone/>
            </a:pPr>
            <a:r>
              <a:rPr lang="en-US" altLang="zh-CN" sz="2500" dirty="0"/>
              <a:t>void     </a:t>
            </a:r>
            <a:r>
              <a:rPr lang="en-US" altLang="zh-CN" sz="2500" dirty="0" err="1"/>
              <a:t>ShortestPath_FLOYD</a:t>
            </a:r>
            <a:r>
              <a:rPr lang="en-US" altLang="zh-CN" sz="2500" dirty="0"/>
              <a:t> (Graph  G</a:t>
            </a:r>
            <a:r>
              <a:rPr lang="zh-CN" altLang="en-US" sz="2500" dirty="0"/>
              <a:t>，</a:t>
            </a:r>
            <a:endParaRPr lang="zh-CN" altLang="en-US" sz="2500" dirty="0"/>
          </a:p>
          <a:p>
            <a:pPr algn="just" eaLnBrk="1" hangingPunct="1">
              <a:lnSpc>
                <a:spcPct val="80000"/>
              </a:lnSpc>
              <a:buFont typeface="Wingdings 2" panose="05020102010507070707" pitchFamily="18" charset="2"/>
              <a:buNone/>
            </a:pPr>
            <a:r>
              <a:rPr lang="zh-CN" altLang="en-US" sz="2500" dirty="0"/>
              <a:t>      </a:t>
            </a:r>
            <a:r>
              <a:rPr lang="en-US" altLang="zh-CN" sz="2500" dirty="0"/>
              <a:t>int path[][]</a:t>
            </a:r>
            <a:r>
              <a:rPr lang="zh-CN" altLang="en-US" sz="2500" dirty="0"/>
              <a:t>，</a:t>
            </a:r>
            <a:r>
              <a:rPr lang="en-US" altLang="zh-CN" sz="2500" dirty="0"/>
              <a:t>int D[][]){</a:t>
            </a:r>
            <a:endParaRPr lang="en-US" altLang="zh-CN" sz="2500" dirty="0"/>
          </a:p>
          <a:p>
            <a:pPr algn="just" eaLnBrk="1" hangingPunct="1">
              <a:lnSpc>
                <a:spcPct val="80000"/>
              </a:lnSpc>
              <a:buFont typeface="Wingdings 2" panose="05020102010507070707" pitchFamily="18" charset="2"/>
              <a:buNone/>
            </a:pPr>
            <a:r>
              <a:rPr lang="en-US" altLang="zh-CN" sz="2500" dirty="0"/>
              <a:t>      for(v=0</a:t>
            </a:r>
            <a:r>
              <a:rPr lang="zh-CN" altLang="en-US" sz="2500" dirty="0"/>
              <a:t>；</a:t>
            </a:r>
            <a:r>
              <a:rPr lang="en-US" altLang="zh-CN" sz="2500" dirty="0"/>
              <a:t>v&lt;</a:t>
            </a:r>
            <a:r>
              <a:rPr lang="en-US" altLang="zh-CN" sz="2500" dirty="0" err="1"/>
              <a:t>G.vexnum</a:t>
            </a:r>
            <a:r>
              <a:rPr lang="zh-CN" altLang="en-US" sz="2500" dirty="0"/>
              <a:t>；</a:t>
            </a:r>
            <a:r>
              <a:rPr lang="en-US" altLang="zh-CN" sz="2500" dirty="0"/>
              <a:t>++v)</a:t>
            </a:r>
            <a:r>
              <a:rPr lang="en-US" altLang="zh-CN" sz="2100" dirty="0"/>
              <a:t>    </a:t>
            </a:r>
            <a:r>
              <a:rPr lang="en-US" altLang="zh-CN" sz="2100" dirty="0">
                <a:solidFill>
                  <a:srgbClr val="00B050"/>
                </a:solidFill>
              </a:rPr>
              <a:t>//</a:t>
            </a:r>
            <a:r>
              <a:rPr lang="zh-CN" altLang="en-US" sz="2100" dirty="0">
                <a:solidFill>
                  <a:srgbClr val="00B050"/>
                </a:solidFill>
              </a:rPr>
              <a:t>矩阵</a:t>
            </a:r>
            <a:r>
              <a:rPr lang="en-US" altLang="zh-CN" sz="2100" dirty="0">
                <a:solidFill>
                  <a:srgbClr val="00B050"/>
                </a:solidFill>
              </a:rPr>
              <a:t>D</a:t>
            </a:r>
            <a:r>
              <a:rPr lang="zh-CN" altLang="en-US" sz="2100" dirty="0">
                <a:solidFill>
                  <a:srgbClr val="00B050"/>
                </a:solidFill>
              </a:rPr>
              <a:t>与</a:t>
            </a:r>
            <a:r>
              <a:rPr lang="en-US" altLang="zh-CN" sz="2100" dirty="0">
                <a:solidFill>
                  <a:srgbClr val="00B050"/>
                </a:solidFill>
              </a:rPr>
              <a:t>path</a:t>
            </a:r>
            <a:r>
              <a:rPr lang="zh-CN" altLang="en-US" sz="2100" dirty="0">
                <a:solidFill>
                  <a:srgbClr val="00B050"/>
                </a:solidFill>
              </a:rPr>
              <a:t>初始化    </a:t>
            </a:r>
            <a:endParaRPr lang="zh-CN" altLang="en-US" sz="2100" dirty="0">
              <a:solidFill>
                <a:srgbClr val="00B050"/>
              </a:solidFill>
            </a:endParaRPr>
          </a:p>
          <a:p>
            <a:pPr algn="just" eaLnBrk="1" hangingPunct="1">
              <a:lnSpc>
                <a:spcPct val="80000"/>
              </a:lnSpc>
              <a:buFont typeface="Wingdings 2" panose="05020102010507070707" pitchFamily="18" charset="2"/>
              <a:buNone/>
            </a:pPr>
            <a:r>
              <a:rPr lang="zh-CN" altLang="en-US" sz="2100" dirty="0"/>
              <a:t>            </a:t>
            </a:r>
            <a:r>
              <a:rPr lang="en-US" altLang="zh-CN" sz="2500" dirty="0"/>
              <a:t>for(w =0</a:t>
            </a:r>
            <a:r>
              <a:rPr lang="zh-CN" altLang="en-US" sz="2500" dirty="0"/>
              <a:t>；</a:t>
            </a:r>
            <a:r>
              <a:rPr lang="en-US" altLang="zh-CN" sz="2500" dirty="0"/>
              <a:t>w&lt;</a:t>
            </a:r>
            <a:r>
              <a:rPr lang="en-US" altLang="zh-CN" sz="2500" dirty="0" err="1"/>
              <a:t>G.vexnum</a:t>
            </a:r>
            <a:r>
              <a:rPr lang="zh-CN" altLang="en-US" sz="2500" dirty="0"/>
              <a:t>；</a:t>
            </a:r>
            <a:r>
              <a:rPr lang="en-US" altLang="zh-CN" sz="2500" dirty="0"/>
              <a:t>++w)  {</a:t>
            </a:r>
            <a:endParaRPr lang="en-US" altLang="zh-CN" sz="2500" dirty="0"/>
          </a:p>
          <a:p>
            <a:pPr algn="just" eaLnBrk="1" hangingPunct="1">
              <a:lnSpc>
                <a:spcPct val="80000"/>
              </a:lnSpc>
              <a:buFont typeface="Wingdings 2" panose="05020102010507070707" pitchFamily="18" charset="2"/>
              <a:buNone/>
            </a:pPr>
            <a:r>
              <a:rPr lang="en-US" altLang="zh-CN" sz="2500" dirty="0"/>
              <a:t>                 D[v][w] =  </a:t>
            </a:r>
            <a:r>
              <a:rPr lang="en-US" altLang="zh-CN" sz="2500" dirty="0" err="1"/>
              <a:t>G.arcs</a:t>
            </a:r>
            <a:r>
              <a:rPr lang="en-US" altLang="zh-CN" sz="2500" dirty="0"/>
              <a:t>[v][w]</a:t>
            </a:r>
            <a:r>
              <a:rPr lang="zh-CN" altLang="en-US" sz="2500" dirty="0"/>
              <a:t>；</a:t>
            </a:r>
            <a:endParaRPr lang="zh-CN" altLang="en-US" sz="2500" dirty="0"/>
          </a:p>
          <a:p>
            <a:pPr algn="just" eaLnBrk="1" hangingPunct="1">
              <a:lnSpc>
                <a:spcPct val="80000"/>
              </a:lnSpc>
              <a:buFont typeface="Wingdings 2" panose="05020102010507070707" pitchFamily="18" charset="2"/>
              <a:buNone/>
            </a:pPr>
            <a:r>
              <a:rPr lang="zh-CN" altLang="en-US" sz="2500" dirty="0"/>
              <a:t>                 </a:t>
            </a:r>
            <a:r>
              <a:rPr lang="en-US" altLang="zh-CN" sz="2500" dirty="0"/>
              <a:t>if((v!=w)&amp;&amp;(D[v][w]&lt;INFINITY))</a:t>
            </a:r>
            <a:r>
              <a:rPr lang="en-US" altLang="zh-CN" sz="2100" dirty="0"/>
              <a:t> </a:t>
            </a:r>
            <a:r>
              <a:rPr lang="en-US" altLang="zh-CN" sz="2100" dirty="0">
                <a:solidFill>
                  <a:srgbClr val="00B050"/>
                </a:solidFill>
              </a:rPr>
              <a:t>//v</a:t>
            </a:r>
            <a:r>
              <a:rPr lang="zh-CN" altLang="en-US" sz="2100" dirty="0">
                <a:solidFill>
                  <a:srgbClr val="00B050"/>
                </a:solidFill>
              </a:rPr>
              <a:t>到</a:t>
            </a:r>
            <a:r>
              <a:rPr lang="en-US" altLang="zh-CN" sz="2100" dirty="0">
                <a:solidFill>
                  <a:srgbClr val="00B050"/>
                </a:solidFill>
              </a:rPr>
              <a:t>w</a:t>
            </a:r>
            <a:r>
              <a:rPr lang="zh-CN" altLang="en-US" sz="2100" dirty="0">
                <a:solidFill>
                  <a:srgbClr val="00B050"/>
                </a:solidFill>
              </a:rPr>
              <a:t>有弧</a:t>
            </a:r>
            <a:r>
              <a:rPr lang="en-US" altLang="zh-CN" sz="2100" dirty="0">
                <a:solidFill>
                  <a:srgbClr val="00B050"/>
                </a:solidFill>
              </a:rPr>
              <a:t>            </a:t>
            </a:r>
            <a:endParaRPr lang="zh-CN" altLang="en-US" sz="2100" dirty="0">
              <a:solidFill>
                <a:srgbClr val="00B050"/>
              </a:solidFill>
            </a:endParaRPr>
          </a:p>
          <a:p>
            <a:pPr algn="just" eaLnBrk="1" hangingPunct="1">
              <a:lnSpc>
                <a:spcPct val="80000"/>
              </a:lnSpc>
              <a:buFont typeface="Wingdings 2" panose="05020102010507070707" pitchFamily="18" charset="2"/>
              <a:buNone/>
            </a:pPr>
            <a:r>
              <a:rPr lang="zh-CN" altLang="en-US" sz="2100" dirty="0"/>
              <a:t>                           </a:t>
            </a:r>
            <a:r>
              <a:rPr lang="en-US" altLang="zh-CN" sz="2500" dirty="0"/>
              <a:t>path[v][w]=v</a:t>
            </a:r>
            <a:r>
              <a:rPr lang="zh-CN" altLang="en-US" sz="2500" dirty="0"/>
              <a:t>；</a:t>
            </a:r>
            <a:endParaRPr lang="zh-CN" altLang="en-US" sz="2500" dirty="0"/>
          </a:p>
          <a:p>
            <a:pPr algn="just" eaLnBrk="1" hangingPunct="1">
              <a:lnSpc>
                <a:spcPct val="80000"/>
              </a:lnSpc>
              <a:buFont typeface="Wingdings 2" panose="05020102010507070707" pitchFamily="18" charset="2"/>
              <a:buNone/>
            </a:pPr>
            <a:r>
              <a:rPr lang="zh-CN" altLang="en-US" sz="2500" dirty="0"/>
              <a:t>                     </a:t>
            </a:r>
            <a:r>
              <a:rPr lang="en-US" altLang="zh-CN" sz="2500" dirty="0"/>
              <a:t>else path[v][w]=-1</a:t>
            </a:r>
            <a:r>
              <a:rPr lang="zh-CN" altLang="en-US" sz="2500" dirty="0"/>
              <a:t>；</a:t>
            </a:r>
            <a:r>
              <a:rPr lang="zh-CN" altLang="en-US" sz="2100" dirty="0"/>
              <a:t>           </a:t>
            </a:r>
            <a:r>
              <a:rPr lang="en-US" altLang="zh-CN" sz="2500" dirty="0"/>
              <a:t>}</a:t>
            </a:r>
            <a:endParaRPr lang="en-US" altLang="zh-CN" sz="2500" dirty="0"/>
          </a:p>
          <a:p>
            <a:pPr lvl="1" algn="just" eaLnBrk="1" hangingPunct="1">
              <a:buFont typeface="Wingdings 2" panose="05020102010507070707" pitchFamily="18" charset="2"/>
              <a:buNone/>
            </a:pPr>
            <a:r>
              <a:rPr lang="zh-CN" altLang="en-US" sz="2400" dirty="0"/>
              <a:t> </a:t>
            </a:r>
            <a:r>
              <a:rPr lang="en-US" altLang="zh-CN" sz="2400" dirty="0"/>
              <a:t>for(k=0</a:t>
            </a:r>
            <a:r>
              <a:rPr lang="zh-CN" altLang="en-US" sz="2400" dirty="0"/>
              <a:t>；</a:t>
            </a:r>
            <a:r>
              <a:rPr lang="en-US" altLang="zh-CN" sz="2400" dirty="0"/>
              <a:t>k&lt;</a:t>
            </a:r>
            <a:r>
              <a:rPr lang="en-US" altLang="zh-CN" sz="2400" dirty="0" err="1"/>
              <a:t>G.vexnum</a:t>
            </a:r>
            <a:r>
              <a:rPr lang="zh-CN" altLang="en-US" sz="2400" dirty="0"/>
              <a:t>；  </a:t>
            </a:r>
            <a:r>
              <a:rPr lang="en-US" altLang="zh-CN" sz="2400" dirty="0"/>
              <a:t>++k)</a:t>
            </a:r>
            <a:endParaRPr lang="en-US" altLang="zh-CN" sz="2400" dirty="0"/>
          </a:p>
          <a:p>
            <a:pPr lvl="1" algn="just" eaLnBrk="1" hangingPunct="1">
              <a:buFont typeface="Wingdings 2" panose="05020102010507070707" pitchFamily="18" charset="2"/>
              <a:buNone/>
            </a:pPr>
            <a:r>
              <a:rPr lang="en-US" altLang="zh-CN" sz="2400" dirty="0"/>
              <a:t>        for (v=0 ; v&lt;</a:t>
            </a:r>
            <a:r>
              <a:rPr lang="en-US" altLang="zh-CN" sz="2400" dirty="0" err="1"/>
              <a:t>G.vexnum</a:t>
            </a:r>
            <a:r>
              <a:rPr lang="en-US" altLang="zh-CN" sz="2400" dirty="0"/>
              <a:t>; ++v)</a:t>
            </a:r>
            <a:endParaRPr lang="en-US" altLang="zh-CN" sz="2400" dirty="0"/>
          </a:p>
          <a:p>
            <a:pPr lvl="1" algn="just" eaLnBrk="1" hangingPunct="1">
              <a:buFont typeface="Wingdings 2" panose="05020102010507070707" pitchFamily="18" charset="2"/>
              <a:buNone/>
            </a:pPr>
            <a:r>
              <a:rPr lang="en-US" altLang="zh-CN" sz="2400" dirty="0"/>
              <a:t>              for(w=0; w&lt;</a:t>
            </a:r>
            <a:r>
              <a:rPr lang="en-US" altLang="zh-CN" sz="2400" dirty="0" err="1"/>
              <a:t>G.vexnum</a:t>
            </a:r>
            <a:r>
              <a:rPr lang="en-US" altLang="zh-CN" sz="2400" dirty="0"/>
              <a:t>; ++w)</a:t>
            </a:r>
            <a:endParaRPr lang="en-US" altLang="zh-CN" sz="2400" dirty="0"/>
          </a:p>
          <a:p>
            <a:pPr lvl="1" algn="just" eaLnBrk="1" hangingPunct="1">
              <a:buFont typeface="Wingdings 2" panose="05020102010507070707" pitchFamily="18" charset="2"/>
              <a:buNone/>
            </a:pPr>
            <a:r>
              <a:rPr lang="en-US" altLang="zh-CN" sz="2400" dirty="0"/>
              <a:t>                    if(D[v][k]+D[k][w]&lt;D[v][w]) {</a:t>
            </a:r>
            <a:endParaRPr lang="en-US" altLang="zh-CN" sz="2400" dirty="0"/>
          </a:p>
          <a:p>
            <a:pPr lvl="1" algn="just" eaLnBrk="1" hangingPunct="1">
              <a:buFont typeface="Wingdings 2" panose="05020102010507070707" pitchFamily="18" charset="2"/>
              <a:buNone/>
            </a:pPr>
            <a:r>
              <a:rPr lang="en-US" altLang="zh-CN" sz="2400" dirty="0"/>
              <a:t>                           D[v][w]=D[v][k]+D[k][w];   </a:t>
            </a:r>
            <a:endParaRPr lang="en-US" altLang="zh-CN" sz="2400" dirty="0"/>
          </a:p>
          <a:p>
            <a:pPr lvl="1" algn="just" eaLnBrk="1" hangingPunct="1">
              <a:buFont typeface="Wingdings 2" panose="05020102010507070707" pitchFamily="18" charset="2"/>
              <a:buNone/>
            </a:pPr>
            <a:r>
              <a:rPr lang="en-US" altLang="zh-CN" sz="2400" dirty="0"/>
              <a:t>                           path[v][w]=path[k][w]; } </a:t>
            </a:r>
            <a:r>
              <a:rPr lang="en-US" altLang="zh-CN" sz="2400" dirty="0">
                <a:solidFill>
                  <a:srgbClr val="00B050"/>
                </a:solidFill>
              </a:rPr>
              <a:t>//v-&gt;w</a:t>
            </a:r>
            <a:r>
              <a:rPr lang="zh-CN" altLang="en-US" sz="2400" dirty="0">
                <a:solidFill>
                  <a:srgbClr val="00B050"/>
                </a:solidFill>
              </a:rPr>
              <a:t>经过</a:t>
            </a:r>
            <a:r>
              <a:rPr lang="en-US" altLang="zh-CN" sz="2400" dirty="0">
                <a:solidFill>
                  <a:srgbClr val="00B050"/>
                </a:solidFill>
              </a:rPr>
              <a:t>k</a:t>
            </a:r>
            <a:endParaRPr lang="en-US" altLang="zh-CN" sz="2400" dirty="0">
              <a:solidFill>
                <a:srgbClr val="00B050"/>
              </a:solidFill>
            </a:endParaRPr>
          </a:p>
          <a:p>
            <a:pPr lvl="1" algn="just" eaLnBrk="1" hangingPunct="1">
              <a:buFont typeface="Wingdings 2" panose="05020102010507070707" pitchFamily="18" charset="2"/>
              <a:buNone/>
            </a:pPr>
            <a:r>
              <a:rPr lang="en-US" altLang="zh-CN" sz="2400" dirty="0"/>
              <a:t>}</a:t>
            </a:r>
            <a:r>
              <a:rPr lang="en-US" altLang="zh-CN" sz="2400" dirty="0">
                <a:solidFill>
                  <a:schemeClr val="accent1"/>
                </a:solidFill>
              </a:rPr>
              <a:t> </a:t>
            </a:r>
            <a:endParaRPr lang="en-US" altLang="zh-CN" sz="2100" dirty="0"/>
          </a:p>
          <a:p>
            <a:pPr algn="just" eaLnBrk="1" hangingPunct="1">
              <a:lnSpc>
                <a:spcPct val="80000"/>
              </a:lnSpc>
              <a:buFont typeface="Wingdings 2" panose="05020102010507070707" pitchFamily="18" charset="2"/>
              <a:buNone/>
            </a:pPr>
            <a:r>
              <a:rPr lang="en-US" altLang="zh-CN" sz="1900" dirty="0"/>
              <a:t>    </a:t>
            </a:r>
            <a:endParaRPr lang="en-US" altLang="zh-CN" sz="1900" dirty="0">
              <a:solidFill>
                <a:schemeClr val="accent1"/>
              </a:solidFill>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bg/>
                                          </p:spTgt>
                                        </p:tgtEl>
                                        <p:attrNameLst>
                                          <p:attrName>style.visibility</p:attrName>
                                        </p:attrNameLst>
                                      </p:cBhvr>
                                      <p:to>
                                        <p:strVal val="visible"/>
                                      </p:to>
                                    </p:set>
                                    <p:animEffect transition="in" filter="blinds(horizontal)">
                                      <p:cBhvr>
                                        <p:cTn id="7" dur="500"/>
                                        <p:tgtEl>
                                          <p:spTgt spid="8601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12" dur="500"/>
                                        <p:tgtEl>
                                          <p:spTgt spid="86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blinds(horizontal)">
                                      <p:cBhvr>
                                        <p:cTn id="17" dur="500"/>
                                        <p:tgtEl>
                                          <p:spTgt spid="86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19">
                                            <p:txEl>
                                              <p:pRg st="2" end="2"/>
                                            </p:txEl>
                                          </p:spTgt>
                                        </p:tgtEl>
                                        <p:attrNameLst>
                                          <p:attrName>style.visibility</p:attrName>
                                        </p:attrNameLst>
                                      </p:cBhvr>
                                      <p:to>
                                        <p:strVal val="visible"/>
                                      </p:to>
                                    </p:set>
                                    <p:animEffect transition="in" filter="blinds(horizontal)">
                                      <p:cBhvr>
                                        <p:cTn id="22" dur="500"/>
                                        <p:tgtEl>
                                          <p:spTgt spid="860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019">
                                            <p:txEl>
                                              <p:pRg st="3" end="3"/>
                                            </p:txEl>
                                          </p:spTgt>
                                        </p:tgtEl>
                                        <p:attrNameLst>
                                          <p:attrName>style.visibility</p:attrName>
                                        </p:attrNameLst>
                                      </p:cBhvr>
                                      <p:to>
                                        <p:strVal val="visible"/>
                                      </p:to>
                                    </p:set>
                                    <p:animEffect transition="in" filter="blinds(horizontal)">
                                      <p:cBhvr>
                                        <p:cTn id="27" dur="500"/>
                                        <p:tgtEl>
                                          <p:spTgt spid="860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019">
                                            <p:txEl>
                                              <p:pRg st="4" end="4"/>
                                            </p:txEl>
                                          </p:spTgt>
                                        </p:tgtEl>
                                        <p:attrNameLst>
                                          <p:attrName>style.visibility</p:attrName>
                                        </p:attrNameLst>
                                      </p:cBhvr>
                                      <p:to>
                                        <p:strVal val="visible"/>
                                      </p:to>
                                    </p:set>
                                    <p:animEffect transition="in" filter="blinds(horizontal)">
                                      <p:cBhvr>
                                        <p:cTn id="32" dur="500"/>
                                        <p:tgtEl>
                                          <p:spTgt spid="860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Effect transition="in" filter="blinds(horizontal)">
                                      <p:cBhvr>
                                        <p:cTn id="37" dur="500"/>
                                        <p:tgtEl>
                                          <p:spTgt spid="860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9">
                                            <p:txEl>
                                              <p:pRg st="6" end="6"/>
                                            </p:txEl>
                                          </p:spTgt>
                                        </p:tgtEl>
                                        <p:attrNameLst>
                                          <p:attrName>style.visibility</p:attrName>
                                        </p:attrNameLst>
                                      </p:cBhvr>
                                      <p:to>
                                        <p:strVal val="visible"/>
                                      </p:to>
                                    </p:set>
                                    <p:animEffect transition="in" filter="blinds(horizontal)">
                                      <p:cBhvr>
                                        <p:cTn id="42" dur="500"/>
                                        <p:tgtEl>
                                          <p:spTgt spid="8601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9">
                                            <p:txEl>
                                              <p:pRg st="7" end="7"/>
                                            </p:txEl>
                                          </p:spTgt>
                                        </p:tgtEl>
                                        <p:attrNameLst>
                                          <p:attrName>style.visibility</p:attrName>
                                        </p:attrNameLst>
                                      </p:cBhvr>
                                      <p:to>
                                        <p:strVal val="visible"/>
                                      </p:to>
                                    </p:set>
                                    <p:animEffect transition="in" filter="blinds(horizontal)">
                                      <p:cBhvr>
                                        <p:cTn id="47" dur="500"/>
                                        <p:tgtEl>
                                          <p:spTgt spid="86019">
                                            <p:txEl>
                                              <p:pRg st="7" end="7"/>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86019">
                                            <p:txEl>
                                              <p:pRg st="8" end="8"/>
                                            </p:txEl>
                                          </p:spTgt>
                                        </p:tgtEl>
                                        <p:attrNameLst>
                                          <p:attrName>style.visibility</p:attrName>
                                        </p:attrNameLst>
                                      </p:cBhvr>
                                      <p:to>
                                        <p:strVal val="visible"/>
                                      </p:to>
                                    </p:set>
                                    <p:animEffect transition="in" filter="blinds(horizontal)">
                                      <p:cBhvr>
                                        <p:cTn id="50" dur="500"/>
                                        <p:tgtEl>
                                          <p:spTgt spid="86019">
                                            <p:txEl>
                                              <p:pRg st="8" end="8"/>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86019">
                                            <p:txEl>
                                              <p:pRg st="9" end="9"/>
                                            </p:txEl>
                                          </p:spTgt>
                                        </p:tgtEl>
                                        <p:attrNameLst>
                                          <p:attrName>style.visibility</p:attrName>
                                        </p:attrNameLst>
                                      </p:cBhvr>
                                      <p:to>
                                        <p:strVal val="visible"/>
                                      </p:to>
                                    </p:set>
                                    <p:animEffect transition="in" filter="blinds(horizontal)">
                                      <p:cBhvr>
                                        <p:cTn id="53" dur="500"/>
                                        <p:tgtEl>
                                          <p:spTgt spid="86019">
                                            <p:txEl>
                                              <p:pRg st="9" end="9"/>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86019">
                                            <p:txEl>
                                              <p:pRg st="10" end="10"/>
                                            </p:txEl>
                                          </p:spTgt>
                                        </p:tgtEl>
                                        <p:attrNameLst>
                                          <p:attrName>style.visibility</p:attrName>
                                        </p:attrNameLst>
                                      </p:cBhvr>
                                      <p:to>
                                        <p:strVal val="visible"/>
                                      </p:to>
                                    </p:set>
                                    <p:animEffect transition="in" filter="blinds(horizontal)">
                                      <p:cBhvr>
                                        <p:cTn id="56" dur="500"/>
                                        <p:tgtEl>
                                          <p:spTgt spid="86019">
                                            <p:txEl>
                                              <p:pRg st="10" end="10"/>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86019">
                                            <p:txEl>
                                              <p:pRg st="11" end="11"/>
                                            </p:txEl>
                                          </p:spTgt>
                                        </p:tgtEl>
                                        <p:attrNameLst>
                                          <p:attrName>style.visibility</p:attrName>
                                        </p:attrNameLst>
                                      </p:cBhvr>
                                      <p:to>
                                        <p:strVal val="visible"/>
                                      </p:to>
                                    </p:set>
                                    <p:animEffect transition="in" filter="blinds(horizontal)">
                                      <p:cBhvr>
                                        <p:cTn id="59" dur="500"/>
                                        <p:tgtEl>
                                          <p:spTgt spid="86019">
                                            <p:txEl>
                                              <p:pRg st="11" end="11"/>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86019">
                                            <p:txEl>
                                              <p:pRg st="12" end="12"/>
                                            </p:txEl>
                                          </p:spTgt>
                                        </p:tgtEl>
                                        <p:attrNameLst>
                                          <p:attrName>style.visibility</p:attrName>
                                        </p:attrNameLst>
                                      </p:cBhvr>
                                      <p:to>
                                        <p:strVal val="visible"/>
                                      </p:to>
                                    </p:set>
                                    <p:animEffect transition="in" filter="blinds(horizontal)">
                                      <p:cBhvr>
                                        <p:cTn id="62" dur="500"/>
                                        <p:tgtEl>
                                          <p:spTgt spid="86019">
                                            <p:txEl>
                                              <p:pRg st="12" end="12"/>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86019">
                                            <p:txEl>
                                              <p:pRg st="13" end="13"/>
                                            </p:txEl>
                                          </p:spTgt>
                                        </p:tgtEl>
                                        <p:attrNameLst>
                                          <p:attrName>style.visibility</p:attrName>
                                        </p:attrNameLst>
                                      </p:cBhvr>
                                      <p:to>
                                        <p:strVal val="visible"/>
                                      </p:to>
                                    </p:set>
                                    <p:animEffect transition="in" filter="blinds(horizontal)">
                                      <p:cBhvr>
                                        <p:cTn id="65" dur="500"/>
                                        <p:tgtEl>
                                          <p:spTgt spid="86019">
                                            <p:txEl>
                                              <p:pRg st="13" end="13"/>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86019">
                                            <p:txEl>
                                              <p:pRg st="14" end="14"/>
                                            </p:txEl>
                                          </p:spTgt>
                                        </p:tgtEl>
                                        <p:attrNameLst>
                                          <p:attrName>style.visibility</p:attrName>
                                        </p:attrNameLst>
                                      </p:cBhvr>
                                      <p:to>
                                        <p:strVal val="visible"/>
                                      </p:to>
                                    </p:set>
                                    <p:animEffect transition="in" filter="blinds(horizontal)">
                                      <p:cBhvr>
                                        <p:cTn id="68" dur="500"/>
                                        <p:tgtEl>
                                          <p:spTgt spid="86019">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6019">
                                            <p:txEl>
                                              <p:pRg st="15" end="15"/>
                                            </p:txEl>
                                          </p:spTgt>
                                        </p:tgtEl>
                                        <p:attrNameLst>
                                          <p:attrName>style.visibility</p:attrName>
                                        </p:attrNameLst>
                                      </p:cBhvr>
                                      <p:to>
                                        <p:strVal val="visible"/>
                                      </p:to>
                                    </p:set>
                                    <p:animEffect transition="in" filter="blinds(horizontal)">
                                      <p:cBhvr>
                                        <p:cTn id="73" dur="500"/>
                                        <p:tgtEl>
                                          <p:spTgt spid="860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4875" y="261079"/>
            <a:ext cx="8020050" cy="936625"/>
          </a:xfrm>
        </p:spPr>
        <p:txBody>
          <a:bodyPr rtlCol="0">
            <a:noAutofit/>
          </a:bodyPr>
          <a:lstStyle/>
          <a:p>
            <a:pPr fontAlgn="auto">
              <a:spcAft>
                <a:spcPts val="0"/>
              </a:spcAft>
              <a:defRPr/>
            </a:pPr>
            <a:r>
              <a:rPr lang="en-US" altLang="zh-CN" sz="4000" dirty="0">
                <a:effectLst>
                  <a:outerShdw blurRad="38100" dist="38100" dir="2700000" algn="tl">
                    <a:srgbClr val="C0C0C0"/>
                  </a:outerShdw>
                </a:effectLst>
                <a:ea typeface="楷体_GB2312" pitchFamily="49" charset="-122"/>
              </a:rPr>
              <a:t>7.6</a:t>
            </a:r>
            <a:r>
              <a:rPr lang="zh-CN" altLang="en-US" sz="4000" dirty="0">
                <a:effectLst>
                  <a:outerShdw blurRad="38100" dist="38100" dir="2700000" algn="tl">
                    <a:srgbClr val="C0C0C0"/>
                  </a:outerShdw>
                </a:effectLst>
                <a:ea typeface="楷体_GB2312" pitchFamily="49" charset="-122"/>
              </a:rPr>
              <a:t>关键路径和拓扑排序</a:t>
            </a:r>
            <a:br>
              <a:rPr lang="en-US" altLang="zh-CN" sz="3200" dirty="0">
                <a:effectLst>
                  <a:outerShdw blurRad="38100" dist="38100" dir="2700000" algn="tl">
                    <a:srgbClr val="C0C0C0"/>
                  </a:outerShdw>
                </a:effectLst>
                <a:ea typeface="楷体_GB2312" pitchFamily="49" charset="-122"/>
              </a:rPr>
            </a:br>
            <a:r>
              <a:rPr lang="en-US" altLang="zh-CN" sz="3200" dirty="0">
                <a:effectLst>
                  <a:outerShdw blurRad="38100" dist="38100" dir="2700000" algn="tl">
                    <a:srgbClr val="C0C0C0"/>
                  </a:outerShdw>
                </a:effectLst>
                <a:ea typeface="楷体_GB2312" pitchFamily="49" charset="-122"/>
              </a:rPr>
              <a:t>1</a:t>
            </a:r>
            <a:r>
              <a:rPr lang="zh-CN" altLang="en-US" sz="3200" dirty="0">
                <a:effectLst>
                  <a:outerShdw blurRad="38100" dist="38100" dir="2700000" algn="tl">
                    <a:srgbClr val="C0C0C0"/>
                  </a:outerShdw>
                </a:effectLst>
                <a:ea typeface="楷体_GB2312" pitchFamily="49" charset="-122"/>
              </a:rPr>
              <a:t>、</a:t>
            </a:r>
            <a:r>
              <a:rPr lang="zh-CN" altLang="en-US" sz="3600" dirty="0">
                <a:effectLst>
                  <a:outerShdw blurRad="38100" dist="38100" dir="2700000" algn="tl">
                    <a:srgbClr val="C0C0C0"/>
                  </a:outerShdw>
                </a:effectLst>
                <a:ea typeface="楷体_GB2312" pitchFamily="49" charset="-122"/>
              </a:rPr>
              <a:t>拓扑排序</a:t>
            </a:r>
            <a:endParaRPr lang="en-US" altLang="zh-CN" sz="4800" dirty="0">
              <a:ea typeface="黑体" panose="02010609060101010101" pitchFamily="2" charset="-122"/>
            </a:endParaRPr>
          </a:p>
        </p:txBody>
      </p:sp>
      <p:sp>
        <p:nvSpPr>
          <p:cNvPr id="302083" name="Rectangle 3"/>
          <p:cNvSpPr>
            <a:spLocks noGrp="1" noChangeArrowheads="1"/>
          </p:cNvSpPr>
          <p:nvPr>
            <p:ph type="body" idx="1"/>
          </p:nvPr>
        </p:nvSpPr>
        <p:spPr>
          <a:xfrm>
            <a:off x="-32048" y="1904921"/>
            <a:ext cx="9144000" cy="4724400"/>
          </a:xfrm>
        </p:spPr>
        <p:txBody>
          <a:bodyPr rtlCol="0">
            <a:normAutofit lnSpcReduction="10000"/>
          </a:bodyPr>
          <a:lstStyle/>
          <a:p>
            <a:pPr fontAlgn="auto">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        工作计划、施工过程、生产流程、程序流程等都可以称作是“</a:t>
            </a:r>
            <a:r>
              <a:rPr lang="zh-CN" altLang="en-US" dirty="0">
                <a:solidFill>
                  <a:schemeClr val="tx2"/>
                </a:solidFill>
                <a:effectLst>
                  <a:outerShdw blurRad="38100" dist="38100" dir="2700000" algn="tl">
                    <a:srgbClr val="C0C0C0"/>
                  </a:outerShdw>
                </a:effectLst>
                <a:ea typeface="楷体_GB2312" pitchFamily="49" charset="-122"/>
              </a:rPr>
              <a:t>工程</a:t>
            </a:r>
            <a:r>
              <a:rPr lang="zh-CN" altLang="en-US" dirty="0">
                <a:effectLst>
                  <a:outerShdw blurRad="38100" dist="38100" dir="2700000" algn="tl">
                    <a:srgbClr val="C0C0C0"/>
                  </a:outerShdw>
                </a:effectLst>
                <a:ea typeface="楷体_GB2312" pitchFamily="49" charset="-122"/>
              </a:rPr>
              <a:t>”。除了很小的工程外，一般都把工程分为若干个叫做“</a:t>
            </a:r>
            <a:r>
              <a:rPr lang="zh-CN" altLang="en-US" dirty="0">
                <a:solidFill>
                  <a:schemeClr val="tx2"/>
                </a:solidFill>
                <a:effectLst>
                  <a:outerShdw blurRad="38100" dist="38100" dir="2700000" algn="tl">
                    <a:srgbClr val="C0C0C0"/>
                  </a:outerShdw>
                </a:effectLst>
                <a:ea typeface="楷体_GB2312" pitchFamily="49" charset="-122"/>
              </a:rPr>
              <a:t>活动</a:t>
            </a:r>
            <a:r>
              <a:rPr lang="zh-CN" altLang="en-US" dirty="0">
                <a:effectLst>
                  <a:outerShdw blurRad="38100" dist="38100" dir="2700000" algn="tl">
                    <a:srgbClr val="C0C0C0"/>
                  </a:outerShdw>
                </a:effectLst>
                <a:ea typeface="楷体_GB2312" pitchFamily="49" charset="-122"/>
              </a:rPr>
              <a:t>”的子工程。完成了这些活动，这个工程就可以完成了。</a:t>
            </a:r>
            <a:endParaRPr lang="zh-CN" altLang="en-US" dirty="0">
              <a:effectLst>
                <a:outerShdw blurRad="38100" dist="38100" dir="2700000" algn="tl">
                  <a:srgbClr val="C0C0C0"/>
                </a:outerShdw>
              </a:effectLst>
              <a:ea typeface="楷体_GB2312" pitchFamily="49" charset="-122"/>
            </a:endParaRPr>
          </a:p>
          <a:p>
            <a:pPr fontAlgn="auto">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       例如，计算机专业学生的学习就是一个工程，每一门课程的学习就是整个工程的一些活动。其中有些课程要求先修课程，有些则不要求。这样在有的课程之间有领先关系，有的课程可以并行地学习。</a:t>
            </a:r>
            <a:endParaRPr lang="zh-CN" altLang="en-US" dirty="0">
              <a:effectLst>
                <a:outerShdw blurRad="38100" dist="38100" dir="2700000" algn="tl">
                  <a:srgbClr val="C0C0C0"/>
                </a:outerShdw>
              </a:effectLst>
              <a:ea typeface="楷体_GB2312" pitchFamily="49" charset="-122"/>
            </a:endParaRPr>
          </a:p>
        </p:txBody>
      </p:sp>
      <p:sp>
        <p:nvSpPr>
          <p:cNvPr id="302084" name="Rectangle 4"/>
          <p:cNvSpPr>
            <a:spLocks noChangeArrowheads="1"/>
          </p:cNvSpPr>
          <p:nvPr/>
        </p:nvSpPr>
        <p:spPr bwMode="auto">
          <a:xfrm>
            <a:off x="1043608" y="1196752"/>
            <a:ext cx="6416675" cy="584200"/>
          </a:xfrm>
          <a:prstGeom prst="rect">
            <a:avLst/>
          </a:prstGeom>
          <a:noFill/>
          <a:ln w="9525">
            <a:noFill/>
            <a:miter lim="800000"/>
          </a:ln>
        </p:spPr>
        <p:txBody>
          <a:bodyPr wrap="none">
            <a:spAutoFit/>
          </a:bodyPr>
          <a:lstStyle/>
          <a:p>
            <a:pPr fontAlgn="auto">
              <a:spcBef>
                <a:spcPts val="0"/>
              </a:spcBef>
              <a:spcAft>
                <a:spcPts val="0"/>
              </a:spcAft>
              <a:defRPr/>
            </a:pPr>
            <a:r>
              <a:rPr kumimoji="1" lang="zh-CN" altLang="en-US" sz="3200" b="1" dirty="0">
                <a:solidFill>
                  <a:schemeClr val="tx2"/>
                </a:solidFill>
                <a:effectLst>
                  <a:outerShdw blurRad="38100" dist="38100" dir="2700000" algn="tl">
                    <a:srgbClr val="C0C0C0"/>
                  </a:outerShdw>
                </a:effectLst>
                <a:ea typeface="楷体_GB2312" pitchFamily="49" charset="-122"/>
              </a:rPr>
              <a:t>用顶点表示活动的网络 </a:t>
            </a:r>
            <a:r>
              <a:rPr kumimoji="1" lang="en-US" altLang="zh-CN" sz="3200" b="1" dirty="0">
                <a:solidFill>
                  <a:schemeClr val="tx2"/>
                </a:solidFill>
                <a:effectLst>
                  <a:outerShdw blurRad="38100" dist="38100" dir="2700000" algn="tl">
                    <a:srgbClr val="C0C0C0"/>
                  </a:outerShdw>
                </a:effectLst>
                <a:ea typeface="楷体_GB2312" pitchFamily="49" charset="-122"/>
              </a:rPr>
              <a:t>(AOV</a:t>
            </a:r>
            <a:r>
              <a:rPr kumimoji="1" lang="zh-CN" altLang="en-US" sz="3200" b="1" dirty="0">
                <a:solidFill>
                  <a:schemeClr val="tx2"/>
                </a:solidFill>
                <a:effectLst>
                  <a:outerShdw blurRad="38100" dist="38100" dir="2700000" algn="tl">
                    <a:srgbClr val="C0C0C0"/>
                  </a:outerShdw>
                </a:effectLst>
                <a:ea typeface="楷体_GB2312" pitchFamily="49" charset="-122"/>
              </a:rPr>
              <a:t>网络</a:t>
            </a:r>
            <a:r>
              <a:rPr kumimoji="1" lang="en-US" altLang="zh-CN" sz="3200" b="1" dirty="0">
                <a:solidFill>
                  <a:schemeClr val="tx2"/>
                </a:solidFill>
                <a:effectLst>
                  <a:outerShdw blurRad="38100" dist="38100" dir="2700000" algn="tl">
                    <a:srgbClr val="C0C0C0"/>
                  </a:outerShdw>
                </a:effectLst>
                <a:ea typeface="楷体_GB2312" pitchFamily="49" charset="-122"/>
              </a:rPr>
              <a:t>)</a:t>
            </a:r>
            <a:endParaRPr kumimoji="1" lang="en-US" altLang="zh-CN" sz="2000" dirty="0">
              <a:ea typeface="+mn-ea"/>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fade">
                                      <p:cBhvr>
                                        <p:cTn id="7" dur="500"/>
                                        <p:tgtEl>
                                          <p:spTgt spid="302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fade">
                                      <p:cBhvr>
                                        <p:cTn id="12" dur="500"/>
                                        <p:tgtEl>
                                          <p:spTgt spid="302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429418" y="1924309"/>
            <a:ext cx="8285163" cy="4921250"/>
          </a:xfrm>
          <a:prstGeom prst="rect">
            <a:avLst/>
          </a:prstGeom>
          <a:noFill/>
          <a:ln w="9525">
            <a:noFill/>
            <a:miter lim="800000"/>
          </a:ln>
        </p:spPr>
        <p:txBody>
          <a:bodyPr wrap="none">
            <a:spAutoFit/>
          </a:bodyPr>
          <a:lstStyle/>
          <a:p>
            <a:pPr fontAlgn="auto">
              <a:lnSpc>
                <a:spcPct val="110000"/>
              </a:lnSpc>
              <a:spcBef>
                <a:spcPts val="0"/>
              </a:spcBef>
              <a:spcAft>
                <a:spcPts val="0"/>
              </a:spcAft>
              <a:defRPr/>
            </a:pPr>
            <a:r>
              <a:rPr kumimoji="1" lang="en-US" altLang="en-US" sz="3200" b="1" dirty="0">
                <a:effectLst>
                  <a:outerShdw blurRad="38100" dist="38100" dir="2700000" algn="tl">
                    <a:srgbClr val="C0C0C0"/>
                  </a:outerShdw>
                </a:effectLst>
                <a:ea typeface="楷体_GB2312" pitchFamily="49" charset="-122"/>
              </a:rPr>
              <a:t>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1</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高等数学</a:t>
            </a:r>
            <a:endParaRPr kumimoji="1" lang="zh-CN" altLang="en-US"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zh-CN" altLang="en-US" sz="3200" b="1" dirty="0">
                <a:effectLst>
                  <a:outerShdw blurRad="38100" dist="38100" dir="2700000" algn="tl">
                    <a:srgbClr val="C0C0C0"/>
                  </a:outerShdw>
                </a:effectLst>
                <a:ea typeface="楷体_GB2312" pitchFamily="49" charset="-122"/>
              </a:rPr>
              <a:t>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2</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程序设计基础</a:t>
            </a:r>
            <a:endParaRPr kumimoji="1" lang="zh-CN" altLang="en-US"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zh-CN" altLang="en-US" sz="3200" b="1" dirty="0">
                <a:effectLst>
                  <a:outerShdw blurRad="38100" dist="38100" dir="2700000" algn="tl">
                    <a:srgbClr val="C0C0C0"/>
                  </a:outerShdw>
                </a:effectLst>
                <a:ea typeface="楷体_GB2312" pitchFamily="49" charset="-122"/>
              </a:rPr>
              <a:t>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3</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离散数学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1</a:t>
            </a: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2</a:t>
            </a:r>
            <a:r>
              <a:rPr kumimoji="1" lang="en-US" altLang="zh-CN" sz="3200" b="1" dirty="0">
                <a:effectLst>
                  <a:outerShdw blurRad="38100" dist="38100" dir="2700000" algn="tl">
                    <a:srgbClr val="C0C0C0"/>
                  </a:outerShdw>
                </a:effectLst>
                <a:ea typeface="楷体_GB2312" pitchFamily="49" charset="-122"/>
              </a:rPr>
              <a:t>  </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4</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数据结构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3</a:t>
            </a: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2</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5</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高级语言程序设计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2</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6</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编译方法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5</a:t>
            </a: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4</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7</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操作系统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4</a:t>
            </a: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9</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8</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普通物理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1</a:t>
            </a:r>
            <a:endParaRPr kumimoji="1" lang="en-US" altLang="zh-CN" sz="3200" b="1" dirty="0">
              <a:effectLst>
                <a:outerShdw blurRad="38100" dist="38100" dir="2700000" algn="tl">
                  <a:srgbClr val="C0C0C0"/>
                </a:outerShdw>
              </a:effectLst>
              <a:ea typeface="楷体_GB2312" pitchFamily="49" charset="-122"/>
            </a:endParaRPr>
          </a:p>
          <a:p>
            <a:pPr fontAlgn="auto">
              <a:lnSpc>
                <a:spcPct val="110000"/>
              </a:lnSpc>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C</a:t>
            </a:r>
            <a:r>
              <a:rPr kumimoji="1" lang="en-US" altLang="zh-CN" sz="3200" b="1" baseline="-25000" dirty="0">
                <a:effectLst>
                  <a:outerShdw blurRad="38100" dist="38100" dir="2700000" algn="tl">
                    <a:srgbClr val="C0C0C0"/>
                  </a:outerShdw>
                </a:effectLst>
                <a:ea typeface="楷体_GB2312" pitchFamily="49" charset="-122"/>
              </a:rPr>
              <a:t>9</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计算机原理                </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8</a:t>
            </a:r>
            <a:r>
              <a:rPr kumimoji="1" lang="en-US" altLang="zh-CN" sz="3200" b="1" dirty="0">
                <a:effectLst>
                  <a:outerShdw blurRad="38100" dist="38100" dir="2700000" algn="tl">
                    <a:srgbClr val="C0C0C0"/>
                  </a:outerShdw>
                </a:effectLst>
                <a:ea typeface="楷体_GB2312" pitchFamily="49" charset="-122"/>
              </a:rPr>
              <a:t>     </a:t>
            </a:r>
            <a:endParaRPr kumimoji="1" lang="en-US" altLang="zh-CN" sz="3200" b="1" dirty="0">
              <a:effectLst>
                <a:outerShdw blurRad="38100" dist="38100" dir="2700000" algn="tl">
                  <a:srgbClr val="C0C0C0"/>
                </a:outerShdw>
              </a:effectLst>
              <a:ea typeface="楷体_GB2312" pitchFamily="49" charset="-122"/>
            </a:endParaRPr>
          </a:p>
        </p:txBody>
      </p:sp>
      <p:sp>
        <p:nvSpPr>
          <p:cNvPr id="110595" name="WordArt 3"/>
          <p:cNvSpPr>
            <a:spLocks noChangeArrowheads="1" noChangeShapeType="1" noTextEdit="1"/>
          </p:cNvSpPr>
          <p:nvPr/>
        </p:nvSpPr>
        <p:spPr bwMode="auto">
          <a:xfrm>
            <a:off x="899592" y="1268760"/>
            <a:ext cx="1828800" cy="381000"/>
          </a:xfrm>
          <a:prstGeom prst="rect">
            <a:avLst/>
          </a:prstGeom>
        </p:spPr>
        <p:txBody>
          <a:bodyPr wrap="none" fromWordArt="1">
            <a:prstTxWarp prst="textPlain">
              <a:avLst>
                <a:gd name="adj" fmla="val 50000"/>
              </a:avLst>
            </a:prstTxWarp>
          </a:bodyPr>
          <a:lstStyle/>
          <a:p>
            <a:pPr algn="ctr"/>
            <a:r>
              <a:rPr lang="zh-CN" altLang="en-US" sz="3200" b="1" kern="10" dirty="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课程代号</a:t>
            </a:r>
            <a:endParaRPr lang="zh-CN" altLang="en-US" sz="3200" b="1" kern="10" dirty="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endParaRPr>
          </a:p>
        </p:txBody>
      </p:sp>
      <p:sp>
        <p:nvSpPr>
          <p:cNvPr id="110596" name="WordArt 4"/>
          <p:cNvSpPr>
            <a:spLocks noChangeArrowheads="1" noChangeShapeType="1" noTextEdit="1"/>
          </p:cNvSpPr>
          <p:nvPr/>
        </p:nvSpPr>
        <p:spPr bwMode="auto">
          <a:xfrm>
            <a:off x="3709988" y="1212397"/>
            <a:ext cx="1724025" cy="409575"/>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课程名称</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endParaRPr>
          </a:p>
        </p:txBody>
      </p:sp>
      <p:sp>
        <p:nvSpPr>
          <p:cNvPr id="110597" name="WordArt 5"/>
          <p:cNvSpPr>
            <a:spLocks noChangeArrowheads="1" noChangeShapeType="1" noTextEdit="1"/>
          </p:cNvSpPr>
          <p:nvPr/>
        </p:nvSpPr>
        <p:spPr bwMode="auto">
          <a:xfrm>
            <a:off x="7115175" y="1212397"/>
            <a:ext cx="1724025" cy="409575"/>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先修课程</a:t>
            </a:r>
            <a:endParaRPr lang="zh-CN" altLang="en-US" sz="3200" b="1" kern="10">
              <a:ln w="19050">
                <a:solidFill>
                  <a:srgbClr val="99CCFF"/>
                </a:solidFill>
                <a:rou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endParaRPr>
          </a:p>
        </p:txBody>
      </p:sp>
      <p:sp>
        <p:nvSpPr>
          <p:cNvPr id="110598" name="Line 6"/>
          <p:cNvSpPr>
            <a:spLocks noChangeShapeType="1"/>
          </p:cNvSpPr>
          <p:nvPr/>
        </p:nvSpPr>
        <p:spPr bwMode="auto">
          <a:xfrm>
            <a:off x="3733800" y="1698172"/>
            <a:ext cx="1676400"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9" name="Line 7"/>
          <p:cNvSpPr>
            <a:spLocks noChangeShapeType="1"/>
          </p:cNvSpPr>
          <p:nvPr/>
        </p:nvSpPr>
        <p:spPr bwMode="auto">
          <a:xfrm>
            <a:off x="899592" y="1671531"/>
            <a:ext cx="1676400"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00" name="Line 8"/>
          <p:cNvSpPr>
            <a:spLocks noChangeShapeType="1"/>
          </p:cNvSpPr>
          <p:nvPr/>
        </p:nvSpPr>
        <p:spPr bwMode="auto">
          <a:xfrm>
            <a:off x="7162800" y="1698172"/>
            <a:ext cx="1676400"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blinds/>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848" y="3502533"/>
            <a:ext cx="6103831" cy="29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Rectangle 3"/>
          <p:cNvSpPr>
            <a:spLocks noChangeArrowheads="1"/>
          </p:cNvSpPr>
          <p:nvPr/>
        </p:nvSpPr>
        <p:spPr bwMode="auto">
          <a:xfrm>
            <a:off x="2483768" y="6236734"/>
            <a:ext cx="432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600" b="1" dirty="0">
                <a:solidFill>
                  <a:srgbClr val="008080"/>
                </a:solidFill>
                <a:ea typeface="隶书" panose="02010509060101010101" pitchFamily="49" charset="-122"/>
              </a:rPr>
              <a:t>学生课程学习工程图</a:t>
            </a:r>
            <a:endParaRPr kumimoji="1" lang="zh-CN" altLang="en-US" dirty="0"/>
          </a:p>
        </p:txBody>
      </p:sp>
      <p:sp>
        <p:nvSpPr>
          <p:cNvPr id="2" name="矩形 1"/>
          <p:cNvSpPr/>
          <p:nvPr/>
        </p:nvSpPr>
        <p:spPr>
          <a:xfrm>
            <a:off x="471611" y="1936918"/>
            <a:ext cx="8672389" cy="1954959"/>
          </a:xfrm>
          <a:prstGeom prst="rect">
            <a:avLst/>
          </a:prstGeom>
        </p:spPr>
        <p:txBody>
          <a:bodyPr wrap="square">
            <a:spAutoFit/>
          </a:bodyPr>
          <a:lstStyle/>
          <a:p>
            <a:pPr fontAlgn="auto">
              <a:lnSpc>
                <a:spcPct val="110000"/>
              </a:lnSpc>
              <a:spcAft>
                <a:spcPts val="0"/>
              </a:spcAft>
              <a:buFont typeface="Arial" panose="020B0604020202020204" pitchFamily="34" charset="0"/>
              <a:buChar char="•"/>
              <a:defRPr/>
            </a:pPr>
            <a:r>
              <a:rPr lang="zh-CN" altLang="en-US" sz="2800" b="1" dirty="0">
                <a:effectLst>
                  <a:outerShdw blurRad="38100" dist="38100" dir="2700000" algn="tl">
                    <a:srgbClr val="C0C0C0"/>
                  </a:outerShdw>
                </a:effectLst>
                <a:ea typeface="楷体_GB2312" pitchFamily="49" charset="-122"/>
              </a:rPr>
              <a:t>可以用</a:t>
            </a:r>
            <a:r>
              <a:rPr lang="zh-CN" altLang="en-US" sz="2800" b="1" dirty="0">
                <a:solidFill>
                  <a:schemeClr val="tx2"/>
                </a:solidFill>
                <a:effectLst>
                  <a:outerShdw blurRad="38100" dist="38100" dir="2700000" algn="tl">
                    <a:srgbClr val="C0C0C0"/>
                  </a:outerShdw>
                </a:effectLst>
                <a:ea typeface="楷体_GB2312" pitchFamily="49" charset="-122"/>
              </a:rPr>
              <a:t>有向图</a:t>
            </a:r>
            <a:r>
              <a:rPr lang="zh-CN" altLang="en-US" sz="2800" b="1" dirty="0">
                <a:effectLst>
                  <a:outerShdw blurRad="38100" dist="38100" dir="2700000" algn="tl">
                    <a:srgbClr val="C0C0C0"/>
                  </a:outerShdw>
                </a:effectLst>
                <a:ea typeface="楷体_GB2312" pitchFamily="49" charset="-122"/>
              </a:rPr>
              <a:t>表示一个工程。在这种有向图中，</a:t>
            </a:r>
            <a:r>
              <a:rPr lang="zh-CN" altLang="en-US" sz="2800" b="1" dirty="0">
                <a:solidFill>
                  <a:srgbClr val="FF3300"/>
                </a:solidFill>
                <a:effectLst>
                  <a:outerShdw blurRad="38100" dist="38100" dir="2700000" algn="tl">
                    <a:srgbClr val="C0C0C0"/>
                  </a:outerShdw>
                </a:effectLst>
                <a:ea typeface="楷体_GB2312" pitchFamily="49" charset="-122"/>
              </a:rPr>
              <a:t>用顶点表示活动</a:t>
            </a:r>
            <a:r>
              <a:rPr lang="zh-CN" altLang="en-US" sz="2800" b="1" dirty="0">
                <a:effectLst>
                  <a:outerShdw blurRad="38100" dist="38100" dir="2700000" algn="tl">
                    <a:srgbClr val="C0C0C0"/>
                  </a:outerShdw>
                </a:effectLst>
                <a:ea typeface="楷体_GB2312" pitchFamily="49" charset="-122"/>
              </a:rPr>
              <a:t>，</a:t>
            </a:r>
            <a:r>
              <a:rPr lang="zh-CN" altLang="en-US" sz="2800" b="1" dirty="0">
                <a:solidFill>
                  <a:srgbClr val="FF3300"/>
                </a:solidFill>
                <a:effectLst>
                  <a:outerShdw blurRad="38100" dist="38100" dir="2700000" algn="tl">
                    <a:srgbClr val="C0C0C0"/>
                  </a:outerShdw>
                </a:effectLst>
                <a:ea typeface="楷体_GB2312" pitchFamily="49" charset="-122"/>
              </a:rPr>
              <a:t>用有向边</a:t>
            </a:r>
            <a:r>
              <a:rPr lang="en-US" altLang="zh-CN" sz="2800" b="1" dirty="0">
                <a:solidFill>
                  <a:srgbClr val="FF3300"/>
                </a:solidFill>
                <a:effectLst>
                  <a:outerShdw blurRad="38100" dist="38100" dir="2700000" algn="tl">
                    <a:srgbClr val="C0C0C0"/>
                  </a:outerShdw>
                </a:effectLst>
                <a:ea typeface="楷体_GB2312" pitchFamily="49" charset="-122"/>
              </a:rPr>
              <a:t>&lt;</a:t>
            </a:r>
            <a:r>
              <a:rPr lang="en-US" altLang="zh-CN" sz="2800" b="1" i="1" dirty="0">
                <a:solidFill>
                  <a:srgbClr val="FF3300"/>
                </a:solidFill>
                <a:effectLst>
                  <a:outerShdw blurRad="38100" dist="38100" dir="2700000" algn="tl">
                    <a:srgbClr val="C0C0C0"/>
                  </a:outerShdw>
                </a:effectLst>
                <a:ea typeface="楷体_GB2312" pitchFamily="49" charset="-122"/>
              </a:rPr>
              <a:t>V</a:t>
            </a:r>
            <a:r>
              <a:rPr lang="en-US" altLang="zh-CN" sz="2800" b="1" i="1" baseline="-25000" dirty="0">
                <a:solidFill>
                  <a:srgbClr val="FF3300"/>
                </a:solidFill>
                <a:effectLst>
                  <a:outerShdw blurRad="38100" dist="38100" dir="2700000" algn="tl">
                    <a:srgbClr val="C0C0C0"/>
                  </a:outerShdw>
                </a:effectLst>
                <a:ea typeface="楷体_GB2312" pitchFamily="49" charset="-122"/>
              </a:rPr>
              <a:t>i</a:t>
            </a:r>
            <a:r>
              <a:rPr lang="en-US" altLang="zh-CN" sz="2800" b="1" dirty="0">
                <a:solidFill>
                  <a:srgbClr val="FF3300"/>
                </a:solidFill>
                <a:effectLst>
                  <a:outerShdw blurRad="38100" dist="38100" dir="2700000" algn="tl">
                    <a:srgbClr val="C0C0C0"/>
                  </a:outerShdw>
                </a:effectLst>
                <a:ea typeface="楷体_GB2312" pitchFamily="49" charset="-122"/>
              </a:rPr>
              <a:t>, </a:t>
            </a:r>
            <a:r>
              <a:rPr lang="en-US" altLang="zh-CN" sz="2800" b="1" i="1" dirty="0" err="1">
                <a:solidFill>
                  <a:srgbClr val="FF3300"/>
                </a:solidFill>
                <a:effectLst>
                  <a:outerShdw blurRad="38100" dist="38100" dir="2700000" algn="tl">
                    <a:srgbClr val="C0C0C0"/>
                  </a:outerShdw>
                </a:effectLst>
                <a:ea typeface="楷体_GB2312" pitchFamily="49" charset="-122"/>
              </a:rPr>
              <a:t>V</a:t>
            </a:r>
            <a:r>
              <a:rPr lang="en-US" altLang="zh-CN" sz="2800" b="1" i="1" baseline="-25000" dirty="0" err="1">
                <a:solidFill>
                  <a:srgbClr val="FF3300"/>
                </a:solidFill>
                <a:effectLst>
                  <a:outerShdw blurRad="38100" dist="38100" dir="2700000" algn="tl">
                    <a:srgbClr val="C0C0C0"/>
                  </a:outerShdw>
                </a:effectLst>
                <a:ea typeface="楷体_GB2312" pitchFamily="49" charset="-122"/>
              </a:rPr>
              <a:t>j</a:t>
            </a:r>
            <a:r>
              <a:rPr lang="en-US" altLang="zh-CN" sz="2800" b="1" dirty="0">
                <a:solidFill>
                  <a:srgbClr val="FF3300"/>
                </a:solidFill>
                <a:effectLst>
                  <a:outerShdw blurRad="38100" dist="38100" dir="2700000" algn="tl">
                    <a:srgbClr val="C0C0C0"/>
                  </a:outerShdw>
                </a:effectLst>
                <a:ea typeface="楷体_GB2312" pitchFamily="49" charset="-122"/>
              </a:rPr>
              <a:t>&gt;</a:t>
            </a:r>
            <a:r>
              <a:rPr lang="zh-CN" altLang="en-US" sz="2800" b="1" dirty="0">
                <a:solidFill>
                  <a:srgbClr val="FF3300"/>
                </a:solidFill>
                <a:effectLst>
                  <a:outerShdw blurRad="38100" dist="38100" dir="2700000" algn="tl">
                    <a:srgbClr val="C0C0C0"/>
                  </a:outerShdw>
                </a:effectLst>
                <a:ea typeface="楷体_GB2312" pitchFamily="49" charset="-122"/>
              </a:rPr>
              <a:t>表示关系。</a:t>
            </a:r>
            <a:r>
              <a:rPr lang="en-US" altLang="zh-CN" sz="2800" b="1" i="1" dirty="0">
                <a:effectLst>
                  <a:outerShdw blurRad="38100" dist="38100" dir="2700000" algn="tl">
                    <a:srgbClr val="C0C0C0"/>
                  </a:outerShdw>
                </a:effectLst>
                <a:ea typeface="楷体_GB2312" pitchFamily="49" charset="-122"/>
              </a:rPr>
              <a:t>V</a:t>
            </a:r>
            <a:r>
              <a:rPr lang="en-US" altLang="zh-CN" sz="2800" b="1" i="1" baseline="-25000" dirty="0">
                <a:effectLst>
                  <a:outerShdw blurRad="38100" dist="38100" dir="2700000" algn="tl">
                    <a:srgbClr val="C0C0C0"/>
                  </a:outerShdw>
                </a:effectLst>
                <a:ea typeface="楷体_GB2312" pitchFamily="49" charset="-122"/>
              </a:rPr>
              <a:t>i </a:t>
            </a:r>
            <a:r>
              <a:rPr lang="zh-CN" altLang="en-US" sz="2800" b="1" dirty="0">
                <a:effectLst>
                  <a:outerShdw blurRad="38100" dist="38100" dir="2700000" algn="tl">
                    <a:srgbClr val="C0C0C0"/>
                  </a:outerShdw>
                </a:effectLst>
                <a:ea typeface="楷体_GB2312" pitchFamily="49" charset="-122"/>
              </a:rPr>
              <a:t>必须先于活动</a:t>
            </a:r>
            <a:r>
              <a:rPr lang="en-US" altLang="zh-CN" sz="2800" b="1" i="1" dirty="0" err="1">
                <a:effectLst>
                  <a:outerShdw blurRad="38100" dist="38100" dir="2700000" algn="tl">
                    <a:srgbClr val="C0C0C0"/>
                  </a:outerShdw>
                </a:effectLst>
                <a:ea typeface="楷体_GB2312" pitchFamily="49" charset="-122"/>
              </a:rPr>
              <a:t>V</a:t>
            </a:r>
            <a:r>
              <a:rPr lang="en-US" altLang="zh-CN" sz="2800" b="1" i="1" baseline="-25000" dirty="0" err="1">
                <a:effectLst>
                  <a:outerShdw blurRad="38100" dist="38100" dir="2700000" algn="tl">
                    <a:srgbClr val="C0C0C0"/>
                  </a:outerShdw>
                </a:effectLst>
                <a:ea typeface="楷体_GB2312" pitchFamily="49" charset="-122"/>
              </a:rPr>
              <a:t>j</a:t>
            </a:r>
            <a:r>
              <a:rPr lang="en-US" altLang="zh-CN" sz="2800" b="1" baseline="-25000"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进行。这种有向图叫做顶点表示活动的</a:t>
            </a:r>
            <a:r>
              <a:rPr lang="en-US" altLang="zh-CN" sz="2800" b="1" dirty="0">
                <a:effectLst>
                  <a:outerShdw blurRad="38100" dist="38100" dir="2700000" algn="tl">
                    <a:srgbClr val="C0C0C0"/>
                  </a:outerShdw>
                </a:effectLst>
                <a:ea typeface="楷体_GB2312" pitchFamily="49" charset="-122"/>
              </a:rPr>
              <a:t>AOV</a:t>
            </a:r>
            <a:r>
              <a:rPr lang="zh-CN" altLang="en-US" sz="2800" b="1" dirty="0">
                <a:effectLst>
                  <a:outerShdw blurRad="38100" dist="38100" dir="2700000" algn="tl">
                    <a:srgbClr val="C0C0C0"/>
                  </a:outerShdw>
                </a:effectLst>
                <a:ea typeface="楷体_GB2312" pitchFamily="49" charset="-122"/>
              </a:rPr>
              <a:t>网络</a:t>
            </a:r>
            <a:r>
              <a:rPr lang="en-US" altLang="zh-CN" sz="2800" b="1" dirty="0">
                <a:effectLst>
                  <a:outerShdw blurRad="38100" dist="38100" dir="2700000" algn="tl">
                    <a:srgbClr val="C0C0C0"/>
                  </a:outerShdw>
                </a:effectLst>
                <a:ea typeface="楷体_GB2312" pitchFamily="49" charset="-122"/>
              </a:rPr>
              <a:t>(Activity  On Vertices)</a:t>
            </a:r>
            <a:r>
              <a:rPr lang="zh-CN" altLang="en-US" sz="2800" b="1" dirty="0">
                <a:effectLst>
                  <a:outerShdw blurRad="38100" dist="38100" dir="2700000" algn="tl">
                    <a:srgbClr val="C0C0C0"/>
                  </a:outerShdw>
                </a:effectLst>
                <a:ea typeface="楷体_GB2312" pitchFamily="49" charset="-122"/>
              </a:rPr>
              <a:t>。  </a:t>
            </a:r>
            <a:endParaRPr lang="zh-CN" altLang="en-US" sz="2800" b="1" dirty="0">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fade">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body" idx="1"/>
          </p:nvPr>
        </p:nvSpPr>
        <p:spPr>
          <a:xfrm>
            <a:off x="179388" y="1773238"/>
            <a:ext cx="8839200" cy="4808537"/>
          </a:xfrm>
        </p:spPr>
        <p:txBody>
          <a:bodyPr rtlCol="0">
            <a:normAutofit/>
          </a:bodyPr>
          <a:lstStyle/>
          <a:p>
            <a:pPr fontAlgn="auto">
              <a:lnSpc>
                <a:spcPct val="110000"/>
              </a:lnSpc>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在</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网络中，如果活动</a:t>
            </a:r>
            <a:r>
              <a:rPr lang="en-US" altLang="zh-CN" i="1" dirty="0">
                <a:effectLst>
                  <a:outerShdw blurRad="38100" dist="38100" dir="2700000" algn="tl">
                    <a:srgbClr val="C0C0C0"/>
                  </a:outerShdw>
                </a:effectLst>
                <a:ea typeface="楷体_GB2312" pitchFamily="49" charset="-122"/>
              </a:rPr>
              <a:t>V</a:t>
            </a:r>
            <a:r>
              <a:rPr lang="en-US" altLang="zh-CN" i="1" baseline="-25000" dirty="0">
                <a:effectLst>
                  <a:outerShdw blurRad="38100" dist="38100" dir="2700000" algn="tl">
                    <a:srgbClr val="C0C0C0"/>
                  </a:outerShdw>
                </a:effectLst>
                <a:ea typeface="楷体_GB2312" pitchFamily="49" charset="-122"/>
              </a:rPr>
              <a:t>i </a:t>
            </a:r>
            <a:r>
              <a:rPr lang="zh-CN" altLang="en-US" dirty="0">
                <a:effectLst>
                  <a:outerShdw blurRad="38100" dist="38100" dir="2700000" algn="tl">
                    <a:srgbClr val="C0C0C0"/>
                  </a:outerShdw>
                </a:effectLst>
                <a:ea typeface="楷体_GB2312" pitchFamily="49" charset="-122"/>
              </a:rPr>
              <a:t>必须在活动</a:t>
            </a:r>
            <a:r>
              <a:rPr lang="en-US" altLang="zh-CN" i="1" dirty="0" err="1">
                <a:effectLst>
                  <a:outerShdw blurRad="38100" dist="38100" dir="2700000" algn="tl">
                    <a:srgbClr val="C0C0C0"/>
                  </a:outerShdw>
                </a:effectLst>
                <a:ea typeface="楷体_GB2312" pitchFamily="49" charset="-122"/>
              </a:rPr>
              <a:t>V</a:t>
            </a:r>
            <a:r>
              <a:rPr lang="en-US" altLang="zh-CN" i="1" baseline="-25000" dirty="0" err="1">
                <a:effectLst>
                  <a:outerShdw blurRad="38100" dist="38100" dir="2700000" algn="tl">
                    <a:srgbClr val="C0C0C0"/>
                  </a:outerShdw>
                </a:effectLst>
                <a:ea typeface="楷体_GB2312" pitchFamily="49" charset="-122"/>
              </a:rPr>
              <a:t>j</a:t>
            </a:r>
            <a:r>
              <a:rPr lang="en-US" altLang="zh-CN" i="1" baseline="-25000" dirty="0">
                <a:effectLst>
                  <a:outerShdw blurRad="38100" dist="38100" dir="2700000" algn="tl">
                    <a:srgbClr val="C0C0C0"/>
                  </a:outerShdw>
                </a:effectLst>
                <a:ea typeface="楷体_GB2312" pitchFamily="49" charset="-122"/>
              </a:rPr>
              <a:t> </a:t>
            </a:r>
            <a:r>
              <a:rPr lang="zh-CN" altLang="en-US" dirty="0">
                <a:effectLst>
                  <a:outerShdw blurRad="38100" dist="38100" dir="2700000" algn="tl">
                    <a:srgbClr val="C0C0C0"/>
                  </a:outerShdw>
                </a:effectLst>
                <a:ea typeface="楷体_GB2312" pitchFamily="49" charset="-122"/>
              </a:rPr>
              <a:t>之前进行，则存在有向边</a:t>
            </a:r>
            <a:r>
              <a:rPr lang="en-US" altLang="zh-CN" dirty="0">
                <a:effectLst>
                  <a:outerShdw blurRad="38100" dist="38100" dir="2700000" algn="tl">
                    <a:srgbClr val="C0C0C0"/>
                  </a:outerShdw>
                </a:effectLst>
                <a:ea typeface="楷体_GB2312" pitchFamily="49" charset="-122"/>
              </a:rPr>
              <a:t>&lt;</a:t>
            </a:r>
            <a:r>
              <a:rPr lang="en-US" altLang="zh-CN" i="1" dirty="0">
                <a:effectLst>
                  <a:outerShdw blurRad="38100" dist="38100" dir="2700000" algn="tl">
                    <a:srgbClr val="C0C0C0"/>
                  </a:outerShdw>
                </a:effectLst>
                <a:ea typeface="楷体_GB2312" pitchFamily="49" charset="-122"/>
              </a:rPr>
              <a:t>V</a:t>
            </a:r>
            <a:r>
              <a:rPr lang="en-US" altLang="zh-CN" i="1" baseline="-25000" dirty="0">
                <a:effectLst>
                  <a:outerShdw blurRad="38100" dist="38100" dir="2700000" algn="tl">
                    <a:srgbClr val="C0C0C0"/>
                  </a:outerShdw>
                </a:effectLst>
                <a:ea typeface="楷体_GB2312" pitchFamily="49" charset="-122"/>
              </a:rPr>
              <a:t>i</a:t>
            </a:r>
            <a:r>
              <a:rPr lang="en-US" altLang="zh-CN" dirty="0">
                <a:effectLst>
                  <a:outerShdw blurRad="38100" dist="38100" dir="2700000" algn="tl">
                    <a:srgbClr val="C0C0C0"/>
                  </a:outerShdw>
                </a:effectLst>
                <a:ea typeface="楷体_GB2312" pitchFamily="49" charset="-122"/>
              </a:rPr>
              <a:t>, </a:t>
            </a:r>
            <a:r>
              <a:rPr lang="en-US" altLang="zh-CN" i="1" dirty="0" err="1">
                <a:effectLst>
                  <a:outerShdw blurRad="38100" dist="38100" dir="2700000" algn="tl">
                    <a:srgbClr val="C0C0C0"/>
                  </a:outerShdw>
                </a:effectLst>
                <a:ea typeface="楷体_GB2312" pitchFamily="49" charset="-122"/>
              </a:rPr>
              <a:t>V</a:t>
            </a:r>
            <a:r>
              <a:rPr lang="en-US" altLang="zh-CN" i="1" baseline="-25000" dirty="0" err="1">
                <a:effectLst>
                  <a:outerShdw blurRad="38100" dist="38100" dir="2700000" algn="tl">
                    <a:srgbClr val="C0C0C0"/>
                  </a:outerShdw>
                </a:effectLst>
                <a:ea typeface="楷体_GB2312" pitchFamily="49" charset="-122"/>
              </a:rPr>
              <a:t>j</a:t>
            </a:r>
            <a:r>
              <a:rPr lang="en-US" altLang="zh-CN" dirty="0">
                <a:effectLst>
                  <a:outerShdw blurRad="38100" dist="38100" dir="2700000" algn="tl">
                    <a:srgbClr val="C0C0C0"/>
                  </a:outerShdw>
                </a:effectLst>
                <a:ea typeface="楷体_GB2312" pitchFamily="49" charset="-122"/>
              </a:rPr>
              <a:t>&gt;</a:t>
            </a:r>
            <a:r>
              <a:rPr lang="zh-CN" altLang="en-US" dirty="0">
                <a:effectLst>
                  <a:outerShdw blurRad="38100" dist="38100" dir="2700000" algn="tl">
                    <a:srgbClr val="C0C0C0"/>
                  </a:outerShdw>
                </a:effectLst>
                <a:ea typeface="楷体_GB2312" pitchFamily="49" charset="-122"/>
              </a:rPr>
              <a:t>， </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网络中不能出现有向回路，即有向环。在</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网络中如果出现了有向环，则意味着某项活动应以自己作为先决条件。</a:t>
            </a:r>
            <a:endParaRPr lang="zh-CN" altLang="en-US" dirty="0">
              <a:effectLst>
                <a:outerShdw blurRad="38100" dist="38100" dir="2700000" algn="tl">
                  <a:srgbClr val="C0C0C0"/>
                </a:outerShdw>
              </a:effectLst>
              <a:ea typeface="楷体_GB2312" pitchFamily="49" charset="-122"/>
            </a:endParaRPr>
          </a:p>
          <a:p>
            <a:pPr fontAlgn="auto">
              <a:lnSpc>
                <a:spcPct val="110000"/>
              </a:lnSpc>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因此，对给定的</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网络，必须先判断它是否存在有向环。</a:t>
            </a:r>
            <a:endParaRPr lang="zh-CN" altLang="en-US" dirty="0">
              <a:effectLst>
                <a:outerShdw blurRad="38100" dist="38100" dir="2700000" algn="tl">
                  <a:srgbClr val="C0C0C0"/>
                </a:outerShdw>
              </a:effectLst>
              <a:ea typeface="楷体_GB2312" pitchFamily="49" charset="-122"/>
            </a:endParaRPr>
          </a:p>
        </p:txBody>
      </p:sp>
      <p:sp>
        <p:nvSpPr>
          <p:cNvPr id="3" name="矩形 2"/>
          <p:cNvSpPr/>
          <p:nvPr/>
        </p:nvSpPr>
        <p:spPr>
          <a:xfrm>
            <a:off x="900113" y="836613"/>
            <a:ext cx="1673225" cy="646112"/>
          </a:xfrm>
          <a:prstGeom prst="rect">
            <a:avLst/>
          </a:prstGeom>
        </p:spPr>
        <p:txBody>
          <a:bodyPr wrap="none">
            <a:spAutoFit/>
          </a:bodyPr>
          <a:lstStyle/>
          <a:p>
            <a:pPr>
              <a:defRPr/>
            </a:pPr>
            <a:r>
              <a:rPr lang="en-US" altLang="zh-CN" sz="3600" b="1" dirty="0">
                <a:solidFill>
                  <a:srgbClr val="FF0000"/>
                </a:solidFill>
                <a:effectLst>
                  <a:outerShdw blurRad="38100" dist="38100" dir="2700000" algn="tl">
                    <a:srgbClr val="C0C0C0"/>
                  </a:outerShdw>
                </a:effectLst>
                <a:ea typeface="楷体_GB2312" pitchFamily="49" charset="-122"/>
              </a:rPr>
              <a:t>AOV</a:t>
            </a:r>
            <a:r>
              <a:rPr lang="zh-CN" altLang="en-US" sz="3600" b="1" dirty="0">
                <a:solidFill>
                  <a:srgbClr val="FF0000"/>
                </a:solidFill>
                <a:effectLst>
                  <a:outerShdw blurRad="38100" dist="38100" dir="2700000" algn="tl">
                    <a:srgbClr val="C0C0C0"/>
                  </a:outerShdw>
                </a:effectLst>
                <a:ea typeface="楷体_GB2312" pitchFamily="49" charset="-122"/>
              </a:rPr>
              <a:t>网</a:t>
            </a:r>
            <a:endParaRPr lang="zh-CN" altLang="en-US" sz="3600" b="1" dirty="0">
              <a:solidFill>
                <a:srgbClr val="FF0000"/>
              </a:solidFill>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zoom dir="in"/>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body" idx="1"/>
          </p:nvPr>
        </p:nvSpPr>
        <p:spPr>
          <a:xfrm>
            <a:off x="395288" y="1844675"/>
            <a:ext cx="8915400" cy="6172200"/>
          </a:xfrm>
        </p:spPr>
        <p:txBody>
          <a:bodyPr rtlCol="0">
            <a:normAutofit/>
          </a:bodyPr>
          <a:lstStyle/>
          <a:p>
            <a:pPr fontAlgn="auto">
              <a:lnSpc>
                <a:spcPct val="110000"/>
              </a:lnSpc>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检测有向环的一种方法是对</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网络构造它的拓扑有序序列。即将各个顶点 </a:t>
            </a:r>
            <a:r>
              <a:rPr lang="en-US" altLang="zh-CN" dirty="0">
                <a:effectLst>
                  <a:outerShdw blurRad="38100" dist="38100" dir="2700000" algn="tl">
                    <a:srgbClr val="C0C0C0"/>
                  </a:outerShdw>
                </a:effectLst>
                <a:ea typeface="楷体_GB2312" pitchFamily="49" charset="-122"/>
              </a:rPr>
              <a:t>(</a:t>
            </a:r>
            <a:r>
              <a:rPr lang="zh-CN" altLang="en-US" dirty="0">
                <a:effectLst>
                  <a:outerShdw blurRad="38100" dist="38100" dir="2700000" algn="tl">
                    <a:srgbClr val="C0C0C0"/>
                  </a:outerShdw>
                </a:effectLst>
                <a:ea typeface="楷体_GB2312" pitchFamily="49" charset="-122"/>
              </a:rPr>
              <a:t>代表各个活动</a:t>
            </a:r>
            <a:r>
              <a:rPr lang="en-US" altLang="zh-CN" dirty="0">
                <a:effectLst>
                  <a:outerShdw blurRad="38100" dist="38100" dir="2700000" algn="tl">
                    <a:srgbClr val="C0C0C0"/>
                  </a:outerShdw>
                </a:effectLst>
                <a:ea typeface="楷体_GB2312" pitchFamily="49" charset="-122"/>
              </a:rPr>
              <a:t>)</a:t>
            </a:r>
            <a:r>
              <a:rPr lang="zh-CN" altLang="en-US" dirty="0">
                <a:effectLst>
                  <a:outerShdw blurRad="38100" dist="38100" dir="2700000" algn="tl">
                    <a:srgbClr val="C0C0C0"/>
                  </a:outerShdw>
                </a:effectLst>
                <a:ea typeface="楷体_GB2312" pitchFamily="49" charset="-122"/>
              </a:rPr>
              <a:t>排列成一个线性有序的序列，使得</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网络中所有应存在的前驱和后继关系都能得到满足。   </a:t>
            </a:r>
            <a:endParaRPr lang="zh-CN" altLang="en-US" dirty="0">
              <a:effectLst>
                <a:outerShdw blurRad="38100" dist="38100" dir="2700000" algn="tl">
                  <a:srgbClr val="C0C0C0"/>
                </a:outerShdw>
              </a:effectLst>
              <a:ea typeface="楷体_GB2312" pitchFamily="49" charset="-122"/>
            </a:endParaRPr>
          </a:p>
          <a:p>
            <a:pPr fontAlgn="auto">
              <a:lnSpc>
                <a:spcPct val="110000"/>
              </a:lnSpc>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这种构造</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网络全部顶点的拓扑有序序列的运算就叫做拓扑排序。</a:t>
            </a:r>
            <a:endParaRPr lang="zh-CN" altLang="en-US" dirty="0">
              <a:effectLst>
                <a:outerShdw blurRad="38100" dist="38100" dir="2700000" algn="tl">
                  <a:srgbClr val="C0C0C0"/>
                </a:outerShdw>
              </a:effectLst>
              <a:ea typeface="楷体_GB2312" pitchFamily="49" charset="-122"/>
            </a:endParaRPr>
          </a:p>
        </p:txBody>
      </p:sp>
      <p:sp>
        <p:nvSpPr>
          <p:cNvPr id="2" name="矩形 1"/>
          <p:cNvSpPr/>
          <p:nvPr/>
        </p:nvSpPr>
        <p:spPr>
          <a:xfrm>
            <a:off x="1116013" y="908050"/>
            <a:ext cx="2236787" cy="708025"/>
          </a:xfrm>
          <a:prstGeom prst="rect">
            <a:avLst/>
          </a:prstGeom>
        </p:spPr>
        <p:txBody>
          <a:bodyPr wrap="none">
            <a:spAutoFit/>
          </a:bodyPr>
          <a:lstStyle/>
          <a:p>
            <a:pPr>
              <a:defRPr/>
            </a:pPr>
            <a:r>
              <a:rPr lang="zh-CN" altLang="en-US" sz="4000" b="1" dirty="0">
                <a:solidFill>
                  <a:srgbClr val="FF0000"/>
                </a:solidFill>
                <a:effectLst>
                  <a:outerShdw blurRad="38100" dist="38100" dir="2700000" algn="tl">
                    <a:srgbClr val="C0C0C0"/>
                  </a:outerShdw>
                </a:effectLst>
                <a:ea typeface="楷体_GB2312" pitchFamily="49" charset="-122"/>
              </a:rPr>
              <a:t>拓扑排序</a:t>
            </a:r>
            <a:endParaRPr lang="zh-CN" altLang="en-US" sz="4000" b="1" dirty="0">
              <a:solidFill>
                <a:srgbClr val="FF0000"/>
              </a:solidFill>
            </a:endParaRPr>
          </a:p>
        </p:txBody>
      </p:sp>
      <p:sp>
        <p:nvSpPr>
          <p:cNvPr id="3" name="灯片编号占位符 2"/>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Font typeface="Wingdings" panose="05000000000000000000" pitchFamily="2" charset="2"/>
              <a:buNone/>
              <a:defRPr/>
            </a:pPr>
            <a:r>
              <a:rPr lang="zh-CN" altLang="en-US" dirty="0">
                <a:effectLst>
                  <a:outerShdw blurRad="38100" dist="38100" dir="2700000" algn="tl">
                    <a:srgbClr val="C0C0C0"/>
                  </a:outerShdw>
                </a:effectLst>
                <a:ea typeface="楷体_GB2312" pitchFamily="49" charset="-122"/>
              </a:rPr>
              <a:t>       如果通过拓扑排序能将</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网络的所有顶点都排入一个拓扑有序的序列中，则该</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网络中必定不会出现有向环；</a:t>
            </a:r>
            <a:endParaRPr lang="en-US" altLang="zh-CN" dirty="0">
              <a:effectLst>
                <a:outerShdw blurRad="38100" dist="38100" dir="2700000" algn="tl">
                  <a:srgbClr val="C0C0C0"/>
                </a:outerShdw>
              </a:effectLst>
              <a:ea typeface="楷体_GB2312" pitchFamily="49" charset="-122"/>
            </a:endParaRPr>
          </a:p>
          <a:p>
            <a:pPr marL="0" indent="0">
              <a:buFont typeface="Wingdings" panose="05000000000000000000" pitchFamily="2" charset="2"/>
              <a:buNone/>
              <a:defRPr/>
            </a:pPr>
            <a:r>
              <a:rPr lang="en-US" altLang="zh-CN" dirty="0">
                <a:effectLst>
                  <a:outerShdw blurRad="38100" dist="38100" dir="2700000" algn="tl">
                    <a:srgbClr val="C0C0C0"/>
                  </a:outerShdw>
                </a:effectLst>
                <a:ea typeface="楷体_GB2312" pitchFamily="49" charset="-122"/>
              </a:rPr>
              <a:t>       </a:t>
            </a:r>
            <a:r>
              <a:rPr lang="zh-CN" altLang="en-US" dirty="0">
                <a:effectLst>
                  <a:outerShdw blurRad="38100" dist="38100" dir="2700000" algn="tl">
                    <a:srgbClr val="C0C0C0"/>
                  </a:outerShdw>
                </a:effectLst>
                <a:ea typeface="楷体_GB2312" pitchFamily="49" charset="-122"/>
              </a:rPr>
              <a:t>相反，如果得不到满足要求的拓扑有序序列，则说明</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网络中存在有向环，此</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网络所代表的工程是不可行的。</a:t>
            </a:r>
            <a:endParaRPr lang="zh-CN" altLang="en-US" dirty="0"/>
          </a:p>
          <a:p>
            <a:pPr>
              <a:defRPr/>
            </a:pPr>
            <a:endParaRPr lang="zh-CN" altLang="en-US" dirty="0"/>
          </a:p>
        </p:txBody>
      </p:sp>
      <p:sp>
        <p:nvSpPr>
          <p:cNvPr id="6" name="矩形 5"/>
          <p:cNvSpPr/>
          <p:nvPr/>
        </p:nvSpPr>
        <p:spPr>
          <a:xfrm>
            <a:off x="1116013" y="908050"/>
            <a:ext cx="2236787" cy="708025"/>
          </a:xfrm>
          <a:prstGeom prst="rect">
            <a:avLst/>
          </a:prstGeom>
        </p:spPr>
        <p:txBody>
          <a:bodyPr wrap="none">
            <a:spAutoFit/>
          </a:bodyPr>
          <a:lstStyle/>
          <a:p>
            <a:pPr>
              <a:defRPr/>
            </a:pPr>
            <a:r>
              <a:rPr lang="zh-CN" altLang="en-US" sz="4000" b="1" dirty="0">
                <a:solidFill>
                  <a:srgbClr val="FF0000"/>
                </a:solidFill>
                <a:effectLst>
                  <a:outerShdw blurRad="38100" dist="38100" dir="2700000" algn="tl">
                    <a:srgbClr val="C0C0C0"/>
                  </a:outerShdw>
                </a:effectLst>
                <a:ea typeface="楷体_GB2312" pitchFamily="49" charset="-122"/>
              </a:rPr>
              <a:t>拓扑排序</a:t>
            </a:r>
            <a:endParaRPr lang="zh-CN" altLang="en-US" sz="4000" b="1" dirty="0">
              <a:solidFill>
                <a:srgbClr val="FF0000"/>
              </a:solidFill>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body" idx="1"/>
          </p:nvPr>
        </p:nvSpPr>
        <p:spPr>
          <a:xfrm>
            <a:off x="228600" y="332656"/>
            <a:ext cx="8696325" cy="237626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rtlCol="0">
            <a:noAutofit/>
          </a:bodyPr>
          <a:lstStyle/>
          <a:p>
            <a:pPr fontAlgn="auto">
              <a:lnSpc>
                <a:spcPct val="105000"/>
              </a:lnSpc>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例如，对学生选课工程图进行拓扑排序，得到的拓扑有序序列为</a:t>
            </a:r>
            <a:endParaRPr lang="zh-CN" altLang="en-US" dirty="0">
              <a:effectLst>
                <a:outerShdw blurRad="38100" dist="38100" dir="2700000" algn="tl">
                  <a:srgbClr val="C0C0C0"/>
                </a:outerShdw>
              </a:effectLst>
              <a:ea typeface="楷体_GB2312" pitchFamily="49" charset="-122"/>
            </a:endParaRPr>
          </a:p>
          <a:p>
            <a:pPr fontAlgn="auto">
              <a:lnSpc>
                <a:spcPct val="105000"/>
              </a:lnSpc>
              <a:spcAft>
                <a:spcPts val="0"/>
              </a:spcAft>
              <a:buFont typeface="Arial" panose="020B0604020202020204" pitchFamily="34" charset="0"/>
              <a:buChar char="•"/>
              <a:defRPr/>
            </a:pPr>
            <a:r>
              <a:rPr lang="zh-CN" altLang="en-US" dirty="0">
                <a:solidFill>
                  <a:schemeClr val="bg2"/>
                </a:solidFill>
                <a:effectLst>
                  <a:outerShdw blurRad="38100" dist="38100" dir="2700000" algn="tl">
                    <a:srgbClr val="C0C0C0"/>
                  </a:outerShdw>
                </a:effectLst>
                <a:ea typeface="楷体_GB2312" pitchFamily="49" charset="-122"/>
              </a:rPr>
              <a:t>    （</a:t>
            </a:r>
            <a:r>
              <a:rPr lang="en-US" altLang="zh-CN" dirty="0">
                <a:solidFill>
                  <a:schemeClr val="bg2"/>
                </a:solidFill>
                <a:effectLst>
                  <a:outerShdw blurRad="38100" dist="38100" dir="2700000" algn="tl">
                    <a:srgbClr val="C0C0C0"/>
                  </a:outerShdw>
                </a:effectLst>
                <a:ea typeface="楷体_GB2312" pitchFamily="49" charset="-122"/>
              </a:rPr>
              <a:t> C</a:t>
            </a:r>
            <a:r>
              <a:rPr lang="en-US" altLang="zh-CN" baseline="-25000" dirty="0">
                <a:solidFill>
                  <a:schemeClr val="bg2"/>
                </a:solidFill>
                <a:effectLst>
                  <a:outerShdw blurRad="38100" dist="38100" dir="2700000" algn="tl">
                    <a:srgbClr val="C0C0C0"/>
                  </a:outerShdw>
                </a:effectLst>
                <a:ea typeface="楷体_GB2312" pitchFamily="49" charset="-122"/>
              </a:rPr>
              <a:t>1</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2</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3</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4</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5</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6</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8</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9</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7</a:t>
            </a:r>
            <a:r>
              <a:rPr lang="zh-CN" altLang="en-US" dirty="0">
                <a:solidFill>
                  <a:schemeClr val="bg2"/>
                </a:solidFill>
                <a:effectLst>
                  <a:outerShdw blurRad="38100" dist="38100" dir="2700000" algn="tl">
                    <a:srgbClr val="C0C0C0"/>
                  </a:outerShdw>
                </a:effectLst>
                <a:ea typeface="楷体_GB2312" pitchFamily="49" charset="-122"/>
              </a:rPr>
              <a:t>）</a:t>
            </a:r>
            <a:br>
              <a:rPr lang="en-US" altLang="zh-CN" baseline="-25000" dirty="0">
                <a:effectLst>
                  <a:outerShdw blurRad="38100" dist="38100" dir="2700000" algn="tl">
                    <a:srgbClr val="C0C0C0"/>
                  </a:outerShdw>
                </a:effectLst>
                <a:ea typeface="楷体_GB2312" pitchFamily="49" charset="-122"/>
              </a:rPr>
            </a:br>
            <a:r>
              <a:rPr lang="zh-CN" altLang="en-US" dirty="0">
                <a:effectLst>
                  <a:outerShdw blurRad="38100" dist="38100" dir="2700000" algn="tl">
                    <a:srgbClr val="C0C0C0"/>
                  </a:outerShdw>
                </a:effectLst>
                <a:ea typeface="楷体_GB2312" pitchFamily="49" charset="-122"/>
              </a:rPr>
              <a:t>或（ </a:t>
            </a:r>
            <a:r>
              <a:rPr lang="en-US" altLang="zh-CN" dirty="0">
                <a:solidFill>
                  <a:schemeClr val="bg2"/>
                </a:solidFill>
                <a:effectLst>
                  <a:outerShdw blurRad="38100" dist="38100" dir="2700000" algn="tl">
                    <a:srgbClr val="C0C0C0"/>
                  </a:outerShdw>
                </a:effectLst>
                <a:ea typeface="楷体_GB2312" pitchFamily="49" charset="-122"/>
              </a:rPr>
              <a:t>C</a:t>
            </a:r>
            <a:r>
              <a:rPr lang="en-US" altLang="zh-CN" baseline="-25000" dirty="0">
                <a:solidFill>
                  <a:schemeClr val="bg2"/>
                </a:solidFill>
                <a:effectLst>
                  <a:outerShdw blurRad="38100" dist="38100" dir="2700000" algn="tl">
                    <a:srgbClr val="C0C0C0"/>
                  </a:outerShdw>
                </a:effectLst>
                <a:ea typeface="楷体_GB2312" pitchFamily="49" charset="-122"/>
              </a:rPr>
              <a:t>1</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8</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9</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2 </a:t>
            </a:r>
            <a:r>
              <a:rPr lang="en-US" altLang="zh-CN" dirty="0">
                <a:solidFill>
                  <a:schemeClr val="bg2"/>
                </a:solidFill>
                <a:effectLst>
                  <a:outerShdw blurRad="38100" dist="38100" dir="2700000" algn="tl">
                    <a:srgbClr val="C0C0C0"/>
                  </a:outerShdw>
                </a:effectLst>
                <a:ea typeface="楷体_GB2312" pitchFamily="49" charset="-122"/>
              </a:rPr>
              <a:t>, C</a:t>
            </a:r>
            <a:r>
              <a:rPr lang="en-US" altLang="zh-CN" baseline="-25000" dirty="0">
                <a:solidFill>
                  <a:schemeClr val="bg2"/>
                </a:solidFill>
                <a:effectLst>
                  <a:outerShdw blurRad="38100" dist="38100" dir="2700000" algn="tl">
                    <a:srgbClr val="C0C0C0"/>
                  </a:outerShdw>
                </a:effectLst>
                <a:ea typeface="楷体_GB2312" pitchFamily="49" charset="-122"/>
              </a:rPr>
              <a:t>5</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3 </a:t>
            </a:r>
            <a:r>
              <a:rPr lang="en-US" altLang="zh-CN" dirty="0">
                <a:solidFill>
                  <a:schemeClr val="bg2"/>
                </a:solidFill>
                <a:effectLst>
                  <a:outerShdw blurRad="38100" dist="38100" dir="2700000" algn="tl">
                    <a:srgbClr val="C0C0C0"/>
                  </a:outerShdw>
                </a:effectLst>
                <a:ea typeface="楷体_GB2312" pitchFamily="49" charset="-122"/>
              </a:rPr>
              <a:t>, C</a:t>
            </a:r>
            <a:r>
              <a:rPr lang="en-US" altLang="zh-CN" baseline="-25000" dirty="0">
                <a:solidFill>
                  <a:schemeClr val="bg2"/>
                </a:solidFill>
                <a:effectLst>
                  <a:outerShdw blurRad="38100" dist="38100" dir="2700000" algn="tl">
                    <a:srgbClr val="C0C0C0"/>
                  </a:outerShdw>
                </a:effectLst>
                <a:ea typeface="楷体_GB2312" pitchFamily="49" charset="-122"/>
              </a:rPr>
              <a:t>4</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7</a:t>
            </a:r>
            <a:r>
              <a:rPr lang="en-US" altLang="zh-CN" dirty="0">
                <a:solidFill>
                  <a:schemeClr val="bg2"/>
                </a:solidFill>
                <a:effectLst>
                  <a:outerShdw blurRad="38100" dist="38100" dir="2700000" algn="tl">
                    <a:srgbClr val="C0C0C0"/>
                  </a:outerShdw>
                </a:effectLst>
                <a:ea typeface="楷体_GB2312" pitchFamily="49" charset="-122"/>
              </a:rPr>
              <a:t> , C</a:t>
            </a:r>
            <a:r>
              <a:rPr lang="en-US" altLang="zh-CN" baseline="-25000" dirty="0">
                <a:solidFill>
                  <a:schemeClr val="bg2"/>
                </a:solidFill>
                <a:effectLst>
                  <a:outerShdw blurRad="38100" dist="38100" dir="2700000" algn="tl">
                    <a:srgbClr val="C0C0C0"/>
                  </a:outerShdw>
                </a:effectLst>
                <a:ea typeface="楷体_GB2312" pitchFamily="49" charset="-122"/>
              </a:rPr>
              <a:t>6</a:t>
            </a:r>
            <a:r>
              <a:rPr lang="zh-CN" altLang="en-US" dirty="0">
                <a:solidFill>
                  <a:schemeClr val="bg2"/>
                </a:solidFill>
                <a:effectLst>
                  <a:outerShdw blurRad="38100" dist="38100" dir="2700000" algn="tl">
                    <a:srgbClr val="C0C0C0"/>
                  </a:outerShdw>
                </a:effectLst>
                <a:ea typeface="楷体_GB2312" pitchFamily="49" charset="-122"/>
              </a:rPr>
              <a:t>）</a:t>
            </a:r>
            <a:endParaRPr lang="en-US" altLang="zh-CN" dirty="0">
              <a:effectLst>
                <a:outerShdw blurRad="38100" dist="38100" dir="2700000" algn="tl">
                  <a:srgbClr val="C0C0C0"/>
                </a:outerShdw>
              </a:effectLst>
              <a:ea typeface="楷体_GB2312" pitchFamily="49" charset="-122"/>
            </a:endParaRPr>
          </a:p>
          <a:p>
            <a:pPr fontAlgn="auto">
              <a:spcAft>
                <a:spcPts val="0"/>
              </a:spcAft>
              <a:buFont typeface="Arial" panose="020B0604020202020204" pitchFamily="34" charset="0"/>
              <a:buChar char="•"/>
              <a:defRPr/>
            </a:pPr>
            <a:endParaRPr lang="en-US" altLang="zh-CN" sz="2800" dirty="0"/>
          </a:p>
        </p:txBody>
      </p:sp>
      <p:pic>
        <p:nvPicPr>
          <p:cNvPr id="11571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636" y="3137293"/>
            <a:ext cx="6552728" cy="355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heck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1043608" y="1221227"/>
            <a:ext cx="4495800" cy="609600"/>
          </a:xfrm>
        </p:spPr>
        <p:txBody>
          <a:bodyPr rtlCol="0">
            <a:normAutofit/>
          </a:bodyPr>
          <a:lstStyle/>
          <a:p>
            <a:pPr fontAlgn="auto">
              <a:spcAft>
                <a:spcPts val="0"/>
              </a:spcAft>
              <a:defRPr/>
            </a:pPr>
            <a:r>
              <a:rPr lang="zh-CN" altLang="en-US" sz="3200" dirty="0">
                <a:effectLst>
                  <a:outerShdw blurRad="38100" dist="38100" dir="2700000" algn="tl">
                    <a:srgbClr val="C0C0C0"/>
                  </a:outerShdw>
                </a:effectLst>
                <a:ea typeface="楷体_GB2312" pitchFamily="49" charset="-122"/>
              </a:rPr>
              <a:t>进行拓扑排序的方法</a:t>
            </a:r>
            <a:endParaRPr lang="zh-CN" altLang="en-US" sz="4800" dirty="0">
              <a:effectLst>
                <a:outerShdw blurRad="38100" dist="38100" dir="2700000" algn="tl">
                  <a:srgbClr val="C0C0C0"/>
                </a:outerShdw>
              </a:effectLst>
              <a:ea typeface="楷体_GB2312" pitchFamily="49" charset="-122"/>
            </a:endParaRPr>
          </a:p>
        </p:txBody>
      </p:sp>
      <p:sp>
        <p:nvSpPr>
          <p:cNvPr id="308227" name="Rectangle 3"/>
          <p:cNvSpPr>
            <a:spLocks noGrp="1" noChangeArrowheads="1"/>
          </p:cNvSpPr>
          <p:nvPr>
            <p:ph type="body" idx="1"/>
          </p:nvPr>
        </p:nvSpPr>
        <p:spPr>
          <a:xfrm>
            <a:off x="381000" y="1844824"/>
            <a:ext cx="8763000" cy="5791200"/>
          </a:xfrm>
        </p:spPr>
        <p:txBody>
          <a:bodyPr rtlCol="0">
            <a:normAutofit/>
          </a:bodyPr>
          <a:lstStyle/>
          <a:p>
            <a:pPr fontAlgn="auto">
              <a:spcBef>
                <a:spcPct val="0"/>
              </a:spcBef>
              <a:spcAft>
                <a:spcPts val="0"/>
              </a:spcAft>
              <a:buSzPct val="115000"/>
              <a:buFont typeface="Monotype Sorts" pitchFamily="2" charset="2"/>
              <a:buChar char="¶"/>
              <a:defRPr/>
            </a:pPr>
            <a:r>
              <a:rPr lang="en-US" altLang="zh-CN" sz="3600" dirty="0">
                <a:ea typeface="楷体_GB2312" pitchFamily="49" charset="-122"/>
              </a:rPr>
              <a:t> </a:t>
            </a:r>
            <a:r>
              <a:rPr lang="zh-CN" altLang="en-US" sz="2800" dirty="0">
                <a:effectLst>
                  <a:outerShdw blurRad="38100" dist="38100" dir="2700000" algn="tl">
                    <a:srgbClr val="C0C0C0"/>
                  </a:outerShdw>
                </a:effectLst>
                <a:ea typeface="楷体_GB2312" pitchFamily="49" charset="-122"/>
              </a:rPr>
              <a:t>输入</a:t>
            </a:r>
            <a:r>
              <a:rPr lang="en-US" altLang="zh-CN" sz="2800" dirty="0">
                <a:effectLst>
                  <a:outerShdw blurRad="38100" dist="38100" dir="2700000" algn="tl">
                    <a:srgbClr val="C0C0C0"/>
                  </a:outerShdw>
                </a:effectLst>
                <a:ea typeface="楷体_GB2312" pitchFamily="49" charset="-122"/>
              </a:rPr>
              <a:t>AOV</a:t>
            </a:r>
            <a:r>
              <a:rPr lang="zh-CN" altLang="en-US" sz="2800" dirty="0">
                <a:effectLst>
                  <a:outerShdw blurRad="38100" dist="38100" dir="2700000" algn="tl">
                    <a:srgbClr val="C0C0C0"/>
                  </a:outerShdw>
                </a:effectLst>
                <a:ea typeface="楷体_GB2312" pitchFamily="49" charset="-122"/>
              </a:rPr>
              <a:t>网络。令 </a:t>
            </a:r>
            <a:r>
              <a:rPr lang="en-US" altLang="zh-CN" sz="2800" i="1" dirty="0">
                <a:effectLst>
                  <a:outerShdw blurRad="38100" dist="38100" dir="2700000" algn="tl">
                    <a:srgbClr val="C0C0C0"/>
                  </a:outerShdw>
                </a:effectLst>
                <a:ea typeface="楷体_GB2312" pitchFamily="49" charset="-122"/>
              </a:rPr>
              <a:t>n </a:t>
            </a:r>
            <a:r>
              <a:rPr lang="zh-CN" altLang="en-US" sz="2800" dirty="0">
                <a:effectLst>
                  <a:outerShdw blurRad="38100" dist="38100" dir="2700000" algn="tl">
                    <a:srgbClr val="C0C0C0"/>
                  </a:outerShdw>
                </a:effectLst>
                <a:ea typeface="楷体_GB2312" pitchFamily="49" charset="-122"/>
              </a:rPr>
              <a:t>为顶点个数。</a:t>
            </a:r>
            <a:r>
              <a:rPr lang="zh-CN" altLang="en-US" sz="2800" dirty="0">
                <a:ea typeface="楷体_GB2312" pitchFamily="49" charset="-122"/>
              </a:rPr>
              <a:t>	</a:t>
            </a:r>
            <a:endParaRPr lang="zh-CN" altLang="en-US" sz="2800" dirty="0">
              <a:ea typeface="楷体_GB2312" pitchFamily="49" charset="-122"/>
            </a:endParaRPr>
          </a:p>
          <a:p>
            <a:pPr fontAlgn="auto">
              <a:spcBef>
                <a:spcPct val="0"/>
              </a:spcBef>
              <a:spcAft>
                <a:spcPts val="0"/>
              </a:spcAft>
              <a:buSzPct val="115000"/>
              <a:buFont typeface="+mj-ea"/>
              <a:buAutoNum type="circleNumDbPlain"/>
              <a:defRPr/>
            </a:pPr>
            <a:r>
              <a:rPr lang="zh-CN" altLang="en-US" sz="2800" dirty="0">
                <a:ea typeface="楷体_GB2312" pitchFamily="49" charset="-122"/>
              </a:rPr>
              <a:t> </a:t>
            </a:r>
            <a:r>
              <a:rPr lang="zh-CN" altLang="en-US" sz="2800" dirty="0">
                <a:effectLst>
                  <a:outerShdw blurRad="38100" dist="38100" dir="2700000" algn="tl">
                    <a:srgbClr val="C0C0C0"/>
                  </a:outerShdw>
                </a:effectLst>
                <a:ea typeface="楷体_GB2312" pitchFamily="49" charset="-122"/>
              </a:rPr>
              <a:t>在</a:t>
            </a:r>
            <a:r>
              <a:rPr lang="en-US" altLang="zh-CN" sz="2800" dirty="0">
                <a:effectLst>
                  <a:outerShdw blurRad="38100" dist="38100" dir="2700000" algn="tl">
                    <a:srgbClr val="C0C0C0"/>
                  </a:outerShdw>
                </a:effectLst>
                <a:ea typeface="楷体_GB2312" pitchFamily="49" charset="-122"/>
              </a:rPr>
              <a:t>AOV</a:t>
            </a:r>
            <a:r>
              <a:rPr lang="zh-CN" altLang="en-US" sz="2800" dirty="0">
                <a:effectLst>
                  <a:outerShdw blurRad="38100" dist="38100" dir="2700000" algn="tl">
                    <a:srgbClr val="C0C0C0"/>
                  </a:outerShdw>
                </a:effectLst>
                <a:ea typeface="楷体_GB2312" pitchFamily="49" charset="-122"/>
              </a:rPr>
              <a:t>网络中选一个没有直接前驱的顶点</a:t>
            </a:r>
            <a:r>
              <a:rPr lang="en-US" altLang="zh-CN" sz="2800" dirty="0">
                <a:effectLst>
                  <a:outerShdw blurRad="38100" dist="38100" dir="2700000" algn="tl">
                    <a:srgbClr val="C0C0C0"/>
                  </a:outerShdw>
                </a:effectLst>
                <a:ea typeface="楷体_GB2312" pitchFamily="49" charset="-122"/>
              </a:rPr>
              <a:t>, </a:t>
            </a:r>
            <a:r>
              <a:rPr lang="zh-CN" altLang="en-US" sz="2800" dirty="0">
                <a:effectLst>
                  <a:outerShdw blurRad="38100" dist="38100" dir="2700000" algn="tl">
                    <a:srgbClr val="C0C0C0"/>
                  </a:outerShdw>
                </a:effectLst>
                <a:ea typeface="楷体_GB2312" pitchFamily="49" charset="-122"/>
              </a:rPr>
              <a:t>并输出之</a:t>
            </a:r>
            <a:r>
              <a:rPr lang="en-US" altLang="zh-CN" sz="2800" dirty="0">
                <a:effectLst>
                  <a:outerShdw blurRad="38100" dist="38100" dir="2700000" algn="tl">
                    <a:srgbClr val="C0C0C0"/>
                  </a:outerShdw>
                </a:effectLst>
                <a:ea typeface="楷体_GB2312" pitchFamily="49" charset="-122"/>
              </a:rPr>
              <a:t>; </a:t>
            </a:r>
            <a:endParaRPr lang="en-US" altLang="zh-CN" sz="2800" dirty="0">
              <a:ea typeface="楷体_GB2312" pitchFamily="49" charset="-122"/>
            </a:endParaRPr>
          </a:p>
          <a:p>
            <a:pPr fontAlgn="auto">
              <a:spcBef>
                <a:spcPct val="0"/>
              </a:spcBef>
              <a:spcAft>
                <a:spcPts val="0"/>
              </a:spcAft>
              <a:buSzPct val="115000"/>
              <a:buFont typeface="+mj-ea"/>
              <a:buAutoNum type="circleNumDbPlain"/>
              <a:defRPr/>
            </a:pPr>
            <a:r>
              <a:rPr lang="en-US" altLang="zh-CN" sz="2800" dirty="0">
                <a:ea typeface="楷体_GB2312" pitchFamily="49" charset="-122"/>
              </a:rPr>
              <a:t> </a:t>
            </a:r>
            <a:r>
              <a:rPr lang="zh-CN" altLang="en-US" sz="2800" dirty="0">
                <a:effectLst>
                  <a:outerShdw blurRad="38100" dist="38100" dir="2700000" algn="tl">
                    <a:srgbClr val="C0C0C0"/>
                  </a:outerShdw>
                </a:effectLst>
                <a:ea typeface="楷体_GB2312" pitchFamily="49" charset="-122"/>
              </a:rPr>
              <a:t>从图中删去该顶点</a:t>
            </a:r>
            <a:r>
              <a:rPr lang="en-US" altLang="zh-CN" sz="2800" dirty="0">
                <a:effectLst>
                  <a:outerShdw blurRad="38100" dist="38100" dir="2700000" algn="tl">
                    <a:srgbClr val="C0C0C0"/>
                  </a:outerShdw>
                </a:effectLst>
                <a:ea typeface="楷体_GB2312" pitchFamily="49" charset="-122"/>
              </a:rPr>
              <a:t>, </a:t>
            </a:r>
            <a:r>
              <a:rPr lang="zh-CN" altLang="en-US" sz="2800" dirty="0">
                <a:effectLst>
                  <a:outerShdw blurRad="38100" dist="38100" dir="2700000" algn="tl">
                    <a:srgbClr val="C0C0C0"/>
                  </a:outerShdw>
                </a:effectLst>
                <a:ea typeface="楷体_GB2312" pitchFamily="49" charset="-122"/>
              </a:rPr>
              <a:t>同时删去所有它发出的有向边</a:t>
            </a:r>
            <a:r>
              <a:rPr lang="en-US" altLang="zh-CN" sz="2800" dirty="0">
                <a:effectLst>
                  <a:outerShdw blurRad="38100" dist="38100" dir="2700000" algn="tl">
                    <a:srgbClr val="C0C0C0"/>
                  </a:outerShdw>
                </a:effectLst>
                <a:ea typeface="楷体_GB2312" pitchFamily="49" charset="-122"/>
              </a:rPr>
              <a:t>;</a:t>
            </a:r>
            <a:endParaRPr lang="en-US" altLang="zh-CN" sz="2800" dirty="0">
              <a:ea typeface="楷体_GB2312" pitchFamily="49" charset="-122"/>
            </a:endParaRPr>
          </a:p>
          <a:p>
            <a:pPr fontAlgn="auto">
              <a:spcBef>
                <a:spcPct val="0"/>
              </a:spcBef>
              <a:spcAft>
                <a:spcPts val="0"/>
              </a:spcAft>
              <a:buSzPct val="115000"/>
              <a:buFont typeface="+mj-ea"/>
              <a:buAutoNum type="circleNumDbPlain"/>
              <a:defRPr/>
            </a:pPr>
            <a:r>
              <a:rPr lang="en-US" altLang="zh-CN" sz="2800" dirty="0">
                <a:ea typeface="楷体_GB2312" pitchFamily="49" charset="-122"/>
              </a:rPr>
              <a:t> </a:t>
            </a:r>
            <a:r>
              <a:rPr lang="zh-CN" altLang="en-US" sz="2800" dirty="0">
                <a:effectLst>
                  <a:outerShdw blurRad="38100" dist="38100" dir="2700000" algn="tl">
                    <a:srgbClr val="C0C0C0"/>
                  </a:outerShdw>
                </a:effectLst>
                <a:ea typeface="楷体_GB2312" pitchFamily="49" charset="-122"/>
              </a:rPr>
              <a:t>重复以上 </a:t>
            </a:r>
            <a:r>
              <a:rPr lang="zh-CN" altLang="en-US" sz="2800" dirty="0">
                <a:solidFill>
                  <a:schemeClr val="tx2"/>
                </a:solidFill>
                <a:latin typeface="黑体" panose="02010609060101010101" pitchFamily="2" charset="-122"/>
                <a:ea typeface="黑体" panose="02010609060101010101" pitchFamily="2" charset="-122"/>
                <a:sym typeface="Monotype Sorts" pitchFamily="2" charset="2"/>
              </a:rPr>
              <a:t>①</a:t>
            </a:r>
            <a:r>
              <a:rPr lang="zh-CN" altLang="en-US" sz="2800" dirty="0">
                <a:effectLst>
                  <a:outerShdw blurRad="38100" dist="38100" dir="2700000" algn="tl">
                    <a:srgbClr val="C0C0C0"/>
                  </a:outerShdw>
                </a:effectLst>
                <a:ea typeface="楷体_GB2312" pitchFamily="49" charset="-122"/>
              </a:rPr>
              <a:t>、</a:t>
            </a:r>
            <a:r>
              <a:rPr lang="zh-CN" altLang="en-US" sz="2800" dirty="0">
                <a:solidFill>
                  <a:schemeClr val="tx2"/>
                </a:solidFill>
                <a:ea typeface="楷体_GB2312" pitchFamily="49" charset="-122"/>
                <a:sym typeface="Monotype Sorts" pitchFamily="2" charset="2"/>
              </a:rPr>
              <a:t>② </a:t>
            </a:r>
            <a:r>
              <a:rPr lang="zh-CN" altLang="en-US" sz="2800" dirty="0">
                <a:effectLst>
                  <a:outerShdw blurRad="38100" dist="38100" dir="2700000" algn="tl">
                    <a:srgbClr val="C0C0C0"/>
                  </a:outerShdw>
                </a:effectLst>
                <a:ea typeface="楷体_GB2312" pitchFamily="49" charset="-122"/>
              </a:rPr>
              <a:t>步</a:t>
            </a:r>
            <a:r>
              <a:rPr lang="en-US" altLang="zh-CN" sz="2800" dirty="0">
                <a:effectLst>
                  <a:outerShdw blurRad="38100" dist="38100" dir="2700000" algn="tl">
                    <a:srgbClr val="C0C0C0"/>
                  </a:outerShdw>
                </a:effectLst>
                <a:ea typeface="楷体_GB2312" pitchFamily="49" charset="-122"/>
              </a:rPr>
              <a:t>, </a:t>
            </a:r>
            <a:r>
              <a:rPr lang="zh-CN" altLang="en-US" sz="2800" dirty="0">
                <a:effectLst>
                  <a:outerShdw blurRad="38100" dist="38100" dir="2700000" algn="tl">
                    <a:srgbClr val="C0C0C0"/>
                  </a:outerShdw>
                </a:effectLst>
                <a:ea typeface="楷体_GB2312" pitchFamily="49" charset="-122"/>
              </a:rPr>
              <a:t>直到</a:t>
            </a:r>
            <a:endParaRPr lang="zh-CN" altLang="en-US" sz="2800" dirty="0">
              <a:effectLst>
                <a:outerShdw blurRad="38100" dist="38100" dir="2700000" algn="tl">
                  <a:srgbClr val="C0C0C0"/>
                </a:outerShdw>
              </a:effectLst>
              <a:ea typeface="楷体_GB2312" pitchFamily="49" charset="-122"/>
            </a:endParaRPr>
          </a:p>
          <a:p>
            <a:pPr lvl="1" fontAlgn="auto">
              <a:spcBef>
                <a:spcPct val="0"/>
              </a:spcBef>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全部顶点均已输出，拓扑有序序列形成，拓扑排序完成；或</a:t>
            </a:r>
            <a:endParaRPr lang="zh-CN" altLang="en-US" dirty="0">
              <a:effectLst>
                <a:outerShdw blurRad="38100" dist="38100" dir="2700000" algn="tl">
                  <a:srgbClr val="C0C0C0"/>
                </a:outerShdw>
              </a:effectLst>
              <a:ea typeface="楷体_GB2312" pitchFamily="49" charset="-122"/>
            </a:endParaRPr>
          </a:p>
          <a:p>
            <a:pPr lvl="1" fontAlgn="auto">
              <a:spcBef>
                <a:spcPct val="0"/>
              </a:spcBef>
              <a:spcAft>
                <a:spcPts val="0"/>
              </a:spcAft>
              <a:buFont typeface="Arial" panose="020B0604020202020204" pitchFamily="34" charset="0"/>
              <a:buChar char="–"/>
              <a:defRPr/>
            </a:pPr>
            <a:r>
              <a:rPr lang="zh-CN" altLang="en-US" dirty="0">
                <a:effectLst>
                  <a:outerShdw blurRad="38100" dist="38100" dir="2700000" algn="tl">
                    <a:srgbClr val="C0C0C0"/>
                  </a:outerShdw>
                </a:effectLst>
                <a:ea typeface="楷体_GB2312" pitchFamily="49" charset="-122"/>
              </a:rPr>
              <a:t>图中还有未输出的顶点，但已跳出处理循环。这说明图中还剩下一些顶点，它们都有直接前驱，再也找不到没有前驱的顶点了。这时</a:t>
            </a:r>
            <a:r>
              <a:rPr lang="en-US" altLang="zh-CN" dirty="0">
                <a:effectLst>
                  <a:outerShdw blurRad="38100" dist="38100" dir="2700000" algn="tl">
                    <a:srgbClr val="C0C0C0"/>
                  </a:outerShdw>
                </a:effectLst>
                <a:ea typeface="楷体_GB2312" pitchFamily="49" charset="-122"/>
              </a:rPr>
              <a:t>AOV</a:t>
            </a:r>
            <a:r>
              <a:rPr lang="zh-CN" altLang="en-US" dirty="0">
                <a:effectLst>
                  <a:outerShdw blurRad="38100" dist="38100" dir="2700000" algn="tl">
                    <a:srgbClr val="C0C0C0"/>
                  </a:outerShdw>
                </a:effectLst>
                <a:ea typeface="楷体_GB2312" pitchFamily="49" charset="-122"/>
              </a:rPr>
              <a:t>网络中必定存在有向环。</a:t>
            </a:r>
            <a:endParaRPr lang="zh-CN" altLang="en-US" dirty="0">
              <a:effectLst>
                <a:outerShdw blurRad="38100" dist="38100" dir="2700000" algn="tl">
                  <a:srgbClr val="C0C0C0"/>
                </a:outerShdw>
              </a:effectLst>
              <a:ea typeface="楷体_GB2312" pitchFamily="49" charset="-122"/>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1563" y="714375"/>
            <a:ext cx="7793037" cy="839788"/>
          </a:xfrm>
        </p:spPr>
        <p:txBody>
          <a:bodyPr/>
          <a:lstStyle/>
          <a:p>
            <a:pPr marL="838200" indent="-838200" eaLnBrk="1" hangingPunct="1"/>
            <a:r>
              <a:rPr lang="zh-CN" altLang="en-US"/>
              <a:t>子图</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10" name="Rectangle 3"/>
          <p:cNvSpPr txBox="1">
            <a:spLocks noChangeArrowheads="1"/>
          </p:cNvSpPr>
          <p:nvPr/>
        </p:nvSpPr>
        <p:spPr bwMode="auto">
          <a:xfrm>
            <a:off x="685800" y="1844824"/>
            <a:ext cx="7772400"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457200" indent="-457200" eaLnBrk="1" hangingPunct="1">
              <a:buFont typeface="Wingdings" panose="05000000000000000000" pitchFamily="2" charset="2"/>
              <a:buChar char="n"/>
            </a:pPr>
            <a:r>
              <a:rPr lang="zh-CN" altLang="en-US" sz="2800" kern="0" dirty="0"/>
              <a:t>设</a:t>
            </a:r>
            <a:r>
              <a:rPr lang="en-US" altLang="zh-CN" sz="2800" kern="0" dirty="0"/>
              <a:t>G = (V, E)</a:t>
            </a:r>
            <a:r>
              <a:rPr lang="zh-CN" altLang="en-US" sz="2800" kern="0" dirty="0"/>
              <a:t>是一个图，</a:t>
            </a:r>
            <a:r>
              <a:rPr lang="en-US" altLang="zh-CN" sz="2800" kern="0" dirty="0"/>
              <a:t>G′ = (V′, E′)</a:t>
            </a:r>
            <a:r>
              <a:rPr lang="zh-CN" altLang="en-US" sz="2800" kern="0" dirty="0"/>
              <a:t>也是一个图，如果</a:t>
            </a:r>
            <a:r>
              <a:rPr lang="en-US" altLang="zh-CN" sz="2800" kern="0" dirty="0"/>
              <a:t>V′</a:t>
            </a:r>
            <a:r>
              <a:rPr lang="zh-CN" altLang="en-US" sz="2800" kern="0" dirty="0"/>
              <a:t>是</a:t>
            </a:r>
            <a:r>
              <a:rPr lang="en-US" altLang="zh-CN" sz="2800" kern="0" dirty="0"/>
              <a:t>V</a:t>
            </a:r>
            <a:r>
              <a:rPr lang="zh-CN" altLang="en-US" sz="2800" kern="0" dirty="0"/>
              <a:t>的子集，</a:t>
            </a:r>
            <a:r>
              <a:rPr lang="en-US" altLang="zh-CN" sz="2800" kern="0" dirty="0"/>
              <a:t>E′</a:t>
            </a:r>
            <a:r>
              <a:rPr lang="zh-CN" altLang="en-US" sz="2800" kern="0" dirty="0"/>
              <a:t>是</a:t>
            </a:r>
            <a:r>
              <a:rPr lang="en-US" altLang="zh-CN" sz="2800" kern="0" dirty="0"/>
              <a:t>E</a:t>
            </a:r>
            <a:r>
              <a:rPr lang="zh-CN" altLang="en-US" sz="2800" kern="0" dirty="0"/>
              <a:t>的子集，则称</a:t>
            </a:r>
            <a:r>
              <a:rPr lang="en-US" altLang="zh-CN" sz="2800" kern="0" dirty="0"/>
              <a:t>G′</a:t>
            </a:r>
            <a:r>
              <a:rPr lang="zh-CN" altLang="en-US" sz="2800" kern="0" dirty="0"/>
              <a:t>为</a:t>
            </a:r>
            <a:r>
              <a:rPr lang="en-US" altLang="zh-CN" sz="2800" kern="0" dirty="0"/>
              <a:t>G</a:t>
            </a:r>
            <a:r>
              <a:rPr lang="zh-CN" altLang="en-US" sz="2800" kern="0" dirty="0"/>
              <a:t>的子图</a:t>
            </a:r>
            <a:r>
              <a:rPr lang="en-US" altLang="zh-CN" sz="2800" kern="0" dirty="0"/>
              <a:t>(</a:t>
            </a:r>
            <a:r>
              <a:rPr lang="en-US" altLang="zh-CN" sz="2800" kern="0" dirty="0" err="1"/>
              <a:t>subgreph</a:t>
            </a:r>
            <a:r>
              <a:rPr lang="en-US" altLang="zh-CN" sz="2800" kern="0" dirty="0"/>
              <a:t>)</a:t>
            </a:r>
            <a:r>
              <a:rPr lang="zh-CN" altLang="en-US" sz="2800" kern="0" dirty="0"/>
              <a:t>。</a:t>
            </a:r>
            <a:endParaRPr lang="en-US" altLang="zh-CN" sz="2800" kern="0" dirty="0"/>
          </a:p>
          <a:p>
            <a:pPr marL="457200" indent="-457200" eaLnBrk="1" hangingPunct="1">
              <a:buFont typeface="Wingdings" panose="05000000000000000000" pitchFamily="2" charset="2"/>
              <a:buChar char="n"/>
            </a:pPr>
            <a:r>
              <a:rPr lang="zh-CN" altLang="en-US" sz="2800" kern="0" dirty="0"/>
              <a:t>如果</a:t>
            </a:r>
            <a:r>
              <a:rPr lang="en-US" altLang="zh-CN" sz="2800" kern="0" dirty="0"/>
              <a:t>G′≠ G</a:t>
            </a:r>
            <a:r>
              <a:rPr lang="zh-CN" altLang="en-US" sz="2800" kern="0" dirty="0"/>
              <a:t>，称</a:t>
            </a:r>
            <a:r>
              <a:rPr lang="en-US" altLang="zh-CN" sz="2800" kern="0" dirty="0"/>
              <a:t>G′</a:t>
            </a:r>
            <a:r>
              <a:rPr lang="zh-CN" altLang="en-US" sz="2800" kern="0" dirty="0"/>
              <a:t>是</a:t>
            </a:r>
            <a:r>
              <a:rPr lang="en-US" altLang="zh-CN" sz="2800" kern="0" dirty="0"/>
              <a:t>G</a:t>
            </a:r>
            <a:r>
              <a:rPr lang="zh-CN" altLang="en-US" sz="2800" kern="0" dirty="0"/>
              <a:t>的真子图。</a:t>
            </a:r>
            <a:endParaRPr lang="en-US" altLang="zh-CN" sz="2800" kern="0" dirty="0"/>
          </a:p>
          <a:p>
            <a:pPr marL="457200" indent="-457200" eaLnBrk="1" hangingPunct="1">
              <a:buFont typeface="Wingdings" panose="05000000000000000000" pitchFamily="2" charset="2"/>
              <a:buChar char="n"/>
            </a:pPr>
            <a:r>
              <a:rPr lang="zh-CN" altLang="en-US" sz="2800" kern="0" dirty="0"/>
              <a:t>如果</a:t>
            </a:r>
            <a:r>
              <a:rPr lang="en-US" altLang="zh-CN" sz="2800" kern="0" dirty="0"/>
              <a:t>G′</a:t>
            </a:r>
            <a:r>
              <a:rPr lang="zh-CN" altLang="en-US" sz="2800" kern="0" dirty="0"/>
              <a:t>是</a:t>
            </a:r>
            <a:r>
              <a:rPr lang="en-US" altLang="zh-CN" sz="2800" kern="0" dirty="0"/>
              <a:t>G</a:t>
            </a:r>
            <a:r>
              <a:rPr lang="zh-CN" altLang="en-US" sz="2800" kern="0" dirty="0"/>
              <a:t>的子图，且</a:t>
            </a:r>
            <a:r>
              <a:rPr lang="en-US" altLang="zh-CN" sz="2800" kern="0" dirty="0"/>
              <a:t>V′ =V</a:t>
            </a:r>
            <a:r>
              <a:rPr lang="zh-CN" altLang="en-US" sz="2800" kern="0" dirty="0"/>
              <a:t>，称</a:t>
            </a:r>
            <a:r>
              <a:rPr lang="en-US" altLang="zh-CN" sz="2800" kern="0" dirty="0"/>
              <a:t>G′</a:t>
            </a:r>
            <a:r>
              <a:rPr lang="zh-CN" altLang="en-US" sz="2800" kern="0" dirty="0"/>
              <a:t>为</a:t>
            </a:r>
            <a:r>
              <a:rPr lang="en-US" altLang="zh-CN" sz="2800" kern="0" dirty="0"/>
              <a:t>G</a:t>
            </a:r>
            <a:r>
              <a:rPr lang="zh-CN" altLang="en-US" sz="2800" kern="0" dirty="0"/>
              <a:t>的生成子图。</a:t>
            </a:r>
            <a:endParaRPr lang="zh-CN" altLang="en-US" sz="2800" kern="0" dirty="0"/>
          </a:p>
        </p:txBody>
      </p:sp>
      <p:pic>
        <p:nvPicPr>
          <p:cNvPr id="4" name="图片 3"/>
          <p:cNvPicPr>
            <a:picLocks noChangeAspect="1"/>
          </p:cNvPicPr>
          <p:nvPr/>
        </p:nvPicPr>
        <p:blipFill>
          <a:blip r:embed="rId1"/>
          <a:stretch>
            <a:fillRect/>
          </a:stretch>
        </p:blipFill>
        <p:spPr>
          <a:xfrm>
            <a:off x="611560" y="4778450"/>
            <a:ext cx="5095875" cy="2190750"/>
          </a:xfrm>
          <a:prstGeom prst="rect">
            <a:avLst/>
          </a:prstGeom>
        </p:spPr>
      </p:pic>
      <p:pic>
        <p:nvPicPr>
          <p:cNvPr id="5" name="图片 4"/>
          <p:cNvPicPr>
            <a:picLocks noChangeAspect="1"/>
          </p:cNvPicPr>
          <p:nvPr/>
        </p:nvPicPr>
        <p:blipFill>
          <a:blip r:embed="rId2"/>
          <a:stretch>
            <a:fillRect/>
          </a:stretch>
        </p:blipFill>
        <p:spPr>
          <a:xfrm>
            <a:off x="5795387" y="4778450"/>
            <a:ext cx="2676525" cy="196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52400" y="152400"/>
            <a:ext cx="3810000" cy="685800"/>
          </a:xfrm>
        </p:spPr>
        <p:txBody>
          <a:bodyPr rtlCol="0">
            <a:normAutofit/>
          </a:bodyPr>
          <a:lstStyle/>
          <a:p>
            <a:pPr fontAlgn="auto">
              <a:spcAft>
                <a:spcPts val="0"/>
              </a:spcAft>
              <a:defRPr/>
            </a:pPr>
            <a:r>
              <a:rPr lang="zh-CN" altLang="en-US" sz="3200" dirty="0">
                <a:effectLst>
                  <a:outerShdw blurRad="38100" dist="38100" dir="2700000" algn="tl">
                    <a:srgbClr val="C0C0C0"/>
                  </a:outerShdw>
                </a:effectLst>
                <a:ea typeface="楷体_GB2312" pitchFamily="49" charset="-122"/>
              </a:rPr>
              <a:t>拓扑排序的过程</a:t>
            </a:r>
            <a:endParaRPr lang="zh-CN" altLang="en-US" dirty="0"/>
          </a:p>
        </p:txBody>
      </p:sp>
      <p:pic>
        <p:nvPicPr>
          <p:cNvPr id="11776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6858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0" y="37338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over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3400" y="-1066800"/>
            <a:ext cx="17145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30480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76" name="Text Box 4"/>
          <p:cNvSpPr txBox="1">
            <a:spLocks noChangeArrowheads="1"/>
          </p:cNvSpPr>
          <p:nvPr/>
        </p:nvSpPr>
        <p:spPr bwMode="auto">
          <a:xfrm>
            <a:off x="195263" y="4724400"/>
            <a:ext cx="8778875" cy="2041525"/>
          </a:xfrm>
          <a:prstGeom prst="rect">
            <a:avLst/>
          </a:prstGeom>
          <a:noFill/>
          <a:ln w="9525">
            <a:noFill/>
            <a:miter lim="800000"/>
          </a:ln>
        </p:spPr>
        <p:txBody>
          <a:bodyPr>
            <a:spAutoFit/>
          </a:bodyPr>
          <a:lstStyle/>
          <a:p>
            <a:pPr fontAlgn="auto">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最后得到的拓扑有序序列为 </a:t>
            </a:r>
            <a:r>
              <a:rPr kumimoji="1" lang="en-US" altLang="zh-CN" sz="3200" b="1" dirty="0">
                <a:solidFill>
                  <a:schemeClr val="tx2"/>
                </a:solidFill>
                <a:effectLst>
                  <a:outerShdw blurRad="38100" dist="38100" dir="2700000" algn="tl">
                    <a:srgbClr val="C0C0C0"/>
                  </a:outerShdw>
                </a:effectLst>
                <a:ea typeface="楷体_GB2312" pitchFamily="49" charset="-122"/>
              </a:rPr>
              <a:t>C</a:t>
            </a:r>
            <a:r>
              <a:rPr kumimoji="1" lang="en-US" altLang="zh-CN" sz="3200" b="1" baseline="-25000" dirty="0">
                <a:solidFill>
                  <a:schemeClr val="tx2"/>
                </a:solidFill>
                <a:effectLst>
                  <a:outerShdw blurRad="38100" dist="38100" dir="2700000" algn="tl">
                    <a:srgbClr val="C0C0C0"/>
                  </a:outerShdw>
                </a:effectLst>
                <a:ea typeface="楷体_GB2312" pitchFamily="49" charset="-122"/>
              </a:rPr>
              <a:t>4</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0</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3</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2</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1 </a:t>
            </a:r>
            <a:r>
              <a:rPr kumimoji="1" lang="en-US" altLang="zh-CN" sz="3200" b="1" dirty="0">
                <a:solidFill>
                  <a:schemeClr val="tx2"/>
                </a:solidFill>
                <a:effectLst>
                  <a:outerShdw blurRad="38100" dist="38100" dir="2700000" algn="tl">
                    <a:srgbClr val="C0C0C0"/>
                  </a:outerShdw>
                </a:effectLst>
                <a:ea typeface="楷体_GB2312" pitchFamily="49" charset="-122"/>
              </a:rPr>
              <a:t>,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5</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。它满足图中给出的所有前驱和后继关系，对于本来没有这种关系的顶点，如</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4</a:t>
            </a:r>
            <a:r>
              <a:rPr kumimoji="1" lang="zh-CN" altLang="en-US" sz="3200" b="1" dirty="0">
                <a:effectLst>
                  <a:outerShdw blurRad="38100" dist="38100" dir="2700000" algn="tl">
                    <a:srgbClr val="C0C0C0"/>
                  </a:outerShdw>
                </a:effectLst>
                <a:ea typeface="楷体_GB2312" pitchFamily="49" charset="-122"/>
              </a:rPr>
              <a:t>和</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2</a:t>
            </a:r>
            <a:r>
              <a:rPr kumimoji="1" lang="zh-CN" altLang="en-US" sz="3200" b="1" dirty="0">
                <a:effectLst>
                  <a:outerShdw blurRad="38100" dist="38100" dir="2700000" algn="tl">
                    <a:srgbClr val="C0C0C0"/>
                  </a:outerShdw>
                </a:effectLst>
                <a:ea typeface="楷体_GB2312" pitchFamily="49" charset="-122"/>
              </a:rPr>
              <a:t>，也排出了先后次序关系。</a:t>
            </a:r>
            <a:endParaRPr kumimoji="1" lang="zh-CN" altLang="en-US" sz="3200" b="1" dirty="0">
              <a:effectLst>
                <a:outerShdw blurRad="38100" dist="38100" dir="2700000" algn="tl">
                  <a:srgbClr val="C0C0C0"/>
                </a:outerShdw>
              </a:effectLst>
              <a:ea typeface="楷体_GB2312" pitchFamily="49" charset="-122"/>
            </a:endParaRPr>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cover di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281113" y="2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zh-CN"/>
          </a:p>
        </p:txBody>
      </p:sp>
      <p:sp>
        <p:nvSpPr>
          <p:cNvPr id="311300" name="Text Box 4"/>
          <p:cNvSpPr txBox="1">
            <a:spLocks noChangeArrowheads="1"/>
          </p:cNvSpPr>
          <p:nvPr/>
        </p:nvSpPr>
        <p:spPr bwMode="auto">
          <a:xfrm>
            <a:off x="899592" y="1124744"/>
            <a:ext cx="4773613" cy="579438"/>
          </a:xfrm>
          <a:prstGeom prst="rect">
            <a:avLst/>
          </a:prstGeom>
          <a:noFill/>
          <a:ln w="9525">
            <a:noFill/>
            <a:miter lim="800000"/>
          </a:ln>
        </p:spPr>
        <p:txBody>
          <a:bodyPr wrap="none">
            <a:spAutoFit/>
          </a:bodyPr>
          <a:lstStyle/>
          <a:p>
            <a:pPr fontAlgn="auto">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AOV</a:t>
            </a:r>
            <a:r>
              <a:rPr kumimoji="1" lang="zh-CN" altLang="en-US" sz="3200" b="1" dirty="0">
                <a:effectLst>
                  <a:outerShdw blurRad="38100" dist="38100" dir="2700000" algn="tl">
                    <a:srgbClr val="C0C0C0"/>
                  </a:outerShdw>
                </a:effectLst>
                <a:ea typeface="楷体_GB2312" pitchFamily="49" charset="-122"/>
              </a:rPr>
              <a:t>网络及其邻接表表示</a:t>
            </a:r>
            <a:endParaRPr kumimoji="1" lang="zh-CN" altLang="en-US" sz="2800" dirty="0">
              <a:ea typeface="+mn-ea"/>
            </a:endParaRPr>
          </a:p>
        </p:txBody>
      </p:sp>
      <p:pic>
        <p:nvPicPr>
          <p:cNvPr id="11981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8" y="2328220"/>
            <a:ext cx="9015411" cy="407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body" idx="1"/>
          </p:nvPr>
        </p:nvSpPr>
        <p:spPr>
          <a:xfrm>
            <a:off x="295275" y="1916113"/>
            <a:ext cx="8839200" cy="4821237"/>
          </a:xfrm>
        </p:spPr>
        <p:txBody>
          <a:bodyPr>
            <a:normAutofit/>
          </a:bodyPr>
          <a:lstStyle/>
          <a:p>
            <a:pPr algn="just">
              <a:lnSpc>
                <a:spcPct val="95000"/>
              </a:lnSpc>
              <a:buFont typeface="Arial" panose="020B0604020202020204" pitchFamily="34" charset="0"/>
              <a:buChar char="•"/>
            </a:pPr>
            <a:r>
              <a:rPr lang="zh-CN" altLang="en-US" sz="2800">
                <a:effectLst>
                  <a:outerShdw blurRad="38100" dist="38100" dir="2700000" algn="tl">
                    <a:srgbClr val="C0C0C0"/>
                  </a:outerShdw>
                </a:effectLst>
                <a:ea typeface="楷体_GB2312"/>
                <a:cs typeface="楷体_GB2312"/>
              </a:rPr>
              <a:t>在邻接表中增设了一个数组</a:t>
            </a:r>
            <a:r>
              <a:rPr lang="en-US" altLang="zh-CN" sz="2800" i="1">
                <a:solidFill>
                  <a:schemeClr val="tx2"/>
                </a:solidFill>
                <a:effectLst>
                  <a:outerShdw blurRad="38100" dist="38100" dir="2700000" algn="tl">
                    <a:srgbClr val="C0C0C0"/>
                  </a:outerShdw>
                </a:effectLst>
                <a:ea typeface="楷体_GB2312"/>
                <a:cs typeface="楷体_GB2312"/>
              </a:rPr>
              <a:t>count</a:t>
            </a:r>
            <a:r>
              <a:rPr lang="en-US" altLang="zh-CN" sz="2800">
                <a:solidFill>
                  <a:schemeClr val="tx2"/>
                </a:solidFill>
                <a:effectLst>
                  <a:outerShdw blurRad="38100" dist="38100" dir="2700000" algn="tl">
                    <a:srgbClr val="C0C0C0"/>
                  </a:outerShdw>
                </a:effectLst>
                <a:ea typeface="楷体_GB2312"/>
                <a:cs typeface="楷体_GB2312"/>
              </a:rPr>
              <a:t>[</a:t>
            </a:r>
            <a:r>
              <a:rPr lang="en-US" altLang="zh-CN" sz="2800">
                <a:effectLst>
                  <a:outerShdw blurRad="38100" dist="38100" dir="2700000" algn="tl">
                    <a:srgbClr val="C0C0C0"/>
                  </a:outerShdw>
                </a:effectLst>
                <a:ea typeface="楷体_GB2312"/>
                <a:cs typeface="楷体_GB2312"/>
              </a:rPr>
              <a:t> </a:t>
            </a:r>
            <a:r>
              <a:rPr lang="en-US" altLang="zh-CN" sz="2800">
                <a:solidFill>
                  <a:schemeClr val="tx2"/>
                </a:solidFill>
                <a:effectLst>
                  <a:outerShdw blurRad="38100" dist="38100" dir="2700000" algn="tl">
                    <a:srgbClr val="C0C0C0"/>
                  </a:outerShdw>
                </a:effectLst>
                <a:ea typeface="楷体_GB2312"/>
                <a:cs typeface="楷体_GB2312"/>
              </a:rPr>
              <a:t>]</a:t>
            </a:r>
            <a:r>
              <a:rPr lang="zh-CN" altLang="en-US" sz="2800">
                <a:effectLst>
                  <a:outerShdw blurRad="38100" dist="38100" dir="2700000" algn="tl">
                    <a:srgbClr val="C0C0C0"/>
                  </a:outerShdw>
                </a:effectLst>
                <a:ea typeface="楷体_GB2312"/>
                <a:cs typeface="楷体_GB2312"/>
              </a:rPr>
              <a:t>，记录各个顶点入度。入度为零的顶点即无前驱的顶点。</a:t>
            </a:r>
            <a:endParaRPr lang="zh-CN" altLang="en-US" sz="2800">
              <a:effectLst>
                <a:outerShdw blurRad="38100" dist="38100" dir="2700000" algn="tl">
                  <a:srgbClr val="C0C0C0"/>
                </a:outerShdw>
              </a:effectLst>
              <a:ea typeface="楷体_GB2312"/>
              <a:cs typeface="楷体_GB2312"/>
            </a:endParaRPr>
          </a:p>
          <a:p>
            <a:pPr algn="just">
              <a:lnSpc>
                <a:spcPct val="95000"/>
              </a:lnSpc>
              <a:buFont typeface="Arial" panose="020B0604020202020204" pitchFamily="34" charset="0"/>
              <a:buChar char="•"/>
            </a:pPr>
            <a:r>
              <a:rPr lang="zh-CN" altLang="en-US" sz="2800">
                <a:effectLst>
                  <a:outerShdw blurRad="38100" dist="38100" dir="2700000" algn="tl">
                    <a:srgbClr val="C0C0C0"/>
                  </a:outerShdw>
                </a:effectLst>
                <a:ea typeface="楷体_GB2312"/>
                <a:cs typeface="楷体_GB2312"/>
              </a:rPr>
              <a:t>在输入数据前，对邻接表和入度数组</a:t>
            </a:r>
            <a:r>
              <a:rPr lang="en-US" altLang="zh-CN" sz="2800" i="1">
                <a:solidFill>
                  <a:schemeClr val="tx2"/>
                </a:solidFill>
                <a:effectLst>
                  <a:outerShdw blurRad="38100" dist="38100" dir="2700000" algn="tl">
                    <a:srgbClr val="C0C0C0"/>
                  </a:outerShdw>
                </a:effectLst>
                <a:ea typeface="楷体_GB2312"/>
                <a:cs typeface="楷体_GB2312"/>
              </a:rPr>
              <a:t>count</a:t>
            </a:r>
            <a:r>
              <a:rPr lang="en-US" altLang="zh-CN" sz="2800">
                <a:solidFill>
                  <a:schemeClr val="tx2"/>
                </a:solidFill>
                <a:effectLst>
                  <a:outerShdw blurRad="38100" dist="38100" dir="2700000" algn="tl">
                    <a:srgbClr val="C0C0C0"/>
                  </a:outerShdw>
                </a:effectLst>
                <a:ea typeface="楷体_GB2312"/>
                <a:cs typeface="楷体_GB2312"/>
              </a:rPr>
              <a:t>[ ]</a:t>
            </a:r>
            <a:r>
              <a:rPr lang="zh-CN" altLang="en-US" sz="2800">
                <a:effectLst>
                  <a:outerShdw blurRad="38100" dist="38100" dir="2700000" algn="tl">
                    <a:srgbClr val="C0C0C0"/>
                  </a:outerShdw>
                </a:effectLst>
                <a:ea typeface="楷体_GB2312"/>
                <a:cs typeface="楷体_GB2312"/>
              </a:rPr>
              <a:t>全部初始化。在输入数据时，每输入一条边</a:t>
            </a:r>
            <a:r>
              <a:rPr lang="en-US" altLang="zh-CN" sz="2800">
                <a:effectLst>
                  <a:outerShdw blurRad="38100" dist="38100" dir="2700000" algn="tl">
                    <a:srgbClr val="C0C0C0"/>
                  </a:outerShdw>
                </a:effectLst>
                <a:ea typeface="楷体_GB2312"/>
                <a:cs typeface="楷体_GB2312"/>
              </a:rPr>
              <a:t>&lt;</a:t>
            </a:r>
            <a:r>
              <a:rPr lang="en-US" altLang="zh-CN" sz="2800" i="1">
                <a:effectLst>
                  <a:outerShdw blurRad="38100" dist="38100" dir="2700000" algn="tl">
                    <a:srgbClr val="C0C0C0"/>
                  </a:outerShdw>
                </a:effectLst>
                <a:ea typeface="楷体_GB2312"/>
                <a:cs typeface="楷体_GB2312"/>
              </a:rPr>
              <a:t>j</a:t>
            </a:r>
            <a:r>
              <a:rPr lang="en-US" altLang="zh-CN" sz="2800">
                <a:effectLst>
                  <a:outerShdw blurRad="38100" dist="38100" dir="2700000" algn="tl">
                    <a:srgbClr val="C0C0C0"/>
                  </a:outerShdw>
                </a:effectLst>
                <a:ea typeface="楷体_GB2312"/>
                <a:cs typeface="楷体_GB2312"/>
              </a:rPr>
              <a:t>, </a:t>
            </a:r>
            <a:r>
              <a:rPr lang="en-US" altLang="zh-CN" sz="2800" i="1">
                <a:effectLst>
                  <a:outerShdw blurRad="38100" dist="38100" dir="2700000" algn="tl">
                    <a:srgbClr val="C0C0C0"/>
                  </a:outerShdw>
                </a:effectLst>
                <a:ea typeface="楷体_GB2312"/>
                <a:cs typeface="楷体_GB2312"/>
              </a:rPr>
              <a:t>k&gt;</a:t>
            </a:r>
            <a:r>
              <a:rPr lang="zh-CN" altLang="en-US" sz="2800">
                <a:effectLst>
                  <a:outerShdw blurRad="38100" dist="38100" dir="2700000" algn="tl">
                    <a:srgbClr val="C0C0C0"/>
                  </a:outerShdw>
                </a:effectLst>
                <a:ea typeface="楷体_GB2312"/>
                <a:cs typeface="楷体_GB2312"/>
              </a:rPr>
              <a:t>，就建立一个边结点，并将它链入相应边链表中，统计入度信息：</a:t>
            </a:r>
            <a:endParaRPr lang="zh-CN" altLang="en-US" sz="2800">
              <a:effectLst>
                <a:outerShdw blurRad="38100" dist="38100" dir="2700000" algn="tl">
                  <a:srgbClr val="C0C0C0"/>
                </a:outerShdw>
              </a:effectLst>
              <a:ea typeface="楷体_GB2312"/>
              <a:cs typeface="楷体_GB2312"/>
            </a:endParaRPr>
          </a:p>
          <a:p>
            <a:pPr lvl="1" algn="just">
              <a:lnSpc>
                <a:spcPct val="95000"/>
              </a:lnSpc>
              <a:spcBef>
                <a:spcPct val="15000"/>
              </a:spcBef>
              <a:buFontTx/>
              <a:buNone/>
            </a:pPr>
            <a:r>
              <a:rPr lang="zh-CN" altLang="en-US" i="1">
                <a:effectLst>
                  <a:outerShdw blurRad="38100" dist="38100" dir="2700000" algn="tl">
                    <a:srgbClr val="C0C0C0"/>
                  </a:outerShdw>
                </a:effectLst>
                <a:ea typeface="楷体_GB2312"/>
                <a:cs typeface="楷体_GB2312"/>
              </a:rPr>
              <a:t> </a:t>
            </a:r>
            <a:r>
              <a:rPr lang="en-US" altLang="zh-CN" i="1">
                <a:effectLst>
                  <a:outerShdw blurRad="38100" dist="38100" dir="2700000" algn="tl">
                    <a:srgbClr val="C0C0C0"/>
                  </a:outerShdw>
                </a:effectLst>
                <a:ea typeface="楷体_GB2312"/>
                <a:cs typeface="楷体_GB2312"/>
              </a:rPr>
              <a:t>AdjListGraph  G=new AdjListGraph</a:t>
            </a:r>
            <a:r>
              <a:rPr lang="zh-CN" altLang="en-US" i="1">
                <a:effectLst>
                  <a:outerShdw blurRad="38100" dist="38100" dir="2700000" algn="tl">
                    <a:srgbClr val="C0C0C0"/>
                  </a:outerShdw>
                </a:effectLst>
                <a:ea typeface="楷体_GB2312"/>
                <a:cs typeface="楷体_GB2312"/>
              </a:rPr>
              <a:t>（</a:t>
            </a:r>
            <a:r>
              <a:rPr lang="en-US" altLang="zh-CN" i="1">
                <a:effectLst>
                  <a:outerShdw blurRad="38100" dist="38100" dir="2700000" algn="tl">
                    <a:srgbClr val="C0C0C0"/>
                  </a:outerShdw>
                </a:effectLst>
                <a:ea typeface="楷体_GB2312"/>
                <a:cs typeface="楷体_GB2312"/>
              </a:rPr>
              <a:t>n</a:t>
            </a:r>
            <a:r>
              <a:rPr lang="zh-CN" altLang="en-US" i="1">
                <a:effectLst>
                  <a:outerShdw blurRad="38100" dist="38100" dir="2700000" algn="tl">
                    <a:srgbClr val="C0C0C0"/>
                  </a:outerShdw>
                </a:effectLst>
                <a:ea typeface="楷体_GB2312"/>
                <a:cs typeface="楷体_GB2312"/>
              </a:rPr>
              <a:t>）</a:t>
            </a:r>
            <a:r>
              <a:rPr lang="en-US" altLang="zh-CN" i="1">
                <a:effectLst>
                  <a:outerShdw blurRad="38100" dist="38100" dir="2700000" algn="tl">
                    <a:srgbClr val="C0C0C0"/>
                  </a:outerShdw>
                </a:effectLst>
                <a:ea typeface="楷体_GB2312"/>
                <a:cs typeface="楷体_GB2312"/>
              </a:rPr>
              <a:t> </a:t>
            </a:r>
            <a:r>
              <a:rPr lang="en-US" altLang="zh-CN">
                <a:solidFill>
                  <a:schemeClr val="tx2"/>
                </a:solidFill>
                <a:effectLst>
                  <a:outerShdw blurRad="38100" dist="38100" dir="2700000" algn="tl">
                    <a:srgbClr val="C0C0C0"/>
                  </a:outerShdw>
                </a:effectLst>
                <a:ea typeface="楷体_GB2312"/>
                <a:cs typeface="楷体_GB2312"/>
              </a:rPr>
              <a:t>	</a:t>
            </a:r>
            <a:endParaRPr lang="en-US" altLang="zh-CN">
              <a:solidFill>
                <a:schemeClr val="tx2"/>
              </a:solidFill>
              <a:effectLst>
                <a:outerShdw blurRad="38100" dist="38100" dir="2700000" algn="tl">
                  <a:srgbClr val="C0C0C0"/>
                </a:outerShdw>
              </a:effectLst>
              <a:ea typeface="楷体_GB2312"/>
              <a:cs typeface="楷体_GB2312"/>
            </a:endParaRPr>
          </a:p>
          <a:p>
            <a:pPr lvl="1" algn="just">
              <a:lnSpc>
                <a:spcPct val="95000"/>
              </a:lnSpc>
              <a:spcBef>
                <a:spcPct val="0"/>
              </a:spcBef>
              <a:buFontTx/>
              <a:buNone/>
            </a:pPr>
            <a:r>
              <a:rPr lang="en-US" altLang="zh-CN">
                <a:effectLst>
                  <a:outerShdw blurRad="38100" dist="38100" dir="2700000" algn="tl">
                    <a:srgbClr val="C0C0C0"/>
                  </a:outerShdw>
                </a:effectLst>
                <a:latin typeface="隶书" panose="02010509060101010101" pitchFamily="49" charset="-122"/>
                <a:ea typeface="隶书" panose="02010509060101010101" pitchFamily="49" charset="-122"/>
              </a:rPr>
              <a:t> ……</a:t>
            </a:r>
            <a:endParaRPr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gn="just">
              <a:lnSpc>
                <a:spcPct val="95000"/>
              </a:lnSpc>
              <a:spcBef>
                <a:spcPct val="0"/>
              </a:spcBef>
              <a:buFontTx/>
              <a:buNone/>
            </a:pPr>
            <a:r>
              <a:rPr lang="en-US" altLang="zh-CN">
                <a:effectLst>
                  <a:outerShdw blurRad="38100" dist="38100" dir="2700000" algn="tl">
                    <a:srgbClr val="C0C0C0"/>
                  </a:outerShdw>
                </a:effectLst>
                <a:latin typeface="隶书" panose="02010509060101010101" pitchFamily="49" charset="-122"/>
                <a:ea typeface="隶书" panose="02010509060101010101" pitchFamily="49" charset="-122"/>
              </a:rPr>
              <a:t>For()</a:t>
            </a:r>
            <a:endParaRPr lang="en-US" altLang="zh-CN">
              <a:effectLst>
                <a:outerShdw blurRad="38100" dist="38100" dir="2700000" algn="tl">
                  <a:srgbClr val="C0C0C0"/>
                </a:outerShdw>
              </a:effectLst>
              <a:latin typeface="隶书" panose="02010509060101010101" pitchFamily="49" charset="-122"/>
              <a:ea typeface="隶书" panose="02010509060101010101" pitchFamily="49" charset="-122"/>
            </a:endParaRPr>
          </a:p>
          <a:p>
            <a:pPr lvl="1" algn="just">
              <a:lnSpc>
                <a:spcPct val="95000"/>
              </a:lnSpc>
              <a:spcBef>
                <a:spcPct val="0"/>
              </a:spcBef>
              <a:buFontTx/>
              <a:buNone/>
            </a:pPr>
            <a:r>
              <a:rPr lang="en-US" altLang="zh-CN">
                <a:effectLst>
                  <a:outerShdw blurRad="38100" dist="38100" dir="2700000" algn="tl">
                    <a:srgbClr val="C0C0C0"/>
                  </a:outerShdw>
                </a:effectLst>
                <a:latin typeface="隶书" panose="02010509060101010101" pitchFamily="49" charset="-122"/>
                <a:ea typeface="隶书" panose="02010509060101010101" pitchFamily="49" charset="-122"/>
              </a:rPr>
              <a:t>  G.insertEdge(j,k,0)</a:t>
            </a:r>
            <a:endParaRPr lang="zh-CN" altLang="en-US">
              <a:effectLst>
                <a:outerShdw blurRad="38100" dist="38100" dir="2700000" algn="tl">
                  <a:srgbClr val="C0C0C0"/>
                </a:outerShdw>
              </a:effectLst>
              <a:ea typeface="楷体_GB2312"/>
              <a:cs typeface="楷体_GB2312"/>
            </a:endParaRPr>
          </a:p>
          <a:p>
            <a:pPr lvl="1" algn="just">
              <a:lnSpc>
                <a:spcPct val="95000"/>
              </a:lnSpc>
              <a:spcBef>
                <a:spcPct val="0"/>
              </a:spcBef>
              <a:buFontTx/>
              <a:buNone/>
            </a:pPr>
            <a:r>
              <a:rPr lang="zh-CN" altLang="en-US" i="1">
                <a:effectLst>
                  <a:outerShdw blurRad="38100" dist="38100" dir="2700000" algn="tl">
                    <a:srgbClr val="C0C0C0"/>
                  </a:outerShdw>
                </a:effectLst>
                <a:ea typeface="楷体_GB2312"/>
                <a:cs typeface="楷体_GB2312"/>
              </a:rPr>
              <a:t>    </a:t>
            </a:r>
            <a:r>
              <a:rPr lang="en-US" altLang="zh-CN" i="1">
                <a:solidFill>
                  <a:schemeClr val="tx2"/>
                </a:solidFill>
                <a:effectLst>
                  <a:outerShdw blurRad="38100" dist="38100" dir="2700000" algn="tl">
                    <a:srgbClr val="C0C0C0"/>
                  </a:outerShdw>
                </a:effectLst>
                <a:ea typeface="楷体_GB2312"/>
                <a:cs typeface="楷体_GB2312"/>
              </a:rPr>
              <a:t>count</a:t>
            </a:r>
            <a:r>
              <a:rPr lang="en-US" altLang="zh-CN">
                <a:solidFill>
                  <a:schemeClr val="tx2"/>
                </a:solidFill>
                <a:effectLst>
                  <a:outerShdw blurRad="38100" dist="38100" dir="2700000" algn="tl">
                    <a:srgbClr val="C0C0C0"/>
                  </a:outerShdw>
                </a:effectLst>
                <a:ea typeface="楷体_GB2312"/>
                <a:cs typeface="楷体_GB2312"/>
              </a:rPr>
              <a:t>[</a:t>
            </a:r>
            <a:r>
              <a:rPr lang="en-US" altLang="zh-CN" i="1">
                <a:solidFill>
                  <a:schemeClr val="tx2"/>
                </a:solidFill>
                <a:effectLst>
                  <a:outerShdw blurRad="38100" dist="38100" dir="2700000" algn="tl">
                    <a:srgbClr val="C0C0C0"/>
                  </a:outerShdw>
                </a:effectLst>
                <a:ea typeface="楷体_GB2312"/>
                <a:cs typeface="楷体_GB2312"/>
              </a:rPr>
              <a:t>k</a:t>
            </a:r>
            <a:r>
              <a:rPr lang="en-US" altLang="zh-CN">
                <a:solidFill>
                  <a:schemeClr val="tx2"/>
                </a:solidFill>
                <a:effectLst>
                  <a:outerShdw blurRad="38100" dist="38100" dir="2700000" algn="tl">
                    <a:srgbClr val="C0C0C0"/>
                  </a:outerShdw>
                </a:effectLst>
                <a:ea typeface="楷体_GB2312"/>
                <a:cs typeface="楷体_GB2312"/>
              </a:rPr>
              <a:t>]++;</a:t>
            </a:r>
            <a:r>
              <a:rPr lang="en-US" altLang="zh-CN">
                <a:effectLst>
                  <a:outerShdw blurRad="38100" dist="38100" dir="2700000" algn="tl">
                    <a:srgbClr val="C0C0C0"/>
                  </a:outerShdw>
                </a:effectLst>
                <a:ea typeface="楷体_GB2312"/>
                <a:cs typeface="楷体_GB2312"/>
              </a:rPr>
              <a:t>		//</a:t>
            </a:r>
            <a:r>
              <a:rPr lang="zh-CN" altLang="en-US">
                <a:effectLst>
                  <a:outerShdw blurRad="38100" dist="38100" dir="2700000" algn="tl">
                    <a:srgbClr val="C0C0C0"/>
                  </a:outerShdw>
                </a:effectLst>
                <a:ea typeface="隶书" panose="02010509060101010101" pitchFamily="49" charset="-122"/>
              </a:rPr>
              <a:t>顶点 </a:t>
            </a:r>
            <a:r>
              <a:rPr lang="en-US" altLang="zh-CN" i="1">
                <a:solidFill>
                  <a:schemeClr val="tx2"/>
                </a:solidFill>
                <a:effectLst>
                  <a:outerShdw blurRad="38100" dist="38100" dir="2700000" algn="tl">
                    <a:srgbClr val="C0C0C0"/>
                  </a:outerShdw>
                </a:effectLst>
                <a:ea typeface="隶书" panose="02010509060101010101" pitchFamily="49" charset="-122"/>
              </a:rPr>
              <a:t>k</a:t>
            </a:r>
            <a:r>
              <a:rPr lang="en-US" altLang="zh-CN" i="1">
                <a:effectLst>
                  <a:outerShdw blurRad="38100" dist="38100" dir="2700000" algn="tl">
                    <a:srgbClr val="C0C0C0"/>
                  </a:outerShdw>
                </a:effectLst>
                <a:ea typeface="楷体_GB2312"/>
                <a:cs typeface="楷体_GB2312"/>
              </a:rPr>
              <a:t> </a:t>
            </a:r>
            <a:r>
              <a:rPr lang="zh-CN" altLang="en-US">
                <a:effectLst>
                  <a:outerShdw blurRad="38100" dist="38100" dir="2700000" algn="tl">
                    <a:srgbClr val="C0C0C0"/>
                  </a:outerShdw>
                </a:effectLst>
                <a:ea typeface="隶书" panose="02010509060101010101" pitchFamily="49" charset="-122"/>
              </a:rPr>
              <a:t>入度加一</a:t>
            </a:r>
            <a:r>
              <a:rPr lang="zh-CN" altLang="en-US">
                <a:effectLst>
                  <a:outerShdw blurRad="38100" dist="38100" dir="2700000" algn="tl">
                    <a:srgbClr val="C0C0C0"/>
                  </a:outerShdw>
                </a:effectLst>
                <a:ea typeface="楷体_GB2312"/>
                <a:cs typeface="楷体_GB2312"/>
              </a:rPr>
              <a:t>  </a:t>
            </a:r>
            <a:endParaRPr lang="zh-CN" altLang="en-US">
              <a:effectLst>
                <a:outerShdw blurRad="38100" dist="38100" dir="2700000" algn="tl">
                  <a:srgbClr val="C0C0C0"/>
                </a:outerShdw>
              </a:effectLst>
              <a:ea typeface="楷体_GB2312"/>
              <a:cs typeface="楷体_GB2312"/>
            </a:endParaRPr>
          </a:p>
        </p:txBody>
      </p:sp>
      <p:sp>
        <p:nvSpPr>
          <p:cNvPr id="3" name="Text Box 4"/>
          <p:cNvSpPr txBox="1">
            <a:spLocks noChangeArrowheads="1"/>
          </p:cNvSpPr>
          <p:nvPr/>
        </p:nvSpPr>
        <p:spPr bwMode="auto">
          <a:xfrm>
            <a:off x="971600" y="1124744"/>
            <a:ext cx="4773613" cy="579437"/>
          </a:xfrm>
          <a:prstGeom prst="rect">
            <a:avLst/>
          </a:prstGeom>
          <a:noFill/>
          <a:ln w="9525">
            <a:noFill/>
            <a:miter lim="800000"/>
          </a:ln>
        </p:spPr>
        <p:txBody>
          <a:bodyPr wrap="none">
            <a:spAutoFit/>
          </a:bodyPr>
          <a:lstStyle/>
          <a:p>
            <a:pPr fontAlgn="auto">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AOV</a:t>
            </a:r>
            <a:r>
              <a:rPr kumimoji="1" lang="zh-CN" altLang="en-US" sz="3200" b="1" dirty="0">
                <a:effectLst>
                  <a:outerShdw blurRad="38100" dist="38100" dir="2700000" algn="tl">
                    <a:srgbClr val="C0C0C0"/>
                  </a:outerShdw>
                </a:effectLst>
                <a:ea typeface="楷体_GB2312" pitchFamily="49" charset="-122"/>
              </a:rPr>
              <a:t>网络及其邻接表表示</a:t>
            </a:r>
            <a:endParaRPr kumimoji="1" lang="zh-CN" altLang="en-US" sz="2800" dirty="0">
              <a:ea typeface="+mn-ea"/>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over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body" idx="1"/>
          </p:nvPr>
        </p:nvSpPr>
        <p:spPr>
          <a:xfrm>
            <a:off x="273050" y="476250"/>
            <a:ext cx="8839200" cy="6148388"/>
          </a:xfrm>
        </p:spPr>
        <p:txBody>
          <a:bodyPr>
            <a:normAutofit/>
          </a:bodyPr>
          <a:lstStyle/>
          <a:p>
            <a:pPr>
              <a:spcBef>
                <a:spcPct val="0"/>
              </a:spcBef>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在拓扑排序算法中，使用一个存放入度为零的顶点的链式栈，供选择和输出无前驱的顶点。只要出现入度为零的顶点，就将它加入栈中。</a:t>
            </a:r>
            <a:endParaRPr lang="zh-CN" altLang="en-US" sz="2800" dirty="0">
              <a:effectLst>
                <a:outerShdw blurRad="38100" dist="38100" dir="2700000" algn="tl">
                  <a:srgbClr val="C0C0C0"/>
                </a:outerShdw>
              </a:effectLst>
              <a:ea typeface="楷体_GB2312"/>
              <a:cs typeface="楷体_GB2312"/>
            </a:endParaRPr>
          </a:p>
          <a:p>
            <a:pPr>
              <a:spcBef>
                <a:spcPct val="0"/>
              </a:spcBef>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使用这种栈的拓扑排序算法可以描述如下：</a:t>
            </a:r>
            <a:endParaRPr lang="zh-CN" altLang="en-US" sz="2800" dirty="0">
              <a:effectLst>
                <a:outerShdw blurRad="38100" dist="38100" dir="2700000" algn="tl">
                  <a:srgbClr val="C0C0C0"/>
                </a:outerShdw>
              </a:effectLst>
              <a:ea typeface="楷体_GB2312"/>
              <a:cs typeface="楷体_GB2312"/>
            </a:endParaRPr>
          </a:p>
          <a:p>
            <a:pPr>
              <a:spcBef>
                <a:spcPct val="0"/>
              </a:spcBef>
              <a:buFontTx/>
              <a:buNone/>
            </a:pPr>
            <a:r>
              <a:rPr lang="zh-CN" altLang="en-US" sz="2800" dirty="0">
                <a:effectLst>
                  <a:outerShdw blurRad="38100" dist="38100" dir="2700000" algn="tl">
                    <a:srgbClr val="C0C0C0"/>
                  </a:outerShdw>
                </a:effectLst>
                <a:ea typeface="楷体_GB2312"/>
                <a:cs typeface="楷体_GB2312"/>
              </a:rPr>
              <a:t>   </a:t>
            </a:r>
            <a:r>
              <a:rPr lang="en-US" altLang="zh-CN" sz="2800" dirty="0">
                <a:effectLst>
                  <a:outerShdw blurRad="38100" dist="38100" dir="2700000" algn="tl">
                    <a:srgbClr val="C0C0C0"/>
                  </a:outerShdw>
                </a:effectLst>
                <a:ea typeface="楷体_GB2312"/>
                <a:cs typeface="楷体_GB2312"/>
              </a:rPr>
              <a:t>(1) </a:t>
            </a:r>
            <a:r>
              <a:rPr lang="zh-CN" altLang="en-US" sz="2800" dirty="0">
                <a:solidFill>
                  <a:srgbClr val="FF0000"/>
                </a:solidFill>
                <a:effectLst>
                  <a:outerShdw blurRad="38100" dist="38100" dir="2700000" algn="tl">
                    <a:srgbClr val="C0C0C0"/>
                  </a:outerShdw>
                </a:effectLst>
                <a:ea typeface="楷体_GB2312"/>
                <a:cs typeface="楷体_GB2312"/>
              </a:rPr>
              <a:t>建立入度为零的顶点栈</a:t>
            </a:r>
            <a:r>
              <a:rPr lang="en-US" altLang="zh-CN" sz="2800" dirty="0">
                <a:solidFill>
                  <a:srgbClr val="FF0000"/>
                </a:solidFill>
                <a:effectLst>
                  <a:outerShdw blurRad="38100" dist="38100" dir="2700000" algn="tl">
                    <a:srgbClr val="C0C0C0"/>
                  </a:outerShdw>
                </a:effectLst>
                <a:ea typeface="楷体_GB2312"/>
                <a:cs typeface="楷体_GB2312"/>
              </a:rPr>
              <a:t>;</a:t>
            </a:r>
            <a:endParaRPr lang="en-US" altLang="zh-CN" sz="2800" dirty="0">
              <a:solidFill>
                <a:srgbClr val="FF0000"/>
              </a:solidFill>
              <a:effectLst>
                <a:outerShdw blurRad="38100" dist="38100" dir="2700000" algn="tl">
                  <a:srgbClr val="C0C0C0"/>
                </a:outerShdw>
              </a:effectLst>
              <a:ea typeface="楷体_GB2312"/>
              <a:cs typeface="楷体_GB2312"/>
            </a:endParaRPr>
          </a:p>
          <a:p>
            <a:pPr>
              <a:spcBef>
                <a:spcPct val="0"/>
              </a:spcBef>
              <a:buFontTx/>
              <a:buNone/>
            </a:pPr>
            <a:r>
              <a:rPr lang="en-US" altLang="zh-CN" sz="2800" dirty="0">
                <a:effectLst>
                  <a:outerShdw blurRad="38100" dist="38100" dir="2700000" algn="tl">
                    <a:srgbClr val="C0C0C0"/>
                  </a:outerShdw>
                </a:effectLst>
                <a:ea typeface="楷体_GB2312"/>
                <a:cs typeface="楷体_GB2312"/>
              </a:rPr>
              <a:t>   (2) </a:t>
            </a:r>
            <a:r>
              <a:rPr lang="zh-CN" altLang="en-US" sz="2800" dirty="0">
                <a:effectLst>
                  <a:outerShdw blurRad="38100" dist="38100" dir="2700000" algn="tl">
                    <a:srgbClr val="C0C0C0"/>
                  </a:outerShdw>
                </a:effectLst>
                <a:ea typeface="楷体_GB2312"/>
                <a:cs typeface="楷体_GB2312"/>
              </a:rPr>
              <a:t>当入度为零的顶点栈不空时</a:t>
            </a:r>
            <a:r>
              <a:rPr lang="en-US" altLang="zh-CN" sz="2800" dirty="0">
                <a:effectLst>
                  <a:outerShdw blurRad="38100" dist="38100" dir="2700000" algn="tl">
                    <a:srgbClr val="C0C0C0"/>
                  </a:outerShdw>
                </a:effectLst>
                <a:ea typeface="楷体_GB2312"/>
                <a:cs typeface="楷体_GB2312"/>
              </a:rPr>
              <a:t>, </a:t>
            </a:r>
            <a:r>
              <a:rPr lang="zh-CN" altLang="en-US" sz="2800" dirty="0">
                <a:effectLst>
                  <a:outerShdw blurRad="38100" dist="38100" dir="2700000" algn="tl">
                    <a:srgbClr val="C0C0C0"/>
                  </a:outerShdw>
                </a:effectLst>
                <a:ea typeface="楷体_GB2312"/>
                <a:cs typeface="楷体_GB2312"/>
              </a:rPr>
              <a:t>重复执行 </a:t>
            </a:r>
            <a:endParaRPr lang="zh-CN" altLang="en-US" sz="2800" dirty="0">
              <a:effectLst>
                <a:outerShdw blurRad="38100" dist="38100" dir="2700000" algn="tl">
                  <a:srgbClr val="C0C0C0"/>
                </a:outerShdw>
              </a:effectLst>
              <a:ea typeface="楷体_GB2312"/>
              <a:cs typeface="楷体_GB2312"/>
            </a:endParaRPr>
          </a:p>
          <a:p>
            <a:pPr lvl="1">
              <a:spcBef>
                <a:spcPct val="0"/>
              </a:spcBef>
              <a:buFont typeface="Arial" panose="020B0604020202020204" pitchFamily="34" charset="0"/>
              <a:buChar char="–"/>
            </a:pPr>
            <a:r>
              <a:rPr lang="zh-CN" altLang="en-US" dirty="0">
                <a:effectLst>
                  <a:outerShdw blurRad="38100" dist="38100" dir="2700000" algn="tl">
                    <a:srgbClr val="C0C0C0"/>
                  </a:outerShdw>
                </a:effectLst>
                <a:ea typeface="楷体_GB2312"/>
                <a:cs typeface="楷体_GB2312"/>
              </a:rPr>
              <a:t> 从顶点栈中退出一个顶点</a:t>
            </a: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楷体_GB2312"/>
                <a:cs typeface="楷体_GB2312"/>
              </a:rPr>
              <a:t>并输出之</a:t>
            </a:r>
            <a:r>
              <a:rPr lang="en-US" altLang="zh-CN" dirty="0">
                <a:effectLst>
                  <a:outerShdw blurRad="38100" dist="38100" dir="2700000" algn="tl">
                    <a:srgbClr val="C0C0C0"/>
                  </a:outerShdw>
                </a:effectLst>
                <a:ea typeface="楷体_GB2312"/>
                <a:cs typeface="楷体_GB2312"/>
              </a:rPr>
              <a:t>;</a:t>
            </a:r>
            <a:endParaRPr lang="en-US" altLang="zh-CN" dirty="0">
              <a:effectLst>
                <a:outerShdw blurRad="38100" dist="38100" dir="2700000" algn="tl">
                  <a:srgbClr val="C0C0C0"/>
                </a:outerShdw>
              </a:effectLst>
              <a:ea typeface="楷体_GB2312"/>
              <a:cs typeface="楷体_GB2312"/>
            </a:endParaRPr>
          </a:p>
          <a:p>
            <a:pPr lvl="1">
              <a:spcBef>
                <a:spcPct val="0"/>
              </a:spcBef>
              <a:buFont typeface="Arial" panose="020B0604020202020204" pitchFamily="34" charset="0"/>
              <a:buChar char="–"/>
            </a:pP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楷体_GB2312"/>
                <a:cs typeface="楷体_GB2312"/>
              </a:rPr>
              <a:t>从</a:t>
            </a:r>
            <a:r>
              <a:rPr lang="en-US" altLang="zh-CN" dirty="0">
                <a:effectLst>
                  <a:outerShdw blurRad="38100" dist="38100" dir="2700000" algn="tl">
                    <a:srgbClr val="C0C0C0"/>
                  </a:outerShdw>
                </a:effectLst>
                <a:ea typeface="楷体_GB2312"/>
                <a:cs typeface="楷体_GB2312"/>
              </a:rPr>
              <a:t>AOV</a:t>
            </a:r>
            <a:r>
              <a:rPr lang="zh-CN" altLang="en-US" dirty="0">
                <a:effectLst>
                  <a:outerShdw blurRad="38100" dist="38100" dir="2700000" algn="tl">
                    <a:srgbClr val="C0C0C0"/>
                  </a:outerShdw>
                </a:effectLst>
                <a:ea typeface="楷体_GB2312"/>
                <a:cs typeface="楷体_GB2312"/>
              </a:rPr>
              <a:t>网络中删去这个顶点和它发出的边</a:t>
            </a: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楷体_GB2312"/>
                <a:cs typeface="楷体_GB2312"/>
              </a:rPr>
              <a:t>边的终顶点入度减一</a:t>
            </a:r>
            <a:r>
              <a:rPr lang="en-US" altLang="zh-CN" dirty="0">
                <a:effectLst>
                  <a:outerShdw blurRad="38100" dist="38100" dir="2700000" algn="tl">
                    <a:srgbClr val="C0C0C0"/>
                  </a:outerShdw>
                </a:effectLst>
                <a:ea typeface="楷体_GB2312"/>
                <a:cs typeface="楷体_GB2312"/>
              </a:rPr>
              <a:t>;</a:t>
            </a:r>
            <a:endParaRPr lang="en-US" altLang="zh-CN" dirty="0">
              <a:effectLst>
                <a:outerShdw blurRad="38100" dist="38100" dir="2700000" algn="tl">
                  <a:srgbClr val="C0C0C0"/>
                </a:outerShdw>
              </a:effectLst>
              <a:ea typeface="楷体_GB2312"/>
              <a:cs typeface="楷体_GB2312"/>
            </a:endParaRPr>
          </a:p>
          <a:p>
            <a:pPr lvl="1">
              <a:spcBef>
                <a:spcPct val="0"/>
              </a:spcBef>
              <a:buFont typeface="Arial" panose="020B0604020202020204" pitchFamily="34" charset="0"/>
              <a:buChar char="–"/>
            </a:pP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楷体_GB2312"/>
                <a:cs typeface="楷体_GB2312"/>
              </a:rPr>
              <a:t>如果弧的弧头顶点入度减至</a:t>
            </a:r>
            <a:r>
              <a:rPr lang="en-US" altLang="zh-CN" dirty="0">
                <a:effectLst>
                  <a:outerShdw blurRad="38100" dist="38100" dir="2700000" algn="tl">
                    <a:srgbClr val="C0C0C0"/>
                  </a:outerShdw>
                </a:effectLst>
                <a:ea typeface="楷体_GB2312"/>
                <a:cs typeface="楷体_GB2312"/>
              </a:rPr>
              <a:t>0, </a:t>
            </a:r>
            <a:r>
              <a:rPr lang="zh-CN" altLang="en-US" dirty="0">
                <a:effectLst>
                  <a:outerShdw blurRad="38100" dist="38100" dir="2700000" algn="tl">
                    <a:srgbClr val="C0C0C0"/>
                  </a:outerShdw>
                </a:effectLst>
                <a:ea typeface="楷体_GB2312"/>
                <a:cs typeface="楷体_GB2312"/>
              </a:rPr>
              <a:t>则该顶点进入度为零的顶点栈</a:t>
            </a:r>
            <a:r>
              <a:rPr lang="en-US" altLang="zh-CN" dirty="0">
                <a:effectLst>
                  <a:outerShdw blurRad="38100" dist="38100" dir="2700000" algn="tl">
                    <a:srgbClr val="C0C0C0"/>
                  </a:outerShdw>
                </a:effectLst>
                <a:ea typeface="楷体_GB2312"/>
                <a:cs typeface="楷体_GB2312"/>
              </a:rPr>
              <a:t>;</a:t>
            </a:r>
            <a:endParaRPr lang="en-US" altLang="zh-CN" dirty="0">
              <a:effectLst>
                <a:outerShdw blurRad="38100" dist="38100" dir="2700000" algn="tl">
                  <a:srgbClr val="C0C0C0"/>
                </a:outerShdw>
              </a:effectLst>
              <a:ea typeface="楷体_GB2312"/>
              <a:cs typeface="楷体_GB2312"/>
            </a:endParaRPr>
          </a:p>
          <a:p>
            <a:pPr>
              <a:spcBef>
                <a:spcPct val="0"/>
              </a:spcBef>
              <a:buFont typeface="Arial" panose="020B0604020202020204" pitchFamily="34" charset="0"/>
              <a:buChar char="•"/>
            </a:pPr>
            <a:r>
              <a:rPr lang="en-US" altLang="zh-CN" sz="2800" dirty="0">
                <a:effectLst>
                  <a:outerShdw blurRad="38100" dist="38100" dir="2700000" algn="tl">
                    <a:srgbClr val="C0C0C0"/>
                  </a:outerShdw>
                </a:effectLst>
                <a:ea typeface="楷体_GB2312"/>
                <a:cs typeface="楷体_GB2312"/>
              </a:rPr>
              <a:t>(3) </a:t>
            </a:r>
            <a:r>
              <a:rPr lang="zh-CN" altLang="en-US" sz="2800" dirty="0">
                <a:effectLst>
                  <a:outerShdw blurRad="38100" dist="38100" dir="2700000" algn="tl">
                    <a:srgbClr val="C0C0C0"/>
                  </a:outerShdw>
                </a:effectLst>
                <a:ea typeface="楷体_GB2312"/>
                <a:cs typeface="楷体_GB2312"/>
              </a:rPr>
              <a:t>如果输出顶点个数少于</a:t>
            </a:r>
            <a:r>
              <a:rPr lang="en-US" altLang="zh-CN" sz="2800" dirty="0">
                <a:effectLst>
                  <a:outerShdw blurRad="38100" dist="38100" dir="2700000" algn="tl">
                    <a:srgbClr val="C0C0C0"/>
                  </a:outerShdw>
                </a:effectLst>
                <a:ea typeface="楷体_GB2312"/>
                <a:cs typeface="楷体_GB2312"/>
              </a:rPr>
              <a:t>AOV</a:t>
            </a:r>
            <a:r>
              <a:rPr lang="zh-CN" altLang="en-US" sz="2800" dirty="0">
                <a:effectLst>
                  <a:outerShdw blurRad="38100" dist="38100" dir="2700000" algn="tl">
                    <a:srgbClr val="C0C0C0"/>
                  </a:outerShdw>
                </a:effectLst>
                <a:ea typeface="楷体_GB2312"/>
                <a:cs typeface="楷体_GB2312"/>
              </a:rPr>
              <a:t>网络的顶点个数</a:t>
            </a:r>
            <a:r>
              <a:rPr lang="en-US" altLang="zh-CN" sz="2800" dirty="0">
                <a:effectLst>
                  <a:outerShdw blurRad="38100" dist="38100" dir="2700000" algn="tl">
                    <a:srgbClr val="C0C0C0"/>
                  </a:outerShdw>
                </a:effectLst>
                <a:ea typeface="楷体_GB2312"/>
                <a:cs typeface="楷体_GB2312"/>
              </a:rPr>
              <a:t>, </a:t>
            </a:r>
            <a:r>
              <a:rPr lang="zh-CN" altLang="en-US" sz="2800" dirty="0">
                <a:effectLst>
                  <a:outerShdw blurRad="38100" dist="38100" dir="2700000" algn="tl">
                    <a:srgbClr val="C0C0C0"/>
                  </a:outerShdw>
                </a:effectLst>
                <a:ea typeface="楷体_GB2312"/>
                <a:cs typeface="楷体_GB2312"/>
              </a:rPr>
              <a:t>则报告网络中存在有向环。</a:t>
            </a:r>
            <a:endParaRPr lang="zh-CN" altLang="en-US" sz="2800" dirty="0">
              <a:effectLst>
                <a:outerShdw blurRad="38100" dist="38100" dir="2700000" algn="tl">
                  <a:srgbClr val="C0C0C0"/>
                </a:outerShdw>
              </a:effectLst>
              <a:ea typeface="楷体_GB2312"/>
              <a:cs typeface="楷体_GB2312"/>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3346">
                                            <p:txEl>
                                              <p:pRg st="0" end="0"/>
                                            </p:txEl>
                                          </p:spTgt>
                                        </p:tgtEl>
                                        <p:attrNameLst>
                                          <p:attrName>style.visibility</p:attrName>
                                        </p:attrNameLst>
                                      </p:cBhvr>
                                      <p:to>
                                        <p:strVal val="visible"/>
                                      </p:to>
                                    </p:set>
                                    <p:animEffect transition="in" filter="fade">
                                      <p:cBhvr>
                                        <p:cTn id="7" dur="500"/>
                                        <p:tgtEl>
                                          <p:spTgt spid="313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3346">
                                            <p:txEl>
                                              <p:pRg st="1" end="1"/>
                                            </p:txEl>
                                          </p:spTgt>
                                        </p:tgtEl>
                                        <p:attrNameLst>
                                          <p:attrName>style.visibility</p:attrName>
                                        </p:attrNameLst>
                                      </p:cBhvr>
                                      <p:to>
                                        <p:strVal val="visible"/>
                                      </p:to>
                                    </p:set>
                                    <p:animEffect transition="in" filter="fade">
                                      <p:cBhvr>
                                        <p:cTn id="12" dur="500"/>
                                        <p:tgtEl>
                                          <p:spTgt spid="313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3346">
                                            <p:txEl>
                                              <p:pRg st="2" end="2"/>
                                            </p:txEl>
                                          </p:spTgt>
                                        </p:tgtEl>
                                        <p:attrNameLst>
                                          <p:attrName>style.visibility</p:attrName>
                                        </p:attrNameLst>
                                      </p:cBhvr>
                                      <p:to>
                                        <p:strVal val="visible"/>
                                      </p:to>
                                    </p:set>
                                    <p:animEffect transition="in" filter="fade">
                                      <p:cBhvr>
                                        <p:cTn id="17" dur="500"/>
                                        <p:tgtEl>
                                          <p:spTgt spid="3133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3346">
                                            <p:txEl>
                                              <p:pRg st="3" end="3"/>
                                            </p:txEl>
                                          </p:spTgt>
                                        </p:tgtEl>
                                        <p:attrNameLst>
                                          <p:attrName>style.visibility</p:attrName>
                                        </p:attrNameLst>
                                      </p:cBhvr>
                                      <p:to>
                                        <p:strVal val="visible"/>
                                      </p:to>
                                    </p:set>
                                    <p:animEffect transition="in" filter="fade">
                                      <p:cBhvr>
                                        <p:cTn id="22" dur="500"/>
                                        <p:tgtEl>
                                          <p:spTgt spid="31334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3346">
                                            <p:txEl>
                                              <p:pRg st="4" end="4"/>
                                            </p:txEl>
                                          </p:spTgt>
                                        </p:tgtEl>
                                        <p:attrNameLst>
                                          <p:attrName>style.visibility</p:attrName>
                                        </p:attrNameLst>
                                      </p:cBhvr>
                                      <p:to>
                                        <p:strVal val="visible"/>
                                      </p:to>
                                    </p:set>
                                    <p:animEffect transition="in" filter="fade">
                                      <p:cBhvr>
                                        <p:cTn id="25" dur="500"/>
                                        <p:tgtEl>
                                          <p:spTgt spid="31334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3346">
                                            <p:txEl>
                                              <p:pRg st="5" end="5"/>
                                            </p:txEl>
                                          </p:spTgt>
                                        </p:tgtEl>
                                        <p:attrNameLst>
                                          <p:attrName>style.visibility</p:attrName>
                                        </p:attrNameLst>
                                      </p:cBhvr>
                                      <p:to>
                                        <p:strVal val="visible"/>
                                      </p:to>
                                    </p:set>
                                    <p:animEffect transition="in" filter="fade">
                                      <p:cBhvr>
                                        <p:cTn id="28" dur="500"/>
                                        <p:tgtEl>
                                          <p:spTgt spid="31334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3346">
                                            <p:txEl>
                                              <p:pRg st="6" end="6"/>
                                            </p:txEl>
                                          </p:spTgt>
                                        </p:tgtEl>
                                        <p:attrNameLst>
                                          <p:attrName>style.visibility</p:attrName>
                                        </p:attrNameLst>
                                      </p:cBhvr>
                                      <p:to>
                                        <p:strVal val="visible"/>
                                      </p:to>
                                    </p:set>
                                    <p:animEffect transition="in" filter="fade">
                                      <p:cBhvr>
                                        <p:cTn id="31" dur="500"/>
                                        <p:tgtEl>
                                          <p:spTgt spid="31334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3346">
                                            <p:txEl>
                                              <p:pRg st="7" end="7"/>
                                            </p:txEl>
                                          </p:spTgt>
                                        </p:tgtEl>
                                        <p:attrNameLst>
                                          <p:attrName>style.visibility</p:attrName>
                                        </p:attrNameLst>
                                      </p:cBhvr>
                                      <p:to>
                                        <p:strVal val="visible"/>
                                      </p:to>
                                    </p:set>
                                    <p:animEffect transition="in" filter="fade">
                                      <p:cBhvr>
                                        <p:cTn id="36" dur="500"/>
                                        <p:tgtEl>
                                          <p:spTgt spid="3133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body" idx="1"/>
          </p:nvPr>
        </p:nvSpPr>
        <p:spPr>
          <a:xfrm>
            <a:off x="211138" y="485775"/>
            <a:ext cx="8915400" cy="6372225"/>
          </a:xfrm>
        </p:spPr>
        <p:txBody>
          <a:bodyPr>
            <a:normAutofit/>
          </a:bodyPr>
          <a:lstStyle/>
          <a:p>
            <a:pPr>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在算法实现时，为了建立入度为零的顶点栈，可以不另外分配存储空间，直接利用入度为零的顶点的</a:t>
            </a:r>
            <a:r>
              <a:rPr lang="en-US" altLang="zh-CN" sz="2800" i="1" dirty="0">
                <a:solidFill>
                  <a:schemeClr val="tx2"/>
                </a:solidFill>
                <a:effectLst>
                  <a:outerShdw blurRad="38100" dist="38100" dir="2700000" algn="tl">
                    <a:srgbClr val="C0C0C0"/>
                  </a:outerShdw>
                </a:effectLst>
                <a:ea typeface="楷体_GB2312"/>
                <a:cs typeface="楷体_GB2312"/>
              </a:rPr>
              <a:t>count</a:t>
            </a:r>
            <a:r>
              <a:rPr lang="en-US" altLang="zh-CN" sz="2800" dirty="0">
                <a:solidFill>
                  <a:schemeClr val="tx2"/>
                </a:solidFill>
                <a:effectLst>
                  <a:outerShdw blurRad="38100" dist="38100" dir="2700000" algn="tl">
                    <a:srgbClr val="C0C0C0"/>
                  </a:outerShdw>
                </a:effectLst>
                <a:ea typeface="楷体_GB2312"/>
                <a:cs typeface="楷体_GB2312"/>
              </a:rPr>
              <a:t>[ ]</a:t>
            </a:r>
            <a:r>
              <a:rPr lang="zh-CN" altLang="en-US" sz="2800" dirty="0">
                <a:effectLst>
                  <a:outerShdw blurRad="38100" dist="38100" dir="2700000" algn="tl">
                    <a:srgbClr val="C0C0C0"/>
                  </a:outerShdw>
                </a:effectLst>
                <a:ea typeface="楷体_GB2312"/>
                <a:cs typeface="楷体_GB2312"/>
              </a:rPr>
              <a:t>数组元素。</a:t>
            </a:r>
            <a:endParaRPr lang="en-US" altLang="zh-CN" sz="2800" dirty="0">
              <a:effectLst>
                <a:outerShdw blurRad="38100" dist="38100" dir="2700000" algn="tl">
                  <a:srgbClr val="C0C0C0"/>
                </a:outerShdw>
              </a:effectLst>
              <a:ea typeface="楷体_GB2312"/>
              <a:cs typeface="楷体_GB2312"/>
            </a:endParaRPr>
          </a:p>
          <a:p>
            <a:pPr>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我们设立了一个栈顶指针</a:t>
            </a:r>
            <a:r>
              <a:rPr lang="en-US" altLang="zh-CN" sz="2800" i="1" dirty="0">
                <a:effectLst>
                  <a:outerShdw blurRad="38100" dist="38100" dir="2700000" algn="tl">
                    <a:srgbClr val="C0C0C0"/>
                  </a:outerShdw>
                </a:effectLst>
                <a:ea typeface="楷体_GB2312"/>
                <a:cs typeface="楷体_GB2312"/>
              </a:rPr>
              <a:t>top</a:t>
            </a:r>
            <a:r>
              <a:rPr lang="zh-CN" altLang="en-US" sz="2800" dirty="0">
                <a:effectLst>
                  <a:outerShdw blurRad="38100" dist="38100" dir="2700000" algn="tl">
                    <a:srgbClr val="C0C0C0"/>
                  </a:outerShdw>
                </a:effectLst>
                <a:ea typeface="楷体_GB2312"/>
                <a:cs typeface="楷体_GB2312"/>
              </a:rPr>
              <a:t>，指示当前栈顶的位置，即某一个入度为零的顶点位置。栈初始化时置</a:t>
            </a:r>
            <a:r>
              <a:rPr lang="en-US" altLang="zh-CN" sz="2800" i="1" dirty="0">
                <a:effectLst>
                  <a:outerShdw blurRad="38100" dist="38100" dir="2700000" algn="tl">
                    <a:srgbClr val="C0C0C0"/>
                  </a:outerShdw>
                </a:effectLst>
                <a:ea typeface="楷体_GB2312"/>
                <a:cs typeface="楷体_GB2312"/>
              </a:rPr>
              <a:t>top </a:t>
            </a:r>
            <a:r>
              <a:rPr lang="en-US" altLang="zh-CN" sz="2800" dirty="0">
                <a:effectLst>
                  <a:outerShdw blurRad="38100" dist="38100" dir="2700000" algn="tl">
                    <a:srgbClr val="C0C0C0"/>
                  </a:outerShdw>
                </a:effectLst>
                <a:ea typeface="楷体_GB2312"/>
                <a:cs typeface="楷体_GB2312"/>
              </a:rPr>
              <a:t>= </a:t>
            </a:r>
            <a:r>
              <a:rPr lang="en-US" altLang="zh-CN" sz="2800" dirty="0">
                <a:effectLst>
                  <a:outerShdw blurRad="38100" dist="38100" dir="2700000" algn="tl">
                    <a:srgbClr val="C0C0C0"/>
                  </a:outerShdw>
                </a:effectLst>
                <a:latin typeface="楷体_GB2312"/>
                <a:ea typeface="楷体_GB2312"/>
                <a:cs typeface="楷体_GB2312"/>
              </a:rPr>
              <a:t>-</a:t>
            </a:r>
            <a:r>
              <a:rPr lang="en-US" altLang="zh-CN" sz="2800" dirty="0">
                <a:effectLst>
                  <a:outerShdw blurRad="38100" dist="38100" dir="2700000" algn="tl">
                    <a:srgbClr val="C0C0C0"/>
                  </a:outerShdw>
                </a:effectLst>
                <a:ea typeface="楷体_GB2312"/>
                <a:cs typeface="楷体_GB2312"/>
              </a:rPr>
              <a:t>1</a:t>
            </a:r>
            <a:r>
              <a:rPr lang="zh-CN" altLang="en-US" sz="2800" dirty="0">
                <a:effectLst>
                  <a:outerShdw blurRad="38100" dist="38100" dir="2700000" algn="tl">
                    <a:srgbClr val="C0C0C0"/>
                  </a:outerShdw>
                </a:effectLst>
                <a:ea typeface="楷体_GB2312"/>
                <a:cs typeface="楷体_GB2312"/>
              </a:rPr>
              <a:t>，表示空栈。</a:t>
            </a:r>
            <a:endParaRPr lang="zh-CN" altLang="en-US" sz="2800" dirty="0">
              <a:effectLst>
                <a:outerShdw blurRad="38100" dist="38100" dir="2700000" algn="tl">
                  <a:srgbClr val="C0C0C0"/>
                </a:outerShdw>
              </a:effectLst>
              <a:ea typeface="楷体_GB2312"/>
              <a:cs typeface="楷体_GB2312"/>
            </a:endParaRPr>
          </a:p>
          <a:p>
            <a:pPr>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将顶点 </a:t>
            </a:r>
            <a:r>
              <a:rPr lang="en-US" altLang="zh-CN" sz="2800" i="1" dirty="0">
                <a:effectLst>
                  <a:outerShdw blurRad="38100" dist="38100" dir="2700000" algn="tl">
                    <a:srgbClr val="C0C0C0"/>
                  </a:outerShdw>
                </a:effectLst>
                <a:ea typeface="楷体_GB2312"/>
                <a:cs typeface="楷体_GB2312"/>
              </a:rPr>
              <a:t>I </a:t>
            </a:r>
            <a:r>
              <a:rPr lang="zh-CN" altLang="en-US" sz="2800" dirty="0">
                <a:effectLst>
                  <a:outerShdw blurRad="38100" dist="38100" dir="2700000" algn="tl">
                    <a:srgbClr val="C0C0C0"/>
                  </a:outerShdw>
                </a:effectLst>
                <a:ea typeface="楷体_GB2312"/>
                <a:cs typeface="楷体_GB2312"/>
              </a:rPr>
              <a:t>进栈时，执行以下指针的修改：</a:t>
            </a:r>
            <a:endParaRPr lang="zh-CN" altLang="en-US" sz="2800" dirty="0">
              <a:effectLst>
                <a:outerShdw blurRad="38100" dist="38100" dir="2700000" algn="tl">
                  <a:srgbClr val="C0C0C0"/>
                </a:outerShdw>
              </a:effectLst>
              <a:ea typeface="楷体_GB2312"/>
              <a:cs typeface="楷体_GB2312"/>
            </a:endParaRPr>
          </a:p>
          <a:p>
            <a:pPr lvl="1">
              <a:buFontTx/>
              <a:buNone/>
            </a:pPr>
            <a:r>
              <a:rPr lang="zh-CN" altLang="en-US" i="1" dirty="0">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solidFill>
                  <a:schemeClr val="tx2"/>
                </a:solidFill>
                <a:effectLst>
                  <a:outerShdw blurRad="38100" dist="38100" dir="2700000" algn="tl">
                    <a:srgbClr val="C0C0C0"/>
                  </a:outerShdw>
                </a:effectLst>
                <a:ea typeface="楷体_GB2312"/>
                <a:cs typeface="楷体_GB2312"/>
              </a:rPr>
              <a:t>] = </a:t>
            </a:r>
            <a:r>
              <a:rPr lang="en-US" altLang="zh-CN" i="1" dirty="0">
                <a:solidFill>
                  <a:schemeClr val="tx2"/>
                </a:solidFill>
                <a:effectLst>
                  <a:outerShdw blurRad="38100" dist="38100" dir="2700000" algn="tl">
                    <a:srgbClr val="C0C0C0"/>
                  </a:outerShdw>
                </a:effectLst>
                <a:ea typeface="楷体_GB2312"/>
                <a:cs typeface="楷体_GB2312"/>
              </a:rPr>
              <a:t>top</a:t>
            </a:r>
            <a:r>
              <a:rPr lang="en-US" altLang="zh-CN" dirty="0">
                <a:solidFill>
                  <a:schemeClr val="tx2"/>
                </a:solidFill>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 = </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solidFill>
                  <a:schemeClr val="tx2"/>
                </a:solidFill>
                <a:effectLst>
                  <a:outerShdw blurRad="38100" dist="38100" dir="2700000" algn="tl">
                    <a:srgbClr val="C0C0C0"/>
                  </a:outerShdw>
                </a:effectLst>
                <a:ea typeface="楷体_GB2312"/>
                <a:cs typeface="楷体_GB2312"/>
              </a:rPr>
              <a:t>;</a:t>
            </a:r>
            <a:endParaRPr lang="en-US" altLang="zh-CN" dirty="0">
              <a:solidFill>
                <a:schemeClr val="tx2"/>
              </a:solidFill>
              <a:effectLst>
                <a:outerShdw blurRad="38100" dist="38100" dir="2700000" algn="tl">
                  <a:srgbClr val="C0C0C0"/>
                </a:outerShdw>
              </a:effectLst>
              <a:ea typeface="楷体_GB2312"/>
              <a:cs typeface="楷体_GB2312"/>
            </a:endParaRPr>
          </a:p>
          <a:p>
            <a:pPr lvl="1">
              <a:buFontTx/>
              <a:buNone/>
            </a:pPr>
            <a:r>
              <a:rPr lang="en-US" altLang="zh-CN" dirty="0">
                <a:effectLst>
                  <a:outerShdw blurRad="38100" dist="38100" dir="2700000" algn="tl">
                    <a:srgbClr val="C0C0C0"/>
                  </a:outerShdw>
                </a:effectLst>
                <a:ea typeface="楷体_GB2312"/>
                <a:cs typeface="楷体_GB2312"/>
              </a:rPr>
              <a:t>  //</a:t>
            </a:r>
            <a:r>
              <a:rPr lang="en-US" altLang="zh-CN" dirty="0">
                <a:solidFill>
                  <a:schemeClr val="tx2"/>
                </a:solidFill>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a:t>
            </a:r>
            <a:r>
              <a:rPr lang="zh-CN" altLang="en-US" dirty="0">
                <a:effectLst>
                  <a:outerShdw blurRad="38100" dist="38100" dir="2700000" algn="tl">
                    <a:srgbClr val="C0C0C0"/>
                  </a:outerShdw>
                </a:effectLst>
                <a:ea typeface="隶书" panose="02010509060101010101" pitchFamily="49" charset="-122"/>
              </a:rPr>
              <a:t>指向新栈顶</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隶书" panose="02010509060101010101" pitchFamily="49" charset="-122"/>
              </a:rPr>
              <a:t>原栈顶元素放在</a:t>
            </a:r>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solidFill>
                  <a:schemeClr val="tx2"/>
                </a:solidFill>
                <a:effectLst>
                  <a:outerShdw blurRad="38100" dist="38100" dir="2700000" algn="tl">
                    <a:srgbClr val="C0C0C0"/>
                  </a:outerShdw>
                </a:effectLst>
                <a:ea typeface="楷体_GB2312"/>
                <a:cs typeface="楷体_GB2312"/>
              </a:rPr>
              <a:t>]</a:t>
            </a:r>
            <a:r>
              <a:rPr lang="zh-CN" altLang="en-US" dirty="0">
                <a:effectLst>
                  <a:outerShdw blurRad="38100" dist="38100" dir="2700000" algn="tl">
                    <a:srgbClr val="C0C0C0"/>
                  </a:outerShdw>
                </a:effectLst>
                <a:ea typeface="隶书" panose="02010509060101010101" pitchFamily="49" charset="-122"/>
              </a:rPr>
              <a:t>中</a:t>
            </a:r>
            <a:endParaRPr lang="zh-CN" altLang="en-US" dirty="0">
              <a:effectLst>
                <a:outerShdw blurRad="38100" dist="38100" dir="2700000" algn="tl">
                  <a:srgbClr val="C0C0C0"/>
                </a:outerShdw>
              </a:effectLst>
              <a:ea typeface="楷体_GB2312"/>
              <a:cs typeface="楷体_GB2312"/>
            </a:endParaRPr>
          </a:p>
          <a:p>
            <a:pPr>
              <a:buFont typeface="Arial" panose="020B0604020202020204" pitchFamily="34" charset="0"/>
              <a:buChar char="•"/>
            </a:pPr>
            <a:r>
              <a:rPr lang="zh-CN" altLang="en-US" sz="2800" dirty="0">
                <a:effectLst>
                  <a:outerShdw blurRad="38100" dist="38100" dir="2700000" algn="tl">
                    <a:srgbClr val="C0C0C0"/>
                  </a:outerShdw>
                </a:effectLst>
                <a:ea typeface="楷体_GB2312"/>
                <a:cs typeface="楷体_GB2312"/>
              </a:rPr>
              <a:t>退栈操作可以写成：</a:t>
            </a:r>
            <a:endParaRPr lang="zh-CN" altLang="en-US" sz="2800" dirty="0">
              <a:effectLst>
                <a:outerShdw blurRad="38100" dist="38100" dir="2700000" algn="tl">
                  <a:srgbClr val="C0C0C0"/>
                </a:outerShdw>
              </a:effectLst>
              <a:ea typeface="楷体_GB2312"/>
              <a:cs typeface="楷体_GB2312"/>
            </a:endParaRPr>
          </a:p>
          <a:p>
            <a:pPr lvl="1">
              <a:buFontTx/>
              <a:buNone/>
            </a:pPr>
            <a:r>
              <a:rPr lang="zh-CN" altLang="en-US" i="1" dirty="0">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j </a:t>
            </a:r>
            <a:r>
              <a:rPr lang="en-US" altLang="zh-CN" dirty="0">
                <a:solidFill>
                  <a:schemeClr val="tx2"/>
                </a:solidFill>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a:t>
            </a:r>
            <a:r>
              <a:rPr lang="en-US" altLang="zh-CN" dirty="0">
                <a:solidFill>
                  <a:schemeClr val="tx2"/>
                </a:solidFill>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a:t>
            </a:r>
            <a:r>
              <a:rPr lang="en-US" altLang="zh-CN" dirty="0">
                <a:solidFill>
                  <a:schemeClr val="tx2"/>
                </a:solidFill>
                <a:effectLst>
                  <a:outerShdw blurRad="38100" dist="38100" dir="2700000" algn="tl">
                    <a:srgbClr val="C0C0C0"/>
                  </a:outerShdw>
                </a:effectLst>
                <a:ea typeface="楷体_GB2312"/>
                <a:cs typeface="楷体_GB2312"/>
              </a:rPr>
              <a:t> = </a:t>
            </a:r>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a:solidFill>
                  <a:schemeClr val="tx2"/>
                </a:solidFill>
                <a:effectLst>
                  <a:outerShdw blurRad="38100" dist="38100" dir="2700000" algn="tl">
                    <a:srgbClr val="C0C0C0"/>
                  </a:outerShdw>
                </a:effectLst>
                <a:ea typeface="楷体_GB2312"/>
                <a:cs typeface="楷体_GB2312"/>
              </a:rPr>
              <a:t>top</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dirty="0">
                <a:effectLst>
                  <a:outerShdw blurRad="38100" dist="38100" dir="2700000" algn="tl">
                    <a:srgbClr val="C0C0C0"/>
                  </a:outerShdw>
                </a:effectLst>
                <a:ea typeface="楷体_GB2312"/>
                <a:cs typeface="楷体_GB2312"/>
              </a:rPr>
              <a:t>			</a:t>
            </a:r>
            <a:endParaRPr lang="en-US" altLang="zh-CN" dirty="0">
              <a:effectLst>
                <a:outerShdw blurRad="38100" dist="38100" dir="2700000" algn="tl">
                  <a:srgbClr val="C0C0C0"/>
                </a:outerShdw>
              </a:effectLst>
              <a:ea typeface="楷体_GB2312"/>
              <a:cs typeface="楷体_GB2312"/>
            </a:endParaRPr>
          </a:p>
          <a:p>
            <a:pPr lvl="1">
              <a:buFontTx/>
              <a:buNone/>
            </a:pPr>
            <a:r>
              <a:rPr lang="en-US" altLang="zh-CN" dirty="0">
                <a:effectLst>
                  <a:outerShdw blurRad="38100" dist="38100" dir="2700000" algn="tl">
                    <a:srgbClr val="C0C0C0"/>
                  </a:outerShdw>
                </a:effectLst>
                <a:ea typeface="楷体_GB2312"/>
                <a:cs typeface="楷体_GB2312"/>
              </a:rPr>
              <a:t> //</a:t>
            </a:r>
            <a:r>
              <a:rPr lang="zh-CN" altLang="en-US" dirty="0">
                <a:effectLst>
                  <a:outerShdw blurRad="38100" dist="38100" dir="2700000" algn="tl">
                    <a:srgbClr val="C0C0C0"/>
                  </a:outerShdw>
                </a:effectLst>
                <a:ea typeface="隶书" panose="02010509060101010101" pitchFamily="49" charset="-122"/>
              </a:rPr>
              <a:t>位于栈顶的顶点的位置记于 </a:t>
            </a:r>
            <a:r>
              <a:rPr lang="en-US" altLang="zh-CN" i="1" dirty="0">
                <a:solidFill>
                  <a:schemeClr val="tx2"/>
                </a:solidFill>
                <a:effectLst>
                  <a:outerShdw blurRad="38100" dist="38100" dir="2700000" algn="tl">
                    <a:srgbClr val="C0C0C0"/>
                  </a:outerShdw>
                </a:effectLst>
                <a:ea typeface="楷体_GB2312"/>
                <a:cs typeface="楷体_GB2312"/>
              </a:rPr>
              <a:t>j</a:t>
            </a:r>
            <a:r>
              <a:rPr lang="en-US" altLang="zh-CN" dirty="0">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a:t>
            </a:r>
            <a:r>
              <a:rPr lang="zh-CN" altLang="en-US" dirty="0">
                <a:effectLst>
                  <a:outerShdw blurRad="38100" dist="38100" dir="2700000" algn="tl">
                    <a:srgbClr val="C0C0C0"/>
                  </a:outerShdw>
                </a:effectLst>
                <a:ea typeface="隶书" panose="02010509060101010101" pitchFamily="49" charset="-122"/>
              </a:rPr>
              <a:t>退到次栈顶</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cover dir="l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359" y="-342155"/>
            <a:ext cx="8580800"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4" name="图片 3"/>
          <p:cNvPicPr>
            <a:picLocks noChangeAspect="1"/>
          </p:cNvPicPr>
          <p:nvPr/>
        </p:nvPicPr>
        <p:blipFill>
          <a:blip r:embed="rId2"/>
          <a:stretch>
            <a:fillRect/>
          </a:stretch>
        </p:blipFill>
        <p:spPr>
          <a:xfrm>
            <a:off x="219075" y="3691786"/>
            <a:ext cx="886966" cy="2922439"/>
          </a:xfrm>
          <a:prstGeom prst="rect">
            <a:avLst/>
          </a:prstGeom>
        </p:spPr>
      </p:pic>
      <p:pic>
        <p:nvPicPr>
          <p:cNvPr id="6" name="图片 5"/>
          <p:cNvPicPr>
            <a:picLocks noChangeAspect="1"/>
          </p:cNvPicPr>
          <p:nvPr/>
        </p:nvPicPr>
        <p:blipFill>
          <a:blip r:embed="rId3"/>
          <a:stretch>
            <a:fillRect/>
          </a:stretch>
        </p:blipFill>
        <p:spPr>
          <a:xfrm>
            <a:off x="6123565" y="3646207"/>
            <a:ext cx="1487041" cy="3153371"/>
          </a:xfrm>
          <a:prstGeom prst="rect">
            <a:avLst/>
          </a:prstGeom>
        </p:spPr>
      </p:pic>
      <p:sp>
        <p:nvSpPr>
          <p:cNvPr id="8" name="箭头: 右 7"/>
          <p:cNvSpPr/>
          <p:nvPr/>
        </p:nvSpPr>
        <p:spPr>
          <a:xfrm>
            <a:off x="1607823" y="4897957"/>
            <a:ext cx="55936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72858" y="3070781"/>
            <a:ext cx="504056" cy="830997"/>
            <a:chOff x="2699792" y="2633977"/>
            <a:chExt cx="504056" cy="830997"/>
          </a:xfrm>
        </p:grpSpPr>
        <p:sp>
          <p:nvSpPr>
            <p:cNvPr id="42" name="文本框 41"/>
            <p:cNvSpPr txBox="1"/>
            <p:nvPr/>
          </p:nvSpPr>
          <p:spPr>
            <a:xfrm>
              <a:off x="2771800" y="2633977"/>
              <a:ext cx="360040" cy="830997"/>
            </a:xfrm>
            <a:prstGeom prst="rect">
              <a:avLst/>
            </a:prstGeom>
            <a:noFill/>
            <a:ln>
              <a:noFill/>
            </a:ln>
          </p:spPr>
          <p:txBody>
            <a:bodyPr wrap="square" rtlCol="0">
              <a:spAutoFit/>
            </a:bodyPr>
            <a:lstStyle/>
            <a:p>
              <a:endParaRPr lang="en-US" altLang="zh-CN" dirty="0"/>
            </a:p>
            <a:p>
              <a:r>
                <a:rPr lang="en-US" altLang="zh-CN" dirty="0"/>
                <a:t>2</a:t>
              </a:r>
              <a:endParaRPr lang="zh-CN" altLang="en-US" dirty="0"/>
            </a:p>
          </p:txBody>
        </p:sp>
        <p:cxnSp>
          <p:nvCxnSpPr>
            <p:cNvPr id="43" name="直接连接符 42"/>
            <p:cNvCxnSpPr/>
            <p:nvPr/>
          </p:nvCxnSpPr>
          <p:spPr>
            <a:xfrm>
              <a:off x="2699792" y="2650303"/>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203848" y="2650303"/>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99792" y="3447923"/>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95564" y="2483942"/>
            <a:ext cx="3118161" cy="461665"/>
          </a:xfrm>
          <a:prstGeom prst="rect">
            <a:avLst/>
          </a:prstGeom>
        </p:spPr>
        <p:txBody>
          <a:bodyPr wrap="none">
            <a:spAutoFit/>
          </a:bodyPr>
          <a:lstStyle/>
          <a:p>
            <a:r>
              <a:rPr lang="zh-CN" altLang="en-US" i="1" dirty="0">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solidFill>
                  <a:schemeClr val="tx2"/>
                </a:solidFill>
                <a:effectLst>
                  <a:outerShdw blurRad="38100" dist="38100" dir="2700000" algn="tl">
                    <a:srgbClr val="C0C0C0"/>
                  </a:outerShdw>
                </a:effectLst>
                <a:ea typeface="楷体_GB2312"/>
                <a:cs typeface="楷体_GB2312"/>
              </a:rPr>
              <a:t>] = </a:t>
            </a:r>
            <a:r>
              <a:rPr lang="en-US" altLang="zh-CN" i="1" dirty="0">
                <a:solidFill>
                  <a:schemeClr val="tx2"/>
                </a:solidFill>
                <a:effectLst>
                  <a:outerShdw blurRad="38100" dist="38100" dir="2700000" algn="tl">
                    <a:srgbClr val="C0C0C0"/>
                  </a:outerShdw>
                </a:effectLst>
                <a:ea typeface="楷体_GB2312"/>
                <a:cs typeface="楷体_GB2312"/>
              </a:rPr>
              <a:t>top</a:t>
            </a:r>
            <a:r>
              <a:rPr lang="en-US" altLang="zh-CN" dirty="0">
                <a:solidFill>
                  <a:schemeClr val="tx2"/>
                </a:solidFill>
                <a:effectLst>
                  <a:outerShdw blurRad="38100" dist="38100" dir="2700000" algn="tl">
                    <a:srgbClr val="C0C0C0"/>
                  </a:outerShdw>
                </a:effectLst>
                <a:ea typeface="楷体_GB2312"/>
                <a:cs typeface="楷体_GB2312"/>
              </a:rPr>
              <a:t>;  </a:t>
            </a:r>
            <a:r>
              <a:rPr lang="en-US" altLang="zh-CN" i="1" dirty="0">
                <a:solidFill>
                  <a:schemeClr val="tx2"/>
                </a:solidFill>
                <a:effectLst>
                  <a:outerShdw blurRad="38100" dist="38100" dir="2700000" algn="tl">
                    <a:srgbClr val="C0C0C0"/>
                  </a:outerShdw>
                </a:effectLst>
                <a:ea typeface="楷体_GB2312"/>
                <a:cs typeface="楷体_GB2312"/>
              </a:rPr>
              <a:t>top = </a:t>
            </a:r>
            <a:r>
              <a:rPr lang="en-US" altLang="zh-CN" i="1" dirty="0" err="1">
                <a:solidFill>
                  <a:schemeClr val="tx2"/>
                </a:solidFill>
                <a:effectLst>
                  <a:outerShdw blurRad="38100" dist="38100" dir="2700000" algn="tl">
                    <a:srgbClr val="C0C0C0"/>
                  </a:outerShdw>
                </a:effectLst>
                <a:ea typeface="楷体_GB2312"/>
                <a:cs typeface="楷体_GB2312"/>
              </a:rPr>
              <a:t>i</a:t>
            </a:r>
            <a:r>
              <a:rPr lang="en-US" altLang="zh-CN" dirty="0">
                <a:solidFill>
                  <a:schemeClr val="tx2"/>
                </a:solidFill>
                <a:effectLst>
                  <a:outerShdw blurRad="38100" dist="38100" dir="2700000" algn="tl">
                    <a:srgbClr val="C0C0C0"/>
                  </a:outerShdw>
                </a:effectLst>
                <a:ea typeface="楷体_GB2312"/>
                <a:cs typeface="楷体_GB2312"/>
              </a:rPr>
              <a:t>;</a:t>
            </a:r>
            <a:endParaRPr lang="zh-CN" altLang="en-US" dirty="0"/>
          </a:p>
        </p:txBody>
      </p:sp>
      <p:sp>
        <p:nvSpPr>
          <p:cNvPr id="13" name="矩形 12"/>
          <p:cNvSpPr/>
          <p:nvPr/>
        </p:nvSpPr>
        <p:spPr>
          <a:xfrm>
            <a:off x="996785" y="5568976"/>
            <a:ext cx="2186570" cy="830997"/>
          </a:xfrm>
          <a:prstGeom prst="rect">
            <a:avLst/>
          </a:prstGeom>
        </p:spPr>
        <p:txBody>
          <a:bodyPr wrap="square">
            <a:spAutoFit/>
          </a:bodyPr>
          <a:lstStyle/>
          <a:p>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a:solidFill>
                  <a:schemeClr val="tx2"/>
                </a:solidFill>
                <a:effectLst>
                  <a:outerShdw blurRad="38100" dist="38100" dir="2700000" algn="tl">
                    <a:srgbClr val="C0C0C0"/>
                  </a:outerShdw>
                </a:effectLst>
                <a:ea typeface="楷体_GB2312"/>
                <a:cs typeface="楷体_GB2312"/>
              </a:rPr>
              <a:t>2</a:t>
            </a:r>
            <a:r>
              <a:rPr lang="en-US" altLang="zh-CN" dirty="0">
                <a:solidFill>
                  <a:schemeClr val="tx2"/>
                </a:solidFill>
                <a:effectLst>
                  <a:outerShdw blurRad="38100" dist="38100" dir="2700000" algn="tl">
                    <a:srgbClr val="C0C0C0"/>
                  </a:outerShdw>
                </a:effectLst>
                <a:ea typeface="楷体_GB2312"/>
                <a:cs typeface="楷体_GB2312"/>
              </a:rPr>
              <a:t>] = </a:t>
            </a:r>
            <a:r>
              <a:rPr lang="en-US" altLang="zh-CN" i="1" dirty="0">
                <a:solidFill>
                  <a:schemeClr val="tx2"/>
                </a:solidFill>
                <a:effectLst>
                  <a:outerShdw blurRad="38100" dist="38100" dir="2700000" algn="tl">
                    <a:srgbClr val="C0C0C0"/>
                  </a:outerShdw>
                </a:effectLst>
                <a:ea typeface="楷体_GB2312"/>
                <a:cs typeface="楷体_GB2312"/>
              </a:rPr>
              <a:t>-1</a:t>
            </a:r>
            <a:r>
              <a:rPr lang="en-US" altLang="zh-CN" dirty="0">
                <a:solidFill>
                  <a:schemeClr val="tx2"/>
                </a:solidFill>
                <a:effectLst>
                  <a:outerShdw blurRad="38100" dist="38100" dir="2700000" algn="tl">
                    <a:srgbClr val="C0C0C0"/>
                  </a:outerShdw>
                </a:effectLst>
                <a:ea typeface="楷体_GB2312"/>
                <a:cs typeface="楷体_GB2312"/>
              </a:rPr>
              <a:t>;  </a:t>
            </a:r>
            <a:endParaRPr lang="en-US" altLang="zh-CN" dirty="0">
              <a:solidFill>
                <a:schemeClr val="tx2"/>
              </a:solidFill>
              <a:effectLst>
                <a:outerShdw blurRad="38100" dist="38100" dir="2700000" algn="tl">
                  <a:srgbClr val="C0C0C0"/>
                </a:outerShdw>
              </a:effectLst>
              <a:ea typeface="楷体_GB2312"/>
              <a:cs typeface="楷体_GB2312"/>
            </a:endParaRPr>
          </a:p>
          <a:p>
            <a:r>
              <a:rPr lang="en-US" altLang="zh-CN" i="1" dirty="0">
                <a:solidFill>
                  <a:schemeClr val="tx2"/>
                </a:solidFill>
                <a:effectLst>
                  <a:outerShdw blurRad="38100" dist="38100" dir="2700000" algn="tl">
                    <a:srgbClr val="C0C0C0"/>
                  </a:outerShdw>
                </a:effectLst>
                <a:ea typeface="楷体_GB2312"/>
                <a:cs typeface="楷体_GB2312"/>
              </a:rPr>
              <a:t>top = 2</a:t>
            </a:r>
            <a:r>
              <a:rPr lang="en-US" altLang="zh-CN" dirty="0">
                <a:solidFill>
                  <a:schemeClr val="tx2"/>
                </a:solidFill>
                <a:effectLst>
                  <a:outerShdw blurRad="38100" dist="38100" dir="2700000" algn="tl">
                    <a:srgbClr val="C0C0C0"/>
                  </a:outerShdw>
                </a:effectLst>
                <a:ea typeface="楷体_GB2312"/>
                <a:cs typeface="楷体_GB2312"/>
              </a:rPr>
              <a:t>;</a:t>
            </a:r>
            <a:endParaRPr lang="zh-CN" altLang="en-US" dirty="0"/>
          </a:p>
        </p:txBody>
      </p:sp>
      <p:sp>
        <p:nvSpPr>
          <p:cNvPr id="14" name="矩形 13"/>
          <p:cNvSpPr/>
          <p:nvPr/>
        </p:nvSpPr>
        <p:spPr>
          <a:xfrm>
            <a:off x="4311313" y="5568976"/>
            <a:ext cx="2023311" cy="830997"/>
          </a:xfrm>
          <a:prstGeom prst="rect">
            <a:avLst/>
          </a:prstGeom>
        </p:spPr>
        <p:txBody>
          <a:bodyPr wrap="none">
            <a:spAutoFit/>
          </a:bodyPr>
          <a:lstStyle/>
          <a:p>
            <a:r>
              <a:rPr lang="en-US" altLang="zh-CN" i="1" dirty="0">
                <a:solidFill>
                  <a:schemeClr val="tx2"/>
                </a:solidFill>
                <a:effectLst>
                  <a:outerShdw blurRad="38100" dist="38100" dir="2700000" algn="tl">
                    <a:srgbClr val="C0C0C0"/>
                  </a:outerShdw>
                </a:effectLst>
                <a:ea typeface="楷体_GB2312"/>
                <a:cs typeface="楷体_GB2312"/>
              </a:rPr>
              <a:t>count</a:t>
            </a:r>
            <a:r>
              <a:rPr lang="en-US" altLang="zh-CN" dirty="0">
                <a:solidFill>
                  <a:schemeClr val="tx2"/>
                </a:solidFill>
                <a:effectLst>
                  <a:outerShdw blurRad="38100" dist="38100" dir="2700000" algn="tl">
                    <a:srgbClr val="C0C0C0"/>
                  </a:outerShdw>
                </a:effectLst>
                <a:ea typeface="楷体_GB2312"/>
                <a:cs typeface="楷体_GB2312"/>
              </a:rPr>
              <a:t>[</a:t>
            </a:r>
            <a:r>
              <a:rPr lang="en-US" altLang="zh-CN" i="1" dirty="0">
                <a:solidFill>
                  <a:schemeClr val="tx2"/>
                </a:solidFill>
                <a:effectLst>
                  <a:outerShdw blurRad="38100" dist="38100" dir="2700000" algn="tl">
                    <a:srgbClr val="C0C0C0"/>
                  </a:outerShdw>
                </a:effectLst>
                <a:ea typeface="楷体_GB2312"/>
                <a:cs typeface="楷体_GB2312"/>
              </a:rPr>
              <a:t>4</a:t>
            </a:r>
            <a:r>
              <a:rPr lang="en-US" altLang="zh-CN" dirty="0">
                <a:solidFill>
                  <a:schemeClr val="tx2"/>
                </a:solidFill>
                <a:effectLst>
                  <a:outerShdw blurRad="38100" dist="38100" dir="2700000" algn="tl">
                    <a:srgbClr val="C0C0C0"/>
                  </a:outerShdw>
                </a:effectLst>
                <a:ea typeface="楷体_GB2312"/>
                <a:cs typeface="楷体_GB2312"/>
              </a:rPr>
              <a:t>] = </a:t>
            </a:r>
            <a:r>
              <a:rPr lang="en-US" altLang="zh-CN" i="1" dirty="0">
                <a:solidFill>
                  <a:schemeClr val="tx2"/>
                </a:solidFill>
                <a:effectLst>
                  <a:outerShdw blurRad="38100" dist="38100" dir="2700000" algn="tl">
                    <a:srgbClr val="C0C0C0"/>
                  </a:outerShdw>
                </a:effectLst>
                <a:ea typeface="楷体_GB2312"/>
                <a:cs typeface="楷体_GB2312"/>
              </a:rPr>
              <a:t>2</a:t>
            </a:r>
            <a:r>
              <a:rPr lang="en-US" altLang="zh-CN" dirty="0">
                <a:solidFill>
                  <a:schemeClr val="tx2"/>
                </a:solidFill>
                <a:effectLst>
                  <a:outerShdw blurRad="38100" dist="38100" dir="2700000" algn="tl">
                    <a:srgbClr val="C0C0C0"/>
                  </a:outerShdw>
                </a:effectLst>
                <a:ea typeface="楷体_GB2312"/>
                <a:cs typeface="楷体_GB2312"/>
              </a:rPr>
              <a:t>;  </a:t>
            </a:r>
            <a:endParaRPr lang="en-US" altLang="zh-CN" dirty="0">
              <a:solidFill>
                <a:schemeClr val="tx2"/>
              </a:solidFill>
              <a:effectLst>
                <a:outerShdw blurRad="38100" dist="38100" dir="2700000" algn="tl">
                  <a:srgbClr val="C0C0C0"/>
                </a:outerShdw>
              </a:effectLst>
              <a:ea typeface="楷体_GB2312"/>
              <a:cs typeface="楷体_GB2312"/>
            </a:endParaRPr>
          </a:p>
          <a:p>
            <a:r>
              <a:rPr lang="en-US" altLang="zh-CN" i="1" dirty="0">
                <a:solidFill>
                  <a:schemeClr val="tx2"/>
                </a:solidFill>
                <a:effectLst>
                  <a:outerShdw blurRad="38100" dist="38100" dir="2700000" algn="tl">
                    <a:srgbClr val="C0C0C0"/>
                  </a:outerShdw>
                </a:effectLst>
                <a:ea typeface="楷体_GB2312"/>
                <a:cs typeface="楷体_GB2312"/>
              </a:rPr>
              <a:t>top = 4</a:t>
            </a:r>
            <a:r>
              <a:rPr lang="en-US" altLang="zh-CN" dirty="0">
                <a:solidFill>
                  <a:schemeClr val="tx2"/>
                </a:solidFill>
                <a:effectLst>
                  <a:outerShdw blurRad="38100" dist="38100" dir="2700000" algn="tl">
                    <a:srgbClr val="C0C0C0"/>
                  </a:outerShdw>
                </a:effectLst>
                <a:ea typeface="楷体_GB2312"/>
                <a:cs typeface="楷体_GB2312"/>
              </a:rPr>
              <a:t>;</a:t>
            </a:r>
            <a:endParaRPr lang="zh-CN" altLang="en-US" dirty="0"/>
          </a:p>
        </p:txBody>
      </p:sp>
      <p:sp>
        <p:nvSpPr>
          <p:cNvPr id="5" name="文本框 4"/>
          <p:cNvSpPr txBox="1"/>
          <p:nvPr/>
        </p:nvSpPr>
        <p:spPr>
          <a:xfrm>
            <a:off x="1879751" y="3092968"/>
            <a:ext cx="130394" cy="461665"/>
          </a:xfrm>
          <a:prstGeom prst="rect">
            <a:avLst/>
          </a:prstGeom>
          <a:noFill/>
        </p:spPr>
        <p:txBody>
          <a:bodyPr wrap="square" rtlCol="0">
            <a:spAutoFit/>
          </a:bodyPr>
          <a:lstStyle/>
          <a:p>
            <a:r>
              <a:rPr lang="en-US" altLang="zh-CN" dirty="0"/>
              <a:t>4</a:t>
            </a:r>
            <a:endParaRPr lang="zh-CN" altLang="en-US" dirty="0"/>
          </a:p>
        </p:txBody>
      </p:sp>
      <p:pic>
        <p:nvPicPr>
          <p:cNvPr id="7" name="图片 6"/>
          <p:cNvPicPr>
            <a:picLocks noChangeAspect="1"/>
          </p:cNvPicPr>
          <p:nvPr/>
        </p:nvPicPr>
        <p:blipFill>
          <a:blip r:embed="rId4"/>
          <a:stretch>
            <a:fillRect/>
          </a:stretch>
        </p:blipFill>
        <p:spPr>
          <a:xfrm>
            <a:off x="2706688" y="3633078"/>
            <a:ext cx="1524000" cy="3152775"/>
          </a:xfrm>
          <a:prstGeom prst="rect">
            <a:avLst/>
          </a:prstGeom>
        </p:spPr>
      </p:pic>
      <p:sp>
        <p:nvSpPr>
          <p:cNvPr id="17" name="箭头: 右 16"/>
          <p:cNvSpPr/>
          <p:nvPr/>
        </p:nvSpPr>
        <p:spPr>
          <a:xfrm>
            <a:off x="4937756" y="4910689"/>
            <a:ext cx="55936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2577" y="3406694"/>
            <a:ext cx="892371" cy="461665"/>
            <a:chOff x="1052577" y="3406694"/>
            <a:chExt cx="892371" cy="461665"/>
          </a:xfrm>
        </p:grpSpPr>
        <p:sp>
          <p:nvSpPr>
            <p:cNvPr id="10" name="文本框 9"/>
            <p:cNvSpPr txBox="1"/>
            <p:nvPr/>
          </p:nvSpPr>
          <p:spPr>
            <a:xfrm>
              <a:off x="1052577" y="3406694"/>
              <a:ext cx="577402" cy="461665"/>
            </a:xfrm>
            <a:prstGeom prst="rect">
              <a:avLst/>
            </a:prstGeom>
            <a:noFill/>
          </p:spPr>
          <p:txBody>
            <a:bodyPr wrap="none" rtlCol="0">
              <a:spAutoFit/>
            </a:bodyPr>
            <a:lstStyle/>
            <a:p>
              <a:r>
                <a:rPr lang="en-US" altLang="zh-CN" dirty="0"/>
                <a:t>top</a:t>
              </a:r>
              <a:endParaRPr lang="zh-CN" altLang="en-US" dirty="0"/>
            </a:p>
          </p:txBody>
        </p:sp>
        <p:cxnSp>
          <p:nvCxnSpPr>
            <p:cNvPr id="12" name="直接箭头连接符 11"/>
            <p:cNvCxnSpPr/>
            <p:nvPr/>
          </p:nvCxnSpPr>
          <p:spPr>
            <a:xfrm>
              <a:off x="1544673" y="3669528"/>
              <a:ext cx="400275"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029268" y="3062506"/>
            <a:ext cx="892371" cy="461665"/>
            <a:chOff x="1052577" y="3406694"/>
            <a:chExt cx="892371" cy="461665"/>
          </a:xfrm>
        </p:grpSpPr>
        <p:sp>
          <p:nvSpPr>
            <p:cNvPr id="24" name="文本框 23"/>
            <p:cNvSpPr txBox="1"/>
            <p:nvPr/>
          </p:nvSpPr>
          <p:spPr>
            <a:xfrm>
              <a:off x="1052577" y="3406694"/>
              <a:ext cx="577402" cy="461665"/>
            </a:xfrm>
            <a:prstGeom prst="rect">
              <a:avLst/>
            </a:prstGeom>
            <a:noFill/>
          </p:spPr>
          <p:txBody>
            <a:bodyPr wrap="none" rtlCol="0">
              <a:spAutoFit/>
            </a:bodyPr>
            <a:lstStyle/>
            <a:p>
              <a:r>
                <a:rPr lang="en-US" altLang="zh-CN" dirty="0"/>
                <a:t>top</a:t>
              </a:r>
              <a:endParaRPr lang="zh-CN" altLang="en-US" dirty="0"/>
            </a:p>
          </p:txBody>
        </p:sp>
        <p:cxnSp>
          <p:nvCxnSpPr>
            <p:cNvPr id="25" name="直接箭头连接符 24"/>
            <p:cNvCxnSpPr/>
            <p:nvPr/>
          </p:nvCxnSpPr>
          <p:spPr>
            <a:xfrm>
              <a:off x="1544673" y="3669528"/>
              <a:ext cx="400275"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3" grpId="0"/>
      <p:bldP spid="14" grpId="0"/>
      <p:bldP spid="5" grpId="0"/>
      <p:bldP spid="1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933825"/>
            <a:ext cx="91440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9" y="-152590"/>
            <a:ext cx="8580800"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文本框 2"/>
          <p:cNvSpPr txBox="1"/>
          <p:nvPr/>
        </p:nvSpPr>
        <p:spPr>
          <a:xfrm>
            <a:off x="827584" y="3180105"/>
            <a:ext cx="360040" cy="830997"/>
          </a:xfrm>
          <a:prstGeom prst="rect">
            <a:avLst/>
          </a:prstGeom>
          <a:noFill/>
          <a:ln>
            <a:noFill/>
          </a:ln>
        </p:spPr>
        <p:txBody>
          <a:bodyPr wrap="square" rtlCol="0">
            <a:spAutoFit/>
          </a:bodyPr>
          <a:lstStyle/>
          <a:p>
            <a:r>
              <a:rPr lang="en-US" altLang="zh-CN" dirty="0"/>
              <a:t>4</a:t>
            </a:r>
            <a:endParaRPr lang="en-US" altLang="zh-CN" dirty="0"/>
          </a:p>
          <a:p>
            <a:r>
              <a:rPr lang="en-US" altLang="zh-CN" dirty="0"/>
              <a:t>2</a:t>
            </a:r>
            <a:endParaRPr lang="zh-CN" altLang="en-US" dirty="0"/>
          </a:p>
        </p:txBody>
      </p:sp>
      <p:cxnSp>
        <p:nvCxnSpPr>
          <p:cNvPr id="5" name="直接连接符 4"/>
          <p:cNvCxnSpPr/>
          <p:nvPr/>
        </p:nvCxnSpPr>
        <p:spPr>
          <a:xfrm>
            <a:off x="755576" y="3196431"/>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59632" y="3196431"/>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55576" y="4011102"/>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059612" y="3184087"/>
            <a:ext cx="360040" cy="830997"/>
          </a:xfrm>
          <a:prstGeom prst="rect">
            <a:avLst/>
          </a:prstGeom>
          <a:noFill/>
          <a:ln>
            <a:noFill/>
          </a:ln>
        </p:spPr>
        <p:txBody>
          <a:bodyPr wrap="square" rtlCol="0">
            <a:spAutoFit/>
          </a:bodyPr>
          <a:lstStyle/>
          <a:p>
            <a:endParaRPr lang="en-US" altLang="zh-CN" dirty="0"/>
          </a:p>
          <a:p>
            <a:r>
              <a:rPr lang="en-US" altLang="zh-CN" dirty="0"/>
              <a:t>2</a:t>
            </a:r>
            <a:endParaRPr lang="zh-CN" altLang="en-US" dirty="0"/>
          </a:p>
        </p:txBody>
      </p:sp>
      <p:cxnSp>
        <p:nvCxnSpPr>
          <p:cNvPr id="20" name="直接连接符 19"/>
          <p:cNvCxnSpPr/>
          <p:nvPr/>
        </p:nvCxnSpPr>
        <p:spPr>
          <a:xfrm>
            <a:off x="1987604" y="3200413"/>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491660" y="3200413"/>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987604" y="4015084"/>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95049" y="3282632"/>
            <a:ext cx="360040" cy="830997"/>
          </a:xfrm>
          <a:prstGeom prst="rect">
            <a:avLst/>
          </a:prstGeom>
          <a:noFill/>
          <a:ln>
            <a:noFill/>
          </a:ln>
        </p:spPr>
        <p:txBody>
          <a:bodyPr wrap="square" rtlCol="0">
            <a:spAutoFit/>
          </a:bodyPr>
          <a:lstStyle/>
          <a:p>
            <a:endParaRPr lang="en-US" altLang="zh-CN" dirty="0"/>
          </a:p>
          <a:p>
            <a:r>
              <a:rPr lang="en-US" altLang="zh-CN" dirty="0"/>
              <a:t>2</a:t>
            </a:r>
            <a:endParaRPr lang="zh-CN" altLang="en-US" dirty="0"/>
          </a:p>
        </p:txBody>
      </p:sp>
      <p:cxnSp>
        <p:nvCxnSpPr>
          <p:cNvPr id="24" name="直接连接符 23"/>
          <p:cNvCxnSpPr/>
          <p:nvPr/>
        </p:nvCxnSpPr>
        <p:spPr>
          <a:xfrm>
            <a:off x="3323041" y="3212757"/>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7097" y="3226149"/>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23041" y="4005959"/>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596721" y="3201150"/>
            <a:ext cx="360040" cy="830997"/>
          </a:xfrm>
          <a:prstGeom prst="rect">
            <a:avLst/>
          </a:prstGeom>
          <a:noFill/>
          <a:ln>
            <a:noFill/>
          </a:ln>
        </p:spPr>
        <p:txBody>
          <a:bodyPr wrap="square" rtlCol="0">
            <a:spAutoFit/>
          </a:bodyPr>
          <a:lstStyle/>
          <a:p>
            <a:endParaRPr lang="en-US" altLang="zh-CN" dirty="0"/>
          </a:p>
          <a:p>
            <a:r>
              <a:rPr lang="en-US" altLang="zh-CN" dirty="0"/>
              <a:t>2</a:t>
            </a:r>
            <a:endParaRPr lang="zh-CN" altLang="en-US" dirty="0"/>
          </a:p>
        </p:txBody>
      </p:sp>
      <p:cxnSp>
        <p:nvCxnSpPr>
          <p:cNvPr id="28" name="直接连接符 27"/>
          <p:cNvCxnSpPr/>
          <p:nvPr/>
        </p:nvCxnSpPr>
        <p:spPr>
          <a:xfrm>
            <a:off x="4534928" y="3217476"/>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38984" y="3217476"/>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500724" y="3998758"/>
            <a:ext cx="532571" cy="7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838390" y="3245998"/>
            <a:ext cx="360040" cy="830997"/>
          </a:xfrm>
          <a:prstGeom prst="rect">
            <a:avLst/>
          </a:prstGeom>
          <a:noFill/>
          <a:ln>
            <a:noFill/>
          </a:ln>
        </p:spPr>
        <p:txBody>
          <a:bodyPr wrap="square" rtlCol="0">
            <a:spAutoFit/>
          </a:bodyPr>
          <a:lstStyle/>
          <a:p>
            <a:endParaRPr lang="en-US" altLang="zh-CN" dirty="0"/>
          </a:p>
          <a:p>
            <a:r>
              <a:rPr lang="en-US" altLang="zh-CN" dirty="0"/>
              <a:t>1</a:t>
            </a:r>
            <a:endParaRPr lang="zh-CN" altLang="en-US" dirty="0"/>
          </a:p>
        </p:txBody>
      </p:sp>
      <p:cxnSp>
        <p:nvCxnSpPr>
          <p:cNvPr id="32" name="直接连接符 31"/>
          <p:cNvCxnSpPr/>
          <p:nvPr/>
        </p:nvCxnSpPr>
        <p:spPr>
          <a:xfrm>
            <a:off x="5766382" y="3262324"/>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70438" y="3262324"/>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66382" y="4039200"/>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67158" y="3231292"/>
            <a:ext cx="360040" cy="830997"/>
          </a:xfrm>
          <a:prstGeom prst="rect">
            <a:avLst/>
          </a:prstGeom>
          <a:noFill/>
          <a:ln>
            <a:noFill/>
          </a:ln>
        </p:spPr>
        <p:txBody>
          <a:bodyPr wrap="square" rtlCol="0">
            <a:spAutoFit/>
          </a:bodyPr>
          <a:lstStyle/>
          <a:p>
            <a:endParaRPr lang="en-US" altLang="zh-CN" dirty="0"/>
          </a:p>
          <a:p>
            <a:r>
              <a:rPr lang="en-US" altLang="zh-CN" dirty="0"/>
              <a:t>5</a:t>
            </a:r>
            <a:endParaRPr lang="zh-CN" altLang="en-US" dirty="0"/>
          </a:p>
        </p:txBody>
      </p:sp>
      <p:cxnSp>
        <p:nvCxnSpPr>
          <p:cNvPr id="36" name="直接连接符 35"/>
          <p:cNvCxnSpPr/>
          <p:nvPr/>
        </p:nvCxnSpPr>
        <p:spPr>
          <a:xfrm>
            <a:off x="7095150" y="3247618"/>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599206" y="3247618"/>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095150" y="4024494"/>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406313" y="3212757"/>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910369" y="3212757"/>
            <a:ext cx="0" cy="798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406313" y="3989633"/>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950635" y="3226148"/>
            <a:ext cx="1416067" cy="3641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p:nvSpPr>
        <p:spPr>
          <a:xfrm>
            <a:off x="5171843" y="3196431"/>
            <a:ext cx="1498026" cy="3641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660966" y="3093764"/>
            <a:ext cx="1197180" cy="3641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7722744" y="3198101"/>
            <a:ext cx="1278205" cy="3641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070355" y="3172606"/>
            <a:ext cx="338554" cy="461665"/>
          </a:xfrm>
          <a:prstGeom prst="rect">
            <a:avLst/>
          </a:prstGeom>
          <a:noFill/>
        </p:spPr>
        <p:txBody>
          <a:bodyPr wrap="none" rtlCol="0">
            <a:spAutoFit/>
          </a:bodyPr>
          <a:lstStyle/>
          <a:p>
            <a:r>
              <a:rPr lang="en-US" altLang="zh-CN" dirty="0"/>
              <a:t>0</a:t>
            </a:r>
            <a:endParaRPr lang="zh-CN" altLang="en-US" dirty="0"/>
          </a:p>
        </p:txBody>
      </p:sp>
      <p:sp>
        <p:nvSpPr>
          <p:cNvPr id="4" name="矩形 3"/>
          <p:cNvSpPr/>
          <p:nvPr/>
        </p:nvSpPr>
        <p:spPr>
          <a:xfrm>
            <a:off x="1651992" y="3144254"/>
            <a:ext cx="1166690" cy="3677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416536" y="3272585"/>
            <a:ext cx="338554" cy="461665"/>
          </a:xfrm>
          <a:prstGeom prst="rect">
            <a:avLst/>
          </a:prstGeom>
          <a:noFill/>
        </p:spPr>
        <p:txBody>
          <a:bodyPr wrap="none" rtlCol="0">
            <a:spAutoFit/>
          </a:bodyPr>
          <a:lstStyle/>
          <a:p>
            <a:r>
              <a:rPr lang="en-US" altLang="zh-CN" dirty="0"/>
              <a:t>3</a:t>
            </a:r>
            <a:endParaRPr lang="zh-CN" altLang="en-US" dirty="0"/>
          </a:p>
        </p:txBody>
      </p:sp>
      <p:sp>
        <p:nvSpPr>
          <p:cNvPr id="42" name="矩形 41"/>
          <p:cNvSpPr/>
          <p:nvPr/>
        </p:nvSpPr>
        <p:spPr>
          <a:xfrm>
            <a:off x="2829769" y="3047718"/>
            <a:ext cx="1245126" cy="3687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5398" name="Text Box 6"/>
          <p:cNvSpPr txBox="1">
            <a:spLocks noChangeArrowheads="1"/>
          </p:cNvSpPr>
          <p:nvPr/>
        </p:nvSpPr>
        <p:spPr bwMode="auto">
          <a:xfrm>
            <a:off x="247848" y="2140707"/>
            <a:ext cx="2808288" cy="8302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ln>
        </p:spPr>
        <p:txBody>
          <a:bodyPr>
            <a:spAutoFit/>
          </a:bodyPr>
          <a:lstStyle/>
          <a:p>
            <a:pPr fontAlgn="auto">
              <a:spcBef>
                <a:spcPts val="0"/>
              </a:spcBef>
              <a:spcAft>
                <a:spcPts val="0"/>
              </a:spcAft>
              <a:defRPr/>
            </a:pPr>
            <a:r>
              <a:rPr kumimoji="1" lang="zh-CN" altLang="en-US" b="1" dirty="0">
                <a:effectLst>
                  <a:outerShdw blurRad="38100" dist="38100" dir="2700000" algn="tl">
                    <a:srgbClr val="C0C0C0"/>
                  </a:outerShdw>
                </a:effectLst>
                <a:ea typeface="楷体_GB2312" pitchFamily="49" charset="-122"/>
              </a:rPr>
              <a:t>拓扑排序时入度为零的顶点栈的变化</a:t>
            </a:r>
            <a:endParaRPr kumimoji="1" lang="zh-CN" altLang="en-US" b="1" dirty="0">
              <a:effectLst>
                <a:outerShdw blurRad="38100" dist="38100" dir="2700000" algn="tl">
                  <a:srgbClr val="C0C0C0"/>
                </a:outerShdw>
              </a:effectLst>
              <a:ea typeface="+mn-ea"/>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P spid="43" grpId="0" animBg="1"/>
      <p:bldP spid="44" grpId="0" animBg="1"/>
      <p:bldP spid="45" grpId="0" animBg="1"/>
      <p:bldP spid="46" grpId="0" animBg="1"/>
      <p:bldP spid="6" grpId="0"/>
      <p:bldP spid="4" grpId="1" animBg="1"/>
      <p:bldP spid="8" grpId="0"/>
      <p:bldP spid="4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120650" y="476250"/>
            <a:ext cx="9023350" cy="6218238"/>
          </a:xfrm>
          <a:prstGeom prst="rect">
            <a:avLst/>
          </a:prstGeom>
          <a:noFill/>
          <a:ln w="9525">
            <a:noFill/>
            <a:miter lim="800000"/>
          </a:ln>
        </p:spPr>
        <p:txBody>
          <a:bodyPr>
            <a:spAutoFit/>
          </a:bodyPr>
          <a:lstStyle/>
          <a:p>
            <a:pPr eaLnBrk="0" fontAlgn="auto" hangingPunct="0">
              <a:spcBef>
                <a:spcPts val="0"/>
              </a:spcBef>
              <a:spcAft>
                <a:spcPts val="0"/>
              </a:spcAft>
              <a:defRPr/>
            </a:pPr>
            <a:r>
              <a:rPr kumimoji="1" lang="zh-CN" altLang="en-US" sz="3200" b="1" dirty="0">
                <a:effectLst>
                  <a:outerShdw blurRad="38100" dist="38100" dir="2700000" algn="tl">
                    <a:srgbClr val="C0C0C0"/>
                  </a:outerShdw>
                </a:effectLst>
                <a:ea typeface="楷体_GB2312" pitchFamily="49" charset="-122"/>
              </a:rPr>
              <a:t>拓扑排序的算法</a:t>
            </a:r>
            <a:endParaRPr kumimoji="1" lang="zh-CN" altLang="en-US" sz="3200" dirty="0">
              <a:solidFill>
                <a:schemeClr val="tx2"/>
              </a:solidFill>
              <a:ea typeface="+mn-ea"/>
            </a:endParaRPr>
          </a:p>
          <a:p>
            <a:pPr eaLnBrk="0" fontAlgn="auto" hangingPunct="0">
              <a:spcBef>
                <a:spcPts val="0"/>
              </a:spcBef>
              <a:spcAft>
                <a:spcPts val="0"/>
              </a:spcAft>
              <a:defRPr/>
            </a:pPr>
            <a:endParaRPr kumimoji="1" lang="zh-CN" altLang="en-US" sz="1400" b="1" dirty="0">
              <a:solidFill>
                <a:schemeClr val="tx2"/>
              </a:solidFill>
              <a:ea typeface="+mn-ea"/>
            </a:endParaRPr>
          </a:p>
          <a:p>
            <a:pPr eaLnBrk="0" fontAlgn="auto" hangingPunct="0">
              <a:spcBef>
                <a:spcPts val="0"/>
              </a:spcBef>
              <a:spcAft>
                <a:spcPts val="0"/>
              </a:spcAft>
              <a:defRPr/>
            </a:pPr>
            <a:r>
              <a:rPr kumimoji="1" lang="en-US" altLang="zh-CN" sz="3200" b="1" dirty="0">
                <a:solidFill>
                  <a:schemeClr val="tx2"/>
                </a:solidFill>
                <a:ea typeface="+mn-ea"/>
              </a:rPr>
              <a:t>       void </a:t>
            </a:r>
            <a:r>
              <a:rPr kumimoji="1" lang="en-US" altLang="zh-CN" sz="3200" i="1" dirty="0" err="1">
                <a:solidFill>
                  <a:schemeClr val="tx2"/>
                </a:solidFill>
                <a:ea typeface="+mn-ea"/>
              </a:rPr>
              <a:t>TopologicalSort</a:t>
            </a:r>
            <a:r>
              <a:rPr kumimoji="1" lang="en-US" altLang="zh-CN" sz="3200" dirty="0">
                <a:solidFill>
                  <a:schemeClr val="tx2"/>
                </a:solidFill>
                <a:ea typeface="+mn-ea"/>
              </a:rPr>
              <a:t> ( ) </a:t>
            </a:r>
            <a:r>
              <a:rPr kumimoji="1" lang="en-US" altLang="zh-CN" sz="3200" b="1" dirty="0">
                <a:solidFill>
                  <a:schemeClr val="tx2"/>
                </a:solidFill>
                <a:ea typeface="+mn-ea"/>
              </a:rPr>
              <a:t>{</a:t>
            </a:r>
            <a:endParaRPr kumimoji="1" lang="en-US" altLang="zh-CN" sz="3200" dirty="0">
              <a:solidFill>
                <a:schemeClr val="tx2"/>
              </a:solidFill>
              <a:ea typeface="+mn-ea"/>
            </a:endParaRPr>
          </a:p>
          <a:p>
            <a:pPr eaLnBrk="0" fontAlgn="auto" hangingPunct="0">
              <a:spcBef>
                <a:spcPts val="0"/>
              </a:spcBef>
              <a:spcAft>
                <a:spcPts val="0"/>
              </a:spcAft>
              <a:defRPr/>
            </a:pPr>
            <a:r>
              <a:rPr kumimoji="1" lang="en-US" altLang="zh-CN" sz="3200" b="1" dirty="0">
                <a:solidFill>
                  <a:schemeClr val="tx2"/>
                </a:solidFill>
                <a:ea typeface="+mn-ea"/>
              </a:rPr>
              <a:t>       </a:t>
            </a:r>
            <a:r>
              <a:rPr kumimoji="1" lang="en-US" altLang="zh-CN" sz="3200" b="1" dirty="0" err="1">
                <a:solidFill>
                  <a:schemeClr val="tx2"/>
                </a:solidFill>
                <a:ea typeface="+mn-ea"/>
              </a:rPr>
              <a:t>int</a:t>
            </a:r>
            <a:r>
              <a:rPr kumimoji="1" lang="en-US" altLang="zh-CN" sz="3200" b="1" dirty="0">
                <a:solidFill>
                  <a:schemeClr val="tx2"/>
                </a:solidFill>
                <a:ea typeface="+mn-ea"/>
              </a:rPr>
              <a:t> </a:t>
            </a:r>
            <a:r>
              <a:rPr kumimoji="1" lang="en-US" altLang="zh-CN" sz="3200" i="1" dirty="0">
                <a:solidFill>
                  <a:schemeClr val="tx2"/>
                </a:solidFill>
                <a:ea typeface="+mn-ea"/>
              </a:rPr>
              <a:t>top</a:t>
            </a:r>
            <a:r>
              <a:rPr kumimoji="1" lang="en-US" altLang="zh-CN" sz="3200" dirty="0">
                <a:solidFill>
                  <a:schemeClr val="tx2"/>
                </a:solidFill>
                <a:ea typeface="+mn-ea"/>
              </a:rPr>
              <a:t> = </a:t>
            </a:r>
            <a:r>
              <a:rPr kumimoji="1" lang="en-US" altLang="zh-CN" sz="3200" dirty="0">
                <a:solidFill>
                  <a:schemeClr val="tx2"/>
                </a:solidFill>
                <a:latin typeface="楷体_GB2312" pitchFamily="49" charset="-122"/>
                <a:ea typeface="楷体_GB2312" pitchFamily="49" charset="-122"/>
              </a:rPr>
              <a:t>-</a:t>
            </a:r>
            <a:r>
              <a:rPr kumimoji="1" lang="en-US" altLang="zh-CN" sz="3200" dirty="0">
                <a:solidFill>
                  <a:schemeClr val="tx2"/>
                </a:solidFill>
                <a:ea typeface="+mn-ea"/>
              </a:rPr>
              <a:t>1</a:t>
            </a:r>
            <a:r>
              <a:rPr kumimoji="1" lang="en-US" altLang="zh-CN" sz="3200" b="1" dirty="0">
                <a:solidFill>
                  <a:schemeClr val="tx2"/>
                </a:solidFill>
                <a:ea typeface="+mn-ea"/>
              </a:rPr>
              <a:t>;       </a:t>
            </a:r>
            <a:r>
              <a:rPr kumimoji="1" lang="en-US" altLang="zh-CN" sz="3200" b="1" dirty="0">
                <a:ea typeface="+mn-ea"/>
              </a:rPr>
              <a:t>//</a:t>
            </a:r>
            <a:r>
              <a:rPr kumimoji="1" lang="zh-CN" altLang="en-US" sz="3200" b="1" dirty="0">
                <a:ea typeface="隶书" panose="02010509060101010101" pitchFamily="49" charset="-122"/>
              </a:rPr>
              <a:t>入度为零的顶点栈初始化</a:t>
            </a:r>
            <a:endParaRPr kumimoji="1" lang="zh-CN" altLang="en-US" sz="3200" dirty="0">
              <a:solidFill>
                <a:schemeClr val="tx2"/>
              </a:solidFill>
              <a:ea typeface="+mn-ea"/>
            </a:endParaRPr>
          </a:p>
          <a:p>
            <a:pPr eaLnBrk="0" fontAlgn="auto" hangingPunct="0">
              <a:spcBef>
                <a:spcPts val="0"/>
              </a:spcBef>
              <a:spcAft>
                <a:spcPts val="0"/>
              </a:spcAft>
              <a:defRPr/>
            </a:pPr>
            <a:r>
              <a:rPr kumimoji="1" lang="zh-CN" altLang="en-US" sz="3200" dirty="0">
                <a:solidFill>
                  <a:schemeClr val="tx2"/>
                </a:solidFill>
                <a:ea typeface="+mn-ea"/>
              </a:rPr>
              <a:t>       </a:t>
            </a:r>
            <a:r>
              <a:rPr kumimoji="1" lang="en-US" altLang="zh-CN" sz="3200" b="1" dirty="0">
                <a:solidFill>
                  <a:schemeClr val="tx2"/>
                </a:solidFill>
                <a:ea typeface="+mn-ea"/>
              </a:rPr>
              <a:t>for</a:t>
            </a:r>
            <a:r>
              <a:rPr kumimoji="1" lang="en-US" altLang="zh-CN" sz="3200" dirty="0">
                <a:solidFill>
                  <a:schemeClr val="tx2"/>
                </a:solidFill>
                <a:ea typeface="+mn-ea"/>
              </a:rPr>
              <a:t> ( </a:t>
            </a:r>
            <a:r>
              <a:rPr kumimoji="1" lang="en-US" altLang="zh-CN" sz="3200" b="1" dirty="0" err="1">
                <a:solidFill>
                  <a:schemeClr val="tx2"/>
                </a:solidFill>
                <a:ea typeface="+mn-ea"/>
              </a:rPr>
              <a:t>int</a:t>
            </a:r>
            <a:r>
              <a:rPr kumimoji="1" lang="en-US" altLang="zh-CN" sz="3200" dirty="0">
                <a:solidFill>
                  <a:schemeClr val="tx2"/>
                </a:solidFill>
                <a:ea typeface="+mn-ea"/>
              </a:rPr>
              <a:t> </a:t>
            </a:r>
            <a:r>
              <a:rPr kumimoji="1" lang="en-US" altLang="zh-CN" sz="3200" i="1" dirty="0" err="1">
                <a:solidFill>
                  <a:schemeClr val="tx2"/>
                </a:solidFill>
                <a:ea typeface="+mn-ea"/>
              </a:rPr>
              <a:t>i</a:t>
            </a:r>
            <a:r>
              <a:rPr kumimoji="1" lang="en-US" altLang="zh-CN" sz="3200" i="1" dirty="0">
                <a:solidFill>
                  <a:schemeClr val="tx2"/>
                </a:solidFill>
                <a:ea typeface="+mn-ea"/>
              </a:rPr>
              <a:t> = </a:t>
            </a:r>
            <a:r>
              <a:rPr kumimoji="1" lang="en-US" altLang="zh-CN" sz="3200" dirty="0">
                <a:solidFill>
                  <a:schemeClr val="tx2"/>
                </a:solidFill>
                <a:ea typeface="+mn-ea"/>
              </a:rPr>
              <a:t>0</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i="1" dirty="0" err="1">
                <a:solidFill>
                  <a:schemeClr val="tx2"/>
                </a:solidFill>
                <a:ea typeface="+mn-ea"/>
              </a:rPr>
              <a:t>i</a:t>
            </a:r>
            <a:r>
              <a:rPr kumimoji="1" lang="en-US" altLang="zh-CN" sz="3200" i="1" dirty="0">
                <a:solidFill>
                  <a:schemeClr val="tx2"/>
                </a:solidFill>
                <a:ea typeface="+mn-ea"/>
              </a:rPr>
              <a:t> &lt; n</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i="1" dirty="0" err="1">
                <a:solidFill>
                  <a:schemeClr val="tx2"/>
                </a:solidFill>
                <a:ea typeface="+mn-ea"/>
              </a:rPr>
              <a:t>i</a:t>
            </a:r>
            <a:r>
              <a:rPr kumimoji="1" lang="en-US" altLang="zh-CN" sz="3200" dirty="0">
                <a:solidFill>
                  <a:schemeClr val="tx2"/>
                </a:solidFill>
                <a:ea typeface="+mn-ea"/>
              </a:rPr>
              <a:t>++ )  </a:t>
            </a:r>
            <a:r>
              <a:rPr kumimoji="1" lang="en-US" altLang="zh-CN" sz="3200" b="1" dirty="0">
                <a:ea typeface="+mn-ea"/>
              </a:rPr>
              <a:t>//</a:t>
            </a:r>
            <a:r>
              <a:rPr kumimoji="1" lang="zh-CN" altLang="en-US" sz="3200" b="1" dirty="0">
                <a:ea typeface="隶书" panose="02010509060101010101" pitchFamily="49" charset="-122"/>
              </a:rPr>
              <a:t>入度为零顶点进栈</a:t>
            </a:r>
            <a:endParaRPr kumimoji="1" lang="zh-CN" altLang="en-US" sz="3200" dirty="0">
              <a:solidFill>
                <a:schemeClr val="tx2"/>
              </a:solidFill>
              <a:ea typeface="+mn-ea"/>
            </a:endParaRPr>
          </a:p>
          <a:p>
            <a:pPr eaLnBrk="0" fontAlgn="auto" hangingPunct="0">
              <a:spcBef>
                <a:spcPts val="0"/>
              </a:spcBef>
              <a:spcAft>
                <a:spcPts val="0"/>
              </a:spcAft>
              <a:defRPr/>
            </a:pPr>
            <a:r>
              <a:rPr kumimoji="1" lang="zh-CN" altLang="en-US" sz="3200" dirty="0">
                <a:solidFill>
                  <a:schemeClr val="tx2"/>
                </a:solidFill>
                <a:ea typeface="+mn-ea"/>
              </a:rPr>
              <a:t>          </a:t>
            </a:r>
            <a:r>
              <a:rPr kumimoji="1" lang="en-US" altLang="zh-CN" sz="3200" b="1" dirty="0">
                <a:solidFill>
                  <a:schemeClr val="tx2"/>
                </a:solidFill>
                <a:ea typeface="+mn-ea"/>
              </a:rPr>
              <a:t>if</a:t>
            </a:r>
            <a:r>
              <a:rPr kumimoji="1" lang="en-US" altLang="zh-CN" sz="3200" dirty="0">
                <a:solidFill>
                  <a:schemeClr val="tx2"/>
                </a:solidFill>
                <a:ea typeface="+mn-ea"/>
              </a:rPr>
              <a:t> (</a:t>
            </a:r>
            <a:r>
              <a:rPr kumimoji="1" lang="en-US" altLang="zh-CN" sz="3200" i="1" dirty="0">
                <a:solidFill>
                  <a:schemeClr val="tx2"/>
                </a:solidFill>
                <a:ea typeface="+mn-ea"/>
              </a:rPr>
              <a:t> count</a:t>
            </a:r>
            <a:r>
              <a:rPr kumimoji="1" lang="en-US" altLang="zh-CN" sz="3200" dirty="0">
                <a:solidFill>
                  <a:schemeClr val="tx2"/>
                </a:solidFill>
                <a:ea typeface="+mn-ea"/>
              </a:rPr>
              <a:t>[</a:t>
            </a:r>
            <a:r>
              <a:rPr kumimoji="1" lang="en-US" altLang="zh-CN" sz="3200" i="1" dirty="0" err="1">
                <a:solidFill>
                  <a:schemeClr val="tx2"/>
                </a:solidFill>
                <a:ea typeface="+mn-ea"/>
              </a:rPr>
              <a:t>i</a:t>
            </a:r>
            <a:r>
              <a:rPr kumimoji="1" lang="en-US" altLang="zh-CN" sz="3200" dirty="0">
                <a:solidFill>
                  <a:schemeClr val="tx2"/>
                </a:solidFill>
                <a:ea typeface="+mn-ea"/>
              </a:rPr>
              <a:t>] </a:t>
            </a:r>
            <a:r>
              <a:rPr kumimoji="1" lang="en-US" altLang="zh-CN" sz="3200" i="1" dirty="0">
                <a:solidFill>
                  <a:schemeClr val="tx2"/>
                </a:solidFill>
                <a:ea typeface="+mn-ea"/>
              </a:rPr>
              <a:t>==</a:t>
            </a:r>
            <a:r>
              <a:rPr kumimoji="1" lang="en-US" altLang="zh-CN" sz="3200" dirty="0">
                <a:solidFill>
                  <a:schemeClr val="tx2"/>
                </a:solidFill>
                <a:ea typeface="+mn-ea"/>
              </a:rPr>
              <a:t> 0 ) </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i="1" dirty="0">
                <a:solidFill>
                  <a:schemeClr val="tx2"/>
                </a:solidFill>
                <a:ea typeface="+mn-ea"/>
              </a:rPr>
              <a:t>count</a:t>
            </a:r>
            <a:r>
              <a:rPr kumimoji="1" lang="en-US" altLang="zh-CN" sz="3200" dirty="0">
                <a:solidFill>
                  <a:schemeClr val="tx2"/>
                </a:solidFill>
                <a:ea typeface="+mn-ea"/>
              </a:rPr>
              <a:t>[</a:t>
            </a:r>
            <a:r>
              <a:rPr kumimoji="1" lang="en-US" altLang="zh-CN" sz="3200" i="1" dirty="0" err="1">
                <a:solidFill>
                  <a:schemeClr val="tx2"/>
                </a:solidFill>
                <a:ea typeface="+mn-ea"/>
              </a:rPr>
              <a:t>i</a:t>
            </a:r>
            <a:r>
              <a:rPr kumimoji="1" lang="en-US" altLang="zh-CN" sz="3200" dirty="0">
                <a:solidFill>
                  <a:schemeClr val="tx2"/>
                </a:solidFill>
                <a:ea typeface="+mn-ea"/>
              </a:rPr>
              <a:t>] = </a:t>
            </a:r>
            <a:r>
              <a:rPr kumimoji="1" lang="en-US" altLang="zh-CN" sz="3200" i="1" dirty="0">
                <a:solidFill>
                  <a:schemeClr val="tx2"/>
                </a:solidFill>
                <a:ea typeface="+mn-ea"/>
              </a:rPr>
              <a:t>top</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i="1" dirty="0">
                <a:solidFill>
                  <a:schemeClr val="tx2"/>
                </a:solidFill>
                <a:ea typeface="+mn-ea"/>
              </a:rPr>
              <a:t>top</a:t>
            </a:r>
            <a:r>
              <a:rPr kumimoji="1" lang="en-US" altLang="zh-CN" sz="3200" dirty="0">
                <a:solidFill>
                  <a:schemeClr val="tx2"/>
                </a:solidFill>
                <a:ea typeface="+mn-ea"/>
              </a:rPr>
              <a:t> = </a:t>
            </a:r>
            <a:r>
              <a:rPr kumimoji="1" lang="en-US" altLang="zh-CN" sz="3200" i="1" dirty="0" err="1">
                <a:solidFill>
                  <a:schemeClr val="tx2"/>
                </a:solidFill>
                <a:ea typeface="+mn-ea"/>
              </a:rPr>
              <a:t>i</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b="1" dirty="0">
                <a:solidFill>
                  <a:schemeClr val="tx2"/>
                </a:solidFill>
                <a:ea typeface="+mn-ea"/>
              </a:rPr>
              <a:t>}</a:t>
            </a:r>
            <a:endParaRPr kumimoji="1" lang="en-US" altLang="zh-CN" sz="3200" dirty="0">
              <a:solidFill>
                <a:schemeClr val="tx2"/>
              </a:solidFill>
              <a:ea typeface="+mn-ea"/>
            </a:endParaRPr>
          </a:p>
          <a:p>
            <a:pPr eaLnBrk="0" fontAlgn="auto" hangingPunct="0">
              <a:spcBef>
                <a:spcPts val="0"/>
              </a:spcBef>
              <a:spcAft>
                <a:spcPts val="0"/>
              </a:spcAft>
              <a:defRPr/>
            </a:pPr>
            <a:r>
              <a:rPr kumimoji="1" lang="en-US" altLang="zh-CN" sz="3200" dirty="0">
                <a:solidFill>
                  <a:schemeClr val="tx2"/>
                </a:solidFill>
                <a:ea typeface="+mn-ea"/>
              </a:rPr>
              <a:t>       </a:t>
            </a:r>
            <a:r>
              <a:rPr kumimoji="1" lang="en-US" altLang="zh-CN" sz="3200" b="1" dirty="0">
                <a:solidFill>
                  <a:schemeClr val="tx2"/>
                </a:solidFill>
                <a:ea typeface="+mn-ea"/>
              </a:rPr>
              <a:t>for</a:t>
            </a:r>
            <a:r>
              <a:rPr kumimoji="1" lang="en-US" altLang="zh-CN" sz="3200" dirty="0">
                <a:solidFill>
                  <a:schemeClr val="tx2"/>
                </a:solidFill>
                <a:ea typeface="+mn-ea"/>
              </a:rPr>
              <a:t> ( </a:t>
            </a:r>
            <a:r>
              <a:rPr kumimoji="1" lang="en-US" altLang="zh-CN" sz="3200" i="1" dirty="0" err="1">
                <a:solidFill>
                  <a:schemeClr val="tx2"/>
                </a:solidFill>
                <a:ea typeface="+mn-ea"/>
              </a:rPr>
              <a:t>i</a:t>
            </a:r>
            <a:r>
              <a:rPr kumimoji="1" lang="en-US" altLang="zh-CN" sz="3200" i="1" dirty="0">
                <a:solidFill>
                  <a:schemeClr val="tx2"/>
                </a:solidFill>
                <a:ea typeface="+mn-ea"/>
              </a:rPr>
              <a:t> = </a:t>
            </a:r>
            <a:r>
              <a:rPr kumimoji="1" lang="en-US" altLang="zh-CN" sz="3200" dirty="0">
                <a:solidFill>
                  <a:schemeClr val="tx2"/>
                </a:solidFill>
                <a:ea typeface="+mn-ea"/>
              </a:rPr>
              <a:t>0</a:t>
            </a:r>
            <a:r>
              <a:rPr kumimoji="1" lang="en-US" altLang="zh-CN" sz="3200" b="1" dirty="0">
                <a:solidFill>
                  <a:schemeClr val="tx2"/>
                </a:solidFill>
                <a:ea typeface="+mn-ea"/>
              </a:rPr>
              <a:t>; </a:t>
            </a:r>
            <a:r>
              <a:rPr kumimoji="1" lang="en-US" altLang="zh-CN" sz="3200" i="1" dirty="0" err="1">
                <a:solidFill>
                  <a:schemeClr val="tx2"/>
                </a:solidFill>
                <a:ea typeface="+mn-ea"/>
              </a:rPr>
              <a:t>i</a:t>
            </a:r>
            <a:r>
              <a:rPr kumimoji="1" lang="en-US" altLang="zh-CN" sz="3200" i="1" dirty="0">
                <a:solidFill>
                  <a:schemeClr val="tx2"/>
                </a:solidFill>
                <a:ea typeface="+mn-ea"/>
              </a:rPr>
              <a:t> &lt; n</a:t>
            </a:r>
            <a:r>
              <a:rPr kumimoji="1" lang="en-US" altLang="zh-CN" sz="3200" b="1" dirty="0">
                <a:solidFill>
                  <a:schemeClr val="tx2"/>
                </a:solidFill>
                <a:ea typeface="+mn-ea"/>
              </a:rPr>
              <a:t>; </a:t>
            </a:r>
            <a:r>
              <a:rPr kumimoji="1" lang="en-US" altLang="zh-CN" sz="3200" i="1" dirty="0" err="1">
                <a:solidFill>
                  <a:schemeClr val="tx2"/>
                </a:solidFill>
                <a:ea typeface="+mn-ea"/>
              </a:rPr>
              <a:t>i</a:t>
            </a:r>
            <a:r>
              <a:rPr kumimoji="1" lang="en-US" altLang="zh-CN" sz="3200" dirty="0">
                <a:solidFill>
                  <a:schemeClr val="tx2"/>
                </a:solidFill>
                <a:ea typeface="+mn-ea"/>
              </a:rPr>
              <a:t>++ )         </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期望输出</a:t>
            </a:r>
            <a:r>
              <a:rPr kumimoji="1" lang="en-US" altLang="zh-CN" sz="3200" b="1" i="1" dirty="0">
                <a:ea typeface="隶书" panose="02010509060101010101" pitchFamily="49" charset="-122"/>
              </a:rPr>
              <a:t>n</a:t>
            </a:r>
            <a:r>
              <a:rPr kumimoji="1" lang="zh-CN" altLang="en-US" sz="3200" b="1" dirty="0">
                <a:ea typeface="隶书" panose="02010509060101010101" pitchFamily="49" charset="-122"/>
              </a:rPr>
              <a:t>个顶点</a:t>
            </a:r>
            <a:endParaRPr kumimoji="1" lang="zh-CN" altLang="en-US" sz="3200" dirty="0">
              <a:solidFill>
                <a:schemeClr val="tx2"/>
              </a:solidFill>
              <a:ea typeface="+mn-ea"/>
            </a:endParaRPr>
          </a:p>
          <a:p>
            <a:pPr eaLnBrk="0" fontAlgn="auto" hangingPunct="0">
              <a:spcBef>
                <a:spcPts val="0"/>
              </a:spcBef>
              <a:spcAft>
                <a:spcPts val="0"/>
              </a:spcAft>
              <a:defRPr/>
            </a:pPr>
            <a:r>
              <a:rPr kumimoji="1" lang="zh-CN" altLang="en-US" sz="3200" dirty="0">
                <a:solidFill>
                  <a:schemeClr val="tx2"/>
                </a:solidFill>
                <a:ea typeface="+mn-ea"/>
              </a:rPr>
              <a:t>          </a:t>
            </a:r>
            <a:r>
              <a:rPr kumimoji="1" lang="en-US" altLang="zh-CN" sz="3200" b="1" dirty="0">
                <a:solidFill>
                  <a:schemeClr val="tx2"/>
                </a:solidFill>
                <a:ea typeface="+mn-ea"/>
              </a:rPr>
              <a:t>if</a:t>
            </a:r>
            <a:r>
              <a:rPr kumimoji="1" lang="en-US" altLang="zh-CN" sz="3200" dirty="0">
                <a:solidFill>
                  <a:schemeClr val="tx2"/>
                </a:solidFill>
                <a:ea typeface="+mn-ea"/>
              </a:rPr>
              <a:t> (</a:t>
            </a:r>
            <a:r>
              <a:rPr kumimoji="1" lang="en-US" altLang="zh-CN" sz="3200" i="1" dirty="0">
                <a:solidFill>
                  <a:schemeClr val="tx2"/>
                </a:solidFill>
                <a:ea typeface="+mn-ea"/>
              </a:rPr>
              <a:t> top == </a:t>
            </a:r>
            <a:r>
              <a:rPr kumimoji="1" lang="en-US" altLang="zh-CN" sz="3200" dirty="0">
                <a:solidFill>
                  <a:schemeClr val="tx2"/>
                </a:solidFill>
                <a:latin typeface="楷体_GB2312" pitchFamily="49" charset="-122"/>
                <a:ea typeface="楷体_GB2312" pitchFamily="49" charset="-122"/>
              </a:rPr>
              <a:t>-</a:t>
            </a:r>
            <a:r>
              <a:rPr kumimoji="1" lang="en-US" altLang="zh-CN" sz="3200" dirty="0">
                <a:solidFill>
                  <a:schemeClr val="tx2"/>
                </a:solidFill>
                <a:ea typeface="+mn-ea"/>
              </a:rPr>
              <a:t>1 )</a:t>
            </a:r>
            <a:r>
              <a:rPr kumimoji="1" lang="en-US" altLang="zh-CN" sz="3200" b="1" dirty="0">
                <a:solidFill>
                  <a:schemeClr val="tx2"/>
                </a:solidFill>
                <a:ea typeface="+mn-ea"/>
              </a:rPr>
              <a:t>{               </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中途栈空</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转出</a:t>
            </a:r>
            <a:endParaRPr kumimoji="1" lang="zh-CN" altLang="en-US" sz="3200" b="1" dirty="0">
              <a:solidFill>
                <a:schemeClr val="tx2"/>
              </a:solidFill>
              <a:ea typeface="+mn-ea"/>
            </a:endParaRPr>
          </a:p>
          <a:p>
            <a:pPr eaLnBrk="0" fontAlgn="auto" hangingPunct="0">
              <a:spcBef>
                <a:spcPts val="0"/>
              </a:spcBef>
              <a:spcAft>
                <a:spcPts val="0"/>
              </a:spcAft>
              <a:defRPr/>
            </a:pPr>
            <a:r>
              <a:rPr kumimoji="1" lang="en-US" altLang="zh-CN" sz="3200" b="1" dirty="0">
                <a:solidFill>
                  <a:schemeClr val="tx2"/>
                </a:solidFill>
                <a:ea typeface="+mn-ea"/>
              </a:rPr>
              <a:t>            </a:t>
            </a:r>
            <a:r>
              <a:rPr kumimoji="1" lang="en-US" altLang="zh-CN" sz="3200" b="1" dirty="0" err="1">
                <a:solidFill>
                  <a:schemeClr val="tx2"/>
                </a:solidFill>
                <a:ea typeface="+mn-ea"/>
              </a:rPr>
              <a:t>system.out.print</a:t>
            </a:r>
            <a:r>
              <a:rPr kumimoji="1" lang="en-US" altLang="zh-CN" sz="3200" b="1" dirty="0">
                <a:solidFill>
                  <a:schemeClr val="tx2"/>
                </a:solidFill>
                <a:ea typeface="+mn-ea"/>
              </a:rPr>
              <a:t>(</a:t>
            </a:r>
            <a:r>
              <a:rPr kumimoji="1" lang="en-US" altLang="zh-CN" sz="3200" dirty="0">
                <a:solidFill>
                  <a:schemeClr val="tx2"/>
                </a:solidFill>
                <a:ea typeface="+mn-ea"/>
              </a:rPr>
              <a:t>“</a:t>
            </a:r>
            <a:r>
              <a:rPr kumimoji="1" lang="zh-CN" altLang="en-US" sz="3200" b="1" dirty="0">
                <a:solidFill>
                  <a:schemeClr val="tx2"/>
                </a:solidFill>
                <a:ea typeface="隶书" panose="02010509060101010101" pitchFamily="49" charset="-122"/>
              </a:rPr>
              <a:t>网络中有回路</a:t>
            </a:r>
            <a:r>
              <a:rPr kumimoji="1" lang="en-US" altLang="zh-CN" sz="3200" b="1" dirty="0">
                <a:solidFill>
                  <a:schemeClr val="tx2"/>
                </a:solidFill>
                <a:ea typeface="隶书" panose="02010509060101010101" pitchFamily="49" charset="-122"/>
              </a:rPr>
              <a:t>(</a:t>
            </a:r>
            <a:r>
              <a:rPr kumimoji="1" lang="zh-CN" altLang="en-US" sz="3200" b="1" dirty="0">
                <a:solidFill>
                  <a:schemeClr val="tx2"/>
                </a:solidFill>
                <a:ea typeface="隶书" panose="02010509060101010101" pitchFamily="49" charset="-122"/>
              </a:rPr>
              <a:t>有向环</a:t>
            </a:r>
            <a:r>
              <a:rPr kumimoji="1" lang="en-US" altLang="zh-CN" sz="3200" dirty="0">
                <a:solidFill>
                  <a:schemeClr val="tx2"/>
                </a:solidFill>
                <a:ea typeface="+mn-ea"/>
              </a:rPr>
              <a:t>)" )</a:t>
            </a:r>
            <a:r>
              <a:rPr kumimoji="1" lang="en-US" altLang="zh-CN" sz="3200" b="1" dirty="0">
                <a:solidFill>
                  <a:schemeClr val="tx2"/>
                </a:solidFill>
                <a:ea typeface="+mn-ea"/>
              </a:rPr>
              <a:t>;</a:t>
            </a:r>
            <a:endParaRPr kumimoji="1" lang="en-US" altLang="zh-CN" sz="3200" b="1" dirty="0">
              <a:solidFill>
                <a:schemeClr val="tx2"/>
              </a:solidFill>
              <a:ea typeface="+mn-ea"/>
            </a:endParaRPr>
          </a:p>
          <a:p>
            <a:pPr eaLnBrk="0" fontAlgn="auto" hangingPunct="0">
              <a:spcBef>
                <a:spcPts val="0"/>
              </a:spcBef>
              <a:spcAft>
                <a:spcPts val="0"/>
              </a:spcAft>
              <a:defRPr/>
            </a:pPr>
            <a:r>
              <a:rPr kumimoji="1" lang="en-US" altLang="zh-CN" sz="3200" b="1" dirty="0">
                <a:solidFill>
                  <a:schemeClr val="tx2"/>
                </a:solidFill>
                <a:ea typeface="+mn-ea"/>
              </a:rPr>
              <a:t>	  </a:t>
            </a:r>
            <a:r>
              <a:rPr kumimoji="1" lang="en-US" altLang="zh-CN" sz="3200" dirty="0">
                <a:solidFill>
                  <a:schemeClr val="tx2"/>
                </a:solidFill>
                <a:ea typeface="+mn-ea"/>
              </a:rPr>
              <a:t> </a:t>
            </a:r>
            <a:r>
              <a:rPr kumimoji="1" lang="en-US" altLang="zh-CN" sz="3200" b="1" dirty="0">
                <a:solidFill>
                  <a:schemeClr val="tx2"/>
                </a:solidFill>
                <a:ea typeface="+mn-ea"/>
              </a:rPr>
              <a:t>return;       </a:t>
            </a:r>
            <a:r>
              <a:rPr kumimoji="1" lang="en-US" altLang="zh-CN" sz="3200" dirty="0">
                <a:solidFill>
                  <a:schemeClr val="tx2"/>
                </a:solidFill>
                <a:ea typeface="+mn-ea"/>
              </a:rPr>
              <a:t> </a:t>
            </a:r>
            <a:r>
              <a:rPr kumimoji="1" lang="en-US" altLang="zh-CN" sz="3200" b="1" dirty="0">
                <a:solidFill>
                  <a:schemeClr val="tx2"/>
                </a:solidFill>
                <a:ea typeface="+mn-ea"/>
              </a:rPr>
              <a:t>}</a:t>
            </a:r>
            <a:endParaRPr kumimoji="1" lang="en-US" altLang="zh-CN" sz="3200" b="1" dirty="0">
              <a:solidFill>
                <a:schemeClr val="tx2"/>
              </a:solidFill>
              <a:ea typeface="+mn-ea"/>
            </a:endParaRPr>
          </a:p>
          <a:p>
            <a:pPr eaLnBrk="0" fontAlgn="auto" hangingPunct="0">
              <a:spcBef>
                <a:spcPts val="0"/>
              </a:spcBef>
              <a:spcAft>
                <a:spcPts val="0"/>
              </a:spcAft>
              <a:defRPr/>
            </a:pPr>
            <a:r>
              <a:rPr kumimoji="1" lang="en-US" altLang="zh-CN" sz="3200" b="1" dirty="0">
                <a:solidFill>
                  <a:schemeClr val="tx2"/>
                </a:solidFill>
                <a:ea typeface="+mn-ea"/>
              </a:rPr>
              <a:t>        else {                               </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继续拓扑排序</a:t>
            </a:r>
            <a:endParaRPr kumimoji="1" lang="zh-CN" altLang="en-US" sz="3200" dirty="0">
              <a:solidFill>
                <a:schemeClr val="tx2"/>
              </a:solidFill>
              <a:ea typeface="+mn-ea"/>
            </a:endParaRPr>
          </a:p>
          <a:p>
            <a:pPr eaLnBrk="0" fontAlgn="auto" hangingPunct="0">
              <a:spcBef>
                <a:spcPts val="0"/>
              </a:spcBef>
              <a:spcAft>
                <a:spcPts val="0"/>
              </a:spcAft>
              <a:defRPr/>
            </a:pPr>
            <a:r>
              <a:rPr kumimoji="1" lang="zh-CN" altLang="en-US" sz="3200" dirty="0">
                <a:solidFill>
                  <a:schemeClr val="tx2"/>
                </a:solidFill>
                <a:ea typeface="+mn-ea"/>
              </a:rPr>
              <a:t>	   </a:t>
            </a:r>
            <a:r>
              <a:rPr kumimoji="1" lang="en-US" altLang="zh-CN" sz="3200" b="1" dirty="0" err="1">
                <a:solidFill>
                  <a:schemeClr val="tx2"/>
                </a:solidFill>
                <a:ea typeface="+mn-ea"/>
              </a:rPr>
              <a:t>int</a:t>
            </a:r>
            <a:r>
              <a:rPr kumimoji="1" lang="en-US" altLang="zh-CN" sz="3200" i="1" dirty="0">
                <a:solidFill>
                  <a:schemeClr val="tx2"/>
                </a:solidFill>
                <a:ea typeface="+mn-ea"/>
              </a:rPr>
              <a:t> j</a:t>
            </a:r>
            <a:r>
              <a:rPr kumimoji="1" lang="en-US" altLang="zh-CN" sz="3200" dirty="0">
                <a:solidFill>
                  <a:schemeClr val="tx2"/>
                </a:solidFill>
                <a:ea typeface="+mn-ea"/>
              </a:rPr>
              <a:t> = </a:t>
            </a:r>
            <a:r>
              <a:rPr kumimoji="1" lang="en-US" altLang="zh-CN" sz="3200" i="1" dirty="0">
                <a:solidFill>
                  <a:schemeClr val="tx2"/>
                </a:solidFill>
                <a:ea typeface="+mn-ea"/>
              </a:rPr>
              <a:t>top</a:t>
            </a:r>
            <a:r>
              <a:rPr kumimoji="1" lang="en-US" altLang="zh-CN" sz="3200" b="1" dirty="0">
                <a:solidFill>
                  <a:schemeClr val="tx2"/>
                </a:solidFill>
                <a:ea typeface="+mn-ea"/>
              </a:rPr>
              <a:t>;</a:t>
            </a:r>
            <a:r>
              <a:rPr kumimoji="1" lang="en-US" altLang="zh-CN" sz="3200" dirty="0">
                <a:solidFill>
                  <a:schemeClr val="tx2"/>
                </a:solidFill>
                <a:ea typeface="+mn-ea"/>
              </a:rPr>
              <a:t>  </a:t>
            </a:r>
            <a:r>
              <a:rPr kumimoji="1" lang="en-US" altLang="zh-CN" sz="3200" i="1" dirty="0">
                <a:solidFill>
                  <a:schemeClr val="tx2"/>
                </a:solidFill>
                <a:ea typeface="+mn-ea"/>
              </a:rPr>
              <a:t>top</a:t>
            </a:r>
            <a:r>
              <a:rPr kumimoji="1" lang="en-US" altLang="zh-CN" sz="3200" dirty="0">
                <a:solidFill>
                  <a:schemeClr val="tx2"/>
                </a:solidFill>
                <a:ea typeface="+mn-ea"/>
              </a:rPr>
              <a:t> = </a:t>
            </a:r>
            <a:r>
              <a:rPr kumimoji="1" lang="en-US" altLang="zh-CN" sz="3200" i="1" dirty="0">
                <a:solidFill>
                  <a:schemeClr val="tx2"/>
                </a:solidFill>
                <a:ea typeface="+mn-ea"/>
              </a:rPr>
              <a:t>count</a:t>
            </a:r>
            <a:r>
              <a:rPr kumimoji="1" lang="en-US" altLang="zh-CN" sz="3200" dirty="0">
                <a:solidFill>
                  <a:schemeClr val="tx2"/>
                </a:solidFill>
                <a:ea typeface="+mn-ea"/>
              </a:rPr>
              <a:t>[</a:t>
            </a:r>
            <a:r>
              <a:rPr kumimoji="1" lang="en-US" altLang="zh-CN" sz="3200" i="1" dirty="0">
                <a:solidFill>
                  <a:schemeClr val="tx2"/>
                </a:solidFill>
                <a:ea typeface="+mn-ea"/>
              </a:rPr>
              <a:t>top</a:t>
            </a:r>
            <a:r>
              <a:rPr kumimoji="1" lang="en-US" altLang="zh-CN" sz="3200" dirty="0">
                <a:solidFill>
                  <a:schemeClr val="tx2"/>
                </a:solidFill>
                <a:ea typeface="+mn-ea"/>
              </a:rPr>
              <a:t>]</a:t>
            </a:r>
            <a:r>
              <a:rPr kumimoji="1" lang="en-US" altLang="zh-CN" sz="3200" b="1" dirty="0">
                <a:solidFill>
                  <a:schemeClr val="tx2"/>
                </a:solidFill>
                <a:ea typeface="+mn-ea"/>
              </a:rPr>
              <a:t>;     </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退栈</a:t>
            </a:r>
            <a:endParaRPr kumimoji="1" lang="zh-CN" altLang="en-US" sz="3200" b="1" dirty="0">
              <a:ea typeface="隶书" panose="02010509060101010101" pitchFamily="49" charset="-122"/>
            </a:endParaRPr>
          </a:p>
          <a:p>
            <a:pPr eaLnBrk="0" fontAlgn="auto" hangingPunct="0">
              <a:spcBef>
                <a:spcPts val="0"/>
              </a:spcBef>
              <a:spcAft>
                <a:spcPts val="0"/>
              </a:spcAft>
              <a:defRPr/>
            </a:pPr>
            <a:r>
              <a:rPr kumimoji="1" lang="zh-CN" altLang="en-US" sz="3200" dirty="0">
                <a:solidFill>
                  <a:schemeClr val="tx2"/>
                </a:solidFill>
                <a:ea typeface="+mn-ea"/>
              </a:rPr>
              <a:t>	   </a:t>
            </a:r>
            <a:r>
              <a:rPr kumimoji="1" lang="en-US" altLang="zh-CN" sz="3200" b="1" dirty="0" err="1">
                <a:solidFill>
                  <a:schemeClr val="tx2"/>
                </a:solidFill>
              </a:rPr>
              <a:t>system.out.print</a:t>
            </a:r>
            <a:r>
              <a:rPr kumimoji="1" lang="en-US" altLang="zh-CN" sz="3200" b="1" dirty="0">
                <a:solidFill>
                  <a:schemeClr val="tx2"/>
                </a:solidFill>
              </a:rPr>
              <a:t>(</a:t>
            </a:r>
            <a:r>
              <a:rPr kumimoji="1" lang="en-US" altLang="zh-CN" sz="3200" i="1" dirty="0">
                <a:solidFill>
                  <a:schemeClr val="tx2"/>
                </a:solidFill>
                <a:ea typeface="+mn-ea"/>
              </a:rPr>
              <a:t>j</a:t>
            </a:r>
            <a:r>
              <a:rPr kumimoji="1" lang="en-US" altLang="zh-CN" sz="3200" dirty="0">
                <a:solidFill>
                  <a:schemeClr val="tx2"/>
                </a:solidFill>
                <a:ea typeface="+mn-ea"/>
              </a:rPr>
              <a:t> )</a:t>
            </a:r>
            <a:r>
              <a:rPr kumimoji="1" lang="en-US" altLang="zh-CN" sz="3200" b="1" dirty="0">
                <a:solidFill>
                  <a:schemeClr val="tx2"/>
                </a:solidFill>
                <a:ea typeface="+mn-ea"/>
              </a:rPr>
              <a:t>;                      </a:t>
            </a:r>
            <a:r>
              <a:rPr kumimoji="1" lang="en-US" altLang="zh-CN" sz="3200" b="1" dirty="0">
                <a:ea typeface="隶书" panose="02010509060101010101" pitchFamily="49" charset="-122"/>
              </a:rPr>
              <a:t>//</a:t>
            </a:r>
            <a:r>
              <a:rPr kumimoji="1" lang="zh-CN" altLang="en-US" sz="3200" b="1" dirty="0">
                <a:ea typeface="隶书" panose="02010509060101010101" pitchFamily="49" charset="-122"/>
              </a:rPr>
              <a:t>输出</a:t>
            </a:r>
            <a:endParaRPr kumimoji="1" lang="zh-CN" altLang="en-US" sz="3200" i="1" dirty="0">
              <a:solidFill>
                <a:schemeClr val="tx2"/>
              </a:solidFill>
              <a:ea typeface="+mn-ea"/>
            </a:endParaRPr>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split dir="in"/>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3338" y="1700213"/>
            <a:ext cx="8991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a:solidFill>
                  <a:schemeClr val="tx2"/>
                </a:solidFill>
              </a:rPr>
              <a:t>	   Node&lt;</a:t>
            </a:r>
            <a:r>
              <a:rPr kumimoji="1" lang="en-US" altLang="zh-CN" sz="3200" i="1">
                <a:solidFill>
                  <a:schemeClr val="tx2"/>
                </a:solidFill>
              </a:rPr>
              <a:t>Edge&gt;  l = this.vertexlist.get(i).adjlink</a:t>
            </a:r>
            <a:r>
              <a:rPr kumimoji="1" lang="en-US" altLang="zh-CN" sz="3200" b="1">
                <a:solidFill>
                  <a:schemeClr val="tx2"/>
                </a:solidFill>
              </a:rPr>
              <a:t>;</a:t>
            </a:r>
            <a:endParaRPr kumimoji="1" lang="en-US" altLang="zh-CN" sz="3200" i="1">
              <a:solidFill>
                <a:schemeClr val="tx2"/>
              </a:solidFill>
            </a:endParaRPr>
          </a:p>
          <a:p>
            <a:r>
              <a:rPr kumimoji="1" lang="en-US" altLang="zh-CN" sz="3200">
                <a:solidFill>
                  <a:schemeClr val="tx2"/>
                </a:solidFill>
              </a:rPr>
              <a:t>            </a:t>
            </a:r>
            <a:r>
              <a:rPr kumimoji="1" lang="en-US" altLang="zh-CN" sz="3200" b="1">
                <a:solidFill>
                  <a:schemeClr val="tx2"/>
                </a:solidFill>
              </a:rPr>
              <a:t>while</a:t>
            </a:r>
            <a:r>
              <a:rPr kumimoji="1" lang="en-US" altLang="zh-CN" sz="3200">
                <a:solidFill>
                  <a:schemeClr val="tx2"/>
                </a:solidFill>
              </a:rPr>
              <a:t> ( </a:t>
            </a:r>
            <a:r>
              <a:rPr kumimoji="1" lang="en-US" altLang="zh-CN" sz="3200" i="1">
                <a:solidFill>
                  <a:schemeClr val="tx2"/>
                </a:solidFill>
              </a:rPr>
              <a:t>l</a:t>
            </a:r>
            <a:r>
              <a:rPr kumimoji="1" lang="en-US" altLang="zh-CN" sz="3200">
                <a:solidFill>
                  <a:schemeClr val="tx2"/>
                </a:solidFill>
              </a:rPr>
              <a:t> ) </a:t>
            </a:r>
            <a:r>
              <a:rPr kumimoji="1" lang="en-US" altLang="zh-CN" sz="3200" b="1">
                <a:solidFill>
                  <a:schemeClr val="tx2"/>
                </a:solidFill>
              </a:rPr>
              <a:t>{</a:t>
            </a:r>
            <a:r>
              <a:rPr kumimoji="1" lang="en-US" altLang="zh-CN" sz="3200">
                <a:solidFill>
                  <a:schemeClr val="tx2"/>
                </a:solidFill>
              </a:rPr>
              <a:t>          </a:t>
            </a:r>
            <a:r>
              <a:rPr kumimoji="1" lang="en-US" altLang="zh-CN" sz="3200" b="1">
                <a:ea typeface="隶书" panose="02010509060101010101" pitchFamily="49" charset="-122"/>
              </a:rPr>
              <a:t>//</a:t>
            </a:r>
            <a:r>
              <a:rPr kumimoji="1" lang="zh-CN" altLang="en-US" sz="3200" b="1">
                <a:ea typeface="隶书" panose="02010509060101010101" pitchFamily="49" charset="-122"/>
              </a:rPr>
              <a:t>扫描该顶点的出边表</a:t>
            </a:r>
            <a:endParaRPr kumimoji="1" lang="zh-CN" altLang="en-US" sz="3200">
              <a:ea typeface="隶书" panose="02010509060101010101" pitchFamily="49" charset="-122"/>
            </a:endParaRPr>
          </a:p>
          <a:p>
            <a:r>
              <a:rPr kumimoji="1" lang="zh-CN" altLang="en-US" sz="3200">
                <a:solidFill>
                  <a:schemeClr val="tx2"/>
                </a:solidFill>
              </a:rPr>
              <a:t>	        </a:t>
            </a:r>
            <a:r>
              <a:rPr kumimoji="1" lang="en-US" altLang="zh-CN" sz="3200" b="1">
                <a:solidFill>
                  <a:schemeClr val="tx2"/>
                </a:solidFill>
              </a:rPr>
              <a:t>int</a:t>
            </a:r>
            <a:r>
              <a:rPr kumimoji="1" lang="en-US" altLang="zh-CN" sz="3200">
                <a:solidFill>
                  <a:schemeClr val="tx2"/>
                </a:solidFill>
              </a:rPr>
              <a:t> </a:t>
            </a:r>
            <a:r>
              <a:rPr kumimoji="1" lang="en-US" altLang="zh-CN" sz="3200" i="1">
                <a:solidFill>
                  <a:schemeClr val="tx2"/>
                </a:solidFill>
              </a:rPr>
              <a:t>k</a:t>
            </a:r>
            <a:r>
              <a:rPr kumimoji="1" lang="en-US" altLang="zh-CN" sz="3200">
                <a:solidFill>
                  <a:schemeClr val="tx2"/>
                </a:solidFill>
              </a:rPr>
              <a:t> = </a:t>
            </a:r>
            <a:r>
              <a:rPr kumimoji="1" lang="en-US" altLang="zh-CN" sz="3200" i="1">
                <a:solidFill>
                  <a:schemeClr val="tx2"/>
                </a:solidFill>
              </a:rPr>
              <a:t>l</a:t>
            </a:r>
            <a:r>
              <a:rPr kumimoji="1" lang="en-US" altLang="zh-CN" sz="3200">
                <a:solidFill>
                  <a:schemeClr val="tx2"/>
                </a:solidFill>
              </a:rPr>
              <a:t>.</a:t>
            </a:r>
            <a:r>
              <a:rPr kumimoji="1" lang="en-US" altLang="zh-CN" sz="3200" i="1">
                <a:solidFill>
                  <a:schemeClr val="tx2"/>
                </a:solidFill>
              </a:rPr>
              <a:t>dest</a:t>
            </a:r>
            <a:r>
              <a:rPr kumimoji="1" lang="en-US" altLang="zh-CN" sz="3200" b="1">
                <a:solidFill>
                  <a:schemeClr val="tx2"/>
                </a:solidFill>
              </a:rPr>
              <a:t>;</a:t>
            </a:r>
            <a:r>
              <a:rPr kumimoji="1" lang="en-US" altLang="zh-CN" sz="3200">
                <a:solidFill>
                  <a:schemeClr val="tx2"/>
                </a:solidFill>
              </a:rPr>
              <a:t>	          </a:t>
            </a:r>
            <a:r>
              <a:rPr kumimoji="1" lang="en-US" altLang="zh-CN" sz="3200" b="1">
                <a:ea typeface="隶书" panose="02010509060101010101" pitchFamily="49" charset="-122"/>
              </a:rPr>
              <a:t>//</a:t>
            </a:r>
            <a:r>
              <a:rPr kumimoji="1" lang="zh-CN" altLang="en-US" sz="3200" b="1">
                <a:ea typeface="隶书" panose="02010509060101010101" pitchFamily="49" charset="-122"/>
              </a:rPr>
              <a:t>另一顶点</a:t>
            </a:r>
            <a:r>
              <a:rPr kumimoji="1" lang="zh-CN" altLang="en-US" sz="3200">
                <a:solidFill>
                  <a:schemeClr val="tx2"/>
                </a:solidFill>
              </a:rPr>
              <a:t>	</a:t>
            </a:r>
            <a:endParaRPr kumimoji="1" lang="zh-CN" altLang="en-US" sz="3200">
              <a:solidFill>
                <a:schemeClr val="tx2"/>
              </a:solidFill>
            </a:endParaRPr>
          </a:p>
          <a:p>
            <a:r>
              <a:rPr kumimoji="1" lang="zh-CN" altLang="en-US" sz="3200" b="1">
                <a:solidFill>
                  <a:schemeClr val="tx2"/>
                </a:solidFill>
              </a:rPr>
              <a:t>	        </a:t>
            </a:r>
            <a:r>
              <a:rPr kumimoji="1" lang="en-US" altLang="zh-CN" sz="3200" b="1">
                <a:solidFill>
                  <a:schemeClr val="tx2"/>
                </a:solidFill>
              </a:rPr>
              <a:t>if</a:t>
            </a:r>
            <a:r>
              <a:rPr kumimoji="1" lang="en-US" altLang="zh-CN" sz="3200">
                <a:solidFill>
                  <a:schemeClr val="tx2"/>
                </a:solidFill>
              </a:rPr>
              <a:t> ( </a:t>
            </a:r>
            <a:r>
              <a:rPr kumimoji="1" lang="en-US" altLang="zh-CN" sz="3200">
                <a:solidFill>
                  <a:schemeClr val="tx2"/>
                </a:solidFill>
                <a:latin typeface="宋体" panose="02010600030101010101" pitchFamily="2" charset="-122"/>
              </a:rPr>
              <a:t>--</a:t>
            </a:r>
            <a:r>
              <a:rPr kumimoji="1" lang="en-US" altLang="zh-CN" sz="3200" i="1">
                <a:solidFill>
                  <a:schemeClr val="tx2"/>
                </a:solidFill>
              </a:rPr>
              <a:t>count</a:t>
            </a:r>
            <a:r>
              <a:rPr kumimoji="1" lang="en-US" altLang="zh-CN" sz="3200">
                <a:solidFill>
                  <a:schemeClr val="tx2"/>
                </a:solidFill>
              </a:rPr>
              <a:t>[</a:t>
            </a:r>
            <a:r>
              <a:rPr kumimoji="1" lang="en-US" altLang="zh-CN" sz="3200" i="1">
                <a:solidFill>
                  <a:schemeClr val="tx2"/>
                </a:solidFill>
              </a:rPr>
              <a:t>k</a:t>
            </a:r>
            <a:r>
              <a:rPr kumimoji="1" lang="en-US" altLang="zh-CN" sz="3200">
                <a:solidFill>
                  <a:schemeClr val="tx2"/>
                </a:solidFill>
              </a:rPr>
              <a:t>] </a:t>
            </a:r>
            <a:r>
              <a:rPr kumimoji="1" lang="en-US" altLang="zh-CN" sz="3200" i="1">
                <a:solidFill>
                  <a:schemeClr val="tx2"/>
                </a:solidFill>
              </a:rPr>
              <a:t>==</a:t>
            </a:r>
            <a:r>
              <a:rPr kumimoji="1" lang="en-US" altLang="zh-CN" sz="3200">
                <a:solidFill>
                  <a:schemeClr val="tx2"/>
                </a:solidFill>
              </a:rPr>
              <a:t> 0 )</a:t>
            </a:r>
            <a:r>
              <a:rPr kumimoji="1" lang="en-US" altLang="zh-CN" sz="3200" b="1">
                <a:solidFill>
                  <a:schemeClr val="tx2"/>
                </a:solidFill>
              </a:rPr>
              <a:t>   </a:t>
            </a:r>
            <a:r>
              <a:rPr kumimoji="1" lang="en-US" altLang="zh-CN" sz="3200" b="1">
                <a:ea typeface="隶书" panose="02010509060101010101" pitchFamily="49" charset="-122"/>
              </a:rPr>
              <a:t>//</a:t>
            </a:r>
            <a:r>
              <a:rPr kumimoji="1" lang="zh-CN" altLang="en-US" sz="3200" b="1">
                <a:ea typeface="隶书" panose="02010509060101010101" pitchFamily="49" charset="-122"/>
              </a:rPr>
              <a:t>该顶点入度减一</a:t>
            </a:r>
            <a:endParaRPr kumimoji="1" lang="zh-CN" altLang="en-US" sz="3200" b="1">
              <a:solidFill>
                <a:schemeClr val="tx2"/>
              </a:solidFill>
            </a:endParaRPr>
          </a:p>
          <a:p>
            <a:r>
              <a:rPr kumimoji="1" lang="zh-CN" altLang="en-US" sz="3200" b="1">
                <a:solidFill>
                  <a:schemeClr val="tx2"/>
                </a:solidFill>
              </a:rPr>
              <a:t>    	           </a:t>
            </a:r>
            <a:r>
              <a:rPr kumimoji="1" lang="en-US" altLang="zh-CN" sz="3200" b="1">
                <a:solidFill>
                  <a:schemeClr val="tx2"/>
                </a:solidFill>
              </a:rPr>
              <a:t>{</a:t>
            </a:r>
            <a:r>
              <a:rPr kumimoji="1" lang="en-US" altLang="zh-CN" sz="3200">
                <a:solidFill>
                  <a:schemeClr val="tx2"/>
                </a:solidFill>
              </a:rPr>
              <a:t> </a:t>
            </a:r>
            <a:r>
              <a:rPr kumimoji="1" lang="en-US" altLang="zh-CN" sz="3200" i="1">
                <a:solidFill>
                  <a:schemeClr val="tx2"/>
                </a:solidFill>
              </a:rPr>
              <a:t>count</a:t>
            </a:r>
            <a:r>
              <a:rPr kumimoji="1" lang="en-US" altLang="zh-CN" sz="3200">
                <a:solidFill>
                  <a:schemeClr val="tx2"/>
                </a:solidFill>
              </a:rPr>
              <a:t>[</a:t>
            </a:r>
            <a:r>
              <a:rPr kumimoji="1" lang="en-US" altLang="zh-CN" sz="3200" i="1">
                <a:solidFill>
                  <a:schemeClr val="tx2"/>
                </a:solidFill>
              </a:rPr>
              <a:t>k</a:t>
            </a:r>
            <a:r>
              <a:rPr kumimoji="1" lang="en-US" altLang="zh-CN" sz="3200">
                <a:solidFill>
                  <a:schemeClr val="tx2"/>
                </a:solidFill>
              </a:rPr>
              <a:t>] = </a:t>
            </a:r>
            <a:r>
              <a:rPr kumimoji="1" lang="en-US" altLang="zh-CN" sz="3200" i="1">
                <a:solidFill>
                  <a:schemeClr val="tx2"/>
                </a:solidFill>
              </a:rPr>
              <a:t>top</a:t>
            </a:r>
            <a:r>
              <a:rPr kumimoji="1" lang="en-US" altLang="zh-CN" sz="3200" b="1">
                <a:solidFill>
                  <a:schemeClr val="tx2"/>
                </a:solidFill>
              </a:rPr>
              <a:t>;</a:t>
            </a:r>
            <a:r>
              <a:rPr kumimoji="1" lang="en-US" altLang="zh-CN" sz="3200">
                <a:solidFill>
                  <a:schemeClr val="tx2"/>
                </a:solidFill>
              </a:rPr>
              <a:t>  </a:t>
            </a:r>
            <a:r>
              <a:rPr kumimoji="1" lang="en-US" altLang="zh-CN" sz="3200" i="1">
                <a:solidFill>
                  <a:schemeClr val="tx2"/>
                </a:solidFill>
              </a:rPr>
              <a:t>top</a:t>
            </a:r>
            <a:r>
              <a:rPr kumimoji="1" lang="en-US" altLang="zh-CN" sz="3200">
                <a:solidFill>
                  <a:schemeClr val="tx2"/>
                </a:solidFill>
              </a:rPr>
              <a:t> = </a:t>
            </a:r>
            <a:r>
              <a:rPr kumimoji="1" lang="en-US" altLang="zh-CN" sz="3200" i="1">
                <a:solidFill>
                  <a:schemeClr val="tx2"/>
                </a:solidFill>
              </a:rPr>
              <a:t>k</a:t>
            </a:r>
            <a:r>
              <a:rPr kumimoji="1" lang="en-US" altLang="zh-CN" sz="3200" b="1">
                <a:solidFill>
                  <a:schemeClr val="tx2"/>
                </a:solidFill>
              </a:rPr>
              <a:t>;</a:t>
            </a:r>
            <a:r>
              <a:rPr kumimoji="1" lang="en-US" altLang="zh-CN" sz="3200">
                <a:solidFill>
                  <a:schemeClr val="tx2"/>
                </a:solidFill>
              </a:rPr>
              <a:t> </a:t>
            </a:r>
            <a:r>
              <a:rPr kumimoji="1" lang="en-US" altLang="zh-CN" sz="3200" b="1">
                <a:solidFill>
                  <a:schemeClr val="tx2"/>
                </a:solidFill>
              </a:rPr>
              <a:t>}   </a:t>
            </a:r>
            <a:r>
              <a:rPr kumimoji="1" lang="en-US" altLang="zh-CN" sz="3200" b="1">
                <a:ea typeface="隶书" panose="02010509060101010101" pitchFamily="49" charset="-122"/>
              </a:rPr>
              <a:t>//</a:t>
            </a:r>
            <a:r>
              <a:rPr kumimoji="1" lang="zh-CN" altLang="en-US" sz="3200" b="1">
                <a:ea typeface="隶书" panose="02010509060101010101" pitchFamily="49" charset="-122"/>
              </a:rPr>
              <a:t>减至零</a:t>
            </a:r>
            <a:endParaRPr kumimoji="1" lang="zh-CN" altLang="en-US" sz="3200" b="1">
              <a:solidFill>
                <a:schemeClr val="tx2"/>
              </a:solidFill>
            </a:endParaRPr>
          </a:p>
          <a:p>
            <a:r>
              <a:rPr kumimoji="1" lang="zh-CN" altLang="en-US" sz="3200" b="1">
                <a:solidFill>
                  <a:schemeClr val="tx2"/>
                </a:solidFill>
              </a:rPr>
              <a:t> 	       </a:t>
            </a:r>
            <a:r>
              <a:rPr kumimoji="1" lang="zh-CN" altLang="en-US" sz="3200" i="1">
                <a:solidFill>
                  <a:schemeClr val="tx2"/>
                </a:solidFill>
              </a:rPr>
              <a:t> </a:t>
            </a:r>
            <a:r>
              <a:rPr kumimoji="1" lang="en-US" altLang="zh-CN" sz="3200" i="1">
                <a:solidFill>
                  <a:schemeClr val="tx2"/>
                </a:solidFill>
              </a:rPr>
              <a:t>l = l</a:t>
            </a:r>
            <a:r>
              <a:rPr kumimoji="1" lang="en-US" altLang="zh-CN" sz="3200">
                <a:solidFill>
                  <a:schemeClr val="tx2"/>
                </a:solidFill>
              </a:rPr>
              <a:t>.</a:t>
            </a:r>
            <a:r>
              <a:rPr kumimoji="1" lang="en-US" altLang="zh-CN" sz="3200" i="1">
                <a:solidFill>
                  <a:schemeClr val="tx2"/>
                </a:solidFill>
              </a:rPr>
              <a:t>next</a:t>
            </a:r>
            <a:r>
              <a:rPr kumimoji="1" lang="en-US" altLang="zh-CN" sz="3200" b="1">
                <a:solidFill>
                  <a:schemeClr val="tx2"/>
                </a:solidFill>
              </a:rPr>
              <a:t>;</a:t>
            </a:r>
            <a:r>
              <a:rPr kumimoji="1" lang="en-US" altLang="zh-CN" sz="3200">
                <a:solidFill>
                  <a:schemeClr val="tx2"/>
                </a:solidFill>
              </a:rPr>
              <a:t>					</a:t>
            </a:r>
            <a:endParaRPr kumimoji="1" lang="en-US" altLang="zh-CN" sz="3200">
              <a:solidFill>
                <a:schemeClr val="tx2"/>
              </a:solidFill>
            </a:endParaRPr>
          </a:p>
          <a:p>
            <a:r>
              <a:rPr kumimoji="1" lang="en-US" altLang="zh-CN" sz="3200">
                <a:solidFill>
                  <a:schemeClr val="tx2"/>
                </a:solidFill>
              </a:rPr>
              <a:t>	   </a:t>
            </a:r>
            <a:r>
              <a:rPr kumimoji="1" lang="en-US" altLang="zh-CN" sz="3200" b="1">
                <a:solidFill>
                  <a:schemeClr val="tx2"/>
                </a:solidFill>
              </a:rPr>
              <a:t>}</a:t>
            </a:r>
            <a:endParaRPr kumimoji="1" lang="en-US" altLang="zh-CN" sz="3200">
              <a:solidFill>
                <a:schemeClr val="tx2"/>
              </a:solidFill>
            </a:endParaRPr>
          </a:p>
          <a:p>
            <a:r>
              <a:rPr kumimoji="1" lang="en-US" altLang="zh-CN" sz="3200">
                <a:solidFill>
                  <a:schemeClr val="tx2"/>
                </a:solidFill>
              </a:rPr>
              <a:t>        </a:t>
            </a:r>
            <a:r>
              <a:rPr kumimoji="1" lang="en-US" altLang="zh-CN" sz="3200" b="1">
                <a:solidFill>
                  <a:schemeClr val="tx2"/>
                </a:solidFill>
              </a:rPr>
              <a:t>}</a:t>
            </a:r>
            <a:endParaRPr kumimoji="1" lang="en-US" altLang="zh-CN" sz="3200" b="1">
              <a:solidFill>
                <a:schemeClr val="tx2"/>
              </a:solidFill>
            </a:endParaRPr>
          </a:p>
          <a:p>
            <a:r>
              <a:rPr kumimoji="1" lang="en-US" altLang="zh-CN" sz="3200" b="1">
                <a:solidFill>
                  <a:schemeClr val="tx2"/>
                </a:solidFill>
              </a:rPr>
              <a:t>}</a:t>
            </a:r>
            <a:endParaRPr kumimoji="1" lang="en-US" altLang="zh-CN" sz="3200" b="1">
              <a:solidFill>
                <a:schemeClr val="tx2"/>
              </a:solidFill>
            </a:endParaRPr>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1563" y="714375"/>
            <a:ext cx="7793037" cy="839788"/>
          </a:xfrm>
        </p:spPr>
        <p:txBody>
          <a:bodyPr/>
          <a:lstStyle/>
          <a:p>
            <a:pPr marL="838200" indent="-838200" eaLnBrk="1" hangingPunct="1"/>
            <a:r>
              <a:rPr lang="zh-CN" altLang="en-US"/>
              <a:t>子图</a:t>
            </a:r>
            <a:endParaRPr lang="zh-CN" altLang="en-US"/>
          </a:p>
        </p:txBody>
      </p:sp>
      <p:pic>
        <p:nvPicPr>
          <p:cNvPr id="289797" name="Picture 5" descr="7d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4797152"/>
            <a:ext cx="6848396" cy="197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10" name="Rectangle 3"/>
          <p:cNvSpPr txBox="1">
            <a:spLocks noChangeArrowheads="1"/>
          </p:cNvSpPr>
          <p:nvPr/>
        </p:nvSpPr>
        <p:spPr bwMode="auto">
          <a:xfrm>
            <a:off x="685800" y="1844824"/>
            <a:ext cx="7772400"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457200" indent="-457200" eaLnBrk="1" hangingPunct="1">
              <a:buFont typeface="Wingdings" panose="05000000000000000000" pitchFamily="2" charset="2"/>
              <a:buChar char="n"/>
            </a:pPr>
            <a:r>
              <a:rPr lang="zh-CN" altLang="en-US" sz="2800" kern="0" dirty="0"/>
              <a:t>设</a:t>
            </a:r>
            <a:r>
              <a:rPr lang="en-US" altLang="zh-CN" sz="2800" kern="0" dirty="0"/>
              <a:t>G = (V, E)</a:t>
            </a:r>
            <a:r>
              <a:rPr lang="zh-CN" altLang="en-US" sz="2800" kern="0" dirty="0"/>
              <a:t>是一个图，</a:t>
            </a:r>
            <a:r>
              <a:rPr lang="en-US" altLang="zh-CN" sz="2800" kern="0" dirty="0"/>
              <a:t>G′ = (V′, E′)</a:t>
            </a:r>
            <a:r>
              <a:rPr lang="zh-CN" altLang="en-US" sz="2800" kern="0" dirty="0"/>
              <a:t>也是一个图，如果</a:t>
            </a:r>
            <a:r>
              <a:rPr lang="en-US" altLang="zh-CN" sz="2800" kern="0" dirty="0"/>
              <a:t>V′</a:t>
            </a:r>
            <a:r>
              <a:rPr lang="zh-CN" altLang="en-US" sz="2800" kern="0" dirty="0"/>
              <a:t>是</a:t>
            </a:r>
            <a:r>
              <a:rPr lang="en-US" altLang="zh-CN" sz="2800" kern="0" dirty="0"/>
              <a:t>V</a:t>
            </a:r>
            <a:r>
              <a:rPr lang="zh-CN" altLang="en-US" sz="2800" kern="0" dirty="0"/>
              <a:t>的子集，</a:t>
            </a:r>
            <a:r>
              <a:rPr lang="en-US" altLang="zh-CN" sz="2800" kern="0" dirty="0"/>
              <a:t>E′</a:t>
            </a:r>
            <a:r>
              <a:rPr lang="zh-CN" altLang="en-US" sz="2800" kern="0" dirty="0"/>
              <a:t>是</a:t>
            </a:r>
            <a:r>
              <a:rPr lang="en-US" altLang="zh-CN" sz="2800" kern="0" dirty="0"/>
              <a:t>E</a:t>
            </a:r>
            <a:r>
              <a:rPr lang="zh-CN" altLang="en-US" sz="2800" kern="0" dirty="0"/>
              <a:t>的子集，则称</a:t>
            </a:r>
            <a:r>
              <a:rPr lang="en-US" altLang="zh-CN" sz="2800" kern="0" dirty="0"/>
              <a:t>G′</a:t>
            </a:r>
            <a:r>
              <a:rPr lang="zh-CN" altLang="en-US" sz="2800" kern="0" dirty="0"/>
              <a:t>为</a:t>
            </a:r>
            <a:r>
              <a:rPr lang="en-US" altLang="zh-CN" sz="2800" kern="0" dirty="0"/>
              <a:t>G</a:t>
            </a:r>
            <a:r>
              <a:rPr lang="zh-CN" altLang="en-US" sz="2800" kern="0" dirty="0"/>
              <a:t>的子图</a:t>
            </a:r>
            <a:r>
              <a:rPr lang="en-US" altLang="zh-CN" sz="2800" kern="0" dirty="0"/>
              <a:t>(</a:t>
            </a:r>
            <a:r>
              <a:rPr lang="en-US" altLang="zh-CN" sz="2800" kern="0" dirty="0" err="1"/>
              <a:t>subgreph</a:t>
            </a:r>
            <a:r>
              <a:rPr lang="en-US" altLang="zh-CN" sz="2800" kern="0" dirty="0"/>
              <a:t>)</a:t>
            </a:r>
            <a:r>
              <a:rPr lang="zh-CN" altLang="en-US" sz="2800" kern="0" dirty="0"/>
              <a:t>。</a:t>
            </a:r>
            <a:endParaRPr lang="en-US" altLang="zh-CN" sz="2800" kern="0" dirty="0"/>
          </a:p>
          <a:p>
            <a:pPr marL="457200" indent="-457200" eaLnBrk="1" hangingPunct="1">
              <a:buFont typeface="Wingdings" panose="05000000000000000000" pitchFamily="2" charset="2"/>
              <a:buChar char="n"/>
            </a:pPr>
            <a:r>
              <a:rPr lang="zh-CN" altLang="en-US" sz="2800" kern="0" dirty="0"/>
              <a:t>如果</a:t>
            </a:r>
            <a:r>
              <a:rPr lang="en-US" altLang="zh-CN" sz="2800" kern="0" dirty="0"/>
              <a:t>G′≠ G</a:t>
            </a:r>
            <a:r>
              <a:rPr lang="zh-CN" altLang="en-US" sz="2800" kern="0" dirty="0"/>
              <a:t>，称</a:t>
            </a:r>
            <a:r>
              <a:rPr lang="en-US" altLang="zh-CN" sz="2800" kern="0" dirty="0"/>
              <a:t>G′</a:t>
            </a:r>
            <a:r>
              <a:rPr lang="zh-CN" altLang="en-US" sz="2800" kern="0" dirty="0"/>
              <a:t>是</a:t>
            </a:r>
            <a:r>
              <a:rPr lang="en-US" altLang="zh-CN" sz="2800" kern="0" dirty="0"/>
              <a:t>G</a:t>
            </a:r>
            <a:r>
              <a:rPr lang="zh-CN" altLang="en-US" sz="2800" kern="0" dirty="0"/>
              <a:t>的真子图。</a:t>
            </a:r>
            <a:endParaRPr lang="en-US" altLang="zh-CN" sz="2800" kern="0" dirty="0"/>
          </a:p>
          <a:p>
            <a:pPr marL="457200" indent="-457200" eaLnBrk="1" hangingPunct="1">
              <a:buFont typeface="Wingdings" panose="05000000000000000000" pitchFamily="2" charset="2"/>
              <a:buChar char="n"/>
            </a:pPr>
            <a:r>
              <a:rPr lang="zh-CN" altLang="en-US" sz="2800" kern="0" dirty="0"/>
              <a:t>如果</a:t>
            </a:r>
            <a:r>
              <a:rPr lang="en-US" altLang="zh-CN" sz="2800" kern="0" dirty="0"/>
              <a:t>G′</a:t>
            </a:r>
            <a:r>
              <a:rPr lang="zh-CN" altLang="en-US" sz="2800" kern="0" dirty="0"/>
              <a:t>是</a:t>
            </a:r>
            <a:r>
              <a:rPr lang="en-US" altLang="zh-CN" sz="2800" kern="0" dirty="0"/>
              <a:t>G</a:t>
            </a:r>
            <a:r>
              <a:rPr lang="zh-CN" altLang="en-US" sz="2800" kern="0" dirty="0"/>
              <a:t>的子图，且</a:t>
            </a:r>
            <a:r>
              <a:rPr lang="en-US" altLang="zh-CN" sz="2800" kern="0" dirty="0">
                <a:solidFill>
                  <a:srgbClr val="FF0000"/>
                </a:solidFill>
              </a:rPr>
              <a:t>V′ =V</a:t>
            </a:r>
            <a:r>
              <a:rPr lang="zh-CN" altLang="en-US" sz="2800" kern="0" dirty="0"/>
              <a:t>，称</a:t>
            </a:r>
            <a:r>
              <a:rPr lang="en-US" altLang="zh-CN" sz="2800" kern="0" dirty="0"/>
              <a:t>G′</a:t>
            </a:r>
            <a:r>
              <a:rPr lang="zh-CN" altLang="en-US" sz="2800" kern="0" dirty="0"/>
              <a:t>为</a:t>
            </a:r>
            <a:r>
              <a:rPr lang="en-US" altLang="zh-CN" sz="2800" kern="0" dirty="0"/>
              <a:t>G</a:t>
            </a:r>
            <a:r>
              <a:rPr lang="zh-CN" altLang="en-US" sz="2800" kern="0" dirty="0"/>
              <a:t>的生成子图。</a:t>
            </a:r>
            <a:endParaRPr lang="zh-CN" altLang="en-US"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7"/>
                                        </p:tgtEl>
                                        <p:attrNameLst>
                                          <p:attrName>style.visibility</p:attrName>
                                        </p:attrNameLst>
                                      </p:cBhvr>
                                      <p:to>
                                        <p:strVal val="visible"/>
                                      </p:to>
                                    </p:set>
                                    <p:animEffect transition="in" filter="blinds(horizontal)">
                                      <p:cBhvr>
                                        <p:cTn id="7" dur="500"/>
                                        <p:tgtEl>
                                          <p:spTgt spid="289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0" y="1916113"/>
            <a:ext cx="8839200" cy="3898900"/>
          </a:xfrm>
        </p:spPr>
        <p:txBody>
          <a:bodyPr rtlCol="0">
            <a:normAutofit fontScale="92500"/>
          </a:bodyPr>
          <a:lstStyle/>
          <a:p>
            <a:pPr algn="just" fontAlgn="auto">
              <a:spcAft>
                <a:spcPts val="0"/>
              </a:spcAft>
              <a:buFont typeface="Arial" panose="020B0604020202020204" pitchFamily="34" charset="0"/>
              <a:buChar char="•"/>
              <a:defRPr/>
            </a:pPr>
            <a:r>
              <a:rPr lang="zh-CN" altLang="en-US" sz="3600" dirty="0">
                <a:effectLst>
                  <a:outerShdw blurRad="38100" dist="38100" dir="2700000" algn="tl">
                    <a:srgbClr val="C0C0C0"/>
                  </a:outerShdw>
                </a:effectLst>
                <a:ea typeface="楷体_GB2312" pitchFamily="49" charset="-122"/>
              </a:rPr>
              <a:t>分析此拓扑排序算法可知，如果</a:t>
            </a:r>
            <a:r>
              <a:rPr lang="en-US" altLang="zh-CN" sz="3600" dirty="0">
                <a:effectLst>
                  <a:outerShdw blurRad="38100" dist="38100" dir="2700000" algn="tl">
                    <a:srgbClr val="C0C0C0"/>
                  </a:outerShdw>
                </a:effectLst>
                <a:ea typeface="楷体_GB2312" pitchFamily="49" charset="-122"/>
              </a:rPr>
              <a:t>AOV</a:t>
            </a:r>
            <a:r>
              <a:rPr lang="zh-CN" altLang="en-US" sz="3600" dirty="0">
                <a:effectLst>
                  <a:outerShdw blurRad="38100" dist="38100" dir="2700000" algn="tl">
                    <a:srgbClr val="C0C0C0"/>
                  </a:outerShdw>
                </a:effectLst>
                <a:ea typeface="楷体_GB2312" pitchFamily="49" charset="-122"/>
              </a:rPr>
              <a:t>网络有</a:t>
            </a:r>
            <a:r>
              <a:rPr lang="en-US" altLang="zh-CN" sz="3600" i="1" dirty="0">
                <a:effectLst>
                  <a:outerShdw blurRad="38100" dist="38100" dir="2700000" algn="tl">
                    <a:srgbClr val="C0C0C0"/>
                  </a:outerShdw>
                </a:effectLst>
                <a:ea typeface="楷体_GB2312" pitchFamily="49" charset="-122"/>
              </a:rPr>
              <a:t>n</a:t>
            </a:r>
            <a:r>
              <a:rPr lang="zh-CN" altLang="en-US" sz="3600" dirty="0">
                <a:effectLst>
                  <a:outerShdw blurRad="38100" dist="38100" dir="2700000" algn="tl">
                    <a:srgbClr val="C0C0C0"/>
                  </a:outerShdw>
                </a:effectLst>
                <a:ea typeface="楷体_GB2312" pitchFamily="49" charset="-122"/>
              </a:rPr>
              <a:t>个顶点，</a:t>
            </a:r>
            <a:r>
              <a:rPr lang="en-US" altLang="zh-CN" sz="3600" i="1" dirty="0">
                <a:effectLst>
                  <a:outerShdw blurRad="38100" dist="38100" dir="2700000" algn="tl">
                    <a:srgbClr val="C0C0C0"/>
                  </a:outerShdw>
                </a:effectLst>
                <a:ea typeface="楷体_GB2312" pitchFamily="49" charset="-122"/>
              </a:rPr>
              <a:t>e</a:t>
            </a:r>
            <a:r>
              <a:rPr lang="zh-CN" altLang="en-US" sz="3600" dirty="0">
                <a:effectLst>
                  <a:outerShdw blurRad="38100" dist="38100" dir="2700000" algn="tl">
                    <a:srgbClr val="C0C0C0"/>
                  </a:outerShdw>
                </a:effectLst>
                <a:ea typeface="楷体_GB2312" pitchFamily="49" charset="-122"/>
              </a:rPr>
              <a:t>条边，在拓扑排序的过程中，搜索入度为零的顶点</a:t>
            </a:r>
            <a:r>
              <a:rPr lang="zh-CN" altLang="en-US" sz="3600">
                <a:effectLst>
                  <a:outerShdw blurRad="38100" dist="38100" dir="2700000" algn="tl">
                    <a:srgbClr val="C0C0C0"/>
                  </a:outerShdw>
                </a:effectLst>
                <a:ea typeface="楷体_GB2312" pitchFamily="49" charset="-122"/>
              </a:rPr>
              <a:t>，建立栈</a:t>
            </a:r>
            <a:r>
              <a:rPr lang="zh-CN" altLang="en-US" sz="3600" dirty="0">
                <a:effectLst>
                  <a:outerShdw blurRad="38100" dist="38100" dir="2700000" algn="tl">
                    <a:srgbClr val="C0C0C0"/>
                  </a:outerShdw>
                </a:effectLst>
                <a:ea typeface="楷体_GB2312" pitchFamily="49" charset="-122"/>
              </a:rPr>
              <a:t>所需要的时间是</a:t>
            </a:r>
            <a:r>
              <a:rPr lang="en-US" altLang="zh-CN" sz="3600" dirty="0">
                <a:effectLst>
                  <a:outerShdw blurRad="38100" dist="38100" dir="2700000" algn="tl">
                    <a:srgbClr val="C0C0C0"/>
                  </a:outerShdw>
                </a:effectLst>
                <a:ea typeface="楷体_GB2312" pitchFamily="49" charset="-122"/>
              </a:rPr>
              <a:t>O(</a:t>
            </a:r>
            <a:r>
              <a:rPr lang="en-US" altLang="zh-CN" sz="3600" i="1" dirty="0">
                <a:effectLst>
                  <a:outerShdw blurRad="38100" dist="38100" dir="2700000" algn="tl">
                    <a:srgbClr val="C0C0C0"/>
                  </a:outerShdw>
                </a:effectLst>
                <a:ea typeface="楷体_GB2312" pitchFamily="49" charset="-122"/>
              </a:rPr>
              <a:t>n</a:t>
            </a:r>
            <a:r>
              <a:rPr lang="en-US" altLang="zh-CN" sz="3600" dirty="0">
                <a:effectLst>
                  <a:outerShdw blurRad="38100" dist="38100" dir="2700000" algn="tl">
                    <a:srgbClr val="C0C0C0"/>
                  </a:outerShdw>
                </a:effectLst>
                <a:ea typeface="楷体_GB2312" pitchFamily="49" charset="-122"/>
              </a:rPr>
              <a:t>)</a:t>
            </a:r>
            <a:r>
              <a:rPr lang="zh-CN" altLang="en-US" sz="3600" dirty="0">
                <a:effectLst>
                  <a:outerShdw blurRad="38100" dist="38100" dir="2700000" algn="tl">
                    <a:srgbClr val="C0C0C0"/>
                  </a:outerShdw>
                </a:effectLst>
                <a:ea typeface="楷体_GB2312" pitchFamily="49" charset="-122"/>
              </a:rPr>
              <a:t>。在正常的情况下，有向图有</a:t>
            </a:r>
            <a:r>
              <a:rPr lang="en-US" altLang="zh-CN" sz="3600" i="1" dirty="0">
                <a:effectLst>
                  <a:outerShdw blurRad="38100" dist="38100" dir="2700000" algn="tl">
                    <a:srgbClr val="C0C0C0"/>
                  </a:outerShdw>
                </a:effectLst>
                <a:ea typeface="楷体_GB2312" pitchFamily="49" charset="-122"/>
              </a:rPr>
              <a:t>n</a:t>
            </a:r>
            <a:r>
              <a:rPr lang="zh-CN" altLang="en-US" sz="3600" dirty="0">
                <a:effectLst>
                  <a:outerShdw blurRad="38100" dist="38100" dir="2700000" algn="tl">
                    <a:srgbClr val="C0C0C0"/>
                  </a:outerShdw>
                </a:effectLst>
                <a:ea typeface="楷体_GB2312" pitchFamily="49" charset="-122"/>
              </a:rPr>
              <a:t>个顶点，每个顶点进一次栈，出一次栈，共输出</a:t>
            </a:r>
            <a:r>
              <a:rPr lang="en-US" altLang="zh-CN" sz="3600" i="1" dirty="0">
                <a:effectLst>
                  <a:outerShdw blurRad="38100" dist="38100" dir="2700000" algn="tl">
                    <a:srgbClr val="C0C0C0"/>
                  </a:outerShdw>
                </a:effectLst>
                <a:ea typeface="楷体_GB2312" pitchFamily="49" charset="-122"/>
              </a:rPr>
              <a:t>n</a:t>
            </a:r>
            <a:r>
              <a:rPr lang="zh-CN" altLang="en-US" sz="3600" dirty="0">
                <a:effectLst>
                  <a:outerShdw blurRad="38100" dist="38100" dir="2700000" algn="tl">
                    <a:srgbClr val="C0C0C0"/>
                  </a:outerShdw>
                </a:effectLst>
                <a:ea typeface="楷体_GB2312" pitchFamily="49" charset="-122"/>
              </a:rPr>
              <a:t>次。顶点入度减一的运算共执行了</a:t>
            </a:r>
            <a:r>
              <a:rPr lang="en-US" altLang="zh-CN" sz="3600" i="1" dirty="0">
                <a:effectLst>
                  <a:outerShdw blurRad="38100" dist="38100" dir="2700000" algn="tl">
                    <a:srgbClr val="C0C0C0"/>
                  </a:outerShdw>
                </a:effectLst>
                <a:ea typeface="楷体_GB2312" pitchFamily="49" charset="-122"/>
              </a:rPr>
              <a:t>e</a:t>
            </a:r>
            <a:r>
              <a:rPr lang="zh-CN" altLang="en-US" sz="3600" dirty="0">
                <a:effectLst>
                  <a:outerShdw blurRad="38100" dist="38100" dir="2700000" algn="tl">
                    <a:srgbClr val="C0C0C0"/>
                  </a:outerShdw>
                </a:effectLst>
                <a:ea typeface="楷体_GB2312" pitchFamily="49" charset="-122"/>
              </a:rPr>
              <a:t>次。所以总的时间复杂度为</a:t>
            </a:r>
            <a:r>
              <a:rPr lang="en-US" altLang="zh-CN" sz="3600" dirty="0">
                <a:effectLst>
                  <a:outerShdw blurRad="38100" dist="38100" dir="2700000" algn="tl">
                    <a:srgbClr val="C0C0C0"/>
                  </a:outerShdw>
                </a:effectLst>
                <a:ea typeface="楷体_GB2312" pitchFamily="49" charset="-122"/>
              </a:rPr>
              <a:t>O(</a:t>
            </a:r>
            <a:r>
              <a:rPr lang="en-US" altLang="zh-CN" sz="3600" i="1" dirty="0" err="1">
                <a:effectLst>
                  <a:outerShdw blurRad="38100" dist="38100" dir="2700000" algn="tl">
                    <a:srgbClr val="C0C0C0"/>
                  </a:outerShdw>
                </a:effectLst>
                <a:ea typeface="楷体_GB2312" pitchFamily="49" charset="-122"/>
              </a:rPr>
              <a:t>n</a:t>
            </a:r>
            <a:r>
              <a:rPr lang="en-US" altLang="zh-CN" sz="3600" dirty="0" err="1">
                <a:effectLst>
                  <a:outerShdw blurRad="38100" dist="38100" dir="2700000" algn="tl">
                    <a:srgbClr val="C0C0C0"/>
                  </a:outerShdw>
                </a:effectLst>
                <a:ea typeface="楷体_GB2312" pitchFamily="49" charset="-122"/>
              </a:rPr>
              <a:t>+</a:t>
            </a:r>
            <a:r>
              <a:rPr lang="en-US" altLang="zh-CN" sz="3600" i="1" dirty="0" err="1">
                <a:effectLst>
                  <a:outerShdw blurRad="38100" dist="38100" dir="2700000" algn="tl">
                    <a:srgbClr val="C0C0C0"/>
                  </a:outerShdw>
                </a:effectLst>
                <a:ea typeface="楷体_GB2312" pitchFamily="49" charset="-122"/>
              </a:rPr>
              <a:t>e</a:t>
            </a:r>
            <a:r>
              <a:rPr lang="en-US" altLang="zh-CN" sz="3600" dirty="0">
                <a:effectLst>
                  <a:outerShdw blurRad="38100" dist="38100" dir="2700000" algn="tl">
                    <a:srgbClr val="C0C0C0"/>
                  </a:outerShdw>
                </a:effectLst>
                <a:ea typeface="楷体_GB2312" pitchFamily="49" charset="-122"/>
              </a:rPr>
              <a:t>)</a:t>
            </a:r>
            <a:r>
              <a:rPr lang="zh-CN" altLang="en-US" sz="3600" dirty="0">
                <a:effectLst>
                  <a:outerShdw blurRad="38100" dist="38100" dir="2700000" algn="tl">
                    <a:srgbClr val="C0C0C0"/>
                  </a:outerShdw>
                </a:effectLst>
                <a:ea typeface="楷体_GB2312" pitchFamily="49" charset="-122"/>
              </a:rPr>
              <a:t>。</a:t>
            </a:r>
            <a:endParaRPr lang="zh-CN" altLang="en-US" sz="3600" dirty="0">
              <a:effectLst>
                <a:outerShdw blurRad="38100" dist="38100" dir="2700000" algn="tl">
                  <a:srgbClr val="C0C0C0"/>
                </a:outerShdw>
              </a:effectLst>
              <a:ea typeface="楷体_GB2312" pitchFamily="49" charset="-122"/>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split orient="vert" dir="in"/>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71550" y="0"/>
            <a:ext cx="7516813" cy="1700213"/>
          </a:xfrm>
        </p:spPr>
        <p:txBody>
          <a:bodyPr rtlCol="0">
            <a:normAutofit/>
          </a:bodyPr>
          <a:lstStyle/>
          <a:p>
            <a:pPr fontAlgn="auto">
              <a:spcAft>
                <a:spcPts val="0"/>
              </a:spcAft>
              <a:defRPr/>
            </a:pPr>
            <a:r>
              <a:rPr lang="en-US" altLang="zh-CN" sz="4000" dirty="0">
                <a:effectLst>
                  <a:outerShdw blurRad="38100" dist="38100" dir="2700000" algn="tl">
                    <a:srgbClr val="C0C0C0"/>
                  </a:outerShdw>
                </a:effectLst>
                <a:ea typeface="楷体_GB2312" pitchFamily="49" charset="-122"/>
              </a:rPr>
              <a:t>7.6</a:t>
            </a:r>
            <a:r>
              <a:rPr lang="zh-CN" altLang="en-US" sz="4000" dirty="0">
                <a:effectLst>
                  <a:outerShdw blurRad="38100" dist="38100" dir="2700000" algn="tl">
                    <a:srgbClr val="C0C0C0"/>
                  </a:outerShdw>
                </a:effectLst>
                <a:ea typeface="楷体_GB2312" pitchFamily="49" charset="-122"/>
              </a:rPr>
              <a:t>关键路径和拓扑排序</a:t>
            </a:r>
            <a:br>
              <a:rPr lang="en-US" altLang="zh-CN" sz="3200" dirty="0">
                <a:effectLst>
                  <a:outerShdw blurRad="38100" dist="38100" dir="2700000" algn="tl">
                    <a:srgbClr val="C0C0C0"/>
                  </a:outerShdw>
                </a:effectLst>
                <a:ea typeface="楷体_GB2312" pitchFamily="49" charset="-122"/>
              </a:rPr>
            </a:br>
            <a:r>
              <a:rPr lang="en-US" altLang="zh-CN" sz="3200" dirty="0">
                <a:effectLst>
                  <a:outerShdw blurRad="38100" dist="38100" dir="2700000" algn="tl">
                    <a:srgbClr val="C0C0C0"/>
                  </a:outerShdw>
                </a:effectLst>
                <a:ea typeface="楷体_GB2312" pitchFamily="49" charset="-122"/>
              </a:rPr>
              <a:t>2</a:t>
            </a:r>
            <a:r>
              <a:rPr lang="zh-CN" altLang="en-US" sz="3200" dirty="0">
                <a:effectLst>
                  <a:outerShdw blurRad="38100" dist="38100" dir="2700000" algn="tl">
                    <a:srgbClr val="C0C0C0"/>
                  </a:outerShdw>
                </a:effectLst>
                <a:ea typeface="楷体_GB2312" pitchFamily="49" charset="-122"/>
              </a:rPr>
              <a:t>、关键路径</a:t>
            </a:r>
            <a:endParaRPr lang="en-US" altLang="zh-CN" sz="4100" dirty="0">
              <a:ea typeface="黑体" panose="02010609060101010101" pitchFamily="2" charset="-122"/>
            </a:endParaRPr>
          </a:p>
        </p:txBody>
      </p:sp>
      <p:sp>
        <p:nvSpPr>
          <p:cNvPr id="4101" name="Rectangle 3"/>
          <p:cNvSpPr>
            <a:spLocks noGrp="1" noChangeArrowheads="1"/>
          </p:cNvSpPr>
          <p:nvPr>
            <p:ph type="body" idx="1"/>
          </p:nvPr>
        </p:nvSpPr>
        <p:spPr>
          <a:xfrm>
            <a:off x="0" y="2060575"/>
            <a:ext cx="8915400" cy="3886200"/>
          </a:xfrm>
        </p:spPr>
        <p:txBody>
          <a:bodyPr/>
          <a:lstStyle/>
          <a:p>
            <a:pPr marL="0" indent="0">
              <a:buFont typeface="Wingdings" panose="05000000000000000000" pitchFamily="2" charset="2"/>
              <a:buNone/>
              <a:defRPr/>
            </a:pPr>
            <a:r>
              <a:rPr lang="en-US" altLang="zh-CN" dirty="0">
                <a:latin typeface="楷体_GB2312" pitchFamily="49" charset="-122"/>
                <a:ea typeface="楷体_GB2312" pitchFamily="49" charset="-122"/>
              </a:rPr>
              <a:t>   AOE</a:t>
            </a:r>
            <a:r>
              <a:rPr lang="zh-CN" altLang="en-US" dirty="0">
                <a:latin typeface="楷体_GB2312" pitchFamily="49" charset="-122"/>
                <a:ea typeface="楷体_GB2312" pitchFamily="49" charset="-122"/>
              </a:rPr>
              <a:t>网：</a:t>
            </a:r>
            <a:r>
              <a:rPr lang="zh-CN" altLang="en-US" dirty="0">
                <a:effectLst>
                  <a:outerShdw blurRad="38100" dist="38100" dir="2700000" algn="tl">
                    <a:srgbClr val="C0C0C0"/>
                  </a:outerShdw>
                </a:effectLst>
                <a:ea typeface="楷体_GB2312" pitchFamily="49" charset="-122"/>
              </a:rPr>
              <a:t>用边表示活动的网络，</a:t>
            </a:r>
            <a:r>
              <a:rPr lang="zh-CN" altLang="en-US" dirty="0">
                <a:latin typeface="楷体_GB2312" pitchFamily="49" charset="-122"/>
                <a:ea typeface="楷体_GB2312" pitchFamily="49" charset="-122"/>
              </a:rPr>
              <a:t>带权有向无回路，入度、出度为</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的顶点各有一个的图。</a:t>
            </a:r>
            <a:endParaRPr lang="zh-CN" altLang="en-US" dirty="0">
              <a:latin typeface="楷体_GB2312" pitchFamily="49" charset="-122"/>
              <a:ea typeface="楷体_GB2312" pitchFamily="49" charset="-122"/>
            </a:endParaRPr>
          </a:p>
          <a:p>
            <a:pPr lvl="1">
              <a:defRPr/>
            </a:pPr>
            <a:r>
              <a:rPr lang="zh-CN" altLang="en-US" dirty="0">
                <a:latin typeface="楷体_GB2312" pitchFamily="49" charset="-122"/>
                <a:ea typeface="楷体_GB2312" pitchFamily="49" charset="-122"/>
              </a:rPr>
              <a:t>顶点：表示事件</a:t>
            </a:r>
            <a:endParaRPr lang="zh-CN" altLang="en-US" dirty="0">
              <a:latin typeface="楷体_GB2312" pitchFamily="49" charset="-122"/>
              <a:ea typeface="楷体_GB2312" pitchFamily="49" charset="-122"/>
            </a:endParaRPr>
          </a:p>
          <a:p>
            <a:pPr lvl="1">
              <a:defRPr/>
            </a:pPr>
            <a:r>
              <a:rPr lang="zh-CN" altLang="en-US" dirty="0">
                <a:latin typeface="楷体_GB2312" pitchFamily="49" charset="-122"/>
                <a:ea typeface="楷体_GB2312" pitchFamily="49" charset="-122"/>
              </a:rPr>
              <a:t>弧：表示活动</a:t>
            </a:r>
            <a:endParaRPr lang="zh-CN" altLang="en-US" dirty="0">
              <a:latin typeface="楷体_GB2312" pitchFamily="49" charset="-122"/>
              <a:ea typeface="楷体_GB2312" pitchFamily="49" charset="-122"/>
            </a:endParaRPr>
          </a:p>
          <a:p>
            <a:pPr lvl="1">
              <a:defRPr/>
            </a:pPr>
            <a:r>
              <a:rPr lang="zh-CN" altLang="en-US" dirty="0">
                <a:latin typeface="楷体_GB2312" pitchFamily="49" charset="-122"/>
                <a:ea typeface="楷体_GB2312" pitchFamily="49" charset="-122"/>
              </a:rPr>
              <a:t>弧上的权值：活动的持续时间</a:t>
            </a:r>
            <a:endParaRPr lang="zh-CN" altLang="en-US" dirty="0">
              <a:latin typeface="楷体_GB2312" pitchFamily="49" charset="-122"/>
              <a:ea typeface="楷体_GB2312" pitchFamily="49" charset="-122"/>
            </a:endParaRPr>
          </a:p>
          <a:p>
            <a:pPr lvl="1">
              <a:defRPr/>
            </a:pPr>
            <a:r>
              <a:rPr lang="zh-CN" altLang="en-US" dirty="0">
                <a:latin typeface="楷体_GB2312" pitchFamily="49" charset="-122"/>
                <a:ea typeface="楷体_GB2312" pitchFamily="49" charset="-122"/>
              </a:rPr>
              <a:t>入度为</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顶点：源点</a:t>
            </a:r>
            <a:endParaRPr lang="zh-CN" altLang="en-US" dirty="0">
              <a:latin typeface="楷体_GB2312" pitchFamily="49" charset="-122"/>
              <a:ea typeface="楷体_GB2312" pitchFamily="49" charset="-122"/>
            </a:endParaRPr>
          </a:p>
          <a:p>
            <a:pPr lvl="1">
              <a:defRPr/>
            </a:pPr>
            <a:r>
              <a:rPr lang="zh-CN" altLang="en-US" dirty="0">
                <a:latin typeface="楷体_GB2312" pitchFamily="49" charset="-122"/>
                <a:ea typeface="楷体_GB2312" pitchFamily="49" charset="-122"/>
              </a:rPr>
              <a:t>出度为</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顶点：汇点</a:t>
            </a:r>
            <a:endParaRPr lang="zh-CN" altLang="en-US" dirty="0">
              <a:latin typeface="楷体_GB2312" pitchFamily="49" charset="-122"/>
              <a:ea typeface="楷体_GB2312" pitchFamily="49" charset="-122"/>
            </a:endParaRPr>
          </a:p>
        </p:txBody>
      </p:sp>
      <p:pic>
        <p:nvPicPr>
          <p:cNvPr id="1208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6925" y="3429000"/>
            <a:ext cx="43338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fade">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081214" y="4122737"/>
            <a:ext cx="5800726" cy="24479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accent1"/>
            </a:solidFill>
            <a:miter lim="800000"/>
          </a:ln>
          <a:effectLst/>
        </p:spPr>
        <p:txBody>
          <a:bodyPr lIns="72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ea typeface="Angsana New" panose="02020603050405020304" pitchFamily="18" charset="-34"/>
                <a:cs typeface="Angsana New" panose="02020603050405020304" pitchFamily="18" charset="-34"/>
              </a:rPr>
              <a:t>事件               事件含义</a:t>
            </a:r>
            <a:endParaRPr lang="zh-CN" altLang="en-US" b="1" dirty="0">
              <a:latin typeface="Angsana New" panose="02020603050405020304" pitchFamily="18" charset="-34"/>
              <a:ea typeface="Angsana New" panose="02020603050405020304" pitchFamily="18" charset="-34"/>
              <a:cs typeface="Angsana New" panose="02020603050405020304" pitchFamily="18" charset="-34"/>
            </a:endParaRPr>
          </a:p>
          <a:p>
            <a:pPr algn="just" eaLnBrk="1" hangingPunct="1">
              <a:lnSpc>
                <a:spcPct val="112000"/>
              </a:lnSpc>
            </a:pPr>
            <a:r>
              <a:rPr lang="zh-CN" altLang="en-US" b="1" i="1" dirty="0">
                <a:ea typeface="Angsana New" panose="02020603050405020304" pitchFamily="18" charset="-34"/>
                <a:cs typeface="Angsana New" panose="02020603050405020304" pitchFamily="18" charset="-34"/>
              </a:rPr>
              <a:t>  </a:t>
            </a:r>
            <a:r>
              <a:rPr lang="en-US" altLang="zh-CN" b="1" i="1" dirty="0">
                <a:ea typeface="Angsana New" panose="02020603050405020304" pitchFamily="18" charset="-34"/>
                <a:cs typeface="Angsana New" panose="02020603050405020304" pitchFamily="18" charset="-34"/>
              </a:rPr>
              <a:t>v</a:t>
            </a:r>
            <a:r>
              <a:rPr lang="en-US" altLang="zh-CN" b="1" baseline="-25000" dirty="0">
                <a:ea typeface="Angsana New" panose="02020603050405020304" pitchFamily="18" charset="-34"/>
                <a:cs typeface="Angsana New" panose="02020603050405020304" pitchFamily="18" charset="-34"/>
              </a:rPr>
              <a:t>1         </a:t>
            </a:r>
            <a:r>
              <a:rPr lang="zh-CN" altLang="en-US" b="1" dirty="0">
                <a:ea typeface="Angsana New" panose="02020603050405020304" pitchFamily="18" charset="-34"/>
                <a:cs typeface="Angsana New" panose="02020603050405020304" pitchFamily="18" charset="-34"/>
              </a:rPr>
              <a:t>开工</a:t>
            </a:r>
            <a:endParaRPr lang="zh-CN" altLang="en-US" b="1" baseline="-25000" dirty="0">
              <a:latin typeface="Angsana New" panose="02020603050405020304" pitchFamily="18" charset="-34"/>
              <a:ea typeface="Angsana New" panose="02020603050405020304" pitchFamily="18" charset="-34"/>
              <a:cs typeface="Angsana New" panose="02020603050405020304" pitchFamily="18" charset="-34"/>
            </a:endParaRPr>
          </a:p>
          <a:p>
            <a:pPr algn="just" eaLnBrk="1" hangingPunct="1">
              <a:lnSpc>
                <a:spcPct val="112000"/>
              </a:lnSpc>
            </a:pPr>
            <a:r>
              <a:rPr lang="zh-CN" altLang="en-US" b="1" i="1" dirty="0">
                <a:ea typeface="Angsana New" panose="02020603050405020304" pitchFamily="18" charset="-34"/>
                <a:cs typeface="Angsana New" panose="02020603050405020304" pitchFamily="18" charset="-34"/>
              </a:rPr>
              <a:t>  </a:t>
            </a:r>
            <a:r>
              <a:rPr lang="en-US" altLang="zh-CN" b="1" i="1" dirty="0">
                <a:ea typeface="Angsana New" panose="02020603050405020304" pitchFamily="18" charset="-34"/>
                <a:cs typeface="Angsana New" panose="02020603050405020304" pitchFamily="18" charset="-34"/>
              </a:rPr>
              <a:t>v</a:t>
            </a:r>
            <a:r>
              <a:rPr lang="en-US" altLang="zh-CN" b="1" baseline="-25000" dirty="0">
                <a:ea typeface="Angsana New" panose="02020603050405020304" pitchFamily="18" charset="-34"/>
                <a:cs typeface="Angsana New" panose="02020603050405020304" pitchFamily="18" charset="-34"/>
              </a:rPr>
              <a:t>2</a:t>
            </a:r>
            <a:r>
              <a:rPr lang="en-US" altLang="zh-CN" b="1" dirty="0">
                <a:ea typeface="Angsana New" panose="02020603050405020304" pitchFamily="18" charset="-34"/>
                <a:cs typeface="Angsana New" panose="02020603050405020304" pitchFamily="18" charset="-34"/>
              </a:rPr>
              <a:t>      </a:t>
            </a:r>
            <a:r>
              <a:rPr lang="zh-CN" altLang="en-US" b="1" dirty="0">
                <a:ea typeface="Angsana New" panose="02020603050405020304" pitchFamily="18" charset="-34"/>
                <a:cs typeface="Angsana New" panose="02020603050405020304" pitchFamily="18" charset="-34"/>
              </a:rPr>
              <a:t>活动</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1</a:t>
            </a:r>
            <a:r>
              <a:rPr lang="zh-CN" altLang="en-US" b="1" dirty="0">
                <a:ea typeface="Angsana New" panose="02020603050405020304" pitchFamily="18" charset="-34"/>
                <a:cs typeface="Angsana New" panose="02020603050405020304" pitchFamily="18" charset="-34"/>
              </a:rPr>
              <a:t>完成，活动</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4</a:t>
            </a:r>
            <a:r>
              <a:rPr lang="zh-CN" altLang="en-US" b="1" dirty="0">
                <a:ea typeface="Angsana New" panose="02020603050405020304" pitchFamily="18" charset="-34"/>
                <a:cs typeface="Angsana New" panose="02020603050405020304" pitchFamily="18" charset="-34"/>
              </a:rPr>
              <a:t>可以开始</a:t>
            </a:r>
            <a:endParaRPr lang="zh-CN" altLang="en-US" b="1" baseline="-25000" dirty="0">
              <a:latin typeface="Angsana New" panose="02020603050405020304" pitchFamily="18" charset="-34"/>
              <a:ea typeface="Angsana New" panose="02020603050405020304" pitchFamily="18" charset="-34"/>
              <a:cs typeface="Angsana New" panose="02020603050405020304" pitchFamily="18" charset="-34"/>
            </a:endParaRPr>
          </a:p>
          <a:p>
            <a:pPr algn="just" eaLnBrk="1" hangingPunct="1">
              <a:lnSpc>
                <a:spcPct val="112000"/>
              </a:lnSpc>
            </a:pPr>
            <a:r>
              <a:rPr lang="zh-CN" altLang="en-US" b="1" i="1" dirty="0">
                <a:ea typeface="Angsana New" panose="02020603050405020304" pitchFamily="18" charset="-34"/>
                <a:cs typeface="Angsana New" panose="02020603050405020304" pitchFamily="18" charset="-34"/>
              </a:rPr>
              <a:t>  </a:t>
            </a:r>
            <a:r>
              <a:rPr lang="en-US" altLang="zh-CN" b="1" i="1" dirty="0">
                <a:ea typeface="Angsana New" panose="02020603050405020304" pitchFamily="18" charset="-34"/>
                <a:cs typeface="Angsana New" panose="02020603050405020304" pitchFamily="18" charset="-34"/>
              </a:rPr>
              <a:t>v</a:t>
            </a:r>
            <a:r>
              <a:rPr lang="en-US" altLang="zh-CN" b="1" baseline="-25000" dirty="0">
                <a:ea typeface="Angsana New" panose="02020603050405020304" pitchFamily="18" charset="-34"/>
                <a:cs typeface="Angsana New" panose="02020603050405020304" pitchFamily="18" charset="-34"/>
              </a:rPr>
              <a:t>3         </a:t>
            </a:r>
            <a:r>
              <a:rPr lang="zh-CN" altLang="en-US" b="1" dirty="0">
                <a:ea typeface="Angsana New" panose="02020603050405020304" pitchFamily="18" charset="-34"/>
                <a:cs typeface="Angsana New" panose="02020603050405020304" pitchFamily="18" charset="-34"/>
              </a:rPr>
              <a:t>活动</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2</a:t>
            </a:r>
            <a:r>
              <a:rPr lang="zh-CN" altLang="en-US" b="1" dirty="0">
                <a:ea typeface="Angsana New" panose="02020603050405020304" pitchFamily="18" charset="-34"/>
                <a:cs typeface="Angsana New" panose="02020603050405020304" pitchFamily="18" charset="-34"/>
              </a:rPr>
              <a:t>完成，活动</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5</a:t>
            </a:r>
            <a:r>
              <a:rPr lang="zh-CN" altLang="en-US" b="1" dirty="0">
                <a:ea typeface="Angsana New" panose="02020603050405020304" pitchFamily="18" charset="-34"/>
                <a:cs typeface="Angsana New" panose="02020603050405020304" pitchFamily="18" charset="-34"/>
              </a:rPr>
              <a:t>可以开始</a:t>
            </a:r>
            <a:endParaRPr lang="zh-CN" altLang="en-US" b="1" baseline="-25000" dirty="0">
              <a:latin typeface="Angsana New" panose="02020603050405020304" pitchFamily="18" charset="-34"/>
              <a:ea typeface="Angsana New" panose="02020603050405020304" pitchFamily="18" charset="-34"/>
              <a:cs typeface="Angsana New" panose="02020603050405020304" pitchFamily="18" charset="-34"/>
            </a:endParaRPr>
          </a:p>
          <a:p>
            <a:pPr algn="just" eaLnBrk="1" hangingPunct="1">
              <a:lnSpc>
                <a:spcPct val="112000"/>
              </a:lnSpc>
            </a:pPr>
            <a:r>
              <a:rPr lang="zh-CN" altLang="en-US" b="1" i="1" dirty="0">
                <a:ea typeface="Angsana New" panose="02020603050405020304" pitchFamily="18" charset="-34"/>
                <a:cs typeface="Angsana New" panose="02020603050405020304" pitchFamily="18" charset="-34"/>
              </a:rPr>
              <a:t> </a:t>
            </a:r>
            <a:r>
              <a:rPr lang="en-US" altLang="zh-CN" b="1" i="1" dirty="0">
                <a:ea typeface="Angsana New" panose="02020603050405020304" pitchFamily="18" charset="-34"/>
                <a:cs typeface="Angsana New" panose="02020603050405020304" pitchFamily="18" charset="-34"/>
              </a:rPr>
              <a:t>…      ………</a:t>
            </a:r>
            <a:endParaRPr lang="en-US" altLang="zh-CN" b="1" baseline="-25000" dirty="0">
              <a:latin typeface="Angsana New" panose="02020603050405020304" pitchFamily="18" charset="-34"/>
              <a:ea typeface="Angsana New" panose="02020603050405020304" pitchFamily="18" charset="-34"/>
              <a:cs typeface="Angsana New" panose="02020603050405020304" pitchFamily="18" charset="-34"/>
            </a:endParaRPr>
          </a:p>
          <a:p>
            <a:pPr algn="just" eaLnBrk="1" hangingPunct="1">
              <a:lnSpc>
                <a:spcPct val="112000"/>
              </a:lnSpc>
            </a:pPr>
            <a:r>
              <a:rPr lang="en-US" altLang="zh-CN" b="1" i="1" dirty="0">
                <a:ea typeface="Angsana New" panose="02020603050405020304" pitchFamily="18" charset="-34"/>
                <a:cs typeface="Angsana New" panose="02020603050405020304" pitchFamily="18" charset="-34"/>
              </a:rPr>
              <a:t>  v</a:t>
            </a:r>
            <a:r>
              <a:rPr lang="en-US" altLang="zh-CN" b="1" baseline="-25000" dirty="0">
                <a:ea typeface="Angsana New" panose="02020603050405020304" pitchFamily="18" charset="-34"/>
                <a:cs typeface="Angsana New" panose="02020603050405020304" pitchFamily="18" charset="-34"/>
              </a:rPr>
              <a:t>9         </a:t>
            </a:r>
            <a:r>
              <a:rPr lang="zh-CN" altLang="en-US" b="1" dirty="0">
                <a:ea typeface="Angsana New" panose="02020603050405020304" pitchFamily="18" charset="-34"/>
                <a:cs typeface="Angsana New" panose="02020603050405020304" pitchFamily="18" charset="-34"/>
              </a:rPr>
              <a:t>活动</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10</a:t>
            </a:r>
            <a:r>
              <a:rPr lang="en-US" altLang="zh-CN" b="1" dirty="0">
                <a:ea typeface="Angsana New" panose="02020603050405020304" pitchFamily="18" charset="-34"/>
                <a:cs typeface="Angsana New" panose="02020603050405020304" pitchFamily="18" charset="-34"/>
              </a:rPr>
              <a:t> </a:t>
            </a:r>
            <a:r>
              <a:rPr lang="zh-CN" altLang="en-US" b="1" dirty="0">
                <a:ea typeface="Angsana New" panose="02020603050405020304" pitchFamily="18" charset="-34"/>
                <a:cs typeface="Angsana New" panose="02020603050405020304" pitchFamily="18" charset="-34"/>
              </a:rPr>
              <a:t>和</a:t>
            </a:r>
            <a:r>
              <a:rPr lang="en-US" altLang="zh-CN" b="1" i="1" dirty="0">
                <a:ea typeface="Angsana New" panose="02020603050405020304" pitchFamily="18" charset="-34"/>
                <a:cs typeface="Angsana New" panose="02020603050405020304" pitchFamily="18" charset="-34"/>
              </a:rPr>
              <a:t>a</a:t>
            </a:r>
            <a:r>
              <a:rPr lang="en-US" altLang="zh-CN" b="1" baseline="-25000" dirty="0">
                <a:ea typeface="Angsana New" panose="02020603050405020304" pitchFamily="18" charset="-34"/>
                <a:cs typeface="Angsana New" panose="02020603050405020304" pitchFamily="18" charset="-34"/>
              </a:rPr>
              <a:t>11</a:t>
            </a:r>
            <a:r>
              <a:rPr lang="zh-CN" altLang="en-US" b="1" dirty="0">
                <a:ea typeface="Angsana New" panose="02020603050405020304" pitchFamily="18" charset="-34"/>
                <a:cs typeface="Angsana New" panose="02020603050405020304" pitchFamily="18" charset="-34"/>
              </a:rPr>
              <a:t>完成，整个工程完成</a:t>
            </a:r>
            <a:endParaRPr lang="zh-CN" altLang="en-US" b="1" dirty="0">
              <a:latin typeface="Arial" panose="020B0604020202020204" pitchFamily="34" charset="0"/>
              <a:ea typeface="华文行楷" panose="02010800040101010101" pitchFamily="2" charset="-122"/>
              <a:cs typeface="Angsana New" panose="02020603050405020304" pitchFamily="18" charset="-34"/>
            </a:endParaRPr>
          </a:p>
        </p:txBody>
      </p:sp>
      <p:sp>
        <p:nvSpPr>
          <p:cNvPr id="130051" name="Line 3"/>
          <p:cNvSpPr>
            <a:spLocks noChangeShapeType="1"/>
          </p:cNvSpPr>
          <p:nvPr/>
        </p:nvSpPr>
        <p:spPr bwMode="auto">
          <a:xfrm flipV="1">
            <a:off x="2081213" y="4511675"/>
            <a:ext cx="5881687" cy="1588"/>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p>
            <a:endParaRPr lang="zh-CN" altLang="en-US"/>
          </a:p>
        </p:txBody>
      </p:sp>
      <p:sp>
        <p:nvSpPr>
          <p:cNvPr id="130052" name="Line 4"/>
          <p:cNvSpPr>
            <a:spLocks noChangeShapeType="1"/>
          </p:cNvSpPr>
          <p:nvPr/>
        </p:nvSpPr>
        <p:spPr bwMode="auto">
          <a:xfrm flipH="1">
            <a:off x="2779713" y="4087813"/>
            <a:ext cx="1587" cy="248285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p>
            <a:endParaRPr lang="zh-CN" altLang="en-US"/>
          </a:p>
        </p:txBody>
      </p:sp>
      <p:sp>
        <p:nvSpPr>
          <p:cNvPr id="130053" name="Text Box 5"/>
          <p:cNvSpPr txBox="1">
            <a:spLocks noChangeArrowheads="1"/>
          </p:cNvSpPr>
          <p:nvPr/>
        </p:nvSpPr>
        <p:spPr bwMode="auto">
          <a:xfrm>
            <a:off x="822325" y="890588"/>
            <a:ext cx="3627438" cy="5794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rPr>
              <a:t>AOE</a:t>
            </a:r>
            <a:r>
              <a:rPr lang="zh-CN" altLang="en-US" sz="3200" b="1">
                <a:solidFill>
                  <a:schemeClr val="accent1"/>
                </a:solidFill>
                <a:latin typeface="宋体" panose="02010600030101010101" pitchFamily="2" charset="-122"/>
              </a:rPr>
              <a:t>网</a:t>
            </a:r>
            <a:endParaRPr lang="zh-CN" altLang="en-US" sz="3200" b="1">
              <a:solidFill>
                <a:schemeClr val="accent1"/>
              </a:solidFill>
            </a:endParaRPr>
          </a:p>
        </p:txBody>
      </p:sp>
      <p:grpSp>
        <p:nvGrpSpPr>
          <p:cNvPr id="130054" name="Group 7"/>
          <p:cNvGrpSpPr/>
          <p:nvPr/>
        </p:nvGrpSpPr>
        <p:grpSpPr bwMode="auto">
          <a:xfrm>
            <a:off x="2636838" y="1008063"/>
            <a:ext cx="5245100" cy="2797175"/>
            <a:chOff x="1513" y="820"/>
            <a:chExt cx="3304" cy="1762"/>
          </a:xfrm>
        </p:grpSpPr>
        <p:sp>
          <p:nvSpPr>
            <p:cNvPr id="467976" name="Oval 8"/>
            <p:cNvSpPr>
              <a:spLocks noChangeArrowheads="1"/>
            </p:cNvSpPr>
            <p:nvPr/>
          </p:nvSpPr>
          <p:spPr bwMode="auto">
            <a:xfrm>
              <a:off x="2111" y="863"/>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0058" name="Text Box 9"/>
            <p:cNvSpPr txBox="1">
              <a:spLocks noChangeArrowheads="1"/>
            </p:cNvSpPr>
            <p:nvPr/>
          </p:nvSpPr>
          <p:spPr bwMode="auto">
            <a:xfrm>
              <a:off x="2121" y="82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2</a:t>
              </a:r>
              <a:endParaRPr lang="en-US" altLang="zh-CN" b="1" dirty="0">
                <a:solidFill>
                  <a:srgbClr val="FF0000"/>
                </a:solidFill>
              </a:endParaRPr>
            </a:p>
          </p:txBody>
        </p:sp>
        <p:sp>
          <p:nvSpPr>
            <p:cNvPr id="467978" name="Oval 10"/>
            <p:cNvSpPr>
              <a:spLocks noChangeArrowheads="1"/>
            </p:cNvSpPr>
            <p:nvPr/>
          </p:nvSpPr>
          <p:spPr bwMode="auto">
            <a:xfrm>
              <a:off x="4476" y="1481"/>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67979" name="Oval 11"/>
            <p:cNvSpPr>
              <a:spLocks noChangeArrowheads="1"/>
            </p:cNvSpPr>
            <p:nvPr/>
          </p:nvSpPr>
          <p:spPr bwMode="auto">
            <a:xfrm>
              <a:off x="1513" y="1489"/>
              <a:ext cx="295" cy="295"/>
            </a:xfrm>
            <a:prstGeom prst="ellipse">
              <a:avLst/>
            </a:prstGeom>
            <a:gradFill>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0" name="Oval 12"/>
            <p:cNvSpPr>
              <a:spLocks noChangeArrowheads="1"/>
            </p:cNvSpPr>
            <p:nvPr/>
          </p:nvSpPr>
          <p:spPr bwMode="auto">
            <a:xfrm>
              <a:off x="2314" y="168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1" name="Oval 13"/>
            <p:cNvSpPr>
              <a:spLocks noChangeArrowheads="1"/>
            </p:cNvSpPr>
            <p:nvPr/>
          </p:nvSpPr>
          <p:spPr bwMode="auto">
            <a:xfrm>
              <a:off x="2090" y="2264"/>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2" name="Oval 14"/>
            <p:cNvSpPr>
              <a:spLocks noChangeArrowheads="1"/>
            </p:cNvSpPr>
            <p:nvPr/>
          </p:nvSpPr>
          <p:spPr bwMode="auto">
            <a:xfrm>
              <a:off x="2979" y="1173"/>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3" name="Oval 15"/>
            <p:cNvSpPr>
              <a:spLocks noChangeArrowheads="1"/>
            </p:cNvSpPr>
            <p:nvPr/>
          </p:nvSpPr>
          <p:spPr bwMode="auto">
            <a:xfrm>
              <a:off x="3678" y="1783"/>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4" name="Oval 16"/>
            <p:cNvSpPr>
              <a:spLocks noChangeArrowheads="1"/>
            </p:cNvSpPr>
            <p:nvPr/>
          </p:nvSpPr>
          <p:spPr bwMode="auto">
            <a:xfrm>
              <a:off x="3017" y="2273"/>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67985" name="Oval 17"/>
            <p:cNvSpPr>
              <a:spLocks noChangeArrowheads="1"/>
            </p:cNvSpPr>
            <p:nvPr/>
          </p:nvSpPr>
          <p:spPr bwMode="auto">
            <a:xfrm>
              <a:off x="3871" y="974"/>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0067" name="Text Box 18"/>
            <p:cNvSpPr txBox="1">
              <a:spLocks noChangeArrowheads="1"/>
            </p:cNvSpPr>
            <p:nvPr/>
          </p:nvSpPr>
          <p:spPr bwMode="auto">
            <a:xfrm>
              <a:off x="1524" y="1436"/>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1</a:t>
              </a:r>
              <a:endParaRPr lang="en-US" altLang="zh-CN" b="1" dirty="0">
                <a:solidFill>
                  <a:srgbClr val="FF0000"/>
                </a:solidFill>
              </a:endParaRPr>
            </a:p>
          </p:txBody>
        </p:sp>
        <p:sp>
          <p:nvSpPr>
            <p:cNvPr id="130068" name="Text Box 19"/>
            <p:cNvSpPr txBox="1">
              <a:spLocks noChangeArrowheads="1"/>
            </p:cNvSpPr>
            <p:nvPr/>
          </p:nvSpPr>
          <p:spPr bwMode="auto">
            <a:xfrm>
              <a:off x="2328" y="1633"/>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30069" name="Text Box 20"/>
            <p:cNvSpPr txBox="1">
              <a:spLocks noChangeArrowheads="1"/>
            </p:cNvSpPr>
            <p:nvPr/>
          </p:nvSpPr>
          <p:spPr bwMode="auto">
            <a:xfrm>
              <a:off x="2109" y="2218"/>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4</a:t>
              </a:r>
              <a:endParaRPr lang="en-US" altLang="zh-CN" b="1">
                <a:solidFill>
                  <a:srgbClr val="FF0000"/>
                </a:solidFill>
              </a:endParaRPr>
            </a:p>
          </p:txBody>
        </p:sp>
        <p:sp>
          <p:nvSpPr>
            <p:cNvPr id="130070" name="Text Box 21"/>
            <p:cNvSpPr txBox="1">
              <a:spLocks noChangeArrowheads="1"/>
            </p:cNvSpPr>
            <p:nvPr/>
          </p:nvSpPr>
          <p:spPr bwMode="auto">
            <a:xfrm>
              <a:off x="3009" y="112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30071" name="Text Box 22"/>
            <p:cNvSpPr txBox="1">
              <a:spLocks noChangeArrowheads="1"/>
            </p:cNvSpPr>
            <p:nvPr/>
          </p:nvSpPr>
          <p:spPr bwMode="auto">
            <a:xfrm>
              <a:off x="3709" y="1726"/>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30072" name="Text Box 23"/>
            <p:cNvSpPr txBox="1">
              <a:spLocks noChangeArrowheads="1"/>
            </p:cNvSpPr>
            <p:nvPr/>
          </p:nvSpPr>
          <p:spPr bwMode="auto">
            <a:xfrm>
              <a:off x="3042" y="2236"/>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6</a:t>
              </a:r>
              <a:endParaRPr lang="en-US" altLang="zh-CN" b="1">
                <a:solidFill>
                  <a:srgbClr val="FF0000"/>
                </a:solidFill>
              </a:endParaRPr>
            </a:p>
          </p:txBody>
        </p:sp>
        <p:sp>
          <p:nvSpPr>
            <p:cNvPr id="130073" name="Text Box 24"/>
            <p:cNvSpPr txBox="1">
              <a:spLocks noChangeArrowheads="1"/>
            </p:cNvSpPr>
            <p:nvPr/>
          </p:nvSpPr>
          <p:spPr bwMode="auto">
            <a:xfrm>
              <a:off x="3903" y="919"/>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7</a:t>
              </a:r>
              <a:endParaRPr lang="en-US" altLang="zh-CN" b="1">
                <a:solidFill>
                  <a:srgbClr val="FF0000"/>
                </a:solidFill>
              </a:endParaRPr>
            </a:p>
          </p:txBody>
        </p:sp>
        <p:sp>
          <p:nvSpPr>
            <p:cNvPr id="130074" name="Text Box 25"/>
            <p:cNvSpPr txBox="1">
              <a:spLocks noChangeArrowheads="1"/>
            </p:cNvSpPr>
            <p:nvPr/>
          </p:nvSpPr>
          <p:spPr bwMode="auto">
            <a:xfrm>
              <a:off x="4498" y="1456"/>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30075" name="Text Box 26"/>
            <p:cNvSpPr txBox="1">
              <a:spLocks noChangeArrowheads="1"/>
            </p:cNvSpPr>
            <p:nvPr/>
          </p:nvSpPr>
          <p:spPr bwMode="auto">
            <a:xfrm>
              <a:off x="1569" y="1106"/>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30076" name="Text Box 27"/>
            <p:cNvSpPr txBox="1">
              <a:spLocks noChangeArrowheads="1"/>
            </p:cNvSpPr>
            <p:nvPr/>
          </p:nvSpPr>
          <p:spPr bwMode="auto">
            <a:xfrm>
              <a:off x="2556" y="829"/>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30077" name="Text Box 28"/>
            <p:cNvSpPr txBox="1">
              <a:spLocks noChangeArrowheads="1"/>
            </p:cNvSpPr>
            <p:nvPr/>
          </p:nvSpPr>
          <p:spPr bwMode="auto">
            <a:xfrm>
              <a:off x="3349" y="95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30078" name="Text Box 29"/>
            <p:cNvSpPr txBox="1">
              <a:spLocks noChangeArrowheads="1"/>
            </p:cNvSpPr>
            <p:nvPr/>
          </p:nvSpPr>
          <p:spPr bwMode="auto">
            <a:xfrm>
              <a:off x="4326" y="1080"/>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10</a:t>
              </a:r>
              <a:r>
                <a:rPr lang="en-US" altLang="zh-CN" b="1">
                  <a:solidFill>
                    <a:schemeClr val="bg2"/>
                  </a:solidFill>
                </a:rPr>
                <a:t>=2</a:t>
              </a:r>
              <a:endParaRPr lang="en-US" altLang="zh-CN" b="1">
                <a:solidFill>
                  <a:schemeClr val="bg2"/>
                </a:solidFill>
              </a:endParaRPr>
            </a:p>
          </p:txBody>
        </p:sp>
        <p:sp>
          <p:nvSpPr>
            <p:cNvPr id="130079" name="Text Box 30"/>
            <p:cNvSpPr txBox="1">
              <a:spLocks noChangeArrowheads="1"/>
            </p:cNvSpPr>
            <p:nvPr/>
          </p:nvSpPr>
          <p:spPr bwMode="auto">
            <a:xfrm>
              <a:off x="4098" y="1804"/>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30080" name="Text Box 31"/>
            <p:cNvSpPr txBox="1">
              <a:spLocks noChangeArrowheads="1"/>
            </p:cNvSpPr>
            <p:nvPr/>
          </p:nvSpPr>
          <p:spPr bwMode="auto">
            <a:xfrm>
              <a:off x="3488" y="1377"/>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30081" name="Text Box 32"/>
            <p:cNvSpPr txBox="1">
              <a:spLocks noChangeArrowheads="1"/>
            </p:cNvSpPr>
            <p:nvPr/>
          </p:nvSpPr>
          <p:spPr bwMode="auto">
            <a:xfrm>
              <a:off x="3523" y="2192"/>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30082" name="Text Box 33"/>
            <p:cNvSpPr txBox="1">
              <a:spLocks noChangeArrowheads="1"/>
            </p:cNvSpPr>
            <p:nvPr/>
          </p:nvSpPr>
          <p:spPr bwMode="auto">
            <a:xfrm>
              <a:off x="2765" y="1589"/>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30083" name="Text Box 34"/>
            <p:cNvSpPr txBox="1">
              <a:spLocks noChangeArrowheads="1"/>
            </p:cNvSpPr>
            <p:nvPr/>
          </p:nvSpPr>
          <p:spPr bwMode="auto">
            <a:xfrm>
              <a:off x="2511" y="213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30084" name="Text Box 35"/>
            <p:cNvSpPr txBox="1">
              <a:spLocks noChangeArrowheads="1"/>
            </p:cNvSpPr>
            <p:nvPr/>
          </p:nvSpPr>
          <p:spPr bwMode="auto">
            <a:xfrm>
              <a:off x="1515" y="194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30085" name="Text Box 36"/>
            <p:cNvSpPr txBox="1">
              <a:spLocks noChangeArrowheads="1"/>
            </p:cNvSpPr>
            <p:nvPr/>
          </p:nvSpPr>
          <p:spPr bwMode="auto">
            <a:xfrm>
              <a:off x="1932" y="1398"/>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30086" name="Freeform 37"/>
            <p:cNvSpPr/>
            <p:nvPr/>
          </p:nvSpPr>
          <p:spPr bwMode="auto">
            <a:xfrm>
              <a:off x="1773" y="1126"/>
              <a:ext cx="416" cy="404"/>
            </a:xfrm>
            <a:custGeom>
              <a:avLst/>
              <a:gdLst>
                <a:gd name="T0" fmla="*/ 0 w 420"/>
                <a:gd name="T1" fmla="*/ 1207 h 390"/>
                <a:gd name="T2" fmla="*/ 310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87" name="Freeform 38"/>
            <p:cNvSpPr/>
            <p:nvPr/>
          </p:nvSpPr>
          <p:spPr bwMode="auto">
            <a:xfrm>
              <a:off x="2402" y="1047"/>
              <a:ext cx="590" cy="225"/>
            </a:xfrm>
            <a:custGeom>
              <a:avLst/>
              <a:gdLst>
                <a:gd name="T0" fmla="*/ 0 w 585"/>
                <a:gd name="T1" fmla="*/ 0 h 180"/>
                <a:gd name="T2" fmla="*/ 765 w 585"/>
                <a:gd name="T3" fmla="*/ 227235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88" name="Freeform 39"/>
            <p:cNvSpPr/>
            <p:nvPr/>
          </p:nvSpPr>
          <p:spPr bwMode="auto">
            <a:xfrm>
              <a:off x="3266" y="1172"/>
              <a:ext cx="596" cy="146"/>
            </a:xfrm>
            <a:custGeom>
              <a:avLst/>
              <a:gdLst>
                <a:gd name="T0" fmla="*/ 0 w 631"/>
                <a:gd name="T1" fmla="*/ 97 h 148"/>
                <a:gd name="T2" fmla="*/ 102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89" name="Freeform 40"/>
            <p:cNvSpPr/>
            <p:nvPr/>
          </p:nvSpPr>
          <p:spPr bwMode="auto">
            <a:xfrm>
              <a:off x="1718" y="1775"/>
              <a:ext cx="427" cy="518"/>
            </a:xfrm>
            <a:custGeom>
              <a:avLst/>
              <a:gdLst>
                <a:gd name="T0" fmla="*/ 0 w 419"/>
                <a:gd name="T1" fmla="*/ 0 h 485"/>
                <a:gd name="T2" fmla="*/ 766 w 419"/>
                <a:gd name="T3" fmla="*/ 3990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0" name="Freeform 41"/>
            <p:cNvSpPr/>
            <p:nvPr/>
          </p:nvSpPr>
          <p:spPr bwMode="auto">
            <a:xfrm>
              <a:off x="1799" y="1658"/>
              <a:ext cx="524" cy="172"/>
            </a:xfrm>
            <a:custGeom>
              <a:avLst/>
              <a:gdLst>
                <a:gd name="T0" fmla="*/ 0 w 510"/>
                <a:gd name="T1" fmla="*/ 0 h 120"/>
                <a:gd name="T2" fmla="*/ 1212 w 510"/>
                <a:gd name="T3" fmla="*/ 12104698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1" name="Freeform 42"/>
            <p:cNvSpPr/>
            <p:nvPr/>
          </p:nvSpPr>
          <p:spPr bwMode="auto">
            <a:xfrm>
              <a:off x="2591" y="1406"/>
              <a:ext cx="435" cy="398"/>
            </a:xfrm>
            <a:custGeom>
              <a:avLst/>
              <a:gdLst>
                <a:gd name="T0" fmla="*/ 0 w 428"/>
                <a:gd name="T1" fmla="*/ 9722 h 359"/>
                <a:gd name="T2" fmla="*/ 718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2" name="Freeform 43"/>
            <p:cNvSpPr/>
            <p:nvPr/>
          </p:nvSpPr>
          <p:spPr bwMode="auto">
            <a:xfrm>
              <a:off x="3994" y="1724"/>
              <a:ext cx="499" cy="188"/>
            </a:xfrm>
            <a:custGeom>
              <a:avLst/>
              <a:gdLst>
                <a:gd name="T0" fmla="*/ 0 w 532"/>
                <a:gd name="T1" fmla="*/ 607 h 181"/>
                <a:gd name="T2" fmla="*/ 68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3" name="Freeform 44"/>
            <p:cNvSpPr/>
            <p:nvPr/>
          </p:nvSpPr>
          <p:spPr bwMode="auto">
            <a:xfrm>
              <a:off x="3299" y="2055"/>
              <a:ext cx="463" cy="340"/>
            </a:xfrm>
            <a:custGeom>
              <a:avLst/>
              <a:gdLst>
                <a:gd name="T0" fmla="*/ 0 w 458"/>
                <a:gd name="T1" fmla="*/ 63 h 359"/>
                <a:gd name="T2" fmla="*/ 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4" name="Freeform 45"/>
            <p:cNvSpPr/>
            <p:nvPr/>
          </p:nvSpPr>
          <p:spPr bwMode="auto">
            <a:xfrm>
              <a:off x="3222" y="1428"/>
              <a:ext cx="499" cy="412"/>
            </a:xfrm>
            <a:custGeom>
              <a:avLst/>
              <a:gdLst>
                <a:gd name="T0" fmla="*/ 0 w 466"/>
                <a:gd name="T1" fmla="*/ 0 h 370"/>
                <a:gd name="T2" fmla="*/ 4159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5" name="Freeform 46"/>
            <p:cNvSpPr/>
            <p:nvPr/>
          </p:nvSpPr>
          <p:spPr bwMode="auto">
            <a:xfrm>
              <a:off x="4132" y="1201"/>
              <a:ext cx="374" cy="347"/>
            </a:xfrm>
            <a:custGeom>
              <a:avLst/>
              <a:gdLst>
                <a:gd name="T0" fmla="*/ 0 w 367"/>
                <a:gd name="T1" fmla="*/ 0 h 382"/>
                <a:gd name="T2" fmla="*/ 671 w 367"/>
                <a:gd name="T3" fmla="*/ 1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96" name="Freeform 47"/>
            <p:cNvSpPr/>
            <p:nvPr/>
          </p:nvSpPr>
          <p:spPr bwMode="auto">
            <a:xfrm>
              <a:off x="2389" y="2426"/>
              <a:ext cx="630" cy="50"/>
            </a:xfrm>
            <a:custGeom>
              <a:avLst/>
              <a:gdLst>
                <a:gd name="T0" fmla="*/ 0 w 555"/>
                <a:gd name="T1" fmla="*/ 0 h 1"/>
                <a:gd name="T2" fmla="*/ 32094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0056" name="灯片编号占位符 2"/>
          <p:cNvSpPr>
            <a:spLocks noGrp="1"/>
          </p:cNvSpPr>
          <p:nvPr>
            <p:ph type="sldNum" sz="quarter" idx="12"/>
          </p:nvPr>
        </p:nvSpPr>
        <p:spPr>
          <a:xfrm>
            <a:off x="8388350" y="6459538"/>
            <a:ext cx="627063"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75D27A7-4AE2-45BF-99FC-DB79B0C7201B}"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971600" y="1123305"/>
            <a:ext cx="5618162"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bg2"/>
                </a:solidFill>
              </a:rPr>
              <a:t>AOE</a:t>
            </a:r>
            <a:r>
              <a:rPr lang="zh-CN" altLang="en-US" sz="3200" b="1" dirty="0">
                <a:solidFill>
                  <a:schemeClr val="bg2"/>
                </a:solidFill>
              </a:rPr>
              <a:t>（</a:t>
            </a:r>
            <a:r>
              <a:rPr lang="en-US" altLang="zh-CN" sz="3200" b="1" dirty="0">
                <a:solidFill>
                  <a:schemeClr val="bg2"/>
                </a:solidFill>
              </a:rPr>
              <a:t>Activity On Edge</a:t>
            </a:r>
            <a:r>
              <a:rPr lang="zh-CN" altLang="en-US" sz="3200" b="1" dirty="0">
                <a:solidFill>
                  <a:schemeClr val="bg2"/>
                </a:solidFill>
              </a:rPr>
              <a:t>）</a:t>
            </a:r>
            <a:r>
              <a:rPr lang="zh-CN" altLang="en-US" sz="3200" b="1" dirty="0">
                <a:solidFill>
                  <a:schemeClr val="bg2"/>
                </a:solidFill>
                <a:latin typeface="宋体" panose="02010600030101010101" pitchFamily="2" charset="-122"/>
              </a:rPr>
              <a:t>网</a:t>
            </a:r>
            <a:endParaRPr lang="zh-CN" altLang="en-US" sz="3200" b="1" dirty="0">
              <a:solidFill>
                <a:schemeClr val="bg2"/>
              </a:solidFill>
            </a:endParaRPr>
          </a:p>
        </p:txBody>
      </p:sp>
      <p:sp>
        <p:nvSpPr>
          <p:cNvPr id="206851" name="Text Box 4"/>
          <p:cNvSpPr txBox="1">
            <a:spLocks noChangeArrowheads="1"/>
          </p:cNvSpPr>
          <p:nvPr/>
        </p:nvSpPr>
        <p:spPr bwMode="auto">
          <a:xfrm>
            <a:off x="755650" y="2565400"/>
            <a:ext cx="7780338" cy="35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30000"/>
              </a:spcBef>
            </a:pPr>
            <a:r>
              <a:rPr lang="en-US" altLang="zh-CN" sz="2800" b="1" dirty="0">
                <a:solidFill>
                  <a:schemeClr val="bg2"/>
                </a:solidFill>
              </a:rPr>
              <a:t>AOE</a:t>
            </a:r>
            <a:r>
              <a:rPr lang="zh-CN" altLang="en-US" sz="2800" b="1" dirty="0">
                <a:solidFill>
                  <a:schemeClr val="bg2"/>
                </a:solidFill>
              </a:rPr>
              <a:t>网的性质：</a:t>
            </a:r>
            <a:endParaRPr lang="zh-CN" altLang="en-US" sz="2800" b="1" dirty="0">
              <a:solidFill>
                <a:schemeClr val="bg2"/>
              </a:solidFill>
            </a:endParaRPr>
          </a:p>
          <a:p>
            <a:pPr algn="just" eaLnBrk="1" hangingPunct="1">
              <a:lnSpc>
                <a:spcPct val="150000"/>
              </a:lnSpc>
              <a:spcBef>
                <a:spcPct val="30000"/>
              </a:spcBef>
              <a:buFont typeface="Wingdings" panose="05000000000000000000" pitchFamily="2" charset="2"/>
              <a:buNone/>
            </a:pPr>
            <a:r>
              <a:rPr lang="en-US" altLang="zh-CN" sz="2800" b="1" dirty="0">
                <a:solidFill>
                  <a:schemeClr val="bg2"/>
                </a:solidFill>
              </a:rPr>
              <a:t>1.</a:t>
            </a:r>
            <a:r>
              <a:rPr lang="zh-CN" altLang="en-US" sz="2800" b="1" dirty="0">
                <a:solidFill>
                  <a:schemeClr val="bg2"/>
                </a:solidFill>
              </a:rPr>
              <a:t> 只有在进入某顶点的各活动都结束，该顶点所代表的事件才能发生；</a:t>
            </a:r>
            <a:endParaRPr lang="en-US" altLang="zh-CN" sz="2800" b="1" dirty="0">
              <a:solidFill>
                <a:schemeClr val="bg2"/>
              </a:solidFill>
            </a:endParaRPr>
          </a:p>
          <a:p>
            <a:pPr algn="just" eaLnBrk="1" hangingPunct="1">
              <a:lnSpc>
                <a:spcPct val="150000"/>
              </a:lnSpc>
              <a:spcBef>
                <a:spcPct val="30000"/>
              </a:spcBef>
            </a:pPr>
            <a:r>
              <a:rPr lang="en-US" altLang="zh-CN" sz="2800" b="1" dirty="0">
                <a:solidFill>
                  <a:schemeClr val="bg2"/>
                </a:solidFill>
              </a:rPr>
              <a:t>2.</a:t>
            </a:r>
            <a:r>
              <a:rPr lang="zh-CN" altLang="en-US" sz="2800" b="1" dirty="0">
                <a:solidFill>
                  <a:schemeClr val="bg2"/>
                </a:solidFill>
              </a:rPr>
              <a:t> 只有在某顶点所代表的事件发生后，从该顶点出发的各活动才能开始。</a:t>
            </a:r>
            <a:endParaRPr lang="zh-CN" altLang="en-US" sz="2800" b="1" dirty="0">
              <a:solidFill>
                <a:schemeClr val="bg2"/>
              </a:solidFill>
            </a:endParaRPr>
          </a:p>
        </p:txBody>
      </p:sp>
      <p:sp>
        <p:nvSpPr>
          <p:cNvPr id="129029" name="灯片编号占位符 2"/>
          <p:cNvSpPr>
            <a:spLocks noGrp="1"/>
          </p:cNvSpPr>
          <p:nvPr>
            <p:ph type="sldNum" sz="quarter" idx="12"/>
          </p:nvPr>
        </p:nvSpPr>
        <p:spPr>
          <a:xfrm>
            <a:off x="8172450" y="6429375"/>
            <a:ext cx="842963" cy="36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14550AE-A41A-489A-B15D-71A8C48544F3}"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0125" y="260648"/>
            <a:ext cx="43338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fade">
                                      <p:cBhvr>
                                        <p:cTn id="12" dur="500"/>
                                        <p:tgtEl>
                                          <p:spTgt spid="20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fade">
                                      <p:cBhvr>
                                        <p:cTn id="17" dur="500"/>
                                        <p:tgtEl>
                                          <p:spTgt spid="206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ChangeArrowheads="1"/>
          </p:cNvSpPr>
          <p:nvPr/>
        </p:nvSpPr>
        <p:spPr bwMode="auto">
          <a:xfrm>
            <a:off x="822325" y="1975644"/>
            <a:ext cx="8193088"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b="1" dirty="0">
                <a:solidFill>
                  <a:schemeClr val="bg2"/>
                </a:solidFill>
              </a:rPr>
              <a:t>AOE</a:t>
            </a:r>
            <a:r>
              <a:rPr kumimoji="1" lang="zh-CN" altLang="en-US" sz="2800" b="1" dirty="0">
                <a:solidFill>
                  <a:schemeClr val="bg2"/>
                </a:solidFill>
              </a:rPr>
              <a:t>网可以回答下列问题：</a:t>
            </a:r>
            <a:endParaRPr kumimoji="1" lang="zh-CN" altLang="en-US" sz="2800" b="1" dirty="0">
              <a:solidFill>
                <a:schemeClr val="bg2"/>
              </a:solidFill>
            </a:endParaRPr>
          </a:p>
          <a:p>
            <a:pPr eaLnBrk="1" hangingPunct="1">
              <a:lnSpc>
                <a:spcPct val="120000"/>
              </a:lnSpc>
              <a:buFontTx/>
              <a:buAutoNum type="arabicPeriod"/>
            </a:pPr>
            <a:r>
              <a:rPr kumimoji="1" lang="zh-CN" altLang="en-US" sz="2800" b="1" dirty="0">
                <a:solidFill>
                  <a:schemeClr val="bg2"/>
                </a:solidFill>
              </a:rPr>
              <a:t>完成整个工程至少需要多少时间</a:t>
            </a:r>
            <a:r>
              <a:rPr kumimoji="1" lang="en-US" altLang="zh-CN" sz="2800" b="1" dirty="0">
                <a:solidFill>
                  <a:schemeClr val="bg2"/>
                </a:solidFill>
              </a:rPr>
              <a:t>?</a:t>
            </a:r>
            <a:endParaRPr kumimoji="1" lang="en-US" altLang="zh-CN" sz="2800" b="1" dirty="0">
              <a:solidFill>
                <a:schemeClr val="bg2"/>
              </a:solidFill>
            </a:endParaRPr>
          </a:p>
          <a:p>
            <a:pPr eaLnBrk="1" hangingPunct="1">
              <a:lnSpc>
                <a:spcPct val="120000"/>
              </a:lnSpc>
              <a:buFontTx/>
              <a:buAutoNum type="arabicPeriod"/>
            </a:pPr>
            <a:r>
              <a:rPr kumimoji="1" lang="zh-CN" altLang="en-US" sz="2800" b="1" dirty="0">
                <a:solidFill>
                  <a:schemeClr val="bg2"/>
                </a:solidFill>
              </a:rPr>
              <a:t>为缩短完成工程所需的时间</a:t>
            </a:r>
            <a:r>
              <a:rPr kumimoji="1" lang="en-US" altLang="zh-CN" sz="2800" b="1" dirty="0">
                <a:solidFill>
                  <a:schemeClr val="bg2"/>
                </a:solidFill>
              </a:rPr>
              <a:t>, </a:t>
            </a:r>
            <a:r>
              <a:rPr kumimoji="1" lang="zh-CN" altLang="en-US" sz="2800" b="1" dirty="0">
                <a:solidFill>
                  <a:schemeClr val="bg2"/>
                </a:solidFill>
              </a:rPr>
              <a:t>应当加快哪些活动</a:t>
            </a:r>
            <a:r>
              <a:rPr kumimoji="1" lang="en-US" altLang="zh-CN" sz="2800" b="1" dirty="0">
                <a:solidFill>
                  <a:schemeClr val="bg2"/>
                </a:solidFill>
              </a:rPr>
              <a:t>?   </a:t>
            </a:r>
            <a:endParaRPr kumimoji="1" lang="zh-CN" altLang="en-US" sz="2800" b="1" dirty="0">
              <a:solidFill>
                <a:schemeClr val="bg2"/>
              </a:solidFill>
            </a:endParaRPr>
          </a:p>
        </p:txBody>
      </p:sp>
      <p:sp>
        <p:nvSpPr>
          <p:cNvPr id="208899" name="Rectangle 5"/>
          <p:cNvSpPr>
            <a:spLocks noChangeArrowheads="1"/>
          </p:cNvSpPr>
          <p:nvPr/>
        </p:nvSpPr>
        <p:spPr bwMode="auto">
          <a:xfrm>
            <a:off x="816375" y="3820489"/>
            <a:ext cx="8048625"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kumimoji="1" lang="zh-CN" altLang="en-US" sz="2800" b="1" dirty="0">
                <a:solidFill>
                  <a:schemeClr val="bg2"/>
                </a:solidFill>
              </a:rPr>
              <a:t>从始点到终点的路径可能不止一条，只有各条路径上所有活动都完成了，整个工程才算完成。因此，完成整个工程所需的最短时间取决于从始点到终点的最长路径长度，即这条路径上所有活动的持续时间之和。这条路径长度最长的路径就叫做关键路径。</a:t>
            </a:r>
            <a:endParaRPr kumimoji="1" lang="zh-CN" altLang="en-US" sz="2800" b="1" dirty="0">
              <a:solidFill>
                <a:schemeClr val="bg2"/>
              </a:solidFill>
            </a:endParaRPr>
          </a:p>
        </p:txBody>
      </p:sp>
      <p:sp>
        <p:nvSpPr>
          <p:cNvPr id="131077" name="灯片编号占位符 2"/>
          <p:cNvSpPr>
            <a:spLocks noGrp="1"/>
          </p:cNvSpPr>
          <p:nvPr>
            <p:ph type="sldNum" sz="quarter" idx="12"/>
          </p:nvPr>
        </p:nvSpPr>
        <p:spPr>
          <a:xfrm>
            <a:off x="8378825" y="6475413"/>
            <a:ext cx="636588" cy="315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C966FD5-CE50-4C52-9D5C-7392C52E7BEA}"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131078" name="Text Box 5"/>
          <p:cNvSpPr txBox="1">
            <a:spLocks noChangeArrowheads="1"/>
          </p:cNvSpPr>
          <p:nvPr/>
        </p:nvSpPr>
        <p:spPr bwMode="auto">
          <a:xfrm>
            <a:off x="926306" y="1208701"/>
            <a:ext cx="3627438" cy="5794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bg2"/>
                </a:solidFill>
              </a:rPr>
              <a:t>AOE</a:t>
            </a:r>
            <a:r>
              <a:rPr lang="zh-CN" altLang="en-US" sz="3200" b="1" dirty="0">
                <a:solidFill>
                  <a:schemeClr val="bg2"/>
                </a:solidFill>
                <a:latin typeface="宋体" panose="02010600030101010101" pitchFamily="2" charset="-122"/>
              </a:rPr>
              <a:t>网</a:t>
            </a:r>
            <a:endParaRPr lang="zh-CN" altLang="en-US" sz="3200" b="1" dirty="0">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8899"/>
                                        </p:tgtEl>
                                        <p:attrNameLst>
                                          <p:attrName>style.visibility</p:attrName>
                                        </p:attrNameLst>
                                      </p:cBhvr>
                                      <p:to>
                                        <p:strVal val="visible"/>
                                      </p:to>
                                    </p:set>
                                    <p:animEffect transition="in" filter="fade">
                                      <p:cBhvr>
                                        <p:cTn id="7" dur="500"/>
                                        <p:tgtEl>
                                          <p:spTgt spid="20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917112" y="1247662"/>
            <a:ext cx="3627437"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bg2"/>
                </a:solidFill>
              </a:rPr>
              <a:t>关键路径</a:t>
            </a:r>
            <a:endParaRPr lang="zh-CN" altLang="en-US" sz="3200" b="1" dirty="0">
              <a:solidFill>
                <a:schemeClr val="bg2"/>
              </a:solidFill>
            </a:endParaRPr>
          </a:p>
        </p:txBody>
      </p:sp>
      <p:sp>
        <p:nvSpPr>
          <p:cNvPr id="209923" name="Text Box 4"/>
          <p:cNvSpPr txBox="1">
            <a:spLocks noChangeArrowheads="1"/>
          </p:cNvSpPr>
          <p:nvPr/>
        </p:nvSpPr>
        <p:spPr bwMode="auto">
          <a:xfrm>
            <a:off x="733425" y="2132856"/>
            <a:ext cx="816927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dirty="0">
                <a:solidFill>
                  <a:schemeClr val="bg2"/>
                </a:solidFill>
              </a:rPr>
              <a:t>关键路径：在</a:t>
            </a:r>
            <a:r>
              <a:rPr lang="en-US" altLang="zh-CN" sz="2800" b="1" dirty="0">
                <a:solidFill>
                  <a:schemeClr val="bg2"/>
                </a:solidFill>
              </a:rPr>
              <a:t>AOE</a:t>
            </a:r>
            <a:r>
              <a:rPr lang="zh-CN" altLang="en-US" sz="2800" b="1" dirty="0">
                <a:solidFill>
                  <a:schemeClr val="bg2"/>
                </a:solidFill>
              </a:rPr>
              <a:t>网中，从始点到终点具有最大路径长度（该路径上的各个活动所持续的时间之和）的路径称为关键路径。</a:t>
            </a:r>
            <a:endParaRPr lang="zh-CN" altLang="en-US" sz="2800" b="1" dirty="0">
              <a:solidFill>
                <a:schemeClr val="bg2"/>
              </a:solidFill>
            </a:endParaRPr>
          </a:p>
          <a:p>
            <a:pPr algn="just" eaLnBrk="1" hangingPunct="1">
              <a:spcBef>
                <a:spcPct val="50000"/>
              </a:spcBef>
            </a:pPr>
            <a:r>
              <a:rPr lang="zh-CN" altLang="en-US" sz="2800" b="1" dirty="0">
                <a:solidFill>
                  <a:schemeClr val="bg2"/>
                </a:solidFill>
              </a:rPr>
              <a:t>关键活动：关键路径上的活动称为关键活动。 </a:t>
            </a:r>
            <a:endParaRPr lang="zh-CN" altLang="en-US" sz="2800" b="1" dirty="0">
              <a:solidFill>
                <a:schemeClr val="bg2"/>
              </a:solidFill>
            </a:endParaRPr>
          </a:p>
        </p:txBody>
      </p:sp>
      <p:sp>
        <p:nvSpPr>
          <p:cNvPr id="209924" name="Rectangle 5"/>
          <p:cNvSpPr>
            <a:spLocks noChangeArrowheads="1"/>
          </p:cNvSpPr>
          <p:nvPr/>
        </p:nvSpPr>
        <p:spPr bwMode="auto">
          <a:xfrm>
            <a:off x="716310" y="4361879"/>
            <a:ext cx="81597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chemeClr val="bg2"/>
                </a:solidFill>
              </a:rPr>
              <a:t>由于</a:t>
            </a:r>
            <a:r>
              <a:rPr lang="en-US" altLang="zh-CN" sz="2800" b="1" dirty="0">
                <a:solidFill>
                  <a:schemeClr val="bg2"/>
                </a:solidFill>
              </a:rPr>
              <a:t>AOE</a:t>
            </a:r>
            <a:r>
              <a:rPr lang="zh-CN" altLang="en-US" sz="2800" b="1" dirty="0">
                <a:solidFill>
                  <a:schemeClr val="bg2"/>
                </a:solidFill>
              </a:rPr>
              <a:t>网中的某些活动能够同时进行，故完成整个工程所必须花费的时间应该为始点到终点的最大路径长度。</a:t>
            </a:r>
            <a:r>
              <a:rPr lang="zh-CN" altLang="en-US" sz="2800" b="1" dirty="0">
                <a:solidFill>
                  <a:schemeClr val="bg2"/>
                </a:solidFill>
                <a:latin typeface="宋体" panose="02010600030101010101" pitchFamily="2" charset="-122"/>
              </a:rPr>
              <a:t>关键路径长度是整个工程所需的最短工期。 </a:t>
            </a:r>
            <a:endParaRPr lang="zh-CN" altLang="en-US" sz="2800" b="1" dirty="0">
              <a:solidFill>
                <a:schemeClr val="bg2"/>
              </a:solidFill>
              <a:latin typeface="宋体" panose="02010600030101010101" pitchFamily="2" charset="-122"/>
            </a:endParaRPr>
          </a:p>
        </p:txBody>
      </p:sp>
      <p:sp>
        <p:nvSpPr>
          <p:cNvPr id="132102" name="灯片编号占位符 2"/>
          <p:cNvSpPr>
            <a:spLocks noGrp="1"/>
          </p:cNvSpPr>
          <p:nvPr>
            <p:ph type="sldNum" sz="quarter" idx="12"/>
          </p:nvPr>
        </p:nvSpPr>
        <p:spPr>
          <a:xfrm>
            <a:off x="8316913" y="6459538"/>
            <a:ext cx="698500"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EFD37EA7-49CB-416C-9D4F-CB0FB9947CB4}"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fade">
                                      <p:cBhvr>
                                        <p:cTn id="7" dur="500"/>
                                        <p:tgtEl>
                                          <p:spTgt spid="2099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fade">
                                      <p:cBhvr>
                                        <p:cTn id="12"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P spid="2099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944563" y="2501900"/>
            <a:ext cx="8115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800" b="1">
                <a:solidFill>
                  <a:schemeClr val="bg2"/>
                </a:solidFill>
              </a:rPr>
              <a:t>要找出关键路径，必须找出关键活动</a:t>
            </a:r>
            <a:r>
              <a:rPr kumimoji="1" lang="en-US" altLang="zh-CN" sz="2800" b="1">
                <a:solidFill>
                  <a:schemeClr val="bg2"/>
                </a:solidFill>
              </a:rPr>
              <a:t>, </a:t>
            </a:r>
            <a:r>
              <a:rPr kumimoji="1" lang="zh-CN" altLang="en-US" sz="2800" b="1">
                <a:solidFill>
                  <a:schemeClr val="bg2"/>
                </a:solidFill>
              </a:rPr>
              <a:t>即不按期完成就会影响整个工程完成的活动。</a:t>
            </a:r>
            <a:endParaRPr kumimoji="1" lang="zh-CN" altLang="en-US" sz="2800" b="1">
              <a:solidFill>
                <a:schemeClr val="bg2"/>
              </a:solidFill>
            </a:endParaRPr>
          </a:p>
        </p:txBody>
      </p:sp>
      <p:sp>
        <p:nvSpPr>
          <p:cNvPr id="133123" name="Text Box 3"/>
          <p:cNvSpPr txBox="1">
            <a:spLocks noChangeArrowheads="1"/>
          </p:cNvSpPr>
          <p:nvPr/>
        </p:nvSpPr>
        <p:spPr bwMode="auto">
          <a:xfrm>
            <a:off x="976313" y="1301750"/>
            <a:ext cx="3627437"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bg2"/>
                </a:solidFill>
              </a:rPr>
              <a:t>关键路径</a:t>
            </a:r>
            <a:endParaRPr lang="zh-CN" altLang="en-US" sz="3200" b="1">
              <a:solidFill>
                <a:schemeClr val="bg2"/>
              </a:solidFill>
            </a:endParaRPr>
          </a:p>
        </p:txBody>
      </p:sp>
      <p:sp>
        <p:nvSpPr>
          <p:cNvPr id="133124" name="Rectangle 5"/>
          <p:cNvSpPr>
            <a:spLocks noGrp="1" noChangeArrowheads="1"/>
          </p:cNvSpPr>
          <p:nvPr>
            <p:ph type="title" idx="4294967295"/>
          </p:nvPr>
        </p:nvSpPr>
        <p:spPr>
          <a:xfrm>
            <a:off x="976313" y="1863725"/>
            <a:ext cx="7848600" cy="609600"/>
          </a:xfrm>
          <a:noFill/>
        </p:spPr>
        <p:txBody>
          <a:bodyPr/>
          <a:lstStyle/>
          <a:p>
            <a:r>
              <a:rPr lang="zh-CN" altLang="en-US" sz="2800">
                <a:solidFill>
                  <a:schemeClr val="bg2"/>
                </a:solidFill>
              </a:rPr>
              <a:t>首先计算以下与关键活动有关的量：</a:t>
            </a:r>
            <a:endParaRPr lang="zh-CN" altLang="en-US" sz="2800">
              <a:solidFill>
                <a:schemeClr val="bg2"/>
              </a:solidFill>
            </a:endParaRPr>
          </a:p>
        </p:txBody>
      </p:sp>
      <p:sp>
        <p:nvSpPr>
          <p:cNvPr id="210949" name="Rectangle 6"/>
          <p:cNvSpPr>
            <a:spLocks noChangeArrowheads="1"/>
          </p:cNvSpPr>
          <p:nvPr/>
        </p:nvSpPr>
        <p:spPr bwMode="auto">
          <a:xfrm>
            <a:off x="974725" y="3540125"/>
            <a:ext cx="7677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2"/>
                </a:solidFill>
              </a:rPr>
              <a:t>⑴ 事件的最早发生时间</a:t>
            </a:r>
            <a:r>
              <a:rPr lang="en-US" altLang="zh-CN" sz="2800" b="1">
                <a:solidFill>
                  <a:schemeClr val="bg2"/>
                </a:solidFill>
              </a:rPr>
              <a:t>ve[k] </a:t>
            </a:r>
            <a:endParaRPr lang="en-US" altLang="zh-CN" sz="2800" b="1">
              <a:solidFill>
                <a:schemeClr val="bg2"/>
              </a:solidFill>
            </a:endParaRPr>
          </a:p>
          <a:p>
            <a:pPr eaLnBrk="1" hangingPunct="1"/>
            <a:r>
              <a:rPr lang="zh-CN" altLang="en-US" sz="2800" b="1">
                <a:solidFill>
                  <a:schemeClr val="bg2"/>
                </a:solidFill>
              </a:rPr>
              <a:t>⑵ 事件的最迟发生时间</a:t>
            </a:r>
            <a:r>
              <a:rPr lang="en-US" altLang="zh-CN" sz="2800" b="1">
                <a:solidFill>
                  <a:schemeClr val="bg2"/>
                </a:solidFill>
              </a:rPr>
              <a:t>vl[k] </a:t>
            </a:r>
            <a:endParaRPr lang="en-US" altLang="zh-CN" sz="2800" b="1">
              <a:solidFill>
                <a:schemeClr val="bg2"/>
              </a:solidFill>
            </a:endParaRPr>
          </a:p>
          <a:p>
            <a:pPr eaLnBrk="1" hangingPunct="1"/>
            <a:r>
              <a:rPr lang="zh-CN" altLang="en-US" sz="2800" b="1">
                <a:solidFill>
                  <a:schemeClr val="bg2"/>
                </a:solidFill>
              </a:rPr>
              <a:t>⑶ 活动的最早开始时间</a:t>
            </a:r>
            <a:r>
              <a:rPr lang="en-US" altLang="zh-CN" sz="2800" b="1">
                <a:solidFill>
                  <a:schemeClr val="bg2"/>
                </a:solidFill>
              </a:rPr>
              <a:t>e[i] </a:t>
            </a:r>
            <a:endParaRPr lang="en-US" altLang="zh-CN" sz="2800" b="1">
              <a:solidFill>
                <a:schemeClr val="bg2"/>
              </a:solidFill>
            </a:endParaRPr>
          </a:p>
          <a:p>
            <a:pPr eaLnBrk="1" hangingPunct="1"/>
            <a:r>
              <a:rPr lang="zh-CN" altLang="en-US" sz="2800" b="1">
                <a:solidFill>
                  <a:schemeClr val="bg2"/>
                </a:solidFill>
              </a:rPr>
              <a:t>⑷ 活动的最晚开始时间</a:t>
            </a:r>
            <a:r>
              <a:rPr lang="en-US" altLang="zh-CN" sz="2800" b="1">
                <a:solidFill>
                  <a:schemeClr val="bg2"/>
                </a:solidFill>
              </a:rPr>
              <a:t>l[i]</a:t>
            </a:r>
            <a:endParaRPr lang="en-US" altLang="zh-CN" sz="2800" b="1">
              <a:solidFill>
                <a:schemeClr val="bg2"/>
              </a:solidFill>
            </a:endParaRPr>
          </a:p>
        </p:txBody>
      </p:sp>
      <p:sp>
        <p:nvSpPr>
          <p:cNvPr id="133126" name="Rectangle 7"/>
          <p:cNvSpPr>
            <a:spLocks noChangeArrowheads="1"/>
          </p:cNvSpPr>
          <p:nvPr/>
        </p:nvSpPr>
        <p:spPr bwMode="auto">
          <a:xfrm>
            <a:off x="7668344" y="6112102"/>
            <a:ext cx="27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39B3C3"/>
                </a:solidFill>
              </a:rPr>
              <a:t> </a:t>
            </a:r>
            <a:endParaRPr lang="en-US" altLang="zh-CN" sz="2800" b="1">
              <a:solidFill>
                <a:srgbClr val="39B3C3"/>
              </a:solidFill>
            </a:endParaRPr>
          </a:p>
        </p:txBody>
      </p:sp>
      <p:sp>
        <p:nvSpPr>
          <p:cNvPr id="210951" name="Rectangle 8"/>
          <p:cNvSpPr>
            <a:spLocks noChangeArrowheads="1"/>
          </p:cNvSpPr>
          <p:nvPr/>
        </p:nvSpPr>
        <p:spPr bwMode="auto">
          <a:xfrm>
            <a:off x="974725" y="5512707"/>
            <a:ext cx="8085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800" b="1" dirty="0">
                <a:solidFill>
                  <a:schemeClr val="bg2"/>
                </a:solidFill>
              </a:rPr>
              <a:t>最后计算各个活动的时间余量 </a:t>
            </a:r>
            <a:r>
              <a:rPr kumimoji="1" lang="en-US" altLang="zh-CN" sz="2800" b="1" dirty="0">
                <a:solidFill>
                  <a:schemeClr val="bg2"/>
                </a:solidFill>
              </a:rPr>
              <a:t>l[</a:t>
            </a:r>
            <a:r>
              <a:rPr kumimoji="1" lang="en-US" altLang="zh-CN" sz="2800" b="1" dirty="0" err="1">
                <a:solidFill>
                  <a:schemeClr val="bg2"/>
                </a:solidFill>
              </a:rPr>
              <a:t>i</a:t>
            </a:r>
            <a:r>
              <a:rPr kumimoji="1" lang="en-US" altLang="zh-CN" sz="2800" b="1" dirty="0">
                <a:solidFill>
                  <a:schemeClr val="bg2"/>
                </a:solidFill>
              </a:rPr>
              <a:t>] - e[</a:t>
            </a:r>
            <a:r>
              <a:rPr kumimoji="1" lang="en-US" altLang="zh-CN" sz="2800" b="1" dirty="0" err="1">
                <a:solidFill>
                  <a:schemeClr val="bg2"/>
                </a:solidFill>
              </a:rPr>
              <a:t>i</a:t>
            </a:r>
            <a:r>
              <a:rPr kumimoji="1" lang="en-US" altLang="zh-CN" sz="2800" b="1" dirty="0">
                <a:solidFill>
                  <a:schemeClr val="bg2"/>
                </a:solidFill>
              </a:rPr>
              <a:t>]</a:t>
            </a:r>
            <a:r>
              <a:rPr kumimoji="1" lang="zh-CN" altLang="en-US" sz="2800" b="1" dirty="0">
                <a:solidFill>
                  <a:schemeClr val="bg2"/>
                </a:solidFill>
              </a:rPr>
              <a:t>，时间余量为</a:t>
            </a:r>
            <a:r>
              <a:rPr kumimoji="1" lang="en-US" altLang="zh-CN" sz="2800" b="1" dirty="0">
                <a:solidFill>
                  <a:schemeClr val="bg2"/>
                </a:solidFill>
              </a:rPr>
              <a:t>0</a:t>
            </a:r>
            <a:r>
              <a:rPr kumimoji="1" lang="zh-CN" altLang="en-US" sz="2800" b="1" dirty="0">
                <a:solidFill>
                  <a:schemeClr val="bg2"/>
                </a:solidFill>
              </a:rPr>
              <a:t>者即为关键活动。</a:t>
            </a:r>
            <a:endParaRPr kumimoji="1" lang="zh-CN" altLang="en-US" sz="2800" b="1" dirty="0">
              <a:solidFill>
                <a:schemeClr val="bg2"/>
              </a:solidFill>
            </a:endParaRPr>
          </a:p>
        </p:txBody>
      </p:sp>
      <p:sp>
        <p:nvSpPr>
          <p:cNvPr id="133129" name="灯片编号占位符 2"/>
          <p:cNvSpPr>
            <a:spLocks noGrp="1"/>
          </p:cNvSpPr>
          <p:nvPr>
            <p:ph type="sldNum" sz="quarter" idx="12"/>
          </p:nvPr>
        </p:nvSpPr>
        <p:spPr>
          <a:xfrm>
            <a:off x="8361363" y="6458857"/>
            <a:ext cx="698500" cy="29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6A2CB7D-7E0E-462A-8A81-A9029DFEC2C8}" type="slidenum">
              <a:rPr lang="ko-KR" altLang="en-US" sz="1200">
                <a:solidFill>
                  <a:schemeClr val="bg2"/>
                </a:solidFill>
                <a:latin typeface="Verdana" panose="020B0604030504040204" pitchFamily="34" charset="0"/>
              </a:rPr>
            </a:fld>
            <a:endParaRPr lang="en-US" altLang="ko-KR" sz="1200" dirty="0">
              <a:solidFill>
                <a:schemeClr val="bg2"/>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fade">
                                      <p:cBhvr>
                                        <p:cTn id="7" dur="500"/>
                                        <p:tgtEl>
                                          <p:spTgt spid="2109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fade">
                                      <p:cBhvr>
                                        <p:cTn id="12" dur="500"/>
                                        <p:tgtEl>
                                          <p:spTgt spid="2109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951">
                                            <p:txEl>
                                              <p:pRg st="0" end="0"/>
                                            </p:txEl>
                                          </p:spTgt>
                                        </p:tgtEl>
                                        <p:attrNameLst>
                                          <p:attrName>style.visibility</p:attrName>
                                        </p:attrNameLst>
                                      </p:cBhvr>
                                      <p:to>
                                        <p:strVal val="visible"/>
                                      </p:to>
                                    </p:set>
                                    <p:animEffect transition="in" filter="fade">
                                      <p:cBhvr>
                                        <p:cTn id="17" dur="500"/>
                                        <p:tgtEl>
                                          <p:spTgt spid="210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854075" y="2010570"/>
            <a:ext cx="804545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err="1">
                <a:solidFill>
                  <a:schemeClr val="bg2"/>
                </a:solidFill>
              </a:rPr>
              <a:t>ve</a:t>
            </a:r>
            <a:r>
              <a:rPr lang="en-US" altLang="zh-CN" sz="2800" b="1" dirty="0">
                <a:solidFill>
                  <a:schemeClr val="bg2"/>
                </a:solidFill>
              </a:rPr>
              <a:t>[k]</a:t>
            </a:r>
            <a:r>
              <a:rPr lang="zh-CN" altLang="en-US" sz="2800" b="1" dirty="0">
                <a:solidFill>
                  <a:schemeClr val="bg2"/>
                </a:solidFill>
              </a:rPr>
              <a:t>是指从</a:t>
            </a:r>
            <a:r>
              <a:rPr lang="zh-CN" altLang="en-US" sz="2800" b="1" dirty="0">
                <a:solidFill>
                  <a:srgbClr val="FF0000"/>
                </a:solidFill>
              </a:rPr>
              <a:t>始点</a:t>
            </a:r>
            <a:r>
              <a:rPr lang="en-US" altLang="zh-CN" sz="2800" b="1" dirty="0">
                <a:solidFill>
                  <a:srgbClr val="FF0000"/>
                </a:solidFill>
              </a:rPr>
              <a:t>v1</a:t>
            </a:r>
            <a:r>
              <a:rPr lang="zh-CN" altLang="en-US" sz="2800" b="1" dirty="0">
                <a:solidFill>
                  <a:schemeClr val="bg2"/>
                </a:solidFill>
              </a:rPr>
              <a:t>开始到顶点</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的最大路径长度。这个长度决定了所有从顶点</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发出的活动能够开工的最早时间。 </a:t>
            </a:r>
            <a:endParaRPr lang="zh-CN" altLang="en-US" sz="2800" b="1" dirty="0">
              <a:solidFill>
                <a:schemeClr val="bg2"/>
              </a:solidFill>
            </a:endParaRPr>
          </a:p>
        </p:txBody>
      </p:sp>
      <p:sp>
        <p:nvSpPr>
          <p:cNvPr id="211971" name="Rectangle 4"/>
          <p:cNvSpPr>
            <a:spLocks noChangeArrowheads="1"/>
          </p:cNvSpPr>
          <p:nvPr/>
        </p:nvSpPr>
        <p:spPr bwMode="auto">
          <a:xfrm>
            <a:off x="1108075" y="4691063"/>
            <a:ext cx="803751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err="1">
                <a:solidFill>
                  <a:schemeClr val="bg2"/>
                </a:solidFill>
                <a:ea typeface="华文行楷" panose="02010800040101010101" pitchFamily="2" charset="-122"/>
              </a:rPr>
              <a:t>ve</a:t>
            </a:r>
            <a:r>
              <a:rPr lang="en-US" altLang="zh-CN" sz="2800" b="1" dirty="0">
                <a:solidFill>
                  <a:schemeClr val="bg2"/>
                </a:solidFill>
                <a:ea typeface="华文行楷" panose="02010800040101010101" pitchFamily="2" charset="-122"/>
              </a:rPr>
              <a:t>[1]=0</a:t>
            </a:r>
            <a:endParaRPr lang="en-US" altLang="zh-CN" sz="2800" b="1" dirty="0">
              <a:solidFill>
                <a:schemeClr val="bg2"/>
              </a:solidFill>
              <a:ea typeface="华文行楷" panose="02010800040101010101" pitchFamily="2" charset="-122"/>
            </a:endParaRPr>
          </a:p>
          <a:p>
            <a:pPr eaLnBrk="1" hangingPunct="1">
              <a:lnSpc>
                <a:spcPct val="120000"/>
              </a:lnSpc>
            </a:pPr>
            <a:r>
              <a:rPr lang="en-US" altLang="zh-CN" sz="2800" b="1" dirty="0" err="1">
                <a:solidFill>
                  <a:schemeClr val="bg2"/>
                </a:solidFill>
                <a:ea typeface="华文行楷" panose="02010800040101010101" pitchFamily="2" charset="-122"/>
              </a:rPr>
              <a:t>ve</a:t>
            </a:r>
            <a:r>
              <a:rPr lang="en-US" altLang="zh-CN" sz="2800" b="1" dirty="0">
                <a:solidFill>
                  <a:schemeClr val="bg2"/>
                </a:solidFill>
                <a:ea typeface="华文行楷" panose="02010800040101010101" pitchFamily="2" charset="-122"/>
              </a:rPr>
              <a:t>[k]=max{</a:t>
            </a:r>
            <a:r>
              <a:rPr lang="en-US" altLang="zh-CN" sz="2800" b="1" dirty="0" err="1">
                <a:solidFill>
                  <a:schemeClr val="bg2"/>
                </a:solidFill>
                <a:ea typeface="华文行楷" panose="02010800040101010101" pitchFamily="2" charset="-122"/>
              </a:rPr>
              <a:t>ve</a:t>
            </a:r>
            <a:r>
              <a:rPr lang="en-US" altLang="zh-CN" sz="2800" b="1" dirty="0">
                <a:solidFill>
                  <a:schemeClr val="bg2"/>
                </a:solidFill>
                <a:ea typeface="华文行楷" panose="02010800040101010101" pitchFamily="2" charset="-122"/>
              </a:rPr>
              <a:t>[j]+</a:t>
            </a:r>
            <a:r>
              <a:rPr lang="en-US" altLang="zh-CN" sz="2800" b="1" dirty="0" err="1">
                <a:solidFill>
                  <a:schemeClr val="bg2"/>
                </a:solidFill>
                <a:ea typeface="华文行楷" panose="02010800040101010101" pitchFamily="2" charset="-122"/>
              </a:rPr>
              <a:t>dut</a:t>
            </a:r>
            <a:r>
              <a:rPr lang="en-US" altLang="zh-CN" sz="2800" b="1" dirty="0">
                <a:solidFill>
                  <a:schemeClr val="bg2"/>
                </a:solidFill>
                <a:ea typeface="华文行楷" panose="02010800040101010101" pitchFamily="2" charset="-122"/>
              </a:rPr>
              <a:t>(&lt;</a:t>
            </a:r>
            <a:r>
              <a:rPr lang="en-US" altLang="zh-CN" sz="2800" b="1" i="1" dirty="0" err="1">
                <a:solidFill>
                  <a:schemeClr val="bg2"/>
                </a:solidFill>
                <a:ea typeface="华文行楷" panose="02010800040101010101" pitchFamily="2" charset="-122"/>
              </a:rPr>
              <a:t>v</a:t>
            </a:r>
            <a:r>
              <a:rPr lang="en-US" altLang="zh-CN" sz="2800" b="1" i="1" baseline="-25000" dirty="0" err="1">
                <a:solidFill>
                  <a:schemeClr val="bg2"/>
                </a:solidFill>
                <a:ea typeface="华文行楷" panose="02010800040101010101" pitchFamily="2" charset="-122"/>
              </a:rPr>
              <a:t>j</a:t>
            </a:r>
            <a:r>
              <a:rPr lang="en-US" altLang="zh-CN" sz="2800" b="1" dirty="0">
                <a:solidFill>
                  <a:schemeClr val="bg2"/>
                </a:solidFill>
                <a:ea typeface="华文行楷" panose="02010800040101010101" pitchFamily="2" charset="-122"/>
              </a:rPr>
              <a:t>, </a:t>
            </a:r>
            <a:r>
              <a:rPr lang="en-US" altLang="zh-CN" sz="2800" b="1" i="1" dirty="0" err="1">
                <a:solidFill>
                  <a:schemeClr val="bg2"/>
                </a:solidFill>
                <a:ea typeface="华文行楷" panose="02010800040101010101" pitchFamily="2" charset="-122"/>
              </a:rPr>
              <a:t>v</a:t>
            </a:r>
            <a:r>
              <a:rPr lang="en-US" altLang="zh-CN" sz="2800" b="1" i="1" baseline="-25000" dirty="0" err="1">
                <a:solidFill>
                  <a:schemeClr val="bg2"/>
                </a:solidFill>
                <a:ea typeface="华文行楷" panose="02010800040101010101" pitchFamily="2" charset="-122"/>
              </a:rPr>
              <a:t>k</a:t>
            </a:r>
            <a:r>
              <a:rPr lang="en-US" altLang="zh-CN" sz="2800" b="1" dirty="0">
                <a:solidFill>
                  <a:schemeClr val="bg2"/>
                </a:solidFill>
                <a:ea typeface="华文行楷" panose="02010800040101010101" pitchFamily="2" charset="-122"/>
              </a:rPr>
              <a:t>&gt;)} (&lt;</a:t>
            </a:r>
            <a:r>
              <a:rPr lang="en-US" altLang="zh-CN" sz="2800" b="1" i="1" dirty="0" err="1">
                <a:solidFill>
                  <a:schemeClr val="bg2"/>
                </a:solidFill>
                <a:ea typeface="华文行楷" panose="02010800040101010101" pitchFamily="2" charset="-122"/>
              </a:rPr>
              <a:t>v</a:t>
            </a:r>
            <a:r>
              <a:rPr lang="en-US" altLang="zh-CN" sz="2800" b="1" i="1" baseline="-25000" dirty="0" err="1">
                <a:solidFill>
                  <a:schemeClr val="bg2"/>
                </a:solidFill>
                <a:ea typeface="华文行楷" panose="02010800040101010101" pitchFamily="2" charset="-122"/>
              </a:rPr>
              <a:t>j</a:t>
            </a:r>
            <a:r>
              <a:rPr lang="en-US" altLang="zh-CN" sz="2800" b="1" dirty="0">
                <a:solidFill>
                  <a:schemeClr val="bg2"/>
                </a:solidFill>
                <a:ea typeface="华文行楷" panose="02010800040101010101" pitchFamily="2" charset="-122"/>
              </a:rPr>
              <a:t>, </a:t>
            </a:r>
            <a:r>
              <a:rPr lang="en-US" altLang="zh-CN" sz="2800" b="1" i="1" dirty="0" err="1">
                <a:solidFill>
                  <a:schemeClr val="bg2"/>
                </a:solidFill>
                <a:ea typeface="华文行楷" panose="02010800040101010101" pitchFamily="2" charset="-122"/>
              </a:rPr>
              <a:t>v</a:t>
            </a:r>
            <a:r>
              <a:rPr lang="en-US" altLang="zh-CN" sz="2800" b="1" i="1" baseline="-25000" dirty="0" err="1">
                <a:solidFill>
                  <a:schemeClr val="bg2"/>
                </a:solidFill>
                <a:ea typeface="华文行楷" panose="02010800040101010101" pitchFamily="2" charset="-122"/>
              </a:rPr>
              <a:t>k</a:t>
            </a:r>
            <a:r>
              <a:rPr lang="en-US" altLang="zh-CN" sz="2800" b="1" dirty="0">
                <a:solidFill>
                  <a:schemeClr val="bg2"/>
                </a:solidFill>
                <a:ea typeface="华文行楷" panose="02010800040101010101" pitchFamily="2" charset="-122"/>
              </a:rPr>
              <a:t>&gt;</a:t>
            </a:r>
            <a:r>
              <a:rPr lang="en-US" altLang="zh-CN" sz="2800" b="1" dirty="0">
                <a:solidFill>
                  <a:schemeClr val="bg2"/>
                </a:solidFill>
              </a:rPr>
              <a:t>∈</a:t>
            </a:r>
            <a:r>
              <a:rPr lang="en-US" altLang="zh-CN" sz="2800" b="1" dirty="0">
                <a:solidFill>
                  <a:schemeClr val="bg2"/>
                </a:solidFill>
                <a:ea typeface="华文行楷" panose="02010800040101010101" pitchFamily="2" charset="-122"/>
              </a:rPr>
              <a:t>p[k])                       </a:t>
            </a:r>
            <a:endParaRPr lang="en-US" altLang="zh-CN" sz="2800" b="1" dirty="0">
              <a:solidFill>
                <a:schemeClr val="bg2"/>
              </a:solidFill>
              <a:ea typeface="华文行楷" panose="02010800040101010101" pitchFamily="2" charset="-122"/>
            </a:endParaRPr>
          </a:p>
          <a:p>
            <a:pPr eaLnBrk="1" hangingPunct="1">
              <a:lnSpc>
                <a:spcPct val="120000"/>
              </a:lnSpc>
            </a:pPr>
            <a:r>
              <a:rPr lang="en-US" altLang="zh-CN" sz="2800" b="1" dirty="0">
                <a:solidFill>
                  <a:schemeClr val="bg2"/>
                </a:solidFill>
              </a:rPr>
              <a:t>p[k]</a:t>
            </a:r>
            <a:r>
              <a:rPr lang="zh-CN" altLang="en-US" sz="2800" b="1" dirty="0">
                <a:solidFill>
                  <a:schemeClr val="bg2"/>
                </a:solidFill>
              </a:rPr>
              <a:t>表示所有以</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为弧头的有向边（弧）的集合 </a:t>
            </a:r>
            <a:endParaRPr lang="zh-CN" altLang="en-US" sz="2800" b="1" dirty="0">
              <a:solidFill>
                <a:schemeClr val="bg2"/>
              </a:solidFill>
            </a:endParaRPr>
          </a:p>
        </p:txBody>
      </p:sp>
      <p:sp>
        <p:nvSpPr>
          <p:cNvPr id="134148" name="Rectangle 5"/>
          <p:cNvSpPr>
            <a:spLocks noChangeArrowheads="1"/>
          </p:cNvSpPr>
          <p:nvPr/>
        </p:nvSpPr>
        <p:spPr bwMode="auto">
          <a:xfrm>
            <a:off x="928575" y="1246982"/>
            <a:ext cx="470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bg2"/>
                </a:solidFill>
              </a:rPr>
              <a:t>⑴ 事件的最早发生时间</a:t>
            </a:r>
            <a:r>
              <a:rPr lang="en-US" altLang="zh-CN" sz="2800" b="1" dirty="0" err="1">
                <a:solidFill>
                  <a:schemeClr val="bg2"/>
                </a:solidFill>
              </a:rPr>
              <a:t>ve</a:t>
            </a:r>
            <a:r>
              <a:rPr lang="en-US" altLang="zh-CN" sz="2800" b="1" dirty="0">
                <a:solidFill>
                  <a:schemeClr val="bg2"/>
                </a:solidFill>
              </a:rPr>
              <a:t>[k] </a:t>
            </a:r>
            <a:endParaRPr lang="en-US" altLang="zh-CN" sz="2800" b="1" dirty="0">
              <a:solidFill>
                <a:schemeClr val="bg2"/>
              </a:solidFill>
            </a:endParaRPr>
          </a:p>
        </p:txBody>
      </p:sp>
      <p:grpSp>
        <p:nvGrpSpPr>
          <p:cNvPr id="134149" name="Group 6"/>
          <p:cNvGrpSpPr/>
          <p:nvPr/>
        </p:nvGrpSpPr>
        <p:grpSpPr bwMode="auto">
          <a:xfrm>
            <a:off x="4211638" y="2946400"/>
            <a:ext cx="2084387" cy="2230438"/>
            <a:chOff x="3924" y="2420"/>
            <a:chExt cx="1313" cy="1405"/>
          </a:xfrm>
        </p:grpSpPr>
        <p:sp>
          <p:nvSpPr>
            <p:cNvPr id="134153" name="Text Box 7"/>
            <p:cNvSpPr txBox="1">
              <a:spLocks noChangeArrowheads="1"/>
            </p:cNvSpPr>
            <p:nvPr/>
          </p:nvSpPr>
          <p:spPr bwMode="auto">
            <a:xfrm>
              <a:off x="4014" y="2420"/>
              <a:ext cx="21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chemeClr val="bg2"/>
                </a:solidFill>
                <a:latin typeface="Arial" panose="020B0604020202020204" pitchFamily="34" charset="0"/>
                <a:ea typeface="华文行楷" panose="02010800040101010101" pitchFamily="2" charset="-122"/>
              </a:endParaRPr>
            </a:p>
          </p:txBody>
        </p:sp>
        <p:sp>
          <p:nvSpPr>
            <p:cNvPr id="134154" name="Freeform 8"/>
            <p:cNvSpPr/>
            <p:nvPr/>
          </p:nvSpPr>
          <p:spPr bwMode="auto">
            <a:xfrm>
              <a:off x="4255" y="2669"/>
              <a:ext cx="712" cy="391"/>
            </a:xfrm>
            <a:custGeom>
              <a:avLst/>
              <a:gdLst>
                <a:gd name="T0" fmla="*/ 0 w 947"/>
                <a:gd name="T1" fmla="*/ 0 h 527"/>
                <a:gd name="T2" fmla="*/ 2 w 947"/>
                <a:gd name="T3" fmla="*/ 1 h 527"/>
                <a:gd name="T4" fmla="*/ 0 60000 65536"/>
                <a:gd name="T5" fmla="*/ 0 60000 65536"/>
              </a:gdLst>
              <a:ahLst/>
              <a:cxnLst>
                <a:cxn ang="T4">
                  <a:pos x="T0" y="T1"/>
                </a:cxn>
                <a:cxn ang="T5">
                  <a:pos x="T2" y="T3"/>
                </a:cxn>
              </a:cxnLst>
              <a:rect l="0" t="0" r="r" b="b"/>
              <a:pathLst>
                <a:path w="947" h="527">
                  <a:moveTo>
                    <a:pt x="0" y="0"/>
                  </a:moveTo>
                  <a:lnTo>
                    <a:pt x="947" y="527"/>
                  </a:lnTo>
                </a:path>
              </a:pathLst>
            </a:custGeom>
            <a:noFill/>
            <a:ln w="28575"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5" name="Freeform 9"/>
            <p:cNvSpPr/>
            <p:nvPr/>
          </p:nvSpPr>
          <p:spPr bwMode="auto">
            <a:xfrm>
              <a:off x="4214" y="3168"/>
              <a:ext cx="720" cy="1"/>
            </a:xfrm>
            <a:custGeom>
              <a:avLst/>
              <a:gdLst>
                <a:gd name="T0" fmla="*/ 0 w 910"/>
                <a:gd name="T1" fmla="*/ 0 h 3"/>
                <a:gd name="T2" fmla="*/ 2 w 910"/>
                <a:gd name="T3" fmla="*/ 0 h 3"/>
                <a:gd name="T4" fmla="*/ 0 60000 65536"/>
                <a:gd name="T5" fmla="*/ 0 60000 65536"/>
              </a:gdLst>
              <a:ahLst/>
              <a:cxnLst>
                <a:cxn ang="T4">
                  <a:pos x="T0" y="T1"/>
                </a:cxn>
                <a:cxn ang="T5">
                  <a:pos x="T2" y="T3"/>
                </a:cxn>
              </a:cxnLst>
              <a:rect l="0" t="0" r="r" b="b"/>
              <a:pathLst>
                <a:path w="910" h="3">
                  <a:moveTo>
                    <a:pt x="0" y="0"/>
                  </a:moveTo>
                  <a:lnTo>
                    <a:pt x="910" y="3"/>
                  </a:lnTo>
                </a:path>
              </a:pathLst>
            </a:custGeom>
            <a:noFill/>
            <a:ln w="28575" cap="flat" cmpd="sng">
              <a:solidFill>
                <a:srgbClr val="000000"/>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6" name="Freeform 10"/>
            <p:cNvSpPr/>
            <p:nvPr/>
          </p:nvSpPr>
          <p:spPr bwMode="auto">
            <a:xfrm>
              <a:off x="4234" y="3270"/>
              <a:ext cx="723" cy="400"/>
            </a:xfrm>
            <a:custGeom>
              <a:avLst/>
              <a:gdLst>
                <a:gd name="T0" fmla="*/ 0 w 864"/>
                <a:gd name="T1" fmla="*/ 2 h 506"/>
                <a:gd name="T2" fmla="*/ 3 w 864"/>
                <a:gd name="T3" fmla="*/ 0 h 506"/>
                <a:gd name="T4" fmla="*/ 0 60000 65536"/>
                <a:gd name="T5" fmla="*/ 0 60000 65536"/>
              </a:gdLst>
              <a:ahLst/>
              <a:cxnLst>
                <a:cxn ang="T4">
                  <a:pos x="T0" y="T1"/>
                </a:cxn>
                <a:cxn ang="T5">
                  <a:pos x="T2" y="T3"/>
                </a:cxn>
              </a:cxnLst>
              <a:rect l="0" t="0" r="r" b="b"/>
              <a:pathLst>
                <a:path w="864" h="506">
                  <a:moveTo>
                    <a:pt x="0" y="506"/>
                  </a:moveTo>
                  <a:lnTo>
                    <a:pt x="864" y="0"/>
                  </a:lnTo>
                </a:path>
              </a:pathLst>
            </a:custGeom>
            <a:noFill/>
            <a:ln w="28575" cap="flat" cmpd="sng">
              <a:solidFill>
                <a:srgbClr val="000000"/>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2075" name="Oval 11"/>
            <p:cNvSpPr>
              <a:spLocks noChangeArrowheads="1"/>
            </p:cNvSpPr>
            <p:nvPr/>
          </p:nvSpPr>
          <p:spPr bwMode="auto">
            <a:xfrm>
              <a:off x="3924" y="302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134158" name="Text Box 12"/>
            <p:cNvSpPr txBox="1">
              <a:spLocks noChangeArrowheads="1"/>
            </p:cNvSpPr>
            <p:nvPr/>
          </p:nvSpPr>
          <p:spPr bwMode="auto">
            <a:xfrm>
              <a:off x="3957" y="2990"/>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180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err="1">
                  <a:solidFill>
                    <a:srgbClr val="FF0000"/>
                  </a:solidFill>
                </a:rPr>
                <a:t>v</a:t>
              </a:r>
              <a:r>
                <a:rPr lang="en-US" altLang="zh-CN" b="1" i="1" baseline="-25000" dirty="0" err="1">
                  <a:solidFill>
                    <a:srgbClr val="FF0000"/>
                  </a:solidFill>
                </a:rPr>
                <a:t>j</a:t>
              </a:r>
              <a:endParaRPr lang="en-US" altLang="zh-CN" b="1" i="1" baseline="-25000" dirty="0">
                <a:solidFill>
                  <a:srgbClr val="FF0000"/>
                </a:solidFill>
              </a:endParaRPr>
            </a:p>
          </p:txBody>
        </p:sp>
        <p:sp>
          <p:nvSpPr>
            <p:cNvPr id="472077" name="Oval 13"/>
            <p:cNvSpPr>
              <a:spLocks noChangeArrowheads="1"/>
            </p:cNvSpPr>
            <p:nvPr/>
          </p:nvSpPr>
          <p:spPr bwMode="auto">
            <a:xfrm>
              <a:off x="3953" y="250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472078" name="Oval 14"/>
            <p:cNvSpPr>
              <a:spLocks noChangeArrowheads="1"/>
            </p:cNvSpPr>
            <p:nvPr/>
          </p:nvSpPr>
          <p:spPr bwMode="auto">
            <a:xfrm>
              <a:off x="3934" y="353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472079" name="Oval 15"/>
            <p:cNvSpPr>
              <a:spLocks noChangeArrowheads="1"/>
            </p:cNvSpPr>
            <p:nvPr/>
          </p:nvSpPr>
          <p:spPr bwMode="auto">
            <a:xfrm>
              <a:off x="4912" y="304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134162" name="Text Box 16"/>
            <p:cNvSpPr txBox="1">
              <a:spLocks noChangeArrowheads="1"/>
            </p:cNvSpPr>
            <p:nvPr/>
          </p:nvSpPr>
          <p:spPr bwMode="auto">
            <a:xfrm>
              <a:off x="4945" y="3009"/>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180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err="1">
                  <a:solidFill>
                    <a:srgbClr val="FF0000"/>
                  </a:solidFill>
                </a:rPr>
                <a:t>v</a:t>
              </a:r>
              <a:r>
                <a:rPr lang="en-US" altLang="zh-CN" b="1" i="1" baseline="-25000" dirty="0" err="1">
                  <a:solidFill>
                    <a:srgbClr val="FF0000"/>
                  </a:solidFill>
                </a:rPr>
                <a:t>k</a:t>
              </a:r>
              <a:endParaRPr lang="en-US" altLang="zh-CN" b="1" i="1" baseline="-25000" dirty="0">
                <a:solidFill>
                  <a:srgbClr val="FF0000"/>
                </a:solidFill>
              </a:endParaRPr>
            </a:p>
          </p:txBody>
        </p:sp>
      </p:grpSp>
      <p:sp>
        <p:nvSpPr>
          <p:cNvPr id="134150" name="AutoShape 17"/>
          <p:cNvSpPr/>
          <p:nvPr/>
        </p:nvSpPr>
        <p:spPr bwMode="auto">
          <a:xfrm>
            <a:off x="935038" y="5014913"/>
            <a:ext cx="173037" cy="1150937"/>
          </a:xfrm>
          <a:prstGeom prst="leftBrace">
            <a:avLst>
              <a:gd name="adj1" fmla="val 27868"/>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chemeClr val="bg2"/>
              </a:solidFill>
              <a:latin typeface="Arial" panose="020B0604020202020204" pitchFamily="34" charset="0"/>
              <a:ea typeface="华文行楷" panose="02010800040101010101" pitchFamily="2" charset="-122"/>
            </a:endParaRPr>
          </a:p>
        </p:txBody>
      </p:sp>
      <p:sp>
        <p:nvSpPr>
          <p:cNvPr id="134152" name="灯片编号占位符 2"/>
          <p:cNvSpPr>
            <a:spLocks noGrp="1"/>
          </p:cNvSpPr>
          <p:nvPr>
            <p:ph type="sldNum" sz="quarter" idx="12"/>
          </p:nvPr>
        </p:nvSpPr>
        <p:spPr>
          <a:xfrm>
            <a:off x="8316913" y="6454775"/>
            <a:ext cx="69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747E3CD1-0360-4227-A7D3-06E8B66A73CF}" type="slidenum">
              <a:rPr lang="ko-KR" altLang="en-US" sz="1200">
                <a:solidFill>
                  <a:schemeClr val="bg2"/>
                </a:solidFill>
                <a:latin typeface="Verdana" panose="020B0604030504040204" pitchFamily="34" charset="0"/>
              </a:rPr>
            </a:fld>
            <a:endParaRPr lang="en-US" altLang="ko-KR" sz="1200">
              <a:solidFill>
                <a:schemeClr val="bg2"/>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fade">
                                      <p:cBhvr>
                                        <p:cTn id="7" dur="500"/>
                                        <p:tgtEl>
                                          <p:spTgt spid="21197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4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13415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p:nvPr/>
        </p:nvGrpSpPr>
        <p:grpSpPr bwMode="auto">
          <a:xfrm>
            <a:off x="1238250" y="912813"/>
            <a:ext cx="5245100" cy="2797175"/>
            <a:chOff x="202" y="916"/>
            <a:chExt cx="3304" cy="1762"/>
          </a:xfrm>
        </p:grpSpPr>
        <p:sp>
          <p:nvSpPr>
            <p:cNvPr id="473091" name="Oval 3"/>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5205" name="Text Box 4"/>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2</a:t>
              </a:r>
              <a:endParaRPr lang="en-US" altLang="zh-CN" b="1" dirty="0">
                <a:solidFill>
                  <a:srgbClr val="FF0000"/>
                </a:solidFill>
              </a:endParaRPr>
            </a:p>
          </p:txBody>
        </p:sp>
        <p:sp>
          <p:nvSpPr>
            <p:cNvPr id="473093" name="Oval 5"/>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73094" name="Oval 6"/>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095" name="Oval 7"/>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096" name="Oval 8"/>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097" name="Oval 9"/>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098" name="Oval 10"/>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099" name="Oval 11"/>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3100" name="Oval 12"/>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5214" name="Text Box 13"/>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1</a:t>
              </a:r>
              <a:endParaRPr lang="en-US" altLang="zh-CN" b="1">
                <a:solidFill>
                  <a:srgbClr val="FF0000"/>
                </a:solidFill>
              </a:endParaRPr>
            </a:p>
          </p:txBody>
        </p:sp>
        <p:sp>
          <p:nvSpPr>
            <p:cNvPr id="135215" name="Text Box 14"/>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35216" name="Text Box 15"/>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4</a:t>
              </a:r>
              <a:endParaRPr lang="en-US" altLang="zh-CN" b="1">
                <a:solidFill>
                  <a:srgbClr val="FF0000"/>
                </a:solidFill>
              </a:endParaRPr>
            </a:p>
          </p:txBody>
        </p:sp>
        <p:sp>
          <p:nvSpPr>
            <p:cNvPr id="135217" name="Text Box 16"/>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35218" name="Text Box 17"/>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35219" name="Text Box 18"/>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6</a:t>
              </a:r>
              <a:endParaRPr lang="en-US" altLang="zh-CN" b="1">
                <a:solidFill>
                  <a:srgbClr val="FF0000"/>
                </a:solidFill>
              </a:endParaRPr>
            </a:p>
          </p:txBody>
        </p:sp>
        <p:sp>
          <p:nvSpPr>
            <p:cNvPr id="135220" name="Text Box 19"/>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7</a:t>
              </a:r>
              <a:endParaRPr lang="en-US" altLang="zh-CN" b="1">
                <a:solidFill>
                  <a:srgbClr val="FF0000"/>
                </a:solidFill>
              </a:endParaRPr>
            </a:p>
          </p:txBody>
        </p:sp>
        <p:sp>
          <p:nvSpPr>
            <p:cNvPr id="135221" name="Text Box 20"/>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35222" name="Text Box 21"/>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35223" name="Text Box 22"/>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35224" name="Text Box 23"/>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35225" name="Text Box 24"/>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10</a:t>
              </a:r>
              <a:r>
                <a:rPr lang="en-US" altLang="zh-CN" b="1">
                  <a:solidFill>
                    <a:schemeClr val="bg2"/>
                  </a:solidFill>
                </a:rPr>
                <a:t>=2</a:t>
              </a:r>
              <a:endParaRPr lang="en-US" altLang="zh-CN" b="1">
                <a:solidFill>
                  <a:schemeClr val="bg2"/>
                </a:solidFill>
              </a:endParaRPr>
            </a:p>
          </p:txBody>
        </p:sp>
        <p:sp>
          <p:nvSpPr>
            <p:cNvPr id="135226" name="Text Box 25"/>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35227" name="Text Box 26"/>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35228" name="Text Box 27"/>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35229" name="Text Box 28"/>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35230" name="Text Box 29"/>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35231" name="Text Box 30"/>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35232" name="Text Box 31"/>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35233" name="Freeform 32"/>
            <p:cNvSpPr/>
            <p:nvPr/>
          </p:nvSpPr>
          <p:spPr bwMode="auto">
            <a:xfrm>
              <a:off x="462" y="1222"/>
              <a:ext cx="416" cy="404"/>
            </a:xfrm>
            <a:custGeom>
              <a:avLst/>
              <a:gdLst>
                <a:gd name="T0" fmla="*/ 0 w 420"/>
                <a:gd name="T1" fmla="*/ 1207 h 390"/>
                <a:gd name="T2" fmla="*/ 310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4" name="Freeform 33"/>
            <p:cNvSpPr/>
            <p:nvPr/>
          </p:nvSpPr>
          <p:spPr bwMode="auto">
            <a:xfrm>
              <a:off x="1091" y="1143"/>
              <a:ext cx="590" cy="225"/>
            </a:xfrm>
            <a:custGeom>
              <a:avLst/>
              <a:gdLst>
                <a:gd name="T0" fmla="*/ 0 w 585"/>
                <a:gd name="T1" fmla="*/ 0 h 180"/>
                <a:gd name="T2" fmla="*/ 765 w 585"/>
                <a:gd name="T3" fmla="*/ 227235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5" name="Freeform 34"/>
            <p:cNvSpPr/>
            <p:nvPr/>
          </p:nvSpPr>
          <p:spPr bwMode="auto">
            <a:xfrm>
              <a:off x="1955" y="1268"/>
              <a:ext cx="596" cy="146"/>
            </a:xfrm>
            <a:custGeom>
              <a:avLst/>
              <a:gdLst>
                <a:gd name="T0" fmla="*/ 0 w 631"/>
                <a:gd name="T1" fmla="*/ 97 h 148"/>
                <a:gd name="T2" fmla="*/ 102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6" name="Freeform 35"/>
            <p:cNvSpPr/>
            <p:nvPr/>
          </p:nvSpPr>
          <p:spPr bwMode="auto">
            <a:xfrm>
              <a:off x="407" y="1871"/>
              <a:ext cx="427" cy="518"/>
            </a:xfrm>
            <a:custGeom>
              <a:avLst/>
              <a:gdLst>
                <a:gd name="T0" fmla="*/ 0 w 419"/>
                <a:gd name="T1" fmla="*/ 0 h 485"/>
                <a:gd name="T2" fmla="*/ 766 w 419"/>
                <a:gd name="T3" fmla="*/ 3990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7" name="Freeform 36"/>
            <p:cNvSpPr/>
            <p:nvPr/>
          </p:nvSpPr>
          <p:spPr bwMode="auto">
            <a:xfrm>
              <a:off x="488" y="1754"/>
              <a:ext cx="524" cy="172"/>
            </a:xfrm>
            <a:custGeom>
              <a:avLst/>
              <a:gdLst>
                <a:gd name="T0" fmla="*/ 0 w 510"/>
                <a:gd name="T1" fmla="*/ 0 h 120"/>
                <a:gd name="T2" fmla="*/ 1212 w 510"/>
                <a:gd name="T3" fmla="*/ 12104698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8" name="Freeform 37"/>
            <p:cNvSpPr/>
            <p:nvPr/>
          </p:nvSpPr>
          <p:spPr bwMode="auto">
            <a:xfrm>
              <a:off x="1280" y="1502"/>
              <a:ext cx="435" cy="398"/>
            </a:xfrm>
            <a:custGeom>
              <a:avLst/>
              <a:gdLst>
                <a:gd name="T0" fmla="*/ 0 w 428"/>
                <a:gd name="T1" fmla="*/ 9722 h 359"/>
                <a:gd name="T2" fmla="*/ 718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39" name="Freeform 38"/>
            <p:cNvSpPr/>
            <p:nvPr/>
          </p:nvSpPr>
          <p:spPr bwMode="auto">
            <a:xfrm>
              <a:off x="2683" y="1820"/>
              <a:ext cx="499" cy="188"/>
            </a:xfrm>
            <a:custGeom>
              <a:avLst/>
              <a:gdLst>
                <a:gd name="T0" fmla="*/ 0 w 532"/>
                <a:gd name="T1" fmla="*/ 607 h 181"/>
                <a:gd name="T2" fmla="*/ 68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0" name="Freeform 39"/>
            <p:cNvSpPr/>
            <p:nvPr/>
          </p:nvSpPr>
          <p:spPr bwMode="auto">
            <a:xfrm>
              <a:off x="1988" y="2151"/>
              <a:ext cx="463" cy="340"/>
            </a:xfrm>
            <a:custGeom>
              <a:avLst/>
              <a:gdLst>
                <a:gd name="T0" fmla="*/ 0 w 458"/>
                <a:gd name="T1" fmla="*/ 63 h 359"/>
                <a:gd name="T2" fmla="*/ 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1" name="Freeform 40"/>
            <p:cNvSpPr/>
            <p:nvPr/>
          </p:nvSpPr>
          <p:spPr bwMode="auto">
            <a:xfrm>
              <a:off x="1921" y="1524"/>
              <a:ext cx="489" cy="412"/>
            </a:xfrm>
            <a:custGeom>
              <a:avLst/>
              <a:gdLst>
                <a:gd name="T0" fmla="*/ 0 w 466"/>
                <a:gd name="T1" fmla="*/ 0 h 370"/>
                <a:gd name="T2" fmla="*/ 2173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2" name="Freeform 41"/>
            <p:cNvSpPr/>
            <p:nvPr/>
          </p:nvSpPr>
          <p:spPr bwMode="auto">
            <a:xfrm>
              <a:off x="2821" y="1297"/>
              <a:ext cx="374" cy="347"/>
            </a:xfrm>
            <a:custGeom>
              <a:avLst/>
              <a:gdLst>
                <a:gd name="T0" fmla="*/ 0 w 367"/>
                <a:gd name="T1" fmla="*/ 0 h 382"/>
                <a:gd name="T2" fmla="*/ 671 w 367"/>
                <a:gd name="T3" fmla="*/ 1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3" name="Freeform 42"/>
            <p:cNvSpPr/>
            <p:nvPr/>
          </p:nvSpPr>
          <p:spPr bwMode="auto">
            <a:xfrm>
              <a:off x="1078" y="2522"/>
              <a:ext cx="630" cy="50"/>
            </a:xfrm>
            <a:custGeom>
              <a:avLst/>
              <a:gdLst>
                <a:gd name="T0" fmla="*/ 0 w 555"/>
                <a:gd name="T1" fmla="*/ 0 h 1"/>
                <a:gd name="T2" fmla="*/ 32094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3131" name="Group 43"/>
          <p:cNvGrpSpPr/>
          <p:nvPr/>
        </p:nvGrpSpPr>
        <p:grpSpPr bwMode="auto">
          <a:xfrm>
            <a:off x="2071688" y="4824413"/>
            <a:ext cx="6096000" cy="519112"/>
            <a:chOff x="720" y="3054"/>
            <a:chExt cx="4320" cy="327"/>
          </a:xfrm>
        </p:grpSpPr>
        <p:sp>
          <p:nvSpPr>
            <p:cNvPr id="135195" name="Text Box 44"/>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2</a:t>
              </a:r>
              <a:endParaRPr lang="en-US" altLang="zh-CN" sz="2800" b="1" baseline="-25000">
                <a:solidFill>
                  <a:schemeClr val="bg2"/>
                </a:solidFill>
              </a:endParaRPr>
            </a:p>
          </p:txBody>
        </p:sp>
        <p:sp>
          <p:nvSpPr>
            <p:cNvPr id="135196" name="Text Box 45"/>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7</a:t>
              </a:r>
              <a:endParaRPr lang="en-US" altLang="zh-CN" sz="2800" b="1" baseline="-25000">
                <a:solidFill>
                  <a:schemeClr val="bg2"/>
                </a:solidFill>
              </a:endParaRPr>
            </a:p>
          </p:txBody>
        </p:sp>
        <p:sp>
          <p:nvSpPr>
            <p:cNvPr id="135197" name="Text Box 46"/>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6</a:t>
              </a:r>
              <a:endParaRPr lang="en-US" altLang="zh-CN" sz="2800" b="1" baseline="-25000">
                <a:solidFill>
                  <a:schemeClr val="bg2"/>
                </a:solidFill>
              </a:endParaRPr>
            </a:p>
          </p:txBody>
        </p:sp>
        <p:sp>
          <p:nvSpPr>
            <p:cNvPr id="135198" name="Text Box 47"/>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5</a:t>
              </a:r>
              <a:endParaRPr lang="en-US" altLang="zh-CN" sz="2800" b="1" baseline="-25000">
                <a:solidFill>
                  <a:schemeClr val="bg2"/>
                </a:solidFill>
              </a:endParaRPr>
            </a:p>
          </p:txBody>
        </p:sp>
        <p:sp>
          <p:nvSpPr>
            <p:cNvPr id="135199" name="Text Box 48"/>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4</a:t>
              </a:r>
              <a:endParaRPr lang="en-US" altLang="zh-CN" sz="2800" b="1" baseline="-25000">
                <a:solidFill>
                  <a:schemeClr val="bg2"/>
                </a:solidFill>
              </a:endParaRPr>
            </a:p>
          </p:txBody>
        </p:sp>
        <p:sp>
          <p:nvSpPr>
            <p:cNvPr id="135200" name="Text Box 49"/>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1</a:t>
              </a:r>
              <a:endParaRPr lang="en-US" altLang="zh-CN" sz="2800" b="1" baseline="-25000">
                <a:solidFill>
                  <a:schemeClr val="bg2"/>
                </a:solidFill>
              </a:endParaRPr>
            </a:p>
          </p:txBody>
        </p:sp>
        <p:sp>
          <p:nvSpPr>
            <p:cNvPr id="135201" name="Text Box 50"/>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3</a:t>
              </a:r>
              <a:endParaRPr lang="en-US" altLang="zh-CN" sz="2800" b="1" baseline="-25000">
                <a:solidFill>
                  <a:schemeClr val="bg2"/>
                </a:solidFill>
              </a:endParaRPr>
            </a:p>
          </p:txBody>
        </p:sp>
        <p:sp>
          <p:nvSpPr>
            <p:cNvPr id="135202" name="Text Box 51"/>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9</a:t>
              </a:r>
              <a:endParaRPr lang="en-US" altLang="zh-CN" sz="2800" b="1" baseline="-25000">
                <a:solidFill>
                  <a:schemeClr val="bg2"/>
                </a:solidFill>
              </a:endParaRPr>
            </a:p>
          </p:txBody>
        </p:sp>
        <p:sp>
          <p:nvSpPr>
            <p:cNvPr id="135203" name="Text Box 52"/>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8</a:t>
              </a:r>
              <a:endParaRPr lang="en-US" altLang="zh-CN" sz="2800" b="1" baseline="-25000">
                <a:solidFill>
                  <a:schemeClr val="bg2"/>
                </a:solidFill>
              </a:endParaRPr>
            </a:p>
          </p:txBody>
        </p:sp>
      </p:grpSp>
      <p:grpSp>
        <p:nvGrpSpPr>
          <p:cNvPr id="473141" name="Group 53"/>
          <p:cNvGrpSpPr/>
          <p:nvPr/>
        </p:nvGrpSpPr>
        <p:grpSpPr bwMode="auto">
          <a:xfrm>
            <a:off x="1976438" y="5462588"/>
            <a:ext cx="6096000" cy="523875"/>
            <a:chOff x="720" y="3054"/>
            <a:chExt cx="4320" cy="330"/>
          </a:xfrm>
        </p:grpSpPr>
        <p:sp>
          <p:nvSpPr>
            <p:cNvPr id="135186" name="Text Box 54"/>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87" name="Text Box 55"/>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88" name="Text Box 56"/>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89" name="Text Box 57"/>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90" name="Text Box 58"/>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91" name="Text Box 59"/>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92" name="Text Box 60"/>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93" name="Text Box 61"/>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5194" name="Text Box 62"/>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sp>
        <p:nvSpPr>
          <p:cNvPr id="473151" name="Text Box 63"/>
          <p:cNvSpPr txBox="1">
            <a:spLocks noChangeArrowheads="1"/>
          </p:cNvSpPr>
          <p:nvPr/>
        </p:nvSpPr>
        <p:spPr bwMode="auto">
          <a:xfrm>
            <a:off x="914400" y="5449888"/>
            <a:ext cx="9906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ve[k]</a:t>
            </a:r>
            <a:endParaRPr lang="en-US" altLang="zh-CN" sz="2800" b="1">
              <a:solidFill>
                <a:schemeClr val="bg2"/>
              </a:solidFill>
            </a:endParaRPr>
          </a:p>
        </p:txBody>
      </p:sp>
      <p:sp>
        <p:nvSpPr>
          <p:cNvPr id="473152" name="Text Box 64"/>
          <p:cNvSpPr txBox="1">
            <a:spLocks noChangeArrowheads="1"/>
          </p:cNvSpPr>
          <p:nvPr/>
        </p:nvSpPr>
        <p:spPr bwMode="auto">
          <a:xfrm>
            <a:off x="2006600" y="548322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473153" name="Text Box 65"/>
          <p:cNvSpPr txBox="1">
            <a:spLocks noChangeArrowheads="1"/>
          </p:cNvSpPr>
          <p:nvPr/>
        </p:nvSpPr>
        <p:spPr bwMode="auto">
          <a:xfrm>
            <a:off x="2700338" y="55006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473154" name="Text Box 66"/>
          <p:cNvSpPr txBox="1">
            <a:spLocks noChangeArrowheads="1"/>
          </p:cNvSpPr>
          <p:nvPr/>
        </p:nvSpPr>
        <p:spPr bwMode="auto">
          <a:xfrm>
            <a:off x="3386138" y="5487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4</a:t>
            </a:r>
            <a:endParaRPr lang="en-US" altLang="zh-CN" sz="2800" b="1">
              <a:solidFill>
                <a:schemeClr val="bg2"/>
              </a:solidFill>
            </a:endParaRPr>
          </a:p>
        </p:txBody>
      </p:sp>
      <p:sp>
        <p:nvSpPr>
          <p:cNvPr id="473155" name="Text Box 67"/>
          <p:cNvSpPr txBox="1">
            <a:spLocks noChangeArrowheads="1"/>
          </p:cNvSpPr>
          <p:nvPr/>
        </p:nvSpPr>
        <p:spPr bwMode="auto">
          <a:xfrm>
            <a:off x="4046538" y="5487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5</a:t>
            </a:r>
            <a:endParaRPr lang="en-US" altLang="zh-CN" sz="2800" b="1">
              <a:solidFill>
                <a:schemeClr val="bg2"/>
              </a:solidFill>
            </a:endParaRPr>
          </a:p>
        </p:txBody>
      </p:sp>
      <p:sp>
        <p:nvSpPr>
          <p:cNvPr id="473156" name="Text Box 68"/>
          <p:cNvSpPr txBox="1">
            <a:spLocks noChangeArrowheads="1"/>
          </p:cNvSpPr>
          <p:nvPr/>
        </p:nvSpPr>
        <p:spPr bwMode="auto">
          <a:xfrm>
            <a:off x="4719638" y="54911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473157" name="Text Box 69"/>
          <p:cNvSpPr txBox="1">
            <a:spLocks noChangeArrowheads="1"/>
          </p:cNvSpPr>
          <p:nvPr/>
        </p:nvSpPr>
        <p:spPr bwMode="auto">
          <a:xfrm>
            <a:off x="5392738" y="5507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473158" name="Text Box 70"/>
          <p:cNvSpPr txBox="1">
            <a:spLocks noChangeArrowheads="1"/>
          </p:cNvSpPr>
          <p:nvPr/>
        </p:nvSpPr>
        <p:spPr bwMode="auto">
          <a:xfrm>
            <a:off x="6042025" y="549275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473159" name="Text Box 71"/>
          <p:cNvSpPr txBox="1">
            <a:spLocks noChangeArrowheads="1"/>
          </p:cNvSpPr>
          <p:nvPr/>
        </p:nvSpPr>
        <p:spPr bwMode="auto">
          <a:xfrm>
            <a:off x="6726238" y="5487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473160" name="Text Box 72"/>
          <p:cNvSpPr txBox="1">
            <a:spLocks noChangeArrowheads="1"/>
          </p:cNvSpPr>
          <p:nvPr/>
        </p:nvSpPr>
        <p:spPr bwMode="auto">
          <a:xfrm>
            <a:off x="7400925" y="54895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18</a:t>
            </a:r>
            <a:endParaRPr lang="en-US" altLang="zh-CN" sz="2800" b="1">
              <a:solidFill>
                <a:schemeClr val="bg2"/>
              </a:solidFill>
            </a:endParaRPr>
          </a:p>
        </p:txBody>
      </p:sp>
      <p:sp>
        <p:nvSpPr>
          <p:cNvPr id="135183" name="Rectangle 74"/>
          <p:cNvSpPr>
            <a:spLocks noChangeArrowheads="1"/>
          </p:cNvSpPr>
          <p:nvPr/>
        </p:nvSpPr>
        <p:spPr bwMode="auto">
          <a:xfrm>
            <a:off x="3800475" y="3986213"/>
            <a:ext cx="4781550" cy="56356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a:solidFill>
                  <a:schemeClr val="bg2"/>
                </a:solidFill>
                <a:ea typeface="华文行楷" panose="02010800040101010101" pitchFamily="2" charset="-122"/>
              </a:rPr>
              <a:t>ve[k]=max{ve[j]+dut(&lt;</a:t>
            </a:r>
            <a:r>
              <a:rPr lang="en-US" altLang="zh-CN" sz="2800" b="1" i="1">
                <a:solidFill>
                  <a:schemeClr val="bg2"/>
                </a:solidFill>
                <a:ea typeface="华文行楷" panose="02010800040101010101" pitchFamily="2" charset="-122"/>
              </a:rPr>
              <a:t>v</a:t>
            </a:r>
            <a:r>
              <a:rPr lang="en-US" altLang="zh-CN" sz="2800" b="1" i="1" baseline="-25000">
                <a:solidFill>
                  <a:schemeClr val="bg2"/>
                </a:solidFill>
                <a:ea typeface="华文行楷" panose="02010800040101010101" pitchFamily="2" charset="-122"/>
              </a:rPr>
              <a:t>j</a:t>
            </a:r>
            <a:r>
              <a:rPr lang="en-US" altLang="zh-CN" sz="2800" b="1">
                <a:solidFill>
                  <a:schemeClr val="bg2"/>
                </a:solidFill>
                <a:ea typeface="华文行楷" panose="02010800040101010101" pitchFamily="2" charset="-122"/>
              </a:rPr>
              <a:t>, </a:t>
            </a:r>
            <a:r>
              <a:rPr lang="en-US" altLang="zh-CN" sz="2800" b="1" i="1">
                <a:solidFill>
                  <a:schemeClr val="bg2"/>
                </a:solidFill>
                <a:ea typeface="华文行楷" panose="02010800040101010101" pitchFamily="2" charset="-122"/>
              </a:rPr>
              <a:t>v</a:t>
            </a:r>
            <a:r>
              <a:rPr lang="en-US" altLang="zh-CN" sz="2800" b="1" i="1" baseline="-25000">
                <a:solidFill>
                  <a:schemeClr val="bg2"/>
                </a:solidFill>
                <a:ea typeface="华文行楷" panose="02010800040101010101" pitchFamily="2" charset="-122"/>
              </a:rPr>
              <a:t>k</a:t>
            </a:r>
            <a:r>
              <a:rPr lang="en-US" altLang="zh-CN" sz="2800" b="1">
                <a:solidFill>
                  <a:schemeClr val="bg2"/>
                </a:solidFill>
                <a:ea typeface="华文行楷" panose="02010800040101010101" pitchFamily="2" charset="-122"/>
              </a:rPr>
              <a:t>&gt;)}</a:t>
            </a:r>
            <a:endParaRPr lang="en-US" altLang="zh-CN" sz="2800" b="1">
              <a:solidFill>
                <a:schemeClr val="bg2"/>
              </a:solidFill>
            </a:endParaRPr>
          </a:p>
        </p:txBody>
      </p:sp>
      <p:sp>
        <p:nvSpPr>
          <p:cNvPr id="135185" name="灯片编号占位符 2"/>
          <p:cNvSpPr>
            <a:spLocks noGrp="1"/>
          </p:cNvSpPr>
          <p:nvPr>
            <p:ph type="sldNum" sz="quarter" idx="12"/>
          </p:nvPr>
        </p:nvSpPr>
        <p:spPr>
          <a:xfrm>
            <a:off x="8316913" y="6459538"/>
            <a:ext cx="698500"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68A8F6A6-9F18-4111-BD07-75C6E808D7BC}"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3131"/>
                                        </p:tgtEl>
                                        <p:attrNameLst>
                                          <p:attrName>style.visibility</p:attrName>
                                        </p:attrNameLst>
                                      </p:cBhvr>
                                      <p:to>
                                        <p:strVal val="visible"/>
                                      </p:to>
                                    </p:set>
                                    <p:animEffect transition="in" filter="wipe(up)">
                                      <p:cBhvr>
                                        <p:cTn id="7" dur="500"/>
                                        <p:tgtEl>
                                          <p:spTgt spid="4731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3141"/>
                                        </p:tgtEl>
                                        <p:attrNameLst>
                                          <p:attrName>style.visibility</p:attrName>
                                        </p:attrNameLst>
                                      </p:cBhvr>
                                      <p:to>
                                        <p:strVal val="visible"/>
                                      </p:to>
                                    </p:set>
                                    <p:animEffect transition="in" filter="dissolve">
                                      <p:cBhvr>
                                        <p:cTn id="12" dur="500"/>
                                        <p:tgtEl>
                                          <p:spTgt spid="47314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73151"/>
                                        </p:tgtEl>
                                        <p:attrNameLst>
                                          <p:attrName>style.visibility</p:attrName>
                                        </p:attrNameLst>
                                      </p:cBhvr>
                                      <p:to>
                                        <p:strVal val="visible"/>
                                      </p:to>
                                    </p:set>
                                    <p:animEffect transition="in" filter="slide(fromBottom)">
                                      <p:cBhvr>
                                        <p:cTn id="17" dur="500"/>
                                        <p:tgtEl>
                                          <p:spTgt spid="4731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3152"/>
                                        </p:tgtEl>
                                        <p:attrNameLst>
                                          <p:attrName>style.visibility</p:attrName>
                                        </p:attrNameLst>
                                      </p:cBhvr>
                                      <p:to>
                                        <p:strVal val="visible"/>
                                      </p:to>
                                    </p:set>
                                    <p:animEffect transition="in" filter="dissolve">
                                      <p:cBhvr>
                                        <p:cTn id="22" dur="500"/>
                                        <p:tgtEl>
                                          <p:spTgt spid="4731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3153"/>
                                        </p:tgtEl>
                                        <p:attrNameLst>
                                          <p:attrName>style.visibility</p:attrName>
                                        </p:attrNameLst>
                                      </p:cBhvr>
                                      <p:to>
                                        <p:strVal val="visible"/>
                                      </p:to>
                                    </p:set>
                                    <p:animEffect transition="in" filter="dissolve">
                                      <p:cBhvr>
                                        <p:cTn id="27" dur="500"/>
                                        <p:tgtEl>
                                          <p:spTgt spid="4731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3154"/>
                                        </p:tgtEl>
                                        <p:attrNameLst>
                                          <p:attrName>style.visibility</p:attrName>
                                        </p:attrNameLst>
                                      </p:cBhvr>
                                      <p:to>
                                        <p:strVal val="visible"/>
                                      </p:to>
                                    </p:set>
                                    <p:animEffect transition="in" filter="dissolve">
                                      <p:cBhvr>
                                        <p:cTn id="32" dur="500"/>
                                        <p:tgtEl>
                                          <p:spTgt spid="47315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3155"/>
                                        </p:tgtEl>
                                        <p:attrNameLst>
                                          <p:attrName>style.visibility</p:attrName>
                                        </p:attrNameLst>
                                      </p:cBhvr>
                                      <p:to>
                                        <p:strVal val="visible"/>
                                      </p:to>
                                    </p:set>
                                    <p:animEffect transition="in" filter="dissolve">
                                      <p:cBhvr>
                                        <p:cTn id="37" dur="500"/>
                                        <p:tgtEl>
                                          <p:spTgt spid="47315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3156"/>
                                        </p:tgtEl>
                                        <p:attrNameLst>
                                          <p:attrName>style.visibility</p:attrName>
                                        </p:attrNameLst>
                                      </p:cBhvr>
                                      <p:to>
                                        <p:strVal val="visible"/>
                                      </p:to>
                                    </p:set>
                                    <p:animEffect transition="in" filter="dissolve">
                                      <p:cBhvr>
                                        <p:cTn id="42" dur="500"/>
                                        <p:tgtEl>
                                          <p:spTgt spid="47315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3157"/>
                                        </p:tgtEl>
                                        <p:attrNameLst>
                                          <p:attrName>style.visibility</p:attrName>
                                        </p:attrNameLst>
                                      </p:cBhvr>
                                      <p:to>
                                        <p:strVal val="visible"/>
                                      </p:to>
                                    </p:set>
                                    <p:animEffect transition="in" filter="dissolve">
                                      <p:cBhvr>
                                        <p:cTn id="47" dur="500"/>
                                        <p:tgtEl>
                                          <p:spTgt spid="47315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3158"/>
                                        </p:tgtEl>
                                        <p:attrNameLst>
                                          <p:attrName>style.visibility</p:attrName>
                                        </p:attrNameLst>
                                      </p:cBhvr>
                                      <p:to>
                                        <p:strVal val="visible"/>
                                      </p:to>
                                    </p:set>
                                    <p:animEffect transition="in" filter="dissolve">
                                      <p:cBhvr>
                                        <p:cTn id="52" dur="500"/>
                                        <p:tgtEl>
                                          <p:spTgt spid="47315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3159"/>
                                        </p:tgtEl>
                                        <p:attrNameLst>
                                          <p:attrName>style.visibility</p:attrName>
                                        </p:attrNameLst>
                                      </p:cBhvr>
                                      <p:to>
                                        <p:strVal val="visible"/>
                                      </p:to>
                                    </p:set>
                                    <p:animEffect transition="in" filter="dissolve">
                                      <p:cBhvr>
                                        <p:cTn id="57" dur="500"/>
                                        <p:tgtEl>
                                          <p:spTgt spid="47315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73160"/>
                                        </p:tgtEl>
                                        <p:attrNameLst>
                                          <p:attrName>style.visibility</p:attrName>
                                        </p:attrNameLst>
                                      </p:cBhvr>
                                      <p:to>
                                        <p:strVal val="visible"/>
                                      </p:to>
                                    </p:set>
                                    <p:animEffect transition="in" filter="dissolve">
                                      <p:cBhvr>
                                        <p:cTn id="62" dur="500"/>
                                        <p:tgtEl>
                                          <p:spTgt spid="473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51" grpId="0"/>
      <p:bldP spid="473152" grpId="0" autoUpdateAnimBg="0"/>
      <p:bldP spid="473153" grpId="0" autoUpdateAnimBg="0"/>
      <p:bldP spid="473154" grpId="0" autoUpdateAnimBg="0"/>
      <p:bldP spid="473155" grpId="0" autoUpdateAnimBg="0"/>
      <p:bldP spid="473156" grpId="0" autoUpdateAnimBg="0"/>
      <p:bldP spid="473157" grpId="0" autoUpdateAnimBg="0"/>
      <p:bldP spid="473158" grpId="0" autoUpdateAnimBg="0"/>
      <p:bldP spid="473159" grpId="0" autoUpdateAnimBg="0"/>
      <p:bldP spid="473160"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900113" y="1925637"/>
            <a:ext cx="79851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err="1">
                <a:solidFill>
                  <a:schemeClr val="bg2"/>
                </a:solidFill>
              </a:rPr>
              <a:t>vl</a:t>
            </a:r>
            <a:r>
              <a:rPr lang="en-US" altLang="zh-CN" sz="2800" b="1" dirty="0">
                <a:solidFill>
                  <a:schemeClr val="bg2"/>
                </a:solidFill>
              </a:rPr>
              <a:t>[k]</a:t>
            </a:r>
            <a:r>
              <a:rPr lang="zh-CN" altLang="en-US" sz="2800" b="1" dirty="0">
                <a:solidFill>
                  <a:schemeClr val="bg2"/>
                </a:solidFill>
              </a:rPr>
              <a:t>是指在不推迟整个工期的前提下</a:t>
            </a:r>
            <a:r>
              <a:rPr lang="en-US" altLang="zh-CN" sz="2800" b="1" dirty="0">
                <a:solidFill>
                  <a:schemeClr val="bg2"/>
                </a:solidFill>
              </a:rPr>
              <a:t>,</a:t>
            </a:r>
            <a:r>
              <a:rPr lang="zh-CN" altLang="en-US" sz="2800" b="1" dirty="0">
                <a:solidFill>
                  <a:schemeClr val="bg2"/>
                </a:solidFill>
              </a:rPr>
              <a:t>事件</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允许的最晚发生时间。</a:t>
            </a:r>
            <a:endParaRPr lang="zh-CN" altLang="en-US" sz="2800" b="1" dirty="0">
              <a:solidFill>
                <a:schemeClr val="bg2"/>
              </a:solidFill>
            </a:endParaRPr>
          </a:p>
        </p:txBody>
      </p:sp>
      <p:sp>
        <p:nvSpPr>
          <p:cNvPr id="136195" name="Rectangle 3"/>
          <p:cNvSpPr>
            <a:spLocks noChangeArrowheads="1"/>
          </p:cNvSpPr>
          <p:nvPr/>
        </p:nvSpPr>
        <p:spPr bwMode="auto">
          <a:xfrm>
            <a:off x="933451" y="1228725"/>
            <a:ext cx="4691062"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bg2"/>
                </a:solidFill>
              </a:rPr>
              <a:t>⑵ 事件的最迟发生时间</a:t>
            </a:r>
            <a:r>
              <a:rPr lang="en-US" altLang="zh-CN" sz="2800" b="1" dirty="0" err="1">
                <a:solidFill>
                  <a:schemeClr val="bg2"/>
                </a:solidFill>
              </a:rPr>
              <a:t>vl</a:t>
            </a:r>
            <a:r>
              <a:rPr lang="en-US" altLang="zh-CN" sz="2800" b="1" dirty="0">
                <a:solidFill>
                  <a:schemeClr val="bg2"/>
                </a:solidFill>
              </a:rPr>
              <a:t>[k] </a:t>
            </a:r>
            <a:endParaRPr lang="en-US" altLang="zh-CN" sz="2800" b="1" dirty="0">
              <a:solidFill>
                <a:schemeClr val="bg2"/>
              </a:solidFill>
            </a:endParaRPr>
          </a:p>
        </p:txBody>
      </p:sp>
      <p:grpSp>
        <p:nvGrpSpPr>
          <p:cNvPr id="136196" name="Group 5"/>
          <p:cNvGrpSpPr/>
          <p:nvPr/>
        </p:nvGrpSpPr>
        <p:grpSpPr bwMode="auto">
          <a:xfrm>
            <a:off x="3851274" y="2363788"/>
            <a:ext cx="2070100" cy="2214562"/>
            <a:chOff x="2366" y="1883"/>
            <a:chExt cx="1304" cy="1395"/>
          </a:xfrm>
        </p:grpSpPr>
        <p:sp>
          <p:nvSpPr>
            <p:cNvPr id="136203" name="Oval 7"/>
            <p:cNvSpPr>
              <a:spLocks noChangeArrowheads="1"/>
            </p:cNvSpPr>
            <p:nvPr/>
          </p:nvSpPr>
          <p:spPr bwMode="auto">
            <a:xfrm>
              <a:off x="3359" y="2608"/>
              <a:ext cx="124" cy="112"/>
            </a:xfrm>
            <a:prstGeom prst="ellipse">
              <a:avLst/>
            </a:pr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6204" name="Text Box 8"/>
            <p:cNvSpPr txBox="1">
              <a:spLocks noChangeArrowheads="1"/>
            </p:cNvSpPr>
            <p:nvPr/>
          </p:nvSpPr>
          <p:spPr bwMode="auto">
            <a:xfrm>
              <a:off x="3452" y="1883"/>
              <a:ext cx="21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chemeClr val="bg2"/>
                </a:solidFill>
                <a:latin typeface="Arial" panose="020B0604020202020204" pitchFamily="34" charset="0"/>
                <a:ea typeface="华文行楷" panose="02010800040101010101" pitchFamily="2" charset="-122"/>
              </a:endParaRPr>
            </a:p>
          </p:txBody>
        </p:sp>
        <p:sp>
          <p:nvSpPr>
            <p:cNvPr id="136205" name="Freeform 9"/>
            <p:cNvSpPr/>
            <p:nvPr/>
          </p:nvSpPr>
          <p:spPr bwMode="auto">
            <a:xfrm>
              <a:off x="2637" y="2737"/>
              <a:ext cx="712" cy="391"/>
            </a:xfrm>
            <a:custGeom>
              <a:avLst/>
              <a:gdLst>
                <a:gd name="T0" fmla="*/ 0 w 947"/>
                <a:gd name="T1" fmla="*/ 0 h 527"/>
                <a:gd name="T2" fmla="*/ 2 w 947"/>
                <a:gd name="T3" fmla="*/ 1 h 527"/>
                <a:gd name="T4" fmla="*/ 0 60000 65536"/>
                <a:gd name="T5" fmla="*/ 0 60000 65536"/>
              </a:gdLst>
              <a:ahLst/>
              <a:cxnLst>
                <a:cxn ang="T4">
                  <a:pos x="T0" y="T1"/>
                </a:cxn>
                <a:cxn ang="T5">
                  <a:pos x="T2" y="T3"/>
                </a:cxn>
              </a:cxnLst>
              <a:rect l="0" t="0" r="r" b="b"/>
              <a:pathLst>
                <a:path w="947" h="527">
                  <a:moveTo>
                    <a:pt x="0" y="0"/>
                  </a:moveTo>
                  <a:lnTo>
                    <a:pt x="947" y="527"/>
                  </a:lnTo>
                </a:path>
              </a:pathLst>
            </a:custGeom>
            <a:noFill/>
            <a:ln w="28575"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06" name="Freeform 10"/>
            <p:cNvSpPr/>
            <p:nvPr/>
          </p:nvSpPr>
          <p:spPr bwMode="auto">
            <a:xfrm>
              <a:off x="2646" y="2642"/>
              <a:ext cx="720" cy="1"/>
            </a:xfrm>
            <a:custGeom>
              <a:avLst/>
              <a:gdLst>
                <a:gd name="T0" fmla="*/ 0 w 910"/>
                <a:gd name="T1" fmla="*/ 0 h 3"/>
                <a:gd name="T2" fmla="*/ 2 w 910"/>
                <a:gd name="T3" fmla="*/ 0 h 3"/>
                <a:gd name="T4" fmla="*/ 0 60000 65536"/>
                <a:gd name="T5" fmla="*/ 0 60000 65536"/>
              </a:gdLst>
              <a:ahLst/>
              <a:cxnLst>
                <a:cxn ang="T4">
                  <a:pos x="T0" y="T1"/>
                </a:cxn>
                <a:cxn ang="T5">
                  <a:pos x="T2" y="T3"/>
                </a:cxn>
              </a:cxnLst>
              <a:rect l="0" t="0" r="r" b="b"/>
              <a:pathLst>
                <a:path w="910" h="3">
                  <a:moveTo>
                    <a:pt x="0" y="0"/>
                  </a:moveTo>
                  <a:lnTo>
                    <a:pt x="910" y="3"/>
                  </a:lnTo>
                </a:path>
              </a:pathLst>
            </a:custGeom>
            <a:noFill/>
            <a:ln w="28575" cap="flat" cmpd="sng">
              <a:solidFill>
                <a:srgbClr val="000000"/>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07" name="Freeform 11"/>
            <p:cNvSpPr/>
            <p:nvPr/>
          </p:nvSpPr>
          <p:spPr bwMode="auto">
            <a:xfrm>
              <a:off x="2615" y="2147"/>
              <a:ext cx="723" cy="400"/>
            </a:xfrm>
            <a:custGeom>
              <a:avLst/>
              <a:gdLst>
                <a:gd name="T0" fmla="*/ 0 w 864"/>
                <a:gd name="T1" fmla="*/ 2 h 506"/>
                <a:gd name="T2" fmla="*/ 3 w 864"/>
                <a:gd name="T3" fmla="*/ 0 h 506"/>
                <a:gd name="T4" fmla="*/ 0 60000 65536"/>
                <a:gd name="T5" fmla="*/ 0 60000 65536"/>
              </a:gdLst>
              <a:ahLst/>
              <a:cxnLst>
                <a:cxn ang="T4">
                  <a:pos x="T0" y="T1"/>
                </a:cxn>
                <a:cxn ang="T5">
                  <a:pos x="T2" y="T3"/>
                </a:cxn>
              </a:cxnLst>
              <a:rect l="0" t="0" r="r" b="b"/>
              <a:pathLst>
                <a:path w="864" h="506">
                  <a:moveTo>
                    <a:pt x="0" y="506"/>
                  </a:moveTo>
                  <a:lnTo>
                    <a:pt x="864" y="0"/>
                  </a:lnTo>
                </a:path>
              </a:pathLst>
            </a:custGeom>
            <a:noFill/>
            <a:ln w="28575" cap="flat" cmpd="sng">
              <a:solidFill>
                <a:srgbClr val="000000"/>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124" name="Oval 12"/>
            <p:cNvSpPr>
              <a:spLocks noChangeArrowheads="1"/>
            </p:cNvSpPr>
            <p:nvPr/>
          </p:nvSpPr>
          <p:spPr bwMode="auto">
            <a:xfrm>
              <a:off x="3348" y="248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136209" name="Text Box 13"/>
            <p:cNvSpPr txBox="1">
              <a:spLocks noChangeArrowheads="1"/>
            </p:cNvSpPr>
            <p:nvPr/>
          </p:nvSpPr>
          <p:spPr bwMode="auto">
            <a:xfrm>
              <a:off x="3378" y="2445"/>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180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dirty="0" err="1">
                  <a:solidFill>
                    <a:srgbClr val="FF0000"/>
                  </a:solidFill>
                </a:rPr>
                <a:t>v</a:t>
              </a:r>
              <a:r>
                <a:rPr lang="en-US" altLang="zh-CN" sz="2800" b="1" i="1" baseline="-25000" dirty="0" err="1">
                  <a:solidFill>
                    <a:srgbClr val="FF0000"/>
                  </a:solidFill>
                </a:rPr>
                <a:t>j</a:t>
              </a:r>
              <a:endParaRPr lang="en-US" altLang="zh-CN" sz="2800" b="1" i="1" baseline="-25000" dirty="0">
                <a:solidFill>
                  <a:srgbClr val="FF0000"/>
                </a:solidFill>
              </a:endParaRPr>
            </a:p>
          </p:txBody>
        </p:sp>
        <p:sp>
          <p:nvSpPr>
            <p:cNvPr id="474126" name="Oval 14"/>
            <p:cNvSpPr>
              <a:spLocks noChangeArrowheads="1"/>
            </p:cNvSpPr>
            <p:nvPr/>
          </p:nvSpPr>
          <p:spPr bwMode="auto">
            <a:xfrm>
              <a:off x="3331" y="198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474127" name="Oval 15"/>
            <p:cNvSpPr>
              <a:spLocks noChangeArrowheads="1"/>
            </p:cNvSpPr>
            <p:nvPr/>
          </p:nvSpPr>
          <p:spPr bwMode="auto">
            <a:xfrm>
              <a:off x="3352" y="298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474128" name="Oval 16"/>
            <p:cNvSpPr>
              <a:spLocks noChangeArrowheads="1"/>
            </p:cNvSpPr>
            <p:nvPr/>
          </p:nvSpPr>
          <p:spPr bwMode="auto">
            <a:xfrm>
              <a:off x="2366" y="250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28800" rIns="0" bIns="10800"/>
            <a:lstStyle/>
            <a:p>
              <a:pPr algn="ctr">
                <a:defRPr/>
              </a:pPr>
              <a:endParaRPr lang="zh-CN" altLang="en-US">
                <a:solidFill>
                  <a:schemeClr val="bg2"/>
                </a:solidFill>
                <a:latin typeface="Arial" panose="020B0604020202020204" pitchFamily="34" charset="0"/>
                <a:ea typeface="华文行楷" panose="02010800040101010101" pitchFamily="2" charset="-122"/>
              </a:endParaRPr>
            </a:p>
          </p:txBody>
        </p:sp>
        <p:sp>
          <p:nvSpPr>
            <p:cNvPr id="136213" name="Text Box 17"/>
            <p:cNvSpPr txBox="1">
              <a:spLocks noChangeArrowheads="1"/>
            </p:cNvSpPr>
            <p:nvPr/>
          </p:nvSpPr>
          <p:spPr bwMode="auto">
            <a:xfrm>
              <a:off x="2379" y="2455"/>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180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dirty="0" err="1">
                  <a:solidFill>
                    <a:srgbClr val="FF0000"/>
                  </a:solidFill>
                </a:rPr>
                <a:t>v</a:t>
              </a:r>
              <a:r>
                <a:rPr lang="en-US" altLang="zh-CN" sz="2800" b="1" i="1" baseline="-25000" dirty="0" err="1">
                  <a:solidFill>
                    <a:srgbClr val="FF0000"/>
                  </a:solidFill>
                </a:rPr>
                <a:t>k</a:t>
              </a:r>
              <a:endParaRPr lang="en-US" altLang="zh-CN" sz="2800" b="1" i="1" baseline="-25000" dirty="0">
                <a:solidFill>
                  <a:srgbClr val="FF0000"/>
                </a:solidFill>
              </a:endParaRPr>
            </a:p>
          </p:txBody>
        </p:sp>
      </p:grpSp>
      <p:sp>
        <p:nvSpPr>
          <p:cNvPr id="136197" name="Rectangle 18"/>
          <p:cNvSpPr>
            <a:spLocks noChangeArrowheads="1"/>
          </p:cNvSpPr>
          <p:nvPr/>
        </p:nvSpPr>
        <p:spPr bwMode="auto">
          <a:xfrm>
            <a:off x="0" y="28940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accent1"/>
              </a:solidFill>
            </a:endParaRPr>
          </a:p>
        </p:txBody>
      </p:sp>
      <p:sp>
        <p:nvSpPr>
          <p:cNvPr id="136198" name="AutoShape 19"/>
          <p:cNvSpPr/>
          <p:nvPr/>
        </p:nvSpPr>
        <p:spPr bwMode="auto">
          <a:xfrm>
            <a:off x="723900" y="4748213"/>
            <a:ext cx="176213" cy="1201737"/>
          </a:xfrm>
          <a:prstGeom prst="leftBrace">
            <a:avLst>
              <a:gd name="adj1" fmla="val 27816"/>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chemeClr val="bg2"/>
              </a:solidFill>
              <a:latin typeface="Arial" panose="020B0604020202020204" pitchFamily="34" charset="0"/>
              <a:ea typeface="华文行楷" panose="02010800040101010101" pitchFamily="2" charset="-122"/>
            </a:endParaRPr>
          </a:p>
        </p:txBody>
      </p:sp>
      <p:sp>
        <p:nvSpPr>
          <p:cNvPr id="215047" name="Rectangle 20"/>
          <p:cNvSpPr>
            <a:spLocks noChangeArrowheads="1"/>
          </p:cNvSpPr>
          <p:nvPr/>
        </p:nvSpPr>
        <p:spPr bwMode="auto">
          <a:xfrm>
            <a:off x="903288" y="4429125"/>
            <a:ext cx="74136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tabLst>
                <a:tab pos="228600" algn="l"/>
              </a:tabLst>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err="1">
                <a:solidFill>
                  <a:schemeClr val="bg2"/>
                </a:solidFill>
                <a:cs typeface="Times New Roman" panose="02020603050405020304" pitchFamily="18" charset="0"/>
              </a:rPr>
              <a:t>vl</a:t>
            </a:r>
            <a:r>
              <a:rPr lang="en-US" altLang="zh-CN" sz="2800" b="1" dirty="0">
                <a:solidFill>
                  <a:schemeClr val="bg2"/>
                </a:solidFill>
                <a:cs typeface="Times New Roman" panose="02020603050405020304" pitchFamily="18" charset="0"/>
              </a:rPr>
              <a:t>[n]=</a:t>
            </a:r>
            <a:r>
              <a:rPr lang="en-US" altLang="zh-CN" sz="2800" b="1" dirty="0" err="1">
                <a:solidFill>
                  <a:schemeClr val="bg2"/>
                </a:solidFill>
                <a:cs typeface="Times New Roman" panose="02020603050405020304" pitchFamily="18" charset="0"/>
              </a:rPr>
              <a:t>ve</a:t>
            </a:r>
            <a:r>
              <a:rPr lang="en-US" altLang="zh-CN" sz="2800" b="1" dirty="0">
                <a:solidFill>
                  <a:schemeClr val="bg2"/>
                </a:solidFill>
                <a:cs typeface="Times New Roman" panose="02020603050405020304" pitchFamily="18" charset="0"/>
              </a:rPr>
              <a:t>[n]</a:t>
            </a:r>
            <a:endParaRPr lang="en-US" altLang="zh-CN" sz="2800" b="1" dirty="0">
              <a:solidFill>
                <a:schemeClr val="bg2"/>
              </a:solidFill>
              <a:cs typeface="Times New Roman" panose="02020603050405020304" pitchFamily="18" charset="0"/>
            </a:endParaRPr>
          </a:p>
          <a:p>
            <a:pPr eaLnBrk="1" hangingPunct="1">
              <a:lnSpc>
                <a:spcPct val="120000"/>
              </a:lnSpc>
            </a:pPr>
            <a:r>
              <a:rPr lang="en-US" altLang="zh-CN" sz="2800" b="1" dirty="0" err="1">
                <a:solidFill>
                  <a:schemeClr val="bg2"/>
                </a:solidFill>
                <a:cs typeface="Times New Roman" panose="02020603050405020304" pitchFamily="18" charset="0"/>
              </a:rPr>
              <a:t>vl</a:t>
            </a:r>
            <a:r>
              <a:rPr lang="en-US" altLang="zh-CN" sz="2800" b="1" dirty="0">
                <a:solidFill>
                  <a:schemeClr val="bg2"/>
                </a:solidFill>
                <a:cs typeface="Times New Roman" panose="02020603050405020304" pitchFamily="18" charset="0"/>
              </a:rPr>
              <a:t>[k]=min{</a:t>
            </a:r>
            <a:r>
              <a:rPr lang="en-US" altLang="zh-CN" sz="2800" b="1" dirty="0" err="1">
                <a:solidFill>
                  <a:schemeClr val="bg2"/>
                </a:solidFill>
                <a:cs typeface="Times New Roman" panose="02020603050405020304" pitchFamily="18" charset="0"/>
              </a:rPr>
              <a:t>vl</a:t>
            </a:r>
            <a:r>
              <a:rPr lang="en-US" altLang="zh-CN" sz="2800" b="1" dirty="0">
                <a:solidFill>
                  <a:schemeClr val="bg2"/>
                </a:solidFill>
                <a:cs typeface="Times New Roman" panose="02020603050405020304" pitchFamily="18" charset="0"/>
              </a:rPr>
              <a:t>[j]-</a:t>
            </a:r>
            <a:r>
              <a:rPr lang="en-US" altLang="zh-CN" sz="2800" b="1" dirty="0" err="1">
                <a:solidFill>
                  <a:schemeClr val="bg2"/>
                </a:solidFill>
                <a:cs typeface="Times New Roman" panose="02020603050405020304" pitchFamily="18" charset="0"/>
              </a:rPr>
              <a:t>dut</a:t>
            </a:r>
            <a:r>
              <a:rPr lang="en-US" altLang="zh-CN" sz="2800" b="1" dirty="0">
                <a:solidFill>
                  <a:schemeClr val="bg2"/>
                </a:solidFill>
                <a:cs typeface="Times New Roman" panose="02020603050405020304" pitchFamily="18" charset="0"/>
              </a:rPr>
              <a:t>(&lt;</a:t>
            </a:r>
            <a:r>
              <a:rPr lang="en-US" altLang="zh-CN" sz="2800" b="1" i="1" dirty="0" err="1">
                <a:solidFill>
                  <a:schemeClr val="bg2"/>
                </a:solidFill>
                <a:cs typeface="Times New Roman" panose="02020603050405020304" pitchFamily="18" charset="0"/>
              </a:rPr>
              <a:t>v</a:t>
            </a:r>
            <a:r>
              <a:rPr lang="en-US" altLang="zh-CN" sz="2800" b="1" i="1" baseline="-30000" dirty="0" err="1">
                <a:solidFill>
                  <a:schemeClr val="bg2"/>
                </a:solidFill>
                <a:cs typeface="Times New Roman" panose="02020603050405020304" pitchFamily="18" charset="0"/>
              </a:rPr>
              <a:t>k</a:t>
            </a:r>
            <a:r>
              <a:rPr lang="en-US" altLang="zh-CN" sz="2800" b="1" i="1" baseline="-30000" dirty="0">
                <a:solidFill>
                  <a:schemeClr val="bg2"/>
                </a:solidFill>
                <a:cs typeface="Times New Roman" panose="02020603050405020304" pitchFamily="18" charset="0"/>
              </a:rPr>
              <a:t> </a:t>
            </a:r>
            <a:r>
              <a:rPr lang="en-US" altLang="zh-CN" sz="2800" b="1" dirty="0">
                <a:solidFill>
                  <a:schemeClr val="bg2"/>
                </a:solidFill>
                <a:cs typeface="Times New Roman" panose="02020603050405020304" pitchFamily="18" charset="0"/>
              </a:rPr>
              <a:t>, </a:t>
            </a:r>
            <a:r>
              <a:rPr lang="en-US" altLang="zh-CN" sz="2800" b="1" i="1" dirty="0" err="1">
                <a:solidFill>
                  <a:schemeClr val="bg2"/>
                </a:solidFill>
                <a:cs typeface="Times New Roman" panose="02020603050405020304" pitchFamily="18" charset="0"/>
              </a:rPr>
              <a:t>v</a:t>
            </a:r>
            <a:r>
              <a:rPr lang="en-US" altLang="zh-CN" sz="2800" b="1" i="1" baseline="-30000" dirty="0" err="1">
                <a:solidFill>
                  <a:schemeClr val="bg2"/>
                </a:solidFill>
                <a:cs typeface="Times New Roman" panose="02020603050405020304" pitchFamily="18" charset="0"/>
              </a:rPr>
              <a:t>j</a:t>
            </a:r>
            <a:r>
              <a:rPr lang="en-US" altLang="zh-CN" sz="2800" b="1" dirty="0">
                <a:solidFill>
                  <a:schemeClr val="bg2"/>
                </a:solidFill>
                <a:cs typeface="Times New Roman" panose="02020603050405020304" pitchFamily="18" charset="0"/>
              </a:rPr>
              <a:t>&gt;)}</a:t>
            </a:r>
            <a:r>
              <a:rPr lang="zh-CN" altLang="en-US" sz="2800" b="1" dirty="0">
                <a:solidFill>
                  <a:schemeClr val="bg2"/>
                </a:solidFill>
                <a:cs typeface="Times New Roman" panose="02020603050405020304" pitchFamily="18" charset="0"/>
              </a:rPr>
              <a:t>（</a:t>
            </a:r>
            <a:r>
              <a:rPr lang="en-US" altLang="zh-CN" sz="2800" b="1" dirty="0">
                <a:solidFill>
                  <a:schemeClr val="bg2"/>
                </a:solidFill>
                <a:cs typeface="Times New Roman" panose="02020603050405020304" pitchFamily="18" charset="0"/>
              </a:rPr>
              <a:t>&lt;</a:t>
            </a:r>
            <a:r>
              <a:rPr lang="en-US" altLang="zh-CN" sz="2800" b="1" i="1" dirty="0" err="1">
                <a:solidFill>
                  <a:schemeClr val="bg2"/>
                </a:solidFill>
                <a:cs typeface="Times New Roman" panose="02020603050405020304" pitchFamily="18" charset="0"/>
              </a:rPr>
              <a:t>v</a:t>
            </a:r>
            <a:r>
              <a:rPr lang="en-US" altLang="zh-CN" sz="2800" b="1" i="1" baseline="-30000" dirty="0" err="1">
                <a:solidFill>
                  <a:schemeClr val="bg2"/>
                </a:solidFill>
                <a:cs typeface="Times New Roman" panose="02020603050405020304" pitchFamily="18" charset="0"/>
              </a:rPr>
              <a:t>k</a:t>
            </a:r>
            <a:r>
              <a:rPr lang="en-US" altLang="zh-CN" sz="2800" b="1" dirty="0">
                <a:solidFill>
                  <a:schemeClr val="bg2"/>
                </a:solidFill>
                <a:cs typeface="Times New Roman" panose="02020603050405020304" pitchFamily="18" charset="0"/>
              </a:rPr>
              <a:t>, </a:t>
            </a:r>
            <a:r>
              <a:rPr lang="en-US" altLang="zh-CN" sz="2800" b="1" i="1" dirty="0" err="1">
                <a:solidFill>
                  <a:schemeClr val="bg2"/>
                </a:solidFill>
                <a:cs typeface="Times New Roman" panose="02020603050405020304" pitchFamily="18" charset="0"/>
              </a:rPr>
              <a:t>v</a:t>
            </a:r>
            <a:r>
              <a:rPr lang="en-US" altLang="zh-CN" sz="2800" b="1" i="1" baseline="-30000" dirty="0" err="1">
                <a:solidFill>
                  <a:schemeClr val="bg2"/>
                </a:solidFill>
                <a:cs typeface="Times New Roman" panose="02020603050405020304" pitchFamily="18" charset="0"/>
              </a:rPr>
              <a:t>j</a:t>
            </a:r>
            <a:r>
              <a:rPr lang="en-US" altLang="zh-CN" sz="2800" b="1" dirty="0">
                <a:solidFill>
                  <a:schemeClr val="bg2"/>
                </a:solidFill>
                <a:cs typeface="Times New Roman" panose="02020603050405020304" pitchFamily="18" charset="0"/>
              </a:rPr>
              <a:t>&gt;∈S[k]</a:t>
            </a:r>
            <a:r>
              <a:rPr lang="zh-CN" altLang="en-US" sz="2800" b="1" dirty="0">
                <a:solidFill>
                  <a:schemeClr val="bg2"/>
                </a:solidFill>
                <a:cs typeface="Times New Roman" panose="02020603050405020304" pitchFamily="18" charset="0"/>
              </a:rPr>
              <a:t>）</a:t>
            </a:r>
            <a:endParaRPr lang="zh-CN" altLang="en-US" sz="2800" b="1" dirty="0">
              <a:solidFill>
                <a:schemeClr val="bg2"/>
              </a:solidFill>
              <a:cs typeface="Times New Roman" panose="02020603050405020304" pitchFamily="18" charset="0"/>
            </a:endParaRPr>
          </a:p>
          <a:p>
            <a:pPr eaLnBrk="1" hangingPunct="1">
              <a:lnSpc>
                <a:spcPct val="120000"/>
              </a:lnSpc>
            </a:pPr>
            <a:r>
              <a:rPr lang="en-US" altLang="zh-CN" sz="2800" b="1" dirty="0">
                <a:solidFill>
                  <a:schemeClr val="bg2"/>
                </a:solidFill>
                <a:cs typeface="Times New Roman" panose="02020603050405020304" pitchFamily="18" charset="0"/>
              </a:rPr>
              <a:t>S[k]</a:t>
            </a:r>
            <a:r>
              <a:rPr lang="zh-CN" altLang="en-US" sz="2800" b="1" dirty="0">
                <a:solidFill>
                  <a:schemeClr val="bg2"/>
                </a:solidFill>
                <a:cs typeface="Times New Roman" panose="02020603050405020304" pitchFamily="18" charset="0"/>
              </a:rPr>
              <a:t>为所有以</a:t>
            </a:r>
            <a:r>
              <a:rPr lang="en-US" altLang="zh-CN" sz="2800" b="1" i="1" dirty="0" err="1">
                <a:solidFill>
                  <a:schemeClr val="bg2"/>
                </a:solidFill>
                <a:cs typeface="Times New Roman" panose="02020603050405020304" pitchFamily="18" charset="0"/>
              </a:rPr>
              <a:t>v</a:t>
            </a:r>
            <a:r>
              <a:rPr lang="en-US" altLang="zh-CN" sz="2800" b="1" i="1" baseline="-30000" dirty="0" err="1">
                <a:solidFill>
                  <a:schemeClr val="bg2"/>
                </a:solidFill>
                <a:cs typeface="Times New Roman" panose="02020603050405020304" pitchFamily="18" charset="0"/>
              </a:rPr>
              <a:t>k</a:t>
            </a:r>
            <a:r>
              <a:rPr lang="zh-CN" altLang="en-US" sz="2800" b="1" dirty="0">
                <a:solidFill>
                  <a:schemeClr val="bg2"/>
                </a:solidFill>
                <a:cs typeface="Times New Roman" panose="02020603050405020304" pitchFamily="18" charset="0"/>
              </a:rPr>
              <a:t>为弧尾的有向边（弧）的集合 </a:t>
            </a:r>
            <a:endParaRPr lang="zh-CN" altLang="en-US" sz="2800" b="1" dirty="0">
              <a:solidFill>
                <a:schemeClr val="bg2"/>
              </a:solidFill>
              <a:cs typeface="Times New Roman" panose="02020603050405020304" pitchFamily="18" charset="0"/>
            </a:endParaRPr>
          </a:p>
        </p:txBody>
      </p:sp>
      <p:sp>
        <p:nvSpPr>
          <p:cNvPr id="136201" name="灯片编号占位符 2"/>
          <p:cNvSpPr>
            <a:spLocks noGrp="1"/>
          </p:cNvSpPr>
          <p:nvPr>
            <p:ph type="sldNum" sz="quarter" idx="12"/>
          </p:nvPr>
        </p:nvSpPr>
        <p:spPr>
          <a:xfrm>
            <a:off x="8316913" y="6486525"/>
            <a:ext cx="6985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80C33B7A-60B2-48C9-912F-CC2BD3AB28DE}" type="slidenum">
              <a:rPr lang="ko-KR" altLang="en-US" sz="1200">
                <a:solidFill>
                  <a:schemeClr val="accent1"/>
                </a:solidFill>
                <a:latin typeface="Verdana" panose="020B0604030504040204" pitchFamily="34" charset="0"/>
              </a:rPr>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47"/>
                                        </p:tgtEl>
                                        <p:attrNameLst>
                                          <p:attrName>style.visibility</p:attrName>
                                        </p:attrNameLst>
                                      </p:cBhvr>
                                      <p:to>
                                        <p:strVal val="visible"/>
                                      </p:to>
                                    </p:set>
                                    <p:animEffect transition="in" filter="fade">
                                      <p:cBhvr>
                                        <p:cTn id="7" dur="500"/>
                                        <p:tgtEl>
                                          <p:spTgt spid="21504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6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nimBg="1"/>
      <p:bldP spid="2150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路径</a:t>
            </a:r>
            <a:endParaRPr lang="zh-CN" altLang="en-US"/>
          </a:p>
        </p:txBody>
      </p:sp>
      <p:sp>
        <p:nvSpPr>
          <p:cNvPr id="15363" name="内容占位符 2"/>
          <p:cNvSpPr>
            <a:spLocks noGrp="1"/>
          </p:cNvSpPr>
          <p:nvPr>
            <p:ph idx="1"/>
          </p:nvPr>
        </p:nvSpPr>
        <p:spPr>
          <a:xfrm>
            <a:off x="500063" y="1989138"/>
            <a:ext cx="8459787" cy="4114800"/>
          </a:xfrm>
        </p:spPr>
        <p:txBody>
          <a:bodyPr/>
          <a:lstStyle/>
          <a:p>
            <a:pPr marL="457200" indent="-457200" eaLnBrk="1" hangingPunct="1">
              <a:buFont typeface="Wingdings" panose="05000000000000000000" pitchFamily="2" charset="2"/>
              <a:buChar char="n"/>
            </a:pPr>
            <a:r>
              <a:rPr lang="zh-CN" altLang="en-US" dirty="0">
                <a:solidFill>
                  <a:srgbClr val="FF0000"/>
                </a:solidFill>
              </a:rPr>
              <a:t>无向图</a:t>
            </a:r>
            <a:r>
              <a:rPr lang="en-US" altLang="zh-CN" dirty="0"/>
              <a:t>G = (V, E)</a:t>
            </a:r>
            <a:r>
              <a:rPr lang="zh-CN" altLang="en-US" dirty="0"/>
              <a:t>若存在一个顶点序列</a:t>
            </a:r>
            <a:r>
              <a:rPr lang="en-US" altLang="zh-CN" dirty="0"/>
              <a:t>x , v</a:t>
            </a:r>
            <a:r>
              <a:rPr lang="en-US" altLang="zh-CN" baseline="-25000" dirty="0"/>
              <a:t>i0</a:t>
            </a:r>
            <a:r>
              <a:rPr lang="en-US" altLang="zh-CN" dirty="0"/>
              <a:t>, v</a:t>
            </a:r>
            <a:r>
              <a:rPr lang="en-US" altLang="zh-CN" baseline="-25000" dirty="0"/>
              <a:t>i1</a:t>
            </a:r>
            <a:r>
              <a:rPr lang="en-US" altLang="zh-CN" dirty="0"/>
              <a:t>, v</a:t>
            </a:r>
            <a:r>
              <a:rPr lang="en-US" altLang="zh-CN" baseline="-25000" dirty="0"/>
              <a:t>i2</a:t>
            </a:r>
            <a:r>
              <a:rPr lang="en-US" altLang="zh-CN" dirty="0"/>
              <a:t>, …, v</a:t>
            </a:r>
            <a:r>
              <a:rPr lang="en-US" altLang="zh-CN" baseline="-25000" dirty="0"/>
              <a:t>in</a:t>
            </a:r>
            <a:r>
              <a:rPr lang="en-US" altLang="zh-CN" dirty="0"/>
              <a:t> , y</a:t>
            </a:r>
            <a:r>
              <a:rPr lang="zh-CN" altLang="en-US" dirty="0"/>
              <a:t>，其中，</a:t>
            </a:r>
            <a:r>
              <a:rPr lang="en-US" altLang="zh-CN" dirty="0"/>
              <a:t> (x, v</a:t>
            </a:r>
            <a:r>
              <a:rPr lang="en-US" altLang="zh-CN" baseline="-25000" dirty="0"/>
              <a:t>i0</a:t>
            </a:r>
            <a:r>
              <a:rPr lang="en-US" altLang="zh-CN" dirty="0"/>
              <a:t>) ∈E, (v</a:t>
            </a:r>
            <a:r>
              <a:rPr lang="en-US" altLang="zh-CN" baseline="-25000" dirty="0"/>
              <a:t>i0</a:t>
            </a:r>
            <a:r>
              <a:rPr lang="en-US" altLang="zh-CN" dirty="0"/>
              <a:t>, v</a:t>
            </a:r>
            <a:r>
              <a:rPr lang="en-US" altLang="zh-CN" baseline="-25000" dirty="0"/>
              <a:t>i1</a:t>
            </a:r>
            <a:r>
              <a:rPr lang="en-US" altLang="zh-CN" dirty="0"/>
              <a:t>)∈E, (v</a:t>
            </a:r>
            <a:r>
              <a:rPr lang="en-US" altLang="zh-CN" baseline="-25000" dirty="0"/>
              <a:t>i1</a:t>
            </a:r>
            <a:r>
              <a:rPr lang="en-US" altLang="zh-CN" dirty="0"/>
              <a:t>, v</a:t>
            </a:r>
            <a:r>
              <a:rPr lang="en-US" altLang="zh-CN" baseline="-25000" dirty="0"/>
              <a:t>i2</a:t>
            </a:r>
            <a:r>
              <a:rPr lang="en-US" altLang="zh-CN" dirty="0"/>
              <a:t>)∈E, …, (v</a:t>
            </a:r>
            <a:r>
              <a:rPr lang="en-US" altLang="zh-CN" baseline="-25000" dirty="0"/>
              <a:t>in</a:t>
            </a:r>
            <a:r>
              <a:rPr lang="en-US" altLang="zh-CN" dirty="0"/>
              <a:t>, y)∈E</a:t>
            </a:r>
            <a:r>
              <a:rPr lang="zh-CN" altLang="en-US" dirty="0"/>
              <a:t>，则称顶点</a:t>
            </a:r>
            <a:r>
              <a:rPr lang="en-US" altLang="zh-CN" dirty="0"/>
              <a:t>x</a:t>
            </a:r>
            <a:r>
              <a:rPr lang="zh-CN" altLang="en-US" dirty="0"/>
              <a:t>到顶点</a:t>
            </a:r>
            <a:r>
              <a:rPr lang="en-US" altLang="zh-CN" dirty="0"/>
              <a:t>y</a:t>
            </a:r>
            <a:r>
              <a:rPr lang="zh-CN" altLang="en-US" dirty="0"/>
              <a:t>存在一条路径</a:t>
            </a:r>
            <a:r>
              <a:rPr lang="en-US" altLang="zh-CN" dirty="0"/>
              <a:t>(path)</a:t>
            </a:r>
            <a:r>
              <a:rPr lang="zh-CN" altLang="en-US" dirty="0"/>
              <a:t>。</a:t>
            </a:r>
            <a:endParaRPr lang="en-US" altLang="zh-CN" dirty="0"/>
          </a:p>
          <a:p>
            <a:pPr marL="0" indent="452755" eaLnBrk="1" hangingPunct="1">
              <a:buFont typeface="Wingdings" panose="05000000000000000000" pitchFamily="2" charset="2"/>
              <a:buNone/>
            </a:pPr>
            <a:r>
              <a:rPr lang="zh-CN" altLang="en-US" dirty="0"/>
              <a:t>路径上的</a:t>
            </a:r>
            <a:r>
              <a:rPr lang="zh-CN" altLang="en-US" dirty="0">
                <a:solidFill>
                  <a:srgbClr val="FF0000"/>
                </a:solidFill>
              </a:rPr>
              <a:t>边的数目</a:t>
            </a:r>
            <a:r>
              <a:rPr lang="zh-CN" altLang="en-US" dirty="0"/>
              <a:t>定义为路径长度。</a:t>
            </a:r>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4653136"/>
            <a:ext cx="3285554" cy="2285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866197" y="5031681"/>
            <a:ext cx="5076825" cy="138499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顶点</a:t>
            </a:r>
            <a:r>
              <a:rPr lang="en-US" altLang="zh-CN" sz="2800" dirty="0"/>
              <a:t>A</a:t>
            </a:r>
            <a:r>
              <a:rPr lang="zh-CN" altLang="en-US" sz="2800" dirty="0"/>
              <a:t>到顶点</a:t>
            </a:r>
            <a:r>
              <a:rPr lang="en-US" altLang="zh-CN" sz="2800" dirty="0"/>
              <a:t>E</a:t>
            </a:r>
            <a:r>
              <a:rPr lang="zh-CN" altLang="en-US" sz="2800" dirty="0"/>
              <a:t>存在一条路径（</a:t>
            </a:r>
            <a:r>
              <a:rPr lang="en-US" altLang="zh-CN" sz="2800" dirty="0"/>
              <a:t>A,D,E</a:t>
            </a:r>
            <a:r>
              <a:rPr lang="zh-CN" altLang="en-US" sz="2800" dirty="0"/>
              <a:t>）。</a:t>
            </a:r>
            <a:endParaRPr lang="en-US" altLang="zh-CN" sz="2800" dirty="0"/>
          </a:p>
          <a:p>
            <a:pPr eaLnBrk="1" hangingPunct="1"/>
            <a:r>
              <a:rPr lang="zh-CN" altLang="en-US" sz="2800" dirty="0"/>
              <a:t>路径长度为</a:t>
            </a:r>
            <a:r>
              <a:rPr lang="en-US" altLang="zh-CN" sz="2800" dirty="0"/>
              <a:t>2</a:t>
            </a:r>
            <a:r>
              <a:rPr lang="zh-CN" altLang="en-US" sz="2800" dirty="0"/>
              <a:t>｛</a:t>
            </a:r>
            <a:r>
              <a:rPr lang="en-US" altLang="zh-CN" sz="2800" dirty="0"/>
              <a:t>(A,D)</a:t>
            </a:r>
            <a:r>
              <a:rPr lang="zh-CN" altLang="en-US" sz="2800" dirty="0"/>
              <a:t>，</a:t>
            </a:r>
            <a:r>
              <a:rPr lang="en-US" altLang="zh-CN" sz="2800" dirty="0"/>
              <a:t>(D,E)</a:t>
            </a:r>
            <a:r>
              <a:rPr lang="zh-CN" altLang="en-US" sz="2800" dirty="0"/>
              <a:t>｝。</a:t>
            </a:r>
            <a:endParaRPr lang="en-US" altLang="zh-CN"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6"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p:nvPr/>
        </p:nvGrpSpPr>
        <p:grpSpPr bwMode="auto">
          <a:xfrm>
            <a:off x="2181225" y="4925108"/>
            <a:ext cx="6096000" cy="519112"/>
            <a:chOff x="720" y="3054"/>
            <a:chExt cx="4320" cy="327"/>
          </a:xfrm>
        </p:grpSpPr>
        <p:sp>
          <p:nvSpPr>
            <p:cNvPr id="137303" name="Text Box 3"/>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2</a:t>
              </a:r>
              <a:endParaRPr lang="en-US" altLang="zh-CN" sz="2800" b="1" baseline="-25000">
                <a:solidFill>
                  <a:schemeClr val="bg2"/>
                </a:solidFill>
              </a:endParaRPr>
            </a:p>
          </p:txBody>
        </p:sp>
        <p:sp>
          <p:nvSpPr>
            <p:cNvPr id="137304" name="Text Box 4"/>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7</a:t>
              </a:r>
              <a:endParaRPr lang="en-US" altLang="zh-CN" sz="2800" b="1" baseline="-25000">
                <a:solidFill>
                  <a:schemeClr val="bg2"/>
                </a:solidFill>
              </a:endParaRPr>
            </a:p>
          </p:txBody>
        </p:sp>
        <p:sp>
          <p:nvSpPr>
            <p:cNvPr id="137305" name="Text Box 5"/>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6</a:t>
              </a:r>
              <a:endParaRPr lang="en-US" altLang="zh-CN" sz="2800" b="1" baseline="-25000">
                <a:solidFill>
                  <a:schemeClr val="bg2"/>
                </a:solidFill>
              </a:endParaRPr>
            </a:p>
          </p:txBody>
        </p:sp>
        <p:sp>
          <p:nvSpPr>
            <p:cNvPr id="137306" name="Text Box 6"/>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5</a:t>
              </a:r>
              <a:endParaRPr lang="en-US" altLang="zh-CN" sz="2800" b="1" baseline="-25000">
                <a:solidFill>
                  <a:schemeClr val="bg2"/>
                </a:solidFill>
              </a:endParaRPr>
            </a:p>
          </p:txBody>
        </p:sp>
        <p:sp>
          <p:nvSpPr>
            <p:cNvPr id="137307" name="Text Box 7"/>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4</a:t>
              </a:r>
              <a:endParaRPr lang="en-US" altLang="zh-CN" sz="2800" b="1" baseline="-25000">
                <a:solidFill>
                  <a:schemeClr val="bg2"/>
                </a:solidFill>
              </a:endParaRPr>
            </a:p>
          </p:txBody>
        </p:sp>
        <p:sp>
          <p:nvSpPr>
            <p:cNvPr id="137308" name="Text Box 8"/>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1</a:t>
              </a:r>
              <a:endParaRPr lang="en-US" altLang="zh-CN" sz="2800" b="1" baseline="-25000">
                <a:solidFill>
                  <a:schemeClr val="bg2"/>
                </a:solidFill>
              </a:endParaRPr>
            </a:p>
          </p:txBody>
        </p:sp>
        <p:sp>
          <p:nvSpPr>
            <p:cNvPr id="137309" name="Text Box 9"/>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3</a:t>
              </a:r>
              <a:endParaRPr lang="en-US" altLang="zh-CN" sz="2800" b="1" baseline="-25000">
                <a:solidFill>
                  <a:schemeClr val="bg2"/>
                </a:solidFill>
              </a:endParaRPr>
            </a:p>
          </p:txBody>
        </p:sp>
        <p:sp>
          <p:nvSpPr>
            <p:cNvPr id="137310" name="Text Box 10"/>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9</a:t>
              </a:r>
              <a:endParaRPr lang="en-US" altLang="zh-CN" sz="2800" b="1" baseline="-25000">
                <a:solidFill>
                  <a:schemeClr val="bg2"/>
                </a:solidFill>
              </a:endParaRPr>
            </a:p>
          </p:txBody>
        </p:sp>
        <p:sp>
          <p:nvSpPr>
            <p:cNvPr id="137311" name="Text Box 11"/>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8</a:t>
              </a:r>
              <a:endParaRPr lang="en-US" altLang="zh-CN" sz="2800" b="1" baseline="-25000">
                <a:solidFill>
                  <a:schemeClr val="bg2"/>
                </a:solidFill>
              </a:endParaRPr>
            </a:p>
          </p:txBody>
        </p:sp>
      </p:grpSp>
      <p:grpSp>
        <p:nvGrpSpPr>
          <p:cNvPr id="137219" name="Group 12"/>
          <p:cNvGrpSpPr/>
          <p:nvPr/>
        </p:nvGrpSpPr>
        <p:grpSpPr bwMode="auto">
          <a:xfrm>
            <a:off x="2085975" y="5531533"/>
            <a:ext cx="6096000" cy="523875"/>
            <a:chOff x="720" y="3054"/>
            <a:chExt cx="4320" cy="330"/>
          </a:xfrm>
        </p:grpSpPr>
        <p:sp>
          <p:nvSpPr>
            <p:cNvPr id="137294" name="Text Box 13"/>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295" name="Text Box 14"/>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296" name="Text Box 15"/>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297" name="Text Box 16"/>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298" name="Text Box 17"/>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299" name="Text Box 18"/>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300" name="Text Box 19"/>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301" name="Text Box 20"/>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7302" name="Text Box 21"/>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grpSp>
        <p:nvGrpSpPr>
          <p:cNvPr id="475158" name="Group 22"/>
          <p:cNvGrpSpPr/>
          <p:nvPr/>
        </p:nvGrpSpPr>
        <p:grpSpPr bwMode="auto">
          <a:xfrm>
            <a:off x="2085975" y="6077633"/>
            <a:ext cx="6096000" cy="557212"/>
            <a:chOff x="720" y="3054"/>
            <a:chExt cx="4320" cy="351"/>
          </a:xfrm>
        </p:grpSpPr>
        <p:sp>
          <p:nvSpPr>
            <p:cNvPr id="137285" name="Text Box 23"/>
            <p:cNvSpPr txBox="1">
              <a:spLocks noChangeArrowheads="1"/>
            </p:cNvSpPr>
            <p:nvPr/>
          </p:nvSpPr>
          <p:spPr bwMode="auto">
            <a:xfrm>
              <a:off x="120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86" name="Text Box 24"/>
            <p:cNvSpPr txBox="1">
              <a:spLocks noChangeArrowheads="1"/>
            </p:cNvSpPr>
            <p:nvPr/>
          </p:nvSpPr>
          <p:spPr bwMode="auto">
            <a:xfrm>
              <a:off x="360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87" name="Text Box 25"/>
            <p:cNvSpPr txBox="1">
              <a:spLocks noChangeArrowheads="1"/>
            </p:cNvSpPr>
            <p:nvPr/>
          </p:nvSpPr>
          <p:spPr bwMode="auto">
            <a:xfrm>
              <a:off x="312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88" name="Text Box 26"/>
            <p:cNvSpPr txBox="1">
              <a:spLocks noChangeArrowheads="1"/>
            </p:cNvSpPr>
            <p:nvPr/>
          </p:nvSpPr>
          <p:spPr bwMode="auto">
            <a:xfrm>
              <a:off x="264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89" name="Text Box 27"/>
            <p:cNvSpPr txBox="1">
              <a:spLocks noChangeArrowheads="1"/>
            </p:cNvSpPr>
            <p:nvPr/>
          </p:nvSpPr>
          <p:spPr bwMode="auto">
            <a:xfrm>
              <a:off x="216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90" name="Text Box 28"/>
            <p:cNvSpPr txBox="1">
              <a:spLocks noChangeArrowheads="1"/>
            </p:cNvSpPr>
            <p:nvPr/>
          </p:nvSpPr>
          <p:spPr bwMode="auto">
            <a:xfrm>
              <a:off x="72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91" name="Text Box 29"/>
            <p:cNvSpPr txBox="1">
              <a:spLocks noChangeArrowheads="1"/>
            </p:cNvSpPr>
            <p:nvPr/>
          </p:nvSpPr>
          <p:spPr bwMode="auto">
            <a:xfrm>
              <a:off x="168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92" name="Text Box 30"/>
            <p:cNvSpPr txBox="1">
              <a:spLocks noChangeArrowheads="1"/>
            </p:cNvSpPr>
            <p:nvPr/>
          </p:nvSpPr>
          <p:spPr bwMode="auto">
            <a:xfrm>
              <a:off x="456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37293" name="Text Box 31"/>
            <p:cNvSpPr txBox="1">
              <a:spLocks noChangeArrowheads="1"/>
            </p:cNvSpPr>
            <p:nvPr/>
          </p:nvSpPr>
          <p:spPr bwMode="auto">
            <a:xfrm>
              <a:off x="4080" y="3054"/>
              <a:ext cx="480" cy="35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grpSp>
      <p:sp>
        <p:nvSpPr>
          <p:cNvPr id="137221" name="Text Box 32"/>
          <p:cNvSpPr txBox="1">
            <a:spLocks noChangeArrowheads="1"/>
          </p:cNvSpPr>
          <p:nvPr/>
        </p:nvSpPr>
        <p:spPr bwMode="auto">
          <a:xfrm>
            <a:off x="790575" y="5518833"/>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ve[k]</a:t>
            </a:r>
            <a:endParaRPr lang="en-US" altLang="zh-CN" sz="2800" b="1">
              <a:solidFill>
                <a:schemeClr val="bg2"/>
              </a:solidFill>
            </a:endParaRPr>
          </a:p>
        </p:txBody>
      </p:sp>
      <p:sp>
        <p:nvSpPr>
          <p:cNvPr id="475169" name="Text Box 33"/>
          <p:cNvSpPr txBox="1">
            <a:spLocks noChangeArrowheads="1"/>
          </p:cNvSpPr>
          <p:nvPr/>
        </p:nvSpPr>
        <p:spPr bwMode="auto">
          <a:xfrm>
            <a:off x="790575" y="6077633"/>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vl[k]</a:t>
            </a:r>
            <a:endParaRPr lang="en-US" altLang="zh-CN" sz="2800" b="1">
              <a:solidFill>
                <a:schemeClr val="bg2"/>
              </a:solidFill>
            </a:endParaRPr>
          </a:p>
        </p:txBody>
      </p:sp>
      <p:sp>
        <p:nvSpPr>
          <p:cNvPr id="137223" name="Text Box 34"/>
          <p:cNvSpPr txBox="1">
            <a:spLocks noChangeArrowheads="1"/>
          </p:cNvSpPr>
          <p:nvPr/>
        </p:nvSpPr>
        <p:spPr bwMode="auto">
          <a:xfrm>
            <a:off x="2162175" y="55823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37224" name="Text Box 35"/>
          <p:cNvSpPr txBox="1">
            <a:spLocks noChangeArrowheads="1"/>
          </p:cNvSpPr>
          <p:nvPr/>
        </p:nvSpPr>
        <p:spPr bwMode="auto">
          <a:xfrm>
            <a:off x="2809875" y="55696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37225" name="Text Box 36"/>
          <p:cNvSpPr txBox="1">
            <a:spLocks noChangeArrowheads="1"/>
          </p:cNvSpPr>
          <p:nvPr/>
        </p:nvSpPr>
        <p:spPr bwMode="auto">
          <a:xfrm>
            <a:off x="3495675" y="55569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4</a:t>
            </a:r>
            <a:endParaRPr lang="en-US" altLang="zh-CN" sz="2800" b="1">
              <a:solidFill>
                <a:schemeClr val="bg2"/>
              </a:solidFill>
            </a:endParaRPr>
          </a:p>
        </p:txBody>
      </p:sp>
      <p:sp>
        <p:nvSpPr>
          <p:cNvPr id="137226" name="Text Box 37"/>
          <p:cNvSpPr txBox="1">
            <a:spLocks noChangeArrowheads="1"/>
          </p:cNvSpPr>
          <p:nvPr/>
        </p:nvSpPr>
        <p:spPr bwMode="auto">
          <a:xfrm>
            <a:off x="4156075" y="55569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5</a:t>
            </a:r>
            <a:endParaRPr lang="en-US" altLang="zh-CN" sz="2800" b="1">
              <a:solidFill>
                <a:schemeClr val="bg2"/>
              </a:solidFill>
            </a:endParaRPr>
          </a:p>
        </p:txBody>
      </p:sp>
      <p:sp>
        <p:nvSpPr>
          <p:cNvPr id="137227" name="Text Box 38"/>
          <p:cNvSpPr txBox="1">
            <a:spLocks noChangeArrowheads="1"/>
          </p:cNvSpPr>
          <p:nvPr/>
        </p:nvSpPr>
        <p:spPr bwMode="auto">
          <a:xfrm>
            <a:off x="4829175" y="55442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37228" name="Text Box 39"/>
          <p:cNvSpPr txBox="1">
            <a:spLocks noChangeArrowheads="1"/>
          </p:cNvSpPr>
          <p:nvPr/>
        </p:nvSpPr>
        <p:spPr bwMode="auto">
          <a:xfrm>
            <a:off x="5502275" y="55315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37229" name="Text Box 40"/>
          <p:cNvSpPr txBox="1">
            <a:spLocks noChangeArrowheads="1"/>
          </p:cNvSpPr>
          <p:nvPr/>
        </p:nvSpPr>
        <p:spPr bwMode="auto">
          <a:xfrm>
            <a:off x="6137275" y="55315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37230" name="Text Box 41"/>
          <p:cNvSpPr txBox="1">
            <a:spLocks noChangeArrowheads="1"/>
          </p:cNvSpPr>
          <p:nvPr/>
        </p:nvSpPr>
        <p:spPr bwMode="auto">
          <a:xfrm>
            <a:off x="6835775" y="55569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137231" name="Text Box 42"/>
          <p:cNvSpPr txBox="1">
            <a:spLocks noChangeArrowheads="1"/>
          </p:cNvSpPr>
          <p:nvPr/>
        </p:nvSpPr>
        <p:spPr bwMode="auto">
          <a:xfrm>
            <a:off x="7496175" y="55442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18</a:t>
            </a:r>
            <a:endParaRPr lang="en-US" altLang="zh-CN" sz="2800" b="1">
              <a:solidFill>
                <a:schemeClr val="bg2"/>
              </a:solidFill>
            </a:endParaRPr>
          </a:p>
        </p:txBody>
      </p:sp>
      <p:sp>
        <p:nvSpPr>
          <p:cNvPr id="475179" name="Text Box 43"/>
          <p:cNvSpPr txBox="1">
            <a:spLocks noChangeArrowheads="1"/>
          </p:cNvSpPr>
          <p:nvPr/>
        </p:nvSpPr>
        <p:spPr bwMode="auto">
          <a:xfrm>
            <a:off x="75088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18</a:t>
            </a:r>
            <a:endParaRPr lang="en-US" altLang="zh-CN" sz="2800" b="1">
              <a:solidFill>
                <a:srgbClr val="FF0000"/>
              </a:solidFill>
            </a:endParaRPr>
          </a:p>
        </p:txBody>
      </p:sp>
      <p:sp>
        <p:nvSpPr>
          <p:cNvPr id="475180" name="Text Box 44"/>
          <p:cNvSpPr txBox="1">
            <a:spLocks noChangeArrowheads="1"/>
          </p:cNvSpPr>
          <p:nvPr/>
        </p:nvSpPr>
        <p:spPr bwMode="auto">
          <a:xfrm>
            <a:off x="6835775" y="61030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14</a:t>
            </a:r>
            <a:endParaRPr lang="en-US" altLang="zh-CN" sz="2800" b="1">
              <a:solidFill>
                <a:srgbClr val="FF0000"/>
              </a:solidFill>
            </a:endParaRPr>
          </a:p>
        </p:txBody>
      </p:sp>
      <p:sp>
        <p:nvSpPr>
          <p:cNvPr id="475181" name="Text Box 45"/>
          <p:cNvSpPr txBox="1">
            <a:spLocks noChangeArrowheads="1"/>
          </p:cNvSpPr>
          <p:nvPr/>
        </p:nvSpPr>
        <p:spPr bwMode="auto">
          <a:xfrm>
            <a:off x="62007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16</a:t>
            </a:r>
            <a:endParaRPr lang="en-US" altLang="zh-CN" sz="2800" b="1">
              <a:solidFill>
                <a:srgbClr val="FF0000"/>
              </a:solidFill>
            </a:endParaRPr>
          </a:p>
        </p:txBody>
      </p:sp>
      <p:sp>
        <p:nvSpPr>
          <p:cNvPr id="475182" name="Text Box 46"/>
          <p:cNvSpPr txBox="1">
            <a:spLocks noChangeArrowheads="1"/>
          </p:cNvSpPr>
          <p:nvPr/>
        </p:nvSpPr>
        <p:spPr bwMode="auto">
          <a:xfrm>
            <a:off x="55149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10</a:t>
            </a:r>
            <a:endParaRPr lang="en-US" altLang="zh-CN" sz="2800" b="1">
              <a:solidFill>
                <a:srgbClr val="FF0000"/>
              </a:solidFill>
            </a:endParaRPr>
          </a:p>
        </p:txBody>
      </p:sp>
      <p:sp>
        <p:nvSpPr>
          <p:cNvPr id="475183" name="Text Box 47"/>
          <p:cNvSpPr txBox="1">
            <a:spLocks noChangeArrowheads="1"/>
          </p:cNvSpPr>
          <p:nvPr/>
        </p:nvSpPr>
        <p:spPr bwMode="auto">
          <a:xfrm>
            <a:off x="48291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475184" name="Text Box 48"/>
          <p:cNvSpPr txBox="1">
            <a:spLocks noChangeArrowheads="1"/>
          </p:cNvSpPr>
          <p:nvPr/>
        </p:nvSpPr>
        <p:spPr bwMode="auto">
          <a:xfrm>
            <a:off x="41433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8</a:t>
            </a:r>
            <a:endParaRPr lang="en-US" altLang="zh-CN" sz="2800" b="1">
              <a:solidFill>
                <a:srgbClr val="FF0000"/>
              </a:solidFill>
            </a:endParaRPr>
          </a:p>
        </p:txBody>
      </p:sp>
      <p:sp>
        <p:nvSpPr>
          <p:cNvPr id="475185" name="Text Box 49"/>
          <p:cNvSpPr txBox="1">
            <a:spLocks noChangeArrowheads="1"/>
          </p:cNvSpPr>
          <p:nvPr/>
        </p:nvSpPr>
        <p:spPr bwMode="auto">
          <a:xfrm>
            <a:off x="34575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6</a:t>
            </a:r>
            <a:endParaRPr lang="en-US" altLang="zh-CN" sz="2800" b="1">
              <a:solidFill>
                <a:srgbClr val="FF0000"/>
              </a:solidFill>
            </a:endParaRPr>
          </a:p>
        </p:txBody>
      </p:sp>
      <p:sp>
        <p:nvSpPr>
          <p:cNvPr id="475186" name="Text Box 50"/>
          <p:cNvSpPr txBox="1">
            <a:spLocks noChangeArrowheads="1"/>
          </p:cNvSpPr>
          <p:nvPr/>
        </p:nvSpPr>
        <p:spPr bwMode="auto">
          <a:xfrm>
            <a:off x="2784475" y="61157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6</a:t>
            </a:r>
            <a:endParaRPr lang="en-US" altLang="zh-CN" sz="2800" b="1">
              <a:solidFill>
                <a:srgbClr val="FF0000"/>
              </a:solidFill>
            </a:endParaRPr>
          </a:p>
        </p:txBody>
      </p:sp>
      <p:sp>
        <p:nvSpPr>
          <p:cNvPr id="475187" name="Text Box 51"/>
          <p:cNvSpPr txBox="1">
            <a:spLocks noChangeArrowheads="1"/>
          </p:cNvSpPr>
          <p:nvPr/>
        </p:nvSpPr>
        <p:spPr bwMode="auto">
          <a:xfrm>
            <a:off x="2136775" y="609033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dirty="0">
                <a:solidFill>
                  <a:srgbClr val="FF0000"/>
                </a:solidFill>
              </a:rPr>
              <a:t>0 </a:t>
            </a:r>
            <a:endParaRPr lang="en-US" altLang="zh-CN" sz="2800" b="1" dirty="0">
              <a:solidFill>
                <a:srgbClr val="FF0000"/>
              </a:solidFill>
            </a:endParaRPr>
          </a:p>
        </p:txBody>
      </p:sp>
      <p:grpSp>
        <p:nvGrpSpPr>
          <p:cNvPr id="137241" name="Group 52"/>
          <p:cNvGrpSpPr/>
          <p:nvPr/>
        </p:nvGrpSpPr>
        <p:grpSpPr bwMode="auto">
          <a:xfrm>
            <a:off x="917451" y="1855677"/>
            <a:ext cx="5245100" cy="2797175"/>
            <a:chOff x="202" y="916"/>
            <a:chExt cx="3304" cy="1762"/>
          </a:xfrm>
        </p:grpSpPr>
        <p:sp>
          <p:nvSpPr>
            <p:cNvPr id="475189" name="Oval 53"/>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7246" name="Text Box 54"/>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2</a:t>
              </a:r>
              <a:endParaRPr lang="en-US" altLang="zh-CN" b="1" dirty="0">
                <a:solidFill>
                  <a:srgbClr val="FF0000"/>
                </a:solidFill>
              </a:endParaRPr>
            </a:p>
          </p:txBody>
        </p:sp>
        <p:sp>
          <p:nvSpPr>
            <p:cNvPr id="475191" name="Oval 55"/>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75192" name="Oval 56"/>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3" name="Oval 57"/>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4" name="Oval 58"/>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5" name="Oval 59"/>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6" name="Oval 60"/>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7" name="Oval 61"/>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5198" name="Oval 62"/>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7255" name="Text Box 63"/>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1</a:t>
              </a:r>
              <a:endParaRPr lang="en-US" altLang="zh-CN" b="1">
                <a:solidFill>
                  <a:srgbClr val="FF0000"/>
                </a:solidFill>
              </a:endParaRPr>
            </a:p>
          </p:txBody>
        </p:sp>
        <p:sp>
          <p:nvSpPr>
            <p:cNvPr id="137256" name="Text Box 64"/>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37257" name="Text Box 65"/>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4</a:t>
              </a:r>
              <a:endParaRPr lang="en-US" altLang="zh-CN" b="1">
                <a:solidFill>
                  <a:srgbClr val="FF0000"/>
                </a:solidFill>
              </a:endParaRPr>
            </a:p>
          </p:txBody>
        </p:sp>
        <p:sp>
          <p:nvSpPr>
            <p:cNvPr id="137258" name="Text Box 66"/>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37259" name="Text Box 67"/>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37260" name="Text Box 68"/>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6</a:t>
              </a:r>
              <a:endParaRPr lang="en-US" altLang="zh-CN" b="1">
                <a:solidFill>
                  <a:srgbClr val="FF0000"/>
                </a:solidFill>
              </a:endParaRPr>
            </a:p>
          </p:txBody>
        </p:sp>
        <p:sp>
          <p:nvSpPr>
            <p:cNvPr id="137261" name="Text Box 69"/>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7</a:t>
              </a:r>
              <a:endParaRPr lang="en-US" altLang="zh-CN" b="1" dirty="0">
                <a:solidFill>
                  <a:srgbClr val="FF0000"/>
                </a:solidFill>
              </a:endParaRPr>
            </a:p>
          </p:txBody>
        </p:sp>
        <p:sp>
          <p:nvSpPr>
            <p:cNvPr id="137262" name="Text Box 70"/>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37263" name="Text Box 71"/>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37264" name="Text Box 72"/>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37265" name="Text Box 73"/>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37266" name="Text Box 74"/>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dirty="0">
                  <a:solidFill>
                    <a:schemeClr val="bg2"/>
                  </a:solidFill>
                </a:rPr>
                <a:t>a</a:t>
              </a:r>
              <a:r>
                <a:rPr lang="en-US" altLang="zh-CN" b="1" baseline="-25000" dirty="0">
                  <a:solidFill>
                    <a:schemeClr val="bg2"/>
                  </a:solidFill>
                </a:rPr>
                <a:t>10</a:t>
              </a:r>
              <a:r>
                <a:rPr lang="en-US" altLang="zh-CN" b="1" dirty="0">
                  <a:solidFill>
                    <a:schemeClr val="bg2"/>
                  </a:solidFill>
                </a:rPr>
                <a:t>=2</a:t>
              </a:r>
              <a:endParaRPr lang="en-US" altLang="zh-CN" b="1" dirty="0">
                <a:solidFill>
                  <a:schemeClr val="bg2"/>
                </a:solidFill>
              </a:endParaRPr>
            </a:p>
          </p:txBody>
        </p:sp>
        <p:sp>
          <p:nvSpPr>
            <p:cNvPr id="137267" name="Text Box 75"/>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37268" name="Text Box 76"/>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37269" name="Text Box 77"/>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37270" name="Text Box 78"/>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37271" name="Text Box 79"/>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37272" name="Text Box 80"/>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37273" name="Text Box 81"/>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37274" name="Freeform 82"/>
            <p:cNvSpPr/>
            <p:nvPr/>
          </p:nvSpPr>
          <p:spPr bwMode="auto">
            <a:xfrm>
              <a:off x="462" y="1222"/>
              <a:ext cx="416" cy="404"/>
            </a:xfrm>
            <a:custGeom>
              <a:avLst/>
              <a:gdLst>
                <a:gd name="T0" fmla="*/ 0 w 420"/>
                <a:gd name="T1" fmla="*/ 1207 h 390"/>
                <a:gd name="T2" fmla="*/ 310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5" name="Freeform 83"/>
            <p:cNvSpPr/>
            <p:nvPr/>
          </p:nvSpPr>
          <p:spPr bwMode="auto">
            <a:xfrm>
              <a:off x="1091" y="1143"/>
              <a:ext cx="590" cy="225"/>
            </a:xfrm>
            <a:custGeom>
              <a:avLst/>
              <a:gdLst>
                <a:gd name="T0" fmla="*/ 0 w 585"/>
                <a:gd name="T1" fmla="*/ 0 h 180"/>
                <a:gd name="T2" fmla="*/ 765 w 585"/>
                <a:gd name="T3" fmla="*/ 227235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6" name="Freeform 84"/>
            <p:cNvSpPr/>
            <p:nvPr/>
          </p:nvSpPr>
          <p:spPr bwMode="auto">
            <a:xfrm>
              <a:off x="1955" y="1268"/>
              <a:ext cx="596" cy="146"/>
            </a:xfrm>
            <a:custGeom>
              <a:avLst/>
              <a:gdLst>
                <a:gd name="T0" fmla="*/ 0 w 631"/>
                <a:gd name="T1" fmla="*/ 97 h 148"/>
                <a:gd name="T2" fmla="*/ 102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7" name="Freeform 85"/>
            <p:cNvSpPr/>
            <p:nvPr/>
          </p:nvSpPr>
          <p:spPr bwMode="auto">
            <a:xfrm>
              <a:off x="407" y="1871"/>
              <a:ext cx="427" cy="518"/>
            </a:xfrm>
            <a:custGeom>
              <a:avLst/>
              <a:gdLst>
                <a:gd name="T0" fmla="*/ 0 w 419"/>
                <a:gd name="T1" fmla="*/ 0 h 485"/>
                <a:gd name="T2" fmla="*/ 766 w 419"/>
                <a:gd name="T3" fmla="*/ 3990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8" name="Freeform 86"/>
            <p:cNvSpPr/>
            <p:nvPr/>
          </p:nvSpPr>
          <p:spPr bwMode="auto">
            <a:xfrm>
              <a:off x="488" y="1754"/>
              <a:ext cx="524" cy="172"/>
            </a:xfrm>
            <a:custGeom>
              <a:avLst/>
              <a:gdLst>
                <a:gd name="T0" fmla="*/ 0 w 510"/>
                <a:gd name="T1" fmla="*/ 0 h 120"/>
                <a:gd name="T2" fmla="*/ 1212 w 510"/>
                <a:gd name="T3" fmla="*/ 12104698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79" name="Freeform 87"/>
            <p:cNvSpPr/>
            <p:nvPr/>
          </p:nvSpPr>
          <p:spPr bwMode="auto">
            <a:xfrm>
              <a:off x="1280" y="1502"/>
              <a:ext cx="435" cy="398"/>
            </a:xfrm>
            <a:custGeom>
              <a:avLst/>
              <a:gdLst>
                <a:gd name="T0" fmla="*/ 0 w 428"/>
                <a:gd name="T1" fmla="*/ 9722 h 359"/>
                <a:gd name="T2" fmla="*/ 718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80" name="Freeform 88"/>
            <p:cNvSpPr/>
            <p:nvPr/>
          </p:nvSpPr>
          <p:spPr bwMode="auto">
            <a:xfrm>
              <a:off x="2683" y="1820"/>
              <a:ext cx="499" cy="188"/>
            </a:xfrm>
            <a:custGeom>
              <a:avLst/>
              <a:gdLst>
                <a:gd name="T0" fmla="*/ 0 w 532"/>
                <a:gd name="T1" fmla="*/ 607 h 181"/>
                <a:gd name="T2" fmla="*/ 68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81" name="Freeform 89"/>
            <p:cNvSpPr/>
            <p:nvPr/>
          </p:nvSpPr>
          <p:spPr bwMode="auto">
            <a:xfrm>
              <a:off x="1988" y="2151"/>
              <a:ext cx="463" cy="340"/>
            </a:xfrm>
            <a:custGeom>
              <a:avLst/>
              <a:gdLst>
                <a:gd name="T0" fmla="*/ 0 w 458"/>
                <a:gd name="T1" fmla="*/ 63 h 359"/>
                <a:gd name="T2" fmla="*/ 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82" name="Freeform 90"/>
            <p:cNvSpPr/>
            <p:nvPr/>
          </p:nvSpPr>
          <p:spPr bwMode="auto">
            <a:xfrm>
              <a:off x="1921" y="1524"/>
              <a:ext cx="489" cy="412"/>
            </a:xfrm>
            <a:custGeom>
              <a:avLst/>
              <a:gdLst>
                <a:gd name="T0" fmla="*/ 0 w 466"/>
                <a:gd name="T1" fmla="*/ 0 h 370"/>
                <a:gd name="T2" fmla="*/ 2173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83" name="Freeform 91"/>
            <p:cNvSpPr/>
            <p:nvPr/>
          </p:nvSpPr>
          <p:spPr bwMode="auto">
            <a:xfrm>
              <a:off x="2821" y="1297"/>
              <a:ext cx="374" cy="347"/>
            </a:xfrm>
            <a:custGeom>
              <a:avLst/>
              <a:gdLst>
                <a:gd name="T0" fmla="*/ 0 w 367"/>
                <a:gd name="T1" fmla="*/ 0 h 382"/>
                <a:gd name="T2" fmla="*/ 671 w 367"/>
                <a:gd name="T3" fmla="*/ 1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84" name="Freeform 92"/>
            <p:cNvSpPr/>
            <p:nvPr/>
          </p:nvSpPr>
          <p:spPr bwMode="auto">
            <a:xfrm>
              <a:off x="1078" y="2522"/>
              <a:ext cx="630" cy="50"/>
            </a:xfrm>
            <a:custGeom>
              <a:avLst/>
              <a:gdLst>
                <a:gd name="T0" fmla="*/ 0 w 555"/>
                <a:gd name="T1" fmla="*/ 0 h 1"/>
                <a:gd name="T2" fmla="*/ 32094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7242" name="Rectangle 94"/>
          <p:cNvSpPr>
            <a:spLocks noChangeArrowheads="1"/>
          </p:cNvSpPr>
          <p:nvPr/>
        </p:nvSpPr>
        <p:spPr bwMode="auto">
          <a:xfrm>
            <a:off x="4711576" y="4418696"/>
            <a:ext cx="4362450" cy="565150"/>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tabLst>
                <a:tab pos="228600" algn="l"/>
              </a:tabLst>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28600" algn="l"/>
              </a:tabLst>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 algn="l"/>
              </a:tabLs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a:solidFill>
                  <a:schemeClr val="bg2"/>
                </a:solidFill>
                <a:cs typeface="Times New Roman" panose="02020603050405020304" pitchFamily="18" charset="0"/>
              </a:rPr>
              <a:t>vl[k]=min{vl[j]-len&lt;</a:t>
            </a:r>
            <a:r>
              <a:rPr lang="en-US" altLang="zh-CN" sz="2800" b="1" i="1">
                <a:solidFill>
                  <a:schemeClr val="bg2"/>
                </a:solidFill>
                <a:cs typeface="Times New Roman" panose="02020603050405020304" pitchFamily="18" charset="0"/>
              </a:rPr>
              <a:t>v</a:t>
            </a:r>
            <a:r>
              <a:rPr lang="en-US" altLang="zh-CN" sz="2800" b="1" i="1" baseline="-30000">
                <a:solidFill>
                  <a:schemeClr val="bg2"/>
                </a:solidFill>
                <a:cs typeface="Times New Roman" panose="02020603050405020304" pitchFamily="18" charset="0"/>
              </a:rPr>
              <a:t>k </a:t>
            </a:r>
            <a:r>
              <a:rPr lang="en-US" altLang="zh-CN" sz="2800" b="1">
                <a:solidFill>
                  <a:schemeClr val="bg2"/>
                </a:solidFill>
                <a:cs typeface="Times New Roman" panose="02020603050405020304" pitchFamily="18" charset="0"/>
              </a:rPr>
              <a:t>, </a:t>
            </a:r>
            <a:r>
              <a:rPr lang="en-US" altLang="zh-CN" sz="2800" b="1" i="1">
                <a:solidFill>
                  <a:schemeClr val="bg2"/>
                </a:solidFill>
                <a:cs typeface="Times New Roman" panose="02020603050405020304" pitchFamily="18" charset="0"/>
              </a:rPr>
              <a:t>v</a:t>
            </a:r>
            <a:r>
              <a:rPr lang="en-US" altLang="zh-CN" sz="2800" b="1" i="1" baseline="-30000">
                <a:solidFill>
                  <a:schemeClr val="bg2"/>
                </a:solidFill>
                <a:cs typeface="Times New Roman" panose="02020603050405020304" pitchFamily="18" charset="0"/>
              </a:rPr>
              <a:t>j</a:t>
            </a:r>
            <a:r>
              <a:rPr lang="en-US" altLang="zh-CN" sz="2800" b="1">
                <a:solidFill>
                  <a:schemeClr val="bg2"/>
                </a:solidFill>
                <a:cs typeface="Times New Roman" panose="02020603050405020304" pitchFamily="18" charset="0"/>
              </a:rPr>
              <a:t>&gt;}</a:t>
            </a:r>
            <a:endParaRPr lang="en-US" altLang="zh-CN" sz="2800" b="1">
              <a:solidFill>
                <a:schemeClr val="bg2"/>
              </a:solidFill>
              <a:cs typeface="Times New Roman" panose="02020603050405020304" pitchFamily="18" charset="0"/>
            </a:endParaRPr>
          </a:p>
        </p:txBody>
      </p:sp>
      <p:sp>
        <p:nvSpPr>
          <p:cNvPr id="137244" name="灯片编号占位符 2"/>
          <p:cNvSpPr>
            <a:spLocks noGrp="1"/>
          </p:cNvSpPr>
          <p:nvPr>
            <p:ph type="sldNum" sz="quarter" idx="12"/>
          </p:nvPr>
        </p:nvSpPr>
        <p:spPr>
          <a:xfrm>
            <a:off x="8526674" y="6502290"/>
            <a:ext cx="627063"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1A6D90F2-9918-4D04-9903-170F4500B171}"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5158"/>
                                        </p:tgtEl>
                                        <p:attrNameLst>
                                          <p:attrName>style.visibility</p:attrName>
                                        </p:attrNameLst>
                                      </p:cBhvr>
                                      <p:to>
                                        <p:strVal val="visible"/>
                                      </p:to>
                                    </p:set>
                                    <p:animEffect transition="in" filter="wipe(up)">
                                      <p:cBhvr>
                                        <p:cTn id="7" dur="500"/>
                                        <p:tgtEl>
                                          <p:spTgt spid="4751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5169"/>
                                        </p:tgtEl>
                                        <p:attrNameLst>
                                          <p:attrName>style.visibility</p:attrName>
                                        </p:attrNameLst>
                                      </p:cBhvr>
                                      <p:to>
                                        <p:strVal val="visible"/>
                                      </p:to>
                                    </p:set>
                                    <p:animEffect transition="in" filter="dissolve">
                                      <p:cBhvr>
                                        <p:cTn id="12" dur="500"/>
                                        <p:tgtEl>
                                          <p:spTgt spid="4751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5179"/>
                                        </p:tgtEl>
                                        <p:attrNameLst>
                                          <p:attrName>style.visibility</p:attrName>
                                        </p:attrNameLst>
                                      </p:cBhvr>
                                      <p:to>
                                        <p:strVal val="visible"/>
                                      </p:to>
                                    </p:set>
                                    <p:animEffect transition="in" filter="dissolve">
                                      <p:cBhvr>
                                        <p:cTn id="17" dur="500"/>
                                        <p:tgtEl>
                                          <p:spTgt spid="4751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5180"/>
                                        </p:tgtEl>
                                        <p:attrNameLst>
                                          <p:attrName>style.visibility</p:attrName>
                                        </p:attrNameLst>
                                      </p:cBhvr>
                                      <p:to>
                                        <p:strVal val="visible"/>
                                      </p:to>
                                    </p:set>
                                    <p:animEffect transition="in" filter="dissolve">
                                      <p:cBhvr>
                                        <p:cTn id="22" dur="500"/>
                                        <p:tgtEl>
                                          <p:spTgt spid="47518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5181"/>
                                        </p:tgtEl>
                                        <p:attrNameLst>
                                          <p:attrName>style.visibility</p:attrName>
                                        </p:attrNameLst>
                                      </p:cBhvr>
                                      <p:to>
                                        <p:strVal val="visible"/>
                                      </p:to>
                                    </p:set>
                                    <p:animEffect transition="in" filter="dissolve">
                                      <p:cBhvr>
                                        <p:cTn id="27" dur="500"/>
                                        <p:tgtEl>
                                          <p:spTgt spid="4751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5182"/>
                                        </p:tgtEl>
                                        <p:attrNameLst>
                                          <p:attrName>style.visibility</p:attrName>
                                        </p:attrNameLst>
                                      </p:cBhvr>
                                      <p:to>
                                        <p:strVal val="visible"/>
                                      </p:to>
                                    </p:set>
                                    <p:animEffect transition="in" filter="dissolve">
                                      <p:cBhvr>
                                        <p:cTn id="32" dur="500"/>
                                        <p:tgtEl>
                                          <p:spTgt spid="47518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5183"/>
                                        </p:tgtEl>
                                        <p:attrNameLst>
                                          <p:attrName>style.visibility</p:attrName>
                                        </p:attrNameLst>
                                      </p:cBhvr>
                                      <p:to>
                                        <p:strVal val="visible"/>
                                      </p:to>
                                    </p:set>
                                    <p:animEffect transition="in" filter="dissolve">
                                      <p:cBhvr>
                                        <p:cTn id="37" dur="500"/>
                                        <p:tgtEl>
                                          <p:spTgt spid="47518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5184"/>
                                        </p:tgtEl>
                                        <p:attrNameLst>
                                          <p:attrName>style.visibility</p:attrName>
                                        </p:attrNameLst>
                                      </p:cBhvr>
                                      <p:to>
                                        <p:strVal val="visible"/>
                                      </p:to>
                                    </p:set>
                                    <p:animEffect transition="in" filter="dissolve">
                                      <p:cBhvr>
                                        <p:cTn id="42" dur="500"/>
                                        <p:tgtEl>
                                          <p:spTgt spid="47518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5185"/>
                                        </p:tgtEl>
                                        <p:attrNameLst>
                                          <p:attrName>style.visibility</p:attrName>
                                        </p:attrNameLst>
                                      </p:cBhvr>
                                      <p:to>
                                        <p:strVal val="visible"/>
                                      </p:to>
                                    </p:set>
                                    <p:animEffect transition="in" filter="dissolve">
                                      <p:cBhvr>
                                        <p:cTn id="47" dur="500"/>
                                        <p:tgtEl>
                                          <p:spTgt spid="47518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5186"/>
                                        </p:tgtEl>
                                        <p:attrNameLst>
                                          <p:attrName>style.visibility</p:attrName>
                                        </p:attrNameLst>
                                      </p:cBhvr>
                                      <p:to>
                                        <p:strVal val="visible"/>
                                      </p:to>
                                    </p:set>
                                    <p:animEffect transition="in" filter="dissolve">
                                      <p:cBhvr>
                                        <p:cTn id="52" dur="500"/>
                                        <p:tgtEl>
                                          <p:spTgt spid="47518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5187"/>
                                        </p:tgtEl>
                                        <p:attrNameLst>
                                          <p:attrName>style.visibility</p:attrName>
                                        </p:attrNameLst>
                                      </p:cBhvr>
                                      <p:to>
                                        <p:strVal val="visible"/>
                                      </p:to>
                                    </p:set>
                                    <p:animEffect transition="in" filter="dissolve">
                                      <p:cBhvr>
                                        <p:cTn id="57" dur="500"/>
                                        <p:tgtEl>
                                          <p:spTgt spid="47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69" grpId="0"/>
      <p:bldP spid="475179" grpId="0" autoUpdateAnimBg="0"/>
      <p:bldP spid="475180" grpId="0" autoUpdateAnimBg="0"/>
      <p:bldP spid="475181" grpId="0" autoUpdateAnimBg="0"/>
      <p:bldP spid="475182" grpId="0" autoUpdateAnimBg="0"/>
      <p:bldP spid="475183" grpId="0" autoUpdateAnimBg="0"/>
      <p:bldP spid="475184" grpId="0" autoUpdateAnimBg="0"/>
      <p:bldP spid="475185" grpId="0" autoUpdateAnimBg="0"/>
      <p:bldP spid="475186" grpId="0" autoUpdateAnimBg="0"/>
      <p:bldP spid="475187"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850018" y="1196752"/>
            <a:ext cx="45593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bg2"/>
                </a:solidFill>
              </a:rPr>
              <a:t> ⑶ 活动的最早开始时间</a:t>
            </a:r>
            <a:r>
              <a:rPr lang="en-US" altLang="zh-CN" sz="2800" b="1" dirty="0">
                <a:solidFill>
                  <a:schemeClr val="bg2"/>
                </a:solidFill>
              </a:rPr>
              <a:t>e[</a:t>
            </a:r>
            <a:r>
              <a:rPr lang="en-US" altLang="zh-CN" sz="2800" b="1" dirty="0" err="1">
                <a:solidFill>
                  <a:schemeClr val="bg2"/>
                </a:solidFill>
              </a:rPr>
              <a:t>i</a:t>
            </a:r>
            <a:r>
              <a:rPr lang="en-US" altLang="zh-CN" sz="2800" b="1" dirty="0">
                <a:solidFill>
                  <a:schemeClr val="bg2"/>
                </a:solidFill>
              </a:rPr>
              <a:t>] </a:t>
            </a:r>
            <a:endParaRPr lang="en-US" altLang="zh-CN" sz="2800" b="1" dirty="0">
              <a:solidFill>
                <a:schemeClr val="bg2"/>
              </a:solidFill>
            </a:endParaRPr>
          </a:p>
        </p:txBody>
      </p:sp>
      <p:sp>
        <p:nvSpPr>
          <p:cNvPr id="138243" name="Rectangle 4"/>
          <p:cNvSpPr>
            <a:spLocks noChangeArrowheads="1"/>
          </p:cNvSpPr>
          <p:nvPr/>
        </p:nvSpPr>
        <p:spPr bwMode="auto">
          <a:xfrm>
            <a:off x="850018" y="1916832"/>
            <a:ext cx="8043863"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b="1" dirty="0">
                <a:solidFill>
                  <a:schemeClr val="bg2"/>
                </a:solidFill>
              </a:rPr>
              <a:t>若活动</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是由弧</a:t>
            </a:r>
            <a:r>
              <a:rPr lang="en-US" altLang="zh-CN" sz="2800" b="1" dirty="0">
                <a:solidFill>
                  <a:schemeClr val="bg2"/>
                </a:solidFill>
              </a:rPr>
              <a:t>&lt;</a:t>
            </a:r>
            <a:r>
              <a:rPr lang="en-US" altLang="zh-CN" sz="2800" b="1" i="1" dirty="0" err="1">
                <a:solidFill>
                  <a:schemeClr val="bg2"/>
                </a:solidFill>
              </a:rPr>
              <a:t>v</a:t>
            </a:r>
            <a:r>
              <a:rPr lang="en-US" altLang="zh-CN" sz="2800" b="1" i="1" baseline="-25000" dirty="0" err="1">
                <a:solidFill>
                  <a:schemeClr val="bg2"/>
                </a:solidFill>
              </a:rPr>
              <a:t>k</a:t>
            </a:r>
            <a:r>
              <a:rPr lang="en-US" altLang="zh-CN" sz="2800" b="1" i="1" dirty="0">
                <a:solidFill>
                  <a:schemeClr val="bg2"/>
                </a:solidFill>
              </a:rPr>
              <a:t> </a:t>
            </a:r>
            <a:r>
              <a:rPr lang="en-US" altLang="zh-CN" sz="2800" b="1" dirty="0">
                <a:solidFill>
                  <a:schemeClr val="bg2"/>
                </a:solidFill>
              </a:rPr>
              <a:t>, </a:t>
            </a:r>
            <a:r>
              <a:rPr lang="en-US" altLang="zh-CN" sz="2800" b="1" i="1" dirty="0" err="1">
                <a:solidFill>
                  <a:schemeClr val="bg2"/>
                </a:solidFill>
              </a:rPr>
              <a:t>v</a:t>
            </a:r>
            <a:r>
              <a:rPr lang="en-US" altLang="zh-CN" sz="2800" b="1" i="1" baseline="-25000" dirty="0" err="1">
                <a:solidFill>
                  <a:schemeClr val="bg2"/>
                </a:solidFill>
              </a:rPr>
              <a:t>j</a:t>
            </a:r>
            <a:r>
              <a:rPr lang="en-US" altLang="zh-CN" sz="2800" b="1" dirty="0">
                <a:solidFill>
                  <a:schemeClr val="bg2"/>
                </a:solidFill>
              </a:rPr>
              <a:t>&gt;</a:t>
            </a:r>
            <a:r>
              <a:rPr lang="zh-CN" altLang="en-US" sz="2800" b="1" dirty="0">
                <a:solidFill>
                  <a:schemeClr val="bg2"/>
                </a:solidFill>
              </a:rPr>
              <a:t>表示，则活动</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的最早开始时间应等于事件</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的最早发生时间。因此，有：</a:t>
            </a:r>
            <a:endParaRPr lang="zh-CN" altLang="en-US" sz="2800" b="1" dirty="0">
              <a:solidFill>
                <a:schemeClr val="bg2"/>
              </a:solidFill>
            </a:endParaRPr>
          </a:p>
          <a:p>
            <a:pPr eaLnBrk="1" hangingPunct="1">
              <a:lnSpc>
                <a:spcPct val="150000"/>
              </a:lnSpc>
              <a:spcBef>
                <a:spcPct val="50000"/>
              </a:spcBef>
            </a:pPr>
            <a:r>
              <a:rPr lang="zh-CN" altLang="en-US" sz="2800" b="1" dirty="0">
                <a:solidFill>
                  <a:schemeClr val="bg2"/>
                </a:solidFill>
              </a:rPr>
              <a:t>       </a:t>
            </a:r>
            <a:r>
              <a:rPr lang="en-US" altLang="zh-CN" sz="2800" b="1" dirty="0">
                <a:solidFill>
                  <a:schemeClr val="bg2"/>
                </a:solidFill>
              </a:rPr>
              <a:t>e[</a:t>
            </a:r>
            <a:r>
              <a:rPr lang="en-US" altLang="zh-CN" sz="2800" b="1" dirty="0" err="1">
                <a:solidFill>
                  <a:schemeClr val="bg2"/>
                </a:solidFill>
              </a:rPr>
              <a:t>i</a:t>
            </a:r>
            <a:r>
              <a:rPr lang="en-US" altLang="zh-CN" sz="2800" b="1" dirty="0">
                <a:solidFill>
                  <a:schemeClr val="bg2"/>
                </a:solidFill>
              </a:rPr>
              <a:t>]=</a:t>
            </a:r>
            <a:r>
              <a:rPr lang="en-US" altLang="zh-CN" sz="2800" b="1" dirty="0" err="1">
                <a:solidFill>
                  <a:schemeClr val="bg2"/>
                </a:solidFill>
              </a:rPr>
              <a:t>ve</a:t>
            </a:r>
            <a:r>
              <a:rPr lang="en-US" altLang="zh-CN" sz="2800" b="1" dirty="0">
                <a:solidFill>
                  <a:schemeClr val="bg2"/>
                </a:solidFill>
              </a:rPr>
              <a:t>[k]                                            </a:t>
            </a:r>
            <a:endParaRPr lang="en-US" altLang="zh-CN" sz="2800" b="1" dirty="0">
              <a:solidFill>
                <a:schemeClr val="bg2"/>
              </a:solidFill>
            </a:endParaRPr>
          </a:p>
        </p:txBody>
      </p:sp>
      <p:sp>
        <p:nvSpPr>
          <p:cNvPr id="138245" name="灯片编号占位符 2"/>
          <p:cNvSpPr>
            <a:spLocks noGrp="1"/>
          </p:cNvSpPr>
          <p:nvPr>
            <p:ph type="sldNum" sz="quarter" idx="12"/>
          </p:nvPr>
        </p:nvSpPr>
        <p:spPr>
          <a:xfrm>
            <a:off x="8316913" y="6459538"/>
            <a:ext cx="698500"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C5C341C5-B669-4F5E-A6D6-D778CAAEA5E6}"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11"/>
          <p:cNvSpPr>
            <a:spLocks noChangeArrowheads="1"/>
          </p:cNvSpPr>
          <p:nvPr/>
        </p:nvSpPr>
        <p:spPr bwMode="auto">
          <a:xfrm>
            <a:off x="2040202" y="3323431"/>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grpSp>
        <p:nvGrpSpPr>
          <p:cNvPr id="139266" name="Group 2"/>
          <p:cNvGrpSpPr/>
          <p:nvPr/>
        </p:nvGrpSpPr>
        <p:grpSpPr bwMode="auto">
          <a:xfrm>
            <a:off x="1125538" y="979488"/>
            <a:ext cx="5245100" cy="2768600"/>
            <a:chOff x="202" y="922"/>
            <a:chExt cx="3304" cy="1744"/>
          </a:xfrm>
        </p:grpSpPr>
        <p:sp>
          <p:nvSpPr>
            <p:cNvPr id="477187" name="Oval 3"/>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9335" name="Text Box 4"/>
            <p:cNvSpPr txBox="1">
              <a:spLocks noChangeArrowheads="1"/>
            </p:cNvSpPr>
            <p:nvPr/>
          </p:nvSpPr>
          <p:spPr bwMode="auto">
            <a:xfrm>
              <a:off x="810" y="9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2</a:t>
              </a:r>
              <a:endParaRPr lang="en-US" altLang="zh-CN" b="1" dirty="0">
                <a:solidFill>
                  <a:srgbClr val="FF0000"/>
                </a:solidFill>
              </a:endParaRPr>
            </a:p>
          </p:txBody>
        </p:sp>
        <p:sp>
          <p:nvSpPr>
            <p:cNvPr id="477189" name="Oval 5"/>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77190" name="Oval 6"/>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7191" name="Oval 7"/>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7193" name="Oval 9"/>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7194" name="Oval 10"/>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7195" name="Oval 11"/>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7196" name="Oval 12"/>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39344" name="Text Box 13"/>
            <p:cNvSpPr txBox="1">
              <a:spLocks noChangeArrowheads="1"/>
            </p:cNvSpPr>
            <p:nvPr/>
          </p:nvSpPr>
          <p:spPr bwMode="auto">
            <a:xfrm>
              <a:off x="227" y="1539"/>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1</a:t>
              </a:r>
              <a:endParaRPr lang="en-US" altLang="zh-CN" b="1">
                <a:solidFill>
                  <a:srgbClr val="FF0000"/>
                </a:solidFill>
              </a:endParaRPr>
            </a:p>
          </p:txBody>
        </p:sp>
        <p:sp>
          <p:nvSpPr>
            <p:cNvPr id="139345" name="Text Box 14"/>
            <p:cNvSpPr txBox="1">
              <a:spLocks noChangeArrowheads="1"/>
            </p:cNvSpPr>
            <p:nvPr/>
          </p:nvSpPr>
          <p:spPr bwMode="auto">
            <a:xfrm>
              <a:off x="1017" y="1735"/>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39347" name="Text Box 16"/>
            <p:cNvSpPr txBox="1">
              <a:spLocks noChangeArrowheads="1"/>
            </p:cNvSpPr>
            <p:nvPr/>
          </p:nvSpPr>
          <p:spPr bwMode="auto">
            <a:xfrm>
              <a:off x="1698" y="1227"/>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39348" name="Text Box 17"/>
            <p:cNvSpPr txBox="1">
              <a:spLocks noChangeArrowheads="1"/>
            </p:cNvSpPr>
            <p:nvPr/>
          </p:nvSpPr>
          <p:spPr bwMode="auto">
            <a:xfrm>
              <a:off x="2398" y="1828"/>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39349" name="Text Box 18"/>
            <p:cNvSpPr txBox="1">
              <a:spLocks noChangeArrowheads="1"/>
            </p:cNvSpPr>
            <p:nvPr/>
          </p:nvSpPr>
          <p:spPr bwMode="auto">
            <a:xfrm>
              <a:off x="1739" y="229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6</a:t>
              </a:r>
              <a:endParaRPr lang="en-US" altLang="zh-CN" b="1" dirty="0">
                <a:solidFill>
                  <a:srgbClr val="FF0000"/>
                </a:solidFill>
              </a:endParaRPr>
            </a:p>
          </p:txBody>
        </p:sp>
        <p:sp>
          <p:nvSpPr>
            <p:cNvPr id="139350" name="Text Box 19"/>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7</a:t>
              </a:r>
              <a:endParaRPr lang="en-US" altLang="zh-CN" b="1">
                <a:solidFill>
                  <a:srgbClr val="FF0000"/>
                </a:solidFill>
              </a:endParaRPr>
            </a:p>
          </p:txBody>
        </p:sp>
        <p:sp>
          <p:nvSpPr>
            <p:cNvPr id="139351" name="Text Box 20"/>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39352" name="Text Box 21"/>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39353" name="Text Box 22"/>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39354" name="Text Box 23"/>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39355" name="Text Box 24"/>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10</a:t>
              </a:r>
              <a:r>
                <a:rPr lang="en-US" altLang="zh-CN" b="1">
                  <a:solidFill>
                    <a:schemeClr val="bg2"/>
                  </a:solidFill>
                </a:rPr>
                <a:t>=2</a:t>
              </a:r>
              <a:endParaRPr lang="en-US" altLang="zh-CN" b="1">
                <a:solidFill>
                  <a:schemeClr val="bg2"/>
                </a:solidFill>
              </a:endParaRPr>
            </a:p>
          </p:txBody>
        </p:sp>
        <p:sp>
          <p:nvSpPr>
            <p:cNvPr id="139356" name="Text Box 25"/>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39357" name="Text Box 26"/>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39358" name="Text Box 27"/>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39359" name="Text Box 28"/>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39360" name="Text Box 29"/>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39361" name="Text Box 30"/>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39362" name="Text Box 31"/>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39363" name="Freeform 32"/>
            <p:cNvSpPr/>
            <p:nvPr/>
          </p:nvSpPr>
          <p:spPr bwMode="auto">
            <a:xfrm>
              <a:off x="462" y="1222"/>
              <a:ext cx="416" cy="404"/>
            </a:xfrm>
            <a:custGeom>
              <a:avLst/>
              <a:gdLst>
                <a:gd name="T0" fmla="*/ 0 w 420"/>
                <a:gd name="T1" fmla="*/ 1207 h 390"/>
                <a:gd name="T2" fmla="*/ 310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4" name="Freeform 33"/>
            <p:cNvSpPr/>
            <p:nvPr/>
          </p:nvSpPr>
          <p:spPr bwMode="auto">
            <a:xfrm>
              <a:off x="1091" y="1143"/>
              <a:ext cx="590" cy="225"/>
            </a:xfrm>
            <a:custGeom>
              <a:avLst/>
              <a:gdLst>
                <a:gd name="T0" fmla="*/ 0 w 585"/>
                <a:gd name="T1" fmla="*/ 0 h 180"/>
                <a:gd name="T2" fmla="*/ 765 w 585"/>
                <a:gd name="T3" fmla="*/ 227235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5" name="Freeform 34"/>
            <p:cNvSpPr/>
            <p:nvPr/>
          </p:nvSpPr>
          <p:spPr bwMode="auto">
            <a:xfrm>
              <a:off x="1955" y="1268"/>
              <a:ext cx="596" cy="146"/>
            </a:xfrm>
            <a:custGeom>
              <a:avLst/>
              <a:gdLst>
                <a:gd name="T0" fmla="*/ 0 w 631"/>
                <a:gd name="T1" fmla="*/ 97 h 148"/>
                <a:gd name="T2" fmla="*/ 102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6" name="Freeform 35"/>
            <p:cNvSpPr/>
            <p:nvPr/>
          </p:nvSpPr>
          <p:spPr bwMode="auto">
            <a:xfrm>
              <a:off x="407" y="1871"/>
              <a:ext cx="427" cy="518"/>
            </a:xfrm>
            <a:custGeom>
              <a:avLst/>
              <a:gdLst>
                <a:gd name="T0" fmla="*/ 0 w 419"/>
                <a:gd name="T1" fmla="*/ 0 h 485"/>
                <a:gd name="T2" fmla="*/ 766 w 419"/>
                <a:gd name="T3" fmla="*/ 3990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7" name="Freeform 36"/>
            <p:cNvSpPr/>
            <p:nvPr/>
          </p:nvSpPr>
          <p:spPr bwMode="auto">
            <a:xfrm>
              <a:off x="488" y="1754"/>
              <a:ext cx="524" cy="172"/>
            </a:xfrm>
            <a:custGeom>
              <a:avLst/>
              <a:gdLst>
                <a:gd name="T0" fmla="*/ 0 w 510"/>
                <a:gd name="T1" fmla="*/ 0 h 120"/>
                <a:gd name="T2" fmla="*/ 1212 w 510"/>
                <a:gd name="T3" fmla="*/ 12104698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8" name="Freeform 37"/>
            <p:cNvSpPr/>
            <p:nvPr/>
          </p:nvSpPr>
          <p:spPr bwMode="auto">
            <a:xfrm>
              <a:off x="1280" y="1502"/>
              <a:ext cx="435" cy="398"/>
            </a:xfrm>
            <a:custGeom>
              <a:avLst/>
              <a:gdLst>
                <a:gd name="T0" fmla="*/ 0 w 428"/>
                <a:gd name="T1" fmla="*/ 9722 h 359"/>
                <a:gd name="T2" fmla="*/ 718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9" name="Freeform 38"/>
            <p:cNvSpPr/>
            <p:nvPr/>
          </p:nvSpPr>
          <p:spPr bwMode="auto">
            <a:xfrm>
              <a:off x="2683" y="1820"/>
              <a:ext cx="499" cy="188"/>
            </a:xfrm>
            <a:custGeom>
              <a:avLst/>
              <a:gdLst>
                <a:gd name="T0" fmla="*/ 0 w 532"/>
                <a:gd name="T1" fmla="*/ 607 h 181"/>
                <a:gd name="T2" fmla="*/ 68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0" name="Freeform 39"/>
            <p:cNvSpPr/>
            <p:nvPr/>
          </p:nvSpPr>
          <p:spPr bwMode="auto">
            <a:xfrm>
              <a:off x="1988" y="2151"/>
              <a:ext cx="463" cy="340"/>
            </a:xfrm>
            <a:custGeom>
              <a:avLst/>
              <a:gdLst>
                <a:gd name="T0" fmla="*/ 0 w 458"/>
                <a:gd name="T1" fmla="*/ 63 h 359"/>
                <a:gd name="T2" fmla="*/ 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1" name="Freeform 40"/>
            <p:cNvSpPr/>
            <p:nvPr/>
          </p:nvSpPr>
          <p:spPr bwMode="auto">
            <a:xfrm>
              <a:off x="1921" y="1524"/>
              <a:ext cx="489" cy="412"/>
            </a:xfrm>
            <a:custGeom>
              <a:avLst/>
              <a:gdLst>
                <a:gd name="T0" fmla="*/ 0 w 466"/>
                <a:gd name="T1" fmla="*/ 0 h 370"/>
                <a:gd name="T2" fmla="*/ 2173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2" name="Freeform 41"/>
            <p:cNvSpPr/>
            <p:nvPr/>
          </p:nvSpPr>
          <p:spPr bwMode="auto">
            <a:xfrm>
              <a:off x="2821" y="1297"/>
              <a:ext cx="374" cy="347"/>
            </a:xfrm>
            <a:custGeom>
              <a:avLst/>
              <a:gdLst>
                <a:gd name="T0" fmla="*/ 0 w 367"/>
                <a:gd name="T1" fmla="*/ 0 h 382"/>
                <a:gd name="T2" fmla="*/ 671 w 367"/>
                <a:gd name="T3" fmla="*/ 1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3" name="Freeform 42"/>
            <p:cNvSpPr/>
            <p:nvPr/>
          </p:nvSpPr>
          <p:spPr bwMode="auto">
            <a:xfrm>
              <a:off x="1078" y="2522"/>
              <a:ext cx="630" cy="50"/>
            </a:xfrm>
            <a:custGeom>
              <a:avLst/>
              <a:gdLst>
                <a:gd name="T0" fmla="*/ 0 w 555"/>
                <a:gd name="T1" fmla="*/ 0 h 1"/>
                <a:gd name="T2" fmla="*/ 32094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6" name="Text Box 15"/>
            <p:cNvSpPr txBox="1">
              <a:spLocks noChangeArrowheads="1"/>
            </p:cNvSpPr>
            <p:nvPr/>
          </p:nvSpPr>
          <p:spPr bwMode="auto">
            <a:xfrm>
              <a:off x="792" y="2320"/>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4</a:t>
              </a:r>
              <a:endParaRPr lang="en-US" altLang="zh-CN" b="1" dirty="0">
                <a:solidFill>
                  <a:srgbClr val="FF0000"/>
                </a:solidFill>
              </a:endParaRPr>
            </a:p>
          </p:txBody>
        </p:sp>
      </p:grpSp>
      <p:grpSp>
        <p:nvGrpSpPr>
          <p:cNvPr id="139267" name="Group 43"/>
          <p:cNvGrpSpPr/>
          <p:nvPr/>
        </p:nvGrpSpPr>
        <p:grpSpPr bwMode="auto">
          <a:xfrm>
            <a:off x="1693863" y="3787775"/>
            <a:ext cx="6096000" cy="519113"/>
            <a:chOff x="720" y="3054"/>
            <a:chExt cx="4320" cy="327"/>
          </a:xfrm>
        </p:grpSpPr>
        <p:sp>
          <p:nvSpPr>
            <p:cNvPr id="139325" name="Text Box 44"/>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2</a:t>
              </a:r>
              <a:endParaRPr lang="en-US" altLang="zh-CN" sz="2800" b="1" baseline="-25000">
                <a:solidFill>
                  <a:schemeClr val="bg2"/>
                </a:solidFill>
              </a:endParaRPr>
            </a:p>
          </p:txBody>
        </p:sp>
        <p:sp>
          <p:nvSpPr>
            <p:cNvPr id="139326" name="Text Box 45"/>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7</a:t>
              </a:r>
              <a:endParaRPr lang="en-US" altLang="zh-CN" sz="2800" b="1" baseline="-25000">
                <a:solidFill>
                  <a:schemeClr val="bg2"/>
                </a:solidFill>
              </a:endParaRPr>
            </a:p>
          </p:txBody>
        </p:sp>
        <p:sp>
          <p:nvSpPr>
            <p:cNvPr id="139327" name="Text Box 46"/>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6</a:t>
              </a:r>
              <a:endParaRPr lang="en-US" altLang="zh-CN" sz="2800" b="1" baseline="-25000">
                <a:solidFill>
                  <a:schemeClr val="bg2"/>
                </a:solidFill>
              </a:endParaRPr>
            </a:p>
          </p:txBody>
        </p:sp>
        <p:sp>
          <p:nvSpPr>
            <p:cNvPr id="139328" name="Text Box 47"/>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5</a:t>
              </a:r>
              <a:endParaRPr lang="en-US" altLang="zh-CN" sz="2800" b="1" baseline="-25000">
                <a:solidFill>
                  <a:schemeClr val="bg2"/>
                </a:solidFill>
              </a:endParaRPr>
            </a:p>
          </p:txBody>
        </p:sp>
        <p:sp>
          <p:nvSpPr>
            <p:cNvPr id="139329" name="Text Box 48"/>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4</a:t>
              </a:r>
              <a:endParaRPr lang="en-US" altLang="zh-CN" sz="2800" b="1" baseline="-25000">
                <a:solidFill>
                  <a:schemeClr val="bg2"/>
                </a:solidFill>
              </a:endParaRPr>
            </a:p>
          </p:txBody>
        </p:sp>
        <p:sp>
          <p:nvSpPr>
            <p:cNvPr id="139330" name="Text Box 49"/>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1</a:t>
              </a:r>
              <a:endParaRPr lang="en-US" altLang="zh-CN" sz="2800" b="1" baseline="-25000">
                <a:solidFill>
                  <a:schemeClr val="bg2"/>
                </a:solidFill>
              </a:endParaRPr>
            </a:p>
          </p:txBody>
        </p:sp>
        <p:sp>
          <p:nvSpPr>
            <p:cNvPr id="139331" name="Text Box 50"/>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3</a:t>
              </a:r>
              <a:endParaRPr lang="en-US" altLang="zh-CN" sz="2800" b="1" baseline="-25000">
                <a:solidFill>
                  <a:schemeClr val="bg2"/>
                </a:solidFill>
              </a:endParaRPr>
            </a:p>
          </p:txBody>
        </p:sp>
        <p:sp>
          <p:nvSpPr>
            <p:cNvPr id="139332" name="Text Box 51"/>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9</a:t>
              </a:r>
              <a:endParaRPr lang="en-US" altLang="zh-CN" sz="2800" b="1" baseline="-25000">
                <a:solidFill>
                  <a:schemeClr val="bg2"/>
                </a:solidFill>
              </a:endParaRPr>
            </a:p>
          </p:txBody>
        </p:sp>
        <p:sp>
          <p:nvSpPr>
            <p:cNvPr id="139333" name="Text Box 52"/>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8</a:t>
              </a:r>
              <a:endParaRPr lang="en-US" altLang="zh-CN" sz="2800" b="1" baseline="-25000">
                <a:solidFill>
                  <a:schemeClr val="bg2"/>
                </a:solidFill>
              </a:endParaRPr>
            </a:p>
          </p:txBody>
        </p:sp>
      </p:grpSp>
      <p:grpSp>
        <p:nvGrpSpPr>
          <p:cNvPr id="139268" name="Group 53"/>
          <p:cNvGrpSpPr/>
          <p:nvPr/>
        </p:nvGrpSpPr>
        <p:grpSpPr bwMode="auto">
          <a:xfrm>
            <a:off x="1598613" y="4394200"/>
            <a:ext cx="6096000" cy="523875"/>
            <a:chOff x="720" y="3054"/>
            <a:chExt cx="4320" cy="330"/>
          </a:xfrm>
        </p:grpSpPr>
        <p:sp>
          <p:nvSpPr>
            <p:cNvPr id="139316" name="Text Box 54"/>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17" name="Text Box 55"/>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18" name="Text Box 56"/>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19" name="Text Box 57"/>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20" name="Text Box 58"/>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21" name="Text Box 59"/>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22" name="Text Box 60"/>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23" name="Text Box 61"/>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39324" name="Text Box 62"/>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sp>
        <p:nvSpPr>
          <p:cNvPr id="139269" name="Text Box 63"/>
          <p:cNvSpPr txBox="1">
            <a:spLocks noChangeArrowheads="1"/>
          </p:cNvSpPr>
          <p:nvPr/>
        </p:nvSpPr>
        <p:spPr bwMode="auto">
          <a:xfrm>
            <a:off x="303213" y="4381500"/>
            <a:ext cx="12954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ve[k]</a:t>
            </a:r>
            <a:endParaRPr lang="en-US" altLang="zh-CN" sz="2800" b="1">
              <a:solidFill>
                <a:schemeClr val="bg2"/>
              </a:solidFill>
            </a:endParaRPr>
          </a:p>
        </p:txBody>
      </p:sp>
      <p:sp>
        <p:nvSpPr>
          <p:cNvPr id="139270" name="Text Box 64"/>
          <p:cNvSpPr txBox="1">
            <a:spLocks noChangeArrowheads="1"/>
          </p:cNvSpPr>
          <p:nvPr/>
        </p:nvSpPr>
        <p:spPr bwMode="auto">
          <a:xfrm>
            <a:off x="1674813" y="4445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39271" name="Text Box 65"/>
          <p:cNvSpPr txBox="1">
            <a:spLocks noChangeArrowheads="1"/>
          </p:cNvSpPr>
          <p:nvPr/>
        </p:nvSpPr>
        <p:spPr bwMode="auto">
          <a:xfrm>
            <a:off x="2322513" y="44323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39272" name="Text Box 66"/>
          <p:cNvSpPr txBox="1">
            <a:spLocks noChangeArrowheads="1"/>
          </p:cNvSpPr>
          <p:nvPr/>
        </p:nvSpPr>
        <p:spPr bwMode="auto">
          <a:xfrm>
            <a:off x="30083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4</a:t>
            </a:r>
            <a:endParaRPr lang="en-US" altLang="zh-CN" sz="2800" b="1">
              <a:solidFill>
                <a:schemeClr val="bg2"/>
              </a:solidFill>
            </a:endParaRPr>
          </a:p>
        </p:txBody>
      </p:sp>
      <p:sp>
        <p:nvSpPr>
          <p:cNvPr id="139273" name="Text Box 67"/>
          <p:cNvSpPr txBox="1">
            <a:spLocks noChangeArrowheads="1"/>
          </p:cNvSpPr>
          <p:nvPr/>
        </p:nvSpPr>
        <p:spPr bwMode="auto">
          <a:xfrm>
            <a:off x="36687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5</a:t>
            </a:r>
            <a:endParaRPr lang="en-US" altLang="zh-CN" sz="2800" b="1">
              <a:solidFill>
                <a:schemeClr val="bg2"/>
              </a:solidFill>
            </a:endParaRPr>
          </a:p>
        </p:txBody>
      </p:sp>
      <p:sp>
        <p:nvSpPr>
          <p:cNvPr id="139274" name="Text Box 68"/>
          <p:cNvSpPr txBox="1">
            <a:spLocks noChangeArrowheads="1"/>
          </p:cNvSpPr>
          <p:nvPr/>
        </p:nvSpPr>
        <p:spPr bwMode="auto">
          <a:xfrm>
            <a:off x="4341813" y="44069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39275" name="Text Box 69"/>
          <p:cNvSpPr txBox="1">
            <a:spLocks noChangeArrowheads="1"/>
          </p:cNvSpPr>
          <p:nvPr/>
        </p:nvSpPr>
        <p:spPr bwMode="auto">
          <a:xfrm>
            <a:off x="5014913" y="4394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39276" name="Text Box 70"/>
          <p:cNvSpPr txBox="1">
            <a:spLocks noChangeArrowheads="1"/>
          </p:cNvSpPr>
          <p:nvPr/>
        </p:nvSpPr>
        <p:spPr bwMode="auto">
          <a:xfrm>
            <a:off x="5649913" y="4394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39277" name="Text Box 71"/>
          <p:cNvSpPr txBox="1">
            <a:spLocks noChangeArrowheads="1"/>
          </p:cNvSpPr>
          <p:nvPr/>
        </p:nvSpPr>
        <p:spPr bwMode="auto">
          <a:xfrm>
            <a:off x="63484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139278" name="Text Box 72"/>
          <p:cNvSpPr txBox="1">
            <a:spLocks noChangeArrowheads="1"/>
          </p:cNvSpPr>
          <p:nvPr/>
        </p:nvSpPr>
        <p:spPr bwMode="auto">
          <a:xfrm>
            <a:off x="7008813" y="44069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18</a:t>
            </a:r>
            <a:endParaRPr lang="en-US" altLang="zh-CN" sz="2800" b="1">
              <a:solidFill>
                <a:schemeClr val="bg2"/>
              </a:solidFill>
            </a:endParaRPr>
          </a:p>
        </p:txBody>
      </p:sp>
      <p:sp>
        <p:nvSpPr>
          <p:cNvPr id="139279" name="Text Box 73"/>
          <p:cNvSpPr txBox="1">
            <a:spLocks noChangeArrowheads="1"/>
          </p:cNvSpPr>
          <p:nvPr/>
        </p:nvSpPr>
        <p:spPr bwMode="auto">
          <a:xfrm>
            <a:off x="2406650" y="4959350"/>
            <a:ext cx="7429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2</a:t>
            </a:r>
            <a:endParaRPr lang="en-US" altLang="zh-CN" sz="2800" b="1" baseline="-25000">
              <a:solidFill>
                <a:schemeClr val="bg2"/>
              </a:solidFill>
            </a:endParaRPr>
          </a:p>
        </p:txBody>
      </p:sp>
      <p:sp>
        <p:nvSpPr>
          <p:cNvPr id="139280" name="Text Box 74"/>
          <p:cNvSpPr txBox="1">
            <a:spLocks noChangeArrowheads="1"/>
          </p:cNvSpPr>
          <p:nvPr/>
        </p:nvSpPr>
        <p:spPr bwMode="auto">
          <a:xfrm>
            <a:off x="5826125"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7</a:t>
            </a:r>
            <a:endParaRPr lang="en-US" altLang="zh-CN" sz="2800" b="1" baseline="-25000">
              <a:solidFill>
                <a:schemeClr val="bg2"/>
              </a:solidFill>
            </a:endParaRPr>
          </a:p>
        </p:txBody>
      </p:sp>
      <p:sp>
        <p:nvSpPr>
          <p:cNvPr id="139281" name="Text Box 75"/>
          <p:cNvSpPr txBox="1">
            <a:spLocks noChangeArrowheads="1"/>
          </p:cNvSpPr>
          <p:nvPr/>
        </p:nvSpPr>
        <p:spPr bwMode="auto">
          <a:xfrm>
            <a:off x="51482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6</a:t>
            </a:r>
            <a:endParaRPr lang="en-US" altLang="zh-CN" sz="2800" b="1" baseline="-25000">
              <a:solidFill>
                <a:schemeClr val="bg2"/>
              </a:solidFill>
            </a:endParaRPr>
          </a:p>
        </p:txBody>
      </p:sp>
      <p:sp>
        <p:nvSpPr>
          <p:cNvPr id="139282" name="Text Box 76"/>
          <p:cNvSpPr txBox="1">
            <a:spLocks noChangeArrowheads="1"/>
          </p:cNvSpPr>
          <p:nvPr/>
        </p:nvSpPr>
        <p:spPr bwMode="auto">
          <a:xfrm>
            <a:off x="4471988" y="4959350"/>
            <a:ext cx="6762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5</a:t>
            </a:r>
            <a:endParaRPr lang="en-US" altLang="zh-CN" sz="2800" b="1" baseline="-25000">
              <a:solidFill>
                <a:schemeClr val="bg2"/>
              </a:solidFill>
            </a:endParaRPr>
          </a:p>
        </p:txBody>
      </p:sp>
      <p:sp>
        <p:nvSpPr>
          <p:cNvPr id="139283" name="Text Box 77"/>
          <p:cNvSpPr txBox="1">
            <a:spLocks noChangeArrowheads="1"/>
          </p:cNvSpPr>
          <p:nvPr/>
        </p:nvSpPr>
        <p:spPr bwMode="auto">
          <a:xfrm>
            <a:off x="3794125"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4</a:t>
            </a:r>
            <a:endParaRPr lang="en-US" altLang="zh-CN" sz="2800" b="1" baseline="-25000">
              <a:solidFill>
                <a:schemeClr val="bg2"/>
              </a:solidFill>
            </a:endParaRPr>
          </a:p>
        </p:txBody>
      </p:sp>
      <p:sp>
        <p:nvSpPr>
          <p:cNvPr id="139284" name="Text Box 78"/>
          <p:cNvSpPr txBox="1">
            <a:spLocks noChangeArrowheads="1"/>
          </p:cNvSpPr>
          <p:nvPr/>
        </p:nvSpPr>
        <p:spPr bwMode="auto">
          <a:xfrm>
            <a:off x="1728788" y="4959350"/>
            <a:ext cx="74453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a:t>
            </a:r>
            <a:endParaRPr lang="en-US" altLang="zh-CN" sz="2800" b="1" baseline="-25000">
              <a:solidFill>
                <a:schemeClr val="bg2"/>
              </a:solidFill>
            </a:endParaRPr>
          </a:p>
        </p:txBody>
      </p:sp>
      <p:sp>
        <p:nvSpPr>
          <p:cNvPr id="139285" name="Text Box 79"/>
          <p:cNvSpPr txBox="1">
            <a:spLocks noChangeArrowheads="1"/>
          </p:cNvSpPr>
          <p:nvPr/>
        </p:nvSpPr>
        <p:spPr bwMode="auto">
          <a:xfrm>
            <a:off x="31162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3</a:t>
            </a:r>
            <a:endParaRPr lang="en-US" altLang="zh-CN" sz="2800" b="1" baseline="-25000">
              <a:solidFill>
                <a:schemeClr val="bg2"/>
              </a:solidFill>
            </a:endParaRPr>
          </a:p>
        </p:txBody>
      </p:sp>
      <p:sp>
        <p:nvSpPr>
          <p:cNvPr id="139286" name="Text Box 80"/>
          <p:cNvSpPr txBox="1">
            <a:spLocks noChangeArrowheads="1"/>
          </p:cNvSpPr>
          <p:nvPr/>
        </p:nvSpPr>
        <p:spPr bwMode="auto">
          <a:xfrm>
            <a:off x="7137400"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9</a:t>
            </a:r>
            <a:endParaRPr lang="en-US" altLang="zh-CN" sz="2800" b="1" baseline="-25000">
              <a:solidFill>
                <a:schemeClr val="bg2"/>
              </a:solidFill>
            </a:endParaRPr>
          </a:p>
        </p:txBody>
      </p:sp>
      <p:sp>
        <p:nvSpPr>
          <p:cNvPr id="139287" name="Text Box 81"/>
          <p:cNvSpPr txBox="1">
            <a:spLocks noChangeArrowheads="1"/>
          </p:cNvSpPr>
          <p:nvPr/>
        </p:nvSpPr>
        <p:spPr bwMode="auto">
          <a:xfrm>
            <a:off x="6503988" y="4959350"/>
            <a:ext cx="6762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8</a:t>
            </a:r>
            <a:endParaRPr lang="en-US" altLang="zh-CN" sz="2800" b="1" baseline="-25000">
              <a:solidFill>
                <a:schemeClr val="bg2"/>
              </a:solidFill>
            </a:endParaRPr>
          </a:p>
        </p:txBody>
      </p:sp>
      <p:sp>
        <p:nvSpPr>
          <p:cNvPr id="139288" name="Text Box 82"/>
          <p:cNvSpPr txBox="1">
            <a:spLocks noChangeArrowheads="1"/>
          </p:cNvSpPr>
          <p:nvPr/>
        </p:nvSpPr>
        <p:spPr bwMode="auto">
          <a:xfrm>
            <a:off x="2270125" y="5518150"/>
            <a:ext cx="676275"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89" name="Text Box 83"/>
          <p:cNvSpPr txBox="1">
            <a:spLocks noChangeArrowheads="1"/>
          </p:cNvSpPr>
          <p:nvPr/>
        </p:nvSpPr>
        <p:spPr bwMode="auto">
          <a:xfrm>
            <a:off x="5656263" y="5518150"/>
            <a:ext cx="677862"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0" name="Text Box 84"/>
          <p:cNvSpPr txBox="1">
            <a:spLocks noChangeArrowheads="1"/>
          </p:cNvSpPr>
          <p:nvPr/>
        </p:nvSpPr>
        <p:spPr bwMode="auto">
          <a:xfrm>
            <a:off x="4978400" y="5518150"/>
            <a:ext cx="677863"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1" name="Text Box 85"/>
          <p:cNvSpPr txBox="1">
            <a:spLocks noChangeArrowheads="1"/>
          </p:cNvSpPr>
          <p:nvPr/>
        </p:nvSpPr>
        <p:spPr bwMode="auto">
          <a:xfrm>
            <a:off x="4302125" y="5518150"/>
            <a:ext cx="676275"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2" name="Text Box 86"/>
          <p:cNvSpPr txBox="1">
            <a:spLocks noChangeArrowheads="1"/>
          </p:cNvSpPr>
          <p:nvPr/>
        </p:nvSpPr>
        <p:spPr bwMode="auto">
          <a:xfrm>
            <a:off x="3624263" y="5518150"/>
            <a:ext cx="677862"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3" name="Text Box 87"/>
          <p:cNvSpPr txBox="1">
            <a:spLocks noChangeArrowheads="1"/>
          </p:cNvSpPr>
          <p:nvPr/>
        </p:nvSpPr>
        <p:spPr bwMode="auto">
          <a:xfrm>
            <a:off x="1592263" y="5518150"/>
            <a:ext cx="677862"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4" name="Text Box 88"/>
          <p:cNvSpPr txBox="1">
            <a:spLocks noChangeArrowheads="1"/>
          </p:cNvSpPr>
          <p:nvPr/>
        </p:nvSpPr>
        <p:spPr bwMode="auto">
          <a:xfrm>
            <a:off x="2946400" y="5518150"/>
            <a:ext cx="677863"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5" name="Text Box 89"/>
          <p:cNvSpPr txBox="1">
            <a:spLocks noChangeArrowheads="1"/>
          </p:cNvSpPr>
          <p:nvPr/>
        </p:nvSpPr>
        <p:spPr bwMode="auto">
          <a:xfrm>
            <a:off x="7010400" y="5518150"/>
            <a:ext cx="677863"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6" name="Text Box 90"/>
          <p:cNvSpPr txBox="1">
            <a:spLocks noChangeArrowheads="1"/>
          </p:cNvSpPr>
          <p:nvPr/>
        </p:nvSpPr>
        <p:spPr bwMode="auto">
          <a:xfrm>
            <a:off x="6334125" y="5518150"/>
            <a:ext cx="676275"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297" name="Text Box 91"/>
          <p:cNvSpPr txBox="1">
            <a:spLocks noChangeArrowheads="1"/>
          </p:cNvSpPr>
          <p:nvPr/>
        </p:nvSpPr>
        <p:spPr bwMode="auto">
          <a:xfrm>
            <a:off x="436563" y="5475288"/>
            <a:ext cx="90011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e[i]</a:t>
            </a:r>
            <a:endParaRPr lang="en-US" altLang="zh-CN" sz="2800" b="1">
              <a:solidFill>
                <a:schemeClr val="bg2"/>
              </a:solidFill>
            </a:endParaRPr>
          </a:p>
        </p:txBody>
      </p:sp>
      <p:sp>
        <p:nvSpPr>
          <p:cNvPr id="477276" name="Text Box 92"/>
          <p:cNvSpPr txBox="1">
            <a:spLocks noChangeArrowheads="1"/>
          </p:cNvSpPr>
          <p:nvPr/>
        </p:nvSpPr>
        <p:spPr bwMode="auto">
          <a:xfrm>
            <a:off x="1655763" y="55562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0</a:t>
            </a:r>
            <a:endParaRPr lang="en-US" altLang="zh-CN" sz="2800" b="1">
              <a:solidFill>
                <a:srgbClr val="FF0000"/>
              </a:solidFill>
            </a:endParaRPr>
          </a:p>
        </p:txBody>
      </p:sp>
      <p:sp>
        <p:nvSpPr>
          <p:cNvPr id="477277" name="Text Box 93"/>
          <p:cNvSpPr txBox="1">
            <a:spLocks noChangeArrowheads="1"/>
          </p:cNvSpPr>
          <p:nvPr/>
        </p:nvSpPr>
        <p:spPr bwMode="auto">
          <a:xfrm>
            <a:off x="2316163" y="55562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0</a:t>
            </a:r>
            <a:endParaRPr lang="en-US" altLang="zh-CN" sz="2800" b="1">
              <a:solidFill>
                <a:srgbClr val="FF0000"/>
              </a:solidFill>
            </a:endParaRPr>
          </a:p>
        </p:txBody>
      </p:sp>
      <p:sp>
        <p:nvSpPr>
          <p:cNvPr id="477278" name="Text Box 94"/>
          <p:cNvSpPr txBox="1">
            <a:spLocks noChangeArrowheads="1"/>
          </p:cNvSpPr>
          <p:nvPr/>
        </p:nvSpPr>
        <p:spPr bwMode="auto">
          <a:xfrm>
            <a:off x="3001963" y="5543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0</a:t>
            </a:r>
            <a:endParaRPr lang="en-US" altLang="zh-CN" sz="2800" b="1">
              <a:solidFill>
                <a:srgbClr val="FF0000"/>
              </a:solidFill>
            </a:endParaRPr>
          </a:p>
        </p:txBody>
      </p:sp>
      <p:sp>
        <p:nvSpPr>
          <p:cNvPr id="477279" name="Text Box 95"/>
          <p:cNvSpPr txBox="1">
            <a:spLocks noChangeArrowheads="1"/>
          </p:cNvSpPr>
          <p:nvPr/>
        </p:nvSpPr>
        <p:spPr bwMode="auto">
          <a:xfrm>
            <a:off x="3662363" y="5543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6</a:t>
            </a:r>
            <a:endParaRPr lang="en-US" altLang="zh-CN" sz="2800" b="1">
              <a:solidFill>
                <a:srgbClr val="FF0000"/>
              </a:solidFill>
            </a:endParaRPr>
          </a:p>
        </p:txBody>
      </p:sp>
      <p:sp>
        <p:nvSpPr>
          <p:cNvPr id="477280" name="Text Box 96"/>
          <p:cNvSpPr txBox="1">
            <a:spLocks noChangeArrowheads="1"/>
          </p:cNvSpPr>
          <p:nvPr/>
        </p:nvSpPr>
        <p:spPr bwMode="auto">
          <a:xfrm>
            <a:off x="4335463" y="5530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4</a:t>
            </a:r>
            <a:endParaRPr lang="en-US" altLang="zh-CN" sz="2800" b="1">
              <a:solidFill>
                <a:srgbClr val="FF0000"/>
              </a:solidFill>
            </a:endParaRPr>
          </a:p>
        </p:txBody>
      </p:sp>
      <p:sp>
        <p:nvSpPr>
          <p:cNvPr id="477281" name="Text Box 97"/>
          <p:cNvSpPr txBox="1">
            <a:spLocks noChangeArrowheads="1"/>
          </p:cNvSpPr>
          <p:nvPr/>
        </p:nvSpPr>
        <p:spPr bwMode="auto">
          <a:xfrm>
            <a:off x="5008563" y="5518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5</a:t>
            </a:r>
            <a:endParaRPr lang="en-US" altLang="zh-CN" sz="2800" b="1">
              <a:solidFill>
                <a:srgbClr val="FF0000"/>
              </a:solidFill>
            </a:endParaRPr>
          </a:p>
        </p:txBody>
      </p:sp>
      <p:sp>
        <p:nvSpPr>
          <p:cNvPr id="477282" name="Text Box 98"/>
          <p:cNvSpPr txBox="1">
            <a:spLocks noChangeArrowheads="1"/>
          </p:cNvSpPr>
          <p:nvPr/>
        </p:nvSpPr>
        <p:spPr bwMode="auto">
          <a:xfrm>
            <a:off x="5668963" y="5518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477283" name="Text Box 99"/>
          <p:cNvSpPr txBox="1">
            <a:spLocks noChangeArrowheads="1"/>
          </p:cNvSpPr>
          <p:nvPr/>
        </p:nvSpPr>
        <p:spPr bwMode="auto">
          <a:xfrm>
            <a:off x="6400800" y="5500688"/>
            <a:ext cx="6096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477284" name="Text Box 100"/>
          <p:cNvSpPr txBox="1">
            <a:spLocks noChangeArrowheads="1"/>
          </p:cNvSpPr>
          <p:nvPr/>
        </p:nvSpPr>
        <p:spPr bwMode="auto">
          <a:xfrm>
            <a:off x="7083425" y="5500688"/>
            <a:ext cx="533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139307" name="Text Box 101"/>
          <p:cNvSpPr txBox="1">
            <a:spLocks noChangeArrowheads="1"/>
          </p:cNvSpPr>
          <p:nvPr/>
        </p:nvSpPr>
        <p:spPr bwMode="auto">
          <a:xfrm>
            <a:off x="7710488" y="4943475"/>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10</a:t>
            </a:r>
            <a:endParaRPr lang="en-US" altLang="zh-CN" sz="2800" b="1" baseline="-25000">
              <a:solidFill>
                <a:schemeClr val="bg2"/>
              </a:solidFill>
            </a:endParaRPr>
          </a:p>
        </p:txBody>
      </p:sp>
      <p:sp>
        <p:nvSpPr>
          <p:cNvPr id="139308" name="Text Box 102"/>
          <p:cNvSpPr txBox="1">
            <a:spLocks noChangeArrowheads="1"/>
          </p:cNvSpPr>
          <p:nvPr/>
        </p:nvSpPr>
        <p:spPr bwMode="auto">
          <a:xfrm>
            <a:off x="83740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11</a:t>
            </a:r>
            <a:endParaRPr lang="en-US" altLang="zh-CN" sz="2800" b="1" baseline="-25000">
              <a:solidFill>
                <a:schemeClr val="bg2"/>
              </a:solidFill>
            </a:endParaRPr>
          </a:p>
        </p:txBody>
      </p:sp>
      <p:sp>
        <p:nvSpPr>
          <p:cNvPr id="477287" name="Text Box 103"/>
          <p:cNvSpPr txBox="1">
            <a:spLocks noChangeArrowheads="1"/>
          </p:cNvSpPr>
          <p:nvPr/>
        </p:nvSpPr>
        <p:spPr bwMode="auto">
          <a:xfrm>
            <a:off x="7750175" y="54975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16</a:t>
            </a:r>
            <a:endParaRPr lang="en-US" altLang="zh-CN" sz="2800" b="1">
              <a:solidFill>
                <a:srgbClr val="FF0000"/>
              </a:solidFill>
            </a:endParaRPr>
          </a:p>
        </p:txBody>
      </p:sp>
      <p:sp>
        <p:nvSpPr>
          <p:cNvPr id="477288" name="Text Box 104"/>
          <p:cNvSpPr txBox="1">
            <a:spLocks noChangeArrowheads="1"/>
          </p:cNvSpPr>
          <p:nvPr/>
        </p:nvSpPr>
        <p:spPr bwMode="auto">
          <a:xfrm>
            <a:off x="8407400" y="5500688"/>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14</a:t>
            </a:r>
            <a:endParaRPr lang="en-US" altLang="zh-CN" sz="2800" b="1">
              <a:solidFill>
                <a:srgbClr val="FF0000"/>
              </a:solidFill>
            </a:endParaRPr>
          </a:p>
        </p:txBody>
      </p:sp>
      <p:sp>
        <p:nvSpPr>
          <p:cNvPr id="139311" name="Text Box 106"/>
          <p:cNvSpPr txBox="1">
            <a:spLocks noChangeArrowheads="1"/>
          </p:cNvSpPr>
          <p:nvPr/>
        </p:nvSpPr>
        <p:spPr bwMode="auto">
          <a:xfrm>
            <a:off x="7681913" y="5518150"/>
            <a:ext cx="677862"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312" name="Text Box 107"/>
          <p:cNvSpPr txBox="1">
            <a:spLocks noChangeArrowheads="1"/>
          </p:cNvSpPr>
          <p:nvPr/>
        </p:nvSpPr>
        <p:spPr bwMode="auto">
          <a:xfrm>
            <a:off x="8372475" y="5518150"/>
            <a:ext cx="677863" cy="557213"/>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95BCD9"/>
              </a:solidFill>
            </a:endParaRPr>
          </a:p>
        </p:txBody>
      </p:sp>
      <p:sp>
        <p:nvSpPr>
          <p:cNvPr id="139313" name="Rectangle 108"/>
          <p:cNvSpPr>
            <a:spLocks noChangeArrowheads="1"/>
          </p:cNvSpPr>
          <p:nvPr/>
        </p:nvSpPr>
        <p:spPr bwMode="auto">
          <a:xfrm>
            <a:off x="6842125" y="3105150"/>
            <a:ext cx="2025650" cy="519113"/>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2"/>
                </a:solidFill>
              </a:rPr>
              <a:t>e[i]=ve[k]                                            </a:t>
            </a:r>
            <a:endParaRPr lang="en-US" altLang="zh-CN" sz="2800" b="1">
              <a:solidFill>
                <a:schemeClr val="bg2"/>
              </a:solidFill>
            </a:endParaRPr>
          </a:p>
        </p:txBody>
      </p:sp>
      <p:sp>
        <p:nvSpPr>
          <p:cNvPr id="139315" name="灯片编号占位符 2"/>
          <p:cNvSpPr>
            <a:spLocks noGrp="1"/>
          </p:cNvSpPr>
          <p:nvPr>
            <p:ph type="sldNum" sz="quarter" idx="12"/>
          </p:nvPr>
        </p:nvSpPr>
        <p:spPr>
          <a:xfrm>
            <a:off x="8351838" y="6488113"/>
            <a:ext cx="663575"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61799A6D-72AC-43FC-A42E-C416CE88A5B0}"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7276"/>
                                        </p:tgtEl>
                                        <p:attrNameLst>
                                          <p:attrName>style.visibility</p:attrName>
                                        </p:attrNameLst>
                                      </p:cBhvr>
                                      <p:to>
                                        <p:strVal val="visible"/>
                                      </p:to>
                                    </p:set>
                                    <p:animEffect transition="in" filter="dissolve">
                                      <p:cBhvr>
                                        <p:cTn id="7" dur="500"/>
                                        <p:tgtEl>
                                          <p:spTgt spid="4772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7277"/>
                                        </p:tgtEl>
                                        <p:attrNameLst>
                                          <p:attrName>style.visibility</p:attrName>
                                        </p:attrNameLst>
                                      </p:cBhvr>
                                      <p:to>
                                        <p:strVal val="visible"/>
                                      </p:to>
                                    </p:set>
                                    <p:animEffect transition="in" filter="dissolve">
                                      <p:cBhvr>
                                        <p:cTn id="12" dur="500"/>
                                        <p:tgtEl>
                                          <p:spTgt spid="4772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7278"/>
                                        </p:tgtEl>
                                        <p:attrNameLst>
                                          <p:attrName>style.visibility</p:attrName>
                                        </p:attrNameLst>
                                      </p:cBhvr>
                                      <p:to>
                                        <p:strVal val="visible"/>
                                      </p:to>
                                    </p:set>
                                    <p:animEffect transition="in" filter="dissolve">
                                      <p:cBhvr>
                                        <p:cTn id="17" dur="500"/>
                                        <p:tgtEl>
                                          <p:spTgt spid="47727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7279"/>
                                        </p:tgtEl>
                                        <p:attrNameLst>
                                          <p:attrName>style.visibility</p:attrName>
                                        </p:attrNameLst>
                                      </p:cBhvr>
                                      <p:to>
                                        <p:strVal val="visible"/>
                                      </p:to>
                                    </p:set>
                                    <p:animEffect transition="in" filter="dissolve">
                                      <p:cBhvr>
                                        <p:cTn id="22" dur="500"/>
                                        <p:tgtEl>
                                          <p:spTgt spid="47727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7280"/>
                                        </p:tgtEl>
                                        <p:attrNameLst>
                                          <p:attrName>style.visibility</p:attrName>
                                        </p:attrNameLst>
                                      </p:cBhvr>
                                      <p:to>
                                        <p:strVal val="visible"/>
                                      </p:to>
                                    </p:set>
                                    <p:animEffect transition="in" filter="dissolve">
                                      <p:cBhvr>
                                        <p:cTn id="27" dur="500"/>
                                        <p:tgtEl>
                                          <p:spTgt spid="4772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7281"/>
                                        </p:tgtEl>
                                        <p:attrNameLst>
                                          <p:attrName>style.visibility</p:attrName>
                                        </p:attrNameLst>
                                      </p:cBhvr>
                                      <p:to>
                                        <p:strVal val="visible"/>
                                      </p:to>
                                    </p:set>
                                    <p:animEffect transition="in" filter="dissolve">
                                      <p:cBhvr>
                                        <p:cTn id="32" dur="500"/>
                                        <p:tgtEl>
                                          <p:spTgt spid="47728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7282"/>
                                        </p:tgtEl>
                                        <p:attrNameLst>
                                          <p:attrName>style.visibility</p:attrName>
                                        </p:attrNameLst>
                                      </p:cBhvr>
                                      <p:to>
                                        <p:strVal val="visible"/>
                                      </p:to>
                                    </p:set>
                                    <p:animEffect transition="in" filter="dissolve">
                                      <p:cBhvr>
                                        <p:cTn id="37" dur="500"/>
                                        <p:tgtEl>
                                          <p:spTgt spid="4772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7283"/>
                                        </p:tgtEl>
                                        <p:attrNameLst>
                                          <p:attrName>style.visibility</p:attrName>
                                        </p:attrNameLst>
                                      </p:cBhvr>
                                      <p:to>
                                        <p:strVal val="visible"/>
                                      </p:to>
                                    </p:set>
                                    <p:animEffect transition="in" filter="dissolve">
                                      <p:cBhvr>
                                        <p:cTn id="42" dur="500"/>
                                        <p:tgtEl>
                                          <p:spTgt spid="47728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7284"/>
                                        </p:tgtEl>
                                        <p:attrNameLst>
                                          <p:attrName>style.visibility</p:attrName>
                                        </p:attrNameLst>
                                      </p:cBhvr>
                                      <p:to>
                                        <p:strVal val="visible"/>
                                      </p:to>
                                    </p:set>
                                    <p:animEffect transition="in" filter="dissolve">
                                      <p:cBhvr>
                                        <p:cTn id="47" dur="500"/>
                                        <p:tgtEl>
                                          <p:spTgt spid="4772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77287"/>
                                        </p:tgtEl>
                                        <p:attrNameLst>
                                          <p:attrName>style.visibility</p:attrName>
                                        </p:attrNameLst>
                                      </p:cBhvr>
                                      <p:to>
                                        <p:strVal val="visible"/>
                                      </p:to>
                                    </p:set>
                                    <p:animEffect transition="in" filter="wipe(up)">
                                      <p:cBhvr>
                                        <p:cTn id="52" dur="500"/>
                                        <p:tgtEl>
                                          <p:spTgt spid="4772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77288"/>
                                        </p:tgtEl>
                                        <p:attrNameLst>
                                          <p:attrName>style.visibility</p:attrName>
                                        </p:attrNameLst>
                                      </p:cBhvr>
                                      <p:to>
                                        <p:strVal val="visible"/>
                                      </p:to>
                                    </p:set>
                                    <p:animEffect transition="in" filter="wipe(up)">
                                      <p:cBhvr>
                                        <p:cTn id="57" dur="500"/>
                                        <p:tgtEl>
                                          <p:spTgt spid="47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76" grpId="0" autoUpdateAnimBg="0"/>
      <p:bldP spid="477277" grpId="0" autoUpdateAnimBg="0"/>
      <p:bldP spid="477278" grpId="0" autoUpdateAnimBg="0"/>
      <p:bldP spid="477279" grpId="0" autoUpdateAnimBg="0"/>
      <p:bldP spid="477280" grpId="0" autoUpdateAnimBg="0"/>
      <p:bldP spid="477281" grpId="0" autoUpdateAnimBg="0"/>
      <p:bldP spid="477282" grpId="0" autoUpdateAnimBg="0"/>
      <p:bldP spid="477283" grpId="0" autoUpdateAnimBg="0"/>
      <p:bldP spid="477284" grpId="0" autoUpdateAnimBg="0"/>
      <p:bldP spid="477287" grpId="0"/>
      <p:bldP spid="477288"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890314" y="2101056"/>
            <a:ext cx="7980362"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bg2"/>
                </a:solidFill>
              </a:rPr>
              <a:t>活动</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的最晚开始时间是指，在不推迟整个工期的前提下， </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必须开始的最晚时间。</a:t>
            </a:r>
            <a:endParaRPr lang="zh-CN" altLang="en-US" sz="2800" b="1" dirty="0">
              <a:solidFill>
                <a:schemeClr val="bg2"/>
              </a:solidFill>
            </a:endParaRPr>
          </a:p>
          <a:p>
            <a:pPr eaLnBrk="1" hangingPunct="1">
              <a:spcBef>
                <a:spcPct val="50000"/>
              </a:spcBef>
            </a:pPr>
            <a:r>
              <a:rPr lang="zh-CN" altLang="en-US" sz="2800" b="1" dirty="0">
                <a:solidFill>
                  <a:schemeClr val="bg2"/>
                </a:solidFill>
              </a:rPr>
              <a:t>若</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由弧</a:t>
            </a:r>
            <a:r>
              <a:rPr lang="en-US" altLang="zh-CN" sz="2800" b="1" dirty="0">
                <a:solidFill>
                  <a:schemeClr val="bg2"/>
                </a:solidFill>
              </a:rPr>
              <a:t>&lt;</a:t>
            </a:r>
            <a:r>
              <a:rPr lang="en-US" altLang="zh-CN" sz="2800" b="1" i="1" dirty="0" err="1">
                <a:solidFill>
                  <a:schemeClr val="bg2"/>
                </a:solidFill>
              </a:rPr>
              <a:t>v</a:t>
            </a:r>
            <a:r>
              <a:rPr lang="en-US" altLang="zh-CN" sz="2800" b="1" i="1" baseline="-25000" dirty="0" err="1">
                <a:solidFill>
                  <a:schemeClr val="bg2"/>
                </a:solidFill>
              </a:rPr>
              <a:t>k</a:t>
            </a:r>
            <a:r>
              <a:rPr lang="zh-CN" altLang="en-US" sz="2800" b="1" dirty="0">
                <a:solidFill>
                  <a:schemeClr val="bg2"/>
                </a:solidFill>
              </a:rPr>
              <a:t>，</a:t>
            </a:r>
            <a:r>
              <a:rPr lang="en-US" altLang="zh-CN" sz="2800" b="1" i="1" dirty="0" err="1">
                <a:solidFill>
                  <a:schemeClr val="bg2"/>
                </a:solidFill>
              </a:rPr>
              <a:t>v</a:t>
            </a:r>
            <a:r>
              <a:rPr lang="en-US" altLang="zh-CN" sz="2800" b="1" i="1" baseline="-25000" dirty="0" err="1">
                <a:solidFill>
                  <a:schemeClr val="bg2"/>
                </a:solidFill>
              </a:rPr>
              <a:t>j</a:t>
            </a:r>
            <a:r>
              <a:rPr lang="en-US" altLang="zh-CN" sz="2800" b="1" dirty="0">
                <a:solidFill>
                  <a:schemeClr val="bg2"/>
                </a:solidFill>
              </a:rPr>
              <a:t>&gt;</a:t>
            </a:r>
            <a:r>
              <a:rPr lang="zh-CN" altLang="en-US" sz="2800" b="1" dirty="0">
                <a:solidFill>
                  <a:schemeClr val="bg2"/>
                </a:solidFill>
              </a:rPr>
              <a:t>表示，则</a:t>
            </a:r>
            <a:r>
              <a:rPr lang="en-US" altLang="zh-CN" sz="2800" b="1" i="1" dirty="0">
                <a:solidFill>
                  <a:schemeClr val="bg2"/>
                </a:solidFill>
              </a:rPr>
              <a:t>a</a:t>
            </a:r>
            <a:r>
              <a:rPr lang="en-US" altLang="zh-CN" sz="2800" b="1" i="1" baseline="-25000" dirty="0">
                <a:solidFill>
                  <a:schemeClr val="bg2"/>
                </a:solidFill>
              </a:rPr>
              <a:t>i</a:t>
            </a:r>
            <a:r>
              <a:rPr lang="zh-CN" altLang="en-US" sz="2800" b="1" dirty="0">
                <a:solidFill>
                  <a:schemeClr val="bg2"/>
                </a:solidFill>
              </a:rPr>
              <a:t>的最晚开始时间要保证事件</a:t>
            </a:r>
            <a:r>
              <a:rPr lang="en-US" altLang="zh-CN" sz="2800" b="1" i="1" dirty="0" err="1">
                <a:solidFill>
                  <a:schemeClr val="bg2"/>
                </a:solidFill>
              </a:rPr>
              <a:t>v</a:t>
            </a:r>
            <a:r>
              <a:rPr lang="en-US" altLang="zh-CN" sz="2800" b="1" i="1" baseline="-25000" dirty="0" err="1">
                <a:solidFill>
                  <a:schemeClr val="bg2"/>
                </a:solidFill>
              </a:rPr>
              <a:t>j</a:t>
            </a:r>
            <a:r>
              <a:rPr lang="zh-CN" altLang="en-US" sz="2800" b="1" dirty="0">
                <a:solidFill>
                  <a:schemeClr val="bg2"/>
                </a:solidFill>
              </a:rPr>
              <a:t>的最迟发生时间不拖后。因此，有：</a:t>
            </a:r>
            <a:endParaRPr lang="zh-CN" altLang="en-US" sz="2800" b="1" dirty="0">
              <a:solidFill>
                <a:schemeClr val="bg2"/>
              </a:solidFill>
            </a:endParaRPr>
          </a:p>
          <a:p>
            <a:pPr eaLnBrk="1" hangingPunct="1">
              <a:spcBef>
                <a:spcPct val="50000"/>
              </a:spcBef>
            </a:pPr>
            <a:r>
              <a:rPr lang="zh-CN" altLang="en-US" sz="2800" b="1" dirty="0">
                <a:solidFill>
                  <a:schemeClr val="bg2"/>
                </a:solidFill>
              </a:rPr>
              <a:t>       </a:t>
            </a:r>
            <a:r>
              <a:rPr lang="en-US" altLang="zh-CN" sz="2800" b="1" dirty="0">
                <a:solidFill>
                  <a:schemeClr val="bg2"/>
                </a:solidFill>
              </a:rPr>
              <a:t>l[</a:t>
            </a:r>
            <a:r>
              <a:rPr lang="en-US" altLang="zh-CN" sz="2800" b="1" dirty="0" err="1">
                <a:solidFill>
                  <a:schemeClr val="bg2"/>
                </a:solidFill>
              </a:rPr>
              <a:t>i</a:t>
            </a:r>
            <a:r>
              <a:rPr lang="en-US" altLang="zh-CN" sz="2800" b="1" dirty="0">
                <a:solidFill>
                  <a:schemeClr val="bg2"/>
                </a:solidFill>
              </a:rPr>
              <a:t>]=</a:t>
            </a:r>
            <a:r>
              <a:rPr lang="en-US" altLang="zh-CN" sz="2800" b="1" dirty="0" err="1">
                <a:solidFill>
                  <a:schemeClr val="bg2"/>
                </a:solidFill>
              </a:rPr>
              <a:t>vl</a:t>
            </a:r>
            <a:r>
              <a:rPr lang="en-US" altLang="zh-CN" sz="2800" b="1" dirty="0">
                <a:solidFill>
                  <a:schemeClr val="bg2"/>
                </a:solidFill>
              </a:rPr>
              <a:t>[j]-</a:t>
            </a:r>
            <a:r>
              <a:rPr lang="en-US" altLang="zh-CN" sz="2800" b="1" dirty="0" err="1">
                <a:solidFill>
                  <a:schemeClr val="bg2"/>
                </a:solidFill>
              </a:rPr>
              <a:t>dut</a:t>
            </a:r>
            <a:r>
              <a:rPr lang="en-US" altLang="zh-CN" sz="2800" b="1" dirty="0">
                <a:solidFill>
                  <a:schemeClr val="bg2"/>
                </a:solidFill>
              </a:rPr>
              <a:t>(&lt;</a:t>
            </a:r>
            <a:r>
              <a:rPr lang="en-US" altLang="zh-CN" sz="2800" b="1" i="1" dirty="0" err="1">
                <a:solidFill>
                  <a:schemeClr val="bg2"/>
                </a:solidFill>
              </a:rPr>
              <a:t>v</a:t>
            </a:r>
            <a:r>
              <a:rPr lang="en-US" altLang="zh-CN" sz="2800" b="1" i="1" baseline="-25000" dirty="0" err="1">
                <a:solidFill>
                  <a:schemeClr val="bg2"/>
                </a:solidFill>
              </a:rPr>
              <a:t>k</a:t>
            </a:r>
            <a:r>
              <a:rPr lang="en-US" altLang="zh-CN" sz="2800" b="1" dirty="0">
                <a:solidFill>
                  <a:schemeClr val="bg2"/>
                </a:solidFill>
              </a:rPr>
              <a:t>, </a:t>
            </a:r>
            <a:r>
              <a:rPr lang="en-US" altLang="zh-CN" sz="2800" b="1" i="1" dirty="0" err="1">
                <a:solidFill>
                  <a:schemeClr val="bg2"/>
                </a:solidFill>
              </a:rPr>
              <a:t>v</a:t>
            </a:r>
            <a:r>
              <a:rPr lang="en-US" altLang="zh-CN" sz="2800" b="1" i="1" baseline="-25000" dirty="0" err="1">
                <a:solidFill>
                  <a:schemeClr val="bg2"/>
                </a:solidFill>
              </a:rPr>
              <a:t>j</a:t>
            </a:r>
            <a:r>
              <a:rPr lang="en-US" altLang="zh-CN" sz="2800" b="1" dirty="0">
                <a:solidFill>
                  <a:schemeClr val="bg2"/>
                </a:solidFill>
              </a:rPr>
              <a:t>&gt;)                                   </a:t>
            </a:r>
            <a:endParaRPr lang="en-US" altLang="zh-CN" sz="2800" b="1" dirty="0">
              <a:solidFill>
                <a:schemeClr val="bg2"/>
              </a:solidFill>
            </a:endParaRPr>
          </a:p>
        </p:txBody>
      </p:sp>
      <p:sp>
        <p:nvSpPr>
          <p:cNvPr id="140291" name="Rectangle 3"/>
          <p:cNvSpPr>
            <a:spLocks noChangeArrowheads="1"/>
          </p:cNvSpPr>
          <p:nvPr/>
        </p:nvSpPr>
        <p:spPr bwMode="auto">
          <a:xfrm>
            <a:off x="940319" y="1206500"/>
            <a:ext cx="4321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solidFill>
                  <a:schemeClr val="bg2"/>
                </a:solidFill>
              </a:rPr>
              <a:t>⑷ 活动的最晚开始时间</a:t>
            </a:r>
            <a:r>
              <a:rPr lang="en-US" altLang="zh-CN" sz="2800" b="1" dirty="0">
                <a:solidFill>
                  <a:schemeClr val="bg2"/>
                </a:solidFill>
              </a:rPr>
              <a:t>l[</a:t>
            </a:r>
            <a:r>
              <a:rPr lang="en-US" altLang="zh-CN" sz="2800" b="1" dirty="0" err="1">
                <a:solidFill>
                  <a:schemeClr val="bg2"/>
                </a:solidFill>
              </a:rPr>
              <a:t>i</a:t>
            </a:r>
            <a:r>
              <a:rPr lang="en-US" altLang="zh-CN" sz="2800" b="1" dirty="0">
                <a:solidFill>
                  <a:schemeClr val="bg2"/>
                </a:solidFill>
              </a:rPr>
              <a:t>]</a:t>
            </a:r>
            <a:endParaRPr lang="en-US" altLang="zh-CN" sz="2800" b="1" dirty="0">
              <a:solidFill>
                <a:schemeClr val="bg2"/>
              </a:solidFill>
            </a:endParaRPr>
          </a:p>
        </p:txBody>
      </p:sp>
      <p:grpSp>
        <p:nvGrpSpPr>
          <p:cNvPr id="140292" name="Group 5"/>
          <p:cNvGrpSpPr/>
          <p:nvPr/>
        </p:nvGrpSpPr>
        <p:grpSpPr bwMode="auto">
          <a:xfrm>
            <a:off x="2324620" y="4870450"/>
            <a:ext cx="6096000" cy="519112"/>
            <a:chOff x="720" y="3054"/>
            <a:chExt cx="4320" cy="327"/>
          </a:xfrm>
        </p:grpSpPr>
        <p:sp>
          <p:nvSpPr>
            <p:cNvPr id="140315" name="Text Box 6"/>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2</a:t>
              </a:r>
              <a:endParaRPr lang="en-US" altLang="zh-CN" sz="2800" b="1" baseline="-25000">
                <a:solidFill>
                  <a:schemeClr val="bg2"/>
                </a:solidFill>
              </a:endParaRPr>
            </a:p>
          </p:txBody>
        </p:sp>
        <p:sp>
          <p:nvSpPr>
            <p:cNvPr id="140316" name="Text Box 7"/>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7</a:t>
              </a:r>
              <a:endParaRPr lang="en-US" altLang="zh-CN" sz="2800" b="1" baseline="-25000">
                <a:solidFill>
                  <a:schemeClr val="bg2"/>
                </a:solidFill>
              </a:endParaRPr>
            </a:p>
          </p:txBody>
        </p:sp>
        <p:sp>
          <p:nvSpPr>
            <p:cNvPr id="140317" name="Text Box 8"/>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6</a:t>
              </a:r>
              <a:endParaRPr lang="en-US" altLang="zh-CN" sz="2800" b="1" baseline="-25000">
                <a:solidFill>
                  <a:schemeClr val="bg2"/>
                </a:solidFill>
              </a:endParaRPr>
            </a:p>
          </p:txBody>
        </p:sp>
        <p:sp>
          <p:nvSpPr>
            <p:cNvPr id="140318" name="Text Box 9"/>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5</a:t>
              </a:r>
              <a:endParaRPr lang="en-US" altLang="zh-CN" sz="2800" b="1" baseline="-25000">
                <a:solidFill>
                  <a:schemeClr val="bg2"/>
                </a:solidFill>
              </a:endParaRPr>
            </a:p>
          </p:txBody>
        </p:sp>
        <p:sp>
          <p:nvSpPr>
            <p:cNvPr id="140319" name="Text Box 10"/>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4</a:t>
              </a:r>
              <a:endParaRPr lang="en-US" altLang="zh-CN" sz="2800" b="1" baseline="-25000">
                <a:solidFill>
                  <a:schemeClr val="bg2"/>
                </a:solidFill>
              </a:endParaRPr>
            </a:p>
          </p:txBody>
        </p:sp>
        <p:sp>
          <p:nvSpPr>
            <p:cNvPr id="140320" name="Text Box 11"/>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1</a:t>
              </a:r>
              <a:endParaRPr lang="en-US" altLang="zh-CN" sz="2800" b="1" baseline="-25000">
                <a:solidFill>
                  <a:schemeClr val="bg2"/>
                </a:solidFill>
              </a:endParaRPr>
            </a:p>
          </p:txBody>
        </p:sp>
        <p:sp>
          <p:nvSpPr>
            <p:cNvPr id="140321" name="Text Box 12"/>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3</a:t>
              </a:r>
              <a:endParaRPr lang="en-US" altLang="zh-CN" sz="2800" b="1" baseline="-25000">
                <a:solidFill>
                  <a:schemeClr val="bg2"/>
                </a:solidFill>
              </a:endParaRPr>
            </a:p>
          </p:txBody>
        </p:sp>
        <p:sp>
          <p:nvSpPr>
            <p:cNvPr id="140322" name="Text Box 13"/>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9</a:t>
              </a:r>
              <a:endParaRPr lang="en-US" altLang="zh-CN" sz="2800" b="1" baseline="-25000">
                <a:solidFill>
                  <a:schemeClr val="bg2"/>
                </a:solidFill>
              </a:endParaRPr>
            </a:p>
          </p:txBody>
        </p:sp>
        <p:sp>
          <p:nvSpPr>
            <p:cNvPr id="140323" name="Text Box 14"/>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8</a:t>
              </a:r>
              <a:endParaRPr lang="en-US" altLang="zh-CN" sz="2800" b="1" baseline="-25000">
                <a:solidFill>
                  <a:schemeClr val="bg2"/>
                </a:solidFill>
              </a:endParaRPr>
            </a:p>
          </p:txBody>
        </p:sp>
      </p:grpSp>
      <p:grpSp>
        <p:nvGrpSpPr>
          <p:cNvPr id="140293" name="Group 15"/>
          <p:cNvGrpSpPr/>
          <p:nvPr/>
        </p:nvGrpSpPr>
        <p:grpSpPr bwMode="auto">
          <a:xfrm>
            <a:off x="2213495" y="5445125"/>
            <a:ext cx="6096000" cy="523875"/>
            <a:chOff x="720" y="3054"/>
            <a:chExt cx="4320" cy="330"/>
          </a:xfrm>
        </p:grpSpPr>
        <p:sp>
          <p:nvSpPr>
            <p:cNvPr id="140306" name="Text Box 16"/>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07" name="Text Box 17"/>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08" name="Text Box 18"/>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09" name="Text Box 19"/>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10" name="Text Box 20"/>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11" name="Text Box 21"/>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12" name="Text Box 22"/>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13" name="Text Box 23"/>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0314" name="Text Box 24"/>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sp>
        <p:nvSpPr>
          <p:cNvPr id="140294" name="Text Box 25"/>
          <p:cNvSpPr txBox="1">
            <a:spLocks noChangeArrowheads="1"/>
          </p:cNvSpPr>
          <p:nvPr/>
        </p:nvSpPr>
        <p:spPr bwMode="auto">
          <a:xfrm>
            <a:off x="830783" y="5389562"/>
            <a:ext cx="12954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vl[j]</a:t>
            </a:r>
            <a:endParaRPr lang="en-US" altLang="zh-CN" sz="2800" b="1">
              <a:solidFill>
                <a:schemeClr val="bg2"/>
              </a:solidFill>
            </a:endParaRPr>
          </a:p>
        </p:txBody>
      </p:sp>
      <p:sp>
        <p:nvSpPr>
          <p:cNvPr id="140295" name="Text Box 26"/>
          <p:cNvSpPr txBox="1">
            <a:spLocks noChangeArrowheads="1"/>
          </p:cNvSpPr>
          <p:nvPr/>
        </p:nvSpPr>
        <p:spPr bwMode="auto">
          <a:xfrm>
            <a:off x="76363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18</a:t>
            </a:r>
            <a:endParaRPr lang="en-US" altLang="zh-CN" sz="2800" b="1">
              <a:solidFill>
                <a:schemeClr val="bg2"/>
              </a:solidFill>
            </a:endParaRPr>
          </a:p>
        </p:txBody>
      </p:sp>
      <p:sp>
        <p:nvSpPr>
          <p:cNvPr id="140296" name="Text Box 27"/>
          <p:cNvSpPr txBox="1">
            <a:spLocks noChangeArrowheads="1"/>
          </p:cNvSpPr>
          <p:nvPr/>
        </p:nvSpPr>
        <p:spPr bwMode="auto">
          <a:xfrm>
            <a:off x="6963295" y="54705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140297" name="Text Box 28"/>
          <p:cNvSpPr txBox="1">
            <a:spLocks noChangeArrowheads="1"/>
          </p:cNvSpPr>
          <p:nvPr/>
        </p:nvSpPr>
        <p:spPr bwMode="auto">
          <a:xfrm>
            <a:off x="63282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40298" name="Text Box 29"/>
          <p:cNvSpPr txBox="1">
            <a:spLocks noChangeArrowheads="1"/>
          </p:cNvSpPr>
          <p:nvPr/>
        </p:nvSpPr>
        <p:spPr bwMode="auto">
          <a:xfrm>
            <a:off x="56424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10</a:t>
            </a:r>
            <a:endParaRPr lang="en-US" altLang="zh-CN" sz="2800" b="1">
              <a:solidFill>
                <a:schemeClr val="bg2"/>
              </a:solidFill>
            </a:endParaRPr>
          </a:p>
        </p:txBody>
      </p:sp>
      <p:sp>
        <p:nvSpPr>
          <p:cNvPr id="140299" name="Text Box 30"/>
          <p:cNvSpPr txBox="1">
            <a:spLocks noChangeArrowheads="1"/>
          </p:cNvSpPr>
          <p:nvPr/>
        </p:nvSpPr>
        <p:spPr bwMode="auto">
          <a:xfrm>
            <a:off x="49566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0300" name="Text Box 31"/>
          <p:cNvSpPr txBox="1">
            <a:spLocks noChangeArrowheads="1"/>
          </p:cNvSpPr>
          <p:nvPr/>
        </p:nvSpPr>
        <p:spPr bwMode="auto">
          <a:xfrm>
            <a:off x="42708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8</a:t>
            </a:r>
            <a:endParaRPr lang="en-US" altLang="zh-CN" sz="2800" b="1">
              <a:solidFill>
                <a:schemeClr val="bg2"/>
              </a:solidFill>
            </a:endParaRPr>
          </a:p>
        </p:txBody>
      </p:sp>
      <p:sp>
        <p:nvSpPr>
          <p:cNvPr id="140301" name="Text Box 32"/>
          <p:cNvSpPr txBox="1">
            <a:spLocks noChangeArrowheads="1"/>
          </p:cNvSpPr>
          <p:nvPr/>
        </p:nvSpPr>
        <p:spPr bwMode="auto">
          <a:xfrm>
            <a:off x="35850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0302" name="Text Box 33"/>
          <p:cNvSpPr txBox="1">
            <a:spLocks noChangeArrowheads="1"/>
          </p:cNvSpPr>
          <p:nvPr/>
        </p:nvSpPr>
        <p:spPr bwMode="auto">
          <a:xfrm>
            <a:off x="2911995" y="54832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0303" name="Text Box 34"/>
          <p:cNvSpPr txBox="1">
            <a:spLocks noChangeArrowheads="1"/>
          </p:cNvSpPr>
          <p:nvPr/>
        </p:nvSpPr>
        <p:spPr bwMode="auto">
          <a:xfrm>
            <a:off x="2264295" y="5457825"/>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0305" name="灯片编号占位符 2"/>
          <p:cNvSpPr>
            <a:spLocks noGrp="1"/>
          </p:cNvSpPr>
          <p:nvPr>
            <p:ph type="sldNum" sz="quarter" idx="12"/>
          </p:nvPr>
        </p:nvSpPr>
        <p:spPr>
          <a:xfrm>
            <a:off x="8275002" y="6526213"/>
            <a:ext cx="774700"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71DE73C8-BFF2-467E-85D8-047C506552F9}"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138">
                                            <p:txEl>
                                              <p:pRg st="1" end="1"/>
                                            </p:txEl>
                                          </p:spTgt>
                                        </p:tgtEl>
                                        <p:attrNameLst>
                                          <p:attrName>style.visibility</p:attrName>
                                        </p:attrNameLst>
                                      </p:cBhvr>
                                      <p:to>
                                        <p:strVal val="visible"/>
                                      </p:to>
                                    </p:set>
                                    <p:animEffect transition="in" filter="fade">
                                      <p:cBhvr>
                                        <p:cTn id="7" dur="500"/>
                                        <p:tgtEl>
                                          <p:spTgt spid="21913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9138">
                                            <p:txEl>
                                              <p:pRg st="2" end="2"/>
                                            </p:txEl>
                                          </p:spTgt>
                                        </p:tgtEl>
                                        <p:attrNameLst>
                                          <p:attrName>style.visibility</p:attrName>
                                        </p:attrNameLst>
                                      </p:cBhvr>
                                      <p:to>
                                        <p:strVal val="visible"/>
                                      </p:to>
                                    </p:set>
                                    <p:animEffect transition="in" filter="fade">
                                      <p:cBhvr>
                                        <p:cTn id="10" dur="500"/>
                                        <p:tgtEl>
                                          <p:spTgt spid="219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55" name="Text Box 23"/>
          <p:cNvSpPr txBox="1">
            <a:spLocks noChangeArrowheads="1"/>
          </p:cNvSpPr>
          <p:nvPr/>
        </p:nvSpPr>
        <p:spPr bwMode="auto">
          <a:xfrm>
            <a:off x="8250238" y="5640388"/>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14</a:t>
            </a:r>
            <a:endParaRPr lang="en-US" altLang="zh-CN" sz="2800" b="1">
              <a:solidFill>
                <a:srgbClr val="FF0000"/>
              </a:solidFill>
            </a:endParaRPr>
          </a:p>
        </p:txBody>
      </p:sp>
      <p:sp>
        <p:nvSpPr>
          <p:cNvPr id="141315" name="Text Box 108"/>
          <p:cNvSpPr txBox="1">
            <a:spLocks noChangeArrowheads="1"/>
          </p:cNvSpPr>
          <p:nvPr/>
        </p:nvSpPr>
        <p:spPr bwMode="auto">
          <a:xfrm>
            <a:off x="7515225" y="5635625"/>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41316" name="Text Box 2"/>
          <p:cNvSpPr txBox="1">
            <a:spLocks noChangeArrowheads="1"/>
          </p:cNvSpPr>
          <p:nvPr/>
        </p:nvSpPr>
        <p:spPr bwMode="auto">
          <a:xfrm>
            <a:off x="2087563" y="5635625"/>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41317" name="Text Box 3"/>
          <p:cNvSpPr txBox="1">
            <a:spLocks noChangeArrowheads="1"/>
          </p:cNvSpPr>
          <p:nvPr/>
        </p:nvSpPr>
        <p:spPr bwMode="auto">
          <a:xfrm>
            <a:off x="5473700" y="5635625"/>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18" name="Text Box 4"/>
          <p:cNvSpPr txBox="1">
            <a:spLocks noChangeArrowheads="1"/>
          </p:cNvSpPr>
          <p:nvPr/>
        </p:nvSpPr>
        <p:spPr bwMode="auto">
          <a:xfrm>
            <a:off x="4795838" y="5635625"/>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19" name="Text Box 5"/>
          <p:cNvSpPr txBox="1">
            <a:spLocks noChangeArrowheads="1"/>
          </p:cNvSpPr>
          <p:nvPr/>
        </p:nvSpPr>
        <p:spPr bwMode="auto">
          <a:xfrm>
            <a:off x="4119563" y="5635625"/>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20" name="Text Box 6"/>
          <p:cNvSpPr txBox="1">
            <a:spLocks noChangeArrowheads="1"/>
          </p:cNvSpPr>
          <p:nvPr/>
        </p:nvSpPr>
        <p:spPr bwMode="auto">
          <a:xfrm>
            <a:off x="3441700" y="5635625"/>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21" name="Text Box 7"/>
          <p:cNvSpPr txBox="1">
            <a:spLocks noChangeArrowheads="1"/>
          </p:cNvSpPr>
          <p:nvPr/>
        </p:nvSpPr>
        <p:spPr bwMode="auto">
          <a:xfrm>
            <a:off x="1409700" y="5635625"/>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22" name="Text Box 8"/>
          <p:cNvSpPr txBox="1">
            <a:spLocks noChangeArrowheads="1"/>
          </p:cNvSpPr>
          <p:nvPr/>
        </p:nvSpPr>
        <p:spPr bwMode="auto">
          <a:xfrm>
            <a:off x="2763838" y="5635625"/>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accent1"/>
              </a:solidFill>
            </a:endParaRPr>
          </a:p>
        </p:txBody>
      </p:sp>
      <p:sp>
        <p:nvSpPr>
          <p:cNvPr id="141323" name="Text Box 9"/>
          <p:cNvSpPr txBox="1">
            <a:spLocks noChangeArrowheads="1"/>
          </p:cNvSpPr>
          <p:nvPr/>
        </p:nvSpPr>
        <p:spPr bwMode="auto">
          <a:xfrm>
            <a:off x="6827838" y="5635625"/>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41324" name="Text Box 10"/>
          <p:cNvSpPr txBox="1">
            <a:spLocks noChangeArrowheads="1"/>
          </p:cNvSpPr>
          <p:nvPr/>
        </p:nvSpPr>
        <p:spPr bwMode="auto">
          <a:xfrm>
            <a:off x="6151563" y="5635625"/>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41325" name="Text Box 11"/>
          <p:cNvSpPr txBox="1">
            <a:spLocks noChangeArrowheads="1"/>
          </p:cNvSpPr>
          <p:nvPr/>
        </p:nvSpPr>
        <p:spPr bwMode="auto">
          <a:xfrm>
            <a:off x="266700" y="4365625"/>
            <a:ext cx="1295400"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3200" b="1">
              <a:solidFill>
                <a:schemeClr val="bg2"/>
              </a:solidFill>
            </a:endParaRPr>
          </a:p>
        </p:txBody>
      </p:sp>
      <p:sp>
        <p:nvSpPr>
          <p:cNvPr id="141326" name="Text Box 12"/>
          <p:cNvSpPr txBox="1">
            <a:spLocks noChangeArrowheads="1"/>
          </p:cNvSpPr>
          <p:nvPr/>
        </p:nvSpPr>
        <p:spPr bwMode="auto">
          <a:xfrm>
            <a:off x="447675" y="5619750"/>
            <a:ext cx="6413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l[i]</a:t>
            </a:r>
            <a:endParaRPr lang="en-US" altLang="zh-CN" sz="2800" b="1">
              <a:solidFill>
                <a:schemeClr val="bg2"/>
              </a:solidFill>
            </a:endParaRPr>
          </a:p>
        </p:txBody>
      </p:sp>
      <p:sp>
        <p:nvSpPr>
          <p:cNvPr id="479245" name="Text Box 13"/>
          <p:cNvSpPr txBox="1">
            <a:spLocks noChangeArrowheads="1"/>
          </p:cNvSpPr>
          <p:nvPr/>
        </p:nvSpPr>
        <p:spPr bwMode="auto">
          <a:xfrm>
            <a:off x="6864350"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10</a:t>
            </a:r>
            <a:endParaRPr lang="en-US" altLang="zh-CN" sz="2800" b="1">
              <a:solidFill>
                <a:srgbClr val="FF0000"/>
              </a:solidFill>
            </a:endParaRPr>
          </a:p>
        </p:txBody>
      </p:sp>
      <p:sp>
        <p:nvSpPr>
          <p:cNvPr id="479246" name="Text Box 14"/>
          <p:cNvSpPr txBox="1">
            <a:spLocks noChangeArrowheads="1"/>
          </p:cNvSpPr>
          <p:nvPr/>
        </p:nvSpPr>
        <p:spPr bwMode="auto">
          <a:xfrm>
            <a:off x="6159500"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479247" name="Text Box 15"/>
          <p:cNvSpPr txBox="1">
            <a:spLocks noChangeArrowheads="1"/>
          </p:cNvSpPr>
          <p:nvPr/>
        </p:nvSpPr>
        <p:spPr bwMode="auto">
          <a:xfrm>
            <a:off x="55245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7</a:t>
            </a:r>
            <a:endParaRPr lang="en-US" altLang="zh-CN" sz="2800" b="1">
              <a:solidFill>
                <a:srgbClr val="FF0000"/>
              </a:solidFill>
            </a:endParaRPr>
          </a:p>
        </p:txBody>
      </p:sp>
      <p:sp>
        <p:nvSpPr>
          <p:cNvPr id="479248" name="Text Box 16"/>
          <p:cNvSpPr txBox="1">
            <a:spLocks noChangeArrowheads="1"/>
          </p:cNvSpPr>
          <p:nvPr/>
        </p:nvSpPr>
        <p:spPr bwMode="auto">
          <a:xfrm>
            <a:off x="4818063"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8</a:t>
            </a:r>
            <a:endParaRPr lang="en-US" altLang="zh-CN" sz="2800" b="1">
              <a:solidFill>
                <a:srgbClr val="FF0000"/>
              </a:solidFill>
            </a:endParaRPr>
          </a:p>
        </p:txBody>
      </p:sp>
      <p:sp>
        <p:nvSpPr>
          <p:cNvPr id="479249" name="Text Box 17"/>
          <p:cNvSpPr txBox="1">
            <a:spLocks noChangeArrowheads="1"/>
          </p:cNvSpPr>
          <p:nvPr/>
        </p:nvSpPr>
        <p:spPr bwMode="auto">
          <a:xfrm>
            <a:off x="41529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6</a:t>
            </a:r>
            <a:endParaRPr lang="en-US" altLang="zh-CN" sz="2800" b="1">
              <a:solidFill>
                <a:srgbClr val="FF0000"/>
              </a:solidFill>
            </a:endParaRPr>
          </a:p>
        </p:txBody>
      </p:sp>
      <p:sp>
        <p:nvSpPr>
          <p:cNvPr id="479250" name="Text Box 18"/>
          <p:cNvSpPr txBox="1">
            <a:spLocks noChangeArrowheads="1"/>
          </p:cNvSpPr>
          <p:nvPr/>
        </p:nvSpPr>
        <p:spPr bwMode="auto">
          <a:xfrm>
            <a:off x="34671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6</a:t>
            </a:r>
            <a:endParaRPr lang="en-US" altLang="zh-CN" sz="2800" b="1">
              <a:solidFill>
                <a:srgbClr val="FF0000"/>
              </a:solidFill>
            </a:endParaRPr>
          </a:p>
        </p:txBody>
      </p:sp>
      <p:sp>
        <p:nvSpPr>
          <p:cNvPr id="479251" name="Text Box 19"/>
          <p:cNvSpPr txBox="1">
            <a:spLocks noChangeArrowheads="1"/>
          </p:cNvSpPr>
          <p:nvPr/>
        </p:nvSpPr>
        <p:spPr bwMode="auto">
          <a:xfrm>
            <a:off x="27813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3</a:t>
            </a:r>
            <a:endParaRPr lang="en-US" altLang="zh-CN" sz="2800" b="1">
              <a:solidFill>
                <a:srgbClr val="FF0000"/>
              </a:solidFill>
            </a:endParaRPr>
          </a:p>
        </p:txBody>
      </p:sp>
      <p:sp>
        <p:nvSpPr>
          <p:cNvPr id="479252" name="Text Box 20"/>
          <p:cNvSpPr txBox="1">
            <a:spLocks noChangeArrowheads="1"/>
          </p:cNvSpPr>
          <p:nvPr/>
        </p:nvSpPr>
        <p:spPr bwMode="auto">
          <a:xfrm>
            <a:off x="21082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2</a:t>
            </a:r>
            <a:endParaRPr lang="en-US" altLang="zh-CN" sz="2800" b="1">
              <a:solidFill>
                <a:srgbClr val="FF0000"/>
              </a:solidFill>
            </a:endParaRPr>
          </a:p>
        </p:txBody>
      </p:sp>
      <p:sp>
        <p:nvSpPr>
          <p:cNvPr id="479253" name="Text Box 21"/>
          <p:cNvSpPr txBox="1">
            <a:spLocks noChangeArrowheads="1"/>
          </p:cNvSpPr>
          <p:nvPr/>
        </p:nvSpPr>
        <p:spPr bwMode="auto">
          <a:xfrm>
            <a:off x="14478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rPr>
              <a:t>0</a:t>
            </a:r>
            <a:endParaRPr lang="en-US" altLang="zh-CN" sz="2800" b="1">
              <a:solidFill>
                <a:srgbClr val="FF0000"/>
              </a:solidFill>
            </a:endParaRPr>
          </a:p>
        </p:txBody>
      </p:sp>
      <p:sp>
        <p:nvSpPr>
          <p:cNvPr id="479254" name="Text Box 22"/>
          <p:cNvSpPr txBox="1">
            <a:spLocks noChangeArrowheads="1"/>
          </p:cNvSpPr>
          <p:nvPr/>
        </p:nvSpPr>
        <p:spPr bwMode="auto">
          <a:xfrm>
            <a:off x="7551738" y="565626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16</a:t>
            </a:r>
            <a:endParaRPr lang="en-US" altLang="zh-CN" sz="2800" b="1">
              <a:solidFill>
                <a:srgbClr val="FF0000"/>
              </a:solidFill>
            </a:endParaRPr>
          </a:p>
        </p:txBody>
      </p:sp>
      <p:grpSp>
        <p:nvGrpSpPr>
          <p:cNvPr id="141337" name="Group 25"/>
          <p:cNvGrpSpPr/>
          <p:nvPr/>
        </p:nvGrpSpPr>
        <p:grpSpPr bwMode="auto">
          <a:xfrm>
            <a:off x="857250" y="962025"/>
            <a:ext cx="5245100" cy="2797175"/>
            <a:chOff x="202" y="916"/>
            <a:chExt cx="3304" cy="1762"/>
          </a:xfrm>
        </p:grpSpPr>
        <p:sp>
          <p:nvSpPr>
            <p:cNvPr id="479258" name="Oval 26"/>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41384" name="Text Box 27"/>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2</a:t>
              </a:r>
              <a:endParaRPr lang="en-US" altLang="zh-CN" b="1">
                <a:solidFill>
                  <a:srgbClr val="FF0000"/>
                </a:solidFill>
              </a:endParaRPr>
            </a:p>
          </p:txBody>
        </p:sp>
        <p:sp>
          <p:nvSpPr>
            <p:cNvPr id="479260" name="Oval 28"/>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79261" name="Oval 29"/>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2" name="Oval 30"/>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3" name="Oval 31"/>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4" name="Oval 32"/>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5" name="Oval 33"/>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6" name="Oval 34"/>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79267" name="Oval 35"/>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41393" name="Text Box 36"/>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1</a:t>
              </a:r>
              <a:endParaRPr lang="en-US" altLang="zh-CN" b="1" dirty="0">
                <a:solidFill>
                  <a:srgbClr val="FF0000"/>
                </a:solidFill>
              </a:endParaRPr>
            </a:p>
          </p:txBody>
        </p:sp>
        <p:sp>
          <p:nvSpPr>
            <p:cNvPr id="141394" name="Text Box 37"/>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41395" name="Text Box 38"/>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4</a:t>
              </a:r>
              <a:endParaRPr lang="en-US" altLang="zh-CN" b="1">
                <a:solidFill>
                  <a:srgbClr val="FF0000"/>
                </a:solidFill>
              </a:endParaRPr>
            </a:p>
          </p:txBody>
        </p:sp>
        <p:sp>
          <p:nvSpPr>
            <p:cNvPr id="141396" name="Text Box 39"/>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41397" name="Text Box 40"/>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41398" name="Text Box 41"/>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6</a:t>
              </a:r>
              <a:endParaRPr lang="en-US" altLang="zh-CN" b="1">
                <a:solidFill>
                  <a:srgbClr val="FF0000"/>
                </a:solidFill>
              </a:endParaRPr>
            </a:p>
          </p:txBody>
        </p:sp>
        <p:sp>
          <p:nvSpPr>
            <p:cNvPr id="141399" name="Text Box 42"/>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7</a:t>
              </a:r>
              <a:endParaRPr lang="en-US" altLang="zh-CN" b="1" dirty="0">
                <a:solidFill>
                  <a:srgbClr val="FF0000"/>
                </a:solidFill>
              </a:endParaRPr>
            </a:p>
          </p:txBody>
        </p:sp>
        <p:sp>
          <p:nvSpPr>
            <p:cNvPr id="141400" name="Text Box 43"/>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41401" name="Text Box 44"/>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41402" name="Text Box 45"/>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41403" name="Text Box 46"/>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41404" name="Text Box 47"/>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10</a:t>
              </a:r>
              <a:r>
                <a:rPr lang="en-US" altLang="zh-CN" b="1">
                  <a:solidFill>
                    <a:schemeClr val="bg2"/>
                  </a:solidFill>
                </a:rPr>
                <a:t>=2</a:t>
              </a:r>
              <a:endParaRPr lang="en-US" altLang="zh-CN" b="1">
                <a:solidFill>
                  <a:schemeClr val="bg2"/>
                </a:solidFill>
              </a:endParaRPr>
            </a:p>
          </p:txBody>
        </p:sp>
        <p:sp>
          <p:nvSpPr>
            <p:cNvPr id="141405" name="Text Box 48"/>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41406" name="Text Box 49"/>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41407" name="Text Box 50"/>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41408" name="Text Box 51"/>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41409" name="Text Box 52"/>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41410" name="Text Box 53"/>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41411" name="Text Box 54"/>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41412" name="Freeform 55"/>
            <p:cNvSpPr/>
            <p:nvPr/>
          </p:nvSpPr>
          <p:spPr bwMode="auto">
            <a:xfrm>
              <a:off x="462" y="1222"/>
              <a:ext cx="416" cy="404"/>
            </a:xfrm>
            <a:custGeom>
              <a:avLst/>
              <a:gdLst>
                <a:gd name="T0" fmla="*/ 0 w 420"/>
                <a:gd name="T1" fmla="*/ 1207 h 390"/>
                <a:gd name="T2" fmla="*/ 310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3" name="Freeform 56"/>
            <p:cNvSpPr/>
            <p:nvPr/>
          </p:nvSpPr>
          <p:spPr bwMode="auto">
            <a:xfrm>
              <a:off x="1091" y="1143"/>
              <a:ext cx="590" cy="225"/>
            </a:xfrm>
            <a:custGeom>
              <a:avLst/>
              <a:gdLst>
                <a:gd name="T0" fmla="*/ 0 w 585"/>
                <a:gd name="T1" fmla="*/ 0 h 180"/>
                <a:gd name="T2" fmla="*/ 765 w 585"/>
                <a:gd name="T3" fmla="*/ 227235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4" name="Freeform 57"/>
            <p:cNvSpPr/>
            <p:nvPr/>
          </p:nvSpPr>
          <p:spPr bwMode="auto">
            <a:xfrm>
              <a:off x="1955" y="1268"/>
              <a:ext cx="596" cy="146"/>
            </a:xfrm>
            <a:custGeom>
              <a:avLst/>
              <a:gdLst>
                <a:gd name="T0" fmla="*/ 0 w 631"/>
                <a:gd name="T1" fmla="*/ 97 h 148"/>
                <a:gd name="T2" fmla="*/ 102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5" name="Freeform 58"/>
            <p:cNvSpPr/>
            <p:nvPr/>
          </p:nvSpPr>
          <p:spPr bwMode="auto">
            <a:xfrm>
              <a:off x="407" y="1871"/>
              <a:ext cx="427" cy="518"/>
            </a:xfrm>
            <a:custGeom>
              <a:avLst/>
              <a:gdLst>
                <a:gd name="T0" fmla="*/ 0 w 419"/>
                <a:gd name="T1" fmla="*/ 0 h 485"/>
                <a:gd name="T2" fmla="*/ 766 w 419"/>
                <a:gd name="T3" fmla="*/ 3990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6" name="Freeform 59"/>
            <p:cNvSpPr/>
            <p:nvPr/>
          </p:nvSpPr>
          <p:spPr bwMode="auto">
            <a:xfrm>
              <a:off x="488" y="1754"/>
              <a:ext cx="524" cy="172"/>
            </a:xfrm>
            <a:custGeom>
              <a:avLst/>
              <a:gdLst>
                <a:gd name="T0" fmla="*/ 0 w 510"/>
                <a:gd name="T1" fmla="*/ 0 h 120"/>
                <a:gd name="T2" fmla="*/ 1212 w 510"/>
                <a:gd name="T3" fmla="*/ 12104698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7" name="Freeform 60"/>
            <p:cNvSpPr/>
            <p:nvPr/>
          </p:nvSpPr>
          <p:spPr bwMode="auto">
            <a:xfrm>
              <a:off x="1280" y="1502"/>
              <a:ext cx="435" cy="398"/>
            </a:xfrm>
            <a:custGeom>
              <a:avLst/>
              <a:gdLst>
                <a:gd name="T0" fmla="*/ 0 w 428"/>
                <a:gd name="T1" fmla="*/ 9722 h 359"/>
                <a:gd name="T2" fmla="*/ 718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8" name="Freeform 61"/>
            <p:cNvSpPr/>
            <p:nvPr/>
          </p:nvSpPr>
          <p:spPr bwMode="auto">
            <a:xfrm>
              <a:off x="2683" y="1820"/>
              <a:ext cx="499" cy="188"/>
            </a:xfrm>
            <a:custGeom>
              <a:avLst/>
              <a:gdLst>
                <a:gd name="T0" fmla="*/ 0 w 532"/>
                <a:gd name="T1" fmla="*/ 607 h 181"/>
                <a:gd name="T2" fmla="*/ 68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19" name="Freeform 62"/>
            <p:cNvSpPr/>
            <p:nvPr/>
          </p:nvSpPr>
          <p:spPr bwMode="auto">
            <a:xfrm>
              <a:off x="1988" y="2151"/>
              <a:ext cx="463" cy="340"/>
            </a:xfrm>
            <a:custGeom>
              <a:avLst/>
              <a:gdLst>
                <a:gd name="T0" fmla="*/ 0 w 458"/>
                <a:gd name="T1" fmla="*/ 63 h 359"/>
                <a:gd name="T2" fmla="*/ 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20" name="Freeform 63"/>
            <p:cNvSpPr/>
            <p:nvPr/>
          </p:nvSpPr>
          <p:spPr bwMode="auto">
            <a:xfrm>
              <a:off x="1921" y="1524"/>
              <a:ext cx="489" cy="412"/>
            </a:xfrm>
            <a:custGeom>
              <a:avLst/>
              <a:gdLst>
                <a:gd name="T0" fmla="*/ 0 w 466"/>
                <a:gd name="T1" fmla="*/ 0 h 370"/>
                <a:gd name="T2" fmla="*/ 2173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21" name="Freeform 64"/>
            <p:cNvSpPr/>
            <p:nvPr/>
          </p:nvSpPr>
          <p:spPr bwMode="auto">
            <a:xfrm>
              <a:off x="2821" y="1297"/>
              <a:ext cx="374" cy="347"/>
            </a:xfrm>
            <a:custGeom>
              <a:avLst/>
              <a:gdLst>
                <a:gd name="T0" fmla="*/ 0 w 367"/>
                <a:gd name="T1" fmla="*/ 0 h 382"/>
                <a:gd name="T2" fmla="*/ 671 w 367"/>
                <a:gd name="T3" fmla="*/ 1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1422" name="Freeform 65"/>
            <p:cNvSpPr/>
            <p:nvPr/>
          </p:nvSpPr>
          <p:spPr bwMode="auto">
            <a:xfrm>
              <a:off x="1078" y="2522"/>
              <a:ext cx="630" cy="50"/>
            </a:xfrm>
            <a:custGeom>
              <a:avLst/>
              <a:gdLst>
                <a:gd name="T0" fmla="*/ 0 w 555"/>
                <a:gd name="T1" fmla="*/ 0 h 1"/>
                <a:gd name="T2" fmla="*/ 32094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1338" name="Text Box 66"/>
          <p:cNvSpPr txBox="1">
            <a:spLocks noChangeArrowheads="1"/>
          </p:cNvSpPr>
          <p:nvPr/>
        </p:nvSpPr>
        <p:spPr bwMode="auto">
          <a:xfrm>
            <a:off x="2220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2</a:t>
            </a:r>
            <a:endParaRPr lang="en-US" altLang="zh-CN" sz="2800" b="1" baseline="-25000">
              <a:solidFill>
                <a:schemeClr val="bg2"/>
              </a:solidFill>
            </a:endParaRPr>
          </a:p>
        </p:txBody>
      </p:sp>
      <p:sp>
        <p:nvSpPr>
          <p:cNvPr id="141339" name="Text Box 67"/>
          <p:cNvSpPr txBox="1">
            <a:spLocks noChangeArrowheads="1"/>
          </p:cNvSpPr>
          <p:nvPr/>
        </p:nvSpPr>
        <p:spPr bwMode="auto">
          <a:xfrm>
            <a:off x="5607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7</a:t>
            </a:r>
            <a:endParaRPr lang="en-US" altLang="zh-CN" sz="2800" b="1" baseline="-25000">
              <a:solidFill>
                <a:schemeClr val="bg2"/>
              </a:solidFill>
            </a:endParaRPr>
          </a:p>
        </p:txBody>
      </p:sp>
      <p:sp>
        <p:nvSpPr>
          <p:cNvPr id="141340" name="Text Box 68"/>
          <p:cNvSpPr txBox="1">
            <a:spLocks noChangeArrowheads="1"/>
          </p:cNvSpPr>
          <p:nvPr/>
        </p:nvSpPr>
        <p:spPr bwMode="auto">
          <a:xfrm>
            <a:off x="4929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6</a:t>
            </a:r>
            <a:endParaRPr lang="en-US" altLang="zh-CN" sz="2800" b="1" baseline="-25000">
              <a:solidFill>
                <a:schemeClr val="bg2"/>
              </a:solidFill>
            </a:endParaRPr>
          </a:p>
        </p:txBody>
      </p:sp>
      <p:sp>
        <p:nvSpPr>
          <p:cNvPr id="141341" name="Text Box 69"/>
          <p:cNvSpPr txBox="1">
            <a:spLocks noChangeArrowheads="1"/>
          </p:cNvSpPr>
          <p:nvPr/>
        </p:nvSpPr>
        <p:spPr bwMode="auto">
          <a:xfrm>
            <a:off x="4252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5</a:t>
            </a:r>
            <a:endParaRPr lang="en-US" altLang="zh-CN" sz="2800" b="1" baseline="-25000">
              <a:solidFill>
                <a:schemeClr val="bg2"/>
              </a:solidFill>
            </a:endParaRPr>
          </a:p>
        </p:txBody>
      </p:sp>
      <p:sp>
        <p:nvSpPr>
          <p:cNvPr id="141342" name="Text Box 70"/>
          <p:cNvSpPr txBox="1">
            <a:spLocks noChangeArrowheads="1"/>
          </p:cNvSpPr>
          <p:nvPr/>
        </p:nvSpPr>
        <p:spPr bwMode="auto">
          <a:xfrm>
            <a:off x="3575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4</a:t>
            </a:r>
            <a:endParaRPr lang="en-US" altLang="zh-CN" sz="2800" b="1" baseline="-25000">
              <a:solidFill>
                <a:schemeClr val="bg2"/>
              </a:solidFill>
            </a:endParaRPr>
          </a:p>
        </p:txBody>
      </p:sp>
      <p:sp>
        <p:nvSpPr>
          <p:cNvPr id="141343" name="Text Box 71"/>
          <p:cNvSpPr txBox="1">
            <a:spLocks noChangeArrowheads="1"/>
          </p:cNvSpPr>
          <p:nvPr/>
        </p:nvSpPr>
        <p:spPr bwMode="auto">
          <a:xfrm>
            <a:off x="1543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a:t>
            </a:r>
            <a:endParaRPr lang="en-US" altLang="zh-CN" sz="2800" b="1" baseline="-25000">
              <a:solidFill>
                <a:schemeClr val="bg2"/>
              </a:solidFill>
            </a:endParaRPr>
          </a:p>
        </p:txBody>
      </p:sp>
      <p:sp>
        <p:nvSpPr>
          <p:cNvPr id="141344" name="Text Box 72"/>
          <p:cNvSpPr txBox="1">
            <a:spLocks noChangeArrowheads="1"/>
          </p:cNvSpPr>
          <p:nvPr/>
        </p:nvSpPr>
        <p:spPr bwMode="auto">
          <a:xfrm>
            <a:off x="2897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3</a:t>
            </a:r>
            <a:endParaRPr lang="en-US" altLang="zh-CN" sz="2800" b="1" baseline="-25000">
              <a:solidFill>
                <a:schemeClr val="bg2"/>
              </a:solidFill>
            </a:endParaRPr>
          </a:p>
        </p:txBody>
      </p:sp>
      <p:sp>
        <p:nvSpPr>
          <p:cNvPr id="141345" name="Text Box 73"/>
          <p:cNvSpPr txBox="1">
            <a:spLocks noChangeArrowheads="1"/>
          </p:cNvSpPr>
          <p:nvPr/>
        </p:nvSpPr>
        <p:spPr bwMode="auto">
          <a:xfrm>
            <a:off x="6961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9</a:t>
            </a:r>
            <a:endParaRPr lang="en-US" altLang="zh-CN" sz="2800" b="1" baseline="-25000">
              <a:solidFill>
                <a:schemeClr val="bg2"/>
              </a:solidFill>
            </a:endParaRPr>
          </a:p>
        </p:txBody>
      </p:sp>
      <p:sp>
        <p:nvSpPr>
          <p:cNvPr id="141346" name="Text Box 74"/>
          <p:cNvSpPr txBox="1">
            <a:spLocks noChangeArrowheads="1"/>
          </p:cNvSpPr>
          <p:nvPr/>
        </p:nvSpPr>
        <p:spPr bwMode="auto">
          <a:xfrm>
            <a:off x="6284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8</a:t>
            </a:r>
            <a:endParaRPr lang="en-US" altLang="zh-CN" sz="2800" b="1" baseline="-25000">
              <a:solidFill>
                <a:schemeClr val="bg2"/>
              </a:solidFill>
            </a:endParaRPr>
          </a:p>
        </p:txBody>
      </p:sp>
      <p:sp>
        <p:nvSpPr>
          <p:cNvPr id="141347" name="Text Box 75"/>
          <p:cNvSpPr txBox="1">
            <a:spLocks noChangeArrowheads="1"/>
          </p:cNvSpPr>
          <p:nvPr/>
        </p:nvSpPr>
        <p:spPr bwMode="auto">
          <a:xfrm>
            <a:off x="7534275" y="5049838"/>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10</a:t>
            </a:r>
            <a:endParaRPr lang="en-US" altLang="zh-CN" sz="2800" b="1" baseline="-25000">
              <a:solidFill>
                <a:schemeClr val="bg2"/>
              </a:solidFill>
            </a:endParaRPr>
          </a:p>
        </p:txBody>
      </p:sp>
      <p:sp>
        <p:nvSpPr>
          <p:cNvPr id="141348" name="Text Box 76"/>
          <p:cNvSpPr txBox="1">
            <a:spLocks noChangeArrowheads="1"/>
          </p:cNvSpPr>
          <p:nvPr/>
        </p:nvSpPr>
        <p:spPr bwMode="auto">
          <a:xfrm>
            <a:off x="81978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11</a:t>
            </a:r>
            <a:endParaRPr lang="en-US" altLang="zh-CN" sz="2800" b="1" baseline="-25000">
              <a:solidFill>
                <a:schemeClr val="bg2"/>
              </a:solidFill>
            </a:endParaRPr>
          </a:p>
        </p:txBody>
      </p:sp>
      <p:grpSp>
        <p:nvGrpSpPr>
          <p:cNvPr id="141349" name="Group 77"/>
          <p:cNvGrpSpPr/>
          <p:nvPr/>
        </p:nvGrpSpPr>
        <p:grpSpPr bwMode="auto">
          <a:xfrm>
            <a:off x="1550988" y="4002088"/>
            <a:ext cx="6096000" cy="519112"/>
            <a:chOff x="720" y="3054"/>
            <a:chExt cx="4320" cy="327"/>
          </a:xfrm>
        </p:grpSpPr>
        <p:sp>
          <p:nvSpPr>
            <p:cNvPr id="141374" name="Text Box 78"/>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2</a:t>
              </a:r>
              <a:endParaRPr lang="en-US" altLang="zh-CN" sz="2800" b="1" baseline="-25000">
                <a:solidFill>
                  <a:schemeClr val="bg2"/>
                </a:solidFill>
              </a:endParaRPr>
            </a:p>
          </p:txBody>
        </p:sp>
        <p:sp>
          <p:nvSpPr>
            <p:cNvPr id="141375" name="Text Box 79"/>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7</a:t>
              </a:r>
              <a:endParaRPr lang="en-US" altLang="zh-CN" sz="2800" b="1" baseline="-25000">
                <a:solidFill>
                  <a:schemeClr val="bg2"/>
                </a:solidFill>
              </a:endParaRPr>
            </a:p>
          </p:txBody>
        </p:sp>
        <p:sp>
          <p:nvSpPr>
            <p:cNvPr id="141376" name="Text Box 80"/>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6</a:t>
              </a:r>
              <a:endParaRPr lang="en-US" altLang="zh-CN" sz="2800" b="1" baseline="-25000">
                <a:solidFill>
                  <a:schemeClr val="bg2"/>
                </a:solidFill>
              </a:endParaRPr>
            </a:p>
          </p:txBody>
        </p:sp>
        <p:sp>
          <p:nvSpPr>
            <p:cNvPr id="141377" name="Text Box 81"/>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5</a:t>
              </a:r>
              <a:endParaRPr lang="en-US" altLang="zh-CN" sz="2800" b="1" baseline="-25000">
                <a:solidFill>
                  <a:schemeClr val="bg2"/>
                </a:solidFill>
              </a:endParaRPr>
            </a:p>
          </p:txBody>
        </p:sp>
        <p:sp>
          <p:nvSpPr>
            <p:cNvPr id="141378" name="Text Box 82"/>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4</a:t>
              </a:r>
              <a:endParaRPr lang="en-US" altLang="zh-CN" sz="2800" b="1" baseline="-25000">
                <a:solidFill>
                  <a:schemeClr val="bg2"/>
                </a:solidFill>
              </a:endParaRPr>
            </a:p>
          </p:txBody>
        </p:sp>
        <p:sp>
          <p:nvSpPr>
            <p:cNvPr id="141379" name="Text Box 83"/>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1</a:t>
              </a:r>
              <a:endParaRPr lang="en-US" altLang="zh-CN" sz="2800" b="1" baseline="-25000">
                <a:solidFill>
                  <a:schemeClr val="bg2"/>
                </a:solidFill>
              </a:endParaRPr>
            </a:p>
          </p:txBody>
        </p:sp>
        <p:sp>
          <p:nvSpPr>
            <p:cNvPr id="141380" name="Text Box 84"/>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3</a:t>
              </a:r>
              <a:endParaRPr lang="en-US" altLang="zh-CN" sz="2800" b="1" baseline="-25000">
                <a:solidFill>
                  <a:schemeClr val="bg2"/>
                </a:solidFill>
              </a:endParaRPr>
            </a:p>
          </p:txBody>
        </p:sp>
        <p:sp>
          <p:nvSpPr>
            <p:cNvPr id="141381" name="Text Box 85"/>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9</a:t>
              </a:r>
              <a:endParaRPr lang="en-US" altLang="zh-CN" sz="2800" b="1" baseline="-25000">
                <a:solidFill>
                  <a:schemeClr val="bg2"/>
                </a:solidFill>
              </a:endParaRPr>
            </a:p>
          </p:txBody>
        </p:sp>
        <p:sp>
          <p:nvSpPr>
            <p:cNvPr id="141382" name="Text Box 86"/>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v</a:t>
              </a:r>
              <a:r>
                <a:rPr lang="en-US" altLang="zh-CN" sz="2800" b="1" baseline="-25000">
                  <a:solidFill>
                    <a:schemeClr val="bg2"/>
                  </a:solidFill>
                </a:rPr>
                <a:t>8</a:t>
              </a:r>
              <a:endParaRPr lang="en-US" altLang="zh-CN" sz="2800" b="1" baseline="-25000">
                <a:solidFill>
                  <a:schemeClr val="bg2"/>
                </a:solidFill>
              </a:endParaRPr>
            </a:p>
          </p:txBody>
        </p:sp>
      </p:grpSp>
      <p:grpSp>
        <p:nvGrpSpPr>
          <p:cNvPr id="141350" name="Group 87"/>
          <p:cNvGrpSpPr/>
          <p:nvPr/>
        </p:nvGrpSpPr>
        <p:grpSpPr bwMode="auto">
          <a:xfrm>
            <a:off x="1439863" y="4576763"/>
            <a:ext cx="6096000" cy="523875"/>
            <a:chOff x="720" y="3054"/>
            <a:chExt cx="4320" cy="330"/>
          </a:xfrm>
        </p:grpSpPr>
        <p:sp>
          <p:nvSpPr>
            <p:cNvPr id="141365" name="Text Box 88"/>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66" name="Text Box 89"/>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67" name="Text Box 90"/>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68" name="Text Box 91"/>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69" name="Text Box 92"/>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70" name="Text Box 93"/>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71" name="Text Box 94"/>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72" name="Text Box 95"/>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1373" name="Text Box 96"/>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sp>
        <p:nvSpPr>
          <p:cNvPr id="141351" name="Text Box 97"/>
          <p:cNvSpPr txBox="1">
            <a:spLocks noChangeArrowheads="1"/>
          </p:cNvSpPr>
          <p:nvPr/>
        </p:nvSpPr>
        <p:spPr bwMode="auto">
          <a:xfrm>
            <a:off x="398463" y="4576763"/>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vl[j]</a:t>
            </a:r>
            <a:endParaRPr lang="en-US" altLang="zh-CN" sz="2800" b="1">
              <a:solidFill>
                <a:schemeClr val="bg2"/>
              </a:solidFill>
            </a:endParaRPr>
          </a:p>
        </p:txBody>
      </p:sp>
      <p:sp>
        <p:nvSpPr>
          <p:cNvPr id="141352" name="Text Box 98"/>
          <p:cNvSpPr txBox="1">
            <a:spLocks noChangeArrowheads="1"/>
          </p:cNvSpPr>
          <p:nvPr/>
        </p:nvSpPr>
        <p:spPr bwMode="auto">
          <a:xfrm>
            <a:off x="68627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18</a:t>
            </a:r>
            <a:endParaRPr lang="en-US" altLang="zh-CN" sz="2800" b="1">
              <a:solidFill>
                <a:schemeClr val="bg2"/>
              </a:solidFill>
            </a:endParaRPr>
          </a:p>
        </p:txBody>
      </p:sp>
      <p:sp>
        <p:nvSpPr>
          <p:cNvPr id="141353" name="Text Box 99"/>
          <p:cNvSpPr txBox="1">
            <a:spLocks noChangeArrowheads="1"/>
          </p:cNvSpPr>
          <p:nvPr/>
        </p:nvSpPr>
        <p:spPr bwMode="auto">
          <a:xfrm>
            <a:off x="6189663" y="46021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141354" name="Text Box 100"/>
          <p:cNvSpPr txBox="1">
            <a:spLocks noChangeArrowheads="1"/>
          </p:cNvSpPr>
          <p:nvPr/>
        </p:nvSpPr>
        <p:spPr bwMode="auto">
          <a:xfrm>
            <a:off x="55546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41355" name="Text Box 101"/>
          <p:cNvSpPr txBox="1">
            <a:spLocks noChangeArrowheads="1"/>
          </p:cNvSpPr>
          <p:nvPr/>
        </p:nvSpPr>
        <p:spPr bwMode="auto">
          <a:xfrm>
            <a:off x="48688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10</a:t>
            </a:r>
            <a:endParaRPr lang="en-US" altLang="zh-CN" sz="2800" b="1">
              <a:solidFill>
                <a:schemeClr val="bg2"/>
              </a:solidFill>
            </a:endParaRPr>
          </a:p>
        </p:txBody>
      </p:sp>
      <p:sp>
        <p:nvSpPr>
          <p:cNvPr id="141356" name="Text Box 102"/>
          <p:cNvSpPr txBox="1">
            <a:spLocks noChangeArrowheads="1"/>
          </p:cNvSpPr>
          <p:nvPr/>
        </p:nvSpPr>
        <p:spPr bwMode="auto">
          <a:xfrm>
            <a:off x="41830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1357" name="Text Box 103"/>
          <p:cNvSpPr txBox="1">
            <a:spLocks noChangeArrowheads="1"/>
          </p:cNvSpPr>
          <p:nvPr/>
        </p:nvSpPr>
        <p:spPr bwMode="auto">
          <a:xfrm>
            <a:off x="34972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8</a:t>
            </a:r>
            <a:endParaRPr lang="en-US" altLang="zh-CN" sz="2800" b="1">
              <a:solidFill>
                <a:schemeClr val="bg2"/>
              </a:solidFill>
            </a:endParaRPr>
          </a:p>
        </p:txBody>
      </p:sp>
      <p:sp>
        <p:nvSpPr>
          <p:cNvPr id="141358" name="Text Box 104"/>
          <p:cNvSpPr txBox="1">
            <a:spLocks noChangeArrowheads="1"/>
          </p:cNvSpPr>
          <p:nvPr/>
        </p:nvSpPr>
        <p:spPr bwMode="auto">
          <a:xfrm>
            <a:off x="28114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1359" name="Text Box 105"/>
          <p:cNvSpPr txBox="1">
            <a:spLocks noChangeArrowheads="1"/>
          </p:cNvSpPr>
          <p:nvPr/>
        </p:nvSpPr>
        <p:spPr bwMode="auto">
          <a:xfrm>
            <a:off x="21383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1360" name="Text Box 106"/>
          <p:cNvSpPr txBox="1">
            <a:spLocks noChangeArrowheads="1"/>
          </p:cNvSpPr>
          <p:nvPr/>
        </p:nvSpPr>
        <p:spPr bwMode="auto">
          <a:xfrm>
            <a:off x="1490663" y="45894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1361" name="Text Box 109"/>
          <p:cNvSpPr txBox="1">
            <a:spLocks noChangeArrowheads="1"/>
          </p:cNvSpPr>
          <p:nvPr/>
        </p:nvSpPr>
        <p:spPr bwMode="auto">
          <a:xfrm>
            <a:off x="8202613" y="5635625"/>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rgbClr val="FF0000"/>
              </a:solidFill>
            </a:endParaRPr>
          </a:p>
        </p:txBody>
      </p:sp>
      <p:sp>
        <p:nvSpPr>
          <p:cNvPr id="141362" name="Rectangle 107"/>
          <p:cNvSpPr>
            <a:spLocks noChangeArrowheads="1"/>
          </p:cNvSpPr>
          <p:nvPr/>
        </p:nvSpPr>
        <p:spPr bwMode="auto">
          <a:xfrm>
            <a:off x="5132388" y="3567113"/>
            <a:ext cx="3825875" cy="51911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l[i]=vl[j]-dut(&lt;</a:t>
            </a:r>
            <a:r>
              <a:rPr lang="en-US" altLang="zh-CN" sz="2800" b="1" i="1">
                <a:solidFill>
                  <a:schemeClr val="bg2"/>
                </a:solidFill>
              </a:rPr>
              <a:t>v</a:t>
            </a:r>
            <a:r>
              <a:rPr lang="en-US" altLang="zh-CN" sz="2800" b="1" i="1" baseline="-25000">
                <a:solidFill>
                  <a:schemeClr val="bg2"/>
                </a:solidFill>
              </a:rPr>
              <a:t>k</a:t>
            </a:r>
            <a:r>
              <a:rPr lang="en-US" altLang="zh-CN" sz="2800" b="1">
                <a:solidFill>
                  <a:schemeClr val="bg2"/>
                </a:solidFill>
              </a:rPr>
              <a:t>, </a:t>
            </a:r>
            <a:r>
              <a:rPr lang="en-US" altLang="zh-CN" sz="2800" b="1" i="1">
                <a:solidFill>
                  <a:schemeClr val="bg2"/>
                </a:solidFill>
              </a:rPr>
              <a:t>v</a:t>
            </a:r>
            <a:r>
              <a:rPr lang="en-US" altLang="zh-CN" sz="2800" b="1" i="1" baseline="-25000">
                <a:solidFill>
                  <a:schemeClr val="bg2"/>
                </a:solidFill>
              </a:rPr>
              <a:t>j</a:t>
            </a:r>
            <a:r>
              <a:rPr lang="en-US" altLang="zh-CN" sz="2800" b="1">
                <a:solidFill>
                  <a:schemeClr val="bg2"/>
                </a:solidFill>
              </a:rPr>
              <a:t>&gt;)                                   </a:t>
            </a:r>
            <a:endParaRPr lang="en-US" altLang="zh-CN" sz="2800" b="1">
              <a:solidFill>
                <a:schemeClr val="bg2"/>
              </a:solidFill>
            </a:endParaRPr>
          </a:p>
        </p:txBody>
      </p:sp>
      <p:sp>
        <p:nvSpPr>
          <p:cNvPr id="141364" name="灯片编号占位符 2"/>
          <p:cNvSpPr>
            <a:spLocks noGrp="1"/>
          </p:cNvSpPr>
          <p:nvPr>
            <p:ph type="sldNum" sz="quarter" idx="12"/>
          </p:nvPr>
        </p:nvSpPr>
        <p:spPr>
          <a:xfrm>
            <a:off x="8388350" y="6497638"/>
            <a:ext cx="627063" cy="29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6310FC5-6318-4720-AB78-775B62D7E5D7}"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55"/>
                                        </p:tgtEl>
                                        <p:attrNameLst>
                                          <p:attrName>style.visibility</p:attrName>
                                        </p:attrNameLst>
                                      </p:cBhvr>
                                      <p:to>
                                        <p:strVal val="visible"/>
                                      </p:to>
                                    </p:set>
                                    <p:animEffect transition="in" filter="wipe(up)">
                                      <p:cBhvr>
                                        <p:cTn id="7" dur="500"/>
                                        <p:tgtEl>
                                          <p:spTgt spid="4792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54"/>
                                        </p:tgtEl>
                                        <p:attrNameLst>
                                          <p:attrName>style.visibility</p:attrName>
                                        </p:attrNameLst>
                                      </p:cBhvr>
                                      <p:to>
                                        <p:strVal val="visible"/>
                                      </p:to>
                                    </p:set>
                                    <p:animEffect transition="in" filter="wipe(up)">
                                      <p:cBhvr>
                                        <p:cTn id="12" dur="500"/>
                                        <p:tgtEl>
                                          <p:spTgt spid="4792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45"/>
                                        </p:tgtEl>
                                        <p:attrNameLst>
                                          <p:attrName>style.visibility</p:attrName>
                                        </p:attrNameLst>
                                      </p:cBhvr>
                                      <p:to>
                                        <p:strVal val="visible"/>
                                      </p:to>
                                    </p:set>
                                    <p:animEffect transition="in" filter="dissolve">
                                      <p:cBhvr>
                                        <p:cTn id="17" dur="500"/>
                                        <p:tgtEl>
                                          <p:spTgt spid="4792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46"/>
                                        </p:tgtEl>
                                        <p:attrNameLst>
                                          <p:attrName>style.visibility</p:attrName>
                                        </p:attrNameLst>
                                      </p:cBhvr>
                                      <p:to>
                                        <p:strVal val="visible"/>
                                      </p:to>
                                    </p:set>
                                    <p:animEffect transition="in" filter="dissolve">
                                      <p:cBhvr>
                                        <p:cTn id="22" dur="500"/>
                                        <p:tgtEl>
                                          <p:spTgt spid="4792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47"/>
                                        </p:tgtEl>
                                        <p:attrNameLst>
                                          <p:attrName>style.visibility</p:attrName>
                                        </p:attrNameLst>
                                      </p:cBhvr>
                                      <p:to>
                                        <p:strVal val="visible"/>
                                      </p:to>
                                    </p:set>
                                    <p:animEffect transition="in" filter="dissolve">
                                      <p:cBhvr>
                                        <p:cTn id="27" dur="500"/>
                                        <p:tgtEl>
                                          <p:spTgt spid="4792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48"/>
                                        </p:tgtEl>
                                        <p:attrNameLst>
                                          <p:attrName>style.visibility</p:attrName>
                                        </p:attrNameLst>
                                      </p:cBhvr>
                                      <p:to>
                                        <p:strVal val="visible"/>
                                      </p:to>
                                    </p:set>
                                    <p:animEffect transition="in" filter="dissolve">
                                      <p:cBhvr>
                                        <p:cTn id="32" dur="500"/>
                                        <p:tgtEl>
                                          <p:spTgt spid="47924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9249"/>
                                        </p:tgtEl>
                                        <p:attrNameLst>
                                          <p:attrName>style.visibility</p:attrName>
                                        </p:attrNameLst>
                                      </p:cBhvr>
                                      <p:to>
                                        <p:strVal val="visible"/>
                                      </p:to>
                                    </p:set>
                                    <p:animEffect transition="in" filter="dissolve">
                                      <p:cBhvr>
                                        <p:cTn id="37" dur="500"/>
                                        <p:tgtEl>
                                          <p:spTgt spid="4792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9250"/>
                                        </p:tgtEl>
                                        <p:attrNameLst>
                                          <p:attrName>style.visibility</p:attrName>
                                        </p:attrNameLst>
                                      </p:cBhvr>
                                      <p:to>
                                        <p:strVal val="visible"/>
                                      </p:to>
                                    </p:set>
                                    <p:animEffect transition="in" filter="dissolve">
                                      <p:cBhvr>
                                        <p:cTn id="42" dur="500"/>
                                        <p:tgtEl>
                                          <p:spTgt spid="47925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9251"/>
                                        </p:tgtEl>
                                        <p:attrNameLst>
                                          <p:attrName>style.visibility</p:attrName>
                                        </p:attrNameLst>
                                      </p:cBhvr>
                                      <p:to>
                                        <p:strVal val="visible"/>
                                      </p:to>
                                    </p:set>
                                    <p:animEffect transition="in" filter="dissolve">
                                      <p:cBhvr>
                                        <p:cTn id="47" dur="500"/>
                                        <p:tgtEl>
                                          <p:spTgt spid="47925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9252"/>
                                        </p:tgtEl>
                                        <p:attrNameLst>
                                          <p:attrName>style.visibility</p:attrName>
                                        </p:attrNameLst>
                                      </p:cBhvr>
                                      <p:to>
                                        <p:strVal val="visible"/>
                                      </p:to>
                                    </p:set>
                                    <p:animEffect transition="in" filter="dissolve">
                                      <p:cBhvr>
                                        <p:cTn id="52" dur="500"/>
                                        <p:tgtEl>
                                          <p:spTgt spid="47925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9253"/>
                                        </p:tgtEl>
                                        <p:attrNameLst>
                                          <p:attrName>style.visibility</p:attrName>
                                        </p:attrNameLst>
                                      </p:cBhvr>
                                      <p:to>
                                        <p:strVal val="visible"/>
                                      </p:to>
                                    </p:set>
                                    <p:animEffect transition="in" filter="dissolve">
                                      <p:cBhvr>
                                        <p:cTn id="57" dur="500"/>
                                        <p:tgtEl>
                                          <p:spTgt spid="47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55" grpId="0"/>
      <p:bldP spid="479245" grpId="0" autoUpdateAnimBg="0"/>
      <p:bldP spid="479246" grpId="0" autoUpdateAnimBg="0"/>
      <p:bldP spid="479247" grpId="0" autoUpdateAnimBg="0"/>
      <p:bldP spid="479248" grpId="0" autoUpdateAnimBg="0"/>
      <p:bldP spid="479249" grpId="0" autoUpdateAnimBg="0"/>
      <p:bldP spid="479250" grpId="0" autoUpdateAnimBg="0"/>
      <p:bldP spid="479251" grpId="0" autoUpdateAnimBg="0"/>
      <p:bldP spid="479252" grpId="0" autoUpdateAnimBg="0"/>
      <p:bldP spid="479253" grpId="0" autoUpdateAnimBg="0"/>
      <p:bldP spid="47925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3509963" y="1892300"/>
            <a:ext cx="746125" cy="654050"/>
          </a:xfrm>
          <a:custGeom>
            <a:avLst/>
            <a:gdLst>
              <a:gd name="T0" fmla="*/ 0 w 466"/>
              <a:gd name="T1" fmla="*/ 0 h 370"/>
              <a:gd name="T2" fmla="*/ 2147483647 w 466"/>
              <a:gd name="T3" fmla="*/ 2147483647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39" name="Freeform 3"/>
          <p:cNvSpPr/>
          <p:nvPr/>
        </p:nvSpPr>
        <p:spPr bwMode="auto">
          <a:xfrm>
            <a:off x="2178050" y="1289050"/>
            <a:ext cx="936625" cy="357188"/>
          </a:xfrm>
          <a:custGeom>
            <a:avLst/>
            <a:gdLst>
              <a:gd name="T0" fmla="*/ 0 w 585"/>
              <a:gd name="T1" fmla="*/ 0 h 180"/>
              <a:gd name="T2" fmla="*/ 2147483647 w 585"/>
              <a:gd name="T3" fmla="*/ 2147483647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40" name="Freeform 4"/>
          <p:cNvSpPr/>
          <p:nvPr/>
        </p:nvSpPr>
        <p:spPr bwMode="auto">
          <a:xfrm>
            <a:off x="1182688" y="1476375"/>
            <a:ext cx="660400" cy="641350"/>
          </a:xfrm>
          <a:custGeom>
            <a:avLst/>
            <a:gdLst>
              <a:gd name="T0" fmla="*/ 0 w 420"/>
              <a:gd name="T1" fmla="*/ 2147483647 h 390"/>
              <a:gd name="T2" fmla="*/ 214748364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0261" name="Rectangle 5"/>
          <p:cNvSpPr>
            <a:spLocks noChangeArrowheads="1"/>
          </p:cNvSpPr>
          <p:nvPr/>
        </p:nvSpPr>
        <p:spPr bwMode="auto">
          <a:xfrm>
            <a:off x="170021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262" name="Rectangle 6"/>
          <p:cNvSpPr>
            <a:spLocks noChangeArrowheads="1"/>
          </p:cNvSpPr>
          <p:nvPr/>
        </p:nvSpPr>
        <p:spPr bwMode="auto">
          <a:xfrm>
            <a:off x="373856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263" name="Rectangle 7"/>
          <p:cNvSpPr>
            <a:spLocks noChangeArrowheads="1"/>
          </p:cNvSpPr>
          <p:nvPr/>
        </p:nvSpPr>
        <p:spPr bwMode="auto">
          <a:xfrm>
            <a:off x="645001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264" name="Rectangle 8"/>
          <p:cNvSpPr>
            <a:spLocks noChangeArrowheads="1"/>
          </p:cNvSpPr>
          <p:nvPr/>
        </p:nvSpPr>
        <p:spPr bwMode="auto">
          <a:xfrm>
            <a:off x="8475663" y="50149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42345" name="Text Box 9"/>
          <p:cNvSpPr txBox="1">
            <a:spLocks noChangeArrowheads="1"/>
          </p:cNvSpPr>
          <p:nvPr/>
        </p:nvSpPr>
        <p:spPr bwMode="auto">
          <a:xfrm>
            <a:off x="2130425" y="4438650"/>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2</a:t>
            </a:r>
            <a:endParaRPr lang="en-US" altLang="zh-CN" sz="2800" b="1" baseline="-25000">
              <a:solidFill>
                <a:schemeClr val="bg2"/>
              </a:solidFill>
            </a:endParaRPr>
          </a:p>
        </p:txBody>
      </p:sp>
      <p:sp>
        <p:nvSpPr>
          <p:cNvPr id="142346" name="Text Box 10"/>
          <p:cNvSpPr txBox="1">
            <a:spLocks noChangeArrowheads="1"/>
          </p:cNvSpPr>
          <p:nvPr/>
        </p:nvSpPr>
        <p:spPr bwMode="auto">
          <a:xfrm>
            <a:off x="5516563" y="44386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7</a:t>
            </a:r>
            <a:endParaRPr lang="en-US" altLang="zh-CN" sz="2800" b="1" baseline="-25000">
              <a:solidFill>
                <a:schemeClr val="bg2"/>
              </a:solidFill>
            </a:endParaRPr>
          </a:p>
        </p:txBody>
      </p:sp>
      <p:sp>
        <p:nvSpPr>
          <p:cNvPr id="142347" name="Text Box 11"/>
          <p:cNvSpPr txBox="1">
            <a:spLocks noChangeArrowheads="1"/>
          </p:cNvSpPr>
          <p:nvPr/>
        </p:nvSpPr>
        <p:spPr bwMode="auto">
          <a:xfrm>
            <a:off x="4838700" y="4438650"/>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6</a:t>
            </a:r>
            <a:endParaRPr lang="en-US" altLang="zh-CN" sz="2800" b="1" baseline="-25000">
              <a:solidFill>
                <a:schemeClr val="bg2"/>
              </a:solidFill>
            </a:endParaRPr>
          </a:p>
        </p:txBody>
      </p:sp>
      <p:sp>
        <p:nvSpPr>
          <p:cNvPr id="142348" name="Text Box 12"/>
          <p:cNvSpPr txBox="1">
            <a:spLocks noChangeArrowheads="1"/>
          </p:cNvSpPr>
          <p:nvPr/>
        </p:nvSpPr>
        <p:spPr bwMode="auto">
          <a:xfrm>
            <a:off x="4162425" y="4438650"/>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5</a:t>
            </a:r>
            <a:endParaRPr lang="en-US" altLang="zh-CN" sz="2800" b="1" baseline="-25000">
              <a:solidFill>
                <a:schemeClr val="bg2"/>
              </a:solidFill>
            </a:endParaRPr>
          </a:p>
        </p:txBody>
      </p:sp>
      <p:sp>
        <p:nvSpPr>
          <p:cNvPr id="142349" name="Text Box 13"/>
          <p:cNvSpPr txBox="1">
            <a:spLocks noChangeArrowheads="1"/>
          </p:cNvSpPr>
          <p:nvPr/>
        </p:nvSpPr>
        <p:spPr bwMode="auto">
          <a:xfrm>
            <a:off x="3484563" y="44386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4</a:t>
            </a:r>
            <a:endParaRPr lang="en-US" altLang="zh-CN" sz="2800" b="1" baseline="-25000">
              <a:solidFill>
                <a:schemeClr val="bg2"/>
              </a:solidFill>
            </a:endParaRPr>
          </a:p>
        </p:txBody>
      </p:sp>
      <p:sp>
        <p:nvSpPr>
          <p:cNvPr id="142350" name="Text Box 14"/>
          <p:cNvSpPr txBox="1">
            <a:spLocks noChangeArrowheads="1"/>
          </p:cNvSpPr>
          <p:nvPr/>
        </p:nvSpPr>
        <p:spPr bwMode="auto">
          <a:xfrm>
            <a:off x="1452563" y="44386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a:t>
            </a:r>
            <a:endParaRPr lang="en-US" altLang="zh-CN" sz="2800" b="1" baseline="-25000">
              <a:solidFill>
                <a:schemeClr val="bg2"/>
              </a:solidFill>
            </a:endParaRPr>
          </a:p>
        </p:txBody>
      </p:sp>
      <p:sp>
        <p:nvSpPr>
          <p:cNvPr id="142351" name="Text Box 15"/>
          <p:cNvSpPr txBox="1">
            <a:spLocks noChangeArrowheads="1"/>
          </p:cNvSpPr>
          <p:nvPr/>
        </p:nvSpPr>
        <p:spPr bwMode="auto">
          <a:xfrm>
            <a:off x="2806700" y="4438650"/>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3</a:t>
            </a:r>
            <a:endParaRPr lang="en-US" altLang="zh-CN" sz="2800" b="1" baseline="-25000">
              <a:solidFill>
                <a:schemeClr val="bg2"/>
              </a:solidFill>
            </a:endParaRPr>
          </a:p>
        </p:txBody>
      </p:sp>
      <p:sp>
        <p:nvSpPr>
          <p:cNvPr id="142352" name="Text Box 16"/>
          <p:cNvSpPr txBox="1">
            <a:spLocks noChangeArrowheads="1"/>
          </p:cNvSpPr>
          <p:nvPr/>
        </p:nvSpPr>
        <p:spPr bwMode="auto">
          <a:xfrm>
            <a:off x="6870700" y="4438650"/>
            <a:ext cx="677863"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9</a:t>
            </a:r>
            <a:endParaRPr lang="en-US" altLang="zh-CN" sz="2800" b="1" baseline="-25000">
              <a:solidFill>
                <a:schemeClr val="bg2"/>
              </a:solidFill>
            </a:endParaRPr>
          </a:p>
        </p:txBody>
      </p:sp>
      <p:sp>
        <p:nvSpPr>
          <p:cNvPr id="142353" name="Text Box 17"/>
          <p:cNvSpPr txBox="1">
            <a:spLocks noChangeArrowheads="1"/>
          </p:cNvSpPr>
          <p:nvPr/>
        </p:nvSpPr>
        <p:spPr bwMode="auto">
          <a:xfrm>
            <a:off x="6194425" y="4438650"/>
            <a:ext cx="676275"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8</a:t>
            </a:r>
            <a:endParaRPr lang="en-US" altLang="zh-CN" sz="2800" b="1" baseline="-25000">
              <a:solidFill>
                <a:schemeClr val="bg2"/>
              </a:solidFill>
            </a:endParaRPr>
          </a:p>
        </p:txBody>
      </p:sp>
      <p:grpSp>
        <p:nvGrpSpPr>
          <p:cNvPr id="142354" name="Group 18"/>
          <p:cNvGrpSpPr/>
          <p:nvPr/>
        </p:nvGrpSpPr>
        <p:grpSpPr bwMode="auto">
          <a:xfrm>
            <a:off x="1452563" y="4997450"/>
            <a:ext cx="6096000" cy="523875"/>
            <a:chOff x="720" y="3054"/>
            <a:chExt cx="4320" cy="330"/>
          </a:xfrm>
        </p:grpSpPr>
        <p:sp>
          <p:nvSpPr>
            <p:cNvPr id="142441" name="Text Box 19"/>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2" name="Text Box 20"/>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3" name="Text Box 21"/>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4" name="Text Box 22"/>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5" name="Text Box 23"/>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6" name="Text Box 24"/>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7" name="Text Box 25"/>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8" name="Text Box 26"/>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9" name="Text Box 27"/>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grpSp>
        <p:nvGrpSpPr>
          <p:cNvPr id="142355" name="Group 28"/>
          <p:cNvGrpSpPr/>
          <p:nvPr/>
        </p:nvGrpSpPr>
        <p:grpSpPr bwMode="auto">
          <a:xfrm>
            <a:off x="1452563" y="5543550"/>
            <a:ext cx="6096000" cy="523875"/>
            <a:chOff x="720" y="3054"/>
            <a:chExt cx="4320" cy="330"/>
          </a:xfrm>
        </p:grpSpPr>
        <p:sp>
          <p:nvSpPr>
            <p:cNvPr id="142432" name="Text Box 29"/>
            <p:cNvSpPr txBox="1">
              <a:spLocks noChangeArrowheads="1"/>
            </p:cNvSpPr>
            <p:nvPr/>
          </p:nvSpPr>
          <p:spPr bwMode="auto">
            <a:xfrm>
              <a:off x="12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3" name="Text Box 30"/>
            <p:cNvSpPr txBox="1">
              <a:spLocks noChangeArrowheads="1"/>
            </p:cNvSpPr>
            <p:nvPr/>
          </p:nvSpPr>
          <p:spPr bwMode="auto">
            <a:xfrm>
              <a:off x="360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4" name="Text Box 31"/>
            <p:cNvSpPr txBox="1">
              <a:spLocks noChangeArrowheads="1"/>
            </p:cNvSpPr>
            <p:nvPr/>
          </p:nvSpPr>
          <p:spPr bwMode="auto">
            <a:xfrm>
              <a:off x="31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5" name="Text Box 32"/>
            <p:cNvSpPr txBox="1">
              <a:spLocks noChangeArrowheads="1"/>
            </p:cNvSpPr>
            <p:nvPr/>
          </p:nvSpPr>
          <p:spPr bwMode="auto">
            <a:xfrm>
              <a:off x="264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6" name="Text Box 33"/>
            <p:cNvSpPr txBox="1">
              <a:spLocks noChangeArrowheads="1"/>
            </p:cNvSpPr>
            <p:nvPr/>
          </p:nvSpPr>
          <p:spPr bwMode="auto">
            <a:xfrm>
              <a:off x="21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7" name="Text Box 34"/>
            <p:cNvSpPr txBox="1">
              <a:spLocks noChangeArrowheads="1"/>
            </p:cNvSpPr>
            <p:nvPr/>
          </p:nvSpPr>
          <p:spPr bwMode="auto">
            <a:xfrm>
              <a:off x="72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8" name="Text Box 35"/>
            <p:cNvSpPr txBox="1">
              <a:spLocks noChangeArrowheads="1"/>
            </p:cNvSpPr>
            <p:nvPr/>
          </p:nvSpPr>
          <p:spPr bwMode="auto">
            <a:xfrm>
              <a:off x="16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39" name="Text Box 36"/>
            <p:cNvSpPr txBox="1">
              <a:spLocks noChangeArrowheads="1"/>
            </p:cNvSpPr>
            <p:nvPr/>
          </p:nvSpPr>
          <p:spPr bwMode="auto">
            <a:xfrm>
              <a:off x="456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sp>
          <p:nvSpPr>
            <p:cNvPr id="142440" name="Text Box 37"/>
            <p:cNvSpPr txBox="1">
              <a:spLocks noChangeArrowheads="1"/>
            </p:cNvSpPr>
            <p:nvPr/>
          </p:nvSpPr>
          <p:spPr bwMode="auto">
            <a:xfrm>
              <a:off x="4080" y="3054"/>
              <a:ext cx="480" cy="330"/>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800" b="1">
                <a:solidFill>
                  <a:schemeClr val="bg2"/>
                </a:solidFill>
              </a:endParaRPr>
            </a:p>
          </p:txBody>
        </p:sp>
      </p:grpSp>
      <p:sp>
        <p:nvSpPr>
          <p:cNvPr id="142356" name="Text Box 38"/>
          <p:cNvSpPr txBox="1">
            <a:spLocks noChangeArrowheads="1"/>
          </p:cNvSpPr>
          <p:nvPr/>
        </p:nvSpPr>
        <p:spPr bwMode="auto">
          <a:xfrm>
            <a:off x="157163" y="4425950"/>
            <a:ext cx="1295400"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3200" b="1">
              <a:solidFill>
                <a:schemeClr val="accent1"/>
              </a:solidFill>
            </a:endParaRPr>
          </a:p>
        </p:txBody>
      </p:sp>
      <p:sp>
        <p:nvSpPr>
          <p:cNvPr id="142357" name="Text Box 39"/>
          <p:cNvSpPr txBox="1">
            <a:spLocks noChangeArrowheads="1"/>
          </p:cNvSpPr>
          <p:nvPr/>
        </p:nvSpPr>
        <p:spPr bwMode="auto">
          <a:xfrm>
            <a:off x="649288" y="4953000"/>
            <a:ext cx="7000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e[i]</a:t>
            </a:r>
            <a:endParaRPr lang="en-US" altLang="zh-CN" sz="2800" b="1">
              <a:solidFill>
                <a:schemeClr val="bg2"/>
              </a:solidFill>
            </a:endParaRPr>
          </a:p>
        </p:txBody>
      </p:sp>
      <p:sp>
        <p:nvSpPr>
          <p:cNvPr id="142358" name="Text Box 40"/>
          <p:cNvSpPr txBox="1">
            <a:spLocks noChangeArrowheads="1"/>
          </p:cNvSpPr>
          <p:nvPr/>
        </p:nvSpPr>
        <p:spPr bwMode="auto">
          <a:xfrm>
            <a:off x="681038" y="5543550"/>
            <a:ext cx="6238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l[i]</a:t>
            </a:r>
            <a:endParaRPr lang="en-US" altLang="zh-CN" sz="2800" b="1">
              <a:solidFill>
                <a:schemeClr val="bg2"/>
              </a:solidFill>
            </a:endParaRPr>
          </a:p>
        </p:txBody>
      </p:sp>
      <p:sp>
        <p:nvSpPr>
          <p:cNvPr id="142359" name="Text Box 41"/>
          <p:cNvSpPr txBox="1">
            <a:spLocks noChangeArrowheads="1"/>
          </p:cNvSpPr>
          <p:nvPr/>
        </p:nvSpPr>
        <p:spPr bwMode="auto">
          <a:xfrm>
            <a:off x="1484313" y="5035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2360" name="Text Box 42"/>
          <p:cNvSpPr txBox="1">
            <a:spLocks noChangeArrowheads="1"/>
          </p:cNvSpPr>
          <p:nvPr/>
        </p:nvSpPr>
        <p:spPr bwMode="auto">
          <a:xfrm>
            <a:off x="2176463" y="5035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2361" name="Text Box 43"/>
          <p:cNvSpPr txBox="1">
            <a:spLocks noChangeArrowheads="1"/>
          </p:cNvSpPr>
          <p:nvPr/>
        </p:nvSpPr>
        <p:spPr bwMode="auto">
          <a:xfrm>
            <a:off x="2862263" y="5022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2362" name="Text Box 44"/>
          <p:cNvSpPr txBox="1">
            <a:spLocks noChangeArrowheads="1"/>
          </p:cNvSpPr>
          <p:nvPr/>
        </p:nvSpPr>
        <p:spPr bwMode="auto">
          <a:xfrm>
            <a:off x="3522663" y="5022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2363" name="Text Box 45"/>
          <p:cNvSpPr txBox="1">
            <a:spLocks noChangeArrowheads="1"/>
          </p:cNvSpPr>
          <p:nvPr/>
        </p:nvSpPr>
        <p:spPr bwMode="auto">
          <a:xfrm>
            <a:off x="4195763" y="5010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4</a:t>
            </a:r>
            <a:endParaRPr lang="en-US" altLang="zh-CN" sz="2800" b="1">
              <a:solidFill>
                <a:schemeClr val="bg2"/>
              </a:solidFill>
            </a:endParaRPr>
          </a:p>
        </p:txBody>
      </p:sp>
      <p:sp>
        <p:nvSpPr>
          <p:cNvPr id="142364" name="Text Box 46"/>
          <p:cNvSpPr txBox="1">
            <a:spLocks noChangeArrowheads="1"/>
          </p:cNvSpPr>
          <p:nvPr/>
        </p:nvSpPr>
        <p:spPr bwMode="auto">
          <a:xfrm>
            <a:off x="4868863" y="49974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5</a:t>
            </a:r>
            <a:endParaRPr lang="en-US" altLang="zh-CN" sz="2800" b="1">
              <a:solidFill>
                <a:schemeClr val="bg2"/>
              </a:solidFill>
            </a:endParaRPr>
          </a:p>
        </p:txBody>
      </p:sp>
      <p:sp>
        <p:nvSpPr>
          <p:cNvPr id="142365" name="Text Box 47"/>
          <p:cNvSpPr txBox="1">
            <a:spLocks noChangeArrowheads="1"/>
          </p:cNvSpPr>
          <p:nvPr/>
        </p:nvSpPr>
        <p:spPr bwMode="auto">
          <a:xfrm>
            <a:off x="5529263" y="49974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2366" name="Text Box 48"/>
          <p:cNvSpPr txBox="1">
            <a:spLocks noChangeArrowheads="1"/>
          </p:cNvSpPr>
          <p:nvPr/>
        </p:nvSpPr>
        <p:spPr bwMode="auto">
          <a:xfrm>
            <a:off x="6183313" y="5010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2367" name="Text Box 49"/>
          <p:cNvSpPr txBox="1">
            <a:spLocks noChangeArrowheads="1"/>
          </p:cNvSpPr>
          <p:nvPr/>
        </p:nvSpPr>
        <p:spPr bwMode="auto">
          <a:xfrm>
            <a:off x="6913563" y="5010150"/>
            <a:ext cx="5334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2368" name="Text Box 50"/>
          <p:cNvSpPr txBox="1">
            <a:spLocks noChangeArrowheads="1"/>
          </p:cNvSpPr>
          <p:nvPr/>
        </p:nvSpPr>
        <p:spPr bwMode="auto">
          <a:xfrm>
            <a:off x="68754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10</a:t>
            </a:r>
            <a:endParaRPr lang="en-US" altLang="zh-CN" sz="2800" b="1">
              <a:solidFill>
                <a:schemeClr val="bg2"/>
              </a:solidFill>
            </a:endParaRPr>
          </a:p>
        </p:txBody>
      </p:sp>
      <p:sp>
        <p:nvSpPr>
          <p:cNvPr id="142369" name="Text Box 51"/>
          <p:cNvSpPr txBox="1">
            <a:spLocks noChangeArrowheads="1"/>
          </p:cNvSpPr>
          <p:nvPr/>
        </p:nvSpPr>
        <p:spPr bwMode="auto">
          <a:xfrm>
            <a:off x="6170613" y="55689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2370" name="Text Box 52"/>
          <p:cNvSpPr txBox="1">
            <a:spLocks noChangeArrowheads="1"/>
          </p:cNvSpPr>
          <p:nvPr/>
        </p:nvSpPr>
        <p:spPr bwMode="auto">
          <a:xfrm>
            <a:off x="55673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7</a:t>
            </a:r>
            <a:endParaRPr lang="en-US" altLang="zh-CN" sz="2800" b="1">
              <a:solidFill>
                <a:schemeClr val="bg2"/>
              </a:solidFill>
            </a:endParaRPr>
          </a:p>
        </p:txBody>
      </p:sp>
      <p:sp>
        <p:nvSpPr>
          <p:cNvPr id="142371" name="Text Box 53"/>
          <p:cNvSpPr txBox="1">
            <a:spLocks noChangeArrowheads="1"/>
          </p:cNvSpPr>
          <p:nvPr/>
        </p:nvSpPr>
        <p:spPr bwMode="auto">
          <a:xfrm>
            <a:off x="4860925" y="55689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8</a:t>
            </a:r>
            <a:endParaRPr lang="en-US" altLang="zh-CN" sz="2800" b="1">
              <a:solidFill>
                <a:schemeClr val="bg2"/>
              </a:solidFill>
            </a:endParaRPr>
          </a:p>
        </p:txBody>
      </p:sp>
      <p:sp>
        <p:nvSpPr>
          <p:cNvPr id="142372" name="Text Box 54"/>
          <p:cNvSpPr txBox="1">
            <a:spLocks noChangeArrowheads="1"/>
          </p:cNvSpPr>
          <p:nvPr/>
        </p:nvSpPr>
        <p:spPr bwMode="auto">
          <a:xfrm>
            <a:off x="41957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2373" name="Text Box 55"/>
          <p:cNvSpPr txBox="1">
            <a:spLocks noChangeArrowheads="1"/>
          </p:cNvSpPr>
          <p:nvPr/>
        </p:nvSpPr>
        <p:spPr bwMode="auto">
          <a:xfrm>
            <a:off x="35099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6</a:t>
            </a:r>
            <a:endParaRPr lang="en-US" altLang="zh-CN" sz="2800" b="1">
              <a:solidFill>
                <a:schemeClr val="bg2"/>
              </a:solidFill>
            </a:endParaRPr>
          </a:p>
        </p:txBody>
      </p:sp>
      <p:sp>
        <p:nvSpPr>
          <p:cNvPr id="142374" name="Text Box 56"/>
          <p:cNvSpPr txBox="1">
            <a:spLocks noChangeArrowheads="1"/>
          </p:cNvSpPr>
          <p:nvPr/>
        </p:nvSpPr>
        <p:spPr bwMode="auto">
          <a:xfrm>
            <a:off x="28241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3</a:t>
            </a:r>
            <a:endParaRPr lang="en-US" altLang="zh-CN" sz="2800" b="1">
              <a:solidFill>
                <a:schemeClr val="bg2"/>
              </a:solidFill>
            </a:endParaRPr>
          </a:p>
        </p:txBody>
      </p:sp>
      <p:sp>
        <p:nvSpPr>
          <p:cNvPr id="142375" name="Text Box 57"/>
          <p:cNvSpPr txBox="1">
            <a:spLocks noChangeArrowheads="1"/>
          </p:cNvSpPr>
          <p:nvPr/>
        </p:nvSpPr>
        <p:spPr bwMode="auto">
          <a:xfrm>
            <a:off x="21510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2</a:t>
            </a:r>
            <a:endParaRPr lang="en-US" altLang="zh-CN" sz="2800" b="1">
              <a:solidFill>
                <a:schemeClr val="bg2"/>
              </a:solidFill>
            </a:endParaRPr>
          </a:p>
        </p:txBody>
      </p:sp>
      <p:sp>
        <p:nvSpPr>
          <p:cNvPr id="142376" name="Text Box 58"/>
          <p:cNvSpPr txBox="1">
            <a:spLocks noChangeArrowheads="1"/>
          </p:cNvSpPr>
          <p:nvPr/>
        </p:nvSpPr>
        <p:spPr bwMode="auto">
          <a:xfrm>
            <a:off x="145891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rPr>
              <a:t>0</a:t>
            </a:r>
            <a:endParaRPr lang="en-US" altLang="zh-CN" sz="2800" b="1">
              <a:solidFill>
                <a:schemeClr val="bg2"/>
              </a:solidFill>
            </a:endParaRPr>
          </a:p>
        </p:txBody>
      </p:sp>
      <p:sp>
        <p:nvSpPr>
          <p:cNvPr id="142377" name="Text Box 59"/>
          <p:cNvSpPr txBox="1">
            <a:spLocks noChangeArrowheads="1"/>
          </p:cNvSpPr>
          <p:nvPr/>
        </p:nvSpPr>
        <p:spPr bwMode="auto">
          <a:xfrm>
            <a:off x="7561263" y="44386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10</a:t>
            </a:r>
            <a:endParaRPr lang="en-US" altLang="zh-CN" sz="2800" b="1" baseline="-25000">
              <a:solidFill>
                <a:schemeClr val="bg2"/>
              </a:solidFill>
            </a:endParaRPr>
          </a:p>
        </p:txBody>
      </p:sp>
      <p:sp>
        <p:nvSpPr>
          <p:cNvPr id="142378" name="Text Box 60"/>
          <p:cNvSpPr txBox="1">
            <a:spLocks noChangeArrowheads="1"/>
          </p:cNvSpPr>
          <p:nvPr/>
        </p:nvSpPr>
        <p:spPr bwMode="auto">
          <a:xfrm>
            <a:off x="8234363" y="44386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chemeClr val="bg2"/>
                </a:solidFill>
              </a:rPr>
              <a:t>a</a:t>
            </a:r>
            <a:r>
              <a:rPr lang="en-US" altLang="zh-CN" sz="2800" b="1" baseline="-25000">
                <a:solidFill>
                  <a:schemeClr val="bg2"/>
                </a:solidFill>
              </a:rPr>
              <a:t>11</a:t>
            </a:r>
            <a:endParaRPr lang="en-US" altLang="zh-CN" sz="2800" b="1" baseline="-25000">
              <a:solidFill>
                <a:schemeClr val="bg2"/>
              </a:solidFill>
            </a:endParaRPr>
          </a:p>
        </p:txBody>
      </p:sp>
      <p:sp>
        <p:nvSpPr>
          <p:cNvPr id="142379" name="Text Box 61"/>
          <p:cNvSpPr txBox="1">
            <a:spLocks noChangeArrowheads="1"/>
          </p:cNvSpPr>
          <p:nvPr/>
        </p:nvSpPr>
        <p:spPr bwMode="auto">
          <a:xfrm>
            <a:off x="7561263" y="49974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42380" name="Text Box 62"/>
          <p:cNvSpPr txBox="1">
            <a:spLocks noChangeArrowheads="1"/>
          </p:cNvSpPr>
          <p:nvPr/>
        </p:nvSpPr>
        <p:spPr bwMode="auto">
          <a:xfrm>
            <a:off x="8234363" y="49974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142381" name="Text Box 63"/>
          <p:cNvSpPr txBox="1">
            <a:spLocks noChangeArrowheads="1"/>
          </p:cNvSpPr>
          <p:nvPr/>
        </p:nvSpPr>
        <p:spPr bwMode="auto">
          <a:xfrm>
            <a:off x="7561263" y="5557838"/>
            <a:ext cx="677862" cy="522287"/>
          </a:xfrm>
          <a:prstGeom prst="rect">
            <a:avLst/>
          </a:prstGeom>
          <a:noFill/>
          <a:ln w="38100">
            <a:solidFill>
              <a:schemeClr val="tx1"/>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16</a:t>
            </a:r>
            <a:endParaRPr lang="en-US" altLang="zh-CN" sz="2800" b="1">
              <a:solidFill>
                <a:schemeClr val="bg2"/>
              </a:solidFill>
            </a:endParaRPr>
          </a:p>
        </p:txBody>
      </p:sp>
      <p:sp>
        <p:nvSpPr>
          <p:cNvPr id="142382" name="Text Box 64"/>
          <p:cNvSpPr txBox="1">
            <a:spLocks noChangeArrowheads="1"/>
          </p:cNvSpPr>
          <p:nvPr/>
        </p:nvSpPr>
        <p:spPr bwMode="auto">
          <a:xfrm>
            <a:off x="8231188" y="5556250"/>
            <a:ext cx="677862" cy="522288"/>
          </a:xfrm>
          <a:prstGeom prst="rect">
            <a:avLst/>
          </a:prstGeom>
          <a:noFill/>
          <a:ln w="38100">
            <a:solidFill>
              <a:schemeClr val="tx1"/>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2"/>
                </a:solidFill>
              </a:rPr>
              <a:t>14</a:t>
            </a:r>
            <a:endParaRPr lang="en-US" altLang="zh-CN" sz="2800" b="1">
              <a:solidFill>
                <a:schemeClr val="bg2"/>
              </a:solidFill>
            </a:endParaRPr>
          </a:p>
        </p:txBody>
      </p:sp>
      <p:sp>
        <p:nvSpPr>
          <p:cNvPr id="480322" name="Oval 66"/>
          <p:cNvSpPr>
            <a:spLocks noChangeArrowheads="1"/>
          </p:cNvSpPr>
          <p:nvPr/>
        </p:nvSpPr>
        <p:spPr bwMode="auto">
          <a:xfrm>
            <a:off x="1716088" y="1012825"/>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42384" name="Text Box 67"/>
          <p:cNvSpPr txBox="1">
            <a:spLocks noChangeArrowheads="1"/>
          </p:cNvSpPr>
          <p:nvPr/>
        </p:nvSpPr>
        <p:spPr bwMode="auto">
          <a:xfrm>
            <a:off x="1731963" y="944563"/>
            <a:ext cx="4206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2</a:t>
            </a:r>
            <a:endParaRPr lang="en-US" altLang="zh-CN" b="1">
              <a:solidFill>
                <a:srgbClr val="FF0000"/>
              </a:solidFill>
            </a:endParaRPr>
          </a:p>
        </p:txBody>
      </p:sp>
      <p:sp>
        <p:nvSpPr>
          <p:cNvPr id="480324" name="Oval 68"/>
          <p:cNvSpPr>
            <a:spLocks noChangeArrowheads="1"/>
          </p:cNvSpPr>
          <p:nvPr/>
        </p:nvSpPr>
        <p:spPr bwMode="auto">
          <a:xfrm>
            <a:off x="5470525" y="1993900"/>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solidFill>
                <a:schemeClr val="bg2"/>
              </a:solidFill>
            </a:endParaRPr>
          </a:p>
        </p:txBody>
      </p:sp>
      <p:sp>
        <p:nvSpPr>
          <p:cNvPr id="480325" name="Oval 69"/>
          <p:cNvSpPr>
            <a:spLocks noChangeArrowheads="1"/>
          </p:cNvSpPr>
          <p:nvPr/>
        </p:nvSpPr>
        <p:spPr bwMode="auto">
          <a:xfrm>
            <a:off x="766763" y="200660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26" name="Oval 70"/>
          <p:cNvSpPr>
            <a:spLocks noChangeArrowheads="1"/>
          </p:cNvSpPr>
          <p:nvPr/>
        </p:nvSpPr>
        <p:spPr bwMode="auto">
          <a:xfrm>
            <a:off x="2038350" y="2309813"/>
            <a:ext cx="468313"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27" name="Oval 71"/>
          <p:cNvSpPr>
            <a:spLocks noChangeArrowheads="1"/>
          </p:cNvSpPr>
          <p:nvPr/>
        </p:nvSpPr>
        <p:spPr bwMode="auto">
          <a:xfrm>
            <a:off x="1682750" y="3236913"/>
            <a:ext cx="468313"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28" name="Oval 72"/>
          <p:cNvSpPr>
            <a:spLocks noChangeArrowheads="1"/>
          </p:cNvSpPr>
          <p:nvPr/>
        </p:nvSpPr>
        <p:spPr bwMode="auto">
          <a:xfrm>
            <a:off x="3094038" y="150495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29" name="Oval 73"/>
          <p:cNvSpPr>
            <a:spLocks noChangeArrowheads="1"/>
          </p:cNvSpPr>
          <p:nvPr/>
        </p:nvSpPr>
        <p:spPr bwMode="auto">
          <a:xfrm>
            <a:off x="4203700" y="247332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30" name="Oval 74"/>
          <p:cNvSpPr>
            <a:spLocks noChangeArrowheads="1"/>
          </p:cNvSpPr>
          <p:nvPr/>
        </p:nvSpPr>
        <p:spPr bwMode="auto">
          <a:xfrm>
            <a:off x="3154363" y="325120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31" name="Oval 75"/>
          <p:cNvSpPr>
            <a:spLocks noChangeArrowheads="1"/>
          </p:cNvSpPr>
          <p:nvPr/>
        </p:nvSpPr>
        <p:spPr bwMode="auto">
          <a:xfrm>
            <a:off x="4510088" y="1189038"/>
            <a:ext cx="468312"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solidFill>
                <a:schemeClr val="bg2"/>
              </a:solidFill>
              <a:latin typeface="Arial" panose="020B0604020202020204" pitchFamily="34" charset="0"/>
              <a:ea typeface="华文行楷" panose="02010800040101010101" pitchFamily="2" charset="-122"/>
            </a:endParaRPr>
          </a:p>
        </p:txBody>
      </p:sp>
      <p:sp>
        <p:nvSpPr>
          <p:cNvPr id="142393" name="Text Box 76"/>
          <p:cNvSpPr txBox="1">
            <a:spLocks noChangeArrowheads="1"/>
          </p:cNvSpPr>
          <p:nvPr/>
        </p:nvSpPr>
        <p:spPr bwMode="auto">
          <a:xfrm>
            <a:off x="806450" y="1924050"/>
            <a:ext cx="4127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dirty="0">
                <a:solidFill>
                  <a:srgbClr val="FF0000"/>
                </a:solidFill>
              </a:rPr>
              <a:t>v</a:t>
            </a:r>
            <a:r>
              <a:rPr lang="en-US" altLang="zh-CN" b="1" baseline="-25000" dirty="0">
                <a:solidFill>
                  <a:srgbClr val="FF0000"/>
                </a:solidFill>
              </a:rPr>
              <a:t>1</a:t>
            </a:r>
            <a:endParaRPr lang="en-US" altLang="zh-CN" b="1" dirty="0">
              <a:solidFill>
                <a:srgbClr val="FF0000"/>
              </a:solidFill>
            </a:endParaRPr>
          </a:p>
        </p:txBody>
      </p:sp>
      <p:sp>
        <p:nvSpPr>
          <p:cNvPr id="142394" name="Text Box 77"/>
          <p:cNvSpPr txBox="1">
            <a:spLocks noChangeArrowheads="1"/>
          </p:cNvSpPr>
          <p:nvPr/>
        </p:nvSpPr>
        <p:spPr bwMode="auto">
          <a:xfrm>
            <a:off x="2060575" y="2235200"/>
            <a:ext cx="4127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3</a:t>
            </a:r>
            <a:endParaRPr lang="en-US" altLang="zh-CN" b="1">
              <a:solidFill>
                <a:srgbClr val="FF0000"/>
              </a:solidFill>
            </a:endParaRPr>
          </a:p>
        </p:txBody>
      </p:sp>
      <p:sp>
        <p:nvSpPr>
          <p:cNvPr id="142395" name="Text Box 78"/>
          <p:cNvSpPr txBox="1">
            <a:spLocks noChangeArrowheads="1"/>
          </p:cNvSpPr>
          <p:nvPr/>
        </p:nvSpPr>
        <p:spPr bwMode="auto">
          <a:xfrm>
            <a:off x="1712913" y="3163888"/>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4</a:t>
            </a:r>
            <a:endParaRPr lang="en-US" altLang="zh-CN" b="1">
              <a:solidFill>
                <a:srgbClr val="FF0000"/>
              </a:solidFill>
            </a:endParaRPr>
          </a:p>
        </p:txBody>
      </p:sp>
      <p:sp>
        <p:nvSpPr>
          <p:cNvPr id="142396" name="Text Box 79"/>
          <p:cNvSpPr txBox="1">
            <a:spLocks noChangeArrowheads="1"/>
          </p:cNvSpPr>
          <p:nvPr/>
        </p:nvSpPr>
        <p:spPr bwMode="auto">
          <a:xfrm>
            <a:off x="3141663" y="1428750"/>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5</a:t>
            </a:r>
            <a:endParaRPr lang="en-US" altLang="zh-CN" b="1">
              <a:solidFill>
                <a:srgbClr val="FF0000"/>
              </a:solidFill>
            </a:endParaRPr>
          </a:p>
        </p:txBody>
      </p:sp>
      <p:sp>
        <p:nvSpPr>
          <p:cNvPr id="142397" name="Text Box 80"/>
          <p:cNvSpPr txBox="1">
            <a:spLocks noChangeArrowheads="1"/>
          </p:cNvSpPr>
          <p:nvPr/>
        </p:nvSpPr>
        <p:spPr bwMode="auto">
          <a:xfrm>
            <a:off x="4252913" y="2382838"/>
            <a:ext cx="4127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8</a:t>
            </a:r>
            <a:endParaRPr lang="en-US" altLang="zh-CN" b="1">
              <a:solidFill>
                <a:srgbClr val="FF0000"/>
              </a:solidFill>
            </a:endParaRPr>
          </a:p>
        </p:txBody>
      </p:sp>
      <p:sp>
        <p:nvSpPr>
          <p:cNvPr id="142398" name="Text Box 81"/>
          <p:cNvSpPr txBox="1">
            <a:spLocks noChangeArrowheads="1"/>
          </p:cNvSpPr>
          <p:nvPr/>
        </p:nvSpPr>
        <p:spPr bwMode="auto">
          <a:xfrm>
            <a:off x="3194050" y="3192463"/>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6</a:t>
            </a:r>
            <a:endParaRPr lang="en-US" altLang="zh-CN" b="1">
              <a:solidFill>
                <a:srgbClr val="FF0000"/>
              </a:solidFill>
            </a:endParaRPr>
          </a:p>
        </p:txBody>
      </p:sp>
      <p:sp>
        <p:nvSpPr>
          <p:cNvPr id="142399" name="Text Box 82"/>
          <p:cNvSpPr txBox="1">
            <a:spLocks noChangeArrowheads="1"/>
          </p:cNvSpPr>
          <p:nvPr/>
        </p:nvSpPr>
        <p:spPr bwMode="auto">
          <a:xfrm>
            <a:off x="4560888" y="1101725"/>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i="1">
                <a:solidFill>
                  <a:srgbClr val="FF0000"/>
                </a:solidFill>
              </a:rPr>
              <a:t>v</a:t>
            </a:r>
            <a:r>
              <a:rPr lang="en-US" altLang="zh-CN" b="1" baseline="-25000">
                <a:solidFill>
                  <a:srgbClr val="FF0000"/>
                </a:solidFill>
              </a:rPr>
              <a:t>7</a:t>
            </a:r>
            <a:endParaRPr lang="en-US" altLang="zh-CN" b="1">
              <a:solidFill>
                <a:srgbClr val="FF0000"/>
              </a:solidFill>
            </a:endParaRPr>
          </a:p>
        </p:txBody>
      </p:sp>
      <p:sp>
        <p:nvSpPr>
          <p:cNvPr id="142400" name="Text Box 83"/>
          <p:cNvSpPr txBox="1">
            <a:spLocks noChangeArrowheads="1"/>
          </p:cNvSpPr>
          <p:nvPr/>
        </p:nvSpPr>
        <p:spPr bwMode="auto">
          <a:xfrm>
            <a:off x="5505450" y="1954213"/>
            <a:ext cx="4143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v</a:t>
            </a:r>
            <a:r>
              <a:rPr lang="en-US" altLang="zh-CN" b="1" baseline="-25000">
                <a:solidFill>
                  <a:srgbClr val="FF0000"/>
                </a:solidFill>
              </a:rPr>
              <a:t>9</a:t>
            </a:r>
            <a:endParaRPr lang="en-US" altLang="zh-CN" b="1">
              <a:solidFill>
                <a:srgbClr val="FF0000"/>
              </a:solidFill>
            </a:endParaRPr>
          </a:p>
        </p:txBody>
      </p:sp>
      <p:sp>
        <p:nvSpPr>
          <p:cNvPr id="142401" name="Text Box 84"/>
          <p:cNvSpPr txBox="1">
            <a:spLocks noChangeArrowheads="1"/>
          </p:cNvSpPr>
          <p:nvPr/>
        </p:nvSpPr>
        <p:spPr bwMode="auto">
          <a:xfrm>
            <a:off x="855663" y="1398588"/>
            <a:ext cx="6604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a:t>
            </a:r>
            <a:r>
              <a:rPr lang="en-US" altLang="zh-CN" b="1">
                <a:solidFill>
                  <a:schemeClr val="bg2"/>
                </a:solidFill>
              </a:rPr>
              <a:t>=6</a:t>
            </a:r>
            <a:endParaRPr lang="en-US" altLang="zh-CN" b="1">
              <a:solidFill>
                <a:schemeClr val="bg2"/>
              </a:solidFill>
            </a:endParaRPr>
          </a:p>
        </p:txBody>
      </p:sp>
      <p:sp>
        <p:nvSpPr>
          <p:cNvPr id="142402" name="Text Box 85"/>
          <p:cNvSpPr txBox="1">
            <a:spLocks noChangeArrowheads="1"/>
          </p:cNvSpPr>
          <p:nvPr/>
        </p:nvSpPr>
        <p:spPr bwMode="auto">
          <a:xfrm>
            <a:off x="2422525" y="958850"/>
            <a:ext cx="661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latin typeface="宋体" panose="02010600030101010101" pitchFamily="2" charset="-122"/>
              </a:rPr>
              <a:t>4</a:t>
            </a:r>
            <a:r>
              <a:rPr lang="en-US" altLang="zh-CN" b="1">
                <a:solidFill>
                  <a:schemeClr val="bg2"/>
                </a:solidFill>
              </a:rPr>
              <a:t>=1</a:t>
            </a:r>
            <a:endParaRPr lang="en-US" altLang="zh-CN" b="1">
              <a:solidFill>
                <a:schemeClr val="bg2"/>
              </a:solidFill>
            </a:endParaRPr>
          </a:p>
        </p:txBody>
      </p:sp>
      <p:sp>
        <p:nvSpPr>
          <p:cNvPr id="142403" name="Text Box 86"/>
          <p:cNvSpPr txBox="1">
            <a:spLocks noChangeArrowheads="1"/>
          </p:cNvSpPr>
          <p:nvPr/>
        </p:nvSpPr>
        <p:spPr bwMode="auto">
          <a:xfrm>
            <a:off x="3681413" y="1163638"/>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7</a:t>
            </a:r>
            <a:r>
              <a:rPr lang="en-US" altLang="zh-CN" b="1">
                <a:solidFill>
                  <a:schemeClr val="bg2"/>
                </a:solidFill>
              </a:rPr>
              <a:t>=9</a:t>
            </a:r>
            <a:endParaRPr lang="en-US" altLang="zh-CN" b="1">
              <a:solidFill>
                <a:schemeClr val="bg2"/>
              </a:solidFill>
            </a:endParaRPr>
          </a:p>
        </p:txBody>
      </p:sp>
      <p:sp>
        <p:nvSpPr>
          <p:cNvPr id="142404" name="Text Box 87"/>
          <p:cNvSpPr txBox="1">
            <a:spLocks noChangeArrowheads="1"/>
          </p:cNvSpPr>
          <p:nvPr/>
        </p:nvSpPr>
        <p:spPr bwMode="auto">
          <a:xfrm>
            <a:off x="5232400" y="1357313"/>
            <a:ext cx="7794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10</a:t>
            </a:r>
            <a:r>
              <a:rPr lang="en-US" altLang="zh-CN" b="1">
                <a:solidFill>
                  <a:schemeClr val="bg2"/>
                </a:solidFill>
              </a:rPr>
              <a:t>=2</a:t>
            </a:r>
            <a:endParaRPr lang="en-US" altLang="zh-CN" b="1">
              <a:solidFill>
                <a:schemeClr val="bg2"/>
              </a:solidFill>
            </a:endParaRPr>
          </a:p>
        </p:txBody>
      </p:sp>
      <p:sp>
        <p:nvSpPr>
          <p:cNvPr id="142405" name="Text Box 88"/>
          <p:cNvSpPr txBox="1">
            <a:spLocks noChangeArrowheads="1"/>
          </p:cNvSpPr>
          <p:nvPr/>
        </p:nvSpPr>
        <p:spPr bwMode="auto">
          <a:xfrm>
            <a:off x="4872038" y="2552700"/>
            <a:ext cx="80962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11</a:t>
            </a:r>
            <a:r>
              <a:rPr lang="en-US" altLang="zh-CN" b="1">
                <a:solidFill>
                  <a:schemeClr val="bg2"/>
                </a:solidFill>
              </a:rPr>
              <a:t>=4</a:t>
            </a:r>
            <a:endParaRPr lang="en-US" altLang="zh-CN" b="1">
              <a:solidFill>
                <a:schemeClr val="bg2"/>
              </a:solidFill>
            </a:endParaRPr>
          </a:p>
        </p:txBody>
      </p:sp>
      <p:sp>
        <p:nvSpPr>
          <p:cNvPr id="142406" name="Text Box 89"/>
          <p:cNvSpPr txBox="1">
            <a:spLocks noChangeArrowheads="1"/>
          </p:cNvSpPr>
          <p:nvPr/>
        </p:nvSpPr>
        <p:spPr bwMode="auto">
          <a:xfrm>
            <a:off x="3902075" y="1828800"/>
            <a:ext cx="6604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8</a:t>
            </a:r>
            <a:r>
              <a:rPr lang="en-US" altLang="zh-CN" b="1">
                <a:solidFill>
                  <a:schemeClr val="bg2"/>
                </a:solidFill>
              </a:rPr>
              <a:t>=7</a:t>
            </a:r>
            <a:endParaRPr lang="en-US" altLang="zh-CN" b="1">
              <a:solidFill>
                <a:schemeClr val="bg2"/>
              </a:solidFill>
            </a:endParaRPr>
          </a:p>
        </p:txBody>
      </p:sp>
      <p:sp>
        <p:nvSpPr>
          <p:cNvPr id="142407" name="Text Box 90"/>
          <p:cNvSpPr txBox="1">
            <a:spLocks noChangeArrowheads="1"/>
          </p:cNvSpPr>
          <p:nvPr/>
        </p:nvSpPr>
        <p:spPr bwMode="auto">
          <a:xfrm>
            <a:off x="3957638" y="3122613"/>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9</a:t>
            </a:r>
            <a:r>
              <a:rPr lang="en-US" altLang="zh-CN" b="1">
                <a:solidFill>
                  <a:schemeClr val="bg2"/>
                </a:solidFill>
              </a:rPr>
              <a:t>=4</a:t>
            </a:r>
            <a:endParaRPr lang="en-US" altLang="zh-CN" b="1">
              <a:solidFill>
                <a:schemeClr val="bg2"/>
              </a:solidFill>
            </a:endParaRPr>
          </a:p>
        </p:txBody>
      </p:sp>
      <p:sp>
        <p:nvSpPr>
          <p:cNvPr id="142408" name="Text Box 91"/>
          <p:cNvSpPr txBox="1">
            <a:spLocks noChangeArrowheads="1"/>
          </p:cNvSpPr>
          <p:nvPr/>
        </p:nvSpPr>
        <p:spPr bwMode="auto">
          <a:xfrm>
            <a:off x="2754313" y="2165350"/>
            <a:ext cx="6604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5</a:t>
            </a:r>
            <a:r>
              <a:rPr lang="en-US" altLang="zh-CN" b="1">
                <a:solidFill>
                  <a:schemeClr val="bg2"/>
                </a:solidFill>
              </a:rPr>
              <a:t>=1</a:t>
            </a:r>
            <a:endParaRPr lang="en-US" altLang="zh-CN" b="1">
              <a:solidFill>
                <a:schemeClr val="bg2"/>
              </a:solidFill>
            </a:endParaRPr>
          </a:p>
        </p:txBody>
      </p:sp>
      <p:sp>
        <p:nvSpPr>
          <p:cNvPr id="142409" name="Text Box 92"/>
          <p:cNvSpPr txBox="1">
            <a:spLocks noChangeArrowheads="1"/>
          </p:cNvSpPr>
          <p:nvPr/>
        </p:nvSpPr>
        <p:spPr bwMode="auto">
          <a:xfrm>
            <a:off x="2351088" y="3032125"/>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sz="2800" b="1" baseline="-25000">
                <a:solidFill>
                  <a:schemeClr val="bg2"/>
                </a:solidFill>
              </a:rPr>
              <a:t>6</a:t>
            </a:r>
            <a:r>
              <a:rPr lang="en-US" altLang="zh-CN" b="1">
                <a:solidFill>
                  <a:schemeClr val="bg2"/>
                </a:solidFill>
              </a:rPr>
              <a:t>=2</a:t>
            </a:r>
            <a:endParaRPr lang="en-US" altLang="zh-CN" b="1">
              <a:solidFill>
                <a:schemeClr val="bg2"/>
              </a:solidFill>
            </a:endParaRPr>
          </a:p>
        </p:txBody>
      </p:sp>
      <p:sp>
        <p:nvSpPr>
          <p:cNvPr id="142410" name="Text Box 93"/>
          <p:cNvSpPr txBox="1">
            <a:spLocks noChangeArrowheads="1"/>
          </p:cNvSpPr>
          <p:nvPr/>
        </p:nvSpPr>
        <p:spPr bwMode="auto">
          <a:xfrm>
            <a:off x="769938" y="2735263"/>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chemeClr val="bg2"/>
                </a:solidFill>
              </a:rPr>
              <a:t>a</a:t>
            </a:r>
            <a:r>
              <a:rPr lang="en-US" altLang="zh-CN" b="1" baseline="-25000">
                <a:solidFill>
                  <a:schemeClr val="bg2"/>
                </a:solidFill>
              </a:rPr>
              <a:t>3</a:t>
            </a:r>
            <a:r>
              <a:rPr lang="en-US" altLang="zh-CN" b="1">
                <a:solidFill>
                  <a:schemeClr val="bg2"/>
                </a:solidFill>
              </a:rPr>
              <a:t>=5</a:t>
            </a:r>
            <a:endParaRPr lang="en-US" altLang="zh-CN" b="1">
              <a:solidFill>
                <a:schemeClr val="bg2"/>
              </a:solidFill>
            </a:endParaRPr>
          </a:p>
        </p:txBody>
      </p:sp>
      <p:sp>
        <p:nvSpPr>
          <p:cNvPr id="142411" name="Text Box 94"/>
          <p:cNvSpPr txBox="1">
            <a:spLocks noChangeArrowheads="1"/>
          </p:cNvSpPr>
          <p:nvPr/>
        </p:nvSpPr>
        <p:spPr bwMode="auto">
          <a:xfrm>
            <a:off x="1431925" y="1862138"/>
            <a:ext cx="6604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2"/>
                </a:solidFill>
              </a:rPr>
              <a:t>a</a:t>
            </a:r>
            <a:r>
              <a:rPr lang="en-US" altLang="zh-CN" b="1" baseline="-25000">
                <a:solidFill>
                  <a:schemeClr val="bg2"/>
                </a:solidFill>
              </a:rPr>
              <a:t>2</a:t>
            </a:r>
            <a:r>
              <a:rPr lang="en-US" altLang="zh-CN" b="1">
                <a:solidFill>
                  <a:schemeClr val="bg2"/>
                </a:solidFill>
              </a:rPr>
              <a:t>=4</a:t>
            </a:r>
            <a:endParaRPr lang="en-US" altLang="zh-CN" b="1">
              <a:solidFill>
                <a:schemeClr val="bg2"/>
              </a:solidFill>
            </a:endParaRPr>
          </a:p>
        </p:txBody>
      </p:sp>
      <p:sp>
        <p:nvSpPr>
          <p:cNvPr id="142412" name="Freeform 95"/>
          <p:cNvSpPr/>
          <p:nvPr/>
        </p:nvSpPr>
        <p:spPr bwMode="auto">
          <a:xfrm>
            <a:off x="3549650" y="1503363"/>
            <a:ext cx="946150" cy="231775"/>
          </a:xfrm>
          <a:custGeom>
            <a:avLst/>
            <a:gdLst>
              <a:gd name="T0" fmla="*/ 0 w 631"/>
              <a:gd name="T1" fmla="*/ 2147483647 h 148"/>
              <a:gd name="T2" fmla="*/ 2147483647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3" name="Freeform 96"/>
          <p:cNvSpPr/>
          <p:nvPr/>
        </p:nvSpPr>
        <p:spPr bwMode="auto">
          <a:xfrm>
            <a:off x="1092200" y="2460625"/>
            <a:ext cx="677863" cy="822325"/>
          </a:xfrm>
          <a:custGeom>
            <a:avLst/>
            <a:gdLst>
              <a:gd name="T0" fmla="*/ 0 w 419"/>
              <a:gd name="T1" fmla="*/ 0 h 485"/>
              <a:gd name="T2" fmla="*/ 2147483647 w 419"/>
              <a:gd name="T3" fmla="*/ 2147483647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4" name="Freeform 97"/>
          <p:cNvSpPr/>
          <p:nvPr/>
        </p:nvSpPr>
        <p:spPr bwMode="auto">
          <a:xfrm>
            <a:off x="1220788" y="2274888"/>
            <a:ext cx="831850" cy="273050"/>
          </a:xfrm>
          <a:custGeom>
            <a:avLst/>
            <a:gdLst>
              <a:gd name="T0" fmla="*/ 0 w 510"/>
              <a:gd name="T1" fmla="*/ 0 h 120"/>
              <a:gd name="T2" fmla="*/ 2147483647 w 510"/>
              <a:gd name="T3" fmla="*/ 214748364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5" name="Freeform 98"/>
          <p:cNvSpPr/>
          <p:nvPr/>
        </p:nvSpPr>
        <p:spPr bwMode="auto">
          <a:xfrm>
            <a:off x="2478088" y="1874838"/>
            <a:ext cx="690562" cy="631825"/>
          </a:xfrm>
          <a:custGeom>
            <a:avLst/>
            <a:gdLst>
              <a:gd name="T0" fmla="*/ 0 w 428"/>
              <a:gd name="T1" fmla="*/ 2147483647 h 359"/>
              <a:gd name="T2" fmla="*/ 2147483647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6" name="Freeform 99"/>
          <p:cNvSpPr/>
          <p:nvPr/>
        </p:nvSpPr>
        <p:spPr bwMode="auto">
          <a:xfrm>
            <a:off x="4705350" y="2349500"/>
            <a:ext cx="792163" cy="328613"/>
          </a:xfrm>
          <a:custGeom>
            <a:avLst/>
            <a:gdLst>
              <a:gd name="T0" fmla="*/ 0 w 532"/>
              <a:gd name="T1" fmla="*/ 2147483647 h 181"/>
              <a:gd name="T2" fmla="*/ 2147483647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7" name="Freeform 100"/>
          <p:cNvSpPr/>
          <p:nvPr/>
        </p:nvSpPr>
        <p:spPr bwMode="auto">
          <a:xfrm>
            <a:off x="3602038" y="2905125"/>
            <a:ext cx="735012" cy="539750"/>
          </a:xfrm>
          <a:custGeom>
            <a:avLst/>
            <a:gdLst>
              <a:gd name="T0" fmla="*/ 0 w 458"/>
              <a:gd name="T1" fmla="*/ 2147483647 h 359"/>
              <a:gd name="T2" fmla="*/ 2147483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8" name="Freeform 101"/>
          <p:cNvSpPr/>
          <p:nvPr/>
        </p:nvSpPr>
        <p:spPr bwMode="auto">
          <a:xfrm>
            <a:off x="4924425" y="1549400"/>
            <a:ext cx="593725" cy="550863"/>
          </a:xfrm>
          <a:custGeom>
            <a:avLst/>
            <a:gdLst>
              <a:gd name="T0" fmla="*/ 0 w 367"/>
              <a:gd name="T1" fmla="*/ 0 h 382"/>
              <a:gd name="T2" fmla="*/ 2147483647 w 367"/>
              <a:gd name="T3" fmla="*/ 214748364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19" name="Freeform 102"/>
          <p:cNvSpPr/>
          <p:nvPr/>
        </p:nvSpPr>
        <p:spPr bwMode="auto">
          <a:xfrm>
            <a:off x="2157413" y="3494088"/>
            <a:ext cx="1000125" cy="79375"/>
          </a:xfrm>
          <a:custGeom>
            <a:avLst/>
            <a:gdLst>
              <a:gd name="T0" fmla="*/ 0 w 555"/>
              <a:gd name="T1" fmla="*/ 0 h 1"/>
              <a:gd name="T2" fmla="*/ 2147483647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20" name="Text Box 103"/>
          <p:cNvSpPr txBox="1">
            <a:spLocks noChangeArrowheads="1"/>
          </p:cNvSpPr>
          <p:nvPr/>
        </p:nvSpPr>
        <p:spPr bwMode="auto">
          <a:xfrm>
            <a:off x="4719638" y="3509963"/>
            <a:ext cx="4189412" cy="51911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关键活动：</a:t>
            </a:r>
            <a:r>
              <a:rPr lang="en-US" altLang="zh-CN" sz="2800" b="1">
                <a:solidFill>
                  <a:schemeClr val="bg2"/>
                </a:solidFill>
              </a:rPr>
              <a:t>l[i]=e[i]</a:t>
            </a:r>
            <a:r>
              <a:rPr lang="zh-CN" altLang="en-US" sz="2800" b="1">
                <a:solidFill>
                  <a:schemeClr val="bg2"/>
                </a:solidFill>
              </a:rPr>
              <a:t>的活动</a:t>
            </a:r>
            <a:endParaRPr lang="zh-CN" altLang="en-US" sz="2800" b="1">
              <a:solidFill>
                <a:schemeClr val="bg2"/>
              </a:solidFill>
            </a:endParaRPr>
          </a:p>
        </p:txBody>
      </p:sp>
      <p:sp>
        <p:nvSpPr>
          <p:cNvPr id="480360" name="Rectangle 104"/>
          <p:cNvSpPr>
            <a:spLocks noChangeArrowheads="1"/>
          </p:cNvSpPr>
          <p:nvPr/>
        </p:nvSpPr>
        <p:spPr bwMode="auto">
          <a:xfrm>
            <a:off x="5732463" y="50276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sp>
        <p:nvSpPr>
          <p:cNvPr id="480361" name="Rectangle 105"/>
          <p:cNvSpPr>
            <a:spLocks noChangeArrowheads="1"/>
          </p:cNvSpPr>
          <p:nvPr/>
        </p:nvSpPr>
        <p:spPr bwMode="auto">
          <a:xfrm>
            <a:off x="7810500" y="5000625"/>
            <a:ext cx="185738"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chemeClr val="bg2"/>
              </a:solidFill>
              <a:latin typeface="Arial" panose="020B0604020202020204" pitchFamily="34" charset="0"/>
              <a:ea typeface="华文行楷" panose="02010800040101010101" pitchFamily="2" charset="-122"/>
            </a:endParaRPr>
          </a:p>
        </p:txBody>
      </p:sp>
      <p:grpSp>
        <p:nvGrpSpPr>
          <p:cNvPr id="480362" name="Group 106"/>
          <p:cNvGrpSpPr/>
          <p:nvPr/>
        </p:nvGrpSpPr>
        <p:grpSpPr bwMode="auto">
          <a:xfrm>
            <a:off x="1177925" y="1293813"/>
            <a:ext cx="4327525" cy="1400175"/>
            <a:chOff x="463" y="1136"/>
            <a:chExt cx="2726" cy="882"/>
          </a:xfrm>
        </p:grpSpPr>
        <p:sp>
          <p:nvSpPr>
            <p:cNvPr id="142426" name="Freeform 107"/>
            <p:cNvSpPr/>
            <p:nvPr/>
          </p:nvSpPr>
          <p:spPr bwMode="auto">
            <a:xfrm>
              <a:off x="1076" y="1136"/>
              <a:ext cx="588" cy="218"/>
            </a:xfrm>
            <a:custGeom>
              <a:avLst/>
              <a:gdLst>
                <a:gd name="T0" fmla="*/ 0 w 585"/>
                <a:gd name="T1" fmla="*/ 0 h 180"/>
                <a:gd name="T2" fmla="*/ 681 w 585"/>
                <a:gd name="T3" fmla="*/ 82729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3810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27" name="Freeform 108"/>
            <p:cNvSpPr/>
            <p:nvPr/>
          </p:nvSpPr>
          <p:spPr bwMode="auto">
            <a:xfrm>
              <a:off x="1913" y="1510"/>
              <a:ext cx="485" cy="412"/>
            </a:xfrm>
            <a:custGeom>
              <a:avLst/>
              <a:gdLst>
                <a:gd name="T0" fmla="*/ 0 w 466"/>
                <a:gd name="T1" fmla="*/ 0 h 370"/>
                <a:gd name="T2" fmla="*/ 1675 w 466"/>
                <a:gd name="T3" fmla="*/ 11553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38100" cap="flat" cmpd="sng">
              <a:solidFill>
                <a:srgbClr val="FF0000"/>
              </a:solidFill>
              <a:prstDash val="solid"/>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28" name="Freeform 109"/>
            <p:cNvSpPr/>
            <p:nvPr/>
          </p:nvSpPr>
          <p:spPr bwMode="auto">
            <a:xfrm>
              <a:off x="2651" y="1806"/>
              <a:ext cx="536" cy="212"/>
            </a:xfrm>
            <a:custGeom>
              <a:avLst/>
              <a:gdLst>
                <a:gd name="T0" fmla="*/ 0 w 532"/>
                <a:gd name="T1" fmla="*/ 28414 h 181"/>
                <a:gd name="T2" fmla="*/ 675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3810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29" name="Freeform 110"/>
            <p:cNvSpPr/>
            <p:nvPr/>
          </p:nvSpPr>
          <p:spPr bwMode="auto">
            <a:xfrm>
              <a:off x="463" y="1231"/>
              <a:ext cx="441" cy="423"/>
            </a:xfrm>
            <a:custGeom>
              <a:avLst/>
              <a:gdLst>
                <a:gd name="T0" fmla="*/ 0 w 420"/>
                <a:gd name="T1" fmla="*/ 5254 h 390"/>
                <a:gd name="T2" fmla="*/ 2009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3810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30" name="Freeform 111"/>
            <p:cNvSpPr/>
            <p:nvPr/>
          </p:nvSpPr>
          <p:spPr bwMode="auto">
            <a:xfrm>
              <a:off x="1970" y="1260"/>
              <a:ext cx="596" cy="144"/>
            </a:xfrm>
            <a:custGeom>
              <a:avLst/>
              <a:gdLst>
                <a:gd name="T0" fmla="*/ 0 w 420"/>
                <a:gd name="T1" fmla="*/ 0 h 390"/>
                <a:gd name="T2" fmla="*/ 30713633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3810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431" name="Freeform 112"/>
            <p:cNvSpPr/>
            <p:nvPr/>
          </p:nvSpPr>
          <p:spPr bwMode="auto">
            <a:xfrm>
              <a:off x="2823" y="1299"/>
              <a:ext cx="366" cy="343"/>
            </a:xfrm>
            <a:custGeom>
              <a:avLst/>
              <a:gdLst>
                <a:gd name="T0" fmla="*/ 0 w 585"/>
                <a:gd name="T1" fmla="*/ 0 h 180"/>
                <a:gd name="T2" fmla="*/ 1 w 585"/>
                <a:gd name="T3" fmla="*/ 2147483647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3810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2425" name="灯片编号占位符 2"/>
          <p:cNvSpPr>
            <a:spLocks noGrp="1"/>
          </p:cNvSpPr>
          <p:nvPr>
            <p:ph type="sldNum" sz="quarter" idx="12"/>
          </p:nvPr>
        </p:nvSpPr>
        <p:spPr>
          <a:xfrm>
            <a:off x="8318500" y="6459538"/>
            <a:ext cx="696913"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C60EE43E-C992-4362-A7FC-EEFAB2AB3D1E}"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blinds(horizontal)">
                                      <p:cBhvr>
                                        <p:cTn id="7" dur="500"/>
                                        <p:tgtEl>
                                          <p:spTgt spid="480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62"/>
                                        </p:tgtEl>
                                        <p:attrNameLst>
                                          <p:attrName>style.visibility</p:attrName>
                                        </p:attrNameLst>
                                      </p:cBhvr>
                                      <p:to>
                                        <p:strVal val="visible"/>
                                      </p:to>
                                    </p:set>
                                    <p:animEffect transition="in" filter="blinds(horizontal)">
                                      <p:cBhvr>
                                        <p:cTn id="12" dur="500"/>
                                        <p:tgtEl>
                                          <p:spTgt spid="480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0360"/>
                                        </p:tgtEl>
                                        <p:attrNameLst>
                                          <p:attrName>style.visibility</p:attrName>
                                        </p:attrNameLst>
                                      </p:cBhvr>
                                      <p:to>
                                        <p:strVal val="visible"/>
                                      </p:to>
                                    </p:set>
                                    <p:animEffect transition="in" filter="blinds(horizontal)">
                                      <p:cBhvr>
                                        <p:cTn id="17" dur="500"/>
                                        <p:tgtEl>
                                          <p:spTgt spid="4803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0263"/>
                                        </p:tgtEl>
                                        <p:attrNameLst>
                                          <p:attrName>style.visibility</p:attrName>
                                        </p:attrNameLst>
                                      </p:cBhvr>
                                      <p:to>
                                        <p:strVal val="visible"/>
                                      </p:to>
                                    </p:set>
                                    <p:animEffect transition="in" filter="blinds(horizontal)">
                                      <p:cBhvr>
                                        <p:cTn id="22" dur="500"/>
                                        <p:tgtEl>
                                          <p:spTgt spid="4802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0361"/>
                                        </p:tgtEl>
                                        <p:attrNameLst>
                                          <p:attrName>style.visibility</p:attrName>
                                        </p:attrNameLst>
                                      </p:cBhvr>
                                      <p:to>
                                        <p:strVal val="visible"/>
                                      </p:to>
                                    </p:set>
                                    <p:animEffect transition="in" filter="blinds(horizontal)">
                                      <p:cBhvr>
                                        <p:cTn id="27" dur="500"/>
                                        <p:tgtEl>
                                          <p:spTgt spid="4803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0264"/>
                                        </p:tgtEl>
                                        <p:attrNameLst>
                                          <p:attrName>style.visibility</p:attrName>
                                        </p:attrNameLst>
                                      </p:cBhvr>
                                      <p:to>
                                        <p:strVal val="visible"/>
                                      </p:to>
                                    </p:set>
                                    <p:animEffect transition="in" filter="blinds(horizontal)">
                                      <p:cBhvr>
                                        <p:cTn id="32" dur="500"/>
                                        <p:tgtEl>
                                          <p:spTgt spid="4802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0362"/>
                                        </p:tgtEl>
                                        <p:attrNameLst>
                                          <p:attrName>style.visibility</p:attrName>
                                        </p:attrNameLst>
                                      </p:cBhvr>
                                      <p:to>
                                        <p:strVal val="visible"/>
                                      </p:to>
                                    </p:set>
                                    <p:animEffect transition="in" filter="wipe(left)">
                                      <p:cBhvr>
                                        <p:cTn id="37" dur="500"/>
                                        <p:tgtEl>
                                          <p:spTgt spid="48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P spid="480263" grpId="0" animBg="1"/>
      <p:bldP spid="480264" grpId="0" animBg="1"/>
      <p:bldP spid="480360" grpId="0" animBg="1"/>
      <p:bldP spid="480361"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04863" y="1123726"/>
            <a:ext cx="7772400" cy="766762"/>
          </a:xfrm>
        </p:spPr>
        <p:txBody>
          <a:bodyPr/>
          <a:lstStyle/>
          <a:p>
            <a:r>
              <a:rPr lang="zh-CN" altLang="en-US" b="0">
                <a:solidFill>
                  <a:srgbClr val="FF0000"/>
                </a:solidFill>
                <a:ea typeface="华文新魏" panose="02010800040101010101" pitchFamily="2" charset="-122"/>
              </a:rPr>
              <a:t>注意</a:t>
            </a:r>
            <a:endParaRPr lang="zh-CN" altLang="en-US" b="0">
              <a:solidFill>
                <a:srgbClr val="FF0000"/>
              </a:solidFill>
              <a:ea typeface="华文新魏" panose="02010800040101010101" pitchFamily="2" charset="-122"/>
            </a:endParaRPr>
          </a:p>
        </p:txBody>
      </p:sp>
      <p:sp>
        <p:nvSpPr>
          <p:cNvPr id="143363" name="Rectangle 3"/>
          <p:cNvSpPr>
            <a:spLocks noGrp="1" noChangeArrowheads="1"/>
          </p:cNvSpPr>
          <p:nvPr>
            <p:ph type="body" idx="1"/>
          </p:nvPr>
        </p:nvSpPr>
        <p:spPr>
          <a:xfrm>
            <a:off x="482600" y="1809526"/>
            <a:ext cx="8416925" cy="3886200"/>
          </a:xfrm>
        </p:spPr>
        <p:txBody>
          <a:bodyPr/>
          <a:lstStyle/>
          <a:p>
            <a:pPr>
              <a:buClr>
                <a:srgbClr val="800080"/>
              </a:buClr>
              <a:buSzPct val="50000"/>
            </a:pPr>
            <a:r>
              <a:rPr lang="zh-CN" altLang="en-US" sz="3000" dirty="0">
                <a:solidFill>
                  <a:srgbClr val="000066"/>
                </a:solidFill>
                <a:ea typeface="仿宋_GB2312" pitchFamily="49" charset="-122"/>
              </a:rPr>
              <a:t>所有顶点按拓扑有序的次序编号。</a:t>
            </a:r>
            <a:endParaRPr lang="zh-CN" altLang="en-US" sz="3000" dirty="0">
              <a:solidFill>
                <a:srgbClr val="000066"/>
              </a:solidFill>
              <a:ea typeface="仿宋_GB2312" pitchFamily="49" charset="-122"/>
            </a:endParaRPr>
          </a:p>
          <a:p>
            <a:pPr>
              <a:buClr>
                <a:srgbClr val="800080"/>
              </a:buClr>
              <a:buSzPct val="50000"/>
            </a:pPr>
            <a:r>
              <a:rPr lang="zh-CN" altLang="en-US" sz="3000" dirty="0">
                <a:solidFill>
                  <a:srgbClr val="000066"/>
                </a:solidFill>
                <a:ea typeface="仿宋_GB2312" pitchFamily="49" charset="-122"/>
              </a:rPr>
              <a:t>仅计算</a:t>
            </a:r>
            <a:r>
              <a:rPr lang="zh-CN" altLang="en-US" sz="3000" dirty="0">
                <a:solidFill>
                  <a:srgbClr val="006666"/>
                </a:solidFill>
                <a:ea typeface="仿宋_GB2312" pitchFamily="49" charset="-122"/>
              </a:rPr>
              <a:t> </a:t>
            </a:r>
            <a:r>
              <a:rPr lang="en-US" altLang="zh-CN" sz="3000" i="1" dirty="0" err="1">
                <a:solidFill>
                  <a:srgbClr val="CC3300"/>
                </a:solidFill>
                <a:ea typeface="仿宋_GB2312" pitchFamily="49" charset="-122"/>
                <a:cs typeface="Times New Roman" panose="02020603050405020304" pitchFamily="18" charset="0"/>
              </a:rPr>
              <a:t>Ve</a:t>
            </a:r>
            <a:r>
              <a:rPr lang="en-US" altLang="zh-CN" sz="3000" dirty="0">
                <a:solidFill>
                  <a:srgbClr val="CC3300"/>
                </a:solidFill>
                <a:ea typeface="仿宋_GB2312" pitchFamily="49" charset="-122"/>
                <a:cs typeface="Times New Roman" panose="02020603050405020304" pitchFamily="18" charset="0"/>
              </a:rPr>
              <a:t>[</a:t>
            </a:r>
            <a:r>
              <a:rPr lang="en-US" altLang="zh-CN" sz="3000" i="1" dirty="0" err="1">
                <a:solidFill>
                  <a:srgbClr val="CC3300"/>
                </a:solidFill>
                <a:ea typeface="仿宋_GB2312" pitchFamily="49" charset="-122"/>
                <a:cs typeface="Times New Roman" panose="02020603050405020304" pitchFamily="18" charset="0"/>
              </a:rPr>
              <a:t>i</a:t>
            </a:r>
            <a:r>
              <a:rPr lang="en-US" altLang="zh-CN" sz="3000" dirty="0">
                <a:solidFill>
                  <a:srgbClr val="CC3300"/>
                </a:solidFill>
                <a:ea typeface="仿宋_GB2312" pitchFamily="49" charset="-122"/>
                <a:cs typeface="Times New Roman" panose="02020603050405020304" pitchFamily="18" charset="0"/>
              </a:rPr>
              <a:t>] </a:t>
            </a:r>
            <a:r>
              <a:rPr lang="zh-CN" altLang="en-US" sz="3000" dirty="0">
                <a:solidFill>
                  <a:srgbClr val="000066"/>
                </a:solidFill>
                <a:ea typeface="仿宋_GB2312" pitchFamily="49" charset="-122"/>
                <a:cs typeface="Times New Roman" panose="02020603050405020304" pitchFamily="18" charset="0"/>
              </a:rPr>
              <a:t>和</a:t>
            </a:r>
            <a:r>
              <a:rPr lang="zh-CN" altLang="en-US" sz="3000" dirty="0">
                <a:solidFill>
                  <a:srgbClr val="006666"/>
                </a:solidFill>
                <a:ea typeface="仿宋_GB2312" pitchFamily="49" charset="-122"/>
                <a:cs typeface="Times New Roman" panose="02020603050405020304" pitchFamily="18" charset="0"/>
              </a:rPr>
              <a:t> </a:t>
            </a:r>
            <a:r>
              <a:rPr lang="en-US" altLang="zh-CN" sz="3000" i="1" dirty="0" err="1">
                <a:solidFill>
                  <a:srgbClr val="CC3300"/>
                </a:solidFill>
                <a:ea typeface="仿宋_GB2312" pitchFamily="49" charset="-122"/>
                <a:cs typeface="Times New Roman" panose="02020603050405020304" pitchFamily="18" charset="0"/>
              </a:rPr>
              <a:t>Vl</a:t>
            </a:r>
            <a:r>
              <a:rPr lang="en-US" altLang="zh-CN" sz="3000" dirty="0">
                <a:solidFill>
                  <a:srgbClr val="CC3300"/>
                </a:solidFill>
                <a:ea typeface="仿宋_GB2312" pitchFamily="49" charset="-122"/>
                <a:cs typeface="Times New Roman" panose="02020603050405020304" pitchFamily="18" charset="0"/>
              </a:rPr>
              <a:t>[</a:t>
            </a:r>
            <a:r>
              <a:rPr lang="en-US" altLang="zh-CN" sz="3000" i="1" dirty="0" err="1">
                <a:solidFill>
                  <a:srgbClr val="CC3300"/>
                </a:solidFill>
                <a:ea typeface="仿宋_GB2312" pitchFamily="49" charset="-122"/>
                <a:cs typeface="Times New Roman" panose="02020603050405020304" pitchFamily="18" charset="0"/>
              </a:rPr>
              <a:t>i</a:t>
            </a:r>
            <a:r>
              <a:rPr lang="en-US" altLang="zh-CN" sz="3000" dirty="0">
                <a:solidFill>
                  <a:srgbClr val="CC3300"/>
                </a:solidFill>
                <a:ea typeface="仿宋_GB2312" pitchFamily="49" charset="-122"/>
                <a:cs typeface="Times New Roman" panose="02020603050405020304" pitchFamily="18" charset="0"/>
              </a:rPr>
              <a:t>]</a:t>
            </a:r>
            <a:r>
              <a:rPr lang="en-US" altLang="zh-CN" sz="3000" dirty="0">
                <a:solidFill>
                  <a:srgbClr val="006666"/>
                </a:solidFill>
                <a:ea typeface="仿宋_GB2312" pitchFamily="49" charset="-122"/>
                <a:cs typeface="Times New Roman" panose="02020603050405020304" pitchFamily="18" charset="0"/>
              </a:rPr>
              <a:t> </a:t>
            </a:r>
            <a:r>
              <a:rPr lang="zh-CN" altLang="en-US" sz="3000" dirty="0">
                <a:solidFill>
                  <a:srgbClr val="000066"/>
                </a:solidFill>
                <a:ea typeface="仿宋_GB2312" pitchFamily="49" charset="-122"/>
                <a:cs typeface="Times New Roman" panose="02020603050405020304" pitchFamily="18" charset="0"/>
              </a:rPr>
              <a:t>是不够的，还须计算</a:t>
            </a:r>
            <a:r>
              <a:rPr lang="zh-CN" altLang="en-US" sz="3000" dirty="0">
                <a:solidFill>
                  <a:srgbClr val="006666"/>
                </a:solidFill>
                <a:ea typeface="仿宋_GB2312" pitchFamily="49" charset="-122"/>
                <a:cs typeface="Times New Roman" panose="02020603050405020304" pitchFamily="18" charset="0"/>
              </a:rPr>
              <a:t> </a:t>
            </a:r>
            <a:r>
              <a:rPr lang="en-US" altLang="zh-CN" sz="3000" i="1" dirty="0">
                <a:solidFill>
                  <a:srgbClr val="CC3300"/>
                </a:solidFill>
                <a:ea typeface="仿宋_GB2312" pitchFamily="49" charset="-122"/>
                <a:cs typeface="Times New Roman" panose="02020603050405020304" pitchFamily="18" charset="0"/>
              </a:rPr>
              <a:t>e</a:t>
            </a:r>
            <a:r>
              <a:rPr lang="en-US" altLang="zh-CN" sz="3000" dirty="0">
                <a:solidFill>
                  <a:srgbClr val="CC3300"/>
                </a:solidFill>
                <a:ea typeface="仿宋_GB2312" pitchFamily="49" charset="-122"/>
                <a:cs typeface="Times New Roman" panose="02020603050405020304" pitchFamily="18" charset="0"/>
              </a:rPr>
              <a:t>[</a:t>
            </a:r>
            <a:r>
              <a:rPr lang="en-US" altLang="zh-CN" sz="3000" i="1" dirty="0">
                <a:solidFill>
                  <a:srgbClr val="CC3300"/>
                </a:solidFill>
                <a:ea typeface="仿宋_GB2312" pitchFamily="49" charset="-122"/>
                <a:cs typeface="Times New Roman" panose="02020603050405020304" pitchFamily="18" charset="0"/>
              </a:rPr>
              <a:t>k</a:t>
            </a:r>
            <a:r>
              <a:rPr lang="en-US" altLang="zh-CN" sz="3000" dirty="0">
                <a:solidFill>
                  <a:srgbClr val="CC3300"/>
                </a:solidFill>
                <a:ea typeface="仿宋_GB2312" pitchFamily="49" charset="-122"/>
                <a:cs typeface="Times New Roman" panose="02020603050405020304" pitchFamily="18" charset="0"/>
              </a:rPr>
              <a:t>]</a:t>
            </a:r>
            <a:r>
              <a:rPr lang="en-US" altLang="zh-CN" sz="3000" dirty="0">
                <a:solidFill>
                  <a:srgbClr val="006666"/>
                </a:solidFill>
                <a:ea typeface="仿宋_GB2312" pitchFamily="49" charset="-122"/>
                <a:cs typeface="Times New Roman" panose="02020603050405020304" pitchFamily="18" charset="0"/>
              </a:rPr>
              <a:t> </a:t>
            </a:r>
            <a:r>
              <a:rPr lang="zh-CN" altLang="en-US" sz="3000" dirty="0">
                <a:solidFill>
                  <a:srgbClr val="000066"/>
                </a:solidFill>
                <a:ea typeface="仿宋_GB2312" pitchFamily="49" charset="-122"/>
                <a:cs typeface="Times New Roman" panose="02020603050405020304" pitchFamily="18" charset="0"/>
              </a:rPr>
              <a:t>和</a:t>
            </a:r>
            <a:r>
              <a:rPr lang="zh-CN" altLang="en-US" sz="3000" dirty="0">
                <a:solidFill>
                  <a:srgbClr val="006666"/>
                </a:solidFill>
                <a:ea typeface="仿宋_GB2312" pitchFamily="49" charset="-122"/>
                <a:cs typeface="Times New Roman" panose="02020603050405020304" pitchFamily="18" charset="0"/>
              </a:rPr>
              <a:t> </a:t>
            </a:r>
            <a:r>
              <a:rPr lang="en-US" altLang="zh-CN" sz="3000" i="1" dirty="0">
                <a:solidFill>
                  <a:srgbClr val="CC3300"/>
                </a:solidFill>
                <a:ea typeface="仿宋_GB2312" pitchFamily="49" charset="-122"/>
                <a:cs typeface="Times New Roman" panose="02020603050405020304" pitchFamily="18" charset="0"/>
              </a:rPr>
              <a:t>l</a:t>
            </a:r>
            <a:r>
              <a:rPr lang="en-US" altLang="zh-CN" sz="3000" dirty="0">
                <a:solidFill>
                  <a:srgbClr val="CC3300"/>
                </a:solidFill>
                <a:ea typeface="仿宋_GB2312" pitchFamily="49" charset="-122"/>
                <a:cs typeface="Times New Roman" panose="02020603050405020304" pitchFamily="18" charset="0"/>
              </a:rPr>
              <a:t>[</a:t>
            </a:r>
            <a:r>
              <a:rPr lang="en-US" altLang="zh-CN" sz="3000" i="1" dirty="0">
                <a:solidFill>
                  <a:srgbClr val="CC3300"/>
                </a:solidFill>
                <a:ea typeface="仿宋_GB2312" pitchFamily="49" charset="-122"/>
                <a:cs typeface="Times New Roman" panose="02020603050405020304" pitchFamily="18" charset="0"/>
              </a:rPr>
              <a:t>k</a:t>
            </a:r>
            <a:r>
              <a:rPr lang="en-US" altLang="zh-CN" sz="3000" dirty="0">
                <a:solidFill>
                  <a:srgbClr val="CC3300"/>
                </a:solidFill>
                <a:ea typeface="仿宋_GB2312" pitchFamily="49" charset="-122"/>
                <a:cs typeface="Times New Roman" panose="02020603050405020304" pitchFamily="18" charset="0"/>
              </a:rPr>
              <a:t>]</a:t>
            </a:r>
            <a:r>
              <a:rPr lang="en-US" altLang="zh-CN" sz="3000" dirty="0">
                <a:ea typeface="仿宋_GB2312" pitchFamily="49" charset="-122"/>
                <a:cs typeface="Times New Roman" panose="02020603050405020304" pitchFamily="18" charset="0"/>
              </a:rPr>
              <a:t>。</a:t>
            </a:r>
            <a:endParaRPr lang="en-US" altLang="zh-CN" sz="3000" dirty="0">
              <a:ea typeface="仿宋_GB2312" pitchFamily="49" charset="-122"/>
              <a:cs typeface="Times New Roman" panose="02020603050405020304" pitchFamily="18" charset="0"/>
            </a:endParaRPr>
          </a:p>
          <a:p>
            <a:pPr>
              <a:buClr>
                <a:srgbClr val="800080"/>
              </a:buClr>
              <a:buSzPct val="50000"/>
            </a:pPr>
            <a:r>
              <a:rPr lang="zh-CN" altLang="en-US" sz="3000" dirty="0">
                <a:solidFill>
                  <a:srgbClr val="000066"/>
                </a:solidFill>
                <a:ea typeface="仿宋_GB2312" pitchFamily="49" charset="-122"/>
              </a:rPr>
              <a:t>不是任一关键活动加速一定能使整个工程提前。想使整个工程提前，要考虑各个关键路径上所有关键活动。</a:t>
            </a:r>
            <a:endParaRPr lang="zh-CN" altLang="en-US" sz="3000" dirty="0">
              <a:solidFill>
                <a:srgbClr val="000066"/>
              </a:solidFill>
              <a:ea typeface="仿宋_GB2312" pitchFamily="49" charset="-122"/>
            </a:endParaRPr>
          </a:p>
          <a:p>
            <a:pPr>
              <a:buClr>
                <a:srgbClr val="800080"/>
              </a:buClr>
              <a:buSzPct val="50000"/>
            </a:pPr>
            <a:r>
              <a:rPr lang="zh-CN" altLang="en-US" sz="3000" dirty="0">
                <a:solidFill>
                  <a:srgbClr val="000066"/>
                </a:solidFill>
                <a:ea typeface="仿宋_GB2312" pitchFamily="49" charset="-122"/>
              </a:rPr>
              <a:t>如果任一关键活动延迟，整个工程就要延迟。</a:t>
            </a:r>
            <a:endParaRPr lang="zh-CN" altLang="en-US" sz="3000" dirty="0">
              <a:solidFill>
                <a:srgbClr val="000066"/>
              </a:solidFill>
              <a:ea typeface="仿宋_GB2312" pitchFamily="49" charset="-122"/>
            </a:endParaRPr>
          </a:p>
          <a:p>
            <a:endParaRPr lang="zh-CN" altLang="en-US" dirty="0"/>
          </a:p>
        </p:txBody>
      </p:sp>
      <p:pic>
        <p:nvPicPr>
          <p:cNvPr id="143364" name="Picture 4" descr="j02920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100" y="6129113"/>
            <a:ext cx="4651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5" name="Picture 5" descr="j02919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6165626"/>
            <a:ext cx="54768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6" name="Picture 6" descr="j02929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6273576"/>
            <a:ext cx="5048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7" name="Picture 7" descr="j030052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310088"/>
            <a:ext cx="3413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8" name="Picture 8" descr="j0301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50" y="6273576"/>
            <a:ext cx="6064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9" name="cddrive"/>
          <p:cNvSpPr>
            <a:spLocks noEditPoints="1" noChangeArrowheads="1"/>
          </p:cNvSpPr>
          <p:nvPr/>
        </p:nvSpPr>
        <p:spPr bwMode="auto">
          <a:xfrm>
            <a:off x="3527425" y="6310088"/>
            <a:ext cx="404813" cy="43656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lnTo>
                  <a:pt x="256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ln>
        </p:spPr>
        <p:txBody>
          <a:bodyPr/>
          <a:lstStyle/>
          <a:p>
            <a:endParaRPr lang="zh-CN" altLang="en-US"/>
          </a:p>
        </p:txBody>
      </p:sp>
      <p:sp>
        <p:nvSpPr>
          <p:cNvPr id="143370" name="computr3"/>
          <p:cNvSpPr>
            <a:spLocks noEditPoints="1" noChangeArrowheads="1"/>
          </p:cNvSpPr>
          <p:nvPr/>
        </p:nvSpPr>
        <p:spPr bwMode="auto">
          <a:xfrm>
            <a:off x="5111750" y="6092601"/>
            <a:ext cx="628650" cy="45243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sp>
        <p:nvSpPr>
          <p:cNvPr id="143371" name="Documents"/>
          <p:cNvSpPr>
            <a:spLocks noEditPoints="1" noChangeArrowheads="1"/>
          </p:cNvSpPr>
          <p:nvPr/>
        </p:nvSpPr>
        <p:spPr bwMode="auto">
          <a:xfrm>
            <a:off x="5940425" y="6092601"/>
            <a:ext cx="388938" cy="40005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0 h 21600"/>
              <a:gd name="T18" fmla="*/ 2147483647 w 21600"/>
              <a:gd name="T19" fmla="*/ 0 h 21600"/>
              <a:gd name="T20" fmla="*/ 0 w 21600"/>
              <a:gd name="T21" fmla="*/ 2147483647 h 21600"/>
              <a:gd name="T22" fmla="*/ 2147483647 w 21600"/>
              <a:gd name="T23" fmla="*/ 2147483647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zh-CN" altLang="en-US"/>
          </a:p>
        </p:txBody>
      </p:sp>
      <p:sp>
        <p:nvSpPr>
          <p:cNvPr id="143372" name="laptop">
            <a:hlinkClick r:id="rId6" action="ppaction://hlinkpres?slideindex=1&amp;slidetitle=第九章%20%20排序"/>
          </p:cNvPr>
          <p:cNvSpPr>
            <a:spLocks noEditPoints="1" noChangeArrowheads="1"/>
          </p:cNvSpPr>
          <p:nvPr/>
        </p:nvSpPr>
        <p:spPr bwMode="auto">
          <a:xfrm>
            <a:off x="7632700" y="6202138"/>
            <a:ext cx="688975" cy="42862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pic>
        <p:nvPicPr>
          <p:cNvPr id="143373" name="Picture 13" descr="BD21325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663" y="5733826"/>
            <a:ext cx="59531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74" name="Picture 14" descr="j01158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363" y="5481413"/>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5" name="Text Box 5"/>
          <p:cNvSpPr txBox="1">
            <a:spLocks noChangeArrowheads="1"/>
          </p:cNvSpPr>
          <p:nvPr/>
        </p:nvSpPr>
        <p:spPr bwMode="auto">
          <a:xfrm>
            <a:off x="2124075" y="534763"/>
            <a:ext cx="53038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600" b="1">
                <a:solidFill>
                  <a:schemeClr val="bg1"/>
                </a:solidFill>
              </a:rPr>
              <a:t>7.6 </a:t>
            </a:r>
            <a:r>
              <a:rPr lang="zh-CN" altLang="en-US" sz="3600" b="1">
                <a:solidFill>
                  <a:schemeClr val="bg1"/>
                </a:solidFill>
              </a:rPr>
              <a:t>关键路径</a:t>
            </a:r>
            <a:endParaRPr lang="zh-CN" altLang="en-US" sz="3600" b="1">
              <a:solidFill>
                <a:schemeClr val="bg1"/>
              </a:solidFill>
            </a:endParaRPr>
          </a:p>
        </p:txBody>
      </p:sp>
      <p:sp>
        <p:nvSpPr>
          <p:cNvPr id="2" name="灯片编号占位符 1"/>
          <p:cNvSpPr>
            <a:spLocks noGrp="1"/>
          </p:cNvSpPr>
          <p:nvPr>
            <p:ph type="sldNum" sz="quarter" idx="12"/>
          </p:nvPr>
        </p:nvSpPr>
        <p:spPr>
          <a:xfrm>
            <a:off x="7019925" y="6705376"/>
            <a:ext cx="1905000" cy="457200"/>
          </a:xfrm>
        </p:spPr>
        <p:txBody>
          <a:bodyPr/>
          <a:lstStyle/>
          <a:p>
            <a:fld id="{FA5BA697-B2C8-4C94-B27A-C0C9C1916114}" type="slidenum">
              <a:rPr lang="zh-CN" altLang="en-US" smtClean="0"/>
            </a:fld>
            <a:endParaRPr lang="en-US" altLang="zh-CN"/>
          </a:p>
        </p:txBody>
      </p:sp>
    </p:spTree>
  </p:cSld>
  <p:clrMapOvr>
    <a:masterClrMapping/>
  </p:clrMapOvr>
  <p:transition spd="med">
    <p:wipe dir="r"/>
  </p:transition>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8732" name="Rectangle 44"/>
          <p:cNvSpPr>
            <a:spLocks noGrp="1" noChangeArrowheads="1"/>
          </p:cNvSpPr>
          <p:nvPr>
            <p:ph type="title"/>
          </p:nvPr>
        </p:nvSpPr>
        <p:spPr>
          <a:xfrm>
            <a:off x="130631" y="805546"/>
            <a:ext cx="1981200" cy="457200"/>
          </a:xfrm>
        </p:spPr>
        <p:txBody>
          <a:bodyPr/>
          <a:lstStyle/>
          <a:p>
            <a:pPr fontAlgn="auto">
              <a:spcAft>
                <a:spcPts val="0"/>
              </a:spcAft>
              <a:defRPr/>
            </a:pPr>
            <a:r>
              <a:rPr lang="zh-CN" altLang="en-US" sz="2800">
                <a:solidFill>
                  <a:schemeClr val="tx2">
                    <a:satMod val="130000"/>
                  </a:schemeClr>
                </a:solidFill>
                <a:latin typeface="黑体" panose="02010609060101010101" pitchFamily="2" charset="-122"/>
                <a:ea typeface="黑体" panose="02010609060101010101" pitchFamily="2" charset="-122"/>
              </a:rPr>
              <a:t>本章小结</a:t>
            </a:r>
            <a:endParaRPr lang="zh-CN" altLang="en-US" sz="2800">
              <a:solidFill>
                <a:schemeClr val="tx2">
                  <a:satMod val="130000"/>
                </a:schemeClr>
              </a:solidFill>
              <a:latin typeface="黑体" panose="02010609060101010101" pitchFamily="2" charset="-122"/>
              <a:ea typeface="黑体" panose="02010609060101010101" pitchFamily="2" charset="-122"/>
            </a:endParaRPr>
          </a:p>
        </p:txBody>
      </p:sp>
      <p:sp>
        <p:nvSpPr>
          <p:cNvPr id="498690" name="Oval 2"/>
          <p:cNvSpPr>
            <a:spLocks noChangeArrowheads="1"/>
          </p:cNvSpPr>
          <p:nvPr/>
        </p:nvSpPr>
        <p:spPr bwMode="auto">
          <a:xfrm>
            <a:off x="3483431" y="2939146"/>
            <a:ext cx="762000" cy="7620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1">
                <a:ea typeface="楷体_GB2312"/>
                <a:cs typeface="楷体_GB2312"/>
              </a:rPr>
              <a:t>图</a:t>
            </a:r>
            <a:endParaRPr kumimoji="1" lang="zh-CN" altLang="en-US" sz="2800" b="1">
              <a:ea typeface="楷体_GB2312"/>
              <a:cs typeface="楷体_GB2312"/>
            </a:endParaRPr>
          </a:p>
        </p:txBody>
      </p:sp>
      <p:sp>
        <p:nvSpPr>
          <p:cNvPr id="498691" name="AutoShape 3"/>
          <p:cNvSpPr/>
          <p:nvPr/>
        </p:nvSpPr>
        <p:spPr bwMode="auto">
          <a:xfrm>
            <a:off x="4397831" y="2481946"/>
            <a:ext cx="381000" cy="1676400"/>
          </a:xfrm>
          <a:prstGeom prst="leftBrace">
            <a:avLst>
              <a:gd name="adj1" fmla="val 3666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498692" name="Rectangle 4"/>
          <p:cNvSpPr>
            <a:spLocks noChangeArrowheads="1"/>
          </p:cNvSpPr>
          <p:nvPr/>
        </p:nvSpPr>
        <p:spPr bwMode="auto">
          <a:xfrm>
            <a:off x="4778831" y="2253346"/>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chemeClr val="tx2"/>
                </a:solidFill>
                <a:latin typeface="楷体_GB2312"/>
                <a:ea typeface="楷体_GB2312"/>
                <a:cs typeface="楷体_GB2312"/>
              </a:rPr>
              <a:t>存储结构</a:t>
            </a:r>
            <a:endParaRPr kumimoji="1" lang="zh-CN" altLang="en-US" b="1">
              <a:solidFill>
                <a:schemeClr val="tx2"/>
              </a:solidFill>
              <a:latin typeface="楷体_GB2312"/>
              <a:ea typeface="楷体_GB2312"/>
              <a:cs typeface="楷体_GB2312"/>
            </a:endParaRPr>
          </a:p>
        </p:txBody>
      </p:sp>
      <p:sp>
        <p:nvSpPr>
          <p:cNvPr id="498693" name="Rectangle 5"/>
          <p:cNvSpPr>
            <a:spLocks noChangeArrowheads="1"/>
          </p:cNvSpPr>
          <p:nvPr/>
        </p:nvSpPr>
        <p:spPr bwMode="auto">
          <a:xfrm>
            <a:off x="4855031" y="3853546"/>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chemeClr val="tx2"/>
                </a:solidFill>
                <a:latin typeface="楷体_GB2312"/>
                <a:ea typeface="楷体_GB2312"/>
                <a:cs typeface="楷体_GB2312"/>
              </a:rPr>
              <a:t>遍   历</a:t>
            </a:r>
            <a:endParaRPr kumimoji="1" lang="zh-CN" altLang="en-US" b="1">
              <a:solidFill>
                <a:schemeClr val="tx2"/>
              </a:solidFill>
              <a:latin typeface="楷体_GB2312"/>
              <a:ea typeface="楷体_GB2312"/>
              <a:cs typeface="楷体_GB2312"/>
            </a:endParaRPr>
          </a:p>
        </p:txBody>
      </p:sp>
      <p:grpSp>
        <p:nvGrpSpPr>
          <p:cNvPr id="2" name="Group 6"/>
          <p:cNvGrpSpPr/>
          <p:nvPr/>
        </p:nvGrpSpPr>
        <p:grpSpPr bwMode="auto">
          <a:xfrm>
            <a:off x="6226631" y="1567546"/>
            <a:ext cx="2057400" cy="1676400"/>
            <a:chOff x="3840" y="480"/>
            <a:chExt cx="1296" cy="1056"/>
          </a:xfrm>
        </p:grpSpPr>
        <p:sp>
          <p:nvSpPr>
            <p:cNvPr id="144427" name="AutoShape 7"/>
            <p:cNvSpPr/>
            <p:nvPr/>
          </p:nvSpPr>
          <p:spPr bwMode="auto">
            <a:xfrm>
              <a:off x="3840" y="576"/>
              <a:ext cx="96" cy="960"/>
            </a:xfrm>
            <a:prstGeom prst="leftBrace">
              <a:avLst>
                <a:gd name="adj1" fmla="val 83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44428" name="Rectangle 8"/>
            <p:cNvSpPr>
              <a:spLocks noChangeArrowheads="1"/>
            </p:cNvSpPr>
            <p:nvPr/>
          </p:nvSpPr>
          <p:spPr bwMode="auto">
            <a:xfrm>
              <a:off x="3936" y="480"/>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9900FF"/>
                  </a:solidFill>
                  <a:latin typeface="楷体_GB2312"/>
                  <a:ea typeface="楷体_GB2312"/>
                  <a:cs typeface="楷体_GB2312"/>
                </a:rPr>
                <a:t>邻接矩阵</a:t>
              </a:r>
              <a:endParaRPr kumimoji="1" lang="zh-CN" altLang="en-US" b="1" dirty="0">
                <a:solidFill>
                  <a:srgbClr val="9900FF"/>
                </a:solidFill>
                <a:latin typeface="楷体_GB2312"/>
                <a:ea typeface="楷体_GB2312"/>
                <a:cs typeface="楷体_GB2312"/>
              </a:endParaRPr>
            </a:p>
          </p:txBody>
        </p:sp>
        <p:sp>
          <p:nvSpPr>
            <p:cNvPr id="144429" name="Rectangle 9"/>
            <p:cNvSpPr>
              <a:spLocks noChangeArrowheads="1"/>
            </p:cNvSpPr>
            <p:nvPr/>
          </p:nvSpPr>
          <p:spPr bwMode="auto">
            <a:xfrm>
              <a:off x="3936" y="76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9900FF"/>
                  </a:solidFill>
                  <a:latin typeface="楷体_GB2312"/>
                  <a:ea typeface="楷体_GB2312"/>
                  <a:cs typeface="楷体_GB2312"/>
                </a:rPr>
                <a:t>邻 接 表</a:t>
              </a:r>
              <a:endParaRPr kumimoji="1" lang="zh-CN" altLang="en-US" b="1" dirty="0">
                <a:solidFill>
                  <a:srgbClr val="9900FF"/>
                </a:solidFill>
                <a:latin typeface="楷体_GB2312"/>
                <a:ea typeface="楷体_GB2312"/>
                <a:cs typeface="楷体_GB2312"/>
              </a:endParaRPr>
            </a:p>
          </p:txBody>
        </p:sp>
        <p:sp>
          <p:nvSpPr>
            <p:cNvPr id="144430" name="Rectangle 10"/>
            <p:cNvSpPr>
              <a:spLocks noChangeArrowheads="1"/>
            </p:cNvSpPr>
            <p:nvPr/>
          </p:nvSpPr>
          <p:spPr bwMode="auto">
            <a:xfrm>
              <a:off x="3936" y="100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latin typeface="楷体_GB2312"/>
                  <a:ea typeface="楷体_GB2312"/>
                  <a:cs typeface="楷体_GB2312"/>
                </a:rPr>
                <a:t>十字链表</a:t>
              </a:r>
              <a:endParaRPr kumimoji="1" lang="zh-CN" altLang="en-US" b="1" dirty="0">
                <a:latin typeface="楷体_GB2312"/>
                <a:ea typeface="楷体_GB2312"/>
                <a:cs typeface="楷体_GB2312"/>
              </a:endParaRPr>
            </a:p>
          </p:txBody>
        </p:sp>
        <p:sp>
          <p:nvSpPr>
            <p:cNvPr id="144431" name="Rectangle 11"/>
            <p:cNvSpPr>
              <a:spLocks noChangeArrowheads="1"/>
            </p:cNvSpPr>
            <p:nvPr/>
          </p:nvSpPr>
          <p:spPr bwMode="auto">
            <a:xfrm>
              <a:off x="3936" y="124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latin typeface="楷体_GB2312"/>
                  <a:ea typeface="楷体_GB2312"/>
                  <a:cs typeface="楷体_GB2312"/>
                </a:rPr>
                <a:t>邻接多重表</a:t>
              </a:r>
              <a:endParaRPr kumimoji="1" lang="zh-CN" altLang="en-US" b="1" dirty="0">
                <a:latin typeface="楷体_GB2312"/>
                <a:ea typeface="楷体_GB2312"/>
                <a:cs typeface="楷体_GB2312"/>
              </a:endParaRPr>
            </a:p>
          </p:txBody>
        </p:sp>
      </p:grpSp>
      <p:grpSp>
        <p:nvGrpSpPr>
          <p:cNvPr id="3" name="Group 12"/>
          <p:cNvGrpSpPr/>
          <p:nvPr/>
        </p:nvGrpSpPr>
        <p:grpSpPr bwMode="auto">
          <a:xfrm>
            <a:off x="6226631" y="3548746"/>
            <a:ext cx="3048000" cy="990600"/>
            <a:chOff x="3840" y="1728"/>
            <a:chExt cx="1440" cy="624"/>
          </a:xfrm>
        </p:grpSpPr>
        <p:sp>
          <p:nvSpPr>
            <p:cNvPr id="144424" name="AutoShape 13"/>
            <p:cNvSpPr/>
            <p:nvPr/>
          </p:nvSpPr>
          <p:spPr bwMode="auto">
            <a:xfrm>
              <a:off x="3840" y="1872"/>
              <a:ext cx="96" cy="432"/>
            </a:xfrm>
            <a:prstGeom prst="leftBrace">
              <a:avLst>
                <a:gd name="adj1" fmla="val 37500"/>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44425" name="Rectangle 14"/>
            <p:cNvSpPr>
              <a:spLocks noChangeArrowheads="1"/>
            </p:cNvSpPr>
            <p:nvPr/>
          </p:nvSpPr>
          <p:spPr bwMode="auto">
            <a:xfrm>
              <a:off x="3936" y="172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9900FF"/>
                  </a:solidFill>
                  <a:latin typeface="楷体_GB2312"/>
                  <a:ea typeface="楷体_GB2312"/>
                  <a:cs typeface="楷体_GB2312"/>
                </a:rPr>
                <a:t>深度优先搜索</a:t>
              </a:r>
              <a:r>
                <a:rPr kumimoji="1" lang="en-US" altLang="zh-CN" b="1" dirty="0">
                  <a:solidFill>
                    <a:srgbClr val="9900FF"/>
                  </a:solidFill>
                  <a:latin typeface="楷体_GB2312"/>
                  <a:ea typeface="楷体_GB2312"/>
                  <a:cs typeface="楷体_GB2312"/>
                </a:rPr>
                <a:t>DFS</a:t>
              </a:r>
              <a:endParaRPr kumimoji="1" lang="en-US" altLang="zh-CN" b="1" dirty="0">
                <a:solidFill>
                  <a:srgbClr val="9900FF"/>
                </a:solidFill>
                <a:latin typeface="楷体_GB2312"/>
                <a:ea typeface="楷体_GB2312"/>
                <a:cs typeface="楷体_GB2312"/>
              </a:endParaRPr>
            </a:p>
          </p:txBody>
        </p:sp>
        <p:sp>
          <p:nvSpPr>
            <p:cNvPr id="144426" name="Rectangle 15"/>
            <p:cNvSpPr>
              <a:spLocks noChangeArrowheads="1"/>
            </p:cNvSpPr>
            <p:nvPr/>
          </p:nvSpPr>
          <p:spPr bwMode="auto">
            <a:xfrm>
              <a:off x="3936" y="2064"/>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9900FF"/>
                  </a:solidFill>
                  <a:latin typeface="楷体_GB2312"/>
                  <a:ea typeface="楷体_GB2312"/>
                  <a:cs typeface="楷体_GB2312"/>
                </a:rPr>
                <a:t>广度优先搜索</a:t>
              </a:r>
              <a:r>
                <a:rPr kumimoji="1" lang="en-US" altLang="zh-CN" b="1" dirty="0">
                  <a:solidFill>
                    <a:srgbClr val="9900FF"/>
                  </a:solidFill>
                  <a:latin typeface="楷体_GB2312"/>
                  <a:ea typeface="楷体_GB2312"/>
                  <a:cs typeface="楷体_GB2312"/>
                </a:rPr>
                <a:t>BFS</a:t>
              </a:r>
              <a:endParaRPr kumimoji="1" lang="en-US" altLang="zh-CN" b="1" dirty="0">
                <a:solidFill>
                  <a:srgbClr val="9900FF"/>
                </a:solidFill>
                <a:latin typeface="楷体_GB2312"/>
                <a:ea typeface="楷体_GB2312"/>
                <a:cs typeface="楷体_GB2312"/>
              </a:endParaRPr>
            </a:p>
          </p:txBody>
        </p:sp>
      </p:grpSp>
      <p:grpSp>
        <p:nvGrpSpPr>
          <p:cNvPr id="4" name="Group 16"/>
          <p:cNvGrpSpPr/>
          <p:nvPr/>
        </p:nvGrpSpPr>
        <p:grpSpPr bwMode="auto">
          <a:xfrm>
            <a:off x="475119" y="3672571"/>
            <a:ext cx="1981200" cy="2057400"/>
            <a:chOff x="288" y="1824"/>
            <a:chExt cx="1248" cy="1296"/>
          </a:xfrm>
        </p:grpSpPr>
        <p:sp>
          <p:nvSpPr>
            <p:cNvPr id="418854" name="Line 17"/>
            <p:cNvSpPr>
              <a:spLocks noChangeShapeType="1"/>
            </p:cNvSpPr>
            <p:nvPr/>
          </p:nvSpPr>
          <p:spPr bwMode="auto">
            <a:xfrm>
              <a:off x="912" y="1824"/>
              <a:ext cx="0" cy="864"/>
            </a:xfrm>
            <a:prstGeom prst="line">
              <a:avLst/>
            </a:prstGeom>
            <a:ln>
              <a:tailEnd type="triangl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b="1">
                <a:solidFill>
                  <a:schemeClr val="bg2"/>
                </a:solidFill>
              </a:endParaRPr>
            </a:p>
          </p:txBody>
        </p:sp>
        <p:sp>
          <p:nvSpPr>
            <p:cNvPr id="498706" name="Rectangle 18"/>
            <p:cNvSpPr>
              <a:spLocks noChangeArrowheads="1"/>
            </p:cNvSpPr>
            <p:nvPr/>
          </p:nvSpPr>
          <p:spPr bwMode="auto">
            <a:xfrm>
              <a:off x="288" y="2784"/>
              <a:ext cx="1248" cy="336"/>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chemeClr val="bg2"/>
                  </a:solidFill>
                  <a:ea typeface="楷体_GB2312" pitchFamily="49" charset="-122"/>
                </a:rPr>
                <a:t>无向图的应用</a:t>
              </a:r>
              <a:endParaRPr lang="zh-CN" altLang="en-US" b="1">
                <a:solidFill>
                  <a:schemeClr val="bg2"/>
                </a:solidFill>
                <a:ea typeface="楷体_GB2312" pitchFamily="49" charset="-122"/>
              </a:endParaRPr>
            </a:p>
          </p:txBody>
        </p:sp>
      </p:grpSp>
      <p:grpSp>
        <p:nvGrpSpPr>
          <p:cNvPr id="5" name="Group 19"/>
          <p:cNvGrpSpPr/>
          <p:nvPr/>
        </p:nvGrpSpPr>
        <p:grpSpPr bwMode="auto">
          <a:xfrm>
            <a:off x="1045031" y="3091546"/>
            <a:ext cx="2286000" cy="609600"/>
            <a:chOff x="816" y="1872"/>
            <a:chExt cx="1440" cy="384"/>
          </a:xfrm>
        </p:grpSpPr>
        <p:sp>
          <p:nvSpPr>
            <p:cNvPr id="418852" name="AutoShape 20"/>
            <p:cNvSpPr>
              <a:spLocks noChangeArrowheads="1"/>
            </p:cNvSpPr>
            <p:nvPr/>
          </p:nvSpPr>
          <p:spPr bwMode="auto">
            <a:xfrm>
              <a:off x="1584" y="1872"/>
              <a:ext cx="672" cy="336"/>
            </a:xfrm>
            <a:prstGeom prst="leftArrow">
              <a:avLst>
                <a:gd name="adj1" fmla="val 50000"/>
                <a:gd name="adj2" fmla="val 50000"/>
              </a:avLst>
            </a:prstGeom>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solidFill>
                  <a:schemeClr val="bg2"/>
                </a:solidFill>
              </a:endParaRPr>
            </a:p>
          </p:txBody>
        </p:sp>
        <p:sp>
          <p:nvSpPr>
            <p:cNvPr id="498709" name="Rectangle 21"/>
            <p:cNvSpPr>
              <a:spLocks noChangeArrowheads="1"/>
            </p:cNvSpPr>
            <p:nvPr/>
          </p:nvSpPr>
          <p:spPr bwMode="auto">
            <a:xfrm>
              <a:off x="816" y="1920"/>
              <a:ext cx="672" cy="336"/>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chemeClr val="bg2"/>
                  </a:solidFill>
                  <a:latin typeface="楷体_GB2312" pitchFamily="49" charset="-122"/>
                  <a:ea typeface="楷体_GB2312" pitchFamily="49" charset="-122"/>
                </a:rPr>
                <a:t>应用</a:t>
              </a:r>
              <a:endParaRPr lang="zh-CN" altLang="en-US" b="1">
                <a:solidFill>
                  <a:schemeClr val="bg2"/>
                </a:solidFill>
                <a:latin typeface="楷体_GB2312" pitchFamily="49" charset="-122"/>
                <a:ea typeface="楷体_GB2312" pitchFamily="49" charset="-122"/>
              </a:endParaRPr>
            </a:p>
          </p:txBody>
        </p:sp>
      </p:grpSp>
      <p:grpSp>
        <p:nvGrpSpPr>
          <p:cNvPr id="6" name="Group 22"/>
          <p:cNvGrpSpPr/>
          <p:nvPr/>
        </p:nvGrpSpPr>
        <p:grpSpPr bwMode="auto">
          <a:xfrm>
            <a:off x="2721431" y="4767946"/>
            <a:ext cx="2438400" cy="1371600"/>
            <a:chOff x="1632" y="2496"/>
            <a:chExt cx="1536" cy="864"/>
          </a:xfrm>
        </p:grpSpPr>
        <p:sp>
          <p:nvSpPr>
            <p:cNvPr id="144417" name="AutoShape 23"/>
            <p:cNvSpPr/>
            <p:nvPr/>
          </p:nvSpPr>
          <p:spPr bwMode="auto">
            <a:xfrm>
              <a:off x="1632" y="2592"/>
              <a:ext cx="144" cy="672"/>
            </a:xfrm>
            <a:prstGeom prst="leftBrace">
              <a:avLst>
                <a:gd name="adj1" fmla="val 388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44418" name="Rectangle 24"/>
            <p:cNvSpPr>
              <a:spLocks noChangeArrowheads="1"/>
            </p:cNvSpPr>
            <p:nvPr/>
          </p:nvSpPr>
          <p:spPr bwMode="auto">
            <a:xfrm>
              <a:off x="1776" y="2496"/>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chemeClr val="tx2"/>
                  </a:solidFill>
                  <a:latin typeface="楷体_GB2312"/>
                  <a:ea typeface="楷体_GB2312"/>
                  <a:cs typeface="楷体_GB2312"/>
                </a:rPr>
                <a:t>图的连通分量</a:t>
              </a:r>
              <a:endParaRPr kumimoji="1" lang="zh-CN" altLang="en-US" b="1">
                <a:solidFill>
                  <a:schemeClr val="tx2"/>
                </a:solidFill>
                <a:latin typeface="楷体_GB2312"/>
                <a:ea typeface="楷体_GB2312"/>
                <a:cs typeface="楷体_GB2312"/>
              </a:endParaRPr>
            </a:p>
          </p:txBody>
        </p:sp>
        <p:sp>
          <p:nvSpPr>
            <p:cNvPr id="144419" name="Rectangle 25"/>
            <p:cNvSpPr>
              <a:spLocks noChangeArrowheads="1"/>
            </p:cNvSpPr>
            <p:nvPr/>
          </p:nvSpPr>
          <p:spPr bwMode="auto">
            <a:xfrm>
              <a:off x="1776" y="307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chemeClr val="tx2"/>
                  </a:solidFill>
                  <a:latin typeface="楷体_GB2312"/>
                  <a:ea typeface="楷体_GB2312"/>
                  <a:cs typeface="楷体_GB2312"/>
                </a:rPr>
                <a:t>图的生成树</a:t>
              </a:r>
              <a:endParaRPr kumimoji="1" lang="zh-CN" altLang="en-US" b="1">
                <a:solidFill>
                  <a:schemeClr val="tx2"/>
                </a:solidFill>
                <a:latin typeface="楷体_GB2312"/>
                <a:ea typeface="楷体_GB2312"/>
                <a:cs typeface="楷体_GB2312"/>
              </a:endParaRPr>
            </a:p>
          </p:txBody>
        </p:sp>
      </p:grpSp>
      <p:sp>
        <p:nvSpPr>
          <p:cNvPr id="498714" name="Line 26"/>
          <p:cNvSpPr>
            <a:spLocks noChangeShapeType="1"/>
          </p:cNvSpPr>
          <p:nvPr/>
        </p:nvSpPr>
        <p:spPr bwMode="auto">
          <a:xfrm>
            <a:off x="4626431" y="5910946"/>
            <a:ext cx="457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8715" name="Rectangle 27"/>
          <p:cNvSpPr>
            <a:spLocks noChangeArrowheads="1"/>
          </p:cNvSpPr>
          <p:nvPr/>
        </p:nvSpPr>
        <p:spPr bwMode="auto">
          <a:xfrm>
            <a:off x="5007431" y="5682346"/>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a:solidFill>
                  <a:schemeClr val="tx2"/>
                </a:solidFill>
                <a:latin typeface="楷体_GB2312"/>
                <a:ea typeface="楷体_GB2312"/>
                <a:cs typeface="楷体_GB2312"/>
              </a:rPr>
              <a:t>最小生成树</a:t>
            </a:r>
            <a:endParaRPr kumimoji="1" lang="zh-CN" altLang="en-US" b="1">
              <a:solidFill>
                <a:schemeClr val="tx2"/>
              </a:solidFill>
              <a:latin typeface="楷体_GB2312"/>
              <a:ea typeface="楷体_GB2312"/>
              <a:cs typeface="楷体_GB2312"/>
            </a:endParaRPr>
          </a:p>
        </p:txBody>
      </p:sp>
      <p:grpSp>
        <p:nvGrpSpPr>
          <p:cNvPr id="7" name="Group 28"/>
          <p:cNvGrpSpPr/>
          <p:nvPr/>
        </p:nvGrpSpPr>
        <p:grpSpPr bwMode="auto">
          <a:xfrm>
            <a:off x="6683831" y="5453746"/>
            <a:ext cx="2209800" cy="990600"/>
            <a:chOff x="4128" y="2928"/>
            <a:chExt cx="1392" cy="624"/>
          </a:xfrm>
        </p:grpSpPr>
        <p:sp>
          <p:nvSpPr>
            <p:cNvPr id="144414" name="AutoShape 29"/>
            <p:cNvSpPr/>
            <p:nvPr/>
          </p:nvSpPr>
          <p:spPr bwMode="auto">
            <a:xfrm>
              <a:off x="4128" y="3024"/>
              <a:ext cx="144" cy="480"/>
            </a:xfrm>
            <a:prstGeom prst="leftBrace">
              <a:avLst>
                <a:gd name="adj1" fmla="val 27778"/>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44415" name="Rectangle 30"/>
            <p:cNvSpPr>
              <a:spLocks noChangeArrowheads="1"/>
            </p:cNvSpPr>
            <p:nvPr/>
          </p:nvSpPr>
          <p:spPr bwMode="auto">
            <a:xfrm>
              <a:off x="4320" y="2928"/>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dirty="0">
                  <a:solidFill>
                    <a:srgbClr val="9900FF"/>
                  </a:solidFill>
                  <a:ea typeface="楷体_GB2312"/>
                  <a:cs typeface="楷体_GB2312"/>
                </a:rPr>
                <a:t>Prim</a:t>
              </a:r>
              <a:r>
                <a:rPr kumimoji="1" lang="zh-CN" altLang="en-US" b="1" dirty="0">
                  <a:solidFill>
                    <a:srgbClr val="9900FF"/>
                  </a:solidFill>
                  <a:latin typeface="楷体_GB2312"/>
                  <a:ea typeface="楷体_GB2312"/>
                  <a:cs typeface="楷体_GB2312"/>
                </a:rPr>
                <a:t>算法</a:t>
              </a:r>
              <a:endParaRPr kumimoji="1" lang="zh-CN" altLang="en-US" b="1" dirty="0">
                <a:solidFill>
                  <a:srgbClr val="9900FF"/>
                </a:solidFill>
                <a:latin typeface="楷体_GB2312"/>
                <a:ea typeface="楷体_GB2312"/>
                <a:cs typeface="楷体_GB2312"/>
              </a:endParaRPr>
            </a:p>
          </p:txBody>
        </p:sp>
        <p:sp>
          <p:nvSpPr>
            <p:cNvPr id="144416" name="Rectangle 31"/>
            <p:cNvSpPr>
              <a:spLocks noChangeArrowheads="1"/>
            </p:cNvSpPr>
            <p:nvPr/>
          </p:nvSpPr>
          <p:spPr bwMode="auto">
            <a:xfrm>
              <a:off x="4272" y="326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dirty="0">
                  <a:solidFill>
                    <a:srgbClr val="9900FF"/>
                  </a:solidFill>
                  <a:ea typeface="楷体_GB2312"/>
                  <a:cs typeface="楷体_GB2312"/>
                </a:rPr>
                <a:t>Kruskal</a:t>
              </a:r>
              <a:r>
                <a:rPr kumimoji="1" lang="zh-CN" altLang="en-US" b="1" dirty="0">
                  <a:solidFill>
                    <a:srgbClr val="9900FF"/>
                  </a:solidFill>
                  <a:latin typeface="楷体_GB2312"/>
                  <a:ea typeface="楷体_GB2312"/>
                  <a:cs typeface="楷体_GB2312"/>
                </a:rPr>
                <a:t>算法</a:t>
              </a:r>
              <a:endParaRPr kumimoji="1" lang="zh-CN" altLang="en-US" b="1" dirty="0">
                <a:solidFill>
                  <a:srgbClr val="9900FF"/>
                </a:solidFill>
                <a:latin typeface="楷体_GB2312"/>
                <a:ea typeface="楷体_GB2312"/>
                <a:cs typeface="楷体_GB2312"/>
              </a:endParaRPr>
            </a:p>
          </p:txBody>
        </p:sp>
      </p:grpSp>
      <p:grpSp>
        <p:nvGrpSpPr>
          <p:cNvPr id="8" name="Group 32"/>
          <p:cNvGrpSpPr/>
          <p:nvPr/>
        </p:nvGrpSpPr>
        <p:grpSpPr bwMode="auto">
          <a:xfrm>
            <a:off x="132219" y="1834246"/>
            <a:ext cx="2667000" cy="1295400"/>
            <a:chOff x="96" y="624"/>
            <a:chExt cx="1680" cy="816"/>
          </a:xfrm>
        </p:grpSpPr>
        <p:sp>
          <p:nvSpPr>
            <p:cNvPr id="418844" name="Line 33"/>
            <p:cNvSpPr>
              <a:spLocks noChangeShapeType="1"/>
            </p:cNvSpPr>
            <p:nvPr/>
          </p:nvSpPr>
          <p:spPr bwMode="auto">
            <a:xfrm flipV="1">
              <a:off x="912" y="912"/>
              <a:ext cx="0" cy="528"/>
            </a:xfrm>
            <a:prstGeom prst="line">
              <a:avLst/>
            </a:prstGeom>
            <a:ln>
              <a:tailEnd type="triangl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b="1">
                <a:solidFill>
                  <a:schemeClr val="bg2"/>
                </a:solidFill>
              </a:endParaRPr>
            </a:p>
          </p:txBody>
        </p:sp>
        <p:sp>
          <p:nvSpPr>
            <p:cNvPr id="498722" name="Rectangle 34"/>
            <p:cNvSpPr>
              <a:spLocks noChangeArrowheads="1"/>
            </p:cNvSpPr>
            <p:nvPr/>
          </p:nvSpPr>
          <p:spPr bwMode="auto">
            <a:xfrm>
              <a:off x="96" y="624"/>
              <a:ext cx="1680" cy="336"/>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chemeClr val="bg2"/>
                  </a:solidFill>
                  <a:ea typeface="楷体_GB2312" pitchFamily="49" charset="-122"/>
                </a:rPr>
                <a:t>有向</a:t>
              </a:r>
              <a:r>
                <a:rPr lang="en-US" altLang="zh-CN" b="1">
                  <a:solidFill>
                    <a:schemeClr val="bg2"/>
                  </a:solidFill>
                  <a:ea typeface="楷体_GB2312" pitchFamily="49" charset="-122"/>
                </a:rPr>
                <a:t>(</a:t>
              </a:r>
              <a:r>
                <a:rPr lang="zh-CN" altLang="en-US" b="1">
                  <a:solidFill>
                    <a:schemeClr val="bg2"/>
                  </a:solidFill>
                  <a:ea typeface="楷体_GB2312" pitchFamily="49" charset="-122"/>
                </a:rPr>
                <a:t>无环</a:t>
              </a:r>
              <a:r>
                <a:rPr lang="en-US" altLang="zh-CN" b="1">
                  <a:solidFill>
                    <a:schemeClr val="bg2"/>
                  </a:solidFill>
                  <a:ea typeface="楷体_GB2312" pitchFamily="49" charset="-122"/>
                </a:rPr>
                <a:t>)</a:t>
              </a:r>
              <a:r>
                <a:rPr lang="zh-CN" altLang="en-US" b="1">
                  <a:solidFill>
                    <a:schemeClr val="bg2"/>
                  </a:solidFill>
                  <a:ea typeface="楷体_GB2312" pitchFamily="49" charset="-122"/>
                </a:rPr>
                <a:t>图的应用</a:t>
              </a:r>
              <a:endParaRPr lang="zh-CN" altLang="en-US" b="1">
                <a:solidFill>
                  <a:schemeClr val="bg2"/>
                </a:solidFill>
                <a:ea typeface="楷体_GB2312" pitchFamily="49" charset="-122"/>
              </a:endParaRPr>
            </a:p>
          </p:txBody>
        </p:sp>
      </p:grpSp>
      <p:grpSp>
        <p:nvGrpSpPr>
          <p:cNvPr id="9" name="Group 35"/>
          <p:cNvGrpSpPr/>
          <p:nvPr/>
        </p:nvGrpSpPr>
        <p:grpSpPr bwMode="auto">
          <a:xfrm>
            <a:off x="1454606" y="621399"/>
            <a:ext cx="2814638" cy="1200150"/>
            <a:chOff x="1152" y="172"/>
            <a:chExt cx="1773" cy="756"/>
          </a:xfrm>
        </p:grpSpPr>
        <p:sp>
          <p:nvSpPr>
            <p:cNvPr id="144409" name="Rectangle 36"/>
            <p:cNvSpPr>
              <a:spLocks noChangeArrowheads="1"/>
            </p:cNvSpPr>
            <p:nvPr/>
          </p:nvSpPr>
          <p:spPr bwMode="auto">
            <a:xfrm>
              <a:off x="1965" y="172"/>
              <a:ext cx="96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chemeClr val="tx2"/>
                  </a:solidFill>
                  <a:latin typeface="楷体_GB2312"/>
                  <a:ea typeface="楷体_GB2312"/>
                  <a:cs typeface="楷体_GB2312"/>
                </a:rPr>
                <a:t>最短路径</a:t>
              </a:r>
              <a:endParaRPr kumimoji="1" lang="en-US" altLang="zh-CN" b="1" dirty="0">
                <a:solidFill>
                  <a:schemeClr val="tx2"/>
                </a:solidFill>
                <a:latin typeface="楷体_GB2312"/>
                <a:ea typeface="楷体_GB2312"/>
                <a:cs typeface="楷体_GB2312"/>
              </a:endParaRPr>
            </a:p>
            <a:p>
              <a:pPr eaLnBrk="1" hangingPunct="1"/>
              <a:r>
                <a:rPr kumimoji="1" lang="zh-CN" altLang="en-US" b="1" dirty="0">
                  <a:solidFill>
                    <a:schemeClr val="tx2"/>
                  </a:solidFill>
                  <a:latin typeface="楷体_GB2312"/>
                  <a:ea typeface="楷体_GB2312"/>
                  <a:cs typeface="楷体_GB2312"/>
                </a:rPr>
                <a:t>关键路径</a:t>
              </a:r>
              <a:endParaRPr kumimoji="1" lang="en-US" altLang="zh-CN" b="1" dirty="0">
                <a:solidFill>
                  <a:schemeClr val="tx2"/>
                </a:solidFill>
                <a:latin typeface="楷体_GB2312"/>
                <a:ea typeface="楷体_GB2312"/>
                <a:cs typeface="楷体_GB2312"/>
              </a:endParaRPr>
            </a:p>
            <a:p>
              <a:pPr eaLnBrk="1" hangingPunct="1"/>
              <a:r>
                <a:rPr kumimoji="1" lang="zh-CN" altLang="en-US" b="1" dirty="0">
                  <a:solidFill>
                    <a:schemeClr val="tx2"/>
                  </a:solidFill>
                  <a:latin typeface="楷体_GB2312"/>
                  <a:ea typeface="楷体_GB2312"/>
                  <a:cs typeface="楷体_GB2312"/>
                </a:rPr>
                <a:t>拓扑排序</a:t>
              </a:r>
              <a:endParaRPr kumimoji="1" lang="zh-CN" altLang="en-US" b="1" dirty="0">
                <a:solidFill>
                  <a:schemeClr val="tx2"/>
                </a:solidFill>
                <a:latin typeface="楷体_GB2312"/>
                <a:ea typeface="楷体_GB2312"/>
                <a:cs typeface="楷体_GB2312"/>
              </a:endParaRPr>
            </a:p>
          </p:txBody>
        </p:sp>
        <p:sp>
          <p:nvSpPr>
            <p:cNvPr id="144410" name="Line 37"/>
            <p:cNvSpPr>
              <a:spLocks noChangeShapeType="1"/>
            </p:cNvSpPr>
            <p:nvPr/>
          </p:nvSpPr>
          <p:spPr bwMode="auto">
            <a:xfrm flipV="1">
              <a:off x="1152" y="624"/>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411" name="Line 38"/>
            <p:cNvSpPr>
              <a:spLocks noChangeShapeType="1"/>
            </p:cNvSpPr>
            <p:nvPr/>
          </p:nvSpPr>
          <p:spPr bwMode="auto">
            <a:xfrm>
              <a:off x="1152" y="624"/>
              <a:ext cx="72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39"/>
          <p:cNvGrpSpPr/>
          <p:nvPr/>
        </p:nvGrpSpPr>
        <p:grpSpPr bwMode="auto">
          <a:xfrm>
            <a:off x="4093031" y="881746"/>
            <a:ext cx="2057400" cy="990600"/>
            <a:chOff x="2496" y="48"/>
            <a:chExt cx="1296" cy="624"/>
          </a:xfrm>
        </p:grpSpPr>
        <p:sp>
          <p:nvSpPr>
            <p:cNvPr id="144406" name="AutoShape 40"/>
            <p:cNvSpPr/>
            <p:nvPr/>
          </p:nvSpPr>
          <p:spPr bwMode="auto">
            <a:xfrm>
              <a:off x="2496" y="96"/>
              <a:ext cx="144" cy="480"/>
            </a:xfrm>
            <a:prstGeom prst="leftBrace">
              <a:avLst>
                <a:gd name="adj1" fmla="val 27778"/>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44407" name="Rectangle 41"/>
            <p:cNvSpPr>
              <a:spLocks noChangeArrowheads="1"/>
            </p:cNvSpPr>
            <p:nvPr/>
          </p:nvSpPr>
          <p:spPr bwMode="auto">
            <a:xfrm>
              <a:off x="2592" y="4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dirty="0">
                  <a:solidFill>
                    <a:srgbClr val="9900FF"/>
                  </a:solidFill>
                  <a:ea typeface="仿宋_GB2312" pitchFamily="49" charset="-122"/>
                </a:rPr>
                <a:t>Dijkstra</a:t>
              </a:r>
              <a:r>
                <a:rPr kumimoji="1" lang="zh-CN" altLang="en-US" b="1" dirty="0">
                  <a:solidFill>
                    <a:srgbClr val="9900FF"/>
                  </a:solidFill>
                  <a:latin typeface="楷体_GB2312"/>
                  <a:ea typeface="楷体_GB2312"/>
                  <a:cs typeface="楷体_GB2312"/>
                </a:rPr>
                <a:t>算法</a:t>
              </a:r>
              <a:endParaRPr kumimoji="1" lang="zh-CN" altLang="en-US" b="1" dirty="0">
                <a:solidFill>
                  <a:srgbClr val="9900FF"/>
                </a:solidFill>
                <a:latin typeface="楷体_GB2312"/>
                <a:ea typeface="楷体_GB2312"/>
                <a:cs typeface="楷体_GB2312"/>
              </a:endParaRPr>
            </a:p>
          </p:txBody>
        </p:sp>
        <p:sp>
          <p:nvSpPr>
            <p:cNvPr id="144408" name="Rectangle 42"/>
            <p:cNvSpPr>
              <a:spLocks noChangeArrowheads="1"/>
            </p:cNvSpPr>
            <p:nvPr/>
          </p:nvSpPr>
          <p:spPr bwMode="auto">
            <a:xfrm>
              <a:off x="2592" y="3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ea typeface="楷体_GB2312"/>
                  <a:cs typeface="楷体_GB2312"/>
                </a:rPr>
                <a:t>Floyd</a:t>
              </a:r>
              <a:r>
                <a:rPr kumimoji="1" lang="zh-CN" altLang="en-US" b="1">
                  <a:latin typeface="楷体_GB2312"/>
                  <a:ea typeface="楷体_GB2312"/>
                  <a:cs typeface="楷体_GB2312"/>
                </a:rPr>
                <a:t>算法</a:t>
              </a:r>
              <a:endParaRPr kumimoji="1" lang="zh-CN" altLang="en-US" b="1">
                <a:latin typeface="楷体_GB2312"/>
                <a:ea typeface="楷体_GB2312"/>
                <a:cs typeface="楷体_GB2312"/>
              </a:endParaRPr>
            </a:p>
          </p:txBody>
        </p:sp>
      </p:grpSp>
      <p:sp>
        <p:nvSpPr>
          <p:cNvPr id="498731" name="Rectangle 43"/>
          <p:cNvSpPr>
            <a:spLocks noChangeArrowheads="1"/>
          </p:cNvSpPr>
          <p:nvPr/>
        </p:nvSpPr>
        <p:spPr bwMode="auto">
          <a:xfrm>
            <a:off x="4855031" y="4767946"/>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9900FF"/>
                </a:solidFill>
                <a:latin typeface="楷体_GB2312"/>
                <a:ea typeface="楷体_GB2312"/>
                <a:cs typeface="楷体_GB2312"/>
              </a:rPr>
              <a:t>（利用</a:t>
            </a:r>
            <a:r>
              <a:rPr kumimoji="1" lang="en-US" altLang="zh-CN" b="1" dirty="0">
                <a:solidFill>
                  <a:srgbClr val="9900FF"/>
                </a:solidFill>
                <a:latin typeface="楷体_GB2312"/>
                <a:ea typeface="楷体_GB2312"/>
                <a:cs typeface="楷体_GB2312"/>
              </a:rPr>
              <a:t>DFS</a:t>
            </a:r>
            <a:r>
              <a:rPr kumimoji="1" lang="zh-CN" altLang="en-US" b="1" dirty="0">
                <a:solidFill>
                  <a:srgbClr val="9900FF"/>
                </a:solidFill>
                <a:latin typeface="楷体_GB2312"/>
                <a:ea typeface="楷体_GB2312"/>
                <a:cs typeface="楷体_GB2312"/>
              </a:rPr>
              <a:t>）</a:t>
            </a:r>
            <a:endParaRPr kumimoji="1" lang="zh-CN" altLang="en-US" b="1" dirty="0">
              <a:solidFill>
                <a:srgbClr val="9900FF"/>
              </a:solidFill>
              <a:latin typeface="楷体_GB2312"/>
              <a:ea typeface="楷体_GB2312"/>
              <a:cs typeface="楷体_GB2312"/>
            </a:endParaRPr>
          </a:p>
        </p:txBody>
      </p:sp>
      <p:sp>
        <p:nvSpPr>
          <p:cNvPr id="498734" name="Rectangle 46"/>
          <p:cNvSpPr>
            <a:spLocks noChangeArrowheads="1"/>
          </p:cNvSpPr>
          <p:nvPr/>
        </p:nvSpPr>
        <p:spPr bwMode="auto">
          <a:xfrm>
            <a:off x="2721431" y="6215746"/>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rgbClr val="9900FF"/>
                </a:solidFill>
                <a:latin typeface="楷体_GB2312"/>
                <a:ea typeface="楷体_GB2312"/>
                <a:cs typeface="楷体_GB2312"/>
              </a:rPr>
              <a:t>(</a:t>
            </a:r>
            <a:r>
              <a:rPr kumimoji="1" lang="zh-CN" altLang="en-US" b="1">
                <a:solidFill>
                  <a:srgbClr val="9900FF"/>
                </a:solidFill>
                <a:latin typeface="楷体_GB2312"/>
                <a:ea typeface="楷体_GB2312"/>
                <a:cs typeface="楷体_GB2312"/>
              </a:rPr>
              <a:t>利用</a:t>
            </a:r>
            <a:r>
              <a:rPr kumimoji="1" lang="en-US" altLang="zh-CN" b="1">
                <a:solidFill>
                  <a:srgbClr val="9900FF"/>
                </a:solidFill>
                <a:latin typeface="楷体_GB2312"/>
                <a:ea typeface="楷体_GB2312"/>
                <a:cs typeface="楷体_GB2312"/>
              </a:rPr>
              <a:t>DFS</a:t>
            </a:r>
            <a:r>
              <a:rPr kumimoji="1" lang="zh-CN" altLang="en-US" b="1">
                <a:solidFill>
                  <a:srgbClr val="9900FF"/>
                </a:solidFill>
                <a:latin typeface="楷体_GB2312"/>
                <a:ea typeface="楷体_GB2312"/>
                <a:cs typeface="楷体_GB2312"/>
              </a:rPr>
              <a:t>和</a:t>
            </a:r>
            <a:r>
              <a:rPr kumimoji="1" lang="en-US" altLang="zh-CN" b="1">
                <a:solidFill>
                  <a:srgbClr val="9900FF"/>
                </a:solidFill>
                <a:latin typeface="楷体_GB2312"/>
                <a:ea typeface="楷体_GB2312"/>
                <a:cs typeface="楷体_GB2312"/>
              </a:rPr>
              <a:t>BFS)</a:t>
            </a:r>
            <a:endParaRPr kumimoji="1" lang="en-US" altLang="zh-CN" b="1">
              <a:solidFill>
                <a:srgbClr val="9900FF"/>
              </a:solidFill>
              <a:latin typeface="楷体_GB2312"/>
              <a:ea typeface="楷体_GB2312"/>
              <a:cs typeface="楷体_GB2312"/>
            </a:endParaRPr>
          </a:p>
        </p:txBody>
      </p:sp>
      <p:sp>
        <p:nvSpPr>
          <p:cNvPr id="144405" name="灯片编号占位符 11"/>
          <p:cNvSpPr>
            <a:spLocks noGrp="1"/>
          </p:cNvSpPr>
          <p:nvPr>
            <p:ph type="sldNum" sz="quarter" idx="12"/>
          </p:nvPr>
        </p:nvSpPr>
        <p:spPr>
          <a:xfrm>
            <a:off x="5963106" y="7447646"/>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22238BAB-1EFA-43DC-B922-8E53A4E4721B}"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98691"/>
                                        </p:tgtEl>
                                        <p:attrNameLst>
                                          <p:attrName>style.visibility</p:attrName>
                                        </p:attrNameLst>
                                      </p:cBhvr>
                                      <p:to>
                                        <p:strVal val="visible"/>
                                      </p:to>
                                    </p:set>
                                    <p:animEffect transition="in" filter="wipe(up)">
                                      <p:cBhvr>
                                        <p:cTn id="11" dur="500"/>
                                        <p:tgtEl>
                                          <p:spTgt spid="498691"/>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49869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49869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4987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4987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98714"/>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4987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autoUpdateAnimBg="0"/>
      <p:bldP spid="498691" grpId="0" animBg="1"/>
      <p:bldP spid="498692" grpId="0" autoUpdateAnimBg="0"/>
      <p:bldP spid="498693" grpId="0" autoUpdateAnimBg="0"/>
      <p:bldP spid="498715" grpId="0" autoUpdateAnimBg="0"/>
      <p:bldP spid="498731" grpId="0" autoUpdateAnimBg="0"/>
      <p:bldP spid="498734"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1341438" y="765175"/>
            <a:ext cx="7793037" cy="839788"/>
          </a:xfrm>
        </p:spPr>
        <p:txBody>
          <a:bodyPr/>
          <a:lstStyle/>
          <a:p>
            <a:r>
              <a:rPr lang="zh-CN" altLang="en-US"/>
              <a:t>第</a:t>
            </a:r>
            <a:r>
              <a:rPr lang="en-US" altLang="zh-CN"/>
              <a:t>7</a:t>
            </a:r>
            <a:r>
              <a:rPr lang="zh-CN" altLang="en-US"/>
              <a:t>章作业</a:t>
            </a:r>
            <a:endParaRPr lang="zh-CN" altLang="en-US"/>
          </a:p>
        </p:txBody>
      </p:sp>
      <p:sp>
        <p:nvSpPr>
          <p:cNvPr id="145411" name="内容占位符 2"/>
          <p:cNvSpPr>
            <a:spLocks noGrp="1"/>
          </p:cNvSpPr>
          <p:nvPr>
            <p:ph idx="1"/>
          </p:nvPr>
        </p:nvSpPr>
        <p:spPr/>
        <p:txBody>
          <a:bodyPr/>
          <a:lstStyle/>
          <a:p>
            <a:pPr marL="0" indent="0">
              <a:buFont typeface="Wingdings" panose="05000000000000000000" pitchFamily="2" charset="2"/>
              <a:buNone/>
            </a:pPr>
            <a:r>
              <a:rPr lang="en-US" altLang="zh-CN" dirty="0"/>
              <a:t>P214   </a:t>
            </a:r>
            <a:endParaRPr lang="en-US" altLang="zh-CN" dirty="0"/>
          </a:p>
          <a:p>
            <a:pPr marL="0" indent="0">
              <a:buFont typeface="Wingdings" panose="05000000000000000000" pitchFamily="2" charset="2"/>
              <a:buNone/>
            </a:pPr>
            <a:r>
              <a:rPr lang="en-US" altLang="zh-CN" dirty="0"/>
              <a:t>7-2, </a:t>
            </a:r>
            <a:endParaRPr lang="en-US" altLang="zh-CN" dirty="0"/>
          </a:p>
          <a:p>
            <a:pPr marL="0" indent="0">
              <a:buFont typeface="Wingdings" panose="05000000000000000000" pitchFamily="2" charset="2"/>
              <a:buNone/>
            </a:pPr>
            <a:r>
              <a:rPr lang="en-US" altLang="zh-CN" dirty="0"/>
              <a:t>7-15: </a:t>
            </a:r>
            <a:r>
              <a:rPr lang="en-US" altLang="zh-CN" sz="2800" dirty="0">
                <a:latin typeface="Cambria Math" panose="02040503050406030204" pitchFamily="18" charset="0"/>
                <a:ea typeface="Cambria Math" panose="02040503050406030204" pitchFamily="18" charset="0"/>
              </a:rPr>
              <a:t>①--⑤</a:t>
            </a:r>
            <a:r>
              <a:rPr lang="en-US" altLang="zh-CN" dirty="0">
                <a:latin typeface="Cambria Math" panose="02040503050406030204" pitchFamily="18" charset="0"/>
                <a:ea typeface="Cambria Math" panose="02040503050406030204" pitchFamily="18" charset="0"/>
              </a:rPr>
              <a:t>,</a:t>
            </a:r>
            <a:r>
              <a:rPr lang="zh-CN" altLang="en-US" dirty="0"/>
              <a:t>其中</a:t>
            </a:r>
            <a:r>
              <a:rPr lang="zh-CN" altLang="en-US" sz="2800" dirty="0">
                <a:latin typeface="Cambria Math" panose="02040503050406030204" pitchFamily="18" charset="0"/>
              </a:rPr>
              <a:t>②</a:t>
            </a:r>
            <a:r>
              <a:rPr lang="zh-CN" altLang="en-US" dirty="0"/>
              <a:t>只需要选一点深度优先遍历和广度优先遍历。</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a:t>路径</a:t>
            </a:r>
            <a:endParaRPr lang="zh-CN" altLang="en-US"/>
          </a:p>
        </p:txBody>
      </p:sp>
      <p:sp>
        <p:nvSpPr>
          <p:cNvPr id="16387" name="内容占位符 2"/>
          <p:cNvSpPr>
            <a:spLocks noGrp="1"/>
          </p:cNvSpPr>
          <p:nvPr>
            <p:ph idx="1"/>
          </p:nvPr>
        </p:nvSpPr>
        <p:spPr>
          <a:xfrm>
            <a:off x="666750" y="1943100"/>
            <a:ext cx="8096250" cy="4114800"/>
          </a:xfrm>
        </p:spPr>
        <p:txBody>
          <a:bodyPr/>
          <a:lstStyle/>
          <a:p>
            <a:pPr marL="457200" indent="-457200" eaLnBrk="1" hangingPunct="1">
              <a:buFont typeface="Wingdings" panose="05000000000000000000" pitchFamily="2" charset="2"/>
              <a:buChar char="n"/>
            </a:pPr>
            <a:r>
              <a:rPr lang="zh-CN" altLang="en-US" dirty="0"/>
              <a:t>若</a:t>
            </a:r>
            <a:r>
              <a:rPr lang="en-US" altLang="zh-CN" dirty="0"/>
              <a:t>G</a:t>
            </a:r>
            <a:r>
              <a:rPr lang="zh-CN" altLang="en-US" dirty="0"/>
              <a:t>是</a:t>
            </a:r>
            <a:r>
              <a:rPr lang="zh-CN" altLang="en-US" dirty="0">
                <a:solidFill>
                  <a:srgbClr val="FF0000"/>
                </a:solidFill>
              </a:rPr>
              <a:t>有向图</a:t>
            </a:r>
            <a:r>
              <a:rPr lang="zh-CN" altLang="en-US" dirty="0"/>
              <a:t>，则路径也是有方向的，其中，</a:t>
            </a:r>
            <a:r>
              <a:rPr lang="en-US" altLang="zh-CN" dirty="0"/>
              <a:t>&lt;v</a:t>
            </a:r>
            <a:r>
              <a:rPr lang="en-US" altLang="zh-CN" baseline="-25000" dirty="0"/>
              <a:t>i0</a:t>
            </a:r>
            <a:r>
              <a:rPr lang="en-US" altLang="zh-CN" dirty="0"/>
              <a:t>, v</a:t>
            </a:r>
            <a:r>
              <a:rPr lang="en-US" altLang="zh-CN" baseline="-25000" dirty="0"/>
              <a:t>i1</a:t>
            </a:r>
            <a:r>
              <a:rPr lang="en-US" altLang="zh-CN" dirty="0"/>
              <a:t>&gt;, &lt;v</a:t>
            </a:r>
            <a:r>
              <a:rPr lang="en-US" altLang="zh-CN" baseline="-25000" dirty="0"/>
              <a:t>i1</a:t>
            </a:r>
            <a:r>
              <a:rPr lang="en-US" altLang="zh-CN" dirty="0"/>
              <a:t>, v</a:t>
            </a:r>
            <a:r>
              <a:rPr lang="en-US" altLang="zh-CN" baseline="-25000" dirty="0"/>
              <a:t>i2</a:t>
            </a:r>
            <a:r>
              <a:rPr lang="en-US" altLang="zh-CN" dirty="0"/>
              <a:t>&gt;, …, &lt; v</a:t>
            </a:r>
            <a:r>
              <a:rPr lang="en-US" altLang="zh-CN" baseline="-25000" dirty="0"/>
              <a:t>in-1</a:t>
            </a:r>
            <a:r>
              <a:rPr lang="en-US" altLang="zh-CN" dirty="0"/>
              <a:t>, v</a:t>
            </a:r>
            <a:r>
              <a:rPr lang="en-US" altLang="zh-CN" baseline="-25000" dirty="0"/>
              <a:t>in</a:t>
            </a:r>
            <a:r>
              <a:rPr lang="en-US" altLang="zh-CN" dirty="0"/>
              <a:t>&gt;∈E</a:t>
            </a:r>
            <a:r>
              <a:rPr lang="zh-CN" altLang="en-US" dirty="0"/>
              <a:t>。路径上的弧的数目定义为路径长度。</a:t>
            </a:r>
            <a:endParaRPr lang="en-US" altLang="zh-CN" dirty="0"/>
          </a:p>
        </p:txBody>
      </p:sp>
      <p:pic>
        <p:nvPicPr>
          <p:cNvPr id="5" name="Picture 5" descr="7d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230" y="4000500"/>
            <a:ext cx="2987675"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696295" y="4194621"/>
            <a:ext cx="5285740" cy="138499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顶点</a:t>
            </a:r>
            <a:r>
              <a:rPr lang="en-US" altLang="zh-CN" sz="2800" dirty="0"/>
              <a:t>A</a:t>
            </a:r>
            <a:r>
              <a:rPr lang="zh-CN" altLang="en-US" sz="2800" dirty="0"/>
              <a:t>到顶点</a:t>
            </a:r>
            <a:r>
              <a:rPr lang="en-US" altLang="zh-CN" sz="2800" dirty="0"/>
              <a:t>E</a:t>
            </a:r>
            <a:r>
              <a:rPr lang="zh-CN" altLang="en-US" sz="2800" dirty="0"/>
              <a:t>存在一条路径（</a:t>
            </a:r>
            <a:r>
              <a:rPr lang="en-US" altLang="zh-CN" sz="2800" dirty="0"/>
              <a:t>A,D,E</a:t>
            </a:r>
            <a:r>
              <a:rPr lang="zh-CN" altLang="en-US" sz="2800" dirty="0"/>
              <a:t>）。</a:t>
            </a:r>
            <a:endParaRPr lang="en-US" altLang="zh-CN" sz="2800" dirty="0"/>
          </a:p>
          <a:p>
            <a:pPr eaLnBrk="1" hangingPunct="1"/>
            <a:r>
              <a:rPr lang="zh-CN" altLang="en-US" sz="2800" dirty="0"/>
              <a:t>路径长度为</a:t>
            </a:r>
            <a:r>
              <a:rPr lang="en-US" altLang="zh-CN" sz="2800" dirty="0"/>
              <a:t>2</a:t>
            </a:r>
            <a:r>
              <a:rPr lang="zh-CN" altLang="en-US" sz="2800" dirty="0"/>
              <a:t>｛</a:t>
            </a:r>
            <a:r>
              <a:rPr lang="en-US" altLang="zh-CN" sz="2800" dirty="0"/>
              <a:t>&lt;A,D&gt; , &lt;D,E&gt;</a:t>
            </a:r>
            <a:r>
              <a:rPr lang="zh-CN" altLang="en-US" sz="2800" dirty="0"/>
              <a:t>｝。</a:t>
            </a: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a:t>简单路径</a:t>
            </a:r>
            <a:endParaRPr lang="zh-CN" altLang="en-US"/>
          </a:p>
        </p:txBody>
      </p:sp>
      <p:sp>
        <p:nvSpPr>
          <p:cNvPr id="3" name="内容占位符 2"/>
          <p:cNvSpPr>
            <a:spLocks noGrp="1"/>
          </p:cNvSpPr>
          <p:nvPr>
            <p:ph idx="1"/>
          </p:nvPr>
        </p:nvSpPr>
        <p:spPr>
          <a:xfrm>
            <a:off x="500063" y="1989138"/>
            <a:ext cx="8459787" cy="4114800"/>
          </a:xfrm>
        </p:spPr>
        <p:txBody>
          <a:bodyPr/>
          <a:lstStyle/>
          <a:p>
            <a:pPr marL="457200" indent="-457200" eaLnBrk="1" hangingPunct="1">
              <a:buFont typeface="Wingdings" panose="05000000000000000000" pitchFamily="2" charset="2"/>
              <a:buChar char="n"/>
              <a:defRPr/>
            </a:pPr>
            <a:r>
              <a:rPr lang="zh-CN" altLang="en-US" sz="2800" dirty="0"/>
              <a:t>路径序列中顶点不重复出现的路径称为</a:t>
            </a:r>
            <a:r>
              <a:rPr lang="zh-CN" altLang="en-US" sz="2800" dirty="0">
                <a:solidFill>
                  <a:srgbClr val="FF0000"/>
                </a:solidFill>
              </a:rPr>
              <a:t>简单路径</a:t>
            </a:r>
            <a:r>
              <a:rPr lang="zh-CN" altLang="en-US" sz="2800" dirty="0"/>
              <a:t>。</a:t>
            </a:r>
            <a:endParaRPr lang="en-US" altLang="zh-CN" sz="2800" dirty="0"/>
          </a:p>
          <a:p>
            <a:pPr marL="457200" indent="-457200" eaLnBrk="1" hangingPunct="1">
              <a:buFont typeface="Wingdings" panose="05000000000000000000" pitchFamily="2" charset="2"/>
              <a:buChar char="n"/>
              <a:defRPr/>
            </a:pPr>
            <a:r>
              <a:rPr lang="zh-CN" altLang="en-US" sz="2800" dirty="0"/>
              <a:t>路径中第一个顶点和最后一个顶点相同的路径称为</a:t>
            </a:r>
            <a:r>
              <a:rPr lang="zh-CN" altLang="en-US" sz="2800" dirty="0">
                <a:solidFill>
                  <a:srgbClr val="FF0000"/>
                </a:solidFill>
              </a:rPr>
              <a:t>回路</a:t>
            </a:r>
            <a:r>
              <a:rPr lang="zh-CN" altLang="en-US" sz="2800" dirty="0"/>
              <a:t>或环</a:t>
            </a:r>
            <a:r>
              <a:rPr lang="en-US" altLang="zh-CN" sz="2800" dirty="0"/>
              <a:t>(cycle)</a:t>
            </a:r>
            <a:r>
              <a:rPr lang="zh-CN" altLang="en-US" sz="2800" dirty="0"/>
              <a:t>。</a:t>
            </a:r>
            <a:endParaRPr lang="en-US" altLang="zh-CN" sz="2800" dirty="0"/>
          </a:p>
          <a:p>
            <a:pPr marL="457200" indent="-457200" eaLnBrk="1" hangingPunct="1">
              <a:buFont typeface="Wingdings" panose="05000000000000000000" pitchFamily="2" charset="2"/>
              <a:buChar char="n"/>
              <a:defRPr/>
            </a:pPr>
            <a:r>
              <a:rPr lang="zh-CN" altLang="en-US" sz="2800" dirty="0"/>
              <a:t>简单路径中第一个顶点和最后一个顶点相同，该简单路径称为</a:t>
            </a:r>
            <a:r>
              <a:rPr lang="zh-CN" altLang="en-US" sz="2800" dirty="0">
                <a:solidFill>
                  <a:srgbClr val="FF0000"/>
                </a:solidFill>
              </a:rPr>
              <a:t>简单回路</a:t>
            </a:r>
            <a:r>
              <a:rPr lang="zh-CN" altLang="en-US" sz="2800" dirty="0"/>
              <a:t>。</a:t>
            </a:r>
            <a:endParaRPr lang="zh-CN" altLang="en-US" sz="2800" dirty="0"/>
          </a:p>
          <a:p>
            <a:pPr eaLnBrk="1" hangingPunct="1">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4" name="图片 3"/>
          <p:cNvPicPr>
            <a:picLocks noChangeAspect="1"/>
          </p:cNvPicPr>
          <p:nvPr/>
        </p:nvPicPr>
        <p:blipFill>
          <a:blip r:embed="rId1"/>
          <a:stretch>
            <a:fillRect/>
          </a:stretch>
        </p:blipFill>
        <p:spPr>
          <a:xfrm>
            <a:off x="1150938" y="4360863"/>
            <a:ext cx="2876550" cy="2333625"/>
          </a:xfrm>
          <a:prstGeom prst="rect">
            <a:avLst/>
          </a:prstGeom>
        </p:spPr>
      </p:pic>
      <p:pic>
        <p:nvPicPr>
          <p:cNvPr id="6" name="图片 5"/>
          <p:cNvPicPr>
            <a:picLocks noChangeAspect="1"/>
          </p:cNvPicPr>
          <p:nvPr/>
        </p:nvPicPr>
        <p:blipFill>
          <a:blip r:embed="rId2"/>
          <a:stretch>
            <a:fillRect/>
          </a:stretch>
        </p:blipFill>
        <p:spPr>
          <a:xfrm>
            <a:off x="5047952" y="4360863"/>
            <a:ext cx="2514600" cy="2266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body" idx="1"/>
          </p:nvPr>
        </p:nvSpPr>
        <p:spPr>
          <a:xfrm>
            <a:off x="857250" y="1928813"/>
            <a:ext cx="7772400" cy="4114800"/>
          </a:xfrm>
        </p:spPr>
        <p:txBody>
          <a:bodyPr/>
          <a:lstStyle/>
          <a:p>
            <a:pPr marL="457200" indent="-457200" eaLnBrk="1" hangingPunct="1">
              <a:buFont typeface="Wingdings" panose="05000000000000000000" pitchFamily="2" charset="2"/>
              <a:buChar char="n"/>
            </a:pPr>
            <a:r>
              <a:rPr lang="zh-CN" altLang="en-US" sz="2800" dirty="0"/>
              <a:t>在无向图中，如果顶点</a:t>
            </a:r>
            <a:r>
              <a:rPr lang="en-US" altLang="zh-CN" sz="2800" dirty="0"/>
              <a:t>x</a:t>
            </a:r>
            <a:r>
              <a:rPr lang="zh-CN" altLang="en-US" sz="2800" dirty="0"/>
              <a:t>到顶点</a:t>
            </a:r>
            <a:r>
              <a:rPr lang="en-US" altLang="zh-CN" sz="2800" dirty="0"/>
              <a:t>y</a:t>
            </a:r>
            <a:r>
              <a:rPr lang="zh-CN" altLang="en-US" sz="2800" dirty="0"/>
              <a:t>有路径，则称</a:t>
            </a:r>
            <a:r>
              <a:rPr lang="en-US" altLang="zh-CN" sz="2800" dirty="0"/>
              <a:t>x</a:t>
            </a:r>
            <a:r>
              <a:rPr lang="zh-CN" altLang="en-US" sz="2800" dirty="0"/>
              <a:t>和</a:t>
            </a:r>
            <a:r>
              <a:rPr lang="en-US" altLang="zh-CN" sz="2800" dirty="0"/>
              <a:t>y</a:t>
            </a:r>
            <a:r>
              <a:rPr lang="zh-CN" altLang="en-US" sz="2800" dirty="0"/>
              <a:t>是连通的。如果无向图中任意两个顶点</a:t>
            </a:r>
            <a:r>
              <a:rPr lang="en-US" altLang="zh-CN" sz="2800" dirty="0"/>
              <a:t>V</a:t>
            </a:r>
            <a:r>
              <a:rPr lang="en-US" altLang="zh-CN" sz="2800" baseline="-25000" dirty="0"/>
              <a:t>i</a:t>
            </a:r>
            <a:r>
              <a:rPr lang="en-US" altLang="zh-CN" sz="2800" dirty="0"/>
              <a:t>, </a:t>
            </a:r>
            <a:r>
              <a:rPr lang="en-US" altLang="zh-CN" sz="2800" dirty="0" err="1"/>
              <a:t>V</a:t>
            </a:r>
            <a:r>
              <a:rPr lang="en-US" altLang="zh-CN" sz="2800" baseline="-25000" dirty="0" err="1"/>
              <a:t>j</a:t>
            </a:r>
            <a:r>
              <a:rPr lang="en-US" altLang="zh-CN" sz="2800" dirty="0" err="1"/>
              <a:t>∈V</a:t>
            </a:r>
            <a:r>
              <a:rPr lang="zh-CN" altLang="en-US" sz="2800" dirty="0"/>
              <a:t>，</a:t>
            </a:r>
            <a:r>
              <a:rPr lang="en-US" altLang="zh-CN" sz="2800" dirty="0"/>
              <a:t>V</a:t>
            </a:r>
            <a:r>
              <a:rPr lang="en-US" altLang="zh-CN" sz="2800" baseline="-25000" dirty="0"/>
              <a:t>i</a:t>
            </a:r>
            <a:r>
              <a:rPr lang="zh-CN" altLang="en-US" sz="2800" dirty="0"/>
              <a:t>和</a:t>
            </a:r>
            <a:r>
              <a:rPr lang="en-US" altLang="zh-CN" sz="2800" dirty="0" err="1"/>
              <a:t>V</a:t>
            </a:r>
            <a:r>
              <a:rPr lang="en-US" altLang="zh-CN" sz="2800" baseline="-25000" dirty="0" err="1"/>
              <a:t>j</a:t>
            </a:r>
            <a:r>
              <a:rPr lang="zh-CN" altLang="en-US" sz="2800" dirty="0"/>
              <a:t>都是连通的，则称该无向图为连通图，否则称为非连通图。</a:t>
            </a:r>
            <a:endParaRPr lang="en-US" altLang="zh-CN" sz="2800" dirty="0"/>
          </a:p>
          <a:p>
            <a:pPr marL="457200" indent="-457200" eaLnBrk="1" hangingPunct="1">
              <a:buFont typeface="Wingdings" panose="05000000000000000000" pitchFamily="2" charset="2"/>
              <a:buChar char="n"/>
            </a:pPr>
            <a:r>
              <a:rPr lang="zh-CN" altLang="en-US" sz="2800" dirty="0"/>
              <a:t>非连通图中的极大连通子图定义为</a:t>
            </a:r>
            <a:r>
              <a:rPr lang="zh-CN" altLang="en-US" sz="2800" dirty="0">
                <a:solidFill>
                  <a:schemeClr val="tx2"/>
                </a:solidFill>
              </a:rPr>
              <a:t>连通分量</a:t>
            </a:r>
            <a:r>
              <a:rPr lang="zh-CN" altLang="en-US" sz="2800" dirty="0"/>
              <a:t>。连通图的连通分量就是其本身的图。</a:t>
            </a:r>
            <a:endParaRPr lang="zh-CN" altLang="en-US" sz="2800" dirty="0"/>
          </a:p>
        </p:txBody>
      </p:sp>
      <p:pic>
        <p:nvPicPr>
          <p:cNvPr id="292869" name="Picture 5" descr="7d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4938" y="4786313"/>
            <a:ext cx="2376487"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4786313"/>
            <a:ext cx="24098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1150938" y="836613"/>
            <a:ext cx="7793037" cy="839787"/>
          </a:xfrm>
        </p:spPr>
        <p:txBody>
          <a:bodyPr/>
          <a:lstStyle/>
          <a:p>
            <a:pPr eaLnBrk="1" hangingPunct="1"/>
            <a:r>
              <a:rPr lang="zh-CN" altLang="en-US" dirty="0"/>
              <a:t>连通性</a:t>
            </a:r>
            <a:r>
              <a:rPr lang="en-US" altLang="zh-CN" dirty="0"/>
              <a:t>-</a:t>
            </a:r>
            <a:r>
              <a:rPr lang="zh-CN" altLang="en-US" dirty="0"/>
              <a:t>无向图</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7" dur="500"/>
                                        <p:tgtEl>
                                          <p:spTgt spid="292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9"/>
                                        </p:tgtEl>
                                        <p:attrNameLst>
                                          <p:attrName>style.visibility</p:attrName>
                                        </p:attrNameLst>
                                      </p:cBhvr>
                                      <p:to>
                                        <p:strVal val="visible"/>
                                      </p:to>
                                    </p:set>
                                    <p:animEffect transition="in" filter="blinds(horizontal)">
                                      <p:cBhvr>
                                        <p:cTn id="22" dur="500"/>
                                        <p:tgtEl>
                                          <p:spTgt spid="292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dirty="0"/>
              <a:t>连通性</a:t>
            </a:r>
            <a:r>
              <a:rPr lang="en-US" altLang="zh-CN" dirty="0"/>
              <a:t>-</a:t>
            </a:r>
            <a:r>
              <a:rPr lang="zh-CN" altLang="en-US" dirty="0"/>
              <a:t>有向图</a:t>
            </a:r>
            <a:endParaRPr lang="zh-CN" altLang="en-US" dirty="0"/>
          </a:p>
        </p:txBody>
      </p:sp>
      <p:sp>
        <p:nvSpPr>
          <p:cNvPr id="19459" name="内容占位符 2"/>
          <p:cNvSpPr>
            <a:spLocks noGrp="1"/>
          </p:cNvSpPr>
          <p:nvPr>
            <p:ph idx="1"/>
          </p:nvPr>
        </p:nvSpPr>
        <p:spPr>
          <a:xfrm>
            <a:off x="467544" y="2140116"/>
            <a:ext cx="8568952" cy="4389438"/>
          </a:xfrm>
        </p:spPr>
        <p:txBody>
          <a:bodyPr/>
          <a:lstStyle/>
          <a:p>
            <a:pPr marL="457200" indent="-457200" eaLnBrk="1" hangingPunct="1">
              <a:buFont typeface="Wingdings" panose="05000000000000000000" pitchFamily="2" charset="2"/>
              <a:buChar char="n"/>
            </a:pPr>
            <a:r>
              <a:rPr lang="zh-CN" altLang="en-US" sz="2800" dirty="0"/>
              <a:t>在有向图中，如果顶点</a:t>
            </a:r>
            <a:r>
              <a:rPr lang="en-US" altLang="zh-CN" sz="2800" dirty="0"/>
              <a:t>v</a:t>
            </a:r>
            <a:r>
              <a:rPr lang="zh-CN" altLang="en-US" sz="2800" dirty="0"/>
              <a:t>到顶点</a:t>
            </a:r>
            <a:r>
              <a:rPr lang="en-US" altLang="zh-CN" sz="2800" dirty="0"/>
              <a:t>w</a:t>
            </a:r>
            <a:r>
              <a:rPr lang="zh-CN" altLang="en-US" sz="2800" dirty="0"/>
              <a:t>之间存在路径，顶点</a:t>
            </a:r>
            <a:r>
              <a:rPr lang="en-US" altLang="zh-CN" sz="2800" dirty="0"/>
              <a:t>w</a:t>
            </a:r>
            <a:r>
              <a:rPr lang="zh-CN" altLang="en-US" sz="2800" dirty="0"/>
              <a:t>到顶点</a:t>
            </a:r>
            <a:r>
              <a:rPr lang="en-US" altLang="zh-CN" sz="2800" dirty="0"/>
              <a:t>v</a:t>
            </a:r>
            <a:r>
              <a:rPr lang="zh-CN" altLang="en-US" sz="2800" dirty="0"/>
              <a:t>之间也存在路径，则称</a:t>
            </a:r>
            <a:r>
              <a:rPr lang="en-US" altLang="zh-CN" sz="2800" dirty="0"/>
              <a:t>v</a:t>
            </a:r>
            <a:r>
              <a:rPr lang="zh-CN" altLang="en-US" sz="2800" dirty="0"/>
              <a:t>和</a:t>
            </a:r>
            <a:r>
              <a:rPr lang="en-US" altLang="zh-CN" sz="2800" dirty="0"/>
              <a:t>w</a:t>
            </a:r>
            <a:r>
              <a:rPr lang="zh-CN" altLang="en-US" sz="2800" dirty="0"/>
              <a:t>是</a:t>
            </a:r>
            <a:r>
              <a:rPr lang="zh-CN" altLang="en-US" sz="2800" dirty="0">
                <a:solidFill>
                  <a:srgbClr val="FF0000"/>
                </a:solidFill>
              </a:rPr>
              <a:t>强连通的</a:t>
            </a:r>
            <a:r>
              <a:rPr lang="zh-CN" altLang="en-US" sz="2800" dirty="0"/>
              <a:t>。</a:t>
            </a:r>
            <a:endParaRPr lang="en-US" altLang="zh-CN" sz="2800" dirty="0"/>
          </a:p>
          <a:p>
            <a:pPr marL="457200" indent="-457200" eaLnBrk="1" hangingPunct="1">
              <a:buFont typeface="Wingdings" panose="05000000000000000000" pitchFamily="2" charset="2"/>
              <a:buChar char="n"/>
            </a:pPr>
            <a:r>
              <a:rPr lang="zh-CN" altLang="en-US" sz="2800" dirty="0"/>
              <a:t>如果有向图中任意两个顶点</a:t>
            </a:r>
            <a:r>
              <a:rPr lang="en-US" altLang="zh-CN" sz="2800" dirty="0"/>
              <a:t>V</a:t>
            </a:r>
            <a:r>
              <a:rPr lang="en-US" altLang="zh-CN" sz="2800" baseline="-25000" dirty="0"/>
              <a:t>i</a:t>
            </a:r>
            <a:r>
              <a:rPr lang="en-US" altLang="zh-CN" sz="2800" dirty="0"/>
              <a:t>, </a:t>
            </a:r>
            <a:r>
              <a:rPr lang="en-US" altLang="zh-CN" sz="2800" dirty="0" err="1"/>
              <a:t>V</a:t>
            </a:r>
            <a:r>
              <a:rPr lang="en-US" altLang="zh-CN" sz="2800" baseline="-25000" dirty="0" err="1"/>
              <a:t>j</a:t>
            </a:r>
            <a:r>
              <a:rPr lang="en-US" altLang="zh-CN" sz="2800" dirty="0" err="1"/>
              <a:t>∈V</a:t>
            </a:r>
            <a:r>
              <a:rPr lang="zh-CN" altLang="en-US" sz="2800" dirty="0"/>
              <a:t>，</a:t>
            </a:r>
            <a:r>
              <a:rPr lang="en-US" altLang="zh-CN" sz="2800" dirty="0"/>
              <a:t>V</a:t>
            </a:r>
            <a:r>
              <a:rPr lang="en-US" altLang="zh-CN" sz="2800" baseline="-25000" dirty="0"/>
              <a:t>i</a:t>
            </a:r>
            <a:r>
              <a:rPr lang="zh-CN" altLang="en-US" sz="2800" dirty="0"/>
              <a:t>和</a:t>
            </a:r>
            <a:r>
              <a:rPr lang="en-US" altLang="zh-CN" sz="2800" dirty="0" err="1"/>
              <a:t>V</a:t>
            </a:r>
            <a:r>
              <a:rPr lang="en-US" altLang="zh-CN" sz="2800" baseline="-25000" dirty="0" err="1"/>
              <a:t>j</a:t>
            </a:r>
            <a:r>
              <a:rPr lang="zh-CN" altLang="en-US" sz="2800" dirty="0"/>
              <a:t>都是强连通的，则称该有向图为</a:t>
            </a:r>
            <a:r>
              <a:rPr lang="zh-CN" altLang="en-US" sz="2800" dirty="0">
                <a:solidFill>
                  <a:srgbClr val="FF0000"/>
                </a:solidFill>
              </a:rPr>
              <a:t>强连通图</a:t>
            </a:r>
            <a:r>
              <a:rPr lang="zh-CN" altLang="en-US" sz="2800" dirty="0"/>
              <a:t>，否则称为非强连通图。</a:t>
            </a:r>
            <a:endParaRPr lang="en-US" altLang="zh-CN" sz="2800" dirty="0"/>
          </a:p>
          <a:p>
            <a:pPr marL="457200" indent="-457200" eaLnBrk="1" hangingPunct="1">
              <a:buFont typeface="Wingdings" panose="05000000000000000000" pitchFamily="2" charset="2"/>
              <a:buChar char="n"/>
            </a:pPr>
            <a:r>
              <a:rPr lang="zh-CN" altLang="en-US" sz="2800" dirty="0"/>
              <a:t>非强连通图中的极大强连通子图定义为强连通分量。</a:t>
            </a:r>
            <a:endParaRPr lang="zh-CN" altLang="en-US" sz="2800" dirty="0"/>
          </a:p>
        </p:txBody>
      </p:sp>
      <p:pic>
        <p:nvPicPr>
          <p:cNvPr id="5" name="Picture 6" descr="7d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6307" y="108975"/>
            <a:ext cx="5820189" cy="19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95" y="2632826"/>
            <a:ext cx="76390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17442"/>
                                        </p:tgtEl>
                                        <p:attrNameLst>
                                          <p:attrName>style.visibility</p:attrName>
                                        </p:attrNameLst>
                                      </p:cBhvr>
                                      <p:to>
                                        <p:strVal val="visible"/>
                                      </p:to>
                                    </p:set>
                                    <p:animEffect transition="in" filter="blinds(horizontal)">
                                      <p:cBhvr>
                                        <p:cTn id="24" dur="500"/>
                                        <p:tgtEl>
                                          <p:spTgt spid="3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图</a:t>
            </a:r>
            <a:endParaRPr lang="zh-CN" altLang="en-US"/>
          </a:p>
        </p:txBody>
      </p:sp>
      <p:sp>
        <p:nvSpPr>
          <p:cNvPr id="3" name="内容占位符 2"/>
          <p:cNvSpPr>
            <a:spLocks noGrp="1"/>
          </p:cNvSpPr>
          <p:nvPr>
            <p:ph idx="1"/>
          </p:nvPr>
        </p:nvSpPr>
        <p:spPr>
          <a:xfrm>
            <a:off x="500063" y="1989138"/>
            <a:ext cx="8459787" cy="4114800"/>
          </a:xfrm>
        </p:spPr>
        <p:txBody>
          <a:bodyPr/>
          <a:lstStyle/>
          <a:p>
            <a:pPr eaLnBrk="1" hangingPunct="1">
              <a:buFont typeface="Arial" panose="020B0604020202020204" pitchFamily="34" charset="0"/>
              <a:buChar char="•"/>
            </a:pPr>
            <a:r>
              <a:rPr lang="zh-CN" altLang="en-US" sz="2800"/>
              <a:t>图是一种比树形结构更复杂更灵活的非线性结构。</a:t>
            </a:r>
            <a:endParaRPr lang="en-US" altLang="zh-CN" sz="2800"/>
          </a:p>
          <a:p>
            <a:pPr eaLnBrk="1" hangingPunct="1">
              <a:buFont typeface="Arial" panose="020B0604020202020204" pitchFamily="34" charset="0"/>
              <a:buChar char="•"/>
            </a:pPr>
            <a:r>
              <a:rPr lang="zh-CN" altLang="en-US" sz="2800"/>
              <a:t>在树形结构中，结点之间具有分支层次关系，每一层上的结点只能和上一层中的至多一个结点相关，但可能和下一层中的多个结点相关。</a:t>
            </a:r>
            <a:endParaRPr lang="en-US" altLang="zh-CN" sz="2800"/>
          </a:p>
          <a:p>
            <a:pPr eaLnBrk="1" hangingPunct="1">
              <a:buFont typeface="Arial" panose="020B0604020202020204" pitchFamily="34" charset="0"/>
              <a:buChar char="•"/>
            </a:pPr>
            <a:r>
              <a:rPr lang="zh-CN" altLang="en-US" sz="2800"/>
              <a:t>而在图结构中，任意两个结点之间都可能相关，结点之间的邻接关系是任意的。</a:t>
            </a:r>
            <a:endParaRPr lang="en-US" altLang="zh-CN" sz="2800"/>
          </a:p>
          <a:p>
            <a:pPr eaLnBrk="1" hangingPunct="1">
              <a:buFont typeface="Arial" panose="020B0604020202020204" pitchFamily="34" charset="0"/>
              <a:buChar char="•"/>
            </a:pPr>
            <a:r>
              <a:rPr lang="zh-CN" altLang="en-US" sz="2800"/>
              <a:t>图结构可以描述各种复杂的数据对象，在人工智能、网络研究、计算机程序流程分析等领域中有着广泛的应用。</a:t>
            </a:r>
            <a:endParaRPr lang="en-US" altLang="zh-CN" sz="2800"/>
          </a:p>
          <a:p>
            <a:pPr eaLnBrk="1" hangingPunct="1">
              <a:buFont typeface="Arial" panose="020B0604020202020204" pitchFamily="34" charset="0"/>
              <a:buChar char="•"/>
            </a:pPr>
            <a:r>
              <a:rPr lang="zh-CN" altLang="en-US" sz="2800"/>
              <a:t>生活中的图：交通图、线路图、网络图等。</a:t>
            </a:r>
            <a:endParaRPr lang="zh-CN" altLang="en-US" sz="28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7.1.2  </a:t>
            </a:r>
            <a:r>
              <a:rPr lang="zh-CN" altLang="en-US"/>
              <a:t>图抽象数据类型</a:t>
            </a:r>
            <a:endParaRPr lang="zh-CN" altLang="en-US"/>
          </a:p>
        </p:txBody>
      </p:sp>
      <p:sp>
        <p:nvSpPr>
          <p:cNvPr id="3" name="内容占位符 2"/>
          <p:cNvSpPr>
            <a:spLocks noGrp="1"/>
          </p:cNvSpPr>
          <p:nvPr>
            <p:ph idx="1"/>
          </p:nvPr>
        </p:nvSpPr>
        <p:spPr/>
        <p:txBody>
          <a:bodyPr/>
          <a:lstStyle/>
          <a:p>
            <a:pPr>
              <a:buFont typeface="Wingdings" panose="05000000000000000000" pitchFamily="2" charset="2"/>
              <a:buNone/>
            </a:pPr>
            <a:r>
              <a:rPr lang="zh-CN" altLang="en-US"/>
              <a:t>图上可以进行的操作：</a:t>
            </a:r>
            <a:endParaRPr lang="en-US" altLang="zh-CN"/>
          </a:p>
          <a:p>
            <a:pPr>
              <a:buFont typeface="Wingdings" panose="05000000000000000000" pitchFamily="2" charset="2"/>
              <a:buNone/>
            </a:pPr>
            <a:r>
              <a:rPr lang="zh-CN" altLang="en-US"/>
              <a:t>取某个顶点</a:t>
            </a:r>
            <a:endParaRPr lang="en-US" altLang="zh-CN"/>
          </a:p>
          <a:p>
            <a:pPr>
              <a:buFont typeface="Wingdings" panose="05000000000000000000" pitchFamily="2" charset="2"/>
              <a:buNone/>
            </a:pPr>
            <a:r>
              <a:rPr lang="zh-CN" altLang="en-US"/>
              <a:t>图的顶点总数</a:t>
            </a:r>
            <a:endParaRPr lang="en-US" altLang="zh-CN"/>
          </a:p>
          <a:p>
            <a:pPr>
              <a:buFont typeface="Wingdings" panose="05000000000000000000" pitchFamily="2" charset="2"/>
              <a:buNone/>
            </a:pPr>
            <a:r>
              <a:rPr lang="zh-CN" altLang="en-US"/>
              <a:t>插入一个顶点、插入一条边</a:t>
            </a:r>
            <a:endParaRPr lang="en-US" altLang="zh-CN"/>
          </a:p>
          <a:p>
            <a:pPr>
              <a:buFont typeface="Wingdings" panose="05000000000000000000" pitchFamily="2" charset="2"/>
              <a:buNone/>
            </a:pPr>
            <a:r>
              <a:rPr lang="zh-CN" altLang="en-US"/>
              <a:t>删除一个顶点、删除一条边</a:t>
            </a:r>
            <a:endParaRPr lang="en-US" altLang="zh-CN"/>
          </a:p>
          <a:p>
            <a:pPr>
              <a:buFont typeface="Wingdings" panose="05000000000000000000" pitchFamily="2" charset="2"/>
              <a:buNone/>
            </a:pPr>
            <a:r>
              <a:rPr lang="zh-CN" altLang="en-US"/>
              <a:t>返回邻接顶点</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43608" y="946151"/>
            <a:ext cx="7704137" cy="839787"/>
          </a:xfrm>
        </p:spPr>
        <p:txBody>
          <a:bodyPr/>
          <a:lstStyle/>
          <a:p>
            <a:pPr eaLnBrk="1" hangingPunct="1"/>
            <a:r>
              <a:rPr lang="en-US" altLang="zh-CN" sz="4800" dirty="0"/>
              <a:t>7.1.2  </a:t>
            </a:r>
            <a:r>
              <a:rPr lang="zh-CN" altLang="en-US" sz="4800" dirty="0"/>
              <a:t>图抽象数据类型</a:t>
            </a:r>
            <a:endParaRPr lang="zh-CN" altLang="en-US" dirty="0"/>
          </a:p>
        </p:txBody>
      </p:sp>
      <p:sp>
        <p:nvSpPr>
          <p:cNvPr id="250883" name="Rectangle 3"/>
          <p:cNvSpPr>
            <a:spLocks noGrp="1" noChangeArrowheads="1"/>
          </p:cNvSpPr>
          <p:nvPr>
            <p:ph type="body" idx="1"/>
          </p:nvPr>
        </p:nvSpPr>
        <p:spPr>
          <a:xfrm>
            <a:off x="250825" y="1785938"/>
            <a:ext cx="8893175" cy="4727575"/>
          </a:xfrm>
        </p:spPr>
        <p:txBody>
          <a:bodyPr/>
          <a:lstStyle/>
          <a:p>
            <a:pPr eaLnBrk="1" hangingPunct="1">
              <a:buFont typeface="Wingdings" panose="05000000000000000000" pitchFamily="2" charset="2"/>
              <a:buNone/>
            </a:pPr>
            <a:r>
              <a:rPr lang="en-US" altLang="zh-CN" sz="2800" dirty="0"/>
              <a:t>public interface </a:t>
            </a:r>
            <a:r>
              <a:rPr lang="en-US" altLang="zh-CN" sz="2800" dirty="0" err="1"/>
              <a:t>GGraph</a:t>
            </a:r>
            <a:r>
              <a:rPr lang="en-US" altLang="zh-CN" sz="2800" dirty="0"/>
              <a:t>&lt;T&gt; {        //</a:t>
            </a:r>
            <a:r>
              <a:rPr lang="zh-CN" altLang="en-US" sz="2800" dirty="0"/>
              <a:t>图接口</a:t>
            </a:r>
            <a:endParaRPr lang="zh-CN" altLang="en-US" sz="2800" dirty="0"/>
          </a:p>
          <a:p>
            <a:pPr eaLnBrk="1" hangingPunct="1">
              <a:buFont typeface="Wingdings" panose="05000000000000000000" pitchFamily="2" charset="2"/>
              <a:buNone/>
            </a:pPr>
            <a:r>
              <a:rPr lang="zh-CN" altLang="en-US" sz="2800" dirty="0"/>
              <a:t>    </a:t>
            </a:r>
            <a:r>
              <a:rPr lang="en-US" altLang="zh-CN" sz="2800" dirty="0"/>
              <a:t>int </a:t>
            </a:r>
            <a:r>
              <a:rPr lang="en-US" altLang="zh-CN" sz="2800" dirty="0" err="1"/>
              <a:t>vertexCount</a:t>
            </a:r>
            <a:r>
              <a:rPr lang="en-US" altLang="zh-CN" sz="2800" dirty="0"/>
              <a:t>();                          //</a:t>
            </a:r>
            <a:r>
              <a:rPr lang="zh-CN" altLang="en-US" sz="2800" dirty="0"/>
              <a:t>返回顶点数</a:t>
            </a:r>
            <a:endParaRPr lang="zh-CN" altLang="en-US" sz="2800" dirty="0"/>
          </a:p>
          <a:p>
            <a:pPr eaLnBrk="1" hangingPunct="1">
              <a:buFont typeface="Wingdings" panose="05000000000000000000" pitchFamily="2" charset="2"/>
              <a:buNone/>
            </a:pPr>
            <a:r>
              <a:rPr lang="zh-CN" altLang="en-US" sz="2800" dirty="0"/>
              <a:t>    </a:t>
            </a:r>
            <a:r>
              <a:rPr lang="en-US" altLang="zh-CN" sz="2800" dirty="0"/>
              <a:t>T get(int </a:t>
            </a:r>
            <a:r>
              <a:rPr lang="en-US" altLang="zh-CN" sz="2800" dirty="0" err="1"/>
              <a:t>i</a:t>
            </a:r>
            <a:r>
              <a:rPr lang="en-US" altLang="zh-CN" sz="2800" dirty="0"/>
              <a:t>);                                      //</a:t>
            </a:r>
            <a:r>
              <a:rPr lang="zh-CN" altLang="en-US" sz="2800" dirty="0"/>
              <a:t>返回顶点</a:t>
            </a:r>
            <a:r>
              <a:rPr lang="en-US" altLang="zh-CN" sz="2800" dirty="0"/>
              <a:t>vi</a:t>
            </a:r>
            <a:r>
              <a:rPr lang="zh-CN" altLang="en-US" sz="2800" dirty="0"/>
              <a:t>元素</a:t>
            </a:r>
            <a:endParaRPr lang="zh-CN" altLang="en-US" sz="2800" dirty="0"/>
          </a:p>
          <a:p>
            <a:pPr eaLnBrk="1" hangingPunct="1">
              <a:buFont typeface="Wingdings" panose="05000000000000000000" pitchFamily="2" charset="2"/>
              <a:buNone/>
            </a:pPr>
            <a:r>
              <a:rPr lang="zh-CN" altLang="en-US" sz="2800" dirty="0"/>
              <a:t>    </a:t>
            </a:r>
            <a:r>
              <a:rPr lang="en-US" altLang="zh-CN" sz="2800" dirty="0" err="1"/>
              <a:t>boolean</a:t>
            </a:r>
            <a:r>
              <a:rPr lang="en-US" altLang="zh-CN" sz="2800" dirty="0"/>
              <a:t> </a:t>
            </a:r>
            <a:r>
              <a:rPr lang="en-US" altLang="zh-CN" sz="2800" dirty="0" err="1"/>
              <a:t>insertVertex</a:t>
            </a:r>
            <a:r>
              <a:rPr lang="en-US" altLang="zh-CN" sz="2800" dirty="0"/>
              <a:t>(T vertex);    //</a:t>
            </a:r>
            <a:r>
              <a:rPr lang="zh-CN" altLang="en-US" sz="2800" dirty="0"/>
              <a:t>插入顶点</a:t>
            </a:r>
            <a:endParaRPr lang="zh-CN" altLang="en-US" sz="2800" dirty="0"/>
          </a:p>
          <a:p>
            <a:pPr eaLnBrk="1" hangingPunct="1">
              <a:buFont typeface="Wingdings" panose="05000000000000000000" pitchFamily="2" charset="2"/>
              <a:buNone/>
            </a:pPr>
            <a:r>
              <a:rPr lang="zh-CN" altLang="en-US" sz="2800" dirty="0"/>
              <a:t>    </a:t>
            </a:r>
            <a:r>
              <a:rPr lang="en-US" altLang="zh-CN" sz="2800" dirty="0" err="1"/>
              <a:t>boolean</a:t>
            </a:r>
            <a:r>
              <a:rPr lang="en-US" altLang="zh-CN" sz="2800" dirty="0"/>
              <a:t> </a:t>
            </a:r>
            <a:r>
              <a:rPr lang="en-US" altLang="zh-CN" sz="2800" dirty="0" err="1"/>
              <a:t>insertEdge</a:t>
            </a:r>
            <a:r>
              <a:rPr lang="en-US" altLang="zh-CN" sz="2800" dirty="0"/>
              <a:t>(int </a:t>
            </a:r>
            <a:r>
              <a:rPr lang="en-US" altLang="zh-CN" sz="2800" dirty="0" err="1"/>
              <a:t>i</a:t>
            </a:r>
            <a:r>
              <a:rPr lang="en-US" altLang="zh-CN" sz="2800" dirty="0"/>
              <a:t>, int j, int weight); //</a:t>
            </a:r>
            <a:r>
              <a:rPr lang="zh-CN" altLang="en-US" sz="2800" dirty="0"/>
              <a:t>插入边</a:t>
            </a:r>
            <a:endParaRPr lang="en-US" altLang="zh-CN" sz="2800" dirty="0"/>
          </a:p>
          <a:p>
            <a:pPr eaLnBrk="1" hangingPunct="1">
              <a:buFont typeface="Wingdings" panose="05000000000000000000" pitchFamily="2" charset="2"/>
              <a:buNone/>
            </a:pPr>
            <a:r>
              <a:rPr lang="en-US" altLang="zh-CN" sz="2800" dirty="0"/>
              <a:t>    </a:t>
            </a:r>
            <a:r>
              <a:rPr lang="en-US" altLang="zh-CN" sz="2800" dirty="0" err="1"/>
              <a:t>boolean</a:t>
            </a:r>
            <a:r>
              <a:rPr lang="en-US" altLang="zh-CN" sz="2800" dirty="0"/>
              <a:t> </a:t>
            </a:r>
            <a:r>
              <a:rPr lang="en-US" altLang="zh-CN" sz="2800" dirty="0" err="1"/>
              <a:t>removeVertex</a:t>
            </a:r>
            <a:r>
              <a:rPr lang="en-US" altLang="zh-CN" sz="2800" dirty="0"/>
              <a:t>(int v);       //</a:t>
            </a:r>
            <a:r>
              <a:rPr lang="zh-CN" altLang="en-US" sz="2800" dirty="0"/>
              <a:t>删除顶点</a:t>
            </a:r>
            <a:endParaRPr lang="zh-CN" altLang="en-US" sz="2800" dirty="0"/>
          </a:p>
          <a:p>
            <a:pPr eaLnBrk="1" hangingPunct="1">
              <a:buFont typeface="Wingdings" panose="05000000000000000000" pitchFamily="2" charset="2"/>
              <a:buNone/>
            </a:pPr>
            <a:r>
              <a:rPr lang="zh-CN" altLang="en-US" sz="2800" dirty="0"/>
              <a:t>    </a:t>
            </a:r>
            <a:r>
              <a:rPr lang="en-US" altLang="zh-CN" sz="2800" dirty="0" err="1"/>
              <a:t>boolean</a:t>
            </a:r>
            <a:r>
              <a:rPr lang="en-US" altLang="zh-CN" sz="2800" dirty="0"/>
              <a:t> </a:t>
            </a:r>
            <a:r>
              <a:rPr lang="en-US" altLang="zh-CN" sz="2800" dirty="0" err="1"/>
              <a:t>removeEdge</a:t>
            </a:r>
            <a:r>
              <a:rPr lang="en-US" altLang="zh-CN" sz="2800" dirty="0"/>
              <a:t>(int </a:t>
            </a:r>
            <a:r>
              <a:rPr lang="en-US" altLang="zh-CN" sz="2800" dirty="0" err="1"/>
              <a:t>i</a:t>
            </a:r>
            <a:r>
              <a:rPr lang="en-US" altLang="zh-CN" sz="2800" dirty="0"/>
              <a:t>, int j);  //</a:t>
            </a:r>
            <a:r>
              <a:rPr lang="zh-CN" altLang="en-US" sz="2800" dirty="0"/>
              <a:t>删除边</a:t>
            </a:r>
            <a:endParaRPr lang="en-US" altLang="zh-CN" sz="2800" dirty="0"/>
          </a:p>
          <a:p>
            <a:pPr eaLnBrk="1" hangingPunct="1">
              <a:buFont typeface="Wingdings" panose="05000000000000000000" pitchFamily="2" charset="2"/>
              <a:buNone/>
            </a:pPr>
            <a:r>
              <a:rPr lang="en-US" altLang="zh-CN" sz="2800" dirty="0"/>
              <a:t>    int </a:t>
            </a:r>
            <a:r>
              <a:rPr lang="en-US" altLang="zh-CN" sz="2800" dirty="0" err="1"/>
              <a:t>getFirstNeighbor</a:t>
            </a:r>
            <a:r>
              <a:rPr lang="en-US" altLang="zh-CN" sz="2800" dirty="0"/>
              <a:t>(int v);           //</a:t>
            </a:r>
            <a:r>
              <a:rPr lang="zh-CN" altLang="en-US" sz="2800" dirty="0"/>
              <a:t>返回邻接顶点序号</a:t>
            </a:r>
            <a:endParaRPr lang="zh-CN" altLang="en-US" sz="2800" dirty="0"/>
          </a:p>
          <a:p>
            <a:pPr eaLnBrk="1" hangingPunct="1">
              <a:buFont typeface="Wingdings" panose="05000000000000000000" pitchFamily="2" charset="2"/>
              <a:buNone/>
            </a:pPr>
            <a:r>
              <a:rPr lang="zh-CN" altLang="en-US" sz="2800" dirty="0"/>
              <a:t>    </a:t>
            </a:r>
            <a:r>
              <a:rPr lang="en-US" altLang="zh-CN" sz="2800" dirty="0"/>
              <a:t>int </a:t>
            </a:r>
            <a:r>
              <a:rPr lang="en-US" altLang="zh-CN" sz="2800" dirty="0" err="1"/>
              <a:t>getNextNeighbor</a:t>
            </a:r>
            <a:r>
              <a:rPr lang="en-US" altLang="zh-CN" sz="2800" dirty="0"/>
              <a:t>(int v, int w); </a:t>
            </a:r>
            <a:r>
              <a:rPr lang="en-US" altLang="zh-CN" sz="2400" dirty="0"/>
              <a:t>//</a:t>
            </a:r>
            <a:r>
              <a:rPr lang="zh-CN" altLang="en-US" sz="2400" dirty="0"/>
              <a:t>返回下一个邻接顶点</a:t>
            </a:r>
            <a:endParaRPr lang="zh-CN" altLang="en-US" sz="2400" dirty="0"/>
          </a:p>
          <a:p>
            <a:pPr eaLnBrk="1" hangingPunct="1">
              <a:buFont typeface="Wingdings" panose="05000000000000000000" pitchFamily="2" charset="2"/>
              <a:buNone/>
            </a:pPr>
            <a:r>
              <a:rPr lang="en-US" altLang="zh-CN" sz="2800" dirty="0"/>
              <a:t>}</a:t>
            </a: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linds(horizontal)">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12" dur="500"/>
                                        <p:tgtEl>
                                          <p:spTgt spid="250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7" dur="500"/>
                                        <p:tgtEl>
                                          <p:spTgt spid="250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22" dur="500"/>
                                        <p:tgtEl>
                                          <p:spTgt spid="250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7" dur="500"/>
                                        <p:tgtEl>
                                          <p:spTgt spid="250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0883">
                                            <p:txEl>
                                              <p:pRg st="5" end="5"/>
                                            </p:txEl>
                                          </p:spTgt>
                                        </p:tgtEl>
                                        <p:attrNameLst>
                                          <p:attrName>style.visibility</p:attrName>
                                        </p:attrNameLst>
                                      </p:cBhvr>
                                      <p:to>
                                        <p:strVal val="visible"/>
                                      </p:to>
                                    </p:set>
                                    <p:animEffect transition="in" filter="blinds(horizontal)">
                                      <p:cBhvr>
                                        <p:cTn id="32" dur="500"/>
                                        <p:tgtEl>
                                          <p:spTgt spid="250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0883">
                                            <p:txEl>
                                              <p:pRg st="6" end="6"/>
                                            </p:txEl>
                                          </p:spTgt>
                                        </p:tgtEl>
                                        <p:attrNameLst>
                                          <p:attrName>style.visibility</p:attrName>
                                        </p:attrNameLst>
                                      </p:cBhvr>
                                      <p:to>
                                        <p:strVal val="visible"/>
                                      </p:to>
                                    </p:set>
                                    <p:animEffect transition="in" filter="blinds(horizontal)">
                                      <p:cBhvr>
                                        <p:cTn id="37" dur="500"/>
                                        <p:tgtEl>
                                          <p:spTgt spid="2508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0883">
                                            <p:txEl>
                                              <p:pRg st="7" end="7"/>
                                            </p:txEl>
                                          </p:spTgt>
                                        </p:tgtEl>
                                        <p:attrNameLst>
                                          <p:attrName>style.visibility</p:attrName>
                                        </p:attrNameLst>
                                      </p:cBhvr>
                                      <p:to>
                                        <p:strVal val="visible"/>
                                      </p:to>
                                    </p:set>
                                    <p:animEffect transition="in" filter="blinds(horizontal)">
                                      <p:cBhvr>
                                        <p:cTn id="42" dur="500"/>
                                        <p:tgtEl>
                                          <p:spTgt spid="2508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0883">
                                            <p:txEl>
                                              <p:pRg st="8" end="8"/>
                                            </p:txEl>
                                          </p:spTgt>
                                        </p:tgtEl>
                                        <p:attrNameLst>
                                          <p:attrName>style.visibility</p:attrName>
                                        </p:attrNameLst>
                                      </p:cBhvr>
                                      <p:to>
                                        <p:strVal val="visible"/>
                                      </p:to>
                                    </p:set>
                                    <p:animEffect transition="in" filter="blinds(horizontal)">
                                      <p:cBhvr>
                                        <p:cTn id="47" dur="500"/>
                                        <p:tgtEl>
                                          <p:spTgt spid="2508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0883">
                                            <p:txEl>
                                              <p:pRg st="9" end="9"/>
                                            </p:txEl>
                                          </p:spTgt>
                                        </p:tgtEl>
                                        <p:attrNameLst>
                                          <p:attrName>style.visibility</p:attrName>
                                        </p:attrNameLst>
                                      </p:cBhvr>
                                      <p:to>
                                        <p:strVal val="visible"/>
                                      </p:to>
                                    </p:set>
                                    <p:animEffect transition="in" filter="blinds(horizontal)">
                                      <p:cBhvr>
                                        <p:cTn id="52" dur="500"/>
                                        <p:tgtEl>
                                          <p:spTgt spid="2508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7.2   </a:t>
            </a:r>
            <a:r>
              <a:rPr lang="zh-CN" altLang="en-US"/>
              <a:t>图的表示和实现</a:t>
            </a:r>
            <a:endParaRPr lang="zh-CN" altLang="en-US"/>
          </a:p>
        </p:txBody>
      </p:sp>
      <p:sp>
        <p:nvSpPr>
          <p:cNvPr id="288771" name="Rectangle 3"/>
          <p:cNvSpPr>
            <a:spLocks noGrp="1" noChangeArrowheads="1"/>
          </p:cNvSpPr>
          <p:nvPr>
            <p:ph type="body" idx="1"/>
          </p:nvPr>
        </p:nvSpPr>
        <p:spPr>
          <a:xfrm>
            <a:off x="642938" y="1989138"/>
            <a:ext cx="8316912" cy="4114800"/>
          </a:xfrm>
        </p:spPr>
        <p:txBody>
          <a:bodyPr/>
          <a:lstStyle/>
          <a:p>
            <a:pPr marL="0" indent="717550" eaLnBrk="1" hangingPunct="1">
              <a:buFontTx/>
              <a:buNone/>
            </a:pPr>
            <a:r>
              <a:rPr lang="zh-CN" altLang="en-US" dirty="0"/>
              <a:t>由于图的结构比较复杂，既要存储图的</a:t>
            </a:r>
            <a:r>
              <a:rPr lang="zh-CN" altLang="en-US" dirty="0">
                <a:solidFill>
                  <a:srgbClr val="FF0000"/>
                </a:solidFill>
              </a:rPr>
              <a:t>顶点</a:t>
            </a:r>
            <a:r>
              <a:rPr lang="zh-CN" altLang="en-US" dirty="0"/>
              <a:t>，又要存储任意两个顶点之间可能存在的</a:t>
            </a:r>
            <a:r>
              <a:rPr lang="zh-CN" altLang="en-US" dirty="0">
                <a:solidFill>
                  <a:srgbClr val="FF0000"/>
                </a:solidFill>
              </a:rPr>
              <a:t>联系</a:t>
            </a:r>
            <a:r>
              <a:rPr lang="zh-CN" altLang="en-US" dirty="0"/>
              <a:t>，因此在实际应用中，是根据具体的图来设计适当的存储结构。</a:t>
            </a:r>
            <a:endParaRPr lang="en-US" altLang="zh-CN" dirty="0"/>
          </a:p>
          <a:p>
            <a:pPr marL="0" indent="717550" eaLnBrk="1" hangingPunct="1">
              <a:buFontTx/>
              <a:buNone/>
            </a:pPr>
            <a:r>
              <a:rPr lang="zh-CN" altLang="en-US" dirty="0"/>
              <a:t>下面介绍两种常用的存储方法：</a:t>
            </a:r>
            <a:endParaRPr lang="en-US" altLang="zh-CN" dirty="0"/>
          </a:p>
          <a:p>
            <a:pPr marL="838200" lvl="1" indent="-457200" eaLnBrk="1" hangingPunct="1">
              <a:buFont typeface="Wingdings" panose="05000000000000000000" pitchFamily="2" charset="2"/>
              <a:buChar char="p"/>
            </a:pPr>
            <a:r>
              <a:rPr lang="zh-CN" altLang="en-US" sz="3200" dirty="0">
                <a:solidFill>
                  <a:schemeClr val="tx2"/>
                </a:solidFill>
              </a:rPr>
              <a:t>邻接矩阵</a:t>
            </a:r>
            <a:r>
              <a:rPr lang="zh-CN" altLang="en-US" sz="3200" dirty="0"/>
              <a:t>表示法</a:t>
            </a:r>
            <a:endParaRPr lang="en-US" altLang="zh-CN" sz="3200" dirty="0"/>
          </a:p>
          <a:p>
            <a:pPr marL="838200" lvl="1" indent="-457200" eaLnBrk="1" hangingPunct="1">
              <a:buFont typeface="Wingdings" panose="05000000000000000000" pitchFamily="2" charset="2"/>
              <a:buChar char="p"/>
            </a:pPr>
            <a:r>
              <a:rPr lang="zh-CN" altLang="en-US" sz="3200" dirty="0">
                <a:solidFill>
                  <a:schemeClr val="tx2"/>
                </a:solidFill>
              </a:rPr>
              <a:t>邻接链表</a:t>
            </a:r>
            <a:r>
              <a:rPr lang="zh-CN" altLang="en-US" sz="3200" dirty="0"/>
              <a:t>表示法。</a:t>
            </a:r>
            <a:endParaRPr lang="zh-CN" altLang="en-US" sz="32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blinds(horizontal)">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7" dur="500"/>
                                        <p:tgtEl>
                                          <p:spTgt spid="288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8771">
                                            <p:txEl>
                                              <p:pRg st="3" end="3"/>
                                            </p:txEl>
                                          </p:spTgt>
                                        </p:tgtEl>
                                        <p:attrNameLst>
                                          <p:attrName>style.visibility</p:attrName>
                                        </p:attrNameLst>
                                      </p:cBhvr>
                                      <p:to>
                                        <p:strVal val="visible"/>
                                      </p:to>
                                    </p:set>
                                    <p:animEffect transition="in" filter="blinds(horizontal)">
                                      <p:cBhvr>
                                        <p:cTn id="22" dur="500"/>
                                        <p:tgtEl>
                                          <p:spTgt spid="288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a:t>7.2.1   </a:t>
            </a:r>
            <a:r>
              <a:rPr lang="zh-CN" altLang="en-US"/>
              <a:t>图的邻接矩阵表示</a:t>
            </a:r>
            <a:endParaRPr lang="zh-CN" altLang="en-US"/>
          </a:p>
        </p:txBody>
      </p:sp>
      <p:sp>
        <p:nvSpPr>
          <p:cNvPr id="23555" name="内容占位符 2"/>
          <p:cNvSpPr>
            <a:spLocks noGrp="1"/>
          </p:cNvSpPr>
          <p:nvPr>
            <p:ph idx="1"/>
          </p:nvPr>
        </p:nvSpPr>
        <p:spPr>
          <a:xfrm>
            <a:off x="827088" y="1989138"/>
            <a:ext cx="8132762" cy="4114800"/>
          </a:xfrm>
        </p:spPr>
        <p:txBody>
          <a:bodyPr/>
          <a:lstStyle/>
          <a:p>
            <a:pPr marL="0" indent="624205" eaLnBrk="1" hangingPunct="1">
              <a:buFontTx/>
              <a:buNone/>
            </a:pPr>
            <a:r>
              <a:rPr lang="zh-CN" altLang="en-US" sz="2800"/>
              <a:t>设</a:t>
            </a:r>
            <a:r>
              <a:rPr lang="en-US" altLang="zh-CN" sz="2800"/>
              <a:t>G = (V, E)</a:t>
            </a:r>
            <a:r>
              <a:rPr lang="zh-CN" altLang="en-US" sz="2800"/>
              <a:t>是一个图，含有</a:t>
            </a:r>
            <a:r>
              <a:rPr lang="en-US" altLang="zh-CN" sz="2800"/>
              <a:t>n</a:t>
            </a:r>
            <a:r>
              <a:rPr lang="zh-CN" altLang="en-US" sz="2800"/>
              <a:t>个顶点，</a:t>
            </a:r>
            <a:r>
              <a:rPr lang="en-US" altLang="zh-CN" sz="2800"/>
              <a:t>G</a:t>
            </a:r>
            <a:r>
              <a:rPr lang="zh-CN" altLang="en-US" sz="2800"/>
              <a:t>的邻接矩阵</a:t>
            </a:r>
            <a:r>
              <a:rPr lang="en-US" altLang="zh-CN" sz="2800"/>
              <a:t>(adjacency matrix)</a:t>
            </a:r>
            <a:r>
              <a:rPr lang="zh-CN" altLang="en-US" sz="2800"/>
              <a:t>是表示图中顶点之间相邻关系的</a:t>
            </a:r>
            <a:r>
              <a:rPr lang="en-US" altLang="zh-CN" sz="2800"/>
              <a:t>n</a:t>
            </a:r>
            <a:r>
              <a:rPr lang="zh-CN" altLang="en-US" sz="2800"/>
              <a:t>阶方阵。邻接矩阵表示法既适用于无向图，又适用于有向图，</a:t>
            </a:r>
            <a:r>
              <a:rPr lang="en-US" altLang="zh-CN" sz="2800"/>
              <a:t>n</a:t>
            </a:r>
            <a:r>
              <a:rPr lang="zh-CN" altLang="en-US" sz="2800"/>
              <a:t>阶方阵</a:t>
            </a:r>
            <a:r>
              <a:rPr lang="en-US" altLang="zh-CN" sz="2800"/>
              <a:t>A</a:t>
            </a:r>
            <a:r>
              <a:rPr lang="zh-CN" altLang="en-US" sz="2800"/>
              <a:t>的元素具有如下性质：</a:t>
            </a:r>
            <a:endParaRPr lang="zh-CN" altLang="en-US" sz="2800"/>
          </a:p>
          <a:p>
            <a:pPr marL="0" indent="624205" eaLnBrk="1" hangingPunct="1">
              <a:buFont typeface="Wingdings" panose="05000000000000000000" pitchFamily="2" charset="2"/>
              <a:buNone/>
            </a:pPr>
            <a:endParaRPr lang="zh-CN" altLang="en-US" sz="2800"/>
          </a:p>
        </p:txBody>
      </p:sp>
      <p:graphicFrame>
        <p:nvGraphicFramePr>
          <p:cNvPr id="23556" name="Object 2"/>
          <p:cNvGraphicFramePr>
            <a:graphicFrameLocks noChangeAspect="1"/>
          </p:cNvGraphicFramePr>
          <p:nvPr/>
        </p:nvGraphicFramePr>
        <p:xfrm>
          <a:off x="1187450" y="4076700"/>
          <a:ext cx="6981825" cy="1368425"/>
        </p:xfrm>
        <a:graphic>
          <a:graphicData uri="http://schemas.openxmlformats.org/presentationml/2006/ole">
            <mc:AlternateContent xmlns:mc="http://schemas.openxmlformats.org/markup-compatibility/2006">
              <mc:Choice xmlns:v="urn:schemas-microsoft-com:vml" Requires="v">
                <p:oleObj spid="_x0000_s23717" name="" r:id="rId1" imgW="2501900" imgH="495300" progId="Equation.3">
                  <p:embed/>
                </p:oleObj>
              </mc:Choice>
              <mc:Fallback>
                <p:oleObj name="" r:id="rId1" imgW="2501900" imgH="495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076700"/>
                        <a:ext cx="69818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6013" y="823595"/>
            <a:ext cx="7793037" cy="839788"/>
          </a:xfrm>
        </p:spPr>
        <p:txBody>
          <a:bodyPr/>
          <a:lstStyle/>
          <a:p>
            <a:pPr eaLnBrk="1" hangingPunct="1"/>
            <a:r>
              <a:rPr lang="en-US" altLang="zh-CN"/>
              <a:t>7.2.1   </a:t>
            </a:r>
            <a:r>
              <a:rPr lang="zh-CN" altLang="en-US"/>
              <a:t>图的邻接矩阵表示</a:t>
            </a:r>
            <a:endParaRPr lang="zh-CN" altLang="en-US"/>
          </a:p>
        </p:txBody>
      </p:sp>
      <p:sp>
        <p:nvSpPr>
          <p:cNvPr id="24579" name="Rectangle 3"/>
          <p:cNvSpPr>
            <a:spLocks noGrp="1" noChangeArrowheads="1"/>
          </p:cNvSpPr>
          <p:nvPr>
            <p:ph type="body" idx="1"/>
          </p:nvPr>
        </p:nvSpPr>
        <p:spPr>
          <a:xfrm>
            <a:off x="292894" y="1991792"/>
            <a:ext cx="7272337" cy="3827462"/>
          </a:xfrm>
        </p:spPr>
        <p:txBody>
          <a:bodyPr/>
          <a:lstStyle/>
          <a:p>
            <a:pPr lvl="1" eaLnBrk="1" hangingPunct="1">
              <a:buClr>
                <a:schemeClr val="tx2"/>
              </a:buClr>
              <a:buFont typeface="Wingdings" panose="05000000000000000000" pitchFamily="2" charset="2"/>
              <a:buChar char="n"/>
            </a:pPr>
            <a:r>
              <a:rPr lang="zh-CN" altLang="en-US" sz="3200" dirty="0">
                <a:solidFill>
                  <a:srgbClr val="FF0000"/>
                </a:solidFill>
              </a:rPr>
              <a:t>不带权图</a:t>
            </a:r>
            <a:r>
              <a:rPr lang="zh-CN" altLang="en-US" sz="3200" dirty="0"/>
              <a:t>的邻接矩阵</a:t>
            </a:r>
            <a:endParaRPr lang="zh-CN" altLang="en-US" sz="3200" dirty="0"/>
          </a:p>
          <a:p>
            <a:pPr eaLnBrk="1" hangingPunct="1"/>
            <a:endParaRPr lang="zh-CN" altLang="en-US" dirty="0"/>
          </a:p>
          <a:p>
            <a:pPr eaLnBrk="1" hangingPunct="1"/>
            <a:endParaRPr lang="zh-CN" altLang="en-US" dirty="0"/>
          </a:p>
          <a:p>
            <a:pPr eaLnBrk="1" hangingPunct="1"/>
            <a:endParaRPr lang="zh-CN" altLang="en-US" dirty="0"/>
          </a:p>
          <a:p>
            <a:pPr lvl="1" eaLnBrk="1" hangingPunct="1"/>
            <a:endParaRPr lang="en-US" altLang="zh-CN" sz="1600" dirty="0"/>
          </a:p>
        </p:txBody>
      </p:sp>
      <p:pic>
        <p:nvPicPr>
          <p:cNvPr id="294916" name="Picture 4" descr="7D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0" y="2703195"/>
            <a:ext cx="5772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7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917758"/>
            <a:ext cx="29876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6"/>
          <p:cNvGrpSpPr/>
          <p:nvPr/>
        </p:nvGrpSpPr>
        <p:grpSpPr bwMode="auto">
          <a:xfrm>
            <a:off x="5214938" y="4997768"/>
            <a:ext cx="3000375" cy="1631950"/>
            <a:chOff x="5214938" y="4357688"/>
            <a:chExt cx="3000375" cy="1631216"/>
          </a:xfrm>
        </p:grpSpPr>
        <p:sp>
          <p:nvSpPr>
            <p:cNvPr id="24584" name="TextBox 10"/>
            <p:cNvSpPr txBox="1">
              <a:spLocks noChangeArrowheads="1"/>
            </p:cNvSpPr>
            <p:nvPr/>
          </p:nvSpPr>
          <p:spPr bwMode="auto">
            <a:xfrm>
              <a:off x="5214938" y="4357688"/>
              <a:ext cx="30003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         0  1  0  1  0</a:t>
              </a:r>
              <a:endParaRPr lang="en-US" altLang="zh-CN" sz="2000" dirty="0"/>
            </a:p>
            <a:p>
              <a:pPr eaLnBrk="1" hangingPunct="1"/>
              <a:r>
                <a:rPr lang="en-US" altLang="zh-CN" sz="2000" dirty="0"/>
                <a:t>         1  0  1  0  0</a:t>
              </a:r>
              <a:endParaRPr lang="en-US" altLang="zh-CN" sz="2000" dirty="0"/>
            </a:p>
            <a:p>
              <a:pPr eaLnBrk="1" hangingPunct="1"/>
              <a:r>
                <a:rPr lang="en-US" altLang="zh-CN" sz="2000" dirty="0"/>
                <a:t> </a:t>
              </a:r>
              <a:r>
                <a:rPr lang="en-US" altLang="zh-CN" sz="2000" b="1" i="1" dirty="0"/>
                <a:t>A</a:t>
              </a:r>
              <a:r>
                <a:rPr lang="en-US" altLang="zh-CN" sz="2000" dirty="0"/>
                <a:t>=   0  0  0  0  1</a:t>
              </a:r>
              <a:endParaRPr lang="en-US" altLang="zh-CN" sz="2000" dirty="0"/>
            </a:p>
            <a:p>
              <a:pPr eaLnBrk="1" hangingPunct="1"/>
              <a:r>
                <a:rPr lang="en-US" altLang="zh-CN" sz="2000" dirty="0"/>
                <a:t>         0  0  1  0  1</a:t>
              </a:r>
              <a:endParaRPr lang="en-US" altLang="zh-CN" sz="2000" dirty="0"/>
            </a:p>
            <a:p>
              <a:pPr eaLnBrk="1" hangingPunct="1"/>
              <a:r>
                <a:rPr lang="en-US" altLang="zh-CN" sz="2000" dirty="0"/>
                <a:t>         0  0   0  0  0</a:t>
              </a:r>
              <a:endParaRPr lang="zh-CN" altLang="en-US" sz="2000" dirty="0"/>
            </a:p>
          </p:txBody>
        </p:sp>
        <p:cxnSp>
          <p:nvCxnSpPr>
            <p:cNvPr id="13" name="直接连接符 12"/>
            <p:cNvCxnSpPr/>
            <p:nvPr/>
          </p:nvCxnSpPr>
          <p:spPr>
            <a:xfrm rot="5400000">
              <a:off x="5001740" y="5142353"/>
              <a:ext cx="142810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6430490" y="5142353"/>
              <a:ext cx="142810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15000" y="4429093"/>
              <a:ext cx="7143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072313" y="4429093"/>
              <a:ext cx="7143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a:spLocks noChangeArrowheads="1"/>
          </p:cNvSpPr>
          <p:nvPr/>
        </p:nvSpPr>
        <p:spPr bwMode="auto">
          <a:xfrm>
            <a:off x="6011863" y="2366645"/>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A  B  C  D  E</a:t>
            </a:r>
            <a:endParaRPr lang="zh-CN" altLang="en-US" sz="1800" dirty="0"/>
          </a:p>
        </p:txBody>
      </p:sp>
      <p:sp>
        <p:nvSpPr>
          <p:cNvPr id="4" name="灯片编号占位符 3"/>
          <p:cNvSpPr>
            <a:spLocks noGrp="1"/>
          </p:cNvSpPr>
          <p:nvPr>
            <p:ph type="sldNum" sz="quarter" idx="12"/>
          </p:nvPr>
        </p:nvSpPr>
        <p:spPr>
          <a:xfrm>
            <a:off x="7072313" y="6322779"/>
            <a:ext cx="1905000" cy="457200"/>
          </a:xfrm>
        </p:spPr>
        <p:txBody>
          <a:bodyPr/>
          <a:lstStyle/>
          <a:p>
            <a:fld id="{FA5BA697-B2C8-4C94-B27A-C0C9C1916114}" type="slidenum">
              <a:rPr lang="zh-CN" altLang="en-US" smtClean="0"/>
            </a:fld>
            <a:endParaRPr lang="en-US" altLang="zh-CN"/>
          </a:p>
        </p:txBody>
      </p:sp>
      <p:cxnSp>
        <p:nvCxnSpPr>
          <p:cNvPr id="6" name="直接连接符 5"/>
          <p:cNvCxnSpPr/>
          <p:nvPr/>
        </p:nvCxnSpPr>
        <p:spPr>
          <a:xfrm>
            <a:off x="6065842" y="2797016"/>
            <a:ext cx="1402482" cy="148004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2"/>
          <p:cNvSpPr txBox="1">
            <a:spLocks noChangeArrowheads="1"/>
          </p:cNvSpPr>
          <p:nvPr/>
        </p:nvSpPr>
        <p:spPr bwMode="auto">
          <a:xfrm>
            <a:off x="5753928" y="4627880"/>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A  B  C  D  E</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blinds(horizontal)">
                                      <p:cBhvr>
                                        <p:cTn id="7" dur="500"/>
                                        <p:tgtEl>
                                          <p:spTgt spid="2949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a:t>7.2.1   </a:t>
            </a:r>
            <a:r>
              <a:rPr lang="zh-CN" altLang="en-US"/>
              <a:t>图的邻接矩阵表示</a:t>
            </a:r>
            <a:endParaRPr lang="zh-CN" altLang="en-US"/>
          </a:p>
        </p:txBody>
      </p:sp>
      <p:sp>
        <p:nvSpPr>
          <p:cNvPr id="25603" name="内容占位符 2"/>
          <p:cNvSpPr>
            <a:spLocks noGrp="1"/>
          </p:cNvSpPr>
          <p:nvPr>
            <p:ph idx="1"/>
          </p:nvPr>
        </p:nvSpPr>
        <p:spPr>
          <a:xfrm>
            <a:off x="685800" y="1988840"/>
            <a:ext cx="7772400" cy="4114800"/>
          </a:xfrm>
        </p:spPr>
        <p:txBody>
          <a:bodyPr/>
          <a:lstStyle/>
          <a:p>
            <a:pPr marL="609600" lvl="1" indent="-609600" eaLnBrk="1" hangingPunct="1">
              <a:buClr>
                <a:schemeClr val="folHlink"/>
              </a:buClr>
              <a:buSzPct val="80000"/>
              <a:buFont typeface="Wingdings" panose="05000000000000000000" pitchFamily="2" charset="2"/>
              <a:buChar char="n"/>
            </a:pPr>
            <a:r>
              <a:rPr lang="zh-CN" altLang="en-US" sz="3200" dirty="0">
                <a:solidFill>
                  <a:srgbClr val="FF0000"/>
                </a:solidFill>
              </a:rPr>
              <a:t>带权图</a:t>
            </a:r>
            <a:r>
              <a:rPr lang="zh-CN" altLang="en-US" sz="3200" dirty="0"/>
              <a:t>的邻接矩阵 </a:t>
            </a:r>
            <a:endParaRPr lang="zh-CN" altLang="en-US" sz="3200" dirty="0"/>
          </a:p>
          <a:p>
            <a:pPr eaLnBrk="1" hangingPunct="1">
              <a:buFont typeface="Wingdings" panose="05000000000000000000" pitchFamily="2" charset="2"/>
              <a:buNone/>
            </a:pPr>
            <a:endParaRPr lang="zh-CN" altLang="en-US" dirty="0"/>
          </a:p>
        </p:txBody>
      </p:sp>
      <p:pic>
        <p:nvPicPr>
          <p:cNvPr id="5" name="Picture 7" descr="7d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855" y="3006378"/>
            <a:ext cx="7919386" cy="191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667500" y="2701826"/>
            <a:ext cx="205579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A    B    C     D    E</a:t>
            </a:r>
            <a:endParaRPr lang="zh-CN" altLang="en-US" sz="1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cxnSp>
        <p:nvCxnSpPr>
          <p:cNvPr id="7" name="直接连接符 6"/>
          <p:cNvCxnSpPr/>
          <p:nvPr/>
        </p:nvCxnSpPr>
        <p:spPr>
          <a:xfrm>
            <a:off x="6852113" y="3221746"/>
            <a:ext cx="1665142" cy="15754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585712" y="2713305"/>
            <a:ext cx="4032448" cy="259228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邻接矩阵表示的带权图类 </a:t>
            </a:r>
            <a:endParaRPr lang="zh-CN" altLang="en-US"/>
          </a:p>
        </p:txBody>
      </p:sp>
      <p:sp>
        <p:nvSpPr>
          <p:cNvPr id="25603" name="Rectangle 3"/>
          <p:cNvSpPr>
            <a:spLocks noGrp="1" noChangeArrowheads="1"/>
          </p:cNvSpPr>
          <p:nvPr>
            <p:ph type="body" idx="1"/>
          </p:nvPr>
        </p:nvSpPr>
        <p:spPr>
          <a:xfrm>
            <a:off x="-126901" y="1915242"/>
            <a:ext cx="9270901" cy="4727575"/>
          </a:xfrm>
        </p:spPr>
        <p:txBody>
          <a:bodyPr/>
          <a:lstStyle/>
          <a:p>
            <a:pPr lvl="1" eaLnBrk="1" hangingPunct="1">
              <a:buFont typeface="Wingdings" panose="05000000000000000000" pitchFamily="2" charset="2"/>
              <a:buNone/>
            </a:pPr>
            <a:r>
              <a:rPr lang="zh-CN" altLang="en-US" sz="2400" dirty="0"/>
              <a:t>邻接矩阵表示的带权图表示方法 </a:t>
            </a:r>
            <a:endParaRPr lang="zh-CN" altLang="en-US" sz="2400" dirty="0"/>
          </a:p>
          <a:p>
            <a:pPr lvl="2" eaLnBrk="1" hangingPunct="1"/>
            <a:r>
              <a:rPr lang="zh-CN" altLang="en-US" dirty="0"/>
              <a:t>顶点集合</a:t>
            </a:r>
            <a:r>
              <a:rPr lang="en-US" altLang="zh-CN" dirty="0"/>
              <a:t>{"A","B","C","D","E"}; </a:t>
            </a:r>
            <a:endParaRPr lang="en-US" altLang="zh-CN" dirty="0"/>
          </a:p>
          <a:p>
            <a:pPr lvl="2" eaLnBrk="1" hangingPunct="1"/>
            <a:r>
              <a:rPr lang="zh-CN" altLang="en-US" dirty="0"/>
              <a:t>边集合</a:t>
            </a:r>
            <a:r>
              <a:rPr lang="en-US" altLang="zh-CN" dirty="0"/>
              <a:t>{ (0,1,5), (0,3,2), (1,0,5), (1,2,7), (1,3,6), (2,1,7), (2,3,8), (2,4,3), (3,0,2),(3,1,6), (3,2,8), (3,4,9), (4,2,3), (4,3,9)};</a:t>
            </a:r>
            <a:endParaRPr lang="en-US" altLang="zh-CN" dirty="0"/>
          </a:p>
          <a:p>
            <a:pPr lvl="2" eaLnBrk="1" hangingPunct="1"/>
            <a:endParaRPr lang="zh-CN" altLang="en-US" sz="2000" dirty="0"/>
          </a:p>
          <a:p>
            <a:pPr lvl="2" eaLnBrk="1" hangingPunct="1"/>
            <a:endParaRPr lang="zh-CN" altLang="en-US" sz="2000" dirty="0"/>
          </a:p>
          <a:p>
            <a:pPr lvl="2" eaLnBrk="1" hangingPunct="1"/>
            <a:endParaRPr lang="zh-CN" altLang="en-US" sz="2000" dirty="0"/>
          </a:p>
          <a:p>
            <a:pPr lvl="2" eaLnBrk="1" hangingPunct="1"/>
            <a:endParaRPr lang="zh-CN" altLang="en-US" sz="2000" dirty="0"/>
          </a:p>
          <a:p>
            <a:pPr lvl="2" eaLnBrk="1" hangingPunct="1"/>
            <a:endParaRPr lang="zh-CN" altLang="en-US" sz="2000" dirty="0"/>
          </a:p>
          <a:p>
            <a:pPr lvl="2" eaLnBrk="1" hangingPunct="1"/>
            <a:endParaRPr lang="zh-CN" altLang="en-US" sz="2000" dirty="0"/>
          </a:p>
          <a:p>
            <a:pPr lvl="2" eaLnBrk="1" hangingPunct="1"/>
            <a:endParaRPr lang="zh-CN" altLang="en-US" sz="2000" dirty="0"/>
          </a:p>
        </p:txBody>
      </p:sp>
      <p:pic>
        <p:nvPicPr>
          <p:cNvPr id="25604" name="Picture 4" descr="7d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0938" y="3643310"/>
            <a:ext cx="67151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627805" y="3529249"/>
            <a:ext cx="4214812" cy="321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5792057" y="3681181"/>
            <a:ext cx="2786062" cy="321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linds(horizontal)">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7" dur="500"/>
                                        <p:tgtEl>
                                          <p:spTgt spid="256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7" dur="500"/>
                                        <p:tgtEl>
                                          <p:spTgt spid="256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邻接矩阵表示的图类 </a:t>
            </a:r>
            <a:endParaRPr lang="zh-CN" altLang="en-US"/>
          </a:p>
        </p:txBody>
      </p:sp>
      <p:sp>
        <p:nvSpPr>
          <p:cNvPr id="3" name="内容占位符 2"/>
          <p:cNvSpPr>
            <a:spLocks noGrp="1"/>
          </p:cNvSpPr>
          <p:nvPr>
            <p:ph idx="1"/>
          </p:nvPr>
        </p:nvSpPr>
        <p:spPr>
          <a:xfrm>
            <a:off x="428625" y="2000250"/>
            <a:ext cx="8531225" cy="4103688"/>
          </a:xfrm>
        </p:spPr>
        <p:txBody>
          <a:bodyPr/>
          <a:lstStyle/>
          <a:p>
            <a:pPr marL="609600" lvl="1" indent="-609600">
              <a:buClr>
                <a:schemeClr val="folHlink"/>
              </a:buClr>
              <a:buSzPct val="80000"/>
              <a:buFont typeface="Wingdings" panose="05000000000000000000" pitchFamily="2" charset="2"/>
              <a:buNone/>
            </a:pPr>
            <a:r>
              <a:rPr lang="zh-CN" altLang="en-US" dirty="0"/>
              <a:t>邻接矩阵表示的带权图（不带权图）类</a:t>
            </a:r>
            <a:endParaRPr lang="zh-CN" altLang="en-US" dirty="0"/>
          </a:p>
          <a:p>
            <a:pPr>
              <a:buFont typeface="Wingdings" panose="05000000000000000000" pitchFamily="2" charset="2"/>
              <a:buNone/>
            </a:pPr>
            <a:r>
              <a:rPr lang="en-US" altLang="zh-CN" sz="2400" dirty="0"/>
              <a:t>public class </a:t>
            </a:r>
            <a:r>
              <a:rPr lang="en-US" altLang="zh-CN" sz="2400" dirty="0" err="1"/>
              <a:t>AdjMatrixGraph</a:t>
            </a:r>
            <a:r>
              <a:rPr lang="en-US" altLang="zh-CN" sz="2400" dirty="0"/>
              <a:t>&lt;T&gt; implement </a:t>
            </a:r>
            <a:r>
              <a:rPr lang="en-US" altLang="zh-CN" sz="2400" dirty="0" err="1"/>
              <a:t>Ggraph</a:t>
            </a:r>
            <a:r>
              <a:rPr lang="en-US" altLang="zh-CN" sz="2400" dirty="0"/>
              <a:t>&lt;T&gt;</a:t>
            </a:r>
            <a:endParaRPr lang="en-US" altLang="zh-CN" sz="2400" dirty="0"/>
          </a:p>
          <a:p>
            <a:pPr>
              <a:buFont typeface="Wingdings" panose="05000000000000000000" pitchFamily="2" charset="2"/>
              <a:buNone/>
            </a:pPr>
            <a:r>
              <a:rPr lang="en-US" altLang="zh-CN" sz="2400" dirty="0"/>
              <a:t> //</a:t>
            </a:r>
            <a:r>
              <a:rPr lang="zh-CN" altLang="en-US" sz="2400" dirty="0"/>
              <a:t>邻接矩阵表示的图类，继承抽象图类 </a:t>
            </a:r>
            <a:endParaRPr lang="zh-CN" altLang="en-US" sz="2400" dirty="0"/>
          </a:p>
          <a:p>
            <a:pPr>
              <a:buFont typeface="Wingdings" panose="05000000000000000000" pitchFamily="2" charset="2"/>
              <a:buNone/>
            </a:pPr>
            <a:r>
              <a:rPr lang="en-US" altLang="zh-CN" sz="2400" dirty="0"/>
              <a:t>{</a:t>
            </a:r>
            <a:endParaRPr lang="en-US" altLang="zh-CN" sz="2400" dirty="0"/>
          </a:p>
          <a:p>
            <a:pPr>
              <a:buFont typeface="Wingdings" panose="05000000000000000000" pitchFamily="2" charset="2"/>
              <a:buNone/>
            </a:pPr>
            <a:r>
              <a:rPr lang="en-US" altLang="zh-CN" sz="2400" dirty="0"/>
              <a:t>    protected </a:t>
            </a:r>
            <a:r>
              <a:rPr lang="en-US" altLang="zh-CN" sz="2400" dirty="0" err="1">
                <a:solidFill>
                  <a:srgbClr val="FF0000"/>
                </a:solidFill>
              </a:rPr>
              <a:t>SeqList</a:t>
            </a:r>
            <a:r>
              <a:rPr lang="en-US" altLang="zh-CN" sz="2400" dirty="0">
                <a:solidFill>
                  <a:srgbClr val="FF0000"/>
                </a:solidFill>
              </a:rPr>
              <a:t>&lt;T&gt; </a:t>
            </a:r>
            <a:r>
              <a:rPr lang="en-US" altLang="zh-CN" sz="2400" dirty="0" err="1">
                <a:solidFill>
                  <a:srgbClr val="FF0000"/>
                </a:solidFill>
              </a:rPr>
              <a:t>vertexlist</a:t>
            </a:r>
            <a:r>
              <a:rPr lang="en-US" altLang="zh-CN" sz="2400" dirty="0"/>
              <a:t>; //</a:t>
            </a:r>
            <a:r>
              <a:rPr lang="zh-CN" altLang="en-US" sz="2400" dirty="0"/>
              <a:t>顺序表存储图的顶点集合</a:t>
            </a:r>
            <a:endParaRPr lang="zh-CN" altLang="en-US" sz="2400" dirty="0"/>
          </a:p>
          <a:p>
            <a:pPr>
              <a:buFont typeface="Wingdings" panose="05000000000000000000" pitchFamily="2" charset="2"/>
              <a:buNone/>
            </a:pPr>
            <a:r>
              <a:rPr lang="zh-CN" altLang="en-US" sz="2400" dirty="0"/>
              <a:t>    </a:t>
            </a:r>
            <a:r>
              <a:rPr lang="en-US" altLang="zh-CN" sz="2400" dirty="0"/>
              <a:t>protected </a:t>
            </a:r>
            <a:r>
              <a:rPr lang="en-US" altLang="zh-CN" sz="2400" dirty="0">
                <a:solidFill>
                  <a:srgbClr val="FF0000"/>
                </a:solidFill>
              </a:rPr>
              <a:t>int[][] </a:t>
            </a:r>
            <a:r>
              <a:rPr lang="en-US" altLang="zh-CN" sz="2400" dirty="0" err="1">
                <a:solidFill>
                  <a:srgbClr val="FF0000"/>
                </a:solidFill>
              </a:rPr>
              <a:t>adjmatrix</a:t>
            </a:r>
            <a:r>
              <a:rPr lang="en-US" altLang="zh-CN" sz="2400" dirty="0"/>
              <a:t>; //</a:t>
            </a:r>
            <a:r>
              <a:rPr lang="zh-CN" altLang="en-US" sz="2400" dirty="0"/>
              <a:t>图的邻接矩阵</a:t>
            </a:r>
            <a:endParaRPr lang="en-US" altLang="zh-CN" sz="2400" dirty="0"/>
          </a:p>
          <a:p>
            <a:pPr>
              <a:buFont typeface="Wingdings" panose="05000000000000000000" pitchFamily="2" charset="2"/>
              <a:buNone/>
            </a:pPr>
            <a:r>
              <a:rPr lang="en-US" altLang="zh-CN" sz="2400" dirty="0"/>
              <a:t>    private final int </a:t>
            </a:r>
            <a:r>
              <a:rPr lang="en-US" altLang="zh-CN" sz="2400" dirty="0">
                <a:solidFill>
                  <a:srgbClr val="0070C0"/>
                </a:solidFill>
              </a:rPr>
              <a:t>MAX_WEIGHT</a:t>
            </a:r>
            <a:r>
              <a:rPr lang="en-US" altLang="zh-CN" sz="2400" dirty="0"/>
              <a:t> </a:t>
            </a:r>
            <a:r>
              <a:rPr lang="en-US" altLang="zh-CN" sz="2400" dirty="0">
                <a:solidFill>
                  <a:srgbClr val="0070C0"/>
                </a:solidFill>
              </a:rPr>
              <a:t>= </a:t>
            </a:r>
            <a:r>
              <a:rPr lang="en-US" altLang="zh-CN" sz="2400" dirty="0" err="1">
                <a:solidFill>
                  <a:srgbClr val="0070C0"/>
                </a:solidFill>
              </a:rPr>
              <a:t>Integer.MAX_VALUE</a:t>
            </a:r>
            <a:r>
              <a:rPr lang="en-US" altLang="zh-CN" sz="2400" dirty="0"/>
              <a:t>;</a:t>
            </a:r>
            <a:endParaRPr lang="en-US" altLang="zh-CN" sz="2400" dirty="0"/>
          </a:p>
          <a:p>
            <a:pPr>
              <a:buFont typeface="Wingdings" panose="05000000000000000000" pitchFamily="2" charset="2"/>
              <a:buNone/>
            </a:pPr>
            <a:r>
              <a:rPr lang="en-US" altLang="zh-CN" sz="2400" dirty="0"/>
              <a:t>}</a:t>
            </a:r>
            <a:endParaRPr lang="zh-CN" altLang="en-US" sz="24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solidFill>
                  <a:schemeClr val="tx1"/>
                </a:solidFill>
              </a:rPr>
              <a:t>图的插入操作</a:t>
            </a:r>
            <a:endParaRPr lang="zh-CN" altLang="en-US" dirty="0"/>
          </a:p>
        </p:txBody>
      </p:sp>
      <p:sp>
        <p:nvSpPr>
          <p:cNvPr id="6" name="内容占位符 5"/>
          <p:cNvSpPr>
            <a:spLocks noGrp="1"/>
          </p:cNvSpPr>
          <p:nvPr>
            <p:ph idx="1"/>
          </p:nvPr>
        </p:nvSpPr>
        <p:spPr>
          <a:xfrm>
            <a:off x="1043608" y="1811338"/>
            <a:ext cx="7772400" cy="4654550"/>
          </a:xfr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None/>
              <a:defRPr/>
            </a:pPr>
            <a:r>
              <a:rPr lang="zh-CN" altLang="en-US" dirty="0">
                <a:solidFill>
                  <a:schemeClr val="tx1"/>
                </a:solidFill>
              </a:rPr>
              <a:t>图的插入操作</a:t>
            </a:r>
            <a:endParaRPr lang="en-US" altLang="zh-CN" dirty="0">
              <a:solidFill>
                <a:schemeClr val="tx1"/>
              </a:solidFill>
            </a:endParaRPr>
          </a:p>
          <a:p>
            <a:pPr>
              <a:buFont typeface="Arial" panose="020B0604020202020204" pitchFamily="34" charset="0"/>
              <a:buChar char="•"/>
              <a:defRPr/>
            </a:pPr>
            <a:r>
              <a:rPr lang="zh-CN" altLang="en-US" dirty="0">
                <a:solidFill>
                  <a:schemeClr val="tx1"/>
                </a:solidFill>
              </a:rPr>
              <a:t>插入顶点：当以邻接矩阵作为存储结构时，插入一个顶点只需要在顶点顺序表中插入一个元素即可。</a:t>
            </a:r>
            <a:endParaRPr lang="en-US" altLang="zh-CN" dirty="0">
              <a:solidFill>
                <a:schemeClr val="tx1"/>
              </a:solidFill>
            </a:endParaRPr>
          </a:p>
          <a:p>
            <a:pPr>
              <a:buFont typeface="Wingdings" panose="05000000000000000000" pitchFamily="2" charset="2"/>
              <a:buNone/>
              <a:defRPr/>
            </a:pPr>
            <a:r>
              <a:rPr lang="en-US" altLang="zh-CN" sz="2400" dirty="0">
                <a:solidFill>
                  <a:schemeClr val="tx1"/>
                </a:solidFill>
              </a:rPr>
              <a:t> public </a:t>
            </a:r>
            <a:r>
              <a:rPr lang="en-US" altLang="zh-CN" sz="2400" dirty="0" err="1">
                <a:solidFill>
                  <a:schemeClr val="tx1"/>
                </a:solidFill>
              </a:rPr>
              <a:t>boolean</a:t>
            </a:r>
            <a:r>
              <a:rPr lang="en-US" altLang="zh-CN" sz="2400" dirty="0">
                <a:solidFill>
                  <a:schemeClr val="tx1"/>
                </a:solidFill>
              </a:rPr>
              <a:t> </a:t>
            </a:r>
            <a:r>
              <a:rPr lang="en-US" altLang="zh-CN" sz="2400" dirty="0" err="1">
                <a:solidFill>
                  <a:schemeClr val="tx1"/>
                </a:solidFill>
              </a:rPr>
              <a:t>insertVertex</a:t>
            </a:r>
            <a:r>
              <a:rPr lang="en-US" altLang="zh-CN" sz="2400" dirty="0">
                <a:solidFill>
                  <a:schemeClr val="tx1"/>
                </a:solidFill>
              </a:rPr>
              <a:t>(T vertex)   </a:t>
            </a:r>
            <a:endParaRPr lang="en-US" altLang="zh-CN" sz="2400" dirty="0">
              <a:solidFill>
                <a:schemeClr val="tx1"/>
              </a:solidFill>
            </a:endParaRPr>
          </a:p>
          <a:p>
            <a:pPr>
              <a:buFont typeface="Wingdings" panose="05000000000000000000" pitchFamily="2" charset="2"/>
              <a:buNone/>
              <a:defRPr/>
            </a:pPr>
            <a:r>
              <a:rPr lang="en-US" altLang="zh-CN" sz="2400" dirty="0">
                <a:solidFill>
                  <a:schemeClr val="tx1"/>
                </a:solidFill>
              </a:rPr>
              <a:t> {                    </a:t>
            </a:r>
            <a:r>
              <a:rPr lang="en-US" altLang="zh-CN" sz="2400" dirty="0">
                <a:solidFill>
                  <a:srgbClr val="00B050"/>
                </a:solidFill>
              </a:rPr>
              <a:t>//</a:t>
            </a:r>
            <a:r>
              <a:rPr lang="zh-CN" altLang="en-US" sz="2400" dirty="0">
                <a:solidFill>
                  <a:srgbClr val="00B050"/>
                </a:solidFill>
              </a:rPr>
              <a:t>插入一个顶点，若插入成功，返回</a:t>
            </a:r>
            <a:r>
              <a:rPr lang="en-US" altLang="zh-CN" sz="2400" dirty="0">
                <a:solidFill>
                  <a:srgbClr val="00B050"/>
                </a:solidFill>
              </a:rPr>
              <a:t>true</a:t>
            </a:r>
            <a:r>
              <a:rPr lang="en-US" altLang="zh-CN" sz="2400" dirty="0">
                <a:solidFill>
                  <a:schemeClr val="tx1"/>
                </a:solidFill>
              </a:rPr>
              <a:t>  </a:t>
            </a:r>
            <a:endParaRPr lang="en-US" altLang="zh-CN" sz="2400" dirty="0">
              <a:solidFill>
                <a:schemeClr val="tx1"/>
              </a:solidFill>
            </a:endParaRPr>
          </a:p>
          <a:p>
            <a:pPr>
              <a:buFont typeface="Wingdings" panose="05000000000000000000" pitchFamily="2" charset="2"/>
              <a:buNone/>
              <a:defRPr/>
            </a:pPr>
            <a:r>
              <a:rPr lang="en-US" altLang="zh-CN" sz="2400" dirty="0">
                <a:solidFill>
                  <a:schemeClr val="tx1"/>
                </a:solidFill>
              </a:rPr>
              <a:t>        return </a:t>
            </a:r>
            <a:r>
              <a:rPr lang="en-US" altLang="zh-CN" sz="2400" dirty="0" err="1">
                <a:solidFill>
                  <a:schemeClr val="tx1"/>
                </a:solidFill>
              </a:rPr>
              <a:t>this.vertexlist.add</a:t>
            </a:r>
            <a:r>
              <a:rPr lang="en-US" altLang="zh-CN" sz="2400" dirty="0">
                <a:solidFill>
                  <a:schemeClr val="tx1"/>
                </a:solidFill>
              </a:rPr>
              <a:t>(vertex); </a:t>
            </a:r>
            <a:endParaRPr lang="en-US" altLang="zh-CN" sz="2400" dirty="0">
              <a:solidFill>
                <a:schemeClr val="tx1"/>
              </a:solidFill>
            </a:endParaRPr>
          </a:p>
          <a:p>
            <a:pPr>
              <a:buFont typeface="Wingdings" panose="05000000000000000000" pitchFamily="2" charset="2"/>
              <a:buNone/>
              <a:defRPr/>
            </a:pPr>
            <a:r>
              <a:rPr lang="en-US" altLang="zh-CN" sz="2400" dirty="0">
                <a:solidFill>
                  <a:srgbClr val="00B050"/>
                </a:solidFill>
              </a:rPr>
              <a:t>                                               //</a:t>
            </a:r>
            <a:r>
              <a:rPr lang="zh-CN" altLang="en-US" sz="2400" dirty="0">
                <a:solidFill>
                  <a:srgbClr val="00B050"/>
                </a:solidFill>
              </a:rPr>
              <a:t>在顺序表最后插入一个元素</a:t>
            </a:r>
            <a:endParaRPr lang="zh-CN" altLang="en-US" sz="2400" dirty="0">
              <a:solidFill>
                <a:srgbClr val="00B050"/>
              </a:solidFill>
            </a:endParaRPr>
          </a:p>
          <a:p>
            <a:pPr>
              <a:buFont typeface="Wingdings" panose="05000000000000000000" pitchFamily="2" charset="2"/>
              <a:buNone/>
              <a:defRPr/>
            </a:pPr>
            <a:r>
              <a:rPr lang="zh-CN" altLang="en-US" sz="2400" dirty="0">
                <a:solidFill>
                  <a:schemeClr val="tx1"/>
                </a:solidFill>
              </a:rPr>
              <a:t>    </a:t>
            </a:r>
            <a:r>
              <a:rPr lang="en-US" altLang="zh-CN" sz="2400" dirty="0">
                <a:solidFill>
                  <a:schemeClr val="tx1"/>
                </a:solidFill>
              </a:rPr>
              <a:t>}</a:t>
            </a:r>
            <a:endParaRPr lang="en-US" altLang="zh-CN" sz="2400" dirty="0">
              <a:solidFill>
                <a:schemeClr val="tx1"/>
              </a:solidFill>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矩形 2"/>
          <p:cNvSpPr/>
          <p:nvPr/>
        </p:nvSpPr>
        <p:spPr>
          <a:xfrm>
            <a:off x="3995936" y="5882541"/>
            <a:ext cx="4572000"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buFont typeface="Wingdings" panose="05000000000000000000" pitchFamily="2" charset="2"/>
              <a:buNone/>
            </a:pPr>
            <a:r>
              <a:rPr lang="en-US" altLang="zh-CN" dirty="0"/>
              <a:t>protected </a:t>
            </a:r>
            <a:r>
              <a:rPr lang="en-US" altLang="zh-CN" dirty="0" err="1">
                <a:solidFill>
                  <a:srgbClr val="FF0000"/>
                </a:solidFill>
              </a:rPr>
              <a:t>SeqList</a:t>
            </a:r>
            <a:r>
              <a:rPr lang="en-US" altLang="zh-CN" dirty="0">
                <a:solidFill>
                  <a:srgbClr val="FF0000"/>
                </a:solidFill>
              </a:rPr>
              <a:t>&lt;T&gt; </a:t>
            </a:r>
            <a:r>
              <a:rPr lang="en-US" altLang="zh-CN" dirty="0" err="1">
                <a:solidFill>
                  <a:srgbClr val="FF0000"/>
                </a:solidFill>
              </a:rPr>
              <a:t>vertexlist</a:t>
            </a:r>
            <a:r>
              <a:rPr lang="en-US" altLang="zh-CN" dirty="0"/>
              <a:t>; </a:t>
            </a:r>
            <a:endParaRPr lang="en-US" altLang="zh-CN" dirty="0"/>
          </a:p>
          <a:p>
            <a:pPr>
              <a:buFont typeface="Wingdings" panose="05000000000000000000" pitchFamily="2" charset="2"/>
              <a:buNone/>
            </a:pPr>
            <a:r>
              <a:rPr lang="en-US" altLang="zh-CN" dirty="0"/>
              <a:t>//</a:t>
            </a:r>
            <a:r>
              <a:rPr lang="zh-CN" altLang="en-US" dirty="0"/>
              <a:t>顺序表存储图的顶点集合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linds(horizontal)">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linds(horizontal)">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blinds(horizontal)">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solidFill>
                  <a:schemeClr val="tx1"/>
                </a:solidFill>
              </a:rPr>
              <a:t>图的插入操作</a:t>
            </a:r>
            <a:endParaRPr lang="zh-CN" altLang="en-US"/>
          </a:p>
        </p:txBody>
      </p:sp>
      <p:sp>
        <p:nvSpPr>
          <p:cNvPr id="3" name="内容占位符 2"/>
          <p:cNvSpPr>
            <a:spLocks noGrp="1"/>
          </p:cNvSpPr>
          <p:nvPr>
            <p:ph idx="1"/>
          </p:nvPr>
        </p:nvSpPr>
        <p:spPr>
          <a:xfrm>
            <a:off x="571500" y="1857375"/>
            <a:ext cx="8388350" cy="5000625"/>
          </a:xfrm>
        </p:spPr>
        <p:txBody>
          <a:bodyPr/>
          <a:lstStyle/>
          <a:p>
            <a:pPr>
              <a:buFont typeface="Arial" panose="020B0604020202020204" pitchFamily="34" charset="0"/>
              <a:buChar char="•"/>
            </a:pPr>
            <a:r>
              <a:rPr lang="zh-CN" altLang="en-US" dirty="0"/>
              <a:t>插入边：同样，插入一条边就是在矩阵对应的（</a:t>
            </a:r>
            <a:r>
              <a:rPr lang="en-US" altLang="zh-CN" dirty="0" err="1"/>
              <a:t>i</a:t>
            </a:r>
            <a:r>
              <a:rPr lang="zh-CN" altLang="en-US" dirty="0"/>
              <a:t>，</a:t>
            </a:r>
            <a:r>
              <a:rPr lang="en-US" altLang="zh-CN" dirty="0"/>
              <a:t>j</a:t>
            </a:r>
            <a:r>
              <a:rPr lang="zh-CN" altLang="en-US" dirty="0"/>
              <a:t>）的位置插入相应权值</a:t>
            </a:r>
            <a:endParaRPr lang="en-US" altLang="zh-CN" dirty="0"/>
          </a:p>
          <a:p>
            <a:pPr>
              <a:buFont typeface="Wingdings" panose="05000000000000000000" pitchFamily="2" charset="2"/>
              <a:buNone/>
            </a:pPr>
            <a:r>
              <a:rPr lang="en-US" altLang="zh-CN" sz="2400" dirty="0"/>
              <a:t> public </a:t>
            </a:r>
            <a:r>
              <a:rPr lang="en-US" altLang="zh-CN" sz="2400" dirty="0" err="1"/>
              <a:t>boolean</a:t>
            </a:r>
            <a:r>
              <a:rPr lang="en-US" altLang="zh-CN" sz="2400" dirty="0"/>
              <a:t> </a:t>
            </a:r>
            <a:r>
              <a:rPr lang="en-US" altLang="zh-CN" sz="2400" dirty="0" err="1"/>
              <a:t>insertEdge</a:t>
            </a:r>
            <a:r>
              <a:rPr lang="en-US" altLang="zh-CN" sz="2400" dirty="0"/>
              <a:t>(int </a:t>
            </a:r>
            <a:r>
              <a:rPr lang="en-US" altLang="zh-CN" sz="2400" dirty="0" err="1"/>
              <a:t>i</a:t>
            </a:r>
            <a:r>
              <a:rPr lang="en-US" altLang="zh-CN" sz="2400" dirty="0"/>
              <a:t>, int j, int weight)   </a:t>
            </a:r>
            <a:endParaRPr lang="en-US" altLang="zh-CN" sz="2400" dirty="0"/>
          </a:p>
          <a:p>
            <a:pPr>
              <a:buFont typeface="Wingdings" panose="05000000000000000000" pitchFamily="2" charset="2"/>
              <a:buNone/>
            </a:pPr>
            <a:r>
              <a:rPr lang="en-US" altLang="zh-CN" sz="2400" dirty="0">
                <a:solidFill>
                  <a:srgbClr val="00B050"/>
                </a:solidFill>
              </a:rPr>
              <a:t>//</a:t>
            </a:r>
            <a:r>
              <a:rPr lang="zh-CN" altLang="en-US" sz="2400" dirty="0">
                <a:solidFill>
                  <a:srgbClr val="00B050"/>
                </a:solidFill>
              </a:rPr>
              <a:t>插入一条权值为</a:t>
            </a:r>
            <a:r>
              <a:rPr lang="en-US" altLang="zh-CN" sz="2400" dirty="0">
                <a:solidFill>
                  <a:srgbClr val="00B050"/>
                </a:solidFill>
              </a:rPr>
              <a:t>weight</a:t>
            </a:r>
            <a:r>
              <a:rPr lang="zh-CN" altLang="en-US" sz="2400" dirty="0">
                <a:solidFill>
                  <a:srgbClr val="00B050"/>
                </a:solidFill>
              </a:rPr>
              <a:t>的边</a:t>
            </a:r>
            <a:r>
              <a:rPr lang="en-US" altLang="zh-CN" sz="2400" dirty="0">
                <a:solidFill>
                  <a:srgbClr val="00B050"/>
                </a:solidFill>
              </a:rPr>
              <a:t>&lt;</a:t>
            </a:r>
            <a:r>
              <a:rPr lang="en-US" altLang="zh-CN" sz="2400" dirty="0" err="1">
                <a:solidFill>
                  <a:srgbClr val="00B050"/>
                </a:solidFill>
              </a:rPr>
              <a:t>vi,vj</a:t>
            </a:r>
            <a:r>
              <a:rPr lang="en-US" altLang="zh-CN" sz="2400" dirty="0">
                <a:solidFill>
                  <a:srgbClr val="00B050"/>
                </a:solidFill>
              </a:rPr>
              <a:t>&gt;</a:t>
            </a:r>
            <a:r>
              <a:rPr lang="zh-CN" altLang="en-US" sz="2400" dirty="0">
                <a:solidFill>
                  <a:srgbClr val="00B050"/>
                </a:solidFill>
              </a:rPr>
              <a:t>，若该边已有，则不插入</a:t>
            </a:r>
            <a:endParaRPr lang="en-US" altLang="zh-CN" sz="2400" dirty="0">
              <a:solidFill>
                <a:srgbClr val="00B050"/>
              </a:solidFill>
            </a:endParaRPr>
          </a:p>
          <a:p>
            <a:pPr>
              <a:buFont typeface="Wingdings" panose="05000000000000000000" pitchFamily="2" charset="2"/>
              <a:buNone/>
            </a:pPr>
            <a:r>
              <a:rPr lang="en-US" altLang="zh-CN" sz="2400" dirty="0"/>
              <a:t> {  if (</a:t>
            </a:r>
            <a:r>
              <a:rPr lang="en-US" altLang="zh-CN" sz="2400" dirty="0" err="1"/>
              <a:t>i</a:t>
            </a:r>
            <a:r>
              <a:rPr lang="en-US" altLang="zh-CN" sz="2400" dirty="0"/>
              <a:t>&gt;=0 &amp;&amp; </a:t>
            </a:r>
            <a:r>
              <a:rPr lang="en-US" altLang="zh-CN" sz="2400" dirty="0" err="1"/>
              <a:t>i</a:t>
            </a:r>
            <a:r>
              <a:rPr lang="en-US" altLang="zh-CN" sz="2400" dirty="0"/>
              <a:t>&lt;</a:t>
            </a:r>
            <a:r>
              <a:rPr lang="en-US" altLang="zh-CN" sz="2400" dirty="0" err="1"/>
              <a:t>vertexCount</a:t>
            </a:r>
            <a:r>
              <a:rPr lang="en-US" altLang="zh-CN" sz="2400" dirty="0"/>
              <a:t>() &amp;&amp; j&gt;=0 &amp;&amp; j&lt;</a:t>
            </a:r>
            <a:r>
              <a:rPr lang="en-US" altLang="zh-CN" sz="2400" dirty="0" err="1"/>
              <a:t>vertexCount</a:t>
            </a:r>
            <a:r>
              <a:rPr lang="en-US" altLang="zh-CN" sz="2400" dirty="0"/>
              <a:t>() &amp;&amp; </a:t>
            </a:r>
            <a:r>
              <a:rPr lang="en-US" altLang="zh-CN" sz="2400" dirty="0" err="1"/>
              <a:t>i</a:t>
            </a:r>
            <a:r>
              <a:rPr lang="en-US" altLang="zh-CN" sz="2400" dirty="0"/>
              <a:t>!=j &amp;&amp; </a:t>
            </a:r>
            <a:r>
              <a:rPr lang="en-US" altLang="zh-CN" sz="2400" dirty="0" err="1"/>
              <a:t>adjmatrix</a:t>
            </a:r>
            <a:r>
              <a:rPr lang="en-US" altLang="zh-CN" sz="2400" dirty="0"/>
              <a:t>[</a:t>
            </a:r>
            <a:r>
              <a:rPr lang="en-US" altLang="zh-CN" sz="2400" dirty="0" err="1"/>
              <a:t>i</a:t>
            </a:r>
            <a:r>
              <a:rPr lang="en-US" altLang="zh-CN" sz="2400" dirty="0"/>
              <a:t>][j]==MAX_WEIGHT)</a:t>
            </a:r>
            <a:endParaRPr lang="en-US" altLang="zh-CN" sz="2400" dirty="0"/>
          </a:p>
          <a:p>
            <a:pPr>
              <a:buFont typeface="Wingdings" panose="05000000000000000000" pitchFamily="2" charset="2"/>
              <a:buNone/>
            </a:pPr>
            <a:r>
              <a:rPr lang="en-US" altLang="zh-CN" sz="2400" dirty="0"/>
              <a:t>        {   </a:t>
            </a:r>
            <a:r>
              <a:rPr lang="en-US" altLang="zh-CN" sz="2400" dirty="0" err="1"/>
              <a:t>this.adjmatrix</a:t>
            </a:r>
            <a:r>
              <a:rPr lang="en-US" altLang="zh-CN" sz="2400" dirty="0"/>
              <a:t>[</a:t>
            </a:r>
            <a:r>
              <a:rPr lang="en-US" altLang="zh-CN" sz="2400" dirty="0" err="1"/>
              <a:t>i</a:t>
            </a:r>
            <a:r>
              <a:rPr lang="en-US" altLang="zh-CN" sz="2400" dirty="0"/>
              <a:t>][j]=weight;</a:t>
            </a:r>
            <a:endParaRPr lang="en-US" altLang="zh-CN" sz="2400" dirty="0"/>
          </a:p>
          <a:p>
            <a:pPr>
              <a:buFont typeface="Wingdings" panose="05000000000000000000" pitchFamily="2" charset="2"/>
              <a:buNone/>
            </a:pPr>
            <a:r>
              <a:rPr lang="en-US" altLang="zh-CN" sz="2400" dirty="0"/>
              <a:t>            return true;</a:t>
            </a:r>
            <a:endParaRPr lang="en-US" altLang="zh-CN" sz="2400" dirty="0"/>
          </a:p>
          <a:p>
            <a:pPr>
              <a:buFont typeface="Wingdings" panose="05000000000000000000" pitchFamily="2" charset="2"/>
              <a:buNone/>
            </a:pPr>
            <a:r>
              <a:rPr lang="en-US" altLang="zh-CN" sz="2400" dirty="0"/>
              <a:t>        }</a:t>
            </a:r>
            <a:endParaRPr lang="en-US" altLang="zh-CN" sz="2400" dirty="0"/>
          </a:p>
          <a:p>
            <a:pPr>
              <a:buFont typeface="Wingdings" panose="05000000000000000000" pitchFamily="2" charset="2"/>
              <a:buNone/>
            </a:pPr>
            <a:r>
              <a:rPr lang="en-US" altLang="zh-CN" sz="2400" dirty="0"/>
              <a:t>        return false;</a:t>
            </a:r>
            <a:endParaRPr lang="en-US" altLang="zh-CN" sz="2400" dirty="0"/>
          </a:p>
          <a:p>
            <a:pPr>
              <a:buFont typeface="Wingdings" panose="05000000000000000000" pitchFamily="2" charset="2"/>
              <a:buNone/>
            </a:pPr>
            <a:r>
              <a:rPr lang="en-US" altLang="zh-CN" sz="2400" dirty="0"/>
              <a:t>  }</a:t>
            </a:r>
            <a:endParaRPr lang="zh-CN" altLang="en-US" sz="2400" dirty="0"/>
          </a:p>
          <a:p>
            <a:pPr>
              <a:buFont typeface="Wingdings" panose="05000000000000000000" pitchFamily="2" charset="2"/>
              <a:buNone/>
            </a:pP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4" name="矩形 3"/>
          <p:cNvSpPr/>
          <p:nvPr/>
        </p:nvSpPr>
        <p:spPr>
          <a:xfrm>
            <a:off x="4749621" y="5892017"/>
            <a:ext cx="3698746"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altLang="zh-CN" dirty="0"/>
              <a:t>protected </a:t>
            </a:r>
            <a:r>
              <a:rPr lang="en-US" altLang="zh-CN" dirty="0">
                <a:solidFill>
                  <a:srgbClr val="FF0000"/>
                </a:solidFill>
              </a:rPr>
              <a:t>int[][] </a:t>
            </a:r>
            <a:r>
              <a:rPr lang="en-US" altLang="zh-CN" dirty="0" err="1">
                <a:solidFill>
                  <a:srgbClr val="FF0000"/>
                </a:solidFill>
              </a:rPr>
              <a:t>adjmatrix</a:t>
            </a:r>
            <a:r>
              <a:rPr lang="en-US" altLang="zh-CN" dirty="0"/>
              <a:t>;</a:t>
            </a:r>
            <a:endParaRPr lang="en-US" altLang="zh-CN" dirty="0"/>
          </a:p>
          <a:p>
            <a:r>
              <a:rPr lang="en-US" altLang="zh-CN" dirty="0"/>
              <a:t> //</a:t>
            </a:r>
            <a:r>
              <a:rPr lang="zh-CN" altLang="en-US" dirty="0"/>
              <a:t>图的邻接矩阵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a:t>7.1   </a:t>
            </a:r>
            <a:r>
              <a:rPr lang="zh-CN" altLang="en-US"/>
              <a:t>图及其抽象数据类型</a:t>
            </a:r>
            <a:endParaRPr lang="zh-CN" altLang="en-US"/>
          </a:p>
        </p:txBody>
      </p:sp>
      <p:sp>
        <p:nvSpPr>
          <p:cNvPr id="3" name="内容占位符 2"/>
          <p:cNvSpPr>
            <a:spLocks noGrp="1"/>
          </p:cNvSpPr>
          <p:nvPr>
            <p:ph idx="1"/>
          </p:nvPr>
        </p:nvSpPr>
        <p:spPr>
          <a:xfrm>
            <a:off x="428625" y="1989138"/>
            <a:ext cx="8531225" cy="4535487"/>
          </a:xfrm>
        </p:spPr>
        <p:txBody>
          <a:bodyPr/>
          <a:lstStyle/>
          <a:p>
            <a:pPr eaLnBrk="1" hangingPunct="1">
              <a:buFont typeface="Wingdings" panose="05000000000000000000" pitchFamily="2" charset="2"/>
              <a:buNone/>
            </a:pPr>
            <a:r>
              <a:rPr lang="zh-CN" altLang="en-US" dirty="0"/>
              <a:t> </a:t>
            </a:r>
            <a:r>
              <a:rPr lang="en-US" altLang="zh-CN" dirty="0"/>
              <a:t>7.1.1  </a:t>
            </a:r>
            <a:r>
              <a:rPr lang="zh-CN" altLang="en-US" dirty="0"/>
              <a:t>图的基本概念</a:t>
            </a:r>
            <a:endParaRPr lang="en-US" altLang="zh-CN" dirty="0"/>
          </a:p>
          <a:p>
            <a:pPr eaLnBrk="1" hangingPunct="1">
              <a:buFont typeface="Arial" panose="020B0604020202020204" pitchFamily="34" charset="0"/>
              <a:buChar char="•"/>
            </a:pPr>
            <a:r>
              <a:rPr lang="zh-CN" altLang="en-US" sz="2800" dirty="0"/>
              <a:t>图</a:t>
            </a:r>
            <a:r>
              <a:rPr lang="en-US" altLang="zh-CN" sz="2800" dirty="0"/>
              <a:t>(graph)G</a:t>
            </a:r>
            <a:r>
              <a:rPr lang="zh-CN" altLang="en-US" sz="2800" dirty="0"/>
              <a:t>：由顶点</a:t>
            </a:r>
            <a:r>
              <a:rPr lang="en-US" altLang="zh-CN" sz="2800" dirty="0"/>
              <a:t>(vertex)</a:t>
            </a:r>
            <a:r>
              <a:rPr lang="zh-CN" altLang="en-US" sz="2800" dirty="0"/>
              <a:t>集合</a:t>
            </a:r>
            <a:r>
              <a:rPr lang="en-US" altLang="zh-CN" sz="2800" dirty="0"/>
              <a:t>V</a:t>
            </a:r>
            <a:r>
              <a:rPr lang="zh-CN" altLang="en-US" sz="2800" dirty="0"/>
              <a:t>和顶点间的关系边</a:t>
            </a:r>
            <a:r>
              <a:rPr lang="en-US" altLang="zh-CN" sz="2800" dirty="0"/>
              <a:t>(edge)</a:t>
            </a:r>
            <a:r>
              <a:rPr lang="zh-CN" altLang="en-US" sz="2800" dirty="0"/>
              <a:t>集合</a:t>
            </a:r>
            <a:r>
              <a:rPr lang="en-US" altLang="zh-CN" sz="2800" dirty="0"/>
              <a:t>E</a:t>
            </a:r>
            <a:r>
              <a:rPr lang="zh-CN" altLang="en-US" sz="2800" dirty="0"/>
              <a:t>组成，记为</a:t>
            </a:r>
            <a:r>
              <a:rPr lang="en-US" altLang="zh-CN" sz="2800" dirty="0"/>
              <a:t>G = (V, E)</a:t>
            </a:r>
            <a:r>
              <a:rPr lang="zh-CN" altLang="en-US" sz="2800" dirty="0"/>
              <a:t>。</a:t>
            </a:r>
            <a:endParaRPr lang="en-US" altLang="zh-CN" sz="2800" dirty="0"/>
          </a:p>
          <a:p>
            <a:pPr marL="0" indent="0" eaLnBrk="1" hangingPunct="1">
              <a:buNone/>
            </a:pPr>
            <a:r>
              <a:rPr lang="zh-CN" altLang="en-US" dirty="0"/>
              <a:t>其中：</a:t>
            </a:r>
            <a:endParaRPr lang="en-US" altLang="zh-CN" dirty="0"/>
          </a:p>
          <a:p>
            <a:pPr lvl="1" eaLnBrk="1" hangingPunct="1">
              <a:buFont typeface="Wingdings" panose="05000000000000000000" pitchFamily="2" charset="2"/>
              <a:buNone/>
            </a:pPr>
            <a:r>
              <a:rPr lang="en-US" altLang="zh-CN" dirty="0"/>
              <a:t>  V</a:t>
            </a:r>
            <a:r>
              <a:rPr lang="zh-CN" altLang="en-US" dirty="0"/>
              <a:t>是顶点的有限集合；</a:t>
            </a:r>
            <a:endParaRPr lang="en-US" altLang="zh-CN" dirty="0"/>
          </a:p>
          <a:p>
            <a:pPr lvl="1" eaLnBrk="1" hangingPunct="1">
              <a:buFont typeface="Wingdings" panose="05000000000000000000" pitchFamily="2" charset="2"/>
              <a:buNone/>
            </a:pPr>
            <a:r>
              <a:rPr lang="en-US" altLang="zh-CN" dirty="0"/>
              <a:t>	 V={A | A∈</a:t>
            </a:r>
            <a:r>
              <a:rPr lang="zh-CN" altLang="en-US" dirty="0"/>
              <a:t>某个数据元素集合</a:t>
            </a:r>
            <a:r>
              <a:rPr lang="en-US" altLang="zh-CN" dirty="0"/>
              <a:t>} </a:t>
            </a:r>
            <a:endParaRPr lang="en-US" altLang="zh-CN" dirty="0"/>
          </a:p>
          <a:p>
            <a:pPr eaLnBrk="1" hangingPunct="1">
              <a:buFontTx/>
              <a:buNone/>
            </a:pPr>
            <a:r>
              <a:rPr lang="en-US" altLang="zh-CN" sz="2800" dirty="0"/>
              <a:t>       E</a:t>
            </a:r>
            <a:r>
              <a:rPr lang="zh-CN" altLang="en-US" sz="2800" dirty="0"/>
              <a:t>是边的有限集合，边是</a:t>
            </a:r>
            <a:r>
              <a:rPr lang="en-US" altLang="zh-CN" sz="2800" dirty="0"/>
              <a:t>V</a:t>
            </a:r>
            <a:r>
              <a:rPr lang="zh-CN" altLang="en-US" sz="2800" dirty="0"/>
              <a:t>中顶点的偶对。</a:t>
            </a:r>
            <a:endParaRPr lang="en-US" altLang="zh-CN" sz="2800" dirty="0"/>
          </a:p>
          <a:p>
            <a:pPr lvl="1" eaLnBrk="1" hangingPunct="1">
              <a:buClr>
                <a:schemeClr val="folHlink"/>
              </a:buClr>
              <a:buSzPct val="80000"/>
              <a:buFont typeface="Wingdings" panose="05000000000000000000" pitchFamily="2" charset="2"/>
              <a:buNone/>
            </a:pPr>
            <a:r>
              <a:rPr lang="en-US" altLang="zh-CN" dirty="0"/>
              <a:t>       E={(A, B) | A, B∈V} </a:t>
            </a:r>
            <a:r>
              <a:rPr lang="zh-CN" altLang="en-US" dirty="0"/>
              <a:t>。</a:t>
            </a:r>
            <a:r>
              <a:rPr lang="en-US" altLang="zh-CN" dirty="0"/>
              <a:t>E</a:t>
            </a:r>
            <a:r>
              <a:rPr lang="zh-CN" altLang="en-US" dirty="0"/>
              <a:t>可以是空集，若</a:t>
            </a:r>
            <a:r>
              <a:rPr lang="en-US" altLang="zh-CN" dirty="0"/>
              <a:t>E</a:t>
            </a:r>
            <a:r>
              <a:rPr lang="zh-CN" altLang="en-US" dirty="0"/>
              <a:t>为空，则</a:t>
            </a:r>
            <a:r>
              <a:rPr lang="en-US" altLang="zh-CN" dirty="0"/>
              <a:t>G</a:t>
            </a:r>
            <a:r>
              <a:rPr lang="zh-CN" altLang="en-US" dirty="0"/>
              <a:t>中只有顶点没有边。</a:t>
            </a:r>
            <a:endParaRPr lang="zh-CN" altLang="en-US" dirty="0">
              <a:latin typeface="宋体" panose="02010600030101010101" pitchFamily="2" charset="-122"/>
            </a:endParaRPr>
          </a:p>
          <a:p>
            <a:pPr eaLnBrk="1" hangingPunct="1">
              <a:buFontTx/>
              <a:buNone/>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图的删除操作 </a:t>
            </a:r>
            <a:endParaRPr lang="zh-CN" altLang="en-US"/>
          </a:p>
        </p:txBody>
      </p:sp>
      <p:sp>
        <p:nvSpPr>
          <p:cNvPr id="3" name="内容占位符 2"/>
          <p:cNvSpPr>
            <a:spLocks noGrp="1"/>
          </p:cNvSpPr>
          <p:nvPr>
            <p:ph idx="1"/>
          </p:nvPr>
        </p:nvSpPr>
        <p:spPr>
          <a:xfrm>
            <a:off x="714375" y="1989138"/>
            <a:ext cx="8429625" cy="4114800"/>
          </a:xfrm>
        </p:spPr>
        <p:txBody>
          <a:bodyPr/>
          <a:lstStyle/>
          <a:p>
            <a:pPr>
              <a:buFont typeface="Arial" panose="020B0604020202020204" pitchFamily="34" charset="0"/>
              <a:buChar char="•"/>
            </a:pPr>
            <a:r>
              <a:rPr lang="zh-CN" altLang="en-US"/>
              <a:t>删除一条边：将邻接矩阵中该边置为</a:t>
            </a:r>
            <a:r>
              <a:rPr lang="zh-CN" altLang="en-US">
                <a:latin typeface="宋体" panose="02010600030101010101" pitchFamily="2" charset="-122"/>
              </a:rPr>
              <a:t>∞即可。</a:t>
            </a:r>
            <a:endParaRPr lang="en-US" altLang="zh-CN">
              <a:latin typeface="宋体" panose="02010600030101010101" pitchFamily="2" charset="-122"/>
            </a:endParaRPr>
          </a:p>
          <a:p>
            <a:pPr>
              <a:buFont typeface="Wingdings" panose="05000000000000000000" pitchFamily="2" charset="2"/>
              <a:buNone/>
            </a:pPr>
            <a:r>
              <a:rPr lang="en-US" altLang="zh-CN" sz="2000"/>
              <a:t> public boolean removeEdge(int i, int j) </a:t>
            </a:r>
            <a:r>
              <a:rPr lang="en-US" altLang="zh-CN" sz="2000">
                <a:solidFill>
                  <a:srgbClr val="00B050"/>
                </a:solidFill>
              </a:rPr>
              <a:t>//</a:t>
            </a:r>
            <a:r>
              <a:rPr lang="zh-CN" altLang="en-US" sz="2000">
                <a:solidFill>
                  <a:srgbClr val="00B050"/>
                </a:solidFill>
              </a:rPr>
              <a:t>删除边</a:t>
            </a:r>
            <a:r>
              <a:rPr lang="en-US" altLang="zh-CN" sz="2000">
                <a:solidFill>
                  <a:srgbClr val="00B050"/>
                </a:solidFill>
              </a:rPr>
              <a:t>〈vi,vj〉</a:t>
            </a:r>
            <a:r>
              <a:rPr lang="zh-CN" altLang="en-US" sz="2000">
                <a:solidFill>
                  <a:srgbClr val="00B050"/>
                </a:solidFill>
              </a:rPr>
              <a:t>，若成功，返回</a:t>
            </a:r>
            <a:r>
              <a:rPr lang="en-US" altLang="zh-CN" sz="2000">
                <a:solidFill>
                  <a:srgbClr val="00B050"/>
                </a:solidFill>
              </a:rPr>
              <a:t>T</a:t>
            </a:r>
            <a:endParaRPr lang="zh-CN" altLang="en-US" sz="2000">
              <a:solidFill>
                <a:srgbClr val="00B050"/>
              </a:solidFill>
            </a:endParaRPr>
          </a:p>
          <a:p>
            <a:pPr>
              <a:buFont typeface="Wingdings" panose="05000000000000000000" pitchFamily="2" charset="2"/>
              <a:buNone/>
            </a:pPr>
            <a:r>
              <a:rPr lang="zh-CN" altLang="en-US" sz="2000"/>
              <a:t>    </a:t>
            </a:r>
            <a:r>
              <a:rPr lang="en-US" altLang="zh-CN" sz="2000"/>
              <a:t>{                                                 </a:t>
            </a:r>
            <a:endParaRPr lang="en-US" altLang="zh-CN" sz="2000"/>
          </a:p>
          <a:p>
            <a:pPr>
              <a:buFont typeface="Wingdings" panose="05000000000000000000" pitchFamily="2" charset="2"/>
              <a:buNone/>
            </a:pPr>
            <a:r>
              <a:rPr lang="en-US" altLang="zh-CN" sz="2000"/>
              <a:t>        if (i&gt;=0 &amp;&amp; i&lt;vertexCount() &amp;&amp; j&gt;=0 &amp;&amp; j&lt;vertexCount() &amp;&amp; i!=j &amp;&amp; this.adjmatrix[i][j]!=MAX_WEIGHT)  </a:t>
            </a:r>
            <a:endParaRPr lang="en-US" altLang="zh-CN" sz="2000"/>
          </a:p>
          <a:p>
            <a:pPr>
              <a:buFont typeface="Wingdings" panose="05000000000000000000" pitchFamily="2" charset="2"/>
              <a:buNone/>
            </a:pPr>
            <a:r>
              <a:rPr lang="en-US" altLang="zh-CN" sz="2000"/>
              <a:t>        {</a:t>
            </a:r>
            <a:endParaRPr lang="en-US" altLang="zh-CN" sz="2000"/>
          </a:p>
          <a:p>
            <a:pPr>
              <a:buFont typeface="Wingdings" panose="05000000000000000000" pitchFamily="2" charset="2"/>
              <a:buNone/>
            </a:pPr>
            <a:r>
              <a:rPr lang="en-US" altLang="zh-CN" sz="2000">
                <a:solidFill>
                  <a:srgbClr val="FF0000"/>
                </a:solidFill>
              </a:rPr>
              <a:t>            this.adjmatrix[i][j]=MAX_WEIGHT; </a:t>
            </a:r>
            <a:r>
              <a:rPr lang="en-US" altLang="zh-CN" sz="2000">
                <a:solidFill>
                  <a:srgbClr val="00B050"/>
                </a:solidFill>
              </a:rPr>
              <a:t>//</a:t>
            </a:r>
            <a:r>
              <a:rPr lang="zh-CN" altLang="en-US" sz="2000">
                <a:solidFill>
                  <a:srgbClr val="00B050"/>
                </a:solidFill>
              </a:rPr>
              <a:t>设置该边的权值为无穷大</a:t>
            </a:r>
            <a:endParaRPr lang="zh-CN" altLang="en-US" sz="2000">
              <a:solidFill>
                <a:srgbClr val="00B050"/>
              </a:solidFill>
            </a:endParaRPr>
          </a:p>
          <a:p>
            <a:pPr>
              <a:buFont typeface="Wingdings" panose="05000000000000000000" pitchFamily="2" charset="2"/>
              <a:buNone/>
            </a:pPr>
            <a:r>
              <a:rPr lang="en-US" altLang="zh-CN" sz="2000"/>
              <a:t>            return true;</a:t>
            </a:r>
            <a:endParaRPr lang="en-US" altLang="zh-CN" sz="2000"/>
          </a:p>
          <a:p>
            <a:pPr>
              <a:buFont typeface="Wingdings" panose="05000000000000000000" pitchFamily="2" charset="2"/>
              <a:buNone/>
            </a:pPr>
            <a:r>
              <a:rPr lang="en-US" altLang="zh-CN" sz="2000"/>
              <a:t>        }</a:t>
            </a:r>
            <a:endParaRPr lang="en-US" altLang="zh-CN" sz="2000"/>
          </a:p>
          <a:p>
            <a:pPr>
              <a:buFont typeface="Wingdings" panose="05000000000000000000" pitchFamily="2" charset="2"/>
              <a:buNone/>
            </a:pPr>
            <a:r>
              <a:rPr lang="en-US" altLang="zh-CN" sz="2000"/>
              <a:t>        return false;</a:t>
            </a:r>
            <a:endParaRPr lang="en-US" altLang="zh-CN" sz="2000"/>
          </a:p>
          <a:p>
            <a:pPr>
              <a:buFont typeface="Wingdings" panose="05000000000000000000" pitchFamily="2" charset="2"/>
              <a:buNone/>
            </a:pPr>
            <a:r>
              <a:rPr lang="en-US" altLang="zh-CN" sz="2000"/>
              <a:t>    }</a:t>
            </a:r>
            <a:endParaRPr lang="zh-CN" altLang="en-US" sz="20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marL="342900" indent="-342900"/>
            <a:r>
              <a:rPr lang="zh-CN" altLang="en-US"/>
              <a:t>图的删除操作 </a:t>
            </a:r>
            <a:endParaRPr lang="zh-CN" altLang="en-US"/>
          </a:p>
        </p:txBody>
      </p:sp>
      <p:sp>
        <p:nvSpPr>
          <p:cNvPr id="31747" name="内容占位符 2"/>
          <p:cNvSpPr>
            <a:spLocks noGrp="1"/>
          </p:cNvSpPr>
          <p:nvPr>
            <p:ph idx="1"/>
          </p:nvPr>
        </p:nvSpPr>
        <p:spPr>
          <a:xfrm>
            <a:off x="714375" y="1857375"/>
            <a:ext cx="8245475" cy="4246563"/>
          </a:xfrm>
        </p:spPr>
        <p:txBody>
          <a:bodyPr/>
          <a:lstStyle/>
          <a:p>
            <a:pPr>
              <a:buFont typeface="Arial" panose="020B0604020202020204" pitchFamily="34" charset="0"/>
              <a:buChar char="•"/>
            </a:pPr>
            <a:r>
              <a:rPr lang="zh-CN" altLang="en-US"/>
              <a:t>图的删除操作：删除一个顶点，要将对应连接的边一起删除，即：</a:t>
            </a:r>
            <a:endParaRPr lang="zh-CN" altLang="en-US"/>
          </a:p>
        </p:txBody>
      </p:sp>
      <p:pic>
        <p:nvPicPr>
          <p:cNvPr id="5" name="Picture 4" descr="7d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4438" y="1736725"/>
            <a:ext cx="77438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图的删除操作 </a:t>
            </a:r>
            <a:endParaRPr lang="zh-CN" altLang="en-US" dirty="0"/>
          </a:p>
        </p:txBody>
      </p:sp>
      <p:sp>
        <p:nvSpPr>
          <p:cNvPr id="32771" name="内容占位符 2"/>
          <p:cNvSpPr>
            <a:spLocks noGrp="1"/>
          </p:cNvSpPr>
          <p:nvPr>
            <p:ph idx="1"/>
          </p:nvPr>
        </p:nvSpPr>
        <p:spPr>
          <a:xfrm>
            <a:off x="642938" y="1857375"/>
            <a:ext cx="8501062" cy="5000625"/>
          </a:xfrm>
        </p:spPr>
        <p:txBody>
          <a:bodyPr/>
          <a:lstStyle/>
          <a:p>
            <a:pPr>
              <a:buFont typeface="Wingdings" panose="05000000000000000000" pitchFamily="2" charset="2"/>
              <a:buNone/>
            </a:pPr>
            <a:r>
              <a:rPr lang="en-US" altLang="zh-CN" sz="2000" dirty="0"/>
              <a:t> public </a:t>
            </a:r>
            <a:r>
              <a:rPr lang="en-US" altLang="zh-CN" sz="2000" dirty="0" err="1"/>
              <a:t>boolean</a:t>
            </a:r>
            <a:r>
              <a:rPr lang="en-US" altLang="zh-CN" sz="2000" dirty="0"/>
              <a:t> </a:t>
            </a:r>
            <a:r>
              <a:rPr lang="en-US" altLang="zh-CN" sz="2000" dirty="0" err="1"/>
              <a:t>removeVertex</a:t>
            </a:r>
            <a:r>
              <a:rPr lang="en-US" altLang="zh-CN" sz="2000" dirty="0"/>
              <a:t>(int v) </a:t>
            </a:r>
            <a:r>
              <a:rPr lang="en-US" altLang="zh-CN" sz="2000" dirty="0">
                <a:solidFill>
                  <a:srgbClr val="00B050"/>
                </a:solidFill>
              </a:rPr>
              <a:t>//</a:t>
            </a:r>
            <a:r>
              <a:rPr lang="zh-CN" altLang="en-US" sz="2000" dirty="0">
                <a:solidFill>
                  <a:srgbClr val="00B050"/>
                </a:solidFill>
              </a:rPr>
              <a:t>删除序号为</a:t>
            </a:r>
            <a:r>
              <a:rPr lang="en-US" altLang="zh-CN" sz="2000" dirty="0">
                <a:solidFill>
                  <a:srgbClr val="00B050"/>
                </a:solidFill>
              </a:rPr>
              <a:t>v</a:t>
            </a:r>
            <a:r>
              <a:rPr lang="zh-CN" altLang="en-US" sz="2000" dirty="0">
                <a:solidFill>
                  <a:srgbClr val="00B050"/>
                </a:solidFill>
              </a:rPr>
              <a:t>的顶点及其关联的边</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   int n=</a:t>
            </a:r>
            <a:r>
              <a:rPr lang="en-US" altLang="zh-CN" sz="2000" dirty="0" err="1"/>
              <a:t>vertexCount</a:t>
            </a:r>
            <a:r>
              <a:rPr lang="en-US" altLang="zh-CN" sz="2000" dirty="0"/>
              <a:t>();                          </a:t>
            </a:r>
            <a:r>
              <a:rPr lang="en-US" altLang="zh-CN" sz="2000" dirty="0">
                <a:solidFill>
                  <a:srgbClr val="00B050"/>
                </a:solidFill>
              </a:rPr>
              <a:t>//</a:t>
            </a:r>
            <a:r>
              <a:rPr lang="zh-CN" altLang="en-US" sz="2000" dirty="0">
                <a:solidFill>
                  <a:srgbClr val="00B050"/>
                </a:solidFill>
              </a:rPr>
              <a:t>删除之前的顶点数</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if (v&gt;=0 &amp;&amp; v&lt;n)</a:t>
            </a:r>
            <a:endParaRPr lang="en-US" altLang="zh-CN" sz="2000" dirty="0"/>
          </a:p>
          <a:p>
            <a:pPr>
              <a:buFont typeface="Wingdings" panose="05000000000000000000" pitchFamily="2" charset="2"/>
              <a:buNone/>
            </a:pPr>
            <a:r>
              <a:rPr lang="en-US" altLang="zh-CN" sz="2000" dirty="0"/>
              <a:t>        {  </a:t>
            </a:r>
            <a:r>
              <a:rPr lang="en-US" altLang="zh-CN" sz="2000" dirty="0" err="1">
                <a:solidFill>
                  <a:srgbClr val="FF0000"/>
                </a:solidFill>
              </a:rPr>
              <a:t>this.vertexlist.remove</a:t>
            </a:r>
            <a:r>
              <a:rPr lang="en-US" altLang="zh-CN" sz="2000" dirty="0">
                <a:solidFill>
                  <a:srgbClr val="FF0000"/>
                </a:solidFill>
              </a:rPr>
              <a:t>(v); </a:t>
            </a:r>
            <a:r>
              <a:rPr lang="en-US" altLang="zh-CN" sz="2000" dirty="0">
                <a:solidFill>
                  <a:srgbClr val="00B050"/>
                </a:solidFill>
              </a:rPr>
              <a:t>//</a:t>
            </a:r>
            <a:r>
              <a:rPr lang="zh-CN" altLang="en-US" sz="2000" dirty="0">
                <a:solidFill>
                  <a:srgbClr val="00B050"/>
                </a:solidFill>
              </a:rPr>
              <a:t>删除顺序表的第</a:t>
            </a:r>
            <a:r>
              <a:rPr lang="en-US" altLang="zh-CN" sz="2000" dirty="0" err="1">
                <a:solidFill>
                  <a:srgbClr val="00B050"/>
                </a:solidFill>
              </a:rPr>
              <a:t>i</a:t>
            </a:r>
            <a:r>
              <a:rPr lang="zh-CN" altLang="en-US" sz="2000" dirty="0">
                <a:solidFill>
                  <a:srgbClr val="00B050"/>
                </a:solidFill>
              </a:rPr>
              <a:t>个元素，顶点数已减一</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for (int </a:t>
            </a:r>
            <a:r>
              <a:rPr lang="en-US" altLang="zh-CN" sz="2000" dirty="0" err="1"/>
              <a:t>i</a:t>
            </a:r>
            <a:r>
              <a:rPr lang="en-US" altLang="zh-CN" sz="2000" dirty="0"/>
              <a:t>=v; </a:t>
            </a:r>
            <a:r>
              <a:rPr lang="en-US" altLang="zh-CN" sz="2000" dirty="0" err="1"/>
              <a:t>i</a:t>
            </a:r>
            <a:r>
              <a:rPr lang="en-US" altLang="zh-CN" sz="2000" dirty="0"/>
              <a:t>&lt;n-1; </a:t>
            </a:r>
            <a:r>
              <a:rPr lang="en-US" altLang="zh-CN" sz="2000" dirty="0" err="1"/>
              <a:t>i</a:t>
            </a:r>
            <a:r>
              <a:rPr lang="en-US" altLang="zh-CN" sz="2000" dirty="0"/>
              <a:t>++)</a:t>
            </a:r>
            <a:endParaRPr lang="en-US" altLang="zh-CN" sz="2000" dirty="0"/>
          </a:p>
          <a:p>
            <a:pPr>
              <a:buFont typeface="Wingdings" panose="05000000000000000000" pitchFamily="2" charset="2"/>
              <a:buNone/>
            </a:pPr>
            <a:r>
              <a:rPr lang="en-US" altLang="zh-CN" sz="2000" dirty="0"/>
              <a:t>                for (int j=0; j&lt;n; </a:t>
            </a:r>
            <a:r>
              <a:rPr lang="en-US" altLang="zh-CN" sz="2000" dirty="0" err="1"/>
              <a:t>j++</a:t>
            </a:r>
            <a:r>
              <a:rPr lang="en-US" altLang="zh-CN" sz="2000" dirty="0"/>
              <a:t>)</a:t>
            </a:r>
            <a:endParaRPr lang="en-US" altLang="zh-CN" sz="2000" dirty="0"/>
          </a:p>
          <a:p>
            <a:pPr>
              <a:buFont typeface="Wingdings" panose="05000000000000000000" pitchFamily="2" charset="2"/>
              <a:buNone/>
            </a:pPr>
            <a:r>
              <a:rPr lang="en-US" altLang="zh-CN" sz="2000" dirty="0"/>
              <a:t>                    </a:t>
            </a:r>
            <a:r>
              <a:rPr lang="en-US" altLang="zh-CN" sz="2000" dirty="0" err="1">
                <a:solidFill>
                  <a:srgbClr val="FF0000"/>
                </a:solidFill>
              </a:rPr>
              <a:t>this.adjmatrix</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][j] = </a:t>
            </a:r>
            <a:r>
              <a:rPr lang="en-US" altLang="zh-CN" sz="2000" dirty="0" err="1">
                <a:solidFill>
                  <a:srgbClr val="FF0000"/>
                </a:solidFill>
              </a:rPr>
              <a:t>this.adjmatrix</a:t>
            </a:r>
            <a:r>
              <a:rPr lang="en-US" altLang="zh-CN" sz="2000" dirty="0">
                <a:solidFill>
                  <a:srgbClr val="FF0000"/>
                </a:solidFill>
              </a:rPr>
              <a:t>[i+1][j]; </a:t>
            </a:r>
            <a:r>
              <a:rPr lang="en-US" altLang="zh-CN" sz="2000" dirty="0">
                <a:solidFill>
                  <a:srgbClr val="00B050"/>
                </a:solidFill>
              </a:rPr>
              <a:t>//</a:t>
            </a:r>
            <a:r>
              <a:rPr lang="zh-CN" altLang="en-US" sz="2000" dirty="0">
                <a:solidFill>
                  <a:srgbClr val="00B050"/>
                </a:solidFill>
              </a:rPr>
              <a:t>元素向前一行移动</a:t>
            </a:r>
            <a:endParaRPr lang="zh-CN" altLang="en-US" sz="2000" dirty="0">
              <a:solidFill>
                <a:srgbClr val="00B050"/>
              </a:solidFill>
            </a:endParaRPr>
          </a:p>
          <a:p>
            <a:pPr>
              <a:buFont typeface="Wingdings" panose="05000000000000000000" pitchFamily="2" charset="2"/>
              <a:buNone/>
            </a:pPr>
            <a:r>
              <a:rPr lang="en-US" altLang="zh-CN" sz="2000" dirty="0"/>
              <a:t>           for (int </a:t>
            </a:r>
            <a:r>
              <a:rPr lang="en-US" altLang="zh-CN" sz="2000" dirty="0" err="1"/>
              <a:t>i</a:t>
            </a:r>
            <a:r>
              <a:rPr lang="en-US" altLang="zh-CN" sz="2000" dirty="0"/>
              <a:t>=0; </a:t>
            </a:r>
            <a:r>
              <a:rPr lang="en-US" altLang="zh-CN" sz="2000" dirty="0" err="1"/>
              <a:t>i</a:t>
            </a:r>
            <a:r>
              <a:rPr lang="en-US" altLang="zh-CN" sz="2000" dirty="0"/>
              <a:t>&lt;n-1; </a:t>
            </a:r>
            <a:r>
              <a:rPr lang="en-US" altLang="zh-CN" sz="2000" dirty="0" err="1"/>
              <a:t>i</a:t>
            </a:r>
            <a:r>
              <a:rPr lang="en-US" altLang="zh-CN" sz="2000" dirty="0"/>
              <a:t>++)</a:t>
            </a:r>
            <a:r>
              <a:rPr lang="zh-CN" altLang="en-US" sz="2000" dirty="0"/>
              <a:t> </a:t>
            </a:r>
            <a:endParaRPr lang="en-US" altLang="zh-CN" sz="2000" dirty="0"/>
          </a:p>
          <a:p>
            <a:pPr>
              <a:buFont typeface="Wingdings" panose="05000000000000000000" pitchFamily="2" charset="2"/>
              <a:buNone/>
            </a:pPr>
            <a:r>
              <a:rPr lang="en-US" altLang="zh-CN" sz="2000" dirty="0"/>
              <a:t>              for (int j=v; j&lt;n-1; </a:t>
            </a:r>
            <a:r>
              <a:rPr lang="en-US" altLang="zh-CN" sz="2000" dirty="0" err="1"/>
              <a:t>j++</a:t>
            </a:r>
            <a:r>
              <a:rPr lang="en-US" altLang="zh-CN" sz="2000" dirty="0"/>
              <a:t>)</a:t>
            </a:r>
            <a:endParaRPr lang="en-US" altLang="zh-CN" sz="2000" dirty="0"/>
          </a:p>
          <a:p>
            <a:pPr>
              <a:buFont typeface="Wingdings" panose="05000000000000000000" pitchFamily="2" charset="2"/>
              <a:buNone/>
            </a:pPr>
            <a:r>
              <a:rPr lang="en-US" altLang="zh-CN" sz="2000" dirty="0"/>
              <a:t>                    </a:t>
            </a:r>
            <a:r>
              <a:rPr lang="en-US" altLang="zh-CN" sz="2000" dirty="0" err="1">
                <a:solidFill>
                  <a:srgbClr val="FF0000"/>
                </a:solidFill>
              </a:rPr>
              <a:t>this.adjmatrix</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][j] = </a:t>
            </a:r>
            <a:r>
              <a:rPr lang="en-US" altLang="zh-CN" sz="2000" dirty="0" err="1">
                <a:solidFill>
                  <a:srgbClr val="FF0000"/>
                </a:solidFill>
              </a:rPr>
              <a:t>this.adjmatrix</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][j+1];  </a:t>
            </a:r>
            <a:r>
              <a:rPr lang="en-US" altLang="zh-CN" sz="2000" dirty="0">
                <a:solidFill>
                  <a:srgbClr val="00B050"/>
                </a:solidFill>
              </a:rPr>
              <a:t>//</a:t>
            </a:r>
            <a:r>
              <a:rPr lang="zh-CN" altLang="en-US" sz="2000" dirty="0">
                <a:solidFill>
                  <a:srgbClr val="00B050"/>
                </a:solidFill>
              </a:rPr>
              <a:t>元素向前一列移动</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return true;</a:t>
            </a:r>
            <a:endParaRPr lang="en-US" altLang="zh-CN" sz="2000" dirty="0"/>
          </a:p>
          <a:p>
            <a:pPr>
              <a:buFont typeface="Wingdings" panose="05000000000000000000" pitchFamily="2" charset="2"/>
              <a:buNone/>
            </a:pPr>
            <a:r>
              <a:rPr lang="en-US" altLang="zh-CN" sz="2000" dirty="0"/>
              <a:t>        }</a:t>
            </a:r>
            <a:endParaRPr lang="en-US" altLang="zh-CN" sz="2000" dirty="0"/>
          </a:p>
          <a:p>
            <a:pPr>
              <a:buFont typeface="Wingdings" panose="05000000000000000000" pitchFamily="2" charset="2"/>
              <a:buNone/>
            </a:pPr>
            <a:r>
              <a:rPr lang="en-US" altLang="zh-CN" sz="2000" dirty="0"/>
              <a:t>        return false;</a:t>
            </a:r>
            <a:endParaRPr lang="en-US" altLang="zh-CN" sz="2000" dirty="0"/>
          </a:p>
          <a:p>
            <a:pPr>
              <a:buFont typeface="Wingdings" panose="05000000000000000000" pitchFamily="2" charset="2"/>
              <a:buNone/>
            </a:pPr>
            <a:r>
              <a:rPr lang="en-US" altLang="zh-CN" sz="2000" dirty="0"/>
              <a:t>    } </a:t>
            </a:r>
            <a:endParaRPr lang="zh-CN" altLang="en-US" sz="20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928688" y="1000125"/>
            <a:ext cx="6945312" cy="785813"/>
          </a:xfrm>
        </p:spPr>
        <p:txBody>
          <a:bodyPr/>
          <a:lstStyle/>
          <a:p>
            <a:pPr lvl="1" eaLnBrk="1" hangingPunct="1">
              <a:buFont typeface="Wingdings" panose="05000000000000000000" pitchFamily="2" charset="2"/>
              <a:buNone/>
            </a:pPr>
            <a:r>
              <a:rPr lang="zh-CN" altLang="en-US" sz="4000"/>
              <a:t>带权值的边类 </a:t>
            </a:r>
            <a:endParaRPr lang="zh-CN" altLang="en-US" sz="4000"/>
          </a:p>
        </p:txBody>
      </p:sp>
      <p:sp>
        <p:nvSpPr>
          <p:cNvPr id="4" name="TextBox 3"/>
          <p:cNvSpPr txBox="1">
            <a:spLocks noChangeArrowheads="1"/>
          </p:cNvSpPr>
          <p:nvPr/>
        </p:nvSpPr>
        <p:spPr bwMode="auto">
          <a:xfrm>
            <a:off x="857250" y="2071688"/>
            <a:ext cx="7500938"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图的一条边有两个顶点和一个边上的权值构成，将边可以定义成类的形式</a:t>
            </a:r>
            <a:r>
              <a:rPr lang="zh-CN" altLang="en-US" sz="3200" dirty="0"/>
              <a:t>：</a:t>
            </a:r>
            <a:endParaRPr lang="en-US" altLang="zh-CN" sz="3200" dirty="0"/>
          </a:p>
          <a:p>
            <a:pPr eaLnBrk="1" hangingPunct="1"/>
            <a:endParaRPr lang="en-US" altLang="zh-CN" sz="3200" dirty="0"/>
          </a:p>
          <a:p>
            <a:pPr eaLnBrk="1" hangingPunct="1"/>
            <a:r>
              <a:rPr lang="en-US" altLang="zh-CN" sz="2800" dirty="0"/>
              <a:t>public class </a:t>
            </a:r>
            <a:r>
              <a:rPr lang="en-US" altLang="zh-CN" sz="2800" dirty="0">
                <a:solidFill>
                  <a:srgbClr val="FF0000"/>
                </a:solidFill>
              </a:rPr>
              <a:t>Edge</a:t>
            </a:r>
            <a:r>
              <a:rPr lang="en-US" altLang="zh-CN" sz="2800" dirty="0"/>
              <a:t>                      //</a:t>
            </a:r>
            <a:r>
              <a:rPr lang="zh-CN" altLang="en-US" sz="2800" dirty="0"/>
              <a:t>带权值的边类</a:t>
            </a:r>
            <a:endParaRPr lang="zh-CN" altLang="en-US" sz="2800" dirty="0"/>
          </a:p>
          <a:p>
            <a:pPr eaLnBrk="1" hangingPunct="1"/>
            <a:r>
              <a:rPr lang="en-US" altLang="zh-CN" sz="2800" dirty="0"/>
              <a:t>{</a:t>
            </a:r>
            <a:endParaRPr lang="en-US" altLang="zh-CN" sz="2800" dirty="0"/>
          </a:p>
          <a:p>
            <a:pPr eaLnBrk="1" hangingPunct="1"/>
            <a:r>
              <a:rPr lang="en-US" altLang="zh-CN" sz="2800" dirty="0"/>
              <a:t>    public int </a:t>
            </a:r>
            <a:r>
              <a:rPr lang="en-US" altLang="zh-CN" sz="2800" dirty="0">
                <a:solidFill>
                  <a:srgbClr val="FF0000"/>
                </a:solidFill>
              </a:rPr>
              <a:t>start</a:t>
            </a:r>
            <a:r>
              <a:rPr lang="en-US" altLang="zh-CN" sz="2800" dirty="0"/>
              <a:t>;                      //</a:t>
            </a:r>
            <a:r>
              <a:rPr lang="zh-CN" altLang="en-US" sz="2800" dirty="0"/>
              <a:t>边的起点序号</a:t>
            </a:r>
            <a:endParaRPr lang="zh-CN" altLang="en-US" sz="2800" dirty="0"/>
          </a:p>
          <a:p>
            <a:pPr eaLnBrk="1" hangingPunct="1"/>
            <a:r>
              <a:rPr lang="zh-CN" altLang="en-US" sz="2800" dirty="0"/>
              <a:t>    </a:t>
            </a:r>
            <a:r>
              <a:rPr lang="en-US" altLang="zh-CN" sz="2800" dirty="0"/>
              <a:t>public int </a:t>
            </a:r>
            <a:r>
              <a:rPr lang="en-US" altLang="zh-CN" sz="2800" dirty="0" err="1">
                <a:solidFill>
                  <a:srgbClr val="FF0000"/>
                </a:solidFill>
              </a:rPr>
              <a:t>dest</a:t>
            </a:r>
            <a:r>
              <a:rPr lang="en-US" altLang="zh-CN" sz="2800" dirty="0"/>
              <a:t>;                      //</a:t>
            </a:r>
            <a:r>
              <a:rPr lang="zh-CN" altLang="en-US" sz="2800" dirty="0"/>
              <a:t>边的终点序号</a:t>
            </a:r>
            <a:endParaRPr lang="zh-CN" altLang="en-US" sz="2800" dirty="0"/>
          </a:p>
          <a:p>
            <a:pPr eaLnBrk="1" hangingPunct="1"/>
            <a:r>
              <a:rPr lang="zh-CN" altLang="en-US" sz="2800" dirty="0"/>
              <a:t>    </a:t>
            </a:r>
            <a:r>
              <a:rPr lang="en-US" altLang="zh-CN" sz="2800" dirty="0"/>
              <a:t>public int </a:t>
            </a:r>
            <a:r>
              <a:rPr lang="en-US" altLang="zh-CN" sz="2800" dirty="0">
                <a:solidFill>
                  <a:srgbClr val="FF0000"/>
                </a:solidFill>
              </a:rPr>
              <a:t>weight</a:t>
            </a:r>
            <a:r>
              <a:rPr lang="en-US" altLang="zh-CN" sz="2800" dirty="0"/>
              <a:t>;                 //</a:t>
            </a:r>
            <a:r>
              <a:rPr lang="zh-CN" altLang="en-US" sz="2800" dirty="0"/>
              <a:t>边的权值</a:t>
            </a:r>
            <a:endParaRPr lang="zh-CN" altLang="en-US" sz="2800" dirty="0"/>
          </a:p>
          <a:p>
            <a:pPr eaLnBrk="1" hangingPunct="1"/>
            <a:r>
              <a:rPr lang="zh-CN" altLang="en-US" sz="3600" dirty="0"/>
              <a:t> </a:t>
            </a:r>
            <a:r>
              <a:rPr lang="en-US" altLang="zh-CN" sz="2800" dirty="0"/>
              <a:t>}</a:t>
            </a:r>
            <a:endParaRPr lang="zh-CN" altLang="en-US" sz="36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928688" y="1000125"/>
            <a:ext cx="6945312" cy="785813"/>
          </a:xfrm>
        </p:spPr>
        <p:txBody>
          <a:bodyPr/>
          <a:lstStyle/>
          <a:p>
            <a:pPr lvl="1" eaLnBrk="1" hangingPunct="1">
              <a:buFont typeface="Wingdings" panose="05000000000000000000" pitchFamily="2" charset="2"/>
              <a:buNone/>
            </a:pPr>
            <a:r>
              <a:rPr lang="zh-CN" altLang="en-US" sz="4000"/>
              <a:t>带权值的边类 </a:t>
            </a:r>
            <a:endParaRPr lang="zh-CN" altLang="en-US" sz="4000"/>
          </a:p>
        </p:txBody>
      </p:sp>
      <p:sp>
        <p:nvSpPr>
          <p:cNvPr id="4" name="TextBox 3"/>
          <p:cNvSpPr txBox="1">
            <a:spLocks noChangeArrowheads="1"/>
          </p:cNvSpPr>
          <p:nvPr/>
        </p:nvSpPr>
        <p:spPr bwMode="auto">
          <a:xfrm>
            <a:off x="857250" y="2071688"/>
            <a:ext cx="75009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buClr>
                <a:schemeClr val="tx2"/>
              </a:buClr>
              <a:buFont typeface="Wingdings" panose="05000000000000000000" pitchFamily="2" charset="2"/>
              <a:buChar char="n"/>
            </a:pPr>
            <a:r>
              <a:rPr lang="zh-CN" altLang="en-US" sz="3200" b="1" dirty="0"/>
              <a:t>插入一条边</a:t>
            </a:r>
            <a:endParaRPr lang="en-US" altLang="zh-CN" sz="3200" dirty="0"/>
          </a:p>
        </p:txBody>
      </p:sp>
      <p:sp>
        <p:nvSpPr>
          <p:cNvPr id="5" name="矩形 4"/>
          <p:cNvSpPr/>
          <p:nvPr/>
        </p:nvSpPr>
        <p:spPr>
          <a:xfrm>
            <a:off x="473244" y="2895278"/>
            <a:ext cx="8451681" cy="27809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rgbClr val="FF0000"/>
                </a:solidFill>
              </a:rPr>
              <a:t> public </a:t>
            </a:r>
            <a:r>
              <a:rPr lang="en-US" altLang="zh-CN" b="1" dirty="0" err="1">
                <a:solidFill>
                  <a:srgbClr val="FF0000"/>
                </a:solidFill>
              </a:rPr>
              <a:t>boolean</a:t>
            </a:r>
            <a:r>
              <a:rPr lang="en-US" altLang="zh-CN" b="1" dirty="0">
                <a:solidFill>
                  <a:srgbClr val="FF0000"/>
                </a:solidFill>
              </a:rPr>
              <a:t> </a:t>
            </a:r>
            <a:r>
              <a:rPr lang="en-US" altLang="zh-CN" b="1" dirty="0" err="1">
                <a:solidFill>
                  <a:srgbClr val="FF0000"/>
                </a:solidFill>
              </a:rPr>
              <a:t>insertEdge</a:t>
            </a:r>
            <a:r>
              <a:rPr lang="en-US" altLang="zh-CN" b="1" dirty="0">
                <a:solidFill>
                  <a:srgbClr val="FF0000"/>
                </a:solidFill>
              </a:rPr>
              <a:t>(Edge </a:t>
            </a:r>
            <a:r>
              <a:rPr lang="en-US" altLang="zh-CN" b="1" dirty="0" err="1">
                <a:solidFill>
                  <a:srgbClr val="FF0000"/>
                </a:solidFill>
              </a:rPr>
              <a:t>edge</a:t>
            </a:r>
            <a:r>
              <a:rPr lang="en-US" altLang="zh-CN" b="1" dirty="0">
                <a:solidFill>
                  <a:srgbClr val="FF0000"/>
                </a:solidFill>
              </a:rPr>
              <a:t>)              //</a:t>
            </a:r>
            <a:r>
              <a:rPr lang="zh-CN" altLang="en-US" b="1" dirty="0">
                <a:solidFill>
                  <a:srgbClr val="FF0000"/>
                </a:solidFill>
              </a:rPr>
              <a:t>插入一条边</a:t>
            </a:r>
            <a:endParaRPr lang="zh-CN" altLang="en-US" b="1" dirty="0">
              <a:solidFill>
                <a:srgbClr val="FF0000"/>
              </a:solidFill>
            </a:endParaRPr>
          </a:p>
          <a:p>
            <a:pPr>
              <a:defRPr/>
            </a:pPr>
            <a:r>
              <a:rPr lang="zh-CN" altLang="en-US" b="1" dirty="0">
                <a:solidFill>
                  <a:srgbClr val="FF0000"/>
                </a:solidFill>
              </a:rPr>
              <a:t>    </a:t>
            </a:r>
            <a:r>
              <a:rPr lang="en-US" altLang="zh-CN" b="1" dirty="0">
                <a:solidFill>
                  <a:srgbClr val="FF0000"/>
                </a:solidFill>
              </a:rPr>
              <a:t>{</a:t>
            </a:r>
            <a:endParaRPr lang="en-US" altLang="zh-CN" b="1" dirty="0">
              <a:solidFill>
                <a:srgbClr val="FF0000"/>
              </a:solidFill>
            </a:endParaRPr>
          </a:p>
          <a:p>
            <a:pPr>
              <a:defRPr/>
            </a:pPr>
            <a:r>
              <a:rPr lang="en-US" altLang="zh-CN" b="1" dirty="0">
                <a:solidFill>
                  <a:srgbClr val="FF0000"/>
                </a:solidFill>
              </a:rPr>
              <a:t>        if (edge!=null)</a:t>
            </a:r>
            <a:endParaRPr lang="en-US" altLang="zh-CN" b="1" dirty="0">
              <a:solidFill>
                <a:srgbClr val="FF0000"/>
              </a:solidFill>
            </a:endParaRPr>
          </a:p>
          <a:p>
            <a:pPr>
              <a:defRPr/>
            </a:pPr>
            <a:r>
              <a:rPr lang="en-US" altLang="zh-CN" b="1" dirty="0">
                <a:solidFill>
                  <a:srgbClr val="FF0000"/>
                </a:solidFill>
              </a:rPr>
              <a:t>            return </a:t>
            </a:r>
            <a:r>
              <a:rPr lang="en-US" altLang="zh-CN" b="1" dirty="0" err="1">
                <a:solidFill>
                  <a:schemeClr val="tx1"/>
                </a:solidFill>
              </a:rPr>
              <a:t>insertEdge</a:t>
            </a:r>
            <a:r>
              <a:rPr lang="en-US" altLang="zh-CN" b="1" dirty="0">
                <a:solidFill>
                  <a:schemeClr val="tx1"/>
                </a:solidFill>
              </a:rPr>
              <a:t>(</a:t>
            </a:r>
            <a:r>
              <a:rPr lang="en-US" altLang="zh-CN" b="1" dirty="0" err="1">
                <a:solidFill>
                  <a:schemeClr val="tx1"/>
                </a:solidFill>
              </a:rPr>
              <a:t>edge.start</a:t>
            </a:r>
            <a:r>
              <a:rPr lang="en-US" altLang="zh-CN" b="1" dirty="0">
                <a:solidFill>
                  <a:schemeClr val="tx1"/>
                </a:solidFill>
              </a:rPr>
              <a:t>, </a:t>
            </a:r>
            <a:r>
              <a:rPr lang="en-US" altLang="zh-CN" b="1" dirty="0" err="1">
                <a:solidFill>
                  <a:schemeClr val="tx1"/>
                </a:solidFill>
              </a:rPr>
              <a:t>edge.dest</a:t>
            </a:r>
            <a:r>
              <a:rPr lang="en-US" altLang="zh-CN" b="1" dirty="0">
                <a:solidFill>
                  <a:schemeClr val="tx1"/>
                </a:solidFill>
              </a:rPr>
              <a:t>, </a:t>
            </a:r>
            <a:r>
              <a:rPr lang="en-US" altLang="zh-CN" b="1" dirty="0" err="1">
                <a:solidFill>
                  <a:schemeClr val="tx1"/>
                </a:solidFill>
              </a:rPr>
              <a:t>edge.weight</a:t>
            </a:r>
            <a:r>
              <a:rPr lang="en-US" altLang="zh-CN" b="1" dirty="0">
                <a:solidFill>
                  <a:schemeClr val="tx1"/>
                </a:solidFill>
              </a:rPr>
              <a:t>);</a:t>
            </a:r>
            <a:endParaRPr lang="en-US" altLang="zh-CN" b="1" dirty="0">
              <a:solidFill>
                <a:schemeClr val="tx1"/>
              </a:solidFill>
            </a:endParaRPr>
          </a:p>
          <a:p>
            <a:pPr>
              <a:defRPr/>
            </a:pPr>
            <a:r>
              <a:rPr lang="en-US" altLang="zh-CN" b="1" dirty="0">
                <a:solidFill>
                  <a:srgbClr val="FF0000"/>
                </a:solidFill>
              </a:rPr>
              <a:t>        return false;</a:t>
            </a:r>
            <a:endParaRPr lang="en-US" altLang="zh-CN" b="1" dirty="0">
              <a:solidFill>
                <a:srgbClr val="FF0000"/>
              </a:solidFill>
            </a:endParaRPr>
          </a:p>
          <a:p>
            <a:pPr>
              <a:defRPr/>
            </a:pPr>
            <a:r>
              <a:rPr lang="en-US" altLang="zh-CN" b="1" dirty="0">
                <a:solidFill>
                  <a:srgbClr val="FF0000"/>
                </a:solidFill>
              </a:rPr>
              <a:t>    }</a:t>
            </a:r>
            <a:endParaRPr lang="zh-CN" altLang="en-US" b="1" dirty="0">
              <a:solidFill>
                <a:srgbClr val="FF0000"/>
              </a:solidFill>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928688" y="1000125"/>
            <a:ext cx="6945312" cy="785813"/>
          </a:xfrm>
        </p:spPr>
        <p:txBody>
          <a:bodyPr/>
          <a:lstStyle/>
          <a:p>
            <a:pPr lvl="1" eaLnBrk="1" hangingPunct="1">
              <a:buFont typeface="Wingdings" panose="05000000000000000000" pitchFamily="2" charset="2"/>
              <a:buNone/>
            </a:pPr>
            <a:r>
              <a:rPr lang="zh-CN" altLang="en-US" sz="4000"/>
              <a:t>带权值的边类 </a:t>
            </a:r>
            <a:endParaRPr lang="zh-CN" altLang="en-US" sz="4000"/>
          </a:p>
        </p:txBody>
      </p:sp>
      <p:sp>
        <p:nvSpPr>
          <p:cNvPr id="4" name="TextBox 3"/>
          <p:cNvSpPr txBox="1">
            <a:spLocks noChangeArrowheads="1"/>
          </p:cNvSpPr>
          <p:nvPr/>
        </p:nvSpPr>
        <p:spPr bwMode="auto">
          <a:xfrm>
            <a:off x="714374" y="1836113"/>
            <a:ext cx="75009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buClr>
                <a:schemeClr val="tx2"/>
              </a:buClr>
              <a:buFont typeface="Wingdings" panose="05000000000000000000" pitchFamily="2" charset="2"/>
              <a:buChar char="n"/>
            </a:pPr>
            <a:r>
              <a:rPr lang="zh-CN" altLang="en-US" sz="3200" b="1" dirty="0"/>
              <a:t>插入一条边</a:t>
            </a:r>
            <a:endParaRPr lang="en-US" altLang="zh-CN" sz="32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矩形 2"/>
          <p:cNvSpPr/>
          <p:nvPr/>
        </p:nvSpPr>
        <p:spPr>
          <a:xfrm>
            <a:off x="928688" y="2420888"/>
            <a:ext cx="9252520" cy="46628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buFont typeface="Wingdings" panose="05000000000000000000" pitchFamily="2" charset="2"/>
              <a:buNone/>
            </a:pPr>
            <a:r>
              <a:rPr lang="en-US" altLang="zh-CN" sz="2700" b="1" dirty="0"/>
              <a:t>public </a:t>
            </a:r>
            <a:r>
              <a:rPr lang="en-US" altLang="zh-CN" sz="2700" b="1" dirty="0" err="1"/>
              <a:t>boolean</a:t>
            </a:r>
            <a:r>
              <a:rPr lang="en-US" altLang="zh-CN" sz="2700" b="1" dirty="0"/>
              <a:t> </a:t>
            </a:r>
            <a:r>
              <a:rPr lang="en-US" altLang="zh-CN" sz="2700" b="1" dirty="0" err="1"/>
              <a:t>insertEdge</a:t>
            </a:r>
            <a:r>
              <a:rPr lang="en-US" altLang="zh-CN" sz="2700" b="1" dirty="0"/>
              <a:t>(int </a:t>
            </a:r>
            <a:r>
              <a:rPr lang="en-US" altLang="zh-CN" sz="2700" b="1" dirty="0" err="1"/>
              <a:t>i</a:t>
            </a:r>
            <a:r>
              <a:rPr lang="en-US" altLang="zh-CN" sz="2700" b="1" dirty="0"/>
              <a:t>, int j, int weight)   </a:t>
            </a:r>
            <a:endParaRPr lang="en-US" altLang="zh-CN" sz="2700" b="1" dirty="0"/>
          </a:p>
          <a:p>
            <a:pPr>
              <a:buFont typeface="Wingdings" panose="05000000000000000000" pitchFamily="2" charset="2"/>
              <a:buNone/>
            </a:pPr>
            <a:r>
              <a:rPr lang="en-US" altLang="zh-CN" sz="2700" b="1" dirty="0">
                <a:solidFill>
                  <a:srgbClr val="00B050"/>
                </a:solidFill>
              </a:rPr>
              <a:t>//</a:t>
            </a:r>
            <a:r>
              <a:rPr lang="zh-CN" altLang="en-US" sz="2700" b="1" dirty="0">
                <a:solidFill>
                  <a:srgbClr val="00B050"/>
                </a:solidFill>
              </a:rPr>
              <a:t>插入一条权值为</a:t>
            </a:r>
            <a:r>
              <a:rPr lang="en-US" altLang="zh-CN" sz="2700" b="1" dirty="0">
                <a:solidFill>
                  <a:srgbClr val="00B050"/>
                </a:solidFill>
              </a:rPr>
              <a:t>weight</a:t>
            </a:r>
            <a:r>
              <a:rPr lang="zh-CN" altLang="en-US" sz="2700" b="1" dirty="0">
                <a:solidFill>
                  <a:srgbClr val="00B050"/>
                </a:solidFill>
              </a:rPr>
              <a:t>的边</a:t>
            </a:r>
            <a:r>
              <a:rPr lang="en-US" altLang="zh-CN" sz="2700" b="1" dirty="0">
                <a:solidFill>
                  <a:srgbClr val="00B050"/>
                </a:solidFill>
              </a:rPr>
              <a:t>&lt;</a:t>
            </a:r>
            <a:r>
              <a:rPr lang="en-US" altLang="zh-CN" sz="2700" b="1" dirty="0" err="1">
                <a:solidFill>
                  <a:srgbClr val="00B050"/>
                </a:solidFill>
              </a:rPr>
              <a:t>vi,vj</a:t>
            </a:r>
            <a:r>
              <a:rPr lang="en-US" altLang="zh-CN" sz="2700" b="1" dirty="0">
                <a:solidFill>
                  <a:srgbClr val="00B050"/>
                </a:solidFill>
              </a:rPr>
              <a:t>&gt;</a:t>
            </a:r>
            <a:r>
              <a:rPr lang="zh-CN" altLang="en-US" sz="2700" b="1" dirty="0">
                <a:solidFill>
                  <a:srgbClr val="00B050"/>
                </a:solidFill>
              </a:rPr>
              <a:t>，</a:t>
            </a:r>
            <a:endParaRPr lang="en-US" altLang="zh-CN" sz="2700" b="1" dirty="0">
              <a:solidFill>
                <a:srgbClr val="00B050"/>
              </a:solidFill>
            </a:endParaRPr>
          </a:p>
          <a:p>
            <a:pPr>
              <a:buFont typeface="Wingdings" panose="05000000000000000000" pitchFamily="2" charset="2"/>
              <a:buNone/>
            </a:pPr>
            <a:r>
              <a:rPr lang="en-US" altLang="zh-CN" sz="2700" b="1" dirty="0">
                <a:solidFill>
                  <a:srgbClr val="00B050"/>
                </a:solidFill>
              </a:rPr>
              <a:t>//</a:t>
            </a:r>
            <a:r>
              <a:rPr lang="zh-CN" altLang="en-US" sz="2700" b="1" dirty="0">
                <a:solidFill>
                  <a:srgbClr val="00B050"/>
                </a:solidFill>
              </a:rPr>
              <a:t>若该边已有，则不插入</a:t>
            </a:r>
            <a:endParaRPr lang="en-US" altLang="zh-CN" sz="2700" b="1" dirty="0">
              <a:solidFill>
                <a:srgbClr val="00B050"/>
              </a:solidFill>
            </a:endParaRPr>
          </a:p>
          <a:p>
            <a:pPr>
              <a:buFont typeface="Wingdings" panose="05000000000000000000" pitchFamily="2" charset="2"/>
              <a:buNone/>
            </a:pPr>
            <a:r>
              <a:rPr lang="en-US" altLang="zh-CN" sz="2700" b="1" dirty="0"/>
              <a:t> {  if (</a:t>
            </a:r>
            <a:r>
              <a:rPr lang="en-US" altLang="zh-CN" sz="2700" b="1" dirty="0" err="1"/>
              <a:t>i</a:t>
            </a:r>
            <a:r>
              <a:rPr lang="en-US" altLang="zh-CN" sz="2700" b="1" dirty="0"/>
              <a:t>&gt;=0 &amp;&amp; </a:t>
            </a:r>
            <a:r>
              <a:rPr lang="en-US" altLang="zh-CN" sz="2700" b="1" dirty="0" err="1"/>
              <a:t>i</a:t>
            </a:r>
            <a:r>
              <a:rPr lang="en-US" altLang="zh-CN" sz="2700" b="1" dirty="0"/>
              <a:t>&lt;</a:t>
            </a:r>
            <a:r>
              <a:rPr lang="en-US" altLang="zh-CN" sz="2700" b="1" dirty="0" err="1"/>
              <a:t>vertexCount</a:t>
            </a:r>
            <a:r>
              <a:rPr lang="en-US" altLang="zh-CN" sz="2700" b="1" dirty="0"/>
              <a:t>() &amp;&amp; j&gt;=0 </a:t>
            </a:r>
            <a:endParaRPr lang="en-US" altLang="zh-CN" sz="2700" b="1" dirty="0"/>
          </a:p>
          <a:p>
            <a:pPr>
              <a:buFont typeface="Wingdings" panose="05000000000000000000" pitchFamily="2" charset="2"/>
              <a:buNone/>
            </a:pPr>
            <a:r>
              <a:rPr lang="en-US" altLang="zh-CN" sz="2700" b="1" dirty="0"/>
              <a:t>&amp;&amp; j&lt;</a:t>
            </a:r>
            <a:r>
              <a:rPr lang="en-US" altLang="zh-CN" sz="2700" b="1" dirty="0" err="1"/>
              <a:t>vertexCount</a:t>
            </a:r>
            <a:r>
              <a:rPr lang="en-US" altLang="zh-CN" sz="2700" b="1" dirty="0"/>
              <a:t>() &amp;&amp; </a:t>
            </a:r>
            <a:r>
              <a:rPr lang="en-US" altLang="zh-CN" sz="2700" b="1" dirty="0" err="1"/>
              <a:t>i</a:t>
            </a:r>
            <a:r>
              <a:rPr lang="en-US" altLang="zh-CN" sz="2700" b="1" dirty="0"/>
              <a:t>!=j &amp;&amp; </a:t>
            </a:r>
            <a:r>
              <a:rPr lang="en-US" altLang="zh-CN" sz="2700" b="1" dirty="0" err="1"/>
              <a:t>adjmatrix</a:t>
            </a:r>
            <a:r>
              <a:rPr lang="en-US" altLang="zh-CN" sz="2700" b="1" dirty="0"/>
              <a:t>[</a:t>
            </a:r>
            <a:r>
              <a:rPr lang="en-US" altLang="zh-CN" sz="2700" b="1" dirty="0" err="1"/>
              <a:t>i</a:t>
            </a:r>
            <a:r>
              <a:rPr lang="en-US" altLang="zh-CN" sz="2700" b="1" dirty="0"/>
              <a:t>][j]==MAX_WEIGHT)</a:t>
            </a:r>
            <a:endParaRPr lang="en-US" altLang="zh-CN" sz="2700" b="1" dirty="0"/>
          </a:p>
          <a:p>
            <a:pPr>
              <a:buFont typeface="Wingdings" panose="05000000000000000000" pitchFamily="2" charset="2"/>
              <a:buNone/>
            </a:pPr>
            <a:r>
              <a:rPr lang="en-US" altLang="zh-CN" sz="2700" b="1" dirty="0"/>
              <a:t>        {   </a:t>
            </a:r>
            <a:r>
              <a:rPr lang="en-US" altLang="zh-CN" sz="2700" b="1" dirty="0" err="1"/>
              <a:t>this.adjmatrix</a:t>
            </a:r>
            <a:r>
              <a:rPr lang="en-US" altLang="zh-CN" sz="2700" b="1" dirty="0"/>
              <a:t>[</a:t>
            </a:r>
            <a:r>
              <a:rPr lang="en-US" altLang="zh-CN" sz="2700" b="1" dirty="0" err="1"/>
              <a:t>i</a:t>
            </a:r>
            <a:r>
              <a:rPr lang="en-US" altLang="zh-CN" sz="2700" b="1" dirty="0"/>
              <a:t>][j]=weight;</a:t>
            </a:r>
            <a:endParaRPr lang="en-US" altLang="zh-CN" sz="2700" b="1" dirty="0"/>
          </a:p>
          <a:p>
            <a:pPr>
              <a:buFont typeface="Wingdings" panose="05000000000000000000" pitchFamily="2" charset="2"/>
              <a:buNone/>
            </a:pPr>
            <a:r>
              <a:rPr lang="en-US" altLang="zh-CN" sz="2700" b="1" dirty="0"/>
              <a:t>            return true;</a:t>
            </a:r>
            <a:endParaRPr lang="en-US" altLang="zh-CN" sz="2700" b="1" dirty="0"/>
          </a:p>
          <a:p>
            <a:pPr>
              <a:buFont typeface="Wingdings" panose="05000000000000000000" pitchFamily="2" charset="2"/>
              <a:buNone/>
            </a:pPr>
            <a:r>
              <a:rPr lang="en-US" altLang="zh-CN" sz="2700" b="1" dirty="0"/>
              <a:t>        }</a:t>
            </a:r>
            <a:endParaRPr lang="en-US" altLang="zh-CN" sz="2700" b="1" dirty="0"/>
          </a:p>
          <a:p>
            <a:pPr>
              <a:buFont typeface="Wingdings" panose="05000000000000000000" pitchFamily="2" charset="2"/>
              <a:buNone/>
            </a:pPr>
            <a:r>
              <a:rPr lang="en-US" altLang="zh-CN" sz="2700" b="1" dirty="0"/>
              <a:t>        return false;</a:t>
            </a:r>
            <a:endParaRPr lang="en-US" altLang="zh-CN" sz="2700" b="1" dirty="0"/>
          </a:p>
          <a:p>
            <a:pPr>
              <a:buFont typeface="Wingdings" panose="05000000000000000000" pitchFamily="2" charset="2"/>
              <a:buNone/>
            </a:pPr>
            <a:r>
              <a:rPr lang="en-US" altLang="zh-CN" sz="2700" b="1" dirty="0"/>
              <a:t>  }</a:t>
            </a:r>
            <a:endParaRPr lang="zh-CN" altLang="en-US" sz="27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其他操作</a:t>
            </a:r>
            <a:endParaRPr lang="zh-CN" altLang="en-US" dirty="0"/>
          </a:p>
        </p:txBody>
      </p:sp>
      <p:sp>
        <p:nvSpPr>
          <p:cNvPr id="34819" name="内容占位符 2"/>
          <p:cNvSpPr>
            <a:spLocks noGrp="1"/>
          </p:cNvSpPr>
          <p:nvPr>
            <p:ph idx="1"/>
          </p:nvPr>
        </p:nvSpPr>
        <p:spPr>
          <a:xfrm>
            <a:off x="500063" y="1989138"/>
            <a:ext cx="8459787" cy="4114800"/>
          </a:xfrm>
        </p:spPr>
        <p:txBody>
          <a:bodyPr/>
          <a:lstStyle/>
          <a:p>
            <a:pPr>
              <a:buFont typeface="Wingdings" panose="05000000000000000000" pitchFamily="2" charset="2"/>
              <a:buChar char="n"/>
            </a:pPr>
            <a:r>
              <a:rPr lang="zh-CN" altLang="en-US" dirty="0"/>
              <a:t>取下一个顶点：</a:t>
            </a:r>
            <a:endParaRPr lang="en-US" altLang="zh-CN" dirty="0"/>
          </a:p>
          <a:p>
            <a:pPr>
              <a:buFont typeface="Wingdings" panose="05000000000000000000" pitchFamily="2" charset="2"/>
              <a:buNone/>
            </a:pPr>
            <a:r>
              <a:rPr lang="en-US" altLang="zh-CN" sz="2000" dirty="0"/>
              <a:t> public int </a:t>
            </a:r>
            <a:r>
              <a:rPr lang="en-US" altLang="zh-CN" sz="2000" dirty="0" err="1"/>
              <a:t>getFirstNeighbor</a:t>
            </a:r>
            <a:r>
              <a:rPr lang="en-US" altLang="zh-CN" sz="2000" dirty="0"/>
              <a:t>(int v) </a:t>
            </a:r>
            <a:r>
              <a:rPr lang="en-US" altLang="zh-CN" sz="2000" dirty="0">
                <a:solidFill>
                  <a:srgbClr val="00B050"/>
                </a:solidFill>
              </a:rPr>
              <a:t>//</a:t>
            </a:r>
            <a:r>
              <a:rPr lang="zh-CN" altLang="en-US" sz="2000" dirty="0">
                <a:solidFill>
                  <a:srgbClr val="00B050"/>
                </a:solidFill>
              </a:rPr>
              <a:t>返回顶点</a:t>
            </a:r>
            <a:r>
              <a:rPr lang="en-US" altLang="zh-CN" sz="2000" dirty="0">
                <a:solidFill>
                  <a:srgbClr val="00B050"/>
                </a:solidFill>
              </a:rPr>
              <a:t>v</a:t>
            </a:r>
            <a:r>
              <a:rPr lang="zh-CN" altLang="en-US" sz="2000" dirty="0">
                <a:solidFill>
                  <a:srgbClr val="00B050"/>
                </a:solidFill>
              </a:rPr>
              <a:t>的第一个邻接顶点的序号</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{return </a:t>
            </a:r>
            <a:r>
              <a:rPr lang="en-US" altLang="zh-CN" sz="2000" dirty="0" err="1"/>
              <a:t>getNextNeighbor</a:t>
            </a:r>
            <a:r>
              <a:rPr lang="en-US" altLang="zh-CN" sz="2000" dirty="0"/>
              <a:t>(v, -1); } </a:t>
            </a:r>
            <a:r>
              <a:rPr lang="en-US" altLang="zh-CN" sz="2000" dirty="0">
                <a:solidFill>
                  <a:srgbClr val="00B050"/>
                </a:solidFill>
              </a:rPr>
              <a:t>//</a:t>
            </a:r>
            <a:r>
              <a:rPr lang="zh-CN" altLang="en-US" sz="2000" dirty="0">
                <a:solidFill>
                  <a:srgbClr val="00B050"/>
                </a:solidFill>
              </a:rPr>
              <a:t>若不存在第一个邻接顶点，则返回</a:t>
            </a:r>
            <a:r>
              <a:rPr lang="en-US" altLang="zh-CN" sz="2000" dirty="0">
                <a:solidFill>
                  <a:srgbClr val="00B050"/>
                </a:solidFill>
              </a:rPr>
              <a:t>-1</a:t>
            </a:r>
            <a:endParaRPr lang="en-US" altLang="zh-CN" sz="2000" dirty="0">
              <a:solidFill>
                <a:srgbClr val="00B050"/>
              </a:solidFill>
            </a:endParaRPr>
          </a:p>
          <a:p>
            <a:pPr>
              <a:buFont typeface="Wingdings" panose="05000000000000000000" pitchFamily="2" charset="2"/>
              <a:buNone/>
            </a:pPr>
            <a:endParaRPr lang="en-US" altLang="zh-CN" sz="2000" dirty="0">
              <a:solidFill>
                <a:srgbClr val="00B050"/>
              </a:solidFill>
            </a:endParaRPr>
          </a:p>
          <a:p>
            <a:pPr>
              <a:buFont typeface="Wingdings" panose="05000000000000000000" pitchFamily="2" charset="2"/>
              <a:buNone/>
            </a:pPr>
            <a:r>
              <a:rPr lang="en-US" altLang="zh-CN" sz="2000" dirty="0"/>
              <a:t> public int </a:t>
            </a:r>
            <a:r>
              <a:rPr lang="en-US" altLang="zh-CN" sz="2000" dirty="0" err="1"/>
              <a:t>getNextNeighbor</a:t>
            </a:r>
            <a:r>
              <a:rPr lang="en-US" altLang="zh-CN" sz="2000" dirty="0"/>
              <a:t>(int v, int w) </a:t>
            </a:r>
            <a:r>
              <a:rPr lang="en-US" altLang="zh-CN" sz="2000" dirty="0">
                <a:solidFill>
                  <a:srgbClr val="00B050"/>
                </a:solidFill>
              </a:rPr>
              <a:t>//</a:t>
            </a:r>
            <a:r>
              <a:rPr lang="zh-CN" altLang="en-US" sz="2000" dirty="0">
                <a:solidFill>
                  <a:srgbClr val="00B050"/>
                </a:solidFill>
              </a:rPr>
              <a:t>返回</a:t>
            </a:r>
            <a:r>
              <a:rPr lang="en-US" altLang="zh-CN" sz="2000" dirty="0">
                <a:solidFill>
                  <a:srgbClr val="00B050"/>
                </a:solidFill>
              </a:rPr>
              <a:t>v</a:t>
            </a:r>
            <a:r>
              <a:rPr lang="zh-CN" altLang="en-US" sz="2000" dirty="0">
                <a:solidFill>
                  <a:srgbClr val="00B050"/>
                </a:solidFill>
              </a:rPr>
              <a:t>在</a:t>
            </a:r>
            <a:r>
              <a:rPr lang="en-US" altLang="zh-CN" sz="2000" dirty="0">
                <a:solidFill>
                  <a:srgbClr val="00B050"/>
                </a:solidFill>
              </a:rPr>
              <a:t>w</a:t>
            </a:r>
            <a:r>
              <a:rPr lang="zh-CN" altLang="en-US" sz="2000" dirty="0">
                <a:solidFill>
                  <a:srgbClr val="00B050"/>
                </a:solidFill>
              </a:rPr>
              <a:t>后的下一个邻接顶点 </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 if (v&gt;=0 &amp;&amp; v&lt;</a:t>
            </a:r>
            <a:r>
              <a:rPr lang="en-US" altLang="zh-CN" sz="2000" dirty="0" err="1"/>
              <a:t>vertexCount</a:t>
            </a:r>
            <a:r>
              <a:rPr lang="en-US" altLang="zh-CN" sz="2000" dirty="0"/>
              <a:t>() &amp;&amp; w&gt;=-1 &amp;&amp; w&lt;</a:t>
            </a:r>
            <a:r>
              <a:rPr lang="en-US" altLang="zh-CN" sz="2000" dirty="0" err="1"/>
              <a:t>vertexCount</a:t>
            </a:r>
            <a:r>
              <a:rPr lang="en-US" altLang="zh-CN" sz="2000" dirty="0"/>
              <a:t>() &amp;&amp; v!=w)</a:t>
            </a:r>
            <a:endParaRPr lang="en-US" altLang="zh-CN" sz="2000" dirty="0"/>
          </a:p>
          <a:p>
            <a:pPr>
              <a:buFont typeface="Wingdings" panose="05000000000000000000" pitchFamily="2" charset="2"/>
              <a:buNone/>
            </a:pPr>
            <a:r>
              <a:rPr lang="en-US" altLang="zh-CN" sz="2000" dirty="0"/>
              <a:t>            for (int j=w+1; j&lt;</a:t>
            </a:r>
            <a:r>
              <a:rPr lang="en-US" altLang="zh-CN" sz="2000" dirty="0" err="1"/>
              <a:t>vertexCount</a:t>
            </a:r>
            <a:r>
              <a:rPr lang="en-US" altLang="zh-CN" sz="2000" dirty="0"/>
              <a:t>(); </a:t>
            </a:r>
            <a:r>
              <a:rPr lang="en-US" altLang="zh-CN" sz="2000" dirty="0" err="1"/>
              <a:t>j++</a:t>
            </a:r>
            <a:r>
              <a:rPr lang="en-US" altLang="zh-CN" sz="2000" dirty="0"/>
              <a:t>)    </a:t>
            </a:r>
            <a:endParaRPr lang="en-US" altLang="zh-CN" sz="2000" dirty="0"/>
          </a:p>
          <a:p>
            <a:pPr>
              <a:buFont typeface="Wingdings" panose="05000000000000000000" pitchFamily="2" charset="2"/>
              <a:buNone/>
            </a:pPr>
            <a:r>
              <a:rPr lang="en-US" altLang="zh-CN" sz="2000" dirty="0"/>
              <a:t>                                     </a:t>
            </a:r>
            <a:r>
              <a:rPr lang="en-US" altLang="zh-CN" sz="2000" dirty="0">
                <a:solidFill>
                  <a:srgbClr val="00B050"/>
                </a:solidFill>
              </a:rPr>
              <a:t>//w=-1</a:t>
            </a:r>
            <a:r>
              <a:rPr lang="zh-CN" altLang="en-US" sz="2000" dirty="0">
                <a:solidFill>
                  <a:srgbClr val="00B050"/>
                </a:solidFill>
              </a:rPr>
              <a:t>时，</a:t>
            </a:r>
            <a:r>
              <a:rPr lang="en-US" altLang="zh-CN" sz="2000" dirty="0">
                <a:solidFill>
                  <a:srgbClr val="00B050"/>
                </a:solidFill>
              </a:rPr>
              <a:t>j</a:t>
            </a:r>
            <a:r>
              <a:rPr lang="zh-CN" altLang="en-US" sz="2000" dirty="0">
                <a:solidFill>
                  <a:srgbClr val="00B050"/>
                </a:solidFill>
              </a:rPr>
              <a:t>从</a:t>
            </a:r>
            <a:r>
              <a:rPr lang="en-US" altLang="zh-CN" sz="2000" dirty="0">
                <a:solidFill>
                  <a:srgbClr val="00B050"/>
                </a:solidFill>
              </a:rPr>
              <a:t>0</a:t>
            </a:r>
            <a:r>
              <a:rPr lang="zh-CN" altLang="en-US" sz="2000" dirty="0">
                <a:solidFill>
                  <a:srgbClr val="00B050"/>
                </a:solidFill>
              </a:rPr>
              <a:t>开始寻找下一个邻接顶点</a:t>
            </a:r>
            <a:endParaRPr lang="zh-CN" altLang="en-US" sz="2000" dirty="0">
              <a:solidFill>
                <a:srgbClr val="00B050"/>
              </a:solidFill>
            </a:endParaRPr>
          </a:p>
          <a:p>
            <a:pPr>
              <a:buFont typeface="Wingdings" panose="05000000000000000000" pitchFamily="2" charset="2"/>
              <a:buNone/>
            </a:pPr>
            <a:r>
              <a:rPr lang="zh-CN" altLang="en-US" sz="2000" dirty="0"/>
              <a:t>                </a:t>
            </a:r>
            <a:r>
              <a:rPr lang="en-US" altLang="zh-CN" sz="2000" dirty="0"/>
              <a:t>if (</a:t>
            </a:r>
            <a:r>
              <a:rPr lang="en-US" altLang="zh-CN" sz="2000" dirty="0" err="1">
                <a:solidFill>
                  <a:srgbClr val="FF0000"/>
                </a:solidFill>
              </a:rPr>
              <a:t>adjmatrix</a:t>
            </a:r>
            <a:r>
              <a:rPr lang="en-US" altLang="zh-CN" sz="2000" dirty="0">
                <a:solidFill>
                  <a:srgbClr val="FF0000"/>
                </a:solidFill>
              </a:rPr>
              <a:t>[v][j]&gt;0 &amp;&amp; </a:t>
            </a:r>
            <a:r>
              <a:rPr lang="en-US" altLang="zh-CN" sz="2000" dirty="0" err="1">
                <a:solidFill>
                  <a:srgbClr val="FF0000"/>
                </a:solidFill>
              </a:rPr>
              <a:t>adjmatrix</a:t>
            </a:r>
            <a:r>
              <a:rPr lang="en-US" altLang="zh-CN" sz="2000" dirty="0">
                <a:solidFill>
                  <a:srgbClr val="FF0000"/>
                </a:solidFill>
              </a:rPr>
              <a:t>[v][j]&lt;MAX_WEIGHT</a:t>
            </a:r>
            <a:r>
              <a:rPr lang="en-US" altLang="zh-CN" sz="2000" dirty="0"/>
              <a:t>)</a:t>
            </a:r>
            <a:endParaRPr lang="en-US" altLang="zh-CN" sz="2000" dirty="0"/>
          </a:p>
          <a:p>
            <a:pPr>
              <a:buFont typeface="Wingdings" panose="05000000000000000000" pitchFamily="2" charset="2"/>
              <a:buNone/>
            </a:pPr>
            <a:r>
              <a:rPr lang="en-US" altLang="zh-CN" sz="2000" dirty="0"/>
              <a:t>                    return j;</a:t>
            </a:r>
            <a:endParaRPr lang="en-US" altLang="zh-CN" sz="2000" dirty="0"/>
          </a:p>
          <a:p>
            <a:pPr>
              <a:buFont typeface="Wingdings" panose="05000000000000000000" pitchFamily="2" charset="2"/>
              <a:buNone/>
            </a:pPr>
            <a:r>
              <a:rPr lang="en-US" altLang="zh-CN" sz="2000" dirty="0"/>
              <a:t>        return -1;         </a:t>
            </a:r>
            <a:endParaRPr lang="en-US" altLang="zh-CN" sz="2000" dirty="0"/>
          </a:p>
          <a:p>
            <a:pPr>
              <a:buFont typeface="Wingdings" panose="05000000000000000000" pitchFamily="2" charset="2"/>
              <a:buNone/>
            </a:pPr>
            <a:r>
              <a:rPr lang="en-US" altLang="zh-CN" sz="2000" dirty="0"/>
              <a:t>    }</a:t>
            </a:r>
            <a:endParaRPr lang="zh-CN" altLang="en-US" sz="20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6" name="标题 1"/>
          <p:cNvSpPr txBox="1"/>
          <p:nvPr/>
        </p:nvSpPr>
        <p:spPr bwMode="auto">
          <a:xfrm>
            <a:off x="1303338" y="9890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a:lstStyle>
          <a:p>
            <a:r>
              <a:rPr lang="zh-CN" altLang="en-US" kern="0" dirty="0"/>
              <a:t>其他操作</a:t>
            </a:r>
            <a:endParaRPr lang="zh-CN" altLang="en-US" kern="0" dirty="0"/>
          </a:p>
        </p:txBody>
      </p:sp>
      <p:pic>
        <p:nvPicPr>
          <p:cNvPr id="7" name="图片 6"/>
          <p:cNvPicPr>
            <a:picLocks noChangeAspect="1"/>
          </p:cNvPicPr>
          <p:nvPr/>
        </p:nvPicPr>
        <p:blipFill>
          <a:blip r:embed="rId1"/>
          <a:stretch>
            <a:fillRect/>
          </a:stretch>
        </p:blipFill>
        <p:spPr>
          <a:xfrm>
            <a:off x="1075066" y="2147094"/>
            <a:ext cx="5981700" cy="1885950"/>
          </a:xfrm>
          <a:prstGeom prst="rect">
            <a:avLst/>
          </a:prstGeom>
        </p:spPr>
      </p:pic>
      <p:sp>
        <p:nvSpPr>
          <p:cNvPr id="8" name="矩形 7"/>
          <p:cNvSpPr/>
          <p:nvPr/>
        </p:nvSpPr>
        <p:spPr>
          <a:xfrm>
            <a:off x="683568" y="4221088"/>
            <a:ext cx="5921814" cy="1938992"/>
          </a:xfrm>
          <a:prstGeom prst="rect">
            <a:avLst/>
          </a:prstGeom>
        </p:spPr>
        <p:txBody>
          <a:bodyPr wrap="none">
            <a:spAutoFit/>
          </a:bodyPr>
          <a:lstStyle/>
          <a:p>
            <a:r>
              <a:rPr lang="en-US" altLang="zh-CN" dirty="0" err="1"/>
              <a:t>getFirstNeighbor</a:t>
            </a:r>
            <a:r>
              <a:rPr lang="en-US" altLang="zh-CN" dirty="0"/>
              <a:t>(2) =&gt;</a:t>
            </a:r>
            <a:endParaRPr lang="en-US" altLang="zh-CN" dirty="0"/>
          </a:p>
          <a:p>
            <a:r>
              <a:rPr lang="en-US" altLang="zh-CN" dirty="0" err="1"/>
              <a:t>getNextNeighbor</a:t>
            </a:r>
            <a:r>
              <a:rPr lang="en-US" altLang="zh-CN" dirty="0"/>
              <a:t>(2, -1) </a:t>
            </a:r>
            <a:r>
              <a:rPr lang="zh-CN" altLang="en-US" dirty="0"/>
              <a:t>？</a:t>
            </a:r>
            <a:endParaRPr lang="en-US" altLang="zh-CN" dirty="0"/>
          </a:p>
          <a:p>
            <a:r>
              <a:rPr lang="en-US" altLang="zh-CN" dirty="0"/>
              <a:t>       0,</a:t>
            </a:r>
            <a:r>
              <a:rPr lang="zh-CN" altLang="en-US" dirty="0"/>
              <a:t>也就是说</a:t>
            </a:r>
            <a:r>
              <a:rPr lang="en-US" altLang="zh-CN" dirty="0"/>
              <a:t>D</a:t>
            </a:r>
            <a:r>
              <a:rPr lang="zh-CN" altLang="en-US" dirty="0"/>
              <a:t>的第一个邻接顶点是</a:t>
            </a:r>
            <a:r>
              <a:rPr lang="en-US" altLang="zh-CN" dirty="0"/>
              <a:t>A</a:t>
            </a:r>
            <a:r>
              <a:rPr lang="zh-CN" altLang="en-US" dirty="0"/>
              <a:t> </a:t>
            </a:r>
            <a:endParaRPr lang="en-US" altLang="zh-CN" dirty="0"/>
          </a:p>
          <a:p>
            <a:r>
              <a:rPr lang="en-US" altLang="zh-CN" dirty="0" err="1"/>
              <a:t>getNextNeighbor</a:t>
            </a:r>
            <a:r>
              <a:rPr lang="en-US" altLang="zh-CN" dirty="0"/>
              <a:t>(2, 0)</a:t>
            </a:r>
            <a:r>
              <a:rPr lang="zh-CN" altLang="en-US" dirty="0"/>
              <a:t>？  </a:t>
            </a:r>
            <a:endParaRPr lang="en-US" altLang="zh-CN" dirty="0"/>
          </a:p>
          <a:p>
            <a:r>
              <a:rPr lang="en-US" altLang="zh-CN" dirty="0"/>
              <a:t>       1,</a:t>
            </a:r>
            <a:r>
              <a:rPr lang="zh-CN" altLang="en-US" dirty="0"/>
              <a:t>也就是说</a:t>
            </a:r>
            <a:r>
              <a:rPr lang="en-US" altLang="zh-CN" dirty="0"/>
              <a:t>D</a:t>
            </a:r>
            <a:r>
              <a:rPr lang="zh-CN" altLang="en-US" dirty="0"/>
              <a:t>的从</a:t>
            </a:r>
            <a:r>
              <a:rPr lang="en-US" altLang="zh-CN" dirty="0"/>
              <a:t>1</a:t>
            </a:r>
            <a:r>
              <a:rPr lang="zh-CN" altLang="en-US" dirty="0"/>
              <a:t>开始的邻接顶点是</a:t>
            </a:r>
            <a:r>
              <a:rPr lang="en-US" altLang="zh-CN" dirty="0"/>
              <a:t>B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邻接矩阵的效率分析</a:t>
            </a:r>
            <a:endParaRPr lang="zh-CN" altLang="en-US" dirty="0"/>
          </a:p>
        </p:txBody>
      </p:sp>
      <p:sp>
        <p:nvSpPr>
          <p:cNvPr id="3" name="内容占位符 2"/>
          <p:cNvSpPr>
            <a:spLocks noGrp="1"/>
          </p:cNvSpPr>
          <p:nvPr>
            <p:ph idx="1"/>
          </p:nvPr>
        </p:nvSpPr>
        <p:spPr>
          <a:xfrm>
            <a:off x="591046" y="1922969"/>
            <a:ext cx="8552953" cy="4114800"/>
          </a:xfrm>
        </p:spPr>
        <p:txBody>
          <a:bodyPr/>
          <a:lstStyle/>
          <a:p>
            <a:r>
              <a:rPr lang="zh-CN" altLang="en-US" dirty="0"/>
              <a:t>判断两个顶点是否相连？</a:t>
            </a:r>
            <a:endParaRPr lang="en-US" altLang="zh-CN" dirty="0"/>
          </a:p>
          <a:p>
            <a:r>
              <a:rPr lang="zh-CN" altLang="en-US" dirty="0"/>
              <a:t>获得与设置边的权值？</a:t>
            </a:r>
            <a:endParaRPr lang="en-US" altLang="zh-CN" dirty="0"/>
          </a:p>
          <a:p>
            <a:r>
              <a:rPr lang="zh-CN" altLang="en-US" dirty="0"/>
              <a:t>插入或删除一个元素？需要移动大量元素。</a:t>
            </a:r>
            <a:endParaRPr lang="en-US" altLang="zh-CN" dirty="0"/>
          </a:p>
          <a:p>
            <a:r>
              <a:rPr lang="zh-CN" altLang="en-US" dirty="0"/>
              <a:t>每个矩阵表示两个顶点之间的邻接关系。即使两个顶点之间没有邻接关系，也需要存储关系。</a:t>
            </a:r>
            <a:endParaRPr lang="en-US" altLang="zh-CN" dirty="0"/>
          </a:p>
          <a:p>
            <a:r>
              <a:rPr lang="zh-CN" altLang="en-US" dirty="0"/>
              <a:t>存储效率低。</a:t>
            </a:r>
            <a:endParaRPr lang="en-US" altLang="zh-CN" dirty="0"/>
          </a:p>
        </p:txBody>
      </p:sp>
      <p:sp>
        <p:nvSpPr>
          <p:cNvPr id="4" name="灯片编号占位符 3"/>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5" name="文本框 4"/>
          <p:cNvSpPr txBox="1"/>
          <p:nvPr/>
        </p:nvSpPr>
        <p:spPr>
          <a:xfrm>
            <a:off x="6253368" y="1918096"/>
            <a:ext cx="766557" cy="461665"/>
          </a:xfrm>
          <a:prstGeom prst="rect">
            <a:avLst/>
          </a:prstGeom>
          <a:noFill/>
        </p:spPr>
        <p:txBody>
          <a:bodyPr wrap="none" rtlCol="0">
            <a:spAutoFit/>
          </a:bodyPr>
          <a:lstStyle/>
          <a:p>
            <a:r>
              <a:rPr lang="en-US" altLang="zh-CN" dirty="0"/>
              <a:t>O(1)</a:t>
            </a:r>
            <a:endParaRPr lang="zh-CN" altLang="en-US" dirty="0"/>
          </a:p>
        </p:txBody>
      </p:sp>
      <p:sp>
        <p:nvSpPr>
          <p:cNvPr id="6" name="文本框 5"/>
          <p:cNvSpPr txBox="1"/>
          <p:nvPr/>
        </p:nvSpPr>
        <p:spPr>
          <a:xfrm>
            <a:off x="5728383" y="2469078"/>
            <a:ext cx="766557" cy="461665"/>
          </a:xfrm>
          <a:prstGeom prst="rect">
            <a:avLst/>
          </a:prstGeom>
          <a:noFill/>
        </p:spPr>
        <p:txBody>
          <a:bodyPr wrap="none" rtlCol="0">
            <a:spAutoFit/>
          </a:bodyPr>
          <a:lstStyle/>
          <a:p>
            <a:r>
              <a:rPr lang="en-US" altLang="zh-CN" dirty="0"/>
              <a:t>O(1)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7.2.2   </a:t>
            </a:r>
            <a:r>
              <a:rPr lang="zh-CN" altLang="en-US"/>
              <a:t>图的邻接表表示</a:t>
            </a:r>
            <a:endParaRPr lang="zh-CN" altLang="en-US"/>
          </a:p>
        </p:txBody>
      </p:sp>
      <p:sp>
        <p:nvSpPr>
          <p:cNvPr id="3" name="内容占位符 2"/>
          <p:cNvSpPr>
            <a:spLocks noGrp="1"/>
          </p:cNvSpPr>
          <p:nvPr>
            <p:ph idx="1"/>
          </p:nvPr>
        </p:nvSpPr>
        <p:spPr>
          <a:xfrm>
            <a:off x="714375" y="1989138"/>
            <a:ext cx="8245475" cy="4114800"/>
          </a:xfrm>
        </p:spPr>
        <p:txBody>
          <a:bodyPr/>
          <a:lstStyle/>
          <a:p>
            <a:pPr marL="457200" indent="-457200">
              <a:buFont typeface="Wingdings" panose="05000000000000000000" pitchFamily="2" charset="2"/>
              <a:buChar char="n"/>
            </a:pPr>
            <a:r>
              <a:rPr lang="zh-CN" altLang="en-US" dirty="0"/>
              <a:t>邻接链表</a:t>
            </a:r>
            <a:r>
              <a:rPr lang="en-US" altLang="zh-CN" dirty="0"/>
              <a:t>(adjacency link list)</a:t>
            </a:r>
            <a:r>
              <a:rPr lang="zh-CN" altLang="en-US" dirty="0"/>
              <a:t>是图的一种链式存储结构。适用于无向图，也适用于有向图。</a:t>
            </a:r>
            <a:endParaRPr lang="en-US" altLang="zh-CN" dirty="0"/>
          </a:p>
          <a:p>
            <a:pPr marL="457200" indent="-457200">
              <a:buFont typeface="Wingdings" panose="05000000000000000000" pitchFamily="2" charset="2"/>
              <a:buChar char="n"/>
            </a:pPr>
            <a:r>
              <a:rPr lang="en-US" altLang="zh-CN" dirty="0"/>
              <a:t> </a:t>
            </a:r>
            <a:r>
              <a:rPr lang="zh-CN" altLang="en-US" dirty="0"/>
              <a:t>顶点</a:t>
            </a:r>
            <a:r>
              <a:rPr lang="en-US" altLang="zh-CN" dirty="0"/>
              <a:t>: </a:t>
            </a:r>
            <a:r>
              <a:rPr lang="zh-CN" altLang="en-US" dirty="0"/>
              <a:t>顺序表存储图的顶点集合。</a:t>
            </a:r>
            <a:endParaRPr lang="en-US" altLang="zh-CN" dirty="0"/>
          </a:p>
          <a:p>
            <a:pPr marL="0" indent="0">
              <a:buNone/>
            </a:pPr>
            <a:r>
              <a:rPr lang="en-US" altLang="zh-CN" dirty="0"/>
              <a:t>      </a:t>
            </a:r>
            <a:r>
              <a:rPr lang="zh-CN" altLang="en-US" dirty="0"/>
              <a:t>边：邻接表存储图的边集合。</a:t>
            </a:r>
            <a:endParaRPr lang="en-US" altLang="zh-CN" dirty="0"/>
          </a:p>
          <a:p>
            <a:pPr marL="457200" indent="-457200">
              <a:buFont typeface="Wingdings" panose="05000000000000000000" pitchFamily="2" charset="2"/>
              <a:buChar char="n"/>
            </a:pPr>
            <a:r>
              <a:rPr lang="en-US" altLang="zh-CN" dirty="0"/>
              <a:t> </a:t>
            </a:r>
            <a:r>
              <a:rPr lang="zh-CN" altLang="en-US" dirty="0"/>
              <a:t>在邻接链表中，对图中的每个顶点建立一个单链表。这个单链表有一个表头结点，存储顶点信息；有若干表结点，存储和这个顶点相关连的边的信息。</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marL="342900" indent="-342900" eaLnBrk="1" hangingPunct="1"/>
            <a:r>
              <a:rPr lang="zh-CN" altLang="en-US" sz="3600"/>
              <a:t>无向图 </a:t>
            </a:r>
            <a:endParaRPr lang="zh-CN" altLang="en-US" sz="3600"/>
          </a:p>
        </p:txBody>
      </p:sp>
      <p:sp>
        <p:nvSpPr>
          <p:cNvPr id="203779" name="Rectangle 3"/>
          <p:cNvSpPr>
            <a:spLocks noGrp="1" noChangeArrowheads="1"/>
          </p:cNvSpPr>
          <p:nvPr>
            <p:ph type="body" idx="1"/>
          </p:nvPr>
        </p:nvSpPr>
        <p:spPr>
          <a:xfrm>
            <a:off x="250825" y="1916113"/>
            <a:ext cx="8131175" cy="2941637"/>
          </a:xfrm>
        </p:spPr>
        <p:txBody>
          <a:bodyPr/>
          <a:lstStyle/>
          <a:p>
            <a:pPr eaLnBrk="1" hangingPunct="1">
              <a:defRPr/>
            </a:pPr>
            <a:r>
              <a:rPr lang="zh-CN" altLang="en-US" sz="2800" dirty="0"/>
              <a:t>图的定义和术语       </a:t>
            </a:r>
            <a:r>
              <a:rPr lang="en-US" altLang="zh-CN" sz="2800" dirty="0"/>
              <a:t>G=(V, E) </a:t>
            </a:r>
            <a:endParaRPr lang="en-US" altLang="zh-CN" sz="2800" dirty="0"/>
          </a:p>
          <a:p>
            <a:pPr marL="0" indent="717550" eaLnBrk="1" hangingPunct="1">
              <a:buFont typeface="Wingdings" panose="05000000000000000000" pitchFamily="2" charset="2"/>
              <a:buNone/>
              <a:defRPr/>
            </a:pPr>
            <a:r>
              <a:rPr lang="zh-CN" altLang="en-US" sz="2800" dirty="0"/>
              <a:t>若顶点之间的偶对</a:t>
            </a:r>
            <a:r>
              <a:rPr lang="en-US" altLang="zh-CN" sz="2800" dirty="0"/>
              <a:t>(</a:t>
            </a:r>
            <a:r>
              <a:rPr lang="zh-CN" altLang="en-US" sz="2800" dirty="0"/>
              <a:t>边）是无方向的，称此图为</a:t>
            </a:r>
            <a:r>
              <a:rPr lang="zh-CN" altLang="en-US" sz="2800" dirty="0">
                <a:solidFill>
                  <a:srgbClr val="FF0000"/>
                </a:solidFill>
              </a:rPr>
              <a:t>无向图</a:t>
            </a:r>
            <a:r>
              <a:rPr lang="en-US" altLang="zh-CN" sz="2800" dirty="0"/>
              <a:t>(</a:t>
            </a:r>
            <a:r>
              <a:rPr lang="en-US" altLang="zh-CN" sz="2800" dirty="0" err="1"/>
              <a:t>undigraph</a:t>
            </a:r>
            <a:r>
              <a:rPr lang="en-US" altLang="zh-CN" sz="2800" dirty="0"/>
              <a:t>)</a:t>
            </a:r>
            <a:r>
              <a:rPr lang="zh-CN" altLang="en-US" sz="2800" dirty="0"/>
              <a:t>，无方向偶对用圆括号括起来，通常称之为边</a:t>
            </a:r>
            <a:r>
              <a:rPr lang="en-US" altLang="zh-CN" sz="2800" dirty="0"/>
              <a:t>(edge)</a:t>
            </a:r>
            <a:r>
              <a:rPr lang="zh-CN" altLang="en-US" sz="2800" dirty="0"/>
              <a:t>。如</a:t>
            </a:r>
            <a:r>
              <a:rPr lang="en-US" altLang="zh-CN" sz="2800" dirty="0"/>
              <a:t>A,D∈V</a:t>
            </a:r>
            <a:r>
              <a:rPr lang="zh-CN" altLang="en-US" sz="2800" dirty="0"/>
              <a:t>，</a:t>
            </a:r>
            <a:r>
              <a:rPr lang="en-US" altLang="zh-CN" sz="2800" dirty="0"/>
              <a:t>(A, D)∈E</a:t>
            </a:r>
            <a:r>
              <a:rPr lang="zh-CN" altLang="en-US" sz="2800" dirty="0"/>
              <a:t>，则</a:t>
            </a:r>
            <a:r>
              <a:rPr lang="en-US" altLang="zh-CN" sz="2800" dirty="0"/>
              <a:t>(A, D)</a:t>
            </a:r>
            <a:r>
              <a:rPr lang="zh-CN" altLang="en-US" sz="2800" dirty="0"/>
              <a:t>是无向图中顶点</a:t>
            </a:r>
            <a:r>
              <a:rPr lang="en-US" altLang="zh-CN" sz="2800" dirty="0"/>
              <a:t>A</a:t>
            </a:r>
            <a:r>
              <a:rPr lang="zh-CN" altLang="en-US" sz="2800" dirty="0"/>
              <a:t>和顶点</a:t>
            </a:r>
            <a:r>
              <a:rPr lang="en-US" altLang="zh-CN" sz="2800" dirty="0"/>
              <a:t>D</a:t>
            </a:r>
            <a:r>
              <a:rPr lang="zh-CN" altLang="en-US" sz="2800" dirty="0"/>
              <a:t>之间的一条边。</a:t>
            </a:r>
            <a:r>
              <a:rPr lang="en-US" altLang="zh-CN" sz="2800" dirty="0"/>
              <a:t>(A, D)</a:t>
            </a:r>
            <a:r>
              <a:rPr lang="zh-CN" altLang="en-US" sz="2800" dirty="0"/>
              <a:t>和</a:t>
            </a:r>
            <a:r>
              <a:rPr lang="en-US" altLang="zh-CN" sz="2800" dirty="0"/>
              <a:t>(D, A)</a:t>
            </a:r>
            <a:r>
              <a:rPr lang="zh-CN" altLang="en-US" sz="2800" dirty="0"/>
              <a:t>被认为是同一条边。</a:t>
            </a:r>
            <a:endParaRPr lang="en-US" altLang="zh-CN" sz="2800" dirty="0"/>
          </a:p>
        </p:txBody>
      </p:sp>
      <p:pic>
        <p:nvPicPr>
          <p:cNvPr id="2" name="图片 1"/>
          <p:cNvPicPr>
            <a:picLocks noChangeAspect="1"/>
          </p:cNvPicPr>
          <p:nvPr/>
        </p:nvPicPr>
        <p:blipFill>
          <a:blip r:embed="rId1"/>
          <a:stretch>
            <a:fillRect/>
          </a:stretch>
        </p:blipFill>
        <p:spPr>
          <a:xfrm>
            <a:off x="1331640" y="4552950"/>
            <a:ext cx="2514600" cy="2305050"/>
          </a:xfrm>
          <a:prstGeom prst="rect">
            <a:avLst/>
          </a:prstGeom>
        </p:spPr>
      </p:pic>
      <p:sp>
        <p:nvSpPr>
          <p:cNvPr id="4" name="灯片编号占位符 3"/>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4522142" y="4586734"/>
            <a:ext cx="2300104" cy="1854923"/>
          </a:xfrm>
          <a:prstGeom prst="rect">
            <a:avLst/>
          </a:prstGeom>
        </p:spPr>
      </p:pic>
      <p:pic>
        <p:nvPicPr>
          <p:cNvPr id="6" name="图片 5"/>
          <p:cNvPicPr>
            <a:picLocks noChangeAspect="1"/>
          </p:cNvPicPr>
          <p:nvPr/>
        </p:nvPicPr>
        <p:blipFill>
          <a:blip r:embed="rId3"/>
          <a:stretch>
            <a:fillRect/>
          </a:stretch>
        </p:blipFill>
        <p:spPr>
          <a:xfrm>
            <a:off x="4788024" y="6455308"/>
            <a:ext cx="1905000" cy="264277"/>
          </a:xfrm>
          <a:prstGeom prst="rect">
            <a:avLst/>
          </a:prstGeom>
        </p:spPr>
      </p:pic>
      <p:sp>
        <p:nvSpPr>
          <p:cNvPr id="8" name="TextBox 7"/>
          <p:cNvSpPr txBox="1">
            <a:spLocks noChangeArrowheads="1"/>
          </p:cNvSpPr>
          <p:nvPr/>
        </p:nvSpPr>
        <p:spPr bwMode="auto">
          <a:xfrm>
            <a:off x="4714696" y="416343"/>
            <a:ext cx="4177189" cy="120032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V(G1)={A,B,C,D,E}</a:t>
            </a:r>
            <a:endParaRPr lang="en-US" altLang="zh-CN" dirty="0"/>
          </a:p>
          <a:p>
            <a:pPr eaLnBrk="1" hangingPunct="1"/>
            <a:r>
              <a:rPr lang="en-US" altLang="zh-CN" dirty="0"/>
              <a:t>E(G1)={(A,B),(A,C),(A,D), (B,C),(B,D),(C,D),(C,E),(D,E)}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7.2.2   </a:t>
            </a:r>
            <a:r>
              <a:rPr lang="zh-CN" altLang="en-US"/>
              <a:t>图的邻接表表示</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4" name="图片 3"/>
          <p:cNvPicPr>
            <a:picLocks noChangeAspect="1"/>
          </p:cNvPicPr>
          <p:nvPr/>
        </p:nvPicPr>
        <p:blipFill>
          <a:blip r:embed="rId1"/>
          <a:stretch>
            <a:fillRect/>
          </a:stretch>
        </p:blipFill>
        <p:spPr>
          <a:xfrm>
            <a:off x="1547664" y="2564904"/>
            <a:ext cx="2896146" cy="222262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a:t>7.2.2   </a:t>
            </a:r>
            <a:r>
              <a:rPr lang="zh-CN" altLang="en-US" dirty="0"/>
              <a:t>图的邻接表表示</a:t>
            </a:r>
            <a:endParaRPr lang="zh-CN" altLang="en-US" dirty="0"/>
          </a:p>
        </p:txBody>
      </p:sp>
      <p:sp>
        <p:nvSpPr>
          <p:cNvPr id="3" name="内容占位符 2"/>
          <p:cNvSpPr>
            <a:spLocks noGrp="1"/>
          </p:cNvSpPr>
          <p:nvPr>
            <p:ph idx="1"/>
          </p:nvPr>
        </p:nvSpPr>
        <p:spPr>
          <a:xfrm>
            <a:off x="357188" y="1989138"/>
            <a:ext cx="8786812" cy="4654550"/>
          </a:xfrm>
        </p:spPr>
        <p:txBody>
          <a:bodyPr/>
          <a:lstStyle/>
          <a:p>
            <a:pPr>
              <a:buFontTx/>
              <a:buNone/>
            </a:pPr>
            <a:r>
              <a:rPr lang="zh-CN" altLang="en-US" sz="2800" dirty="0">
                <a:solidFill>
                  <a:srgbClr val="FF0000"/>
                </a:solidFill>
              </a:rPr>
              <a:t>表头结点</a:t>
            </a:r>
            <a:r>
              <a:rPr lang="zh-CN" altLang="en-US" sz="2800" dirty="0"/>
              <a:t>的结构为：</a:t>
            </a:r>
            <a:endParaRPr lang="zh-CN" altLang="en-US" sz="2800" dirty="0"/>
          </a:p>
          <a:p>
            <a:pPr algn="ctr">
              <a:buFontTx/>
              <a:buNone/>
            </a:pPr>
            <a:r>
              <a:rPr lang="en-US" altLang="zh-CN" sz="2800" dirty="0">
                <a:solidFill>
                  <a:srgbClr val="FF0000"/>
                </a:solidFill>
              </a:rPr>
              <a:t>data</a:t>
            </a:r>
            <a:r>
              <a:rPr lang="zh-CN" altLang="en-US" sz="2800" dirty="0"/>
              <a:t>　</a:t>
            </a:r>
            <a:r>
              <a:rPr lang="en-US" altLang="zh-CN" sz="2800" dirty="0" err="1">
                <a:solidFill>
                  <a:srgbClr val="003399"/>
                </a:solidFill>
              </a:rPr>
              <a:t>adjlink</a:t>
            </a:r>
            <a:endParaRPr lang="en-US" altLang="zh-CN" sz="2800" dirty="0">
              <a:solidFill>
                <a:srgbClr val="003399"/>
              </a:solidFill>
            </a:endParaRPr>
          </a:p>
          <a:p>
            <a:pPr>
              <a:buFontTx/>
              <a:buNone/>
            </a:pPr>
            <a:r>
              <a:rPr lang="zh-CN" altLang="en-US" sz="2800" dirty="0"/>
              <a:t>      其中，</a:t>
            </a:r>
            <a:r>
              <a:rPr lang="en-US" altLang="zh-CN" sz="2800" dirty="0">
                <a:solidFill>
                  <a:srgbClr val="FF0000"/>
                </a:solidFill>
              </a:rPr>
              <a:t>data</a:t>
            </a:r>
            <a:r>
              <a:rPr lang="zh-CN" altLang="en-US" sz="2800" dirty="0"/>
              <a:t>域存放图中某个顶点</a:t>
            </a:r>
            <a:r>
              <a:rPr lang="en-US" altLang="zh-CN" sz="2800" dirty="0"/>
              <a:t>Vi</a:t>
            </a:r>
            <a:r>
              <a:rPr lang="zh-CN" altLang="en-US" sz="2800" dirty="0"/>
              <a:t>的信息，</a:t>
            </a:r>
            <a:r>
              <a:rPr lang="en-US" altLang="zh-CN" sz="2800" dirty="0" err="1">
                <a:solidFill>
                  <a:srgbClr val="003399"/>
                </a:solidFill>
              </a:rPr>
              <a:t>adjlink</a:t>
            </a:r>
            <a:r>
              <a:rPr lang="zh-CN" altLang="en-US" sz="2800" dirty="0"/>
              <a:t>域为链，指向对应的单链表中的表头。</a:t>
            </a:r>
            <a:endParaRPr lang="zh-CN" altLang="en-US" sz="2800" dirty="0">
              <a:latin typeface="宋体" panose="02010600030101010101" pitchFamily="2" charset="-122"/>
            </a:endParaRPr>
          </a:p>
          <a:p>
            <a:pPr>
              <a:buFontTx/>
              <a:buNone/>
            </a:pPr>
            <a:r>
              <a:rPr lang="zh-CN" altLang="en-US" sz="2800" dirty="0"/>
              <a:t>单链表中的结点称为</a:t>
            </a:r>
            <a:r>
              <a:rPr lang="zh-CN" altLang="en-US" sz="2800" dirty="0">
                <a:solidFill>
                  <a:srgbClr val="FF0000"/>
                </a:solidFill>
              </a:rPr>
              <a:t>表结点</a:t>
            </a:r>
            <a:r>
              <a:rPr lang="zh-CN" altLang="en-US" sz="2800" dirty="0"/>
              <a:t>，结构为：</a:t>
            </a:r>
            <a:endParaRPr lang="zh-CN" altLang="en-US" sz="2800" dirty="0"/>
          </a:p>
          <a:p>
            <a:pPr algn="ctr">
              <a:buFontTx/>
              <a:buNone/>
            </a:pPr>
            <a:r>
              <a:rPr lang="en-US" altLang="zh-CN" sz="2800" dirty="0" err="1">
                <a:solidFill>
                  <a:srgbClr val="003399"/>
                </a:solidFill>
              </a:rPr>
              <a:t>dest</a:t>
            </a:r>
            <a:r>
              <a:rPr lang="en-US" altLang="zh-CN" sz="2800" dirty="0">
                <a:solidFill>
                  <a:srgbClr val="003399"/>
                </a:solidFill>
              </a:rPr>
              <a:t> </a:t>
            </a:r>
            <a:r>
              <a:rPr lang="en-US" altLang="zh-CN" sz="2800" dirty="0"/>
              <a:t>   </a:t>
            </a:r>
            <a:r>
              <a:rPr lang="en-US" altLang="zh-CN" sz="2800" dirty="0">
                <a:solidFill>
                  <a:srgbClr val="FF0000"/>
                </a:solidFill>
              </a:rPr>
              <a:t>weight </a:t>
            </a:r>
            <a:r>
              <a:rPr lang="en-US" altLang="zh-CN" sz="2800" dirty="0"/>
              <a:t>   </a:t>
            </a:r>
            <a:r>
              <a:rPr lang="zh-CN" altLang="en-US" sz="2800" dirty="0"/>
              <a:t>　</a:t>
            </a:r>
            <a:r>
              <a:rPr lang="en-US" altLang="zh-CN" sz="2800" dirty="0">
                <a:solidFill>
                  <a:srgbClr val="003399"/>
                </a:solidFill>
              </a:rPr>
              <a:t>next</a:t>
            </a:r>
            <a:endParaRPr lang="en-US" altLang="zh-CN" sz="2800" dirty="0">
              <a:solidFill>
                <a:srgbClr val="003399"/>
              </a:solidFill>
            </a:endParaRPr>
          </a:p>
          <a:p>
            <a:pPr>
              <a:buFontTx/>
              <a:buNone/>
            </a:pPr>
            <a:r>
              <a:rPr lang="zh-CN" altLang="en-US" sz="2800" dirty="0"/>
              <a:t>     其中，</a:t>
            </a:r>
            <a:r>
              <a:rPr lang="en-US" altLang="zh-CN" sz="2800" dirty="0" err="1">
                <a:solidFill>
                  <a:srgbClr val="003399"/>
                </a:solidFill>
              </a:rPr>
              <a:t>dest</a:t>
            </a:r>
            <a:r>
              <a:rPr lang="zh-CN" altLang="en-US" sz="2800" dirty="0"/>
              <a:t>域存放与顶点</a:t>
            </a:r>
            <a:r>
              <a:rPr lang="en-US" altLang="zh-CN" sz="2800" dirty="0"/>
              <a:t>V</a:t>
            </a:r>
            <a:r>
              <a:rPr lang="en-US" altLang="zh-CN" sz="2800" baseline="-25000" dirty="0"/>
              <a:t>i</a:t>
            </a:r>
            <a:r>
              <a:rPr lang="zh-CN" altLang="en-US" sz="2800" dirty="0"/>
              <a:t>相邻接的顶点在顶点表中的序号，</a:t>
            </a:r>
            <a:r>
              <a:rPr lang="en-US" altLang="zh-CN" sz="2800" dirty="0">
                <a:solidFill>
                  <a:srgbClr val="FF0000"/>
                </a:solidFill>
              </a:rPr>
              <a:t>weight</a:t>
            </a:r>
            <a:r>
              <a:rPr lang="zh-CN" altLang="en-US" sz="2800" dirty="0"/>
              <a:t>为边的权值（不带权图可省略），</a:t>
            </a:r>
            <a:r>
              <a:rPr lang="en-US" altLang="zh-CN" sz="2800" dirty="0">
                <a:solidFill>
                  <a:srgbClr val="003399"/>
                </a:solidFill>
              </a:rPr>
              <a:t>next</a:t>
            </a:r>
            <a:r>
              <a:rPr lang="zh-CN" altLang="en-US" sz="2800" dirty="0"/>
              <a:t>域为链，指向与顶点</a:t>
            </a:r>
            <a:r>
              <a:rPr lang="en-US" altLang="zh-CN" sz="2800" dirty="0"/>
              <a:t>V</a:t>
            </a:r>
            <a:r>
              <a:rPr lang="en-US" altLang="zh-CN" sz="2800" baseline="-25000" dirty="0"/>
              <a:t>i</a:t>
            </a:r>
            <a:r>
              <a:rPr lang="zh-CN" altLang="en-US" sz="2800" dirty="0"/>
              <a:t>相邻接的下一条边的表结点。</a:t>
            </a:r>
            <a:endParaRPr lang="zh-CN" altLang="en-US" sz="2800" dirty="0"/>
          </a:p>
          <a:p>
            <a:pPr>
              <a:buFont typeface="Wingdings" panose="05000000000000000000" pitchFamily="2" charset="2"/>
              <a:buNone/>
            </a:pPr>
            <a:endParaRPr lang="zh-CN" altLang="en-US" sz="2800" dirty="0"/>
          </a:p>
        </p:txBody>
      </p:sp>
      <p:grpSp>
        <p:nvGrpSpPr>
          <p:cNvPr id="2" name="Group 6"/>
          <p:cNvGrpSpPr/>
          <p:nvPr/>
        </p:nvGrpSpPr>
        <p:grpSpPr bwMode="auto">
          <a:xfrm>
            <a:off x="3214688" y="2571750"/>
            <a:ext cx="2643187" cy="457200"/>
            <a:chOff x="2112" y="3024"/>
            <a:chExt cx="1488" cy="288"/>
          </a:xfrm>
        </p:grpSpPr>
        <p:sp>
          <p:nvSpPr>
            <p:cNvPr id="36874" name="Rectangle 7"/>
            <p:cNvSpPr>
              <a:spLocks noChangeArrowheads="1"/>
            </p:cNvSpPr>
            <p:nvPr/>
          </p:nvSpPr>
          <p:spPr bwMode="auto">
            <a:xfrm>
              <a:off x="2112" y="3024"/>
              <a:ext cx="1488" cy="288"/>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5" name="Line 8"/>
            <p:cNvSpPr>
              <a:spLocks noChangeShapeType="1"/>
            </p:cNvSpPr>
            <p:nvPr/>
          </p:nvSpPr>
          <p:spPr bwMode="auto">
            <a:xfrm>
              <a:off x="2928" y="3024"/>
              <a:ext cx="0" cy="28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 name="组合 12"/>
          <p:cNvGrpSpPr/>
          <p:nvPr/>
        </p:nvGrpSpPr>
        <p:grpSpPr bwMode="auto">
          <a:xfrm>
            <a:off x="3000375" y="4500563"/>
            <a:ext cx="3786188" cy="457200"/>
            <a:chOff x="3000364" y="4500570"/>
            <a:chExt cx="3786214" cy="457200"/>
          </a:xfrm>
        </p:grpSpPr>
        <p:grpSp>
          <p:nvGrpSpPr>
            <p:cNvPr id="36870" name="Group 6"/>
            <p:cNvGrpSpPr/>
            <p:nvPr/>
          </p:nvGrpSpPr>
          <p:grpSpPr bwMode="auto">
            <a:xfrm>
              <a:off x="3000364" y="4500570"/>
              <a:ext cx="3786214" cy="457200"/>
              <a:chOff x="2112" y="3024"/>
              <a:chExt cx="1488" cy="288"/>
            </a:xfrm>
          </p:grpSpPr>
          <p:sp>
            <p:nvSpPr>
              <p:cNvPr id="36872" name="Rectangle 7"/>
              <p:cNvSpPr>
                <a:spLocks noChangeArrowheads="1"/>
              </p:cNvSpPr>
              <p:nvPr/>
            </p:nvSpPr>
            <p:spPr bwMode="auto">
              <a:xfrm>
                <a:off x="2112" y="3024"/>
                <a:ext cx="1488" cy="288"/>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3" name="Line 8"/>
              <p:cNvSpPr>
                <a:spLocks noChangeShapeType="1"/>
              </p:cNvSpPr>
              <p:nvPr/>
            </p:nvSpPr>
            <p:spPr bwMode="auto">
              <a:xfrm>
                <a:off x="2928" y="3024"/>
                <a:ext cx="0" cy="28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cxnSp>
          <p:nvCxnSpPr>
            <p:cNvPr id="12" name="直接连接符 11"/>
            <p:cNvCxnSpPr/>
            <p:nvPr/>
          </p:nvCxnSpPr>
          <p:spPr>
            <a:xfrm rot="5400000">
              <a:off x="3714745" y="4714882"/>
              <a:ext cx="428625"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灯片编号占位符 4"/>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8" name="文本框 7"/>
          <p:cNvSpPr txBox="1"/>
          <p:nvPr/>
        </p:nvSpPr>
        <p:spPr>
          <a:xfrm>
            <a:off x="1910998" y="2444175"/>
            <a:ext cx="1210588" cy="584775"/>
          </a:xfrm>
          <a:prstGeom prst="rect">
            <a:avLst/>
          </a:prstGeom>
          <a:noFill/>
        </p:spPr>
        <p:txBody>
          <a:bodyPr wrap="none" rtlCol="0">
            <a:spAutoFit/>
          </a:bodyPr>
          <a:lstStyle/>
          <a:p>
            <a:r>
              <a:rPr lang="en-US" altLang="zh-CN" sz="3200" dirty="0"/>
              <a:t>vertex</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linds(horizont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blinds(horizont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blinds(horizontal)">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342900" indent="-342900" eaLnBrk="1" hangingPunct="1"/>
            <a:r>
              <a:rPr lang="zh-CN" altLang="en-US"/>
              <a:t>无向图的邻接表表示  </a:t>
            </a:r>
            <a:endParaRPr lang="zh-CN" altLang="en-US"/>
          </a:p>
        </p:txBody>
      </p:sp>
      <p:sp>
        <p:nvSpPr>
          <p:cNvPr id="37891" name="Rectangle 3"/>
          <p:cNvSpPr>
            <a:spLocks noGrp="1" noChangeArrowheads="1"/>
          </p:cNvSpPr>
          <p:nvPr>
            <p:ph type="body" idx="1"/>
          </p:nvPr>
        </p:nvSpPr>
        <p:spPr>
          <a:xfrm>
            <a:off x="323850" y="1989138"/>
            <a:ext cx="7772400" cy="4114800"/>
          </a:xfrm>
        </p:spPr>
        <p:txBody>
          <a:bodyPr/>
          <a:lstStyle/>
          <a:p>
            <a:pPr eaLnBrk="1" hangingPunct="1">
              <a:buFont typeface="Wingdings" panose="05000000000000000000" pitchFamily="2" charset="2"/>
              <a:buNone/>
            </a:pPr>
            <a:r>
              <a:rPr lang="zh-CN" altLang="en-US"/>
              <a:t>下图（带权无向图）的邻接表表示：</a:t>
            </a:r>
            <a:endParaRPr lang="zh-CN" altLang="en-US"/>
          </a:p>
        </p:txBody>
      </p:sp>
      <p:pic>
        <p:nvPicPr>
          <p:cNvPr id="37892" name="Picture 4" descr="7d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068638"/>
            <a:ext cx="9144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无向图的邻接表表示 </a:t>
            </a:r>
            <a:endParaRPr lang="zh-CN" altLang="en-US"/>
          </a:p>
        </p:txBody>
      </p:sp>
      <p:sp>
        <p:nvSpPr>
          <p:cNvPr id="3" name="内容占位符 2"/>
          <p:cNvSpPr>
            <a:spLocks noGrp="1"/>
          </p:cNvSpPr>
          <p:nvPr>
            <p:ph idx="1"/>
          </p:nvPr>
        </p:nvSpPr>
        <p:spPr/>
        <p:txBody>
          <a:bodyPr/>
          <a:lstStyle/>
          <a:p>
            <a:pPr marL="0" indent="446405">
              <a:buFont typeface="Wingdings" panose="05000000000000000000" pitchFamily="2" charset="2"/>
              <a:buNone/>
            </a:pPr>
            <a:r>
              <a:rPr lang="zh-CN" altLang="en-US"/>
              <a:t>无向图的邻接链表中看到：一条边对应两个表结点，所以表结点的总数是边数</a:t>
            </a:r>
            <a:r>
              <a:rPr lang="en-US" altLang="zh-CN"/>
              <a:t>e</a:t>
            </a:r>
            <a:r>
              <a:rPr lang="zh-CN" altLang="en-US"/>
              <a:t>的两倍。</a:t>
            </a:r>
            <a:endParaRPr lang="en-US" altLang="zh-CN"/>
          </a:p>
          <a:p>
            <a:pPr marL="0" indent="446405">
              <a:buFont typeface="Wingdings" panose="05000000000000000000" pitchFamily="2" charset="2"/>
              <a:buNone/>
            </a:pPr>
            <a:r>
              <a:rPr lang="zh-CN" altLang="en-US"/>
              <a:t>以无向图的邻接链表为存储结构，求图中某个顶点的度很容易，就是该顶点的单链表中表结点的数目。</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marL="342900" indent="-342900" eaLnBrk="1" hangingPunct="1"/>
            <a:r>
              <a:rPr lang="zh-CN" altLang="en-US" dirty="0"/>
              <a:t>有向图的邻接表表示 </a:t>
            </a:r>
            <a:endParaRPr lang="zh-CN" altLang="en-US" dirty="0"/>
          </a:p>
        </p:txBody>
      </p:sp>
      <p:sp>
        <p:nvSpPr>
          <p:cNvPr id="39939" name="Rectangle 3"/>
          <p:cNvSpPr>
            <a:spLocks noGrp="1" noChangeArrowheads="1"/>
          </p:cNvSpPr>
          <p:nvPr>
            <p:ph type="body" idx="1"/>
          </p:nvPr>
        </p:nvSpPr>
        <p:spPr>
          <a:xfrm>
            <a:off x="714375" y="1989138"/>
            <a:ext cx="8245475" cy="4114800"/>
          </a:xfrm>
        </p:spPr>
        <p:txBody>
          <a:bodyPr/>
          <a:lstStyle/>
          <a:p>
            <a:pPr lvl="1" eaLnBrk="1" hangingPunct="1">
              <a:buFont typeface="Wingdings" panose="05000000000000000000" pitchFamily="2" charset="2"/>
              <a:buNone/>
            </a:pPr>
            <a:r>
              <a:rPr lang="zh-CN" altLang="en-US"/>
              <a:t>下图为有向带权图的邻接表表示：</a:t>
            </a:r>
            <a:endParaRPr lang="zh-CN" altLang="en-US"/>
          </a:p>
        </p:txBody>
      </p:sp>
      <p:pic>
        <p:nvPicPr>
          <p:cNvPr id="39940" name="Picture 4" descr="7d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14325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72125" y="2643188"/>
            <a:ext cx="3571875" cy="400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b="1" dirty="0">
              <a:solidFill>
                <a:schemeClr val="tx1"/>
              </a:solidFill>
            </a:endParaRPr>
          </a:p>
        </p:txBody>
      </p:sp>
      <p:sp>
        <p:nvSpPr>
          <p:cNvPr id="7" name="矩形 6"/>
          <p:cNvSpPr/>
          <p:nvPr/>
        </p:nvSpPr>
        <p:spPr>
          <a:xfrm>
            <a:off x="5572125" y="2643188"/>
            <a:ext cx="3571875" cy="400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这种存储结构，求图中某个顶点的</a:t>
            </a:r>
            <a:r>
              <a:rPr lang="zh-CN" altLang="en-US" b="1" dirty="0">
                <a:solidFill>
                  <a:srgbClr val="FF0000"/>
                </a:solidFill>
              </a:rPr>
              <a:t>出度</a:t>
            </a:r>
            <a:r>
              <a:rPr lang="zh-CN" altLang="en-US" b="1" dirty="0">
                <a:solidFill>
                  <a:schemeClr val="tx1"/>
                </a:solidFill>
              </a:rPr>
              <a:t>很容易，就是该顶点的单链表中表结点的数目。</a:t>
            </a:r>
            <a:endParaRPr lang="en-US" altLang="zh-CN" b="1" dirty="0">
              <a:solidFill>
                <a:schemeClr val="tx1"/>
              </a:solidFill>
            </a:endParaRPr>
          </a:p>
          <a:p>
            <a:pPr>
              <a:defRPr/>
            </a:pPr>
            <a:r>
              <a:rPr lang="zh-CN" altLang="en-US" b="1" dirty="0">
                <a:solidFill>
                  <a:schemeClr val="tx1"/>
                </a:solidFill>
              </a:rPr>
              <a:t>而求某个顶点的</a:t>
            </a:r>
            <a:r>
              <a:rPr lang="zh-CN" altLang="en-US" b="1" dirty="0">
                <a:solidFill>
                  <a:srgbClr val="FF0000"/>
                </a:solidFill>
              </a:rPr>
              <a:t>入度</a:t>
            </a:r>
            <a:r>
              <a:rPr lang="zh-CN" altLang="en-US" b="1" dirty="0">
                <a:solidFill>
                  <a:schemeClr val="tx1"/>
                </a:solidFill>
              </a:rPr>
              <a:t>有点复杂，需按该顶点在表头向量中的序号在所有的单链表的表结点中查询，表结点中</a:t>
            </a:r>
            <a:r>
              <a:rPr lang="en-US" altLang="zh-CN" b="1" dirty="0" err="1">
                <a:solidFill>
                  <a:schemeClr val="tx1"/>
                </a:solidFill>
              </a:rPr>
              <a:t>dest</a:t>
            </a:r>
            <a:r>
              <a:rPr lang="zh-CN" altLang="en-US" b="1" dirty="0">
                <a:solidFill>
                  <a:schemeClr val="tx1"/>
                </a:solidFill>
              </a:rPr>
              <a:t>域和其序号一致的表结点个数就是该顶点的入度。</a:t>
            </a:r>
            <a:endParaRPr lang="zh-CN" altLang="en-US" b="1" dirty="0">
              <a:solidFill>
                <a:schemeClr val="tx1"/>
              </a:solidFill>
            </a:endParaRPr>
          </a:p>
        </p:txBody>
      </p:sp>
      <p:sp>
        <p:nvSpPr>
          <p:cNvPr id="2" name="Rounded Rectangle 1"/>
          <p:cNvSpPr/>
          <p:nvPr/>
        </p:nvSpPr>
        <p:spPr>
          <a:xfrm>
            <a:off x="179388" y="5732463"/>
            <a:ext cx="8785225" cy="11255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    在逆邻接链表中求有向图中顶点的入度很方便，但求出度则相反，变得不方便了。所以对于一个有向图，是选用邻接链表还是选用逆邻接链表作为图的存储结构，要看具体操作而定。</a:t>
            </a:r>
            <a:endParaRPr lang="en-US" altLang="zh-CN" b="1" dirty="0">
              <a:solidFill>
                <a:schemeClr val="tx1"/>
              </a:solidFill>
            </a:endParaRPr>
          </a:p>
        </p:txBody>
      </p:sp>
      <p:sp>
        <p:nvSpPr>
          <p:cNvPr id="3" name="灯片编号占位符 2"/>
          <p:cNvSpPr>
            <a:spLocks noGrp="1"/>
          </p:cNvSpPr>
          <p:nvPr>
            <p:ph type="sldNum" sz="quarter" idx="12"/>
          </p:nvPr>
        </p:nvSpPr>
        <p:spPr/>
        <p:txBody>
          <a:bodyPr/>
          <a:lstStyle/>
          <a:p>
            <a:fld id="{FA5BA697-B2C8-4C94-B27A-C0C9C1916114}" type="slidenum">
              <a:rPr lang="zh-CN" altLang="en-US" smtClean="0"/>
            </a:fld>
            <a:endParaRPr lang="en-US" altLang="zh-CN"/>
          </a:p>
        </p:txBody>
      </p:sp>
      <mc:AlternateContent xmlns:mc="http://schemas.openxmlformats.org/markup-compatibility/2006">
        <mc:Choice xmlns:a14="http://schemas.microsoft.com/office/drawing/2010/main" Requires="a14">
          <p:sp>
            <p:nvSpPr>
              <p:cNvPr id="4" name="文本框 3">
                <a:extLst>
                  <a:ext uri="{FF2B5EF4-FFF2-40B4-BE49-F238E27FC236}">
                    <ele attr="{53347194-8942-465D-90FE-925A13758E2D}"/>
                  </a:ext>
                </a:extLst>
              </p:cNvPr>
              <p:cNvSpPr txBox="1"/>
              <p:nvPr/>
            </p:nvSpPr>
            <p:spPr>
              <a:xfrm>
                <a:off x="6516216" y="496906"/>
                <a:ext cx="2267287" cy="17033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smtClean="0">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5</m:t>
                              </m:r>
                              <m:r>
                                <a:rPr lang="en-US" altLang="zh-CN" b="0" i="1" smtClean="0">
                                  <a:latin typeface="Cambria Math" panose="02040503050406030204" pitchFamily="18" charset="0"/>
                                </a:rPr>
                                <m:t>   ∞   </m:t>
                              </m:r>
                              <m:r>
                                <a:rPr lang="en-US" altLang="zh-CN" i="1">
                                  <a:latin typeface="Cambria Math" panose="02040503050406030204" pitchFamily="18" charset="0"/>
                                </a:rPr>
                                <m:t>2</m:t>
                              </m:r>
                              <m:r>
                                <a:rPr lang="en-US" altLang="zh-CN" b="0" i="1" smtClean="0">
                                  <a:latin typeface="Cambria Math" panose="02040503050406030204" pitchFamily="18" charset="0"/>
                                </a:rPr>
                                <m:t>   ∞</m:t>
                              </m:r>
                            </m:e>
                            <m:e>
                              <m:r>
                                <a:rPr lang="en-US" altLang="zh-CN" i="1" smtClean="0">
                                  <a:latin typeface="Cambria Math" panose="02040503050406030204" pitchFamily="18" charset="0"/>
                                </a:rPr>
                                <m:t>6</m:t>
                              </m:r>
                              <m:r>
                                <a:rPr lang="en-US" altLang="zh-CN" b="0" i="1" smtClean="0">
                                  <a:latin typeface="Cambria Math" panose="02040503050406030204" pitchFamily="18" charset="0"/>
                                </a:rPr>
                                <m:t>    </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7</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e>
                            <m:e>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3</m:t>
                              </m:r>
                            </m:e>
                            <m:e>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8</m:t>
                              </m:r>
                              <m:r>
                                <a:rPr lang="en-US" altLang="zh-CN" b="0" i="1" smtClean="0">
                                  <a:latin typeface="Cambria Math" panose="02040503050406030204" pitchFamily="18" charset="0"/>
                                </a:rPr>
                                <m:t>   </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9</m:t>
                              </m:r>
                            </m:e>
                            <m:e>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0</m:t>
                              </m:r>
                            </m:e>
                          </m:eqArr>
                          <m:r>
                            <a:rPr lang="en-US" altLang="zh-CN" b="0" i="1" smtClean="0">
                              <a:latin typeface="Cambria Math" panose="02040503050406030204" pitchFamily="18" charset="0"/>
                            </a:rPr>
                            <m:t> </m:t>
                          </m:r>
                        </m:e>
                      </m:d>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6516216" y="496906"/>
                <a:ext cx="2267287" cy="170335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xit" presetSubtype="16" fill="hold" grpId="0" nodeType="clickEffect">
                                  <p:stCondLst>
                                    <p:cond delay="0"/>
                                  </p:stCondLst>
                                  <p:childTnLst>
                                    <p:animEffect transition="out" filter="box(in)">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2" grpId="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有向图的邻接表表示 </a:t>
            </a:r>
            <a:endParaRPr lang="zh-CN" altLang="en-US"/>
          </a:p>
        </p:txBody>
      </p:sp>
      <p:sp>
        <p:nvSpPr>
          <p:cNvPr id="40963" name="内容占位符 2"/>
          <p:cNvSpPr>
            <a:spLocks noGrp="1"/>
          </p:cNvSpPr>
          <p:nvPr>
            <p:ph idx="1"/>
          </p:nvPr>
        </p:nvSpPr>
        <p:spPr/>
        <p:txBody>
          <a:bodyPr/>
          <a:lstStyle/>
          <a:p>
            <a:pPr marL="0" indent="624205">
              <a:buFont typeface="Wingdings" panose="05000000000000000000" pitchFamily="2" charset="2"/>
              <a:buNone/>
            </a:pPr>
            <a:r>
              <a:rPr lang="zh-CN" altLang="en-US"/>
              <a:t>在邻接表的表示法中，有时为了把边描述的更清楚会将表结点用</a:t>
            </a:r>
            <a:r>
              <a:rPr lang="zh-CN" altLang="en-US" u="sng">
                <a:solidFill>
                  <a:srgbClr val="003399"/>
                </a:solidFill>
              </a:rPr>
              <a:t>边类</a:t>
            </a:r>
            <a:r>
              <a:rPr lang="zh-CN" altLang="en-US"/>
              <a:t>型来描述。</a:t>
            </a:r>
            <a:endParaRPr lang="en-US" altLang="zh-CN"/>
          </a:p>
          <a:p>
            <a:pPr marL="0" indent="624205">
              <a:buFont typeface="Wingdings" panose="05000000000000000000" pitchFamily="2" charset="2"/>
              <a:buNone/>
            </a:pPr>
            <a:r>
              <a:rPr lang="zh-CN" altLang="en-US"/>
              <a:t>也就是说将边的起点、终点和权值，以及指向下一条边的链都放在了邻接表中的每一个表结点中。即</a:t>
            </a:r>
            <a:endParaRPr lang="en-US" altLang="zh-CN"/>
          </a:p>
          <a:p>
            <a:pPr marL="0" indent="624205">
              <a:buFont typeface="Wingdings" panose="05000000000000000000" pitchFamily="2" charset="2"/>
              <a:buNone/>
            </a:pPr>
            <a:endParaRPr lang="en-US" altLang="zh-CN"/>
          </a:p>
          <a:p>
            <a:pPr marL="0" indent="624205">
              <a:buFont typeface="Wingdings" panose="05000000000000000000" pitchFamily="2" charset="2"/>
              <a:buNone/>
            </a:pPr>
            <a:r>
              <a:rPr lang="en-US" altLang="zh-CN"/>
              <a:t>         </a:t>
            </a:r>
            <a:r>
              <a:rPr lang="zh-CN" altLang="en-US"/>
              <a:t>起点</a:t>
            </a:r>
            <a:r>
              <a:rPr lang="en-US" altLang="zh-CN"/>
              <a:t> </a:t>
            </a:r>
            <a:r>
              <a:rPr lang="zh-CN" altLang="en-US"/>
              <a:t>终点   权值 下一个</a:t>
            </a:r>
            <a:endParaRPr lang="zh-CN" altLang="en-US"/>
          </a:p>
        </p:txBody>
      </p:sp>
      <p:grpSp>
        <p:nvGrpSpPr>
          <p:cNvPr id="40964" name="Group 8"/>
          <p:cNvGrpSpPr/>
          <p:nvPr/>
        </p:nvGrpSpPr>
        <p:grpSpPr bwMode="auto">
          <a:xfrm>
            <a:off x="2700338" y="5229225"/>
            <a:ext cx="4392612" cy="458788"/>
            <a:chOff x="2699792" y="5229200"/>
            <a:chExt cx="3786188" cy="458787"/>
          </a:xfrm>
        </p:grpSpPr>
        <p:grpSp>
          <p:nvGrpSpPr>
            <p:cNvPr id="40966" name="组合 12"/>
            <p:cNvGrpSpPr/>
            <p:nvPr/>
          </p:nvGrpSpPr>
          <p:grpSpPr bwMode="auto">
            <a:xfrm>
              <a:off x="2699792" y="5229200"/>
              <a:ext cx="3786188" cy="457200"/>
              <a:chOff x="3000364" y="4500570"/>
              <a:chExt cx="3786214" cy="457200"/>
            </a:xfrm>
          </p:grpSpPr>
          <p:grpSp>
            <p:nvGrpSpPr>
              <p:cNvPr id="40968" name="Group 6"/>
              <p:cNvGrpSpPr/>
              <p:nvPr/>
            </p:nvGrpSpPr>
            <p:grpSpPr bwMode="auto">
              <a:xfrm>
                <a:off x="3000364" y="4500570"/>
                <a:ext cx="3786214" cy="457200"/>
                <a:chOff x="2112" y="3024"/>
                <a:chExt cx="1488" cy="288"/>
              </a:xfrm>
            </p:grpSpPr>
            <p:sp>
              <p:nvSpPr>
                <p:cNvPr id="40970" name="Rectangle 7"/>
                <p:cNvSpPr>
                  <a:spLocks noChangeArrowheads="1"/>
                </p:cNvSpPr>
                <p:nvPr/>
              </p:nvSpPr>
              <p:spPr bwMode="auto">
                <a:xfrm>
                  <a:off x="2112" y="3024"/>
                  <a:ext cx="1488" cy="288"/>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71" name="Line 8"/>
                <p:cNvSpPr>
                  <a:spLocks noChangeShapeType="1"/>
                </p:cNvSpPr>
                <p:nvPr/>
              </p:nvSpPr>
              <p:spPr bwMode="auto">
                <a:xfrm>
                  <a:off x="2795" y="3024"/>
                  <a:ext cx="0" cy="28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cxnSp>
            <p:nvCxnSpPr>
              <p:cNvPr id="6" name="直接连接符 11"/>
              <p:cNvCxnSpPr/>
              <p:nvPr/>
            </p:nvCxnSpPr>
            <p:spPr>
              <a:xfrm rot="5400000">
                <a:off x="3594745" y="4715102"/>
                <a:ext cx="428624" cy="2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5369417" y="5230788"/>
              <a:ext cx="0" cy="457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6875463" y="5473700"/>
            <a:ext cx="576262" cy="0"/>
          </a:xfrm>
          <a:prstGeom prst="straightConnector1">
            <a:avLst/>
          </a:prstGeom>
          <a:ln w="5715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2.</a:t>
            </a:r>
            <a:r>
              <a:rPr lang="zh-CN" altLang="en-US"/>
              <a:t>邻接表表示的带权图类 </a:t>
            </a:r>
            <a:endParaRPr lang="zh-CN" altLang="en-US"/>
          </a:p>
        </p:txBody>
      </p:sp>
      <p:sp>
        <p:nvSpPr>
          <p:cNvPr id="41987" name="内容占位符 2"/>
          <p:cNvSpPr>
            <a:spLocks noGrp="1"/>
          </p:cNvSpPr>
          <p:nvPr>
            <p:ph idx="1"/>
          </p:nvPr>
        </p:nvSpPr>
        <p:spPr>
          <a:xfrm>
            <a:off x="714375" y="1989138"/>
            <a:ext cx="8245475" cy="4114800"/>
          </a:xfrm>
        </p:spPr>
        <p:txBody>
          <a:bodyPr/>
          <a:lstStyle/>
          <a:p>
            <a:pPr>
              <a:buFont typeface="Wingdings" panose="05000000000000000000" pitchFamily="2" charset="2"/>
              <a:buNone/>
            </a:pPr>
            <a:r>
              <a:rPr lang="en-US" altLang="zh-CN" sz="2000" dirty="0"/>
              <a:t>public class Vertex&lt;T&gt;                                //</a:t>
            </a:r>
            <a:r>
              <a:rPr lang="zh-CN" altLang="en-US" sz="2000" dirty="0"/>
              <a:t>顶点表元素</a:t>
            </a:r>
            <a:endParaRPr lang="zh-CN" altLang="en-US" sz="2000" dirty="0"/>
          </a:p>
          <a:p>
            <a:pPr>
              <a:buFont typeface="Wingdings" panose="05000000000000000000" pitchFamily="2" charset="2"/>
              <a:buNone/>
            </a:pPr>
            <a:r>
              <a:rPr lang="en-US" altLang="zh-CN" sz="2000" dirty="0"/>
              <a:t>{  public T </a:t>
            </a:r>
            <a:r>
              <a:rPr lang="en-US" altLang="zh-CN" sz="2000" dirty="0">
                <a:solidFill>
                  <a:srgbClr val="FF0000"/>
                </a:solidFill>
              </a:rPr>
              <a:t>data</a:t>
            </a:r>
            <a:r>
              <a:rPr lang="en-US" altLang="zh-CN" sz="2000" dirty="0"/>
              <a:t>;                                    //</a:t>
            </a:r>
            <a:r>
              <a:rPr lang="zh-CN" altLang="en-US" sz="2000" dirty="0"/>
              <a:t>顶点数据域</a:t>
            </a:r>
            <a:endParaRPr lang="zh-CN" altLang="en-US" sz="2000" dirty="0"/>
          </a:p>
          <a:p>
            <a:pPr>
              <a:buFont typeface="Wingdings" panose="05000000000000000000" pitchFamily="2" charset="2"/>
              <a:buNone/>
            </a:pPr>
            <a:r>
              <a:rPr lang="zh-CN" altLang="en-US" sz="2000" dirty="0"/>
              <a:t>    </a:t>
            </a:r>
            <a:r>
              <a:rPr lang="en-US" altLang="zh-CN" sz="2000" dirty="0"/>
              <a:t>public </a:t>
            </a:r>
            <a:r>
              <a:rPr lang="en-US" altLang="zh-CN" sz="2000" dirty="0" err="1">
                <a:solidFill>
                  <a:srgbClr val="003399"/>
                </a:solidFill>
              </a:rPr>
              <a:t>SortedHSLinkedList</a:t>
            </a:r>
            <a:r>
              <a:rPr lang="en-US" altLang="zh-CN" sz="2000" dirty="0"/>
              <a:t>&lt;Edge&gt; </a:t>
            </a:r>
            <a:r>
              <a:rPr lang="en-US" altLang="zh-CN" sz="2000" dirty="0" err="1">
                <a:solidFill>
                  <a:srgbClr val="FF0000"/>
                </a:solidFill>
              </a:rPr>
              <a:t>adjlink</a:t>
            </a:r>
            <a:r>
              <a:rPr lang="en-US" altLang="zh-CN" sz="2000" dirty="0"/>
              <a:t>; //</a:t>
            </a:r>
            <a:r>
              <a:rPr lang="zh-CN" altLang="en-US" sz="2000" dirty="0"/>
              <a:t>该顶点的边单链表</a:t>
            </a:r>
            <a:endParaRPr lang="en-US" altLang="zh-CN" sz="2000" dirty="0"/>
          </a:p>
          <a:p>
            <a:pPr>
              <a:buFont typeface="Wingdings" panose="05000000000000000000" pitchFamily="2" charset="2"/>
              <a:buNone/>
            </a:pPr>
            <a:r>
              <a:rPr lang="en-US" altLang="zh-CN" sz="2000" dirty="0"/>
              <a:t>}</a:t>
            </a:r>
            <a:endParaRPr lang="en-US" altLang="zh-CN" sz="2000" dirty="0"/>
          </a:p>
          <a:p>
            <a:pPr>
              <a:buFont typeface="Wingdings" panose="05000000000000000000" pitchFamily="2" charset="2"/>
              <a:buNone/>
            </a:pPr>
            <a:r>
              <a:rPr lang="en-US" altLang="zh-CN" sz="2000" dirty="0"/>
              <a:t>public class </a:t>
            </a:r>
            <a:r>
              <a:rPr lang="en-US" altLang="zh-CN" sz="2000" dirty="0" err="1">
                <a:solidFill>
                  <a:srgbClr val="003399"/>
                </a:solidFill>
              </a:rPr>
              <a:t>SortedHSLinkedList</a:t>
            </a:r>
            <a:r>
              <a:rPr lang="en-US" altLang="zh-CN" sz="2000" dirty="0"/>
              <a:t>&lt;T&gt; implements </a:t>
            </a:r>
            <a:r>
              <a:rPr lang="en-US" altLang="zh-CN" sz="2000" dirty="0" err="1"/>
              <a:t>LList</a:t>
            </a:r>
            <a:r>
              <a:rPr lang="en-US" altLang="zh-CN" sz="2000" dirty="0"/>
              <a:t>&lt;T&gt; //</a:t>
            </a:r>
            <a:r>
              <a:rPr lang="zh-CN" altLang="en-US" sz="2000" dirty="0"/>
              <a:t>单链表类</a:t>
            </a:r>
            <a:endParaRPr lang="zh-CN" altLang="en-US" sz="2000" dirty="0"/>
          </a:p>
          <a:p>
            <a:pPr>
              <a:buFont typeface="Wingdings" panose="05000000000000000000" pitchFamily="2" charset="2"/>
              <a:buNone/>
            </a:pPr>
            <a:r>
              <a:rPr lang="en-US" altLang="zh-CN" sz="2000" dirty="0"/>
              <a:t>{    protected </a:t>
            </a:r>
            <a:r>
              <a:rPr lang="en-US" altLang="zh-CN" sz="2000" dirty="0">
                <a:solidFill>
                  <a:srgbClr val="C00000"/>
                </a:solidFill>
              </a:rPr>
              <a:t>Node</a:t>
            </a:r>
            <a:r>
              <a:rPr lang="en-US" altLang="zh-CN" sz="2000" dirty="0"/>
              <a:t>&lt;T&gt; </a:t>
            </a:r>
            <a:r>
              <a:rPr lang="en-US" altLang="zh-CN" sz="2000" dirty="0">
                <a:solidFill>
                  <a:srgbClr val="003399"/>
                </a:solidFill>
              </a:rPr>
              <a:t>head</a:t>
            </a:r>
            <a:r>
              <a:rPr lang="en-US" altLang="zh-CN" sz="2000" dirty="0"/>
              <a:t>; }//</a:t>
            </a:r>
            <a:r>
              <a:rPr lang="zh-CN" altLang="en-US" sz="2000" dirty="0"/>
              <a:t>头指针，指向单链表的头结点</a:t>
            </a:r>
            <a:endParaRPr lang="en-US" altLang="zh-CN" sz="2000" dirty="0"/>
          </a:p>
          <a:p>
            <a:pPr>
              <a:buFont typeface="Wingdings" panose="05000000000000000000" pitchFamily="2" charset="2"/>
              <a:buNone/>
            </a:pPr>
            <a:endParaRPr lang="en-US" altLang="zh-CN" sz="2000" dirty="0"/>
          </a:p>
          <a:p>
            <a:pPr>
              <a:buFont typeface="Wingdings" panose="05000000000000000000" pitchFamily="2" charset="2"/>
              <a:buNone/>
            </a:pPr>
            <a:r>
              <a:rPr lang="en-US" altLang="zh-CN" sz="2000" dirty="0"/>
              <a:t>public class </a:t>
            </a:r>
            <a:r>
              <a:rPr lang="en-US" altLang="zh-CN" sz="2000" dirty="0">
                <a:solidFill>
                  <a:srgbClr val="FF0000"/>
                </a:solidFill>
              </a:rPr>
              <a:t>Edge</a:t>
            </a:r>
            <a:r>
              <a:rPr lang="en-US" altLang="zh-CN" sz="2000" dirty="0"/>
              <a:t>                               //</a:t>
            </a:r>
            <a:r>
              <a:rPr lang="zh-CN" altLang="en-US" sz="2000" dirty="0"/>
              <a:t>带权值的边类</a:t>
            </a:r>
            <a:endParaRPr lang="zh-CN" altLang="en-US" sz="2000" dirty="0"/>
          </a:p>
          <a:p>
            <a:pPr>
              <a:buFont typeface="Wingdings" panose="05000000000000000000" pitchFamily="2" charset="2"/>
              <a:buNone/>
            </a:pPr>
            <a:r>
              <a:rPr lang="en-US" altLang="zh-CN" sz="2000" dirty="0"/>
              <a:t>{  public int </a:t>
            </a:r>
            <a:r>
              <a:rPr lang="en-US" altLang="zh-CN" sz="2000" dirty="0">
                <a:solidFill>
                  <a:srgbClr val="FF0000"/>
                </a:solidFill>
              </a:rPr>
              <a:t>start</a:t>
            </a:r>
            <a:r>
              <a:rPr lang="en-US" altLang="zh-CN" sz="2000" dirty="0"/>
              <a:t>;                     //</a:t>
            </a:r>
            <a:r>
              <a:rPr lang="zh-CN" altLang="en-US" sz="2000" dirty="0"/>
              <a:t>边的起点序号</a:t>
            </a:r>
            <a:endParaRPr lang="zh-CN" altLang="en-US" sz="2000" dirty="0"/>
          </a:p>
          <a:p>
            <a:pPr>
              <a:buFont typeface="Wingdings" panose="05000000000000000000" pitchFamily="2" charset="2"/>
              <a:buNone/>
            </a:pPr>
            <a:r>
              <a:rPr lang="zh-CN" altLang="en-US" sz="2000" dirty="0"/>
              <a:t>    </a:t>
            </a:r>
            <a:r>
              <a:rPr lang="en-US" altLang="zh-CN" sz="2000" dirty="0"/>
              <a:t>public int </a:t>
            </a:r>
            <a:r>
              <a:rPr lang="en-US" altLang="zh-CN" sz="2000" dirty="0" err="1">
                <a:solidFill>
                  <a:srgbClr val="FF0000"/>
                </a:solidFill>
              </a:rPr>
              <a:t>dest</a:t>
            </a:r>
            <a:r>
              <a:rPr lang="en-US" altLang="zh-CN" sz="2000" dirty="0"/>
              <a:t>;                      //</a:t>
            </a:r>
            <a:r>
              <a:rPr lang="zh-CN" altLang="en-US" sz="2000" dirty="0"/>
              <a:t>边的终点序号</a:t>
            </a:r>
            <a:endParaRPr lang="zh-CN" altLang="en-US" sz="2000" dirty="0"/>
          </a:p>
          <a:p>
            <a:pPr>
              <a:buFont typeface="Wingdings" panose="05000000000000000000" pitchFamily="2" charset="2"/>
              <a:buNone/>
            </a:pPr>
            <a:r>
              <a:rPr lang="zh-CN" altLang="en-US" sz="2000" dirty="0"/>
              <a:t>    </a:t>
            </a:r>
            <a:r>
              <a:rPr lang="en-US" altLang="zh-CN" sz="2000" dirty="0"/>
              <a:t>public int </a:t>
            </a:r>
            <a:r>
              <a:rPr lang="en-US" altLang="zh-CN" sz="2000" dirty="0">
                <a:solidFill>
                  <a:srgbClr val="FF0000"/>
                </a:solidFill>
              </a:rPr>
              <a:t>weight</a:t>
            </a:r>
            <a:r>
              <a:rPr lang="en-US" altLang="zh-CN" sz="2000" dirty="0"/>
              <a:t>;                 //</a:t>
            </a:r>
            <a:r>
              <a:rPr lang="zh-CN" altLang="en-US" sz="2000" dirty="0"/>
              <a:t>边的权值</a:t>
            </a:r>
            <a:endParaRPr lang="en-US" altLang="zh-CN" sz="2000" dirty="0"/>
          </a:p>
          <a:p>
            <a:pPr>
              <a:buFont typeface="Wingdings" panose="05000000000000000000" pitchFamily="2" charset="2"/>
              <a:buNone/>
            </a:pPr>
            <a:r>
              <a:rPr lang="en-US" altLang="zh-CN" sz="2000" dirty="0"/>
              <a:t>}</a:t>
            </a:r>
            <a:endParaRPr lang="zh-CN" altLang="en-US" sz="2000" dirty="0"/>
          </a:p>
          <a:p>
            <a:pPr>
              <a:buFont typeface="Wingdings" panose="05000000000000000000" pitchFamily="2" charset="2"/>
              <a:buNone/>
            </a:pPr>
            <a:r>
              <a:rPr lang="zh-CN" altLang="en-US" sz="2800" dirty="0"/>
              <a:t> </a:t>
            </a:r>
            <a:endParaRPr lang="zh-CN" altLang="en-US" sz="28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p:txBody>
      </p:sp>
      <p:sp>
        <p:nvSpPr>
          <p:cNvPr id="5" name="TextBox 4"/>
          <p:cNvSpPr txBox="1">
            <a:spLocks noChangeArrowheads="1"/>
          </p:cNvSpPr>
          <p:nvPr/>
        </p:nvSpPr>
        <p:spPr bwMode="auto">
          <a:xfrm>
            <a:off x="3347864" y="9416"/>
            <a:ext cx="5857875" cy="120032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public class </a:t>
            </a:r>
            <a:r>
              <a:rPr lang="en-US" altLang="zh-CN" dirty="0">
                <a:solidFill>
                  <a:srgbClr val="C00000"/>
                </a:solidFill>
              </a:rPr>
              <a:t>Node</a:t>
            </a:r>
            <a:r>
              <a:rPr lang="en-US" altLang="zh-CN" dirty="0"/>
              <a:t>&lt;T&gt;   //</a:t>
            </a:r>
            <a:r>
              <a:rPr lang="zh-CN" altLang="en-US" dirty="0"/>
              <a:t>单链表结点类</a:t>
            </a:r>
            <a:endParaRPr lang="zh-CN" altLang="en-US" dirty="0"/>
          </a:p>
          <a:p>
            <a:pPr eaLnBrk="1" hangingPunct="1"/>
            <a:r>
              <a:rPr lang="en-US" altLang="zh-CN" dirty="0"/>
              <a:t>{   public T </a:t>
            </a:r>
            <a:r>
              <a:rPr lang="en-US" altLang="zh-CN" dirty="0">
                <a:solidFill>
                  <a:srgbClr val="FF0000"/>
                </a:solidFill>
              </a:rPr>
              <a:t>data</a:t>
            </a:r>
            <a:r>
              <a:rPr lang="en-US" altLang="zh-CN" dirty="0"/>
              <a:t>; //</a:t>
            </a:r>
            <a:r>
              <a:rPr lang="en-US" altLang="zh-CN" dirty="0">
                <a:solidFill>
                  <a:srgbClr val="003399"/>
                </a:solidFill>
              </a:rPr>
              <a:t> </a:t>
            </a:r>
            <a:r>
              <a:rPr lang="zh-CN" altLang="en-US" dirty="0"/>
              <a:t>存放与边的信息</a:t>
            </a:r>
            <a:endParaRPr lang="zh-CN" altLang="en-US" dirty="0"/>
          </a:p>
          <a:p>
            <a:pPr eaLnBrk="1" hangingPunct="1"/>
            <a:r>
              <a:rPr lang="zh-CN" altLang="en-US" dirty="0"/>
              <a:t>    </a:t>
            </a:r>
            <a:r>
              <a:rPr lang="en-US" altLang="zh-CN" dirty="0"/>
              <a:t>public Node&lt;T&gt; </a:t>
            </a:r>
            <a:r>
              <a:rPr lang="en-US" altLang="zh-CN" dirty="0">
                <a:solidFill>
                  <a:srgbClr val="FF0000"/>
                </a:solidFill>
              </a:rPr>
              <a:t>next</a:t>
            </a:r>
            <a:r>
              <a:rPr lang="en-US" altLang="zh-CN" dirty="0"/>
              <a:t>; }  //</a:t>
            </a:r>
            <a:r>
              <a:rPr lang="zh-CN" altLang="en-US" dirty="0"/>
              <a:t> 指向下一结点。</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t>2.</a:t>
            </a:r>
            <a:r>
              <a:rPr lang="zh-CN" altLang="en-US"/>
              <a:t>邻接表表示的带权图类 </a:t>
            </a:r>
            <a:endParaRPr lang="zh-CN" altLang="en-US"/>
          </a:p>
        </p:txBody>
      </p:sp>
      <p:sp>
        <p:nvSpPr>
          <p:cNvPr id="43011" name="内容占位符 2"/>
          <p:cNvSpPr>
            <a:spLocks noGrp="1"/>
          </p:cNvSpPr>
          <p:nvPr>
            <p:ph idx="1"/>
          </p:nvPr>
        </p:nvSpPr>
        <p:spPr/>
        <p:txBody>
          <a:bodyPr/>
          <a:lstStyle/>
          <a:p>
            <a:pPr>
              <a:buFont typeface="Wingdings" panose="05000000000000000000" pitchFamily="2" charset="2"/>
              <a:buNone/>
            </a:pPr>
            <a:r>
              <a:rPr lang="zh-CN" altLang="en-US"/>
              <a:t>图的存储实例：</a:t>
            </a:r>
            <a:endParaRPr lang="zh-CN" altLang="en-US"/>
          </a:p>
        </p:txBody>
      </p:sp>
      <p:pic>
        <p:nvPicPr>
          <p:cNvPr id="4301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25" y="1857375"/>
            <a:ext cx="2390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4071938"/>
            <a:ext cx="82581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a:xfrm rot="7239046">
            <a:off x="5715794" y="3501231"/>
            <a:ext cx="357188"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blinds(horizontal)">
                                      <p:cBhvr>
                                        <p:cTn id="12"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2.</a:t>
            </a:r>
            <a:r>
              <a:rPr lang="zh-CN" altLang="en-US"/>
              <a:t>邻接表表示的带权图类 </a:t>
            </a:r>
            <a:endParaRPr lang="zh-CN" altLang="en-US"/>
          </a:p>
        </p:txBody>
      </p:sp>
      <p:sp>
        <p:nvSpPr>
          <p:cNvPr id="44035" name="Rectangle 3"/>
          <p:cNvSpPr>
            <a:spLocks noGrp="1" noChangeArrowheads="1"/>
          </p:cNvSpPr>
          <p:nvPr>
            <p:ph type="body" idx="1"/>
          </p:nvPr>
        </p:nvSpPr>
        <p:spPr>
          <a:xfrm>
            <a:off x="179388" y="1916113"/>
            <a:ext cx="8564562" cy="4114800"/>
          </a:xfrm>
        </p:spPr>
        <p:txBody>
          <a:bodyPr/>
          <a:lstStyle/>
          <a:p>
            <a:pPr lvl="1" eaLnBrk="1" hangingPunct="1">
              <a:buFont typeface="Wingdings" panose="05000000000000000000" pitchFamily="2" charset="2"/>
              <a:buNone/>
            </a:pPr>
            <a:r>
              <a:rPr lang="zh-CN" altLang="en-US"/>
              <a:t>图的插入操作：插入一个顶点</a:t>
            </a:r>
            <a:r>
              <a:rPr lang="en-US" altLang="zh-CN"/>
              <a:t>F</a:t>
            </a:r>
            <a:r>
              <a:rPr lang="zh-CN" altLang="en-US"/>
              <a:t>，</a:t>
            </a:r>
            <a:endParaRPr lang="en-US" altLang="zh-CN"/>
          </a:p>
          <a:p>
            <a:pPr lvl="1" eaLnBrk="1" hangingPunct="1">
              <a:buFont typeface="Wingdings" panose="05000000000000000000" pitchFamily="2" charset="2"/>
              <a:buNone/>
            </a:pPr>
            <a:r>
              <a:rPr lang="zh-CN" altLang="en-US"/>
              <a:t>再插入一条边（</a:t>
            </a:r>
            <a:r>
              <a:rPr lang="en-US" altLang="zh-CN"/>
              <a:t>A</a:t>
            </a:r>
            <a:r>
              <a:rPr lang="zh-CN" altLang="en-US"/>
              <a:t>，</a:t>
            </a:r>
            <a:r>
              <a:rPr lang="en-US" altLang="zh-CN"/>
              <a:t>F</a:t>
            </a:r>
            <a:r>
              <a:rPr lang="zh-CN" altLang="en-US"/>
              <a:t>），权为</a:t>
            </a:r>
            <a:r>
              <a:rPr lang="en-US" altLang="zh-CN"/>
              <a:t>21</a:t>
            </a:r>
            <a:r>
              <a:rPr lang="zh-CN" altLang="en-US"/>
              <a:t>。</a:t>
            </a:r>
            <a:endParaRPr lang="zh-CN" altLang="en-US"/>
          </a:p>
          <a:p>
            <a:pPr lvl="1" eaLnBrk="1" hangingPunct="1"/>
            <a:endParaRPr lang="zh-CN" altLang="en-US"/>
          </a:p>
        </p:txBody>
      </p:sp>
      <p:pic>
        <p:nvPicPr>
          <p:cNvPr id="36868" name="Picture 4" descr="7d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3500438"/>
            <a:ext cx="82804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225" y="1643063"/>
            <a:ext cx="2390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6000750" y="2357438"/>
            <a:ext cx="357188"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C00000"/>
                </a:solidFill>
              </a:rPr>
              <a:t>F</a:t>
            </a:r>
            <a:endParaRPr lang="zh-CN" altLang="en-US" dirty="0">
              <a:solidFill>
                <a:srgbClr val="C00000"/>
              </a:solidFill>
            </a:endParaRPr>
          </a:p>
        </p:txBody>
      </p:sp>
      <p:grpSp>
        <p:nvGrpSpPr>
          <p:cNvPr id="2" name="组合 10"/>
          <p:cNvGrpSpPr/>
          <p:nvPr/>
        </p:nvGrpSpPr>
        <p:grpSpPr bwMode="auto">
          <a:xfrm>
            <a:off x="6180138" y="1928813"/>
            <a:ext cx="677862" cy="428625"/>
            <a:chOff x="6179356" y="1928802"/>
            <a:chExt cx="678661" cy="428628"/>
          </a:xfrm>
        </p:grpSpPr>
        <p:cxnSp>
          <p:nvCxnSpPr>
            <p:cNvPr id="9" name="直接连接符 8"/>
            <p:cNvCxnSpPr>
              <a:endCxn id="7" idx="0"/>
            </p:cNvCxnSpPr>
            <p:nvPr/>
          </p:nvCxnSpPr>
          <p:spPr>
            <a:xfrm rot="10800000" flipV="1">
              <a:off x="6179356" y="1928802"/>
              <a:ext cx="678661" cy="428628"/>
            </a:xfrm>
            <a:prstGeom prst="line">
              <a:avLst/>
            </a:prstGeom>
            <a:ln w="28575">
              <a:solidFill>
                <a:srgbClr val="003399"/>
              </a:solidFill>
            </a:ln>
          </p:spPr>
          <p:style>
            <a:lnRef idx="1">
              <a:schemeClr val="accent1"/>
            </a:lnRef>
            <a:fillRef idx="0">
              <a:schemeClr val="accent1"/>
            </a:fillRef>
            <a:effectRef idx="0">
              <a:schemeClr val="accent1"/>
            </a:effectRef>
            <a:fontRef idx="minor">
              <a:schemeClr val="tx1"/>
            </a:fontRef>
          </p:style>
        </p:cxnSp>
        <p:sp>
          <p:nvSpPr>
            <p:cNvPr id="44044" name="TextBox 9"/>
            <p:cNvSpPr txBox="1">
              <a:spLocks noChangeArrowheads="1"/>
            </p:cNvSpPr>
            <p:nvPr/>
          </p:nvSpPr>
          <p:spPr bwMode="auto">
            <a:xfrm>
              <a:off x="6286512" y="2000240"/>
              <a:ext cx="4286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21</a:t>
              </a:r>
              <a:endParaRPr lang="zh-CN" altLang="en-US" b="1"/>
            </a:p>
          </p:txBody>
        </p:sp>
      </p:grpSp>
      <p:sp>
        <p:nvSpPr>
          <p:cNvPr id="12" name="矩形 11"/>
          <p:cNvSpPr/>
          <p:nvPr/>
        </p:nvSpPr>
        <p:spPr>
          <a:xfrm>
            <a:off x="571500" y="6143625"/>
            <a:ext cx="1285875"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5357813" y="3500438"/>
            <a:ext cx="1714500"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1928813" y="6143625"/>
            <a:ext cx="1857375" cy="571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blinds(horizontal)">
                                      <p:cBhvr>
                                        <p:cTn id="7" dur="500"/>
                                        <p:tgtEl>
                                          <p:spTgt spid="36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blinds(horizontal)">
                                      <p:cBhvr>
                                        <p:cTn id="22" dur="500"/>
                                        <p:tgtEl>
                                          <p:spTgt spid="368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插入算法</a:t>
            </a:r>
            <a:endParaRPr lang="zh-CN" altLang="en-US"/>
          </a:p>
        </p:txBody>
      </p:sp>
      <p:sp>
        <p:nvSpPr>
          <p:cNvPr id="45059" name="内容占位符 2"/>
          <p:cNvSpPr>
            <a:spLocks noGrp="1"/>
          </p:cNvSpPr>
          <p:nvPr>
            <p:ph idx="1"/>
          </p:nvPr>
        </p:nvSpPr>
        <p:spPr>
          <a:xfrm>
            <a:off x="642938" y="1989138"/>
            <a:ext cx="8316912" cy="4114800"/>
          </a:xfrm>
        </p:spPr>
        <p:txBody>
          <a:bodyPr/>
          <a:lstStyle/>
          <a:p>
            <a:pPr>
              <a:buFont typeface="Wingdings" panose="05000000000000000000" pitchFamily="2" charset="2"/>
              <a:buNone/>
            </a:pPr>
            <a:r>
              <a:rPr lang="en-US" altLang="zh-CN" sz="2000" dirty="0"/>
              <a:t> public </a:t>
            </a:r>
            <a:r>
              <a:rPr lang="en-US" altLang="zh-CN" sz="2000" dirty="0" err="1"/>
              <a:t>boolean</a:t>
            </a:r>
            <a:r>
              <a:rPr lang="en-US" altLang="zh-CN" sz="2000" dirty="0"/>
              <a:t> </a:t>
            </a:r>
            <a:r>
              <a:rPr lang="en-US" altLang="zh-CN" sz="2000" dirty="0" err="1">
                <a:solidFill>
                  <a:srgbClr val="FF0000"/>
                </a:solidFill>
              </a:rPr>
              <a:t>insertVertex</a:t>
            </a:r>
            <a:r>
              <a:rPr lang="en-US" altLang="zh-CN" sz="2000" dirty="0">
                <a:solidFill>
                  <a:srgbClr val="FF0000"/>
                </a:solidFill>
              </a:rPr>
              <a:t>(T</a:t>
            </a:r>
            <a:r>
              <a:rPr lang="en-US" altLang="zh-CN" sz="2000" dirty="0"/>
              <a:t> vertex) </a:t>
            </a:r>
            <a:r>
              <a:rPr lang="en-US" altLang="zh-CN" sz="2000" dirty="0">
                <a:solidFill>
                  <a:srgbClr val="00B050"/>
                </a:solidFill>
              </a:rPr>
              <a:t>//</a:t>
            </a:r>
            <a:r>
              <a:rPr lang="zh-CN" altLang="en-US" sz="2000" dirty="0">
                <a:solidFill>
                  <a:srgbClr val="00B050"/>
                </a:solidFill>
              </a:rPr>
              <a:t>插入一个顶点，若成功，返回</a:t>
            </a:r>
            <a:r>
              <a:rPr lang="en-US" altLang="zh-CN" sz="2000" dirty="0">
                <a:solidFill>
                  <a:srgbClr val="00B050"/>
                </a:solidFill>
              </a:rPr>
              <a:t>true</a:t>
            </a:r>
            <a:endParaRPr lang="en-US" altLang="zh-CN" sz="2000" dirty="0">
              <a:solidFill>
                <a:srgbClr val="00B050"/>
              </a:solidFill>
            </a:endParaRPr>
          </a:p>
          <a:p>
            <a:pPr>
              <a:buFont typeface="Wingdings" panose="05000000000000000000" pitchFamily="2" charset="2"/>
              <a:buNone/>
            </a:pPr>
            <a:r>
              <a:rPr lang="en-US" altLang="zh-CN" sz="2000" dirty="0"/>
              <a:t>    {   return </a:t>
            </a:r>
            <a:r>
              <a:rPr lang="en-US" altLang="zh-CN" sz="2000" dirty="0" err="1"/>
              <a:t>this.vertexlist.add</a:t>
            </a:r>
            <a:r>
              <a:rPr lang="en-US" altLang="zh-CN" sz="2000" dirty="0"/>
              <a:t>(new Vertex&lt;T&gt;(vertex)); }</a:t>
            </a:r>
            <a:endParaRPr lang="en-US" altLang="zh-CN" sz="2000" dirty="0"/>
          </a:p>
          <a:p>
            <a:pPr>
              <a:buFont typeface="Wingdings" panose="05000000000000000000" pitchFamily="2" charset="2"/>
              <a:buNone/>
            </a:pPr>
            <a:r>
              <a:rPr lang="en-US" altLang="zh-CN" sz="2000" dirty="0"/>
              <a:t>                                                                </a:t>
            </a:r>
            <a:r>
              <a:rPr lang="en-US" altLang="zh-CN" sz="2000" dirty="0">
                <a:solidFill>
                  <a:srgbClr val="00B050"/>
                </a:solidFill>
              </a:rPr>
              <a:t>//</a:t>
            </a:r>
            <a:r>
              <a:rPr lang="zh-CN" altLang="en-US" sz="2000" dirty="0">
                <a:solidFill>
                  <a:srgbClr val="00B050"/>
                </a:solidFill>
              </a:rPr>
              <a:t>在顺序表最后插入一个元素</a:t>
            </a:r>
            <a:endParaRPr lang="zh-CN" altLang="en-US" sz="2000" dirty="0">
              <a:solidFill>
                <a:srgbClr val="00B050"/>
              </a:solidFill>
            </a:endParaRPr>
          </a:p>
          <a:p>
            <a:pPr>
              <a:buFont typeface="Wingdings" panose="05000000000000000000" pitchFamily="2" charset="2"/>
              <a:buNone/>
            </a:pPr>
            <a:r>
              <a:rPr lang="en-US" altLang="zh-CN" sz="2000" dirty="0"/>
              <a:t>public </a:t>
            </a:r>
            <a:r>
              <a:rPr lang="en-US" altLang="zh-CN" sz="2000" dirty="0" err="1"/>
              <a:t>boolean</a:t>
            </a:r>
            <a:r>
              <a:rPr lang="en-US" altLang="zh-CN" sz="2000" dirty="0"/>
              <a:t> </a:t>
            </a:r>
            <a:r>
              <a:rPr lang="en-US" altLang="zh-CN" sz="2000" dirty="0" err="1">
                <a:solidFill>
                  <a:srgbClr val="FF0000"/>
                </a:solidFill>
              </a:rPr>
              <a:t>insertEdge</a:t>
            </a:r>
            <a:r>
              <a:rPr lang="en-US" altLang="zh-CN" sz="2000" dirty="0"/>
              <a:t>(int </a:t>
            </a:r>
            <a:r>
              <a:rPr lang="en-US" altLang="zh-CN" sz="2000" dirty="0" err="1"/>
              <a:t>i</a:t>
            </a:r>
            <a:r>
              <a:rPr lang="en-US" altLang="zh-CN" sz="2000" dirty="0"/>
              <a:t>, int j, int weight)</a:t>
            </a:r>
            <a:endParaRPr lang="en-US" altLang="zh-CN" sz="2000" dirty="0"/>
          </a:p>
          <a:p>
            <a:pPr>
              <a:buFont typeface="Wingdings" panose="05000000000000000000" pitchFamily="2" charset="2"/>
              <a:buNone/>
            </a:pPr>
            <a:r>
              <a:rPr lang="en-US" altLang="zh-CN" sz="2000" dirty="0"/>
              <a:t>                                                            </a:t>
            </a:r>
            <a:r>
              <a:rPr lang="en-US" altLang="zh-CN" sz="2000" dirty="0">
                <a:solidFill>
                  <a:srgbClr val="00B050"/>
                </a:solidFill>
              </a:rPr>
              <a:t> //</a:t>
            </a:r>
            <a:r>
              <a:rPr lang="zh-CN" altLang="en-US" sz="2000" dirty="0">
                <a:solidFill>
                  <a:srgbClr val="00B050"/>
                </a:solidFill>
              </a:rPr>
              <a:t>插入一条权值为</a:t>
            </a:r>
            <a:r>
              <a:rPr lang="en-US" altLang="zh-CN" sz="2000" dirty="0">
                <a:solidFill>
                  <a:srgbClr val="00B050"/>
                </a:solidFill>
              </a:rPr>
              <a:t>weight</a:t>
            </a:r>
            <a:r>
              <a:rPr lang="zh-CN" altLang="en-US" sz="2000" dirty="0">
                <a:solidFill>
                  <a:srgbClr val="00B050"/>
                </a:solidFill>
              </a:rPr>
              <a:t>的边</a:t>
            </a:r>
            <a:r>
              <a:rPr lang="en-US" altLang="zh-CN" sz="2000" dirty="0">
                <a:solidFill>
                  <a:srgbClr val="00B050"/>
                </a:solidFill>
              </a:rPr>
              <a:t>〈</a:t>
            </a:r>
            <a:r>
              <a:rPr lang="en-US" altLang="zh-CN" sz="2000" dirty="0" err="1">
                <a:solidFill>
                  <a:srgbClr val="00B050"/>
                </a:solidFill>
              </a:rPr>
              <a:t>vi,vj</a:t>
            </a:r>
            <a:r>
              <a:rPr lang="en-US" altLang="zh-CN" sz="2000" dirty="0">
                <a:solidFill>
                  <a:srgbClr val="00B050"/>
                </a:solidFill>
              </a:rPr>
              <a:t>〉</a:t>
            </a:r>
            <a:endParaRPr lang="en-US" altLang="zh-CN" sz="2000" dirty="0">
              <a:solidFill>
                <a:srgbClr val="00B050"/>
              </a:solidFill>
            </a:endParaRPr>
          </a:p>
          <a:p>
            <a:pPr>
              <a:buFont typeface="Wingdings" panose="05000000000000000000" pitchFamily="2" charset="2"/>
              <a:buNone/>
            </a:pPr>
            <a:r>
              <a:rPr lang="en-US" altLang="zh-CN" sz="2000" dirty="0"/>
              <a:t>    { </a:t>
            </a:r>
            <a:endParaRPr lang="en-US" altLang="zh-CN" sz="2000" dirty="0"/>
          </a:p>
          <a:p>
            <a:pPr>
              <a:buFont typeface="Wingdings" panose="05000000000000000000" pitchFamily="2" charset="2"/>
              <a:buNone/>
            </a:pPr>
            <a:r>
              <a:rPr lang="en-US" altLang="zh-CN" sz="2000" dirty="0"/>
              <a:t>        if (</a:t>
            </a:r>
            <a:r>
              <a:rPr lang="en-US" altLang="zh-CN" sz="2000" dirty="0" err="1"/>
              <a:t>i</a:t>
            </a:r>
            <a:r>
              <a:rPr lang="en-US" altLang="zh-CN" sz="2000" dirty="0"/>
              <a:t>&gt;=0 &amp;&amp; </a:t>
            </a:r>
            <a:r>
              <a:rPr lang="en-US" altLang="zh-CN" sz="2000" dirty="0" err="1"/>
              <a:t>i</a:t>
            </a:r>
            <a:r>
              <a:rPr lang="en-US" altLang="zh-CN" sz="2000" dirty="0"/>
              <a:t>&lt;</a:t>
            </a:r>
            <a:r>
              <a:rPr lang="en-US" altLang="zh-CN" sz="2000" dirty="0" err="1"/>
              <a:t>vertexCount</a:t>
            </a:r>
            <a:r>
              <a:rPr lang="en-US" altLang="zh-CN" sz="2000" dirty="0"/>
              <a:t>() &amp;&amp; j&gt;=0 &amp;&amp; j&lt;</a:t>
            </a:r>
            <a:r>
              <a:rPr lang="en-US" altLang="zh-CN" sz="2000" dirty="0" err="1"/>
              <a:t>vertexCount</a:t>
            </a:r>
            <a:r>
              <a:rPr lang="en-US" altLang="zh-CN" sz="2000" dirty="0"/>
              <a:t>() &amp;&amp; </a:t>
            </a:r>
            <a:r>
              <a:rPr lang="en-US" altLang="zh-CN" sz="2000" dirty="0" err="1"/>
              <a:t>i</a:t>
            </a:r>
            <a:r>
              <a:rPr lang="en-US" altLang="zh-CN" sz="2000" dirty="0"/>
              <a:t>!=j)</a:t>
            </a:r>
            <a:endParaRPr lang="en-US" altLang="zh-CN" sz="2000" dirty="0"/>
          </a:p>
          <a:p>
            <a:pPr>
              <a:buFont typeface="Wingdings" panose="05000000000000000000" pitchFamily="2" charset="2"/>
              <a:buNone/>
            </a:pPr>
            <a:r>
              <a:rPr lang="en-US" altLang="zh-CN" sz="2000" dirty="0"/>
              <a:t>        {    </a:t>
            </a:r>
            <a:r>
              <a:rPr lang="en-US" altLang="zh-CN" sz="2000" dirty="0" err="1"/>
              <a:t>SortedHSLinkedList</a:t>
            </a:r>
            <a:r>
              <a:rPr lang="en-US" altLang="zh-CN" sz="2000" dirty="0"/>
              <a:t> slink = </a:t>
            </a:r>
            <a:r>
              <a:rPr lang="en-US" altLang="zh-CN" sz="2000" dirty="0" err="1"/>
              <a:t>this.vertexlist.get</a:t>
            </a:r>
            <a:r>
              <a:rPr lang="en-US" altLang="zh-CN" sz="2000" dirty="0"/>
              <a:t>(</a:t>
            </a:r>
            <a:r>
              <a:rPr lang="en-US" altLang="zh-CN" sz="2000" dirty="0" err="1"/>
              <a:t>i</a:t>
            </a:r>
            <a:r>
              <a:rPr lang="en-US" altLang="zh-CN" sz="2000" dirty="0"/>
              <a:t>).</a:t>
            </a:r>
            <a:r>
              <a:rPr lang="en-US" altLang="zh-CN" sz="2000" dirty="0" err="1"/>
              <a:t>adjlink</a:t>
            </a:r>
            <a:r>
              <a:rPr lang="en-US" altLang="zh-CN" sz="2000" dirty="0"/>
              <a:t>;</a:t>
            </a:r>
            <a:endParaRPr lang="en-US" altLang="zh-CN" sz="2000" dirty="0"/>
          </a:p>
          <a:p>
            <a:pPr>
              <a:buFont typeface="Wingdings" panose="05000000000000000000" pitchFamily="2" charset="2"/>
              <a:buNone/>
            </a:pPr>
            <a:r>
              <a:rPr lang="en-US" altLang="zh-CN" sz="2000" dirty="0"/>
              <a:t>            return </a:t>
            </a:r>
            <a:r>
              <a:rPr lang="en-US" altLang="zh-CN" sz="2000" dirty="0" err="1"/>
              <a:t>slink.add</a:t>
            </a:r>
            <a:r>
              <a:rPr lang="en-US" altLang="zh-CN" sz="2000" dirty="0"/>
              <a:t>(new Edge(</a:t>
            </a:r>
            <a:r>
              <a:rPr lang="en-US" altLang="zh-CN" sz="2000" dirty="0" err="1"/>
              <a:t>i,j,weight</a:t>
            </a:r>
            <a:r>
              <a:rPr lang="en-US" altLang="zh-CN" sz="2000" dirty="0"/>
              <a:t>)); </a:t>
            </a:r>
            <a:r>
              <a:rPr lang="en-US" altLang="zh-CN" sz="2000" dirty="0">
                <a:solidFill>
                  <a:srgbClr val="00B050"/>
                </a:solidFill>
              </a:rPr>
              <a:t>//</a:t>
            </a:r>
            <a:r>
              <a:rPr lang="zh-CN" altLang="en-US" sz="2000" dirty="0">
                <a:solidFill>
                  <a:srgbClr val="00B050"/>
                </a:solidFill>
              </a:rPr>
              <a:t>在第</a:t>
            </a:r>
            <a:r>
              <a:rPr lang="en-US" altLang="zh-CN" sz="2000" dirty="0" err="1">
                <a:solidFill>
                  <a:srgbClr val="00B050"/>
                </a:solidFill>
              </a:rPr>
              <a:t>i</a:t>
            </a:r>
            <a:r>
              <a:rPr lang="zh-CN" altLang="en-US" sz="2000" dirty="0">
                <a:solidFill>
                  <a:srgbClr val="00B050"/>
                </a:solidFill>
              </a:rPr>
              <a:t>条单链表增加边结点</a:t>
            </a:r>
            <a:endParaRPr lang="zh-CN" altLang="en-US" sz="2000" dirty="0">
              <a:solidFill>
                <a:srgbClr val="00B050"/>
              </a:solidFill>
            </a:endParaRPr>
          </a:p>
          <a:p>
            <a:pPr>
              <a:buFont typeface="Wingdings" panose="05000000000000000000" pitchFamily="2" charset="2"/>
              <a:buNone/>
            </a:pPr>
            <a:r>
              <a:rPr lang="en-US" altLang="zh-CN" sz="2000" dirty="0"/>
              <a:t>         }</a:t>
            </a:r>
            <a:endParaRPr lang="en-US" altLang="zh-CN" sz="2000" dirty="0"/>
          </a:p>
          <a:p>
            <a:pPr>
              <a:buFont typeface="Wingdings" panose="05000000000000000000" pitchFamily="2" charset="2"/>
              <a:buNone/>
            </a:pPr>
            <a:r>
              <a:rPr lang="en-US" altLang="zh-CN" sz="2000" dirty="0"/>
              <a:t>        return false;</a:t>
            </a:r>
            <a:endParaRPr lang="en-US" altLang="zh-CN" sz="2000" dirty="0"/>
          </a:p>
          <a:p>
            <a:pPr>
              <a:buFont typeface="Wingdings" panose="05000000000000000000" pitchFamily="2" charset="2"/>
              <a:buNone/>
            </a:pPr>
            <a:r>
              <a:rPr lang="en-US" altLang="zh-CN" sz="2000" dirty="0"/>
              <a:t>    }</a:t>
            </a:r>
            <a:endParaRPr lang="zh-CN" altLang="en-US" sz="2000" dirty="0"/>
          </a:p>
        </p:txBody>
      </p:sp>
      <p:sp>
        <p:nvSpPr>
          <p:cNvPr id="5" name="TextBox 4"/>
          <p:cNvSpPr txBox="1">
            <a:spLocks noChangeArrowheads="1"/>
          </p:cNvSpPr>
          <p:nvPr/>
        </p:nvSpPr>
        <p:spPr bwMode="auto">
          <a:xfrm>
            <a:off x="642938" y="2065338"/>
            <a:ext cx="8215313" cy="4400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插入过程：</a:t>
            </a:r>
            <a:endParaRPr lang="en-US" altLang="zh-CN" sz="2800" b="1" dirty="0"/>
          </a:p>
          <a:p>
            <a:pPr eaLnBrk="1" hangingPunct="1"/>
            <a:r>
              <a:rPr lang="en-US" altLang="zh-CN" sz="2800" b="1" dirty="0"/>
              <a:t>	1</a:t>
            </a:r>
            <a:r>
              <a:rPr lang="zh-CN" altLang="en-US" sz="2800" b="1" dirty="0"/>
              <a:t>、在结点表最后插入顶点信息。</a:t>
            </a:r>
            <a:endParaRPr lang="en-US" altLang="zh-CN" sz="2800" b="1" dirty="0"/>
          </a:p>
          <a:p>
            <a:pPr eaLnBrk="1" hangingPunct="1"/>
            <a:r>
              <a:rPr lang="en-US" altLang="zh-CN" sz="2800" b="1" dirty="0"/>
              <a:t>	2</a:t>
            </a:r>
            <a:r>
              <a:rPr lang="zh-CN" altLang="en-US" sz="2800" b="1" dirty="0"/>
              <a:t>、找到边的第一个顶点的对应边链表，插入边信息。</a:t>
            </a:r>
            <a:endParaRPr lang="en-US" altLang="zh-CN" sz="2800" b="1" dirty="0"/>
          </a:p>
          <a:p>
            <a:pPr eaLnBrk="1" hangingPunct="1"/>
            <a:r>
              <a:rPr lang="en-US" altLang="zh-CN" sz="2800" b="1" dirty="0"/>
              <a:t>	3</a:t>
            </a:r>
            <a:r>
              <a:rPr lang="zh-CN" altLang="en-US" sz="2800" b="1" dirty="0"/>
              <a:t>、如果无向图，需要找到边的第二个顶点的对应边链表，再次插入边信息。</a:t>
            </a:r>
            <a:endParaRPr lang="en-US" altLang="zh-CN" sz="2800" b="1" dirty="0"/>
          </a:p>
          <a:p>
            <a:pPr eaLnBrk="1" hangingPunct="1"/>
            <a:endParaRPr lang="en-US" altLang="zh-CN" sz="2800" b="1" dirty="0"/>
          </a:p>
          <a:p>
            <a:pPr eaLnBrk="1" hangingPunct="1"/>
            <a:endParaRPr lang="en-US" altLang="zh-CN" sz="2800" b="1" dirty="0"/>
          </a:p>
          <a:p>
            <a:pPr eaLnBrk="1" hangingPunct="1"/>
            <a:endParaRPr lang="en-US" altLang="zh-CN" sz="2800" b="1" dirty="0"/>
          </a:p>
          <a:p>
            <a:pPr eaLnBrk="1" hangingPunct="1"/>
            <a:endParaRPr lang="zh-CN" altLang="en-US" sz="2800" b="1"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marL="342900" indent="-342900" eaLnBrk="1" hangingPunct="1"/>
            <a:r>
              <a:rPr lang="zh-CN" altLang="en-US"/>
              <a:t>有向图 </a:t>
            </a:r>
            <a:endParaRPr lang="zh-CN" altLang="en-US"/>
          </a:p>
        </p:txBody>
      </p:sp>
      <p:sp>
        <p:nvSpPr>
          <p:cNvPr id="8195" name="内容占位符 2"/>
          <p:cNvSpPr>
            <a:spLocks noGrp="1"/>
          </p:cNvSpPr>
          <p:nvPr>
            <p:ph idx="1"/>
          </p:nvPr>
        </p:nvSpPr>
        <p:spPr>
          <a:xfrm>
            <a:off x="857250" y="1989138"/>
            <a:ext cx="8102600" cy="4114800"/>
          </a:xfrm>
        </p:spPr>
        <p:txBody>
          <a:bodyPr/>
          <a:lstStyle/>
          <a:p>
            <a:pPr marL="0" indent="539750" eaLnBrk="1" hangingPunct="1">
              <a:buFont typeface="Wingdings" panose="05000000000000000000" pitchFamily="2" charset="2"/>
              <a:buNone/>
            </a:pPr>
            <a:r>
              <a:rPr lang="zh-CN" altLang="en-US" sz="2800" dirty="0"/>
              <a:t>若顶点之间的偶对（边）是有方向的，称此图为</a:t>
            </a:r>
            <a:r>
              <a:rPr lang="zh-CN" altLang="en-US" sz="2800" dirty="0">
                <a:solidFill>
                  <a:srgbClr val="FF0000"/>
                </a:solidFill>
              </a:rPr>
              <a:t>有向图</a:t>
            </a:r>
            <a:r>
              <a:rPr lang="en-US" altLang="zh-CN" sz="2800" dirty="0"/>
              <a:t>(digraph)</a:t>
            </a:r>
            <a:r>
              <a:rPr lang="zh-CN" altLang="en-US" sz="2800" dirty="0"/>
              <a:t>，有方向偶对用尖括号括起来，并称之为弧</a:t>
            </a:r>
            <a:r>
              <a:rPr lang="en-US" altLang="zh-CN" sz="2800" dirty="0"/>
              <a:t>(arc)</a:t>
            </a:r>
            <a:r>
              <a:rPr lang="zh-CN" altLang="en-US" sz="2800" dirty="0"/>
              <a:t>。如</a:t>
            </a:r>
            <a:r>
              <a:rPr lang="en-US" altLang="zh-CN" sz="2800" dirty="0"/>
              <a:t>A, D∈V</a:t>
            </a:r>
            <a:r>
              <a:rPr lang="zh-CN" altLang="en-US" sz="2800" dirty="0"/>
              <a:t>，</a:t>
            </a:r>
            <a:r>
              <a:rPr lang="en-US" altLang="zh-CN" sz="2800" dirty="0"/>
              <a:t>&lt;A, D&gt;∈E</a:t>
            </a:r>
            <a:r>
              <a:rPr lang="zh-CN" altLang="en-US" sz="2800" dirty="0"/>
              <a:t>，则</a:t>
            </a:r>
            <a:r>
              <a:rPr lang="en-US" altLang="zh-CN" sz="2800" dirty="0"/>
              <a:t>&lt;A, D&gt;</a:t>
            </a:r>
            <a:r>
              <a:rPr lang="zh-CN" altLang="en-US" sz="2800" dirty="0"/>
              <a:t>是有向图中从顶点</a:t>
            </a:r>
            <a:r>
              <a:rPr lang="en-US" altLang="zh-CN" sz="2800" dirty="0"/>
              <a:t>A</a:t>
            </a:r>
            <a:r>
              <a:rPr lang="zh-CN" altLang="en-US" sz="2800" dirty="0"/>
              <a:t>到顶点</a:t>
            </a:r>
            <a:r>
              <a:rPr lang="en-US" altLang="zh-CN" sz="2800" dirty="0"/>
              <a:t>D</a:t>
            </a:r>
            <a:r>
              <a:rPr lang="zh-CN" altLang="en-US" sz="2800" dirty="0"/>
              <a:t>的一条弧，</a:t>
            </a:r>
            <a:r>
              <a:rPr lang="en-US" altLang="zh-CN" sz="2800" dirty="0"/>
              <a:t>A</a:t>
            </a:r>
            <a:r>
              <a:rPr lang="zh-CN" altLang="en-US" sz="2800" dirty="0"/>
              <a:t>是弧尾</a:t>
            </a:r>
            <a:r>
              <a:rPr lang="en-US" altLang="zh-CN" sz="2800" dirty="0"/>
              <a:t>(tail)(</a:t>
            </a:r>
            <a:r>
              <a:rPr lang="zh-CN" altLang="en-US" sz="2800" dirty="0"/>
              <a:t>始点</a:t>
            </a:r>
            <a:r>
              <a:rPr lang="en-US" altLang="zh-CN" sz="2800" dirty="0"/>
              <a:t>)</a:t>
            </a:r>
            <a:r>
              <a:rPr lang="zh-CN" altLang="en-US" sz="2800" dirty="0"/>
              <a:t>，</a:t>
            </a:r>
            <a:r>
              <a:rPr lang="en-US" altLang="zh-CN" sz="2800" dirty="0"/>
              <a:t>D</a:t>
            </a:r>
            <a:r>
              <a:rPr lang="zh-CN" altLang="en-US" sz="2800" dirty="0"/>
              <a:t>是弧头</a:t>
            </a:r>
            <a:r>
              <a:rPr lang="en-US" altLang="zh-CN" sz="2800" dirty="0"/>
              <a:t>(head)(</a:t>
            </a:r>
            <a:r>
              <a:rPr lang="zh-CN" altLang="en-US" sz="2800" dirty="0"/>
              <a:t>终点</a:t>
            </a:r>
            <a:r>
              <a:rPr lang="en-US" altLang="zh-CN" sz="2800" dirty="0"/>
              <a:t>)</a:t>
            </a:r>
            <a:r>
              <a:rPr lang="zh-CN" altLang="en-US" sz="2800" dirty="0"/>
              <a:t>。</a:t>
            </a:r>
            <a:endParaRPr lang="zh-CN" altLang="en-US" sz="2800" dirty="0"/>
          </a:p>
        </p:txBody>
      </p:sp>
      <p:pic>
        <p:nvPicPr>
          <p:cNvPr id="8196" name="Picture 5" descr="7d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9188" y="4786313"/>
            <a:ext cx="29876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714375" y="4500563"/>
            <a:ext cx="3786188" cy="15700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V(G2)={A,B,C,D,E}</a:t>
            </a:r>
            <a:endParaRPr lang="en-US" altLang="zh-CN"/>
          </a:p>
          <a:p>
            <a:pPr eaLnBrk="1" hangingPunct="1"/>
            <a:r>
              <a:rPr lang="en-US" altLang="zh-CN"/>
              <a:t>E(G2)={&lt;A,B&gt;,&lt;A,D&gt;, &lt;B,A&gt;,&lt;B,C&gt;,&lt;C,E&gt;,&lt;D,C&gt;,&lt;D,E&gt;}</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删除顶点</a:t>
            </a:r>
            <a:r>
              <a:rPr lang="en-US" altLang="zh-CN"/>
              <a:t>C</a:t>
            </a:r>
            <a:endParaRPr lang="zh-CN" altLang="en-US"/>
          </a:p>
        </p:txBody>
      </p:sp>
      <p:pic>
        <p:nvPicPr>
          <p:cNvPr id="46083" name="Picture 4" descr="图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971675"/>
            <a:ext cx="91440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4653136"/>
            <a:ext cx="8786813" cy="2143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删除算法</a:t>
            </a:r>
            <a:endParaRPr lang="zh-CN" altLang="en-US"/>
          </a:p>
        </p:txBody>
      </p:sp>
      <p:sp>
        <p:nvSpPr>
          <p:cNvPr id="3" name="内容占位符 2"/>
          <p:cNvSpPr>
            <a:spLocks noGrp="1"/>
          </p:cNvSpPr>
          <p:nvPr>
            <p:ph idx="1"/>
          </p:nvPr>
        </p:nvSpPr>
        <p:spPr/>
        <p:txBody>
          <a:bodyPr/>
          <a:lstStyle/>
          <a:p>
            <a:pPr>
              <a:buFont typeface="Wingdings" panose="05000000000000000000" pitchFamily="2" charset="2"/>
              <a:buNone/>
            </a:pPr>
            <a:r>
              <a:rPr lang="zh-CN" altLang="en-US" sz="2800"/>
              <a:t>删除过程：</a:t>
            </a:r>
            <a:endParaRPr lang="en-US" altLang="zh-CN" sz="2800"/>
          </a:p>
          <a:p>
            <a:pPr>
              <a:buFont typeface="Wingdings" panose="05000000000000000000" pitchFamily="2" charset="2"/>
              <a:buNone/>
            </a:pPr>
            <a:r>
              <a:rPr lang="en-US" altLang="zh-CN" sz="2800"/>
              <a:t>	1</a:t>
            </a:r>
            <a:r>
              <a:rPr lang="zh-CN" altLang="en-US" sz="2800"/>
              <a:t>、删除相关连边的信息。</a:t>
            </a:r>
            <a:endParaRPr lang="en-US" altLang="zh-CN" sz="2800"/>
          </a:p>
          <a:p>
            <a:pPr>
              <a:buFont typeface="Wingdings" panose="05000000000000000000" pitchFamily="2" charset="2"/>
              <a:buNone/>
            </a:pPr>
            <a:r>
              <a:rPr lang="en-US" altLang="zh-CN" sz="2800"/>
              <a:t>		</a:t>
            </a:r>
            <a:r>
              <a:rPr lang="zh-CN" altLang="en-US" sz="2800">
                <a:latin typeface="宋体" panose="02010600030101010101" pitchFamily="2" charset="-122"/>
              </a:rPr>
              <a:t>查找所有边的单链表，找到边中有顶点为</a:t>
            </a:r>
            <a:r>
              <a:rPr lang="en-US" altLang="zh-CN" sz="2800">
                <a:latin typeface="宋体" panose="02010600030101010101" pitchFamily="2" charset="-122"/>
              </a:rPr>
              <a:t>Vi</a:t>
            </a:r>
            <a:r>
              <a:rPr lang="zh-CN" altLang="en-US" sz="2800">
                <a:latin typeface="宋体" panose="02010600030101010101" pitchFamily="2" charset="-122"/>
              </a:rPr>
              <a:t>的删除。</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a:t>
            </a:r>
            <a:r>
              <a:rPr lang="en-US" altLang="zh-CN" sz="2800"/>
              <a:t>2</a:t>
            </a:r>
            <a:r>
              <a:rPr lang="zh-CN" altLang="en-US" sz="2800"/>
              <a:t>、删除顶点信息。</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3</a:t>
            </a:r>
            <a:r>
              <a:rPr lang="zh-CN" altLang="en-US" sz="2800">
                <a:latin typeface="宋体" panose="02010600030101010101" pitchFamily="2" charset="-122"/>
              </a:rPr>
              <a:t>、原序号在</a:t>
            </a:r>
            <a:r>
              <a:rPr lang="en-US" altLang="zh-CN" sz="2800">
                <a:latin typeface="宋体" panose="02010600030101010101" pitchFamily="2" charset="-122"/>
              </a:rPr>
              <a:t>Vi</a:t>
            </a:r>
            <a:r>
              <a:rPr lang="zh-CN" altLang="en-US" sz="2800">
                <a:latin typeface="宋体" panose="02010600030101010101" pitchFamily="2" charset="-122"/>
              </a:rPr>
              <a:t>后的顶点序号减一。</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在边表中查找</a:t>
            </a:r>
            <a:r>
              <a:rPr lang="en-US" altLang="zh-CN" sz="2800">
                <a:latin typeface="宋体" panose="02010600030101010101" pitchFamily="2" charset="-122"/>
              </a:rPr>
              <a:t>Vi</a:t>
            </a:r>
            <a:r>
              <a:rPr lang="zh-CN" altLang="en-US" sz="2800">
                <a:latin typeface="宋体" panose="02010600030101010101" pitchFamily="2" charset="-122"/>
              </a:rPr>
              <a:t>后的顶点的序号，均使其减</a:t>
            </a:r>
            <a:r>
              <a:rPr lang="en-US" altLang="zh-CN" sz="2800">
                <a:latin typeface="宋体" panose="02010600030101010101" pitchFamily="2" charset="-122"/>
              </a:rPr>
              <a:t>1</a:t>
            </a:r>
            <a:r>
              <a:rPr lang="zh-CN" altLang="en-US" sz="2800">
                <a:latin typeface="宋体" panose="02010600030101010101" pitchFamily="2" charset="-122"/>
              </a:rPr>
              <a:t>。</a:t>
            </a:r>
            <a:endParaRPr lang="zh-CN" altLang="en-US" sz="28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0" y="0"/>
            <a:ext cx="9144000" cy="6858000"/>
          </a:xfrm>
          <a:solidFill>
            <a:schemeClr val="bg1"/>
          </a:solidFill>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a:t>
            </a:r>
            <a:r>
              <a:rPr lang="en-US" altLang="zh-CN" sz="1800" dirty="0" err="1"/>
              <a:t>removeVertex</a:t>
            </a:r>
            <a:r>
              <a:rPr lang="en-US" altLang="zh-CN" sz="1800" dirty="0"/>
              <a:t>(int v) </a:t>
            </a:r>
            <a:r>
              <a:rPr lang="en-US" altLang="zh-CN" sz="1800" dirty="0">
                <a:solidFill>
                  <a:srgbClr val="00B050"/>
                </a:solidFill>
              </a:rPr>
              <a:t>//</a:t>
            </a:r>
            <a:r>
              <a:rPr lang="zh-CN" altLang="en-US" sz="1800" dirty="0">
                <a:solidFill>
                  <a:srgbClr val="00B050"/>
                </a:solidFill>
              </a:rPr>
              <a:t>删除序号为</a:t>
            </a:r>
            <a:r>
              <a:rPr lang="en-US" altLang="zh-CN" sz="1800" dirty="0">
                <a:solidFill>
                  <a:srgbClr val="00B050"/>
                </a:solidFill>
              </a:rPr>
              <a:t>v</a:t>
            </a:r>
            <a:r>
              <a:rPr lang="zh-CN" altLang="en-US" sz="1800" dirty="0">
                <a:solidFill>
                  <a:srgbClr val="00B050"/>
                </a:solidFill>
              </a:rPr>
              <a:t>的顶点及其关联的边</a:t>
            </a:r>
            <a:endParaRPr lang="zh-CN" altLang="en-US" sz="1800" dirty="0">
              <a:solidFill>
                <a:srgbClr val="00B050"/>
              </a:solidFill>
            </a:endParaRPr>
          </a:p>
          <a:p>
            <a:pPr>
              <a:buFont typeface="Wingdings" panose="05000000000000000000" pitchFamily="2" charset="2"/>
              <a:buNone/>
            </a:pPr>
            <a:r>
              <a:rPr lang="zh-CN" altLang="en-US" sz="1800" dirty="0"/>
              <a:t>    </a:t>
            </a:r>
            <a:r>
              <a:rPr lang="en-US" altLang="zh-CN" sz="1800" dirty="0"/>
              <a:t>{   int n=</a:t>
            </a:r>
            <a:r>
              <a:rPr lang="en-US" altLang="zh-CN" sz="1800" dirty="0" err="1"/>
              <a:t>vertexCount</a:t>
            </a:r>
            <a:r>
              <a:rPr lang="en-US" altLang="zh-CN" sz="1800" dirty="0"/>
              <a:t>();                         </a:t>
            </a:r>
            <a:r>
              <a:rPr lang="en-US" altLang="zh-CN" sz="1800" dirty="0">
                <a:solidFill>
                  <a:srgbClr val="00B050"/>
                </a:solidFill>
              </a:rPr>
              <a:t> //</a:t>
            </a:r>
            <a:r>
              <a:rPr lang="zh-CN" altLang="en-US" sz="1800" dirty="0">
                <a:solidFill>
                  <a:srgbClr val="00B050"/>
                </a:solidFill>
              </a:rPr>
              <a:t>删除之前的顶点数</a:t>
            </a:r>
            <a:endParaRPr lang="zh-CN" altLang="en-US" sz="1800" dirty="0">
              <a:solidFill>
                <a:srgbClr val="00B050"/>
              </a:solidFill>
            </a:endParaRPr>
          </a:p>
          <a:p>
            <a:pPr>
              <a:buFont typeface="Wingdings" panose="05000000000000000000" pitchFamily="2" charset="2"/>
              <a:buNone/>
            </a:pPr>
            <a:r>
              <a:rPr lang="zh-CN" altLang="en-US" sz="1800" dirty="0"/>
              <a:t>        </a:t>
            </a:r>
            <a:r>
              <a:rPr lang="en-US" altLang="zh-CN" sz="1800" dirty="0"/>
              <a:t>if (v&gt;=0 &amp;&amp; v&lt;n)</a:t>
            </a:r>
            <a:endParaRPr lang="en-US" altLang="zh-CN" sz="1800" dirty="0"/>
          </a:p>
          <a:p>
            <a:pPr>
              <a:buFont typeface="Wingdings" panose="05000000000000000000" pitchFamily="2" charset="2"/>
              <a:buNone/>
            </a:pPr>
            <a:r>
              <a:rPr lang="en-US" altLang="zh-CN" sz="1800" dirty="0"/>
              <a:t>        {  </a:t>
            </a:r>
            <a:r>
              <a:rPr lang="en-US" altLang="zh-CN" sz="1800" dirty="0" err="1"/>
              <a:t>SortedHSLinkedList</a:t>
            </a:r>
            <a:r>
              <a:rPr lang="en-US" altLang="zh-CN" sz="1800" dirty="0"/>
              <a:t>&lt;Edge&gt; slink = </a:t>
            </a:r>
            <a:r>
              <a:rPr lang="en-US" altLang="zh-CN" sz="1800" dirty="0" err="1"/>
              <a:t>this.vertexlist.get</a:t>
            </a:r>
            <a:r>
              <a:rPr lang="en-US" altLang="zh-CN" sz="1800" dirty="0"/>
              <a:t>(v).</a:t>
            </a:r>
            <a:r>
              <a:rPr lang="en-US" altLang="zh-CN" sz="1800" dirty="0" err="1"/>
              <a:t>adjlink</a:t>
            </a:r>
            <a:r>
              <a:rPr lang="en-US" altLang="zh-CN" sz="1800" dirty="0"/>
              <a:t>;</a:t>
            </a:r>
            <a:r>
              <a:rPr lang="en-US" altLang="zh-CN" sz="1800" dirty="0">
                <a:solidFill>
                  <a:srgbClr val="00B050"/>
                </a:solidFill>
              </a:rPr>
              <a:t>//</a:t>
            </a:r>
            <a:r>
              <a:rPr lang="zh-CN" altLang="en-US" sz="1800" dirty="0">
                <a:solidFill>
                  <a:srgbClr val="00B050"/>
                </a:solidFill>
              </a:rPr>
              <a:t>欲删除的边单链表</a:t>
            </a:r>
            <a:endParaRPr lang="zh-CN" altLang="en-US" sz="1800" dirty="0">
              <a:solidFill>
                <a:srgbClr val="00B050"/>
              </a:solidFill>
            </a:endParaRPr>
          </a:p>
          <a:p>
            <a:pPr>
              <a:buFont typeface="Wingdings" panose="05000000000000000000" pitchFamily="2" charset="2"/>
              <a:buNone/>
            </a:pPr>
            <a:r>
              <a:rPr lang="zh-CN" altLang="en-US" sz="1800" dirty="0"/>
              <a:t>            </a:t>
            </a:r>
            <a:r>
              <a:rPr lang="en-US" altLang="zh-CN" sz="1800" dirty="0">
                <a:solidFill>
                  <a:srgbClr val="FF0000"/>
                </a:solidFill>
              </a:rPr>
              <a:t>int </a:t>
            </a:r>
            <a:r>
              <a:rPr lang="en-US" altLang="zh-CN" sz="1800" dirty="0" err="1">
                <a:solidFill>
                  <a:srgbClr val="FF0000"/>
                </a:solidFill>
              </a:rPr>
              <a:t>i</a:t>
            </a:r>
            <a:r>
              <a:rPr lang="en-US" altLang="zh-CN" sz="1800" dirty="0">
                <a:solidFill>
                  <a:srgbClr val="FF0000"/>
                </a:solidFill>
              </a:rPr>
              <a:t>=0;            Edge </a:t>
            </a:r>
            <a:r>
              <a:rPr lang="en-US" altLang="zh-CN" sz="1800" dirty="0" err="1">
                <a:solidFill>
                  <a:srgbClr val="FF0000"/>
                </a:solidFill>
              </a:rPr>
              <a:t>edge</a:t>
            </a:r>
            <a:r>
              <a:rPr lang="en-US" altLang="zh-CN" sz="1800" dirty="0">
                <a:solidFill>
                  <a:srgbClr val="FF0000"/>
                </a:solidFill>
              </a:rPr>
              <a:t> = </a:t>
            </a:r>
            <a:r>
              <a:rPr lang="en-US" altLang="zh-CN" sz="1800" dirty="0" err="1">
                <a:solidFill>
                  <a:srgbClr val="FF0000"/>
                </a:solidFill>
              </a:rPr>
              <a:t>slink.get</a:t>
            </a:r>
            <a:r>
              <a:rPr lang="en-US" altLang="zh-CN" sz="1800" dirty="0">
                <a:solidFill>
                  <a:srgbClr val="FF0000"/>
                </a:solidFill>
              </a:rPr>
              <a:t>(</a:t>
            </a:r>
            <a:r>
              <a:rPr lang="en-US" altLang="zh-CN" sz="1800" dirty="0" err="1">
                <a:solidFill>
                  <a:srgbClr val="FF0000"/>
                </a:solidFill>
              </a:rPr>
              <a:t>i</a:t>
            </a:r>
            <a:r>
              <a:rPr lang="en-US" altLang="zh-CN" sz="1800" dirty="0">
                <a:solidFill>
                  <a:srgbClr val="FF0000"/>
                </a:solidFill>
              </a:rPr>
              <a:t>);</a:t>
            </a:r>
            <a:endParaRPr lang="en-US" altLang="zh-CN" sz="1800" dirty="0">
              <a:solidFill>
                <a:srgbClr val="FF0000"/>
              </a:solidFill>
            </a:endParaRPr>
          </a:p>
          <a:p>
            <a:pPr>
              <a:buFont typeface="Wingdings" panose="05000000000000000000" pitchFamily="2" charset="2"/>
              <a:buNone/>
            </a:pPr>
            <a:r>
              <a:rPr lang="en-US" altLang="zh-CN" sz="1800" dirty="0"/>
              <a:t>            </a:t>
            </a:r>
            <a:r>
              <a:rPr lang="en-US" altLang="zh-CN" sz="1800" dirty="0">
                <a:solidFill>
                  <a:srgbClr val="FF0000"/>
                </a:solidFill>
              </a:rPr>
              <a:t>while (edge!=null)</a:t>
            </a:r>
            <a:endParaRPr lang="en-US" altLang="zh-CN" sz="1800" dirty="0">
              <a:solidFill>
                <a:srgbClr val="FF0000"/>
              </a:solidFill>
            </a:endParaRPr>
          </a:p>
          <a:p>
            <a:pPr>
              <a:buFont typeface="Wingdings" panose="05000000000000000000" pitchFamily="2" charset="2"/>
              <a:buNone/>
            </a:pPr>
            <a:r>
              <a:rPr lang="en-US" altLang="zh-CN" sz="1800" dirty="0"/>
              <a:t>            </a:t>
            </a:r>
            <a:r>
              <a:rPr lang="en-US" altLang="zh-CN" sz="1800" dirty="0">
                <a:solidFill>
                  <a:srgbClr val="FF0000"/>
                </a:solidFill>
              </a:rPr>
              <a:t>{  </a:t>
            </a:r>
            <a:r>
              <a:rPr lang="en-US" altLang="zh-CN" sz="1800" dirty="0" err="1">
                <a:solidFill>
                  <a:srgbClr val="FF0000"/>
                </a:solidFill>
              </a:rPr>
              <a:t>this.removeEdge</a:t>
            </a:r>
            <a:r>
              <a:rPr lang="en-US" altLang="zh-CN" sz="1800" dirty="0">
                <a:solidFill>
                  <a:srgbClr val="FF0000"/>
                </a:solidFill>
              </a:rPr>
              <a:t>(</a:t>
            </a:r>
            <a:r>
              <a:rPr lang="en-US" altLang="zh-CN" sz="1800" dirty="0" err="1">
                <a:solidFill>
                  <a:srgbClr val="FF0000"/>
                </a:solidFill>
              </a:rPr>
              <a:t>edge.dest</a:t>
            </a:r>
            <a:r>
              <a:rPr lang="en-US" altLang="zh-CN" sz="1800" dirty="0">
                <a:solidFill>
                  <a:srgbClr val="FF0000"/>
                </a:solidFill>
              </a:rPr>
              <a:t>, </a:t>
            </a:r>
            <a:r>
              <a:rPr lang="en-US" altLang="zh-CN" sz="1800" dirty="0" err="1">
                <a:solidFill>
                  <a:srgbClr val="FF0000"/>
                </a:solidFill>
              </a:rPr>
              <a:t>edge.start</a:t>
            </a:r>
            <a:r>
              <a:rPr lang="en-US" altLang="zh-CN" sz="1800" dirty="0">
                <a:solidFill>
                  <a:srgbClr val="FF0000"/>
                </a:solidFill>
              </a:rPr>
              <a:t>);    </a:t>
            </a:r>
            <a:r>
              <a:rPr lang="en-US" altLang="zh-CN" sz="1800" dirty="0">
                <a:solidFill>
                  <a:srgbClr val="00B050"/>
                </a:solidFill>
              </a:rPr>
              <a:t>//</a:t>
            </a:r>
            <a:r>
              <a:rPr lang="zh-CN" altLang="en-US" sz="1800" dirty="0">
                <a:solidFill>
                  <a:srgbClr val="00B050"/>
                </a:solidFill>
              </a:rPr>
              <a:t>删除对称的边</a:t>
            </a:r>
            <a:endParaRPr lang="zh-CN" altLang="en-US" sz="1800" dirty="0">
              <a:solidFill>
                <a:srgbClr val="00B050"/>
              </a:solidFill>
            </a:endParaRPr>
          </a:p>
          <a:p>
            <a:pPr>
              <a:buFont typeface="Wingdings" panose="05000000000000000000" pitchFamily="2" charset="2"/>
              <a:buNone/>
            </a:pPr>
            <a:r>
              <a:rPr lang="zh-CN" altLang="en-US" sz="1800" dirty="0"/>
              <a:t>                </a:t>
            </a:r>
            <a:r>
              <a:rPr lang="en-US" altLang="zh-CN" sz="1800" dirty="0" err="1">
                <a:solidFill>
                  <a:srgbClr val="FF0000"/>
                </a:solidFill>
              </a:rPr>
              <a:t>i</a:t>
            </a:r>
            <a:r>
              <a:rPr lang="en-US" altLang="zh-CN" sz="1800" dirty="0">
                <a:solidFill>
                  <a:srgbClr val="FF0000"/>
                </a:solidFill>
              </a:rPr>
              <a:t>++;        edge = </a:t>
            </a:r>
            <a:r>
              <a:rPr lang="en-US" altLang="zh-CN" sz="1800" dirty="0" err="1">
                <a:solidFill>
                  <a:srgbClr val="FF0000"/>
                </a:solidFill>
              </a:rPr>
              <a:t>slink.get</a:t>
            </a:r>
            <a:r>
              <a:rPr lang="en-US" altLang="zh-CN" sz="1800" dirty="0">
                <a:solidFill>
                  <a:srgbClr val="FF0000"/>
                </a:solidFill>
              </a:rPr>
              <a:t>(</a:t>
            </a:r>
            <a:r>
              <a:rPr lang="en-US" altLang="zh-CN" sz="1800" dirty="0" err="1">
                <a:solidFill>
                  <a:srgbClr val="FF0000"/>
                </a:solidFill>
              </a:rPr>
              <a:t>i</a:t>
            </a:r>
            <a:r>
              <a:rPr lang="en-US" altLang="zh-CN" sz="1800" dirty="0">
                <a:solidFill>
                  <a:srgbClr val="FF0000"/>
                </a:solidFill>
              </a:rPr>
              <a:t>); }</a:t>
            </a:r>
            <a:endParaRPr lang="en-US" altLang="zh-CN" sz="1800" dirty="0">
              <a:solidFill>
                <a:srgbClr val="FF0000"/>
              </a:solidFill>
            </a:endParaRPr>
          </a:p>
          <a:p>
            <a:pPr>
              <a:buFont typeface="Wingdings" panose="05000000000000000000" pitchFamily="2" charset="2"/>
              <a:buNone/>
            </a:pPr>
            <a:r>
              <a:rPr lang="en-US" altLang="zh-CN" sz="1800" dirty="0">
                <a:solidFill>
                  <a:srgbClr val="3333FF"/>
                </a:solidFill>
              </a:rPr>
              <a:t>             </a:t>
            </a:r>
            <a:r>
              <a:rPr lang="en-US" altLang="zh-CN" sz="1800" dirty="0" err="1">
                <a:solidFill>
                  <a:srgbClr val="3333FF"/>
                </a:solidFill>
              </a:rPr>
              <a:t>this.vertexlist.remove</a:t>
            </a:r>
            <a:r>
              <a:rPr lang="en-US" altLang="zh-CN" sz="1800" dirty="0">
                <a:solidFill>
                  <a:srgbClr val="3333FF"/>
                </a:solidFill>
              </a:rPr>
              <a:t>(v);          </a:t>
            </a:r>
            <a:r>
              <a:rPr lang="en-US" altLang="zh-CN" sz="1800" dirty="0">
                <a:solidFill>
                  <a:srgbClr val="00B050"/>
                </a:solidFill>
              </a:rPr>
              <a:t>//</a:t>
            </a:r>
            <a:r>
              <a:rPr lang="zh-CN" altLang="en-US" sz="1800" dirty="0">
                <a:solidFill>
                  <a:srgbClr val="00B050"/>
                </a:solidFill>
              </a:rPr>
              <a:t>删除顺序表的第</a:t>
            </a:r>
            <a:r>
              <a:rPr lang="en-US" altLang="zh-CN" sz="1800" dirty="0" err="1">
                <a:solidFill>
                  <a:srgbClr val="00B050"/>
                </a:solidFill>
              </a:rPr>
              <a:t>i</a:t>
            </a:r>
            <a:r>
              <a:rPr lang="zh-CN" altLang="en-US" sz="1800" dirty="0">
                <a:solidFill>
                  <a:srgbClr val="00B050"/>
                </a:solidFill>
              </a:rPr>
              <a:t>个元素，顶点数已减一</a:t>
            </a:r>
            <a:endParaRPr lang="zh-CN" altLang="en-US" sz="1800" dirty="0">
              <a:solidFill>
                <a:srgbClr val="00B050"/>
              </a:solidFill>
            </a:endParaRPr>
          </a:p>
          <a:p>
            <a:pPr>
              <a:buFont typeface="Wingdings" panose="05000000000000000000" pitchFamily="2" charset="2"/>
              <a:buNone/>
            </a:pPr>
            <a:r>
              <a:rPr lang="zh-CN" altLang="en-US" sz="1800" dirty="0">
                <a:solidFill>
                  <a:srgbClr val="7030A0"/>
                </a:solidFill>
              </a:rPr>
              <a:t>            </a:t>
            </a:r>
            <a:r>
              <a:rPr lang="en-US" altLang="zh-CN" sz="1800" dirty="0">
                <a:solidFill>
                  <a:srgbClr val="7030A0"/>
                </a:solidFill>
              </a:rPr>
              <a:t>for (</a:t>
            </a:r>
            <a:r>
              <a:rPr lang="en-US" altLang="zh-CN" sz="1800" dirty="0" err="1">
                <a:solidFill>
                  <a:srgbClr val="7030A0"/>
                </a:solidFill>
              </a:rPr>
              <a:t>i</a:t>
            </a:r>
            <a:r>
              <a:rPr lang="en-US" altLang="zh-CN" sz="1800" dirty="0">
                <a:solidFill>
                  <a:srgbClr val="7030A0"/>
                </a:solidFill>
              </a:rPr>
              <a:t>=0; </a:t>
            </a:r>
            <a:r>
              <a:rPr lang="en-US" altLang="zh-CN" sz="1800" dirty="0" err="1">
                <a:solidFill>
                  <a:srgbClr val="7030A0"/>
                </a:solidFill>
              </a:rPr>
              <a:t>i</a:t>
            </a:r>
            <a:r>
              <a:rPr lang="en-US" altLang="zh-CN" sz="1800" dirty="0">
                <a:solidFill>
                  <a:srgbClr val="7030A0"/>
                </a:solidFill>
              </a:rPr>
              <a:t>&lt;n-1; </a:t>
            </a:r>
            <a:r>
              <a:rPr lang="en-US" altLang="zh-CN" sz="1800" dirty="0" err="1">
                <a:solidFill>
                  <a:srgbClr val="7030A0"/>
                </a:solidFill>
              </a:rPr>
              <a:t>i</a:t>
            </a:r>
            <a:r>
              <a:rPr lang="en-US" altLang="zh-CN" sz="1800" dirty="0">
                <a:solidFill>
                  <a:srgbClr val="7030A0"/>
                </a:solidFill>
              </a:rPr>
              <a:t>++)                     </a:t>
            </a:r>
            <a:r>
              <a:rPr lang="en-US" altLang="zh-CN" sz="1800" dirty="0">
                <a:solidFill>
                  <a:srgbClr val="00B050"/>
                </a:solidFill>
              </a:rPr>
              <a:t>//</a:t>
            </a:r>
            <a:r>
              <a:rPr lang="zh-CN" altLang="en-US" sz="1800" dirty="0">
                <a:solidFill>
                  <a:srgbClr val="00B050"/>
                </a:solidFill>
              </a:rPr>
              <a:t>未删除的边结点更改某些顶点序号</a:t>
            </a:r>
            <a:endParaRPr lang="zh-CN" altLang="en-US" sz="1800" dirty="0">
              <a:solidFill>
                <a:srgbClr val="00B050"/>
              </a:solidFill>
            </a:endParaRPr>
          </a:p>
          <a:p>
            <a:pPr>
              <a:buFont typeface="Wingdings" panose="05000000000000000000" pitchFamily="2" charset="2"/>
              <a:buNone/>
            </a:pPr>
            <a:r>
              <a:rPr lang="zh-CN" altLang="en-US" sz="1800" dirty="0">
                <a:solidFill>
                  <a:srgbClr val="7030A0"/>
                </a:solidFill>
              </a:rPr>
              <a:t>            </a:t>
            </a:r>
            <a:r>
              <a:rPr lang="en-US" altLang="zh-CN" sz="1800" dirty="0">
                <a:solidFill>
                  <a:srgbClr val="7030A0"/>
                </a:solidFill>
              </a:rPr>
              <a:t>{  slink = </a:t>
            </a:r>
            <a:r>
              <a:rPr lang="en-US" altLang="zh-CN" sz="1800" dirty="0" err="1">
                <a:solidFill>
                  <a:srgbClr val="7030A0"/>
                </a:solidFill>
              </a:rPr>
              <a:t>this.vertexlist.get</a:t>
            </a:r>
            <a:r>
              <a:rPr lang="en-US" altLang="zh-CN" sz="1800" dirty="0">
                <a:solidFill>
                  <a:srgbClr val="7030A0"/>
                </a:solidFill>
              </a:rPr>
              <a:t>(</a:t>
            </a:r>
            <a:r>
              <a:rPr lang="en-US" altLang="zh-CN" sz="1800" dirty="0" err="1">
                <a:solidFill>
                  <a:srgbClr val="7030A0"/>
                </a:solidFill>
              </a:rPr>
              <a:t>i</a:t>
            </a:r>
            <a:r>
              <a:rPr lang="en-US" altLang="zh-CN" sz="1800" dirty="0">
                <a:solidFill>
                  <a:srgbClr val="7030A0"/>
                </a:solidFill>
              </a:rPr>
              <a:t>).</a:t>
            </a:r>
            <a:r>
              <a:rPr lang="en-US" altLang="zh-CN" sz="1800" dirty="0" err="1">
                <a:solidFill>
                  <a:srgbClr val="7030A0"/>
                </a:solidFill>
              </a:rPr>
              <a:t>adjlink</a:t>
            </a:r>
            <a:r>
              <a:rPr lang="en-US" altLang="zh-CN" sz="1800" dirty="0">
                <a:solidFill>
                  <a:srgbClr val="7030A0"/>
                </a:solidFill>
              </a:rPr>
              <a:t>;    </a:t>
            </a:r>
            <a:r>
              <a:rPr lang="en-US" altLang="zh-CN" sz="1800" dirty="0">
                <a:solidFill>
                  <a:srgbClr val="00B050"/>
                </a:solidFill>
              </a:rPr>
              <a:t>//</a:t>
            </a:r>
            <a:r>
              <a:rPr lang="zh-CN" altLang="en-US" sz="1800" dirty="0">
                <a:solidFill>
                  <a:srgbClr val="00B050"/>
                </a:solidFill>
              </a:rPr>
              <a:t>获得第</a:t>
            </a:r>
            <a:r>
              <a:rPr lang="en-US" altLang="zh-CN" sz="1800" dirty="0" err="1">
                <a:solidFill>
                  <a:srgbClr val="00B050"/>
                </a:solidFill>
              </a:rPr>
              <a:t>i</a:t>
            </a:r>
            <a:r>
              <a:rPr lang="zh-CN" altLang="en-US" sz="1800" dirty="0">
                <a:solidFill>
                  <a:srgbClr val="00B050"/>
                </a:solidFill>
              </a:rPr>
              <a:t>条边单链表</a:t>
            </a:r>
            <a:endParaRPr lang="zh-CN" altLang="en-US" sz="1800" dirty="0">
              <a:solidFill>
                <a:srgbClr val="00B050"/>
              </a:solidFill>
            </a:endParaRPr>
          </a:p>
          <a:p>
            <a:pPr>
              <a:buFont typeface="Wingdings" panose="05000000000000000000" pitchFamily="2" charset="2"/>
              <a:buNone/>
            </a:pPr>
            <a:r>
              <a:rPr lang="zh-CN" altLang="en-US" sz="1800" dirty="0">
                <a:solidFill>
                  <a:srgbClr val="7030A0"/>
                </a:solidFill>
              </a:rPr>
              <a:t>                </a:t>
            </a:r>
            <a:r>
              <a:rPr lang="en-US" altLang="zh-CN" sz="1800" dirty="0">
                <a:solidFill>
                  <a:srgbClr val="7030A0"/>
                </a:solidFill>
              </a:rPr>
              <a:t>int j=0;             edge = </a:t>
            </a:r>
            <a:r>
              <a:rPr lang="en-US" altLang="zh-CN" sz="1800" dirty="0" err="1">
                <a:solidFill>
                  <a:srgbClr val="7030A0"/>
                </a:solidFill>
              </a:rPr>
              <a:t>slink.get</a:t>
            </a:r>
            <a:r>
              <a:rPr lang="en-US" altLang="zh-CN" sz="1800" dirty="0">
                <a:solidFill>
                  <a:srgbClr val="7030A0"/>
                </a:solidFill>
              </a:rPr>
              <a:t>(j);</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while (edge!=null)</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  if (</a:t>
            </a:r>
            <a:r>
              <a:rPr lang="en-US" altLang="zh-CN" sz="1800" dirty="0" err="1">
                <a:solidFill>
                  <a:srgbClr val="7030A0"/>
                </a:solidFill>
              </a:rPr>
              <a:t>edge.start</a:t>
            </a:r>
            <a:r>
              <a:rPr lang="en-US" altLang="zh-CN" sz="1800" dirty="0">
                <a:solidFill>
                  <a:srgbClr val="7030A0"/>
                </a:solidFill>
              </a:rPr>
              <a:t>&gt;v)</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a:t>
            </a:r>
            <a:r>
              <a:rPr lang="en-US" altLang="zh-CN" sz="1800" dirty="0" err="1">
                <a:solidFill>
                  <a:srgbClr val="7030A0"/>
                </a:solidFill>
              </a:rPr>
              <a:t>edge.start</a:t>
            </a:r>
            <a:r>
              <a:rPr lang="en-US" altLang="zh-CN" sz="1800" dirty="0">
                <a:solidFill>
                  <a:srgbClr val="7030A0"/>
                </a:solidFill>
              </a:rPr>
              <a:t>--;      </a:t>
            </a:r>
            <a:r>
              <a:rPr lang="en-US" altLang="zh-CN" sz="1800" dirty="0"/>
              <a:t>               </a:t>
            </a:r>
            <a:r>
              <a:rPr lang="en-US" altLang="zh-CN" sz="1800" dirty="0">
                <a:solidFill>
                  <a:srgbClr val="00B050"/>
                </a:solidFill>
              </a:rPr>
              <a:t> //</a:t>
            </a:r>
            <a:r>
              <a:rPr lang="zh-CN" altLang="en-US" sz="1800" dirty="0">
                <a:solidFill>
                  <a:srgbClr val="00B050"/>
                </a:solidFill>
              </a:rPr>
              <a:t>顶点序号减一</a:t>
            </a:r>
            <a:endParaRPr lang="zh-CN" altLang="en-US" sz="1800" dirty="0">
              <a:solidFill>
                <a:srgbClr val="00B050"/>
              </a:solidFill>
            </a:endParaRPr>
          </a:p>
          <a:p>
            <a:pPr>
              <a:buFont typeface="Wingdings" panose="05000000000000000000" pitchFamily="2" charset="2"/>
              <a:buNone/>
            </a:pPr>
            <a:r>
              <a:rPr lang="zh-CN" altLang="en-US" sz="1800" dirty="0">
                <a:solidFill>
                  <a:srgbClr val="7030A0"/>
                </a:solidFill>
              </a:rPr>
              <a:t>                    </a:t>
            </a:r>
            <a:r>
              <a:rPr lang="en-US" altLang="zh-CN" sz="1800" dirty="0">
                <a:solidFill>
                  <a:srgbClr val="7030A0"/>
                </a:solidFill>
              </a:rPr>
              <a:t>if (</a:t>
            </a:r>
            <a:r>
              <a:rPr lang="en-US" altLang="zh-CN" sz="1800" dirty="0" err="1">
                <a:solidFill>
                  <a:srgbClr val="7030A0"/>
                </a:solidFill>
              </a:rPr>
              <a:t>edge.dest</a:t>
            </a:r>
            <a:r>
              <a:rPr lang="en-US" altLang="zh-CN" sz="1800" dirty="0">
                <a:solidFill>
                  <a:srgbClr val="7030A0"/>
                </a:solidFill>
              </a:rPr>
              <a:t>&gt;v)</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a:t>
            </a:r>
            <a:r>
              <a:rPr lang="en-US" altLang="zh-CN" sz="1800" dirty="0" err="1">
                <a:solidFill>
                  <a:srgbClr val="7030A0"/>
                </a:solidFill>
              </a:rPr>
              <a:t>edge.dest</a:t>
            </a:r>
            <a:r>
              <a:rPr lang="en-US" altLang="zh-CN" sz="1800" dirty="0">
                <a:solidFill>
                  <a:srgbClr val="7030A0"/>
                </a:solidFill>
              </a:rPr>
              <a:t>--;                     </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a:t>
            </a:r>
            <a:r>
              <a:rPr lang="en-US" altLang="zh-CN" sz="1800" dirty="0" err="1">
                <a:solidFill>
                  <a:srgbClr val="7030A0"/>
                </a:solidFill>
              </a:rPr>
              <a:t>j++</a:t>
            </a:r>
            <a:r>
              <a:rPr lang="en-US" altLang="zh-CN" sz="1800" dirty="0">
                <a:solidFill>
                  <a:srgbClr val="7030A0"/>
                </a:solidFill>
              </a:rPr>
              <a:t>;          edge = </a:t>
            </a:r>
            <a:r>
              <a:rPr lang="en-US" altLang="zh-CN" sz="1800" dirty="0" err="1">
                <a:solidFill>
                  <a:srgbClr val="7030A0"/>
                </a:solidFill>
              </a:rPr>
              <a:t>slink.get</a:t>
            </a:r>
            <a:r>
              <a:rPr lang="en-US" altLang="zh-CN" sz="1800" dirty="0">
                <a:solidFill>
                  <a:srgbClr val="7030A0"/>
                </a:solidFill>
              </a:rPr>
              <a:t>(j); } </a:t>
            </a:r>
            <a:endParaRPr lang="en-US" altLang="zh-CN" sz="1800" dirty="0">
              <a:solidFill>
                <a:srgbClr val="7030A0"/>
              </a:solidFill>
            </a:endParaRPr>
          </a:p>
          <a:p>
            <a:pPr>
              <a:buFont typeface="Wingdings" panose="05000000000000000000" pitchFamily="2" charset="2"/>
              <a:buNone/>
            </a:pPr>
            <a:r>
              <a:rPr lang="en-US" altLang="zh-CN" sz="1800" dirty="0">
                <a:solidFill>
                  <a:srgbClr val="7030A0"/>
                </a:solidFill>
              </a:rPr>
              <a:t>            }        </a:t>
            </a:r>
            <a:r>
              <a:rPr lang="en-US" altLang="zh-CN" sz="1800" dirty="0"/>
              <a:t>     return true;       </a:t>
            </a:r>
            <a:endParaRPr lang="en-US" altLang="zh-CN" sz="1800" dirty="0"/>
          </a:p>
          <a:p>
            <a:pPr>
              <a:buFont typeface="Wingdings" panose="05000000000000000000" pitchFamily="2" charset="2"/>
              <a:buNone/>
            </a:pPr>
            <a:r>
              <a:rPr lang="en-US" altLang="zh-CN" sz="1800" dirty="0"/>
              <a:t>       }        return false;</a:t>
            </a:r>
            <a:endParaRPr lang="en-US" altLang="zh-CN" sz="1800" dirty="0"/>
          </a:p>
          <a:p>
            <a:pPr>
              <a:buFont typeface="Wingdings" panose="05000000000000000000" pitchFamily="2" charset="2"/>
              <a:buNone/>
            </a:pPr>
            <a:r>
              <a:rPr lang="en-US" altLang="zh-CN" sz="1800" dirty="0"/>
              <a:t>    }</a:t>
            </a:r>
            <a:endParaRPr lang="zh-CN" altLang="en-US" sz="1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矩形: 圆角 2"/>
          <p:cNvSpPr/>
          <p:nvPr/>
        </p:nvSpPr>
        <p:spPr>
          <a:xfrm>
            <a:off x="571997" y="332656"/>
            <a:ext cx="83529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571997" y="1340768"/>
            <a:ext cx="83529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633862" y="2600896"/>
            <a:ext cx="83529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663601" y="3068960"/>
            <a:ext cx="8352928" cy="2808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8.33333E-7 0.00162 L -0.00347 0.09977 " pathEditMode="relative" rAng="0" ptsTypes="AA">
                                      <p:cBhvr>
                                        <p:cTn id="10" dur="2000" fill="hold"/>
                                        <p:tgtEl>
                                          <p:spTgt spid="3"/>
                                        </p:tgtEl>
                                        <p:attrNameLst>
                                          <p:attrName>ppt_x</p:attrName>
                                          <p:attrName>ppt_y</p:attrName>
                                        </p:attrNameLst>
                                      </p:cBhvr>
                                      <p:rCtr x="-174" y="4907"/>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8.33333E-7 0.00162 L -0.00347 0.09977 " pathEditMode="relative" rAng="0" ptsTypes="AA">
                                      <p:cBhvr>
                                        <p:cTn id="22" dur="2000" fill="hold"/>
                                        <p:tgtEl>
                                          <p:spTgt spid="5"/>
                                        </p:tgtEl>
                                        <p:attrNameLst>
                                          <p:attrName>ppt_x</p:attrName>
                                          <p:attrName>ppt_y</p:attrName>
                                        </p:attrNameLst>
                                      </p:cBhvr>
                                      <p:rCtr x="-174" y="4907"/>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3"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5" grpId="0" animBg="1"/>
      <p:bldP spid="5" grpId="1" animBg="1"/>
      <p:bldP spid="5" grpId="2" animBg="1"/>
      <p:bldP spid="5" grpId="3" animBg="1"/>
      <p:bldP spid="6" grpId="0" animBg="1"/>
      <p:bldP spid="6" grpId="2" animBg="1"/>
      <p:bldP spid="7" grpId="0" animBg="1"/>
      <p:bldP spid="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1171" name="Group 3"/>
          <p:cNvGrpSpPr/>
          <p:nvPr/>
        </p:nvGrpSpPr>
        <p:grpSpPr bwMode="auto">
          <a:xfrm>
            <a:off x="3136900" y="2247900"/>
            <a:ext cx="1276350" cy="771525"/>
            <a:chOff x="1978" y="1315"/>
            <a:chExt cx="804" cy="486"/>
          </a:xfrm>
        </p:grpSpPr>
        <p:sp>
          <p:nvSpPr>
            <p:cNvPr id="49233" name="AutoShape 4"/>
            <p:cNvSpPr>
              <a:spLocks noChangeArrowheads="1"/>
            </p:cNvSpPr>
            <p:nvPr/>
          </p:nvSpPr>
          <p:spPr bwMode="auto">
            <a:xfrm>
              <a:off x="1978" y="1686"/>
              <a:ext cx="797" cy="115"/>
            </a:xfrm>
            <a:prstGeom prst="rightArrow">
              <a:avLst>
                <a:gd name="adj1" fmla="val 50000"/>
                <a:gd name="adj2" fmla="val 17326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latin typeface="Arial" panose="020B0604020202020204" pitchFamily="34" charset="0"/>
                <a:ea typeface="华文行楷" panose="02010800040101010101" pitchFamily="2" charset="-122"/>
              </a:endParaRPr>
            </a:p>
          </p:txBody>
        </p:sp>
        <p:sp>
          <p:nvSpPr>
            <p:cNvPr id="49234" name="Text Box 5"/>
            <p:cNvSpPr txBox="1">
              <a:spLocks noChangeArrowheads="1"/>
            </p:cNvSpPr>
            <p:nvPr/>
          </p:nvSpPr>
          <p:spPr bwMode="auto">
            <a:xfrm>
              <a:off x="2014" y="1315"/>
              <a:ext cx="7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邻接表</a:t>
              </a:r>
              <a:endParaRPr lang="zh-CN" altLang="en-US" sz="2800" b="1"/>
            </a:p>
          </p:txBody>
        </p:sp>
      </p:grpSp>
      <p:grpSp>
        <p:nvGrpSpPr>
          <p:cNvPr id="391175" name="Group 7"/>
          <p:cNvGrpSpPr/>
          <p:nvPr/>
        </p:nvGrpSpPr>
        <p:grpSpPr bwMode="auto">
          <a:xfrm>
            <a:off x="2946400" y="4392613"/>
            <a:ext cx="1676400" cy="784225"/>
            <a:chOff x="1858" y="2666"/>
            <a:chExt cx="1056" cy="494"/>
          </a:xfrm>
        </p:grpSpPr>
        <p:sp>
          <p:nvSpPr>
            <p:cNvPr id="49231" name="Text Box 8"/>
            <p:cNvSpPr txBox="1">
              <a:spLocks noChangeArrowheads="1"/>
            </p:cNvSpPr>
            <p:nvPr/>
          </p:nvSpPr>
          <p:spPr bwMode="auto">
            <a:xfrm>
              <a:off x="1858" y="2833"/>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逆邻接表</a:t>
              </a:r>
              <a:endParaRPr lang="zh-CN" altLang="en-US" sz="2800" b="1"/>
            </a:p>
          </p:txBody>
        </p:sp>
        <p:sp>
          <p:nvSpPr>
            <p:cNvPr id="49232" name="AutoShape 9"/>
            <p:cNvSpPr>
              <a:spLocks noChangeArrowheads="1"/>
            </p:cNvSpPr>
            <p:nvPr/>
          </p:nvSpPr>
          <p:spPr bwMode="auto">
            <a:xfrm>
              <a:off x="1978" y="2666"/>
              <a:ext cx="797" cy="115"/>
            </a:xfrm>
            <a:prstGeom prst="rightArrow">
              <a:avLst>
                <a:gd name="adj1" fmla="val 50000"/>
                <a:gd name="adj2" fmla="val 17326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latin typeface="Arial" panose="020B0604020202020204" pitchFamily="34" charset="0"/>
                <a:ea typeface="华文行楷" panose="02010800040101010101" pitchFamily="2" charset="-122"/>
              </a:endParaRPr>
            </a:p>
          </p:txBody>
        </p:sp>
      </p:grpSp>
      <p:grpSp>
        <p:nvGrpSpPr>
          <p:cNvPr id="391178" name="Group 10"/>
          <p:cNvGrpSpPr/>
          <p:nvPr/>
        </p:nvGrpSpPr>
        <p:grpSpPr bwMode="auto">
          <a:xfrm>
            <a:off x="400050" y="5600700"/>
            <a:ext cx="8389938" cy="523875"/>
            <a:chOff x="254" y="3677"/>
            <a:chExt cx="5285" cy="330"/>
          </a:xfrm>
        </p:grpSpPr>
        <p:sp>
          <p:nvSpPr>
            <p:cNvPr id="49229" name="Text Box 11"/>
            <p:cNvSpPr txBox="1">
              <a:spLocks noChangeArrowheads="1"/>
            </p:cNvSpPr>
            <p:nvPr/>
          </p:nvSpPr>
          <p:spPr bwMode="auto">
            <a:xfrm>
              <a:off x="586" y="3677"/>
              <a:ext cx="4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将邻接表与逆邻接表合二为一?为什么要合并？</a:t>
              </a:r>
              <a:endParaRPr lang="zh-CN" altLang="en-US" sz="2800" b="1" dirty="0"/>
            </a:p>
          </p:txBody>
        </p:sp>
        <p:graphicFrame>
          <p:nvGraphicFramePr>
            <p:cNvPr id="49230" name="Object 12"/>
            <p:cNvGraphicFramePr>
              <a:graphicFrameLocks noChangeAspect="1"/>
            </p:cNvGraphicFramePr>
            <p:nvPr/>
          </p:nvGraphicFramePr>
          <p:xfrm>
            <a:off x="254" y="3694"/>
            <a:ext cx="319" cy="313"/>
          </p:xfrm>
          <a:graphic>
            <a:graphicData uri="http://schemas.openxmlformats.org/presentationml/2006/ole">
              <mc:AlternateContent xmlns:mc="http://schemas.openxmlformats.org/markup-compatibility/2006">
                <mc:Choice xmlns:v="urn:schemas-microsoft-com:vml" Requires="v">
                  <p:oleObj spid="_x0000_s49397" name="Clip" r:id="rId1" imgW="861060" imgH="845185" progId="MS_ClipArt_Gallery.5">
                    <p:embed/>
                  </p:oleObj>
                </mc:Choice>
                <mc:Fallback>
                  <p:oleObj name="Clip" r:id="rId1" imgW="861060" imgH="845185" progId="MS_ClipArt_Gallery.5">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 y="3694"/>
                          <a:ext cx="3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9158" name="Group 13"/>
          <p:cNvGrpSpPr/>
          <p:nvPr/>
        </p:nvGrpSpPr>
        <p:grpSpPr bwMode="auto">
          <a:xfrm>
            <a:off x="401638" y="2482850"/>
            <a:ext cx="2471737" cy="2335213"/>
            <a:chOff x="3980" y="792"/>
            <a:chExt cx="1557" cy="1471"/>
          </a:xfrm>
        </p:grpSpPr>
        <p:sp>
          <p:nvSpPr>
            <p:cNvPr id="49216" name="Freeform 14"/>
            <p:cNvSpPr/>
            <p:nvPr/>
          </p:nvSpPr>
          <p:spPr bwMode="auto">
            <a:xfrm>
              <a:off x="4299" y="973"/>
              <a:ext cx="902" cy="1"/>
            </a:xfrm>
            <a:custGeom>
              <a:avLst/>
              <a:gdLst>
                <a:gd name="T0" fmla="*/ 0 w 901"/>
                <a:gd name="T1" fmla="*/ 0 h 7"/>
                <a:gd name="T2" fmla="*/ 934 w 901"/>
                <a:gd name="T3" fmla="*/ 0 h 7"/>
                <a:gd name="T4" fmla="*/ 0 60000 65536"/>
                <a:gd name="T5" fmla="*/ 0 60000 65536"/>
              </a:gdLst>
              <a:ahLst/>
              <a:cxnLst>
                <a:cxn ang="T4">
                  <a:pos x="T0" y="T1"/>
                </a:cxn>
                <a:cxn ang="T5">
                  <a:pos x="T2" y="T3"/>
                </a:cxn>
              </a:cxnLst>
              <a:rect l="0" t="0" r="r" b="b"/>
              <a:pathLst>
                <a:path w="901" h="7">
                  <a:moveTo>
                    <a:pt x="0" y="7"/>
                  </a:moveTo>
                  <a:lnTo>
                    <a:pt x="901" y="0"/>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391183" name="Oval 15"/>
            <p:cNvSpPr>
              <a:spLocks noChangeArrowheads="1"/>
            </p:cNvSpPr>
            <p:nvPr/>
          </p:nvSpPr>
          <p:spPr bwMode="auto">
            <a:xfrm>
              <a:off x="3985" y="82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49218" name="Text Box 16"/>
            <p:cNvSpPr txBox="1">
              <a:spLocks noChangeArrowheads="1"/>
            </p:cNvSpPr>
            <p:nvPr/>
          </p:nvSpPr>
          <p:spPr bwMode="auto">
            <a:xfrm>
              <a:off x="4027" y="792"/>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t>V</a:t>
              </a:r>
              <a:r>
                <a:rPr lang="en-US" altLang="zh-CN" sz="2800" b="1" baseline="-25000"/>
                <a:t>1</a:t>
              </a:r>
              <a:endParaRPr lang="en-US" altLang="zh-CN" sz="2800" b="1"/>
            </a:p>
          </p:txBody>
        </p:sp>
        <p:sp>
          <p:nvSpPr>
            <p:cNvPr id="391185" name="Oval 17"/>
            <p:cNvSpPr>
              <a:spLocks noChangeArrowheads="1"/>
            </p:cNvSpPr>
            <p:nvPr/>
          </p:nvSpPr>
          <p:spPr bwMode="auto">
            <a:xfrm>
              <a:off x="5203" y="83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49220" name="Text Box 18"/>
            <p:cNvSpPr txBox="1">
              <a:spLocks noChangeArrowheads="1"/>
            </p:cNvSpPr>
            <p:nvPr/>
          </p:nvSpPr>
          <p:spPr bwMode="auto">
            <a:xfrm>
              <a:off x="5245" y="800"/>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dirty="0"/>
                <a:t>V</a:t>
              </a:r>
              <a:r>
                <a:rPr lang="en-US" altLang="zh-CN" sz="2800" b="1" baseline="-25000" dirty="0"/>
                <a:t>2</a:t>
              </a:r>
              <a:endParaRPr lang="en-US" altLang="zh-CN" sz="2800" b="1" dirty="0"/>
            </a:p>
          </p:txBody>
        </p:sp>
        <p:sp>
          <p:nvSpPr>
            <p:cNvPr id="49221" name="Line 19"/>
            <p:cNvSpPr>
              <a:spLocks noChangeShapeType="1"/>
            </p:cNvSpPr>
            <p:nvPr/>
          </p:nvSpPr>
          <p:spPr bwMode="auto">
            <a:xfrm flipH="1">
              <a:off x="4142" y="1138"/>
              <a:ext cx="0" cy="80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9222" name="Freeform 20"/>
            <p:cNvSpPr/>
            <p:nvPr/>
          </p:nvSpPr>
          <p:spPr bwMode="auto">
            <a:xfrm>
              <a:off x="4279" y="2088"/>
              <a:ext cx="929" cy="1"/>
            </a:xfrm>
            <a:custGeom>
              <a:avLst/>
              <a:gdLst>
                <a:gd name="T0" fmla="*/ 0 w 901"/>
                <a:gd name="T1" fmla="*/ 0 h 5"/>
                <a:gd name="T2" fmla="*/ 2476 w 901"/>
                <a:gd name="T3" fmla="*/ 0 h 5"/>
                <a:gd name="T4" fmla="*/ 0 60000 65536"/>
                <a:gd name="T5" fmla="*/ 0 60000 65536"/>
              </a:gdLst>
              <a:ahLst/>
              <a:cxnLst>
                <a:cxn ang="T4">
                  <a:pos x="T0" y="T1"/>
                </a:cxn>
                <a:cxn ang="T5">
                  <a:pos x="T2" y="T3"/>
                </a:cxn>
              </a:cxnLst>
              <a:rect l="0" t="0" r="r" b="b"/>
              <a:pathLst>
                <a:path w="901" h="5">
                  <a:moveTo>
                    <a:pt x="0" y="0"/>
                  </a:moveTo>
                  <a:lnTo>
                    <a:pt x="901" y="5"/>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49223" name="Line 21"/>
            <p:cNvSpPr>
              <a:spLocks noChangeShapeType="1"/>
            </p:cNvSpPr>
            <p:nvPr/>
          </p:nvSpPr>
          <p:spPr bwMode="auto">
            <a:xfrm flipH="1" flipV="1">
              <a:off x="4260" y="1073"/>
              <a:ext cx="987" cy="878"/>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391190" name="Oval 22"/>
            <p:cNvSpPr>
              <a:spLocks noChangeArrowheads="1"/>
            </p:cNvSpPr>
            <p:nvPr/>
          </p:nvSpPr>
          <p:spPr bwMode="auto">
            <a:xfrm>
              <a:off x="3980" y="191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49225" name="Text Box 23"/>
            <p:cNvSpPr txBox="1">
              <a:spLocks noChangeArrowheads="1"/>
            </p:cNvSpPr>
            <p:nvPr/>
          </p:nvSpPr>
          <p:spPr bwMode="auto">
            <a:xfrm>
              <a:off x="4022" y="1888"/>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t>V</a:t>
              </a:r>
              <a:r>
                <a:rPr lang="en-US" altLang="zh-CN" sz="2800" b="1" baseline="-25000"/>
                <a:t>3</a:t>
              </a:r>
              <a:endParaRPr lang="en-US" altLang="zh-CN" sz="2800" b="1"/>
            </a:p>
          </p:txBody>
        </p:sp>
        <p:sp>
          <p:nvSpPr>
            <p:cNvPr id="391192" name="Oval 24"/>
            <p:cNvSpPr>
              <a:spLocks noChangeArrowheads="1"/>
            </p:cNvSpPr>
            <p:nvPr/>
          </p:nvSpPr>
          <p:spPr bwMode="auto">
            <a:xfrm>
              <a:off x="5194" y="191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49227" name="Text Box 25"/>
            <p:cNvSpPr txBox="1">
              <a:spLocks noChangeArrowheads="1"/>
            </p:cNvSpPr>
            <p:nvPr/>
          </p:nvSpPr>
          <p:spPr bwMode="auto">
            <a:xfrm>
              <a:off x="5236" y="1886"/>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t>V</a:t>
              </a:r>
              <a:r>
                <a:rPr lang="en-US" altLang="zh-CN" sz="2800" b="1" baseline="-25000"/>
                <a:t>4</a:t>
              </a:r>
              <a:endParaRPr lang="en-US" altLang="zh-CN" sz="2800" b="1"/>
            </a:p>
          </p:txBody>
        </p:sp>
        <p:sp>
          <p:nvSpPr>
            <p:cNvPr id="49228" name="Line 26"/>
            <p:cNvSpPr>
              <a:spLocks noChangeShapeType="1"/>
            </p:cNvSpPr>
            <p:nvPr/>
          </p:nvSpPr>
          <p:spPr bwMode="auto">
            <a:xfrm flipH="1">
              <a:off x="5371" y="1138"/>
              <a:ext cx="0" cy="802"/>
            </a:xfrm>
            <a:prstGeom prst="line">
              <a:avLst/>
            </a:prstGeom>
            <a:noFill/>
            <a:ln w="381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grpSp>
      <p:grpSp>
        <p:nvGrpSpPr>
          <p:cNvPr id="391195" name="Group 27"/>
          <p:cNvGrpSpPr/>
          <p:nvPr/>
        </p:nvGrpSpPr>
        <p:grpSpPr bwMode="auto">
          <a:xfrm>
            <a:off x="4646613" y="1820863"/>
            <a:ext cx="4225925" cy="1743075"/>
            <a:chOff x="2929" y="1046"/>
            <a:chExt cx="2662" cy="1098"/>
          </a:xfrm>
        </p:grpSpPr>
        <p:sp>
          <p:nvSpPr>
            <p:cNvPr id="49190" name="Rectangle 28"/>
            <p:cNvSpPr>
              <a:spLocks noChangeArrowheads="1"/>
            </p:cNvSpPr>
            <p:nvPr/>
          </p:nvSpPr>
          <p:spPr bwMode="auto">
            <a:xfrm>
              <a:off x="3172" y="1080"/>
              <a:ext cx="720" cy="1030"/>
            </a:xfrm>
            <a:prstGeom prst="rect">
              <a:avLst/>
            </a:prstGeom>
            <a:solidFill>
              <a:srgbClr val="FFFF99"/>
            </a:solidFill>
            <a:ln w="28575">
              <a:solidFill>
                <a:srgbClr val="000000"/>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latin typeface="Arial" panose="020B0604020202020204" pitchFamily="34" charset="0"/>
                <a:ea typeface="华文行楷" panose="02010800040101010101" pitchFamily="2" charset="-122"/>
              </a:endParaRPr>
            </a:p>
          </p:txBody>
        </p:sp>
        <p:sp>
          <p:nvSpPr>
            <p:cNvPr id="49191" name="Line 29"/>
            <p:cNvSpPr>
              <a:spLocks noChangeShapeType="1"/>
            </p:cNvSpPr>
            <p:nvPr/>
          </p:nvSpPr>
          <p:spPr bwMode="auto">
            <a:xfrm flipH="1">
              <a:off x="3553" y="1080"/>
              <a:ext cx="0" cy="102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2" name="Freeform 30"/>
            <p:cNvSpPr/>
            <p:nvPr/>
          </p:nvSpPr>
          <p:spPr bwMode="auto">
            <a:xfrm flipV="1">
              <a:off x="3786" y="1727"/>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3" name="Line 31"/>
            <p:cNvSpPr>
              <a:spLocks noChangeShapeType="1"/>
            </p:cNvSpPr>
            <p:nvPr/>
          </p:nvSpPr>
          <p:spPr bwMode="auto">
            <a:xfrm>
              <a:off x="3168" y="1350"/>
              <a:ext cx="711"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4" name="Line 32"/>
            <p:cNvSpPr>
              <a:spLocks noChangeShapeType="1"/>
            </p:cNvSpPr>
            <p:nvPr/>
          </p:nvSpPr>
          <p:spPr bwMode="auto">
            <a:xfrm>
              <a:off x="3176" y="1856"/>
              <a:ext cx="70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5" name="Line 33"/>
            <p:cNvSpPr>
              <a:spLocks noChangeShapeType="1"/>
            </p:cNvSpPr>
            <p:nvPr/>
          </p:nvSpPr>
          <p:spPr bwMode="auto">
            <a:xfrm>
              <a:off x="3176" y="1600"/>
              <a:ext cx="701"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6" name="Text Box 34"/>
            <p:cNvSpPr txBox="1">
              <a:spLocks noChangeArrowheads="1"/>
            </p:cNvSpPr>
            <p:nvPr/>
          </p:nvSpPr>
          <p:spPr bwMode="auto">
            <a:xfrm>
              <a:off x="4196" y="1094"/>
              <a:ext cx="598"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t>1</a:t>
              </a:r>
              <a:endParaRPr lang="en-US" altLang="zh-CN" sz="2800" b="1"/>
            </a:p>
          </p:txBody>
        </p:sp>
        <p:sp>
          <p:nvSpPr>
            <p:cNvPr id="49197" name="Line 35"/>
            <p:cNvSpPr>
              <a:spLocks noChangeShapeType="1"/>
            </p:cNvSpPr>
            <p:nvPr/>
          </p:nvSpPr>
          <p:spPr bwMode="auto">
            <a:xfrm>
              <a:off x="4502" y="1094"/>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p>
              <a:endParaRPr lang="zh-CN" altLang="en-US"/>
            </a:p>
          </p:txBody>
        </p:sp>
        <p:sp>
          <p:nvSpPr>
            <p:cNvPr id="49198" name="Text Box 36"/>
            <p:cNvSpPr txBox="1">
              <a:spLocks noChangeArrowheads="1"/>
            </p:cNvSpPr>
            <p:nvPr/>
          </p:nvSpPr>
          <p:spPr bwMode="auto">
            <a:xfrm>
              <a:off x="5021" y="1094"/>
              <a:ext cx="570"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t>2  </a:t>
              </a:r>
              <a:r>
                <a:rPr lang="en-US" altLang="zh-CN" b="1"/>
                <a:t>∧</a:t>
              </a:r>
              <a:endParaRPr lang="en-US" altLang="zh-CN" sz="2800" b="1"/>
            </a:p>
          </p:txBody>
        </p:sp>
        <p:sp>
          <p:nvSpPr>
            <p:cNvPr id="49199" name="Line 37"/>
            <p:cNvSpPr>
              <a:spLocks noChangeShapeType="1"/>
            </p:cNvSpPr>
            <p:nvPr/>
          </p:nvSpPr>
          <p:spPr bwMode="auto">
            <a:xfrm>
              <a:off x="5306" y="1094"/>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p>
              <a:endParaRPr lang="zh-CN" altLang="en-US"/>
            </a:p>
          </p:txBody>
        </p:sp>
        <p:sp>
          <p:nvSpPr>
            <p:cNvPr id="49200" name="Line 38"/>
            <p:cNvSpPr>
              <a:spLocks noChangeShapeType="1"/>
            </p:cNvSpPr>
            <p:nvPr/>
          </p:nvSpPr>
          <p:spPr bwMode="auto">
            <a:xfrm>
              <a:off x="4705" y="1204"/>
              <a:ext cx="285"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lIns="108000" tIns="0"/>
            <a:lstStyle/>
            <a:p>
              <a:endParaRPr lang="zh-CN" altLang="en-US"/>
            </a:p>
          </p:txBody>
        </p:sp>
        <p:sp>
          <p:nvSpPr>
            <p:cNvPr id="49201" name="Text Box 39"/>
            <p:cNvSpPr txBox="1">
              <a:spLocks noChangeArrowheads="1"/>
            </p:cNvSpPr>
            <p:nvPr/>
          </p:nvSpPr>
          <p:spPr bwMode="auto">
            <a:xfrm>
              <a:off x="4207" y="1591"/>
              <a:ext cx="576" cy="241"/>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3  </a:t>
              </a:r>
              <a:r>
                <a:rPr lang="zh-CN" altLang="en-US" b="1"/>
                <a:t>∧</a:t>
              </a:r>
              <a:endParaRPr lang="zh-CN" altLang="en-US" sz="2800" b="1"/>
            </a:p>
          </p:txBody>
        </p:sp>
        <p:sp>
          <p:nvSpPr>
            <p:cNvPr id="49202" name="Line 40"/>
            <p:cNvSpPr>
              <a:spLocks noChangeShapeType="1"/>
            </p:cNvSpPr>
            <p:nvPr/>
          </p:nvSpPr>
          <p:spPr bwMode="auto">
            <a:xfrm>
              <a:off x="4491" y="1591"/>
              <a:ext cx="0" cy="24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p>
              <a:endParaRPr lang="zh-CN" altLang="en-US"/>
            </a:p>
          </p:txBody>
        </p:sp>
        <p:sp>
          <p:nvSpPr>
            <p:cNvPr id="49203" name="Text Box 41"/>
            <p:cNvSpPr txBox="1">
              <a:spLocks noChangeArrowheads="1"/>
            </p:cNvSpPr>
            <p:nvPr/>
          </p:nvSpPr>
          <p:spPr bwMode="auto">
            <a:xfrm>
              <a:off x="4205" y="1873"/>
              <a:ext cx="578"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0</a:t>
              </a:r>
              <a:endParaRPr lang="zh-CN" altLang="en-US" sz="2800" b="1"/>
            </a:p>
          </p:txBody>
        </p:sp>
        <p:sp>
          <p:nvSpPr>
            <p:cNvPr id="49204" name="Line 42"/>
            <p:cNvSpPr>
              <a:spLocks noChangeShapeType="1"/>
            </p:cNvSpPr>
            <p:nvPr/>
          </p:nvSpPr>
          <p:spPr bwMode="auto">
            <a:xfrm>
              <a:off x="4490" y="1873"/>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p>
              <a:endParaRPr lang="zh-CN" altLang="en-US"/>
            </a:p>
          </p:txBody>
        </p:sp>
        <p:sp>
          <p:nvSpPr>
            <p:cNvPr id="49205" name="Text Box 43"/>
            <p:cNvSpPr txBox="1">
              <a:spLocks noChangeArrowheads="1"/>
            </p:cNvSpPr>
            <p:nvPr/>
          </p:nvSpPr>
          <p:spPr bwMode="auto">
            <a:xfrm>
              <a:off x="3277" y="1046"/>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1</a:t>
              </a:r>
              <a:endParaRPr lang="en-US" altLang="zh-CN" sz="2800" b="1" baseline="-25000"/>
            </a:p>
          </p:txBody>
        </p:sp>
        <p:sp>
          <p:nvSpPr>
            <p:cNvPr id="49206" name="Text Box 44"/>
            <p:cNvSpPr txBox="1">
              <a:spLocks noChangeArrowheads="1"/>
            </p:cNvSpPr>
            <p:nvPr/>
          </p:nvSpPr>
          <p:spPr bwMode="auto">
            <a:xfrm>
              <a:off x="3277" y="1282"/>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2</a:t>
              </a:r>
              <a:endParaRPr lang="en-US" altLang="zh-CN" sz="2800" b="1" baseline="-25000"/>
            </a:p>
          </p:txBody>
        </p:sp>
        <p:sp>
          <p:nvSpPr>
            <p:cNvPr id="49207" name="Text Box 45"/>
            <p:cNvSpPr txBox="1">
              <a:spLocks noChangeArrowheads="1"/>
            </p:cNvSpPr>
            <p:nvPr/>
          </p:nvSpPr>
          <p:spPr bwMode="auto">
            <a:xfrm>
              <a:off x="3275" y="1550"/>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3</a:t>
              </a:r>
              <a:endParaRPr lang="en-US" altLang="zh-CN" sz="2800" b="1" baseline="-25000"/>
            </a:p>
          </p:txBody>
        </p:sp>
        <p:sp>
          <p:nvSpPr>
            <p:cNvPr id="49208" name="Text Box 46"/>
            <p:cNvSpPr txBox="1">
              <a:spLocks noChangeArrowheads="1"/>
            </p:cNvSpPr>
            <p:nvPr/>
          </p:nvSpPr>
          <p:spPr bwMode="auto">
            <a:xfrm>
              <a:off x="3283" y="1808"/>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4</a:t>
              </a:r>
              <a:endParaRPr lang="en-US" altLang="zh-CN" sz="2800" b="1" baseline="-25000"/>
            </a:p>
          </p:txBody>
        </p:sp>
        <p:sp>
          <p:nvSpPr>
            <p:cNvPr id="49209" name="Text Box 47"/>
            <p:cNvSpPr txBox="1">
              <a:spLocks noChangeArrowheads="1"/>
            </p:cNvSpPr>
            <p:nvPr/>
          </p:nvSpPr>
          <p:spPr bwMode="auto">
            <a:xfrm>
              <a:off x="3583" y="136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a:t>
              </a:r>
              <a:endParaRPr lang="zh-CN" altLang="en-US" sz="2000" b="1"/>
            </a:p>
          </p:txBody>
        </p:sp>
        <p:sp>
          <p:nvSpPr>
            <p:cNvPr id="49210" name="Text Box 48"/>
            <p:cNvSpPr txBox="1">
              <a:spLocks noChangeArrowheads="1"/>
            </p:cNvSpPr>
            <p:nvPr/>
          </p:nvSpPr>
          <p:spPr bwMode="auto">
            <a:xfrm>
              <a:off x="2929" y="1062"/>
              <a:ext cx="192"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t>0</a:t>
              </a:r>
              <a:endParaRPr lang="zh-CN" altLang="en-US" b="1"/>
            </a:p>
            <a:p>
              <a:pPr eaLnBrk="1" hangingPunct="1">
                <a:lnSpc>
                  <a:spcPct val="110000"/>
                </a:lnSpc>
              </a:pPr>
              <a:r>
                <a:rPr lang="zh-CN" altLang="en-US" b="1"/>
                <a:t>1</a:t>
              </a:r>
              <a:endParaRPr lang="zh-CN" altLang="en-US" b="1"/>
            </a:p>
            <a:p>
              <a:pPr eaLnBrk="1" hangingPunct="1">
                <a:lnSpc>
                  <a:spcPct val="110000"/>
                </a:lnSpc>
              </a:pPr>
              <a:r>
                <a:rPr lang="zh-CN" altLang="en-US" b="1"/>
                <a:t>2</a:t>
              </a:r>
              <a:endParaRPr lang="zh-CN" altLang="en-US" b="1"/>
            </a:p>
            <a:p>
              <a:pPr eaLnBrk="1" hangingPunct="1">
                <a:lnSpc>
                  <a:spcPct val="110000"/>
                </a:lnSpc>
              </a:pPr>
              <a:r>
                <a:rPr lang="zh-CN" altLang="en-US" b="1"/>
                <a:t>3</a:t>
              </a:r>
              <a:endParaRPr lang="zh-CN" altLang="en-US" b="1"/>
            </a:p>
          </p:txBody>
        </p:sp>
        <p:sp>
          <p:nvSpPr>
            <p:cNvPr id="49211" name="Freeform 49"/>
            <p:cNvSpPr/>
            <p:nvPr/>
          </p:nvSpPr>
          <p:spPr bwMode="auto">
            <a:xfrm flipV="1">
              <a:off x="3767" y="1218"/>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2" name="Freeform 50"/>
            <p:cNvSpPr/>
            <p:nvPr/>
          </p:nvSpPr>
          <p:spPr bwMode="auto">
            <a:xfrm flipV="1">
              <a:off x="3787" y="1995"/>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3" name="Text Box 51"/>
            <p:cNvSpPr txBox="1">
              <a:spLocks noChangeArrowheads="1"/>
            </p:cNvSpPr>
            <p:nvPr/>
          </p:nvSpPr>
          <p:spPr bwMode="auto">
            <a:xfrm>
              <a:off x="5011" y="1873"/>
              <a:ext cx="578"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t>1</a:t>
              </a:r>
              <a:r>
                <a:rPr lang="en-US" altLang="zh-CN" b="1"/>
                <a:t>  ∧</a:t>
              </a:r>
              <a:endParaRPr lang="en-US" altLang="zh-CN" sz="2800" b="1"/>
            </a:p>
          </p:txBody>
        </p:sp>
        <p:sp>
          <p:nvSpPr>
            <p:cNvPr id="49214" name="Line 52"/>
            <p:cNvSpPr>
              <a:spLocks noChangeShapeType="1"/>
            </p:cNvSpPr>
            <p:nvPr/>
          </p:nvSpPr>
          <p:spPr bwMode="auto">
            <a:xfrm>
              <a:off x="5296" y="1873"/>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p>
              <a:endParaRPr lang="zh-CN" altLang="en-US"/>
            </a:p>
          </p:txBody>
        </p:sp>
        <p:sp>
          <p:nvSpPr>
            <p:cNvPr id="49215" name="Line 53"/>
            <p:cNvSpPr>
              <a:spLocks noChangeShapeType="1"/>
            </p:cNvSpPr>
            <p:nvPr/>
          </p:nvSpPr>
          <p:spPr bwMode="auto">
            <a:xfrm>
              <a:off x="4705" y="2000"/>
              <a:ext cx="285"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lIns="108000" tIns="0"/>
            <a:lstStyle/>
            <a:p>
              <a:endParaRPr lang="zh-CN" altLang="en-US"/>
            </a:p>
          </p:txBody>
        </p:sp>
      </p:grpSp>
      <p:grpSp>
        <p:nvGrpSpPr>
          <p:cNvPr id="391222" name="Group 54"/>
          <p:cNvGrpSpPr/>
          <p:nvPr/>
        </p:nvGrpSpPr>
        <p:grpSpPr bwMode="auto">
          <a:xfrm>
            <a:off x="4673600" y="3598863"/>
            <a:ext cx="4187825" cy="1746250"/>
            <a:chOff x="2946" y="2316"/>
            <a:chExt cx="2638" cy="1100"/>
          </a:xfrm>
        </p:grpSpPr>
        <p:sp>
          <p:nvSpPr>
            <p:cNvPr id="49164" name="Rectangle 55"/>
            <p:cNvSpPr>
              <a:spLocks noChangeArrowheads="1"/>
            </p:cNvSpPr>
            <p:nvPr/>
          </p:nvSpPr>
          <p:spPr bwMode="auto">
            <a:xfrm>
              <a:off x="3180" y="2360"/>
              <a:ext cx="720" cy="1030"/>
            </a:xfrm>
            <a:prstGeom prst="rect">
              <a:avLst/>
            </a:prstGeom>
            <a:solidFill>
              <a:srgbClr val="FFFF99"/>
            </a:solidFill>
            <a:ln w="28575">
              <a:solidFill>
                <a:srgbClr val="000000"/>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latin typeface="Arial" panose="020B0604020202020204" pitchFamily="34" charset="0"/>
                <a:ea typeface="华文行楷" panose="02010800040101010101" pitchFamily="2" charset="-122"/>
              </a:endParaRPr>
            </a:p>
          </p:txBody>
        </p:sp>
        <p:sp>
          <p:nvSpPr>
            <p:cNvPr id="49165" name="Line 56"/>
            <p:cNvSpPr>
              <a:spLocks noChangeShapeType="1"/>
            </p:cNvSpPr>
            <p:nvPr/>
          </p:nvSpPr>
          <p:spPr bwMode="auto">
            <a:xfrm flipH="1">
              <a:off x="3561" y="2360"/>
              <a:ext cx="0" cy="101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6" name="Line 57"/>
            <p:cNvSpPr>
              <a:spLocks noChangeShapeType="1"/>
            </p:cNvSpPr>
            <p:nvPr/>
          </p:nvSpPr>
          <p:spPr bwMode="auto">
            <a:xfrm>
              <a:off x="3176" y="2630"/>
              <a:ext cx="711"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7" name="Line 58"/>
            <p:cNvSpPr>
              <a:spLocks noChangeShapeType="1"/>
            </p:cNvSpPr>
            <p:nvPr/>
          </p:nvSpPr>
          <p:spPr bwMode="auto">
            <a:xfrm>
              <a:off x="3184" y="3136"/>
              <a:ext cx="70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8" name="Line 59"/>
            <p:cNvSpPr>
              <a:spLocks noChangeShapeType="1"/>
            </p:cNvSpPr>
            <p:nvPr/>
          </p:nvSpPr>
          <p:spPr bwMode="auto">
            <a:xfrm>
              <a:off x="3184" y="2880"/>
              <a:ext cx="701"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9" name="Text Box 60"/>
            <p:cNvSpPr txBox="1">
              <a:spLocks noChangeArrowheads="1"/>
            </p:cNvSpPr>
            <p:nvPr/>
          </p:nvSpPr>
          <p:spPr bwMode="auto">
            <a:xfrm>
              <a:off x="4202" y="2344"/>
              <a:ext cx="579"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3   </a:t>
              </a:r>
              <a:r>
                <a:rPr lang="zh-CN" altLang="en-US" b="1"/>
                <a:t>∧</a:t>
              </a:r>
              <a:endParaRPr lang="zh-CN" altLang="en-US" sz="2800" b="1"/>
            </a:p>
          </p:txBody>
        </p:sp>
        <p:sp>
          <p:nvSpPr>
            <p:cNvPr id="49170" name="Line 61"/>
            <p:cNvSpPr>
              <a:spLocks noChangeShapeType="1"/>
            </p:cNvSpPr>
            <p:nvPr/>
          </p:nvSpPr>
          <p:spPr bwMode="auto">
            <a:xfrm>
              <a:off x="4487" y="2344"/>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10800"/>
            <a:lstStyle/>
            <a:p>
              <a:endParaRPr lang="zh-CN" altLang="en-US"/>
            </a:p>
          </p:txBody>
        </p:sp>
        <p:sp>
          <p:nvSpPr>
            <p:cNvPr id="49171" name="Text Box 62"/>
            <p:cNvSpPr txBox="1">
              <a:spLocks noChangeArrowheads="1"/>
            </p:cNvSpPr>
            <p:nvPr/>
          </p:nvSpPr>
          <p:spPr bwMode="auto">
            <a:xfrm>
              <a:off x="4205" y="2901"/>
              <a:ext cx="576" cy="241"/>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0   </a:t>
              </a:r>
              <a:r>
                <a:rPr lang="zh-CN" altLang="en-US" b="1"/>
                <a:t>∧</a:t>
              </a:r>
              <a:endParaRPr lang="zh-CN" altLang="en-US" sz="2800" b="1"/>
            </a:p>
          </p:txBody>
        </p:sp>
        <p:sp>
          <p:nvSpPr>
            <p:cNvPr id="49172" name="Line 63"/>
            <p:cNvSpPr>
              <a:spLocks noChangeShapeType="1"/>
            </p:cNvSpPr>
            <p:nvPr/>
          </p:nvSpPr>
          <p:spPr bwMode="auto">
            <a:xfrm>
              <a:off x="4479" y="2901"/>
              <a:ext cx="0" cy="24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10800"/>
            <a:lstStyle/>
            <a:p>
              <a:endParaRPr lang="zh-CN" altLang="en-US"/>
            </a:p>
          </p:txBody>
        </p:sp>
        <p:sp>
          <p:nvSpPr>
            <p:cNvPr id="49173" name="Text Box 64"/>
            <p:cNvSpPr txBox="1">
              <a:spLocks noChangeArrowheads="1"/>
            </p:cNvSpPr>
            <p:nvPr/>
          </p:nvSpPr>
          <p:spPr bwMode="auto">
            <a:xfrm>
              <a:off x="4203" y="3173"/>
              <a:ext cx="578"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2</a:t>
              </a:r>
              <a:r>
                <a:rPr lang="zh-CN" altLang="en-US" b="1"/>
                <a:t>   ∧</a:t>
              </a:r>
              <a:endParaRPr lang="zh-CN" altLang="en-US" sz="2800" b="1"/>
            </a:p>
          </p:txBody>
        </p:sp>
        <p:sp>
          <p:nvSpPr>
            <p:cNvPr id="49174" name="Line 65"/>
            <p:cNvSpPr>
              <a:spLocks noChangeShapeType="1"/>
            </p:cNvSpPr>
            <p:nvPr/>
          </p:nvSpPr>
          <p:spPr bwMode="auto">
            <a:xfrm>
              <a:off x="4478" y="3173"/>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10800"/>
            <a:lstStyle/>
            <a:p>
              <a:endParaRPr lang="zh-CN" altLang="en-US"/>
            </a:p>
          </p:txBody>
        </p:sp>
        <p:sp>
          <p:nvSpPr>
            <p:cNvPr id="49175" name="Text Box 66"/>
            <p:cNvSpPr txBox="1">
              <a:spLocks noChangeArrowheads="1"/>
            </p:cNvSpPr>
            <p:nvPr/>
          </p:nvSpPr>
          <p:spPr bwMode="auto">
            <a:xfrm>
              <a:off x="3275" y="2316"/>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1</a:t>
              </a:r>
              <a:endParaRPr lang="en-US" altLang="zh-CN" sz="2800" b="1" baseline="-25000"/>
            </a:p>
          </p:txBody>
        </p:sp>
        <p:sp>
          <p:nvSpPr>
            <p:cNvPr id="49176" name="Text Box 67"/>
            <p:cNvSpPr txBox="1">
              <a:spLocks noChangeArrowheads="1"/>
            </p:cNvSpPr>
            <p:nvPr/>
          </p:nvSpPr>
          <p:spPr bwMode="auto">
            <a:xfrm>
              <a:off x="3275" y="2582"/>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2</a:t>
              </a:r>
              <a:endParaRPr lang="en-US" altLang="zh-CN" sz="2800" b="1" baseline="-25000"/>
            </a:p>
          </p:txBody>
        </p:sp>
        <p:sp>
          <p:nvSpPr>
            <p:cNvPr id="49177" name="Text Box 68"/>
            <p:cNvSpPr txBox="1">
              <a:spLocks noChangeArrowheads="1"/>
            </p:cNvSpPr>
            <p:nvPr/>
          </p:nvSpPr>
          <p:spPr bwMode="auto">
            <a:xfrm>
              <a:off x="3273" y="2830"/>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3</a:t>
              </a:r>
              <a:endParaRPr lang="en-US" altLang="zh-CN" sz="2800" b="1" baseline="-25000"/>
            </a:p>
          </p:txBody>
        </p:sp>
        <p:sp>
          <p:nvSpPr>
            <p:cNvPr id="49178" name="Text Box 69"/>
            <p:cNvSpPr txBox="1">
              <a:spLocks noChangeArrowheads="1"/>
            </p:cNvSpPr>
            <p:nvPr/>
          </p:nvSpPr>
          <p:spPr bwMode="auto">
            <a:xfrm>
              <a:off x="3281" y="3088"/>
              <a:ext cx="240" cy="26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4</a:t>
              </a:r>
              <a:endParaRPr lang="en-US" altLang="zh-CN" sz="2800" b="1" baseline="-25000"/>
            </a:p>
          </p:txBody>
        </p:sp>
        <p:sp>
          <p:nvSpPr>
            <p:cNvPr id="49179" name="Text Box 70"/>
            <p:cNvSpPr txBox="1">
              <a:spLocks noChangeArrowheads="1"/>
            </p:cNvSpPr>
            <p:nvPr/>
          </p:nvSpPr>
          <p:spPr bwMode="auto">
            <a:xfrm>
              <a:off x="3591" y="26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000" b="1"/>
            </a:p>
          </p:txBody>
        </p:sp>
        <p:sp>
          <p:nvSpPr>
            <p:cNvPr id="49180" name="Text Box 71"/>
            <p:cNvSpPr txBox="1">
              <a:spLocks noChangeArrowheads="1"/>
            </p:cNvSpPr>
            <p:nvPr/>
          </p:nvSpPr>
          <p:spPr bwMode="auto">
            <a:xfrm>
              <a:off x="2946" y="2334"/>
              <a:ext cx="221"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a:t>0</a:t>
              </a:r>
              <a:endParaRPr lang="zh-CN" altLang="en-US" b="1"/>
            </a:p>
            <a:p>
              <a:pPr eaLnBrk="1" hangingPunct="1">
                <a:lnSpc>
                  <a:spcPct val="110000"/>
                </a:lnSpc>
              </a:pPr>
              <a:r>
                <a:rPr lang="zh-CN" altLang="en-US" b="1"/>
                <a:t>1</a:t>
              </a:r>
              <a:endParaRPr lang="zh-CN" altLang="en-US" b="1"/>
            </a:p>
            <a:p>
              <a:pPr eaLnBrk="1" hangingPunct="1">
                <a:lnSpc>
                  <a:spcPct val="110000"/>
                </a:lnSpc>
              </a:pPr>
              <a:r>
                <a:rPr lang="zh-CN" altLang="en-US" b="1"/>
                <a:t>2</a:t>
              </a:r>
              <a:endParaRPr lang="zh-CN" altLang="en-US" b="1"/>
            </a:p>
            <a:p>
              <a:pPr eaLnBrk="1" hangingPunct="1">
                <a:lnSpc>
                  <a:spcPct val="110000"/>
                </a:lnSpc>
              </a:pPr>
              <a:r>
                <a:rPr lang="zh-CN" altLang="en-US" b="1"/>
                <a:t>3</a:t>
              </a:r>
              <a:endParaRPr lang="zh-CN" altLang="en-US" b="1"/>
            </a:p>
          </p:txBody>
        </p:sp>
        <p:sp>
          <p:nvSpPr>
            <p:cNvPr id="49181" name="Text Box 72"/>
            <p:cNvSpPr txBox="1">
              <a:spLocks noChangeArrowheads="1"/>
            </p:cNvSpPr>
            <p:nvPr/>
          </p:nvSpPr>
          <p:spPr bwMode="auto">
            <a:xfrm>
              <a:off x="4207" y="2624"/>
              <a:ext cx="570"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sz="2800" b="1"/>
                <a:t>0</a:t>
              </a:r>
              <a:endParaRPr lang="zh-CN" altLang="en-US" sz="2800" b="1"/>
            </a:p>
          </p:txBody>
        </p:sp>
        <p:sp>
          <p:nvSpPr>
            <p:cNvPr id="49182" name="Line 73"/>
            <p:cNvSpPr>
              <a:spLocks noChangeShapeType="1"/>
            </p:cNvSpPr>
            <p:nvPr/>
          </p:nvSpPr>
          <p:spPr bwMode="auto">
            <a:xfrm>
              <a:off x="4482" y="2624"/>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10800"/>
            <a:lstStyle/>
            <a:p>
              <a:endParaRPr lang="zh-CN" altLang="en-US"/>
            </a:p>
          </p:txBody>
        </p:sp>
        <p:sp>
          <p:nvSpPr>
            <p:cNvPr id="49183" name="Freeform 74"/>
            <p:cNvSpPr/>
            <p:nvPr/>
          </p:nvSpPr>
          <p:spPr bwMode="auto">
            <a:xfrm flipV="1">
              <a:off x="3765" y="2494"/>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Freeform 75"/>
            <p:cNvSpPr/>
            <p:nvPr/>
          </p:nvSpPr>
          <p:spPr bwMode="auto">
            <a:xfrm flipV="1">
              <a:off x="3756" y="3022"/>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5" name="Freeform 76"/>
            <p:cNvSpPr/>
            <p:nvPr/>
          </p:nvSpPr>
          <p:spPr bwMode="auto">
            <a:xfrm flipV="1">
              <a:off x="3765" y="3272"/>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6" name="Freeform 77"/>
            <p:cNvSpPr/>
            <p:nvPr/>
          </p:nvSpPr>
          <p:spPr bwMode="auto">
            <a:xfrm flipV="1">
              <a:off x="3755" y="2763"/>
              <a:ext cx="420" cy="1"/>
            </a:xfrm>
            <a:custGeom>
              <a:avLst/>
              <a:gdLst>
                <a:gd name="T0" fmla="*/ 0 w 534"/>
                <a:gd name="T1" fmla="*/ 0 h 3"/>
                <a:gd name="T2" fmla="*/ 2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7" name="Text Box 78"/>
            <p:cNvSpPr txBox="1">
              <a:spLocks noChangeArrowheads="1"/>
            </p:cNvSpPr>
            <p:nvPr/>
          </p:nvSpPr>
          <p:spPr bwMode="auto">
            <a:xfrm>
              <a:off x="5014" y="2633"/>
              <a:ext cx="570" cy="242"/>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sz="2800" b="1"/>
                <a:t>3   </a:t>
              </a:r>
              <a:r>
                <a:rPr lang="en-US" altLang="zh-CN" b="1"/>
                <a:t>∧</a:t>
              </a:r>
              <a:endParaRPr lang="en-US" altLang="zh-CN" sz="2800" b="1"/>
            </a:p>
          </p:txBody>
        </p:sp>
        <p:sp>
          <p:nvSpPr>
            <p:cNvPr id="49188" name="Line 79"/>
            <p:cNvSpPr>
              <a:spLocks noChangeShapeType="1"/>
            </p:cNvSpPr>
            <p:nvPr/>
          </p:nvSpPr>
          <p:spPr bwMode="auto">
            <a:xfrm>
              <a:off x="5289" y="2633"/>
              <a:ext cx="0" cy="24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10800"/>
            <a:lstStyle/>
            <a:p>
              <a:endParaRPr lang="zh-CN" altLang="en-US"/>
            </a:p>
          </p:txBody>
        </p:sp>
        <p:sp>
          <p:nvSpPr>
            <p:cNvPr id="49189" name="Freeform 80"/>
            <p:cNvSpPr/>
            <p:nvPr/>
          </p:nvSpPr>
          <p:spPr bwMode="auto">
            <a:xfrm flipV="1">
              <a:off x="4713" y="2746"/>
              <a:ext cx="272" cy="1"/>
            </a:xfrm>
            <a:custGeom>
              <a:avLst/>
              <a:gdLst>
                <a:gd name="T0" fmla="*/ 0 w 534"/>
                <a:gd name="T1" fmla="*/ 0 h 3"/>
                <a:gd name="T2" fmla="*/ 1 w 534"/>
                <a:gd name="T3" fmla="*/ 0 h 3"/>
                <a:gd name="T4" fmla="*/ 0 60000 65536"/>
                <a:gd name="T5" fmla="*/ 0 60000 65536"/>
              </a:gdLst>
              <a:ahLst/>
              <a:cxnLst>
                <a:cxn ang="T4">
                  <a:pos x="T0" y="T1"/>
                </a:cxn>
                <a:cxn ang="T5">
                  <a:pos x="T2" y="T3"/>
                </a:cxn>
              </a:cxnLst>
              <a:rect l="0" t="0" r="r" b="b"/>
              <a:pathLst>
                <a:path w="534" h="3">
                  <a:moveTo>
                    <a:pt x="0" y="0"/>
                  </a:moveTo>
                  <a:lnTo>
                    <a:pt x="534" y="3"/>
                  </a:lnTo>
                </a:path>
              </a:pathLst>
            </a:custGeom>
            <a:noFill/>
            <a:ln w="38100" cmpd="sng">
              <a:solidFill>
                <a:srgbClr val="000000"/>
              </a:solidFill>
              <a:rou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61" name="Text Box 2"/>
          <p:cNvSpPr txBox="1">
            <a:spLocks noChangeArrowheads="1"/>
          </p:cNvSpPr>
          <p:nvPr/>
        </p:nvSpPr>
        <p:spPr bwMode="auto">
          <a:xfrm>
            <a:off x="1541513" y="301407"/>
            <a:ext cx="6038800" cy="646331"/>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t>第三种图的存储结构及实现</a:t>
            </a:r>
            <a:endParaRPr lang="zh-CN" altLang="en-US" sz="3600" b="1" dirty="0"/>
          </a:p>
        </p:txBody>
      </p:sp>
      <p:sp>
        <p:nvSpPr>
          <p:cNvPr id="49163"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7588D6F-8EEC-4548-A74C-78EC2D16B17C}" type="slidenum">
              <a:rPr lang="ko-KR" altLang="en-US" sz="1200">
                <a:latin typeface="Verdana" panose="020B0604030504040204" pitchFamily="34" charset="0"/>
              </a:rPr>
            </a:fld>
            <a:endParaRPr lang="en-US" altLang="ko-KR" sz="1200">
              <a:latin typeface="Verdana" panose="020B0604030504040204" pitchFamily="34" charset="0"/>
            </a:endParaRPr>
          </a:p>
        </p:txBody>
      </p:sp>
      <p:sp>
        <p:nvSpPr>
          <p:cNvPr id="2" name="文本框 1"/>
          <p:cNvSpPr txBox="1"/>
          <p:nvPr/>
        </p:nvSpPr>
        <p:spPr>
          <a:xfrm>
            <a:off x="1096197" y="1217266"/>
            <a:ext cx="6498895" cy="523220"/>
          </a:xfrm>
          <a:prstGeom prst="rect">
            <a:avLst/>
          </a:prstGeom>
          <a:noFill/>
        </p:spPr>
        <p:txBody>
          <a:bodyPr wrap="none" rtlCol="0">
            <a:spAutoFit/>
          </a:bodyPr>
          <a:lstStyle/>
          <a:p>
            <a:r>
              <a:rPr lang="zh-CN" altLang="en-US" sz="2800" b="1" dirty="0"/>
              <a:t>十字链表</a:t>
            </a:r>
            <a:r>
              <a:rPr lang="en-US" altLang="zh-CN" sz="2800" b="1" dirty="0"/>
              <a:t>- </a:t>
            </a:r>
            <a:r>
              <a:rPr lang="zh-CN" altLang="en-US" sz="2800" b="1" dirty="0"/>
              <a:t>有向图的另一种链式存储结构</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1171"/>
                                        </p:tgtEl>
                                        <p:attrNameLst>
                                          <p:attrName>style.visibility</p:attrName>
                                        </p:attrNameLst>
                                      </p:cBhvr>
                                      <p:to>
                                        <p:strVal val="visible"/>
                                      </p:to>
                                    </p:set>
                                    <p:animEffect transition="in" filter="wipe(left)">
                                      <p:cBhvr>
                                        <p:cTn id="7" dur="500"/>
                                        <p:tgtEl>
                                          <p:spTgt spid="391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119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1175"/>
                                        </p:tgtEl>
                                        <p:attrNameLst>
                                          <p:attrName>style.visibility</p:attrName>
                                        </p:attrNameLst>
                                      </p:cBhvr>
                                      <p:to>
                                        <p:strVal val="visible"/>
                                      </p:to>
                                    </p:set>
                                    <p:animEffect transition="in" filter="wipe(left)">
                                      <p:cBhvr>
                                        <p:cTn id="16" dur="500"/>
                                        <p:tgtEl>
                                          <p:spTgt spid="3911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12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8"/>
                                        </p:tgtEl>
                                        <p:attrNameLst>
                                          <p:attrName>style.visibility</p:attrName>
                                        </p:attrNameLst>
                                      </p:cBhvr>
                                      <p:to>
                                        <p:strVal val="visible"/>
                                      </p:to>
                                    </p:set>
                                    <p:animEffect transition="in" filter="wipe(down)">
                                      <p:cBhvr>
                                        <p:cTn id="25" dur="500"/>
                                        <p:tgtEl>
                                          <p:spTgt spid="391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22325" y="90805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十字链表的结点结构</a:t>
            </a:r>
            <a:endParaRPr lang="zh-CN" altLang="en-US" sz="2800" b="1"/>
          </a:p>
        </p:txBody>
      </p:sp>
      <p:grpSp>
        <p:nvGrpSpPr>
          <p:cNvPr id="50179" name="Group 3"/>
          <p:cNvGrpSpPr/>
          <p:nvPr/>
        </p:nvGrpSpPr>
        <p:grpSpPr bwMode="auto">
          <a:xfrm>
            <a:off x="330994" y="1949451"/>
            <a:ext cx="3187700" cy="1079500"/>
            <a:chOff x="410" y="1248"/>
            <a:chExt cx="2008" cy="680"/>
          </a:xfrm>
        </p:grpSpPr>
        <p:sp>
          <p:nvSpPr>
            <p:cNvPr id="50192" name="Rectangle 4"/>
            <p:cNvSpPr>
              <a:spLocks noChangeArrowheads="1"/>
            </p:cNvSpPr>
            <p:nvPr/>
          </p:nvSpPr>
          <p:spPr bwMode="auto">
            <a:xfrm>
              <a:off x="410" y="1248"/>
              <a:ext cx="649"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  data</a:t>
              </a:r>
              <a:endParaRPr lang="en-US" altLang="zh-CN" b="1"/>
            </a:p>
          </p:txBody>
        </p:sp>
        <p:sp>
          <p:nvSpPr>
            <p:cNvPr id="50193" name="Rectangle 5"/>
            <p:cNvSpPr>
              <a:spLocks noChangeArrowheads="1"/>
            </p:cNvSpPr>
            <p:nvPr/>
          </p:nvSpPr>
          <p:spPr bwMode="auto">
            <a:xfrm>
              <a:off x="1062" y="1248"/>
              <a:ext cx="636"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firstin</a:t>
              </a:r>
              <a:endParaRPr lang="en-US" altLang="zh-CN" b="1"/>
            </a:p>
          </p:txBody>
        </p:sp>
        <p:sp>
          <p:nvSpPr>
            <p:cNvPr id="50194" name="Rectangle 6"/>
            <p:cNvSpPr>
              <a:spLocks noChangeArrowheads="1"/>
            </p:cNvSpPr>
            <p:nvPr/>
          </p:nvSpPr>
          <p:spPr bwMode="auto">
            <a:xfrm>
              <a:off x="1693" y="1248"/>
              <a:ext cx="72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firstout</a:t>
              </a:r>
              <a:endParaRPr lang="en-US" altLang="zh-CN" b="1"/>
            </a:p>
          </p:txBody>
        </p:sp>
        <p:sp>
          <p:nvSpPr>
            <p:cNvPr id="50195" name="Text Box 7"/>
            <p:cNvSpPr txBox="1">
              <a:spLocks noChangeArrowheads="1"/>
            </p:cNvSpPr>
            <p:nvPr/>
          </p:nvSpPr>
          <p:spPr bwMode="auto">
            <a:xfrm>
              <a:off x="866" y="1691"/>
              <a:ext cx="117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顶点结点</a:t>
              </a:r>
              <a:endParaRPr lang="zh-CN" altLang="en-US" b="1"/>
            </a:p>
          </p:txBody>
        </p:sp>
      </p:grpSp>
      <p:sp>
        <p:nvSpPr>
          <p:cNvPr id="50180" name="Text Box 14"/>
          <p:cNvSpPr txBox="1">
            <a:spLocks noChangeArrowheads="1"/>
          </p:cNvSpPr>
          <p:nvPr/>
        </p:nvSpPr>
        <p:spPr bwMode="auto">
          <a:xfrm>
            <a:off x="328613" y="4300538"/>
            <a:ext cx="83820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tailvex：</a:t>
            </a:r>
            <a:r>
              <a:rPr lang="zh-CN" altLang="en-US" b="1" dirty="0"/>
              <a:t>弧尾顶点位置</a:t>
            </a:r>
            <a:r>
              <a:rPr lang="en-US" altLang="zh-CN" b="1" dirty="0"/>
              <a:t>(</a:t>
            </a:r>
            <a:r>
              <a:rPr lang="zh-CN" altLang="en-US" b="1" dirty="0"/>
              <a:t>在顶点表中的下标</a:t>
            </a:r>
            <a:r>
              <a:rPr lang="en-US" altLang="zh-CN" b="1" dirty="0"/>
              <a:t>)</a:t>
            </a:r>
            <a:r>
              <a:rPr lang="zh-CN" altLang="en-US" b="1" dirty="0"/>
              <a:t>；</a:t>
            </a:r>
            <a:endParaRPr lang="zh-CN" altLang="en-US" b="1" dirty="0"/>
          </a:p>
          <a:p>
            <a:pPr algn="just" eaLnBrk="1" hangingPunct="1"/>
            <a:r>
              <a:rPr lang="en-US" altLang="zh-CN" b="1" dirty="0" err="1"/>
              <a:t>headvex</a:t>
            </a:r>
            <a:r>
              <a:rPr lang="en-US" altLang="zh-CN" b="1" dirty="0"/>
              <a:t>：</a:t>
            </a:r>
            <a:r>
              <a:rPr lang="zh-CN" altLang="en-US" b="1" dirty="0"/>
              <a:t>弧头顶点位置</a:t>
            </a:r>
            <a:r>
              <a:rPr lang="en-US" altLang="zh-CN" b="1" dirty="0"/>
              <a:t>(</a:t>
            </a:r>
            <a:r>
              <a:rPr lang="zh-CN" altLang="en-US" b="1" dirty="0"/>
              <a:t>在顶点表中的下标</a:t>
            </a:r>
            <a:r>
              <a:rPr lang="en-US" altLang="zh-CN" b="1" dirty="0"/>
              <a:t>)</a:t>
            </a:r>
            <a:r>
              <a:rPr lang="zh-CN" altLang="en-US" b="1" dirty="0"/>
              <a:t>；</a:t>
            </a:r>
            <a:endParaRPr lang="zh-CN" altLang="en-US" b="1" dirty="0"/>
          </a:p>
          <a:p>
            <a:pPr algn="just" eaLnBrk="1" hangingPunct="1"/>
            <a:r>
              <a:rPr lang="en-US" altLang="zh-CN" b="1" dirty="0" err="1"/>
              <a:t>headlink</a:t>
            </a:r>
            <a:r>
              <a:rPr lang="en-US" altLang="zh-CN" b="1" dirty="0"/>
              <a:t>：</a:t>
            </a:r>
            <a:r>
              <a:rPr lang="zh-CN" altLang="en-US" b="1" dirty="0"/>
              <a:t>指向弧头相同的下一条弧的指针；</a:t>
            </a:r>
            <a:endParaRPr lang="zh-CN" altLang="en-US" b="1" dirty="0"/>
          </a:p>
          <a:p>
            <a:pPr algn="just" eaLnBrk="1" hangingPunct="1"/>
            <a:r>
              <a:rPr lang="en-US" altLang="zh-CN" b="1" dirty="0" err="1"/>
              <a:t>taillink</a:t>
            </a:r>
            <a:r>
              <a:rPr lang="en-US" altLang="zh-CN" b="1" dirty="0"/>
              <a:t>：</a:t>
            </a:r>
            <a:r>
              <a:rPr lang="zh-CN" altLang="en-US" b="1" dirty="0"/>
              <a:t>指向弧尾相同的下一条弧的指针；</a:t>
            </a:r>
            <a:endParaRPr lang="zh-CN" altLang="en-US" b="1" dirty="0"/>
          </a:p>
          <a:p>
            <a:pPr algn="just" eaLnBrk="1" hangingPunct="1"/>
            <a:r>
              <a:rPr lang="en-US" altLang="zh-CN" b="1" dirty="0"/>
              <a:t>info :</a:t>
            </a:r>
            <a:r>
              <a:rPr lang="zh-CN" altLang="en-US" b="1" dirty="0"/>
              <a:t>指向该弧的相关信息。</a:t>
            </a:r>
            <a:endParaRPr lang="en-US" altLang="zh-CN" b="1" dirty="0"/>
          </a:p>
        </p:txBody>
      </p:sp>
      <p:sp>
        <p:nvSpPr>
          <p:cNvPr id="50181" name="Text Box 16"/>
          <p:cNvSpPr txBox="1">
            <a:spLocks noChangeArrowheads="1"/>
          </p:cNvSpPr>
          <p:nvPr/>
        </p:nvSpPr>
        <p:spPr bwMode="auto">
          <a:xfrm>
            <a:off x="361950" y="3087688"/>
            <a:ext cx="77930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data：</a:t>
            </a:r>
            <a:r>
              <a:rPr lang="zh-CN" altLang="en-US" b="1"/>
              <a:t>数据域，存放顶点信息；</a:t>
            </a:r>
            <a:endParaRPr lang="zh-CN" altLang="en-US" b="1"/>
          </a:p>
          <a:p>
            <a:pPr eaLnBrk="1" hangingPunct="1"/>
            <a:r>
              <a:rPr lang="en-US" altLang="zh-CN" b="1"/>
              <a:t>firstin：</a:t>
            </a:r>
            <a:r>
              <a:rPr lang="zh-CN" altLang="en-US" b="1"/>
              <a:t>指向该顶点的第一条入弧的指针；</a:t>
            </a:r>
            <a:endParaRPr lang="zh-CN" altLang="en-US" b="1"/>
          </a:p>
          <a:p>
            <a:pPr eaLnBrk="1" hangingPunct="1"/>
            <a:r>
              <a:rPr lang="en-US" altLang="zh-CN" b="1"/>
              <a:t>firstout：</a:t>
            </a:r>
            <a:r>
              <a:rPr lang="zh-CN" altLang="en-US" b="1"/>
              <a:t>指向该顶点的第一条出弧的指针</a:t>
            </a:r>
            <a:r>
              <a:rPr lang="zh-CN" altLang="en-US" b="1">
                <a:latin typeface="Arial" panose="020B0604020202020204" pitchFamily="34" charset="0"/>
                <a:ea typeface="华文行楷" panose="02010800040101010101" pitchFamily="2" charset="-122"/>
              </a:rPr>
              <a:t> </a:t>
            </a:r>
            <a:r>
              <a:rPr lang="zh-CN" altLang="en-US" b="1"/>
              <a:t>；</a:t>
            </a:r>
            <a:endParaRPr lang="zh-CN" altLang="en-US" b="1"/>
          </a:p>
        </p:txBody>
      </p:sp>
      <p:grpSp>
        <p:nvGrpSpPr>
          <p:cNvPr id="50182" name="Group 18"/>
          <p:cNvGrpSpPr/>
          <p:nvPr/>
        </p:nvGrpSpPr>
        <p:grpSpPr bwMode="auto">
          <a:xfrm>
            <a:off x="3690938" y="1950029"/>
            <a:ext cx="5238750" cy="1082675"/>
            <a:chOff x="2325" y="1249"/>
            <a:chExt cx="3300" cy="682"/>
          </a:xfrm>
        </p:grpSpPr>
        <p:sp>
          <p:nvSpPr>
            <p:cNvPr id="50186" name="Rectangle 9"/>
            <p:cNvSpPr>
              <a:spLocks noChangeArrowheads="1"/>
            </p:cNvSpPr>
            <p:nvPr/>
          </p:nvSpPr>
          <p:spPr bwMode="auto">
            <a:xfrm>
              <a:off x="2325" y="1251"/>
              <a:ext cx="65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tailvex</a:t>
              </a:r>
              <a:endParaRPr lang="en-US" altLang="zh-CN" b="1" dirty="0"/>
            </a:p>
          </p:txBody>
        </p:sp>
        <p:sp>
          <p:nvSpPr>
            <p:cNvPr id="50187" name="Rectangle 10"/>
            <p:cNvSpPr>
              <a:spLocks noChangeArrowheads="1"/>
            </p:cNvSpPr>
            <p:nvPr/>
          </p:nvSpPr>
          <p:spPr bwMode="auto">
            <a:xfrm>
              <a:off x="2984" y="1251"/>
              <a:ext cx="741"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err="1"/>
                <a:t>headvex</a:t>
              </a:r>
              <a:endParaRPr lang="en-US" altLang="zh-CN" b="1" dirty="0"/>
            </a:p>
          </p:txBody>
        </p:sp>
        <p:sp>
          <p:nvSpPr>
            <p:cNvPr id="50188" name="Rectangle 11"/>
            <p:cNvSpPr>
              <a:spLocks noChangeArrowheads="1"/>
            </p:cNvSpPr>
            <p:nvPr/>
          </p:nvSpPr>
          <p:spPr bwMode="auto">
            <a:xfrm>
              <a:off x="3723" y="1251"/>
              <a:ext cx="791"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headlink</a:t>
              </a:r>
              <a:endParaRPr lang="en-US" altLang="zh-CN" b="1"/>
            </a:p>
          </p:txBody>
        </p:sp>
        <p:sp>
          <p:nvSpPr>
            <p:cNvPr id="50189" name="Rectangle 12"/>
            <p:cNvSpPr>
              <a:spLocks noChangeArrowheads="1"/>
            </p:cNvSpPr>
            <p:nvPr/>
          </p:nvSpPr>
          <p:spPr bwMode="auto">
            <a:xfrm>
              <a:off x="4516" y="1251"/>
              <a:ext cx="679"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taillink</a:t>
              </a:r>
              <a:endParaRPr lang="en-US" altLang="zh-CN" b="1"/>
            </a:p>
          </p:txBody>
        </p:sp>
        <p:sp>
          <p:nvSpPr>
            <p:cNvPr id="50190" name="Text Box 13"/>
            <p:cNvSpPr txBox="1">
              <a:spLocks noChangeArrowheads="1"/>
            </p:cNvSpPr>
            <p:nvPr/>
          </p:nvSpPr>
          <p:spPr bwMode="auto">
            <a:xfrm>
              <a:off x="3461" y="1694"/>
              <a:ext cx="94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弧结点</a:t>
              </a:r>
              <a:endParaRPr lang="zh-CN" altLang="en-US" b="1"/>
            </a:p>
          </p:txBody>
        </p:sp>
        <p:sp>
          <p:nvSpPr>
            <p:cNvPr id="50191" name="Rectangle 17"/>
            <p:cNvSpPr>
              <a:spLocks noChangeArrowheads="1"/>
            </p:cNvSpPr>
            <p:nvPr/>
          </p:nvSpPr>
          <p:spPr bwMode="auto">
            <a:xfrm>
              <a:off x="5190" y="1249"/>
              <a:ext cx="43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info</a:t>
              </a:r>
              <a:endParaRPr lang="en-US" altLang="zh-CN" b="1"/>
            </a:p>
          </p:txBody>
        </p:sp>
      </p:grpSp>
      <p:sp>
        <p:nvSpPr>
          <p:cNvPr id="50183" name="Text Box 2"/>
          <p:cNvSpPr txBox="1">
            <a:spLocks noChangeArrowheads="1"/>
          </p:cNvSpPr>
          <p:nvPr/>
        </p:nvSpPr>
        <p:spPr bwMode="auto">
          <a:xfrm>
            <a:off x="2133600" y="50800"/>
            <a:ext cx="51054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a:t>图的存储结构补充</a:t>
            </a:r>
            <a:endParaRPr lang="zh-CN" altLang="en-US" sz="3600" b="1"/>
          </a:p>
        </p:txBody>
      </p:sp>
      <p:sp>
        <p:nvSpPr>
          <p:cNvPr id="50185"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CCB04135-6624-4636-BB91-3BDC4E3590B4}" type="slidenum">
              <a:rPr lang="ko-KR" altLang="en-US" sz="1200">
                <a:latin typeface="Verdana" panose="020B0604030504040204" pitchFamily="34" charset="0"/>
              </a:rPr>
            </a:fld>
            <a:endParaRPr lang="en-US" altLang="ko-KR" sz="1200">
              <a:latin typeface="Verdana" panose="020B0604030504040204" pitchFamily="34" charset="0"/>
            </a:endParaRPr>
          </a:p>
        </p:txBody>
      </p:sp>
      <p:grpSp>
        <p:nvGrpSpPr>
          <p:cNvPr id="19" name="Group 13"/>
          <p:cNvGrpSpPr/>
          <p:nvPr/>
        </p:nvGrpSpPr>
        <p:grpSpPr bwMode="auto">
          <a:xfrm>
            <a:off x="6861175" y="154568"/>
            <a:ext cx="1974056" cy="1789111"/>
            <a:chOff x="3980" y="792"/>
            <a:chExt cx="1557" cy="1471"/>
          </a:xfrm>
        </p:grpSpPr>
        <p:sp>
          <p:nvSpPr>
            <p:cNvPr id="20" name="Freeform 14"/>
            <p:cNvSpPr/>
            <p:nvPr/>
          </p:nvSpPr>
          <p:spPr bwMode="auto">
            <a:xfrm>
              <a:off x="4299" y="973"/>
              <a:ext cx="902" cy="1"/>
            </a:xfrm>
            <a:custGeom>
              <a:avLst/>
              <a:gdLst>
                <a:gd name="T0" fmla="*/ 0 w 901"/>
                <a:gd name="T1" fmla="*/ 0 h 7"/>
                <a:gd name="T2" fmla="*/ 934 w 901"/>
                <a:gd name="T3" fmla="*/ 0 h 7"/>
                <a:gd name="T4" fmla="*/ 0 60000 65536"/>
                <a:gd name="T5" fmla="*/ 0 60000 65536"/>
              </a:gdLst>
              <a:ahLst/>
              <a:cxnLst>
                <a:cxn ang="T4">
                  <a:pos x="T0" y="T1"/>
                </a:cxn>
                <a:cxn ang="T5">
                  <a:pos x="T2" y="T3"/>
                </a:cxn>
              </a:cxnLst>
              <a:rect l="0" t="0" r="r" b="b"/>
              <a:pathLst>
                <a:path w="901" h="7">
                  <a:moveTo>
                    <a:pt x="0" y="7"/>
                  </a:moveTo>
                  <a:lnTo>
                    <a:pt x="901" y="0"/>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21" name="Oval 15"/>
            <p:cNvSpPr>
              <a:spLocks noChangeArrowheads="1"/>
            </p:cNvSpPr>
            <p:nvPr/>
          </p:nvSpPr>
          <p:spPr bwMode="auto">
            <a:xfrm>
              <a:off x="3985" y="82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22" name="Text Box 16"/>
            <p:cNvSpPr txBox="1">
              <a:spLocks noChangeArrowheads="1"/>
            </p:cNvSpPr>
            <p:nvPr/>
          </p:nvSpPr>
          <p:spPr bwMode="auto">
            <a:xfrm>
              <a:off x="4027" y="792"/>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V</a:t>
              </a:r>
              <a:r>
                <a:rPr lang="en-US" altLang="zh-CN" b="1" baseline="-25000" dirty="0"/>
                <a:t>1</a:t>
              </a:r>
              <a:endParaRPr lang="en-US" altLang="zh-CN" b="1" dirty="0"/>
            </a:p>
          </p:txBody>
        </p:sp>
        <p:sp>
          <p:nvSpPr>
            <p:cNvPr id="23" name="Oval 17"/>
            <p:cNvSpPr>
              <a:spLocks noChangeArrowheads="1"/>
            </p:cNvSpPr>
            <p:nvPr/>
          </p:nvSpPr>
          <p:spPr bwMode="auto">
            <a:xfrm>
              <a:off x="5203" y="83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24" name="Text Box 18"/>
            <p:cNvSpPr txBox="1">
              <a:spLocks noChangeArrowheads="1"/>
            </p:cNvSpPr>
            <p:nvPr/>
          </p:nvSpPr>
          <p:spPr bwMode="auto">
            <a:xfrm>
              <a:off x="5245" y="800"/>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dirty="0"/>
                <a:t>V</a:t>
              </a:r>
              <a:r>
                <a:rPr lang="en-US" altLang="zh-CN" b="1" baseline="-25000" dirty="0"/>
                <a:t>2</a:t>
              </a:r>
              <a:endParaRPr lang="en-US" altLang="zh-CN" b="1" dirty="0"/>
            </a:p>
          </p:txBody>
        </p:sp>
        <p:sp>
          <p:nvSpPr>
            <p:cNvPr id="25" name="Line 19"/>
            <p:cNvSpPr>
              <a:spLocks noChangeShapeType="1"/>
            </p:cNvSpPr>
            <p:nvPr/>
          </p:nvSpPr>
          <p:spPr bwMode="auto">
            <a:xfrm flipH="1">
              <a:off x="4142" y="1138"/>
              <a:ext cx="0" cy="80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26" name="Freeform 20"/>
            <p:cNvSpPr/>
            <p:nvPr/>
          </p:nvSpPr>
          <p:spPr bwMode="auto">
            <a:xfrm>
              <a:off x="4279" y="2088"/>
              <a:ext cx="929" cy="1"/>
            </a:xfrm>
            <a:custGeom>
              <a:avLst/>
              <a:gdLst>
                <a:gd name="T0" fmla="*/ 0 w 901"/>
                <a:gd name="T1" fmla="*/ 0 h 5"/>
                <a:gd name="T2" fmla="*/ 2476 w 901"/>
                <a:gd name="T3" fmla="*/ 0 h 5"/>
                <a:gd name="T4" fmla="*/ 0 60000 65536"/>
                <a:gd name="T5" fmla="*/ 0 60000 65536"/>
              </a:gdLst>
              <a:ahLst/>
              <a:cxnLst>
                <a:cxn ang="T4">
                  <a:pos x="T0" y="T1"/>
                </a:cxn>
                <a:cxn ang="T5">
                  <a:pos x="T2" y="T3"/>
                </a:cxn>
              </a:cxnLst>
              <a:rect l="0" t="0" r="r" b="b"/>
              <a:pathLst>
                <a:path w="901" h="5">
                  <a:moveTo>
                    <a:pt x="0" y="0"/>
                  </a:moveTo>
                  <a:lnTo>
                    <a:pt x="901" y="5"/>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27" name="Line 21"/>
            <p:cNvSpPr>
              <a:spLocks noChangeShapeType="1"/>
            </p:cNvSpPr>
            <p:nvPr/>
          </p:nvSpPr>
          <p:spPr bwMode="auto">
            <a:xfrm flipH="1" flipV="1">
              <a:off x="4260" y="1073"/>
              <a:ext cx="987" cy="878"/>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28" name="Oval 22"/>
            <p:cNvSpPr>
              <a:spLocks noChangeArrowheads="1"/>
            </p:cNvSpPr>
            <p:nvPr/>
          </p:nvSpPr>
          <p:spPr bwMode="auto">
            <a:xfrm>
              <a:off x="3980" y="191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29" name="Text Box 23"/>
            <p:cNvSpPr txBox="1">
              <a:spLocks noChangeArrowheads="1"/>
            </p:cNvSpPr>
            <p:nvPr/>
          </p:nvSpPr>
          <p:spPr bwMode="auto">
            <a:xfrm>
              <a:off x="4022" y="1888"/>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a:t>V</a:t>
              </a:r>
              <a:r>
                <a:rPr lang="en-US" altLang="zh-CN" b="1" baseline="-25000"/>
                <a:t>3</a:t>
              </a:r>
              <a:endParaRPr lang="en-US" altLang="zh-CN" b="1"/>
            </a:p>
          </p:txBody>
        </p:sp>
        <p:sp>
          <p:nvSpPr>
            <p:cNvPr id="30" name="Oval 24"/>
            <p:cNvSpPr>
              <a:spLocks noChangeArrowheads="1"/>
            </p:cNvSpPr>
            <p:nvPr/>
          </p:nvSpPr>
          <p:spPr bwMode="auto">
            <a:xfrm>
              <a:off x="5194" y="191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latin typeface="Arial" panose="020B0604020202020204" pitchFamily="34" charset="0"/>
                <a:ea typeface="华文行楷" panose="02010800040101010101" pitchFamily="2" charset="-122"/>
              </a:endParaRPr>
            </a:p>
          </p:txBody>
        </p:sp>
        <p:sp>
          <p:nvSpPr>
            <p:cNvPr id="31" name="Text Box 25"/>
            <p:cNvSpPr txBox="1">
              <a:spLocks noChangeArrowheads="1"/>
            </p:cNvSpPr>
            <p:nvPr/>
          </p:nvSpPr>
          <p:spPr bwMode="auto">
            <a:xfrm>
              <a:off x="5236" y="1886"/>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i="1"/>
                <a:t>V</a:t>
              </a:r>
              <a:r>
                <a:rPr lang="en-US" altLang="zh-CN" b="1" baseline="-25000"/>
                <a:t>4</a:t>
              </a:r>
              <a:endParaRPr lang="en-US" altLang="zh-CN" b="1"/>
            </a:p>
          </p:txBody>
        </p:sp>
        <p:sp>
          <p:nvSpPr>
            <p:cNvPr id="32" name="Line 26"/>
            <p:cNvSpPr>
              <a:spLocks noChangeShapeType="1"/>
            </p:cNvSpPr>
            <p:nvPr/>
          </p:nvSpPr>
          <p:spPr bwMode="auto">
            <a:xfrm flipH="1">
              <a:off x="5371" y="1138"/>
              <a:ext cx="0" cy="802"/>
            </a:xfrm>
            <a:prstGeom prst="line">
              <a:avLst/>
            </a:prstGeom>
            <a:noFill/>
            <a:ln w="381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grpSp>
      <p:sp>
        <p:nvSpPr>
          <p:cNvPr id="33" name="Text Box 17"/>
          <p:cNvSpPr txBox="1">
            <a:spLocks noChangeArrowheads="1"/>
          </p:cNvSpPr>
          <p:nvPr/>
        </p:nvSpPr>
        <p:spPr bwMode="auto">
          <a:xfrm rot="10889106" flipH="1" flipV="1">
            <a:off x="6699952" y="152513"/>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chemeClr val="accent1"/>
                </a:solidFill>
              </a:rPr>
              <a:t>0</a:t>
            </a:r>
            <a:endParaRPr lang="zh-CN" altLang="en-US" b="1" dirty="0">
              <a:solidFill>
                <a:schemeClr val="accent1"/>
              </a:solidFill>
            </a:endParaRPr>
          </a:p>
        </p:txBody>
      </p:sp>
      <p:sp>
        <p:nvSpPr>
          <p:cNvPr id="34" name="Text Box 17"/>
          <p:cNvSpPr txBox="1">
            <a:spLocks noChangeArrowheads="1"/>
          </p:cNvSpPr>
          <p:nvPr/>
        </p:nvSpPr>
        <p:spPr bwMode="auto">
          <a:xfrm rot="10889106" flipH="1" flipV="1">
            <a:off x="8796160" y="200623"/>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1</a:t>
            </a:r>
            <a:endParaRPr lang="zh-CN" altLang="en-US" b="1" dirty="0">
              <a:solidFill>
                <a:schemeClr val="accent1"/>
              </a:solidFill>
            </a:endParaRPr>
          </a:p>
        </p:txBody>
      </p:sp>
      <p:sp>
        <p:nvSpPr>
          <p:cNvPr id="35" name="Text Box 17"/>
          <p:cNvSpPr txBox="1">
            <a:spLocks noChangeArrowheads="1"/>
          </p:cNvSpPr>
          <p:nvPr/>
        </p:nvSpPr>
        <p:spPr bwMode="auto">
          <a:xfrm rot="10889106" flipH="1" flipV="1">
            <a:off x="6694883" y="1546783"/>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2</a:t>
            </a:r>
            <a:endParaRPr lang="zh-CN" altLang="en-US" b="1" dirty="0">
              <a:solidFill>
                <a:schemeClr val="accent1"/>
              </a:solidFill>
            </a:endParaRPr>
          </a:p>
        </p:txBody>
      </p:sp>
      <p:sp>
        <p:nvSpPr>
          <p:cNvPr id="36" name="Text Box 17"/>
          <p:cNvSpPr txBox="1">
            <a:spLocks noChangeArrowheads="1"/>
          </p:cNvSpPr>
          <p:nvPr/>
        </p:nvSpPr>
        <p:spPr bwMode="auto">
          <a:xfrm rot="10889106" flipH="1" flipV="1">
            <a:off x="8824914" y="1583603"/>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3</a:t>
            </a:r>
            <a:endParaRPr lang="zh-CN" altLang="en-US"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3218" name="Group 2"/>
          <p:cNvGrpSpPr/>
          <p:nvPr/>
        </p:nvGrpSpPr>
        <p:grpSpPr bwMode="auto">
          <a:xfrm>
            <a:off x="1298575" y="4930775"/>
            <a:ext cx="2879725" cy="396875"/>
            <a:chOff x="904" y="3561"/>
            <a:chExt cx="1814" cy="250"/>
          </a:xfrm>
        </p:grpSpPr>
        <p:sp>
          <p:nvSpPr>
            <p:cNvPr id="51285" name="Text Box 3"/>
            <p:cNvSpPr txBox="1">
              <a:spLocks noChangeArrowheads="1"/>
            </p:cNvSpPr>
            <p:nvPr/>
          </p:nvSpPr>
          <p:spPr bwMode="auto">
            <a:xfrm>
              <a:off x="1151" y="3562"/>
              <a:ext cx="693"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3  0</a:t>
              </a:r>
              <a:endParaRPr lang="zh-CN" altLang="en-US" sz="2000" b="1">
                <a:solidFill>
                  <a:schemeClr val="accent1"/>
                </a:solidFill>
              </a:endParaRPr>
            </a:p>
          </p:txBody>
        </p:sp>
        <p:sp>
          <p:nvSpPr>
            <p:cNvPr id="51286" name="Line 4"/>
            <p:cNvSpPr>
              <a:spLocks noChangeShapeType="1"/>
            </p:cNvSpPr>
            <p:nvPr/>
          </p:nvSpPr>
          <p:spPr bwMode="auto">
            <a:xfrm>
              <a:off x="1326" y="3562"/>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87" name="Line 5"/>
            <p:cNvSpPr>
              <a:spLocks noChangeShapeType="1"/>
            </p:cNvSpPr>
            <p:nvPr/>
          </p:nvSpPr>
          <p:spPr bwMode="auto">
            <a:xfrm>
              <a:off x="1498" y="3562"/>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88" name="Line 6"/>
            <p:cNvSpPr>
              <a:spLocks noChangeShapeType="1"/>
            </p:cNvSpPr>
            <p:nvPr/>
          </p:nvSpPr>
          <p:spPr bwMode="auto">
            <a:xfrm>
              <a:off x="1673" y="3562"/>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89" name="Freeform 7"/>
            <p:cNvSpPr/>
            <p:nvPr/>
          </p:nvSpPr>
          <p:spPr bwMode="auto">
            <a:xfrm>
              <a:off x="904" y="3693"/>
              <a:ext cx="238" cy="0"/>
            </a:xfrm>
            <a:custGeom>
              <a:avLst/>
              <a:gdLst>
                <a:gd name="T0" fmla="*/ 0 w 567"/>
                <a:gd name="T1" fmla="*/ 0 h 5"/>
                <a:gd name="T2" fmla="*/ 0 w 567"/>
                <a:gd name="T3" fmla="*/ 0 h 5"/>
                <a:gd name="T4" fmla="*/ 0 60000 65536"/>
                <a:gd name="T5" fmla="*/ 0 60000 65536"/>
              </a:gdLst>
              <a:ahLst/>
              <a:cxnLst>
                <a:cxn ang="T4">
                  <a:pos x="T0" y="T1"/>
                </a:cxn>
                <a:cxn ang="T5">
                  <a:pos x="T2" y="T3"/>
                </a:cxn>
              </a:cxnLst>
              <a:rect l="0" t="0" r="r" b="b"/>
              <a:pathLst>
                <a:path w="567" h="5">
                  <a:moveTo>
                    <a:pt x="0" y="0"/>
                  </a:moveTo>
                  <a:lnTo>
                    <a:pt x="567" y="5"/>
                  </a:lnTo>
                </a:path>
              </a:pathLst>
            </a:custGeom>
            <a:noFill/>
            <a:ln w="38100" cmpd="sng">
              <a:solidFill>
                <a:srgbClr val="8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0" name="Text Box 8"/>
            <p:cNvSpPr txBox="1">
              <a:spLocks noChangeArrowheads="1"/>
            </p:cNvSpPr>
            <p:nvPr/>
          </p:nvSpPr>
          <p:spPr bwMode="auto">
            <a:xfrm>
              <a:off x="2025" y="3561"/>
              <a:ext cx="693"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3  </a:t>
              </a:r>
              <a:r>
                <a:rPr lang="en-US" altLang="zh-CN" b="1">
                  <a:solidFill>
                    <a:schemeClr val="accent1"/>
                  </a:solidFill>
                </a:rPr>
                <a:t>1    </a:t>
              </a:r>
              <a:r>
                <a:rPr lang="en-US" altLang="zh-CN" sz="2000" b="1">
                  <a:solidFill>
                    <a:schemeClr val="accent1"/>
                  </a:solidFill>
                </a:rPr>
                <a:t>∧</a:t>
              </a:r>
              <a:endParaRPr lang="en-US" altLang="zh-CN" sz="2000" b="1">
                <a:solidFill>
                  <a:schemeClr val="accent1"/>
                </a:solidFill>
              </a:endParaRPr>
            </a:p>
          </p:txBody>
        </p:sp>
        <p:sp>
          <p:nvSpPr>
            <p:cNvPr id="51291" name="Line 9"/>
            <p:cNvSpPr>
              <a:spLocks noChangeShapeType="1"/>
            </p:cNvSpPr>
            <p:nvPr/>
          </p:nvSpPr>
          <p:spPr bwMode="auto">
            <a:xfrm>
              <a:off x="2200" y="3561"/>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92" name="Line 10"/>
            <p:cNvSpPr>
              <a:spLocks noChangeShapeType="1"/>
            </p:cNvSpPr>
            <p:nvPr/>
          </p:nvSpPr>
          <p:spPr bwMode="auto">
            <a:xfrm>
              <a:off x="2372" y="3561"/>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93" name="Line 11"/>
            <p:cNvSpPr>
              <a:spLocks noChangeShapeType="1"/>
            </p:cNvSpPr>
            <p:nvPr/>
          </p:nvSpPr>
          <p:spPr bwMode="auto">
            <a:xfrm>
              <a:off x="2547" y="3561"/>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94" name="Freeform 12"/>
            <p:cNvSpPr/>
            <p:nvPr/>
          </p:nvSpPr>
          <p:spPr bwMode="auto">
            <a:xfrm>
              <a:off x="1769" y="3693"/>
              <a:ext cx="238" cy="0"/>
            </a:xfrm>
            <a:custGeom>
              <a:avLst/>
              <a:gdLst>
                <a:gd name="T0" fmla="*/ 0 w 567"/>
                <a:gd name="T1" fmla="*/ 0 h 5"/>
                <a:gd name="T2" fmla="*/ 0 w 567"/>
                <a:gd name="T3" fmla="*/ 0 h 5"/>
                <a:gd name="T4" fmla="*/ 0 60000 65536"/>
                <a:gd name="T5" fmla="*/ 0 60000 65536"/>
              </a:gdLst>
              <a:ahLst/>
              <a:cxnLst>
                <a:cxn ang="T4">
                  <a:pos x="T0" y="T1"/>
                </a:cxn>
                <a:cxn ang="T5">
                  <a:pos x="T2" y="T3"/>
                </a:cxn>
              </a:cxnLst>
              <a:rect l="0" t="0" r="r" b="b"/>
              <a:pathLst>
                <a:path w="567" h="5">
                  <a:moveTo>
                    <a:pt x="0" y="0"/>
                  </a:moveTo>
                  <a:lnTo>
                    <a:pt x="567" y="5"/>
                  </a:lnTo>
                </a:path>
              </a:pathLst>
            </a:custGeom>
            <a:noFill/>
            <a:ln w="38100" cmpd="sng">
              <a:solidFill>
                <a:srgbClr val="8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3229" name="Group 13"/>
          <p:cNvGrpSpPr/>
          <p:nvPr/>
        </p:nvGrpSpPr>
        <p:grpSpPr bwMode="auto">
          <a:xfrm>
            <a:off x="249238" y="2603500"/>
            <a:ext cx="1166812" cy="2744788"/>
            <a:chOff x="243" y="2095"/>
            <a:chExt cx="735" cy="1729"/>
          </a:xfrm>
        </p:grpSpPr>
        <p:sp>
          <p:nvSpPr>
            <p:cNvPr id="51269" name="Text Box 14"/>
            <p:cNvSpPr txBox="1">
              <a:spLocks noChangeArrowheads="1"/>
            </p:cNvSpPr>
            <p:nvPr/>
          </p:nvSpPr>
          <p:spPr bwMode="auto">
            <a:xfrm rot="-10691944" flipH="1" flipV="1">
              <a:off x="248" y="3584"/>
              <a:ext cx="134" cy="24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3</a:t>
              </a:r>
              <a:endParaRPr lang="zh-CN" altLang="en-US" b="1">
                <a:solidFill>
                  <a:schemeClr val="accent1"/>
                </a:solidFill>
              </a:endParaRPr>
            </a:p>
          </p:txBody>
        </p:sp>
        <p:sp>
          <p:nvSpPr>
            <p:cNvPr id="51270" name="Text Box 15"/>
            <p:cNvSpPr txBox="1">
              <a:spLocks noChangeArrowheads="1"/>
            </p:cNvSpPr>
            <p:nvPr/>
          </p:nvSpPr>
          <p:spPr bwMode="auto">
            <a:xfrm rot="-10691944" flipH="1" flipV="1">
              <a:off x="243" y="3071"/>
              <a:ext cx="134" cy="241"/>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2</a:t>
              </a:r>
              <a:endParaRPr lang="zh-CN" altLang="en-US" b="1">
                <a:solidFill>
                  <a:schemeClr val="accent1"/>
                </a:solidFill>
              </a:endParaRPr>
            </a:p>
          </p:txBody>
        </p:sp>
        <p:sp>
          <p:nvSpPr>
            <p:cNvPr id="51271" name="Text Box 16"/>
            <p:cNvSpPr txBox="1">
              <a:spLocks noChangeArrowheads="1"/>
            </p:cNvSpPr>
            <p:nvPr/>
          </p:nvSpPr>
          <p:spPr bwMode="auto">
            <a:xfrm rot="-10710894" flipH="1" flipV="1">
              <a:off x="258" y="2597"/>
              <a:ext cx="132" cy="241"/>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1</a:t>
              </a:r>
              <a:endParaRPr lang="zh-CN" altLang="en-US" b="1">
                <a:solidFill>
                  <a:schemeClr val="accent1"/>
                </a:solidFill>
              </a:endParaRPr>
            </a:p>
          </p:txBody>
        </p:sp>
        <p:sp>
          <p:nvSpPr>
            <p:cNvPr id="51272" name="Text Box 17"/>
            <p:cNvSpPr txBox="1">
              <a:spLocks noChangeArrowheads="1"/>
            </p:cNvSpPr>
            <p:nvPr/>
          </p:nvSpPr>
          <p:spPr bwMode="auto">
            <a:xfrm rot="-10710894" flipH="1" flipV="1">
              <a:off x="258" y="2098"/>
              <a:ext cx="1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chemeClr val="accent1"/>
                  </a:solidFill>
                </a:rPr>
                <a:t>0</a:t>
              </a:r>
              <a:endParaRPr lang="zh-CN" altLang="en-US" b="1" dirty="0">
                <a:solidFill>
                  <a:schemeClr val="accent1"/>
                </a:solidFill>
              </a:endParaRPr>
            </a:p>
          </p:txBody>
        </p:sp>
        <p:sp>
          <p:nvSpPr>
            <p:cNvPr id="51273" name="Text Box 18"/>
            <p:cNvSpPr txBox="1">
              <a:spLocks noChangeArrowheads="1"/>
            </p:cNvSpPr>
            <p:nvPr/>
          </p:nvSpPr>
          <p:spPr bwMode="auto">
            <a:xfrm>
              <a:off x="421" y="2095"/>
              <a:ext cx="555"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b="1" i="1">
                  <a:solidFill>
                    <a:schemeClr val="accent1"/>
                  </a:solidFill>
                </a:rPr>
                <a:t>V</a:t>
              </a:r>
              <a:r>
                <a:rPr lang="en-US" altLang="zh-CN" b="1" baseline="-25000">
                  <a:solidFill>
                    <a:schemeClr val="accent1"/>
                  </a:solidFill>
                </a:rPr>
                <a:t>1</a:t>
              </a:r>
              <a:endParaRPr lang="en-US" altLang="zh-CN" b="1">
                <a:solidFill>
                  <a:schemeClr val="accent1"/>
                </a:solidFill>
              </a:endParaRPr>
            </a:p>
          </p:txBody>
        </p:sp>
        <p:sp>
          <p:nvSpPr>
            <p:cNvPr id="51274" name="Line 19"/>
            <p:cNvSpPr>
              <a:spLocks noChangeShapeType="1"/>
            </p:cNvSpPr>
            <p:nvPr/>
          </p:nvSpPr>
          <p:spPr bwMode="auto">
            <a:xfrm>
              <a:off x="630" y="209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75" name="Line 20"/>
            <p:cNvSpPr>
              <a:spLocks noChangeShapeType="1"/>
            </p:cNvSpPr>
            <p:nvPr/>
          </p:nvSpPr>
          <p:spPr bwMode="auto">
            <a:xfrm>
              <a:off x="803" y="209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76" name="Text Box 21"/>
            <p:cNvSpPr txBox="1">
              <a:spLocks noChangeArrowheads="1"/>
            </p:cNvSpPr>
            <p:nvPr/>
          </p:nvSpPr>
          <p:spPr bwMode="auto">
            <a:xfrm>
              <a:off x="421" y="2570"/>
              <a:ext cx="555"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b="1" i="1">
                  <a:solidFill>
                    <a:schemeClr val="accent1"/>
                  </a:solidFill>
                </a:rPr>
                <a:t>V</a:t>
              </a:r>
              <a:r>
                <a:rPr lang="en-US" altLang="zh-CN" b="1" baseline="-25000">
                  <a:solidFill>
                    <a:schemeClr val="accent1"/>
                  </a:solidFill>
                </a:rPr>
                <a:t>2</a:t>
              </a:r>
              <a:endParaRPr lang="en-US" altLang="zh-CN" sz="2000" b="1">
                <a:solidFill>
                  <a:schemeClr val="accent1"/>
                </a:solidFill>
              </a:endParaRPr>
            </a:p>
          </p:txBody>
        </p:sp>
        <p:sp>
          <p:nvSpPr>
            <p:cNvPr id="51277" name="Line 22"/>
            <p:cNvSpPr>
              <a:spLocks noChangeShapeType="1"/>
            </p:cNvSpPr>
            <p:nvPr/>
          </p:nvSpPr>
          <p:spPr bwMode="auto">
            <a:xfrm>
              <a:off x="630" y="2570"/>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78" name="Line 23"/>
            <p:cNvSpPr>
              <a:spLocks noChangeShapeType="1"/>
            </p:cNvSpPr>
            <p:nvPr/>
          </p:nvSpPr>
          <p:spPr bwMode="auto">
            <a:xfrm>
              <a:off x="803" y="2570"/>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79" name="Text Box 24"/>
            <p:cNvSpPr txBox="1">
              <a:spLocks noChangeArrowheads="1"/>
            </p:cNvSpPr>
            <p:nvPr/>
          </p:nvSpPr>
          <p:spPr bwMode="auto">
            <a:xfrm>
              <a:off x="423" y="3065"/>
              <a:ext cx="555"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b="1" i="1">
                  <a:solidFill>
                    <a:schemeClr val="accent1"/>
                  </a:solidFill>
                </a:rPr>
                <a:t>V</a:t>
              </a:r>
              <a:r>
                <a:rPr lang="en-US" altLang="zh-CN" b="1" baseline="-25000">
                  <a:solidFill>
                    <a:schemeClr val="accent1"/>
                  </a:solidFill>
                </a:rPr>
                <a:t>3</a:t>
              </a:r>
              <a:endParaRPr lang="en-US" altLang="zh-CN" b="1">
                <a:solidFill>
                  <a:schemeClr val="accent1"/>
                </a:solidFill>
              </a:endParaRPr>
            </a:p>
          </p:txBody>
        </p:sp>
        <p:sp>
          <p:nvSpPr>
            <p:cNvPr id="51280" name="Line 25"/>
            <p:cNvSpPr>
              <a:spLocks noChangeShapeType="1"/>
            </p:cNvSpPr>
            <p:nvPr/>
          </p:nvSpPr>
          <p:spPr bwMode="auto">
            <a:xfrm>
              <a:off x="631" y="306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81" name="Line 26"/>
            <p:cNvSpPr>
              <a:spLocks noChangeShapeType="1"/>
            </p:cNvSpPr>
            <p:nvPr/>
          </p:nvSpPr>
          <p:spPr bwMode="auto">
            <a:xfrm>
              <a:off x="805" y="306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82" name="Text Box 27"/>
            <p:cNvSpPr txBox="1">
              <a:spLocks noChangeArrowheads="1"/>
            </p:cNvSpPr>
            <p:nvPr/>
          </p:nvSpPr>
          <p:spPr bwMode="auto">
            <a:xfrm>
              <a:off x="421" y="3559"/>
              <a:ext cx="555"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en-US" altLang="zh-CN" b="1" i="1">
                  <a:solidFill>
                    <a:schemeClr val="accent1"/>
                  </a:solidFill>
                </a:rPr>
                <a:t>V</a:t>
              </a:r>
              <a:r>
                <a:rPr lang="en-US" altLang="zh-CN" b="1" baseline="-25000">
                  <a:solidFill>
                    <a:schemeClr val="accent1"/>
                  </a:solidFill>
                </a:rPr>
                <a:t>4</a:t>
              </a:r>
              <a:endParaRPr lang="en-US" altLang="zh-CN" b="1">
                <a:solidFill>
                  <a:schemeClr val="accent1"/>
                </a:solidFill>
              </a:endParaRPr>
            </a:p>
          </p:txBody>
        </p:sp>
        <p:sp>
          <p:nvSpPr>
            <p:cNvPr id="51283" name="Line 28"/>
            <p:cNvSpPr>
              <a:spLocks noChangeShapeType="1"/>
            </p:cNvSpPr>
            <p:nvPr/>
          </p:nvSpPr>
          <p:spPr bwMode="auto">
            <a:xfrm>
              <a:off x="630" y="3559"/>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1284" name="Line 29"/>
            <p:cNvSpPr>
              <a:spLocks noChangeShapeType="1"/>
            </p:cNvSpPr>
            <p:nvPr/>
          </p:nvSpPr>
          <p:spPr bwMode="auto">
            <a:xfrm>
              <a:off x="803" y="3559"/>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393246" name="Group 30"/>
          <p:cNvGrpSpPr/>
          <p:nvPr/>
        </p:nvGrpSpPr>
        <p:grpSpPr bwMode="auto">
          <a:xfrm>
            <a:off x="1138238" y="4175127"/>
            <a:ext cx="5779416" cy="360362"/>
            <a:chOff x="912" y="3085"/>
            <a:chExt cx="3482" cy="249"/>
          </a:xfrm>
        </p:grpSpPr>
        <p:sp>
          <p:nvSpPr>
            <p:cNvPr id="51264" name="Text Box 31"/>
            <p:cNvSpPr txBox="1">
              <a:spLocks noChangeArrowheads="1"/>
            </p:cNvSpPr>
            <p:nvPr/>
          </p:nvSpPr>
          <p:spPr bwMode="auto">
            <a:xfrm>
              <a:off x="3700" y="3085"/>
              <a:ext cx="694"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chemeClr val="accent1"/>
                  </a:solidFill>
                </a:rPr>
                <a:t>2  </a:t>
              </a:r>
              <a:r>
                <a:rPr lang="en-US" altLang="zh-CN" b="1" dirty="0">
                  <a:solidFill>
                    <a:schemeClr val="accent1"/>
                  </a:solidFill>
                </a:rPr>
                <a:t>3</a:t>
              </a:r>
              <a:r>
                <a:rPr lang="zh-CN" altLang="en-US" b="1" dirty="0">
                  <a:solidFill>
                    <a:schemeClr val="accent1"/>
                  </a:solidFill>
                </a:rPr>
                <a:t>     </a:t>
              </a:r>
              <a:r>
                <a:rPr lang="zh-CN" altLang="en-US" sz="2000" b="1" dirty="0">
                  <a:solidFill>
                    <a:schemeClr val="accent1"/>
                  </a:solidFill>
                </a:rPr>
                <a:t>∧</a:t>
              </a:r>
              <a:endParaRPr lang="zh-CN" altLang="en-US" sz="2000" b="1" dirty="0">
                <a:solidFill>
                  <a:schemeClr val="accent1"/>
                </a:solidFill>
              </a:endParaRPr>
            </a:p>
          </p:txBody>
        </p:sp>
        <p:sp>
          <p:nvSpPr>
            <p:cNvPr id="51265" name="Line 32"/>
            <p:cNvSpPr>
              <a:spLocks noChangeShapeType="1"/>
            </p:cNvSpPr>
            <p:nvPr/>
          </p:nvSpPr>
          <p:spPr bwMode="auto">
            <a:xfrm>
              <a:off x="3874" y="3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6" name="Line 33"/>
            <p:cNvSpPr>
              <a:spLocks noChangeShapeType="1"/>
            </p:cNvSpPr>
            <p:nvPr/>
          </p:nvSpPr>
          <p:spPr bwMode="auto">
            <a:xfrm>
              <a:off x="4047" y="3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7" name="Line 34"/>
            <p:cNvSpPr>
              <a:spLocks noChangeShapeType="1"/>
            </p:cNvSpPr>
            <p:nvPr/>
          </p:nvSpPr>
          <p:spPr bwMode="auto">
            <a:xfrm>
              <a:off x="4221" y="3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8" name="Freeform 35"/>
            <p:cNvSpPr/>
            <p:nvPr/>
          </p:nvSpPr>
          <p:spPr bwMode="auto">
            <a:xfrm flipV="1">
              <a:off x="912" y="3213"/>
              <a:ext cx="2788" cy="1"/>
            </a:xfrm>
            <a:custGeom>
              <a:avLst/>
              <a:gdLst>
                <a:gd name="T0" fmla="*/ 0 w 330"/>
                <a:gd name="T1" fmla="*/ 0 h 1"/>
                <a:gd name="T2" fmla="*/ 2147483647 w 330"/>
                <a:gd name="T3" fmla="*/ 0 h 1"/>
                <a:gd name="T4" fmla="*/ 0 60000 65536"/>
                <a:gd name="T5" fmla="*/ 0 60000 65536"/>
              </a:gdLst>
              <a:ahLst/>
              <a:cxnLst>
                <a:cxn ang="T4">
                  <a:pos x="T0" y="T1"/>
                </a:cxn>
                <a:cxn ang="T5">
                  <a:pos x="T2" y="T3"/>
                </a:cxn>
              </a:cxnLst>
              <a:rect l="0" t="0" r="r" b="b"/>
              <a:pathLst>
                <a:path w="330" h="1">
                  <a:moveTo>
                    <a:pt x="0" y="0"/>
                  </a:moveTo>
                  <a:lnTo>
                    <a:pt x="330" y="0"/>
                  </a:lnTo>
                </a:path>
              </a:pathLst>
            </a:custGeom>
            <a:noFill/>
            <a:ln w="38100" cmpd="sng">
              <a:solidFill>
                <a:srgbClr val="8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3252" name="Group 36"/>
          <p:cNvGrpSpPr/>
          <p:nvPr/>
        </p:nvGrpSpPr>
        <p:grpSpPr bwMode="auto">
          <a:xfrm>
            <a:off x="1219444" y="2621914"/>
            <a:ext cx="4491037" cy="395288"/>
            <a:chOff x="889" y="2085"/>
            <a:chExt cx="2829" cy="249"/>
          </a:xfrm>
        </p:grpSpPr>
        <p:sp>
          <p:nvSpPr>
            <p:cNvPr id="51254" name="Text Box 37"/>
            <p:cNvSpPr txBox="1">
              <a:spLocks noChangeArrowheads="1"/>
            </p:cNvSpPr>
            <p:nvPr/>
          </p:nvSpPr>
          <p:spPr bwMode="auto">
            <a:xfrm>
              <a:off x="2044" y="2085"/>
              <a:ext cx="693"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accent1"/>
                  </a:solidFill>
                </a:rPr>
                <a:t>0  1</a:t>
              </a:r>
              <a:endParaRPr lang="zh-CN" altLang="en-US" b="1">
                <a:solidFill>
                  <a:schemeClr val="accent1"/>
                </a:solidFill>
              </a:endParaRPr>
            </a:p>
          </p:txBody>
        </p:sp>
        <p:sp>
          <p:nvSpPr>
            <p:cNvPr id="51255" name="Line 38"/>
            <p:cNvSpPr>
              <a:spLocks noChangeShapeType="1"/>
            </p:cNvSpPr>
            <p:nvPr/>
          </p:nvSpPr>
          <p:spPr bwMode="auto">
            <a:xfrm>
              <a:off x="2219"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56" name="Line 39"/>
            <p:cNvSpPr>
              <a:spLocks noChangeShapeType="1"/>
            </p:cNvSpPr>
            <p:nvPr/>
          </p:nvSpPr>
          <p:spPr bwMode="auto">
            <a:xfrm>
              <a:off x="2390"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57" name="Line 40"/>
            <p:cNvSpPr>
              <a:spLocks noChangeShapeType="1"/>
            </p:cNvSpPr>
            <p:nvPr/>
          </p:nvSpPr>
          <p:spPr bwMode="auto">
            <a:xfrm>
              <a:off x="2565"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58" name="Line 41"/>
            <p:cNvSpPr>
              <a:spLocks noChangeShapeType="1"/>
            </p:cNvSpPr>
            <p:nvPr/>
          </p:nvSpPr>
          <p:spPr bwMode="auto">
            <a:xfrm flipV="1">
              <a:off x="889" y="2201"/>
              <a:ext cx="1158" cy="2"/>
            </a:xfrm>
            <a:prstGeom prst="line">
              <a:avLst/>
            </a:prstGeom>
            <a:noFill/>
            <a:ln w="38100">
              <a:solidFill>
                <a:srgbClr val="8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59" name="Text Box 42"/>
            <p:cNvSpPr txBox="1">
              <a:spLocks noChangeArrowheads="1"/>
            </p:cNvSpPr>
            <p:nvPr/>
          </p:nvSpPr>
          <p:spPr bwMode="auto">
            <a:xfrm>
              <a:off x="3025" y="2085"/>
              <a:ext cx="693" cy="249"/>
            </a:xfrm>
            <a:prstGeom prst="rect">
              <a:avLst/>
            </a:prstGeom>
            <a:solidFill>
              <a:srgbClr val="FFFF99"/>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chemeClr val="accent1"/>
                  </a:solidFill>
                </a:rPr>
                <a:t>0  2    </a:t>
              </a:r>
              <a:r>
                <a:rPr lang="zh-CN" altLang="en-US" sz="2000" b="1" dirty="0">
                  <a:solidFill>
                    <a:schemeClr val="accent1"/>
                  </a:solidFill>
                </a:rPr>
                <a:t>∧</a:t>
              </a:r>
              <a:endParaRPr lang="zh-CN" altLang="en-US" sz="2000" b="1" dirty="0">
                <a:solidFill>
                  <a:schemeClr val="accent1"/>
                </a:solidFill>
              </a:endParaRPr>
            </a:p>
          </p:txBody>
        </p:sp>
        <p:sp>
          <p:nvSpPr>
            <p:cNvPr id="51260" name="Line 43"/>
            <p:cNvSpPr>
              <a:spLocks noChangeShapeType="1"/>
            </p:cNvSpPr>
            <p:nvPr/>
          </p:nvSpPr>
          <p:spPr bwMode="auto">
            <a:xfrm>
              <a:off x="3198"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1" name="Line 44"/>
            <p:cNvSpPr>
              <a:spLocks noChangeShapeType="1"/>
            </p:cNvSpPr>
            <p:nvPr/>
          </p:nvSpPr>
          <p:spPr bwMode="auto">
            <a:xfrm>
              <a:off x="3372"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2" name="Line 45"/>
            <p:cNvSpPr>
              <a:spLocks noChangeShapeType="1"/>
            </p:cNvSpPr>
            <p:nvPr/>
          </p:nvSpPr>
          <p:spPr bwMode="auto">
            <a:xfrm>
              <a:off x="3537" y="2085"/>
              <a:ext cx="0" cy="249"/>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0" rIns="0" bIns="10800"/>
            <a:lstStyle/>
            <a:p>
              <a:endParaRPr lang="zh-CN" altLang="en-US"/>
            </a:p>
          </p:txBody>
        </p:sp>
        <p:sp>
          <p:nvSpPr>
            <p:cNvPr id="51263" name="Freeform 46"/>
            <p:cNvSpPr/>
            <p:nvPr/>
          </p:nvSpPr>
          <p:spPr bwMode="auto">
            <a:xfrm>
              <a:off x="2658" y="2200"/>
              <a:ext cx="375" cy="0"/>
            </a:xfrm>
            <a:custGeom>
              <a:avLst/>
              <a:gdLst>
                <a:gd name="T0" fmla="*/ 0 w 567"/>
                <a:gd name="T1" fmla="*/ 0 h 5"/>
                <a:gd name="T2" fmla="*/ 1 w 567"/>
                <a:gd name="T3" fmla="*/ 0 h 5"/>
                <a:gd name="T4" fmla="*/ 0 60000 65536"/>
                <a:gd name="T5" fmla="*/ 0 60000 65536"/>
              </a:gdLst>
              <a:ahLst/>
              <a:cxnLst>
                <a:cxn ang="T4">
                  <a:pos x="T0" y="T1"/>
                </a:cxn>
                <a:cxn ang="T5">
                  <a:pos x="T2" y="T3"/>
                </a:cxn>
              </a:cxnLst>
              <a:rect l="0" t="0" r="r" b="b"/>
              <a:pathLst>
                <a:path w="567" h="5">
                  <a:moveTo>
                    <a:pt x="0" y="0"/>
                  </a:moveTo>
                  <a:lnTo>
                    <a:pt x="567" y="5"/>
                  </a:lnTo>
                </a:path>
              </a:pathLst>
            </a:custGeom>
            <a:noFill/>
            <a:ln w="38100" cmpd="sng">
              <a:solidFill>
                <a:srgbClr val="80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3263" name="Group 47"/>
          <p:cNvGrpSpPr/>
          <p:nvPr/>
        </p:nvGrpSpPr>
        <p:grpSpPr bwMode="auto">
          <a:xfrm>
            <a:off x="981075" y="3000375"/>
            <a:ext cx="2578100" cy="958850"/>
            <a:chOff x="704" y="2345"/>
            <a:chExt cx="1624" cy="604"/>
          </a:xfrm>
        </p:grpSpPr>
        <p:sp>
          <p:nvSpPr>
            <p:cNvPr id="51251" name="Freeform 48"/>
            <p:cNvSpPr/>
            <p:nvPr/>
          </p:nvSpPr>
          <p:spPr bwMode="auto">
            <a:xfrm>
              <a:off x="704" y="2947"/>
              <a:ext cx="1624" cy="2"/>
            </a:xfrm>
            <a:custGeom>
              <a:avLst/>
              <a:gdLst>
                <a:gd name="T0" fmla="*/ 0 w 2457"/>
                <a:gd name="T1" fmla="*/ 0 h 1"/>
                <a:gd name="T2" fmla="*/ 1 w 2457"/>
                <a:gd name="T3" fmla="*/ 0 h 1"/>
                <a:gd name="T4" fmla="*/ 0 60000 65536"/>
                <a:gd name="T5" fmla="*/ 0 60000 65536"/>
              </a:gdLst>
              <a:ahLst/>
              <a:cxnLst>
                <a:cxn ang="T4">
                  <a:pos x="T0" y="T1"/>
                </a:cxn>
                <a:cxn ang="T5">
                  <a:pos x="T2" y="T3"/>
                </a:cxn>
              </a:cxnLst>
              <a:rect l="0" t="0" r="r" b="b"/>
              <a:pathLst>
                <a:path w="2457" h="1">
                  <a:moveTo>
                    <a:pt x="0" y="0"/>
                  </a:moveTo>
                  <a:lnTo>
                    <a:pt x="2457" y="0"/>
                  </a:lnTo>
                </a:path>
              </a:pathLst>
            </a:custGeom>
            <a:noFill/>
            <a:ln w="28575" cmpd="sng">
              <a:solidFill>
                <a:srgbClr val="00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2" name="Line 49"/>
            <p:cNvSpPr>
              <a:spLocks noChangeShapeType="1"/>
            </p:cNvSpPr>
            <p:nvPr/>
          </p:nvSpPr>
          <p:spPr bwMode="auto">
            <a:xfrm flipH="1" flipV="1">
              <a:off x="2321" y="2345"/>
              <a:ext cx="2" cy="602"/>
            </a:xfrm>
            <a:prstGeom prst="line">
              <a:avLst/>
            </a:prstGeom>
            <a:noFill/>
            <a:ln w="28575">
              <a:solidFill>
                <a:srgbClr val="0066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53" name="Line 50"/>
            <p:cNvSpPr>
              <a:spLocks noChangeShapeType="1"/>
            </p:cNvSpPr>
            <p:nvPr/>
          </p:nvSpPr>
          <p:spPr bwMode="auto">
            <a:xfrm>
              <a:off x="709" y="2743"/>
              <a:ext cx="0" cy="19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207" name="Text Box 52"/>
          <p:cNvSpPr txBox="1">
            <a:spLocks noChangeArrowheads="1"/>
          </p:cNvSpPr>
          <p:nvPr/>
        </p:nvSpPr>
        <p:spPr bwMode="auto">
          <a:xfrm>
            <a:off x="876300" y="1131888"/>
            <a:ext cx="4073525" cy="5794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十字链表存储有向图 </a:t>
            </a:r>
            <a:endParaRPr lang="zh-CN" altLang="en-US" sz="3200" b="1"/>
          </a:p>
        </p:txBody>
      </p:sp>
      <p:sp>
        <p:nvSpPr>
          <p:cNvPr id="393269" name="Text Box 53"/>
          <p:cNvSpPr txBox="1">
            <a:spLocks noChangeArrowheads="1"/>
          </p:cNvSpPr>
          <p:nvPr/>
        </p:nvSpPr>
        <p:spPr bwMode="auto">
          <a:xfrm>
            <a:off x="1111250" y="3351213"/>
            <a:ext cx="292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solidFill>
                  <a:schemeClr val="accent1"/>
                </a:solidFill>
              </a:rPr>
              <a:t>∧</a:t>
            </a:r>
            <a:endParaRPr lang="zh-CN" altLang="en-US" sz="2000" b="1">
              <a:solidFill>
                <a:schemeClr val="accent1"/>
              </a:solidFill>
            </a:endParaRPr>
          </a:p>
        </p:txBody>
      </p:sp>
      <p:grpSp>
        <p:nvGrpSpPr>
          <p:cNvPr id="393270" name="Group 54"/>
          <p:cNvGrpSpPr/>
          <p:nvPr/>
        </p:nvGrpSpPr>
        <p:grpSpPr bwMode="auto">
          <a:xfrm>
            <a:off x="1006475" y="2889250"/>
            <a:ext cx="1549400" cy="2444750"/>
            <a:chOff x="720" y="2275"/>
            <a:chExt cx="976" cy="1540"/>
          </a:xfrm>
        </p:grpSpPr>
        <p:sp>
          <p:nvSpPr>
            <p:cNvPr id="51247" name="Line 55"/>
            <p:cNvSpPr>
              <a:spLocks noChangeShapeType="1"/>
            </p:cNvSpPr>
            <p:nvPr/>
          </p:nvSpPr>
          <p:spPr bwMode="auto">
            <a:xfrm>
              <a:off x="720" y="2275"/>
              <a:ext cx="0" cy="183"/>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51248" name="Line 56"/>
            <p:cNvSpPr>
              <a:spLocks noChangeShapeType="1"/>
            </p:cNvSpPr>
            <p:nvPr/>
          </p:nvSpPr>
          <p:spPr bwMode="auto">
            <a:xfrm>
              <a:off x="720" y="2458"/>
              <a:ext cx="844"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51249" name="Line 57"/>
            <p:cNvSpPr>
              <a:spLocks noChangeShapeType="1"/>
            </p:cNvSpPr>
            <p:nvPr/>
          </p:nvSpPr>
          <p:spPr bwMode="auto">
            <a:xfrm>
              <a:off x="1562" y="2467"/>
              <a:ext cx="0" cy="1066"/>
            </a:xfrm>
            <a:prstGeom prst="line">
              <a:avLst/>
            </a:prstGeom>
            <a:noFill/>
            <a:ln w="28575">
              <a:solidFill>
                <a:srgbClr val="0066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51250" name="Text Box 58"/>
            <p:cNvSpPr txBox="1">
              <a:spLocks noChangeArrowheads="1"/>
            </p:cNvSpPr>
            <p:nvPr/>
          </p:nvSpPr>
          <p:spPr bwMode="auto">
            <a:xfrm>
              <a:off x="1512" y="3565"/>
              <a:ext cx="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solidFill>
                    <a:schemeClr val="accent1"/>
                  </a:solidFill>
                </a:rPr>
                <a:t>∧</a:t>
              </a:r>
              <a:endParaRPr lang="zh-CN" altLang="en-US" sz="2000" b="1">
                <a:solidFill>
                  <a:schemeClr val="accent1"/>
                </a:solidFill>
              </a:endParaRPr>
            </a:p>
          </p:txBody>
        </p:sp>
      </p:grpSp>
      <p:grpSp>
        <p:nvGrpSpPr>
          <p:cNvPr id="51210" name="Group 59"/>
          <p:cNvGrpSpPr/>
          <p:nvPr/>
        </p:nvGrpSpPr>
        <p:grpSpPr bwMode="auto">
          <a:xfrm>
            <a:off x="6318250" y="1257300"/>
            <a:ext cx="2471738" cy="2335213"/>
            <a:chOff x="3980" y="792"/>
            <a:chExt cx="1557" cy="1471"/>
          </a:xfrm>
        </p:grpSpPr>
        <p:sp>
          <p:nvSpPr>
            <p:cNvPr id="51234" name="Freeform 60"/>
            <p:cNvSpPr/>
            <p:nvPr/>
          </p:nvSpPr>
          <p:spPr bwMode="auto">
            <a:xfrm>
              <a:off x="4299" y="973"/>
              <a:ext cx="902" cy="1"/>
            </a:xfrm>
            <a:custGeom>
              <a:avLst/>
              <a:gdLst>
                <a:gd name="T0" fmla="*/ 0 w 901"/>
                <a:gd name="T1" fmla="*/ 0 h 7"/>
                <a:gd name="T2" fmla="*/ 934 w 901"/>
                <a:gd name="T3" fmla="*/ 0 h 7"/>
                <a:gd name="T4" fmla="*/ 0 60000 65536"/>
                <a:gd name="T5" fmla="*/ 0 60000 65536"/>
              </a:gdLst>
              <a:ahLst/>
              <a:cxnLst>
                <a:cxn ang="T4">
                  <a:pos x="T0" y="T1"/>
                </a:cxn>
                <a:cxn ang="T5">
                  <a:pos x="T2" y="T3"/>
                </a:cxn>
              </a:cxnLst>
              <a:rect l="0" t="0" r="r" b="b"/>
              <a:pathLst>
                <a:path w="901" h="7">
                  <a:moveTo>
                    <a:pt x="0" y="7"/>
                  </a:moveTo>
                  <a:lnTo>
                    <a:pt x="901" y="0"/>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393277" name="Oval 61"/>
            <p:cNvSpPr>
              <a:spLocks noChangeArrowheads="1"/>
            </p:cNvSpPr>
            <p:nvPr/>
          </p:nvSpPr>
          <p:spPr bwMode="auto">
            <a:xfrm>
              <a:off x="3985" y="82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solidFill>
                  <a:srgbClr val="FFFFFF"/>
                </a:solidFill>
                <a:latin typeface="Arial" panose="020B0604020202020204" pitchFamily="34" charset="0"/>
                <a:ea typeface="华文行楷" panose="02010800040101010101" pitchFamily="2" charset="-122"/>
              </a:endParaRPr>
            </a:p>
          </p:txBody>
        </p:sp>
        <p:sp>
          <p:nvSpPr>
            <p:cNvPr id="51236" name="Text Box 62"/>
            <p:cNvSpPr txBox="1">
              <a:spLocks noChangeArrowheads="1"/>
            </p:cNvSpPr>
            <p:nvPr/>
          </p:nvSpPr>
          <p:spPr bwMode="auto">
            <a:xfrm>
              <a:off x="4027" y="792"/>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rgbClr val="FFFFFF"/>
                  </a:solidFill>
                </a:rPr>
                <a:t>V</a:t>
              </a:r>
              <a:r>
                <a:rPr lang="en-US" altLang="zh-CN" sz="2800" b="1" baseline="-25000">
                  <a:solidFill>
                    <a:srgbClr val="FFFFFF"/>
                  </a:solidFill>
                </a:rPr>
                <a:t>1</a:t>
              </a:r>
              <a:endParaRPr lang="en-US" altLang="zh-CN" sz="2800" b="1">
                <a:solidFill>
                  <a:srgbClr val="FFFFFF"/>
                </a:solidFill>
              </a:endParaRPr>
            </a:p>
          </p:txBody>
        </p:sp>
        <p:sp>
          <p:nvSpPr>
            <p:cNvPr id="393279" name="Oval 63"/>
            <p:cNvSpPr>
              <a:spLocks noChangeArrowheads="1"/>
            </p:cNvSpPr>
            <p:nvPr/>
          </p:nvSpPr>
          <p:spPr bwMode="auto">
            <a:xfrm>
              <a:off x="5203" y="83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solidFill>
                  <a:srgbClr val="FFFFFF"/>
                </a:solidFill>
                <a:latin typeface="Arial" panose="020B0604020202020204" pitchFamily="34" charset="0"/>
                <a:ea typeface="华文行楷" panose="02010800040101010101" pitchFamily="2" charset="-122"/>
              </a:endParaRPr>
            </a:p>
          </p:txBody>
        </p:sp>
        <p:sp>
          <p:nvSpPr>
            <p:cNvPr id="51238" name="Text Box 64"/>
            <p:cNvSpPr txBox="1">
              <a:spLocks noChangeArrowheads="1"/>
            </p:cNvSpPr>
            <p:nvPr/>
          </p:nvSpPr>
          <p:spPr bwMode="auto">
            <a:xfrm>
              <a:off x="5245" y="800"/>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rgbClr val="FFFFFF"/>
                  </a:solidFill>
                </a:rPr>
                <a:t>V</a:t>
              </a:r>
              <a:r>
                <a:rPr lang="en-US" altLang="zh-CN" sz="2800" b="1" baseline="-25000">
                  <a:solidFill>
                    <a:srgbClr val="FFFFFF"/>
                  </a:solidFill>
                </a:rPr>
                <a:t>2</a:t>
              </a:r>
              <a:endParaRPr lang="en-US" altLang="zh-CN" sz="2800" b="1">
                <a:solidFill>
                  <a:srgbClr val="FFFFFF"/>
                </a:solidFill>
              </a:endParaRPr>
            </a:p>
          </p:txBody>
        </p:sp>
        <p:sp>
          <p:nvSpPr>
            <p:cNvPr id="51239" name="Line 65"/>
            <p:cNvSpPr>
              <a:spLocks noChangeShapeType="1"/>
            </p:cNvSpPr>
            <p:nvPr/>
          </p:nvSpPr>
          <p:spPr bwMode="auto">
            <a:xfrm flipH="1">
              <a:off x="4142" y="1138"/>
              <a:ext cx="0" cy="802"/>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51240" name="Freeform 66"/>
            <p:cNvSpPr/>
            <p:nvPr/>
          </p:nvSpPr>
          <p:spPr bwMode="auto">
            <a:xfrm>
              <a:off x="4279" y="2088"/>
              <a:ext cx="929" cy="1"/>
            </a:xfrm>
            <a:custGeom>
              <a:avLst/>
              <a:gdLst>
                <a:gd name="T0" fmla="*/ 0 w 901"/>
                <a:gd name="T1" fmla="*/ 0 h 5"/>
                <a:gd name="T2" fmla="*/ 2476 w 901"/>
                <a:gd name="T3" fmla="*/ 0 h 5"/>
                <a:gd name="T4" fmla="*/ 0 60000 65536"/>
                <a:gd name="T5" fmla="*/ 0 60000 65536"/>
              </a:gdLst>
              <a:ahLst/>
              <a:cxnLst>
                <a:cxn ang="T4">
                  <a:pos x="T0" y="T1"/>
                </a:cxn>
                <a:cxn ang="T5">
                  <a:pos x="T2" y="T3"/>
                </a:cxn>
              </a:cxnLst>
              <a:rect l="0" t="0" r="r" b="b"/>
              <a:pathLst>
                <a:path w="901" h="5">
                  <a:moveTo>
                    <a:pt x="0" y="0"/>
                  </a:moveTo>
                  <a:lnTo>
                    <a:pt x="901" y="5"/>
                  </a:lnTo>
                </a:path>
              </a:pathLst>
            </a:custGeom>
            <a:noFill/>
            <a:ln w="38100" cmpd="sng">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51241" name="Line 67"/>
            <p:cNvSpPr>
              <a:spLocks noChangeShapeType="1"/>
            </p:cNvSpPr>
            <p:nvPr/>
          </p:nvSpPr>
          <p:spPr bwMode="auto">
            <a:xfrm flipH="1" flipV="1">
              <a:off x="4260" y="1073"/>
              <a:ext cx="987" cy="878"/>
            </a:xfrm>
            <a:prstGeom prst="line">
              <a:avLst/>
            </a:prstGeom>
            <a:noFill/>
            <a:ln w="38100">
              <a:solidFill>
                <a:srgbClr val="000000"/>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393284" name="Oval 68"/>
            <p:cNvSpPr>
              <a:spLocks noChangeArrowheads="1"/>
            </p:cNvSpPr>
            <p:nvPr/>
          </p:nvSpPr>
          <p:spPr bwMode="auto">
            <a:xfrm>
              <a:off x="3980" y="191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solidFill>
                  <a:srgbClr val="FFFFFF"/>
                </a:solidFill>
                <a:latin typeface="Arial" panose="020B0604020202020204" pitchFamily="34" charset="0"/>
                <a:ea typeface="华文行楷" panose="02010800040101010101" pitchFamily="2" charset="-122"/>
              </a:endParaRPr>
            </a:p>
          </p:txBody>
        </p:sp>
        <p:sp>
          <p:nvSpPr>
            <p:cNvPr id="51243" name="Text Box 69"/>
            <p:cNvSpPr txBox="1">
              <a:spLocks noChangeArrowheads="1"/>
            </p:cNvSpPr>
            <p:nvPr/>
          </p:nvSpPr>
          <p:spPr bwMode="auto">
            <a:xfrm>
              <a:off x="4022" y="1888"/>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rgbClr val="FFFFFF"/>
                  </a:solidFill>
                </a:rPr>
                <a:t>V</a:t>
              </a:r>
              <a:r>
                <a:rPr lang="en-US" altLang="zh-CN" sz="2800" b="1" baseline="-25000">
                  <a:solidFill>
                    <a:srgbClr val="FFFFFF"/>
                  </a:solidFill>
                </a:rPr>
                <a:t>3</a:t>
              </a:r>
              <a:endParaRPr lang="en-US" altLang="zh-CN" sz="2800" b="1">
                <a:solidFill>
                  <a:srgbClr val="FFFFFF"/>
                </a:solidFill>
              </a:endParaRPr>
            </a:p>
          </p:txBody>
        </p:sp>
        <p:sp>
          <p:nvSpPr>
            <p:cNvPr id="393286" name="Oval 70"/>
            <p:cNvSpPr>
              <a:spLocks noChangeArrowheads="1"/>
            </p:cNvSpPr>
            <p:nvPr/>
          </p:nvSpPr>
          <p:spPr bwMode="auto">
            <a:xfrm>
              <a:off x="5194" y="191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a:solidFill>
                  <a:srgbClr val="FFFFFF"/>
                </a:solidFill>
                <a:latin typeface="Arial" panose="020B0604020202020204" pitchFamily="34" charset="0"/>
                <a:ea typeface="华文行楷" panose="02010800040101010101" pitchFamily="2" charset="-122"/>
              </a:endParaRPr>
            </a:p>
          </p:txBody>
        </p:sp>
        <p:sp>
          <p:nvSpPr>
            <p:cNvPr id="51245" name="Text Box 71"/>
            <p:cNvSpPr txBox="1">
              <a:spLocks noChangeArrowheads="1"/>
            </p:cNvSpPr>
            <p:nvPr/>
          </p:nvSpPr>
          <p:spPr bwMode="auto">
            <a:xfrm>
              <a:off x="5236" y="1886"/>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i="1">
                  <a:solidFill>
                    <a:srgbClr val="FFFFFF"/>
                  </a:solidFill>
                </a:rPr>
                <a:t>V</a:t>
              </a:r>
              <a:r>
                <a:rPr lang="en-US" altLang="zh-CN" sz="2800" b="1" baseline="-25000">
                  <a:solidFill>
                    <a:srgbClr val="FFFFFF"/>
                  </a:solidFill>
                </a:rPr>
                <a:t>4</a:t>
              </a:r>
              <a:endParaRPr lang="en-US" altLang="zh-CN" sz="2800" b="1">
                <a:solidFill>
                  <a:srgbClr val="FFFFFF"/>
                </a:solidFill>
              </a:endParaRPr>
            </a:p>
          </p:txBody>
        </p:sp>
        <p:sp>
          <p:nvSpPr>
            <p:cNvPr id="51246" name="Line 72"/>
            <p:cNvSpPr>
              <a:spLocks noChangeShapeType="1"/>
            </p:cNvSpPr>
            <p:nvPr/>
          </p:nvSpPr>
          <p:spPr bwMode="auto">
            <a:xfrm flipH="1">
              <a:off x="5371" y="1138"/>
              <a:ext cx="0" cy="802"/>
            </a:xfrm>
            <a:prstGeom prst="line">
              <a:avLst/>
            </a:prstGeom>
            <a:noFill/>
            <a:ln w="381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grpSp>
      <p:grpSp>
        <p:nvGrpSpPr>
          <p:cNvPr id="393289" name="Group 73"/>
          <p:cNvGrpSpPr/>
          <p:nvPr/>
        </p:nvGrpSpPr>
        <p:grpSpPr bwMode="auto">
          <a:xfrm>
            <a:off x="3632200" y="2867025"/>
            <a:ext cx="292100" cy="2465388"/>
            <a:chOff x="2374" y="2261"/>
            <a:chExt cx="184" cy="1553"/>
          </a:xfrm>
        </p:grpSpPr>
        <p:sp>
          <p:nvSpPr>
            <p:cNvPr id="51232" name="Freeform 74"/>
            <p:cNvSpPr/>
            <p:nvPr/>
          </p:nvSpPr>
          <p:spPr bwMode="auto">
            <a:xfrm flipH="1">
              <a:off x="2468" y="2261"/>
              <a:ext cx="1" cy="1270"/>
            </a:xfrm>
            <a:custGeom>
              <a:avLst/>
              <a:gdLst>
                <a:gd name="T0" fmla="*/ 0 w 1"/>
                <a:gd name="T1" fmla="*/ 0 h 1749"/>
                <a:gd name="T2" fmla="*/ 1 w 1"/>
                <a:gd name="T3" fmla="*/ 1 h 1749"/>
                <a:gd name="T4" fmla="*/ 0 60000 65536"/>
                <a:gd name="T5" fmla="*/ 0 60000 65536"/>
              </a:gdLst>
              <a:ahLst/>
              <a:cxnLst>
                <a:cxn ang="T4">
                  <a:pos x="T0" y="T1"/>
                </a:cxn>
                <a:cxn ang="T5">
                  <a:pos x="T2" y="T3"/>
                </a:cxn>
              </a:cxnLst>
              <a:rect l="0" t="0" r="r" b="b"/>
              <a:pathLst>
                <a:path w="1" h="1749">
                  <a:moveTo>
                    <a:pt x="0" y="0"/>
                  </a:moveTo>
                  <a:lnTo>
                    <a:pt x="1" y="1749"/>
                  </a:lnTo>
                </a:path>
              </a:pathLst>
            </a:custGeom>
            <a:noFill/>
            <a:ln w="28575" cmpd="sng">
              <a:solidFill>
                <a:srgbClr val="0066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Text Box 75"/>
            <p:cNvSpPr txBox="1">
              <a:spLocks noChangeArrowheads="1"/>
            </p:cNvSpPr>
            <p:nvPr/>
          </p:nvSpPr>
          <p:spPr bwMode="auto">
            <a:xfrm>
              <a:off x="2374" y="3564"/>
              <a:ext cx="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solidFill>
                    <a:schemeClr val="accent1"/>
                  </a:solidFill>
                </a:rPr>
                <a:t>∧</a:t>
              </a:r>
              <a:endParaRPr lang="zh-CN" altLang="en-US" sz="2000" b="1">
                <a:solidFill>
                  <a:schemeClr val="accent1"/>
                </a:solidFill>
              </a:endParaRPr>
            </a:p>
          </p:txBody>
        </p:sp>
      </p:grpSp>
      <p:grpSp>
        <p:nvGrpSpPr>
          <p:cNvPr id="393292" name="Group 76"/>
          <p:cNvGrpSpPr/>
          <p:nvPr/>
        </p:nvGrpSpPr>
        <p:grpSpPr bwMode="auto">
          <a:xfrm>
            <a:off x="1060842" y="2635251"/>
            <a:ext cx="4378325" cy="2049463"/>
            <a:chOff x="726" y="2115"/>
            <a:chExt cx="2758" cy="1291"/>
          </a:xfrm>
        </p:grpSpPr>
        <p:sp>
          <p:nvSpPr>
            <p:cNvPr id="51227" name="Line 77"/>
            <p:cNvSpPr>
              <a:spLocks noChangeShapeType="1"/>
            </p:cNvSpPr>
            <p:nvPr/>
          </p:nvSpPr>
          <p:spPr bwMode="auto">
            <a:xfrm flipH="1">
              <a:off x="729" y="3261"/>
              <a:ext cx="0" cy="1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1228" name="Group 78"/>
            <p:cNvGrpSpPr/>
            <p:nvPr/>
          </p:nvGrpSpPr>
          <p:grpSpPr bwMode="auto">
            <a:xfrm>
              <a:off x="726" y="2115"/>
              <a:ext cx="2758" cy="1291"/>
              <a:chOff x="726" y="2115"/>
              <a:chExt cx="2758" cy="1291"/>
            </a:xfrm>
          </p:grpSpPr>
          <p:sp>
            <p:nvSpPr>
              <p:cNvPr id="51229" name="Freeform 79"/>
              <p:cNvSpPr/>
              <p:nvPr/>
            </p:nvSpPr>
            <p:spPr bwMode="auto">
              <a:xfrm flipV="1">
                <a:off x="726" y="3397"/>
                <a:ext cx="2626" cy="1"/>
              </a:xfrm>
              <a:custGeom>
                <a:avLst/>
                <a:gdLst>
                  <a:gd name="T0" fmla="*/ 1 w 3915"/>
                  <a:gd name="T1" fmla="*/ 0 h 10"/>
                  <a:gd name="T2" fmla="*/ 0 w 3915"/>
                  <a:gd name="T3" fmla="*/ 0 h 10"/>
                  <a:gd name="T4" fmla="*/ 0 60000 65536"/>
                  <a:gd name="T5" fmla="*/ 0 60000 65536"/>
                </a:gdLst>
                <a:ahLst/>
                <a:cxnLst>
                  <a:cxn ang="T4">
                    <a:pos x="T0" y="T1"/>
                  </a:cxn>
                  <a:cxn ang="T5">
                    <a:pos x="T2" y="T3"/>
                  </a:cxn>
                </a:cxnLst>
                <a:rect l="0" t="0" r="r" b="b"/>
                <a:pathLst>
                  <a:path w="3915" h="10">
                    <a:moveTo>
                      <a:pt x="3915" y="0"/>
                    </a:moveTo>
                    <a:lnTo>
                      <a:pt x="0" y="10"/>
                    </a:lnTo>
                  </a:path>
                </a:pathLst>
              </a:custGeom>
              <a:noFill/>
              <a:ln w="28575" cmpd="sng">
                <a:solidFill>
                  <a:srgbClr val="00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0" name="Freeform 80"/>
              <p:cNvSpPr/>
              <p:nvPr/>
            </p:nvSpPr>
            <p:spPr bwMode="auto">
              <a:xfrm>
                <a:off x="3350" y="2345"/>
                <a:ext cx="1" cy="1061"/>
              </a:xfrm>
              <a:custGeom>
                <a:avLst/>
                <a:gdLst>
                  <a:gd name="T0" fmla="*/ 0 w 3"/>
                  <a:gd name="T1" fmla="*/ 1 h 1439"/>
                  <a:gd name="T2" fmla="*/ 0 w 3"/>
                  <a:gd name="T3" fmla="*/ 0 h 1439"/>
                  <a:gd name="T4" fmla="*/ 0 60000 65536"/>
                  <a:gd name="T5" fmla="*/ 0 60000 65536"/>
                </a:gdLst>
                <a:ahLst/>
                <a:cxnLst>
                  <a:cxn ang="T4">
                    <a:pos x="T0" y="T1"/>
                  </a:cxn>
                  <a:cxn ang="T5">
                    <a:pos x="T2" y="T3"/>
                  </a:cxn>
                </a:cxnLst>
                <a:rect l="0" t="0" r="r" b="b"/>
                <a:pathLst>
                  <a:path w="3" h="1439">
                    <a:moveTo>
                      <a:pt x="0" y="1439"/>
                    </a:moveTo>
                    <a:lnTo>
                      <a:pt x="3" y="0"/>
                    </a:lnTo>
                  </a:path>
                </a:pathLst>
              </a:custGeom>
              <a:noFill/>
              <a:ln w="28575" cmpd="sng">
                <a:solidFill>
                  <a:srgbClr val="006600"/>
                </a:solidFill>
                <a:rou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p>
                <a:endParaRPr lang="zh-CN" altLang="en-US"/>
              </a:p>
            </p:txBody>
          </p:sp>
          <p:sp>
            <p:nvSpPr>
              <p:cNvPr id="51231" name="Text Box 81"/>
              <p:cNvSpPr txBox="1">
                <a:spLocks noChangeArrowheads="1"/>
              </p:cNvSpPr>
              <p:nvPr/>
            </p:nvSpPr>
            <p:spPr bwMode="auto">
              <a:xfrm>
                <a:off x="3300" y="2115"/>
                <a:ext cx="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dirty="0">
                    <a:solidFill>
                      <a:schemeClr val="accent1"/>
                    </a:solidFill>
                  </a:rPr>
                  <a:t>∧</a:t>
                </a:r>
                <a:endParaRPr lang="zh-CN" altLang="en-US" sz="2000" b="1" dirty="0">
                  <a:solidFill>
                    <a:schemeClr val="accent1"/>
                  </a:solidFill>
                </a:endParaRPr>
              </a:p>
            </p:txBody>
          </p:sp>
        </p:grpSp>
      </p:grpSp>
      <p:grpSp>
        <p:nvGrpSpPr>
          <p:cNvPr id="393298" name="Group 82"/>
          <p:cNvGrpSpPr/>
          <p:nvPr/>
        </p:nvGrpSpPr>
        <p:grpSpPr bwMode="auto">
          <a:xfrm>
            <a:off x="987425" y="4144963"/>
            <a:ext cx="5702300" cy="1533525"/>
            <a:chOff x="708" y="3066"/>
            <a:chExt cx="3592" cy="966"/>
          </a:xfrm>
        </p:grpSpPr>
        <p:sp>
          <p:nvSpPr>
            <p:cNvPr id="51223" name="Freeform 83"/>
            <p:cNvSpPr/>
            <p:nvPr/>
          </p:nvSpPr>
          <p:spPr bwMode="auto">
            <a:xfrm flipV="1">
              <a:off x="708" y="4029"/>
              <a:ext cx="3379" cy="1"/>
            </a:xfrm>
            <a:custGeom>
              <a:avLst/>
              <a:gdLst>
                <a:gd name="T0" fmla="*/ 1 w 5260"/>
                <a:gd name="T1" fmla="*/ 0 h 1"/>
                <a:gd name="T2" fmla="*/ 0 w 5260"/>
                <a:gd name="T3" fmla="*/ 1 h 1"/>
                <a:gd name="T4" fmla="*/ 0 60000 65536"/>
                <a:gd name="T5" fmla="*/ 0 60000 65536"/>
              </a:gdLst>
              <a:ahLst/>
              <a:cxnLst>
                <a:cxn ang="T4">
                  <a:pos x="T0" y="T1"/>
                </a:cxn>
                <a:cxn ang="T5">
                  <a:pos x="T2" y="T3"/>
                </a:cxn>
              </a:cxnLst>
              <a:rect l="0" t="0" r="r" b="b"/>
              <a:pathLst>
                <a:path w="5260" h="1">
                  <a:moveTo>
                    <a:pt x="5260" y="0"/>
                  </a:moveTo>
                  <a:lnTo>
                    <a:pt x="0" y="1"/>
                  </a:lnTo>
                </a:path>
              </a:pathLst>
            </a:custGeom>
            <a:noFill/>
            <a:ln w="28575" cmpd="sng">
              <a:solidFill>
                <a:srgbClr val="00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4" name="Freeform 84"/>
            <p:cNvSpPr/>
            <p:nvPr/>
          </p:nvSpPr>
          <p:spPr bwMode="auto">
            <a:xfrm>
              <a:off x="4073" y="3335"/>
              <a:ext cx="1" cy="697"/>
            </a:xfrm>
            <a:custGeom>
              <a:avLst/>
              <a:gdLst>
                <a:gd name="T0" fmla="*/ 0 w 7"/>
                <a:gd name="T1" fmla="*/ 2 h 898"/>
                <a:gd name="T2" fmla="*/ 0 w 7"/>
                <a:gd name="T3" fmla="*/ 0 h 898"/>
                <a:gd name="T4" fmla="*/ 0 60000 65536"/>
                <a:gd name="T5" fmla="*/ 0 60000 65536"/>
              </a:gdLst>
              <a:ahLst/>
              <a:cxnLst>
                <a:cxn ang="T4">
                  <a:pos x="T0" y="T1"/>
                </a:cxn>
                <a:cxn ang="T5">
                  <a:pos x="T2" y="T3"/>
                </a:cxn>
              </a:cxnLst>
              <a:rect l="0" t="0" r="r" b="b"/>
              <a:pathLst>
                <a:path w="7" h="898">
                  <a:moveTo>
                    <a:pt x="0" y="898"/>
                  </a:moveTo>
                  <a:lnTo>
                    <a:pt x="7" y="0"/>
                  </a:lnTo>
                </a:path>
              </a:pathLst>
            </a:custGeom>
            <a:noFill/>
            <a:ln w="28575" cap="flat" cmpd="sng">
              <a:solidFill>
                <a:srgbClr val="006600"/>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p>
              <a:endParaRPr lang="zh-CN" altLang="en-US"/>
            </a:p>
          </p:txBody>
        </p:sp>
        <p:sp>
          <p:nvSpPr>
            <p:cNvPr id="51225" name="Freeform 85"/>
            <p:cNvSpPr/>
            <p:nvPr/>
          </p:nvSpPr>
          <p:spPr bwMode="auto">
            <a:xfrm>
              <a:off x="718" y="3747"/>
              <a:ext cx="0" cy="272"/>
            </a:xfrm>
            <a:custGeom>
              <a:avLst/>
              <a:gdLst>
                <a:gd name="T0" fmla="*/ 0 w 1"/>
                <a:gd name="T1" fmla="*/ 1 h 387"/>
                <a:gd name="T2" fmla="*/ 0 w 1"/>
                <a:gd name="T3" fmla="*/ 0 h 387"/>
                <a:gd name="T4" fmla="*/ 0 60000 65536"/>
                <a:gd name="T5" fmla="*/ 0 60000 65536"/>
              </a:gdLst>
              <a:ahLst/>
              <a:cxnLst>
                <a:cxn ang="T4">
                  <a:pos x="T0" y="T1"/>
                </a:cxn>
                <a:cxn ang="T5">
                  <a:pos x="T2" y="T3"/>
                </a:cxn>
              </a:cxnLst>
              <a:rect l="0" t="0" r="r" b="b"/>
              <a:pathLst>
                <a:path w="1" h="387">
                  <a:moveTo>
                    <a:pt x="0" y="387"/>
                  </a:moveTo>
                  <a:lnTo>
                    <a:pt x="0" y="0"/>
                  </a:lnTo>
                </a:path>
              </a:pathLst>
            </a:custGeom>
            <a:noFill/>
            <a:ln w="28575" cmpd="sng">
              <a:solidFill>
                <a:srgbClr val="00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6" name="Text Box 86"/>
            <p:cNvSpPr txBox="1">
              <a:spLocks noChangeArrowheads="1"/>
            </p:cNvSpPr>
            <p:nvPr/>
          </p:nvSpPr>
          <p:spPr bwMode="auto">
            <a:xfrm>
              <a:off x="4116" y="3066"/>
              <a:ext cx="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dirty="0">
                  <a:solidFill>
                    <a:schemeClr val="accent1"/>
                  </a:solidFill>
                </a:rPr>
                <a:t>∧</a:t>
              </a:r>
              <a:endParaRPr lang="zh-CN" altLang="en-US" sz="2000" b="1" dirty="0">
                <a:solidFill>
                  <a:schemeClr val="accent1"/>
                </a:solidFill>
              </a:endParaRPr>
            </a:p>
          </p:txBody>
        </p:sp>
      </p:grpSp>
      <p:grpSp>
        <p:nvGrpSpPr>
          <p:cNvPr id="393303" name="Group 87"/>
          <p:cNvGrpSpPr/>
          <p:nvPr/>
        </p:nvGrpSpPr>
        <p:grpSpPr bwMode="auto">
          <a:xfrm>
            <a:off x="1684338" y="2133600"/>
            <a:ext cx="4732337" cy="3548063"/>
            <a:chOff x="1317" y="1799"/>
            <a:chExt cx="2981" cy="2235"/>
          </a:xfrm>
        </p:grpSpPr>
        <p:sp>
          <p:nvSpPr>
            <p:cNvPr id="51218" name="Text Box 88"/>
            <p:cNvSpPr txBox="1">
              <a:spLocks noChangeArrowheads="1"/>
            </p:cNvSpPr>
            <p:nvPr/>
          </p:nvSpPr>
          <p:spPr bwMode="auto">
            <a:xfrm>
              <a:off x="3818" y="2807"/>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solidFill>
                    <a:schemeClr val="accent1"/>
                  </a:solidFill>
                </a:rPr>
                <a:t>v</a:t>
              </a:r>
              <a:r>
                <a:rPr lang="en-US" altLang="zh-CN" baseline="-25000" dirty="0">
                  <a:solidFill>
                    <a:schemeClr val="accent1"/>
                  </a:solidFill>
                </a:rPr>
                <a:t>3</a:t>
              </a:r>
              <a:r>
                <a:rPr lang="en-US" altLang="zh-CN" i="1" dirty="0">
                  <a:solidFill>
                    <a:schemeClr val="accent1"/>
                  </a:solidFill>
                </a:rPr>
                <a:t>v</a:t>
              </a:r>
              <a:r>
                <a:rPr lang="en-US" altLang="zh-CN" baseline="-25000" dirty="0">
                  <a:solidFill>
                    <a:schemeClr val="accent1"/>
                  </a:solidFill>
                </a:rPr>
                <a:t>4</a:t>
              </a:r>
              <a:endParaRPr lang="en-US" altLang="zh-CN" baseline="-25000" dirty="0">
                <a:solidFill>
                  <a:schemeClr val="accent1"/>
                </a:solidFill>
              </a:endParaRPr>
            </a:p>
          </p:txBody>
        </p:sp>
        <p:sp>
          <p:nvSpPr>
            <p:cNvPr id="51219" name="Text Box 89"/>
            <p:cNvSpPr txBox="1">
              <a:spLocks noChangeArrowheads="1"/>
            </p:cNvSpPr>
            <p:nvPr/>
          </p:nvSpPr>
          <p:spPr bwMode="auto">
            <a:xfrm>
              <a:off x="1317" y="372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1"/>
                  </a:solidFill>
                </a:rPr>
                <a:t>v</a:t>
              </a:r>
              <a:r>
                <a:rPr lang="en-US" altLang="zh-CN" baseline="-25000">
                  <a:solidFill>
                    <a:schemeClr val="accent1"/>
                  </a:solidFill>
                </a:rPr>
                <a:t>4</a:t>
              </a:r>
              <a:r>
                <a:rPr lang="en-US" altLang="zh-CN" i="1">
                  <a:solidFill>
                    <a:schemeClr val="accent1"/>
                  </a:solidFill>
                </a:rPr>
                <a:t>v</a:t>
              </a:r>
              <a:r>
                <a:rPr lang="en-US" altLang="zh-CN" baseline="-25000">
                  <a:solidFill>
                    <a:schemeClr val="accent1"/>
                  </a:solidFill>
                </a:rPr>
                <a:t>1</a:t>
              </a:r>
              <a:endParaRPr lang="en-US" altLang="zh-CN" baseline="-25000">
                <a:solidFill>
                  <a:schemeClr val="accent1"/>
                </a:solidFill>
              </a:endParaRPr>
            </a:p>
          </p:txBody>
        </p:sp>
        <p:sp>
          <p:nvSpPr>
            <p:cNvPr id="51220" name="Text Box 90"/>
            <p:cNvSpPr txBox="1">
              <a:spLocks noChangeArrowheads="1"/>
            </p:cNvSpPr>
            <p:nvPr/>
          </p:nvSpPr>
          <p:spPr bwMode="auto">
            <a:xfrm>
              <a:off x="2186" y="179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1"/>
                  </a:solidFill>
                </a:rPr>
                <a:t>v</a:t>
              </a:r>
              <a:r>
                <a:rPr lang="en-US" altLang="zh-CN" baseline="-25000">
                  <a:solidFill>
                    <a:schemeClr val="accent1"/>
                  </a:solidFill>
                </a:rPr>
                <a:t>1</a:t>
              </a:r>
              <a:r>
                <a:rPr lang="en-US" altLang="zh-CN" i="1">
                  <a:solidFill>
                    <a:schemeClr val="accent1"/>
                  </a:solidFill>
                </a:rPr>
                <a:t>v</a:t>
              </a:r>
              <a:r>
                <a:rPr lang="en-US" altLang="zh-CN" baseline="-25000">
                  <a:solidFill>
                    <a:schemeClr val="accent1"/>
                  </a:solidFill>
                </a:rPr>
                <a:t>2</a:t>
              </a:r>
              <a:endParaRPr lang="en-US" altLang="zh-CN" baseline="-25000">
                <a:solidFill>
                  <a:schemeClr val="accent1"/>
                </a:solidFill>
              </a:endParaRPr>
            </a:p>
          </p:txBody>
        </p:sp>
        <p:sp>
          <p:nvSpPr>
            <p:cNvPr id="51221" name="Text Box 91"/>
            <p:cNvSpPr txBox="1">
              <a:spLocks noChangeArrowheads="1"/>
            </p:cNvSpPr>
            <p:nvPr/>
          </p:nvSpPr>
          <p:spPr bwMode="auto">
            <a:xfrm>
              <a:off x="3146" y="179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1"/>
                  </a:solidFill>
                </a:rPr>
                <a:t>v</a:t>
              </a:r>
              <a:r>
                <a:rPr lang="en-US" altLang="zh-CN" baseline="-25000">
                  <a:solidFill>
                    <a:schemeClr val="accent1"/>
                  </a:solidFill>
                </a:rPr>
                <a:t>1</a:t>
              </a:r>
              <a:r>
                <a:rPr lang="en-US" altLang="zh-CN" i="1">
                  <a:solidFill>
                    <a:schemeClr val="accent1"/>
                  </a:solidFill>
                </a:rPr>
                <a:t>v</a:t>
              </a:r>
              <a:r>
                <a:rPr lang="en-US" altLang="zh-CN" baseline="-25000">
                  <a:solidFill>
                    <a:schemeClr val="accent1"/>
                  </a:solidFill>
                </a:rPr>
                <a:t>3</a:t>
              </a:r>
              <a:endParaRPr lang="en-US" altLang="zh-CN" baseline="-25000">
                <a:solidFill>
                  <a:schemeClr val="accent1"/>
                </a:solidFill>
              </a:endParaRPr>
            </a:p>
          </p:txBody>
        </p:sp>
        <p:sp>
          <p:nvSpPr>
            <p:cNvPr id="51222" name="Text Box 92"/>
            <p:cNvSpPr txBox="1">
              <a:spLocks noChangeArrowheads="1"/>
            </p:cNvSpPr>
            <p:nvPr/>
          </p:nvSpPr>
          <p:spPr bwMode="auto">
            <a:xfrm>
              <a:off x="2209" y="374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1"/>
                  </a:solidFill>
                </a:rPr>
                <a:t>v</a:t>
              </a:r>
              <a:r>
                <a:rPr lang="en-US" altLang="zh-CN" baseline="-25000">
                  <a:solidFill>
                    <a:schemeClr val="accent1"/>
                  </a:solidFill>
                </a:rPr>
                <a:t>4</a:t>
              </a:r>
              <a:r>
                <a:rPr lang="en-US" altLang="zh-CN" i="1">
                  <a:solidFill>
                    <a:schemeClr val="accent1"/>
                  </a:solidFill>
                </a:rPr>
                <a:t>v</a:t>
              </a:r>
              <a:r>
                <a:rPr lang="en-US" altLang="zh-CN" baseline="-25000">
                  <a:solidFill>
                    <a:schemeClr val="accent1"/>
                  </a:solidFill>
                </a:rPr>
                <a:t>2</a:t>
              </a:r>
              <a:endParaRPr lang="en-US" altLang="zh-CN" baseline="-25000">
                <a:solidFill>
                  <a:schemeClr val="accent1"/>
                </a:solidFill>
              </a:endParaRPr>
            </a:p>
          </p:txBody>
        </p:sp>
      </p:grpSp>
      <p:sp>
        <p:nvSpPr>
          <p:cNvPr id="51215" name="Text Box 2"/>
          <p:cNvSpPr txBox="1">
            <a:spLocks noChangeArrowheads="1"/>
          </p:cNvSpPr>
          <p:nvPr/>
        </p:nvSpPr>
        <p:spPr bwMode="auto">
          <a:xfrm>
            <a:off x="2057644" y="71439"/>
            <a:ext cx="51054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t>图的存储结构及实现</a:t>
            </a:r>
            <a:endParaRPr lang="zh-CN" altLang="en-US" sz="3600" b="1" dirty="0"/>
          </a:p>
        </p:txBody>
      </p:sp>
      <p:sp>
        <p:nvSpPr>
          <p:cNvPr id="51217"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F117E7F7-FF9B-4C71-9097-41A285090384}"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111" name="Text Box 17"/>
          <p:cNvSpPr txBox="1">
            <a:spLocks noChangeArrowheads="1"/>
          </p:cNvSpPr>
          <p:nvPr/>
        </p:nvSpPr>
        <p:spPr bwMode="auto">
          <a:xfrm rot="10889106" flipH="1" flipV="1">
            <a:off x="6483350" y="885985"/>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chemeClr val="accent1"/>
                </a:solidFill>
              </a:rPr>
              <a:t>0</a:t>
            </a:r>
            <a:endParaRPr lang="zh-CN" altLang="en-US" b="1" dirty="0">
              <a:solidFill>
                <a:schemeClr val="accent1"/>
              </a:solidFill>
            </a:endParaRPr>
          </a:p>
        </p:txBody>
      </p:sp>
      <p:sp>
        <p:nvSpPr>
          <p:cNvPr id="112" name="Text Box 17"/>
          <p:cNvSpPr txBox="1">
            <a:spLocks noChangeArrowheads="1"/>
          </p:cNvSpPr>
          <p:nvPr/>
        </p:nvSpPr>
        <p:spPr bwMode="auto">
          <a:xfrm rot="10889106" flipH="1" flipV="1">
            <a:off x="8421687" y="855138"/>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1</a:t>
            </a:r>
            <a:endParaRPr lang="zh-CN" altLang="en-US" b="1" dirty="0">
              <a:solidFill>
                <a:schemeClr val="accent1"/>
              </a:solidFill>
            </a:endParaRPr>
          </a:p>
        </p:txBody>
      </p:sp>
      <p:sp>
        <p:nvSpPr>
          <p:cNvPr id="113" name="Text Box 17"/>
          <p:cNvSpPr txBox="1">
            <a:spLocks noChangeArrowheads="1"/>
          </p:cNvSpPr>
          <p:nvPr/>
        </p:nvSpPr>
        <p:spPr bwMode="auto">
          <a:xfrm rot="10889106" flipH="1" flipV="1">
            <a:off x="6540654" y="3476149"/>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2</a:t>
            </a:r>
            <a:endParaRPr lang="zh-CN" altLang="en-US" b="1" dirty="0">
              <a:solidFill>
                <a:schemeClr val="accent1"/>
              </a:solidFill>
            </a:endParaRPr>
          </a:p>
        </p:txBody>
      </p:sp>
      <p:sp>
        <p:nvSpPr>
          <p:cNvPr id="114" name="Text Box 17"/>
          <p:cNvSpPr txBox="1">
            <a:spLocks noChangeArrowheads="1"/>
          </p:cNvSpPr>
          <p:nvPr/>
        </p:nvSpPr>
        <p:spPr bwMode="auto">
          <a:xfrm rot="10889106" flipH="1" flipV="1">
            <a:off x="8417877" y="3476150"/>
            <a:ext cx="2095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chemeClr val="accent1"/>
                </a:solidFill>
              </a:rPr>
              <a:t>3</a:t>
            </a:r>
            <a:endParaRPr lang="zh-CN" altLang="en-US" b="1" dirty="0">
              <a:solidFill>
                <a:schemeClr val="accent1"/>
              </a:solidFill>
            </a:endParaRPr>
          </a:p>
        </p:txBody>
      </p:sp>
      <p:grpSp>
        <p:nvGrpSpPr>
          <p:cNvPr id="115" name="Group 3"/>
          <p:cNvGrpSpPr/>
          <p:nvPr/>
        </p:nvGrpSpPr>
        <p:grpSpPr bwMode="auto">
          <a:xfrm>
            <a:off x="296862" y="5896611"/>
            <a:ext cx="3187700" cy="941388"/>
            <a:chOff x="410" y="1248"/>
            <a:chExt cx="2008" cy="593"/>
          </a:xfrm>
        </p:grpSpPr>
        <p:sp>
          <p:nvSpPr>
            <p:cNvPr id="116" name="Rectangle 4"/>
            <p:cNvSpPr>
              <a:spLocks noChangeArrowheads="1"/>
            </p:cNvSpPr>
            <p:nvPr/>
          </p:nvSpPr>
          <p:spPr bwMode="auto">
            <a:xfrm>
              <a:off x="410" y="1248"/>
              <a:ext cx="649"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  data</a:t>
              </a:r>
              <a:endParaRPr lang="en-US" altLang="zh-CN" b="1"/>
            </a:p>
          </p:txBody>
        </p:sp>
        <p:sp>
          <p:nvSpPr>
            <p:cNvPr id="117" name="Rectangle 5"/>
            <p:cNvSpPr>
              <a:spLocks noChangeArrowheads="1"/>
            </p:cNvSpPr>
            <p:nvPr/>
          </p:nvSpPr>
          <p:spPr bwMode="auto">
            <a:xfrm>
              <a:off x="1062" y="1248"/>
              <a:ext cx="636"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firstin</a:t>
              </a:r>
              <a:endParaRPr lang="en-US" altLang="zh-CN" b="1"/>
            </a:p>
          </p:txBody>
        </p:sp>
        <p:sp>
          <p:nvSpPr>
            <p:cNvPr id="118" name="Rectangle 6"/>
            <p:cNvSpPr>
              <a:spLocks noChangeArrowheads="1"/>
            </p:cNvSpPr>
            <p:nvPr/>
          </p:nvSpPr>
          <p:spPr bwMode="auto">
            <a:xfrm>
              <a:off x="1693" y="1248"/>
              <a:ext cx="72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firstout</a:t>
              </a:r>
              <a:endParaRPr lang="en-US" altLang="zh-CN" b="1"/>
            </a:p>
          </p:txBody>
        </p:sp>
        <p:sp>
          <p:nvSpPr>
            <p:cNvPr id="119" name="Text Box 7"/>
            <p:cNvSpPr txBox="1">
              <a:spLocks noChangeArrowheads="1"/>
            </p:cNvSpPr>
            <p:nvPr/>
          </p:nvSpPr>
          <p:spPr bwMode="auto">
            <a:xfrm>
              <a:off x="848" y="1604"/>
              <a:ext cx="117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顶点结点</a:t>
              </a:r>
              <a:endParaRPr lang="zh-CN" altLang="en-US" b="1" dirty="0"/>
            </a:p>
          </p:txBody>
        </p:sp>
      </p:grpSp>
      <p:grpSp>
        <p:nvGrpSpPr>
          <p:cNvPr id="120" name="Group 18"/>
          <p:cNvGrpSpPr/>
          <p:nvPr/>
        </p:nvGrpSpPr>
        <p:grpSpPr bwMode="auto">
          <a:xfrm>
            <a:off x="3657600" y="5898198"/>
            <a:ext cx="5238750" cy="955675"/>
            <a:chOff x="2325" y="1249"/>
            <a:chExt cx="3300" cy="602"/>
          </a:xfrm>
        </p:grpSpPr>
        <p:sp>
          <p:nvSpPr>
            <p:cNvPr id="121" name="Rectangle 9"/>
            <p:cNvSpPr>
              <a:spLocks noChangeArrowheads="1"/>
            </p:cNvSpPr>
            <p:nvPr/>
          </p:nvSpPr>
          <p:spPr bwMode="auto">
            <a:xfrm>
              <a:off x="2325" y="1251"/>
              <a:ext cx="65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tailvex</a:t>
              </a:r>
              <a:endParaRPr lang="en-US" altLang="zh-CN" b="1" dirty="0"/>
            </a:p>
          </p:txBody>
        </p:sp>
        <p:sp>
          <p:nvSpPr>
            <p:cNvPr id="122" name="Rectangle 10"/>
            <p:cNvSpPr>
              <a:spLocks noChangeArrowheads="1"/>
            </p:cNvSpPr>
            <p:nvPr/>
          </p:nvSpPr>
          <p:spPr bwMode="auto">
            <a:xfrm>
              <a:off x="2984" y="1251"/>
              <a:ext cx="741"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headvex</a:t>
              </a:r>
              <a:endParaRPr lang="en-US" altLang="zh-CN" b="1"/>
            </a:p>
          </p:txBody>
        </p:sp>
        <p:sp>
          <p:nvSpPr>
            <p:cNvPr id="123" name="Rectangle 11"/>
            <p:cNvSpPr>
              <a:spLocks noChangeArrowheads="1"/>
            </p:cNvSpPr>
            <p:nvPr/>
          </p:nvSpPr>
          <p:spPr bwMode="auto">
            <a:xfrm>
              <a:off x="3723" y="1251"/>
              <a:ext cx="791"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headlink</a:t>
              </a:r>
              <a:endParaRPr lang="en-US" altLang="zh-CN" b="1"/>
            </a:p>
          </p:txBody>
        </p:sp>
        <p:sp>
          <p:nvSpPr>
            <p:cNvPr id="124" name="Rectangle 12"/>
            <p:cNvSpPr>
              <a:spLocks noChangeArrowheads="1"/>
            </p:cNvSpPr>
            <p:nvPr/>
          </p:nvSpPr>
          <p:spPr bwMode="auto">
            <a:xfrm>
              <a:off x="4516" y="1251"/>
              <a:ext cx="679"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taillink</a:t>
              </a:r>
              <a:endParaRPr lang="en-US" altLang="zh-CN" b="1"/>
            </a:p>
          </p:txBody>
        </p:sp>
        <p:sp>
          <p:nvSpPr>
            <p:cNvPr id="125" name="Text Box 13"/>
            <p:cNvSpPr txBox="1">
              <a:spLocks noChangeArrowheads="1"/>
            </p:cNvSpPr>
            <p:nvPr/>
          </p:nvSpPr>
          <p:spPr bwMode="auto">
            <a:xfrm>
              <a:off x="3468" y="1614"/>
              <a:ext cx="944"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弧结点</a:t>
              </a:r>
              <a:endParaRPr lang="zh-CN" altLang="en-US" b="1" dirty="0"/>
            </a:p>
          </p:txBody>
        </p:sp>
        <p:sp>
          <p:nvSpPr>
            <p:cNvPr id="126" name="Rectangle 17"/>
            <p:cNvSpPr>
              <a:spLocks noChangeArrowheads="1"/>
            </p:cNvSpPr>
            <p:nvPr/>
          </p:nvSpPr>
          <p:spPr bwMode="auto">
            <a:xfrm>
              <a:off x="5190" y="1249"/>
              <a:ext cx="435" cy="329"/>
            </a:xfrm>
            <a:prstGeom prst="rect">
              <a:avLst/>
            </a:prstGeom>
            <a:noFill/>
            <a:ln w="28575">
              <a:solidFill>
                <a:srgbClr val="000000"/>
              </a:solidFill>
              <a:miter lim="800000"/>
            </a:ln>
            <a:extLst>
              <a:ext uri="{909E8E84-426E-40DD-AFC4-6F175D3DCCD1}">
                <a14:hiddenFill xmlns:a14="http://schemas.microsoft.com/office/drawing/2010/main">
                  <a:solidFill>
                    <a:srgbClr val="FFCCFF"/>
                  </a:solidFill>
                </a14:hiddenFill>
              </a:ext>
            </a:extLst>
          </p:spPr>
          <p:txBody>
            <a:bodyPr lIns="54000" tIns="10800" rIns="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info</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93252"/>
                                        </p:tgtEl>
                                        <p:attrNameLst>
                                          <p:attrName>style.visibility</p:attrName>
                                        </p:attrNameLst>
                                      </p:cBhvr>
                                      <p:to>
                                        <p:strVal val="visible"/>
                                      </p:to>
                                    </p:set>
                                    <p:animEffect transition="in" filter="wipe(left)">
                                      <p:cBhvr>
                                        <p:cTn id="11" dur="500"/>
                                        <p:tgtEl>
                                          <p:spTgt spid="39325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32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3246"/>
                                        </p:tgtEl>
                                        <p:attrNameLst>
                                          <p:attrName>style.visibility</p:attrName>
                                        </p:attrNameLst>
                                      </p:cBhvr>
                                      <p:to>
                                        <p:strVal val="visible"/>
                                      </p:to>
                                    </p:set>
                                    <p:animEffect transition="in" filter="wipe(left)">
                                      <p:cBhvr>
                                        <p:cTn id="20" dur="500"/>
                                        <p:tgtEl>
                                          <p:spTgt spid="3932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93218"/>
                                        </p:tgtEl>
                                        <p:attrNameLst>
                                          <p:attrName>style.visibility</p:attrName>
                                        </p:attrNameLst>
                                      </p:cBhvr>
                                      <p:to>
                                        <p:strVal val="visible"/>
                                      </p:to>
                                    </p:set>
                                    <p:animEffect transition="in" filter="wipe(left)">
                                      <p:cBhvr>
                                        <p:cTn id="25" dur="500"/>
                                        <p:tgtEl>
                                          <p:spTgt spid="3932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9330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93270"/>
                                        </p:tgtEl>
                                        <p:attrNameLst>
                                          <p:attrName>style.visibility</p:attrName>
                                        </p:attrNameLst>
                                      </p:cBhvr>
                                      <p:to>
                                        <p:strVal val="visible"/>
                                      </p:to>
                                    </p:set>
                                    <p:animEffect transition="in" filter="wipe(up)">
                                      <p:cBhvr>
                                        <p:cTn id="34" dur="500"/>
                                        <p:tgtEl>
                                          <p:spTgt spid="39327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3263"/>
                                        </p:tgtEl>
                                        <p:attrNameLst>
                                          <p:attrName>style.visibility</p:attrName>
                                        </p:attrNameLst>
                                      </p:cBhvr>
                                      <p:to>
                                        <p:strVal val="visible"/>
                                      </p:to>
                                    </p:set>
                                    <p:animEffect transition="in" filter="wipe(down)">
                                      <p:cBhvr>
                                        <p:cTn id="39" dur="500"/>
                                        <p:tgtEl>
                                          <p:spTgt spid="39326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93289"/>
                                        </p:tgtEl>
                                        <p:attrNameLst>
                                          <p:attrName>style.visibility</p:attrName>
                                        </p:attrNameLst>
                                      </p:cBhvr>
                                      <p:to>
                                        <p:strVal val="visible"/>
                                      </p:to>
                                    </p:set>
                                    <p:animEffect transition="in" filter="wipe(up)">
                                      <p:cBhvr>
                                        <p:cTn id="44" dur="500"/>
                                        <p:tgtEl>
                                          <p:spTgt spid="39328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93292"/>
                                        </p:tgtEl>
                                        <p:attrNameLst>
                                          <p:attrName>style.visibility</p:attrName>
                                        </p:attrNameLst>
                                      </p:cBhvr>
                                      <p:to>
                                        <p:strVal val="visible"/>
                                      </p:to>
                                    </p:set>
                                    <p:animEffect transition="in" filter="wipe(down)">
                                      <p:cBhvr>
                                        <p:cTn id="49" dur="500"/>
                                        <p:tgtEl>
                                          <p:spTgt spid="39329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93298"/>
                                        </p:tgtEl>
                                        <p:attrNameLst>
                                          <p:attrName>style.visibility</p:attrName>
                                        </p:attrNameLst>
                                      </p:cBhvr>
                                      <p:to>
                                        <p:strVal val="visible"/>
                                      </p:to>
                                    </p:set>
                                    <p:animEffect transition="in" filter="wipe(down)">
                                      <p:cBhvr>
                                        <p:cTn id="54" dur="500"/>
                                        <p:tgtEl>
                                          <p:spTgt spid="393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827088" y="1169988"/>
            <a:ext cx="4873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ea typeface="楷体_GB2312"/>
                <a:cs typeface="楷体_GB2312"/>
              </a:rPr>
              <a:t>无向图的邻接多重表存储表示</a:t>
            </a:r>
            <a:endParaRPr kumimoji="1" lang="zh-CN" altLang="en-US" sz="2800" b="1">
              <a:ea typeface="楷体_GB2312"/>
              <a:cs typeface="楷体_GB2312"/>
            </a:endParaRPr>
          </a:p>
        </p:txBody>
      </p:sp>
      <p:sp>
        <p:nvSpPr>
          <p:cNvPr id="83975" name="Rectangle 15"/>
          <p:cNvSpPr>
            <a:spLocks noChangeArrowheads="1"/>
          </p:cNvSpPr>
          <p:nvPr/>
        </p:nvSpPr>
        <p:spPr bwMode="auto">
          <a:xfrm>
            <a:off x="333375" y="2032000"/>
            <a:ext cx="8172450"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marL="457200" indent="-457200" algn="just">
              <a:lnSpc>
                <a:spcPct val="150000"/>
              </a:lnSpc>
              <a:spcBef>
                <a:spcPct val="30000"/>
              </a:spcBef>
              <a:buClrTx/>
              <a:buFont typeface="Wingdings" panose="05000000000000000000" pitchFamily="2" charset="2"/>
              <a:buChar char="Ø"/>
              <a:defRPr/>
            </a:pPr>
            <a:r>
              <a:rPr kumimoji="1" lang="zh-CN" altLang="en-US" dirty="0">
                <a:solidFill>
                  <a:srgbClr val="000099"/>
                </a:solidFill>
                <a:latin typeface="Times New Roman" panose="02020603050405020304" pitchFamily="18" charset="0"/>
              </a:rPr>
              <a:t>尽管邻接表能很好的表示无向图，但每条边（</a:t>
            </a:r>
            <a:r>
              <a:rPr kumimoji="1" lang="en-US" altLang="zh-CN" dirty="0">
                <a:solidFill>
                  <a:srgbClr val="000099"/>
                </a:solidFill>
                <a:latin typeface="Times New Roman" panose="02020603050405020304" pitchFamily="18" charset="0"/>
              </a:rPr>
              <a:t>v</a:t>
            </a:r>
            <a:r>
              <a:rPr kumimoji="1" lang="en-US" altLang="zh-CN" baseline="-25000" dirty="0">
                <a:solidFill>
                  <a:srgbClr val="000099"/>
                </a:solidFill>
                <a:latin typeface="Times New Roman" panose="02020603050405020304" pitchFamily="18" charset="0"/>
              </a:rPr>
              <a:t>i</a:t>
            </a:r>
            <a:r>
              <a:rPr kumimoji="1" lang="zh-CN" altLang="en-US" dirty="0">
                <a:solidFill>
                  <a:srgbClr val="000099"/>
                </a:solidFill>
                <a:latin typeface="Times New Roman" panose="02020603050405020304" pitchFamily="18" charset="0"/>
              </a:rPr>
              <a:t>，</a:t>
            </a:r>
            <a:r>
              <a:rPr kumimoji="1" lang="en-US" altLang="zh-CN" dirty="0" err="1">
                <a:solidFill>
                  <a:srgbClr val="000099"/>
                </a:solidFill>
                <a:latin typeface="Times New Roman" panose="02020603050405020304" pitchFamily="18" charset="0"/>
              </a:rPr>
              <a:t>v</a:t>
            </a:r>
            <a:r>
              <a:rPr kumimoji="1" lang="en-US" altLang="zh-CN" baseline="-25000" dirty="0" err="1">
                <a:solidFill>
                  <a:srgbClr val="000099"/>
                </a:solidFill>
                <a:latin typeface="Times New Roman" panose="02020603050405020304" pitchFamily="18" charset="0"/>
              </a:rPr>
              <a:t>j</a:t>
            </a:r>
            <a:r>
              <a:rPr kumimoji="1" lang="zh-CN" altLang="en-US" dirty="0">
                <a:solidFill>
                  <a:srgbClr val="000099"/>
                </a:solidFill>
                <a:latin typeface="Times New Roman" panose="02020603050405020304" pitchFamily="18" charset="0"/>
              </a:rPr>
              <a:t>）有两个结点，分别在第</a:t>
            </a:r>
            <a:r>
              <a:rPr kumimoji="1" lang="en-US" altLang="zh-CN" dirty="0" err="1">
                <a:solidFill>
                  <a:srgbClr val="000099"/>
                </a:solidFill>
                <a:latin typeface="Times New Roman" panose="02020603050405020304" pitchFamily="18" charset="0"/>
              </a:rPr>
              <a:t>i</a:t>
            </a:r>
            <a:r>
              <a:rPr kumimoji="1" lang="zh-CN" altLang="en-US" dirty="0">
                <a:solidFill>
                  <a:srgbClr val="000099"/>
                </a:solidFill>
                <a:latin typeface="Times New Roman" panose="02020603050405020304" pitchFamily="18" charset="0"/>
              </a:rPr>
              <a:t>个和第</a:t>
            </a:r>
            <a:r>
              <a:rPr kumimoji="1" lang="en-US" altLang="zh-CN" dirty="0">
                <a:solidFill>
                  <a:srgbClr val="000099"/>
                </a:solidFill>
                <a:latin typeface="Times New Roman" panose="02020603050405020304" pitchFamily="18" charset="0"/>
              </a:rPr>
              <a:t>j</a:t>
            </a:r>
            <a:r>
              <a:rPr kumimoji="1" lang="zh-CN" altLang="en-US" dirty="0">
                <a:solidFill>
                  <a:srgbClr val="000099"/>
                </a:solidFill>
                <a:latin typeface="Times New Roman" panose="02020603050405020304" pitchFamily="18" charset="0"/>
              </a:rPr>
              <a:t>个链表中，给图的操作带来不便。</a:t>
            </a:r>
            <a:endParaRPr kumimoji="1" lang="en-US" altLang="zh-CN" dirty="0">
              <a:solidFill>
                <a:srgbClr val="000099"/>
              </a:solidFill>
              <a:latin typeface="Times New Roman" panose="02020603050405020304" pitchFamily="18" charset="0"/>
            </a:endParaRPr>
          </a:p>
          <a:p>
            <a:pPr marL="457200" indent="-457200" algn="just">
              <a:lnSpc>
                <a:spcPct val="150000"/>
              </a:lnSpc>
              <a:spcBef>
                <a:spcPct val="30000"/>
              </a:spcBef>
              <a:buClrTx/>
              <a:buFont typeface="Wingdings" panose="05000000000000000000" pitchFamily="2" charset="2"/>
              <a:buChar char="Ø"/>
              <a:defRPr/>
            </a:pPr>
            <a:r>
              <a:rPr kumimoji="1" lang="zh-CN" altLang="en-US" dirty="0">
                <a:solidFill>
                  <a:srgbClr val="000099"/>
                </a:solidFill>
                <a:latin typeface="Times New Roman" panose="02020603050405020304" pitchFamily="18" charset="0"/>
              </a:rPr>
              <a:t>无向图的邻接多重表存储表示</a:t>
            </a:r>
            <a:endParaRPr kumimoji="1" lang="en-US" altLang="zh-CN" dirty="0">
              <a:solidFill>
                <a:srgbClr val="000099"/>
              </a:solidFill>
              <a:latin typeface="Times New Roman" panose="02020603050405020304" pitchFamily="18" charset="0"/>
            </a:endParaRPr>
          </a:p>
          <a:p>
            <a:pPr lvl="1">
              <a:lnSpc>
                <a:spcPct val="150000"/>
              </a:lnSpc>
              <a:spcBef>
                <a:spcPct val="0"/>
              </a:spcBef>
              <a:defRPr/>
            </a:pPr>
            <a:r>
              <a:rPr lang="zh-CN" altLang="en-US" dirty="0">
                <a:solidFill>
                  <a:schemeClr val="tx1"/>
                </a:solidFill>
                <a:latin typeface="楷体_GB2312" pitchFamily="49" charset="-122"/>
                <a:ea typeface="楷体_GB2312" pitchFamily="49" charset="-122"/>
              </a:rPr>
              <a:t>每条边只对应一个结点（称为边结点）；</a:t>
            </a:r>
            <a:endParaRPr lang="zh-CN" altLang="en-US" dirty="0">
              <a:solidFill>
                <a:schemeClr val="tx1"/>
              </a:solidFill>
              <a:latin typeface="楷体_GB2312" pitchFamily="49" charset="-122"/>
              <a:ea typeface="楷体_GB2312" pitchFamily="49" charset="-122"/>
            </a:endParaRPr>
          </a:p>
          <a:p>
            <a:pPr lvl="1">
              <a:lnSpc>
                <a:spcPct val="150000"/>
              </a:lnSpc>
              <a:spcBef>
                <a:spcPct val="0"/>
              </a:spcBef>
              <a:defRPr/>
            </a:pPr>
            <a:r>
              <a:rPr lang="zh-CN" altLang="en-US" dirty="0">
                <a:solidFill>
                  <a:schemeClr val="tx1"/>
                </a:solidFill>
                <a:latin typeface="楷体_GB2312" pitchFamily="49" charset="-122"/>
                <a:ea typeface="楷体_GB2312" pitchFamily="49" charset="-122"/>
              </a:rPr>
              <a:t>每个顶点也对应一个结点（顶点结点）；</a:t>
            </a:r>
            <a:endParaRPr lang="zh-CN" altLang="en-US" dirty="0">
              <a:solidFill>
                <a:schemeClr val="tx1"/>
              </a:solidFill>
              <a:latin typeface="楷体_GB2312" pitchFamily="49" charset="-122"/>
              <a:ea typeface="楷体_GB2312" pitchFamily="49" charset="-122"/>
            </a:endParaRPr>
          </a:p>
          <a:p>
            <a:pPr algn="just">
              <a:lnSpc>
                <a:spcPct val="150000"/>
              </a:lnSpc>
              <a:spcBef>
                <a:spcPct val="30000"/>
              </a:spcBef>
              <a:buClrTx/>
              <a:buFontTx/>
              <a:buNone/>
              <a:defRPr/>
            </a:pPr>
            <a:endParaRPr kumimoji="1" lang="zh-CN" altLang="en-US" dirty="0">
              <a:solidFill>
                <a:srgbClr val="000099"/>
              </a:solidFill>
              <a:latin typeface="Times New Roman" panose="02020603050405020304" pitchFamily="18" charset="0"/>
            </a:endParaRPr>
          </a:p>
        </p:txBody>
      </p:sp>
      <p:sp>
        <p:nvSpPr>
          <p:cNvPr id="52228" name="Text Box 2"/>
          <p:cNvSpPr txBox="1">
            <a:spLocks noChangeArrowheads="1"/>
          </p:cNvSpPr>
          <p:nvPr/>
        </p:nvSpPr>
        <p:spPr bwMode="auto">
          <a:xfrm>
            <a:off x="1510506" y="354806"/>
            <a:ext cx="6122987" cy="64611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t>图的存储结构及实现补充</a:t>
            </a:r>
            <a:endParaRPr lang="zh-CN" altLang="en-US" sz="3600" b="1" dirty="0"/>
          </a:p>
        </p:txBody>
      </p:sp>
      <p:sp>
        <p:nvSpPr>
          <p:cNvPr id="52230"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9BB257E9-145D-4B5C-A264-733090EB72BB}"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slide(fromTop)">
                                      <p:cBhvr>
                                        <p:cTn id="7" dur="500"/>
                                        <p:tgtEl>
                                          <p:spTgt spid="419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49539" name="Group 3"/>
          <p:cNvGraphicFramePr>
            <a:graphicFrameLocks noGrp="1"/>
          </p:cNvGraphicFramePr>
          <p:nvPr/>
        </p:nvGraphicFramePr>
        <p:xfrm>
          <a:off x="4198938" y="2373313"/>
          <a:ext cx="4495800" cy="762000"/>
        </p:xfrm>
        <a:graphic>
          <a:graphicData uri="http://schemas.openxmlformats.org/drawingml/2006/table">
            <a:tbl>
              <a:tblPr/>
              <a:tblGrid>
                <a:gridCol w="1597198"/>
                <a:gridCol w="1400002"/>
                <a:gridCol w="1498600"/>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rPr>
                        <a:t>数据域</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rPr>
                        <a:t>down</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rPr>
                        <a:t>next</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449555" name="Rectangle 19"/>
          <p:cNvSpPr>
            <a:spLocks noChangeArrowheads="1"/>
          </p:cNvSpPr>
          <p:nvPr/>
        </p:nvSpPr>
        <p:spPr bwMode="auto">
          <a:xfrm>
            <a:off x="3292604" y="1998663"/>
            <a:ext cx="58709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b="1" dirty="0">
                <a:ea typeface="楷体_GB2312"/>
                <a:cs typeface="楷体_GB2312"/>
              </a:rPr>
              <a:t>边结点（数据域，</a:t>
            </a:r>
            <a:r>
              <a:rPr kumimoji="1" lang="en-US" altLang="zh-CN" sz="2000" b="1" dirty="0">
                <a:ea typeface="楷体_GB2312"/>
                <a:cs typeface="楷体_GB2312"/>
              </a:rPr>
              <a:t>down</a:t>
            </a:r>
            <a:r>
              <a:rPr kumimoji="1" lang="zh-CN" altLang="en-US" sz="2000" b="1" dirty="0">
                <a:ea typeface="楷体_GB2312"/>
                <a:cs typeface="楷体_GB2312"/>
              </a:rPr>
              <a:t>终点后继，</a:t>
            </a:r>
            <a:r>
              <a:rPr kumimoji="1" lang="en-US" altLang="zh-CN" sz="2000" b="1" dirty="0">
                <a:ea typeface="楷体_GB2312"/>
                <a:cs typeface="楷体_GB2312"/>
              </a:rPr>
              <a:t>next</a:t>
            </a:r>
            <a:r>
              <a:rPr kumimoji="1" lang="zh-CN" altLang="en-US" sz="2000" b="1" dirty="0">
                <a:ea typeface="楷体_GB2312"/>
                <a:cs typeface="楷体_GB2312"/>
              </a:rPr>
              <a:t>起点后继）</a:t>
            </a:r>
            <a:endParaRPr kumimoji="1" lang="zh-CN" altLang="en-US" sz="2000" b="1" dirty="0">
              <a:ea typeface="楷体_GB2312"/>
              <a:cs typeface="楷体_GB2312"/>
            </a:endParaRPr>
          </a:p>
        </p:txBody>
      </p:sp>
      <p:sp>
        <p:nvSpPr>
          <p:cNvPr id="449557" name="Rectangle 21"/>
          <p:cNvSpPr>
            <a:spLocks noChangeArrowheads="1"/>
          </p:cNvSpPr>
          <p:nvPr/>
        </p:nvSpPr>
        <p:spPr bwMode="auto">
          <a:xfrm>
            <a:off x="3640138" y="3440113"/>
            <a:ext cx="5419724" cy="138499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b="1" dirty="0">
                <a:ea typeface="黑体" panose="02010609060101010101" pitchFamily="2" charset="-122"/>
              </a:rPr>
              <a:t>数据域</a:t>
            </a:r>
            <a:r>
              <a:rPr kumimoji="1" lang="en-US" altLang="zh-CN" sz="2000" b="1" dirty="0">
                <a:ea typeface="黑体" panose="02010609060101010101" pitchFamily="2" charset="-122"/>
              </a:rPr>
              <a:t> : (</a:t>
            </a:r>
            <a:r>
              <a:rPr kumimoji="1" lang="en-US" altLang="zh-CN" sz="2000" b="1" dirty="0" err="1">
                <a:ea typeface="黑体" panose="02010609060101010101" pitchFamily="2" charset="-122"/>
              </a:rPr>
              <a:t>i,j,weight</a:t>
            </a:r>
            <a:r>
              <a:rPr kumimoji="1" lang="en-US" altLang="zh-CN" sz="2000" b="1" dirty="0">
                <a:ea typeface="黑体" panose="02010609060101010101" pitchFamily="2" charset="-122"/>
              </a:rPr>
              <a:t>) </a:t>
            </a:r>
            <a:r>
              <a:rPr kumimoji="1" lang="zh-CN" altLang="en-US" sz="2000" b="1" dirty="0">
                <a:ea typeface="楷体_GB2312"/>
              </a:rPr>
              <a:t>存储边的起始位置和权值</a:t>
            </a:r>
            <a:r>
              <a:rPr kumimoji="1" lang="zh-CN" altLang="en-US" sz="2000" b="1" dirty="0">
                <a:ea typeface="楷体_GB2312"/>
                <a:cs typeface="楷体_GB2312"/>
              </a:rPr>
              <a:t>。</a:t>
            </a:r>
            <a:r>
              <a:rPr kumimoji="1" lang="zh-CN" altLang="en-US" b="1" dirty="0">
                <a:ea typeface="黑体" panose="02010609060101010101" pitchFamily="2" charset="-122"/>
              </a:rPr>
              <a:t> </a:t>
            </a:r>
            <a:endParaRPr kumimoji="1" lang="zh-CN" altLang="en-US" b="1" dirty="0">
              <a:ea typeface="黑体" panose="02010609060101010101" pitchFamily="2" charset="-122"/>
            </a:endParaRPr>
          </a:p>
          <a:p>
            <a:pPr eaLnBrk="1" hangingPunct="1"/>
            <a:r>
              <a:rPr kumimoji="1" lang="en-US" altLang="zh-CN" sz="2000" b="1" dirty="0">
                <a:ea typeface="黑体" panose="02010609060101010101" pitchFamily="2" charset="-122"/>
              </a:rPr>
              <a:t>down:  </a:t>
            </a:r>
            <a:r>
              <a:rPr kumimoji="1" lang="zh-CN" altLang="en-US" sz="2000" b="1" dirty="0">
                <a:latin typeface="楷体_GB2312"/>
                <a:ea typeface="楷体_GB2312"/>
                <a:cs typeface="楷体_GB2312"/>
              </a:rPr>
              <a:t>指向下一条依附顶点 </a:t>
            </a:r>
            <a:r>
              <a:rPr kumimoji="1" lang="en-US" altLang="zh-CN" sz="2000" b="1" dirty="0">
                <a:latin typeface="楷体_GB2312"/>
                <a:ea typeface="楷体_GB2312"/>
                <a:cs typeface="楷体_GB2312"/>
              </a:rPr>
              <a:t>j</a:t>
            </a:r>
            <a:r>
              <a:rPr kumimoji="1" lang="zh-CN" altLang="en-US" sz="2000" b="1" dirty="0">
                <a:latin typeface="楷体_GB2312"/>
                <a:ea typeface="楷体_GB2312"/>
                <a:cs typeface="楷体_GB2312"/>
              </a:rPr>
              <a:t> </a:t>
            </a:r>
            <a:r>
              <a:rPr kumimoji="1" lang="en-US" altLang="zh-CN" sz="2000" b="1" dirty="0">
                <a:latin typeface="楷体_GB2312"/>
                <a:ea typeface="楷体_GB2312"/>
                <a:cs typeface="楷体_GB2312"/>
              </a:rPr>
              <a:t> </a:t>
            </a:r>
            <a:r>
              <a:rPr kumimoji="1" lang="zh-CN" altLang="en-US" sz="2000" b="1" dirty="0">
                <a:latin typeface="楷体_GB2312"/>
                <a:ea typeface="楷体_GB2312"/>
                <a:cs typeface="楷体_GB2312"/>
              </a:rPr>
              <a:t>的边结点位置。</a:t>
            </a:r>
            <a:endParaRPr kumimoji="1" lang="zh-CN" altLang="en-US" sz="2000" b="1" dirty="0">
              <a:latin typeface="楷体_GB2312"/>
              <a:ea typeface="楷体_GB2312"/>
              <a:cs typeface="楷体_GB2312"/>
            </a:endParaRPr>
          </a:p>
          <a:p>
            <a:pPr eaLnBrk="1" hangingPunct="1"/>
            <a:r>
              <a:rPr kumimoji="1" lang="en-US" altLang="zh-CN" sz="2000" b="1" dirty="0">
                <a:ea typeface="黑体" panose="02010609060101010101" pitchFamily="2" charset="-122"/>
              </a:rPr>
              <a:t>next:  </a:t>
            </a:r>
            <a:r>
              <a:rPr kumimoji="1" lang="zh-CN" altLang="en-US" sz="2000" b="1" dirty="0">
                <a:latin typeface="楷体_GB2312"/>
                <a:ea typeface="楷体_GB2312"/>
                <a:cs typeface="楷体_GB2312"/>
              </a:rPr>
              <a:t>指向下一条依附顶点 </a:t>
            </a:r>
            <a:r>
              <a:rPr kumimoji="1" lang="en-US" altLang="zh-CN" sz="2000" b="1" dirty="0" err="1">
                <a:latin typeface="楷体_GB2312"/>
                <a:ea typeface="楷体_GB2312"/>
                <a:cs typeface="楷体_GB2312"/>
              </a:rPr>
              <a:t>i</a:t>
            </a:r>
            <a:r>
              <a:rPr kumimoji="1" lang="en-US" altLang="zh-CN" sz="2000" b="1" dirty="0">
                <a:latin typeface="楷体_GB2312"/>
                <a:ea typeface="楷体_GB2312"/>
                <a:cs typeface="楷体_GB2312"/>
              </a:rPr>
              <a:t> </a:t>
            </a:r>
            <a:r>
              <a:rPr kumimoji="1" lang="zh-CN" altLang="en-US" sz="2000" b="1" dirty="0">
                <a:latin typeface="楷体_GB2312"/>
                <a:ea typeface="楷体_GB2312"/>
                <a:cs typeface="楷体_GB2312"/>
              </a:rPr>
              <a:t>的边结点位置。</a:t>
            </a:r>
            <a:endParaRPr kumimoji="1" lang="zh-CN" altLang="en-US" sz="2000" b="1" dirty="0">
              <a:latin typeface="楷体_GB2312"/>
              <a:ea typeface="楷体_GB2312"/>
              <a:cs typeface="楷体_GB2312"/>
            </a:endParaRPr>
          </a:p>
          <a:p>
            <a:pPr eaLnBrk="1" hangingPunct="1"/>
            <a:endParaRPr kumimoji="1" lang="zh-CN" altLang="en-US" sz="2000" b="1" dirty="0">
              <a:ea typeface="楷体_GB2312"/>
              <a:cs typeface="楷体_GB2312"/>
            </a:endParaRPr>
          </a:p>
        </p:txBody>
      </p:sp>
      <p:sp>
        <p:nvSpPr>
          <p:cNvPr id="449558" name="Rectangle 22"/>
          <p:cNvSpPr>
            <a:spLocks noChangeArrowheads="1"/>
          </p:cNvSpPr>
          <p:nvPr/>
        </p:nvSpPr>
        <p:spPr bwMode="auto">
          <a:xfrm>
            <a:off x="34925" y="5268913"/>
            <a:ext cx="408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latin typeface="楷体_GB2312"/>
                <a:ea typeface="楷体_GB2312"/>
                <a:cs typeface="楷体_GB2312"/>
              </a:rPr>
              <a:t>n</a:t>
            </a:r>
            <a:r>
              <a:rPr kumimoji="1" lang="zh-CN" altLang="en-US" b="1">
                <a:latin typeface="楷体_GB2312"/>
                <a:ea typeface="楷体_GB2312"/>
                <a:cs typeface="楷体_GB2312"/>
              </a:rPr>
              <a:t>个顶点</a:t>
            </a:r>
            <a:r>
              <a:rPr kumimoji="1" lang="en-US" altLang="zh-CN" b="1">
                <a:ea typeface="楷体_GB2312"/>
                <a:cs typeface="楷体_GB2312"/>
              </a:rPr>
              <a:t>——</a:t>
            </a:r>
            <a:r>
              <a:rPr kumimoji="1" lang="zh-CN" altLang="en-US" b="1">
                <a:latin typeface="楷体_GB2312"/>
                <a:ea typeface="楷体_GB2312"/>
                <a:cs typeface="楷体_GB2312"/>
              </a:rPr>
              <a:t>用顺序存储结构</a:t>
            </a:r>
            <a:endParaRPr kumimoji="1" lang="zh-CN" altLang="en-US" b="1">
              <a:latin typeface="楷体_GB2312"/>
              <a:ea typeface="楷体_GB2312"/>
              <a:cs typeface="楷体_GB2312"/>
            </a:endParaRPr>
          </a:p>
        </p:txBody>
      </p:sp>
      <p:sp>
        <p:nvSpPr>
          <p:cNvPr id="449559" name="AutoShape 23"/>
          <p:cNvSpPr>
            <a:spLocks noChangeArrowheads="1"/>
          </p:cNvSpPr>
          <p:nvPr/>
        </p:nvSpPr>
        <p:spPr bwMode="auto">
          <a:xfrm>
            <a:off x="5875338" y="2830513"/>
            <a:ext cx="485775" cy="685800"/>
          </a:xfrm>
          <a:prstGeom prst="downArrow">
            <a:avLst>
              <a:gd name="adj1" fmla="val 50000"/>
              <a:gd name="adj2" fmla="val 35294"/>
            </a:avLst>
          </a:prstGeom>
          <a:solidFill>
            <a:schemeClr val="accent1"/>
          </a:solidFill>
          <a:ln w="9525">
            <a:solidFill>
              <a:schemeClr val="tx1"/>
            </a:solidFill>
            <a:miter lim="800000"/>
          </a:ln>
        </p:spPr>
        <p:txBody>
          <a:bodyPr vert="eaVert"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449561" name="Text Box 25"/>
          <p:cNvSpPr txBox="1">
            <a:spLocks noChangeArrowheads="1"/>
          </p:cNvSpPr>
          <p:nvPr/>
        </p:nvSpPr>
        <p:spPr bwMode="auto">
          <a:xfrm>
            <a:off x="84138" y="3576638"/>
            <a:ext cx="3505200" cy="1016000"/>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1047750" indent="-10477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dirty="0">
                <a:ea typeface="黑体" panose="02010609060101010101" pitchFamily="2" charset="-122"/>
              </a:rPr>
              <a:t>data  :  </a:t>
            </a:r>
            <a:r>
              <a:rPr kumimoji="1" lang="zh-CN" altLang="en-US" sz="2000" b="1" dirty="0">
                <a:ea typeface="楷体_GB2312"/>
                <a:cs typeface="楷体_GB2312"/>
              </a:rPr>
              <a:t>存储顶点信息。</a:t>
            </a:r>
            <a:endParaRPr kumimoji="1" lang="zh-CN" altLang="en-US" sz="2000" b="1" dirty="0">
              <a:ea typeface="楷体_GB2312"/>
              <a:cs typeface="楷体_GB2312"/>
            </a:endParaRPr>
          </a:p>
          <a:p>
            <a:pPr eaLnBrk="1" hangingPunct="1"/>
            <a:r>
              <a:rPr kumimoji="1" lang="en-US" altLang="zh-CN" sz="2000" b="1" dirty="0" err="1">
                <a:ea typeface="黑体" panose="02010609060101010101" pitchFamily="2" charset="-122"/>
              </a:rPr>
              <a:t>Firstedge</a:t>
            </a:r>
            <a:r>
              <a:rPr kumimoji="1" lang="en-US" altLang="zh-CN" sz="2000" b="1" dirty="0">
                <a:ea typeface="黑体" panose="02010609060101010101" pitchFamily="2" charset="-122"/>
              </a:rPr>
              <a:t> :  </a:t>
            </a:r>
            <a:r>
              <a:rPr kumimoji="1" lang="zh-CN" altLang="en-US" sz="2000" b="1" dirty="0">
                <a:ea typeface="楷体_GB2312"/>
                <a:cs typeface="楷体_GB2312"/>
              </a:rPr>
              <a:t>依附顶点的第一条边结点。</a:t>
            </a:r>
            <a:endParaRPr kumimoji="1" lang="zh-CN" altLang="en-US" sz="2000" b="1" dirty="0">
              <a:ea typeface="楷体_GB2312"/>
              <a:cs typeface="楷体_GB2312"/>
            </a:endParaRPr>
          </a:p>
        </p:txBody>
      </p:sp>
      <p:graphicFrame>
        <p:nvGraphicFramePr>
          <p:cNvPr id="449562" name="Group 26"/>
          <p:cNvGraphicFramePr>
            <a:graphicFrameLocks noGrp="1"/>
          </p:cNvGraphicFramePr>
          <p:nvPr/>
        </p:nvGraphicFramePr>
        <p:xfrm>
          <a:off x="541338" y="2449513"/>
          <a:ext cx="2378075" cy="396875"/>
        </p:xfrm>
        <a:graphic>
          <a:graphicData uri="http://schemas.openxmlformats.org/drawingml/2006/table">
            <a:tbl>
              <a:tblPr/>
              <a:tblGrid>
                <a:gridCol w="973138"/>
                <a:gridCol w="1404937"/>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rPr>
                        <a:t>data</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err="1">
                          <a:ln>
                            <a:noFill/>
                          </a:ln>
                          <a:solidFill>
                            <a:schemeClr val="bg2"/>
                          </a:solidFill>
                          <a:effectLst/>
                          <a:latin typeface="Times New Roman" panose="02020603050405020304" pitchFamily="18" charset="0"/>
                          <a:ea typeface="黑体" panose="02010609060101010101" pitchFamily="2" charset="-122"/>
                        </a:rPr>
                        <a:t>Firstedge</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黑体" panose="02010609060101010101" pitchFamily="2"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449570" name="Rectangle 34"/>
          <p:cNvSpPr>
            <a:spLocks noChangeArrowheads="1"/>
          </p:cNvSpPr>
          <p:nvPr/>
        </p:nvSpPr>
        <p:spPr bwMode="auto">
          <a:xfrm>
            <a:off x="922338" y="1978025"/>
            <a:ext cx="1493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b="1">
                <a:ea typeface="楷体_GB2312"/>
                <a:cs typeface="楷体_GB2312"/>
              </a:rPr>
              <a:t>顶点结点</a:t>
            </a:r>
            <a:endParaRPr kumimoji="1" lang="zh-CN" altLang="en-US" sz="2000" b="1">
              <a:ea typeface="楷体_GB2312"/>
              <a:cs typeface="楷体_GB2312"/>
            </a:endParaRPr>
          </a:p>
        </p:txBody>
      </p:sp>
      <p:sp>
        <p:nvSpPr>
          <p:cNvPr id="449571" name="AutoShape 35"/>
          <p:cNvSpPr>
            <a:spLocks noChangeArrowheads="1"/>
          </p:cNvSpPr>
          <p:nvPr/>
        </p:nvSpPr>
        <p:spPr bwMode="auto">
          <a:xfrm>
            <a:off x="1227138" y="2906713"/>
            <a:ext cx="485775" cy="685800"/>
          </a:xfrm>
          <a:prstGeom prst="downArrow">
            <a:avLst>
              <a:gd name="adj1" fmla="val 50000"/>
              <a:gd name="adj2" fmla="val 35294"/>
            </a:avLst>
          </a:prstGeom>
          <a:solidFill>
            <a:schemeClr val="accent1"/>
          </a:solidFill>
          <a:ln w="9525">
            <a:solidFill>
              <a:schemeClr val="tx1"/>
            </a:solidFill>
            <a:miter lim="800000"/>
          </a:ln>
        </p:spPr>
        <p:txBody>
          <a:bodyPr vert="eaVert"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b="1"/>
          </a:p>
        </p:txBody>
      </p:sp>
      <p:sp>
        <p:nvSpPr>
          <p:cNvPr id="18" name="Text Box 2"/>
          <p:cNvSpPr txBox="1">
            <a:spLocks noChangeArrowheads="1"/>
          </p:cNvSpPr>
          <p:nvPr/>
        </p:nvSpPr>
        <p:spPr bwMode="auto">
          <a:xfrm>
            <a:off x="827088" y="1169988"/>
            <a:ext cx="4873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dirty="0">
                <a:ea typeface="楷体_GB2312"/>
                <a:cs typeface="楷体_GB2312"/>
              </a:rPr>
              <a:t>无向图的邻接多重表存储表示</a:t>
            </a:r>
            <a:endParaRPr kumimoji="1" lang="zh-CN" altLang="en-US" sz="2800" b="1" dirty="0">
              <a:ea typeface="楷体_GB2312"/>
              <a:cs typeface="楷体_GB2312"/>
            </a:endParaRPr>
          </a:p>
        </p:txBody>
      </p:sp>
      <p:sp>
        <p:nvSpPr>
          <p:cNvPr id="53282" name="Text Box 2"/>
          <p:cNvSpPr txBox="1">
            <a:spLocks noChangeArrowheads="1"/>
          </p:cNvSpPr>
          <p:nvPr/>
        </p:nvSpPr>
        <p:spPr bwMode="auto">
          <a:xfrm>
            <a:off x="1818472" y="265113"/>
            <a:ext cx="51054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t>图的存储结构及实现</a:t>
            </a:r>
            <a:endParaRPr lang="zh-CN" altLang="en-US" sz="3600" b="1" dirty="0"/>
          </a:p>
        </p:txBody>
      </p:sp>
      <p:sp>
        <p:nvSpPr>
          <p:cNvPr id="53284" name="灯片编号占位符 2"/>
          <p:cNvSpPr>
            <a:spLocks noGrp="1"/>
          </p:cNvSpPr>
          <p:nvPr>
            <p:ph type="sldNum" sz="quarter" idx="12"/>
          </p:nvPr>
        </p:nvSpPr>
        <p:spPr>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AD8F4A3-47BD-414B-85C8-FBE7FACF5BE2}" type="slidenum">
              <a:rPr lang="ko-KR" altLang="en-US" sz="1200">
                <a:latin typeface="Verdana" panose="020B0604030504040204" pitchFamily="34" charset="0"/>
              </a:rPr>
            </a:fld>
            <a:endParaRPr lang="en-US" altLang="ko-KR" sz="1200">
              <a:latin typeface="Verdana" panose="020B0604030504040204" pitchFamily="34" charset="0"/>
            </a:endParaRPr>
          </a:p>
        </p:txBody>
      </p:sp>
      <p:pic>
        <p:nvPicPr>
          <p:cNvPr id="36868" name="Picture 4" descr="7d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8135" y="-63500"/>
            <a:ext cx="504126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820" y="-317"/>
            <a:ext cx="2390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To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blinds(horizontal)">
                                      <p:cBhvr>
                                        <p:cTn id="12" dur="500"/>
                                        <p:tgtEl>
                                          <p:spTgt spid="368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95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449562"/>
                                        </p:tgtEl>
                                        <p:attrNameLst>
                                          <p:attrName>style.visibility</p:attrName>
                                        </p:attrNameLst>
                                      </p:cBhvr>
                                      <p:to>
                                        <p:strVal val="visible"/>
                                      </p:to>
                                    </p:set>
                                    <p:anim calcmode="lin" valueType="num">
                                      <p:cBhvr>
                                        <p:cTn id="25" dur="500" fill="hold"/>
                                        <p:tgtEl>
                                          <p:spTgt spid="449562"/>
                                        </p:tgtEl>
                                        <p:attrNameLst>
                                          <p:attrName>ppt_x</p:attrName>
                                        </p:attrNameLst>
                                      </p:cBhvr>
                                      <p:tavLst>
                                        <p:tav tm="0">
                                          <p:val>
                                            <p:strVal val="#ppt_x-#ppt_w/2"/>
                                          </p:val>
                                        </p:tav>
                                        <p:tav tm="100000">
                                          <p:val>
                                            <p:strVal val="#ppt_x"/>
                                          </p:val>
                                        </p:tav>
                                      </p:tavLst>
                                    </p:anim>
                                    <p:anim calcmode="lin" valueType="num">
                                      <p:cBhvr>
                                        <p:cTn id="26" dur="500" fill="hold"/>
                                        <p:tgtEl>
                                          <p:spTgt spid="449562"/>
                                        </p:tgtEl>
                                        <p:attrNameLst>
                                          <p:attrName>ppt_y</p:attrName>
                                        </p:attrNameLst>
                                      </p:cBhvr>
                                      <p:tavLst>
                                        <p:tav tm="0">
                                          <p:val>
                                            <p:strVal val="#ppt_y"/>
                                          </p:val>
                                        </p:tav>
                                        <p:tav tm="100000">
                                          <p:val>
                                            <p:strVal val="#ppt_y"/>
                                          </p:val>
                                        </p:tav>
                                      </p:tavLst>
                                    </p:anim>
                                    <p:anim calcmode="lin" valueType="num">
                                      <p:cBhvr>
                                        <p:cTn id="27" dur="500" fill="hold"/>
                                        <p:tgtEl>
                                          <p:spTgt spid="449562"/>
                                        </p:tgtEl>
                                        <p:attrNameLst>
                                          <p:attrName>ppt_w</p:attrName>
                                        </p:attrNameLst>
                                      </p:cBhvr>
                                      <p:tavLst>
                                        <p:tav tm="0">
                                          <p:val>
                                            <p:fltVal val="0"/>
                                          </p:val>
                                        </p:tav>
                                        <p:tav tm="100000">
                                          <p:val>
                                            <p:strVal val="#ppt_w"/>
                                          </p:val>
                                        </p:tav>
                                      </p:tavLst>
                                    </p:anim>
                                    <p:anim calcmode="lin" valueType="num">
                                      <p:cBhvr>
                                        <p:cTn id="28" dur="500" fill="hold"/>
                                        <p:tgtEl>
                                          <p:spTgt spid="44956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49571"/>
                                        </p:tgtEl>
                                        <p:attrNameLst>
                                          <p:attrName>style.visibility</p:attrName>
                                        </p:attrNameLst>
                                      </p:cBhvr>
                                      <p:to>
                                        <p:strVal val="visible"/>
                                      </p:to>
                                    </p:set>
                                    <p:animEffect transition="in" filter="wipe(up)">
                                      <p:cBhvr>
                                        <p:cTn id="33" dur="500"/>
                                        <p:tgtEl>
                                          <p:spTgt spid="44957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49561">
                                            <p:bg/>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49561">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49561">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449558"/>
                                        </p:tgtEl>
                                        <p:attrNameLst>
                                          <p:attrName>style.visibility</p:attrName>
                                        </p:attrNameLst>
                                      </p:cBhvr>
                                      <p:to>
                                        <p:strVal val="visible"/>
                                      </p:to>
                                    </p:set>
                                    <p:anim calcmode="lin" valueType="num">
                                      <p:cBhvr>
                                        <p:cTn id="50" dur="500" fill="hold"/>
                                        <p:tgtEl>
                                          <p:spTgt spid="449558"/>
                                        </p:tgtEl>
                                        <p:attrNameLst>
                                          <p:attrName>ppt_w</p:attrName>
                                        </p:attrNameLst>
                                      </p:cBhvr>
                                      <p:tavLst>
                                        <p:tav tm="0">
                                          <p:val>
                                            <p:fltVal val="0"/>
                                          </p:val>
                                        </p:tav>
                                        <p:tav tm="100000">
                                          <p:val>
                                            <p:strVal val="#ppt_w"/>
                                          </p:val>
                                        </p:tav>
                                      </p:tavLst>
                                    </p:anim>
                                    <p:anim calcmode="lin" valueType="num">
                                      <p:cBhvr>
                                        <p:cTn id="51" dur="500" fill="hold"/>
                                        <p:tgtEl>
                                          <p:spTgt spid="449558"/>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44955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p:cTn id="59" dur="1" fill="hold">
                                          <p:stCondLst>
                                            <p:cond delay="0"/>
                                          </p:stCondLst>
                                        </p:cTn>
                                        <p:tgtEl>
                                          <p:spTgt spid="449539"/>
                                        </p:tgtEl>
                                        <p:attrNameLst>
                                          <p:attrName>style.visibility</p:attrName>
                                        </p:attrNameLst>
                                      </p:cBhvr>
                                      <p:to>
                                        <p:strVal val="visible"/>
                                      </p:to>
                                    </p:set>
                                    <p:anim calcmode="lin" valueType="num">
                                      <p:cBhvr>
                                        <p:cTn id="60" dur="500" fill="hold"/>
                                        <p:tgtEl>
                                          <p:spTgt spid="449539"/>
                                        </p:tgtEl>
                                        <p:attrNameLst>
                                          <p:attrName>ppt_x</p:attrName>
                                        </p:attrNameLst>
                                      </p:cBhvr>
                                      <p:tavLst>
                                        <p:tav tm="0">
                                          <p:val>
                                            <p:strVal val="#ppt_x-#ppt_w/2"/>
                                          </p:val>
                                        </p:tav>
                                        <p:tav tm="100000">
                                          <p:val>
                                            <p:strVal val="#ppt_x"/>
                                          </p:val>
                                        </p:tav>
                                      </p:tavLst>
                                    </p:anim>
                                    <p:anim calcmode="lin" valueType="num">
                                      <p:cBhvr>
                                        <p:cTn id="61" dur="500" fill="hold"/>
                                        <p:tgtEl>
                                          <p:spTgt spid="449539"/>
                                        </p:tgtEl>
                                        <p:attrNameLst>
                                          <p:attrName>ppt_y</p:attrName>
                                        </p:attrNameLst>
                                      </p:cBhvr>
                                      <p:tavLst>
                                        <p:tav tm="0">
                                          <p:val>
                                            <p:strVal val="#ppt_y"/>
                                          </p:val>
                                        </p:tav>
                                        <p:tav tm="100000">
                                          <p:val>
                                            <p:strVal val="#ppt_y"/>
                                          </p:val>
                                        </p:tav>
                                      </p:tavLst>
                                    </p:anim>
                                    <p:anim calcmode="lin" valueType="num">
                                      <p:cBhvr>
                                        <p:cTn id="62" dur="500" fill="hold"/>
                                        <p:tgtEl>
                                          <p:spTgt spid="449539"/>
                                        </p:tgtEl>
                                        <p:attrNameLst>
                                          <p:attrName>ppt_w</p:attrName>
                                        </p:attrNameLst>
                                      </p:cBhvr>
                                      <p:tavLst>
                                        <p:tav tm="0">
                                          <p:val>
                                            <p:fltVal val="0"/>
                                          </p:val>
                                        </p:tav>
                                        <p:tav tm="100000">
                                          <p:val>
                                            <p:strVal val="#ppt_w"/>
                                          </p:val>
                                        </p:tav>
                                      </p:tavLst>
                                    </p:anim>
                                    <p:anim calcmode="lin" valueType="num">
                                      <p:cBhvr>
                                        <p:cTn id="63" dur="500" fill="hold"/>
                                        <p:tgtEl>
                                          <p:spTgt spid="44953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49559"/>
                                        </p:tgtEl>
                                        <p:attrNameLst>
                                          <p:attrName>style.visibility</p:attrName>
                                        </p:attrNameLst>
                                      </p:cBhvr>
                                      <p:to>
                                        <p:strVal val="visible"/>
                                      </p:to>
                                    </p:set>
                                    <p:animEffect transition="in" filter="wipe(up)">
                                      <p:cBhvr>
                                        <p:cTn id="68" dur="500"/>
                                        <p:tgtEl>
                                          <p:spTgt spid="44955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449557">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449557">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49557">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44955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55" grpId="0" autoUpdateAnimBg="0"/>
      <p:bldP spid="449557" grpId="0" animBg="1" autoUpdateAnimBg="0" uiExpand="1" build="p"/>
      <p:bldP spid="449558" grpId="0" autoUpdateAnimBg="0"/>
      <p:bldP spid="449559" grpId="0" animBg="1"/>
      <p:bldP spid="449561" grpId="0" animBg="1" autoUpdateAnimBg="0" uiExpand="1" build="p"/>
      <p:bldP spid="449570" grpId="0" autoUpdateAnimBg="0"/>
      <p:bldP spid="449571" grpId="0" animBg="1"/>
      <p:bldP spid="1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FA5BA697-B2C8-4C94-B27A-C0C9C1916114}" type="slidenum">
              <a:rPr lang="zh-CN" altLang="en-US" smtClean="0"/>
            </a:fld>
            <a:endParaRPr lang="en-US" altLang="zh-CN"/>
          </a:p>
        </p:txBody>
      </p:sp>
      <p:graphicFrame>
        <p:nvGraphicFramePr>
          <p:cNvPr id="5" name="Object 4"/>
          <p:cNvGraphicFramePr>
            <a:graphicFrameLocks noChangeAspect="1"/>
          </p:cNvGraphicFramePr>
          <p:nvPr/>
        </p:nvGraphicFramePr>
        <p:xfrm>
          <a:off x="0" y="2636838"/>
          <a:ext cx="9144000" cy="3155950"/>
        </p:xfrm>
        <a:graphic>
          <a:graphicData uri="http://schemas.openxmlformats.org/presentationml/2006/ole">
            <mc:AlternateContent xmlns:mc="http://schemas.openxmlformats.org/markup-compatibility/2006">
              <mc:Choice xmlns:v="urn:schemas-microsoft-com:vml" Requires="v">
                <p:oleObj spid="_x0000_s52362" name="Visio" r:id="rId1" imgW="6121400" imgH="2120900" progId="Visio.Drawing.11">
                  <p:embed/>
                </p:oleObj>
              </mc:Choice>
              <mc:Fallback>
                <p:oleObj name="Visio" r:id="rId1" imgW="6121400" imgH="21209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9144000" cy="315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
          <p:cNvSpPr txBox="1">
            <a:spLocks noChangeArrowheads="1"/>
          </p:cNvSpPr>
          <p:nvPr/>
        </p:nvSpPr>
        <p:spPr bwMode="auto">
          <a:xfrm>
            <a:off x="827088" y="1169988"/>
            <a:ext cx="4873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dirty="0">
                <a:ea typeface="楷体_GB2312"/>
                <a:cs typeface="楷体_GB2312"/>
              </a:rPr>
              <a:t>无向图的邻接多重表存储表示</a:t>
            </a:r>
            <a:endParaRPr kumimoji="1" lang="zh-CN" altLang="en-US" sz="2800" b="1" dirty="0">
              <a:ea typeface="楷体_GB2312"/>
              <a:cs typeface="楷体_GB2312"/>
            </a:endParaRPr>
          </a:p>
        </p:txBody>
      </p:sp>
      <p:sp>
        <p:nvSpPr>
          <p:cNvPr id="7" name="文本框 6"/>
          <p:cNvSpPr txBox="1"/>
          <p:nvPr/>
        </p:nvSpPr>
        <p:spPr>
          <a:xfrm>
            <a:off x="85894" y="3429000"/>
            <a:ext cx="312906" cy="400110"/>
          </a:xfrm>
          <a:prstGeom prst="rect">
            <a:avLst/>
          </a:prstGeom>
          <a:noFill/>
        </p:spPr>
        <p:txBody>
          <a:bodyPr wrap="none" rtlCol="0">
            <a:spAutoFit/>
          </a:bodyPr>
          <a:lstStyle/>
          <a:p>
            <a:r>
              <a:rPr lang="en-US" altLang="zh-CN" sz="2000" dirty="0">
                <a:solidFill>
                  <a:schemeClr val="tx2"/>
                </a:solidFill>
              </a:rPr>
              <a:t>0</a:t>
            </a:r>
            <a:endParaRPr lang="zh-CN" altLang="en-US" sz="2000" dirty="0">
              <a:solidFill>
                <a:schemeClr val="tx2"/>
              </a:solidFill>
            </a:endParaRPr>
          </a:p>
        </p:txBody>
      </p:sp>
      <p:sp>
        <p:nvSpPr>
          <p:cNvPr id="8" name="文本框 7"/>
          <p:cNvSpPr txBox="1"/>
          <p:nvPr/>
        </p:nvSpPr>
        <p:spPr>
          <a:xfrm>
            <a:off x="124366" y="4772085"/>
            <a:ext cx="312906" cy="400110"/>
          </a:xfrm>
          <a:prstGeom prst="rect">
            <a:avLst/>
          </a:prstGeom>
          <a:noFill/>
        </p:spPr>
        <p:txBody>
          <a:bodyPr wrap="none" rtlCol="0">
            <a:spAutoFit/>
          </a:bodyPr>
          <a:lstStyle/>
          <a:p>
            <a:r>
              <a:rPr lang="en-US" altLang="zh-CN" sz="2000" dirty="0">
                <a:solidFill>
                  <a:schemeClr val="tx2"/>
                </a:solidFill>
              </a:rPr>
              <a:t>1</a:t>
            </a:r>
            <a:endParaRPr lang="zh-CN" altLang="en-US" sz="2000" dirty="0">
              <a:solidFill>
                <a:schemeClr val="tx2"/>
              </a:solidFill>
            </a:endParaRPr>
          </a:p>
        </p:txBody>
      </p:sp>
      <p:sp>
        <p:nvSpPr>
          <p:cNvPr id="9" name="文本框 8"/>
          <p:cNvSpPr txBox="1"/>
          <p:nvPr/>
        </p:nvSpPr>
        <p:spPr>
          <a:xfrm>
            <a:off x="1225922" y="4751001"/>
            <a:ext cx="312906" cy="400110"/>
          </a:xfrm>
          <a:prstGeom prst="rect">
            <a:avLst/>
          </a:prstGeom>
          <a:noFill/>
        </p:spPr>
        <p:txBody>
          <a:bodyPr wrap="none" rtlCol="0">
            <a:spAutoFit/>
          </a:bodyPr>
          <a:lstStyle/>
          <a:p>
            <a:r>
              <a:rPr lang="en-US" altLang="zh-CN" sz="2000" dirty="0">
                <a:solidFill>
                  <a:schemeClr val="tx2"/>
                </a:solidFill>
              </a:rPr>
              <a:t>2</a:t>
            </a:r>
            <a:endParaRPr lang="zh-CN" altLang="en-US" sz="2000" dirty="0">
              <a:solidFill>
                <a:schemeClr val="tx2"/>
              </a:solidFill>
            </a:endParaRPr>
          </a:p>
        </p:txBody>
      </p:sp>
      <p:sp>
        <p:nvSpPr>
          <p:cNvPr id="10" name="文本框 9"/>
          <p:cNvSpPr txBox="1"/>
          <p:nvPr/>
        </p:nvSpPr>
        <p:spPr>
          <a:xfrm>
            <a:off x="1639178" y="3429000"/>
            <a:ext cx="312906" cy="400110"/>
          </a:xfrm>
          <a:prstGeom prst="rect">
            <a:avLst/>
          </a:prstGeom>
          <a:noFill/>
        </p:spPr>
        <p:txBody>
          <a:bodyPr wrap="none" rtlCol="0">
            <a:spAutoFit/>
          </a:bodyPr>
          <a:lstStyle/>
          <a:p>
            <a:r>
              <a:rPr lang="en-US" altLang="zh-CN" sz="2000" dirty="0">
                <a:solidFill>
                  <a:schemeClr val="tx2"/>
                </a:solidFill>
              </a:rPr>
              <a:t>3</a:t>
            </a:r>
            <a:endParaRPr lang="zh-CN" altLang="en-US" sz="2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p:nvPr/>
        </p:nvGrpSpPr>
        <p:grpSpPr bwMode="auto">
          <a:xfrm rot="334841">
            <a:off x="6421502" y="141287"/>
            <a:ext cx="2590800" cy="2057400"/>
            <a:chOff x="144" y="144"/>
            <a:chExt cx="1152" cy="1296"/>
          </a:xfrm>
        </p:grpSpPr>
        <p:sp>
          <p:nvSpPr>
            <p:cNvPr id="54348" name="Oval 3"/>
            <p:cNvSpPr>
              <a:spLocks noChangeArrowheads="1"/>
            </p:cNvSpPr>
            <p:nvPr/>
          </p:nvSpPr>
          <p:spPr bwMode="auto">
            <a:xfrm>
              <a:off x="432" y="144"/>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600" b="1">
                  <a:solidFill>
                    <a:srgbClr val="0066CC"/>
                  </a:solidFill>
                </a:rPr>
                <a:t>A</a:t>
              </a:r>
              <a:endParaRPr kumimoji="1" lang="en-US" altLang="zh-CN" sz="3600" b="1">
                <a:solidFill>
                  <a:srgbClr val="0066CC"/>
                </a:solidFill>
              </a:endParaRPr>
            </a:p>
          </p:txBody>
        </p:sp>
        <p:sp>
          <p:nvSpPr>
            <p:cNvPr id="54349" name="Oval 4"/>
            <p:cNvSpPr>
              <a:spLocks noChangeArrowheads="1"/>
            </p:cNvSpPr>
            <p:nvPr/>
          </p:nvSpPr>
          <p:spPr bwMode="auto">
            <a:xfrm>
              <a:off x="144" y="816"/>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600" b="1">
                  <a:solidFill>
                    <a:srgbClr val="0066CC"/>
                  </a:solidFill>
                </a:rPr>
                <a:t>B</a:t>
              </a:r>
              <a:endParaRPr kumimoji="1" lang="en-US" altLang="zh-CN" sz="3600" b="1">
                <a:solidFill>
                  <a:srgbClr val="0066CC"/>
                </a:solidFill>
              </a:endParaRPr>
            </a:p>
          </p:txBody>
        </p:sp>
        <p:sp>
          <p:nvSpPr>
            <p:cNvPr id="54350" name="Oval 5"/>
            <p:cNvSpPr>
              <a:spLocks noChangeArrowheads="1"/>
            </p:cNvSpPr>
            <p:nvPr/>
          </p:nvSpPr>
          <p:spPr bwMode="auto">
            <a:xfrm>
              <a:off x="960" y="528"/>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600" b="1">
                  <a:solidFill>
                    <a:srgbClr val="0066CC"/>
                  </a:solidFill>
                </a:rPr>
                <a:t>C</a:t>
              </a:r>
              <a:endParaRPr kumimoji="1" lang="en-US" altLang="zh-CN" sz="3600" b="1">
                <a:solidFill>
                  <a:srgbClr val="0066CC"/>
                </a:solidFill>
              </a:endParaRPr>
            </a:p>
          </p:txBody>
        </p:sp>
        <p:sp>
          <p:nvSpPr>
            <p:cNvPr id="54351" name="Line 6"/>
            <p:cNvSpPr>
              <a:spLocks noChangeShapeType="1"/>
            </p:cNvSpPr>
            <p:nvPr/>
          </p:nvSpPr>
          <p:spPr bwMode="auto">
            <a:xfrm>
              <a:off x="432" y="1104"/>
              <a:ext cx="288" cy="144"/>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2" name="Line 7"/>
            <p:cNvSpPr>
              <a:spLocks noChangeShapeType="1"/>
            </p:cNvSpPr>
            <p:nvPr/>
          </p:nvSpPr>
          <p:spPr bwMode="auto">
            <a:xfrm flipV="1">
              <a:off x="288" y="336"/>
              <a:ext cx="144" cy="480"/>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3" name="Line 8"/>
            <p:cNvSpPr>
              <a:spLocks noChangeShapeType="1"/>
            </p:cNvSpPr>
            <p:nvPr/>
          </p:nvSpPr>
          <p:spPr bwMode="auto">
            <a:xfrm flipH="1">
              <a:off x="480" y="720"/>
              <a:ext cx="480" cy="240"/>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4" name="Oval 9"/>
            <p:cNvSpPr>
              <a:spLocks noChangeArrowheads="1"/>
            </p:cNvSpPr>
            <p:nvPr/>
          </p:nvSpPr>
          <p:spPr bwMode="auto">
            <a:xfrm>
              <a:off x="720" y="1104"/>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600" b="1">
                  <a:solidFill>
                    <a:srgbClr val="0066CC"/>
                  </a:solidFill>
                </a:rPr>
                <a:t>D</a:t>
              </a:r>
              <a:endParaRPr kumimoji="1" lang="en-US" altLang="zh-CN" sz="3600" b="1">
                <a:solidFill>
                  <a:srgbClr val="0066CC"/>
                </a:solidFill>
              </a:endParaRPr>
            </a:p>
          </p:txBody>
        </p:sp>
        <p:sp>
          <p:nvSpPr>
            <p:cNvPr id="54355" name="Line 10"/>
            <p:cNvSpPr>
              <a:spLocks noChangeShapeType="1"/>
            </p:cNvSpPr>
            <p:nvPr/>
          </p:nvSpPr>
          <p:spPr bwMode="auto">
            <a:xfrm>
              <a:off x="576" y="480"/>
              <a:ext cx="288" cy="624"/>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6" name="Line 11"/>
            <p:cNvSpPr>
              <a:spLocks noChangeShapeType="1"/>
            </p:cNvSpPr>
            <p:nvPr/>
          </p:nvSpPr>
          <p:spPr bwMode="auto">
            <a:xfrm>
              <a:off x="768" y="288"/>
              <a:ext cx="336" cy="24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21900" name="Group 12"/>
          <p:cNvGraphicFramePr>
            <a:graphicFrameLocks noGrp="1"/>
          </p:cNvGraphicFramePr>
          <p:nvPr/>
        </p:nvGraphicFramePr>
        <p:xfrm>
          <a:off x="838200" y="2365058"/>
          <a:ext cx="1371600" cy="3856036"/>
        </p:xfrm>
        <a:graphic>
          <a:graphicData uri="http://schemas.openxmlformats.org/drawingml/2006/table">
            <a:tbl>
              <a:tblPr/>
              <a:tblGrid>
                <a:gridCol w="838200"/>
                <a:gridCol w="533400"/>
              </a:tblGrid>
              <a:tr h="96400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A</a:t>
                      </a:r>
                      <a:endPar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00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B</a:t>
                      </a:r>
                      <a:endPar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00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C</a:t>
                      </a:r>
                      <a:endPar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400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D</a:t>
                      </a:r>
                      <a:endParaRPr kumimoji="1" lang="en-US" altLang="zh-CN" sz="48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4292" name="Group 29"/>
          <p:cNvGrpSpPr/>
          <p:nvPr/>
        </p:nvGrpSpPr>
        <p:grpSpPr bwMode="auto">
          <a:xfrm>
            <a:off x="2574925" y="2529585"/>
            <a:ext cx="1905000" cy="614363"/>
            <a:chOff x="2208" y="1680"/>
            <a:chExt cx="1200" cy="387"/>
          </a:xfrm>
        </p:grpSpPr>
        <p:sp>
          <p:nvSpPr>
            <p:cNvPr id="54342" name="Rectangle 30"/>
            <p:cNvSpPr>
              <a:spLocks noChangeArrowheads="1"/>
            </p:cNvSpPr>
            <p:nvPr/>
          </p:nvSpPr>
          <p:spPr bwMode="auto">
            <a:xfrm>
              <a:off x="2208" y="1680"/>
              <a:ext cx="120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rgbClr val="39B3C3"/>
                </a:solidFill>
                <a:latin typeface="Arial" panose="020B0604020202020204" pitchFamily="34" charset="0"/>
                <a:ea typeface="华文行楷" panose="02010800040101010101" pitchFamily="2" charset="-122"/>
              </a:endParaRPr>
            </a:p>
          </p:txBody>
        </p:sp>
        <p:sp>
          <p:nvSpPr>
            <p:cNvPr id="54343" name="Line 31"/>
            <p:cNvSpPr>
              <a:spLocks noChangeShapeType="1"/>
            </p:cNvSpPr>
            <p:nvPr/>
          </p:nvSpPr>
          <p:spPr bwMode="auto">
            <a:xfrm>
              <a:off x="268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4" name="Line 32"/>
            <p:cNvSpPr>
              <a:spLocks noChangeShapeType="1"/>
            </p:cNvSpPr>
            <p:nvPr/>
          </p:nvSpPr>
          <p:spPr bwMode="auto">
            <a:xfrm>
              <a:off x="292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5" name="Line 33"/>
            <p:cNvSpPr>
              <a:spLocks noChangeShapeType="1"/>
            </p:cNvSpPr>
            <p:nvPr/>
          </p:nvSpPr>
          <p:spPr bwMode="auto">
            <a:xfrm>
              <a:off x="316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6" name="Line 34"/>
            <p:cNvSpPr>
              <a:spLocks noChangeShapeType="1"/>
            </p:cNvSpPr>
            <p:nvPr/>
          </p:nvSpPr>
          <p:spPr bwMode="auto">
            <a:xfrm>
              <a:off x="244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7" name="Text Box 35"/>
            <p:cNvSpPr txBox="1">
              <a:spLocks noChangeArrowheads="1"/>
            </p:cNvSpPr>
            <p:nvPr/>
          </p:nvSpPr>
          <p:spPr bwMode="auto">
            <a:xfrm>
              <a:off x="2438" y="1699"/>
              <a:ext cx="76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95BCD9"/>
                  </a:solidFill>
                </a:rPr>
                <a:t>0  1    </a:t>
              </a:r>
              <a:endParaRPr kumimoji="1" lang="en-US" altLang="zh-CN" sz="3200" dirty="0">
                <a:solidFill>
                  <a:srgbClr val="95BCD9"/>
                </a:solidFill>
              </a:endParaRPr>
            </a:p>
          </p:txBody>
        </p:sp>
      </p:grpSp>
      <p:grpSp>
        <p:nvGrpSpPr>
          <p:cNvPr id="54293" name="Group 36"/>
          <p:cNvGrpSpPr/>
          <p:nvPr/>
        </p:nvGrpSpPr>
        <p:grpSpPr bwMode="auto">
          <a:xfrm>
            <a:off x="2571860" y="3494933"/>
            <a:ext cx="1905000" cy="650876"/>
            <a:chOff x="2208" y="1680"/>
            <a:chExt cx="1200" cy="410"/>
          </a:xfrm>
        </p:grpSpPr>
        <p:sp>
          <p:nvSpPr>
            <p:cNvPr id="54336" name="Rectangle 37"/>
            <p:cNvSpPr>
              <a:spLocks noChangeArrowheads="1"/>
            </p:cNvSpPr>
            <p:nvPr/>
          </p:nvSpPr>
          <p:spPr bwMode="auto">
            <a:xfrm>
              <a:off x="2208" y="1680"/>
              <a:ext cx="120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rgbClr val="39B3C3"/>
                </a:solidFill>
                <a:latin typeface="Arial" panose="020B0604020202020204" pitchFamily="34" charset="0"/>
                <a:ea typeface="华文行楷" panose="02010800040101010101" pitchFamily="2" charset="-122"/>
              </a:endParaRPr>
            </a:p>
          </p:txBody>
        </p:sp>
        <p:sp>
          <p:nvSpPr>
            <p:cNvPr id="54337" name="Line 38"/>
            <p:cNvSpPr>
              <a:spLocks noChangeShapeType="1"/>
            </p:cNvSpPr>
            <p:nvPr/>
          </p:nvSpPr>
          <p:spPr bwMode="auto">
            <a:xfrm>
              <a:off x="268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8" name="Line 39"/>
            <p:cNvSpPr>
              <a:spLocks noChangeShapeType="1"/>
            </p:cNvSpPr>
            <p:nvPr/>
          </p:nvSpPr>
          <p:spPr bwMode="auto">
            <a:xfrm>
              <a:off x="292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9" name="Line 40"/>
            <p:cNvSpPr>
              <a:spLocks noChangeShapeType="1"/>
            </p:cNvSpPr>
            <p:nvPr/>
          </p:nvSpPr>
          <p:spPr bwMode="auto">
            <a:xfrm>
              <a:off x="316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0" name="Line 41"/>
            <p:cNvSpPr>
              <a:spLocks noChangeShapeType="1"/>
            </p:cNvSpPr>
            <p:nvPr/>
          </p:nvSpPr>
          <p:spPr bwMode="auto">
            <a:xfrm>
              <a:off x="244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1" name="Text Box 42"/>
            <p:cNvSpPr txBox="1">
              <a:spLocks noChangeArrowheads="1"/>
            </p:cNvSpPr>
            <p:nvPr/>
          </p:nvSpPr>
          <p:spPr bwMode="auto">
            <a:xfrm>
              <a:off x="2431" y="1722"/>
              <a:ext cx="6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95BCD9"/>
                  </a:solidFill>
                </a:rPr>
                <a:t>1  2  </a:t>
              </a:r>
              <a:endParaRPr kumimoji="1" lang="en-US" altLang="zh-CN" sz="3200" dirty="0">
                <a:solidFill>
                  <a:srgbClr val="95BCD9"/>
                </a:solidFill>
              </a:endParaRPr>
            </a:p>
          </p:txBody>
        </p:sp>
      </p:grpSp>
      <p:grpSp>
        <p:nvGrpSpPr>
          <p:cNvPr id="54294" name="Group 43"/>
          <p:cNvGrpSpPr/>
          <p:nvPr/>
        </p:nvGrpSpPr>
        <p:grpSpPr bwMode="auto">
          <a:xfrm>
            <a:off x="4733876" y="2517460"/>
            <a:ext cx="1905000" cy="614363"/>
            <a:chOff x="2208" y="1680"/>
            <a:chExt cx="1200" cy="387"/>
          </a:xfrm>
        </p:grpSpPr>
        <p:sp>
          <p:nvSpPr>
            <p:cNvPr id="54330" name="Rectangle 44"/>
            <p:cNvSpPr>
              <a:spLocks noChangeArrowheads="1"/>
            </p:cNvSpPr>
            <p:nvPr/>
          </p:nvSpPr>
          <p:spPr bwMode="auto">
            <a:xfrm>
              <a:off x="2208" y="1680"/>
              <a:ext cx="120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rgbClr val="39B3C3"/>
                </a:solidFill>
                <a:latin typeface="Arial" panose="020B0604020202020204" pitchFamily="34" charset="0"/>
                <a:ea typeface="华文行楷" panose="02010800040101010101" pitchFamily="2" charset="-122"/>
              </a:endParaRPr>
            </a:p>
          </p:txBody>
        </p:sp>
        <p:sp>
          <p:nvSpPr>
            <p:cNvPr id="54331" name="Line 45"/>
            <p:cNvSpPr>
              <a:spLocks noChangeShapeType="1"/>
            </p:cNvSpPr>
            <p:nvPr/>
          </p:nvSpPr>
          <p:spPr bwMode="auto">
            <a:xfrm>
              <a:off x="268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2" name="Line 46"/>
            <p:cNvSpPr>
              <a:spLocks noChangeShapeType="1"/>
            </p:cNvSpPr>
            <p:nvPr/>
          </p:nvSpPr>
          <p:spPr bwMode="auto">
            <a:xfrm>
              <a:off x="292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3" name="Line 47"/>
            <p:cNvSpPr>
              <a:spLocks noChangeShapeType="1"/>
            </p:cNvSpPr>
            <p:nvPr/>
          </p:nvSpPr>
          <p:spPr bwMode="auto">
            <a:xfrm>
              <a:off x="316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4" name="Line 48"/>
            <p:cNvSpPr>
              <a:spLocks noChangeShapeType="1"/>
            </p:cNvSpPr>
            <p:nvPr/>
          </p:nvSpPr>
          <p:spPr bwMode="auto">
            <a:xfrm>
              <a:off x="244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5" name="Text Box 49"/>
            <p:cNvSpPr txBox="1">
              <a:spLocks noChangeArrowheads="1"/>
            </p:cNvSpPr>
            <p:nvPr/>
          </p:nvSpPr>
          <p:spPr bwMode="auto">
            <a:xfrm>
              <a:off x="2438" y="1699"/>
              <a:ext cx="76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95BCD9"/>
                  </a:solidFill>
                </a:rPr>
                <a:t>0  2    </a:t>
              </a:r>
              <a:endParaRPr kumimoji="1" lang="en-US" altLang="zh-CN" sz="3200" dirty="0">
                <a:solidFill>
                  <a:srgbClr val="95BCD9"/>
                </a:solidFill>
              </a:endParaRPr>
            </a:p>
          </p:txBody>
        </p:sp>
      </p:grpSp>
      <p:grpSp>
        <p:nvGrpSpPr>
          <p:cNvPr id="54295" name="Group 50"/>
          <p:cNvGrpSpPr/>
          <p:nvPr/>
        </p:nvGrpSpPr>
        <p:grpSpPr bwMode="auto">
          <a:xfrm>
            <a:off x="7017164" y="2517458"/>
            <a:ext cx="1905000" cy="614145"/>
            <a:chOff x="2208" y="1680"/>
            <a:chExt cx="1200" cy="407"/>
          </a:xfrm>
        </p:grpSpPr>
        <p:sp>
          <p:nvSpPr>
            <p:cNvPr id="54324" name="Rectangle 51"/>
            <p:cNvSpPr>
              <a:spLocks noChangeArrowheads="1"/>
            </p:cNvSpPr>
            <p:nvPr/>
          </p:nvSpPr>
          <p:spPr bwMode="auto">
            <a:xfrm>
              <a:off x="2208" y="1680"/>
              <a:ext cx="120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rgbClr val="39B3C3"/>
                </a:solidFill>
                <a:latin typeface="Arial" panose="020B0604020202020204" pitchFamily="34" charset="0"/>
                <a:ea typeface="华文行楷" panose="02010800040101010101" pitchFamily="2" charset="-122"/>
              </a:endParaRPr>
            </a:p>
          </p:txBody>
        </p:sp>
        <p:sp>
          <p:nvSpPr>
            <p:cNvPr id="54325" name="Line 52"/>
            <p:cNvSpPr>
              <a:spLocks noChangeShapeType="1"/>
            </p:cNvSpPr>
            <p:nvPr/>
          </p:nvSpPr>
          <p:spPr bwMode="auto">
            <a:xfrm>
              <a:off x="268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6" name="Line 53"/>
            <p:cNvSpPr>
              <a:spLocks noChangeShapeType="1"/>
            </p:cNvSpPr>
            <p:nvPr/>
          </p:nvSpPr>
          <p:spPr bwMode="auto">
            <a:xfrm>
              <a:off x="292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7" name="Line 54"/>
            <p:cNvSpPr>
              <a:spLocks noChangeShapeType="1"/>
            </p:cNvSpPr>
            <p:nvPr/>
          </p:nvSpPr>
          <p:spPr bwMode="auto">
            <a:xfrm>
              <a:off x="316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8" name="Line 55"/>
            <p:cNvSpPr>
              <a:spLocks noChangeShapeType="1"/>
            </p:cNvSpPr>
            <p:nvPr/>
          </p:nvSpPr>
          <p:spPr bwMode="auto">
            <a:xfrm>
              <a:off x="244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9" name="Text Box 56"/>
            <p:cNvSpPr txBox="1">
              <a:spLocks noChangeArrowheads="1"/>
            </p:cNvSpPr>
            <p:nvPr/>
          </p:nvSpPr>
          <p:spPr bwMode="auto">
            <a:xfrm>
              <a:off x="2438" y="1699"/>
              <a:ext cx="76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95BCD9"/>
                  </a:solidFill>
                </a:rPr>
                <a:t>0  3    </a:t>
              </a:r>
              <a:endParaRPr kumimoji="1" lang="en-US" altLang="zh-CN" sz="3200" dirty="0">
                <a:solidFill>
                  <a:srgbClr val="95BCD9"/>
                </a:solidFill>
              </a:endParaRPr>
            </a:p>
          </p:txBody>
        </p:sp>
      </p:grpSp>
      <p:grpSp>
        <p:nvGrpSpPr>
          <p:cNvPr id="54296" name="Group 57"/>
          <p:cNvGrpSpPr/>
          <p:nvPr/>
        </p:nvGrpSpPr>
        <p:grpSpPr bwMode="auto">
          <a:xfrm>
            <a:off x="4792633" y="3492712"/>
            <a:ext cx="1905000" cy="614363"/>
            <a:chOff x="2208" y="1680"/>
            <a:chExt cx="1200" cy="387"/>
          </a:xfrm>
        </p:grpSpPr>
        <p:sp>
          <p:nvSpPr>
            <p:cNvPr id="54318" name="Rectangle 58"/>
            <p:cNvSpPr>
              <a:spLocks noChangeArrowheads="1"/>
            </p:cNvSpPr>
            <p:nvPr/>
          </p:nvSpPr>
          <p:spPr bwMode="auto">
            <a:xfrm>
              <a:off x="2208" y="1680"/>
              <a:ext cx="120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800" b="1">
                <a:solidFill>
                  <a:srgbClr val="39B3C3"/>
                </a:solidFill>
                <a:latin typeface="Arial" panose="020B0604020202020204" pitchFamily="34" charset="0"/>
                <a:ea typeface="华文行楷" panose="02010800040101010101" pitchFamily="2" charset="-122"/>
              </a:endParaRPr>
            </a:p>
          </p:txBody>
        </p:sp>
        <p:sp>
          <p:nvSpPr>
            <p:cNvPr id="54319" name="Line 59"/>
            <p:cNvSpPr>
              <a:spLocks noChangeShapeType="1"/>
            </p:cNvSpPr>
            <p:nvPr/>
          </p:nvSpPr>
          <p:spPr bwMode="auto">
            <a:xfrm>
              <a:off x="268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0" name="Line 60"/>
            <p:cNvSpPr>
              <a:spLocks noChangeShapeType="1"/>
            </p:cNvSpPr>
            <p:nvPr/>
          </p:nvSpPr>
          <p:spPr bwMode="auto">
            <a:xfrm>
              <a:off x="292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1" name="Line 61"/>
            <p:cNvSpPr>
              <a:spLocks noChangeShapeType="1"/>
            </p:cNvSpPr>
            <p:nvPr/>
          </p:nvSpPr>
          <p:spPr bwMode="auto">
            <a:xfrm>
              <a:off x="316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2" name="Line 62"/>
            <p:cNvSpPr>
              <a:spLocks noChangeShapeType="1"/>
            </p:cNvSpPr>
            <p:nvPr/>
          </p:nvSpPr>
          <p:spPr bwMode="auto">
            <a:xfrm>
              <a:off x="2448" y="1680"/>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3" name="Text Box 63"/>
            <p:cNvSpPr txBox="1">
              <a:spLocks noChangeArrowheads="1"/>
            </p:cNvSpPr>
            <p:nvPr/>
          </p:nvSpPr>
          <p:spPr bwMode="auto">
            <a:xfrm>
              <a:off x="2438" y="1699"/>
              <a:ext cx="5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95BCD9"/>
                  </a:solidFill>
                </a:rPr>
                <a:t>1  3</a:t>
              </a:r>
              <a:endParaRPr kumimoji="1" lang="en-US" altLang="zh-CN" sz="3200" dirty="0">
                <a:solidFill>
                  <a:srgbClr val="95BCD9"/>
                </a:solidFill>
              </a:endParaRPr>
            </a:p>
          </p:txBody>
        </p:sp>
      </p:grpSp>
      <p:sp>
        <p:nvSpPr>
          <p:cNvPr id="421952" name="Line 64"/>
          <p:cNvSpPr>
            <a:spLocks noChangeShapeType="1"/>
          </p:cNvSpPr>
          <p:nvPr/>
        </p:nvSpPr>
        <p:spPr bwMode="auto">
          <a:xfrm>
            <a:off x="1904999" y="2822258"/>
            <a:ext cx="746747" cy="0"/>
          </a:xfrm>
          <a:prstGeom prst="line">
            <a:avLst/>
          </a:prstGeom>
          <a:noFill/>
          <a:ln w="38100">
            <a:solidFill>
              <a:srgbClr val="996633"/>
            </a:solidFill>
            <a:round/>
            <a:headEnd type="oval" w="med" len="me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54" name="Line 66"/>
          <p:cNvSpPr>
            <a:spLocks noChangeShapeType="1"/>
          </p:cNvSpPr>
          <p:nvPr/>
        </p:nvSpPr>
        <p:spPr bwMode="auto">
          <a:xfrm>
            <a:off x="6526629" y="2811107"/>
            <a:ext cx="680718" cy="10404"/>
          </a:xfrm>
          <a:prstGeom prst="line">
            <a:avLst/>
          </a:prstGeom>
          <a:noFill/>
          <a:ln w="38100">
            <a:solidFill>
              <a:srgbClr val="996633"/>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56" name="Line 68"/>
          <p:cNvSpPr>
            <a:spLocks noChangeShapeType="1"/>
          </p:cNvSpPr>
          <p:nvPr/>
        </p:nvSpPr>
        <p:spPr bwMode="auto">
          <a:xfrm flipV="1">
            <a:off x="1904999" y="3096898"/>
            <a:ext cx="822785" cy="715960"/>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60" name="Line 72"/>
          <p:cNvSpPr>
            <a:spLocks noChangeShapeType="1"/>
          </p:cNvSpPr>
          <p:nvPr/>
        </p:nvSpPr>
        <p:spPr bwMode="auto">
          <a:xfrm flipV="1">
            <a:off x="1905000" y="5922281"/>
            <a:ext cx="5353148" cy="24176"/>
          </a:xfrm>
          <a:prstGeom prst="line">
            <a:avLst/>
          </a:prstGeom>
          <a:noFill/>
          <a:ln w="38100">
            <a:solidFill>
              <a:srgbClr val="008080"/>
            </a:solidFill>
            <a:round/>
            <a:headEnd type="oval" w="med" len="me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61" name="Line 73"/>
          <p:cNvSpPr>
            <a:spLocks noChangeShapeType="1"/>
          </p:cNvSpPr>
          <p:nvPr/>
        </p:nvSpPr>
        <p:spPr bwMode="auto">
          <a:xfrm>
            <a:off x="8332645" y="2837362"/>
            <a:ext cx="10762" cy="1568966"/>
          </a:xfrm>
          <a:prstGeom prst="line">
            <a:avLst/>
          </a:prstGeom>
          <a:noFill/>
          <a:ln w="38100">
            <a:solidFill>
              <a:srgbClr val="008080"/>
            </a:solidFill>
            <a:round/>
            <a:headEnd type="oval" w="med" len="me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62" name="Line 74"/>
          <p:cNvSpPr>
            <a:spLocks noChangeShapeType="1"/>
          </p:cNvSpPr>
          <p:nvPr/>
        </p:nvSpPr>
        <p:spPr bwMode="auto">
          <a:xfrm flipV="1">
            <a:off x="1893556" y="4787854"/>
            <a:ext cx="2583304" cy="9297"/>
          </a:xfrm>
          <a:prstGeom prst="line">
            <a:avLst/>
          </a:prstGeom>
          <a:noFill/>
          <a:ln w="38100">
            <a:solidFill>
              <a:srgbClr val="660066"/>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63" name="Line 75"/>
          <p:cNvSpPr>
            <a:spLocks noChangeShapeType="1"/>
          </p:cNvSpPr>
          <p:nvPr/>
        </p:nvSpPr>
        <p:spPr bwMode="auto">
          <a:xfrm flipV="1">
            <a:off x="4479922" y="2942908"/>
            <a:ext cx="319061" cy="1852657"/>
          </a:xfrm>
          <a:prstGeom prst="line">
            <a:avLst/>
          </a:prstGeom>
          <a:noFill/>
          <a:ln w="38100">
            <a:solidFill>
              <a:srgbClr val="660066"/>
            </a:solidFill>
            <a:round/>
            <a:headEnd type="none" w="sm"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964" name="Text Box 76"/>
          <p:cNvSpPr txBox="1">
            <a:spLocks noChangeArrowheads="1"/>
          </p:cNvSpPr>
          <p:nvPr/>
        </p:nvSpPr>
        <p:spPr bwMode="auto">
          <a:xfrm>
            <a:off x="3747590" y="3480709"/>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dirty="0">
                <a:solidFill>
                  <a:srgbClr val="660066"/>
                </a:solidFill>
                <a:sym typeface="Symbol" panose="05050102010706020507" pitchFamily="18" charset="2"/>
              </a:rPr>
              <a:t></a:t>
            </a:r>
            <a:endParaRPr kumimoji="1" lang="zh-CN" altLang="en-US" sz="3200" b="1" dirty="0">
              <a:solidFill>
                <a:srgbClr val="660066"/>
              </a:solidFill>
            </a:endParaRPr>
          </a:p>
        </p:txBody>
      </p:sp>
      <p:sp>
        <p:nvSpPr>
          <p:cNvPr id="421965" name="Text Box 77"/>
          <p:cNvSpPr txBox="1">
            <a:spLocks noChangeArrowheads="1"/>
          </p:cNvSpPr>
          <p:nvPr/>
        </p:nvSpPr>
        <p:spPr bwMode="auto">
          <a:xfrm>
            <a:off x="5945155" y="35241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dirty="0">
                <a:solidFill>
                  <a:srgbClr val="008080"/>
                </a:solidFill>
                <a:sym typeface="Symbol" panose="05050102010706020507" pitchFamily="18" charset="2"/>
              </a:rPr>
              <a:t></a:t>
            </a:r>
            <a:endParaRPr kumimoji="1" lang="zh-CN" altLang="en-US" sz="3200" b="1" dirty="0">
              <a:solidFill>
                <a:srgbClr val="008080"/>
              </a:solidFill>
            </a:endParaRPr>
          </a:p>
        </p:txBody>
      </p:sp>
      <p:sp>
        <p:nvSpPr>
          <p:cNvPr id="421966" name="Text Box 78"/>
          <p:cNvSpPr txBox="1">
            <a:spLocks noChangeArrowheads="1"/>
          </p:cNvSpPr>
          <p:nvPr/>
        </p:nvSpPr>
        <p:spPr bwMode="auto">
          <a:xfrm>
            <a:off x="6290603" y="350779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dirty="0">
                <a:solidFill>
                  <a:srgbClr val="FF0000"/>
                </a:solidFill>
                <a:sym typeface="Symbol" panose="05050102010706020507" pitchFamily="18" charset="2"/>
              </a:rPr>
              <a:t></a:t>
            </a:r>
            <a:endParaRPr kumimoji="1" lang="zh-CN" altLang="en-US" sz="3200" b="1" dirty="0">
              <a:solidFill>
                <a:srgbClr val="FF0000"/>
              </a:solidFill>
            </a:endParaRPr>
          </a:p>
        </p:txBody>
      </p:sp>
      <p:sp>
        <p:nvSpPr>
          <p:cNvPr id="421967" name="Text Box 79"/>
          <p:cNvSpPr txBox="1">
            <a:spLocks noChangeArrowheads="1"/>
          </p:cNvSpPr>
          <p:nvPr/>
        </p:nvSpPr>
        <p:spPr bwMode="auto">
          <a:xfrm>
            <a:off x="8504479" y="2504705"/>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dirty="0">
                <a:solidFill>
                  <a:srgbClr val="996633"/>
                </a:solidFill>
                <a:sym typeface="Symbol" panose="05050102010706020507" pitchFamily="18" charset="2"/>
              </a:rPr>
              <a:t></a:t>
            </a:r>
            <a:endParaRPr kumimoji="1" lang="zh-CN" altLang="en-US" sz="3200" b="1" dirty="0">
              <a:solidFill>
                <a:srgbClr val="996633"/>
              </a:solidFill>
            </a:endParaRPr>
          </a:p>
        </p:txBody>
      </p:sp>
      <p:sp>
        <p:nvSpPr>
          <p:cNvPr id="67" name="Text Box 2"/>
          <p:cNvSpPr txBox="1">
            <a:spLocks noChangeArrowheads="1"/>
          </p:cNvSpPr>
          <p:nvPr/>
        </p:nvSpPr>
        <p:spPr bwMode="auto">
          <a:xfrm>
            <a:off x="827088" y="1169988"/>
            <a:ext cx="4873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ea typeface="楷体_GB2312"/>
                <a:cs typeface="楷体_GB2312"/>
              </a:rPr>
              <a:t>无向图的邻接多重表存储表示</a:t>
            </a:r>
            <a:endParaRPr kumimoji="1" lang="zh-CN" altLang="en-US" sz="2800" b="1">
              <a:ea typeface="楷体_GB2312"/>
              <a:cs typeface="楷体_GB2312"/>
            </a:endParaRPr>
          </a:p>
        </p:txBody>
      </p:sp>
      <p:sp>
        <p:nvSpPr>
          <p:cNvPr id="54316" name="灯片编号占位符 2"/>
          <p:cNvSpPr>
            <a:spLocks noGrp="1"/>
          </p:cNvSpPr>
          <p:nvPr>
            <p:ph type="sldNum" sz="quarter" idx="12"/>
          </p:nvPr>
        </p:nvSpPr>
        <p:spPr>
          <a:xfrm>
            <a:off x="2495550" y="6460655"/>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D8762229-5F48-45BB-9292-B272D52B1618}" type="slidenum">
              <a:rPr lang="ko-KR" altLang="en-US" sz="1200">
                <a:solidFill>
                  <a:srgbClr val="16297A"/>
                </a:solidFill>
                <a:latin typeface="Verdana" panose="020B0604030504040204" pitchFamily="34" charset="0"/>
              </a:rPr>
            </a:fld>
            <a:endParaRPr lang="en-US" altLang="ko-KR" sz="1200">
              <a:solidFill>
                <a:srgbClr val="16297A"/>
              </a:solidFill>
              <a:latin typeface="Verdana" panose="020B0604030504040204" pitchFamily="34" charset="0"/>
            </a:endParaRPr>
          </a:p>
        </p:txBody>
      </p:sp>
      <p:sp>
        <p:nvSpPr>
          <p:cNvPr id="54317" name="Text Box 34"/>
          <p:cNvSpPr txBox="1">
            <a:spLocks noChangeArrowheads="1"/>
          </p:cNvSpPr>
          <p:nvPr/>
        </p:nvSpPr>
        <p:spPr bwMode="auto">
          <a:xfrm>
            <a:off x="276225" y="2446020"/>
            <a:ext cx="293688" cy="2032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zh-CN" altLang="en-US" sz="4400" b="1" dirty="0">
                <a:solidFill>
                  <a:schemeClr val="accent1"/>
                </a:solidFill>
              </a:rPr>
              <a:t>0</a:t>
            </a:r>
            <a:endParaRPr lang="zh-CN" altLang="en-US" sz="4400" b="1" dirty="0">
              <a:solidFill>
                <a:schemeClr val="accent1"/>
              </a:solidFill>
            </a:endParaRPr>
          </a:p>
          <a:p>
            <a:pPr algn="just" eaLnBrk="1" hangingPunct="1">
              <a:lnSpc>
                <a:spcPct val="135000"/>
              </a:lnSpc>
            </a:pPr>
            <a:r>
              <a:rPr lang="en-US" altLang="zh-CN" sz="4400" b="1" dirty="0">
                <a:solidFill>
                  <a:schemeClr val="accent1"/>
                </a:solidFill>
              </a:rPr>
              <a:t>1</a:t>
            </a:r>
            <a:endParaRPr lang="en-US" altLang="zh-CN" sz="4400" b="1" dirty="0">
              <a:solidFill>
                <a:schemeClr val="accent1"/>
              </a:solidFill>
            </a:endParaRPr>
          </a:p>
          <a:p>
            <a:pPr algn="just" eaLnBrk="1" hangingPunct="1">
              <a:lnSpc>
                <a:spcPct val="135000"/>
              </a:lnSpc>
            </a:pPr>
            <a:r>
              <a:rPr lang="en-US" altLang="zh-CN" sz="4400" b="1" dirty="0">
                <a:solidFill>
                  <a:schemeClr val="accent1"/>
                </a:solidFill>
              </a:rPr>
              <a:t>2</a:t>
            </a:r>
            <a:endParaRPr lang="en-US" altLang="zh-CN" sz="4400" b="1" dirty="0">
              <a:solidFill>
                <a:schemeClr val="accent1"/>
              </a:solidFill>
            </a:endParaRPr>
          </a:p>
          <a:p>
            <a:pPr algn="just" eaLnBrk="1" hangingPunct="1">
              <a:lnSpc>
                <a:spcPct val="135000"/>
              </a:lnSpc>
            </a:pPr>
            <a:r>
              <a:rPr lang="en-US" altLang="zh-CN" sz="4400" b="1" dirty="0">
                <a:solidFill>
                  <a:schemeClr val="accent1"/>
                </a:solidFill>
              </a:rPr>
              <a:t>3</a:t>
            </a:r>
            <a:endParaRPr lang="en-US" altLang="zh-CN" sz="4400" b="1" dirty="0">
              <a:solidFill>
                <a:schemeClr val="accent1"/>
              </a:solidFill>
            </a:endParaRPr>
          </a:p>
        </p:txBody>
      </p:sp>
      <p:sp>
        <p:nvSpPr>
          <p:cNvPr id="68" name="Text Box 2"/>
          <p:cNvSpPr txBox="1">
            <a:spLocks noChangeArrowheads="1"/>
          </p:cNvSpPr>
          <p:nvPr/>
        </p:nvSpPr>
        <p:spPr bwMode="auto">
          <a:xfrm>
            <a:off x="1818472" y="265113"/>
            <a:ext cx="5105400"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t>图的存储结构及实现</a:t>
            </a:r>
            <a:endParaRPr lang="zh-CN" altLang="en-US" sz="3600" b="1" dirty="0"/>
          </a:p>
        </p:txBody>
      </p:sp>
      <p:sp>
        <p:nvSpPr>
          <p:cNvPr id="69" name="Text Box 34"/>
          <p:cNvSpPr txBox="1">
            <a:spLocks noChangeArrowheads="1"/>
          </p:cNvSpPr>
          <p:nvPr/>
        </p:nvSpPr>
        <p:spPr bwMode="auto">
          <a:xfrm>
            <a:off x="7195550" y="-481077"/>
            <a:ext cx="293688" cy="2032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zh-CN" altLang="en-US" sz="4400" b="1" dirty="0">
                <a:solidFill>
                  <a:schemeClr val="accent1"/>
                </a:solidFill>
              </a:rPr>
              <a:t>0</a:t>
            </a:r>
            <a:endParaRPr lang="en-US" altLang="zh-CN" sz="4400" b="1" dirty="0">
              <a:solidFill>
                <a:schemeClr val="accent1"/>
              </a:solidFill>
            </a:endParaRPr>
          </a:p>
        </p:txBody>
      </p:sp>
      <p:sp>
        <p:nvSpPr>
          <p:cNvPr id="70" name="Text Box 34"/>
          <p:cNvSpPr txBox="1">
            <a:spLocks noChangeArrowheads="1"/>
          </p:cNvSpPr>
          <p:nvPr/>
        </p:nvSpPr>
        <p:spPr bwMode="auto">
          <a:xfrm>
            <a:off x="6180759" y="576453"/>
            <a:ext cx="293688" cy="2032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en-US" altLang="zh-CN" sz="4400" b="1" dirty="0">
                <a:solidFill>
                  <a:schemeClr val="accent1"/>
                </a:solidFill>
              </a:rPr>
              <a:t>1</a:t>
            </a:r>
            <a:endParaRPr lang="en-US" altLang="zh-CN" sz="4400" b="1" dirty="0">
              <a:solidFill>
                <a:schemeClr val="accent1"/>
              </a:solidFill>
            </a:endParaRPr>
          </a:p>
        </p:txBody>
      </p:sp>
      <p:sp>
        <p:nvSpPr>
          <p:cNvPr id="71" name="Text Box 34"/>
          <p:cNvSpPr txBox="1">
            <a:spLocks noChangeArrowheads="1"/>
          </p:cNvSpPr>
          <p:nvPr/>
        </p:nvSpPr>
        <p:spPr bwMode="auto">
          <a:xfrm>
            <a:off x="8548135" y="285534"/>
            <a:ext cx="293688" cy="2032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en-US" altLang="zh-CN" sz="4400" b="1" dirty="0">
                <a:solidFill>
                  <a:schemeClr val="accent1"/>
                </a:solidFill>
              </a:rPr>
              <a:t>2</a:t>
            </a:r>
            <a:endParaRPr lang="en-US" altLang="zh-CN" sz="4400" b="1" dirty="0">
              <a:solidFill>
                <a:schemeClr val="accent1"/>
              </a:solidFill>
            </a:endParaRPr>
          </a:p>
        </p:txBody>
      </p:sp>
      <p:sp>
        <p:nvSpPr>
          <p:cNvPr id="72" name="Text Box 34"/>
          <p:cNvSpPr txBox="1">
            <a:spLocks noChangeArrowheads="1"/>
          </p:cNvSpPr>
          <p:nvPr/>
        </p:nvSpPr>
        <p:spPr bwMode="auto">
          <a:xfrm>
            <a:off x="8453534" y="1531621"/>
            <a:ext cx="293688" cy="2032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5000"/>
              </a:lnSpc>
            </a:pPr>
            <a:r>
              <a:rPr lang="en-US" altLang="zh-CN" sz="4400" b="1" dirty="0">
                <a:solidFill>
                  <a:schemeClr val="accent1"/>
                </a:solidFill>
              </a:rPr>
              <a:t>3</a:t>
            </a:r>
            <a:endParaRPr lang="en-US" altLang="zh-CN" sz="4400" b="1" dirty="0">
              <a:solidFill>
                <a:schemeClr val="accent1"/>
              </a:solidFill>
            </a:endParaRPr>
          </a:p>
        </p:txBody>
      </p:sp>
      <p:sp>
        <p:nvSpPr>
          <p:cNvPr id="73" name="Line 64"/>
          <p:cNvSpPr>
            <a:spLocks noChangeShapeType="1"/>
          </p:cNvSpPr>
          <p:nvPr/>
        </p:nvSpPr>
        <p:spPr bwMode="auto">
          <a:xfrm flipV="1">
            <a:off x="4371172" y="2821510"/>
            <a:ext cx="574159" cy="1"/>
          </a:xfrm>
          <a:prstGeom prst="line">
            <a:avLst/>
          </a:prstGeom>
          <a:noFill/>
          <a:ln w="38100">
            <a:solidFill>
              <a:srgbClr val="996633"/>
            </a:solidFill>
            <a:round/>
            <a:headEnd type="oval" w="med" len="me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68"/>
          <p:cNvSpPr>
            <a:spLocks noChangeShapeType="1"/>
          </p:cNvSpPr>
          <p:nvPr/>
        </p:nvSpPr>
        <p:spPr bwMode="auto">
          <a:xfrm flipH="1">
            <a:off x="3841908" y="2821510"/>
            <a:ext cx="3063" cy="740098"/>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68"/>
          <p:cNvSpPr>
            <a:spLocks noChangeShapeType="1"/>
          </p:cNvSpPr>
          <p:nvPr/>
        </p:nvSpPr>
        <p:spPr bwMode="auto">
          <a:xfrm flipV="1">
            <a:off x="4284774" y="3810380"/>
            <a:ext cx="766182" cy="0"/>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74"/>
          <p:cNvSpPr>
            <a:spLocks noChangeShapeType="1"/>
          </p:cNvSpPr>
          <p:nvPr/>
        </p:nvSpPr>
        <p:spPr bwMode="auto">
          <a:xfrm>
            <a:off x="6087694" y="2811107"/>
            <a:ext cx="5996" cy="473877"/>
          </a:xfrm>
          <a:prstGeom prst="line">
            <a:avLst/>
          </a:prstGeom>
          <a:noFill/>
          <a:ln w="38100">
            <a:solidFill>
              <a:srgbClr val="660066"/>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74"/>
          <p:cNvSpPr>
            <a:spLocks noChangeShapeType="1"/>
          </p:cNvSpPr>
          <p:nvPr/>
        </p:nvSpPr>
        <p:spPr bwMode="auto">
          <a:xfrm flipV="1">
            <a:off x="2771943" y="3282000"/>
            <a:ext cx="3315751" cy="11430"/>
          </a:xfrm>
          <a:prstGeom prst="line">
            <a:avLst/>
          </a:prstGeom>
          <a:noFill/>
          <a:ln w="38100">
            <a:solidFill>
              <a:srgbClr val="660066"/>
            </a:solidFill>
            <a:bevel/>
            <a:head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75"/>
          <p:cNvSpPr>
            <a:spLocks noChangeShapeType="1"/>
          </p:cNvSpPr>
          <p:nvPr/>
        </p:nvSpPr>
        <p:spPr bwMode="auto">
          <a:xfrm flipH="1">
            <a:off x="2760462" y="3308795"/>
            <a:ext cx="3" cy="554542"/>
          </a:xfrm>
          <a:prstGeom prst="line">
            <a:avLst/>
          </a:prstGeom>
          <a:noFill/>
          <a:ln w="38100">
            <a:solidFill>
              <a:srgbClr val="660066"/>
            </a:solidFill>
            <a:round/>
            <a:headEnd type="none" w="sm"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3"/>
          <p:cNvSpPr>
            <a:spLocks noChangeShapeType="1"/>
          </p:cNvSpPr>
          <p:nvPr/>
        </p:nvSpPr>
        <p:spPr bwMode="auto">
          <a:xfrm flipV="1">
            <a:off x="7267825" y="2811106"/>
            <a:ext cx="10762" cy="3099743"/>
          </a:xfrm>
          <a:prstGeom prst="line">
            <a:avLst/>
          </a:prstGeom>
          <a:noFill/>
          <a:ln w="38100">
            <a:solidFill>
              <a:srgbClr val="00808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73"/>
          <p:cNvSpPr>
            <a:spLocks noChangeShapeType="1"/>
          </p:cNvSpPr>
          <p:nvPr/>
        </p:nvSpPr>
        <p:spPr bwMode="auto">
          <a:xfrm flipV="1">
            <a:off x="4956093" y="4376627"/>
            <a:ext cx="3392375" cy="9841"/>
          </a:xfrm>
          <a:prstGeom prst="line">
            <a:avLst/>
          </a:prstGeom>
          <a:noFill/>
          <a:ln w="38100">
            <a:solidFill>
              <a:srgbClr val="008080"/>
            </a:solidFill>
            <a:round/>
            <a:headEnd type="none" w="med" len="me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73"/>
          <p:cNvSpPr>
            <a:spLocks noChangeShapeType="1"/>
          </p:cNvSpPr>
          <p:nvPr/>
        </p:nvSpPr>
        <p:spPr bwMode="auto">
          <a:xfrm flipH="1" flipV="1">
            <a:off x="4956093" y="3843141"/>
            <a:ext cx="0" cy="563187"/>
          </a:xfrm>
          <a:prstGeom prst="line">
            <a:avLst/>
          </a:prstGeom>
          <a:noFill/>
          <a:ln w="38100">
            <a:solidFill>
              <a:srgbClr val="008080"/>
            </a:solidFill>
            <a:round/>
            <a:headEnd type="none"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1952"/>
                                        </p:tgtEl>
                                        <p:attrNameLst>
                                          <p:attrName>style.visibility</p:attrName>
                                        </p:attrNameLst>
                                      </p:cBhvr>
                                      <p:to>
                                        <p:strVal val="visible"/>
                                      </p:to>
                                    </p:set>
                                    <p:animEffect transition="in" filter="wipe(left)">
                                      <p:cBhvr>
                                        <p:cTn id="7" dur="500"/>
                                        <p:tgtEl>
                                          <p:spTgt spid="4219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1954"/>
                                        </p:tgtEl>
                                        <p:attrNameLst>
                                          <p:attrName>style.visibility</p:attrName>
                                        </p:attrNameLst>
                                      </p:cBhvr>
                                      <p:to>
                                        <p:strVal val="visible"/>
                                      </p:to>
                                    </p:set>
                                    <p:animEffect transition="in" filter="wipe(up)">
                                      <p:cBhvr>
                                        <p:cTn id="15" dur="500"/>
                                        <p:tgtEl>
                                          <p:spTgt spid="42195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1967"/>
                                        </p:tgtEl>
                                        <p:attrNameLst>
                                          <p:attrName>style.visibility</p:attrName>
                                        </p:attrNameLst>
                                      </p:cBhvr>
                                      <p:to>
                                        <p:strVal val="visible"/>
                                      </p:to>
                                    </p:set>
                                    <p:animEffect transition="in" filter="wipe(up)">
                                      <p:cBhvr>
                                        <p:cTn id="19" dur="500"/>
                                        <p:tgtEl>
                                          <p:spTgt spid="4219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21956"/>
                                        </p:tgtEl>
                                        <p:attrNameLst>
                                          <p:attrName>style.visibility</p:attrName>
                                        </p:attrNameLst>
                                      </p:cBhvr>
                                      <p:to>
                                        <p:strVal val="visible"/>
                                      </p:to>
                                    </p:set>
                                    <p:animEffect transition="in" filter="wipe(left)">
                                      <p:cBhvr>
                                        <p:cTn id="24" dur="500"/>
                                        <p:tgtEl>
                                          <p:spTgt spid="42195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21966"/>
                                        </p:tgtEl>
                                        <p:attrNameLst>
                                          <p:attrName>style.visibility</p:attrName>
                                        </p:attrNameLst>
                                      </p:cBhvr>
                                      <p:to>
                                        <p:strVal val="visible"/>
                                      </p:to>
                                    </p:set>
                                    <p:animEffect transition="in" filter="wipe(up)">
                                      <p:cBhvr>
                                        <p:cTn id="36" dur="500"/>
                                        <p:tgtEl>
                                          <p:spTgt spid="4219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21962"/>
                                        </p:tgtEl>
                                        <p:attrNameLst>
                                          <p:attrName>style.visibility</p:attrName>
                                        </p:attrNameLst>
                                      </p:cBhvr>
                                      <p:to>
                                        <p:strVal val="visible"/>
                                      </p:to>
                                    </p:set>
                                    <p:animEffect transition="in" filter="wipe(left)">
                                      <p:cBhvr>
                                        <p:cTn id="41" dur="500"/>
                                        <p:tgtEl>
                                          <p:spTgt spid="421962"/>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421963"/>
                                        </p:tgtEl>
                                        <p:attrNameLst>
                                          <p:attrName>style.visibility</p:attrName>
                                        </p:attrNameLst>
                                      </p:cBhvr>
                                      <p:to>
                                        <p:strVal val="visible"/>
                                      </p:to>
                                    </p:set>
                                    <p:animEffect transition="in" filter="wipe(down)">
                                      <p:cBhvr>
                                        <p:cTn id="45" dur="500"/>
                                        <p:tgtEl>
                                          <p:spTgt spid="421963"/>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left)">
                                      <p:cBhvr>
                                        <p:cTn id="49" dur="500"/>
                                        <p:tgtEl>
                                          <p:spTgt spid="76"/>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wipe(left)">
                                      <p:cBhvr>
                                        <p:cTn id="53" dur="500"/>
                                        <p:tgtEl>
                                          <p:spTgt spid="77"/>
                                        </p:tgtEl>
                                      </p:cBhvr>
                                    </p:animEffect>
                                  </p:childTnLst>
                                </p:cTn>
                              </p:par>
                            </p:childTnLst>
                          </p:cTn>
                        </p:par>
                        <p:par>
                          <p:cTn id="54" fill="hold">
                            <p:stCondLst>
                              <p:cond delay="2000"/>
                            </p:stCondLst>
                            <p:childTnLst>
                              <p:par>
                                <p:cTn id="55" presetID="22" presetClass="entr" presetSubtype="4" fill="hold" nodeType="after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wipe(down)">
                                      <p:cBhvr>
                                        <p:cTn id="57" dur="500"/>
                                        <p:tgtEl>
                                          <p:spTgt spid="78"/>
                                        </p:tgtEl>
                                      </p:cBhvr>
                                    </p:animEffect>
                                  </p:childTnLst>
                                </p:cTn>
                              </p:par>
                            </p:childTnLst>
                          </p:cTn>
                        </p:par>
                        <p:par>
                          <p:cTn id="58" fill="hold">
                            <p:stCondLst>
                              <p:cond delay="2500"/>
                            </p:stCondLst>
                            <p:childTnLst>
                              <p:par>
                                <p:cTn id="59" presetID="22" presetClass="entr" presetSubtype="4" fill="hold" grpId="0" nodeType="afterEffect">
                                  <p:stCondLst>
                                    <p:cond delay="0"/>
                                  </p:stCondLst>
                                  <p:childTnLst>
                                    <p:set>
                                      <p:cBhvr>
                                        <p:cTn id="60" dur="1" fill="hold">
                                          <p:stCondLst>
                                            <p:cond delay="0"/>
                                          </p:stCondLst>
                                        </p:cTn>
                                        <p:tgtEl>
                                          <p:spTgt spid="421964"/>
                                        </p:tgtEl>
                                        <p:attrNameLst>
                                          <p:attrName>style.visibility</p:attrName>
                                        </p:attrNameLst>
                                      </p:cBhvr>
                                      <p:to>
                                        <p:strVal val="visible"/>
                                      </p:to>
                                    </p:set>
                                    <p:animEffect transition="in" filter="wipe(down)">
                                      <p:cBhvr>
                                        <p:cTn id="61" dur="500"/>
                                        <p:tgtEl>
                                          <p:spTgt spid="42196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1960"/>
                                        </p:tgtEl>
                                        <p:attrNameLst>
                                          <p:attrName>style.visibility</p:attrName>
                                        </p:attrNameLst>
                                      </p:cBhvr>
                                      <p:to>
                                        <p:strVal val="visible"/>
                                      </p:to>
                                    </p:set>
                                    <p:animEffect transition="in" filter="wipe(left)">
                                      <p:cBhvr>
                                        <p:cTn id="66" dur="500"/>
                                        <p:tgtEl>
                                          <p:spTgt spid="421960"/>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left)">
                                      <p:cBhvr>
                                        <p:cTn id="70" dur="500"/>
                                        <p:tgtEl>
                                          <p:spTgt spid="79"/>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421961"/>
                                        </p:tgtEl>
                                        <p:attrNameLst>
                                          <p:attrName>style.visibility</p:attrName>
                                        </p:attrNameLst>
                                      </p:cBhvr>
                                      <p:to>
                                        <p:strVal val="visible"/>
                                      </p:to>
                                    </p:set>
                                    <p:animEffect transition="in" filter="wipe(left)">
                                      <p:cBhvr>
                                        <p:cTn id="74" dur="500"/>
                                        <p:tgtEl>
                                          <p:spTgt spid="421961"/>
                                        </p:tgtEl>
                                      </p:cBhvr>
                                    </p:animEffect>
                                  </p:childTnLst>
                                </p:cTn>
                              </p:par>
                            </p:childTnLst>
                          </p:cTn>
                        </p:par>
                        <p:par>
                          <p:cTn id="75" fill="hold">
                            <p:stCondLst>
                              <p:cond delay="1500"/>
                            </p:stCondLst>
                            <p:childTnLst>
                              <p:par>
                                <p:cTn id="76" presetID="22" presetClass="entr" presetSubtype="8" fill="hold" nodeType="after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wipe(left)">
                                      <p:cBhvr>
                                        <p:cTn id="78" dur="500"/>
                                        <p:tgtEl>
                                          <p:spTgt spid="80"/>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par>
                          <p:cTn id="83" fill="hold">
                            <p:stCondLst>
                              <p:cond delay="2500"/>
                            </p:stCondLst>
                            <p:childTnLst>
                              <p:par>
                                <p:cTn id="84" presetID="22" presetClass="entr" presetSubtype="8" fill="hold" grpId="0" nodeType="afterEffect">
                                  <p:stCondLst>
                                    <p:cond delay="0"/>
                                  </p:stCondLst>
                                  <p:childTnLst>
                                    <p:set>
                                      <p:cBhvr>
                                        <p:cTn id="85" dur="1" fill="hold">
                                          <p:stCondLst>
                                            <p:cond delay="0"/>
                                          </p:stCondLst>
                                        </p:cTn>
                                        <p:tgtEl>
                                          <p:spTgt spid="421965"/>
                                        </p:tgtEl>
                                        <p:attrNameLst>
                                          <p:attrName>style.visibility</p:attrName>
                                        </p:attrNameLst>
                                      </p:cBhvr>
                                      <p:to>
                                        <p:strVal val="visible"/>
                                      </p:to>
                                    </p:set>
                                    <p:animEffect transition="in" filter="wipe(left)">
                                      <p:cBhvr>
                                        <p:cTn id="86" dur="500"/>
                                        <p:tgtEl>
                                          <p:spTgt spid="421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64" grpId="0" autoUpdateAnimBg="0"/>
      <p:bldP spid="421965" grpId="0" autoUpdateAnimBg="0"/>
      <p:bldP spid="421966" grpId="0" autoUpdateAnimBg="0"/>
      <p:bldP spid="42196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a:t>多重图和带自身环的图 </a:t>
            </a:r>
            <a:endParaRPr lang="zh-CN" altLang="en-US"/>
          </a:p>
        </p:txBody>
      </p:sp>
      <p:pic>
        <p:nvPicPr>
          <p:cNvPr id="316420" name="Picture 4" descr="7d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349500"/>
            <a:ext cx="8497888"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a:t>7.3   </a:t>
            </a:r>
            <a:r>
              <a:rPr lang="zh-CN" altLang="en-US"/>
              <a:t>图的遍历</a:t>
            </a:r>
            <a:endParaRPr lang="zh-CN" altLang="en-US"/>
          </a:p>
        </p:txBody>
      </p:sp>
      <p:sp>
        <p:nvSpPr>
          <p:cNvPr id="3" name="内容占位符 2"/>
          <p:cNvSpPr>
            <a:spLocks noGrp="1"/>
          </p:cNvSpPr>
          <p:nvPr>
            <p:ph idx="1"/>
          </p:nvPr>
        </p:nvSpPr>
        <p:spPr>
          <a:xfrm>
            <a:off x="285750" y="1989138"/>
            <a:ext cx="8674100" cy="4114800"/>
          </a:xfrm>
        </p:spPr>
        <p:txBody>
          <a:bodyPr/>
          <a:lstStyle/>
          <a:p>
            <a:pPr marL="0" indent="624205">
              <a:buFont typeface="Wingdings" panose="05000000000000000000" pitchFamily="2" charset="2"/>
              <a:buNone/>
            </a:pPr>
            <a:r>
              <a:rPr lang="zh-CN" altLang="en-US" dirty="0"/>
              <a:t>和树的遍历类似，我们希望从图中某顶点出发对图中每个顶点访问一次，而且只访问一次，这一过程称为图的遍历</a:t>
            </a:r>
            <a:r>
              <a:rPr lang="en-US" altLang="zh-CN" dirty="0"/>
              <a:t>(traversing graph)</a:t>
            </a:r>
            <a:r>
              <a:rPr lang="zh-CN" altLang="en-US" dirty="0"/>
              <a:t>。图的遍历中要考虑</a:t>
            </a:r>
            <a:endParaRPr lang="en-US" altLang="zh-CN" dirty="0"/>
          </a:p>
          <a:p>
            <a:pPr marL="0" indent="624205">
              <a:buFont typeface="Wingdings" panose="05000000000000000000" pitchFamily="2" charset="2"/>
              <a:buNone/>
            </a:pPr>
            <a:r>
              <a:rPr lang="en-US" altLang="zh-CN" dirty="0"/>
              <a:t>1</a:t>
            </a:r>
            <a:r>
              <a:rPr lang="zh-CN" altLang="en-US" dirty="0"/>
              <a:t>、从哪个顶点开始</a:t>
            </a:r>
            <a:endParaRPr lang="en-US" altLang="zh-CN" dirty="0"/>
          </a:p>
          <a:p>
            <a:pPr marL="0" indent="624205">
              <a:buFont typeface="Wingdings" panose="05000000000000000000" pitchFamily="2" charset="2"/>
              <a:buNone/>
            </a:pPr>
            <a:r>
              <a:rPr lang="en-US" altLang="zh-CN" dirty="0"/>
              <a:t>2</a:t>
            </a:r>
            <a:r>
              <a:rPr lang="zh-CN" altLang="en-US" dirty="0"/>
              <a:t>、如果有多个相邻顶点，以什么顺序访问</a:t>
            </a:r>
            <a:endParaRPr lang="en-US" altLang="zh-CN" dirty="0"/>
          </a:p>
          <a:p>
            <a:pPr marL="0" indent="624205">
              <a:buFont typeface="Wingdings" panose="05000000000000000000" pitchFamily="2" charset="2"/>
              <a:buNone/>
            </a:pPr>
            <a:r>
              <a:rPr lang="en-US" altLang="zh-CN" dirty="0"/>
              <a:t>3</a:t>
            </a:r>
            <a:r>
              <a:rPr lang="zh-CN" altLang="en-US" dirty="0"/>
              <a:t>、存在回路时如何避免回到已经访问过的顶点</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a:t>7.3   </a:t>
            </a:r>
            <a:r>
              <a:rPr lang="zh-CN" altLang="en-US"/>
              <a:t>图的遍历</a:t>
            </a:r>
            <a:endParaRPr lang="zh-CN" altLang="en-US"/>
          </a:p>
        </p:txBody>
      </p:sp>
      <p:sp>
        <p:nvSpPr>
          <p:cNvPr id="3" name="内容占位符 2"/>
          <p:cNvSpPr>
            <a:spLocks noGrp="1"/>
          </p:cNvSpPr>
          <p:nvPr>
            <p:ph idx="1"/>
          </p:nvPr>
        </p:nvSpPr>
        <p:spPr>
          <a:xfrm>
            <a:off x="433264" y="2060848"/>
            <a:ext cx="8891264" cy="4114800"/>
          </a:xfrm>
        </p:spPr>
        <p:txBody>
          <a:bodyPr/>
          <a:lstStyle/>
          <a:p>
            <a:pPr>
              <a:buFont typeface="Wingdings" panose="05000000000000000000" pitchFamily="2" charset="2"/>
              <a:buNone/>
              <a:defRPr/>
            </a:pPr>
            <a:r>
              <a:rPr lang="zh-CN" altLang="en-US" dirty="0"/>
              <a:t>解决：</a:t>
            </a:r>
            <a:r>
              <a:rPr lang="en-US" altLang="zh-CN" dirty="0"/>
              <a:t>1</a:t>
            </a:r>
            <a:r>
              <a:rPr lang="zh-CN" altLang="en-US" dirty="0"/>
              <a:t>、任意取一点开始</a:t>
            </a:r>
            <a:endParaRPr lang="en-US" altLang="zh-CN" dirty="0"/>
          </a:p>
          <a:p>
            <a:pPr>
              <a:buFont typeface="Wingdings" panose="05000000000000000000" pitchFamily="2" charset="2"/>
              <a:buNone/>
              <a:defRPr/>
            </a:pPr>
            <a:r>
              <a:rPr lang="en-US" altLang="zh-CN" dirty="0"/>
              <a:t>		    2</a:t>
            </a:r>
            <a:r>
              <a:rPr lang="zh-CN" altLang="en-US" dirty="0"/>
              <a:t>、约定访问次序</a:t>
            </a:r>
            <a:endParaRPr lang="en-US" altLang="zh-CN" dirty="0"/>
          </a:p>
          <a:p>
            <a:pPr>
              <a:buFont typeface="Wingdings" panose="05000000000000000000" pitchFamily="2" charset="2"/>
              <a:buNone/>
              <a:defRPr/>
            </a:pPr>
            <a:r>
              <a:rPr lang="en-US" altLang="zh-CN" dirty="0"/>
              <a:t>	       3</a:t>
            </a:r>
            <a:r>
              <a:rPr lang="zh-CN" altLang="en-US" dirty="0"/>
              <a:t>、设置“访问过”标记</a:t>
            </a:r>
            <a:endParaRPr lang="en-US" altLang="zh-CN" dirty="0"/>
          </a:p>
          <a:p>
            <a:pPr>
              <a:buFont typeface="Wingdings" panose="05000000000000000000" pitchFamily="2" charset="2"/>
              <a:buNone/>
              <a:defRPr/>
            </a:pPr>
            <a:r>
              <a:rPr lang="zh-CN" altLang="en-US" dirty="0"/>
              <a:t>下面介绍两种遍历图的规则：</a:t>
            </a:r>
            <a:endParaRPr lang="en-US" altLang="zh-CN" dirty="0"/>
          </a:p>
          <a:p>
            <a:pPr lvl="1">
              <a:buFont typeface="Wingdings" panose="05000000000000000000" pitchFamily="2" charset="2"/>
              <a:buChar char="n"/>
              <a:defRPr/>
            </a:pPr>
            <a:r>
              <a:rPr lang="zh-CN" altLang="en-US" dirty="0"/>
              <a:t>深度优先搜索</a:t>
            </a:r>
            <a:endParaRPr lang="en-US" altLang="zh-CN" dirty="0"/>
          </a:p>
          <a:p>
            <a:pPr lvl="1">
              <a:buFont typeface="Wingdings" panose="05000000000000000000" pitchFamily="2" charset="2"/>
              <a:buChar char="n"/>
              <a:defRPr/>
            </a:pPr>
            <a:r>
              <a:rPr lang="zh-CN" altLang="en-US" dirty="0"/>
              <a:t>广度优先搜索。</a:t>
            </a:r>
            <a:endParaRPr lang="en-US" altLang="zh-CN" dirty="0"/>
          </a:p>
          <a:p>
            <a:pPr>
              <a:buFont typeface="Wingdings" panose="05000000000000000000" pitchFamily="2" charset="2"/>
              <a:buNone/>
              <a:defRPr/>
            </a:pPr>
            <a:r>
              <a:rPr lang="zh-CN" altLang="en-US" dirty="0"/>
              <a:t>这两种方法既适用于无向图，也适用于有向图。</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a:t>7.3.1   </a:t>
            </a:r>
            <a:r>
              <a:rPr lang="zh-CN" altLang="en-US"/>
              <a:t>图的深度优先搜索遍历</a:t>
            </a:r>
            <a:endParaRPr lang="zh-CN" altLang="en-US"/>
          </a:p>
        </p:txBody>
      </p:sp>
      <p:sp>
        <p:nvSpPr>
          <p:cNvPr id="3" name="内容占位符 2"/>
          <p:cNvSpPr>
            <a:spLocks noGrp="1"/>
          </p:cNvSpPr>
          <p:nvPr>
            <p:ph idx="1"/>
          </p:nvPr>
        </p:nvSpPr>
        <p:spPr>
          <a:xfrm>
            <a:off x="285750" y="1785938"/>
            <a:ext cx="8674100" cy="4786312"/>
          </a:xfrm>
        </p:spPr>
        <p:txBody>
          <a:bodyPr/>
          <a:lstStyle/>
          <a:p>
            <a:pPr marL="0" indent="717550">
              <a:buFont typeface="Wingdings" panose="05000000000000000000" pitchFamily="2" charset="2"/>
              <a:buNone/>
              <a:defRPr/>
            </a:pPr>
            <a:r>
              <a:rPr lang="zh-CN" altLang="en-US" dirty="0"/>
              <a:t>假设初始时图中所有顶点未曾被访问，则深度优先搜索</a:t>
            </a:r>
            <a:r>
              <a:rPr lang="en-US" altLang="zh-CN" dirty="0"/>
              <a:t>(depth-first search)</a:t>
            </a:r>
            <a:endParaRPr lang="en-US" altLang="zh-CN" dirty="0"/>
          </a:p>
          <a:p>
            <a:pPr marL="0" indent="0">
              <a:buFont typeface="Arial" panose="020B0604020202020204" pitchFamily="34" charset="0"/>
              <a:buChar char="•"/>
              <a:defRPr/>
            </a:pPr>
            <a:r>
              <a:rPr lang="zh-CN" altLang="en-US" dirty="0"/>
              <a:t>从图中某个顶点</a:t>
            </a:r>
            <a:r>
              <a:rPr lang="en-US" altLang="zh-CN" dirty="0"/>
              <a:t>v</a:t>
            </a:r>
            <a:r>
              <a:rPr lang="zh-CN" altLang="en-US" dirty="0"/>
              <a:t>出发，首先访问此顶点，</a:t>
            </a:r>
            <a:endParaRPr lang="en-US" altLang="zh-CN" dirty="0"/>
          </a:p>
          <a:p>
            <a:pPr marL="93980" indent="-93980">
              <a:buFont typeface="Arial" panose="020B0604020202020204" pitchFamily="34" charset="0"/>
              <a:buChar char="•"/>
              <a:defRPr/>
            </a:pPr>
            <a:r>
              <a:rPr lang="zh-CN" altLang="en-US" dirty="0"/>
              <a:t>然后任选一个</a:t>
            </a:r>
            <a:r>
              <a:rPr lang="en-US" altLang="zh-CN" dirty="0"/>
              <a:t>v</a:t>
            </a:r>
            <a:r>
              <a:rPr lang="zh-CN" altLang="en-US" dirty="0"/>
              <a:t>的未被访问的邻接点</a:t>
            </a:r>
            <a:r>
              <a:rPr lang="en-US" altLang="zh-CN" dirty="0"/>
              <a:t>w</a:t>
            </a:r>
            <a:r>
              <a:rPr lang="zh-CN" altLang="en-US" dirty="0"/>
              <a:t>出发，继续进行深度优先搜索，直至图中所有和</a:t>
            </a:r>
            <a:r>
              <a:rPr lang="en-US" altLang="zh-CN" dirty="0"/>
              <a:t>v</a:t>
            </a:r>
            <a:r>
              <a:rPr lang="zh-CN" altLang="en-US" dirty="0"/>
              <a:t>有路径相通的顶点都被访问到；</a:t>
            </a:r>
            <a:endParaRPr lang="en-US" altLang="zh-CN" dirty="0"/>
          </a:p>
          <a:p>
            <a:pPr marL="93980" indent="-93980">
              <a:buFont typeface="Arial" panose="020B0604020202020204" pitchFamily="34" charset="0"/>
              <a:buChar char="•"/>
              <a:defRPr/>
            </a:pPr>
            <a:r>
              <a:rPr lang="zh-CN" altLang="en-US" dirty="0"/>
              <a:t>若此时图中尚有顶点未被访问，则另选一个图中未曾被访问的顶点作始点，重复上面的过程，直至图中所有的顶点都被访问。</a:t>
            </a:r>
            <a:endParaRPr lang="zh-CN" altLang="en-US" dirty="0">
              <a:latin typeface="宋体" panose="02010600030101010101" pitchFamily="2" charset="-122"/>
            </a:endParaRPr>
          </a:p>
          <a:p>
            <a:pPr marL="0" indent="624205">
              <a:buFont typeface="Wingdings" panose="05000000000000000000" pitchFamily="2" charset="2"/>
              <a:buNone/>
              <a:defRPr/>
            </a:pP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4000"/>
              <a:t>7.3.1   </a:t>
            </a:r>
            <a:r>
              <a:rPr lang="zh-CN" altLang="en-US" sz="4000"/>
              <a:t>图的深度优先搜索遍历</a:t>
            </a:r>
            <a:endParaRPr lang="zh-CN" altLang="en-US" sz="4000"/>
          </a:p>
        </p:txBody>
      </p:sp>
      <p:sp>
        <p:nvSpPr>
          <p:cNvPr id="59395" name="Rectangle 3"/>
          <p:cNvSpPr>
            <a:spLocks noGrp="1" noChangeArrowheads="1"/>
          </p:cNvSpPr>
          <p:nvPr>
            <p:ph type="body" idx="1"/>
          </p:nvPr>
        </p:nvSpPr>
        <p:spPr>
          <a:xfrm>
            <a:off x="785813" y="1857375"/>
            <a:ext cx="8174037" cy="4246563"/>
          </a:xfrm>
        </p:spPr>
        <p:txBody>
          <a:bodyPr/>
          <a:lstStyle/>
          <a:p>
            <a:pPr eaLnBrk="1" hangingPunct="1">
              <a:buFont typeface="Wingdings" panose="05000000000000000000" pitchFamily="2" charset="2"/>
              <a:buNone/>
            </a:pPr>
            <a:r>
              <a:rPr lang="zh-CN" altLang="en-US" dirty="0"/>
              <a:t>例子：</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矩形 2"/>
          <p:cNvSpPr/>
          <p:nvPr/>
        </p:nvSpPr>
        <p:spPr>
          <a:xfrm>
            <a:off x="4529474" y="2060848"/>
            <a:ext cx="4395451" cy="31085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0" indent="0">
              <a:buFont typeface="Arial" panose="020B0604020202020204" pitchFamily="34" charset="0"/>
              <a:buChar char="•"/>
              <a:defRPr/>
            </a:pPr>
            <a:r>
              <a:rPr lang="zh-CN" altLang="en-US" sz="2800" dirty="0"/>
              <a:t>从图中某个顶点</a:t>
            </a:r>
            <a:r>
              <a:rPr lang="en-US" altLang="zh-CN" sz="2800" dirty="0"/>
              <a:t>v</a:t>
            </a:r>
            <a:r>
              <a:rPr lang="zh-CN" altLang="en-US" sz="2800" dirty="0"/>
              <a:t>出发，首先访问此顶点，</a:t>
            </a:r>
            <a:endParaRPr lang="en-US" altLang="zh-CN" sz="2800" dirty="0"/>
          </a:p>
          <a:p>
            <a:pPr marL="93980" indent="-93980">
              <a:buFont typeface="Arial" panose="020B0604020202020204" pitchFamily="34" charset="0"/>
              <a:buChar char="•"/>
              <a:defRPr/>
            </a:pPr>
            <a:r>
              <a:rPr lang="zh-CN" altLang="en-US" sz="2800" dirty="0"/>
              <a:t>然后任选一个</a:t>
            </a:r>
            <a:r>
              <a:rPr lang="en-US" altLang="zh-CN" sz="2800" dirty="0"/>
              <a:t>v</a:t>
            </a:r>
            <a:r>
              <a:rPr lang="zh-CN" altLang="en-US" sz="2800" dirty="0"/>
              <a:t>的未被访问的邻接点</a:t>
            </a:r>
            <a:r>
              <a:rPr lang="en-US" altLang="zh-CN" sz="2800" dirty="0"/>
              <a:t>w</a:t>
            </a:r>
            <a:r>
              <a:rPr lang="zh-CN" altLang="en-US" sz="2800" dirty="0"/>
              <a:t>出发，继续进行深度优先搜索，直至图中所有和</a:t>
            </a:r>
            <a:r>
              <a:rPr lang="en-US" altLang="zh-CN" sz="2800" dirty="0"/>
              <a:t>v</a:t>
            </a:r>
            <a:r>
              <a:rPr lang="zh-CN" altLang="en-US" sz="2800" dirty="0"/>
              <a:t>有路径相通的顶点都被访问到；</a:t>
            </a:r>
            <a:endParaRPr lang="en-US" altLang="zh-CN" sz="2800" dirty="0"/>
          </a:p>
        </p:txBody>
      </p:sp>
      <p:pic>
        <p:nvPicPr>
          <p:cNvPr id="5" name="图片 4"/>
          <p:cNvPicPr>
            <a:picLocks noChangeAspect="1"/>
          </p:cNvPicPr>
          <p:nvPr/>
        </p:nvPicPr>
        <p:blipFill>
          <a:blip r:embed="rId1"/>
          <a:stretch>
            <a:fillRect/>
          </a:stretch>
        </p:blipFill>
        <p:spPr>
          <a:xfrm>
            <a:off x="785813" y="2698155"/>
            <a:ext cx="3400425" cy="2095500"/>
          </a:xfrm>
          <a:prstGeom prst="rect">
            <a:avLst/>
          </a:prstGeom>
        </p:spPr>
      </p:pic>
      <p:pic>
        <p:nvPicPr>
          <p:cNvPr id="4" name="图片 3"/>
          <p:cNvPicPr>
            <a:picLocks noChangeAspect="1"/>
          </p:cNvPicPr>
          <p:nvPr/>
        </p:nvPicPr>
        <p:blipFill>
          <a:blip r:embed="rId2"/>
          <a:stretch>
            <a:fillRect/>
          </a:stretch>
        </p:blipFill>
        <p:spPr>
          <a:xfrm>
            <a:off x="340428" y="2621890"/>
            <a:ext cx="3867150" cy="2466975"/>
          </a:xfrm>
          <a:prstGeom prst="rect">
            <a:avLst/>
          </a:prstGeom>
        </p:spPr>
      </p:pic>
      <p:sp>
        <p:nvSpPr>
          <p:cNvPr id="7" name="文本框 6"/>
          <p:cNvSpPr txBox="1"/>
          <p:nvPr/>
        </p:nvSpPr>
        <p:spPr>
          <a:xfrm>
            <a:off x="3285957" y="5714068"/>
            <a:ext cx="444352" cy="523220"/>
          </a:xfrm>
          <a:prstGeom prst="rect">
            <a:avLst/>
          </a:prstGeom>
          <a:noFill/>
        </p:spPr>
        <p:txBody>
          <a:bodyPr wrap="none" rtlCol="0">
            <a:spAutoFit/>
          </a:bodyPr>
          <a:lstStyle/>
          <a:p>
            <a:r>
              <a:rPr lang="en-US" altLang="zh-CN" sz="2800" dirty="0"/>
              <a:t>A</a:t>
            </a:r>
            <a:endParaRPr lang="zh-CN" altLang="en-US" sz="2800" dirty="0"/>
          </a:p>
        </p:txBody>
      </p:sp>
      <p:sp>
        <p:nvSpPr>
          <p:cNvPr id="17" name="文本框 16"/>
          <p:cNvSpPr txBox="1"/>
          <p:nvPr/>
        </p:nvSpPr>
        <p:spPr>
          <a:xfrm>
            <a:off x="4041394" y="5714068"/>
            <a:ext cx="327307" cy="530586"/>
          </a:xfrm>
          <a:prstGeom prst="rect">
            <a:avLst/>
          </a:prstGeom>
          <a:noFill/>
        </p:spPr>
        <p:txBody>
          <a:bodyPr wrap="square" rtlCol="0">
            <a:spAutoFit/>
          </a:bodyPr>
          <a:lstStyle/>
          <a:p>
            <a:r>
              <a:rPr lang="en-US" altLang="zh-CN" sz="2800" dirty="0"/>
              <a:t>B</a:t>
            </a:r>
            <a:endParaRPr lang="zh-CN" altLang="en-US" sz="2800" dirty="0"/>
          </a:p>
        </p:txBody>
      </p:sp>
      <p:sp>
        <p:nvSpPr>
          <p:cNvPr id="18" name="文本框 17"/>
          <p:cNvSpPr txBox="1"/>
          <p:nvPr/>
        </p:nvSpPr>
        <p:spPr>
          <a:xfrm>
            <a:off x="4744983" y="5728245"/>
            <a:ext cx="423514" cy="523220"/>
          </a:xfrm>
          <a:prstGeom prst="rect">
            <a:avLst/>
          </a:prstGeom>
          <a:noFill/>
        </p:spPr>
        <p:txBody>
          <a:bodyPr wrap="none" rtlCol="0">
            <a:spAutoFit/>
          </a:bodyPr>
          <a:lstStyle/>
          <a:p>
            <a:r>
              <a:rPr lang="en-US" altLang="zh-CN" sz="2800" dirty="0"/>
              <a:t>C</a:t>
            </a:r>
            <a:endParaRPr lang="zh-CN" altLang="en-US" sz="2800" dirty="0"/>
          </a:p>
        </p:txBody>
      </p:sp>
      <p:sp>
        <p:nvSpPr>
          <p:cNvPr id="19" name="文本框 18"/>
          <p:cNvSpPr txBox="1"/>
          <p:nvPr/>
        </p:nvSpPr>
        <p:spPr>
          <a:xfrm>
            <a:off x="5456613" y="5736911"/>
            <a:ext cx="444352" cy="523220"/>
          </a:xfrm>
          <a:prstGeom prst="rect">
            <a:avLst/>
          </a:prstGeom>
          <a:noFill/>
        </p:spPr>
        <p:txBody>
          <a:bodyPr wrap="none" rtlCol="0">
            <a:spAutoFit/>
          </a:bodyPr>
          <a:lstStyle/>
          <a:p>
            <a:r>
              <a:rPr lang="en-US" altLang="zh-CN" sz="2800" dirty="0"/>
              <a:t>D</a:t>
            </a:r>
            <a:endParaRPr lang="zh-CN" altLang="en-US" sz="2800" dirty="0"/>
          </a:p>
        </p:txBody>
      </p:sp>
      <p:sp>
        <p:nvSpPr>
          <p:cNvPr id="20" name="文本框 19"/>
          <p:cNvSpPr txBox="1"/>
          <p:nvPr/>
        </p:nvSpPr>
        <p:spPr>
          <a:xfrm>
            <a:off x="6186251" y="5743863"/>
            <a:ext cx="406659" cy="523220"/>
          </a:xfrm>
          <a:prstGeom prst="rect">
            <a:avLst/>
          </a:prstGeom>
          <a:noFill/>
        </p:spPr>
        <p:txBody>
          <a:bodyPr wrap="square" rtlCol="0">
            <a:spAutoFit/>
          </a:bodyPr>
          <a:lstStyle/>
          <a:p>
            <a:r>
              <a:rPr lang="en-US" altLang="zh-CN" sz="2800" dirty="0"/>
              <a:t>E</a:t>
            </a:r>
            <a:endParaRPr lang="zh-CN" altLang="en-US" sz="2800" dirty="0"/>
          </a:p>
        </p:txBody>
      </p:sp>
      <p:cxnSp>
        <p:nvCxnSpPr>
          <p:cNvPr id="9" name="直接箭头连接符 8"/>
          <p:cNvCxnSpPr/>
          <p:nvPr/>
        </p:nvCxnSpPr>
        <p:spPr>
          <a:xfrm>
            <a:off x="3624954" y="5989855"/>
            <a:ext cx="414802" cy="37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397646" y="5998521"/>
            <a:ext cx="414802" cy="37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063893" y="6025720"/>
            <a:ext cx="414802" cy="37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817361" y="6006651"/>
            <a:ext cx="414802" cy="376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33095" y="5666768"/>
            <a:ext cx="2760692" cy="584775"/>
          </a:xfrm>
          <a:prstGeom prst="rect">
            <a:avLst/>
          </a:prstGeom>
          <a:noFill/>
        </p:spPr>
        <p:txBody>
          <a:bodyPr wrap="none" rtlCol="0">
            <a:spAutoFit/>
          </a:bodyPr>
          <a:lstStyle/>
          <a:p>
            <a:r>
              <a:rPr lang="zh-CN" altLang="en-US" sz="3200" dirty="0"/>
              <a:t>深度遍历结果</a:t>
            </a:r>
            <a:r>
              <a:rPr lang="en-US" altLang="zh-CN" sz="3200" dirty="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P spid="2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722878" y="2041216"/>
            <a:ext cx="8174037"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buFont typeface="Wingdings" panose="05000000000000000000" pitchFamily="2" charset="2"/>
              <a:buNone/>
            </a:pPr>
            <a:r>
              <a:rPr lang="zh-CN" altLang="en-US" kern="0" dirty="0"/>
              <a:t>无向图例子：</a:t>
            </a:r>
            <a:endParaRPr lang="zh-CN" altLang="en-US" kern="0" dirty="0"/>
          </a:p>
        </p:txBody>
      </p:sp>
      <p:sp>
        <p:nvSpPr>
          <p:cNvPr id="59394" name="Rectangle 2"/>
          <p:cNvSpPr>
            <a:spLocks noGrp="1" noChangeArrowheads="1"/>
          </p:cNvSpPr>
          <p:nvPr>
            <p:ph type="title"/>
          </p:nvPr>
        </p:nvSpPr>
        <p:spPr/>
        <p:txBody>
          <a:bodyPr/>
          <a:lstStyle/>
          <a:p>
            <a:pPr eaLnBrk="1" hangingPunct="1"/>
            <a:r>
              <a:rPr lang="en-US" altLang="zh-CN" sz="4000" dirty="0"/>
              <a:t>7.3.1   </a:t>
            </a:r>
            <a:r>
              <a:rPr lang="zh-CN" altLang="en-US" sz="4000" dirty="0"/>
              <a:t>图的深度优先搜索遍历</a:t>
            </a:r>
            <a:endParaRPr lang="zh-CN" altLang="en-US" sz="40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22" name="图片 21"/>
          <p:cNvPicPr>
            <a:picLocks noChangeAspect="1"/>
          </p:cNvPicPr>
          <p:nvPr/>
        </p:nvPicPr>
        <p:blipFill>
          <a:blip r:embed="rId1"/>
          <a:stretch>
            <a:fillRect/>
          </a:stretch>
        </p:blipFill>
        <p:spPr>
          <a:xfrm>
            <a:off x="932501" y="2755817"/>
            <a:ext cx="3609975" cy="2095500"/>
          </a:xfrm>
          <a:prstGeom prst="rect">
            <a:avLst/>
          </a:prstGeom>
        </p:spPr>
      </p:pic>
      <p:cxnSp>
        <p:nvCxnSpPr>
          <p:cNvPr id="16" name="直接箭头连接符 15"/>
          <p:cNvCxnSpPr/>
          <p:nvPr/>
        </p:nvCxnSpPr>
        <p:spPr>
          <a:xfrm flipV="1">
            <a:off x="1498456" y="3913747"/>
            <a:ext cx="418237" cy="298064"/>
          </a:xfrm>
          <a:prstGeom prst="straightConnector1">
            <a:avLst/>
          </a:prstGeom>
          <a:ln w="19050">
            <a:solidFill>
              <a:srgbClr val="FF0000"/>
            </a:solidFill>
            <a:headEnd w="sm" len="lg"/>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240291" y="3140968"/>
            <a:ext cx="451082" cy="405748"/>
          </a:xfrm>
          <a:prstGeom prst="straightConnector1">
            <a:avLst/>
          </a:prstGeom>
          <a:ln w="19050">
            <a:solidFill>
              <a:srgbClr val="FF0000"/>
            </a:solidFill>
            <a:headEnd w="sm" len="lg"/>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221643" y="3429000"/>
            <a:ext cx="0" cy="782811"/>
          </a:xfrm>
          <a:prstGeom prst="straightConnector1">
            <a:avLst/>
          </a:prstGeom>
          <a:ln w="19050">
            <a:solidFill>
              <a:srgbClr val="FF0000"/>
            </a:solidFill>
            <a:headEnd w="sm" len="lg"/>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010624" y="3412161"/>
            <a:ext cx="0" cy="782811"/>
          </a:xfrm>
          <a:prstGeom prst="straightConnector1">
            <a:avLst/>
          </a:prstGeom>
          <a:ln w="19050">
            <a:solidFill>
              <a:srgbClr val="FF0000"/>
            </a:solidFill>
            <a:headEnd w="sm" len="lg"/>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250456" y="2959234"/>
            <a:ext cx="890501" cy="418898"/>
          </a:xfrm>
          <a:prstGeom prst="straightConnector1">
            <a:avLst/>
          </a:prstGeom>
          <a:ln w="19050">
            <a:solidFill>
              <a:srgbClr val="FF0000"/>
            </a:solidFill>
            <a:headEnd w="sm" len="lg"/>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592522" y="2884075"/>
            <a:ext cx="3092513" cy="1200329"/>
          </a:xfrm>
          <a:prstGeom prst="rect">
            <a:avLst/>
          </a:prstGeom>
          <a:noFill/>
        </p:spPr>
        <p:txBody>
          <a:bodyPr wrap="none" rtlCol="0">
            <a:spAutoFit/>
          </a:bodyPr>
          <a:lstStyle/>
          <a:p>
            <a:r>
              <a:rPr lang="en-US" altLang="zh-CN" dirty="0"/>
              <a:t>G</a:t>
            </a:r>
            <a:r>
              <a:rPr lang="zh-CN" altLang="en-US" dirty="0"/>
              <a:t>从顶点</a:t>
            </a:r>
            <a:r>
              <a:rPr lang="en-US" altLang="zh-CN" dirty="0"/>
              <a:t>A</a:t>
            </a:r>
            <a:r>
              <a:rPr lang="zh-CN" altLang="en-US" dirty="0"/>
              <a:t>开始出发，</a:t>
            </a:r>
            <a:endParaRPr lang="en-US" altLang="zh-CN" dirty="0"/>
          </a:p>
          <a:p>
            <a:r>
              <a:rPr lang="en-US" altLang="zh-CN" dirty="0"/>
              <a:t>A-&gt;B-&gt;C-&gt;D-&gt;E  ??</a:t>
            </a:r>
            <a:endParaRPr lang="en-US" altLang="zh-CN" dirty="0"/>
          </a:p>
          <a:p>
            <a:endParaRPr lang="zh-CN" altLang="en-US" dirty="0"/>
          </a:p>
        </p:txBody>
      </p:sp>
      <p:grpSp>
        <p:nvGrpSpPr>
          <p:cNvPr id="18" name="组合 17"/>
          <p:cNvGrpSpPr/>
          <p:nvPr/>
        </p:nvGrpSpPr>
        <p:grpSpPr>
          <a:xfrm>
            <a:off x="7884368" y="2753680"/>
            <a:ext cx="685790" cy="2547528"/>
            <a:chOff x="7884368" y="2753680"/>
            <a:chExt cx="685790" cy="2547528"/>
          </a:xfrm>
        </p:grpSpPr>
        <p:cxnSp>
          <p:nvCxnSpPr>
            <p:cNvPr id="5" name="直接连接符 4"/>
            <p:cNvCxnSpPr/>
            <p:nvPr/>
          </p:nvCxnSpPr>
          <p:spPr>
            <a:xfrm>
              <a:off x="7884368" y="2755817"/>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570158" y="2753680"/>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884368" y="530120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84368" y="494116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884368" y="458112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884368" y="4194972"/>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884368" y="3820405"/>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84368" y="3429000"/>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7975412" y="4906848"/>
            <a:ext cx="407285" cy="461665"/>
          </a:xfrm>
          <a:prstGeom prst="rect">
            <a:avLst/>
          </a:prstGeom>
          <a:noFill/>
        </p:spPr>
        <p:txBody>
          <a:bodyPr wrap="square" rtlCol="0">
            <a:spAutoFit/>
          </a:bodyPr>
          <a:lstStyle/>
          <a:p>
            <a:r>
              <a:rPr lang="en-US" altLang="zh-CN" dirty="0"/>
              <a:t>A</a:t>
            </a:r>
            <a:endParaRPr lang="en-US" altLang="zh-CN" dirty="0"/>
          </a:p>
        </p:txBody>
      </p:sp>
      <p:sp>
        <p:nvSpPr>
          <p:cNvPr id="33" name="文本框 32"/>
          <p:cNvSpPr txBox="1"/>
          <p:nvPr/>
        </p:nvSpPr>
        <p:spPr>
          <a:xfrm>
            <a:off x="7989757" y="4549192"/>
            <a:ext cx="407285" cy="461665"/>
          </a:xfrm>
          <a:prstGeom prst="rect">
            <a:avLst/>
          </a:prstGeom>
          <a:noFill/>
        </p:spPr>
        <p:txBody>
          <a:bodyPr wrap="square" rtlCol="0">
            <a:spAutoFit/>
          </a:bodyPr>
          <a:lstStyle/>
          <a:p>
            <a:r>
              <a:rPr lang="en-US" altLang="zh-CN" dirty="0"/>
              <a:t>B</a:t>
            </a:r>
            <a:endParaRPr lang="en-US" altLang="zh-CN" dirty="0"/>
          </a:p>
        </p:txBody>
      </p:sp>
      <p:sp>
        <p:nvSpPr>
          <p:cNvPr id="34" name="文本框 33"/>
          <p:cNvSpPr txBox="1"/>
          <p:nvPr/>
        </p:nvSpPr>
        <p:spPr>
          <a:xfrm>
            <a:off x="8005168" y="4164498"/>
            <a:ext cx="407285" cy="461665"/>
          </a:xfrm>
          <a:prstGeom prst="rect">
            <a:avLst/>
          </a:prstGeom>
          <a:noFill/>
        </p:spPr>
        <p:txBody>
          <a:bodyPr wrap="square" rtlCol="0">
            <a:spAutoFit/>
          </a:bodyPr>
          <a:lstStyle/>
          <a:p>
            <a:r>
              <a:rPr lang="en-US" altLang="zh-CN" dirty="0"/>
              <a:t>C</a:t>
            </a:r>
            <a:endParaRPr lang="en-US" altLang="zh-CN" dirty="0"/>
          </a:p>
        </p:txBody>
      </p:sp>
      <p:sp>
        <p:nvSpPr>
          <p:cNvPr id="35" name="文本框 34"/>
          <p:cNvSpPr txBox="1"/>
          <p:nvPr/>
        </p:nvSpPr>
        <p:spPr>
          <a:xfrm>
            <a:off x="8007643" y="3803566"/>
            <a:ext cx="407285" cy="461665"/>
          </a:xfrm>
          <a:prstGeom prst="rect">
            <a:avLst/>
          </a:prstGeom>
          <a:noFill/>
        </p:spPr>
        <p:txBody>
          <a:bodyPr wrap="square" rtlCol="0">
            <a:spAutoFit/>
          </a:bodyPr>
          <a:lstStyle/>
          <a:p>
            <a:r>
              <a:rPr lang="en-US" altLang="zh-CN" dirty="0"/>
              <a:t>D</a:t>
            </a:r>
            <a:endParaRPr lang="en-US" altLang="zh-CN" dirty="0"/>
          </a:p>
        </p:txBody>
      </p:sp>
      <p:sp>
        <p:nvSpPr>
          <p:cNvPr id="36" name="文本框 35"/>
          <p:cNvSpPr txBox="1"/>
          <p:nvPr/>
        </p:nvSpPr>
        <p:spPr>
          <a:xfrm>
            <a:off x="7998597" y="3429441"/>
            <a:ext cx="407285" cy="461665"/>
          </a:xfrm>
          <a:prstGeom prst="rect">
            <a:avLst/>
          </a:prstGeom>
          <a:noFill/>
        </p:spPr>
        <p:txBody>
          <a:bodyPr wrap="square" rtlCol="0">
            <a:spAutoFit/>
          </a:bodyPr>
          <a:lstStyle/>
          <a:p>
            <a:r>
              <a:rPr lang="en-US" altLang="zh-CN" dirty="0"/>
              <a:t>E</a:t>
            </a:r>
            <a:endParaRPr lang="en-US" altLang="zh-CN" dirty="0"/>
          </a:p>
        </p:txBody>
      </p:sp>
      <p:sp>
        <p:nvSpPr>
          <p:cNvPr id="37" name="文本框 36"/>
          <p:cNvSpPr txBox="1"/>
          <p:nvPr/>
        </p:nvSpPr>
        <p:spPr>
          <a:xfrm>
            <a:off x="8013837" y="3433251"/>
            <a:ext cx="407285" cy="461665"/>
          </a:xfrm>
          <a:prstGeom prst="rect">
            <a:avLst/>
          </a:prstGeom>
          <a:noFill/>
        </p:spPr>
        <p:txBody>
          <a:bodyPr wrap="square" rtlCol="0">
            <a:spAutoFit/>
          </a:bodyPr>
          <a:lstStyle/>
          <a:p>
            <a:r>
              <a:rPr lang="en-US" altLang="zh-CN" dirty="0"/>
              <a:t>F</a:t>
            </a:r>
            <a:endParaRPr lang="en-US" altLang="zh-CN" dirty="0"/>
          </a:p>
        </p:txBody>
      </p:sp>
      <p:sp>
        <p:nvSpPr>
          <p:cNvPr id="4" name="文本框 3"/>
          <p:cNvSpPr txBox="1"/>
          <p:nvPr/>
        </p:nvSpPr>
        <p:spPr>
          <a:xfrm>
            <a:off x="4644937" y="3820405"/>
            <a:ext cx="631904" cy="461665"/>
          </a:xfrm>
          <a:prstGeom prst="rect">
            <a:avLst/>
          </a:prstGeom>
          <a:noFill/>
        </p:spPr>
        <p:txBody>
          <a:bodyPr wrap="none" rtlCol="0">
            <a:spAutoFit/>
          </a:bodyPr>
          <a:lstStyle/>
          <a:p>
            <a:r>
              <a:rPr lang="en-US" altLang="zh-CN" dirty="0"/>
              <a:t>-&gt;F</a:t>
            </a:r>
            <a:endParaRPr lang="zh-CN" altLang="en-US" dirty="0"/>
          </a:p>
        </p:txBody>
      </p:sp>
      <p:grpSp>
        <p:nvGrpSpPr>
          <p:cNvPr id="19" name="组合 18"/>
          <p:cNvGrpSpPr/>
          <p:nvPr/>
        </p:nvGrpSpPr>
        <p:grpSpPr>
          <a:xfrm>
            <a:off x="3773805" y="4439920"/>
            <a:ext cx="3609340" cy="2095500"/>
            <a:chOff x="5943" y="6992"/>
            <a:chExt cx="5684" cy="3300"/>
          </a:xfrm>
        </p:grpSpPr>
        <p:pic>
          <p:nvPicPr>
            <p:cNvPr id="6" name="图片 5"/>
            <p:cNvPicPr>
              <a:picLocks noChangeAspect="1"/>
            </p:cNvPicPr>
            <p:nvPr/>
          </p:nvPicPr>
          <p:blipFill>
            <a:blip r:embed="rId1"/>
            <a:stretch>
              <a:fillRect/>
            </a:stretch>
          </p:blipFill>
          <p:spPr>
            <a:xfrm>
              <a:off x="5943" y="6992"/>
              <a:ext cx="5685" cy="3300"/>
            </a:xfrm>
            <a:prstGeom prst="rect">
              <a:avLst/>
            </a:prstGeom>
          </p:spPr>
        </p:pic>
        <p:sp>
          <p:nvSpPr>
            <p:cNvPr id="9" name="矩形 8"/>
            <p:cNvSpPr/>
            <p:nvPr/>
          </p:nvSpPr>
          <p:spPr>
            <a:xfrm>
              <a:off x="7030" y="7285"/>
              <a:ext cx="1531" cy="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rot="13680000">
              <a:off x="6939" y="7882"/>
              <a:ext cx="850" cy="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030" y="9681"/>
              <a:ext cx="1531" cy="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rot="13680000">
              <a:off x="8229" y="8898"/>
              <a:ext cx="741" cy="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33" grpId="0"/>
      <p:bldP spid="34" grpId="0"/>
      <p:bldP spid="35" grpId="0"/>
      <p:bldP spid="36" grpId="0"/>
      <p:bldP spid="36" grpId="1"/>
      <p:bldP spid="37"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4000"/>
              <a:t>7.3.1   </a:t>
            </a:r>
            <a:r>
              <a:rPr lang="zh-CN" altLang="en-US" sz="4000"/>
              <a:t>图的深度优先搜索遍历</a:t>
            </a:r>
            <a:endParaRPr lang="zh-CN" altLang="en-US" sz="4000"/>
          </a:p>
        </p:txBody>
      </p:sp>
      <p:sp>
        <p:nvSpPr>
          <p:cNvPr id="59395" name="Rectangle 3"/>
          <p:cNvSpPr>
            <a:spLocks noGrp="1" noChangeArrowheads="1"/>
          </p:cNvSpPr>
          <p:nvPr>
            <p:ph type="body" idx="1"/>
          </p:nvPr>
        </p:nvSpPr>
        <p:spPr>
          <a:xfrm>
            <a:off x="785813" y="1857375"/>
            <a:ext cx="8174037" cy="4246563"/>
          </a:xfrm>
        </p:spPr>
        <p:txBody>
          <a:bodyPr/>
          <a:lstStyle/>
          <a:p>
            <a:pPr eaLnBrk="1" hangingPunct="1">
              <a:buFont typeface="Wingdings" panose="05000000000000000000" pitchFamily="2" charset="2"/>
              <a:buNone/>
            </a:pPr>
            <a:r>
              <a:rPr lang="zh-CN" altLang="en-US" dirty="0"/>
              <a:t>有向图例子：</a:t>
            </a:r>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grpSp>
        <p:nvGrpSpPr>
          <p:cNvPr id="9" name="组合 8"/>
          <p:cNvGrpSpPr/>
          <p:nvPr/>
        </p:nvGrpSpPr>
        <p:grpSpPr>
          <a:xfrm>
            <a:off x="1619578" y="2958088"/>
            <a:ext cx="685790" cy="2547528"/>
            <a:chOff x="7884368" y="2753680"/>
            <a:chExt cx="685790" cy="2547528"/>
          </a:xfrm>
        </p:grpSpPr>
        <p:cxnSp>
          <p:nvCxnSpPr>
            <p:cNvPr id="10" name="直接连接符 9"/>
            <p:cNvCxnSpPr/>
            <p:nvPr/>
          </p:nvCxnSpPr>
          <p:spPr>
            <a:xfrm>
              <a:off x="7884368" y="2755817"/>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70158" y="2753680"/>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84368" y="530120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84368" y="494116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884368" y="458112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84368" y="4194972"/>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884368" y="3820405"/>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84368" y="3429000"/>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1710622" y="5111256"/>
            <a:ext cx="407285" cy="461665"/>
          </a:xfrm>
          <a:prstGeom prst="rect">
            <a:avLst/>
          </a:prstGeom>
          <a:noFill/>
        </p:spPr>
        <p:txBody>
          <a:bodyPr wrap="square" rtlCol="0">
            <a:spAutoFit/>
          </a:bodyPr>
          <a:lstStyle/>
          <a:p>
            <a:r>
              <a:rPr lang="en-US" altLang="zh-CN" dirty="0"/>
              <a:t>A</a:t>
            </a:r>
            <a:endParaRPr lang="en-US" altLang="zh-CN" dirty="0"/>
          </a:p>
        </p:txBody>
      </p:sp>
      <p:sp>
        <p:nvSpPr>
          <p:cNvPr id="19" name="文本框 18"/>
          <p:cNvSpPr txBox="1"/>
          <p:nvPr/>
        </p:nvSpPr>
        <p:spPr>
          <a:xfrm>
            <a:off x="1724967" y="4753600"/>
            <a:ext cx="407285" cy="461665"/>
          </a:xfrm>
          <a:prstGeom prst="rect">
            <a:avLst/>
          </a:prstGeom>
          <a:noFill/>
        </p:spPr>
        <p:txBody>
          <a:bodyPr wrap="square" rtlCol="0">
            <a:spAutoFit/>
          </a:bodyPr>
          <a:lstStyle/>
          <a:p>
            <a:r>
              <a:rPr lang="en-US" altLang="zh-CN" dirty="0"/>
              <a:t>B</a:t>
            </a:r>
            <a:endParaRPr lang="en-US" altLang="zh-CN" dirty="0"/>
          </a:p>
        </p:txBody>
      </p:sp>
      <p:sp>
        <p:nvSpPr>
          <p:cNvPr id="20" name="文本框 19"/>
          <p:cNvSpPr txBox="1"/>
          <p:nvPr/>
        </p:nvSpPr>
        <p:spPr>
          <a:xfrm>
            <a:off x="1740378" y="4368906"/>
            <a:ext cx="407285" cy="461665"/>
          </a:xfrm>
          <a:prstGeom prst="rect">
            <a:avLst/>
          </a:prstGeom>
          <a:noFill/>
        </p:spPr>
        <p:txBody>
          <a:bodyPr wrap="square" rtlCol="0">
            <a:spAutoFit/>
          </a:bodyPr>
          <a:lstStyle/>
          <a:p>
            <a:r>
              <a:rPr lang="en-US" altLang="zh-CN" dirty="0"/>
              <a:t>C</a:t>
            </a:r>
            <a:endParaRPr lang="en-US" altLang="zh-CN" dirty="0"/>
          </a:p>
        </p:txBody>
      </p:sp>
      <p:sp>
        <p:nvSpPr>
          <p:cNvPr id="21" name="文本框 20"/>
          <p:cNvSpPr txBox="1"/>
          <p:nvPr/>
        </p:nvSpPr>
        <p:spPr>
          <a:xfrm>
            <a:off x="1743730" y="4743472"/>
            <a:ext cx="289519" cy="461665"/>
          </a:xfrm>
          <a:prstGeom prst="rect">
            <a:avLst/>
          </a:prstGeom>
          <a:noFill/>
        </p:spPr>
        <p:txBody>
          <a:bodyPr wrap="square" rtlCol="0">
            <a:spAutoFit/>
          </a:bodyPr>
          <a:lstStyle/>
          <a:p>
            <a:r>
              <a:rPr lang="en-US" altLang="zh-CN" dirty="0"/>
              <a:t>D</a:t>
            </a:r>
            <a:endParaRPr lang="en-US" altLang="zh-CN" dirty="0"/>
          </a:p>
        </p:txBody>
      </p:sp>
      <p:sp>
        <p:nvSpPr>
          <p:cNvPr id="22" name="文本框 21"/>
          <p:cNvSpPr txBox="1"/>
          <p:nvPr/>
        </p:nvSpPr>
        <p:spPr>
          <a:xfrm>
            <a:off x="1733807" y="4001349"/>
            <a:ext cx="407285" cy="461665"/>
          </a:xfrm>
          <a:prstGeom prst="rect">
            <a:avLst/>
          </a:prstGeom>
          <a:noFill/>
        </p:spPr>
        <p:txBody>
          <a:bodyPr wrap="square" rtlCol="0">
            <a:spAutoFit/>
          </a:bodyPr>
          <a:lstStyle/>
          <a:p>
            <a:r>
              <a:rPr lang="en-US" altLang="zh-CN" dirty="0"/>
              <a:t>E</a:t>
            </a:r>
            <a:endParaRPr lang="en-US" altLang="zh-CN" dirty="0"/>
          </a:p>
        </p:txBody>
      </p:sp>
      <p:pic>
        <p:nvPicPr>
          <p:cNvPr id="23" name="图片 22"/>
          <p:cNvPicPr>
            <a:picLocks noChangeAspect="1"/>
          </p:cNvPicPr>
          <p:nvPr/>
        </p:nvPicPr>
        <p:blipFill>
          <a:blip r:embed="rId1"/>
          <a:stretch>
            <a:fillRect/>
          </a:stretch>
        </p:blipFill>
        <p:spPr>
          <a:xfrm>
            <a:off x="2843737" y="3035036"/>
            <a:ext cx="3181231" cy="1932625"/>
          </a:xfrm>
          <a:prstGeom prst="rect">
            <a:avLst/>
          </a:prstGeom>
        </p:spPr>
      </p:pic>
      <p:sp>
        <p:nvSpPr>
          <p:cNvPr id="24" name="文本框 23"/>
          <p:cNvSpPr txBox="1"/>
          <p:nvPr/>
        </p:nvSpPr>
        <p:spPr>
          <a:xfrm>
            <a:off x="2976450" y="5035585"/>
            <a:ext cx="3570208" cy="830997"/>
          </a:xfrm>
          <a:prstGeom prst="rect">
            <a:avLst/>
          </a:prstGeom>
          <a:noFill/>
        </p:spPr>
        <p:txBody>
          <a:bodyPr wrap="none" rtlCol="0">
            <a:spAutoFit/>
          </a:bodyPr>
          <a:lstStyle/>
          <a:p>
            <a:r>
              <a:rPr lang="zh-CN" altLang="en-US" dirty="0"/>
              <a:t>有向图</a:t>
            </a:r>
            <a:r>
              <a:rPr lang="en-US" altLang="zh-CN" dirty="0"/>
              <a:t>G</a:t>
            </a:r>
            <a:r>
              <a:rPr lang="zh-CN" altLang="en-US" dirty="0"/>
              <a:t>从顶点</a:t>
            </a:r>
            <a:r>
              <a:rPr lang="en-US" altLang="zh-CN" dirty="0">
                <a:solidFill>
                  <a:srgbClr val="FF0000"/>
                </a:solidFill>
              </a:rPr>
              <a:t>A</a:t>
            </a:r>
            <a:r>
              <a:rPr lang="zh-CN" altLang="en-US" dirty="0"/>
              <a:t>出发：</a:t>
            </a:r>
            <a:endParaRPr lang="en-US" altLang="zh-CN" dirty="0"/>
          </a:p>
          <a:p>
            <a:r>
              <a:rPr lang="zh-CN" altLang="en-US" dirty="0"/>
              <a:t>深度优先搜索遍历序列：</a:t>
            </a:r>
            <a:endParaRPr lang="zh-CN" altLang="en-US" dirty="0"/>
          </a:p>
        </p:txBody>
      </p:sp>
      <p:sp>
        <p:nvSpPr>
          <p:cNvPr id="25" name="文本框 24"/>
          <p:cNvSpPr txBox="1"/>
          <p:nvPr/>
        </p:nvSpPr>
        <p:spPr>
          <a:xfrm>
            <a:off x="6305541" y="5376408"/>
            <a:ext cx="350647" cy="461665"/>
          </a:xfrm>
          <a:prstGeom prst="rect">
            <a:avLst/>
          </a:prstGeom>
          <a:noFill/>
        </p:spPr>
        <p:txBody>
          <a:bodyPr wrap="square" rtlCol="0">
            <a:spAutoFit/>
          </a:bodyPr>
          <a:lstStyle/>
          <a:p>
            <a:r>
              <a:rPr lang="en-US" altLang="zh-CN" dirty="0"/>
              <a:t>A</a:t>
            </a:r>
            <a:endParaRPr lang="en-US" altLang="zh-CN" dirty="0"/>
          </a:p>
        </p:txBody>
      </p:sp>
      <p:sp>
        <p:nvSpPr>
          <p:cNvPr id="26" name="文本框 25"/>
          <p:cNvSpPr txBox="1"/>
          <p:nvPr/>
        </p:nvSpPr>
        <p:spPr>
          <a:xfrm>
            <a:off x="6656188" y="5368102"/>
            <a:ext cx="312504" cy="461665"/>
          </a:xfrm>
          <a:prstGeom prst="rect">
            <a:avLst/>
          </a:prstGeom>
          <a:noFill/>
        </p:spPr>
        <p:txBody>
          <a:bodyPr wrap="square" rtlCol="0">
            <a:spAutoFit/>
          </a:bodyPr>
          <a:lstStyle/>
          <a:p>
            <a:r>
              <a:rPr lang="en-US" altLang="zh-CN" dirty="0"/>
              <a:t>B</a:t>
            </a:r>
            <a:endParaRPr lang="en-US" altLang="zh-CN" dirty="0"/>
          </a:p>
        </p:txBody>
      </p:sp>
      <p:sp>
        <p:nvSpPr>
          <p:cNvPr id="27" name="文本框 26"/>
          <p:cNvSpPr txBox="1"/>
          <p:nvPr/>
        </p:nvSpPr>
        <p:spPr>
          <a:xfrm>
            <a:off x="7014096" y="5368101"/>
            <a:ext cx="407285" cy="461665"/>
          </a:xfrm>
          <a:prstGeom prst="rect">
            <a:avLst/>
          </a:prstGeom>
          <a:noFill/>
        </p:spPr>
        <p:txBody>
          <a:bodyPr wrap="square" rtlCol="0">
            <a:spAutoFit/>
          </a:bodyPr>
          <a:lstStyle/>
          <a:p>
            <a:r>
              <a:rPr lang="en-US" altLang="zh-CN" dirty="0"/>
              <a:t>C</a:t>
            </a:r>
            <a:endParaRPr lang="en-US" altLang="zh-CN" dirty="0"/>
          </a:p>
        </p:txBody>
      </p:sp>
      <p:sp>
        <p:nvSpPr>
          <p:cNvPr id="28" name="文本框 27"/>
          <p:cNvSpPr txBox="1"/>
          <p:nvPr/>
        </p:nvSpPr>
        <p:spPr>
          <a:xfrm>
            <a:off x="7373740" y="5368100"/>
            <a:ext cx="289519" cy="461665"/>
          </a:xfrm>
          <a:prstGeom prst="rect">
            <a:avLst/>
          </a:prstGeom>
          <a:noFill/>
        </p:spPr>
        <p:txBody>
          <a:bodyPr wrap="square" rtlCol="0">
            <a:spAutoFit/>
          </a:bodyPr>
          <a:lstStyle/>
          <a:p>
            <a:r>
              <a:rPr lang="en-US" altLang="zh-CN" dirty="0"/>
              <a:t>E</a:t>
            </a:r>
            <a:endParaRPr lang="en-US" altLang="zh-CN" dirty="0"/>
          </a:p>
        </p:txBody>
      </p:sp>
      <p:sp>
        <p:nvSpPr>
          <p:cNvPr id="29" name="文本框 28"/>
          <p:cNvSpPr txBox="1"/>
          <p:nvPr/>
        </p:nvSpPr>
        <p:spPr>
          <a:xfrm>
            <a:off x="7848824" y="5368100"/>
            <a:ext cx="289519" cy="461665"/>
          </a:xfrm>
          <a:prstGeom prst="rect">
            <a:avLst/>
          </a:prstGeom>
          <a:noFill/>
        </p:spPr>
        <p:txBody>
          <a:bodyPr wrap="square" rtlCol="0">
            <a:spAutoFit/>
          </a:bodyPr>
          <a:lstStyle/>
          <a:p>
            <a:r>
              <a:rPr lang="en-US" altLang="zh-CN" dirty="0"/>
              <a:t>D</a:t>
            </a:r>
            <a:endParaRPr lang="en-US" altLang="zh-CN" dirty="0"/>
          </a:p>
        </p:txBody>
      </p:sp>
      <p:sp>
        <p:nvSpPr>
          <p:cNvPr id="4" name="矩形 3"/>
          <p:cNvSpPr/>
          <p:nvPr/>
        </p:nvSpPr>
        <p:spPr>
          <a:xfrm rot="5640000">
            <a:off x="5179695" y="2702560"/>
            <a:ext cx="972185" cy="242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rot="5640000">
            <a:off x="5664200" y="2702560"/>
            <a:ext cx="972185" cy="242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9" grpId="1"/>
      <p:bldP spid="20" grpId="0"/>
      <p:bldP spid="20" grpId="1"/>
      <p:bldP spid="21" grpId="0"/>
      <p:bldP spid="22" grpId="0"/>
      <p:bldP spid="22" grpId="1"/>
      <p:bldP spid="25" grpId="0"/>
      <p:bldP spid="26" grpId="0"/>
      <p:bldP spid="27" grpId="0"/>
      <p:bldP spid="28" grpId="0"/>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bwMode="auto">
          <a:xfrm>
            <a:off x="785813" y="1857375"/>
            <a:ext cx="8174037"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buFont typeface="Wingdings" panose="05000000000000000000" pitchFamily="2" charset="2"/>
              <a:buNone/>
            </a:pPr>
            <a:r>
              <a:rPr lang="zh-CN" altLang="en-US" kern="0"/>
              <a:t>有向图例子：</a:t>
            </a:r>
            <a:endParaRPr lang="zh-CN" altLang="en-US" kern="0" dirty="0"/>
          </a:p>
        </p:txBody>
      </p:sp>
      <p:sp>
        <p:nvSpPr>
          <p:cNvPr id="59394" name="Rectangle 2"/>
          <p:cNvSpPr>
            <a:spLocks noGrp="1" noChangeArrowheads="1"/>
          </p:cNvSpPr>
          <p:nvPr>
            <p:ph type="title"/>
          </p:nvPr>
        </p:nvSpPr>
        <p:spPr/>
        <p:txBody>
          <a:bodyPr/>
          <a:lstStyle/>
          <a:p>
            <a:pPr eaLnBrk="1" hangingPunct="1"/>
            <a:r>
              <a:rPr lang="en-US" altLang="zh-CN" sz="4000"/>
              <a:t>7.3.1   </a:t>
            </a:r>
            <a:r>
              <a:rPr lang="zh-CN" altLang="en-US" sz="4000"/>
              <a:t>图的深度优先搜索遍历</a:t>
            </a:r>
            <a:endParaRPr lang="zh-CN" altLang="en-US" sz="40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dirty="0"/>
          </a:p>
        </p:txBody>
      </p:sp>
      <p:grpSp>
        <p:nvGrpSpPr>
          <p:cNvPr id="9" name="组合 8"/>
          <p:cNvGrpSpPr/>
          <p:nvPr/>
        </p:nvGrpSpPr>
        <p:grpSpPr>
          <a:xfrm>
            <a:off x="1619578" y="2958088"/>
            <a:ext cx="685790" cy="2547528"/>
            <a:chOff x="7884368" y="2753680"/>
            <a:chExt cx="685790" cy="2547528"/>
          </a:xfrm>
        </p:grpSpPr>
        <p:cxnSp>
          <p:nvCxnSpPr>
            <p:cNvPr id="10" name="直接连接符 9"/>
            <p:cNvCxnSpPr/>
            <p:nvPr/>
          </p:nvCxnSpPr>
          <p:spPr>
            <a:xfrm>
              <a:off x="7884368" y="2755817"/>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70158" y="2753680"/>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84368" y="530120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84368" y="494116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884368" y="458112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84368" y="4194972"/>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884368" y="3820405"/>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84368" y="3429000"/>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1748663" y="5145576"/>
            <a:ext cx="407285" cy="461665"/>
          </a:xfrm>
          <a:prstGeom prst="rect">
            <a:avLst/>
          </a:prstGeom>
          <a:noFill/>
        </p:spPr>
        <p:txBody>
          <a:bodyPr wrap="square" rtlCol="0">
            <a:spAutoFit/>
          </a:bodyPr>
          <a:lstStyle/>
          <a:p>
            <a:r>
              <a:rPr lang="en-US" altLang="zh-CN" dirty="0"/>
              <a:t>B</a:t>
            </a:r>
            <a:endParaRPr lang="en-US" altLang="zh-CN" dirty="0"/>
          </a:p>
        </p:txBody>
      </p:sp>
      <p:sp>
        <p:nvSpPr>
          <p:cNvPr id="20" name="文本框 19"/>
          <p:cNvSpPr txBox="1"/>
          <p:nvPr/>
        </p:nvSpPr>
        <p:spPr>
          <a:xfrm flipH="1">
            <a:off x="1820582" y="3993448"/>
            <a:ext cx="709499" cy="461665"/>
          </a:xfrm>
          <a:prstGeom prst="rect">
            <a:avLst/>
          </a:prstGeom>
          <a:noFill/>
        </p:spPr>
        <p:txBody>
          <a:bodyPr wrap="square" rtlCol="0">
            <a:spAutoFit/>
          </a:bodyPr>
          <a:lstStyle/>
          <a:p>
            <a:r>
              <a:rPr lang="en-US" altLang="zh-CN" dirty="0"/>
              <a:t>C</a:t>
            </a:r>
            <a:endParaRPr lang="en-US" altLang="zh-CN" dirty="0"/>
          </a:p>
        </p:txBody>
      </p:sp>
      <p:sp>
        <p:nvSpPr>
          <p:cNvPr id="21" name="文本框 20"/>
          <p:cNvSpPr txBox="1"/>
          <p:nvPr/>
        </p:nvSpPr>
        <p:spPr>
          <a:xfrm>
            <a:off x="1770537" y="4720939"/>
            <a:ext cx="289519" cy="461665"/>
          </a:xfrm>
          <a:prstGeom prst="rect">
            <a:avLst/>
          </a:prstGeom>
          <a:noFill/>
        </p:spPr>
        <p:txBody>
          <a:bodyPr wrap="square" rtlCol="0">
            <a:spAutoFit/>
          </a:bodyPr>
          <a:lstStyle/>
          <a:p>
            <a:r>
              <a:rPr lang="en-US" altLang="zh-CN" dirty="0"/>
              <a:t>A</a:t>
            </a:r>
            <a:endParaRPr lang="en-US" altLang="zh-CN" dirty="0"/>
          </a:p>
        </p:txBody>
      </p:sp>
      <p:sp>
        <p:nvSpPr>
          <p:cNvPr id="22" name="文本框 21"/>
          <p:cNvSpPr txBox="1"/>
          <p:nvPr/>
        </p:nvSpPr>
        <p:spPr>
          <a:xfrm>
            <a:off x="1802776" y="3633408"/>
            <a:ext cx="407285" cy="461665"/>
          </a:xfrm>
          <a:prstGeom prst="rect">
            <a:avLst/>
          </a:prstGeom>
          <a:noFill/>
        </p:spPr>
        <p:txBody>
          <a:bodyPr wrap="square" rtlCol="0">
            <a:spAutoFit/>
          </a:bodyPr>
          <a:lstStyle/>
          <a:p>
            <a:r>
              <a:rPr lang="en-US" altLang="zh-CN" dirty="0"/>
              <a:t>E</a:t>
            </a:r>
            <a:endParaRPr lang="en-US" altLang="zh-CN" dirty="0"/>
          </a:p>
        </p:txBody>
      </p:sp>
      <p:pic>
        <p:nvPicPr>
          <p:cNvPr id="5" name="图片 4"/>
          <p:cNvPicPr>
            <a:picLocks noChangeAspect="1"/>
          </p:cNvPicPr>
          <p:nvPr/>
        </p:nvPicPr>
        <p:blipFill>
          <a:blip r:embed="rId1"/>
          <a:stretch>
            <a:fillRect/>
          </a:stretch>
        </p:blipFill>
        <p:spPr>
          <a:xfrm>
            <a:off x="2843736" y="3071731"/>
            <a:ext cx="2790825" cy="1695450"/>
          </a:xfrm>
          <a:prstGeom prst="rect">
            <a:avLst/>
          </a:prstGeom>
        </p:spPr>
      </p:pic>
      <p:sp>
        <p:nvSpPr>
          <p:cNvPr id="6" name="文本框 5"/>
          <p:cNvSpPr txBox="1"/>
          <p:nvPr/>
        </p:nvSpPr>
        <p:spPr>
          <a:xfrm>
            <a:off x="2976450" y="5035585"/>
            <a:ext cx="3570208" cy="830997"/>
          </a:xfrm>
          <a:prstGeom prst="rect">
            <a:avLst/>
          </a:prstGeom>
          <a:noFill/>
        </p:spPr>
        <p:txBody>
          <a:bodyPr wrap="none" rtlCol="0">
            <a:spAutoFit/>
          </a:bodyPr>
          <a:lstStyle/>
          <a:p>
            <a:r>
              <a:rPr lang="zh-CN" altLang="en-US" dirty="0"/>
              <a:t>有向图</a:t>
            </a:r>
            <a:r>
              <a:rPr lang="en-US" altLang="zh-CN" dirty="0"/>
              <a:t>G</a:t>
            </a:r>
            <a:r>
              <a:rPr lang="zh-CN" altLang="en-US" dirty="0"/>
              <a:t>从顶点</a:t>
            </a:r>
            <a:r>
              <a:rPr lang="en-US" altLang="zh-CN" dirty="0">
                <a:solidFill>
                  <a:srgbClr val="FF0000"/>
                </a:solidFill>
              </a:rPr>
              <a:t>B</a:t>
            </a:r>
            <a:r>
              <a:rPr lang="zh-CN" altLang="en-US" dirty="0"/>
              <a:t>出发：</a:t>
            </a:r>
            <a:endParaRPr lang="en-US" altLang="zh-CN" dirty="0"/>
          </a:p>
          <a:p>
            <a:r>
              <a:rPr lang="zh-CN" altLang="en-US" dirty="0"/>
              <a:t>深度优先搜索遍历序列：</a:t>
            </a:r>
            <a:endParaRPr lang="zh-CN" altLang="en-US" dirty="0"/>
          </a:p>
        </p:txBody>
      </p:sp>
      <p:sp>
        <p:nvSpPr>
          <p:cNvPr id="24" name="文本框 23"/>
          <p:cNvSpPr txBox="1"/>
          <p:nvPr/>
        </p:nvSpPr>
        <p:spPr>
          <a:xfrm>
            <a:off x="1820583" y="4360899"/>
            <a:ext cx="289519" cy="461665"/>
          </a:xfrm>
          <a:prstGeom prst="rect">
            <a:avLst/>
          </a:prstGeom>
          <a:noFill/>
        </p:spPr>
        <p:txBody>
          <a:bodyPr wrap="square" rtlCol="0">
            <a:spAutoFit/>
          </a:bodyPr>
          <a:lstStyle/>
          <a:p>
            <a:r>
              <a:rPr lang="en-US" altLang="zh-CN" dirty="0"/>
              <a:t>D</a:t>
            </a:r>
            <a:endParaRPr lang="en-US" altLang="zh-CN" dirty="0"/>
          </a:p>
        </p:txBody>
      </p:sp>
      <p:sp>
        <p:nvSpPr>
          <p:cNvPr id="25" name="文本框 24"/>
          <p:cNvSpPr txBox="1"/>
          <p:nvPr/>
        </p:nvSpPr>
        <p:spPr>
          <a:xfrm>
            <a:off x="6305541" y="5376408"/>
            <a:ext cx="350647" cy="461665"/>
          </a:xfrm>
          <a:prstGeom prst="rect">
            <a:avLst/>
          </a:prstGeom>
          <a:noFill/>
        </p:spPr>
        <p:txBody>
          <a:bodyPr wrap="square" rtlCol="0">
            <a:spAutoFit/>
          </a:bodyPr>
          <a:lstStyle/>
          <a:p>
            <a:r>
              <a:rPr lang="en-US" altLang="zh-CN" dirty="0"/>
              <a:t>B</a:t>
            </a:r>
            <a:endParaRPr lang="en-US" altLang="zh-CN" dirty="0"/>
          </a:p>
        </p:txBody>
      </p:sp>
      <p:sp>
        <p:nvSpPr>
          <p:cNvPr id="28" name="文本框 27"/>
          <p:cNvSpPr txBox="1"/>
          <p:nvPr/>
        </p:nvSpPr>
        <p:spPr>
          <a:xfrm>
            <a:off x="7489248" y="5376408"/>
            <a:ext cx="312504" cy="461665"/>
          </a:xfrm>
          <a:prstGeom prst="rect">
            <a:avLst/>
          </a:prstGeom>
          <a:noFill/>
        </p:spPr>
        <p:txBody>
          <a:bodyPr wrap="square" rtlCol="0">
            <a:spAutoFit/>
          </a:bodyPr>
          <a:lstStyle/>
          <a:p>
            <a:r>
              <a:rPr lang="en-US" altLang="zh-CN" dirty="0"/>
              <a:t>C</a:t>
            </a:r>
            <a:endParaRPr lang="en-US" altLang="zh-CN" dirty="0"/>
          </a:p>
        </p:txBody>
      </p:sp>
      <p:sp>
        <p:nvSpPr>
          <p:cNvPr id="29" name="文本框 28"/>
          <p:cNvSpPr txBox="1"/>
          <p:nvPr/>
        </p:nvSpPr>
        <p:spPr>
          <a:xfrm>
            <a:off x="7907955" y="5368100"/>
            <a:ext cx="407285" cy="461665"/>
          </a:xfrm>
          <a:prstGeom prst="rect">
            <a:avLst/>
          </a:prstGeom>
          <a:noFill/>
        </p:spPr>
        <p:txBody>
          <a:bodyPr wrap="square" rtlCol="0">
            <a:spAutoFit/>
          </a:bodyPr>
          <a:lstStyle/>
          <a:p>
            <a:r>
              <a:rPr lang="en-US" altLang="zh-CN" dirty="0"/>
              <a:t>E</a:t>
            </a:r>
            <a:endParaRPr lang="en-US" altLang="zh-CN" dirty="0"/>
          </a:p>
        </p:txBody>
      </p:sp>
      <p:sp>
        <p:nvSpPr>
          <p:cNvPr id="30" name="文本框 29"/>
          <p:cNvSpPr txBox="1"/>
          <p:nvPr/>
        </p:nvSpPr>
        <p:spPr>
          <a:xfrm>
            <a:off x="6667680" y="5368100"/>
            <a:ext cx="289519" cy="461665"/>
          </a:xfrm>
          <a:prstGeom prst="rect">
            <a:avLst/>
          </a:prstGeom>
          <a:noFill/>
        </p:spPr>
        <p:txBody>
          <a:bodyPr wrap="square" rtlCol="0">
            <a:spAutoFit/>
          </a:bodyPr>
          <a:lstStyle/>
          <a:p>
            <a:r>
              <a:rPr lang="en-US" altLang="zh-CN" dirty="0"/>
              <a:t>A</a:t>
            </a:r>
            <a:endParaRPr lang="en-US" altLang="zh-CN" dirty="0"/>
          </a:p>
        </p:txBody>
      </p:sp>
      <p:sp>
        <p:nvSpPr>
          <p:cNvPr id="31" name="文本框 30"/>
          <p:cNvSpPr txBox="1"/>
          <p:nvPr/>
        </p:nvSpPr>
        <p:spPr>
          <a:xfrm>
            <a:off x="7086387" y="5368100"/>
            <a:ext cx="289519" cy="461665"/>
          </a:xfrm>
          <a:prstGeom prst="rect">
            <a:avLst/>
          </a:prstGeom>
          <a:noFill/>
        </p:spPr>
        <p:txBody>
          <a:bodyPr wrap="square" rtlCol="0">
            <a:spAutoFit/>
          </a:bodyPr>
          <a:lstStyle/>
          <a:p>
            <a:r>
              <a:rPr lang="en-US" altLang="zh-CN" dirty="0"/>
              <a:t>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4" grpId="0"/>
      <p:bldP spid="25" grpId="0"/>
      <p:bldP spid="28" grpId="0"/>
      <p:bldP spid="29" grpId="0"/>
      <p:bldP spid="30" grpId="0"/>
      <p:bldP spid="3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bwMode="auto">
          <a:xfrm>
            <a:off x="611560" y="1987190"/>
            <a:ext cx="8174037"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buFont typeface="Wingdings" panose="05000000000000000000" pitchFamily="2" charset="2"/>
              <a:buNone/>
            </a:pPr>
            <a:r>
              <a:rPr lang="zh-CN" altLang="en-US" kern="0" dirty="0"/>
              <a:t>有向图例子：</a:t>
            </a:r>
            <a:endParaRPr lang="zh-CN" altLang="en-US" kern="0" dirty="0"/>
          </a:p>
        </p:txBody>
      </p:sp>
      <p:sp>
        <p:nvSpPr>
          <p:cNvPr id="59394" name="Rectangle 2"/>
          <p:cNvSpPr>
            <a:spLocks noGrp="1" noChangeArrowheads="1"/>
          </p:cNvSpPr>
          <p:nvPr>
            <p:ph type="title"/>
          </p:nvPr>
        </p:nvSpPr>
        <p:spPr/>
        <p:txBody>
          <a:bodyPr/>
          <a:lstStyle/>
          <a:p>
            <a:pPr eaLnBrk="1" hangingPunct="1"/>
            <a:r>
              <a:rPr lang="en-US" altLang="zh-CN" sz="4000"/>
              <a:t>7.3.1   </a:t>
            </a:r>
            <a:r>
              <a:rPr lang="zh-CN" altLang="en-US" sz="4000"/>
              <a:t>图的深度优先搜索遍历</a:t>
            </a:r>
            <a:endParaRPr lang="zh-CN" altLang="en-US" sz="40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dirty="0"/>
          </a:p>
        </p:txBody>
      </p:sp>
      <p:pic>
        <p:nvPicPr>
          <p:cNvPr id="5" name="图片 4"/>
          <p:cNvPicPr>
            <a:picLocks noChangeAspect="1"/>
          </p:cNvPicPr>
          <p:nvPr/>
        </p:nvPicPr>
        <p:blipFill>
          <a:blip r:embed="rId1"/>
          <a:stretch>
            <a:fillRect/>
          </a:stretch>
        </p:blipFill>
        <p:spPr>
          <a:xfrm>
            <a:off x="532433" y="2852936"/>
            <a:ext cx="2880320" cy="1749819"/>
          </a:xfrm>
          <a:prstGeom prst="rect">
            <a:avLst/>
          </a:prstGeom>
        </p:spPr>
      </p:pic>
      <p:sp>
        <p:nvSpPr>
          <p:cNvPr id="4" name="文本框 3"/>
          <p:cNvSpPr txBox="1"/>
          <p:nvPr/>
        </p:nvSpPr>
        <p:spPr>
          <a:xfrm>
            <a:off x="1711054" y="5016217"/>
            <a:ext cx="6699270"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sz="4000" dirty="0"/>
              <a:t>出发点不同，遍历次序不同</a:t>
            </a:r>
            <a:r>
              <a:rPr lang="zh-CN" altLang="en-US" sz="2800" dirty="0"/>
              <a:t>。</a:t>
            </a:r>
            <a:endParaRPr lang="zh-CN" altLang="en-US" sz="2800" dirty="0"/>
          </a:p>
        </p:txBody>
      </p:sp>
      <p:pic>
        <p:nvPicPr>
          <p:cNvPr id="8" name="图片 7"/>
          <p:cNvPicPr>
            <a:picLocks noChangeAspect="1"/>
          </p:cNvPicPr>
          <p:nvPr/>
        </p:nvPicPr>
        <p:blipFill>
          <a:blip r:embed="rId2"/>
          <a:stretch>
            <a:fillRect/>
          </a:stretch>
        </p:blipFill>
        <p:spPr>
          <a:xfrm>
            <a:off x="3530571" y="2778270"/>
            <a:ext cx="5489517" cy="770578"/>
          </a:xfrm>
          <a:prstGeom prst="rect">
            <a:avLst/>
          </a:prstGeom>
        </p:spPr>
      </p:pic>
      <p:pic>
        <p:nvPicPr>
          <p:cNvPr id="3" name="图片 2"/>
          <p:cNvPicPr>
            <a:picLocks noChangeAspect="1"/>
          </p:cNvPicPr>
          <p:nvPr/>
        </p:nvPicPr>
        <p:blipFill>
          <a:blip r:embed="rId3"/>
          <a:stretch>
            <a:fillRect/>
          </a:stretch>
        </p:blipFill>
        <p:spPr>
          <a:xfrm>
            <a:off x="3471640" y="3816215"/>
            <a:ext cx="5548448" cy="751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txBox="1">
            <a:spLocks noChangeArrowheads="1"/>
          </p:cNvSpPr>
          <p:nvPr/>
        </p:nvSpPr>
        <p:spPr bwMode="auto">
          <a:xfrm>
            <a:off x="421709" y="1834511"/>
            <a:ext cx="8174037"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buFont typeface="Wingdings" panose="05000000000000000000" pitchFamily="2" charset="2"/>
              <a:buNone/>
            </a:pPr>
            <a:r>
              <a:rPr lang="zh-CN" altLang="en-US" kern="0" dirty="0"/>
              <a:t>有向图例子：</a:t>
            </a:r>
            <a:endParaRPr lang="zh-CN" altLang="en-US" kern="0" dirty="0"/>
          </a:p>
        </p:txBody>
      </p:sp>
      <p:sp>
        <p:nvSpPr>
          <p:cNvPr id="59394" name="Rectangle 2"/>
          <p:cNvSpPr>
            <a:spLocks noGrp="1" noChangeArrowheads="1"/>
          </p:cNvSpPr>
          <p:nvPr>
            <p:ph type="title"/>
          </p:nvPr>
        </p:nvSpPr>
        <p:spPr/>
        <p:txBody>
          <a:bodyPr/>
          <a:lstStyle/>
          <a:p>
            <a:pPr eaLnBrk="1" hangingPunct="1"/>
            <a:r>
              <a:rPr lang="en-US" altLang="zh-CN" sz="4000"/>
              <a:t>7.3.1   </a:t>
            </a:r>
            <a:r>
              <a:rPr lang="zh-CN" altLang="en-US" sz="4000"/>
              <a:t>图的深度优先搜索遍历</a:t>
            </a:r>
            <a:endParaRPr lang="zh-CN" altLang="en-US" sz="40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dirty="0"/>
          </a:p>
        </p:txBody>
      </p:sp>
      <p:grpSp>
        <p:nvGrpSpPr>
          <p:cNvPr id="9" name="组合 8"/>
          <p:cNvGrpSpPr/>
          <p:nvPr/>
        </p:nvGrpSpPr>
        <p:grpSpPr>
          <a:xfrm>
            <a:off x="1619578" y="2958088"/>
            <a:ext cx="685790" cy="2547528"/>
            <a:chOff x="7884368" y="2753680"/>
            <a:chExt cx="685790" cy="2547528"/>
          </a:xfrm>
        </p:grpSpPr>
        <p:cxnSp>
          <p:nvCxnSpPr>
            <p:cNvPr id="10" name="直接连接符 9"/>
            <p:cNvCxnSpPr/>
            <p:nvPr/>
          </p:nvCxnSpPr>
          <p:spPr>
            <a:xfrm>
              <a:off x="7884368" y="2755817"/>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70158" y="2753680"/>
              <a:ext cx="0" cy="2545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84368" y="530120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84368" y="494116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884368" y="4581128"/>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884368" y="4194972"/>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884368" y="3820405"/>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84368" y="3429000"/>
              <a:ext cx="6357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1748663" y="5145576"/>
            <a:ext cx="407285" cy="461665"/>
          </a:xfrm>
          <a:prstGeom prst="rect">
            <a:avLst/>
          </a:prstGeom>
          <a:noFill/>
        </p:spPr>
        <p:txBody>
          <a:bodyPr wrap="square" rtlCol="0">
            <a:spAutoFit/>
          </a:bodyPr>
          <a:lstStyle/>
          <a:p>
            <a:r>
              <a:rPr lang="en-US" altLang="zh-CN" dirty="0"/>
              <a:t>B</a:t>
            </a:r>
            <a:endParaRPr lang="en-US" altLang="zh-CN" dirty="0"/>
          </a:p>
        </p:txBody>
      </p:sp>
      <p:sp>
        <p:nvSpPr>
          <p:cNvPr id="20" name="文本框 19"/>
          <p:cNvSpPr txBox="1"/>
          <p:nvPr/>
        </p:nvSpPr>
        <p:spPr>
          <a:xfrm>
            <a:off x="1748662" y="4742098"/>
            <a:ext cx="407285" cy="461665"/>
          </a:xfrm>
          <a:prstGeom prst="rect">
            <a:avLst/>
          </a:prstGeom>
          <a:noFill/>
        </p:spPr>
        <p:txBody>
          <a:bodyPr wrap="square" rtlCol="0">
            <a:spAutoFit/>
          </a:bodyPr>
          <a:lstStyle/>
          <a:p>
            <a:r>
              <a:rPr lang="en-US" altLang="zh-CN" dirty="0"/>
              <a:t>C</a:t>
            </a:r>
            <a:endParaRPr lang="en-US" altLang="zh-CN" dirty="0"/>
          </a:p>
        </p:txBody>
      </p:sp>
      <p:sp>
        <p:nvSpPr>
          <p:cNvPr id="21" name="文本框 20"/>
          <p:cNvSpPr txBox="1"/>
          <p:nvPr/>
        </p:nvSpPr>
        <p:spPr>
          <a:xfrm>
            <a:off x="1734676" y="5105068"/>
            <a:ext cx="289519" cy="461665"/>
          </a:xfrm>
          <a:prstGeom prst="rect">
            <a:avLst/>
          </a:prstGeom>
          <a:noFill/>
        </p:spPr>
        <p:txBody>
          <a:bodyPr wrap="square" rtlCol="0">
            <a:spAutoFit/>
          </a:bodyPr>
          <a:lstStyle/>
          <a:p>
            <a:r>
              <a:rPr lang="en-US" altLang="zh-CN" dirty="0"/>
              <a:t>A</a:t>
            </a:r>
            <a:endParaRPr lang="en-US" altLang="zh-CN" dirty="0"/>
          </a:p>
        </p:txBody>
      </p:sp>
      <p:sp>
        <p:nvSpPr>
          <p:cNvPr id="22" name="文本框 21"/>
          <p:cNvSpPr txBox="1"/>
          <p:nvPr/>
        </p:nvSpPr>
        <p:spPr>
          <a:xfrm>
            <a:off x="1803865" y="4388801"/>
            <a:ext cx="407285" cy="461665"/>
          </a:xfrm>
          <a:prstGeom prst="rect">
            <a:avLst/>
          </a:prstGeom>
          <a:noFill/>
        </p:spPr>
        <p:txBody>
          <a:bodyPr wrap="square" rtlCol="0">
            <a:spAutoFit/>
          </a:bodyPr>
          <a:lstStyle/>
          <a:p>
            <a:r>
              <a:rPr lang="en-US" altLang="zh-CN" dirty="0"/>
              <a:t>E</a:t>
            </a:r>
            <a:endParaRPr lang="en-US" altLang="zh-CN" dirty="0"/>
          </a:p>
        </p:txBody>
      </p:sp>
      <p:sp>
        <p:nvSpPr>
          <p:cNvPr id="6" name="文本框 5"/>
          <p:cNvSpPr txBox="1"/>
          <p:nvPr/>
        </p:nvSpPr>
        <p:spPr>
          <a:xfrm>
            <a:off x="2906333" y="4499076"/>
            <a:ext cx="3570208" cy="830997"/>
          </a:xfrm>
          <a:prstGeom prst="rect">
            <a:avLst/>
          </a:prstGeom>
          <a:noFill/>
        </p:spPr>
        <p:txBody>
          <a:bodyPr wrap="none" rtlCol="0">
            <a:spAutoFit/>
          </a:bodyPr>
          <a:lstStyle/>
          <a:p>
            <a:r>
              <a:rPr lang="zh-CN" altLang="en-US" dirty="0"/>
              <a:t>有向图</a:t>
            </a:r>
            <a:r>
              <a:rPr lang="en-US" altLang="zh-CN" dirty="0"/>
              <a:t>G</a:t>
            </a:r>
            <a:r>
              <a:rPr lang="zh-CN" altLang="en-US" dirty="0"/>
              <a:t>从顶点</a:t>
            </a:r>
            <a:r>
              <a:rPr lang="en-US" altLang="zh-CN" dirty="0">
                <a:solidFill>
                  <a:srgbClr val="FF0000"/>
                </a:solidFill>
              </a:rPr>
              <a:t>B</a:t>
            </a:r>
            <a:r>
              <a:rPr lang="zh-CN" altLang="en-US" dirty="0"/>
              <a:t>出发：</a:t>
            </a:r>
            <a:endParaRPr lang="en-US" altLang="zh-CN" dirty="0"/>
          </a:p>
          <a:p>
            <a:r>
              <a:rPr lang="zh-CN" altLang="en-US" dirty="0"/>
              <a:t>深度优先搜索遍历序列：</a:t>
            </a:r>
            <a:endParaRPr lang="zh-CN" altLang="en-US" dirty="0"/>
          </a:p>
        </p:txBody>
      </p:sp>
      <p:sp>
        <p:nvSpPr>
          <p:cNvPr id="24" name="文本框 23"/>
          <p:cNvSpPr txBox="1"/>
          <p:nvPr/>
        </p:nvSpPr>
        <p:spPr>
          <a:xfrm>
            <a:off x="1773499" y="4737311"/>
            <a:ext cx="289519" cy="461665"/>
          </a:xfrm>
          <a:prstGeom prst="rect">
            <a:avLst/>
          </a:prstGeom>
          <a:noFill/>
        </p:spPr>
        <p:txBody>
          <a:bodyPr wrap="square" rtlCol="0">
            <a:spAutoFit/>
          </a:bodyPr>
          <a:lstStyle/>
          <a:p>
            <a:r>
              <a:rPr lang="en-US" altLang="zh-CN" dirty="0"/>
              <a:t>D</a:t>
            </a:r>
            <a:endParaRPr lang="en-US" altLang="zh-CN" dirty="0"/>
          </a:p>
        </p:txBody>
      </p:sp>
      <p:sp>
        <p:nvSpPr>
          <p:cNvPr id="25" name="文本框 24"/>
          <p:cNvSpPr txBox="1"/>
          <p:nvPr/>
        </p:nvSpPr>
        <p:spPr>
          <a:xfrm>
            <a:off x="6305541" y="4907778"/>
            <a:ext cx="350647" cy="461665"/>
          </a:xfrm>
          <a:prstGeom prst="rect">
            <a:avLst/>
          </a:prstGeom>
          <a:noFill/>
        </p:spPr>
        <p:txBody>
          <a:bodyPr wrap="square" rtlCol="0">
            <a:spAutoFit/>
          </a:bodyPr>
          <a:lstStyle/>
          <a:p>
            <a:r>
              <a:rPr lang="en-US" altLang="zh-CN" dirty="0"/>
              <a:t>B</a:t>
            </a:r>
            <a:endParaRPr lang="en-US" altLang="zh-CN" dirty="0"/>
          </a:p>
        </p:txBody>
      </p:sp>
      <p:sp>
        <p:nvSpPr>
          <p:cNvPr id="28" name="文本框 27"/>
          <p:cNvSpPr txBox="1"/>
          <p:nvPr/>
        </p:nvSpPr>
        <p:spPr>
          <a:xfrm>
            <a:off x="6656188" y="4899472"/>
            <a:ext cx="312504" cy="461665"/>
          </a:xfrm>
          <a:prstGeom prst="rect">
            <a:avLst/>
          </a:prstGeom>
          <a:noFill/>
        </p:spPr>
        <p:txBody>
          <a:bodyPr wrap="square" rtlCol="0">
            <a:spAutoFit/>
          </a:bodyPr>
          <a:lstStyle/>
          <a:p>
            <a:r>
              <a:rPr lang="en-US" altLang="zh-CN" dirty="0"/>
              <a:t>C</a:t>
            </a:r>
            <a:endParaRPr lang="en-US" altLang="zh-CN" dirty="0"/>
          </a:p>
        </p:txBody>
      </p:sp>
      <p:sp>
        <p:nvSpPr>
          <p:cNvPr id="29" name="文本框 28"/>
          <p:cNvSpPr txBox="1"/>
          <p:nvPr/>
        </p:nvSpPr>
        <p:spPr>
          <a:xfrm>
            <a:off x="7014096" y="4899471"/>
            <a:ext cx="407285" cy="461665"/>
          </a:xfrm>
          <a:prstGeom prst="rect">
            <a:avLst/>
          </a:prstGeom>
          <a:noFill/>
        </p:spPr>
        <p:txBody>
          <a:bodyPr wrap="square" rtlCol="0">
            <a:spAutoFit/>
          </a:bodyPr>
          <a:lstStyle/>
          <a:p>
            <a:r>
              <a:rPr lang="en-US" altLang="zh-CN" dirty="0"/>
              <a:t>E</a:t>
            </a:r>
            <a:endParaRPr lang="en-US" altLang="zh-CN" dirty="0"/>
          </a:p>
        </p:txBody>
      </p:sp>
      <p:sp>
        <p:nvSpPr>
          <p:cNvPr id="30" name="文本框 29"/>
          <p:cNvSpPr txBox="1"/>
          <p:nvPr/>
        </p:nvSpPr>
        <p:spPr>
          <a:xfrm>
            <a:off x="6064933" y="5521075"/>
            <a:ext cx="289519" cy="461665"/>
          </a:xfrm>
          <a:prstGeom prst="rect">
            <a:avLst/>
          </a:prstGeom>
          <a:noFill/>
        </p:spPr>
        <p:txBody>
          <a:bodyPr wrap="square" rtlCol="0">
            <a:spAutoFit/>
          </a:bodyPr>
          <a:lstStyle/>
          <a:p>
            <a:r>
              <a:rPr lang="en-US" altLang="zh-CN" dirty="0"/>
              <a:t>A</a:t>
            </a:r>
            <a:endParaRPr lang="en-US" altLang="zh-CN" dirty="0"/>
          </a:p>
        </p:txBody>
      </p:sp>
      <p:sp>
        <p:nvSpPr>
          <p:cNvPr id="31" name="文本框 30"/>
          <p:cNvSpPr txBox="1"/>
          <p:nvPr/>
        </p:nvSpPr>
        <p:spPr>
          <a:xfrm>
            <a:off x="7413417" y="4894987"/>
            <a:ext cx="289519" cy="461665"/>
          </a:xfrm>
          <a:prstGeom prst="rect">
            <a:avLst/>
          </a:prstGeom>
          <a:noFill/>
        </p:spPr>
        <p:txBody>
          <a:bodyPr wrap="square" rtlCol="0">
            <a:spAutoFit/>
          </a:bodyPr>
          <a:lstStyle/>
          <a:p>
            <a:r>
              <a:rPr lang="en-US" altLang="zh-CN" dirty="0"/>
              <a:t>D</a:t>
            </a:r>
            <a:endParaRPr lang="en-US" altLang="zh-CN" dirty="0"/>
          </a:p>
        </p:txBody>
      </p:sp>
      <p:grpSp>
        <p:nvGrpSpPr>
          <p:cNvPr id="60" name="组合 59"/>
          <p:cNvGrpSpPr/>
          <p:nvPr/>
        </p:nvGrpSpPr>
        <p:grpSpPr>
          <a:xfrm>
            <a:off x="3503238" y="2042895"/>
            <a:ext cx="3166894" cy="2305388"/>
            <a:chOff x="3558854" y="2526040"/>
            <a:chExt cx="3166894" cy="2305388"/>
          </a:xfrm>
        </p:grpSpPr>
        <p:sp>
          <p:nvSpPr>
            <p:cNvPr id="3" name="椭圆 2"/>
            <p:cNvSpPr/>
            <p:nvPr/>
          </p:nvSpPr>
          <p:spPr>
            <a:xfrm>
              <a:off x="4831433" y="2526040"/>
              <a:ext cx="43204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en-US" altLang="zh-CN" dirty="0">
                <a:solidFill>
                  <a:schemeClr val="tx1"/>
                </a:solidFill>
              </a:endParaRPr>
            </a:p>
          </p:txBody>
        </p:sp>
        <p:sp>
          <p:nvSpPr>
            <p:cNvPr id="27" name="椭圆 26"/>
            <p:cNvSpPr/>
            <p:nvPr/>
          </p:nvSpPr>
          <p:spPr>
            <a:xfrm>
              <a:off x="3558854" y="3404201"/>
              <a:ext cx="43204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en-US" altLang="zh-CN" dirty="0">
                <a:solidFill>
                  <a:schemeClr val="tx1"/>
                </a:solidFill>
              </a:endParaRPr>
            </a:p>
          </p:txBody>
        </p:sp>
        <p:sp>
          <p:nvSpPr>
            <p:cNvPr id="33" name="椭圆 32"/>
            <p:cNvSpPr/>
            <p:nvPr/>
          </p:nvSpPr>
          <p:spPr>
            <a:xfrm>
              <a:off x="4139954" y="4388415"/>
              <a:ext cx="43204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en-US" altLang="zh-CN" dirty="0">
                <a:solidFill>
                  <a:schemeClr val="tx1"/>
                </a:solidFill>
              </a:endParaRPr>
            </a:p>
          </p:txBody>
        </p:sp>
        <p:sp>
          <p:nvSpPr>
            <p:cNvPr id="34" name="椭圆 33"/>
            <p:cNvSpPr/>
            <p:nvPr/>
          </p:nvSpPr>
          <p:spPr>
            <a:xfrm>
              <a:off x="5652120" y="4399380"/>
              <a:ext cx="43204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en-US" altLang="zh-CN" dirty="0">
                <a:solidFill>
                  <a:schemeClr val="tx1"/>
                </a:solidFill>
              </a:endParaRPr>
            </a:p>
          </p:txBody>
        </p:sp>
        <p:sp>
          <p:nvSpPr>
            <p:cNvPr id="35" name="椭圆 34"/>
            <p:cNvSpPr/>
            <p:nvPr/>
          </p:nvSpPr>
          <p:spPr>
            <a:xfrm>
              <a:off x="6293702" y="3429000"/>
              <a:ext cx="43204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en-US" altLang="zh-CN" dirty="0">
                <a:solidFill>
                  <a:schemeClr val="tx1"/>
                </a:solidFill>
              </a:endParaRPr>
            </a:p>
          </p:txBody>
        </p:sp>
        <p:cxnSp>
          <p:nvCxnSpPr>
            <p:cNvPr id="7" name="直接箭头连接符 6"/>
            <p:cNvCxnSpPr>
              <a:endCxn id="27" idx="7"/>
            </p:cNvCxnSpPr>
            <p:nvPr/>
          </p:nvCxnSpPr>
          <p:spPr>
            <a:xfrm flipH="1">
              <a:off x="3927628" y="2742064"/>
              <a:ext cx="903805" cy="7254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5" idx="1"/>
            </p:cNvCxnSpPr>
            <p:nvPr/>
          </p:nvCxnSpPr>
          <p:spPr>
            <a:xfrm>
              <a:off x="5203047" y="2762915"/>
              <a:ext cx="1153927" cy="729357"/>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7" idx="4"/>
              <a:endCxn id="33" idx="1"/>
            </p:cNvCxnSpPr>
            <p:nvPr/>
          </p:nvCxnSpPr>
          <p:spPr>
            <a:xfrm>
              <a:off x="3774877" y="3836249"/>
              <a:ext cx="428349" cy="6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4" idx="7"/>
              <a:endCxn id="35" idx="4"/>
            </p:cNvCxnSpPr>
            <p:nvPr/>
          </p:nvCxnSpPr>
          <p:spPr>
            <a:xfrm flipV="1">
              <a:off x="6020894" y="3861048"/>
              <a:ext cx="488831" cy="60160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4" idx="2"/>
              <a:endCxn id="33" idx="6"/>
            </p:cNvCxnSpPr>
            <p:nvPr/>
          </p:nvCxnSpPr>
          <p:spPr>
            <a:xfrm flipH="1" flipV="1">
              <a:off x="4572000" y="4604439"/>
              <a:ext cx="1080120" cy="109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7" idx="6"/>
              <a:endCxn id="34" idx="2"/>
            </p:cNvCxnSpPr>
            <p:nvPr/>
          </p:nvCxnSpPr>
          <p:spPr>
            <a:xfrm>
              <a:off x="3990900" y="3620225"/>
              <a:ext cx="1661220" cy="99517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3" idx="7"/>
              <a:endCxn id="35" idx="2"/>
            </p:cNvCxnSpPr>
            <p:nvPr/>
          </p:nvCxnSpPr>
          <p:spPr>
            <a:xfrm flipV="1">
              <a:off x="4508728" y="3645024"/>
              <a:ext cx="1784974" cy="806663"/>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3" idx="4"/>
              <a:endCxn id="34" idx="0"/>
            </p:cNvCxnSpPr>
            <p:nvPr/>
          </p:nvCxnSpPr>
          <p:spPr>
            <a:xfrm>
              <a:off x="5047456" y="2958088"/>
              <a:ext cx="820687" cy="144129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59" name="文本框 58"/>
          <p:cNvSpPr txBox="1"/>
          <p:nvPr/>
        </p:nvSpPr>
        <p:spPr>
          <a:xfrm>
            <a:off x="2892601" y="5521076"/>
            <a:ext cx="3177473" cy="461665"/>
          </a:xfrm>
          <a:prstGeom prst="rect">
            <a:avLst/>
          </a:prstGeom>
          <a:noFill/>
        </p:spPr>
        <p:txBody>
          <a:bodyPr wrap="none" rtlCol="0">
            <a:spAutoFit/>
          </a:bodyPr>
          <a:lstStyle/>
          <a:p>
            <a:r>
              <a:rPr lang="zh-CN" altLang="en-US" dirty="0"/>
              <a:t>需要再次从</a:t>
            </a:r>
            <a:r>
              <a:rPr lang="en-US" altLang="zh-CN" dirty="0"/>
              <a:t>A</a:t>
            </a:r>
            <a:r>
              <a:rPr lang="zh-CN" altLang="en-US" dirty="0"/>
              <a:t>开始搜索</a:t>
            </a:r>
            <a:endParaRPr lang="zh-CN" altLang="en-US" dirty="0"/>
          </a:p>
        </p:txBody>
      </p:sp>
      <p:sp>
        <p:nvSpPr>
          <p:cNvPr id="61" name="文本框 60"/>
          <p:cNvSpPr txBox="1"/>
          <p:nvPr/>
        </p:nvSpPr>
        <p:spPr>
          <a:xfrm>
            <a:off x="2883852" y="6035325"/>
            <a:ext cx="4288353"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sz="4000" dirty="0"/>
              <a:t>图是非强连通的。</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1" grpId="0"/>
      <p:bldP spid="22" grpId="0"/>
      <p:bldP spid="22" grpId="1"/>
      <p:bldP spid="24" grpId="0"/>
      <p:bldP spid="24" grpId="1"/>
      <p:bldP spid="25" grpId="0"/>
      <p:bldP spid="28" grpId="0"/>
      <p:bldP spid="29" grpId="0"/>
      <p:bldP spid="30" grpId="0"/>
      <p:bldP spid="31" grpId="0"/>
      <p:bldP spid="59" grpId="0"/>
      <p:bldP spid="6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深度优先搜索遍历算法</a:t>
            </a:r>
            <a:endParaRPr lang="zh-CN" altLang="en-US"/>
          </a:p>
        </p:txBody>
      </p:sp>
      <p:sp>
        <p:nvSpPr>
          <p:cNvPr id="5" name="TextBox 4"/>
          <p:cNvSpPr txBox="1"/>
          <p:nvPr/>
        </p:nvSpPr>
        <p:spPr>
          <a:xfrm>
            <a:off x="585787" y="1910671"/>
            <a:ext cx="8358188" cy="4524375"/>
          </a:xfrm>
          <a:prstGeom prst="rect">
            <a:avLst/>
          </a:prstGeom>
          <a:solidFill>
            <a:schemeClr val="accent2">
              <a:lumMod val="20000"/>
              <a:lumOff val="80000"/>
            </a:schemeClr>
          </a:solidFill>
        </p:spPr>
        <p:txBody>
          <a:bodyPr>
            <a:spAutoFit/>
          </a:bodyPr>
          <a:lstStyle/>
          <a:p>
            <a:pPr>
              <a:defRPr/>
            </a:pPr>
            <a:r>
              <a:rPr lang="zh-CN" altLang="en-US" sz="3200" dirty="0"/>
              <a:t>算法过程：</a:t>
            </a:r>
            <a:endParaRPr lang="en-US" altLang="zh-CN" sz="3200" dirty="0"/>
          </a:p>
          <a:p>
            <a:pPr>
              <a:defRPr/>
            </a:pPr>
            <a:r>
              <a:rPr lang="en-US" altLang="zh-CN" sz="3200" dirty="0"/>
              <a:t>    1</a:t>
            </a:r>
            <a:r>
              <a:rPr lang="zh-CN" altLang="en-US" sz="3200" dirty="0"/>
              <a:t>、从</a:t>
            </a:r>
            <a:r>
              <a:rPr lang="en-US" altLang="zh-CN" sz="3200" dirty="0"/>
              <a:t>v</a:t>
            </a:r>
            <a:r>
              <a:rPr lang="zh-CN" altLang="en-US" sz="3200" dirty="0"/>
              <a:t>开始，访问</a:t>
            </a:r>
            <a:r>
              <a:rPr lang="en-US" altLang="zh-CN" sz="3200" dirty="0"/>
              <a:t>v</a:t>
            </a:r>
            <a:r>
              <a:rPr lang="zh-CN" altLang="en-US" sz="3200" dirty="0"/>
              <a:t>顶点，标记其为被访问；</a:t>
            </a:r>
            <a:endParaRPr lang="en-US" altLang="zh-CN" sz="3200" dirty="0"/>
          </a:p>
          <a:p>
            <a:pPr>
              <a:defRPr/>
            </a:pPr>
            <a:r>
              <a:rPr lang="en-US" altLang="zh-CN" sz="3200" dirty="0"/>
              <a:t>    2</a:t>
            </a:r>
            <a:r>
              <a:rPr lang="zh-CN" altLang="en-US" sz="3200" dirty="0"/>
              <a:t>、找到</a:t>
            </a:r>
            <a:r>
              <a:rPr lang="en-US" altLang="zh-CN" sz="3200" dirty="0"/>
              <a:t>v</a:t>
            </a:r>
            <a:r>
              <a:rPr lang="zh-CN" altLang="en-US" sz="3200" dirty="0"/>
              <a:t>的第一个邻接顶点</a:t>
            </a:r>
            <a:r>
              <a:rPr lang="en-US" altLang="zh-CN" sz="3200" dirty="0"/>
              <a:t>w</a:t>
            </a:r>
            <a:r>
              <a:rPr lang="zh-CN" altLang="en-US" sz="3200" dirty="0"/>
              <a:t>，如果</a:t>
            </a:r>
            <a:r>
              <a:rPr lang="en-US" altLang="zh-CN" sz="3200" dirty="0"/>
              <a:t>w</a:t>
            </a:r>
            <a:r>
              <a:rPr lang="zh-CN" altLang="en-US" sz="3200" dirty="0"/>
              <a:t>没有被访问，则从</a:t>
            </a:r>
            <a:r>
              <a:rPr lang="en-US" altLang="zh-CN" sz="3200" dirty="0"/>
              <a:t>w</a:t>
            </a:r>
            <a:r>
              <a:rPr lang="zh-CN" altLang="en-US" sz="3200" dirty="0"/>
              <a:t>开始深度优先遍历图；</a:t>
            </a:r>
            <a:endParaRPr lang="en-US" altLang="zh-CN" sz="3200" dirty="0"/>
          </a:p>
          <a:p>
            <a:pPr>
              <a:defRPr/>
            </a:pPr>
            <a:r>
              <a:rPr lang="en-US" altLang="zh-CN" sz="3200" dirty="0"/>
              <a:t>    3</a:t>
            </a:r>
            <a:r>
              <a:rPr lang="zh-CN" altLang="en-US" sz="3200" dirty="0"/>
              <a:t>、继续访问</a:t>
            </a:r>
            <a:r>
              <a:rPr lang="en-US" altLang="zh-CN" sz="3200" dirty="0"/>
              <a:t>v</a:t>
            </a:r>
            <a:r>
              <a:rPr lang="zh-CN" altLang="en-US" sz="3200" dirty="0"/>
              <a:t>的下一个邻接顶点；</a:t>
            </a:r>
            <a:endParaRPr lang="en-US" altLang="zh-CN" sz="3200" dirty="0"/>
          </a:p>
          <a:p>
            <a:pPr>
              <a:defRPr/>
            </a:pPr>
            <a:r>
              <a:rPr lang="en-US" altLang="zh-CN" sz="3200" dirty="0"/>
              <a:t>    4</a:t>
            </a:r>
            <a:r>
              <a:rPr lang="zh-CN" altLang="en-US" sz="3200" dirty="0"/>
              <a:t>、当图中顶点都标记为被访问，则结束。</a:t>
            </a:r>
            <a:endParaRPr lang="en-US" altLang="zh-CN" sz="3200" dirty="0"/>
          </a:p>
          <a:p>
            <a:pPr>
              <a:defRPr/>
            </a:pPr>
            <a:endParaRPr lang="en-US" altLang="zh-CN" sz="3200" dirty="0"/>
          </a:p>
          <a:p>
            <a:pPr>
              <a:defRPr/>
            </a:pPr>
            <a:endParaRPr lang="en-US" altLang="zh-CN" sz="3200" dirty="0"/>
          </a:p>
          <a:p>
            <a:pPr>
              <a:defRPr/>
            </a:pPr>
            <a:endParaRPr lang="en-US" altLang="zh-CN" sz="32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marL="342900" indent="-342900" eaLnBrk="1" hangingPunct="1"/>
            <a:r>
              <a:rPr lang="zh-CN" altLang="en-US" dirty="0"/>
              <a:t>无向完全图</a:t>
            </a:r>
            <a:endParaRPr lang="zh-CN" altLang="en-US" dirty="0"/>
          </a:p>
        </p:txBody>
      </p:sp>
      <p:sp>
        <p:nvSpPr>
          <p:cNvPr id="3" name="内容占位符 2"/>
          <p:cNvSpPr>
            <a:spLocks noGrp="1"/>
          </p:cNvSpPr>
          <p:nvPr>
            <p:ph idx="1"/>
          </p:nvPr>
        </p:nvSpPr>
        <p:spPr/>
        <p:txBody>
          <a:bodyPr/>
          <a:lstStyle/>
          <a:p>
            <a:pPr marL="0" indent="363855" eaLnBrk="1" hangingPunct="1">
              <a:buFont typeface="Wingdings" panose="05000000000000000000" pitchFamily="2" charset="2"/>
              <a:buNone/>
              <a:defRPr/>
            </a:pPr>
            <a:r>
              <a:rPr lang="zh-CN" altLang="en-US" sz="2800" dirty="0"/>
              <a:t>用</a:t>
            </a:r>
            <a:r>
              <a:rPr lang="en-US" altLang="zh-CN" sz="2800" dirty="0"/>
              <a:t>n</a:t>
            </a:r>
            <a:r>
              <a:rPr lang="zh-CN" altLang="en-US" sz="2800" dirty="0"/>
              <a:t>表示图中顶点的数目，</a:t>
            </a:r>
            <a:r>
              <a:rPr lang="en-US" altLang="zh-CN" sz="2800" dirty="0"/>
              <a:t>e</a:t>
            </a:r>
            <a:r>
              <a:rPr lang="zh-CN" altLang="en-US" sz="2800" dirty="0"/>
              <a:t>表示图中边或弧的数目。在有</a:t>
            </a:r>
            <a:r>
              <a:rPr lang="en-US" altLang="zh-CN" sz="2800" dirty="0"/>
              <a:t>n</a:t>
            </a:r>
            <a:r>
              <a:rPr lang="zh-CN" altLang="en-US" sz="2800" dirty="0"/>
              <a:t>个顶点的无向图中，</a:t>
            </a:r>
            <a:r>
              <a:rPr lang="en-US" altLang="zh-CN" sz="2800" dirty="0"/>
              <a:t>e</a:t>
            </a:r>
            <a:r>
              <a:rPr lang="zh-CN" altLang="en-US" sz="2800" dirty="0"/>
              <a:t>的取值范围是</a:t>
            </a:r>
            <a:r>
              <a:rPr lang="en-US" altLang="zh-CN" sz="2800" dirty="0"/>
              <a:t>0</a:t>
            </a:r>
            <a:r>
              <a:rPr lang="zh-CN" altLang="en-US" sz="2800" dirty="0"/>
              <a:t>到</a:t>
            </a:r>
            <a:r>
              <a:rPr lang="en-US" altLang="zh-CN" sz="2800" dirty="0"/>
              <a:t> (n (n - 1))/2</a:t>
            </a:r>
            <a:r>
              <a:rPr lang="zh-CN" altLang="en-US" sz="2800" dirty="0"/>
              <a:t>。</a:t>
            </a:r>
            <a:endParaRPr lang="en-US" altLang="zh-CN" sz="2800" dirty="0"/>
          </a:p>
          <a:p>
            <a:pPr marL="0" indent="363855" eaLnBrk="1" hangingPunct="1">
              <a:buFont typeface="Wingdings" panose="05000000000000000000" pitchFamily="2" charset="2"/>
              <a:buNone/>
              <a:defRPr/>
            </a:pPr>
            <a:r>
              <a:rPr lang="en-US" altLang="zh-CN" sz="2800" dirty="0"/>
              <a:t>n</a:t>
            </a:r>
            <a:r>
              <a:rPr lang="zh-CN" altLang="en-US" sz="2800" dirty="0"/>
              <a:t>个顶点有</a:t>
            </a:r>
            <a:r>
              <a:rPr lang="en-US" altLang="zh-CN" sz="2800" dirty="0"/>
              <a:t>(n (n - 1))/2</a:t>
            </a:r>
            <a:r>
              <a:rPr lang="zh-CN" altLang="en-US" sz="2800" dirty="0"/>
              <a:t>条边的无向图称为</a:t>
            </a:r>
            <a:r>
              <a:rPr lang="zh-CN" altLang="en-US" sz="2800" dirty="0">
                <a:solidFill>
                  <a:srgbClr val="FF0000"/>
                </a:solidFill>
              </a:rPr>
              <a:t>无向完全图</a:t>
            </a:r>
            <a:r>
              <a:rPr lang="zh-CN" altLang="en-US" sz="2800" dirty="0"/>
              <a:t>。</a:t>
            </a:r>
            <a:endParaRPr lang="zh-CN" altLang="en-US" sz="2800" dirty="0">
              <a:latin typeface="宋体" panose="02010600030101010101" pitchFamily="2" charset="-122"/>
            </a:endParaRPr>
          </a:p>
          <a:p>
            <a:pPr eaLnBrk="1" hangingPunct="1">
              <a:buFont typeface="Wingdings" panose="05000000000000000000" pitchFamily="2" charset="2"/>
              <a:buNone/>
              <a:defRPr/>
            </a:pPr>
            <a:endParaRPr lang="zh-CN" altLang="en-US" sz="2800" dirty="0"/>
          </a:p>
        </p:txBody>
      </p:sp>
      <p:pic>
        <p:nvPicPr>
          <p:cNvPr id="314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9250" y="4071938"/>
            <a:ext cx="2343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714500" y="4857750"/>
            <a:ext cx="3071813" cy="523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5</a:t>
            </a:r>
            <a:r>
              <a:rPr lang="zh-CN" altLang="en-US" sz="2800"/>
              <a:t>个顶点，</a:t>
            </a:r>
            <a:r>
              <a:rPr lang="en-US" altLang="zh-CN" sz="2800"/>
              <a:t>10</a:t>
            </a:r>
            <a:r>
              <a:rPr lang="zh-CN" altLang="en-US" sz="2800"/>
              <a:t>条边</a:t>
            </a:r>
            <a:endParaRPr lang="zh-CN" altLang="en-US" sz="28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0"/>
                                        </p:tgtEl>
                                        <p:attrNameLst>
                                          <p:attrName>style.visibility</p:attrName>
                                        </p:attrNameLst>
                                      </p:cBhvr>
                                      <p:to>
                                        <p:strVal val="visible"/>
                                      </p:to>
                                    </p:set>
                                    <p:animEffect transition="in" filter="blinds(horizontal)">
                                      <p:cBhvr>
                                        <p:cTn id="17" dur="500"/>
                                        <p:tgtEl>
                                          <p:spTgt spid="3143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129616" y="218858"/>
            <a:ext cx="7793037" cy="839787"/>
          </a:xfrm>
        </p:spPr>
        <p:txBody>
          <a:bodyPr/>
          <a:lstStyle/>
          <a:p>
            <a:r>
              <a:rPr lang="zh-CN" altLang="en-US" dirty="0"/>
              <a:t>深度优先搜索遍历算法</a:t>
            </a:r>
            <a:endParaRPr lang="zh-CN" altLang="en-US" dirty="0"/>
          </a:p>
        </p:txBody>
      </p:sp>
      <p:sp>
        <p:nvSpPr>
          <p:cNvPr id="60419" name="内容占位符 2"/>
          <p:cNvSpPr>
            <a:spLocks noGrp="1"/>
          </p:cNvSpPr>
          <p:nvPr>
            <p:ph idx="1"/>
          </p:nvPr>
        </p:nvSpPr>
        <p:spPr>
          <a:xfrm>
            <a:off x="221347" y="991860"/>
            <a:ext cx="8701306" cy="58661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Wingdings" panose="05000000000000000000" pitchFamily="2" charset="2"/>
              <a:buNone/>
            </a:pPr>
            <a:r>
              <a:rPr lang="en-US" altLang="zh-CN" sz="2000" dirty="0"/>
              <a:t> </a:t>
            </a:r>
            <a:r>
              <a:rPr lang="en-US" altLang="zh-CN" sz="2400" dirty="0"/>
              <a:t>private void </a:t>
            </a:r>
            <a:r>
              <a:rPr lang="en-US" altLang="zh-CN" sz="2400" dirty="0" err="1"/>
              <a:t>depthfs</a:t>
            </a:r>
            <a:r>
              <a:rPr lang="en-US" altLang="zh-CN" sz="2400" dirty="0"/>
              <a:t>(int v, </a:t>
            </a:r>
            <a:r>
              <a:rPr lang="en-US" altLang="zh-CN" sz="2400" dirty="0" err="1"/>
              <a:t>boolean</a:t>
            </a:r>
            <a:r>
              <a:rPr lang="en-US" altLang="zh-CN" sz="2400" dirty="0"/>
              <a:t>[] visited)        </a:t>
            </a:r>
            <a:endParaRPr lang="en-US" altLang="zh-CN" sz="2400" dirty="0"/>
          </a:p>
          <a:p>
            <a:pPr>
              <a:buFont typeface="Wingdings" panose="05000000000000000000" pitchFamily="2" charset="2"/>
              <a:buNone/>
            </a:pPr>
            <a:r>
              <a:rPr lang="en-US" altLang="zh-CN" sz="2400" dirty="0"/>
              <a:t> //</a:t>
            </a:r>
            <a:r>
              <a:rPr lang="zh-CN" altLang="en-US" sz="2400" dirty="0"/>
              <a:t>从顶点</a:t>
            </a:r>
            <a:r>
              <a:rPr lang="en-US" altLang="zh-CN" sz="2400" dirty="0"/>
              <a:t>v</a:t>
            </a:r>
            <a:r>
              <a:rPr lang="zh-CN" altLang="en-US" sz="2400" dirty="0"/>
              <a:t>开始发的一次深度优先搜索遍历一个连通分量</a:t>
            </a:r>
            <a:endParaRPr lang="zh-CN" altLang="en-US" sz="2400" dirty="0"/>
          </a:p>
          <a:p>
            <a:pPr>
              <a:buFont typeface="Wingdings" panose="05000000000000000000" pitchFamily="2" charset="2"/>
              <a:buNone/>
            </a:pPr>
            <a:r>
              <a:rPr lang="zh-CN" altLang="en-US" sz="2400" dirty="0"/>
              <a:t>    </a:t>
            </a:r>
            <a:r>
              <a:rPr lang="en-US" altLang="zh-CN" sz="2400" dirty="0"/>
              <a:t>{  </a:t>
            </a:r>
            <a:r>
              <a:rPr lang="zh-CN" altLang="en-US" sz="2400" dirty="0"/>
              <a:t> </a:t>
            </a:r>
            <a:r>
              <a:rPr lang="en-US" altLang="zh-CN" sz="2400" dirty="0" err="1"/>
              <a:t>System.out.print</a:t>
            </a:r>
            <a:r>
              <a:rPr lang="en-US" altLang="zh-CN" sz="2400" dirty="0"/>
              <a:t>(</a:t>
            </a:r>
            <a:r>
              <a:rPr lang="en-US" altLang="zh-CN" sz="2400" dirty="0" err="1"/>
              <a:t>this.get</a:t>
            </a:r>
            <a:r>
              <a:rPr lang="en-US" altLang="zh-CN" sz="2400" dirty="0"/>
              <a:t>(v)+" ");                 //</a:t>
            </a:r>
            <a:r>
              <a:rPr lang="zh-CN" altLang="en-US" sz="2400" dirty="0"/>
              <a:t>访问该顶点</a:t>
            </a:r>
            <a:endParaRPr lang="zh-CN" altLang="en-US" sz="2400" dirty="0"/>
          </a:p>
          <a:p>
            <a:pPr>
              <a:buFont typeface="Wingdings" panose="05000000000000000000" pitchFamily="2" charset="2"/>
              <a:buNone/>
            </a:pPr>
            <a:r>
              <a:rPr lang="zh-CN" altLang="en-US" sz="2400" dirty="0"/>
              <a:t>        </a:t>
            </a:r>
            <a:r>
              <a:rPr lang="en-US" altLang="zh-CN" sz="2400" dirty="0">
                <a:solidFill>
                  <a:srgbClr val="3333FF"/>
                </a:solidFill>
              </a:rPr>
              <a:t>visited[v] = true;                                 </a:t>
            </a:r>
            <a:r>
              <a:rPr lang="en-US" altLang="zh-CN" sz="2400" dirty="0"/>
              <a:t>//</a:t>
            </a:r>
            <a:r>
              <a:rPr lang="zh-CN" altLang="en-US" sz="2400" dirty="0"/>
              <a:t>置已访问标记</a:t>
            </a:r>
            <a:endParaRPr lang="zh-CN" altLang="en-US" sz="2400" dirty="0"/>
          </a:p>
          <a:p>
            <a:pPr>
              <a:buFont typeface="Wingdings" panose="05000000000000000000" pitchFamily="2" charset="2"/>
              <a:buNone/>
            </a:pPr>
            <a:r>
              <a:rPr lang="zh-CN" altLang="en-US" sz="2400" dirty="0"/>
              <a:t>        </a:t>
            </a:r>
            <a:r>
              <a:rPr lang="en-US" altLang="zh-CN" sz="2400" dirty="0">
                <a:solidFill>
                  <a:srgbClr val="7030A0"/>
                </a:solidFill>
              </a:rPr>
              <a:t>int w = </a:t>
            </a:r>
            <a:r>
              <a:rPr lang="en-US" altLang="zh-CN" sz="2400" dirty="0" err="1">
                <a:solidFill>
                  <a:srgbClr val="7030A0"/>
                </a:solidFill>
              </a:rPr>
              <a:t>getFirstNeighbor</a:t>
            </a:r>
            <a:r>
              <a:rPr lang="en-US" altLang="zh-CN" sz="2400" dirty="0">
                <a:solidFill>
                  <a:srgbClr val="7030A0"/>
                </a:solidFill>
              </a:rPr>
              <a:t>(v);             </a:t>
            </a:r>
            <a:r>
              <a:rPr lang="en-US" altLang="zh-CN" sz="2400" dirty="0"/>
              <a:t>//</a:t>
            </a:r>
            <a:r>
              <a:rPr lang="zh-CN" altLang="en-US" sz="2400" dirty="0"/>
              <a:t>获得第一个邻接顶点</a:t>
            </a:r>
            <a:endParaRPr lang="zh-CN" altLang="en-US" sz="2400" dirty="0"/>
          </a:p>
          <a:p>
            <a:pPr>
              <a:buFont typeface="Wingdings" panose="05000000000000000000" pitchFamily="2" charset="2"/>
              <a:buNone/>
            </a:pPr>
            <a:r>
              <a:rPr lang="zh-CN" altLang="en-US" sz="2400" dirty="0"/>
              <a:t>        </a:t>
            </a:r>
            <a:r>
              <a:rPr lang="en-US" altLang="zh-CN" sz="2400" dirty="0"/>
              <a:t>while (w!=-1)                                      //</a:t>
            </a:r>
            <a:r>
              <a:rPr lang="zh-CN" altLang="en-US" sz="2400" dirty="0"/>
              <a:t>若存在邻接顶点</a:t>
            </a:r>
            <a:endParaRPr lang="zh-CN" altLang="en-US" sz="2400" dirty="0"/>
          </a:p>
          <a:p>
            <a:pPr>
              <a:buFont typeface="Wingdings" panose="05000000000000000000" pitchFamily="2" charset="2"/>
              <a:buNone/>
            </a:pPr>
            <a:r>
              <a:rPr lang="zh-CN" altLang="en-US" sz="2400" dirty="0"/>
              <a:t>        </a:t>
            </a:r>
            <a:r>
              <a:rPr lang="en-US" altLang="zh-CN" sz="2400" dirty="0"/>
              <a:t>{</a:t>
            </a:r>
            <a:endParaRPr lang="en-US" altLang="zh-CN" sz="2400" dirty="0"/>
          </a:p>
          <a:p>
            <a:pPr>
              <a:buFont typeface="Wingdings" panose="05000000000000000000" pitchFamily="2" charset="2"/>
              <a:buNone/>
            </a:pPr>
            <a:r>
              <a:rPr lang="en-US" altLang="zh-CN" sz="2400" dirty="0">
                <a:solidFill>
                  <a:srgbClr val="FF0000"/>
                </a:solidFill>
              </a:rPr>
              <a:t>            if</a:t>
            </a:r>
            <a:r>
              <a:rPr lang="en-US" altLang="zh-CN" sz="2400" dirty="0">
                <a:solidFill>
                  <a:srgbClr val="3333FF"/>
                </a:solidFill>
              </a:rPr>
              <a:t>(!visited[w])</a:t>
            </a:r>
            <a:r>
              <a:rPr lang="en-US" altLang="zh-CN" sz="2400" dirty="0">
                <a:solidFill>
                  <a:srgbClr val="FF0000"/>
                </a:solidFill>
              </a:rPr>
              <a:t>                                </a:t>
            </a:r>
            <a:r>
              <a:rPr lang="en-US" altLang="zh-CN" sz="2400" dirty="0"/>
              <a:t>//</a:t>
            </a:r>
            <a:r>
              <a:rPr lang="zh-CN" altLang="en-US" sz="2400" dirty="0"/>
              <a:t>若邻接顶点</a:t>
            </a:r>
            <a:r>
              <a:rPr lang="en-US" altLang="zh-CN" sz="2400" dirty="0"/>
              <a:t>w</a:t>
            </a:r>
            <a:r>
              <a:rPr lang="zh-CN" altLang="en-US" sz="2400" dirty="0"/>
              <a:t>未被访问</a:t>
            </a:r>
            <a:endParaRPr lang="zh-CN" altLang="en-US" sz="2400" dirty="0"/>
          </a:p>
          <a:p>
            <a:pPr>
              <a:buFont typeface="Wingdings" panose="05000000000000000000" pitchFamily="2" charset="2"/>
              <a:buNone/>
            </a:pPr>
            <a:r>
              <a:rPr lang="zh-CN" altLang="en-US" sz="2400" dirty="0">
                <a:solidFill>
                  <a:srgbClr val="FF0000"/>
                </a:solidFill>
              </a:rPr>
              <a:t>                </a:t>
            </a:r>
            <a:r>
              <a:rPr lang="en-US" altLang="zh-CN" sz="2400" dirty="0" err="1">
                <a:solidFill>
                  <a:srgbClr val="FF0000"/>
                </a:solidFill>
              </a:rPr>
              <a:t>depthfs</a:t>
            </a:r>
            <a:r>
              <a:rPr lang="en-US" altLang="zh-CN" sz="2400" dirty="0">
                <a:solidFill>
                  <a:srgbClr val="FF0000"/>
                </a:solidFill>
              </a:rPr>
              <a:t>(w, visited);        </a:t>
            </a:r>
            <a:endParaRPr lang="en-US" altLang="zh-CN" sz="2400" dirty="0">
              <a:solidFill>
                <a:srgbClr val="FF0000"/>
              </a:solidFill>
            </a:endParaRPr>
          </a:p>
          <a:p>
            <a:pPr>
              <a:buFont typeface="Wingdings" panose="05000000000000000000" pitchFamily="2" charset="2"/>
              <a:buNone/>
            </a:pPr>
            <a:r>
              <a:rPr lang="en-US" altLang="zh-CN" sz="2400" dirty="0">
                <a:solidFill>
                  <a:srgbClr val="FF0000"/>
                </a:solidFill>
              </a:rPr>
              <a:t>             </a:t>
            </a:r>
            <a:r>
              <a:rPr lang="en-US" altLang="zh-CN" sz="2400" dirty="0"/>
              <a:t>//</a:t>
            </a:r>
            <a:r>
              <a:rPr lang="zh-CN" altLang="en-US" sz="2400" dirty="0"/>
              <a:t>从</a:t>
            </a:r>
            <a:r>
              <a:rPr lang="en-US" altLang="zh-CN" sz="2400" dirty="0"/>
              <a:t>w</a:t>
            </a:r>
            <a:r>
              <a:rPr lang="zh-CN" altLang="en-US" sz="2400" dirty="0"/>
              <a:t>出发的深度优先搜索遍历，递归调用</a:t>
            </a:r>
            <a:endParaRPr lang="zh-CN" altLang="en-US" sz="2400" dirty="0"/>
          </a:p>
          <a:p>
            <a:pPr>
              <a:buFont typeface="Wingdings" panose="05000000000000000000" pitchFamily="2" charset="2"/>
              <a:buNone/>
            </a:pPr>
            <a:r>
              <a:rPr lang="zh-CN" altLang="en-US" sz="2400" dirty="0"/>
              <a:t>            </a:t>
            </a:r>
            <a:r>
              <a:rPr lang="en-US" altLang="zh-CN" sz="2400" dirty="0">
                <a:solidFill>
                  <a:srgbClr val="7030A0"/>
                </a:solidFill>
              </a:rPr>
              <a:t>w = </a:t>
            </a:r>
            <a:r>
              <a:rPr lang="en-US" altLang="zh-CN" sz="2400" dirty="0" err="1">
                <a:solidFill>
                  <a:srgbClr val="7030A0"/>
                </a:solidFill>
              </a:rPr>
              <a:t>getNextNeighbor</a:t>
            </a:r>
            <a:r>
              <a:rPr lang="en-US" altLang="zh-CN" sz="2400" dirty="0">
                <a:solidFill>
                  <a:srgbClr val="7030A0"/>
                </a:solidFill>
              </a:rPr>
              <a:t>(v, w);  </a:t>
            </a:r>
            <a:endParaRPr lang="en-US" altLang="zh-CN" sz="2400" dirty="0">
              <a:solidFill>
                <a:srgbClr val="7030A0"/>
              </a:solidFill>
            </a:endParaRPr>
          </a:p>
          <a:p>
            <a:pPr>
              <a:buFont typeface="Wingdings" panose="05000000000000000000" pitchFamily="2" charset="2"/>
              <a:buNone/>
            </a:pPr>
            <a:r>
              <a:rPr lang="en-US" altLang="zh-CN" sz="2400" dirty="0">
                <a:solidFill>
                  <a:srgbClr val="7030A0"/>
                </a:solidFill>
              </a:rPr>
              <a:t>           </a:t>
            </a:r>
            <a:r>
              <a:rPr lang="en-US" altLang="zh-CN" sz="2400" dirty="0"/>
              <a:t>//</a:t>
            </a:r>
            <a:r>
              <a:rPr lang="zh-CN" altLang="en-US" sz="2400" dirty="0"/>
              <a:t>返回</a:t>
            </a:r>
            <a:r>
              <a:rPr lang="en-US" altLang="zh-CN" sz="2400" dirty="0"/>
              <a:t>v</a:t>
            </a:r>
            <a:r>
              <a:rPr lang="zh-CN" altLang="en-US" sz="2400" dirty="0"/>
              <a:t>在</a:t>
            </a:r>
            <a:r>
              <a:rPr lang="en-US" altLang="zh-CN" sz="2400" dirty="0"/>
              <a:t>w</a:t>
            </a:r>
            <a:r>
              <a:rPr lang="zh-CN" altLang="en-US" sz="2400" dirty="0"/>
              <a:t>后的下一个邻接顶点的序号</a:t>
            </a:r>
            <a:endParaRPr lang="zh-CN" altLang="en-US" sz="2400" dirty="0"/>
          </a:p>
          <a:p>
            <a:pPr>
              <a:buFont typeface="Wingdings" panose="05000000000000000000" pitchFamily="2" charset="2"/>
              <a:buNone/>
            </a:pPr>
            <a:r>
              <a:rPr lang="zh-CN" altLang="en-US" sz="2400" dirty="0"/>
              <a:t>        </a:t>
            </a:r>
            <a:r>
              <a:rPr lang="en-US" altLang="zh-CN" sz="2400" dirty="0"/>
              <a:t>}</a:t>
            </a:r>
            <a:endParaRPr lang="en-US" altLang="zh-CN" sz="2400" dirty="0"/>
          </a:p>
          <a:p>
            <a:pPr>
              <a:buFont typeface="Wingdings" panose="05000000000000000000" pitchFamily="2" charset="2"/>
              <a:buNone/>
            </a:pPr>
            <a:r>
              <a:rPr lang="en-US" altLang="zh-CN" sz="2400" dirty="0"/>
              <a:t>    }</a:t>
            </a:r>
            <a:endParaRPr lang="zh-CN" altLang="en-US" sz="24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129616" y="218858"/>
            <a:ext cx="7793037" cy="839787"/>
          </a:xfrm>
        </p:spPr>
        <p:txBody>
          <a:bodyPr/>
          <a:lstStyle/>
          <a:p>
            <a:r>
              <a:rPr lang="zh-CN" altLang="en-US" dirty="0"/>
              <a:t>深度优先搜索遍历算法</a:t>
            </a:r>
            <a:endParaRPr lang="zh-CN" altLang="en-US" dirty="0"/>
          </a:p>
        </p:txBody>
      </p:sp>
      <p:sp>
        <p:nvSpPr>
          <p:cNvPr id="60419" name="内容占位符 2"/>
          <p:cNvSpPr>
            <a:spLocks noGrp="1"/>
          </p:cNvSpPr>
          <p:nvPr>
            <p:ph idx="1"/>
          </p:nvPr>
        </p:nvSpPr>
        <p:spPr>
          <a:xfrm>
            <a:off x="0" y="0"/>
            <a:ext cx="9103181" cy="690163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altLang="zh-CN" sz="2400" dirty="0"/>
              <a:t> public void </a:t>
            </a:r>
            <a:r>
              <a:rPr lang="en-US" altLang="zh-CN" sz="2400" dirty="0" err="1"/>
              <a:t>DFSTraverse</a:t>
            </a:r>
            <a:r>
              <a:rPr lang="en-US" altLang="zh-CN" sz="2400" dirty="0"/>
              <a:t>(int </a:t>
            </a:r>
            <a:r>
              <a:rPr lang="en-US" altLang="zh-CN" sz="2400" dirty="0" err="1"/>
              <a:t>i</a:t>
            </a:r>
            <a:r>
              <a:rPr lang="en-US" altLang="zh-CN" sz="2400" dirty="0"/>
              <a:t>)  //</a:t>
            </a:r>
            <a:r>
              <a:rPr lang="zh-CN" altLang="en-US" sz="2400" dirty="0"/>
              <a:t>从顶点</a:t>
            </a:r>
            <a:r>
              <a:rPr lang="en-US" altLang="zh-CN" sz="2400" dirty="0"/>
              <a:t>vi</a:t>
            </a:r>
            <a:r>
              <a:rPr lang="zh-CN" altLang="en-US" sz="2400" dirty="0"/>
              <a:t>出发对非连通图的一次深度优先搜索遍历</a:t>
            </a:r>
            <a:endParaRPr lang="en-US" altLang="zh-CN" sz="2400" dirty="0"/>
          </a:p>
          <a:p>
            <a:r>
              <a:rPr lang="en-US" altLang="zh-CN" sz="2400" dirty="0"/>
              <a:t>{   </a:t>
            </a:r>
            <a:r>
              <a:rPr lang="en-US" altLang="zh-CN" sz="2400" dirty="0" err="1"/>
              <a:t>boolean</a:t>
            </a:r>
            <a:r>
              <a:rPr lang="en-US" altLang="zh-CN" sz="2400" dirty="0"/>
              <a:t>[] visited=new </a:t>
            </a:r>
            <a:r>
              <a:rPr lang="en-US" altLang="zh-CN" sz="2400" dirty="0" err="1"/>
              <a:t>boolean</a:t>
            </a:r>
            <a:r>
              <a:rPr lang="en-US" altLang="zh-CN" sz="2400" dirty="0"/>
              <a:t>[</a:t>
            </a:r>
            <a:r>
              <a:rPr lang="en-US" altLang="zh-CN" sz="2400" dirty="0" err="1"/>
              <a:t>this.vertexCount</a:t>
            </a:r>
            <a:r>
              <a:rPr lang="en-US" altLang="zh-CN" sz="2400" dirty="0"/>
              <a:t>()];</a:t>
            </a:r>
            <a:endParaRPr lang="en-US" altLang="zh-CN" sz="2400" dirty="0"/>
          </a:p>
          <a:p>
            <a:r>
              <a:rPr lang="en-US" altLang="zh-CN" sz="2400" dirty="0"/>
              <a:t> //</a:t>
            </a:r>
            <a:r>
              <a:rPr lang="zh-CN" altLang="en-US" sz="2400" dirty="0"/>
              <a:t>访问标记数组，元素初值为</a:t>
            </a:r>
            <a:r>
              <a:rPr lang="en-US" altLang="zh-CN" sz="2400" dirty="0"/>
              <a:t>false</a:t>
            </a:r>
            <a:r>
              <a:rPr lang="zh-CN" altLang="en-US" sz="2400" dirty="0"/>
              <a:t>，表示未被访问</a:t>
            </a:r>
            <a:endParaRPr lang="zh-CN" altLang="en-US" sz="2400" dirty="0"/>
          </a:p>
          <a:p>
            <a:r>
              <a:rPr lang="en-US" altLang="zh-CN" sz="2400" dirty="0"/>
              <a:t>     int j=</a:t>
            </a:r>
            <a:r>
              <a:rPr lang="en-US" altLang="zh-CN" sz="2400" dirty="0" err="1"/>
              <a:t>i</a:t>
            </a:r>
            <a:r>
              <a:rPr lang="en-US" altLang="zh-CN" sz="2400" dirty="0"/>
              <a:t>;</a:t>
            </a:r>
            <a:endParaRPr lang="en-US" altLang="zh-CN" sz="2400" dirty="0"/>
          </a:p>
          <a:p>
            <a:r>
              <a:rPr lang="en-US" altLang="zh-CN" sz="2400" dirty="0"/>
              <a:t>     do{ </a:t>
            </a:r>
            <a:endParaRPr lang="en-US" altLang="zh-CN" sz="2400" dirty="0"/>
          </a:p>
          <a:p>
            <a:r>
              <a:rPr lang="en-US" altLang="zh-CN" sz="2400" dirty="0"/>
              <a:t>         if (!visited[j]) </a:t>
            </a:r>
            <a:r>
              <a:rPr lang="en-US" altLang="zh-CN" sz="2400"/>
              <a:t>{      </a:t>
            </a:r>
            <a:r>
              <a:rPr lang="en-US" altLang="zh-CN" sz="2400" dirty="0"/>
              <a:t>//</a:t>
            </a:r>
            <a:r>
              <a:rPr lang="zh-CN" altLang="en-US" sz="2400" dirty="0"/>
              <a:t>若顶点</a:t>
            </a:r>
            <a:r>
              <a:rPr lang="en-US" altLang="zh-CN" sz="2400" u="sng" dirty="0" err="1"/>
              <a:t>vj</a:t>
            </a:r>
            <a:r>
              <a:rPr lang="zh-CN" altLang="en-US" sz="2400" u="sng" dirty="0"/>
              <a:t>未被访问</a:t>
            </a:r>
            <a:endParaRPr lang="zh-CN" altLang="en-US" sz="2400" u="sng" dirty="0"/>
          </a:p>
          <a:p>
            <a:r>
              <a:rPr lang="en-US" altLang="zh-CN" sz="2400" dirty="0"/>
              <a:t>            </a:t>
            </a:r>
            <a:r>
              <a:rPr lang="en-US" altLang="zh-CN" sz="2400" dirty="0" err="1"/>
              <a:t>System.</a:t>
            </a:r>
            <a:r>
              <a:rPr lang="en-US" altLang="zh-CN" sz="2400" i="1" dirty="0" err="1"/>
              <a:t>out.print</a:t>
            </a:r>
            <a:r>
              <a:rPr lang="en-US" altLang="zh-CN" sz="2400" i="1" dirty="0"/>
              <a:t>("{ ");</a:t>
            </a:r>
            <a:endParaRPr lang="en-US" altLang="zh-CN" sz="2400" i="1" dirty="0"/>
          </a:p>
          <a:p>
            <a:r>
              <a:rPr lang="en-US" altLang="zh-CN" sz="2400" dirty="0"/>
              <a:t>            </a:t>
            </a:r>
            <a:r>
              <a:rPr lang="en-US" altLang="zh-CN" sz="2400" dirty="0" err="1"/>
              <a:t>this.depthfs</a:t>
            </a:r>
            <a:r>
              <a:rPr lang="en-US" altLang="zh-CN" sz="2400" dirty="0"/>
              <a:t>(j, visited); //</a:t>
            </a:r>
            <a:r>
              <a:rPr lang="zh-CN" altLang="en-US" sz="2400" dirty="0"/>
              <a:t>从顶点</a:t>
            </a:r>
            <a:r>
              <a:rPr lang="en-US" altLang="zh-CN" sz="2400" dirty="0"/>
              <a:t>vi</a:t>
            </a:r>
            <a:r>
              <a:rPr lang="zh-CN" altLang="en-US" sz="2400" dirty="0"/>
              <a:t>出发的深度优先遍历</a:t>
            </a:r>
            <a:r>
              <a:rPr lang="en-US" altLang="zh-CN" sz="2400" dirty="0"/>
              <a:t>             </a:t>
            </a:r>
            <a:endParaRPr lang="en-US" altLang="zh-CN" sz="2400" dirty="0"/>
          </a:p>
          <a:p>
            <a:r>
              <a:rPr lang="en-US" altLang="zh-CN" sz="2400" dirty="0"/>
              <a:t>            </a:t>
            </a:r>
            <a:r>
              <a:rPr lang="en-US" altLang="zh-CN" sz="2400" dirty="0" err="1"/>
              <a:t>System.</a:t>
            </a:r>
            <a:r>
              <a:rPr lang="en-US" altLang="zh-CN" sz="2400" i="1" dirty="0" err="1"/>
              <a:t>out.print</a:t>
            </a:r>
            <a:r>
              <a:rPr lang="en-US" altLang="zh-CN" sz="2400" i="1" dirty="0"/>
              <a:t>("} ");</a:t>
            </a:r>
            <a:endParaRPr lang="en-US" altLang="zh-CN" sz="2400" i="1" dirty="0"/>
          </a:p>
          <a:p>
            <a:r>
              <a:rPr lang="zh-CN" altLang="en-US" sz="2400" dirty="0"/>
              <a:t>          </a:t>
            </a:r>
            <a:r>
              <a:rPr lang="en-US" altLang="zh-CN" sz="2400" dirty="0"/>
              <a:t>} //</a:t>
            </a:r>
            <a:r>
              <a:rPr lang="zh-CN" altLang="en-US" sz="2400" dirty="0"/>
              <a:t>在其他连通分量中寻找未被访问顶点</a:t>
            </a:r>
            <a:endParaRPr lang="zh-CN" altLang="en-US" sz="2400" dirty="0"/>
          </a:p>
          <a:p>
            <a:r>
              <a:rPr lang="en-US" altLang="zh-CN" sz="2400" dirty="0"/>
              <a:t>         j = (j+1) % </a:t>
            </a:r>
            <a:r>
              <a:rPr lang="en-US" altLang="zh-CN" sz="2400" dirty="0" err="1"/>
              <a:t>this.vertexCount</a:t>
            </a:r>
            <a:r>
              <a:rPr lang="en-US" altLang="zh-CN" sz="2400" dirty="0"/>
              <a:t>();  </a:t>
            </a:r>
            <a:endParaRPr lang="en-US" altLang="zh-CN" sz="2400" dirty="0"/>
          </a:p>
          <a:p>
            <a:r>
              <a:rPr lang="en-US" altLang="zh-CN" sz="2400" dirty="0"/>
              <a:t>     } while (j!=</a:t>
            </a:r>
            <a:r>
              <a:rPr lang="en-US" altLang="zh-CN" sz="2400" dirty="0" err="1"/>
              <a:t>i</a:t>
            </a:r>
            <a:r>
              <a:rPr lang="en-US" altLang="zh-CN" sz="2400" dirty="0"/>
              <a:t>);</a:t>
            </a:r>
            <a:endParaRPr lang="en-US" altLang="zh-CN" sz="2400" dirty="0"/>
          </a:p>
          <a:p>
            <a:r>
              <a:rPr lang="en-US" altLang="zh-CN" sz="2400" dirty="0"/>
              <a:t>        </a:t>
            </a:r>
            <a:r>
              <a:rPr lang="en-US" altLang="zh-CN" sz="2400" dirty="0" err="1"/>
              <a:t>System.</a:t>
            </a:r>
            <a:r>
              <a:rPr lang="en-US" altLang="zh-CN" sz="2400" i="1" dirty="0" err="1"/>
              <a:t>out.println</a:t>
            </a:r>
            <a:r>
              <a:rPr lang="en-US" altLang="zh-CN" sz="2400" i="1" dirty="0"/>
              <a:t>();</a:t>
            </a:r>
            <a:endParaRPr lang="en-US" altLang="zh-CN" sz="2400" i="1" dirty="0"/>
          </a:p>
          <a:p>
            <a:r>
              <a:rPr lang="zh-CN" altLang="en-US" sz="2400" dirty="0"/>
              <a:t>    </a:t>
            </a:r>
            <a:r>
              <a:rPr lang="en-US" altLang="zh-CN" sz="2400" dirty="0"/>
              <a:t>}</a:t>
            </a:r>
            <a:endParaRPr lang="en-US" altLang="zh-CN" sz="2400" dirty="0"/>
          </a:p>
          <a:p>
            <a:pPr marL="0" indent="0">
              <a:buNone/>
            </a:pPr>
            <a:r>
              <a:rPr lang="en-US" altLang="zh-CN" sz="2400" dirty="0"/>
              <a:t>}</a:t>
            </a:r>
            <a:endParaRPr lang="zh-CN" altLang="en-US" sz="24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7.3.2   </a:t>
            </a:r>
            <a:r>
              <a:rPr lang="zh-CN" altLang="en-US"/>
              <a:t>图的广度优先搜索遍历</a:t>
            </a:r>
            <a:endParaRPr lang="zh-CN" altLang="en-US"/>
          </a:p>
        </p:txBody>
      </p:sp>
      <p:sp>
        <p:nvSpPr>
          <p:cNvPr id="3" name="内容占位符 2"/>
          <p:cNvSpPr>
            <a:spLocks noGrp="1"/>
          </p:cNvSpPr>
          <p:nvPr>
            <p:ph idx="1"/>
          </p:nvPr>
        </p:nvSpPr>
        <p:spPr>
          <a:xfrm>
            <a:off x="285750" y="1989138"/>
            <a:ext cx="8674100" cy="4725987"/>
          </a:xfrm>
        </p:spPr>
        <p:txBody>
          <a:bodyPr/>
          <a:lstStyle/>
          <a:p>
            <a:pPr marL="0" indent="624205">
              <a:buFont typeface="Wingdings" panose="05000000000000000000" pitchFamily="2" charset="2"/>
              <a:buNone/>
              <a:defRPr/>
            </a:pPr>
            <a:r>
              <a:rPr lang="zh-CN" altLang="en-US" sz="2800" dirty="0"/>
              <a:t>假设图中所有顶点未曾被访问，则广度优先搜索</a:t>
            </a:r>
            <a:r>
              <a:rPr lang="en-US" altLang="zh-CN" sz="2800" dirty="0"/>
              <a:t>(breadth-first-search)</a:t>
            </a:r>
            <a:r>
              <a:rPr lang="zh-CN" altLang="en-US" sz="2800" dirty="0"/>
              <a:t>：</a:t>
            </a:r>
            <a:endParaRPr lang="en-US" altLang="zh-CN" sz="2800" dirty="0"/>
          </a:p>
          <a:p>
            <a:pPr marL="269875" indent="-269875">
              <a:buFont typeface="Arial" panose="020B0604020202020204" pitchFamily="34" charset="0"/>
              <a:buChar char="•"/>
              <a:defRPr/>
            </a:pPr>
            <a:r>
              <a:rPr lang="zh-CN" altLang="en-US" sz="2800" dirty="0"/>
              <a:t>从图中某个顶点</a:t>
            </a:r>
            <a:r>
              <a:rPr lang="en-US" altLang="zh-CN" sz="2800" dirty="0"/>
              <a:t>V</a:t>
            </a:r>
            <a:r>
              <a:rPr lang="zh-CN" altLang="en-US" sz="2800" dirty="0"/>
              <a:t>出发，访问此顶点，</a:t>
            </a:r>
            <a:endParaRPr lang="en-US" altLang="zh-CN" sz="2800" dirty="0"/>
          </a:p>
          <a:p>
            <a:pPr marL="269875" indent="-269875">
              <a:buFont typeface="Arial" panose="020B0604020202020204" pitchFamily="34" charset="0"/>
              <a:buChar char="•"/>
              <a:defRPr/>
            </a:pPr>
            <a:r>
              <a:rPr lang="zh-CN" altLang="en-US" sz="2800" dirty="0"/>
              <a:t>然后依次访问</a:t>
            </a:r>
            <a:r>
              <a:rPr lang="en-US" altLang="zh-CN" sz="2800" dirty="0"/>
              <a:t>V</a:t>
            </a:r>
            <a:r>
              <a:rPr lang="zh-CN" altLang="en-US" sz="2800" dirty="0"/>
              <a:t>的各个未被访问的邻接点，再分别从这些邻接点出发依次访问它们的各个未被访问的邻接点。</a:t>
            </a:r>
            <a:endParaRPr lang="en-US" altLang="zh-CN" sz="2800" dirty="0"/>
          </a:p>
          <a:p>
            <a:pPr marL="269875" indent="-269875">
              <a:buFont typeface="Arial" panose="020B0604020202020204" pitchFamily="34" charset="0"/>
              <a:buChar char="•"/>
              <a:defRPr/>
            </a:pPr>
            <a:r>
              <a:rPr lang="zh-CN" altLang="en-US" sz="2800" dirty="0"/>
              <a:t>邻接点出发的次序按“先被访问的先出发”的原则，直至图中前面已被访问的顶点的邻接点都被访问到；</a:t>
            </a:r>
            <a:endParaRPr lang="en-US" altLang="zh-CN" sz="2800" dirty="0"/>
          </a:p>
          <a:p>
            <a:pPr marL="269875" indent="-269875">
              <a:buFont typeface="Arial" panose="020B0604020202020204" pitchFamily="34" charset="0"/>
              <a:buChar char="•"/>
              <a:defRPr/>
            </a:pPr>
            <a:r>
              <a:rPr lang="zh-CN" altLang="en-US" sz="2800" dirty="0"/>
              <a:t>若此时图中尚有顶点未被访问，则另选图中一个未曾被访问的顶点作始点，重复上面的过程。</a:t>
            </a:r>
            <a:endParaRPr lang="zh-CN" altLang="en-US" sz="2800" dirty="0">
              <a:latin typeface="宋体" panose="02010600030101010101" pitchFamily="2" charset="-122"/>
            </a:endParaRPr>
          </a:p>
          <a:p>
            <a:pPr marL="0" indent="624205">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4000"/>
              <a:t>7.3.2   </a:t>
            </a:r>
            <a:r>
              <a:rPr lang="zh-CN" altLang="en-US" sz="4000"/>
              <a:t>图的广度优先搜索遍历</a:t>
            </a:r>
            <a:endParaRPr lang="zh-CN" altLang="en-US" sz="4000"/>
          </a:p>
        </p:txBody>
      </p:sp>
      <p:sp>
        <p:nvSpPr>
          <p:cNvPr id="62467" name="Rectangle 3"/>
          <p:cNvSpPr>
            <a:spLocks noGrp="1" noChangeArrowheads="1"/>
          </p:cNvSpPr>
          <p:nvPr>
            <p:ph type="body" idx="1"/>
          </p:nvPr>
        </p:nvSpPr>
        <p:spPr>
          <a:xfrm>
            <a:off x="857250" y="1857375"/>
            <a:ext cx="8102600" cy="4246563"/>
          </a:xfrm>
        </p:spPr>
        <p:txBody>
          <a:bodyPr/>
          <a:lstStyle/>
          <a:p>
            <a:pPr eaLnBrk="1" hangingPunct="1">
              <a:buFont typeface="Wingdings" panose="05000000000000000000" pitchFamily="2" charset="2"/>
              <a:buNone/>
            </a:pPr>
            <a:r>
              <a:rPr lang="zh-CN" altLang="en-US"/>
              <a:t>例子：</a:t>
            </a:r>
            <a:endParaRPr lang="zh-CN" altLang="en-US"/>
          </a:p>
        </p:txBody>
      </p:sp>
      <p:pic>
        <p:nvPicPr>
          <p:cNvPr id="62468" name="Picture 4" descr="7d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313" y="2643188"/>
            <a:ext cx="8675687"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7.3.2   </a:t>
            </a:r>
            <a:r>
              <a:rPr lang="zh-CN" altLang="en-US"/>
              <a:t>图的广度优先搜索遍历</a:t>
            </a:r>
            <a:endParaRPr lang="zh-CN" altLang="en-US"/>
          </a:p>
        </p:txBody>
      </p:sp>
      <p:sp>
        <p:nvSpPr>
          <p:cNvPr id="3" name="内容占位符 2"/>
          <p:cNvSpPr>
            <a:spLocks noGrp="1"/>
          </p:cNvSpPr>
          <p:nvPr>
            <p:ph idx="1"/>
          </p:nvPr>
        </p:nvSpPr>
        <p:spPr>
          <a:xfrm>
            <a:off x="428625" y="1857375"/>
            <a:ext cx="8531225" cy="4246563"/>
          </a:xfrm>
        </p:spPr>
        <p:txBody>
          <a:bodyPr/>
          <a:lstStyle/>
          <a:p>
            <a:pPr>
              <a:buFont typeface="Wingdings" panose="05000000000000000000" pitchFamily="2" charset="2"/>
              <a:buNone/>
            </a:pPr>
            <a:r>
              <a:rPr lang="zh-CN" altLang="en-US"/>
              <a:t>算法过程：</a:t>
            </a:r>
            <a:endParaRPr lang="en-US" altLang="zh-CN"/>
          </a:p>
          <a:p>
            <a:pPr>
              <a:buFont typeface="Wingdings" panose="05000000000000000000" pitchFamily="2" charset="2"/>
              <a:buNone/>
            </a:pPr>
            <a:r>
              <a:rPr lang="en-US" altLang="zh-CN"/>
              <a:t>1</a:t>
            </a:r>
            <a:r>
              <a:rPr lang="zh-CN" altLang="en-US"/>
              <a:t>、访问起始结点</a:t>
            </a:r>
            <a:r>
              <a:rPr lang="en-US" altLang="zh-CN"/>
              <a:t>v</a:t>
            </a:r>
            <a:r>
              <a:rPr lang="zh-CN" altLang="en-US"/>
              <a:t>，将</a:t>
            </a:r>
            <a:r>
              <a:rPr lang="en-US" altLang="zh-CN"/>
              <a:t>v</a:t>
            </a:r>
            <a:r>
              <a:rPr lang="zh-CN" altLang="en-US"/>
              <a:t>入队并标记之；</a:t>
            </a:r>
            <a:endParaRPr lang="en-US" altLang="zh-CN"/>
          </a:p>
          <a:p>
            <a:pPr>
              <a:buFont typeface="Wingdings" panose="05000000000000000000" pitchFamily="2" charset="2"/>
              <a:buNone/>
            </a:pPr>
            <a:r>
              <a:rPr lang="en-US" altLang="zh-CN"/>
              <a:t>2</a:t>
            </a:r>
            <a:r>
              <a:rPr lang="zh-CN" altLang="en-US"/>
              <a:t>、队列非空时取出队头结点</a:t>
            </a:r>
            <a:r>
              <a:rPr lang="en-US" altLang="zh-CN"/>
              <a:t>v</a:t>
            </a:r>
            <a:r>
              <a:rPr lang="zh-CN" altLang="en-US"/>
              <a:t>，获得</a:t>
            </a:r>
            <a:r>
              <a:rPr lang="en-US" altLang="zh-CN"/>
              <a:t>v</a:t>
            </a:r>
            <a:r>
              <a:rPr lang="zh-CN" altLang="en-US"/>
              <a:t>的第一个邻接顶点，访问，并入队；</a:t>
            </a:r>
            <a:endParaRPr lang="en-US" altLang="zh-CN"/>
          </a:p>
          <a:p>
            <a:pPr>
              <a:buFont typeface="Wingdings" panose="05000000000000000000" pitchFamily="2" charset="2"/>
              <a:buNone/>
            </a:pPr>
            <a:r>
              <a:rPr lang="en-US" altLang="zh-CN"/>
              <a:t>3</a:t>
            </a:r>
            <a:r>
              <a:rPr lang="zh-CN" altLang="en-US"/>
              <a:t>、依次获得</a:t>
            </a:r>
            <a:r>
              <a:rPr lang="en-US" altLang="zh-CN"/>
              <a:t>w</a:t>
            </a:r>
            <a:r>
              <a:rPr lang="zh-CN" altLang="en-US"/>
              <a:t>的其他邻接顶点，访问并入队；</a:t>
            </a:r>
            <a:endParaRPr lang="en-US" altLang="zh-CN"/>
          </a:p>
          <a:p>
            <a:pPr>
              <a:buFont typeface="Wingdings" panose="05000000000000000000" pitchFamily="2" charset="2"/>
              <a:buNone/>
            </a:pPr>
            <a:r>
              <a:rPr lang="en-US" altLang="zh-CN"/>
              <a:t>4</a:t>
            </a:r>
            <a:r>
              <a:rPr lang="zh-CN" altLang="en-US"/>
              <a:t>、重复</a:t>
            </a:r>
            <a:r>
              <a:rPr lang="en-US" altLang="zh-CN"/>
              <a:t>2</a:t>
            </a:r>
            <a:r>
              <a:rPr lang="zh-CN" altLang="en-US"/>
              <a:t>、</a:t>
            </a:r>
            <a:r>
              <a:rPr lang="en-US" altLang="zh-CN"/>
              <a:t>3</a:t>
            </a:r>
            <a:r>
              <a:rPr lang="zh-CN" altLang="en-US"/>
              <a:t>，直到所有结点都访问过。</a:t>
            </a:r>
            <a:endParaRPr lang="en-US" altLang="zh-CN"/>
          </a:p>
        </p:txBody>
      </p:sp>
      <p:sp>
        <p:nvSpPr>
          <p:cNvPr id="8" name="TextBox 7"/>
          <p:cNvSpPr txBox="1"/>
          <p:nvPr/>
        </p:nvSpPr>
        <p:spPr>
          <a:xfrm>
            <a:off x="214313" y="357188"/>
            <a:ext cx="8643937" cy="6248400"/>
          </a:xfrm>
          <a:prstGeom prst="rect">
            <a:avLst/>
          </a:prstGeom>
          <a:solidFill>
            <a:schemeClr val="accent2">
              <a:lumMod val="20000"/>
              <a:lumOff val="80000"/>
            </a:schemeClr>
          </a:solidFill>
        </p:spPr>
        <p:txBody>
          <a:bodyPr>
            <a:spAutoFit/>
          </a:bodyPr>
          <a:lstStyle/>
          <a:p>
            <a:pPr>
              <a:defRPr/>
            </a:pPr>
            <a:r>
              <a:rPr lang="en-US" altLang="zh-CN" sz="2000" b="1" dirty="0"/>
              <a:t> private void </a:t>
            </a:r>
            <a:r>
              <a:rPr lang="en-US" altLang="zh-CN" sz="2000" b="1" dirty="0" err="1"/>
              <a:t>breadthfs</a:t>
            </a:r>
            <a:r>
              <a:rPr lang="en-US" altLang="zh-CN" sz="2000" b="1" dirty="0"/>
              <a:t>(int v, </a:t>
            </a:r>
            <a:r>
              <a:rPr lang="en-US" altLang="zh-CN" sz="2000" b="1" dirty="0" err="1"/>
              <a:t>boolean</a:t>
            </a:r>
            <a:r>
              <a:rPr lang="en-US" altLang="zh-CN" sz="2000" b="1" dirty="0"/>
              <a:t>[] visited)       </a:t>
            </a:r>
            <a:endParaRPr lang="en-US" altLang="zh-CN" sz="2000" b="1" dirty="0"/>
          </a:p>
          <a:p>
            <a:pPr>
              <a:defRPr/>
            </a:pPr>
            <a:r>
              <a:rPr lang="en-US" altLang="zh-CN" sz="2000" b="1" dirty="0"/>
              <a:t>//</a:t>
            </a:r>
            <a:r>
              <a:rPr lang="zh-CN" altLang="en-US" sz="2000" b="1" dirty="0"/>
              <a:t>从顶点</a:t>
            </a:r>
            <a:r>
              <a:rPr lang="en-US" altLang="zh-CN" sz="2000" b="1" dirty="0"/>
              <a:t>v</a:t>
            </a:r>
            <a:r>
              <a:rPr lang="zh-CN" altLang="en-US" sz="2000" b="1" dirty="0"/>
              <a:t>出发的广度优先搜索遍历一个连通分量</a:t>
            </a:r>
            <a:endParaRPr lang="zh-CN" altLang="en-US" sz="2000" b="1" dirty="0"/>
          </a:p>
          <a:p>
            <a:pPr>
              <a:defRPr/>
            </a:pPr>
            <a:r>
              <a:rPr lang="zh-CN" altLang="en-US" sz="2000" b="1" dirty="0"/>
              <a:t>    </a:t>
            </a:r>
            <a:r>
              <a:rPr lang="en-US" altLang="zh-CN" sz="2000" b="1" dirty="0"/>
              <a:t>{  </a:t>
            </a:r>
            <a:r>
              <a:rPr lang="en-US" altLang="zh-CN" sz="2000" b="1" dirty="0" err="1"/>
              <a:t>System.out.print</a:t>
            </a:r>
            <a:r>
              <a:rPr lang="en-US" altLang="zh-CN" sz="2000" b="1" dirty="0"/>
              <a:t>(</a:t>
            </a:r>
            <a:r>
              <a:rPr lang="en-US" altLang="zh-CN" sz="2000" b="1" dirty="0" err="1"/>
              <a:t>this.get</a:t>
            </a:r>
            <a:r>
              <a:rPr lang="en-US" altLang="zh-CN" sz="2000" b="1" dirty="0"/>
              <a:t>(v)+" ");</a:t>
            </a:r>
            <a:endParaRPr lang="en-US" altLang="zh-CN" sz="2000" b="1" dirty="0"/>
          </a:p>
          <a:p>
            <a:pPr>
              <a:defRPr/>
            </a:pPr>
            <a:r>
              <a:rPr lang="en-US" altLang="zh-CN" sz="2000" b="1" dirty="0"/>
              <a:t>        visited[v] = true;</a:t>
            </a:r>
            <a:endParaRPr lang="en-US" altLang="zh-CN" sz="2000" b="1" dirty="0"/>
          </a:p>
          <a:p>
            <a:pPr>
              <a:defRPr/>
            </a:pPr>
            <a:r>
              <a:rPr lang="en-US" altLang="zh-CN" sz="2000" b="1" dirty="0"/>
              <a:t>        </a:t>
            </a:r>
            <a:r>
              <a:rPr lang="en-US" altLang="zh-CN" sz="2000" b="1" dirty="0" err="1"/>
              <a:t>SeqQueue</a:t>
            </a:r>
            <a:r>
              <a:rPr lang="en-US" altLang="zh-CN" sz="2000" b="1" dirty="0"/>
              <a:t>&lt;Integer&gt; </a:t>
            </a:r>
            <a:r>
              <a:rPr lang="en-US" altLang="zh-CN" sz="2000" b="1" dirty="0" err="1"/>
              <a:t>que</a:t>
            </a:r>
            <a:r>
              <a:rPr lang="en-US" altLang="zh-CN" sz="2000" b="1" dirty="0"/>
              <a:t> = new </a:t>
            </a:r>
            <a:r>
              <a:rPr lang="en-US" altLang="zh-CN" sz="2000" b="1" dirty="0" err="1"/>
              <a:t>SeqQueue</a:t>
            </a:r>
            <a:r>
              <a:rPr lang="en-US" altLang="zh-CN" sz="2000" b="1" dirty="0"/>
              <a:t>&lt;Integer&gt;(</a:t>
            </a:r>
            <a:r>
              <a:rPr lang="en-US" altLang="zh-CN" sz="2000" b="1" dirty="0" err="1"/>
              <a:t>vertexCount</a:t>
            </a:r>
            <a:r>
              <a:rPr lang="en-US" altLang="zh-CN" sz="2000" b="1" dirty="0"/>
              <a:t>());  </a:t>
            </a:r>
            <a:endParaRPr lang="en-US" altLang="zh-CN" sz="2000" b="1" dirty="0"/>
          </a:p>
          <a:p>
            <a:pPr>
              <a:defRPr/>
            </a:pPr>
            <a:r>
              <a:rPr lang="en-US" altLang="zh-CN" sz="2000" b="1" dirty="0"/>
              <a:t>                                                                                            //</a:t>
            </a:r>
            <a:r>
              <a:rPr lang="zh-CN" altLang="en-US" sz="2000" b="1" dirty="0"/>
              <a:t>创建顺序队列</a:t>
            </a:r>
            <a:endParaRPr lang="zh-CN" altLang="en-US" sz="2000" b="1" dirty="0"/>
          </a:p>
          <a:p>
            <a:pPr>
              <a:defRPr/>
            </a:pPr>
            <a:r>
              <a:rPr lang="zh-CN" altLang="en-US" sz="2000" b="1" dirty="0"/>
              <a:t>        </a:t>
            </a:r>
            <a:r>
              <a:rPr lang="en-US" altLang="zh-CN" sz="2000" b="1" dirty="0" err="1">
                <a:solidFill>
                  <a:srgbClr val="3333FF"/>
                </a:solidFill>
              </a:rPr>
              <a:t>que.enqueue</a:t>
            </a:r>
            <a:r>
              <a:rPr lang="en-US" altLang="zh-CN" sz="2000" b="1" dirty="0">
                <a:solidFill>
                  <a:srgbClr val="3333FF"/>
                </a:solidFill>
              </a:rPr>
              <a:t>(new Integer(v));     </a:t>
            </a:r>
            <a:r>
              <a:rPr lang="en-US" altLang="zh-CN" sz="2000" b="1" dirty="0"/>
              <a:t>              //</a:t>
            </a:r>
            <a:r>
              <a:rPr lang="zh-CN" altLang="en-US" sz="2000" b="1" dirty="0"/>
              <a:t>访问过的顶点</a:t>
            </a:r>
            <a:r>
              <a:rPr lang="en-US" altLang="zh-CN" sz="2000" b="1" dirty="0"/>
              <a:t>v</a:t>
            </a:r>
            <a:r>
              <a:rPr lang="zh-CN" altLang="en-US" sz="2000" b="1" dirty="0"/>
              <a:t>的序号入队</a:t>
            </a:r>
            <a:endParaRPr lang="zh-CN" altLang="en-US" sz="2000" b="1" dirty="0"/>
          </a:p>
          <a:p>
            <a:pPr>
              <a:defRPr/>
            </a:pPr>
            <a:r>
              <a:rPr lang="zh-CN" altLang="en-US" sz="2000" b="1" dirty="0"/>
              <a:t>        </a:t>
            </a:r>
            <a:r>
              <a:rPr lang="en-US" altLang="zh-CN" sz="2000" b="1" dirty="0">
                <a:solidFill>
                  <a:srgbClr val="FF0000"/>
                </a:solidFill>
              </a:rPr>
              <a:t>while (!</a:t>
            </a:r>
            <a:r>
              <a:rPr lang="en-US" altLang="zh-CN" sz="2000" b="1" dirty="0" err="1">
                <a:solidFill>
                  <a:srgbClr val="FF0000"/>
                </a:solidFill>
              </a:rPr>
              <a:t>que.isEmpty</a:t>
            </a:r>
            <a:r>
              <a:rPr lang="en-US" altLang="zh-CN" sz="2000" b="1" dirty="0">
                <a:solidFill>
                  <a:srgbClr val="FF0000"/>
                </a:solidFill>
              </a:rPr>
              <a:t>())                             </a:t>
            </a:r>
            <a:r>
              <a:rPr lang="en-US" altLang="zh-CN" sz="2000" b="1" dirty="0"/>
              <a:t>//</a:t>
            </a:r>
            <a:r>
              <a:rPr lang="zh-CN" altLang="en-US" sz="2000" b="1" dirty="0"/>
              <a:t>当队列不空时循环</a:t>
            </a:r>
            <a:endParaRPr lang="zh-CN" altLang="en-US" sz="2000" b="1" dirty="0"/>
          </a:p>
          <a:p>
            <a:pPr>
              <a:defRPr/>
            </a:pPr>
            <a:r>
              <a:rPr lang="zh-CN" altLang="en-US" sz="2000" b="1" dirty="0"/>
              <a:t>        </a:t>
            </a:r>
            <a:r>
              <a:rPr lang="en-US" altLang="zh-CN" sz="2000" b="1" dirty="0"/>
              <a:t>{  </a:t>
            </a:r>
            <a:r>
              <a:rPr lang="en-US" altLang="zh-CN" sz="2000" b="1" dirty="0">
                <a:solidFill>
                  <a:srgbClr val="3333FF"/>
                </a:solidFill>
              </a:rPr>
              <a:t>v = </a:t>
            </a:r>
            <a:r>
              <a:rPr lang="en-US" altLang="zh-CN" sz="2000" b="1" dirty="0" err="1">
                <a:solidFill>
                  <a:srgbClr val="3333FF"/>
                </a:solidFill>
              </a:rPr>
              <a:t>que.dequeue</a:t>
            </a:r>
            <a:r>
              <a:rPr lang="en-US" altLang="zh-CN" sz="2000" b="1" dirty="0">
                <a:solidFill>
                  <a:srgbClr val="3333FF"/>
                </a:solidFill>
              </a:rPr>
              <a:t>().</a:t>
            </a:r>
            <a:r>
              <a:rPr lang="en-US" altLang="zh-CN" sz="2000" b="1" dirty="0" err="1">
                <a:solidFill>
                  <a:srgbClr val="3333FF"/>
                </a:solidFill>
              </a:rPr>
              <a:t>intValue</a:t>
            </a:r>
            <a:r>
              <a:rPr lang="en-US" altLang="zh-CN" sz="2000" b="1" dirty="0">
                <a:solidFill>
                  <a:srgbClr val="3333FF"/>
                </a:solidFill>
              </a:rPr>
              <a:t>();                  </a:t>
            </a:r>
            <a:r>
              <a:rPr lang="en-US" altLang="zh-CN" sz="2000" b="1" dirty="0"/>
              <a:t>//</a:t>
            </a:r>
            <a:r>
              <a:rPr lang="zh-CN" altLang="en-US" sz="2000" b="1" dirty="0"/>
              <a:t>出队</a:t>
            </a:r>
            <a:endParaRPr lang="zh-CN" altLang="en-US" sz="2000" b="1" dirty="0"/>
          </a:p>
          <a:p>
            <a:pPr>
              <a:defRPr/>
            </a:pPr>
            <a:r>
              <a:rPr lang="zh-CN" altLang="en-US" sz="2000" b="1" dirty="0">
                <a:solidFill>
                  <a:srgbClr val="3333FF"/>
                </a:solidFill>
              </a:rPr>
              <a:t>            </a:t>
            </a:r>
            <a:r>
              <a:rPr lang="en-US" altLang="zh-CN" sz="2000" b="1" dirty="0" err="1">
                <a:solidFill>
                  <a:srgbClr val="3333FF"/>
                </a:solidFill>
              </a:rPr>
              <a:t>int</a:t>
            </a:r>
            <a:r>
              <a:rPr lang="en-US" altLang="zh-CN" sz="2000" b="1" dirty="0">
                <a:solidFill>
                  <a:srgbClr val="3333FF"/>
                </a:solidFill>
              </a:rPr>
              <a:t> w = </a:t>
            </a:r>
            <a:r>
              <a:rPr lang="en-US" altLang="zh-CN" sz="2000" b="1" dirty="0" err="1">
                <a:solidFill>
                  <a:srgbClr val="3333FF"/>
                </a:solidFill>
              </a:rPr>
              <a:t>getFirstNeighbor</a:t>
            </a:r>
            <a:r>
              <a:rPr lang="en-US" altLang="zh-CN" sz="2000" b="1" dirty="0">
                <a:solidFill>
                  <a:srgbClr val="3333FF"/>
                </a:solidFill>
              </a:rPr>
              <a:t>(v);          </a:t>
            </a:r>
            <a:r>
              <a:rPr lang="en-US" altLang="zh-CN" sz="2000" b="1" dirty="0"/>
              <a:t>//</a:t>
            </a:r>
            <a:r>
              <a:rPr lang="zh-CN" altLang="en-US" sz="2000" b="1" dirty="0"/>
              <a:t>获得顶点</a:t>
            </a:r>
            <a:r>
              <a:rPr lang="en-US" altLang="zh-CN" sz="2000" b="1" dirty="0"/>
              <a:t>v</a:t>
            </a:r>
            <a:r>
              <a:rPr lang="zh-CN" altLang="en-US" sz="2000" b="1" dirty="0"/>
              <a:t>的第一个邻接顶点序号</a:t>
            </a:r>
            <a:endParaRPr lang="zh-CN" altLang="en-US" sz="2000" b="1" dirty="0"/>
          </a:p>
          <a:p>
            <a:pPr>
              <a:defRPr/>
            </a:pPr>
            <a:r>
              <a:rPr lang="zh-CN" altLang="en-US" sz="2000" b="1" dirty="0">
                <a:solidFill>
                  <a:srgbClr val="FF0000"/>
                </a:solidFill>
              </a:rPr>
              <a:t>            </a:t>
            </a:r>
            <a:r>
              <a:rPr lang="en-US" altLang="zh-CN" sz="2000" b="1" dirty="0">
                <a:solidFill>
                  <a:srgbClr val="FF0000"/>
                </a:solidFill>
              </a:rPr>
              <a:t>while (w!=-1)                               </a:t>
            </a:r>
            <a:r>
              <a:rPr lang="en-US" altLang="zh-CN" sz="2000" b="1" dirty="0"/>
              <a:t>//</a:t>
            </a:r>
            <a:r>
              <a:rPr lang="zh-CN" altLang="en-US" sz="2000" b="1" dirty="0"/>
              <a:t>当邻接顶点存在时循环</a:t>
            </a:r>
            <a:endParaRPr lang="zh-CN" altLang="en-US" sz="2000" b="1" dirty="0"/>
          </a:p>
          <a:p>
            <a:pPr>
              <a:defRPr/>
            </a:pPr>
            <a:r>
              <a:rPr lang="zh-CN" altLang="en-US" sz="2000" b="1" dirty="0"/>
              <a:t>            </a:t>
            </a:r>
            <a:r>
              <a:rPr lang="en-US" altLang="zh-CN" sz="2000" b="1" dirty="0"/>
              <a:t>{   </a:t>
            </a:r>
            <a:r>
              <a:rPr lang="en-US" altLang="zh-CN" sz="2000" b="1" dirty="0">
                <a:solidFill>
                  <a:srgbClr val="FF0000"/>
                </a:solidFill>
              </a:rPr>
              <a:t>if (!visited[w])                           </a:t>
            </a:r>
            <a:r>
              <a:rPr lang="en-US" altLang="zh-CN" sz="2000" b="1" dirty="0"/>
              <a:t>//</a:t>
            </a:r>
            <a:r>
              <a:rPr lang="zh-CN" altLang="en-US" sz="2000" b="1" dirty="0"/>
              <a:t>若该顶点未访问过</a:t>
            </a:r>
            <a:endParaRPr lang="zh-CN" altLang="en-US" sz="2000" b="1" dirty="0"/>
          </a:p>
          <a:p>
            <a:pPr>
              <a:defRPr/>
            </a:pPr>
            <a:r>
              <a:rPr lang="zh-CN" altLang="en-US" sz="2000" b="1" dirty="0"/>
              <a:t>                </a:t>
            </a:r>
            <a:r>
              <a:rPr lang="en-US" altLang="zh-CN" sz="2000" b="1" dirty="0"/>
              <a:t>{  </a:t>
            </a:r>
            <a:r>
              <a:rPr lang="en-US" altLang="zh-CN" sz="2000" b="1" dirty="0" err="1"/>
              <a:t>System.out.print</a:t>
            </a:r>
            <a:r>
              <a:rPr lang="en-US" altLang="zh-CN" sz="2000" b="1" dirty="0"/>
              <a:t>(</a:t>
            </a:r>
            <a:r>
              <a:rPr lang="en-US" altLang="zh-CN" sz="2000" b="1" dirty="0" err="1"/>
              <a:t>this.get</a:t>
            </a:r>
            <a:r>
              <a:rPr lang="en-US" altLang="zh-CN" sz="2000" b="1" dirty="0"/>
              <a:t>(w)+" ");     //</a:t>
            </a:r>
            <a:r>
              <a:rPr lang="zh-CN" altLang="en-US" sz="2000" b="1" dirty="0"/>
              <a:t>访问顶点</a:t>
            </a:r>
            <a:endParaRPr lang="zh-CN" altLang="en-US" sz="2000" b="1" dirty="0"/>
          </a:p>
          <a:p>
            <a:pPr>
              <a:defRPr/>
            </a:pPr>
            <a:r>
              <a:rPr lang="zh-CN" altLang="en-US" sz="2000" b="1" dirty="0"/>
              <a:t>                    </a:t>
            </a:r>
            <a:r>
              <a:rPr lang="en-US" altLang="zh-CN" sz="2000" b="1" dirty="0"/>
              <a:t>visited[w] = true;</a:t>
            </a:r>
            <a:endParaRPr lang="en-US" altLang="zh-CN" sz="2000" b="1" dirty="0"/>
          </a:p>
          <a:p>
            <a:pPr>
              <a:defRPr/>
            </a:pPr>
            <a:r>
              <a:rPr lang="en-US" altLang="zh-CN" sz="2000" b="1" dirty="0">
                <a:solidFill>
                  <a:srgbClr val="3333FF"/>
                </a:solidFill>
              </a:rPr>
              <a:t>                    </a:t>
            </a:r>
            <a:r>
              <a:rPr lang="en-US" altLang="zh-CN" sz="2000" b="1" dirty="0" err="1">
                <a:solidFill>
                  <a:srgbClr val="3333FF"/>
                </a:solidFill>
              </a:rPr>
              <a:t>que.enqueue</a:t>
            </a:r>
            <a:r>
              <a:rPr lang="en-US" altLang="zh-CN" sz="2000" b="1" dirty="0">
                <a:solidFill>
                  <a:srgbClr val="3333FF"/>
                </a:solidFill>
              </a:rPr>
              <a:t>(new Integer(w));</a:t>
            </a:r>
            <a:r>
              <a:rPr lang="en-US" altLang="zh-CN" sz="2000" b="1" dirty="0"/>
              <a:t>           //</a:t>
            </a:r>
            <a:r>
              <a:rPr lang="zh-CN" altLang="en-US" sz="2000" b="1" dirty="0"/>
              <a:t>访问过的顶点</a:t>
            </a:r>
            <a:r>
              <a:rPr lang="en-US" altLang="zh-CN" sz="2000" b="1" dirty="0"/>
              <a:t>w</a:t>
            </a:r>
            <a:r>
              <a:rPr lang="zh-CN" altLang="en-US" sz="2000" b="1" dirty="0"/>
              <a:t>的序号入队</a:t>
            </a:r>
            <a:endParaRPr lang="zh-CN" altLang="en-US" sz="2000" b="1" dirty="0"/>
          </a:p>
          <a:p>
            <a:pPr>
              <a:defRPr/>
            </a:pPr>
            <a:r>
              <a:rPr lang="zh-CN" altLang="en-US" sz="2000" b="1" dirty="0"/>
              <a:t>                </a:t>
            </a:r>
            <a:r>
              <a:rPr lang="en-US" altLang="zh-CN" sz="2000" b="1" dirty="0"/>
              <a:t>}</a:t>
            </a:r>
            <a:endParaRPr lang="en-US" altLang="zh-CN" sz="2000" b="1" dirty="0"/>
          </a:p>
          <a:p>
            <a:pPr>
              <a:defRPr/>
            </a:pPr>
            <a:r>
              <a:rPr lang="en-US" altLang="zh-CN" sz="2000" b="1" dirty="0"/>
              <a:t>                </a:t>
            </a:r>
            <a:r>
              <a:rPr lang="en-US" altLang="zh-CN" sz="2000" b="1" dirty="0">
                <a:solidFill>
                  <a:srgbClr val="3333FF"/>
                </a:solidFill>
              </a:rPr>
              <a:t>w = </a:t>
            </a:r>
            <a:r>
              <a:rPr lang="en-US" altLang="zh-CN" sz="2000" b="1" dirty="0" err="1">
                <a:solidFill>
                  <a:srgbClr val="3333FF"/>
                </a:solidFill>
              </a:rPr>
              <a:t>getNextNeighbor</a:t>
            </a:r>
            <a:r>
              <a:rPr lang="en-US" altLang="zh-CN" sz="2000" b="1" dirty="0">
                <a:solidFill>
                  <a:srgbClr val="3333FF"/>
                </a:solidFill>
              </a:rPr>
              <a:t>(v, w); </a:t>
            </a:r>
            <a:r>
              <a:rPr lang="en-US" altLang="zh-CN" sz="2000" b="1" dirty="0"/>
              <a:t>//</a:t>
            </a:r>
            <a:r>
              <a:rPr lang="zh-CN" altLang="en-US" sz="2000" b="1" dirty="0"/>
              <a:t>返回</a:t>
            </a:r>
            <a:r>
              <a:rPr lang="en-US" altLang="zh-CN" sz="2000" b="1" dirty="0"/>
              <a:t>v</a:t>
            </a:r>
            <a:r>
              <a:rPr lang="zh-CN" altLang="en-US" sz="2000" b="1" dirty="0"/>
              <a:t>在</a:t>
            </a:r>
            <a:r>
              <a:rPr lang="en-US" altLang="zh-CN" sz="2000" b="1" dirty="0"/>
              <a:t>w</a:t>
            </a:r>
            <a:r>
              <a:rPr lang="zh-CN" altLang="en-US" sz="2000" b="1" dirty="0"/>
              <a:t>后的下一个邻接顶点的序号</a:t>
            </a:r>
            <a:endParaRPr lang="zh-CN" altLang="en-US" sz="2000" b="1" dirty="0"/>
          </a:p>
          <a:p>
            <a:pPr>
              <a:defRPr/>
            </a:pPr>
            <a:r>
              <a:rPr lang="zh-CN" altLang="en-US" sz="2000" b="1" dirty="0"/>
              <a:t>            </a:t>
            </a:r>
            <a:r>
              <a:rPr lang="en-US" altLang="zh-CN" sz="2000" b="1" dirty="0"/>
              <a:t>}</a:t>
            </a:r>
            <a:endParaRPr lang="en-US" altLang="zh-CN" sz="2000" b="1" dirty="0"/>
          </a:p>
          <a:p>
            <a:pPr>
              <a:defRPr/>
            </a:pPr>
            <a:r>
              <a:rPr lang="en-US" altLang="zh-CN" sz="2000" b="1" dirty="0"/>
              <a:t>        }</a:t>
            </a:r>
            <a:endParaRPr lang="en-US" altLang="zh-CN" sz="2000" b="1" dirty="0"/>
          </a:p>
          <a:p>
            <a:pPr>
              <a:defRPr/>
            </a:pPr>
            <a:r>
              <a:rPr lang="en-US" altLang="zh-CN" sz="2000" b="1" dirty="0"/>
              <a:t>    }</a:t>
            </a:r>
            <a:endParaRPr lang="zh-CN" altLang="en-US" sz="2000" b="1"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4" name="文本框 3"/>
          <p:cNvSpPr txBox="1"/>
          <p:nvPr/>
        </p:nvSpPr>
        <p:spPr>
          <a:xfrm>
            <a:off x="6444208" y="6201391"/>
            <a:ext cx="2031325" cy="461665"/>
          </a:xfrm>
          <a:prstGeom prst="rect">
            <a:avLst/>
          </a:prstGeom>
          <a:noFill/>
        </p:spPr>
        <p:txBody>
          <a:bodyPr wrap="none" rtlCol="0">
            <a:spAutoFit/>
          </a:bodyPr>
          <a:lstStyle/>
          <a:p>
            <a:r>
              <a:rPr lang="zh-CN" altLang="en-US" dirty="0">
                <a:hlinkClick r:id="rId1" action="ppaction://hlinkfile"/>
              </a:rPr>
              <a:t>程序设计源码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7.3.2   </a:t>
            </a:r>
            <a:r>
              <a:rPr lang="zh-CN" altLang="en-US"/>
              <a:t>图的广度优先搜索遍历</a:t>
            </a: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grpSp>
        <p:nvGrpSpPr>
          <p:cNvPr id="41" name="组合 40"/>
          <p:cNvGrpSpPr/>
          <p:nvPr/>
        </p:nvGrpSpPr>
        <p:grpSpPr>
          <a:xfrm>
            <a:off x="755576" y="2060848"/>
            <a:ext cx="3116795" cy="1990833"/>
            <a:chOff x="803973" y="2391327"/>
            <a:chExt cx="3116795" cy="1990833"/>
          </a:xfrm>
        </p:grpSpPr>
        <p:sp>
          <p:nvSpPr>
            <p:cNvPr id="5" name="椭圆 4"/>
            <p:cNvSpPr/>
            <p:nvPr/>
          </p:nvSpPr>
          <p:spPr>
            <a:xfrm>
              <a:off x="824293" y="250872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9" name="椭圆 8"/>
            <p:cNvSpPr/>
            <p:nvPr/>
          </p:nvSpPr>
          <p:spPr>
            <a:xfrm>
              <a:off x="803973" y="387687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p:cNvSpPr/>
            <p:nvPr/>
          </p:nvSpPr>
          <p:spPr>
            <a:xfrm>
              <a:off x="2339752" y="387810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11" name="椭圆 10"/>
            <p:cNvSpPr/>
            <p:nvPr/>
          </p:nvSpPr>
          <p:spPr>
            <a:xfrm>
              <a:off x="2339752" y="249289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2" name="椭圆 11"/>
            <p:cNvSpPr/>
            <p:nvPr/>
          </p:nvSpPr>
          <p:spPr>
            <a:xfrm>
              <a:off x="3416712" y="313239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cxnSp>
          <p:nvCxnSpPr>
            <p:cNvPr id="7" name="直接连接符 6"/>
            <p:cNvCxnSpPr>
              <a:stCxn id="5" idx="4"/>
            </p:cNvCxnSpPr>
            <p:nvPr/>
          </p:nvCxnSpPr>
          <p:spPr>
            <a:xfrm>
              <a:off x="1076321" y="3012783"/>
              <a:ext cx="0" cy="8653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6"/>
              <a:endCxn id="11" idx="2"/>
            </p:cNvCxnSpPr>
            <p:nvPr/>
          </p:nvCxnSpPr>
          <p:spPr>
            <a:xfrm flipV="1">
              <a:off x="1328349" y="2744924"/>
              <a:ext cx="1011403" cy="158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6"/>
              <a:endCxn id="10" idx="2"/>
            </p:cNvCxnSpPr>
            <p:nvPr/>
          </p:nvCxnSpPr>
          <p:spPr>
            <a:xfrm>
              <a:off x="1308029" y="4128906"/>
              <a:ext cx="1031723" cy="1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4"/>
              <a:endCxn id="10" idx="0"/>
            </p:cNvCxnSpPr>
            <p:nvPr/>
          </p:nvCxnSpPr>
          <p:spPr>
            <a:xfrm>
              <a:off x="2591780" y="2996952"/>
              <a:ext cx="0" cy="881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3"/>
              <a:endCxn id="10" idx="6"/>
            </p:cNvCxnSpPr>
            <p:nvPr/>
          </p:nvCxnSpPr>
          <p:spPr>
            <a:xfrm flipH="1">
              <a:off x="2843808" y="3562629"/>
              <a:ext cx="646721" cy="567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2" idx="1"/>
            </p:cNvCxnSpPr>
            <p:nvPr/>
          </p:nvCxnSpPr>
          <p:spPr>
            <a:xfrm flipH="1" flipV="1">
              <a:off x="2843809" y="2760755"/>
              <a:ext cx="646720" cy="4454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659813" y="2391327"/>
              <a:ext cx="285274" cy="464081"/>
            </a:xfrm>
            <a:prstGeom prst="rect">
              <a:avLst/>
            </a:prstGeom>
            <a:noFill/>
          </p:spPr>
          <p:txBody>
            <a:bodyPr wrap="square" rtlCol="0">
              <a:spAutoFit/>
            </a:bodyPr>
            <a:lstStyle/>
            <a:p>
              <a:r>
                <a:rPr lang="en-US" altLang="zh-CN" dirty="0"/>
                <a:t>2</a:t>
              </a:r>
              <a:endParaRPr lang="zh-CN" altLang="en-US" dirty="0"/>
            </a:p>
          </p:txBody>
        </p:sp>
        <p:sp>
          <p:nvSpPr>
            <p:cNvPr id="34" name="文本框 33"/>
            <p:cNvSpPr txBox="1"/>
            <p:nvPr/>
          </p:nvSpPr>
          <p:spPr>
            <a:xfrm>
              <a:off x="1019491" y="3205068"/>
              <a:ext cx="285274" cy="464081"/>
            </a:xfrm>
            <a:prstGeom prst="rect">
              <a:avLst/>
            </a:prstGeom>
            <a:noFill/>
          </p:spPr>
          <p:txBody>
            <a:bodyPr wrap="square" rtlCol="0">
              <a:spAutoFit/>
            </a:bodyPr>
            <a:lstStyle/>
            <a:p>
              <a:r>
                <a:rPr lang="en-US" altLang="zh-CN" dirty="0"/>
                <a:t>5</a:t>
              </a:r>
              <a:endParaRPr lang="zh-CN" altLang="en-US" dirty="0"/>
            </a:p>
          </p:txBody>
        </p:sp>
        <p:sp>
          <p:nvSpPr>
            <p:cNvPr id="35" name="文本框 34"/>
            <p:cNvSpPr txBox="1"/>
            <p:nvPr/>
          </p:nvSpPr>
          <p:spPr>
            <a:xfrm>
              <a:off x="2543703" y="3172365"/>
              <a:ext cx="285274" cy="464081"/>
            </a:xfrm>
            <a:prstGeom prst="rect">
              <a:avLst/>
            </a:prstGeom>
            <a:noFill/>
          </p:spPr>
          <p:txBody>
            <a:bodyPr wrap="square" rtlCol="0">
              <a:spAutoFit/>
            </a:bodyPr>
            <a:lstStyle/>
            <a:p>
              <a:r>
                <a:rPr lang="en-US" altLang="zh-CN" dirty="0"/>
                <a:t>8</a:t>
              </a:r>
              <a:endParaRPr lang="zh-CN" altLang="en-US" dirty="0"/>
            </a:p>
          </p:txBody>
        </p:sp>
        <p:sp>
          <p:nvSpPr>
            <p:cNvPr id="36" name="文本框 35"/>
            <p:cNvSpPr txBox="1"/>
            <p:nvPr/>
          </p:nvSpPr>
          <p:spPr>
            <a:xfrm>
              <a:off x="3059035" y="2636100"/>
              <a:ext cx="285274" cy="464081"/>
            </a:xfrm>
            <a:prstGeom prst="rect">
              <a:avLst/>
            </a:prstGeom>
            <a:noFill/>
          </p:spPr>
          <p:txBody>
            <a:bodyPr wrap="square" rtlCol="0">
              <a:spAutoFit/>
            </a:bodyPr>
            <a:lstStyle/>
            <a:p>
              <a:r>
                <a:rPr lang="en-US" altLang="zh-CN" dirty="0"/>
                <a:t>9</a:t>
              </a:r>
              <a:endParaRPr lang="zh-CN" altLang="en-US" dirty="0"/>
            </a:p>
          </p:txBody>
        </p:sp>
        <p:sp>
          <p:nvSpPr>
            <p:cNvPr id="37" name="文本框 36"/>
            <p:cNvSpPr txBox="1"/>
            <p:nvPr/>
          </p:nvSpPr>
          <p:spPr>
            <a:xfrm>
              <a:off x="3092130" y="3714777"/>
              <a:ext cx="285274" cy="464081"/>
            </a:xfrm>
            <a:prstGeom prst="rect">
              <a:avLst/>
            </a:prstGeom>
            <a:noFill/>
          </p:spPr>
          <p:txBody>
            <a:bodyPr wrap="square" rtlCol="0">
              <a:spAutoFit/>
            </a:bodyPr>
            <a:lstStyle/>
            <a:p>
              <a:r>
                <a:rPr lang="en-US" altLang="zh-CN" dirty="0"/>
                <a:t>3</a:t>
              </a:r>
              <a:endParaRPr lang="zh-CN" altLang="en-US" dirty="0"/>
            </a:p>
          </p:txBody>
        </p:sp>
        <p:sp>
          <p:nvSpPr>
            <p:cNvPr id="38" name="文本框 37"/>
            <p:cNvSpPr txBox="1"/>
            <p:nvPr/>
          </p:nvSpPr>
          <p:spPr>
            <a:xfrm>
              <a:off x="1681253" y="3773545"/>
              <a:ext cx="285274" cy="464081"/>
            </a:xfrm>
            <a:prstGeom prst="rect">
              <a:avLst/>
            </a:prstGeom>
            <a:noFill/>
          </p:spPr>
          <p:txBody>
            <a:bodyPr wrap="square" rtlCol="0">
              <a:spAutoFit/>
            </a:bodyPr>
            <a:lstStyle/>
            <a:p>
              <a:r>
                <a:rPr lang="en-US" altLang="zh-CN" dirty="0"/>
                <a:t>7</a:t>
              </a:r>
              <a:endParaRPr lang="zh-CN" altLang="en-US" dirty="0"/>
            </a:p>
          </p:txBody>
        </p:sp>
        <p:cxnSp>
          <p:nvCxnSpPr>
            <p:cNvPr id="39" name="直接连接符 38"/>
            <p:cNvCxnSpPr>
              <a:stCxn id="9" idx="7"/>
              <a:endCxn id="11" idx="3"/>
            </p:cNvCxnSpPr>
            <p:nvPr/>
          </p:nvCxnSpPr>
          <p:spPr>
            <a:xfrm flipV="1">
              <a:off x="1234212" y="2923135"/>
              <a:ext cx="1179357" cy="1027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589235" y="3091484"/>
              <a:ext cx="285274" cy="464081"/>
            </a:xfrm>
            <a:prstGeom prst="rect">
              <a:avLst/>
            </a:prstGeom>
            <a:noFill/>
          </p:spPr>
          <p:txBody>
            <a:bodyPr wrap="square" rtlCol="0">
              <a:spAutoFit/>
            </a:bodyPr>
            <a:lstStyle/>
            <a:p>
              <a:r>
                <a:rPr lang="en-US" altLang="zh-CN" dirty="0"/>
                <a:t>6</a:t>
              </a:r>
              <a:endParaRPr lang="zh-CN" altLang="en-US" dirty="0"/>
            </a:p>
          </p:txBody>
        </p:sp>
      </p:grpSp>
      <p:sp>
        <p:nvSpPr>
          <p:cNvPr id="43" name="文本框 42"/>
          <p:cNvSpPr txBox="1"/>
          <p:nvPr/>
        </p:nvSpPr>
        <p:spPr>
          <a:xfrm>
            <a:off x="4572000" y="2414445"/>
            <a:ext cx="3262432" cy="461665"/>
          </a:xfrm>
          <a:prstGeom prst="rect">
            <a:avLst/>
          </a:prstGeom>
          <a:noFill/>
        </p:spPr>
        <p:txBody>
          <a:bodyPr wrap="none" rtlCol="0">
            <a:spAutoFit/>
          </a:bodyPr>
          <a:lstStyle/>
          <a:p>
            <a:r>
              <a:rPr lang="zh-CN" altLang="en-US" dirty="0"/>
              <a:t>广度优先遍历的次序：</a:t>
            </a:r>
            <a:endParaRPr lang="en-US" altLang="zh-CN" dirty="0"/>
          </a:p>
        </p:txBody>
      </p:sp>
      <p:sp>
        <p:nvSpPr>
          <p:cNvPr id="45" name="文本框 44"/>
          <p:cNvSpPr txBox="1"/>
          <p:nvPr/>
        </p:nvSpPr>
        <p:spPr>
          <a:xfrm>
            <a:off x="4644008" y="2993045"/>
            <a:ext cx="2715808" cy="461665"/>
          </a:xfrm>
          <a:prstGeom prst="rect">
            <a:avLst/>
          </a:prstGeom>
          <a:noFill/>
        </p:spPr>
        <p:txBody>
          <a:bodyPr wrap="none" rtlCol="0">
            <a:spAutoFit/>
          </a:bodyPr>
          <a:lstStyle/>
          <a:p>
            <a:r>
              <a:rPr lang="en-US" altLang="zh-CN" dirty="0"/>
              <a:t>A-&gt;B -&gt; D -&gt; C -&gt;E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a:t>7.4   </a:t>
            </a:r>
            <a:r>
              <a:rPr lang="zh-CN" altLang="en-US"/>
              <a:t>最小生成树</a:t>
            </a:r>
            <a:endParaRPr lang="zh-CN" altLang="en-US"/>
          </a:p>
        </p:txBody>
      </p:sp>
      <p:sp>
        <p:nvSpPr>
          <p:cNvPr id="3" name="内容占位符 2"/>
          <p:cNvSpPr>
            <a:spLocks noGrp="1"/>
          </p:cNvSpPr>
          <p:nvPr>
            <p:ph idx="1"/>
          </p:nvPr>
        </p:nvSpPr>
        <p:spPr>
          <a:xfrm>
            <a:off x="629305" y="1844358"/>
            <a:ext cx="8316912" cy="4114800"/>
          </a:xfrm>
        </p:spPr>
        <p:txBody>
          <a:bodyPr/>
          <a:lstStyle/>
          <a:p>
            <a:pPr marL="0" indent="717550">
              <a:buFont typeface="Wingdings" panose="05000000000000000000" pitchFamily="2" charset="2"/>
              <a:buNone/>
            </a:pPr>
            <a:r>
              <a:rPr lang="zh-CN" altLang="en-US" dirty="0"/>
              <a:t>连通的、无回路的无向图称为无向树，简称树。如：</a:t>
            </a:r>
            <a:endParaRPr lang="en-US" altLang="zh-CN" dirty="0"/>
          </a:p>
          <a:p>
            <a:pPr marL="0" indent="717550">
              <a:buFont typeface="Wingdings" panose="05000000000000000000" pitchFamily="2" charset="2"/>
              <a:buNone/>
            </a:pPr>
            <a:endParaRPr lang="en-US" altLang="zh-CN" dirty="0"/>
          </a:p>
          <a:p>
            <a:pPr marL="457200" indent="-457200">
              <a:buFont typeface="Wingdings" panose="05000000000000000000" pitchFamily="2" charset="2"/>
              <a:buChar char="n"/>
            </a:pPr>
            <a:r>
              <a:rPr lang="zh-CN" altLang="en-US" dirty="0"/>
              <a:t>生成树</a:t>
            </a:r>
            <a:endParaRPr lang="en-US" altLang="zh-CN" dirty="0"/>
          </a:p>
          <a:p>
            <a:pPr marL="0" indent="0">
              <a:buNone/>
            </a:pPr>
            <a:r>
              <a:rPr lang="en-US" altLang="zh-CN" dirty="0"/>
              <a:t>    </a:t>
            </a:r>
            <a:r>
              <a:rPr lang="zh-CN" altLang="en-US" dirty="0"/>
              <a:t>对给定的连通图</a:t>
            </a:r>
            <a:r>
              <a:rPr lang="en-US" altLang="zh-CN" dirty="0"/>
              <a:t>G</a:t>
            </a:r>
            <a:r>
              <a:rPr lang="zh-CN" altLang="en-US" dirty="0"/>
              <a:t>，其极小连通子图是</a:t>
            </a:r>
            <a:r>
              <a:rPr lang="en-US" altLang="zh-CN" dirty="0"/>
              <a:t>G</a:t>
            </a:r>
            <a:r>
              <a:rPr lang="zh-CN" altLang="en-US" dirty="0"/>
              <a:t>的生成树。生成树中包含了连通图</a:t>
            </a:r>
            <a:r>
              <a:rPr lang="en-US" altLang="zh-CN" dirty="0"/>
              <a:t>G</a:t>
            </a:r>
            <a:r>
              <a:rPr lang="zh-CN" altLang="en-US" dirty="0"/>
              <a:t>中的所有的顶点和</a:t>
            </a:r>
            <a:r>
              <a:rPr lang="en-US" altLang="zh-CN" dirty="0"/>
              <a:t>n - 1</a:t>
            </a:r>
            <a:r>
              <a:rPr lang="zh-CN" altLang="en-US" dirty="0"/>
              <a:t>条边。如：</a:t>
            </a:r>
            <a:endParaRPr lang="zh-CN" altLang="en-US" dirty="0"/>
          </a:p>
        </p:txBody>
      </p:sp>
      <p:pic>
        <p:nvPicPr>
          <p:cNvPr id="880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1749" y="2492896"/>
            <a:ext cx="20002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1" y="5551488"/>
            <a:ext cx="433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806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88068"/>
                                        </p:tgtEl>
                                        <p:attrNameLst>
                                          <p:attrName>style.visibility</p:attrName>
                                        </p:attrNameLst>
                                      </p:cBhvr>
                                      <p:to>
                                        <p:strVal val="visible"/>
                                      </p:to>
                                    </p:set>
                                    <p:animEffect transition="in" filter="box(in)">
                                      <p:cBhvr>
                                        <p:cTn id="26"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t>7.4.1 </a:t>
            </a:r>
            <a:r>
              <a:rPr lang="zh-CN" altLang="en-US"/>
              <a:t>生成树</a:t>
            </a:r>
            <a:endParaRPr lang="zh-CN" altLang="en-US"/>
          </a:p>
        </p:txBody>
      </p:sp>
      <p:sp>
        <p:nvSpPr>
          <p:cNvPr id="3" name="内容占位符 2"/>
          <p:cNvSpPr>
            <a:spLocks noGrp="1"/>
          </p:cNvSpPr>
          <p:nvPr>
            <p:ph idx="1"/>
          </p:nvPr>
        </p:nvSpPr>
        <p:spPr>
          <a:xfrm>
            <a:off x="214313" y="1928813"/>
            <a:ext cx="8929687" cy="4175125"/>
          </a:xfrm>
        </p:spPr>
        <p:txBody>
          <a:bodyPr/>
          <a:lstStyle/>
          <a:p>
            <a:pPr marL="0" indent="717550">
              <a:buFont typeface="Wingdings" panose="05000000000000000000" pitchFamily="2" charset="2"/>
              <a:buNone/>
              <a:defRPr/>
            </a:pPr>
            <a:r>
              <a:rPr lang="zh-CN" altLang="en-US" sz="2800" dirty="0"/>
              <a:t>具有</a:t>
            </a:r>
            <a:r>
              <a:rPr lang="en-US" altLang="zh-CN" sz="2800" dirty="0"/>
              <a:t>n</a:t>
            </a:r>
            <a:r>
              <a:rPr lang="zh-CN" altLang="en-US" sz="2800" dirty="0"/>
              <a:t>个顶点的连通图</a:t>
            </a:r>
            <a:r>
              <a:rPr lang="en-US" altLang="zh-CN" sz="2800" dirty="0"/>
              <a:t>G = (V, E)</a:t>
            </a:r>
            <a:r>
              <a:rPr lang="zh-CN" altLang="en-US" sz="2800" dirty="0"/>
              <a:t>，可从</a:t>
            </a:r>
            <a:r>
              <a:rPr lang="en-US" altLang="zh-CN" sz="2800" dirty="0"/>
              <a:t>G</a:t>
            </a:r>
            <a:r>
              <a:rPr lang="zh-CN" altLang="en-US" sz="2800" dirty="0"/>
              <a:t>的任一顶点出发，作一次深度优先搜索或广度优先搜索，就可将</a:t>
            </a:r>
            <a:r>
              <a:rPr lang="en-US" altLang="zh-CN" sz="2800" dirty="0"/>
              <a:t>G</a:t>
            </a:r>
            <a:r>
              <a:rPr lang="zh-CN" altLang="en-US" sz="2800" dirty="0"/>
              <a:t>的所有顶点都访问到。</a:t>
            </a:r>
            <a:endParaRPr lang="en-US" altLang="zh-CN" sz="2800" dirty="0"/>
          </a:p>
          <a:p>
            <a:pPr marL="0" indent="717550">
              <a:buFont typeface="Wingdings" panose="05000000000000000000" pitchFamily="2" charset="2"/>
              <a:buNone/>
              <a:defRPr/>
            </a:pPr>
            <a:r>
              <a:rPr lang="zh-CN" altLang="en-US" sz="2800" dirty="0"/>
              <a:t>在搜索过程中，从一个已访问过的顶点</a:t>
            </a:r>
            <a:r>
              <a:rPr lang="en-US" altLang="zh-CN" sz="2800" dirty="0"/>
              <a:t>V</a:t>
            </a:r>
            <a:r>
              <a:rPr lang="en-US" altLang="zh-CN" sz="2800" baseline="-25000" dirty="0"/>
              <a:t>i</a:t>
            </a:r>
            <a:r>
              <a:rPr lang="zh-CN" altLang="en-US" sz="2800" dirty="0"/>
              <a:t>到下一个要访问的顶点</a:t>
            </a:r>
            <a:r>
              <a:rPr lang="en-US" altLang="zh-CN" sz="2800" dirty="0" err="1"/>
              <a:t>V</a:t>
            </a:r>
            <a:r>
              <a:rPr lang="en-US" altLang="zh-CN" sz="2800" baseline="-25000" dirty="0" err="1"/>
              <a:t>j</a:t>
            </a:r>
            <a:r>
              <a:rPr lang="zh-CN" altLang="en-US" sz="2800" dirty="0"/>
              <a:t>必定要经过</a:t>
            </a:r>
            <a:r>
              <a:rPr lang="en-US" altLang="zh-CN" sz="2800" dirty="0"/>
              <a:t>G</a:t>
            </a:r>
            <a:r>
              <a:rPr lang="zh-CN" altLang="en-US" sz="2800" dirty="0"/>
              <a:t>中的一条边</a:t>
            </a:r>
            <a:r>
              <a:rPr lang="en-US" altLang="zh-CN" sz="2800" dirty="0"/>
              <a:t>(</a:t>
            </a:r>
            <a:r>
              <a:rPr lang="en-US" altLang="zh-CN" sz="2800" dirty="0" err="1"/>
              <a:t>V</a:t>
            </a:r>
            <a:r>
              <a:rPr lang="en-US" altLang="zh-CN" sz="2800" baseline="-25000" dirty="0" err="1"/>
              <a:t>i</a:t>
            </a:r>
            <a:r>
              <a:rPr lang="en-US" altLang="zh-CN" sz="2800" dirty="0" err="1"/>
              <a:t>,V</a:t>
            </a:r>
            <a:r>
              <a:rPr lang="en-US" altLang="zh-CN" sz="2800" baseline="-25000" dirty="0" err="1"/>
              <a:t>j</a:t>
            </a:r>
            <a:r>
              <a:rPr lang="en-US" altLang="zh-CN" sz="2800" dirty="0"/>
              <a:t>)</a:t>
            </a:r>
            <a:r>
              <a:rPr lang="zh-CN" altLang="en-US" sz="2800" dirty="0"/>
              <a:t>，由于图中的每一个顶点只访问一次，初始出发点的访问和边无关，因此搜索过程中共经过</a:t>
            </a:r>
            <a:r>
              <a:rPr lang="en-US" altLang="zh-CN" sz="2800" dirty="0"/>
              <a:t>n - 1</a:t>
            </a:r>
            <a:r>
              <a:rPr lang="zh-CN" altLang="en-US" sz="2800" dirty="0"/>
              <a:t>条边，而正是这</a:t>
            </a:r>
            <a:r>
              <a:rPr lang="en-US" altLang="zh-CN" sz="2800" dirty="0"/>
              <a:t>n - 1</a:t>
            </a:r>
            <a:r>
              <a:rPr lang="zh-CN" altLang="en-US" sz="2800" dirty="0"/>
              <a:t>条边将</a:t>
            </a:r>
            <a:r>
              <a:rPr lang="en-US" altLang="zh-CN" sz="2800" dirty="0"/>
              <a:t>G</a:t>
            </a:r>
            <a:r>
              <a:rPr lang="zh-CN" altLang="en-US" sz="2800" dirty="0"/>
              <a:t>中</a:t>
            </a:r>
            <a:r>
              <a:rPr lang="en-US" altLang="zh-CN" sz="2800" dirty="0"/>
              <a:t>n</a:t>
            </a:r>
            <a:r>
              <a:rPr lang="zh-CN" altLang="en-US" sz="2800" dirty="0"/>
              <a:t>个顶点连接成</a:t>
            </a:r>
            <a:r>
              <a:rPr lang="en-US" altLang="zh-CN" sz="2800" dirty="0"/>
              <a:t>G</a:t>
            </a:r>
            <a:r>
              <a:rPr lang="zh-CN" altLang="en-US" sz="2800" dirty="0"/>
              <a:t>的极小连通子图，该极小连通子图就是</a:t>
            </a:r>
            <a:r>
              <a:rPr lang="en-US" altLang="zh-CN" sz="2800" dirty="0"/>
              <a:t>G</a:t>
            </a:r>
            <a:r>
              <a:rPr lang="zh-CN" altLang="en-US" sz="2800" dirty="0"/>
              <a:t>的一棵生成树。</a:t>
            </a:r>
            <a:endParaRPr lang="en-US" altLang="zh-CN" sz="2800" dirty="0"/>
          </a:p>
          <a:p>
            <a:pPr marL="0" indent="717550">
              <a:buFont typeface="Wingdings" panose="05000000000000000000" pitchFamily="2" charset="2"/>
              <a:buNone/>
              <a:defRPr/>
            </a:pPr>
            <a:r>
              <a:rPr lang="zh-CN" altLang="en-US" sz="2800" dirty="0"/>
              <a:t>具有</a:t>
            </a:r>
            <a:r>
              <a:rPr lang="en-US" altLang="zh-CN" sz="2800" dirty="0"/>
              <a:t>n</a:t>
            </a:r>
            <a:r>
              <a:rPr lang="zh-CN" altLang="en-US" sz="2800" dirty="0"/>
              <a:t>个顶点的连通图</a:t>
            </a:r>
            <a:r>
              <a:rPr lang="en-US" altLang="zh-CN" sz="2800" dirty="0"/>
              <a:t>G</a:t>
            </a:r>
            <a:r>
              <a:rPr lang="zh-CN" altLang="en-US" sz="2800" dirty="0"/>
              <a:t>的生成树不一定是惟一的。</a:t>
            </a:r>
            <a:endParaRPr lang="zh-CN" altLang="en-US" sz="2800" dirty="0">
              <a:latin typeface="宋体" panose="02010600030101010101" pitchFamily="2" charset="-122"/>
            </a:endParaRPr>
          </a:p>
          <a:p>
            <a:pPr>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br>
              <a:rPr lang="zh-CN" altLang="en-US"/>
            </a:br>
            <a:r>
              <a:rPr lang="en-US" altLang="zh-CN"/>
              <a:t>7.4.1   </a:t>
            </a:r>
            <a:r>
              <a:rPr lang="zh-CN" altLang="en-US"/>
              <a:t>生成树</a:t>
            </a:r>
            <a:endParaRPr lang="zh-CN" altLang="en-US"/>
          </a:p>
        </p:txBody>
      </p:sp>
      <p:sp>
        <p:nvSpPr>
          <p:cNvPr id="66563" name="内容占位符 2"/>
          <p:cNvSpPr>
            <a:spLocks noGrp="1"/>
          </p:cNvSpPr>
          <p:nvPr>
            <p:ph idx="1"/>
          </p:nvPr>
        </p:nvSpPr>
        <p:spPr>
          <a:xfrm>
            <a:off x="428625" y="1989138"/>
            <a:ext cx="8531225" cy="4114800"/>
          </a:xfrm>
        </p:spPr>
        <p:txBody>
          <a:bodyPr/>
          <a:lstStyle/>
          <a:p>
            <a:pPr>
              <a:buFont typeface="Wingdings" panose="05000000000000000000" pitchFamily="2" charset="2"/>
              <a:buNone/>
            </a:pPr>
            <a:r>
              <a:rPr lang="zh-CN" altLang="en-US"/>
              <a:t>如：不带权图用不同搜索方法产生的不同的树。</a:t>
            </a:r>
            <a:endParaRPr lang="en-US" altLang="zh-CN"/>
          </a:p>
          <a:p>
            <a:pPr>
              <a:buFont typeface="Wingdings" panose="05000000000000000000" pitchFamily="2" charset="2"/>
              <a:buNone/>
            </a:pPr>
            <a:endParaRPr lang="zh-CN" altLang="en-US"/>
          </a:p>
        </p:txBody>
      </p:sp>
      <p:pic>
        <p:nvPicPr>
          <p:cNvPr id="66564" name="Picture 4" descr="7D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625" y="3165475"/>
            <a:ext cx="8205788"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27088" y="573088"/>
            <a:ext cx="7793037" cy="839787"/>
          </a:xfrm>
        </p:spPr>
        <p:txBody>
          <a:bodyPr/>
          <a:lstStyle/>
          <a:p>
            <a:pPr eaLnBrk="1" hangingPunct="1"/>
            <a:br>
              <a:rPr lang="zh-CN" altLang="en-US" sz="3600"/>
            </a:br>
            <a:r>
              <a:rPr lang="en-US" altLang="zh-CN" sz="3600"/>
              <a:t>7.4.1   </a:t>
            </a:r>
            <a:r>
              <a:rPr lang="zh-CN" altLang="en-US" sz="3600"/>
              <a:t>生成树</a:t>
            </a:r>
            <a:endParaRPr lang="zh-CN" altLang="en-US" sz="3600"/>
          </a:p>
        </p:txBody>
      </p:sp>
      <p:sp>
        <p:nvSpPr>
          <p:cNvPr id="67587" name="Rectangle 3"/>
          <p:cNvSpPr>
            <a:spLocks noGrp="1" noChangeArrowheads="1"/>
          </p:cNvSpPr>
          <p:nvPr>
            <p:ph type="body" idx="1"/>
          </p:nvPr>
        </p:nvSpPr>
        <p:spPr>
          <a:xfrm>
            <a:off x="250825" y="2000250"/>
            <a:ext cx="8750300" cy="4032250"/>
          </a:xfrm>
        </p:spPr>
        <p:txBody>
          <a:bodyPr/>
          <a:lstStyle/>
          <a:p>
            <a:pPr eaLnBrk="1" hangingPunct="1">
              <a:buFont typeface="Wingdings" panose="05000000000000000000" pitchFamily="2" charset="2"/>
              <a:buNone/>
            </a:pPr>
            <a:r>
              <a:rPr lang="zh-CN" altLang="en-US"/>
              <a:t> 例：带权图的不同搜索方法产生的不同的树。</a:t>
            </a:r>
            <a:endParaRPr lang="zh-CN" altLang="en-US"/>
          </a:p>
        </p:txBody>
      </p:sp>
      <p:sp>
        <p:nvSpPr>
          <p:cNvPr id="8" name="矩形 7"/>
          <p:cNvSpPr/>
          <p:nvPr/>
        </p:nvSpPr>
        <p:spPr>
          <a:xfrm>
            <a:off x="8399960" y="5768499"/>
            <a:ext cx="357187"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142875" y="3021330"/>
            <a:ext cx="8934450" cy="3048000"/>
          </a:xfrm>
          <a:prstGeom prst="rect">
            <a:avLst/>
          </a:prstGeom>
        </p:spPr>
      </p:pic>
      <p:sp>
        <p:nvSpPr>
          <p:cNvPr id="4" name="文本框 3"/>
          <p:cNvSpPr txBox="1"/>
          <p:nvPr/>
        </p:nvSpPr>
        <p:spPr>
          <a:xfrm>
            <a:off x="3446160" y="5730339"/>
            <a:ext cx="441146" cy="400110"/>
          </a:xfrm>
          <a:prstGeom prst="rect">
            <a:avLst/>
          </a:prstGeom>
          <a:solidFill>
            <a:schemeClr val="bg1"/>
          </a:solidFill>
        </p:spPr>
        <p:txBody>
          <a:bodyPr wrap="square" rtlCol="0">
            <a:spAutoFit/>
          </a:bodyPr>
          <a:lstStyle/>
          <a:p>
            <a:r>
              <a:rPr lang="en-US" altLang="zh-CN" sz="2000" dirty="0"/>
              <a:t>68</a:t>
            </a:r>
            <a:endParaRPr lang="zh-CN" altLang="en-US" sz="2000" dirty="0"/>
          </a:p>
        </p:txBody>
      </p:sp>
      <p:sp>
        <p:nvSpPr>
          <p:cNvPr id="5" name="文本框 4"/>
          <p:cNvSpPr txBox="1"/>
          <p:nvPr/>
        </p:nvSpPr>
        <p:spPr>
          <a:xfrm>
            <a:off x="5748206" y="5730339"/>
            <a:ext cx="441146" cy="400110"/>
          </a:xfrm>
          <a:prstGeom prst="rect">
            <a:avLst/>
          </a:prstGeom>
          <a:solidFill>
            <a:schemeClr val="bg1"/>
          </a:solidFill>
        </p:spPr>
        <p:txBody>
          <a:bodyPr wrap="none" rtlCol="0">
            <a:spAutoFit/>
          </a:bodyPr>
          <a:lstStyle/>
          <a:p>
            <a:r>
              <a:rPr lang="en-US" altLang="zh-CN" sz="2000" dirty="0"/>
              <a:t>54</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a:t>有向完全图</a:t>
            </a:r>
            <a:endParaRPr lang="zh-CN" altLang="en-US" dirty="0"/>
          </a:p>
        </p:txBody>
      </p:sp>
      <p:sp>
        <p:nvSpPr>
          <p:cNvPr id="3" name="内容占位符 2"/>
          <p:cNvSpPr>
            <a:spLocks noGrp="1"/>
          </p:cNvSpPr>
          <p:nvPr>
            <p:ph idx="1"/>
          </p:nvPr>
        </p:nvSpPr>
        <p:spPr/>
        <p:txBody>
          <a:bodyPr/>
          <a:lstStyle/>
          <a:p>
            <a:pPr marL="0" indent="624205" eaLnBrk="1" hangingPunct="1">
              <a:buFont typeface="Wingdings" panose="05000000000000000000" pitchFamily="2" charset="2"/>
              <a:buNone/>
            </a:pPr>
            <a:r>
              <a:rPr lang="zh-CN" altLang="en-US" sz="2800" dirty="0"/>
              <a:t>在有</a:t>
            </a:r>
            <a:r>
              <a:rPr lang="en-US" altLang="zh-CN" sz="2800" dirty="0"/>
              <a:t>n</a:t>
            </a:r>
            <a:r>
              <a:rPr lang="zh-CN" altLang="en-US" sz="2800" dirty="0"/>
              <a:t>个顶点的有向图中，</a:t>
            </a:r>
            <a:r>
              <a:rPr lang="en-US" altLang="zh-CN" sz="2800" dirty="0"/>
              <a:t>e</a:t>
            </a:r>
            <a:r>
              <a:rPr lang="zh-CN" altLang="en-US" sz="2800" dirty="0"/>
              <a:t>的取值范围是</a:t>
            </a:r>
            <a:r>
              <a:rPr lang="en-US" altLang="zh-CN" sz="2800" dirty="0"/>
              <a:t>0</a:t>
            </a:r>
            <a:r>
              <a:rPr lang="zh-CN" altLang="en-US" sz="2800" dirty="0"/>
              <a:t>到</a:t>
            </a:r>
            <a:r>
              <a:rPr lang="en-US" altLang="zh-CN" sz="2800" dirty="0"/>
              <a:t>n (n - 1)</a:t>
            </a:r>
            <a:r>
              <a:rPr lang="zh-CN" altLang="en-US" sz="2800" dirty="0"/>
              <a:t>。</a:t>
            </a:r>
            <a:r>
              <a:rPr lang="en-US" altLang="zh-CN" sz="2800" dirty="0"/>
              <a:t>n</a:t>
            </a:r>
            <a:r>
              <a:rPr lang="zh-CN" altLang="en-US" sz="2800" dirty="0"/>
              <a:t>个顶点有</a:t>
            </a:r>
            <a:r>
              <a:rPr lang="en-US" altLang="zh-CN" sz="2800" dirty="0"/>
              <a:t>n (n - 1)</a:t>
            </a:r>
            <a:r>
              <a:rPr lang="zh-CN" altLang="en-US" sz="2800" dirty="0"/>
              <a:t>条弧的有向图称为</a:t>
            </a:r>
            <a:r>
              <a:rPr lang="zh-CN" altLang="en-US" sz="2800" dirty="0">
                <a:solidFill>
                  <a:srgbClr val="FF0000"/>
                </a:solidFill>
              </a:rPr>
              <a:t>有向完全图</a:t>
            </a:r>
            <a:r>
              <a:rPr lang="zh-CN" altLang="en-US" sz="2800" dirty="0"/>
              <a:t>。</a:t>
            </a:r>
            <a:endParaRPr lang="zh-CN" altLang="en-US" sz="2800" dirty="0"/>
          </a:p>
        </p:txBody>
      </p:sp>
      <p:pic>
        <p:nvPicPr>
          <p:cNvPr id="3153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72125" y="3357563"/>
            <a:ext cx="2314575" cy="2495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714500" y="4071938"/>
            <a:ext cx="3071813" cy="523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3</a:t>
            </a:r>
            <a:r>
              <a:rPr lang="zh-CN" altLang="en-US" sz="2800"/>
              <a:t>个顶点，</a:t>
            </a:r>
            <a:r>
              <a:rPr lang="en-US" altLang="zh-CN" sz="2800"/>
              <a:t>6</a:t>
            </a:r>
            <a:r>
              <a:rPr lang="zh-CN" altLang="en-US" sz="2800"/>
              <a:t>条边</a:t>
            </a:r>
            <a:endParaRPr lang="zh-CN" altLang="en-US" sz="280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5394"/>
                                        </p:tgtEl>
                                        <p:attrNameLst>
                                          <p:attrName>style.visibility</p:attrName>
                                        </p:attrNameLst>
                                      </p:cBhvr>
                                      <p:to>
                                        <p:strVal val="visible"/>
                                      </p:to>
                                    </p:set>
                                    <p:animEffect transition="in" filter="blinds(horizontal)">
                                      <p:cBhvr>
                                        <p:cTn id="12" dur="500"/>
                                        <p:tgtEl>
                                          <p:spTgt spid="3153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a:t>7.4.2   </a:t>
            </a:r>
            <a:r>
              <a:rPr lang="zh-CN" altLang="en-US"/>
              <a:t>最小生成树</a:t>
            </a:r>
            <a:endParaRPr lang="zh-CN" altLang="en-US"/>
          </a:p>
        </p:txBody>
      </p:sp>
      <p:sp>
        <p:nvSpPr>
          <p:cNvPr id="3" name="内容占位符 2"/>
          <p:cNvSpPr>
            <a:spLocks noGrp="1"/>
          </p:cNvSpPr>
          <p:nvPr>
            <p:ph idx="1"/>
          </p:nvPr>
        </p:nvSpPr>
        <p:spPr>
          <a:xfrm>
            <a:off x="428625" y="1857375"/>
            <a:ext cx="8531225" cy="4857750"/>
          </a:xfrm>
        </p:spPr>
        <p:txBody>
          <a:bodyPr/>
          <a:lstStyle/>
          <a:p>
            <a:pPr marL="0" indent="624205">
              <a:buFont typeface="Wingdings" panose="05000000000000000000" pitchFamily="2" charset="2"/>
              <a:buNone/>
              <a:defRPr/>
            </a:pPr>
            <a:r>
              <a:rPr lang="zh-CN" altLang="en-US" sz="2800" dirty="0"/>
              <a:t>生成树有许多重要的应用。</a:t>
            </a:r>
            <a:endParaRPr lang="en-US" altLang="zh-CN" sz="2800" dirty="0"/>
          </a:p>
          <a:p>
            <a:pPr marL="0" indent="624205">
              <a:buFont typeface="Wingdings" panose="05000000000000000000" pitchFamily="2" charset="2"/>
              <a:buNone/>
              <a:defRPr/>
            </a:pPr>
            <a:r>
              <a:rPr lang="zh-CN" altLang="en-US" sz="2800" dirty="0"/>
              <a:t>例如，在</a:t>
            </a:r>
            <a:r>
              <a:rPr lang="en-US" altLang="zh-CN" sz="2800" dirty="0"/>
              <a:t>n</a:t>
            </a:r>
            <a:r>
              <a:rPr lang="zh-CN" altLang="en-US" sz="2800" dirty="0"/>
              <a:t>个城市之间建立通信网络，则连通</a:t>
            </a:r>
            <a:r>
              <a:rPr lang="en-US" altLang="zh-CN" sz="2800" dirty="0"/>
              <a:t>n</a:t>
            </a:r>
            <a:r>
              <a:rPr lang="zh-CN" altLang="en-US" sz="2800" dirty="0"/>
              <a:t>个城市只需要</a:t>
            </a:r>
            <a:r>
              <a:rPr lang="en-US" altLang="zh-CN" sz="2800" dirty="0"/>
              <a:t>n-1</a:t>
            </a:r>
            <a:r>
              <a:rPr lang="zh-CN" altLang="en-US" sz="2800" dirty="0"/>
              <a:t>条线路，这是一个生成树概念的应用问题。</a:t>
            </a:r>
            <a:endParaRPr lang="en-US" altLang="zh-CN" sz="2800" dirty="0"/>
          </a:p>
          <a:p>
            <a:pPr marL="0" indent="624205">
              <a:buFont typeface="Wingdings" panose="05000000000000000000" pitchFamily="2" charset="2"/>
              <a:buNone/>
              <a:defRPr/>
            </a:pPr>
            <a:r>
              <a:rPr lang="zh-CN" altLang="en-US" sz="2800" dirty="0"/>
              <a:t>如何构造一个造价最低的通信网络呢？</a:t>
            </a:r>
            <a:endParaRPr lang="en-US" altLang="zh-CN" sz="2800" dirty="0"/>
          </a:p>
          <a:p>
            <a:pPr marL="0" indent="624205">
              <a:buFont typeface="Wingdings" panose="05000000000000000000" pitchFamily="2" charset="2"/>
              <a:buNone/>
              <a:defRPr/>
            </a:pPr>
            <a:r>
              <a:rPr lang="zh-CN" altLang="en-US" sz="2800" dirty="0"/>
              <a:t>在</a:t>
            </a:r>
            <a:r>
              <a:rPr lang="en-US" altLang="zh-CN" sz="2800" dirty="0"/>
              <a:t>n</a:t>
            </a:r>
            <a:r>
              <a:rPr lang="zh-CN" altLang="en-US" sz="2800" dirty="0"/>
              <a:t>个城市之间，最多可能设置的直接线路是</a:t>
            </a:r>
            <a:r>
              <a:rPr lang="en-US" altLang="zh-CN" sz="2800" dirty="0"/>
              <a:t>n (n - 1) / 2</a:t>
            </a:r>
            <a:r>
              <a:rPr lang="zh-CN" altLang="en-US" sz="2800" dirty="0"/>
              <a:t>条，每一条线路都有一个造价预算，如何在这些可能的线路中选择</a:t>
            </a:r>
            <a:r>
              <a:rPr lang="en-US" altLang="zh-CN" sz="2800" dirty="0"/>
              <a:t>n - 1</a:t>
            </a:r>
            <a:r>
              <a:rPr lang="zh-CN" altLang="en-US" sz="2800" dirty="0"/>
              <a:t>条以使</a:t>
            </a:r>
            <a:r>
              <a:rPr lang="zh-CN" altLang="en-US" sz="2800" dirty="0">
                <a:solidFill>
                  <a:srgbClr val="FF0000"/>
                </a:solidFill>
              </a:rPr>
              <a:t>总的耗费最少</a:t>
            </a:r>
            <a:r>
              <a:rPr lang="zh-CN" altLang="en-US" sz="2800" dirty="0"/>
              <a:t>而又实现通信网络呢？</a:t>
            </a:r>
            <a:endParaRPr lang="zh-CN" altLang="en-US" sz="2800" dirty="0">
              <a:latin typeface="宋体" panose="02010600030101010101" pitchFamily="2" charset="-122"/>
            </a:endParaRPr>
          </a:p>
          <a:p>
            <a:pPr>
              <a:buFont typeface="Wingdings" panose="05000000000000000000" pitchFamily="2" charset="2"/>
              <a:buNone/>
              <a:defRPr/>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a:t>7.4.2   </a:t>
            </a:r>
            <a:r>
              <a:rPr lang="zh-CN" altLang="en-US"/>
              <a:t>最小生成树</a:t>
            </a:r>
            <a:endParaRPr lang="zh-CN" altLang="en-US"/>
          </a:p>
        </p:txBody>
      </p:sp>
      <p:sp>
        <p:nvSpPr>
          <p:cNvPr id="3" name="内容占位符 2"/>
          <p:cNvSpPr>
            <a:spLocks noGrp="1"/>
          </p:cNvSpPr>
          <p:nvPr>
            <p:ph idx="1"/>
          </p:nvPr>
        </p:nvSpPr>
        <p:spPr>
          <a:xfrm>
            <a:off x="428625" y="1857375"/>
            <a:ext cx="8531225" cy="4246563"/>
          </a:xfrm>
        </p:spPr>
        <p:txBody>
          <a:bodyPr/>
          <a:lstStyle/>
          <a:p>
            <a:pPr marL="0" indent="624205">
              <a:buFont typeface="Wingdings" panose="05000000000000000000" pitchFamily="2" charset="2"/>
              <a:buNone/>
            </a:pPr>
            <a:r>
              <a:rPr lang="zh-CN" altLang="en-US" sz="2800" dirty="0"/>
              <a:t>可以用连通网表示</a:t>
            </a:r>
            <a:r>
              <a:rPr lang="en-US" altLang="zh-CN" sz="2800" dirty="0"/>
              <a:t>n</a:t>
            </a:r>
            <a:r>
              <a:rPr lang="zh-CN" altLang="en-US" sz="2800" dirty="0"/>
              <a:t>个城市及</a:t>
            </a:r>
            <a:r>
              <a:rPr lang="en-US" altLang="zh-CN" sz="2800" dirty="0"/>
              <a:t>n</a:t>
            </a:r>
            <a:r>
              <a:rPr lang="zh-CN" altLang="en-US" sz="2800" dirty="0"/>
              <a:t>个城市之间可能设置的通信线路，其中顶点表示城市，边表示两城市之间的通信线路，边上的权值表示线路造价预算。</a:t>
            </a:r>
            <a:endParaRPr lang="en-US" altLang="zh-CN" sz="2800" dirty="0"/>
          </a:p>
          <a:p>
            <a:pPr marL="0" indent="624205">
              <a:buFont typeface="Wingdings" panose="05000000000000000000" pitchFamily="2" charset="2"/>
              <a:buNone/>
            </a:pPr>
            <a:r>
              <a:rPr lang="en-US" altLang="zh-CN" sz="2800" dirty="0"/>
              <a:t>n</a:t>
            </a:r>
            <a:r>
              <a:rPr lang="zh-CN" altLang="en-US" sz="2800" dirty="0"/>
              <a:t>个顶点的连通网可以有多个生成树，每一棵生成树都可以是一个通信网络。</a:t>
            </a:r>
            <a:endParaRPr lang="en-US" altLang="zh-CN" sz="2800" dirty="0"/>
          </a:p>
          <a:p>
            <a:pPr marL="0" indent="624205">
              <a:buFont typeface="Wingdings" panose="05000000000000000000" pitchFamily="2" charset="2"/>
              <a:buNone/>
            </a:pPr>
            <a:r>
              <a:rPr lang="zh-CN" altLang="en-US" sz="2800" dirty="0"/>
              <a:t>一棵生成树的代价定义为生成树上各边权值之和。要选择一棵总耗费最少的生成树是我们要解决的问题。这就是构造最小生成树</a:t>
            </a:r>
            <a:r>
              <a:rPr lang="en-US" altLang="zh-CN" sz="2800" dirty="0"/>
              <a:t>(</a:t>
            </a:r>
            <a:r>
              <a:rPr lang="en-US" altLang="zh-CN" sz="2800" dirty="0" err="1"/>
              <a:t>minimun</a:t>
            </a:r>
            <a:r>
              <a:rPr lang="en-US" altLang="zh-CN" sz="2800" dirty="0"/>
              <a:t> cost spanning tree)</a:t>
            </a:r>
            <a:r>
              <a:rPr lang="zh-CN" altLang="en-US" sz="2800" dirty="0"/>
              <a:t>的问题，简称</a:t>
            </a:r>
            <a:r>
              <a:rPr lang="zh-CN" altLang="en-US" sz="2800" dirty="0">
                <a:solidFill>
                  <a:srgbClr val="FF0000"/>
                </a:solidFill>
              </a:rPr>
              <a:t>最小生成树问题</a:t>
            </a:r>
            <a:r>
              <a:rPr lang="zh-CN" altLang="en-US" sz="2800" dirty="0"/>
              <a:t>。</a:t>
            </a:r>
            <a:endParaRPr lang="zh-CN" altLang="en-US" sz="2800" dirty="0">
              <a:latin typeface="宋体" panose="02010600030101010101" pitchFamily="2" charset="-122"/>
            </a:endParaRPr>
          </a:p>
          <a:p>
            <a:pPr marL="0" indent="624205">
              <a:buFont typeface="Wingdings" panose="05000000000000000000" pitchFamily="2" charset="2"/>
              <a:buNone/>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42875" y="2637611"/>
            <a:ext cx="8934450" cy="3048000"/>
          </a:xfrm>
          <a:prstGeom prst="rect">
            <a:avLst/>
          </a:prstGeom>
        </p:spPr>
      </p:pic>
      <p:sp>
        <p:nvSpPr>
          <p:cNvPr id="70658" name="Rectangle 2"/>
          <p:cNvSpPr>
            <a:spLocks noGrp="1" noChangeArrowheads="1"/>
          </p:cNvSpPr>
          <p:nvPr>
            <p:ph type="title"/>
          </p:nvPr>
        </p:nvSpPr>
        <p:spPr>
          <a:xfrm>
            <a:off x="827088" y="573088"/>
            <a:ext cx="7793037" cy="839787"/>
          </a:xfrm>
        </p:spPr>
        <p:txBody>
          <a:bodyPr/>
          <a:lstStyle/>
          <a:p>
            <a:pPr eaLnBrk="1" hangingPunct="1"/>
            <a:br>
              <a:rPr lang="zh-CN" altLang="en-US" sz="3600"/>
            </a:br>
            <a:r>
              <a:rPr lang="en-US" altLang="zh-CN" sz="3600"/>
              <a:t>7.4.1   </a:t>
            </a:r>
            <a:r>
              <a:rPr lang="zh-CN" altLang="en-US" sz="3600"/>
              <a:t>最小生成树</a:t>
            </a:r>
            <a:endParaRPr lang="zh-CN" altLang="en-US" sz="3600"/>
          </a:p>
        </p:txBody>
      </p:sp>
      <p:sp>
        <p:nvSpPr>
          <p:cNvPr id="70659" name="Rectangle 3"/>
          <p:cNvSpPr>
            <a:spLocks noGrp="1" noChangeArrowheads="1"/>
          </p:cNvSpPr>
          <p:nvPr>
            <p:ph type="body" idx="1"/>
          </p:nvPr>
        </p:nvSpPr>
        <p:spPr>
          <a:xfrm>
            <a:off x="250825" y="2000250"/>
            <a:ext cx="8750300" cy="4032250"/>
          </a:xfrm>
        </p:spPr>
        <p:txBody>
          <a:bodyPr/>
          <a:lstStyle/>
          <a:p>
            <a:pPr eaLnBrk="1" hangingPunct="1">
              <a:buFont typeface="Wingdings" panose="05000000000000000000" pitchFamily="2" charset="2"/>
              <a:buNone/>
            </a:pPr>
            <a:r>
              <a:rPr lang="zh-CN" altLang="en-US" dirty="0"/>
              <a:t> 例：带权图的不同搜索方法产生的不同的树。</a:t>
            </a:r>
            <a:endParaRPr lang="zh-CN" altLang="en-US" dirty="0"/>
          </a:p>
        </p:txBody>
      </p:sp>
      <p:sp>
        <p:nvSpPr>
          <p:cNvPr id="10" name="文本框 9"/>
          <p:cNvSpPr txBox="1"/>
          <p:nvPr/>
        </p:nvSpPr>
        <p:spPr>
          <a:xfrm>
            <a:off x="3446160" y="5730339"/>
            <a:ext cx="441146" cy="400110"/>
          </a:xfrm>
          <a:prstGeom prst="rect">
            <a:avLst/>
          </a:prstGeom>
          <a:solidFill>
            <a:schemeClr val="bg1"/>
          </a:solidFill>
        </p:spPr>
        <p:txBody>
          <a:bodyPr wrap="square" rtlCol="0">
            <a:spAutoFit/>
          </a:bodyPr>
          <a:lstStyle/>
          <a:p>
            <a:r>
              <a:rPr lang="en-US" altLang="zh-CN" sz="2000" dirty="0"/>
              <a:t>68</a:t>
            </a:r>
            <a:endParaRPr lang="zh-CN" altLang="en-US" sz="2000" dirty="0"/>
          </a:p>
        </p:txBody>
      </p:sp>
      <p:sp>
        <p:nvSpPr>
          <p:cNvPr id="11" name="文本框 10"/>
          <p:cNvSpPr txBox="1"/>
          <p:nvPr/>
        </p:nvSpPr>
        <p:spPr>
          <a:xfrm>
            <a:off x="5748206" y="5730339"/>
            <a:ext cx="441146" cy="400110"/>
          </a:xfrm>
          <a:prstGeom prst="rect">
            <a:avLst/>
          </a:prstGeom>
          <a:solidFill>
            <a:schemeClr val="bg1"/>
          </a:solidFill>
        </p:spPr>
        <p:txBody>
          <a:bodyPr wrap="none" rtlCol="0">
            <a:spAutoFit/>
          </a:bodyPr>
          <a:lstStyle/>
          <a:p>
            <a:r>
              <a:rPr lang="en-US" altLang="zh-CN" sz="2000" dirty="0"/>
              <a:t>54</a:t>
            </a:r>
            <a:endParaRPr lang="zh-CN" altLang="en-US" sz="2000" dirty="0"/>
          </a:p>
        </p:txBody>
      </p:sp>
      <p:sp>
        <p:nvSpPr>
          <p:cNvPr id="7" name="矩形 6"/>
          <p:cNvSpPr/>
          <p:nvPr/>
        </p:nvSpPr>
        <p:spPr>
          <a:xfrm>
            <a:off x="196401" y="5819795"/>
            <a:ext cx="857250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a:t>7.4.2   </a:t>
            </a:r>
            <a:r>
              <a:rPr lang="zh-CN" altLang="en-US"/>
              <a:t>最小生成树的构造算法</a:t>
            </a:r>
            <a:endParaRPr lang="zh-CN" altLang="en-US"/>
          </a:p>
        </p:txBody>
      </p:sp>
      <p:sp>
        <p:nvSpPr>
          <p:cNvPr id="3" name="内容占位符 2"/>
          <p:cNvSpPr>
            <a:spLocks noGrp="1"/>
          </p:cNvSpPr>
          <p:nvPr>
            <p:ph idx="1"/>
          </p:nvPr>
        </p:nvSpPr>
        <p:spPr>
          <a:xfrm>
            <a:off x="642938" y="1989138"/>
            <a:ext cx="8316912" cy="4114800"/>
          </a:xfrm>
        </p:spPr>
        <p:txBody>
          <a:bodyPr/>
          <a:lstStyle/>
          <a:p>
            <a:pPr marL="0" indent="894080">
              <a:buFontTx/>
              <a:buNone/>
            </a:pPr>
            <a:r>
              <a:rPr lang="zh-CN" altLang="en-US" sz="2800" dirty="0"/>
              <a:t>构造连通网的最小生成树有多种算法，下面介绍著名的</a:t>
            </a:r>
            <a:r>
              <a:rPr lang="en-US" altLang="zh-CN" sz="2800" dirty="0"/>
              <a:t>Prim(</a:t>
            </a:r>
            <a:r>
              <a:rPr lang="zh-CN" altLang="en-US" sz="2800" dirty="0"/>
              <a:t>普里姆</a:t>
            </a:r>
            <a:r>
              <a:rPr lang="en-US" altLang="zh-CN" sz="2800" dirty="0"/>
              <a:t>)</a:t>
            </a:r>
            <a:r>
              <a:rPr lang="zh-CN" altLang="en-US" sz="2800" dirty="0"/>
              <a:t>算法。设</a:t>
            </a:r>
            <a:r>
              <a:rPr lang="en-US" altLang="zh-CN" sz="2800" dirty="0"/>
              <a:t>G = (V, E)</a:t>
            </a:r>
            <a:r>
              <a:rPr lang="zh-CN" altLang="en-US" sz="2800" dirty="0"/>
              <a:t>是连通网，构造的最小生成树为</a:t>
            </a:r>
            <a:r>
              <a:rPr lang="en-US" altLang="zh-CN" sz="2800" dirty="0"/>
              <a:t>T = (U, TE)</a:t>
            </a:r>
            <a:r>
              <a:rPr lang="zh-CN" altLang="en-US" sz="2800" dirty="0"/>
              <a:t>，求</a:t>
            </a:r>
            <a:r>
              <a:rPr lang="en-US" altLang="zh-CN" sz="2800" dirty="0"/>
              <a:t>T</a:t>
            </a:r>
            <a:r>
              <a:rPr lang="zh-CN" altLang="en-US" sz="2800" dirty="0"/>
              <a:t>的算法的中文描述如下：</a:t>
            </a:r>
            <a:endParaRPr lang="en-US" altLang="zh-CN" sz="2800" dirty="0">
              <a:latin typeface="宋体" panose="02010600030101010101" pitchFamily="2" charset="-122"/>
            </a:endParaRPr>
          </a:p>
          <a:p>
            <a:pPr marL="0" indent="894080">
              <a:buFontTx/>
              <a:buNone/>
            </a:pPr>
            <a:r>
              <a:rPr lang="en-US" altLang="zh-CN" sz="2800" dirty="0"/>
              <a:t>(1) </a:t>
            </a:r>
            <a:r>
              <a:rPr lang="zh-CN" altLang="en-US" sz="2800" dirty="0"/>
              <a:t>初始化</a:t>
            </a:r>
            <a:r>
              <a:rPr lang="en-US" altLang="zh-CN" sz="2800" dirty="0">
                <a:solidFill>
                  <a:srgbClr val="FF0000"/>
                </a:solidFill>
              </a:rPr>
              <a:t>U </a:t>
            </a:r>
            <a:r>
              <a:rPr lang="en-US" altLang="zh-CN" sz="2800" dirty="0"/>
              <a:t>= {u</a:t>
            </a:r>
            <a:r>
              <a:rPr lang="en-US" altLang="zh-CN" sz="2800" baseline="-25000" dirty="0"/>
              <a:t>0</a:t>
            </a:r>
            <a:r>
              <a:rPr lang="en-US" altLang="zh-CN" sz="2800" dirty="0"/>
              <a:t>}</a:t>
            </a:r>
            <a:r>
              <a:rPr lang="zh-CN" altLang="en-US" sz="2800" dirty="0"/>
              <a:t>，</a:t>
            </a:r>
            <a:r>
              <a:rPr lang="en-US" altLang="zh-CN" sz="2800" dirty="0">
                <a:solidFill>
                  <a:srgbClr val="FF0000"/>
                </a:solidFill>
              </a:rPr>
              <a:t>TE</a:t>
            </a:r>
            <a:r>
              <a:rPr lang="en-US" altLang="zh-CN" sz="2800" dirty="0"/>
              <a:t> = { }</a:t>
            </a:r>
            <a:r>
              <a:rPr lang="zh-CN" altLang="en-US" sz="2800" dirty="0"/>
              <a:t>，</a:t>
            </a:r>
            <a:r>
              <a:rPr lang="en-US" altLang="zh-CN" sz="2800" dirty="0"/>
              <a:t>u</a:t>
            </a:r>
            <a:r>
              <a:rPr lang="en-US" altLang="zh-CN" sz="2800" baseline="-25000" dirty="0"/>
              <a:t>0</a:t>
            </a:r>
            <a:r>
              <a:rPr lang="zh-CN" altLang="en-US" sz="2800" dirty="0"/>
              <a:t>为任一顶点；</a:t>
            </a:r>
            <a:endParaRPr lang="zh-CN" altLang="en-US" sz="2800" dirty="0">
              <a:latin typeface="宋体" panose="02010600030101010101" pitchFamily="2" charset="-122"/>
            </a:endParaRPr>
          </a:p>
          <a:p>
            <a:pPr marL="0" indent="894080">
              <a:buFontTx/>
              <a:buNone/>
            </a:pPr>
            <a:r>
              <a:rPr lang="en-US" altLang="zh-CN" sz="2800" dirty="0"/>
              <a:t>(2) </a:t>
            </a:r>
            <a:r>
              <a:rPr lang="zh-CN" altLang="en-US" sz="2800" dirty="0"/>
              <a:t>在所有</a:t>
            </a:r>
            <a:r>
              <a:rPr lang="en-US" altLang="zh-CN" sz="2800" dirty="0" err="1">
                <a:solidFill>
                  <a:srgbClr val="003399"/>
                </a:solidFill>
              </a:rPr>
              <a:t>u∈U</a:t>
            </a:r>
            <a:r>
              <a:rPr lang="zh-CN" altLang="en-US" sz="2800" dirty="0">
                <a:solidFill>
                  <a:srgbClr val="003399"/>
                </a:solidFill>
              </a:rPr>
              <a:t>，</a:t>
            </a:r>
            <a:r>
              <a:rPr lang="en-US" altLang="zh-CN" sz="2800" dirty="0">
                <a:solidFill>
                  <a:srgbClr val="003399"/>
                </a:solidFill>
              </a:rPr>
              <a:t>v∈(V - U)</a:t>
            </a:r>
            <a:r>
              <a:rPr lang="zh-CN" altLang="en-US" sz="2800" dirty="0">
                <a:solidFill>
                  <a:srgbClr val="003399"/>
                </a:solidFill>
              </a:rPr>
              <a:t>的边</a:t>
            </a:r>
            <a:r>
              <a:rPr lang="en-US" altLang="zh-CN" sz="2800" dirty="0">
                <a:solidFill>
                  <a:srgbClr val="003399"/>
                </a:solidFill>
              </a:rPr>
              <a:t>(u, v)∈E</a:t>
            </a:r>
            <a:r>
              <a:rPr lang="zh-CN" altLang="en-US" sz="2800" dirty="0">
                <a:solidFill>
                  <a:srgbClr val="003399"/>
                </a:solidFill>
              </a:rPr>
              <a:t>中</a:t>
            </a:r>
            <a:r>
              <a:rPr lang="zh-CN" altLang="en-US" sz="2800" dirty="0"/>
              <a:t>，找一条</a:t>
            </a:r>
            <a:r>
              <a:rPr lang="zh-CN" altLang="en-US" sz="2800" dirty="0">
                <a:solidFill>
                  <a:srgbClr val="FF0000"/>
                </a:solidFill>
              </a:rPr>
              <a:t>权最小的边</a:t>
            </a:r>
            <a:r>
              <a:rPr lang="en-US" altLang="zh-CN" sz="2800" dirty="0">
                <a:solidFill>
                  <a:srgbClr val="FF0000"/>
                </a:solidFill>
              </a:rPr>
              <a:t>(</a:t>
            </a:r>
            <a:r>
              <a:rPr lang="en-US" altLang="zh-CN" sz="2800" dirty="0" err="1">
                <a:solidFill>
                  <a:srgbClr val="FF0000"/>
                </a:solidFill>
              </a:rPr>
              <a:t>u</a:t>
            </a:r>
            <a:r>
              <a:rPr lang="en-US" altLang="zh-CN" sz="2800" baseline="-25000" dirty="0" err="1">
                <a:solidFill>
                  <a:srgbClr val="FF0000"/>
                </a:solidFill>
              </a:rPr>
              <a:t>i</a:t>
            </a:r>
            <a:r>
              <a:rPr lang="en-US" altLang="zh-CN" sz="2800" dirty="0">
                <a:solidFill>
                  <a:srgbClr val="FF0000"/>
                </a:solidFill>
              </a:rPr>
              <a:t>, v</a:t>
            </a:r>
            <a:r>
              <a:rPr lang="en-US" altLang="zh-CN" sz="2800" baseline="-25000" dirty="0">
                <a:solidFill>
                  <a:srgbClr val="FF0000"/>
                </a:solidFill>
              </a:rPr>
              <a:t>i</a:t>
            </a:r>
            <a:r>
              <a:rPr lang="en-US" altLang="zh-CN" sz="2800" dirty="0">
                <a:solidFill>
                  <a:srgbClr val="FF0000"/>
                </a:solidFill>
              </a:rPr>
              <a:t>)</a:t>
            </a:r>
            <a:r>
              <a:rPr lang="zh-CN" altLang="en-US" sz="2800" dirty="0"/>
              <a:t>，</a:t>
            </a:r>
            <a:r>
              <a:rPr lang="en-US" altLang="zh-CN" sz="2800" dirty="0"/>
              <a:t>TE + {(</a:t>
            </a:r>
            <a:r>
              <a:rPr lang="en-US" altLang="zh-CN" sz="2800" dirty="0" err="1"/>
              <a:t>u</a:t>
            </a:r>
            <a:r>
              <a:rPr lang="en-US" altLang="zh-CN" sz="2800" baseline="-25000" dirty="0" err="1"/>
              <a:t>i</a:t>
            </a:r>
            <a:r>
              <a:rPr lang="en-US" altLang="zh-CN" sz="2800" dirty="0"/>
              <a:t>, v</a:t>
            </a:r>
            <a:r>
              <a:rPr lang="en-US" altLang="zh-CN" sz="2800" baseline="-25000" dirty="0"/>
              <a:t>i</a:t>
            </a:r>
            <a:r>
              <a:rPr lang="en-US" altLang="zh-CN" sz="2800" dirty="0"/>
              <a:t>)} =&gt; TE, </a:t>
            </a:r>
            <a:endParaRPr lang="en-US" altLang="zh-CN" sz="2800" dirty="0"/>
          </a:p>
          <a:p>
            <a:pPr marL="0" indent="894080">
              <a:buFontTx/>
              <a:buNone/>
            </a:pPr>
            <a:r>
              <a:rPr lang="en-US" altLang="zh-CN" sz="2800" dirty="0"/>
              <a:t>                                     U +{v</a:t>
            </a:r>
            <a:r>
              <a:rPr lang="en-US" altLang="zh-CN" sz="2800" baseline="-25000" dirty="0"/>
              <a:t>i</a:t>
            </a:r>
            <a:r>
              <a:rPr lang="en-US" altLang="zh-CN" sz="2800" dirty="0"/>
              <a:t>}  =&gt; U</a:t>
            </a:r>
            <a:r>
              <a:rPr lang="zh-CN" altLang="en-US" sz="2800" dirty="0"/>
              <a:t>；</a:t>
            </a:r>
            <a:endParaRPr lang="zh-CN" altLang="en-US" sz="2800" dirty="0">
              <a:latin typeface="宋体" panose="02010600030101010101" pitchFamily="2" charset="-122"/>
            </a:endParaRPr>
          </a:p>
          <a:p>
            <a:pPr marL="0" indent="894080">
              <a:buFontTx/>
              <a:buNone/>
            </a:pPr>
            <a:r>
              <a:rPr lang="en-US" altLang="zh-CN" sz="2800" dirty="0"/>
              <a:t>(3) </a:t>
            </a:r>
            <a:r>
              <a:rPr lang="zh-CN" altLang="en-US" sz="2800" dirty="0"/>
              <a:t>如果</a:t>
            </a:r>
            <a:r>
              <a:rPr lang="en-US" altLang="zh-CN" sz="2800" dirty="0"/>
              <a:t>U = V</a:t>
            </a:r>
            <a:r>
              <a:rPr lang="zh-CN" altLang="en-US" sz="2800" dirty="0"/>
              <a:t>，则算法结束，否则重复</a:t>
            </a:r>
            <a:r>
              <a:rPr lang="en-US" altLang="zh-CN" sz="2800" dirty="0"/>
              <a:t>(2)</a:t>
            </a:r>
            <a:r>
              <a:rPr lang="zh-CN" altLang="en-US" sz="2800" dirty="0"/>
              <a:t>。</a:t>
            </a:r>
            <a:endParaRPr lang="zh-CN" altLang="en-US" sz="2800" dirty="0"/>
          </a:p>
          <a:p>
            <a:pPr marL="0" indent="894080">
              <a:buFont typeface="Wingdings" panose="05000000000000000000" pitchFamily="2" charset="2"/>
              <a:buNone/>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42988" y="188913"/>
            <a:ext cx="7793037" cy="839787"/>
          </a:xfrm>
        </p:spPr>
        <p:txBody>
          <a:bodyPr/>
          <a:lstStyle/>
          <a:p>
            <a:pPr eaLnBrk="1" hangingPunct="1"/>
            <a:r>
              <a:rPr lang="en-US" altLang="zh-CN" sz="3600"/>
              <a:t>Prim</a:t>
            </a:r>
            <a:r>
              <a:rPr lang="zh-CN" altLang="en-US" sz="3600"/>
              <a:t>算法 演示过程</a:t>
            </a:r>
            <a:endParaRPr lang="zh-CN" altLang="en-US" sz="3600"/>
          </a:p>
        </p:txBody>
      </p:sp>
      <p:pic>
        <p:nvPicPr>
          <p:cNvPr id="72707" name="Picture 4" descr="7D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1428750"/>
            <a:ext cx="78486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3714750" y="157162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6500813" y="157162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7215188" y="22860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857250"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1571625"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228600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3714750"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4429125"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14350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a:off x="371475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6500813"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7215188"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7929563"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6500813"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7929563"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文本框 2"/>
          <p:cNvSpPr txBox="1"/>
          <p:nvPr/>
        </p:nvSpPr>
        <p:spPr>
          <a:xfrm>
            <a:off x="3319462" y="2800350"/>
            <a:ext cx="492443" cy="461665"/>
          </a:xfrm>
          <a:prstGeom prst="rect">
            <a:avLst/>
          </a:prstGeom>
          <a:noFill/>
        </p:spPr>
        <p:txBody>
          <a:bodyPr wrap="none" rtlCol="0">
            <a:spAutoFit/>
          </a:bodyPr>
          <a:lstStyle/>
          <a:p>
            <a:r>
              <a:rPr lang="en-US" altLang="zh-CN" dirty="0"/>
              <a:t>25</a:t>
            </a:r>
            <a:endParaRPr lang="zh-CN" altLang="en-US" dirty="0"/>
          </a:p>
        </p:txBody>
      </p:sp>
      <p:sp>
        <p:nvSpPr>
          <p:cNvPr id="21" name="文本框 20"/>
          <p:cNvSpPr txBox="1"/>
          <p:nvPr/>
        </p:nvSpPr>
        <p:spPr>
          <a:xfrm>
            <a:off x="4134009" y="2055167"/>
            <a:ext cx="338554" cy="461665"/>
          </a:xfrm>
          <a:prstGeom prst="rect">
            <a:avLst/>
          </a:prstGeom>
          <a:noFill/>
        </p:spPr>
        <p:txBody>
          <a:bodyPr wrap="none" rtlCol="0">
            <a:spAutoFit/>
          </a:bodyPr>
          <a:lstStyle/>
          <a:p>
            <a:r>
              <a:rPr lang="en-US" altLang="zh-CN" dirty="0"/>
              <a:t>4</a:t>
            </a:r>
            <a:endParaRPr lang="zh-CN" altLang="en-US" dirty="0"/>
          </a:p>
        </p:txBody>
      </p:sp>
      <p:sp>
        <p:nvSpPr>
          <p:cNvPr id="22" name="文本框 21"/>
          <p:cNvSpPr txBox="1"/>
          <p:nvPr/>
        </p:nvSpPr>
        <p:spPr>
          <a:xfrm>
            <a:off x="4724401" y="1365885"/>
            <a:ext cx="492443" cy="461665"/>
          </a:xfrm>
          <a:prstGeom prst="rect">
            <a:avLst/>
          </a:prstGeom>
          <a:noFill/>
        </p:spPr>
        <p:txBody>
          <a:bodyPr wrap="none" rtlCol="0">
            <a:spAutoFit/>
          </a:bodyPr>
          <a:lstStyle/>
          <a:p>
            <a:r>
              <a:rPr lang="en-US" altLang="zh-CN" dirty="0"/>
              <a:t>22</a:t>
            </a:r>
            <a:endParaRPr lang="zh-CN" altLang="en-US" dirty="0"/>
          </a:p>
        </p:txBody>
      </p:sp>
      <p:sp>
        <p:nvSpPr>
          <p:cNvPr id="23" name="文本框 22"/>
          <p:cNvSpPr txBox="1"/>
          <p:nvPr/>
        </p:nvSpPr>
        <p:spPr>
          <a:xfrm>
            <a:off x="4784942" y="2800349"/>
            <a:ext cx="404278" cy="461665"/>
          </a:xfrm>
          <a:prstGeom prst="rect">
            <a:avLst/>
          </a:prstGeom>
          <a:noFill/>
        </p:spPr>
        <p:txBody>
          <a:bodyPr wrap="none" rtlCol="0">
            <a:spAutoFit/>
          </a:bodyPr>
          <a:lstStyle/>
          <a:p>
            <a:r>
              <a:rPr lang="en-US" altLang="zh-CN" dirty="0"/>
              <a:t>∞</a:t>
            </a:r>
            <a:endParaRPr lang="zh-CN" altLang="en-US" dirty="0"/>
          </a:p>
        </p:txBody>
      </p:sp>
      <p:sp>
        <p:nvSpPr>
          <p:cNvPr id="24" name="文本框 23"/>
          <p:cNvSpPr txBox="1"/>
          <p:nvPr/>
        </p:nvSpPr>
        <p:spPr>
          <a:xfrm>
            <a:off x="6100762" y="2838450"/>
            <a:ext cx="492443" cy="461665"/>
          </a:xfrm>
          <a:prstGeom prst="rect">
            <a:avLst/>
          </a:prstGeom>
          <a:noFill/>
        </p:spPr>
        <p:txBody>
          <a:bodyPr wrap="none" rtlCol="0">
            <a:spAutoFit/>
          </a:bodyPr>
          <a:lstStyle/>
          <a:p>
            <a:r>
              <a:rPr lang="en-US" altLang="zh-CN" dirty="0"/>
              <a:t>16</a:t>
            </a:r>
            <a:endParaRPr lang="zh-CN" altLang="en-US" dirty="0"/>
          </a:p>
        </p:txBody>
      </p:sp>
      <p:sp>
        <p:nvSpPr>
          <p:cNvPr id="26" name="文本框 25"/>
          <p:cNvSpPr txBox="1"/>
          <p:nvPr/>
        </p:nvSpPr>
        <p:spPr>
          <a:xfrm>
            <a:off x="7505701" y="1403985"/>
            <a:ext cx="492443" cy="461665"/>
          </a:xfrm>
          <a:prstGeom prst="rect">
            <a:avLst/>
          </a:prstGeom>
          <a:noFill/>
        </p:spPr>
        <p:txBody>
          <a:bodyPr wrap="none" rtlCol="0">
            <a:spAutoFit/>
          </a:bodyPr>
          <a:lstStyle/>
          <a:p>
            <a:r>
              <a:rPr lang="en-US" altLang="zh-CN" dirty="0"/>
              <a:t>18</a:t>
            </a:r>
            <a:endParaRPr lang="zh-CN" altLang="en-US" dirty="0"/>
          </a:p>
        </p:txBody>
      </p:sp>
      <p:sp>
        <p:nvSpPr>
          <p:cNvPr id="27" name="文本框 26"/>
          <p:cNvSpPr txBox="1"/>
          <p:nvPr/>
        </p:nvSpPr>
        <p:spPr>
          <a:xfrm>
            <a:off x="7661972" y="2702242"/>
            <a:ext cx="338554" cy="461665"/>
          </a:xfrm>
          <a:prstGeom prst="rect">
            <a:avLst/>
          </a:prstGeom>
          <a:noFill/>
        </p:spPr>
        <p:txBody>
          <a:bodyPr wrap="none" rtlCol="0">
            <a:spAutoFit/>
          </a:bodyPr>
          <a:lstStyle/>
          <a:p>
            <a:r>
              <a:rPr lang="en-US" altLang="zh-CN" dirty="0"/>
              <a:t>7</a:t>
            </a:r>
            <a:endParaRPr lang="zh-CN" altLang="en-US" dirty="0"/>
          </a:p>
        </p:txBody>
      </p:sp>
      <p:sp>
        <p:nvSpPr>
          <p:cNvPr id="28" name="文本框 27"/>
          <p:cNvSpPr txBox="1"/>
          <p:nvPr/>
        </p:nvSpPr>
        <p:spPr>
          <a:xfrm>
            <a:off x="621030" y="5253335"/>
            <a:ext cx="338554" cy="461665"/>
          </a:xfrm>
          <a:prstGeom prst="rect">
            <a:avLst/>
          </a:prstGeom>
          <a:noFill/>
        </p:spPr>
        <p:txBody>
          <a:bodyPr wrap="none" rtlCol="0">
            <a:spAutoFit/>
          </a:bodyPr>
          <a:lstStyle/>
          <a:p>
            <a:r>
              <a:rPr lang="en-US" altLang="zh-CN" dirty="0"/>
              <a:t>3</a:t>
            </a:r>
            <a:endParaRPr lang="zh-CN" altLang="en-US" dirty="0"/>
          </a:p>
        </p:txBody>
      </p:sp>
      <p:sp>
        <p:nvSpPr>
          <p:cNvPr id="29" name="文本框 28"/>
          <p:cNvSpPr txBox="1"/>
          <p:nvPr/>
        </p:nvSpPr>
        <p:spPr>
          <a:xfrm>
            <a:off x="2020312" y="3912542"/>
            <a:ext cx="338554" cy="461665"/>
          </a:xfrm>
          <a:prstGeom prst="rect">
            <a:avLst/>
          </a:prstGeom>
          <a:noFill/>
        </p:spPr>
        <p:txBody>
          <a:bodyPr wrap="none" rtlCol="0">
            <a:spAutoFit/>
          </a:bodyPr>
          <a:lstStyle/>
          <a:p>
            <a:r>
              <a:rPr lang="en-US" altLang="zh-CN" dirty="0"/>
              <a:t>9</a:t>
            </a:r>
            <a:endParaRPr lang="zh-CN" altLang="en-US" dirty="0"/>
          </a:p>
        </p:txBody>
      </p:sp>
      <p:sp>
        <p:nvSpPr>
          <p:cNvPr id="30" name="文本框 29"/>
          <p:cNvSpPr txBox="1"/>
          <p:nvPr/>
        </p:nvSpPr>
        <p:spPr>
          <a:xfrm>
            <a:off x="4859179" y="3912542"/>
            <a:ext cx="338554" cy="461665"/>
          </a:xfrm>
          <a:prstGeom prst="rect">
            <a:avLst/>
          </a:prstGeom>
          <a:noFill/>
        </p:spPr>
        <p:txBody>
          <a:bodyPr wrap="none" rtlCol="0">
            <a:spAutoFit/>
          </a:bodyPr>
          <a:lstStyle/>
          <a:p>
            <a:r>
              <a:rPr lang="en-US" altLang="zh-CN" dirty="0"/>
              <a:t>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linds(horizontal)">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blinds(horizontal)">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linds(horizontal)">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linds(horizontal)">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blinds(horizontal)">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blinds(horizontal)">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blinds(horizontal)">
                                      <p:cBhvr>
                                        <p:cTn id="100" dur="500"/>
                                        <p:tgtEl>
                                          <p:spTgt spid="17"/>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blinds(horizontal)">
                                      <p:cBhvr>
                                        <p:cTn id="10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 grpId="0"/>
      <p:bldP spid="21" grpId="0"/>
      <p:bldP spid="22" grpId="0"/>
      <p:bldP spid="23" grpId="0"/>
      <p:bldP spid="24" grpId="0"/>
      <p:bldP spid="26" grpId="0"/>
      <p:bldP spid="27" grpId="0"/>
      <p:bldP spid="28" grpId="0"/>
      <p:bldP spid="29" grpId="0"/>
      <p:bldP spid="3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a:xfrm>
            <a:off x="1000125" y="285750"/>
            <a:ext cx="7467600" cy="1143000"/>
          </a:xfrm>
        </p:spPr>
        <p:txBody>
          <a:bodyPr/>
          <a:lstStyle/>
          <a:p>
            <a:pPr marL="342900" indent="-342900" eaLnBrk="1" hangingPunct="1"/>
            <a:r>
              <a:rPr lang="en-US" altLang="zh-CN" sz="4000">
                <a:solidFill>
                  <a:srgbClr val="3333FF"/>
                </a:solidFill>
                <a:latin typeface="宋体" panose="02010600030101010101" pitchFamily="2" charset="-122"/>
              </a:rPr>
              <a:t>Prim</a:t>
            </a:r>
            <a:r>
              <a:rPr lang="zh-CN" altLang="en-US" sz="4000">
                <a:solidFill>
                  <a:srgbClr val="3333FF"/>
                </a:solidFill>
                <a:latin typeface="宋体" panose="02010600030101010101" pitchFamily="2" charset="-122"/>
              </a:rPr>
              <a:t>算法描述</a:t>
            </a:r>
            <a:endParaRPr lang="zh-CN" altLang="en-US">
              <a:solidFill>
                <a:srgbClr val="3333FF"/>
              </a:solidFill>
            </a:endParaRPr>
          </a:p>
        </p:txBody>
      </p:sp>
      <p:sp>
        <p:nvSpPr>
          <p:cNvPr id="3" name="内容占位符 2"/>
          <p:cNvSpPr>
            <a:spLocks noGrp="1"/>
          </p:cNvSpPr>
          <p:nvPr>
            <p:ph idx="4294967295"/>
          </p:nvPr>
        </p:nvSpPr>
        <p:spPr>
          <a:xfrm>
            <a:off x="395288" y="1916113"/>
            <a:ext cx="8320087" cy="4752975"/>
          </a:xfrm>
        </p:spPr>
        <p:txBody>
          <a:bodyPr/>
          <a:lstStyle/>
          <a:p>
            <a:pPr marL="387350" lvl="2" indent="-6350" eaLnBrk="1" hangingPunct="1">
              <a:lnSpc>
                <a:spcPct val="90000"/>
              </a:lnSpc>
            </a:pPr>
            <a:r>
              <a:rPr lang="en-US" altLang="zh-CN" sz="2800" b="1" dirty="0"/>
              <a:t>E1</a:t>
            </a:r>
            <a:r>
              <a:rPr lang="zh-CN" altLang="en-US" sz="2800" b="1" dirty="0"/>
              <a:t>：选取起始点，放入生成树集合</a:t>
            </a:r>
            <a:r>
              <a:rPr lang="en-US" altLang="zh-CN" sz="2800" b="1" dirty="0"/>
              <a:t>U</a:t>
            </a:r>
            <a:r>
              <a:rPr lang="zh-CN" altLang="en-US" sz="2800" b="1" dirty="0"/>
              <a:t>中；</a:t>
            </a:r>
            <a:endParaRPr lang="zh-CN" altLang="en-US" sz="2800" b="1" dirty="0"/>
          </a:p>
          <a:p>
            <a:pPr marL="387350" lvl="2" indent="-6350" eaLnBrk="1" hangingPunct="1">
              <a:lnSpc>
                <a:spcPct val="90000"/>
              </a:lnSpc>
            </a:pPr>
            <a:r>
              <a:rPr lang="en-US" altLang="zh-CN" sz="2800" b="1" dirty="0"/>
              <a:t>E2</a:t>
            </a:r>
            <a:r>
              <a:rPr lang="zh-CN" altLang="en-US" sz="2800" b="1" dirty="0"/>
              <a:t>：初始化其余各点到</a:t>
            </a:r>
            <a:r>
              <a:rPr lang="en-US" altLang="zh-CN" sz="2800" b="1" dirty="0"/>
              <a:t>U</a:t>
            </a:r>
            <a:r>
              <a:rPr lang="zh-CN" altLang="en-US" sz="2800" b="1" dirty="0"/>
              <a:t>中点的最短距离；</a:t>
            </a:r>
            <a:endParaRPr lang="zh-CN" altLang="en-US" sz="2800" b="1" dirty="0"/>
          </a:p>
          <a:p>
            <a:pPr marL="387350" lvl="2" indent="-6350" eaLnBrk="1" hangingPunct="1">
              <a:lnSpc>
                <a:spcPct val="90000"/>
              </a:lnSpc>
            </a:pPr>
            <a:r>
              <a:rPr lang="en-US" altLang="zh-CN" sz="2800" b="1" dirty="0"/>
              <a:t>E3</a:t>
            </a:r>
            <a:r>
              <a:rPr lang="zh-CN" altLang="en-US" sz="2800" b="1" dirty="0"/>
              <a:t>：找到距</a:t>
            </a:r>
            <a:r>
              <a:rPr lang="en-US" altLang="zh-CN" sz="2800" b="1" dirty="0"/>
              <a:t>U</a:t>
            </a:r>
            <a:r>
              <a:rPr lang="zh-CN" altLang="en-US" sz="2800" b="1" dirty="0"/>
              <a:t>中点距离最短的点加入</a:t>
            </a:r>
            <a:r>
              <a:rPr lang="en-US" altLang="zh-CN" sz="2800" b="1" dirty="0"/>
              <a:t>U</a:t>
            </a:r>
            <a:r>
              <a:rPr lang="zh-CN" altLang="en-US" sz="2800" b="1" dirty="0"/>
              <a:t>中：</a:t>
            </a:r>
            <a:endParaRPr lang="en-US" altLang="zh-CN" sz="2800" b="1" dirty="0"/>
          </a:p>
          <a:p>
            <a:pPr marL="387350" lvl="2" indent="-6350" eaLnBrk="1" hangingPunct="1">
              <a:lnSpc>
                <a:spcPct val="90000"/>
              </a:lnSpc>
            </a:pPr>
            <a:r>
              <a:rPr lang="en-US" altLang="zh-CN" sz="2800" b="1" dirty="0"/>
              <a:t>E4</a:t>
            </a:r>
            <a:r>
              <a:rPr lang="zh-CN" altLang="en-US" sz="2800" b="1" dirty="0"/>
              <a:t>：同时修改</a:t>
            </a:r>
            <a:r>
              <a:rPr lang="en-US" altLang="zh-CN" sz="2800" b="1" dirty="0"/>
              <a:t>V-U</a:t>
            </a:r>
            <a:r>
              <a:rPr lang="zh-CN" altLang="en-US" sz="2800" b="1" dirty="0"/>
              <a:t>中其他顶点距</a:t>
            </a:r>
            <a:r>
              <a:rPr lang="en-US" altLang="zh-CN" sz="2800" b="1" dirty="0"/>
              <a:t>U</a:t>
            </a:r>
            <a:r>
              <a:rPr lang="zh-CN" altLang="en-US" sz="2800" b="1" dirty="0"/>
              <a:t>集合内的顶点的最短距离。</a:t>
            </a:r>
            <a:endParaRPr lang="en-US" altLang="zh-CN" sz="2800" b="1" dirty="0"/>
          </a:p>
          <a:p>
            <a:pPr marL="387350" lvl="2" indent="-6350" eaLnBrk="1" hangingPunct="1">
              <a:lnSpc>
                <a:spcPct val="90000"/>
              </a:lnSpc>
            </a:pPr>
            <a:r>
              <a:rPr lang="en-US" altLang="zh-CN" sz="2800" b="1" dirty="0"/>
              <a:t> E5</a:t>
            </a:r>
            <a:r>
              <a:rPr lang="zh-CN" altLang="en-US" sz="2800" b="1" dirty="0"/>
              <a:t>：输出</a:t>
            </a:r>
            <a:r>
              <a:rPr lang="en-US" altLang="zh-CN" sz="2800" b="1" dirty="0"/>
              <a:t>U</a:t>
            </a:r>
            <a:r>
              <a:rPr lang="zh-CN" altLang="en-US" sz="2800" b="1" dirty="0"/>
              <a:t>中的点和对应边，当</a:t>
            </a:r>
            <a:r>
              <a:rPr lang="en-US" altLang="zh-CN" sz="2800" b="1" dirty="0"/>
              <a:t>U</a:t>
            </a:r>
            <a:r>
              <a:rPr lang="zh-CN" altLang="en-US" sz="2800" b="1" dirty="0"/>
              <a:t>包含全部顶点时即产生了最小生产树；</a:t>
            </a:r>
            <a:endParaRPr lang="zh-CN" altLang="en-US" sz="2800" b="1" dirty="0"/>
          </a:p>
          <a:p>
            <a:pPr eaLnBrk="1" hangingPunct="1"/>
            <a:endParaRPr lang="zh-CN" altLang="en-US" dirty="0"/>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descr="图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4313"/>
            <a:ext cx="9144000" cy="650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856163"/>
            <a:ext cx="19621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idx="4294967295"/>
          </p:nvPr>
        </p:nvSpPr>
        <p:spPr>
          <a:xfrm>
            <a:off x="1000125" y="285750"/>
            <a:ext cx="7467600" cy="1143000"/>
          </a:xfrm>
        </p:spPr>
        <p:txBody>
          <a:bodyPr/>
          <a:lstStyle/>
          <a:p>
            <a:pPr eaLnBrk="1" hangingPunct="1"/>
            <a:r>
              <a:rPr lang="zh-CN" altLang="en-US"/>
              <a:t>算法</a:t>
            </a:r>
            <a:endParaRPr lang="zh-CN" altLang="en-US"/>
          </a:p>
        </p:txBody>
      </p:sp>
      <p:sp>
        <p:nvSpPr>
          <p:cNvPr id="5" name="内容占位符 4"/>
          <p:cNvSpPr>
            <a:spLocks noGrp="1"/>
          </p:cNvSpPr>
          <p:nvPr>
            <p:ph idx="4294967295"/>
          </p:nvPr>
        </p:nvSpPr>
        <p:spPr>
          <a:xfrm>
            <a:off x="1071563" y="1357313"/>
            <a:ext cx="7543800" cy="5500687"/>
          </a:xfrm>
        </p:spPr>
        <p:txBody>
          <a:bodyPr/>
          <a:lstStyle/>
          <a:p>
            <a:pPr eaLnBrk="1" hangingPunct="1">
              <a:lnSpc>
                <a:spcPct val="80000"/>
              </a:lnSpc>
              <a:buFont typeface="Wingdings" panose="05000000000000000000" pitchFamily="2" charset="2"/>
              <a:buNone/>
            </a:pPr>
            <a:r>
              <a:rPr lang="en-US" altLang="zh-CN" sz="2800" dirty="0">
                <a:latin typeface="宋体" panose="02010600030101010101" pitchFamily="2" charset="-122"/>
              </a:rPr>
              <a:t>MST-Prim(G,U)</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1. </a:t>
            </a:r>
            <a:r>
              <a:rPr lang="en-US" altLang="zh-CN" dirty="0"/>
              <a:t>k = u;</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2. for </a:t>
            </a:r>
            <a:r>
              <a:rPr lang="zh-CN" altLang="en-US" sz="2800" dirty="0">
                <a:latin typeface="宋体" panose="02010600030101010101" pitchFamily="2" charset="-122"/>
              </a:rPr>
              <a:t>每个结点</a:t>
            </a:r>
            <a:r>
              <a:rPr lang="en-US" altLang="zh-CN" sz="2800" dirty="0">
                <a:latin typeface="宋体" panose="02010600030101010101" pitchFamily="2" charset="-122"/>
              </a:rPr>
              <a:t>v</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初始化</a:t>
            </a:r>
            <a:r>
              <a:rPr lang="en-US" altLang="zh-CN" sz="2800" dirty="0">
                <a:latin typeface="宋体" panose="02010600030101010101" pitchFamily="2" charset="-122"/>
              </a:rPr>
              <a:t>(</a:t>
            </a:r>
            <a:r>
              <a:rPr lang="en-US" altLang="zh-CN" sz="2800" dirty="0" err="1">
                <a:latin typeface="宋体" panose="02010600030101010101" pitchFamily="2" charset="-122"/>
              </a:rPr>
              <a:t>u,v</a:t>
            </a:r>
            <a:r>
              <a:rPr lang="en-US" altLang="zh-CN" sz="2800" dirty="0">
                <a:latin typeface="宋体" panose="02010600030101010101" pitchFamily="2" charset="-122"/>
              </a:rPr>
              <a:t>)</a:t>
            </a:r>
            <a:r>
              <a:rPr lang="zh-CN" altLang="en-US" sz="2800" dirty="0">
                <a:latin typeface="宋体" panose="02010600030101010101" pitchFamily="2" charset="-122"/>
              </a:rPr>
              <a:t>距离数组</a:t>
            </a:r>
            <a:r>
              <a:rPr lang="en-US" altLang="zh-CN" sz="2800" dirty="0" err="1">
                <a:ea typeface="黑体" panose="02010609060101010101" pitchFamily="2" charset="-122"/>
              </a:rPr>
              <a:t>mst</a:t>
            </a:r>
            <a:r>
              <a:rPr lang="zh-CN" altLang="en-US" sz="2800" dirty="0">
                <a:ea typeface="黑体" panose="02010609060101010101" pitchFamily="2" charset="-122"/>
              </a:rPr>
              <a:t>，</a:t>
            </a:r>
            <a:r>
              <a:rPr lang="zh-CN" altLang="en-US" sz="2800" dirty="0">
                <a:latin typeface="宋体" panose="02010600030101010101" pitchFamily="2" charset="-122"/>
              </a:rPr>
              <a:t>起点</a:t>
            </a:r>
            <a:r>
              <a:rPr lang="en-US" altLang="zh-CN" sz="2800" dirty="0">
                <a:latin typeface="宋体" panose="02010600030101010101" pitchFamily="2" charset="-122"/>
              </a:rPr>
              <a:t>u</a:t>
            </a:r>
            <a:r>
              <a:rPr lang="zh-CN" altLang="en-US" sz="2800" dirty="0">
                <a:latin typeface="宋体" panose="02010600030101010101" pitchFamily="2" charset="-122"/>
              </a:rPr>
              <a:t>，终点</a:t>
            </a:r>
            <a:r>
              <a:rPr lang="en-US" altLang="zh-CN" sz="2800" dirty="0">
                <a:latin typeface="宋体" panose="02010600030101010101" pitchFamily="2" charset="-122"/>
              </a:rPr>
              <a:t>v</a:t>
            </a:r>
            <a:r>
              <a:rPr lang="zh-CN" altLang="en-US" sz="2800" dirty="0">
                <a:latin typeface="宋体" panose="02010600030101010101" pitchFamily="2" charset="-122"/>
              </a:rPr>
              <a:t>，权值为</a:t>
            </a:r>
            <a:r>
              <a:rPr lang="en-US" altLang="zh-CN" sz="2800" dirty="0">
                <a:latin typeface="宋体" panose="02010600030101010101" pitchFamily="2" charset="-122"/>
              </a:rPr>
              <a:t>u</a:t>
            </a:r>
            <a:r>
              <a:rPr lang="zh-CN" altLang="en-US" sz="2800" dirty="0">
                <a:latin typeface="宋体" panose="02010600030101010101" pitchFamily="2" charset="-122"/>
              </a:rPr>
              <a:t>到</a:t>
            </a:r>
            <a:r>
              <a:rPr lang="en-US" altLang="zh-CN" sz="2800" dirty="0">
                <a:latin typeface="宋体" panose="02010600030101010101" pitchFamily="2" charset="-122"/>
              </a:rPr>
              <a:t>v</a:t>
            </a:r>
            <a:r>
              <a:rPr lang="zh-CN" altLang="en-US" sz="2800" dirty="0">
                <a:latin typeface="宋体" panose="02010600030101010101" pitchFamily="2" charset="-122"/>
              </a:rPr>
              <a:t>的权值</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4. for V-U</a:t>
            </a:r>
            <a:r>
              <a:rPr lang="zh-CN" altLang="en-US" sz="2800" dirty="0">
                <a:latin typeface="宋体" panose="02010600030101010101" pitchFamily="2" charset="-122"/>
              </a:rPr>
              <a:t>中的顶点</a:t>
            </a:r>
            <a:r>
              <a:rPr lang="en-US" altLang="zh-CN" sz="2800" dirty="0" err="1">
                <a:latin typeface="宋体" panose="02010600030101010101" pitchFamily="2" charset="-122"/>
              </a:rPr>
              <a:t>i</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5.    k</a:t>
            </a:r>
            <a:r>
              <a:rPr lang="zh-CN" altLang="en-US" sz="2800" dirty="0">
                <a:latin typeface="宋体" panose="02010600030101010101" pitchFamily="2" charset="-122"/>
              </a:rPr>
              <a:t>＝</a:t>
            </a:r>
            <a:r>
              <a:rPr lang="en-US" altLang="zh-CN" sz="2800" dirty="0">
                <a:latin typeface="宋体" panose="02010600030101010101" pitchFamily="2" charset="-122"/>
              </a:rPr>
              <a:t>min </a:t>
            </a:r>
            <a:r>
              <a:rPr lang="en-US" altLang="zh-CN" sz="2800" dirty="0" err="1">
                <a:ea typeface="黑体" panose="02010609060101010101" pitchFamily="2" charset="-122"/>
              </a:rPr>
              <a:t>mst</a:t>
            </a:r>
            <a:r>
              <a:rPr lang="en-US" altLang="zh-CN" sz="2800" dirty="0">
                <a:ea typeface="黑体" panose="02010609060101010101" pitchFamily="2" charset="-122"/>
              </a:rPr>
              <a:t> </a:t>
            </a:r>
            <a:r>
              <a:rPr lang="en-US" altLang="zh-CN" sz="2800" dirty="0">
                <a:latin typeface="宋体" panose="02010600030101010101" pitchFamily="2" charset="-122"/>
              </a:rPr>
              <a:t>().</a:t>
            </a:r>
            <a:r>
              <a:rPr lang="zh-CN" altLang="en-US" sz="2800" dirty="0">
                <a:latin typeface="宋体" panose="02010600030101010101" pitchFamily="2" charset="-122"/>
              </a:rPr>
              <a:t>权值</a:t>
            </a:r>
            <a:endParaRPr lang="zh-CN" altLang="en-US"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6.    </a:t>
            </a:r>
            <a:r>
              <a:rPr lang="zh-CN" altLang="en-US" sz="2800" dirty="0">
                <a:latin typeface="宋体" panose="02010600030101010101" pitchFamily="2" charset="-122"/>
              </a:rPr>
              <a:t>输出顶点</a:t>
            </a:r>
            <a:r>
              <a:rPr lang="en-US" altLang="zh-CN" sz="2800" dirty="0">
                <a:latin typeface="宋体" panose="02010600030101010101" pitchFamily="2" charset="-122"/>
              </a:rPr>
              <a:t>k</a:t>
            </a:r>
            <a:r>
              <a:rPr lang="zh-CN" altLang="en-US" sz="2800" dirty="0">
                <a:latin typeface="宋体" panose="02010600030101010101" pitchFamily="2" charset="-122"/>
              </a:rPr>
              <a:t>及边（最小生成树中的边）</a:t>
            </a:r>
            <a:endParaRPr lang="zh-CN" altLang="en-US"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7.    for </a:t>
            </a:r>
            <a:r>
              <a:rPr lang="zh-CN" altLang="en-US" sz="2800" dirty="0">
                <a:latin typeface="宋体" panose="02010600030101010101" pitchFamily="2" charset="-122"/>
              </a:rPr>
              <a:t>所有剩余顶点</a:t>
            </a:r>
            <a:r>
              <a:rPr lang="en-US" altLang="zh-CN" sz="2800" dirty="0">
                <a:latin typeface="宋体" panose="02010600030101010101" pitchFamily="2" charset="-122"/>
              </a:rPr>
              <a:t>j</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8.        if </a:t>
            </a:r>
            <a:r>
              <a:rPr lang="zh-CN" altLang="en-US" sz="2800" dirty="0">
                <a:latin typeface="宋体" panose="02010600030101010101" pitchFamily="2" charset="-122"/>
              </a:rPr>
              <a:t>原</a:t>
            </a:r>
            <a:r>
              <a:rPr lang="en-US" altLang="zh-CN" sz="2800" dirty="0" err="1">
                <a:ea typeface="黑体" panose="02010609060101010101" pitchFamily="2" charset="-122"/>
              </a:rPr>
              <a:t>mst</a:t>
            </a:r>
            <a:r>
              <a:rPr lang="en-US" altLang="zh-CN" sz="2800" dirty="0">
                <a:latin typeface="宋体" panose="02010600030101010101" pitchFamily="2" charset="-122"/>
              </a:rPr>
              <a:t>(j).</a:t>
            </a:r>
            <a:r>
              <a:rPr lang="zh-CN" altLang="en-US" sz="2800" dirty="0">
                <a:latin typeface="宋体" panose="02010600030101010101" pitchFamily="2" charset="-122"/>
              </a:rPr>
              <a:t>权值</a:t>
            </a:r>
            <a:r>
              <a:rPr lang="en-US" altLang="zh-CN" sz="2800" dirty="0">
                <a:latin typeface="宋体" panose="02010600030101010101" pitchFamily="2" charset="-122"/>
              </a:rPr>
              <a:t> &gt;edge(</a:t>
            </a:r>
            <a:r>
              <a:rPr lang="en-US" altLang="zh-CN" sz="2800" dirty="0" err="1">
                <a:latin typeface="宋体" panose="02010600030101010101" pitchFamily="2" charset="-122"/>
              </a:rPr>
              <a:t>k,j</a:t>
            </a:r>
            <a:r>
              <a:rPr lang="en-US" altLang="zh-CN" sz="2800" dirty="0">
                <a:latin typeface="宋体" panose="02010600030101010101" pitchFamily="2" charset="-122"/>
              </a:rPr>
              <a:t>)</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9.            </a:t>
            </a:r>
            <a:r>
              <a:rPr lang="en-US" altLang="zh-CN" sz="2800" dirty="0" err="1">
                <a:ea typeface="黑体" panose="02010609060101010101" pitchFamily="2" charset="-122"/>
              </a:rPr>
              <a:t>mst</a:t>
            </a:r>
            <a:r>
              <a:rPr lang="en-US" altLang="zh-CN" sz="2800" dirty="0">
                <a:ea typeface="黑体" panose="02010609060101010101" pitchFamily="2" charset="-122"/>
              </a:rPr>
              <a:t>(j)</a:t>
            </a:r>
            <a:r>
              <a:rPr lang="en-US" altLang="zh-CN" sz="2800" dirty="0">
                <a:latin typeface="宋体" panose="02010600030101010101" pitchFamily="2" charset="-122"/>
              </a:rPr>
              <a:t>.</a:t>
            </a:r>
            <a:r>
              <a:rPr lang="zh-CN" altLang="en-US" sz="2800" dirty="0">
                <a:latin typeface="宋体" panose="02010600030101010101" pitchFamily="2" charset="-122"/>
              </a:rPr>
              <a:t>权值</a:t>
            </a:r>
            <a:r>
              <a:rPr lang="en-US" altLang="zh-CN" sz="2800" dirty="0">
                <a:latin typeface="宋体" panose="02010600030101010101" pitchFamily="2" charset="-122"/>
              </a:rPr>
              <a:t>= edge(</a:t>
            </a:r>
            <a:r>
              <a:rPr lang="en-US" altLang="zh-CN" sz="2800" dirty="0" err="1">
                <a:latin typeface="宋体" panose="02010600030101010101" pitchFamily="2" charset="-122"/>
              </a:rPr>
              <a:t>k,j</a:t>
            </a:r>
            <a:r>
              <a:rPr lang="en-US" altLang="zh-CN" sz="2800" dirty="0">
                <a:latin typeface="宋体" panose="02010600030101010101" pitchFamily="2" charset="-122"/>
              </a:rPr>
              <a:t>)</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				</a:t>
            </a:r>
            <a:r>
              <a:rPr lang="en-US" altLang="zh-CN" sz="2800" dirty="0">
                <a:ea typeface="黑体" panose="02010609060101010101" pitchFamily="2" charset="-122"/>
              </a:rPr>
              <a:t> </a:t>
            </a:r>
            <a:r>
              <a:rPr lang="en-US" altLang="zh-CN" sz="2800" dirty="0" err="1">
                <a:ea typeface="黑体" panose="02010609060101010101" pitchFamily="2" charset="-122"/>
              </a:rPr>
              <a:t>mst</a:t>
            </a:r>
            <a:r>
              <a:rPr lang="en-US" altLang="zh-CN" sz="2800" dirty="0">
                <a:ea typeface="黑体" panose="02010609060101010101" pitchFamily="2" charset="-122"/>
              </a:rPr>
              <a:t>(j).</a:t>
            </a:r>
            <a:r>
              <a:rPr lang="zh-CN" altLang="en-US" sz="2800" dirty="0">
                <a:ea typeface="黑体" panose="02010609060101010101" pitchFamily="2" charset="-122"/>
              </a:rPr>
              <a:t>起点</a:t>
            </a:r>
            <a:r>
              <a:rPr lang="en-US" altLang="zh-CN" sz="2800" dirty="0">
                <a:latin typeface="宋体" panose="02010600030101010101" pitchFamily="2" charset="-122"/>
              </a:rPr>
              <a:t>= k</a:t>
            </a:r>
            <a:endParaRPr lang="zh-CN" altLang="en-US" sz="2800" dirty="0">
              <a:latin typeface="宋体" panose="02010600030101010101" pitchFamily="2" charset="-122"/>
            </a:endParaRPr>
          </a:p>
          <a:p>
            <a:pPr eaLnBrk="1" hangingPunct="1">
              <a:lnSpc>
                <a:spcPct val="80000"/>
              </a:lnSpc>
              <a:buFont typeface="Wingdings" panose="05000000000000000000" pitchFamily="2" charset="2"/>
              <a:buNone/>
            </a:pPr>
            <a:r>
              <a:rPr lang="en-US" altLang="zh-CN" sz="2800" dirty="0">
                <a:latin typeface="宋体" panose="02010600030101010101" pitchFamily="2" charset="-122"/>
              </a:rPr>
              <a:t>10. return</a:t>
            </a:r>
            <a:endParaRPr lang="en-US" altLang="zh-CN" sz="2800" dirty="0">
              <a:latin typeface="宋体" panose="02010600030101010101" pitchFamily="2" charset="-122"/>
            </a:endParaRPr>
          </a:p>
          <a:p>
            <a:pPr eaLnBrk="1" hangingPunct="1">
              <a:lnSpc>
                <a:spcPct val="80000"/>
              </a:lnSpc>
              <a:buFont typeface="Wingdings" panose="05000000000000000000" pitchFamily="2" charset="2"/>
              <a:buNone/>
            </a:pPr>
            <a:endParaRPr lang="zh-CN" altLang="en-US" sz="1900" dirty="0"/>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linds(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linds(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0168"/>
            <a:ext cx="9144000" cy="7571303"/>
          </a:xfrm>
          <a:prstGeom prst="rect">
            <a:avLst/>
          </a:prstGeom>
          <a:solidFill>
            <a:schemeClr val="accent2">
              <a:lumMod val="20000"/>
              <a:lumOff val="80000"/>
            </a:schemeClr>
          </a:solidFill>
        </p:spPr>
        <p:txBody>
          <a:bodyPr>
            <a:spAutoFit/>
          </a:bodyPr>
          <a:lstStyle/>
          <a:p>
            <a:pPr>
              <a:defRPr/>
            </a:pPr>
            <a:r>
              <a:rPr lang="en-US" altLang="zh-CN" sz="1800" b="1" dirty="0"/>
              <a:t> public </a:t>
            </a:r>
            <a:r>
              <a:rPr lang="en-US" altLang="zh-CN" sz="1800" b="1" dirty="0" err="1"/>
              <a:t>AdjMatrixGraph</a:t>
            </a:r>
            <a:r>
              <a:rPr lang="en-US" altLang="zh-CN" sz="1800" b="1" dirty="0"/>
              <a:t> </a:t>
            </a:r>
            <a:r>
              <a:rPr lang="en-US" altLang="zh-CN" sz="1800" b="1" dirty="0" err="1"/>
              <a:t>minSpanTree_prim</a:t>
            </a:r>
            <a:r>
              <a:rPr lang="en-US" altLang="zh-CN" sz="1800" b="1" dirty="0"/>
              <a:t>()          //</a:t>
            </a:r>
            <a:r>
              <a:rPr lang="zh-CN" altLang="en-US" sz="1800" b="1" dirty="0"/>
              <a:t>构造带权图最小生成树的普里姆算法 </a:t>
            </a:r>
            <a:endParaRPr lang="zh-CN" altLang="en-US" sz="1800" b="1" dirty="0"/>
          </a:p>
          <a:p>
            <a:pPr>
              <a:defRPr/>
            </a:pPr>
            <a:r>
              <a:rPr lang="zh-CN" altLang="en-US" sz="1800" b="1" dirty="0"/>
              <a:t>   </a:t>
            </a:r>
            <a:r>
              <a:rPr lang="en-US" altLang="zh-CN" sz="1800" b="1" dirty="0"/>
              <a:t>{</a:t>
            </a:r>
            <a:r>
              <a:rPr lang="zh-CN" altLang="en-US" sz="1800" b="1" dirty="0"/>
              <a:t>   </a:t>
            </a:r>
            <a:r>
              <a:rPr lang="en-US" altLang="zh-CN" sz="1800" b="1" dirty="0"/>
              <a:t>Edge[] </a:t>
            </a:r>
            <a:r>
              <a:rPr lang="en-US" altLang="zh-CN" sz="1800" b="1" dirty="0" err="1"/>
              <a:t>mst</a:t>
            </a:r>
            <a:r>
              <a:rPr lang="en-US" altLang="zh-CN" sz="1800" b="1" dirty="0"/>
              <a:t> = new Edge[</a:t>
            </a:r>
            <a:r>
              <a:rPr lang="en-US" altLang="zh-CN" sz="1800" b="1" dirty="0" err="1"/>
              <a:t>vertexCount</a:t>
            </a:r>
            <a:r>
              <a:rPr lang="en-US" altLang="zh-CN" sz="1800" b="1" dirty="0"/>
              <a:t>()-1];       //n</a:t>
            </a:r>
            <a:r>
              <a:rPr lang="zh-CN" altLang="en-US" sz="1800" b="1" dirty="0"/>
              <a:t>个顶点最小生成树有</a:t>
            </a:r>
            <a:r>
              <a:rPr lang="en-US" altLang="zh-CN" sz="1800" b="1" dirty="0"/>
              <a:t>n-1</a:t>
            </a:r>
            <a:r>
              <a:rPr lang="zh-CN" altLang="en-US" sz="1800" b="1" dirty="0"/>
              <a:t>条边</a:t>
            </a:r>
            <a:endParaRPr lang="zh-CN" altLang="en-US" sz="1800" b="1" dirty="0"/>
          </a:p>
          <a:p>
            <a:pPr>
              <a:defRPr/>
            </a:pPr>
            <a:r>
              <a:rPr lang="zh-CN" altLang="en-US" sz="1800" b="1" dirty="0"/>
              <a:t>        </a:t>
            </a:r>
            <a:r>
              <a:rPr lang="en-US" altLang="zh-CN" sz="1800" b="1" dirty="0"/>
              <a:t>for (</a:t>
            </a:r>
            <a:r>
              <a:rPr lang="en-US" altLang="zh-CN" sz="1800" b="1" dirty="0" err="1"/>
              <a:t>int</a:t>
            </a:r>
            <a:r>
              <a:rPr lang="en-US" altLang="zh-CN" sz="1800" b="1" dirty="0"/>
              <a:t> </a:t>
            </a:r>
            <a:r>
              <a:rPr lang="en-US" altLang="zh-CN" sz="1800" b="1" dirty="0" err="1"/>
              <a:t>i</a:t>
            </a:r>
            <a:r>
              <a:rPr lang="en-US" altLang="zh-CN" sz="1800" b="1" dirty="0"/>
              <a:t>=0; </a:t>
            </a:r>
            <a:r>
              <a:rPr lang="en-US" altLang="zh-CN" sz="1800" b="1" dirty="0" err="1"/>
              <a:t>i</a:t>
            </a:r>
            <a:r>
              <a:rPr lang="en-US" altLang="zh-CN" sz="1800" b="1" dirty="0"/>
              <a:t>&lt;</a:t>
            </a:r>
            <a:r>
              <a:rPr lang="en-US" altLang="zh-CN" sz="1800" b="1" dirty="0" err="1"/>
              <a:t>mst.length</a:t>
            </a:r>
            <a:r>
              <a:rPr lang="en-US" altLang="zh-CN" sz="1800" b="1" dirty="0"/>
              <a:t>; </a:t>
            </a:r>
            <a:r>
              <a:rPr lang="en-US" altLang="zh-CN" sz="1800" b="1" dirty="0" err="1"/>
              <a:t>i</a:t>
            </a:r>
            <a:r>
              <a:rPr lang="en-US" altLang="zh-CN" sz="1800" b="1" dirty="0"/>
              <a:t>++)      //</a:t>
            </a:r>
            <a:r>
              <a:rPr lang="zh-CN" altLang="en-US" sz="1800" b="1" dirty="0"/>
              <a:t>初始化</a:t>
            </a:r>
            <a:r>
              <a:rPr lang="en-US" altLang="zh-CN" sz="1800" b="1" dirty="0" err="1"/>
              <a:t>mst</a:t>
            </a:r>
            <a:r>
              <a:rPr lang="zh-CN" altLang="en-US" sz="1800" b="1" dirty="0"/>
              <a:t>数组，从顶点</a:t>
            </a:r>
            <a:r>
              <a:rPr lang="en-US" altLang="zh-CN" sz="1800" b="1" dirty="0"/>
              <a:t>v0</a:t>
            </a:r>
            <a:r>
              <a:rPr lang="zh-CN" altLang="en-US" sz="1800" b="1" dirty="0"/>
              <a:t>出发构造最小生成树</a:t>
            </a:r>
            <a:endParaRPr lang="zh-CN" altLang="en-US" sz="1800" b="1" dirty="0"/>
          </a:p>
          <a:p>
            <a:pPr>
              <a:defRPr/>
            </a:pPr>
            <a:r>
              <a:rPr lang="zh-CN" altLang="en-US" sz="1800" b="1" dirty="0"/>
              <a:t>            </a:t>
            </a:r>
            <a:r>
              <a:rPr lang="en-US" altLang="zh-CN" sz="1800" b="1" dirty="0" err="1"/>
              <a:t>mst</a:t>
            </a:r>
            <a:r>
              <a:rPr lang="en-US" altLang="zh-CN" sz="1800" b="1" dirty="0"/>
              <a:t>[</a:t>
            </a:r>
            <a:r>
              <a:rPr lang="en-US" altLang="zh-CN" sz="1800" b="1" dirty="0" err="1"/>
              <a:t>i</a:t>
            </a:r>
            <a:r>
              <a:rPr lang="en-US" altLang="zh-CN" sz="1800" b="1" dirty="0"/>
              <a:t>] = new Edge(0, i+1, </a:t>
            </a:r>
            <a:r>
              <a:rPr lang="en-US" altLang="zh-CN" sz="1800" b="1" dirty="0" err="1"/>
              <a:t>adjmatrix</a:t>
            </a:r>
            <a:r>
              <a:rPr lang="en-US" altLang="zh-CN" sz="1800" b="1" dirty="0"/>
              <a:t>[0][i+1]);  //</a:t>
            </a:r>
            <a:r>
              <a:rPr lang="zh-CN" altLang="en-US" sz="1800" b="1" dirty="0"/>
              <a:t>保存从顶点</a:t>
            </a:r>
            <a:r>
              <a:rPr lang="en-US" altLang="zh-CN" sz="1800" b="1" dirty="0"/>
              <a:t>v0</a:t>
            </a:r>
            <a:r>
              <a:rPr lang="zh-CN" altLang="en-US" sz="1800" b="1" dirty="0"/>
              <a:t>到其他各顶点的边的权</a:t>
            </a:r>
            <a:endParaRPr lang="zh-CN" altLang="en-US" sz="1800" b="1" dirty="0"/>
          </a:p>
          <a:p>
            <a:pPr>
              <a:defRPr/>
            </a:pPr>
            <a:r>
              <a:rPr lang="en-US" altLang="zh-CN" sz="1800" b="1" dirty="0">
                <a:solidFill>
                  <a:srgbClr val="FF0000"/>
                </a:solidFill>
              </a:rPr>
              <a:t>        for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=0; </a:t>
            </a:r>
            <a:r>
              <a:rPr lang="en-US" altLang="zh-CN" sz="1800" b="1" dirty="0" err="1">
                <a:solidFill>
                  <a:srgbClr val="FF0000"/>
                </a:solidFill>
              </a:rPr>
              <a:t>i</a:t>
            </a:r>
            <a:r>
              <a:rPr lang="en-US" altLang="zh-CN" sz="1800" b="1" dirty="0">
                <a:solidFill>
                  <a:srgbClr val="FF0000"/>
                </a:solidFill>
              </a:rPr>
              <a:t>&lt;</a:t>
            </a:r>
            <a:r>
              <a:rPr lang="en-US" altLang="zh-CN" sz="1800" b="1" dirty="0" err="1">
                <a:solidFill>
                  <a:srgbClr val="FF0000"/>
                </a:solidFill>
              </a:rPr>
              <a:t>mst.length</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              </a:t>
            </a:r>
            <a:r>
              <a:rPr lang="en-US" altLang="zh-CN" sz="1800" b="1" dirty="0"/>
              <a:t>//</a:t>
            </a:r>
            <a:r>
              <a:rPr lang="zh-CN" altLang="en-US" sz="1800" b="1" dirty="0"/>
              <a:t>共选出</a:t>
            </a:r>
            <a:r>
              <a:rPr lang="en-US" altLang="zh-CN" sz="1800" b="1" dirty="0"/>
              <a:t>n-1</a:t>
            </a:r>
            <a:r>
              <a:rPr lang="zh-CN" altLang="en-US" sz="1800" b="1" dirty="0"/>
              <a:t>条边</a:t>
            </a:r>
            <a:endParaRPr lang="zh-CN" altLang="en-US" sz="1800" b="1" dirty="0"/>
          </a:p>
          <a:p>
            <a:pPr>
              <a:defRPr/>
            </a:pPr>
            <a:r>
              <a:rPr lang="zh-CN" altLang="en-US" sz="1800" b="1" dirty="0"/>
              <a:t>        </a:t>
            </a:r>
            <a:r>
              <a:rPr lang="en-US" altLang="zh-CN" sz="1800" b="1" dirty="0"/>
              <a:t>{  </a:t>
            </a:r>
            <a:r>
              <a:rPr lang="en-US" altLang="zh-CN" sz="1800" b="1" dirty="0" err="1"/>
              <a:t>int</a:t>
            </a:r>
            <a:r>
              <a:rPr lang="en-US" altLang="zh-CN" sz="1800" b="1" dirty="0"/>
              <a:t> </a:t>
            </a:r>
            <a:r>
              <a:rPr lang="en-US" altLang="zh-CN" sz="1800" b="1" dirty="0" err="1"/>
              <a:t>minweight</a:t>
            </a:r>
            <a:r>
              <a:rPr lang="en-US" altLang="zh-CN" sz="1800" b="1" dirty="0"/>
              <a:t> = MAX_WEIGHT;               //</a:t>
            </a:r>
            <a:r>
              <a:rPr lang="zh-CN" altLang="en-US" sz="1800" b="1" dirty="0"/>
              <a:t>求最小权值</a:t>
            </a:r>
            <a:endParaRPr lang="zh-CN" altLang="en-US" sz="1800" b="1" dirty="0"/>
          </a:p>
          <a:p>
            <a:pPr>
              <a:defRPr/>
            </a:pPr>
            <a:r>
              <a:rPr lang="zh-CN" altLang="en-US" sz="1800" b="1" dirty="0"/>
              <a:t>            </a:t>
            </a:r>
            <a:r>
              <a:rPr lang="en-US" altLang="zh-CN" sz="1800" b="1" dirty="0" err="1"/>
              <a:t>int</a:t>
            </a:r>
            <a:r>
              <a:rPr lang="en-US" altLang="zh-CN" sz="1800" b="1" dirty="0"/>
              <a:t> min = </a:t>
            </a:r>
            <a:r>
              <a:rPr lang="en-US" altLang="zh-CN" sz="1800" b="1" dirty="0" err="1"/>
              <a:t>i</a:t>
            </a:r>
            <a:r>
              <a:rPr lang="en-US" altLang="zh-CN" sz="1800" b="1" dirty="0"/>
              <a:t>;</a:t>
            </a:r>
            <a:endParaRPr lang="en-US" altLang="zh-CN" sz="1800" b="1" dirty="0"/>
          </a:p>
          <a:p>
            <a:pPr>
              <a:defRPr/>
            </a:pPr>
            <a:r>
              <a:rPr lang="en-US" altLang="zh-CN" sz="1800" b="1" dirty="0">
                <a:solidFill>
                  <a:srgbClr val="3333FF"/>
                </a:solidFill>
              </a:rPr>
              <a:t>            for (int j=i+1; j&lt;</a:t>
            </a:r>
            <a:r>
              <a:rPr lang="en-US" altLang="zh-CN" sz="1800" b="1" dirty="0" err="1">
                <a:solidFill>
                  <a:srgbClr val="3333FF"/>
                </a:solidFill>
              </a:rPr>
              <a:t>mst.length</a:t>
            </a:r>
            <a:r>
              <a:rPr lang="en-US" altLang="zh-CN" sz="1800" b="1" dirty="0">
                <a:solidFill>
                  <a:srgbClr val="3333FF"/>
                </a:solidFill>
              </a:rPr>
              <a:t>; j++)          //</a:t>
            </a:r>
            <a:r>
              <a:rPr lang="zh-CN" altLang="en-US" sz="1800" b="1" dirty="0">
                <a:solidFill>
                  <a:srgbClr val="3333FF"/>
                </a:solidFill>
              </a:rPr>
              <a:t>寻找当前最小权值的边的顶点</a:t>
            </a:r>
            <a:endParaRPr lang="zh-CN" altLang="en-US" sz="1800" b="1" dirty="0">
              <a:solidFill>
                <a:srgbClr val="3333FF"/>
              </a:solidFill>
            </a:endParaRPr>
          </a:p>
          <a:p>
            <a:pPr>
              <a:defRPr/>
            </a:pPr>
            <a:r>
              <a:rPr lang="zh-CN" altLang="en-US" sz="1800" b="1" dirty="0">
                <a:solidFill>
                  <a:srgbClr val="3333FF"/>
                </a:solidFill>
              </a:rPr>
              <a:t>                </a:t>
            </a:r>
            <a:r>
              <a:rPr lang="en-US" altLang="zh-CN" sz="1800" b="1" dirty="0">
                <a:solidFill>
                  <a:srgbClr val="3333FF"/>
                </a:solidFill>
              </a:rPr>
              <a:t>if (</a:t>
            </a:r>
            <a:r>
              <a:rPr lang="en-US" altLang="zh-CN" sz="1800" b="1" dirty="0" err="1">
                <a:solidFill>
                  <a:srgbClr val="3333FF"/>
                </a:solidFill>
              </a:rPr>
              <a:t>mst</a:t>
            </a:r>
            <a:r>
              <a:rPr lang="en-US" altLang="zh-CN" sz="1800" b="1" dirty="0">
                <a:solidFill>
                  <a:srgbClr val="3333FF"/>
                </a:solidFill>
              </a:rPr>
              <a:t>[j].weight&lt;</a:t>
            </a:r>
            <a:r>
              <a:rPr lang="en-US" altLang="zh-CN" sz="1800" b="1" dirty="0" err="1">
                <a:solidFill>
                  <a:srgbClr val="3333FF"/>
                </a:solidFill>
              </a:rPr>
              <a:t>minweight</a:t>
            </a:r>
            <a:r>
              <a:rPr lang="en-US" altLang="zh-CN" sz="1800" b="1" dirty="0">
                <a:solidFill>
                  <a:srgbClr val="3333FF"/>
                </a:solidFill>
              </a:rPr>
              <a:t>)</a:t>
            </a:r>
            <a:endParaRPr lang="en-US" altLang="zh-CN" sz="1800" b="1" dirty="0">
              <a:solidFill>
                <a:srgbClr val="3333FF"/>
              </a:solidFill>
            </a:endParaRPr>
          </a:p>
          <a:p>
            <a:pPr>
              <a:defRPr/>
            </a:pPr>
            <a:r>
              <a:rPr lang="en-US" altLang="zh-CN" sz="1800" b="1" dirty="0">
                <a:solidFill>
                  <a:srgbClr val="3333FF"/>
                </a:solidFill>
              </a:rPr>
              <a:t>                {  </a:t>
            </a:r>
            <a:r>
              <a:rPr lang="en-US" altLang="zh-CN" sz="1800" b="1" dirty="0" err="1">
                <a:solidFill>
                  <a:srgbClr val="3333FF"/>
                </a:solidFill>
              </a:rPr>
              <a:t>minweight</a:t>
            </a:r>
            <a:r>
              <a:rPr lang="en-US" altLang="zh-CN" sz="1800" b="1" dirty="0">
                <a:solidFill>
                  <a:srgbClr val="3333FF"/>
                </a:solidFill>
              </a:rPr>
              <a:t> = </a:t>
            </a:r>
            <a:r>
              <a:rPr lang="en-US" altLang="zh-CN" sz="1800" b="1" dirty="0" err="1">
                <a:solidFill>
                  <a:srgbClr val="3333FF"/>
                </a:solidFill>
              </a:rPr>
              <a:t>mst</a:t>
            </a:r>
            <a:r>
              <a:rPr lang="en-US" altLang="zh-CN" sz="1800" b="1" dirty="0">
                <a:solidFill>
                  <a:srgbClr val="3333FF"/>
                </a:solidFill>
              </a:rPr>
              <a:t>[j].weight;        //</a:t>
            </a:r>
            <a:r>
              <a:rPr lang="zh-CN" altLang="en-US" sz="1800" b="1" dirty="0">
                <a:solidFill>
                  <a:srgbClr val="3333FF"/>
                </a:solidFill>
              </a:rPr>
              <a:t>更新最小权值</a:t>
            </a:r>
            <a:endParaRPr lang="zh-CN" altLang="en-US" sz="1800" b="1" dirty="0">
              <a:solidFill>
                <a:srgbClr val="3333FF"/>
              </a:solidFill>
            </a:endParaRPr>
          </a:p>
          <a:p>
            <a:pPr>
              <a:defRPr/>
            </a:pPr>
            <a:r>
              <a:rPr lang="zh-CN" altLang="en-US" sz="1800" b="1" dirty="0">
                <a:solidFill>
                  <a:srgbClr val="3333FF"/>
                </a:solidFill>
              </a:rPr>
              <a:t>                    </a:t>
            </a:r>
            <a:r>
              <a:rPr lang="en-US" altLang="zh-CN" sz="1800" b="1" dirty="0">
                <a:solidFill>
                  <a:srgbClr val="3333FF"/>
                </a:solidFill>
              </a:rPr>
              <a:t>min = j; }                   //</a:t>
            </a:r>
            <a:r>
              <a:rPr lang="zh-CN" altLang="en-US" sz="1800" b="1" dirty="0">
                <a:solidFill>
                  <a:srgbClr val="3333FF"/>
                </a:solidFill>
              </a:rPr>
              <a:t>保存当前最小权值边的终点序号</a:t>
            </a:r>
            <a:r>
              <a:rPr lang="en-US" altLang="zh-CN" sz="1800" b="1" dirty="0">
                <a:solidFill>
                  <a:srgbClr val="3333FF"/>
                </a:solidFill>
              </a:rPr>
              <a:t> </a:t>
            </a:r>
            <a:endParaRPr lang="en-US" altLang="zh-CN" sz="1800" b="1" dirty="0">
              <a:solidFill>
                <a:srgbClr val="3333FF"/>
              </a:solidFill>
            </a:endParaRPr>
          </a:p>
          <a:p>
            <a:pPr>
              <a:defRPr/>
            </a:pPr>
            <a:r>
              <a:rPr lang="en-US" altLang="zh-CN" sz="1800" b="1" dirty="0"/>
              <a:t>            </a:t>
            </a:r>
            <a:r>
              <a:rPr lang="en-US" altLang="zh-CN" sz="1800" b="1" dirty="0">
                <a:solidFill>
                  <a:srgbClr val="3333FF"/>
                </a:solidFill>
              </a:rPr>
              <a:t>Edge temp = </a:t>
            </a:r>
            <a:r>
              <a:rPr lang="en-US" altLang="zh-CN" sz="1800" b="1" dirty="0" err="1">
                <a:solidFill>
                  <a:srgbClr val="3333FF"/>
                </a:solidFill>
              </a:rPr>
              <a:t>mst</a:t>
            </a:r>
            <a:r>
              <a:rPr lang="en-US" altLang="zh-CN" sz="1800" b="1" dirty="0">
                <a:solidFill>
                  <a:srgbClr val="3333FF"/>
                </a:solidFill>
              </a:rPr>
              <a:t>[</a:t>
            </a:r>
            <a:r>
              <a:rPr lang="en-US" altLang="zh-CN" sz="1800" b="1" dirty="0" err="1">
                <a:solidFill>
                  <a:srgbClr val="3333FF"/>
                </a:solidFill>
              </a:rPr>
              <a:t>i</a:t>
            </a:r>
            <a:r>
              <a:rPr lang="en-US" altLang="zh-CN" sz="1800" b="1" dirty="0">
                <a:solidFill>
                  <a:srgbClr val="3333FF"/>
                </a:solidFill>
              </a:rPr>
              <a:t>];                       //</a:t>
            </a:r>
            <a:r>
              <a:rPr lang="zh-CN" altLang="en-US" sz="1800" b="1" dirty="0">
                <a:solidFill>
                  <a:srgbClr val="3333FF"/>
                </a:solidFill>
              </a:rPr>
              <a:t>交换最小权值的边</a:t>
            </a:r>
            <a:endParaRPr lang="zh-CN" altLang="en-US" sz="1800" b="1" dirty="0">
              <a:solidFill>
                <a:srgbClr val="3333FF"/>
              </a:solidFill>
            </a:endParaRPr>
          </a:p>
          <a:p>
            <a:pPr>
              <a:defRPr/>
            </a:pPr>
            <a:r>
              <a:rPr lang="zh-CN" altLang="en-US" sz="1800" b="1" dirty="0">
                <a:solidFill>
                  <a:srgbClr val="3333FF"/>
                </a:solidFill>
              </a:rPr>
              <a:t>            </a:t>
            </a:r>
            <a:r>
              <a:rPr lang="en-US" altLang="zh-CN" sz="1800" b="1" dirty="0" err="1">
                <a:solidFill>
                  <a:srgbClr val="3333FF"/>
                </a:solidFill>
              </a:rPr>
              <a:t>mst</a:t>
            </a:r>
            <a:r>
              <a:rPr lang="en-US" altLang="zh-CN" sz="1800" b="1" dirty="0">
                <a:solidFill>
                  <a:srgbClr val="3333FF"/>
                </a:solidFill>
              </a:rPr>
              <a:t>[</a:t>
            </a:r>
            <a:r>
              <a:rPr lang="en-US" altLang="zh-CN" sz="1800" b="1" dirty="0" err="1">
                <a:solidFill>
                  <a:srgbClr val="3333FF"/>
                </a:solidFill>
              </a:rPr>
              <a:t>i</a:t>
            </a:r>
            <a:r>
              <a:rPr lang="en-US" altLang="zh-CN" sz="1800" b="1" dirty="0">
                <a:solidFill>
                  <a:srgbClr val="3333FF"/>
                </a:solidFill>
              </a:rPr>
              <a:t>] = </a:t>
            </a:r>
            <a:r>
              <a:rPr lang="en-US" altLang="zh-CN" sz="1800" b="1" dirty="0" err="1">
                <a:solidFill>
                  <a:srgbClr val="3333FF"/>
                </a:solidFill>
              </a:rPr>
              <a:t>mst</a:t>
            </a:r>
            <a:r>
              <a:rPr lang="en-US" altLang="zh-CN" sz="1800" b="1" dirty="0">
                <a:solidFill>
                  <a:srgbClr val="3333FF"/>
                </a:solidFill>
              </a:rPr>
              <a:t>[min];</a:t>
            </a:r>
            <a:endParaRPr lang="en-US" altLang="zh-CN" sz="1800" b="1" dirty="0">
              <a:solidFill>
                <a:srgbClr val="3333FF"/>
              </a:solidFill>
            </a:endParaRPr>
          </a:p>
          <a:p>
            <a:pPr>
              <a:defRPr/>
            </a:pPr>
            <a:r>
              <a:rPr lang="en-US" altLang="zh-CN" sz="1800" b="1" dirty="0">
                <a:solidFill>
                  <a:srgbClr val="3333FF"/>
                </a:solidFill>
              </a:rPr>
              <a:t>            </a:t>
            </a:r>
            <a:r>
              <a:rPr lang="en-US" altLang="zh-CN" sz="1800" b="1" dirty="0" err="1">
                <a:solidFill>
                  <a:srgbClr val="3333FF"/>
                </a:solidFill>
              </a:rPr>
              <a:t>mst</a:t>
            </a:r>
            <a:r>
              <a:rPr lang="en-US" altLang="zh-CN" sz="1800" b="1" dirty="0">
                <a:solidFill>
                  <a:srgbClr val="3333FF"/>
                </a:solidFill>
              </a:rPr>
              <a:t>[min] = temp;</a:t>
            </a:r>
            <a:endParaRPr lang="en-US" altLang="zh-CN" sz="1800" b="1" dirty="0">
              <a:solidFill>
                <a:srgbClr val="3333FF"/>
              </a:solidFill>
            </a:endParaRPr>
          </a:p>
          <a:p>
            <a:pPr>
              <a:defRPr/>
            </a:pPr>
            <a:r>
              <a:rPr lang="en-US" altLang="zh-CN" sz="1800" b="1" dirty="0">
                <a:solidFill>
                  <a:srgbClr val="3333FF"/>
                </a:solidFill>
              </a:rPr>
              <a:t>          </a:t>
            </a:r>
            <a:r>
              <a:rPr lang="en-US" altLang="zh-CN" sz="1800" b="1" dirty="0">
                <a:solidFill>
                  <a:srgbClr val="FF0000"/>
                </a:solidFill>
              </a:rPr>
              <a:t>  int u = </a:t>
            </a:r>
            <a:r>
              <a:rPr lang="en-US" altLang="zh-CN" sz="1800" b="1" dirty="0" err="1">
                <a:solidFill>
                  <a:srgbClr val="FF0000"/>
                </a:solidFill>
              </a:rPr>
              <a:t>mst</a:t>
            </a:r>
            <a:r>
              <a:rPr lang="en-US" altLang="zh-CN" sz="1800" b="1" dirty="0">
                <a:solidFill>
                  <a:srgbClr val="FF0000"/>
                </a:solidFill>
              </a:rPr>
              <a:t>[</a:t>
            </a:r>
            <a:r>
              <a:rPr lang="en-US" altLang="zh-CN" sz="1800" b="1" dirty="0" err="1">
                <a:solidFill>
                  <a:srgbClr val="FF0000"/>
                </a:solidFill>
              </a:rPr>
              <a:t>i</a:t>
            </a:r>
            <a:r>
              <a:rPr lang="en-US" altLang="zh-CN" sz="1800" b="1" dirty="0">
                <a:solidFill>
                  <a:srgbClr val="FF0000"/>
                </a:solidFill>
              </a:rPr>
              <a:t>].</a:t>
            </a:r>
            <a:r>
              <a:rPr lang="en-US" altLang="zh-CN" sz="1800" b="1" dirty="0" err="1">
                <a:solidFill>
                  <a:srgbClr val="FF0000"/>
                </a:solidFill>
              </a:rPr>
              <a:t>dest</a:t>
            </a:r>
            <a:r>
              <a:rPr lang="en-US" altLang="zh-CN" sz="1800" b="1" dirty="0">
                <a:solidFill>
                  <a:srgbClr val="FF0000"/>
                </a:solidFill>
              </a:rPr>
              <a:t>;                      //</a:t>
            </a:r>
            <a:r>
              <a:rPr lang="zh-CN" altLang="en-US" sz="1800" b="1" dirty="0">
                <a:solidFill>
                  <a:srgbClr val="FF0000"/>
                </a:solidFill>
              </a:rPr>
              <a:t>刚并入</a:t>
            </a:r>
            <a:r>
              <a:rPr lang="en-US" altLang="zh-CN" sz="1800" b="1" dirty="0">
                <a:solidFill>
                  <a:srgbClr val="FF0000"/>
                </a:solidFill>
              </a:rPr>
              <a:t>U</a:t>
            </a:r>
            <a:r>
              <a:rPr lang="zh-CN" altLang="en-US" sz="1800" b="1" dirty="0">
                <a:solidFill>
                  <a:srgbClr val="FF0000"/>
                </a:solidFill>
              </a:rPr>
              <a:t>的顶点</a:t>
            </a:r>
            <a:endParaRPr lang="zh-CN" altLang="en-US" sz="1800" b="1" dirty="0">
              <a:solidFill>
                <a:srgbClr val="FF0000"/>
              </a:solidFill>
            </a:endParaRPr>
          </a:p>
          <a:p>
            <a:pPr>
              <a:defRPr/>
            </a:pPr>
            <a:r>
              <a:rPr lang="zh-CN" altLang="en-US" sz="1800" b="1" dirty="0">
                <a:solidFill>
                  <a:srgbClr val="FF0000"/>
                </a:solidFill>
              </a:rPr>
              <a:t>            </a:t>
            </a:r>
            <a:r>
              <a:rPr lang="en-US" altLang="zh-CN" sz="1800" b="1" dirty="0">
                <a:solidFill>
                  <a:srgbClr val="FF0000"/>
                </a:solidFill>
              </a:rPr>
              <a:t>for (</a:t>
            </a:r>
            <a:r>
              <a:rPr lang="en-US" altLang="zh-CN" sz="1800" b="1" dirty="0" err="1">
                <a:solidFill>
                  <a:srgbClr val="FF0000"/>
                </a:solidFill>
              </a:rPr>
              <a:t>int</a:t>
            </a:r>
            <a:r>
              <a:rPr lang="en-US" altLang="zh-CN" sz="1800" b="1" dirty="0">
                <a:solidFill>
                  <a:srgbClr val="FF0000"/>
                </a:solidFill>
              </a:rPr>
              <a:t> j=i+1; j&lt;</a:t>
            </a:r>
            <a:r>
              <a:rPr lang="en-US" altLang="zh-CN" sz="1800" b="1" dirty="0" err="1">
                <a:solidFill>
                  <a:srgbClr val="FF0000"/>
                </a:solidFill>
              </a:rPr>
              <a:t>mst.length</a:t>
            </a:r>
            <a:r>
              <a:rPr lang="en-US" altLang="zh-CN" sz="1800" b="1" dirty="0">
                <a:solidFill>
                  <a:srgbClr val="FF0000"/>
                </a:solidFill>
              </a:rPr>
              <a:t>; j++)        //</a:t>
            </a:r>
            <a:r>
              <a:rPr lang="zh-CN" altLang="en-US" sz="1800" b="1" dirty="0">
                <a:solidFill>
                  <a:srgbClr val="FF0000"/>
                </a:solidFill>
              </a:rPr>
              <a:t>调整</a:t>
            </a:r>
            <a:r>
              <a:rPr lang="en-US" altLang="zh-CN" sz="1800" b="1" dirty="0" err="1">
                <a:solidFill>
                  <a:srgbClr val="FF0000"/>
                </a:solidFill>
              </a:rPr>
              <a:t>mst</a:t>
            </a:r>
            <a:r>
              <a:rPr lang="en-US" altLang="zh-CN" sz="1800" b="1" dirty="0">
                <a:solidFill>
                  <a:srgbClr val="FF0000"/>
                </a:solidFill>
              </a:rPr>
              <a:t>[i+1]</a:t>
            </a:r>
            <a:r>
              <a:rPr lang="zh-CN" altLang="en-US" sz="1800" b="1" dirty="0">
                <a:solidFill>
                  <a:srgbClr val="FF0000"/>
                </a:solidFill>
              </a:rPr>
              <a:t>及其后元素为权值最小的边</a:t>
            </a:r>
            <a:endParaRPr lang="zh-CN" altLang="en-US" sz="1800" b="1" dirty="0">
              <a:solidFill>
                <a:srgbClr val="FF0000"/>
              </a:solidFill>
            </a:endParaRPr>
          </a:p>
          <a:p>
            <a:pPr>
              <a:defRPr/>
            </a:pPr>
            <a:r>
              <a:rPr lang="zh-CN" altLang="en-US" sz="1800" b="1" dirty="0">
                <a:solidFill>
                  <a:srgbClr val="FF0000"/>
                </a:solidFill>
              </a:rPr>
              <a:t>            </a:t>
            </a:r>
            <a:r>
              <a:rPr lang="en-US" altLang="zh-CN" sz="1800" b="1" dirty="0">
                <a:solidFill>
                  <a:srgbClr val="FF0000"/>
                </a:solidFill>
              </a:rPr>
              <a:t>{  </a:t>
            </a:r>
            <a:r>
              <a:rPr lang="en-US" altLang="zh-CN" sz="1800" b="1" dirty="0" err="1">
                <a:solidFill>
                  <a:srgbClr val="FF0000"/>
                </a:solidFill>
              </a:rPr>
              <a:t>int</a:t>
            </a:r>
            <a:r>
              <a:rPr lang="en-US" altLang="zh-CN" sz="1800" b="1" dirty="0">
                <a:solidFill>
                  <a:srgbClr val="FF0000"/>
                </a:solidFill>
              </a:rPr>
              <a:t> v = </a:t>
            </a:r>
            <a:r>
              <a:rPr lang="en-US" altLang="zh-CN" sz="1800" b="1" dirty="0" err="1">
                <a:solidFill>
                  <a:srgbClr val="FF0000"/>
                </a:solidFill>
              </a:rPr>
              <a:t>mst</a:t>
            </a:r>
            <a:r>
              <a:rPr lang="en-US" altLang="zh-CN" sz="1800" b="1" dirty="0">
                <a:solidFill>
                  <a:srgbClr val="FF0000"/>
                </a:solidFill>
              </a:rPr>
              <a:t>[j].</a:t>
            </a:r>
            <a:r>
              <a:rPr lang="en-US" altLang="zh-CN" sz="1800" b="1" dirty="0" err="1">
                <a:solidFill>
                  <a:srgbClr val="FF0000"/>
                </a:solidFill>
              </a:rPr>
              <a:t>dest</a:t>
            </a:r>
            <a:r>
              <a:rPr lang="en-US" altLang="zh-CN" sz="1800" b="1" dirty="0">
                <a:solidFill>
                  <a:srgbClr val="FF0000"/>
                </a:solidFill>
              </a:rPr>
              <a:t>;                  //</a:t>
            </a:r>
            <a:r>
              <a:rPr lang="zh-CN" altLang="en-US" sz="1800" b="1" dirty="0">
                <a:solidFill>
                  <a:srgbClr val="FF0000"/>
                </a:solidFill>
              </a:rPr>
              <a:t>原边在</a:t>
            </a:r>
            <a:r>
              <a:rPr lang="en-US" altLang="zh-CN" sz="1800" b="1" dirty="0">
                <a:solidFill>
                  <a:srgbClr val="FF0000"/>
                </a:solidFill>
              </a:rPr>
              <a:t>V-U</a:t>
            </a:r>
            <a:r>
              <a:rPr lang="zh-CN" altLang="en-US" sz="1800" b="1" dirty="0">
                <a:solidFill>
                  <a:srgbClr val="FF0000"/>
                </a:solidFill>
              </a:rPr>
              <a:t>中的终点</a:t>
            </a:r>
            <a:endParaRPr lang="zh-CN" altLang="en-US" sz="1800" b="1" dirty="0">
              <a:solidFill>
                <a:srgbClr val="FF0000"/>
              </a:solidFill>
            </a:endParaRPr>
          </a:p>
          <a:p>
            <a:pPr>
              <a:defRPr/>
            </a:pPr>
            <a:r>
              <a:rPr lang="zh-CN" altLang="en-US" sz="1800" b="1" dirty="0">
                <a:solidFill>
                  <a:srgbClr val="FF0000"/>
                </a:solidFill>
              </a:rPr>
              <a:t>                </a:t>
            </a:r>
            <a:r>
              <a:rPr lang="en-US" altLang="zh-CN" sz="1800" b="1" dirty="0">
                <a:solidFill>
                  <a:srgbClr val="FF0000"/>
                </a:solidFill>
              </a:rPr>
              <a:t>if (</a:t>
            </a:r>
            <a:r>
              <a:rPr lang="en-US" altLang="zh-CN" sz="1800" b="1" dirty="0" err="1">
                <a:solidFill>
                  <a:srgbClr val="FF0000"/>
                </a:solidFill>
              </a:rPr>
              <a:t>adjmatrix</a:t>
            </a:r>
            <a:r>
              <a:rPr lang="en-US" altLang="zh-CN" sz="1800" b="1" dirty="0">
                <a:solidFill>
                  <a:srgbClr val="FF0000"/>
                </a:solidFill>
              </a:rPr>
              <a:t>[u][v]&lt;</a:t>
            </a:r>
            <a:r>
              <a:rPr lang="en-US" altLang="zh-CN" sz="1800" b="1" dirty="0" err="1">
                <a:solidFill>
                  <a:srgbClr val="FF0000"/>
                </a:solidFill>
              </a:rPr>
              <a:t>mst</a:t>
            </a:r>
            <a:r>
              <a:rPr lang="en-US" altLang="zh-CN" sz="1800" b="1" dirty="0">
                <a:solidFill>
                  <a:srgbClr val="FF0000"/>
                </a:solidFill>
              </a:rPr>
              <a:t>[j].weight)    //</a:t>
            </a:r>
            <a:r>
              <a:rPr lang="zh-CN" altLang="en-US" sz="1800" b="1" dirty="0">
                <a:solidFill>
                  <a:srgbClr val="FF0000"/>
                </a:solidFill>
              </a:rPr>
              <a:t>若有权值更小的边</a:t>
            </a:r>
            <a:r>
              <a:rPr lang="en-US" altLang="zh-CN" sz="1800" b="1" dirty="0">
                <a:solidFill>
                  <a:srgbClr val="FF0000"/>
                </a:solidFill>
              </a:rPr>
              <a:t>(</a:t>
            </a:r>
            <a:r>
              <a:rPr lang="en-US" altLang="zh-CN" sz="1800" b="1" dirty="0" err="1">
                <a:solidFill>
                  <a:srgbClr val="FF0000"/>
                </a:solidFill>
              </a:rPr>
              <a:t>u,v</a:t>
            </a:r>
            <a:r>
              <a:rPr lang="en-US" altLang="zh-CN" sz="1800" b="1" dirty="0">
                <a:solidFill>
                  <a:srgbClr val="FF0000"/>
                </a:solidFill>
              </a:rPr>
              <a:t>)</a:t>
            </a:r>
            <a:r>
              <a:rPr lang="zh-CN" altLang="en-US" sz="1800" b="1" dirty="0">
                <a:solidFill>
                  <a:srgbClr val="FF0000"/>
                </a:solidFill>
              </a:rPr>
              <a:t>，用</a:t>
            </a:r>
            <a:r>
              <a:rPr lang="en-US" altLang="zh-CN" sz="1800" b="1" dirty="0">
                <a:solidFill>
                  <a:srgbClr val="FF0000"/>
                </a:solidFill>
              </a:rPr>
              <a:t>(</a:t>
            </a:r>
            <a:r>
              <a:rPr lang="en-US" altLang="zh-CN" sz="1800" b="1" dirty="0" err="1">
                <a:solidFill>
                  <a:srgbClr val="FF0000"/>
                </a:solidFill>
              </a:rPr>
              <a:t>u,v</a:t>
            </a:r>
            <a:r>
              <a:rPr lang="en-US" altLang="zh-CN" sz="1800" b="1" dirty="0">
                <a:solidFill>
                  <a:srgbClr val="FF0000"/>
                </a:solidFill>
              </a:rPr>
              <a:t>)</a:t>
            </a:r>
            <a:r>
              <a:rPr lang="zh-CN" altLang="en-US" sz="1800" b="1" dirty="0">
                <a:solidFill>
                  <a:srgbClr val="FF0000"/>
                </a:solidFill>
              </a:rPr>
              <a:t>边替换原边</a:t>
            </a:r>
            <a:endParaRPr lang="zh-CN" altLang="en-US" sz="1800" b="1" dirty="0">
              <a:solidFill>
                <a:srgbClr val="FF0000"/>
              </a:solidFill>
            </a:endParaRPr>
          </a:p>
          <a:p>
            <a:pPr>
              <a:defRPr/>
            </a:pPr>
            <a:r>
              <a:rPr lang="zh-CN" altLang="en-US" sz="1800" b="1" dirty="0">
                <a:solidFill>
                  <a:srgbClr val="FF0000"/>
                </a:solidFill>
              </a:rPr>
              <a:t>                </a:t>
            </a:r>
            <a:r>
              <a:rPr lang="en-US" altLang="zh-CN" sz="1800" b="1" dirty="0">
                <a:solidFill>
                  <a:srgbClr val="FF0000"/>
                </a:solidFill>
              </a:rPr>
              <a:t>{  </a:t>
            </a:r>
            <a:r>
              <a:rPr lang="en-US" altLang="zh-CN" sz="1800" b="1" dirty="0" err="1">
                <a:solidFill>
                  <a:srgbClr val="FF0000"/>
                </a:solidFill>
              </a:rPr>
              <a:t>mst</a:t>
            </a:r>
            <a:r>
              <a:rPr lang="en-US" altLang="zh-CN" sz="1800" b="1" dirty="0">
                <a:solidFill>
                  <a:srgbClr val="FF0000"/>
                </a:solidFill>
              </a:rPr>
              <a:t>[j].weight = </a:t>
            </a:r>
            <a:r>
              <a:rPr lang="en-US" altLang="zh-CN" sz="1800" b="1" dirty="0" err="1">
                <a:solidFill>
                  <a:srgbClr val="FF0000"/>
                </a:solidFill>
              </a:rPr>
              <a:t>adjmatrix</a:t>
            </a:r>
            <a:r>
              <a:rPr lang="en-US" altLang="zh-CN" sz="1800" b="1" dirty="0">
                <a:solidFill>
                  <a:srgbClr val="FF0000"/>
                </a:solidFill>
              </a:rPr>
              <a:t>[u][v];</a:t>
            </a:r>
            <a:endParaRPr lang="en-US" altLang="zh-CN" sz="1800" b="1" dirty="0">
              <a:solidFill>
                <a:srgbClr val="FF0000"/>
              </a:solidFill>
            </a:endParaRPr>
          </a:p>
          <a:p>
            <a:pPr>
              <a:defRPr/>
            </a:pPr>
            <a:r>
              <a:rPr lang="en-US" altLang="zh-CN" sz="1800" b="1" dirty="0">
                <a:solidFill>
                  <a:srgbClr val="FF0000"/>
                </a:solidFill>
              </a:rPr>
              <a:t>                    </a:t>
            </a:r>
            <a:r>
              <a:rPr lang="en-US" altLang="zh-CN" sz="1800" b="1" dirty="0" err="1">
                <a:solidFill>
                  <a:srgbClr val="FF0000"/>
                </a:solidFill>
              </a:rPr>
              <a:t>mst</a:t>
            </a:r>
            <a:r>
              <a:rPr lang="en-US" altLang="zh-CN" sz="1800" b="1" dirty="0">
                <a:solidFill>
                  <a:srgbClr val="FF0000"/>
                </a:solidFill>
              </a:rPr>
              <a:t>[j].start = u;            </a:t>
            </a:r>
            <a:endParaRPr lang="en-US" altLang="zh-CN" sz="1800" b="1" dirty="0">
              <a:solidFill>
                <a:srgbClr val="FF0000"/>
              </a:solidFill>
            </a:endParaRPr>
          </a:p>
          <a:p>
            <a:pPr>
              <a:defRPr/>
            </a:pPr>
            <a:r>
              <a:rPr lang="en-US" altLang="zh-CN" sz="1800" b="1" dirty="0">
                <a:solidFill>
                  <a:srgbClr val="FF0000"/>
                </a:solidFill>
              </a:rPr>
              <a:t>                }</a:t>
            </a:r>
            <a:endParaRPr lang="en-US" altLang="zh-CN" sz="1800" b="1" dirty="0">
              <a:solidFill>
                <a:srgbClr val="FF0000"/>
              </a:solidFill>
            </a:endParaRPr>
          </a:p>
          <a:p>
            <a:pPr>
              <a:defRPr/>
            </a:pPr>
            <a:r>
              <a:rPr lang="en-US" altLang="zh-CN" sz="1800" b="1" dirty="0">
                <a:solidFill>
                  <a:srgbClr val="FF0000"/>
                </a:solidFill>
              </a:rPr>
              <a:t>            }</a:t>
            </a:r>
            <a:r>
              <a:rPr lang="en-US" altLang="zh-CN" sz="1800" b="1" dirty="0"/>
              <a:t>for(int j=0; j&lt;</a:t>
            </a:r>
            <a:r>
              <a:rPr lang="en-US" altLang="zh-CN" sz="1800" b="1" dirty="0" err="1"/>
              <a:t>mst.length</a:t>
            </a:r>
            <a:r>
              <a:rPr lang="en-US" altLang="zh-CN" sz="1800" b="1" dirty="0"/>
              <a:t>; j++)           //</a:t>
            </a:r>
            <a:r>
              <a:rPr lang="zh-CN" altLang="en-US" sz="1800" b="1" dirty="0"/>
              <a:t>显示</a:t>
            </a:r>
            <a:r>
              <a:rPr lang="en-US" altLang="zh-CN" sz="1800" b="1" dirty="0" err="1"/>
              <a:t>mst</a:t>
            </a:r>
            <a:r>
              <a:rPr lang="zh-CN" altLang="en-US" sz="1800" b="1" dirty="0"/>
              <a:t>数组的变化过程</a:t>
            </a:r>
            <a:endParaRPr lang="zh-CN" altLang="en-US" sz="1800" b="1" dirty="0"/>
          </a:p>
          <a:p>
            <a:pPr>
              <a:defRPr/>
            </a:pPr>
            <a:r>
              <a:rPr lang="zh-CN" altLang="en-US" sz="1800" b="1" dirty="0"/>
              <a:t>                </a:t>
            </a:r>
            <a:r>
              <a:rPr lang="en-US" altLang="zh-CN" sz="1800" b="1" dirty="0" err="1"/>
              <a:t>System.out.print</a:t>
            </a:r>
            <a:r>
              <a:rPr lang="en-US" altLang="zh-CN" sz="1800" b="1" dirty="0"/>
              <a:t>(</a:t>
            </a:r>
            <a:r>
              <a:rPr lang="en-US" altLang="zh-CN" sz="1800" b="1" dirty="0" err="1"/>
              <a:t>mst</a:t>
            </a:r>
            <a:r>
              <a:rPr lang="en-US" altLang="zh-CN" sz="1800" b="1" dirty="0"/>
              <a:t>[j].</a:t>
            </a:r>
            <a:r>
              <a:rPr lang="en-US" altLang="zh-CN" sz="1800" b="1" dirty="0" err="1"/>
              <a:t>toString</a:t>
            </a:r>
            <a:r>
              <a:rPr lang="en-US" altLang="zh-CN" sz="1800" b="1" dirty="0"/>
              <a:t>());</a:t>
            </a:r>
            <a:endParaRPr lang="en-US" altLang="zh-CN" sz="1800" b="1" dirty="0"/>
          </a:p>
          <a:p>
            <a:pPr>
              <a:defRPr/>
            </a:pPr>
            <a:r>
              <a:rPr lang="en-US" altLang="zh-CN" sz="1800" b="1" dirty="0"/>
              <a:t>        }        </a:t>
            </a:r>
            <a:endParaRPr lang="en-US" altLang="zh-CN" sz="1800" b="1" dirty="0"/>
          </a:p>
          <a:p>
            <a:pPr>
              <a:defRPr/>
            </a:pPr>
            <a:r>
              <a:rPr lang="en-US" altLang="zh-CN" sz="1800" b="1" dirty="0"/>
              <a:t>        return new </a:t>
            </a:r>
            <a:r>
              <a:rPr lang="en-US" altLang="zh-CN" sz="1800" b="1" dirty="0" err="1"/>
              <a:t>AdjMatrixGraph</a:t>
            </a:r>
            <a:r>
              <a:rPr lang="en-US" altLang="zh-CN" sz="1800" b="1" dirty="0"/>
              <a:t>(</a:t>
            </a:r>
            <a:r>
              <a:rPr lang="en-US" altLang="zh-CN" sz="1800" b="1" dirty="0" err="1"/>
              <a:t>this.vertexlist</a:t>
            </a:r>
            <a:r>
              <a:rPr lang="en-US" altLang="zh-CN" sz="1800" b="1" dirty="0"/>
              <a:t>, </a:t>
            </a:r>
            <a:r>
              <a:rPr lang="en-US" altLang="zh-CN" sz="1800" b="1" dirty="0" err="1"/>
              <a:t>mst</a:t>
            </a:r>
            <a:r>
              <a:rPr lang="en-US" altLang="zh-CN" sz="1800" b="1" dirty="0"/>
              <a:t>);   //</a:t>
            </a:r>
            <a:r>
              <a:rPr lang="zh-CN" altLang="en-US" sz="1800" b="1" dirty="0"/>
              <a:t>构造最小生成树相应的图对象</a:t>
            </a:r>
            <a:endParaRPr lang="zh-CN" altLang="en-US" sz="1800" b="1" dirty="0"/>
          </a:p>
          <a:p>
            <a:pPr>
              <a:defRPr/>
            </a:pPr>
            <a:r>
              <a:rPr lang="zh-CN" altLang="en-US" sz="1800" b="1" dirty="0"/>
              <a:t>    </a:t>
            </a:r>
            <a:r>
              <a:rPr lang="en-US" altLang="zh-CN" sz="1800" b="1" dirty="0"/>
              <a:t>}</a:t>
            </a:r>
            <a:endParaRPr lang="zh-CN" altLang="en-US" sz="1800" b="1" dirty="0"/>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2" end="2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3" end="2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4" end="2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a:t>示例与练习</a:t>
            </a:r>
            <a:endParaRPr lang="zh-CN" altLang="en-US"/>
          </a:p>
        </p:txBody>
      </p:sp>
      <p:sp>
        <p:nvSpPr>
          <p:cNvPr id="77827" name="内容占位符 2"/>
          <p:cNvSpPr>
            <a:spLocks noGrp="1"/>
          </p:cNvSpPr>
          <p:nvPr>
            <p:ph idx="1"/>
          </p:nvPr>
        </p:nvSpPr>
        <p:spPr/>
        <p:txBody>
          <a:bodyPr/>
          <a:lstStyle/>
          <a:p>
            <a:pPr eaLnBrk="1" hangingPunct="1"/>
            <a:endParaRPr lang="en-US" altLang="zh-CN"/>
          </a:p>
          <a:p>
            <a:pPr eaLnBrk="1" hangingPunct="1"/>
            <a:endParaRPr lang="en-US" altLang="zh-CN"/>
          </a:p>
          <a:p>
            <a:pPr eaLnBrk="1" hangingPunct="1"/>
            <a:endParaRPr lang="en-US" altLang="zh-CN"/>
          </a:p>
        </p:txBody>
      </p:sp>
      <p:pic>
        <p:nvPicPr>
          <p:cNvPr id="4" name="图片 3" descr="http://algorithm.diy.myrice.com/algorithm/commonalg/graph/mst/images/fig5a.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http://algorithm.diy.myrice.com/algorithm/commonalg/graph/mst/images/fig5b.gif"/>
          <p:cNvPicPr>
            <a:picLocks noChangeAspect="1" noChangeArrowheads="1"/>
          </p:cNvPicPr>
          <p:nvPr/>
        </p:nvPicPr>
        <p:blipFill>
          <a:blip r:embed="rId3"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http://algorithm.diy.myrice.com/algorithm/commonalg/graph/mst/images/fig5c.gif"/>
          <p:cNvPicPr>
            <a:picLocks noChangeAspect="1" noChangeArrowheads="1"/>
          </p:cNvPicPr>
          <p:nvPr/>
        </p:nvPicPr>
        <p:blipFill>
          <a:blip r:embed="rId4"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ttp://algorithm.diy.myrice.com/algorithm/commonalg/graph/mst/images/fig5d.gif"/>
          <p:cNvPicPr>
            <a:picLocks noChangeAspect="1" noChangeArrowheads="1"/>
          </p:cNvPicPr>
          <p:nvPr/>
        </p:nvPicPr>
        <p:blipFill>
          <a:blip r:embed="rId5"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http://algorithm.diy.myrice.com/algorithm/commonalg/graph/mst/images/fig5e.gif"/>
          <p:cNvPicPr>
            <a:picLocks noChangeAspect="1" noChangeArrowheads="1"/>
          </p:cNvPicPr>
          <p:nvPr/>
        </p:nvPicPr>
        <p:blipFill>
          <a:blip r:embed="rId6"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http://algorithm.diy.myrice.com/algorithm/commonalg/graph/mst/images/fig5f.gif"/>
          <p:cNvPicPr>
            <a:picLocks noChangeAspect="1" noChangeArrowheads="1"/>
          </p:cNvPicPr>
          <p:nvPr/>
        </p:nvPicPr>
        <p:blipFill>
          <a:blip r:embed="rId7"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descr="http://algorithm.diy.myrice.com/algorithm/commonalg/graph/mst/images/fig5g.gif"/>
          <p:cNvPicPr>
            <a:picLocks noChangeAspect="1" noChangeArrowheads="1"/>
          </p:cNvPicPr>
          <p:nvPr/>
        </p:nvPicPr>
        <p:blipFill>
          <a:blip r:embed="rId8"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http://algorithm.diy.myrice.com/algorithm/commonalg/graph/mst/images/fig5h.gif"/>
          <p:cNvPicPr>
            <a:picLocks noChangeAspect="1" noChangeArrowheads="1"/>
          </p:cNvPicPr>
          <p:nvPr/>
        </p:nvPicPr>
        <p:blipFill>
          <a:blip r:embed="rId9" r:link="rId2">
            <a:extLst>
              <a:ext uri="{28A0092B-C50C-407E-A947-70E740481C1C}">
                <a14:useLocalDpi xmlns:a14="http://schemas.microsoft.com/office/drawing/2010/main" val="0"/>
              </a:ext>
            </a:extLst>
          </a:blip>
          <a:srcRect/>
          <a:stretch>
            <a:fillRect/>
          </a:stretch>
        </p:blipFill>
        <p:spPr bwMode="auto">
          <a:xfrm>
            <a:off x="1214438" y="2357438"/>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http://algorithm.diy.myrice.com/algorithm/commonalg/graph/mst/images/fig5i.gif"/>
          <p:cNvPicPr>
            <a:picLocks noChangeAspect="1" noChangeArrowheads="1"/>
          </p:cNvPicPr>
          <p:nvPr/>
        </p:nvPicPr>
        <p:blipFill>
          <a:blip r:embed="rId10" r:link="rId2">
            <a:extLst>
              <a:ext uri="{28A0092B-C50C-407E-A947-70E740481C1C}">
                <a14:useLocalDpi xmlns:a14="http://schemas.microsoft.com/office/drawing/2010/main" val="0"/>
              </a:ext>
            </a:extLst>
          </a:blip>
          <a:srcRect/>
          <a:stretch>
            <a:fillRect/>
          </a:stretch>
        </p:blipFill>
        <p:spPr bwMode="auto">
          <a:xfrm>
            <a:off x="1214438" y="2276872"/>
            <a:ext cx="70008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marL="342900" indent="-342900" eaLnBrk="1" hangingPunct="1"/>
            <a:r>
              <a:rPr lang="zh-CN" altLang="en-US"/>
              <a:t>带权图 </a:t>
            </a:r>
            <a:endParaRPr lang="zh-CN" altLang="en-US"/>
          </a:p>
        </p:txBody>
      </p:sp>
      <p:sp>
        <p:nvSpPr>
          <p:cNvPr id="3" name="内容占位符 2"/>
          <p:cNvSpPr>
            <a:spLocks noGrp="1"/>
          </p:cNvSpPr>
          <p:nvPr>
            <p:ph idx="1"/>
          </p:nvPr>
        </p:nvSpPr>
        <p:spPr>
          <a:xfrm>
            <a:off x="857250" y="1928813"/>
            <a:ext cx="8102600" cy="4175125"/>
          </a:xfrm>
        </p:spPr>
        <p:txBody>
          <a:bodyPr/>
          <a:lstStyle/>
          <a:p>
            <a:pPr marL="0" indent="539750" eaLnBrk="1" hangingPunct="1">
              <a:buFont typeface="Wingdings" panose="05000000000000000000" pitchFamily="2" charset="2"/>
              <a:buNone/>
            </a:pPr>
            <a:r>
              <a:rPr lang="zh-CN" altLang="en-US" sz="2800"/>
              <a:t>有时图的边或弧附有相关的数值，这种数值称为权</a:t>
            </a:r>
            <a:r>
              <a:rPr lang="en-US" altLang="zh-CN" sz="2800"/>
              <a:t>(weight)</a:t>
            </a:r>
            <a:r>
              <a:rPr lang="zh-CN" altLang="en-US" sz="2800"/>
              <a:t>。</a:t>
            </a:r>
            <a:endParaRPr lang="en-US" altLang="zh-CN" sz="2800"/>
          </a:p>
          <a:p>
            <a:pPr marL="0" indent="539750" eaLnBrk="1" hangingPunct="1">
              <a:buFont typeface="Wingdings" panose="05000000000000000000" pitchFamily="2" charset="2"/>
              <a:buNone/>
            </a:pPr>
            <a:r>
              <a:rPr lang="zh-CN" altLang="en-US" sz="2800"/>
              <a:t>这些权可以表示一个顶点到另一个顶点的距离，或时间耗费、开销耗费等。</a:t>
            </a:r>
            <a:endParaRPr lang="en-US" altLang="zh-CN" sz="2800"/>
          </a:p>
          <a:p>
            <a:pPr marL="0" indent="539750" eaLnBrk="1" hangingPunct="1">
              <a:buFont typeface="Wingdings" panose="05000000000000000000" pitchFamily="2" charset="2"/>
              <a:buNone/>
            </a:pPr>
            <a:r>
              <a:rPr lang="zh-CN" altLang="en-US" sz="2800"/>
              <a:t>每条边或弧都带权的图又称为网</a:t>
            </a:r>
            <a:r>
              <a:rPr lang="en-US" altLang="zh-CN" sz="2800"/>
              <a:t>(network)</a:t>
            </a:r>
            <a:r>
              <a:rPr lang="zh-CN" altLang="en-US" sz="2800"/>
              <a:t>。</a:t>
            </a:r>
            <a:endParaRPr lang="zh-CN" altLang="en-US" sz="2800"/>
          </a:p>
        </p:txBody>
      </p:sp>
      <p:pic>
        <p:nvPicPr>
          <p:cNvPr id="5" name="Picture 6" descr="7d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5" y="4352925"/>
            <a:ext cx="734536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a:t>Kruskal</a:t>
            </a:r>
            <a:r>
              <a:rPr lang="zh-CN" altLang="en-US"/>
              <a:t>算法 </a:t>
            </a:r>
            <a:endParaRPr lang="zh-CN" altLang="en-US"/>
          </a:p>
        </p:txBody>
      </p:sp>
      <p:sp>
        <p:nvSpPr>
          <p:cNvPr id="66563" name="内容占位符 2"/>
          <p:cNvSpPr>
            <a:spLocks noGrp="1"/>
          </p:cNvSpPr>
          <p:nvPr>
            <p:ph idx="1"/>
          </p:nvPr>
        </p:nvSpPr>
        <p:spPr>
          <a:xfrm>
            <a:off x="500063" y="1785938"/>
            <a:ext cx="8459787" cy="1500187"/>
          </a:xfrm>
        </p:spPr>
        <p:txBody>
          <a:bodyPr/>
          <a:lstStyle/>
          <a:p>
            <a:pPr marL="420370" indent="-384175" eaLnBrk="1" fontAlgn="auto" hangingPunct="1">
              <a:spcAft>
                <a:spcPts val="0"/>
              </a:spcAft>
              <a:buFont typeface="Wingdings 2" panose="05020102010507070707"/>
              <a:buChar char=""/>
              <a:defRPr/>
            </a:pPr>
            <a:r>
              <a:rPr lang="zh-CN" altLang="en-US" sz="2800" dirty="0">
                <a:latin typeface="+mj-ea"/>
              </a:rPr>
              <a:t>基本思想</a:t>
            </a:r>
            <a:r>
              <a:rPr lang="en-US" sz="2800" dirty="0">
                <a:latin typeface="+mj-ea"/>
              </a:rPr>
              <a:t>:</a:t>
            </a:r>
            <a:r>
              <a:rPr lang="zh-CN" altLang="en-US" sz="2800" dirty="0">
                <a:latin typeface="+mj-ea"/>
              </a:rPr>
              <a:t>首先将</a:t>
            </a:r>
            <a:r>
              <a:rPr lang="en-US" sz="2800" dirty="0">
                <a:latin typeface="+mj-ea"/>
              </a:rPr>
              <a:t>G</a:t>
            </a:r>
            <a:r>
              <a:rPr lang="zh-CN" altLang="en-US" sz="2800" dirty="0">
                <a:latin typeface="+mj-ea"/>
              </a:rPr>
              <a:t>的</a:t>
            </a:r>
            <a:r>
              <a:rPr lang="en-US" sz="2800" dirty="0">
                <a:latin typeface="+mj-ea"/>
              </a:rPr>
              <a:t>n</a:t>
            </a:r>
            <a:r>
              <a:rPr lang="zh-CN" altLang="en-US" sz="2800" dirty="0">
                <a:latin typeface="+mj-ea"/>
              </a:rPr>
              <a:t>个顶点看成</a:t>
            </a:r>
            <a:r>
              <a:rPr lang="en-US" sz="2800" dirty="0">
                <a:latin typeface="+mj-ea"/>
              </a:rPr>
              <a:t>n</a:t>
            </a:r>
            <a:r>
              <a:rPr lang="zh-CN" altLang="en-US" sz="2800" dirty="0">
                <a:latin typeface="+mj-ea"/>
              </a:rPr>
              <a:t>个孤立的连通分支。将所有的边按权从小到大排序。然后从第一条边开始，依边权递增的顺序查看每一条边：</a:t>
            </a:r>
            <a:endParaRPr lang="zh-CN" altLang="en-US" sz="2800" dirty="0"/>
          </a:p>
          <a:p>
            <a:pPr>
              <a:buFont typeface="Wingdings" panose="05000000000000000000" pitchFamily="2" charset="2"/>
              <a:buNone/>
              <a:defRPr/>
            </a:pPr>
            <a:endParaRPr lang="zh-CN" altLang="en-US" sz="2800" dirty="0"/>
          </a:p>
        </p:txBody>
      </p:sp>
      <p:sp>
        <p:nvSpPr>
          <p:cNvPr id="6" name="矩形 5"/>
          <p:cNvSpPr/>
          <p:nvPr/>
        </p:nvSpPr>
        <p:spPr>
          <a:xfrm>
            <a:off x="428625" y="3143250"/>
            <a:ext cx="8286750" cy="1816100"/>
          </a:xfrm>
          <a:prstGeom prst="rect">
            <a:avLst/>
          </a:prstGeom>
        </p:spPr>
        <p:txBody>
          <a:bodyPr>
            <a:spAutoFit/>
          </a:bodyPr>
          <a:lstStyle/>
          <a:p>
            <a:pPr marL="420370" indent="-384175" fontAlgn="auto">
              <a:spcAft>
                <a:spcPts val="0"/>
              </a:spcAft>
              <a:buFont typeface="Wingdings 2" panose="05020102010507070707"/>
              <a:buChar char=""/>
              <a:defRPr/>
            </a:pPr>
            <a:r>
              <a:rPr lang="zh-CN" altLang="en-US" sz="2800" b="1" dirty="0">
                <a:latin typeface="+mj-ea"/>
                <a:ea typeface="+mj-ea"/>
              </a:rPr>
              <a:t>当查看到第</a:t>
            </a:r>
            <a:r>
              <a:rPr lang="en-US" altLang="en-US" sz="2800" b="1" dirty="0">
                <a:latin typeface="+mj-ea"/>
                <a:ea typeface="+mj-ea"/>
              </a:rPr>
              <a:t>k</a:t>
            </a:r>
            <a:r>
              <a:rPr lang="zh-CN" altLang="en-US" sz="2800" b="1" dirty="0">
                <a:latin typeface="+mj-ea"/>
                <a:ea typeface="+mj-ea"/>
              </a:rPr>
              <a:t>条边</a:t>
            </a:r>
            <a:r>
              <a:rPr lang="en-US" altLang="en-US" sz="2800" b="1" dirty="0">
                <a:latin typeface="+mj-ea"/>
                <a:ea typeface="+mj-ea"/>
              </a:rPr>
              <a:t>(</a:t>
            </a:r>
            <a:r>
              <a:rPr lang="en-US" altLang="en-US" sz="2800" b="1" dirty="0" err="1">
                <a:latin typeface="+mj-ea"/>
                <a:ea typeface="+mj-ea"/>
              </a:rPr>
              <a:t>v,w</a:t>
            </a:r>
            <a:r>
              <a:rPr lang="en-US" altLang="en-US" sz="2800" b="1" dirty="0">
                <a:latin typeface="+mj-ea"/>
                <a:ea typeface="+mj-ea"/>
              </a:rPr>
              <a:t>)</a:t>
            </a:r>
            <a:r>
              <a:rPr lang="zh-CN" altLang="en-US" sz="2800" b="1" dirty="0">
                <a:latin typeface="+mj-ea"/>
                <a:ea typeface="+mj-ea"/>
              </a:rPr>
              <a:t>时，如果端点</a:t>
            </a:r>
            <a:r>
              <a:rPr lang="en-US" altLang="en-US" sz="2800" b="1" dirty="0">
                <a:latin typeface="+mj-ea"/>
                <a:ea typeface="+mj-ea"/>
              </a:rPr>
              <a:t>v</a:t>
            </a:r>
            <a:r>
              <a:rPr lang="zh-CN" altLang="en-US" sz="2800" b="1" dirty="0">
                <a:latin typeface="+mj-ea"/>
                <a:ea typeface="+mj-ea"/>
              </a:rPr>
              <a:t>和</a:t>
            </a:r>
            <a:r>
              <a:rPr lang="en-US" altLang="en-US" sz="2800" b="1" dirty="0">
                <a:latin typeface="+mj-ea"/>
                <a:ea typeface="+mj-ea"/>
              </a:rPr>
              <a:t>w</a:t>
            </a:r>
            <a:r>
              <a:rPr lang="zh-CN" altLang="en-US" sz="2800" b="1" dirty="0">
                <a:latin typeface="+mj-ea"/>
                <a:ea typeface="+mj-ea"/>
              </a:rPr>
              <a:t>分别是当前</a:t>
            </a:r>
            <a:r>
              <a:rPr lang="en-US" altLang="en-US" sz="2800" b="1" dirty="0">
                <a:latin typeface="+mj-ea"/>
                <a:ea typeface="+mj-ea"/>
              </a:rPr>
              <a:t>2</a:t>
            </a:r>
            <a:r>
              <a:rPr lang="zh-CN" altLang="en-US" sz="2800" b="1" dirty="0">
                <a:latin typeface="+mj-ea"/>
                <a:ea typeface="+mj-ea"/>
              </a:rPr>
              <a:t>个不同的连通分支</a:t>
            </a:r>
            <a:r>
              <a:rPr lang="en-US" altLang="en-US" sz="2800" b="1" dirty="0">
                <a:latin typeface="+mj-ea"/>
                <a:ea typeface="+mj-ea"/>
              </a:rPr>
              <a:t>T1</a:t>
            </a:r>
            <a:r>
              <a:rPr lang="zh-CN" altLang="en-US" sz="2800" b="1" dirty="0">
                <a:latin typeface="+mj-ea"/>
                <a:ea typeface="+mj-ea"/>
              </a:rPr>
              <a:t>和</a:t>
            </a:r>
            <a:r>
              <a:rPr lang="en-US" altLang="en-US" sz="2800" b="1" dirty="0">
                <a:latin typeface="+mj-ea"/>
                <a:ea typeface="+mj-ea"/>
              </a:rPr>
              <a:t>T2</a:t>
            </a:r>
            <a:r>
              <a:rPr lang="zh-CN" altLang="en-US" sz="2800" b="1" dirty="0">
                <a:latin typeface="+mj-ea"/>
                <a:ea typeface="+mj-ea"/>
              </a:rPr>
              <a:t>中的顶点时，就用边</a:t>
            </a:r>
            <a:r>
              <a:rPr lang="en-US" altLang="en-US" sz="2800" b="1" dirty="0">
                <a:latin typeface="+mj-ea"/>
                <a:ea typeface="+mj-ea"/>
              </a:rPr>
              <a:t>(</a:t>
            </a:r>
            <a:r>
              <a:rPr lang="en-US" altLang="en-US" sz="2800" b="1" dirty="0" err="1">
                <a:latin typeface="+mj-ea"/>
                <a:ea typeface="+mj-ea"/>
              </a:rPr>
              <a:t>v,w</a:t>
            </a:r>
            <a:r>
              <a:rPr lang="en-US" altLang="en-US" sz="2800" b="1" dirty="0">
                <a:latin typeface="+mj-ea"/>
                <a:ea typeface="+mj-ea"/>
              </a:rPr>
              <a:t>)</a:t>
            </a:r>
            <a:r>
              <a:rPr lang="zh-CN" altLang="en-US" sz="2800" b="1" dirty="0">
                <a:latin typeface="+mj-ea"/>
                <a:ea typeface="+mj-ea"/>
              </a:rPr>
              <a:t>将</a:t>
            </a:r>
            <a:r>
              <a:rPr lang="en-US" altLang="en-US" sz="2800" b="1" dirty="0">
                <a:latin typeface="+mj-ea"/>
                <a:ea typeface="+mj-ea"/>
              </a:rPr>
              <a:t>T1</a:t>
            </a:r>
            <a:r>
              <a:rPr lang="zh-CN" altLang="en-US" sz="2800" b="1" dirty="0">
                <a:latin typeface="+mj-ea"/>
                <a:ea typeface="+mj-ea"/>
              </a:rPr>
              <a:t>和</a:t>
            </a:r>
            <a:r>
              <a:rPr lang="en-US" altLang="en-US" sz="2800" b="1" dirty="0">
                <a:latin typeface="+mj-ea"/>
                <a:ea typeface="+mj-ea"/>
              </a:rPr>
              <a:t>T2</a:t>
            </a:r>
            <a:r>
              <a:rPr lang="zh-CN" altLang="en-US" sz="2800" b="1" dirty="0">
                <a:latin typeface="+mj-ea"/>
                <a:ea typeface="+mj-ea"/>
              </a:rPr>
              <a:t>连接成一个连通分支，然后继续查看第</a:t>
            </a:r>
            <a:r>
              <a:rPr lang="en-US" altLang="en-US" sz="2800" b="1" dirty="0">
                <a:latin typeface="+mj-ea"/>
                <a:ea typeface="+mj-ea"/>
              </a:rPr>
              <a:t>k+1</a:t>
            </a:r>
            <a:r>
              <a:rPr lang="zh-CN" altLang="en-US" sz="2800" b="1" dirty="0">
                <a:latin typeface="+mj-ea"/>
                <a:ea typeface="+mj-ea"/>
              </a:rPr>
              <a:t>条边；</a:t>
            </a:r>
            <a:endParaRPr lang="en-US" altLang="zh-CN" sz="2800" b="1" dirty="0">
              <a:latin typeface="+mj-ea"/>
              <a:ea typeface="+mj-ea"/>
            </a:endParaRPr>
          </a:p>
        </p:txBody>
      </p:sp>
      <p:sp>
        <p:nvSpPr>
          <p:cNvPr id="7" name="矩形 6"/>
          <p:cNvSpPr/>
          <p:nvPr/>
        </p:nvSpPr>
        <p:spPr>
          <a:xfrm>
            <a:off x="428625" y="4929188"/>
            <a:ext cx="8215313" cy="1384300"/>
          </a:xfrm>
          <a:prstGeom prst="rect">
            <a:avLst/>
          </a:prstGeom>
        </p:spPr>
        <p:txBody>
          <a:bodyPr>
            <a:spAutoFit/>
          </a:bodyPr>
          <a:lstStyle/>
          <a:p>
            <a:pPr marL="420370" indent="-384175" fontAlgn="auto">
              <a:spcAft>
                <a:spcPts val="0"/>
              </a:spcAft>
              <a:buFont typeface="Wingdings 2" panose="05020102010507070707"/>
              <a:buChar char=""/>
              <a:defRPr/>
            </a:pPr>
            <a:r>
              <a:rPr lang="zh-CN" altLang="en-US" sz="2800" b="1" dirty="0">
                <a:latin typeface="+mj-ea"/>
                <a:ea typeface="+mj-ea"/>
              </a:rPr>
              <a:t>如果端点</a:t>
            </a:r>
            <a:r>
              <a:rPr lang="en-US" altLang="en-US" sz="2800" b="1" dirty="0">
                <a:latin typeface="+mj-ea"/>
                <a:ea typeface="+mj-ea"/>
              </a:rPr>
              <a:t>v</a:t>
            </a:r>
            <a:r>
              <a:rPr lang="zh-CN" altLang="en-US" sz="2800" b="1" dirty="0">
                <a:latin typeface="+mj-ea"/>
                <a:ea typeface="+mj-ea"/>
              </a:rPr>
              <a:t>和</a:t>
            </a:r>
            <a:r>
              <a:rPr lang="en-US" altLang="en-US" sz="2800" b="1" dirty="0">
                <a:latin typeface="+mj-ea"/>
                <a:ea typeface="+mj-ea"/>
              </a:rPr>
              <a:t>w</a:t>
            </a:r>
            <a:r>
              <a:rPr lang="zh-CN" altLang="en-US" sz="2800" b="1" dirty="0">
                <a:latin typeface="+mj-ea"/>
                <a:ea typeface="+mj-ea"/>
              </a:rPr>
              <a:t>在当前的同一个连通分支中，就直接再查看第</a:t>
            </a:r>
            <a:r>
              <a:rPr lang="en-US" altLang="en-US" sz="2800" b="1" dirty="0">
                <a:latin typeface="+mj-ea"/>
                <a:ea typeface="+mj-ea"/>
              </a:rPr>
              <a:t>k+1</a:t>
            </a:r>
            <a:r>
              <a:rPr lang="zh-CN" altLang="en-US" sz="2800" b="1" dirty="0">
                <a:latin typeface="+mj-ea"/>
                <a:ea typeface="+mj-ea"/>
              </a:rPr>
              <a:t>条边。</a:t>
            </a:r>
            <a:endParaRPr lang="en-US" altLang="zh-CN" sz="2800" b="1" dirty="0">
              <a:latin typeface="+mj-ea"/>
              <a:ea typeface="+mj-ea"/>
            </a:endParaRPr>
          </a:p>
          <a:p>
            <a:pPr marL="420370" indent="-384175" fontAlgn="auto">
              <a:spcAft>
                <a:spcPts val="0"/>
              </a:spcAft>
              <a:defRPr/>
            </a:pPr>
            <a:r>
              <a:rPr lang="zh-CN" altLang="en-US" sz="2800" b="1" dirty="0">
                <a:latin typeface="+mj-ea"/>
                <a:ea typeface="+mj-ea"/>
              </a:rPr>
              <a:t>这个过程一直进行到只剩下一个连通分支时为止。</a:t>
            </a:r>
            <a:endParaRPr lang="zh-CN" altLang="en-US" sz="2800" b="1" dirty="0">
              <a:latin typeface="+mj-ea"/>
              <a:ea typeface="+mj-ea"/>
            </a:endParaRPr>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
        <p:nvSpPr>
          <p:cNvPr id="3" name="文本框 2"/>
          <p:cNvSpPr txBox="1"/>
          <p:nvPr/>
        </p:nvSpPr>
        <p:spPr>
          <a:xfrm>
            <a:off x="642939" y="377062"/>
            <a:ext cx="8174033"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sz="2800" dirty="0">
                <a:solidFill>
                  <a:srgbClr val="FF0000"/>
                </a:solidFill>
              </a:rPr>
              <a:t>核心： 每步选择一条权值最小且不产生回路的边。</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71550" y="404813"/>
            <a:ext cx="7793038" cy="839787"/>
          </a:xfrm>
        </p:spPr>
        <p:txBody>
          <a:bodyPr/>
          <a:lstStyle/>
          <a:p>
            <a:pPr eaLnBrk="1" hangingPunct="1"/>
            <a:r>
              <a:rPr lang="en-US" altLang="zh-CN"/>
              <a:t>Kruskal</a:t>
            </a:r>
            <a:r>
              <a:rPr lang="zh-CN" altLang="en-US"/>
              <a:t>算法 </a:t>
            </a:r>
            <a:endParaRPr lang="zh-CN" altLang="en-US"/>
          </a:p>
        </p:txBody>
      </p:sp>
      <p:sp>
        <p:nvSpPr>
          <p:cNvPr id="79875" name="Rectangle 3"/>
          <p:cNvSpPr>
            <a:spLocks noGrp="1" noChangeArrowheads="1"/>
          </p:cNvSpPr>
          <p:nvPr>
            <p:ph type="body" idx="1"/>
          </p:nvPr>
        </p:nvSpPr>
        <p:spPr/>
        <p:txBody>
          <a:bodyPr/>
          <a:lstStyle/>
          <a:p>
            <a:pPr eaLnBrk="1" hangingPunct="1"/>
            <a:endParaRPr lang="zh-CN" altLang="en-US"/>
          </a:p>
        </p:txBody>
      </p:sp>
      <p:pic>
        <p:nvPicPr>
          <p:cNvPr id="79876" name="Picture 4" descr="7d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1268413"/>
            <a:ext cx="8172450" cy="542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7286625" y="3000375"/>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28750"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H="1">
            <a:off x="1357312" y="4429126"/>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29125"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4357687" y="4429126"/>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86625"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7215188" y="4357688"/>
            <a:ext cx="500062"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H="1">
            <a:off x="5072062" y="5143501"/>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8001000" y="5143500"/>
            <a:ext cx="500063" cy="5000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8036719" y="5036344"/>
            <a:ext cx="10715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算法步骤</a:t>
            </a:r>
            <a:endParaRPr lang="zh-CN" altLang="en-US"/>
          </a:p>
        </p:txBody>
      </p:sp>
      <p:sp>
        <p:nvSpPr>
          <p:cNvPr id="80899" name="Content Placeholder 2"/>
          <p:cNvSpPr>
            <a:spLocks noGrp="1"/>
          </p:cNvSpPr>
          <p:nvPr>
            <p:ph idx="1"/>
          </p:nvPr>
        </p:nvSpPr>
        <p:spPr>
          <a:xfrm>
            <a:off x="611188" y="1989138"/>
            <a:ext cx="8348662" cy="4114800"/>
          </a:xfrm>
        </p:spPr>
        <p:txBody>
          <a:bodyPr/>
          <a:lstStyle/>
          <a:p>
            <a:pPr marL="387350" lvl="2" indent="-6350" eaLnBrk="1" hangingPunct="1">
              <a:lnSpc>
                <a:spcPct val="90000"/>
              </a:lnSpc>
            </a:pPr>
            <a:r>
              <a:rPr lang="en-US" altLang="zh-CN" sz="3200" b="1" dirty="0"/>
              <a:t>E1</a:t>
            </a:r>
            <a:r>
              <a:rPr lang="zh-CN" altLang="en-US" sz="3200" b="1" dirty="0"/>
              <a:t>：将所有的边按权值从小到大排序；</a:t>
            </a:r>
            <a:endParaRPr lang="zh-CN" altLang="en-US" sz="3200" b="1" dirty="0"/>
          </a:p>
          <a:p>
            <a:pPr marL="387350" lvl="2" indent="-6350" eaLnBrk="1" hangingPunct="1">
              <a:lnSpc>
                <a:spcPct val="90000"/>
              </a:lnSpc>
            </a:pPr>
            <a:r>
              <a:rPr lang="en-US" altLang="zh-CN" sz="3200" b="1" dirty="0"/>
              <a:t>E2</a:t>
            </a:r>
            <a:r>
              <a:rPr lang="zh-CN" altLang="en-US" sz="3200" b="1" dirty="0"/>
              <a:t>：设各个顶点为独立的点集，生成树</a:t>
            </a:r>
            <a:r>
              <a:rPr lang="en-US" altLang="zh-CN" sz="3200" b="1" dirty="0"/>
              <a:t>T</a:t>
            </a:r>
            <a:r>
              <a:rPr lang="zh-CN" altLang="en-US" sz="3200" b="1" dirty="0"/>
              <a:t>为空集；</a:t>
            </a:r>
            <a:endParaRPr lang="zh-CN" altLang="en-US" sz="3200" b="1" dirty="0"/>
          </a:p>
          <a:p>
            <a:pPr marL="387350" lvl="2" indent="-6350" eaLnBrk="1" hangingPunct="1">
              <a:lnSpc>
                <a:spcPct val="90000"/>
              </a:lnSpc>
            </a:pPr>
            <a:r>
              <a:rPr lang="en-US" altLang="zh-CN" sz="3200" b="1" dirty="0"/>
              <a:t>E3</a:t>
            </a:r>
            <a:r>
              <a:rPr lang="zh-CN" altLang="en-US" sz="3200" b="1" dirty="0"/>
              <a:t>：依序扫描每一条边</a:t>
            </a:r>
            <a:r>
              <a:rPr lang="en-US" altLang="zh-CN" sz="3200" b="1" dirty="0"/>
              <a:t>&lt;</a:t>
            </a:r>
            <a:r>
              <a:rPr lang="en-US" altLang="zh-CN" sz="3200" b="1" dirty="0" err="1"/>
              <a:t>v</a:t>
            </a:r>
            <a:r>
              <a:rPr lang="en-US" altLang="zh-CN" sz="3200" b="1" baseline="-25000" dirty="0" err="1"/>
              <a:t>i</a:t>
            </a:r>
            <a:r>
              <a:rPr lang="en-US" altLang="zh-CN" sz="3200" b="1" dirty="0" err="1"/>
              <a:t>,v</a:t>
            </a:r>
            <a:r>
              <a:rPr lang="en-US" altLang="zh-CN" sz="3200" b="1" baseline="-25000" dirty="0" err="1"/>
              <a:t>j</a:t>
            </a:r>
            <a:r>
              <a:rPr lang="en-US" altLang="zh-CN" sz="3200" b="1" dirty="0"/>
              <a:t>&gt;</a:t>
            </a:r>
            <a:r>
              <a:rPr lang="zh-CN" altLang="en-US" sz="3200" b="1" dirty="0"/>
              <a:t>，若</a:t>
            </a:r>
            <a:r>
              <a:rPr lang="en-US" altLang="zh-CN" sz="3200" b="1" dirty="0"/>
              <a:t>v</a:t>
            </a:r>
            <a:r>
              <a:rPr lang="en-US" altLang="zh-CN" sz="3200" b="1" baseline="-25000" dirty="0"/>
              <a:t>i</a:t>
            </a:r>
            <a:r>
              <a:rPr lang="zh-CN" altLang="en-US" sz="3200" b="1" dirty="0"/>
              <a:t>、</a:t>
            </a:r>
            <a:r>
              <a:rPr lang="en-US" altLang="zh-CN" sz="3200" b="1" dirty="0" err="1"/>
              <a:t>v</a:t>
            </a:r>
            <a:r>
              <a:rPr lang="en-US" altLang="zh-CN" sz="3200" b="1" baseline="-25000" dirty="0" err="1"/>
              <a:t>j</a:t>
            </a:r>
            <a:r>
              <a:rPr lang="zh-CN" altLang="en-US" sz="3200" b="1" dirty="0"/>
              <a:t>不在同一点集中，则将该边加入生成树</a:t>
            </a:r>
            <a:r>
              <a:rPr lang="en-US" altLang="zh-CN" sz="3200" b="1" dirty="0"/>
              <a:t>T</a:t>
            </a:r>
            <a:r>
              <a:rPr lang="zh-CN" altLang="en-US" sz="3200" b="1" dirty="0"/>
              <a:t>中，并合并这两个点集；否则舍弃该边；</a:t>
            </a:r>
            <a:endParaRPr lang="en-US" altLang="zh-CN" sz="3200" b="1" dirty="0"/>
          </a:p>
          <a:p>
            <a:pPr marL="387350" lvl="2" indent="-6350" eaLnBrk="1" hangingPunct="1">
              <a:lnSpc>
                <a:spcPct val="90000"/>
              </a:lnSpc>
            </a:pPr>
            <a:r>
              <a:rPr lang="en-US" altLang="zh-CN" sz="3200" b="1" dirty="0"/>
              <a:t>E4</a:t>
            </a:r>
            <a:r>
              <a:rPr lang="zh-CN" altLang="en-US" sz="3200" b="1" dirty="0"/>
              <a:t>：已输出</a:t>
            </a:r>
            <a:r>
              <a:rPr lang="en-US" altLang="zh-CN" sz="3200" b="1" dirty="0"/>
              <a:t>n-1</a:t>
            </a:r>
            <a:r>
              <a:rPr lang="zh-CN" altLang="en-US" sz="3200" b="1" dirty="0"/>
              <a:t>条边则算法结束。</a:t>
            </a:r>
            <a:endParaRPr lang="zh-CN" altLang="en-US" sz="3200" b="1" dirty="0"/>
          </a:p>
          <a:p>
            <a:pPr eaLnBrk="1" hangingPunct="1"/>
            <a:endParaRPr lang="zh-CN" altLang="en-US" sz="3600" dirty="0"/>
          </a:p>
          <a:p>
            <a:endParaRPr lang="zh-CN" altLang="en-US"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zh-CN" altLang="en-US"/>
              <a:t>算法伪代码</a:t>
            </a:r>
            <a:endParaRPr lang="zh-CN" altLang="en-US"/>
          </a:p>
        </p:txBody>
      </p:sp>
      <p:sp>
        <p:nvSpPr>
          <p:cNvPr id="3" name="Content Placeholder 2"/>
          <p:cNvSpPr>
            <a:spLocks noGrp="1"/>
          </p:cNvSpPr>
          <p:nvPr>
            <p:ph idx="1"/>
          </p:nvPr>
        </p:nvSpPr>
        <p:spPr>
          <a:xfrm>
            <a:off x="539553" y="1701696"/>
            <a:ext cx="8280920" cy="51563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36830" indent="0" eaLnBrk="1" fontAlgn="auto" hangingPunct="1">
              <a:spcAft>
                <a:spcPts val="0"/>
              </a:spcAft>
              <a:buNone/>
              <a:defRPr/>
            </a:pPr>
            <a:r>
              <a:rPr lang="en-US" altLang="zh-CN" sz="2800" dirty="0">
                <a:latin typeface="宋体" panose="02010600030101010101" pitchFamily="2" charset="-122"/>
              </a:rPr>
              <a:t>MST-KRUSKAL(</a:t>
            </a:r>
            <a:r>
              <a:rPr lang="en-US" altLang="zh-CN" sz="2800" dirty="0" err="1">
                <a:latin typeface="宋体" panose="02010600030101010101" pitchFamily="2" charset="-122"/>
              </a:rPr>
              <a:t>G,w</a:t>
            </a:r>
            <a:r>
              <a:rPr lang="en-US" altLang="zh-CN" sz="2800" dirty="0">
                <a:latin typeface="宋体" panose="02010600030101010101" pitchFamily="2" charset="-122"/>
              </a:rPr>
              <a:t>)</a:t>
            </a:r>
            <a:endParaRPr lang="en-US" altLang="zh-CN"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1. T = </a:t>
            </a:r>
            <a:r>
              <a:rPr lang="zh-CN" altLang="en-US" sz="2800" dirty="0">
                <a:latin typeface="宋体" panose="02010600030101010101" pitchFamily="2" charset="-122"/>
              </a:rPr>
              <a:t>空集</a:t>
            </a:r>
            <a:endParaRPr lang="en-US" altLang="zh-CN" sz="2800" dirty="0">
              <a:latin typeface="宋体" panose="02010600030101010101" pitchFamily="2" charset="-122"/>
            </a:endParaRPr>
          </a:p>
          <a:p>
            <a:pPr marL="36830" indent="0" eaLnBrk="1" hangingPunct="1">
              <a:buNone/>
              <a:defRPr/>
            </a:pPr>
            <a:r>
              <a:rPr lang="en-US" altLang="zh-CN" sz="2800" dirty="0">
                <a:latin typeface="宋体" panose="02010600030101010101" pitchFamily="2" charset="-122"/>
              </a:rPr>
              <a:t>2. for </a:t>
            </a:r>
            <a:r>
              <a:rPr lang="zh-CN" altLang="en-US" sz="2800" dirty="0">
                <a:latin typeface="宋体" panose="02010600030101010101" pitchFamily="2" charset="-122"/>
              </a:rPr>
              <a:t>图中每个顶点</a:t>
            </a:r>
            <a:r>
              <a:rPr lang="en-US" altLang="zh-CN" sz="2800" dirty="0">
                <a:latin typeface="宋体" panose="02010600030101010101" pitchFamily="2" charset="-122"/>
              </a:rPr>
              <a:t>v ∈ V[G]</a:t>
            </a:r>
            <a:endParaRPr lang="en-US" altLang="zh-CN"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3.    MAKE-SET(v)    //</a:t>
            </a:r>
            <a:r>
              <a:rPr lang="zh-CN" altLang="en-US" sz="2800" dirty="0">
                <a:latin typeface="宋体" panose="02010600030101010101" pitchFamily="2" charset="-122"/>
              </a:rPr>
              <a:t>独立的集合</a:t>
            </a:r>
            <a:endParaRPr lang="en-US" altLang="zh-CN"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4. </a:t>
            </a:r>
            <a:r>
              <a:rPr lang="zh-CN" altLang="en-US" sz="2800" dirty="0">
                <a:latin typeface="宋体" panose="02010600030101010101" pitchFamily="2" charset="-122"/>
              </a:rPr>
              <a:t>根据边权</a:t>
            </a:r>
            <a:r>
              <a:rPr lang="en-US" altLang="zh-CN" sz="2800" dirty="0">
                <a:latin typeface="宋体" panose="02010600030101010101" pitchFamily="2" charset="-122"/>
              </a:rPr>
              <a:t>w</a:t>
            </a:r>
            <a:r>
              <a:rPr lang="zh-CN" altLang="en-US" sz="2800" dirty="0">
                <a:latin typeface="宋体" panose="02010600030101010101" pitchFamily="2" charset="-122"/>
              </a:rPr>
              <a:t>的非递减顺序对边集</a:t>
            </a:r>
            <a:r>
              <a:rPr lang="en-US" altLang="zh-CN" sz="2800" dirty="0">
                <a:latin typeface="宋体" panose="02010600030101010101" pitchFamily="2" charset="-122"/>
              </a:rPr>
              <a:t>E</a:t>
            </a:r>
            <a:r>
              <a:rPr lang="zh-CN" altLang="en-US" sz="2800" dirty="0">
                <a:latin typeface="宋体" panose="02010600030101010101" pitchFamily="2" charset="-122"/>
              </a:rPr>
              <a:t>的边进行排序</a:t>
            </a:r>
            <a:endParaRPr lang="zh-CN" altLang="en-US"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5. for </a:t>
            </a:r>
            <a:r>
              <a:rPr lang="zh-CN" altLang="en-US" sz="2800" dirty="0">
                <a:latin typeface="宋体" panose="02010600030101010101" pitchFamily="2" charset="-122"/>
              </a:rPr>
              <a:t>每条边</a:t>
            </a:r>
            <a:r>
              <a:rPr lang="en-US" altLang="zh-CN" sz="2800" dirty="0">
                <a:latin typeface="宋体" panose="02010600030101010101" pitchFamily="2" charset="-122"/>
              </a:rPr>
              <a:t>(</a:t>
            </a:r>
            <a:r>
              <a:rPr lang="en-US" altLang="zh-CN" sz="2800" dirty="0" err="1">
                <a:latin typeface="宋体" panose="02010600030101010101" pitchFamily="2" charset="-122"/>
              </a:rPr>
              <a:t>u,v</a:t>
            </a:r>
            <a:r>
              <a:rPr lang="en-US" altLang="zh-CN" sz="2800" dirty="0">
                <a:latin typeface="宋体" panose="02010600030101010101" pitchFamily="2" charset="-122"/>
              </a:rPr>
              <a:t>)∈E</a:t>
            </a:r>
            <a:r>
              <a:rPr lang="zh-CN" altLang="en-US" sz="2800" dirty="0">
                <a:latin typeface="宋体" panose="02010600030101010101" pitchFamily="2" charset="-122"/>
              </a:rPr>
              <a:t>，按权的非递减次序</a:t>
            </a:r>
            <a:endParaRPr lang="zh-CN" altLang="en-US"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6.    if FIND-SET(u) ≠ FIND-SET(v) //</a:t>
            </a:r>
            <a:r>
              <a:rPr lang="zh-CN" altLang="en-US" sz="2800" dirty="0">
                <a:latin typeface="宋体" panose="02010600030101010101" pitchFamily="2" charset="-122"/>
              </a:rPr>
              <a:t>不连通</a:t>
            </a:r>
            <a:endParaRPr lang="en-US" altLang="zh-CN" sz="2800" dirty="0">
              <a:latin typeface="宋体" panose="02010600030101010101" pitchFamily="2" charset="-122"/>
            </a:endParaRPr>
          </a:p>
          <a:p>
            <a:pPr marL="36830" indent="0" eaLnBrk="1" hangingPunct="1">
              <a:buNone/>
              <a:defRPr/>
            </a:pPr>
            <a:r>
              <a:rPr lang="en-US" altLang="zh-CN" sz="2800" dirty="0">
                <a:latin typeface="宋体" panose="02010600030101010101" pitchFamily="2" charset="-122"/>
              </a:rPr>
              <a:t>7.        then T ← T ∪{(</a:t>
            </a:r>
            <a:r>
              <a:rPr lang="en-US" altLang="zh-CN" sz="2800" dirty="0" err="1">
                <a:latin typeface="宋体" panose="02010600030101010101" pitchFamily="2" charset="-122"/>
              </a:rPr>
              <a:t>u,v</a:t>
            </a:r>
            <a:r>
              <a:rPr lang="en-US" altLang="zh-CN" sz="2800" dirty="0">
                <a:latin typeface="宋体" panose="02010600030101010101" pitchFamily="2" charset="-122"/>
              </a:rPr>
              <a:t>)}</a:t>
            </a:r>
            <a:endParaRPr lang="en-US" altLang="zh-CN" sz="2800" dirty="0">
              <a:latin typeface="宋体" panose="02010600030101010101" pitchFamily="2" charset="-122"/>
            </a:endParaRPr>
          </a:p>
          <a:p>
            <a:pPr marL="36830" indent="0" eaLnBrk="1" fontAlgn="auto" hangingPunct="1">
              <a:spcAft>
                <a:spcPts val="0"/>
              </a:spcAft>
              <a:buNone/>
              <a:defRPr/>
            </a:pPr>
            <a:r>
              <a:rPr lang="en-US" altLang="zh-CN" sz="2800" dirty="0">
                <a:latin typeface="宋体" panose="02010600030101010101" pitchFamily="2" charset="-122"/>
              </a:rPr>
              <a:t>8.             UNION(</a:t>
            </a:r>
            <a:r>
              <a:rPr lang="en-US" altLang="zh-CN" sz="2800" dirty="0" err="1">
                <a:latin typeface="宋体" panose="02010600030101010101" pitchFamily="2" charset="-122"/>
              </a:rPr>
              <a:t>u,v</a:t>
            </a:r>
            <a:r>
              <a:rPr lang="en-US" altLang="zh-CN" sz="2800" dirty="0">
                <a:latin typeface="宋体" panose="02010600030101010101" pitchFamily="2" charset="-122"/>
              </a:rPr>
              <a:t>)</a:t>
            </a:r>
            <a:endParaRPr lang="en-US" altLang="zh-CN" sz="2800" dirty="0">
              <a:latin typeface="宋体" panose="02010600030101010101" pitchFamily="2" charset="-122"/>
            </a:endParaRPr>
          </a:p>
          <a:p>
            <a:pPr marL="36830" indent="0" eaLnBrk="1" hangingPunct="1">
              <a:buNone/>
              <a:defRPr/>
            </a:pPr>
            <a:r>
              <a:rPr lang="en-US" altLang="zh-CN" sz="2800" dirty="0">
                <a:latin typeface="宋体" panose="02010600030101010101" pitchFamily="2" charset="-122"/>
              </a:rPr>
              <a:t>9  return T </a:t>
            </a:r>
            <a:endParaRPr lang="en-US" altLang="zh-CN" sz="2800" dirty="0">
              <a:latin typeface="宋体" panose="02010600030101010101" pitchFamily="2" charset="-122"/>
            </a:endParaRPr>
          </a:p>
          <a:p>
            <a:pPr marL="420370" indent="-384175" eaLnBrk="1" fontAlgn="auto" hangingPunct="1">
              <a:spcAft>
                <a:spcPts val="0"/>
              </a:spcAft>
              <a:buFont typeface="Wingdings 2" panose="05020102010507070707"/>
              <a:buChar char=""/>
              <a:defRPr/>
            </a:pPr>
            <a:endParaRPr lang="zh-CN" altLang="en-US" sz="2800" dirty="0"/>
          </a:p>
          <a:p>
            <a:pPr>
              <a:defRPr/>
            </a:pPr>
            <a:endParaRPr lang="zh-CN" altLang="en-US" sz="2800" dirty="0"/>
          </a:p>
        </p:txBody>
      </p:sp>
      <p:sp>
        <p:nvSpPr>
          <p:cNvPr id="2" name="灯片编号占位符 1"/>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zh-CN" altLang="en-US"/>
              <a:t>示例与练习</a:t>
            </a:r>
            <a:endParaRPr lang="zh-CN" altLang="en-US"/>
          </a:p>
        </p:txBody>
      </p:sp>
      <p:pic>
        <p:nvPicPr>
          <p:cNvPr id="11" name="图片 10" descr="kruscal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14438" y="2214563"/>
            <a:ext cx="6500812"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fig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2214563"/>
            <a:ext cx="64293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fig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fig4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0" descr="fig4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1" descr="fig4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2" descr="fig4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13" descr="fig4h"/>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4" descr="fig4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5" descr="fig4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6" descr="fig4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7" descr="fig4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6" name="Picture 18" descr="fig4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4438" y="2214563"/>
            <a:ext cx="642937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19" descr="fig4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5388" y="2205038"/>
            <a:ext cx="6448425"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19925" y="6237288"/>
            <a:ext cx="1905000" cy="457200"/>
          </a:xfrm>
        </p:spPr>
        <p:txBody>
          <a:bodyPr/>
          <a:lstStyle/>
          <a:p>
            <a:fld id="{FA5BA697-B2C8-4C94-B27A-C0C9C1916114}" type="slidenum">
              <a:rPr lang="zh-CN" altLang="en-US" smtClean="0"/>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subTnLst>
                                    <p:set>
                                      <p:cBhvr override="childStyle">
                                        <p:cTn dur="1" fill="hold" display="0" masterRel="nextClick" afterEffect="1"/>
                                        <p:tgtEl>
                                          <p:spTgt spid="348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4"/>
                                        </p:tgtEl>
                                        <p:attrNameLst>
                                          <p:attrName>style.visibility</p:attrName>
                                        </p:attrNameLst>
                                      </p:cBhvr>
                                      <p:to>
                                        <p:strVal val="visible"/>
                                      </p:to>
                                    </p:set>
                                  </p:childTnLst>
                                  <p:subTnLst>
                                    <p:set>
                                      <p:cBhvr override="childStyle">
                                        <p:cTn dur="1" fill="hold" display="0" masterRel="nextClick" afterEffect="1"/>
                                        <p:tgtEl>
                                          <p:spTgt spid="3482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7"/>
                                        </p:tgtEl>
                                        <p:attrNameLst>
                                          <p:attrName>style.visibility</p:attrName>
                                        </p:attrNameLst>
                                      </p:cBhvr>
                                      <p:to>
                                        <p:strVal val="visible"/>
                                      </p:to>
                                    </p:set>
                                  </p:childTnLst>
                                  <p:subTnLst>
                                    <p:set>
                                      <p:cBhvr override="childStyle">
                                        <p:cTn dur="1" fill="hold" display="0" masterRel="nextClick" afterEffect="1"/>
                                        <p:tgtEl>
                                          <p:spTgt spid="358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8"/>
                                        </p:tgtEl>
                                        <p:attrNameLst>
                                          <p:attrName>style.visibility</p:attrName>
                                        </p:attrNameLst>
                                      </p:cBhvr>
                                      <p:to>
                                        <p:strVal val="visible"/>
                                      </p:to>
                                    </p:set>
                                  </p:childTnLst>
                                  <p:subTnLst>
                                    <p:set>
                                      <p:cBhvr override="childStyle">
                                        <p:cTn dur="1" fill="hold" display="0" masterRel="nextClick" afterEffect="1"/>
                                        <p:tgtEl>
                                          <p:spTgt spid="3584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9"/>
                                        </p:tgtEl>
                                        <p:attrNameLst>
                                          <p:attrName>style.visibility</p:attrName>
                                        </p:attrNameLst>
                                      </p:cBhvr>
                                      <p:to>
                                        <p:strVal val="visible"/>
                                      </p:to>
                                    </p:set>
                                  </p:childTnLst>
                                  <p:subTnLst>
                                    <p:set>
                                      <p:cBhvr override="childStyle">
                                        <p:cTn dur="1" fill="hold" display="0" masterRel="nextClick" afterEffect="1"/>
                                        <p:tgtEl>
                                          <p:spTgt spid="3584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50"/>
                                        </p:tgtEl>
                                        <p:attrNameLst>
                                          <p:attrName>style.visibility</p:attrName>
                                        </p:attrNameLst>
                                      </p:cBhvr>
                                      <p:to>
                                        <p:strVal val="visible"/>
                                      </p:to>
                                    </p:set>
                                  </p:childTnLst>
                                  <p:subTnLst>
                                    <p:set>
                                      <p:cBhvr override="childStyle">
                                        <p:cTn dur="1" fill="hold" display="0" masterRel="nextClick" afterEffect="1"/>
                                        <p:tgtEl>
                                          <p:spTgt spid="3585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51"/>
                                        </p:tgtEl>
                                        <p:attrNameLst>
                                          <p:attrName>style.visibility</p:attrName>
                                        </p:attrNameLst>
                                      </p:cBhvr>
                                      <p:to>
                                        <p:strVal val="visible"/>
                                      </p:to>
                                    </p:set>
                                  </p:childTnLst>
                                  <p:subTnLst>
                                    <p:set>
                                      <p:cBhvr override="childStyle">
                                        <p:cTn dur="1" fill="hold" display="0" masterRel="nextClick" afterEffect="1"/>
                                        <p:tgtEl>
                                          <p:spTgt spid="3585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52"/>
                                        </p:tgtEl>
                                        <p:attrNameLst>
                                          <p:attrName>style.visibility</p:attrName>
                                        </p:attrNameLst>
                                      </p:cBhvr>
                                      <p:to>
                                        <p:strVal val="visible"/>
                                      </p:to>
                                    </p:set>
                                  </p:childTnLst>
                                  <p:subTnLst>
                                    <p:set>
                                      <p:cBhvr override="childStyle">
                                        <p:cTn dur="1" fill="hold" display="0" masterRel="nextClick" afterEffect="1"/>
                                        <p:tgtEl>
                                          <p:spTgt spid="3585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53"/>
                                        </p:tgtEl>
                                        <p:attrNameLst>
                                          <p:attrName>style.visibility</p:attrName>
                                        </p:attrNameLst>
                                      </p:cBhvr>
                                      <p:to>
                                        <p:strVal val="visible"/>
                                      </p:to>
                                    </p:set>
                                  </p:childTnLst>
                                  <p:subTnLst>
                                    <p:set>
                                      <p:cBhvr override="childStyle">
                                        <p:cTn dur="1" fill="hold" display="0" masterRel="nextClick" afterEffect="1"/>
                                        <p:tgtEl>
                                          <p:spTgt spid="3585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54"/>
                                        </p:tgtEl>
                                        <p:attrNameLst>
                                          <p:attrName>style.visibility</p:attrName>
                                        </p:attrNameLst>
                                      </p:cBhvr>
                                      <p:to>
                                        <p:strVal val="visible"/>
                                      </p:to>
                                    </p:set>
                                  </p:childTnLst>
                                  <p:subTnLst>
                                    <p:set>
                                      <p:cBhvr override="childStyle">
                                        <p:cTn dur="1" fill="hold" display="0" masterRel="nextClick" afterEffect="1"/>
                                        <p:tgtEl>
                                          <p:spTgt spid="3585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55"/>
                                        </p:tgtEl>
                                        <p:attrNameLst>
                                          <p:attrName>style.visibility</p:attrName>
                                        </p:attrNameLst>
                                      </p:cBhvr>
                                      <p:to>
                                        <p:strVal val="visible"/>
                                      </p:to>
                                    </p:set>
                                  </p:childTnLst>
                                  <p:subTnLst>
                                    <p:set>
                                      <p:cBhvr override="childStyle">
                                        <p:cTn dur="1" fill="hold" display="0" masterRel="nextClick" afterEffect="1"/>
                                        <p:tgtEl>
                                          <p:spTgt spid="3585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56"/>
                                        </p:tgtEl>
                                        <p:attrNameLst>
                                          <p:attrName>style.visibility</p:attrName>
                                        </p:attrNameLst>
                                      </p:cBhvr>
                                      <p:to>
                                        <p:strVal val="visible"/>
                                      </p:to>
                                    </p:set>
                                  </p:childTnLst>
                                  <p:subTnLst>
                                    <p:set>
                                      <p:cBhvr override="childStyle">
                                        <p:cTn dur="1" fill="hold" display="0" masterRel="nextClick" afterEffect="1"/>
                                        <p:tgtEl>
                                          <p:spTgt spid="3585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a:t>7.5   </a:t>
            </a:r>
            <a:r>
              <a:rPr lang="zh-CN" altLang="en-US"/>
              <a:t>最短路径</a:t>
            </a:r>
            <a:endParaRPr lang="zh-CN" altLang="en-US"/>
          </a:p>
        </p:txBody>
      </p:sp>
      <p:sp>
        <p:nvSpPr>
          <p:cNvPr id="3" name="内容占位符 2"/>
          <p:cNvSpPr>
            <a:spLocks noGrp="1"/>
          </p:cNvSpPr>
          <p:nvPr>
            <p:ph idx="1"/>
          </p:nvPr>
        </p:nvSpPr>
        <p:spPr>
          <a:xfrm>
            <a:off x="468313" y="1773238"/>
            <a:ext cx="8459787" cy="4246562"/>
          </a:xfrm>
        </p:spPr>
        <p:txBody>
          <a:bodyPr/>
          <a:lstStyle/>
          <a:p>
            <a:pPr marL="0" indent="539750">
              <a:buFont typeface="Wingdings" panose="05000000000000000000" pitchFamily="2" charset="2"/>
              <a:buNone/>
            </a:pPr>
            <a:r>
              <a:rPr lang="zh-CN" altLang="en-US" sz="2800"/>
              <a:t>求最短路径</a:t>
            </a:r>
            <a:r>
              <a:rPr lang="en-US" altLang="zh-CN" sz="2800"/>
              <a:t>(shortest path)</a:t>
            </a:r>
            <a:r>
              <a:rPr lang="zh-CN" altLang="en-US" sz="2800"/>
              <a:t>是个很有实际应用价值的问题。</a:t>
            </a:r>
            <a:endParaRPr lang="en-US" altLang="zh-CN" sz="2800"/>
          </a:p>
          <a:p>
            <a:pPr marL="0" indent="539750">
              <a:buFont typeface="Wingdings" panose="05000000000000000000" pitchFamily="2" charset="2"/>
              <a:buNone/>
            </a:pPr>
            <a:r>
              <a:rPr lang="zh-CN" altLang="en-US" sz="2800"/>
              <a:t>城市交通网络可以看成是带权的图，图中顶点表示城市，边代表城市之间的公路，边上的权值表示公路的长度。对于这样的交通网络，常常关心以下问题：</a:t>
            </a:r>
            <a:endParaRPr lang="en-US" altLang="zh-CN" sz="2800"/>
          </a:p>
          <a:p>
            <a:pPr marL="0" indent="539750">
              <a:buFont typeface="Wingdings" panose="05000000000000000000" pitchFamily="2" charset="2"/>
              <a:buNone/>
            </a:pPr>
            <a:r>
              <a:rPr lang="zh-CN" altLang="en-US" sz="2800">
                <a:solidFill>
                  <a:srgbClr val="FF0000"/>
                </a:solidFill>
              </a:rPr>
              <a:t>两城市之间是否有公路可通？</a:t>
            </a:r>
            <a:endParaRPr lang="en-US" altLang="zh-CN" sz="2800">
              <a:solidFill>
                <a:srgbClr val="FF0000"/>
              </a:solidFill>
            </a:endParaRPr>
          </a:p>
          <a:p>
            <a:pPr marL="0" indent="539750">
              <a:buFont typeface="Wingdings" panose="05000000000000000000" pitchFamily="2" charset="2"/>
              <a:buNone/>
            </a:pPr>
            <a:r>
              <a:rPr lang="zh-CN" altLang="en-US" sz="2800">
                <a:solidFill>
                  <a:srgbClr val="FF0000"/>
                </a:solidFill>
              </a:rPr>
              <a:t>对旅客而言如何才能所花的交通费最小？</a:t>
            </a:r>
            <a:endParaRPr lang="en-US" altLang="zh-CN" sz="2800">
              <a:solidFill>
                <a:srgbClr val="FF0000"/>
              </a:solidFill>
            </a:endParaRPr>
          </a:p>
          <a:p>
            <a:pPr marL="0" indent="539750">
              <a:buFont typeface="Wingdings" panose="05000000000000000000" pitchFamily="2" charset="2"/>
              <a:buNone/>
            </a:pPr>
            <a:r>
              <a:rPr lang="zh-CN" altLang="en-US" sz="2800">
                <a:solidFill>
                  <a:srgbClr val="FF0000"/>
                </a:solidFill>
              </a:rPr>
              <a:t>而对于司机来说，如何才能最快的到达</a:t>
            </a:r>
            <a:r>
              <a:rPr lang="en-US" altLang="zh-CN" sz="2800">
                <a:solidFill>
                  <a:srgbClr val="FF0000"/>
                </a:solidFill>
              </a:rPr>
              <a:t>?</a:t>
            </a:r>
            <a:endParaRPr lang="zh-CN" altLang="en-US" sz="2800"/>
          </a:p>
        </p:txBody>
      </p:sp>
      <p:sp>
        <p:nvSpPr>
          <p:cNvPr id="2" name="TextBox 1"/>
          <p:cNvSpPr txBox="1">
            <a:spLocks noChangeArrowheads="1"/>
          </p:cNvSpPr>
          <p:nvPr/>
        </p:nvSpPr>
        <p:spPr bwMode="auto">
          <a:xfrm>
            <a:off x="7380288" y="4508500"/>
            <a:ext cx="1223962" cy="461963"/>
          </a:xfrm>
          <a:prstGeom prst="rect">
            <a:avLst/>
          </a:prstGeom>
          <a:solidFill>
            <a:schemeClr val="accent2"/>
          </a:solidFill>
          <a:ln w="9525">
            <a:solidFill>
              <a:schemeClr val="accent1"/>
            </a:solidFill>
            <a:miter lim="800000"/>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连通性</a:t>
            </a:r>
            <a:endParaRPr lang="zh-CN" altLang="en-US"/>
          </a:p>
        </p:txBody>
      </p:sp>
      <p:sp>
        <p:nvSpPr>
          <p:cNvPr id="6" name="TextBox 5"/>
          <p:cNvSpPr txBox="1">
            <a:spLocks noChangeArrowheads="1"/>
          </p:cNvSpPr>
          <p:nvPr/>
        </p:nvSpPr>
        <p:spPr bwMode="auto">
          <a:xfrm>
            <a:off x="7596188" y="5084763"/>
            <a:ext cx="1008062" cy="831850"/>
          </a:xfrm>
          <a:prstGeom prst="rect">
            <a:avLst/>
          </a:prstGeom>
          <a:solidFill>
            <a:schemeClr val="accent2"/>
          </a:solidFill>
          <a:ln w="9525">
            <a:solidFill>
              <a:schemeClr val="accent1"/>
            </a:solidFill>
            <a:miter lim="800000"/>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最短路径</a:t>
            </a:r>
            <a:endParaRPr lang="zh-CN" altLang="en-US"/>
          </a:p>
        </p:txBody>
      </p:sp>
      <p:sp>
        <p:nvSpPr>
          <p:cNvPr id="4" name="灯片编号占位符 3"/>
          <p:cNvSpPr>
            <a:spLocks noGrp="1"/>
          </p:cNvSpPr>
          <p:nvPr>
            <p:ph type="sldNum" sz="quarter" idx="12"/>
          </p:nvPr>
        </p:nvSpPr>
        <p:spPr/>
        <p:txBody>
          <a:bodyPr/>
          <a:lstStyle/>
          <a:p>
            <a:fld id="{FA5BA697-B2C8-4C94-B27A-C0C9C1916114}"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fld id="{AAC08897-AA1D-4834-9D72-55C5794575F7}" type="slidenum">
              <a:rPr lang="en-US" altLang="zh-CN" i="0" u="none">
                <a:solidFill>
                  <a:schemeClr val="bg1"/>
                </a:solidFill>
                <a:latin typeface="Times New Roman" panose="02020603050405020304" pitchFamily="18" charset="0"/>
              </a:rPr>
            </a:fld>
            <a:endParaRPr lang="en-US" altLang="zh-CN" i="0" u="none">
              <a:solidFill>
                <a:schemeClr val="bg1"/>
              </a:solidFill>
              <a:latin typeface="Times New Roman" panose="02020603050405020304" pitchFamily="18" charset="0"/>
            </a:endParaRPr>
          </a:p>
        </p:txBody>
      </p:sp>
      <p:sp>
        <p:nvSpPr>
          <p:cNvPr id="1028" name="标题 1"/>
          <p:cNvSpPr>
            <a:spLocks noGrp="1"/>
          </p:cNvSpPr>
          <p:nvPr>
            <p:ph type="title" idx="4294967295"/>
          </p:nvPr>
        </p:nvSpPr>
        <p:spPr/>
        <p:txBody>
          <a:bodyPr/>
          <a:lstStyle/>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最短路径</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
          <p:cNvSpPr txBox="1">
            <a:spLocks noRot="1" noChangeArrowheads="1"/>
          </p:cNvSpPr>
          <p:nvPr/>
        </p:nvSpPr>
        <p:spPr bwMode="auto">
          <a:xfrm>
            <a:off x="681038" y="1541463"/>
            <a:ext cx="8283575" cy="4492625"/>
          </a:xfrm>
          <a:prstGeom prst="rect">
            <a:avLst/>
          </a:prstGeom>
          <a:noFill/>
          <a:ln w="9525">
            <a:noFill/>
            <a:miter lim="800000"/>
          </a:ln>
        </p:spPr>
        <p:txBody>
          <a:bodyPr/>
          <a:lstStyle/>
          <a:p>
            <a:pPr marL="342900" indent="-342900">
              <a:lnSpc>
                <a:spcPct val="80000"/>
              </a:lnSpc>
              <a:spcBef>
                <a:spcPct val="20000"/>
              </a:spcBef>
              <a:buClr>
                <a:schemeClr val="folHlink"/>
              </a:buClr>
              <a:buSzPct val="60000"/>
              <a:defRPr/>
            </a:pPr>
            <a:endParaRPr lang="en-US" altLang="zh-CN" sz="3200" b="1" i="0" u="none" dirty="0">
              <a:latin typeface="Arial" panose="020B0604020202020204" pitchFamily="34" charset="0"/>
            </a:endParaRPr>
          </a:p>
          <a:p>
            <a:pPr marL="342900" indent="-342900">
              <a:lnSpc>
                <a:spcPct val="80000"/>
              </a:lnSpc>
              <a:spcBef>
                <a:spcPct val="20000"/>
              </a:spcBef>
              <a:buClr>
                <a:schemeClr val="folHlink"/>
              </a:buClr>
              <a:buSzPct val="60000"/>
              <a:defRPr/>
            </a:pPr>
            <a:r>
              <a:rPr kumimoji="1" lang="zh-CN" altLang="en-US" sz="3200" b="1" i="0" u="none" dirty="0">
                <a:latin typeface="+mn-lt"/>
                <a:ea typeface="+mn-ea"/>
              </a:rPr>
              <a:t>        </a:t>
            </a:r>
            <a:endParaRPr lang="en-US" altLang="zh-CN" sz="3200" b="1" i="0" u="none" dirty="0">
              <a:latin typeface="Arial" panose="020B0604020202020204" pitchFamily="34" charset="0"/>
            </a:endParaRPr>
          </a:p>
          <a:p>
            <a:pPr marL="342900" indent="-342900">
              <a:lnSpc>
                <a:spcPct val="80000"/>
              </a:lnSpc>
              <a:spcBef>
                <a:spcPct val="20000"/>
              </a:spcBef>
              <a:buClr>
                <a:schemeClr val="folHlink"/>
              </a:buClr>
              <a:buSzPct val="60000"/>
              <a:defRPr/>
            </a:pPr>
            <a:r>
              <a:rPr lang="en-US" altLang="zh-CN" sz="3200" b="1" i="0" u="none" dirty="0">
                <a:latin typeface="Arial" panose="020B0604020202020204" pitchFamily="34" charset="0"/>
              </a:rPr>
              <a:t>        </a:t>
            </a:r>
            <a:endParaRPr lang="en-US" altLang="zh-CN" sz="2800" i="0" u="none" dirty="0">
              <a:latin typeface="Arial" panose="020B0604020202020204" pitchFamily="34" charset="0"/>
            </a:endParaRPr>
          </a:p>
          <a:p>
            <a:pPr marL="742950" lvl="1" indent="-285750">
              <a:lnSpc>
                <a:spcPct val="80000"/>
              </a:lnSpc>
              <a:spcBef>
                <a:spcPct val="20000"/>
              </a:spcBef>
              <a:buClr>
                <a:schemeClr val="hlink"/>
              </a:buClr>
              <a:buSzPct val="55000"/>
              <a:defRPr/>
            </a:pPr>
            <a:endParaRPr lang="zh-CN" altLang="en-US" sz="2000" i="0" u="none" dirty="0">
              <a:latin typeface="Tahoma" panose="020B0604030504040204" pitchFamily="34" charset="0"/>
            </a:endParaRPr>
          </a:p>
        </p:txBody>
      </p:sp>
      <p:graphicFrame>
        <p:nvGraphicFramePr>
          <p:cNvPr id="53250" name="Object 7"/>
          <p:cNvGraphicFramePr>
            <a:graphicFrameLocks noChangeAspect="1"/>
          </p:cNvGraphicFramePr>
          <p:nvPr/>
        </p:nvGraphicFramePr>
        <p:xfrm>
          <a:off x="1179513" y="1970088"/>
          <a:ext cx="506412" cy="496887"/>
        </p:xfrm>
        <a:graphic>
          <a:graphicData uri="http://schemas.openxmlformats.org/presentationml/2006/ole">
            <mc:AlternateContent xmlns:mc="http://schemas.openxmlformats.org/markup-compatibility/2006">
              <mc:Choice xmlns:v="urn:schemas-microsoft-com:vml" Requires="v">
                <p:oleObj spid="_x0000_s53357" name="Clip" r:id="rId1" imgW="861060" imgH="845185" progId="MS_ClipArt_Gallery.5">
                  <p:embed/>
                </p:oleObj>
              </mc:Choice>
              <mc:Fallback>
                <p:oleObj name="Clip" r:id="rId1" imgW="861060" imgH="845185" progId="MS_ClipArt_Gallery.5">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13" y="1970088"/>
                        <a:ext cx="50641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1071563" y="1873250"/>
            <a:ext cx="7358062" cy="3048000"/>
          </a:xfrm>
          <a:prstGeom prst="rect">
            <a:avLst/>
          </a:prstGeom>
        </p:spPr>
        <p:txBody>
          <a:bodyPr>
            <a:spAutoFit/>
          </a:bodyPr>
          <a:lstStyle/>
          <a:p>
            <a:pPr indent="533400" eaLnBrk="1" hangingPunct="1">
              <a:lnSpc>
                <a:spcPct val="120000"/>
              </a:lnSpc>
              <a:defRPr/>
            </a:pPr>
            <a:r>
              <a:rPr kumimoji="1" lang="zh-CN" altLang="en-US" sz="3200" b="1" i="0" u="none" dirty="0">
                <a:latin typeface="Arial" panose="020B0604020202020204" pitchFamily="34" charset="0"/>
              </a:rPr>
              <a:t>问题：请问</a:t>
            </a:r>
            <a:r>
              <a:rPr lang="zh-CN" altLang="en-US" sz="3200" b="1" i="0" u="none" dirty="0">
                <a:latin typeface="Arial" panose="020B0604020202020204" pitchFamily="34" charset="0"/>
              </a:rPr>
              <a:t>从城市</a:t>
            </a:r>
            <a:r>
              <a:rPr lang="en-US" altLang="zh-CN" sz="3200" b="1" i="0" u="none" dirty="0">
                <a:latin typeface="Arial" panose="020B0604020202020204" pitchFamily="34" charset="0"/>
              </a:rPr>
              <a:t>A</a:t>
            </a:r>
            <a:r>
              <a:rPr lang="zh-CN" altLang="en-US" sz="3200" b="1" i="0" u="none" dirty="0">
                <a:latin typeface="Arial" panose="020B0604020202020204" pitchFamily="34" charset="0"/>
              </a:rPr>
              <a:t>到城市</a:t>
            </a:r>
            <a:r>
              <a:rPr lang="en-US" altLang="zh-CN" sz="3200" b="1" i="0" u="none" dirty="0">
                <a:latin typeface="Arial" panose="020B0604020202020204" pitchFamily="34" charset="0"/>
              </a:rPr>
              <a:t>B</a:t>
            </a:r>
            <a:r>
              <a:rPr lang="zh-CN" altLang="en-US" sz="3200" b="1" i="0" u="none" dirty="0">
                <a:latin typeface="Arial" panose="020B0604020202020204" pitchFamily="34" charset="0"/>
              </a:rPr>
              <a:t>交通费用最省或时间最短的路径如何求？</a:t>
            </a:r>
            <a:endParaRPr kumimoji="1" lang="en-US" altLang="zh-CN" sz="3200" b="1" i="0" u="none" dirty="0">
              <a:latin typeface="+mn-lt"/>
              <a:ea typeface="+mn-ea"/>
            </a:endParaRPr>
          </a:p>
          <a:p>
            <a:pPr indent="533400" eaLnBrk="1" hangingPunct="1">
              <a:lnSpc>
                <a:spcPct val="120000"/>
              </a:lnSpc>
              <a:defRPr/>
            </a:pPr>
            <a:r>
              <a:rPr kumimoji="1" lang="zh-CN" altLang="en-US" sz="3200" b="1" i="0" u="none" dirty="0">
                <a:latin typeface="+mn-lt"/>
                <a:ea typeface="+mn-ea"/>
              </a:rPr>
              <a:t>分析：这时就涉及一个有向网的问题，在图中找到一条从</a:t>
            </a:r>
            <a:r>
              <a:rPr kumimoji="1" lang="en-US" altLang="zh-CN" sz="3200" b="1" i="0" u="none" dirty="0">
                <a:latin typeface="+mn-lt"/>
                <a:ea typeface="+mn-ea"/>
              </a:rPr>
              <a:t>A</a:t>
            </a:r>
            <a:r>
              <a:rPr kumimoji="1" lang="zh-CN" altLang="en-US" sz="3200" b="1" i="0" u="none" dirty="0">
                <a:latin typeface="+mn-lt"/>
                <a:ea typeface="+mn-ea"/>
              </a:rPr>
              <a:t>到</a:t>
            </a:r>
            <a:r>
              <a:rPr kumimoji="1" lang="en-US" altLang="zh-CN" sz="3200" b="1" i="0" u="none" dirty="0">
                <a:latin typeface="+mn-lt"/>
                <a:ea typeface="+mn-ea"/>
              </a:rPr>
              <a:t>B</a:t>
            </a:r>
            <a:r>
              <a:rPr kumimoji="1" lang="zh-CN" altLang="en-US" sz="3200" b="1" i="0" u="none" dirty="0">
                <a:latin typeface="+mn-lt"/>
                <a:ea typeface="+mn-ea"/>
              </a:rPr>
              <a:t>权值和最小的路径。</a:t>
            </a:r>
            <a:endParaRPr kumimoji="1" lang="zh-CN" altLang="en-US" sz="3200" b="1" i="0" u="none" dirty="0">
              <a:latin typeface="+mn-lt"/>
              <a:ea typeface="+mn-ea"/>
            </a:endParaRPr>
          </a:p>
        </p:txBody>
      </p:sp>
      <p:sp>
        <p:nvSpPr>
          <p:cNvPr id="9" name="圆角矩形 8"/>
          <p:cNvSpPr/>
          <p:nvPr/>
        </p:nvSpPr>
        <p:spPr bwMode="auto">
          <a:xfrm>
            <a:off x="2571750" y="4929188"/>
            <a:ext cx="3357563" cy="714375"/>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eaLnBrk="1" hangingPunct="1">
              <a:defRPr/>
            </a:pPr>
            <a:r>
              <a:rPr lang="zh-CN" altLang="en-US" sz="2800" b="1" i="0" u="none" dirty="0">
                <a:latin typeface="Arial" panose="020B0604020202020204" pitchFamily="34" charset="0"/>
              </a:rPr>
              <a:t>最短路径问题</a:t>
            </a:r>
            <a:endParaRPr lang="zh-CN" altLang="en-US" sz="2800" b="1" i="0" u="none"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p:txBody>
          <a:bodyPr/>
          <a:lstStyle/>
          <a:p>
            <a:pPr algn="l"/>
            <a:r>
              <a:rPr lang="zh-CN" altLang="en-US" b="1">
                <a:latin typeface="Times New Roman" panose="02020603050405020304" pitchFamily="18" charset="0"/>
                <a:ea typeface="宋体" panose="02010600030101010101" pitchFamily="2" charset="-122"/>
                <a:cs typeface="Times New Roman" panose="02020603050405020304" pitchFamily="18" charset="0"/>
              </a:rPr>
              <a:t>最短路径</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7" name="Rectangle 3"/>
          <p:cNvSpPr txBox="1">
            <a:spLocks noRot="1" noChangeArrowheads="1"/>
          </p:cNvSpPr>
          <p:nvPr/>
        </p:nvSpPr>
        <p:spPr bwMode="auto">
          <a:xfrm>
            <a:off x="681038" y="1541463"/>
            <a:ext cx="8283575" cy="4492625"/>
          </a:xfrm>
          <a:prstGeom prst="rect">
            <a:avLst/>
          </a:prstGeom>
          <a:noFill/>
          <a:ln w="9525">
            <a:noFill/>
            <a:miter lim="800000"/>
          </a:ln>
        </p:spPr>
        <p:txBody>
          <a:bodyPr/>
          <a:lstStyle/>
          <a:p>
            <a:pPr marL="342900" indent="-342900">
              <a:lnSpc>
                <a:spcPct val="80000"/>
              </a:lnSpc>
              <a:spcBef>
                <a:spcPct val="20000"/>
              </a:spcBef>
              <a:buClr>
                <a:schemeClr val="folHlink"/>
              </a:buClr>
              <a:buSzPct val="60000"/>
              <a:buFont typeface="Wingdings" panose="05000000000000000000" pitchFamily="2" charset="2"/>
              <a:buChar char="n"/>
              <a:defRPr/>
            </a:pPr>
            <a:endParaRPr lang="en-US" altLang="zh-CN" sz="3200" b="1" i="0" u="none" dirty="0">
              <a:latin typeface="Arial" panose="020B0604020202020204" pitchFamily="34" charset="0"/>
            </a:endParaRPr>
          </a:p>
          <a:p>
            <a:pPr marL="342900" indent="-342900">
              <a:lnSpc>
                <a:spcPct val="80000"/>
              </a:lnSpc>
              <a:spcBef>
                <a:spcPct val="20000"/>
              </a:spcBef>
              <a:buClr>
                <a:schemeClr val="folHlink"/>
              </a:buClr>
              <a:buSzPct val="60000"/>
              <a:defRPr/>
            </a:pPr>
            <a:r>
              <a:rPr lang="zh-CN" altLang="en-US" sz="2800" i="0" u="none" dirty="0">
                <a:latin typeface="宋体" panose="02010600030101010101" pitchFamily="2" charset="-122"/>
              </a:rPr>
              <a:t>  </a:t>
            </a:r>
            <a:r>
              <a:rPr lang="zh-CN" altLang="en-US" sz="2800" b="1" i="0" u="none" dirty="0">
                <a:solidFill>
                  <a:srgbClr val="FF0000"/>
                </a:solidFill>
                <a:latin typeface="宋体" panose="02010600030101010101" pitchFamily="2" charset="-122"/>
              </a:rPr>
              <a:t>非网图</a:t>
            </a:r>
            <a:r>
              <a:rPr lang="zh-CN" altLang="en-US" sz="2800" b="1" i="0" u="none" dirty="0">
                <a:latin typeface="宋体" panose="02010600030101010101" pitchFamily="2" charset="-122"/>
              </a:rPr>
              <a:t>中，最短路径是指两顶点之间经历的</a:t>
            </a:r>
            <a:r>
              <a:rPr lang="zh-CN" altLang="en-US" sz="2800" b="1" i="0" u="none" dirty="0">
                <a:solidFill>
                  <a:srgbClr val="FF0000"/>
                </a:solidFill>
                <a:latin typeface="宋体" panose="02010600030101010101" pitchFamily="2" charset="-122"/>
              </a:rPr>
              <a:t>边数</a:t>
            </a:r>
            <a:r>
              <a:rPr lang="zh-CN" altLang="en-US" sz="2800" b="1" i="0" u="none" dirty="0">
                <a:latin typeface="宋体" panose="02010600030101010101" pitchFamily="2" charset="-122"/>
              </a:rPr>
              <a:t>最少的路径。</a:t>
            </a:r>
            <a:endParaRPr lang="en-US" altLang="zh-CN" sz="2800" b="1" i="0" u="none" dirty="0">
              <a:latin typeface="Arial" panose="020B0604020202020204" pitchFamily="34" charset="0"/>
            </a:endParaRPr>
          </a:p>
          <a:p>
            <a:pPr marL="800100" lvl="1" indent="-342900">
              <a:lnSpc>
                <a:spcPct val="80000"/>
              </a:lnSpc>
              <a:spcBef>
                <a:spcPct val="20000"/>
              </a:spcBef>
              <a:buClr>
                <a:srgbClr val="FF0000"/>
              </a:buClr>
              <a:buSzPct val="55000"/>
              <a:buFont typeface="Wingdings" panose="05000000000000000000" pitchFamily="2" charset="2"/>
              <a:buChar char="n"/>
              <a:defRPr/>
            </a:pPr>
            <a:endParaRPr lang="en-US" altLang="zh-CN" sz="2800" i="0" u="none" dirty="0">
              <a:latin typeface="Arial" panose="020B0604020202020204" pitchFamily="34" charset="0"/>
            </a:endParaRPr>
          </a:p>
          <a:p>
            <a:pPr marL="742950" lvl="1" indent="-285750">
              <a:lnSpc>
                <a:spcPct val="80000"/>
              </a:lnSpc>
              <a:spcBef>
                <a:spcPct val="20000"/>
              </a:spcBef>
              <a:buClr>
                <a:schemeClr val="hlink"/>
              </a:buClr>
              <a:buSzPct val="55000"/>
              <a:defRPr/>
            </a:pPr>
            <a:endParaRPr lang="zh-CN" altLang="en-US" sz="2000" i="0" u="none" dirty="0">
              <a:latin typeface="Tahoma" panose="020B0604030504040204" pitchFamily="34" charset="0"/>
            </a:endParaRPr>
          </a:p>
        </p:txBody>
      </p:sp>
      <p:sp>
        <p:nvSpPr>
          <p:cNvPr id="7172" name="灯片编号占位符 3"/>
          <p:cNvSpPr txBox="1">
            <a:spLocks noGrp="1"/>
          </p:cNvSpPr>
          <p:nvPr/>
        </p:nvSpPr>
        <p:spPr bwMode="auto">
          <a:xfrm>
            <a:off x="72390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755D9EFA-329A-4AE1-B056-07EE77910F55}" type="slidenum">
              <a:rPr lang="en-US" altLang="zh-CN" sz="1400" i="0" u="none">
                <a:solidFill>
                  <a:schemeClr val="bg1"/>
                </a:solidFill>
                <a:latin typeface="Times New Roman" panose="02020603050405020304" pitchFamily="18" charset="0"/>
              </a:rPr>
            </a:fld>
            <a:endParaRPr lang="en-US" altLang="zh-CN" sz="1400" i="0" u="none">
              <a:solidFill>
                <a:schemeClr val="bg1"/>
              </a:solidFill>
              <a:latin typeface="Times New Roman" panose="02020603050405020304" pitchFamily="18" charset="0"/>
            </a:endParaRPr>
          </a:p>
        </p:txBody>
      </p:sp>
      <p:grpSp>
        <p:nvGrpSpPr>
          <p:cNvPr id="7174" name="Group 5"/>
          <p:cNvGrpSpPr/>
          <p:nvPr/>
        </p:nvGrpSpPr>
        <p:grpSpPr bwMode="auto">
          <a:xfrm>
            <a:off x="1362075" y="3135313"/>
            <a:ext cx="3433763" cy="3114675"/>
            <a:chOff x="220" y="1448"/>
            <a:chExt cx="2399" cy="2132"/>
          </a:xfrm>
        </p:grpSpPr>
        <p:sp>
          <p:nvSpPr>
            <p:cNvPr id="7177" name="Freeform 6"/>
            <p:cNvSpPr/>
            <p:nvPr/>
          </p:nvSpPr>
          <p:spPr bwMode="auto">
            <a:xfrm>
              <a:off x="485" y="1674"/>
              <a:ext cx="818" cy="472"/>
            </a:xfrm>
            <a:custGeom>
              <a:avLst/>
              <a:gdLst>
                <a:gd name="T0" fmla="*/ 0 w 735"/>
                <a:gd name="T1" fmla="*/ 1517 h 420"/>
                <a:gd name="T2" fmla="*/ 2383 w 735"/>
                <a:gd name="T3" fmla="*/ 0 h 420"/>
                <a:gd name="T4" fmla="*/ 0 60000 65536"/>
                <a:gd name="T5" fmla="*/ 0 60000 65536"/>
                <a:gd name="T6" fmla="*/ 0 w 735"/>
                <a:gd name="T7" fmla="*/ 0 h 420"/>
                <a:gd name="T8" fmla="*/ 735 w 735"/>
                <a:gd name="T9" fmla="*/ 420 h 420"/>
              </a:gdLst>
              <a:ahLst/>
              <a:cxnLst>
                <a:cxn ang="T4">
                  <a:pos x="T0" y="T1"/>
                </a:cxn>
                <a:cxn ang="T5">
                  <a:pos x="T2" y="T3"/>
                </a:cxn>
              </a:cxnLst>
              <a:rect l="T6" t="T7" r="T8" b="T9"/>
              <a:pathLst>
                <a:path w="735" h="420">
                  <a:moveTo>
                    <a:pt x="0" y="420"/>
                  </a:moveTo>
                  <a:lnTo>
                    <a:pt x="735"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78" name="Freeform 7"/>
            <p:cNvSpPr/>
            <p:nvPr/>
          </p:nvSpPr>
          <p:spPr bwMode="auto">
            <a:xfrm>
              <a:off x="985" y="3369"/>
              <a:ext cx="777" cy="1"/>
            </a:xfrm>
            <a:custGeom>
              <a:avLst/>
              <a:gdLst>
                <a:gd name="T0" fmla="*/ 5755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79" name="Freeform 8"/>
            <p:cNvSpPr/>
            <p:nvPr/>
          </p:nvSpPr>
          <p:spPr bwMode="auto">
            <a:xfrm>
              <a:off x="926" y="2289"/>
              <a:ext cx="1357" cy="947"/>
            </a:xfrm>
            <a:custGeom>
              <a:avLst/>
              <a:gdLst>
                <a:gd name="T0" fmla="*/ 5982 w 1170"/>
                <a:gd name="T1" fmla="*/ 0 h 840"/>
                <a:gd name="T2" fmla="*/ 0 w 1170"/>
                <a:gd name="T3" fmla="*/ 3142 h 840"/>
                <a:gd name="T4" fmla="*/ 0 60000 65536"/>
                <a:gd name="T5" fmla="*/ 0 60000 65536"/>
                <a:gd name="T6" fmla="*/ 0 w 1170"/>
                <a:gd name="T7" fmla="*/ 0 h 840"/>
                <a:gd name="T8" fmla="*/ 1170 w 1170"/>
                <a:gd name="T9" fmla="*/ 840 h 840"/>
              </a:gdLst>
              <a:ahLst/>
              <a:cxnLst>
                <a:cxn ang="T4">
                  <a:pos x="T0" y="T1"/>
                </a:cxn>
                <a:cxn ang="T5">
                  <a:pos x="T2" y="T3"/>
                </a:cxn>
              </a:cxnLst>
              <a:rect l="T6" t="T7" r="T8" b="T9"/>
              <a:pathLst>
                <a:path w="1170" h="840">
                  <a:moveTo>
                    <a:pt x="1170" y="0"/>
                  </a:moveTo>
                  <a:lnTo>
                    <a:pt x="0" y="84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0" name="Freeform 9"/>
            <p:cNvSpPr/>
            <p:nvPr/>
          </p:nvSpPr>
          <p:spPr bwMode="auto">
            <a:xfrm>
              <a:off x="1590" y="1684"/>
              <a:ext cx="727" cy="464"/>
            </a:xfrm>
            <a:custGeom>
              <a:avLst/>
              <a:gdLst>
                <a:gd name="T0" fmla="*/ 0 w 600"/>
                <a:gd name="T1" fmla="*/ 0 h 430"/>
                <a:gd name="T2" fmla="*/ 4959 w 600"/>
                <a:gd name="T3" fmla="*/ 996 h 430"/>
                <a:gd name="T4" fmla="*/ 0 60000 65536"/>
                <a:gd name="T5" fmla="*/ 0 60000 65536"/>
                <a:gd name="T6" fmla="*/ 0 w 600"/>
                <a:gd name="T7" fmla="*/ 0 h 430"/>
                <a:gd name="T8" fmla="*/ 600 w 600"/>
                <a:gd name="T9" fmla="*/ 430 h 430"/>
              </a:gdLst>
              <a:ahLst/>
              <a:cxnLst>
                <a:cxn ang="T4">
                  <a:pos x="T0" y="T1"/>
                </a:cxn>
                <a:cxn ang="T5">
                  <a:pos x="T2" y="T3"/>
                </a:cxn>
              </a:cxnLst>
              <a:rect l="T6" t="T7" r="T8" b="T9"/>
              <a:pathLst>
                <a:path w="600" h="430">
                  <a:moveTo>
                    <a:pt x="0" y="0"/>
                  </a:moveTo>
                  <a:lnTo>
                    <a:pt x="600" y="43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1" name="Freeform 10"/>
            <p:cNvSpPr/>
            <p:nvPr/>
          </p:nvSpPr>
          <p:spPr bwMode="auto">
            <a:xfrm>
              <a:off x="531" y="2299"/>
              <a:ext cx="1307" cy="960"/>
            </a:xfrm>
            <a:custGeom>
              <a:avLst/>
              <a:gdLst>
                <a:gd name="T0" fmla="*/ 0 w 1110"/>
                <a:gd name="T1" fmla="*/ 0 h 870"/>
                <a:gd name="T2" fmla="*/ 6696 w 1110"/>
                <a:gd name="T3" fmla="*/ 2568 h 870"/>
                <a:gd name="T4" fmla="*/ 0 60000 65536"/>
                <a:gd name="T5" fmla="*/ 0 60000 65536"/>
                <a:gd name="T6" fmla="*/ 0 w 1110"/>
                <a:gd name="T7" fmla="*/ 0 h 870"/>
                <a:gd name="T8" fmla="*/ 1110 w 1110"/>
                <a:gd name="T9" fmla="*/ 870 h 870"/>
              </a:gdLst>
              <a:ahLst/>
              <a:cxnLst>
                <a:cxn ang="T4">
                  <a:pos x="T0" y="T1"/>
                </a:cxn>
                <a:cxn ang="T5">
                  <a:pos x="T2" y="T3"/>
                </a:cxn>
              </a:cxnLst>
              <a:rect l="T6" t="T7" r="T8" b="T9"/>
              <a:pathLst>
                <a:path w="1110" h="870">
                  <a:moveTo>
                    <a:pt x="0" y="0"/>
                  </a:moveTo>
                  <a:lnTo>
                    <a:pt x="1110" y="87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2" name="Freeform 11"/>
            <p:cNvSpPr/>
            <p:nvPr/>
          </p:nvSpPr>
          <p:spPr bwMode="auto">
            <a:xfrm>
              <a:off x="1992" y="2388"/>
              <a:ext cx="392" cy="881"/>
            </a:xfrm>
            <a:custGeom>
              <a:avLst/>
              <a:gdLst>
                <a:gd name="T0" fmla="*/ 0 w 300"/>
                <a:gd name="T1" fmla="*/ 1700 h 825"/>
                <a:gd name="T2" fmla="*/ 5684 w 300"/>
                <a:gd name="T3" fmla="*/ 0 h 825"/>
                <a:gd name="T4" fmla="*/ 0 60000 65536"/>
                <a:gd name="T5" fmla="*/ 0 60000 65536"/>
                <a:gd name="T6" fmla="*/ 0 w 300"/>
                <a:gd name="T7" fmla="*/ 0 h 825"/>
                <a:gd name="T8" fmla="*/ 300 w 300"/>
                <a:gd name="T9" fmla="*/ 825 h 825"/>
              </a:gdLst>
              <a:ahLst/>
              <a:cxnLst>
                <a:cxn ang="T4">
                  <a:pos x="T0" y="T1"/>
                </a:cxn>
                <a:cxn ang="T5">
                  <a:pos x="T2" y="T3"/>
                </a:cxn>
              </a:cxnLst>
              <a:rect l="T6" t="T7" r="T8" b="T9"/>
              <a:pathLst>
                <a:path w="300" h="825">
                  <a:moveTo>
                    <a:pt x="0" y="825"/>
                  </a:moveTo>
                  <a:lnTo>
                    <a:pt x="300"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3" name="Freeform 12"/>
            <p:cNvSpPr/>
            <p:nvPr/>
          </p:nvSpPr>
          <p:spPr bwMode="auto">
            <a:xfrm>
              <a:off x="436" y="2387"/>
              <a:ext cx="364" cy="836"/>
            </a:xfrm>
            <a:custGeom>
              <a:avLst/>
              <a:gdLst>
                <a:gd name="T0" fmla="*/ 0 w 309"/>
                <a:gd name="T1" fmla="*/ 0 h 758"/>
                <a:gd name="T2" fmla="*/ 1873 w 309"/>
                <a:gd name="T3" fmla="*/ 2226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184" name="Group 13"/>
            <p:cNvGrpSpPr/>
            <p:nvPr/>
          </p:nvGrpSpPr>
          <p:grpSpPr bwMode="auto">
            <a:xfrm>
              <a:off x="1304" y="1448"/>
              <a:ext cx="334" cy="375"/>
              <a:chOff x="3721" y="3017"/>
              <a:chExt cx="334" cy="375"/>
            </a:xfrm>
          </p:grpSpPr>
          <p:sp>
            <p:nvSpPr>
              <p:cNvPr id="65" name="Oval 14"/>
              <p:cNvSpPr>
                <a:spLocks noChangeArrowheads="1"/>
              </p:cNvSpPr>
              <p:nvPr/>
            </p:nvSpPr>
            <p:spPr bwMode="auto">
              <a:xfrm>
                <a:off x="3721" y="3049"/>
                <a:ext cx="319" cy="316"/>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a:solidFill>
                    <a:schemeClr val="bg1"/>
                  </a:solidFill>
                  <a:latin typeface="Arial" panose="020B0604020202020204" pitchFamily="34" charset="0"/>
                </a:endParaRPr>
              </a:p>
            </p:txBody>
          </p:sp>
          <p:sp>
            <p:nvSpPr>
              <p:cNvPr id="7198" name="Text Box 1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B</a:t>
                </a:r>
                <a:endParaRPr lang="en-US" altLang="zh-CN" sz="2800" i="0" u="none">
                  <a:solidFill>
                    <a:schemeClr val="bg1"/>
                  </a:solidFill>
                  <a:latin typeface="Times New Roman" panose="02020603050405020304" pitchFamily="18" charset="0"/>
                </a:endParaRPr>
              </a:p>
            </p:txBody>
          </p:sp>
        </p:grpSp>
        <p:grpSp>
          <p:nvGrpSpPr>
            <p:cNvPr id="7185" name="Group 16"/>
            <p:cNvGrpSpPr/>
            <p:nvPr/>
          </p:nvGrpSpPr>
          <p:grpSpPr bwMode="auto">
            <a:xfrm>
              <a:off x="220" y="2063"/>
              <a:ext cx="334" cy="375"/>
              <a:chOff x="3721" y="3017"/>
              <a:chExt cx="334" cy="375"/>
            </a:xfrm>
          </p:grpSpPr>
          <p:sp>
            <p:nvSpPr>
              <p:cNvPr id="63" name="Oval 17"/>
              <p:cNvSpPr>
                <a:spLocks noChangeArrowheads="1"/>
              </p:cNvSpPr>
              <p:nvPr/>
            </p:nvSpPr>
            <p:spPr bwMode="auto">
              <a:xfrm>
                <a:off x="3721" y="3049"/>
                <a:ext cx="317" cy="316"/>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a:solidFill>
                    <a:schemeClr val="bg1"/>
                  </a:solidFill>
                  <a:latin typeface="Arial" panose="020B0604020202020204" pitchFamily="34" charset="0"/>
                </a:endParaRPr>
              </a:p>
            </p:txBody>
          </p:sp>
          <p:sp>
            <p:nvSpPr>
              <p:cNvPr id="7196" name="Text Box 1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A</a:t>
                </a:r>
                <a:endParaRPr lang="en-US" altLang="zh-CN" sz="2800" i="0" u="none">
                  <a:solidFill>
                    <a:schemeClr val="bg1"/>
                  </a:solidFill>
                  <a:latin typeface="Times New Roman" panose="02020603050405020304" pitchFamily="18" charset="0"/>
                </a:endParaRPr>
              </a:p>
            </p:txBody>
          </p:sp>
        </p:grpSp>
        <p:grpSp>
          <p:nvGrpSpPr>
            <p:cNvPr id="7186" name="Group 19"/>
            <p:cNvGrpSpPr/>
            <p:nvPr/>
          </p:nvGrpSpPr>
          <p:grpSpPr bwMode="auto">
            <a:xfrm>
              <a:off x="672" y="3177"/>
              <a:ext cx="334" cy="375"/>
              <a:chOff x="3721" y="3017"/>
              <a:chExt cx="334" cy="375"/>
            </a:xfrm>
          </p:grpSpPr>
          <p:sp>
            <p:nvSpPr>
              <p:cNvPr id="61" name="Oval 20"/>
              <p:cNvSpPr>
                <a:spLocks noChangeArrowheads="1"/>
              </p:cNvSpPr>
              <p:nvPr/>
            </p:nvSpPr>
            <p:spPr bwMode="auto">
              <a:xfrm>
                <a:off x="3725" y="3048"/>
                <a:ext cx="315" cy="313"/>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a:solidFill>
                    <a:schemeClr val="bg1"/>
                  </a:solidFill>
                  <a:latin typeface="Arial" panose="020B0604020202020204" pitchFamily="34" charset="0"/>
                </a:endParaRPr>
              </a:p>
            </p:txBody>
          </p:sp>
          <p:sp>
            <p:nvSpPr>
              <p:cNvPr id="7194" name="Text Box 2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E</a:t>
                </a:r>
                <a:endParaRPr lang="en-US" altLang="zh-CN" sz="2800" i="0" u="none">
                  <a:solidFill>
                    <a:schemeClr val="bg1"/>
                  </a:solidFill>
                  <a:latin typeface="Times New Roman" panose="02020603050405020304" pitchFamily="18" charset="0"/>
                </a:endParaRPr>
              </a:p>
            </p:txBody>
          </p:sp>
        </p:grpSp>
        <p:grpSp>
          <p:nvGrpSpPr>
            <p:cNvPr id="7187" name="Group 22"/>
            <p:cNvGrpSpPr/>
            <p:nvPr/>
          </p:nvGrpSpPr>
          <p:grpSpPr bwMode="auto">
            <a:xfrm>
              <a:off x="1757" y="3205"/>
              <a:ext cx="334" cy="375"/>
              <a:chOff x="3721" y="3017"/>
              <a:chExt cx="334" cy="375"/>
            </a:xfrm>
          </p:grpSpPr>
          <p:sp>
            <p:nvSpPr>
              <p:cNvPr id="59" name="Oval 23"/>
              <p:cNvSpPr>
                <a:spLocks noChangeArrowheads="1"/>
              </p:cNvSpPr>
              <p:nvPr/>
            </p:nvSpPr>
            <p:spPr bwMode="auto">
              <a:xfrm>
                <a:off x="3721" y="3049"/>
                <a:ext cx="317" cy="316"/>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a:solidFill>
                    <a:schemeClr val="bg1"/>
                  </a:solidFill>
                  <a:latin typeface="Arial" panose="020B0604020202020204" pitchFamily="34" charset="0"/>
                </a:endParaRPr>
              </a:p>
            </p:txBody>
          </p:sp>
          <p:sp>
            <p:nvSpPr>
              <p:cNvPr id="7192" name="Text Box 2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D</a:t>
                </a:r>
                <a:endParaRPr lang="en-US" altLang="zh-CN" sz="2800" i="0" u="none">
                  <a:solidFill>
                    <a:schemeClr val="bg1"/>
                  </a:solidFill>
                  <a:latin typeface="Times New Roman" panose="02020603050405020304" pitchFamily="18" charset="0"/>
                </a:endParaRPr>
              </a:p>
            </p:txBody>
          </p:sp>
        </p:grpSp>
        <p:grpSp>
          <p:nvGrpSpPr>
            <p:cNvPr id="7188" name="Group 25"/>
            <p:cNvGrpSpPr/>
            <p:nvPr/>
          </p:nvGrpSpPr>
          <p:grpSpPr bwMode="auto">
            <a:xfrm>
              <a:off x="2285" y="2053"/>
              <a:ext cx="334" cy="375"/>
              <a:chOff x="3721" y="3017"/>
              <a:chExt cx="334" cy="375"/>
            </a:xfrm>
          </p:grpSpPr>
          <p:sp>
            <p:nvSpPr>
              <p:cNvPr id="57" name="Oval 26"/>
              <p:cNvSpPr>
                <a:spLocks noChangeArrowheads="1"/>
              </p:cNvSpPr>
              <p:nvPr/>
            </p:nvSpPr>
            <p:spPr bwMode="auto">
              <a:xfrm>
                <a:off x="3721" y="3049"/>
                <a:ext cx="317" cy="316"/>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a:solidFill>
                    <a:schemeClr val="bg1"/>
                  </a:solidFill>
                  <a:latin typeface="Arial" panose="020B0604020202020204" pitchFamily="34" charset="0"/>
                </a:endParaRPr>
              </a:p>
            </p:txBody>
          </p:sp>
          <p:sp>
            <p:nvSpPr>
              <p:cNvPr id="7190" name="Text Box 27"/>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C</a:t>
                </a:r>
                <a:endParaRPr lang="en-US" altLang="zh-CN" sz="2800" i="0" u="none">
                  <a:solidFill>
                    <a:schemeClr val="bg1"/>
                  </a:solidFill>
                  <a:latin typeface="Times New Roman" panose="02020603050405020304" pitchFamily="18" charset="0"/>
                </a:endParaRPr>
              </a:p>
            </p:txBody>
          </p:sp>
        </p:grpSp>
      </p:grpSp>
      <p:sp>
        <p:nvSpPr>
          <p:cNvPr id="68" name="Text Box 28"/>
          <p:cNvSpPr txBox="1">
            <a:spLocks noChangeArrowheads="1"/>
          </p:cNvSpPr>
          <p:nvPr/>
        </p:nvSpPr>
        <p:spPr bwMode="auto">
          <a:xfrm>
            <a:off x="5016500" y="3440113"/>
            <a:ext cx="3749675"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b="1" i="0" u="none" dirty="0">
                <a:latin typeface="Times New Roman" panose="02020603050405020304" pitchFamily="18" charset="0"/>
              </a:rPr>
              <a:t>AE</a:t>
            </a:r>
            <a:r>
              <a:rPr lang="zh-CN" altLang="en-US" sz="2800" b="1" i="0" u="none" dirty="0">
                <a:latin typeface="Times New Roman" panose="02020603050405020304" pitchFamily="18" charset="0"/>
              </a:rPr>
              <a:t>：</a:t>
            </a:r>
            <a:r>
              <a:rPr lang="en-US" altLang="zh-CN" sz="2800" b="1" i="0" u="none" dirty="0">
                <a:latin typeface="Times New Roman" panose="02020603050405020304" pitchFamily="18" charset="0"/>
              </a:rPr>
              <a:t>1</a:t>
            </a:r>
            <a:endParaRPr lang="en-US" altLang="zh-CN" sz="2800" b="1" i="0" u="none" dirty="0">
              <a:latin typeface="Times New Roman" panose="02020603050405020304" pitchFamily="18" charset="0"/>
            </a:endParaRPr>
          </a:p>
          <a:p>
            <a:pPr>
              <a:spcBef>
                <a:spcPct val="20000"/>
              </a:spcBef>
            </a:pPr>
            <a:r>
              <a:rPr lang="en-US" altLang="zh-CN" sz="2800" b="1" i="0" u="none" dirty="0">
                <a:latin typeface="Times New Roman" panose="02020603050405020304" pitchFamily="18" charset="0"/>
              </a:rPr>
              <a:t>ADE</a:t>
            </a:r>
            <a:r>
              <a:rPr lang="zh-CN" altLang="en-US" sz="2800" b="1" i="0" u="none" dirty="0">
                <a:latin typeface="Times New Roman" panose="02020603050405020304" pitchFamily="18" charset="0"/>
              </a:rPr>
              <a:t>：</a:t>
            </a:r>
            <a:r>
              <a:rPr lang="en-US" altLang="zh-CN" sz="2800" b="1" i="0" u="none" dirty="0">
                <a:latin typeface="Times New Roman" panose="02020603050405020304" pitchFamily="18" charset="0"/>
              </a:rPr>
              <a:t>2 </a:t>
            </a:r>
            <a:endParaRPr lang="en-US" altLang="zh-CN" sz="2800" b="1" i="0" u="none" dirty="0">
              <a:latin typeface="Times New Roman" panose="02020603050405020304" pitchFamily="18" charset="0"/>
            </a:endParaRPr>
          </a:p>
          <a:p>
            <a:pPr>
              <a:spcBef>
                <a:spcPct val="20000"/>
              </a:spcBef>
            </a:pPr>
            <a:r>
              <a:rPr lang="en-US" altLang="zh-CN" sz="2800" b="1" i="0" u="none" dirty="0">
                <a:latin typeface="Times New Roman" panose="02020603050405020304" pitchFamily="18" charset="0"/>
              </a:rPr>
              <a:t>ADCE</a:t>
            </a:r>
            <a:r>
              <a:rPr lang="zh-CN" altLang="en-US" sz="2800" b="1" i="0" u="none" dirty="0">
                <a:latin typeface="Times New Roman" panose="02020603050405020304" pitchFamily="18" charset="0"/>
              </a:rPr>
              <a:t>：</a:t>
            </a:r>
            <a:r>
              <a:rPr lang="en-US" altLang="zh-CN" sz="2800" b="1" i="0" u="none" dirty="0">
                <a:latin typeface="Times New Roman" panose="02020603050405020304" pitchFamily="18" charset="0"/>
              </a:rPr>
              <a:t>3</a:t>
            </a:r>
            <a:endParaRPr lang="en-US" altLang="zh-CN" sz="2800" b="1" i="0" u="none" dirty="0">
              <a:latin typeface="Times New Roman" panose="02020603050405020304" pitchFamily="18" charset="0"/>
            </a:endParaRPr>
          </a:p>
          <a:p>
            <a:pPr>
              <a:spcBef>
                <a:spcPct val="20000"/>
              </a:spcBef>
            </a:pPr>
            <a:r>
              <a:rPr lang="en-US" altLang="zh-CN" sz="2800" b="1" i="0" u="none" dirty="0">
                <a:latin typeface="Times New Roman" panose="02020603050405020304" pitchFamily="18" charset="0"/>
              </a:rPr>
              <a:t>ABCE</a:t>
            </a:r>
            <a:r>
              <a:rPr lang="zh-CN" altLang="en-US" sz="2800" b="1" i="0" u="none" dirty="0">
                <a:latin typeface="Times New Roman" panose="02020603050405020304" pitchFamily="18" charset="0"/>
              </a:rPr>
              <a:t>：</a:t>
            </a:r>
            <a:r>
              <a:rPr lang="en-US" altLang="zh-CN" sz="2800" b="1" i="0" u="none" dirty="0">
                <a:latin typeface="Times New Roman" panose="02020603050405020304" pitchFamily="18" charset="0"/>
              </a:rPr>
              <a:t>3</a:t>
            </a:r>
            <a:endParaRPr lang="en-US" altLang="zh-CN" sz="2800" b="1" i="0" u="none" dirty="0">
              <a:latin typeface="Times New Roman" panose="02020603050405020304" pitchFamily="18" charset="0"/>
            </a:endParaRPr>
          </a:p>
        </p:txBody>
      </p:sp>
      <p:sp>
        <p:nvSpPr>
          <p:cNvPr id="69" name="Line 29"/>
          <p:cNvSpPr>
            <a:spLocks noChangeShapeType="1"/>
          </p:cNvSpPr>
          <p:nvPr/>
        </p:nvSpPr>
        <p:spPr bwMode="auto">
          <a:xfrm>
            <a:off x="5065713" y="3895725"/>
            <a:ext cx="10668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down)">
                                      <p:cBhvr>
                                        <p:cTn id="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p:txBody>
          <a:bodyPr/>
          <a:lstStyle/>
          <a:p>
            <a:pPr algn="l"/>
            <a:r>
              <a:rPr lang="zh-CN" altLang="en-US" b="1">
                <a:latin typeface="Times New Roman" panose="02020603050405020304" pitchFamily="18" charset="0"/>
                <a:ea typeface="宋体" panose="02010600030101010101" pitchFamily="2" charset="-122"/>
                <a:cs typeface="Times New Roman" panose="02020603050405020304" pitchFamily="18" charset="0"/>
              </a:rPr>
              <a:t>最短路径</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7" name="Rectangle 3"/>
          <p:cNvSpPr txBox="1">
            <a:spLocks noRot="1" noChangeArrowheads="1"/>
          </p:cNvSpPr>
          <p:nvPr/>
        </p:nvSpPr>
        <p:spPr bwMode="auto">
          <a:xfrm>
            <a:off x="430212" y="1995135"/>
            <a:ext cx="8283575" cy="4492625"/>
          </a:xfrm>
          <a:prstGeom prst="rect">
            <a:avLst/>
          </a:prstGeom>
          <a:noFill/>
          <a:ln w="9525">
            <a:noFill/>
            <a:miter lim="800000"/>
          </a:ln>
        </p:spPr>
        <p:txBody>
          <a:bodyPr/>
          <a:lstStyle/>
          <a:p>
            <a:pPr marL="342900" indent="-342900">
              <a:lnSpc>
                <a:spcPct val="80000"/>
              </a:lnSpc>
              <a:spcBef>
                <a:spcPct val="20000"/>
              </a:spcBef>
              <a:buClr>
                <a:schemeClr val="folHlink"/>
              </a:buClr>
              <a:buSzPct val="60000"/>
              <a:buFont typeface="Wingdings" panose="05000000000000000000" pitchFamily="2" charset="2"/>
              <a:buChar char="n"/>
              <a:defRPr/>
            </a:pPr>
            <a:r>
              <a:rPr lang="zh-CN" altLang="en-US" sz="3200" b="1" i="0" u="none" dirty="0">
                <a:latin typeface="Arial" panose="020B0604020202020204" pitchFamily="34" charset="0"/>
              </a:rPr>
              <a:t>最短路径问题</a:t>
            </a:r>
            <a:endParaRPr lang="en-US" altLang="zh-CN" sz="3200" b="1" i="0" u="none" dirty="0">
              <a:latin typeface="Arial" panose="020B0604020202020204" pitchFamily="34" charset="0"/>
            </a:endParaRPr>
          </a:p>
          <a:p>
            <a:pPr marL="342900" indent="-342900">
              <a:lnSpc>
                <a:spcPct val="80000"/>
              </a:lnSpc>
              <a:spcBef>
                <a:spcPct val="20000"/>
              </a:spcBef>
              <a:buClr>
                <a:schemeClr val="folHlink"/>
              </a:buClr>
              <a:buSzPct val="60000"/>
              <a:defRPr/>
            </a:pPr>
            <a:r>
              <a:rPr lang="en-US" altLang="zh-CN" sz="3200" b="1" i="0" u="none" dirty="0">
                <a:latin typeface="Arial" panose="020B0604020202020204" pitchFamily="34" charset="0"/>
              </a:rPr>
              <a:t>    </a:t>
            </a:r>
            <a:r>
              <a:rPr lang="zh-CN" altLang="en-US" sz="2800" b="1" i="0" u="none" dirty="0">
                <a:solidFill>
                  <a:srgbClr val="FF0000"/>
                </a:solidFill>
                <a:latin typeface="Arial" panose="020B0604020202020204" pitchFamily="34" charset="0"/>
              </a:rPr>
              <a:t>网图中</a:t>
            </a:r>
            <a:r>
              <a:rPr lang="en-US" altLang="zh-CN" sz="2800" b="1" i="0" u="none" dirty="0">
                <a:latin typeface="Arial" panose="020B0604020202020204" pitchFamily="34" charset="0"/>
              </a:rPr>
              <a:t>, </a:t>
            </a:r>
            <a:r>
              <a:rPr lang="zh-CN" altLang="en-US" sz="2800" b="1" i="0" u="none" dirty="0">
                <a:latin typeface="Arial" panose="020B0604020202020204" pitchFamily="34" charset="0"/>
              </a:rPr>
              <a:t>如果从图中某一个顶点（源点）出发到达另一个顶点（终点）的路径可能不止一条，如何找到一条路径，沿此路径上的各边的权值总和最小。</a:t>
            </a:r>
            <a:endParaRPr lang="en-US" altLang="zh-CN" sz="3200" b="1" i="0" u="none" dirty="0">
              <a:latin typeface="Arial" panose="020B0604020202020204" pitchFamily="34" charset="0"/>
            </a:endParaRPr>
          </a:p>
          <a:p>
            <a:pPr marL="800100" lvl="1" indent="-342900">
              <a:lnSpc>
                <a:spcPct val="80000"/>
              </a:lnSpc>
              <a:spcBef>
                <a:spcPct val="20000"/>
              </a:spcBef>
              <a:buClr>
                <a:srgbClr val="FF0000"/>
              </a:buClr>
              <a:buSzPct val="55000"/>
              <a:buFont typeface="Wingdings" panose="05000000000000000000" pitchFamily="2" charset="2"/>
              <a:buChar char="n"/>
              <a:defRPr/>
            </a:pPr>
            <a:endParaRPr lang="en-US" altLang="zh-CN" sz="2800" i="0" u="none" dirty="0">
              <a:latin typeface="Arial" panose="020B0604020202020204" pitchFamily="34" charset="0"/>
            </a:endParaRPr>
          </a:p>
          <a:p>
            <a:pPr marL="742950" lvl="1" indent="-285750">
              <a:lnSpc>
                <a:spcPct val="80000"/>
              </a:lnSpc>
              <a:spcBef>
                <a:spcPct val="20000"/>
              </a:spcBef>
              <a:buClr>
                <a:schemeClr val="hlink"/>
              </a:buClr>
              <a:buSzPct val="55000"/>
              <a:defRPr/>
            </a:pPr>
            <a:endParaRPr lang="zh-CN" altLang="en-US" sz="2000" i="0" u="none" dirty="0">
              <a:latin typeface="Tahoma" panose="020B0604030504040204" pitchFamily="34" charset="0"/>
            </a:endParaRPr>
          </a:p>
        </p:txBody>
      </p:sp>
      <p:sp>
        <p:nvSpPr>
          <p:cNvPr id="8196" name="灯片编号占位符 3"/>
          <p:cNvSpPr txBox="1">
            <a:spLocks noGrp="1"/>
          </p:cNvSpPr>
          <p:nvPr/>
        </p:nvSpPr>
        <p:spPr bwMode="auto">
          <a:xfrm>
            <a:off x="7239000" y="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r" eaLnBrk="1" hangingPunct="1"/>
            <a:fld id="{0FAC6291-0BCD-4B06-A514-CB24A39A0DD1}" type="slidenum">
              <a:rPr lang="en-US" altLang="zh-CN" sz="1400" i="0" u="none">
                <a:solidFill>
                  <a:schemeClr val="bg1"/>
                </a:solidFill>
                <a:latin typeface="Times New Roman" panose="02020603050405020304" pitchFamily="18" charset="0"/>
              </a:rPr>
            </a:fld>
            <a:endParaRPr lang="en-US" altLang="zh-CN" sz="1400" i="0" u="none">
              <a:solidFill>
                <a:schemeClr val="bg1"/>
              </a:solidFill>
              <a:latin typeface="Times New Roman" panose="02020603050405020304" pitchFamily="18" charset="0"/>
            </a:endParaRPr>
          </a:p>
        </p:txBody>
      </p:sp>
      <p:grpSp>
        <p:nvGrpSpPr>
          <p:cNvPr id="2" name="组合 41"/>
          <p:cNvGrpSpPr/>
          <p:nvPr/>
        </p:nvGrpSpPr>
        <p:grpSpPr bwMode="auto">
          <a:xfrm>
            <a:off x="785813" y="3591243"/>
            <a:ext cx="3500437" cy="3392487"/>
            <a:chOff x="785786" y="3464893"/>
            <a:chExt cx="3500464" cy="3393107"/>
          </a:xfrm>
        </p:grpSpPr>
        <p:grpSp>
          <p:nvGrpSpPr>
            <p:cNvPr id="8203" name="Group 6"/>
            <p:cNvGrpSpPr/>
            <p:nvPr/>
          </p:nvGrpSpPr>
          <p:grpSpPr bwMode="auto">
            <a:xfrm>
              <a:off x="785786" y="3464893"/>
              <a:ext cx="3500464" cy="3157618"/>
              <a:chOff x="220" y="1448"/>
              <a:chExt cx="2399" cy="2132"/>
            </a:xfrm>
          </p:grpSpPr>
          <p:sp>
            <p:nvSpPr>
              <p:cNvPr id="8211" name="Freeform 7"/>
              <p:cNvSpPr/>
              <p:nvPr/>
            </p:nvSpPr>
            <p:spPr bwMode="auto">
              <a:xfrm>
                <a:off x="485" y="1674"/>
                <a:ext cx="818" cy="472"/>
              </a:xfrm>
              <a:custGeom>
                <a:avLst/>
                <a:gdLst>
                  <a:gd name="T0" fmla="*/ 0 w 735"/>
                  <a:gd name="T1" fmla="*/ 1916 h 420"/>
                  <a:gd name="T2" fmla="*/ 2951 w 735"/>
                  <a:gd name="T3" fmla="*/ 0 h 420"/>
                  <a:gd name="T4" fmla="*/ 0 60000 65536"/>
                  <a:gd name="T5" fmla="*/ 0 60000 65536"/>
                  <a:gd name="T6" fmla="*/ 0 w 735"/>
                  <a:gd name="T7" fmla="*/ 0 h 420"/>
                  <a:gd name="T8" fmla="*/ 735 w 735"/>
                  <a:gd name="T9" fmla="*/ 420 h 420"/>
                </a:gdLst>
                <a:ahLst/>
                <a:cxnLst>
                  <a:cxn ang="T4">
                    <a:pos x="T0" y="T1"/>
                  </a:cxn>
                  <a:cxn ang="T5">
                    <a:pos x="T2" y="T3"/>
                  </a:cxn>
                </a:cxnLst>
                <a:rect l="T6" t="T7" r="T8" b="T9"/>
                <a:pathLst>
                  <a:path w="735" h="420">
                    <a:moveTo>
                      <a:pt x="0" y="420"/>
                    </a:moveTo>
                    <a:lnTo>
                      <a:pt x="735"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2" name="Freeform 8"/>
              <p:cNvSpPr/>
              <p:nvPr/>
            </p:nvSpPr>
            <p:spPr bwMode="auto">
              <a:xfrm>
                <a:off x="985" y="3369"/>
                <a:ext cx="777" cy="1"/>
              </a:xfrm>
              <a:custGeom>
                <a:avLst/>
                <a:gdLst>
                  <a:gd name="T0" fmla="*/ 8590 w 636"/>
                  <a:gd name="T1" fmla="*/ 0 h 7"/>
                  <a:gd name="T2" fmla="*/ 0 w 636"/>
                  <a:gd name="T3" fmla="*/ 0 h 7"/>
                  <a:gd name="T4" fmla="*/ 0 60000 65536"/>
                  <a:gd name="T5" fmla="*/ 0 60000 65536"/>
                  <a:gd name="T6" fmla="*/ 0 w 636"/>
                  <a:gd name="T7" fmla="*/ 0 h 7"/>
                  <a:gd name="T8" fmla="*/ 636 w 636"/>
                  <a:gd name="T9" fmla="*/ 7 h 7"/>
                </a:gdLst>
                <a:ahLst/>
                <a:cxnLst>
                  <a:cxn ang="T4">
                    <a:pos x="T0" y="T1"/>
                  </a:cxn>
                  <a:cxn ang="T5">
                    <a:pos x="T2" y="T3"/>
                  </a:cxn>
                </a:cxnLst>
                <a:rect l="T6" t="T7" r="T8" b="T9"/>
                <a:pathLst>
                  <a:path w="636" h="7">
                    <a:moveTo>
                      <a:pt x="636" y="7"/>
                    </a:moveTo>
                    <a:lnTo>
                      <a:pt x="0"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3" name="Freeform 9"/>
              <p:cNvSpPr/>
              <p:nvPr/>
            </p:nvSpPr>
            <p:spPr bwMode="auto">
              <a:xfrm>
                <a:off x="926" y="2289"/>
                <a:ext cx="1357" cy="947"/>
              </a:xfrm>
              <a:custGeom>
                <a:avLst/>
                <a:gdLst>
                  <a:gd name="T0" fmla="*/ 8047 w 1170"/>
                  <a:gd name="T1" fmla="*/ 0 h 840"/>
                  <a:gd name="T2" fmla="*/ 0 w 1170"/>
                  <a:gd name="T3" fmla="*/ 3993 h 840"/>
                  <a:gd name="T4" fmla="*/ 0 60000 65536"/>
                  <a:gd name="T5" fmla="*/ 0 60000 65536"/>
                  <a:gd name="T6" fmla="*/ 0 w 1170"/>
                  <a:gd name="T7" fmla="*/ 0 h 840"/>
                  <a:gd name="T8" fmla="*/ 1170 w 1170"/>
                  <a:gd name="T9" fmla="*/ 840 h 840"/>
                </a:gdLst>
                <a:ahLst/>
                <a:cxnLst>
                  <a:cxn ang="T4">
                    <a:pos x="T0" y="T1"/>
                  </a:cxn>
                  <a:cxn ang="T5">
                    <a:pos x="T2" y="T3"/>
                  </a:cxn>
                </a:cxnLst>
                <a:rect l="T6" t="T7" r="T8" b="T9"/>
                <a:pathLst>
                  <a:path w="1170" h="840">
                    <a:moveTo>
                      <a:pt x="1170" y="0"/>
                    </a:moveTo>
                    <a:lnTo>
                      <a:pt x="0" y="84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4" name="Freeform 10"/>
              <p:cNvSpPr/>
              <p:nvPr/>
            </p:nvSpPr>
            <p:spPr bwMode="auto">
              <a:xfrm>
                <a:off x="1590" y="1684"/>
                <a:ext cx="727" cy="464"/>
              </a:xfrm>
              <a:custGeom>
                <a:avLst/>
                <a:gdLst>
                  <a:gd name="T0" fmla="*/ 0 w 600"/>
                  <a:gd name="T1" fmla="*/ 0 h 430"/>
                  <a:gd name="T2" fmla="*/ 7281 w 600"/>
                  <a:gd name="T3" fmla="*/ 1160 h 430"/>
                  <a:gd name="T4" fmla="*/ 0 60000 65536"/>
                  <a:gd name="T5" fmla="*/ 0 60000 65536"/>
                  <a:gd name="T6" fmla="*/ 0 w 600"/>
                  <a:gd name="T7" fmla="*/ 0 h 430"/>
                  <a:gd name="T8" fmla="*/ 600 w 600"/>
                  <a:gd name="T9" fmla="*/ 430 h 430"/>
                </a:gdLst>
                <a:ahLst/>
                <a:cxnLst>
                  <a:cxn ang="T4">
                    <a:pos x="T0" y="T1"/>
                  </a:cxn>
                  <a:cxn ang="T5">
                    <a:pos x="T2" y="T3"/>
                  </a:cxn>
                </a:cxnLst>
                <a:rect l="T6" t="T7" r="T8" b="T9"/>
                <a:pathLst>
                  <a:path w="600" h="430">
                    <a:moveTo>
                      <a:pt x="0" y="0"/>
                    </a:moveTo>
                    <a:lnTo>
                      <a:pt x="600" y="43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5" name="Freeform 11"/>
              <p:cNvSpPr/>
              <p:nvPr/>
            </p:nvSpPr>
            <p:spPr bwMode="auto">
              <a:xfrm>
                <a:off x="531" y="2299"/>
                <a:ext cx="1307" cy="960"/>
              </a:xfrm>
              <a:custGeom>
                <a:avLst/>
                <a:gdLst>
                  <a:gd name="T0" fmla="*/ 0 w 1110"/>
                  <a:gd name="T1" fmla="*/ 0 h 870"/>
                  <a:gd name="T2" fmla="*/ 9283 w 1110"/>
                  <a:gd name="T3" fmla="*/ 3127 h 870"/>
                  <a:gd name="T4" fmla="*/ 0 60000 65536"/>
                  <a:gd name="T5" fmla="*/ 0 60000 65536"/>
                  <a:gd name="T6" fmla="*/ 0 w 1110"/>
                  <a:gd name="T7" fmla="*/ 0 h 870"/>
                  <a:gd name="T8" fmla="*/ 1110 w 1110"/>
                  <a:gd name="T9" fmla="*/ 870 h 870"/>
                </a:gdLst>
                <a:ahLst/>
                <a:cxnLst>
                  <a:cxn ang="T4">
                    <a:pos x="T0" y="T1"/>
                  </a:cxn>
                  <a:cxn ang="T5">
                    <a:pos x="T2" y="T3"/>
                  </a:cxn>
                </a:cxnLst>
                <a:rect l="T6" t="T7" r="T8" b="T9"/>
                <a:pathLst>
                  <a:path w="1110" h="870">
                    <a:moveTo>
                      <a:pt x="0" y="0"/>
                    </a:moveTo>
                    <a:lnTo>
                      <a:pt x="1110" y="87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6" name="Freeform 12"/>
              <p:cNvSpPr/>
              <p:nvPr/>
            </p:nvSpPr>
            <p:spPr bwMode="auto">
              <a:xfrm>
                <a:off x="1992" y="2388"/>
                <a:ext cx="392" cy="881"/>
              </a:xfrm>
              <a:custGeom>
                <a:avLst/>
                <a:gdLst>
                  <a:gd name="T0" fmla="*/ 0 w 300"/>
                  <a:gd name="T1" fmla="*/ 1938 h 825"/>
                  <a:gd name="T2" fmla="*/ 9705 w 300"/>
                  <a:gd name="T3" fmla="*/ 0 h 825"/>
                  <a:gd name="T4" fmla="*/ 0 60000 65536"/>
                  <a:gd name="T5" fmla="*/ 0 60000 65536"/>
                  <a:gd name="T6" fmla="*/ 0 w 300"/>
                  <a:gd name="T7" fmla="*/ 0 h 825"/>
                  <a:gd name="T8" fmla="*/ 300 w 300"/>
                  <a:gd name="T9" fmla="*/ 825 h 825"/>
                </a:gdLst>
                <a:ahLst/>
                <a:cxnLst>
                  <a:cxn ang="T4">
                    <a:pos x="T0" y="T1"/>
                  </a:cxn>
                  <a:cxn ang="T5">
                    <a:pos x="T2" y="T3"/>
                  </a:cxn>
                </a:cxnLst>
                <a:rect l="T6" t="T7" r="T8" b="T9"/>
                <a:pathLst>
                  <a:path w="300" h="825">
                    <a:moveTo>
                      <a:pt x="0" y="825"/>
                    </a:moveTo>
                    <a:lnTo>
                      <a:pt x="300" y="0"/>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sp>
            <p:nvSpPr>
              <p:cNvPr id="8217" name="Freeform 13"/>
              <p:cNvSpPr/>
              <p:nvPr/>
            </p:nvSpPr>
            <p:spPr bwMode="auto">
              <a:xfrm>
                <a:off x="436" y="2387"/>
                <a:ext cx="364" cy="836"/>
              </a:xfrm>
              <a:custGeom>
                <a:avLst/>
                <a:gdLst>
                  <a:gd name="T0" fmla="*/ 0 w 309"/>
                  <a:gd name="T1" fmla="*/ 0 h 758"/>
                  <a:gd name="T2" fmla="*/ 2599 w 309"/>
                  <a:gd name="T3" fmla="*/ 2708 h 758"/>
                  <a:gd name="T4" fmla="*/ 0 60000 65536"/>
                  <a:gd name="T5" fmla="*/ 0 60000 65536"/>
                  <a:gd name="T6" fmla="*/ 0 w 309"/>
                  <a:gd name="T7" fmla="*/ 0 h 758"/>
                  <a:gd name="T8" fmla="*/ 309 w 309"/>
                  <a:gd name="T9" fmla="*/ 758 h 758"/>
                </a:gdLst>
                <a:ahLst/>
                <a:cxnLst>
                  <a:cxn ang="T4">
                    <a:pos x="T0" y="T1"/>
                  </a:cxn>
                  <a:cxn ang="T5">
                    <a:pos x="T2" y="T3"/>
                  </a:cxn>
                </a:cxnLst>
                <a:rect l="T6" t="T7" r="T8" b="T9"/>
                <a:pathLst>
                  <a:path w="309" h="758">
                    <a:moveTo>
                      <a:pt x="0" y="0"/>
                    </a:moveTo>
                    <a:lnTo>
                      <a:pt x="309" y="758"/>
                    </a:lnTo>
                  </a:path>
                </a:pathLst>
              </a:custGeom>
              <a:noFill/>
              <a:ln w="28575">
                <a:solidFill>
                  <a:srgbClr val="000000"/>
                </a:solidFill>
                <a:round/>
                <a:tailEnd type="stealth" w="lg" len="lg"/>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endParaRPr lang="zh-CN" altLang="en-US" i="0" u="none"/>
              </a:p>
            </p:txBody>
          </p:sp>
          <p:grpSp>
            <p:nvGrpSpPr>
              <p:cNvPr id="8218" name="Group 14"/>
              <p:cNvGrpSpPr/>
              <p:nvPr/>
            </p:nvGrpSpPr>
            <p:grpSpPr bwMode="auto">
              <a:xfrm>
                <a:off x="1304" y="1448"/>
                <a:ext cx="334" cy="375"/>
                <a:chOff x="3721" y="3017"/>
                <a:chExt cx="334" cy="375"/>
              </a:xfrm>
            </p:grpSpPr>
            <p:sp>
              <p:nvSpPr>
                <p:cNvPr id="38"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sz="2800" i="0" u="none">
                    <a:solidFill>
                      <a:schemeClr val="bg1"/>
                    </a:solidFill>
                    <a:latin typeface="Arial" panose="020B0604020202020204" pitchFamily="34" charset="0"/>
                  </a:endParaRPr>
                </a:p>
              </p:txBody>
            </p:sp>
            <p:sp>
              <p:nvSpPr>
                <p:cNvPr id="8232" name="Text Box 16"/>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B</a:t>
                  </a:r>
                  <a:endParaRPr lang="en-US" altLang="zh-CN" sz="2800" i="0" u="none">
                    <a:solidFill>
                      <a:schemeClr val="bg1"/>
                    </a:solidFill>
                    <a:latin typeface="Times New Roman" panose="02020603050405020304" pitchFamily="18" charset="0"/>
                  </a:endParaRPr>
                </a:p>
              </p:txBody>
            </p:sp>
          </p:grpSp>
          <p:grpSp>
            <p:nvGrpSpPr>
              <p:cNvPr id="8219" name="Group 17"/>
              <p:cNvGrpSpPr/>
              <p:nvPr/>
            </p:nvGrpSpPr>
            <p:grpSpPr bwMode="auto">
              <a:xfrm>
                <a:off x="220" y="2051"/>
                <a:ext cx="317" cy="375"/>
                <a:chOff x="3721" y="3005"/>
                <a:chExt cx="317" cy="375"/>
              </a:xfrm>
            </p:grpSpPr>
            <p:sp>
              <p:nvSpPr>
                <p:cNvPr id="36" name="Oval 18"/>
                <p:cNvSpPr>
                  <a:spLocks noChangeArrowheads="1"/>
                </p:cNvSpPr>
                <p:nvPr/>
              </p:nvSpPr>
              <p:spPr bwMode="auto">
                <a:xfrm>
                  <a:off x="3721" y="3048"/>
                  <a:ext cx="317" cy="311"/>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i="0" u="none">
                    <a:solidFill>
                      <a:schemeClr val="bg1"/>
                    </a:solidFill>
                    <a:latin typeface="Arial" panose="020B0604020202020204" pitchFamily="34" charset="0"/>
                  </a:endParaRPr>
                </a:p>
              </p:txBody>
            </p:sp>
            <p:sp>
              <p:nvSpPr>
                <p:cNvPr id="8230" name="Text Box 19"/>
                <p:cNvSpPr txBox="1">
                  <a:spLocks noChangeArrowheads="1"/>
                </p:cNvSpPr>
                <p:nvPr/>
              </p:nvSpPr>
              <p:spPr bwMode="auto">
                <a:xfrm>
                  <a:off x="3721" y="3005"/>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A</a:t>
                  </a:r>
                  <a:endParaRPr lang="en-US" altLang="zh-CN" sz="2800" i="0" u="none">
                    <a:solidFill>
                      <a:schemeClr val="bg1"/>
                    </a:solidFill>
                    <a:latin typeface="Times New Roman" panose="02020603050405020304" pitchFamily="18" charset="0"/>
                  </a:endParaRPr>
                </a:p>
              </p:txBody>
            </p:sp>
          </p:grpSp>
          <p:grpSp>
            <p:nvGrpSpPr>
              <p:cNvPr id="8220" name="Group 20"/>
              <p:cNvGrpSpPr/>
              <p:nvPr/>
            </p:nvGrpSpPr>
            <p:grpSpPr bwMode="auto">
              <a:xfrm>
                <a:off x="672" y="3177"/>
                <a:ext cx="334" cy="375"/>
                <a:chOff x="3721" y="3017"/>
                <a:chExt cx="334" cy="375"/>
              </a:xfrm>
            </p:grpSpPr>
            <p:sp>
              <p:nvSpPr>
                <p:cNvPr id="34"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i="0" u="none">
                    <a:solidFill>
                      <a:schemeClr val="bg1"/>
                    </a:solidFill>
                    <a:latin typeface="Arial" panose="020B0604020202020204" pitchFamily="34" charset="0"/>
                  </a:endParaRPr>
                </a:p>
              </p:txBody>
            </p:sp>
            <p:sp>
              <p:nvSpPr>
                <p:cNvPr id="8228" name="Text Box 22"/>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E</a:t>
                  </a:r>
                  <a:endParaRPr lang="en-US" altLang="zh-CN" sz="2800" i="0" u="none">
                    <a:solidFill>
                      <a:schemeClr val="bg1"/>
                    </a:solidFill>
                    <a:latin typeface="Times New Roman" panose="02020603050405020304" pitchFamily="18" charset="0"/>
                  </a:endParaRPr>
                </a:p>
              </p:txBody>
            </p:sp>
          </p:grpSp>
          <p:grpSp>
            <p:nvGrpSpPr>
              <p:cNvPr id="8221" name="Group 23"/>
              <p:cNvGrpSpPr/>
              <p:nvPr/>
            </p:nvGrpSpPr>
            <p:grpSpPr bwMode="auto">
              <a:xfrm>
                <a:off x="1757" y="3205"/>
                <a:ext cx="334" cy="375"/>
                <a:chOff x="3721" y="3017"/>
                <a:chExt cx="334" cy="375"/>
              </a:xfrm>
            </p:grpSpPr>
            <p:sp>
              <p:nvSpPr>
                <p:cNvPr id="32"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sz="2800" i="0" u="none" dirty="0">
                    <a:solidFill>
                      <a:schemeClr val="bg1"/>
                    </a:solidFill>
                    <a:latin typeface="Arial" panose="020B0604020202020204" pitchFamily="34" charset="0"/>
                  </a:endParaRPr>
                </a:p>
              </p:txBody>
            </p:sp>
            <p:sp>
              <p:nvSpPr>
                <p:cNvPr id="8226" name="Text Box 2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D</a:t>
                  </a:r>
                  <a:endParaRPr lang="en-US" altLang="zh-CN" sz="2800" i="0" u="none">
                    <a:solidFill>
                      <a:schemeClr val="bg1"/>
                    </a:solidFill>
                    <a:latin typeface="Times New Roman" panose="02020603050405020304" pitchFamily="18" charset="0"/>
                  </a:endParaRPr>
                </a:p>
              </p:txBody>
            </p:sp>
          </p:grpSp>
          <p:grpSp>
            <p:nvGrpSpPr>
              <p:cNvPr id="8222" name="Group 26"/>
              <p:cNvGrpSpPr/>
              <p:nvPr/>
            </p:nvGrpSpPr>
            <p:grpSpPr bwMode="auto">
              <a:xfrm>
                <a:off x="2285" y="2053"/>
                <a:ext cx="334" cy="375"/>
                <a:chOff x="3721" y="3017"/>
                <a:chExt cx="334" cy="375"/>
              </a:xfrm>
            </p:grpSpPr>
            <p:sp>
              <p:nvSpPr>
                <p:cNvPr id="30"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ln>
                <a:effectLst/>
              </p:spPr>
              <p:txBody>
                <a:bodyPr lIns="10800" tIns="28800" rIns="0" bIns="10800"/>
                <a:lstStyle/>
                <a:p>
                  <a:pPr>
                    <a:defRPr/>
                  </a:pPr>
                  <a:endParaRPr lang="zh-CN" altLang="en-US" sz="2800" i="0" u="none">
                    <a:solidFill>
                      <a:schemeClr val="bg1"/>
                    </a:solidFill>
                    <a:latin typeface="Arial" panose="020B0604020202020204" pitchFamily="34" charset="0"/>
                  </a:endParaRPr>
                </a:p>
              </p:txBody>
            </p:sp>
            <p:sp>
              <p:nvSpPr>
                <p:cNvPr id="8224" name="Text Box 2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72000" tIns="54000" rIns="0" bIns="10800"/>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gn="just"/>
                  <a:r>
                    <a:rPr lang="en-US" altLang="zh-CN" sz="2800" i="0" u="none">
                      <a:solidFill>
                        <a:schemeClr val="bg1"/>
                      </a:solidFill>
                      <a:latin typeface="Times New Roman" panose="02020603050405020304" pitchFamily="18" charset="0"/>
                    </a:rPr>
                    <a:t>C</a:t>
                  </a:r>
                  <a:endParaRPr lang="en-US" altLang="zh-CN" sz="2800" i="0" u="none">
                    <a:solidFill>
                      <a:schemeClr val="bg1"/>
                    </a:solidFill>
                    <a:latin typeface="Times New Roman" panose="02020603050405020304" pitchFamily="18" charset="0"/>
                  </a:endParaRPr>
                </a:p>
              </p:txBody>
            </p:sp>
          </p:grpSp>
        </p:grpSp>
        <p:sp>
          <p:nvSpPr>
            <p:cNvPr id="8204" name="Text Box 29"/>
            <p:cNvSpPr txBox="1">
              <a:spLocks noChangeArrowheads="1"/>
            </p:cNvSpPr>
            <p:nvPr/>
          </p:nvSpPr>
          <p:spPr bwMode="auto">
            <a:xfrm>
              <a:off x="1389867" y="3778878"/>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10</a:t>
              </a:r>
              <a:endParaRPr lang="en-US" altLang="zh-CN" sz="2400" i="0" u="none">
                <a:latin typeface="Times New Roman" panose="02020603050405020304" pitchFamily="18" charset="0"/>
              </a:endParaRPr>
            </a:p>
          </p:txBody>
        </p:sp>
        <p:sp>
          <p:nvSpPr>
            <p:cNvPr id="8205" name="Text Box 30"/>
            <p:cNvSpPr txBox="1">
              <a:spLocks noChangeArrowheads="1"/>
            </p:cNvSpPr>
            <p:nvPr/>
          </p:nvSpPr>
          <p:spPr bwMode="auto">
            <a:xfrm>
              <a:off x="3253181" y="3750737"/>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50</a:t>
              </a:r>
              <a:endParaRPr lang="en-US" altLang="zh-CN" sz="2400" i="0" u="none">
                <a:latin typeface="Times New Roman" panose="02020603050405020304" pitchFamily="18" charset="0"/>
              </a:endParaRPr>
            </a:p>
          </p:txBody>
        </p:sp>
        <p:sp>
          <p:nvSpPr>
            <p:cNvPr id="8206" name="Text Box 31"/>
            <p:cNvSpPr txBox="1">
              <a:spLocks noChangeArrowheads="1"/>
            </p:cNvSpPr>
            <p:nvPr/>
          </p:nvSpPr>
          <p:spPr bwMode="auto">
            <a:xfrm>
              <a:off x="1684612" y="4704540"/>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30</a:t>
              </a:r>
              <a:endParaRPr lang="en-US" altLang="zh-CN" sz="2400" i="0" u="none">
                <a:latin typeface="Times New Roman" panose="02020603050405020304" pitchFamily="18" charset="0"/>
              </a:endParaRPr>
            </a:p>
          </p:txBody>
        </p:sp>
        <p:sp>
          <p:nvSpPr>
            <p:cNvPr id="8207" name="Text Box 32"/>
            <p:cNvSpPr txBox="1">
              <a:spLocks noChangeArrowheads="1"/>
            </p:cNvSpPr>
            <p:nvPr/>
          </p:nvSpPr>
          <p:spPr bwMode="auto">
            <a:xfrm>
              <a:off x="2930713" y="4704540"/>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10</a:t>
              </a:r>
              <a:endParaRPr lang="en-US" altLang="zh-CN" sz="2400" i="0" u="none">
                <a:latin typeface="Times New Roman" panose="02020603050405020304" pitchFamily="18" charset="0"/>
              </a:endParaRPr>
            </a:p>
          </p:txBody>
        </p:sp>
        <p:sp>
          <p:nvSpPr>
            <p:cNvPr id="8208" name="Text Box 33"/>
            <p:cNvSpPr txBox="1">
              <a:spLocks noChangeArrowheads="1"/>
            </p:cNvSpPr>
            <p:nvPr/>
          </p:nvSpPr>
          <p:spPr bwMode="auto">
            <a:xfrm>
              <a:off x="788704" y="5302888"/>
              <a:ext cx="573440"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100</a:t>
              </a:r>
              <a:endParaRPr lang="en-US" altLang="zh-CN" sz="2400" i="0" u="none">
                <a:latin typeface="Times New Roman" panose="02020603050405020304" pitchFamily="18" charset="0"/>
              </a:endParaRPr>
            </a:p>
          </p:txBody>
        </p:sp>
        <p:sp>
          <p:nvSpPr>
            <p:cNvPr id="8209" name="Text Box 34"/>
            <p:cNvSpPr txBox="1">
              <a:spLocks noChangeArrowheads="1"/>
            </p:cNvSpPr>
            <p:nvPr/>
          </p:nvSpPr>
          <p:spPr bwMode="auto">
            <a:xfrm>
              <a:off x="3715727" y="5372497"/>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20</a:t>
              </a:r>
              <a:endParaRPr lang="en-US" altLang="zh-CN" sz="2400" i="0" u="none">
                <a:latin typeface="Times New Roman" panose="02020603050405020304" pitchFamily="18" charset="0"/>
              </a:endParaRPr>
            </a:p>
          </p:txBody>
        </p:sp>
        <p:sp>
          <p:nvSpPr>
            <p:cNvPr id="8210" name="Text Box 35"/>
            <p:cNvSpPr txBox="1">
              <a:spLocks noChangeArrowheads="1"/>
            </p:cNvSpPr>
            <p:nvPr/>
          </p:nvSpPr>
          <p:spPr bwMode="auto">
            <a:xfrm>
              <a:off x="2259511" y="6395909"/>
              <a:ext cx="503401" cy="46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0" u="none">
                  <a:latin typeface="Times New Roman" panose="02020603050405020304" pitchFamily="18" charset="0"/>
                </a:rPr>
                <a:t>60</a:t>
              </a:r>
              <a:endParaRPr lang="en-US" altLang="zh-CN" sz="2400" i="0" u="none">
                <a:latin typeface="Times New Roman" panose="02020603050405020304" pitchFamily="18" charset="0"/>
              </a:endParaRPr>
            </a:p>
          </p:txBody>
        </p:sp>
      </p:grpSp>
      <p:sp>
        <p:nvSpPr>
          <p:cNvPr id="40" name="Text Box 36"/>
          <p:cNvSpPr txBox="1">
            <a:spLocks noChangeArrowheads="1"/>
          </p:cNvSpPr>
          <p:nvPr/>
        </p:nvSpPr>
        <p:spPr bwMode="auto">
          <a:xfrm>
            <a:off x="4977973" y="3925901"/>
            <a:ext cx="3749675"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b="1" i="0" u="none">
                <a:latin typeface="Times New Roman" panose="02020603050405020304" pitchFamily="18" charset="0"/>
              </a:rPr>
              <a:t>AE</a:t>
            </a:r>
            <a:r>
              <a:rPr lang="zh-CN" altLang="en-US" sz="2800" b="1" i="0" u="none">
                <a:latin typeface="Times New Roman" panose="02020603050405020304" pitchFamily="18" charset="0"/>
              </a:rPr>
              <a:t>：</a:t>
            </a:r>
            <a:r>
              <a:rPr lang="en-US" altLang="zh-CN" sz="2800" b="1" i="0" u="none">
                <a:latin typeface="Times New Roman" panose="02020603050405020304" pitchFamily="18" charset="0"/>
              </a:rPr>
              <a:t>100</a:t>
            </a:r>
            <a:endParaRPr lang="en-US" altLang="zh-CN" sz="2800" b="1" i="0" u="none">
              <a:latin typeface="Times New Roman" panose="02020603050405020304" pitchFamily="18" charset="0"/>
            </a:endParaRPr>
          </a:p>
          <a:p>
            <a:pPr>
              <a:spcBef>
                <a:spcPct val="20000"/>
              </a:spcBef>
            </a:pPr>
            <a:r>
              <a:rPr lang="en-US" altLang="zh-CN" sz="2800" b="1" i="0" u="none">
                <a:latin typeface="Times New Roman" panose="02020603050405020304" pitchFamily="18" charset="0"/>
              </a:rPr>
              <a:t>ADE</a:t>
            </a:r>
            <a:r>
              <a:rPr lang="zh-CN" altLang="en-US" sz="2800" b="1" i="0" u="none">
                <a:latin typeface="Times New Roman" panose="02020603050405020304" pitchFamily="18" charset="0"/>
              </a:rPr>
              <a:t>：</a:t>
            </a:r>
            <a:r>
              <a:rPr lang="en-US" altLang="zh-CN" sz="2800" b="1" i="0" u="none">
                <a:latin typeface="Times New Roman" panose="02020603050405020304" pitchFamily="18" charset="0"/>
              </a:rPr>
              <a:t>90 </a:t>
            </a:r>
            <a:endParaRPr lang="en-US" altLang="zh-CN" sz="2800" b="1" i="0" u="none">
              <a:latin typeface="Times New Roman" panose="02020603050405020304" pitchFamily="18" charset="0"/>
            </a:endParaRPr>
          </a:p>
          <a:p>
            <a:pPr>
              <a:spcBef>
                <a:spcPct val="20000"/>
              </a:spcBef>
            </a:pPr>
            <a:r>
              <a:rPr lang="en-US" altLang="zh-CN" sz="2800" b="1" i="0" u="none">
                <a:latin typeface="Times New Roman" panose="02020603050405020304" pitchFamily="18" charset="0"/>
              </a:rPr>
              <a:t>ADCE</a:t>
            </a:r>
            <a:r>
              <a:rPr lang="zh-CN" altLang="en-US" sz="2800" b="1" i="0" u="none">
                <a:latin typeface="Times New Roman" panose="02020603050405020304" pitchFamily="18" charset="0"/>
              </a:rPr>
              <a:t>：</a:t>
            </a:r>
            <a:r>
              <a:rPr lang="en-US" altLang="zh-CN" sz="2800" b="1" i="0" u="none">
                <a:latin typeface="Times New Roman" panose="02020603050405020304" pitchFamily="18" charset="0"/>
              </a:rPr>
              <a:t>60 </a:t>
            </a:r>
            <a:endParaRPr lang="en-US" altLang="zh-CN" sz="2800" b="1" i="0" u="none">
              <a:latin typeface="Times New Roman" panose="02020603050405020304" pitchFamily="18" charset="0"/>
            </a:endParaRPr>
          </a:p>
          <a:p>
            <a:pPr>
              <a:spcBef>
                <a:spcPct val="20000"/>
              </a:spcBef>
            </a:pPr>
            <a:r>
              <a:rPr lang="en-US" altLang="zh-CN" sz="2800" b="1" i="0" u="none">
                <a:latin typeface="Times New Roman" panose="02020603050405020304" pitchFamily="18" charset="0"/>
              </a:rPr>
              <a:t>ABCE</a:t>
            </a:r>
            <a:r>
              <a:rPr lang="zh-CN" altLang="en-US" sz="2800" b="1" i="0" u="none">
                <a:latin typeface="Times New Roman" panose="02020603050405020304" pitchFamily="18" charset="0"/>
              </a:rPr>
              <a:t>：</a:t>
            </a:r>
            <a:r>
              <a:rPr lang="en-US" altLang="zh-CN" sz="2800" b="1" i="0" u="none">
                <a:latin typeface="Times New Roman" panose="02020603050405020304" pitchFamily="18" charset="0"/>
              </a:rPr>
              <a:t>70</a:t>
            </a:r>
            <a:endParaRPr lang="en-US" altLang="zh-CN" sz="2800" b="1" i="0" u="none">
              <a:latin typeface="Times New Roman" panose="02020603050405020304" pitchFamily="18" charset="0"/>
            </a:endParaRPr>
          </a:p>
        </p:txBody>
      </p:sp>
      <p:sp>
        <p:nvSpPr>
          <p:cNvPr id="41" name="Line 37"/>
          <p:cNvSpPr>
            <a:spLocks noChangeShapeType="1"/>
          </p:cNvSpPr>
          <p:nvPr/>
        </p:nvSpPr>
        <p:spPr bwMode="auto">
          <a:xfrm>
            <a:off x="5072063" y="5412105"/>
            <a:ext cx="172085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 name="椭圆 42"/>
          <p:cNvSpPr>
            <a:spLocks noChangeArrowheads="1"/>
          </p:cNvSpPr>
          <p:nvPr/>
        </p:nvSpPr>
        <p:spPr bwMode="auto">
          <a:xfrm>
            <a:off x="757238" y="4540568"/>
            <a:ext cx="500062" cy="500062"/>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endParaRPr lang="zh-CN" altLang="en-US" u="none"/>
          </a:p>
        </p:txBody>
      </p:sp>
      <p:sp>
        <p:nvSpPr>
          <p:cNvPr id="44" name="椭圆 43"/>
          <p:cNvSpPr>
            <a:spLocks noChangeArrowheads="1"/>
          </p:cNvSpPr>
          <p:nvPr/>
        </p:nvSpPr>
        <p:spPr bwMode="auto">
          <a:xfrm>
            <a:off x="1401763" y="6170930"/>
            <a:ext cx="500062" cy="500063"/>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eaLnBrk="1" hangingPunct="1"/>
            <a:endParaRPr lang="zh-CN" altLang="en-US" u="none"/>
          </a:p>
        </p:txBody>
      </p:sp>
      <p:sp>
        <p:nvSpPr>
          <p:cNvPr id="3" name="灯片编号占位符 2"/>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wipe(left)">
                                      <p:cBhvr>
                                        <p:cTn id="7" dur="10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animBg="1"/>
      <p:bldP spid="4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p:txBody>
          <a:bodyPr/>
          <a:lstStyle/>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rPr>
              <a:t>两类最短路径问题</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71" name="Rectangle 3"/>
          <p:cNvSpPr txBox="1">
            <a:spLocks noRot="1" noChangeArrowheads="1"/>
          </p:cNvSpPr>
          <p:nvPr/>
        </p:nvSpPr>
        <p:spPr bwMode="auto">
          <a:xfrm>
            <a:off x="611560" y="2131219"/>
            <a:ext cx="81534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i="1" u="sng">
                <a:solidFill>
                  <a:schemeClr val="tx1"/>
                </a:solidFill>
                <a:latin typeface="Arial" panose="020B0604020202020204" pitchFamily="34" charset="0"/>
                <a:ea typeface="宋体" panose="02010600030101010101" pitchFamily="2" charset="-122"/>
              </a:defRPr>
            </a:lvl1pPr>
            <a:lvl2pPr marL="742950" indent="-285750">
              <a:defRPr i="1" u="sng">
                <a:solidFill>
                  <a:schemeClr val="tx1"/>
                </a:solidFill>
                <a:latin typeface="Arial" panose="020B0604020202020204" pitchFamily="34" charset="0"/>
                <a:ea typeface="宋体" panose="02010600030101010101" pitchFamily="2" charset="-122"/>
              </a:defRPr>
            </a:lvl2pPr>
            <a:lvl3pPr marL="1143000" indent="-228600">
              <a:defRPr i="1" u="sng">
                <a:solidFill>
                  <a:schemeClr val="tx1"/>
                </a:solidFill>
                <a:latin typeface="Arial" panose="020B0604020202020204" pitchFamily="34" charset="0"/>
                <a:ea typeface="宋体" panose="02010600030101010101" pitchFamily="2" charset="-122"/>
              </a:defRPr>
            </a:lvl3pPr>
            <a:lvl4pPr marL="1600200" indent="-228600">
              <a:defRPr i="1" u="sng">
                <a:solidFill>
                  <a:schemeClr val="tx1"/>
                </a:solidFill>
                <a:latin typeface="Arial" panose="020B0604020202020204" pitchFamily="34" charset="0"/>
                <a:ea typeface="宋体" panose="02010600030101010101" pitchFamily="2" charset="-122"/>
              </a:defRPr>
            </a:lvl4pPr>
            <a:lvl5pPr marL="2057400" indent="-228600">
              <a:defRPr i="1"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u="sng">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Char char="n"/>
            </a:pPr>
            <a:r>
              <a:rPr lang="zh-CN" altLang="en-US" sz="3200" b="1" i="0" u="none" dirty="0">
                <a:solidFill>
                  <a:schemeClr val="hlink"/>
                </a:solidFill>
              </a:rPr>
              <a:t>单源点最短路径</a:t>
            </a:r>
            <a:endParaRPr lang="en-US" altLang="zh-CN" sz="3200" i="0" u="none" dirty="0">
              <a:cs typeface="Times New Roman" panose="02020603050405020304" pitchFamily="18" charset="0"/>
            </a:endParaRPr>
          </a:p>
          <a:p>
            <a:pPr lvl="1">
              <a:lnSpc>
                <a:spcPct val="80000"/>
              </a:lnSpc>
              <a:spcBef>
                <a:spcPct val="20000"/>
              </a:spcBef>
              <a:buClr>
                <a:schemeClr val="hlink"/>
              </a:buClr>
              <a:buSzPct val="55000"/>
              <a:buFont typeface="Wingdings" panose="05000000000000000000" pitchFamily="2" charset="2"/>
              <a:buChar char="n"/>
            </a:pPr>
            <a:r>
              <a:rPr lang="zh-CN" altLang="en-US" sz="2800" i="0" u="none" dirty="0"/>
              <a:t>找出从某个源点出发，到图中其余各顶点的最短路径。</a:t>
            </a:r>
            <a:endParaRPr lang="en-US" altLang="zh-CN" sz="2800" i="0" u="none" dirty="0"/>
          </a:p>
          <a:p>
            <a:pPr lvl="1">
              <a:lnSpc>
                <a:spcPct val="80000"/>
              </a:lnSpc>
              <a:spcBef>
                <a:spcPct val="20000"/>
              </a:spcBef>
              <a:buClr>
                <a:schemeClr val="hlink"/>
              </a:buClr>
              <a:buSzPct val="55000"/>
              <a:buFont typeface="Wingdings" panose="05000000000000000000" pitchFamily="2" charset="2"/>
              <a:buChar char="n"/>
            </a:pPr>
            <a:endParaRPr lang="zh-CN" altLang="en-US" sz="2800" i="0" u="none" dirty="0"/>
          </a:p>
          <a:p>
            <a:pPr>
              <a:lnSpc>
                <a:spcPct val="80000"/>
              </a:lnSpc>
              <a:spcBef>
                <a:spcPct val="20000"/>
              </a:spcBef>
              <a:buClr>
                <a:schemeClr val="folHlink"/>
              </a:buClr>
              <a:buSzPct val="60000"/>
              <a:buFont typeface="Wingdings" panose="05000000000000000000" pitchFamily="2" charset="2"/>
              <a:buChar char="n"/>
            </a:pPr>
            <a:r>
              <a:rPr lang="zh-CN" altLang="en-US" sz="3200" b="1" i="0" u="none" dirty="0"/>
              <a:t>所有顶点之间的最短路径</a:t>
            </a:r>
            <a:endParaRPr lang="zh-CN" altLang="en-US" sz="3200" i="0" u="none" dirty="0"/>
          </a:p>
        </p:txBody>
      </p:sp>
      <p:sp>
        <p:nvSpPr>
          <p:cNvPr id="2" name="灯片编号占位符 1"/>
          <p:cNvSpPr>
            <a:spLocks noGrp="1"/>
          </p:cNvSpPr>
          <p:nvPr>
            <p:ph type="sldNum" sz="quarter" idx="12"/>
          </p:nvPr>
        </p:nvSpPr>
        <p:spPr/>
        <p:txBody>
          <a:bodyPr/>
          <a:lstStyle/>
          <a:p>
            <a:fld id="{E20C01E3-82B6-4EC2-AE33-0DA58402510A}"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《数据结构(Java版)(第2版)》</Template>
  <TotalTime>0</TotalTime>
  <Words>30888</Words>
  <Application>WPS 演示</Application>
  <PresentationFormat>全屏显示(4:3)</PresentationFormat>
  <Paragraphs>3314</Paragraphs>
  <Slides>158</Slides>
  <Notes>77</Notes>
  <HiddenSlides>0</HiddenSlides>
  <MMClips>0</MMClips>
  <ScaleCrop>false</ScaleCrop>
  <HeadingPairs>
    <vt:vector size="8" baseType="variant">
      <vt:variant>
        <vt:lpstr>已用的字体</vt:lpstr>
      </vt:variant>
      <vt:variant>
        <vt:i4>30</vt:i4>
      </vt:variant>
      <vt:variant>
        <vt:lpstr>主题</vt:lpstr>
      </vt:variant>
      <vt:variant>
        <vt:i4>2</vt:i4>
      </vt:variant>
      <vt:variant>
        <vt:lpstr>嵌入 OLE 服务器</vt:lpstr>
      </vt:variant>
      <vt:variant>
        <vt:i4>6</vt:i4>
      </vt:variant>
      <vt:variant>
        <vt:lpstr>幻灯片标题</vt:lpstr>
      </vt:variant>
      <vt:variant>
        <vt:i4>158</vt:i4>
      </vt:variant>
    </vt:vector>
  </HeadingPairs>
  <TitlesOfParts>
    <vt:vector size="196" baseType="lpstr">
      <vt:lpstr>Arial</vt:lpstr>
      <vt:lpstr>宋体</vt:lpstr>
      <vt:lpstr>Wingdings</vt:lpstr>
      <vt:lpstr>Times New Roman</vt:lpstr>
      <vt:lpstr>Comic Sans MS</vt:lpstr>
      <vt:lpstr>微软雅黑</vt:lpstr>
      <vt:lpstr>Arial Unicode MS</vt:lpstr>
      <vt:lpstr>华文行楷</vt:lpstr>
      <vt:lpstr>Verdana</vt:lpstr>
      <vt:lpstr>楷体_GB2312</vt:lpstr>
      <vt:lpstr>新宋体</vt:lpstr>
      <vt:lpstr>楷体_GB2312</vt:lpstr>
      <vt:lpstr>黑体</vt:lpstr>
      <vt:lpstr>Symbol</vt:lpstr>
      <vt:lpstr>Wingdings 2</vt:lpstr>
      <vt:lpstr>Tahoma</vt:lpstr>
      <vt:lpstr>Calibri</vt:lpstr>
      <vt:lpstr>Times New Roman</vt:lpstr>
      <vt:lpstr>华文楷体</vt:lpstr>
      <vt:lpstr>Wingdings 2</vt:lpstr>
      <vt:lpstr>Courier New</vt:lpstr>
      <vt:lpstr>隶书</vt:lpstr>
      <vt:lpstr>Monotype Sorts</vt:lpstr>
      <vt:lpstr>Angsana New</vt:lpstr>
      <vt:lpstr>Microsoft Sans Serif</vt:lpstr>
      <vt:lpstr>华文新魏</vt:lpstr>
      <vt:lpstr>仿宋_GB2312</vt:lpstr>
      <vt:lpstr>仿宋</vt:lpstr>
      <vt:lpstr>Cambria Math</vt:lpstr>
      <vt:lpstr>Wingdings</vt:lpstr>
      <vt:lpstr>Crayons</vt:lpstr>
      <vt:lpstr>Blends</vt:lpstr>
      <vt:lpstr>Equation.3</vt:lpstr>
      <vt:lpstr>Equation.3</vt:lpstr>
      <vt:lpstr>Equation.3</vt:lpstr>
      <vt:lpstr>MS_ClipArt_Gallery.5</vt:lpstr>
      <vt:lpstr>Visio.Drawing.11</vt:lpstr>
      <vt:lpstr>MS_ClipArt_Gallery.5</vt:lpstr>
      <vt:lpstr>第7章   图</vt:lpstr>
      <vt:lpstr>图</vt:lpstr>
      <vt:lpstr>7.1   图及其抽象数据类型</vt:lpstr>
      <vt:lpstr>无向图 </vt:lpstr>
      <vt:lpstr>有向图 </vt:lpstr>
      <vt:lpstr>多重图和带自身环的图 </vt:lpstr>
      <vt:lpstr>无向完全图</vt:lpstr>
      <vt:lpstr>有向完全图</vt:lpstr>
      <vt:lpstr>带权图 </vt:lpstr>
      <vt:lpstr>邻接顶点 </vt:lpstr>
      <vt:lpstr>顶点的度</vt:lpstr>
      <vt:lpstr>顶点的度</vt:lpstr>
      <vt:lpstr>子图</vt:lpstr>
      <vt:lpstr>子图</vt:lpstr>
      <vt:lpstr>路径</vt:lpstr>
      <vt:lpstr>路径</vt:lpstr>
      <vt:lpstr>简单路径</vt:lpstr>
      <vt:lpstr>连通性-无向图</vt:lpstr>
      <vt:lpstr>连通性-有向图</vt:lpstr>
      <vt:lpstr>7.1.2  图抽象数据类型</vt:lpstr>
      <vt:lpstr>7.1.2  图抽象数据类型</vt:lpstr>
      <vt:lpstr>7.2   图的表示和实现</vt:lpstr>
      <vt:lpstr>7.2.1   图的邻接矩阵表示</vt:lpstr>
      <vt:lpstr>7.2.1   图的邻接矩阵表示</vt:lpstr>
      <vt:lpstr>7.2.1   图的邻接矩阵表示</vt:lpstr>
      <vt:lpstr>邻接矩阵表示的带权图类 </vt:lpstr>
      <vt:lpstr>邻接矩阵表示的图类 </vt:lpstr>
      <vt:lpstr>图的插入操作</vt:lpstr>
      <vt:lpstr>图的插入操作</vt:lpstr>
      <vt:lpstr>图的删除操作 </vt:lpstr>
      <vt:lpstr>图的删除操作 </vt:lpstr>
      <vt:lpstr>图的删除操作 </vt:lpstr>
      <vt:lpstr>PowerPoint 演示文稿</vt:lpstr>
      <vt:lpstr>PowerPoint 演示文稿</vt:lpstr>
      <vt:lpstr>PowerPoint 演示文稿</vt:lpstr>
      <vt:lpstr>其他操作</vt:lpstr>
      <vt:lpstr>PowerPoint 演示文稿</vt:lpstr>
      <vt:lpstr>邻接矩阵的效率分析</vt:lpstr>
      <vt:lpstr>7.2.2   图的邻接表表示</vt:lpstr>
      <vt:lpstr>7.2.2   图的邻接表表示</vt:lpstr>
      <vt:lpstr>7.2.2   图的邻接表表示</vt:lpstr>
      <vt:lpstr>无向图的邻接表表示  </vt:lpstr>
      <vt:lpstr>无向图的邻接表表示 </vt:lpstr>
      <vt:lpstr>有向图的邻接表表示 </vt:lpstr>
      <vt:lpstr>有向图的邻接表表示 </vt:lpstr>
      <vt:lpstr>2.邻接表表示的带权图类 </vt:lpstr>
      <vt:lpstr>2.邻接表表示的带权图类 </vt:lpstr>
      <vt:lpstr>2.邻接表表示的带权图类 </vt:lpstr>
      <vt:lpstr>插入算法</vt:lpstr>
      <vt:lpstr>删除顶点C</vt:lpstr>
      <vt:lpstr>删除算法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图的遍历</vt:lpstr>
      <vt:lpstr>7.3   图的遍历</vt:lpstr>
      <vt:lpstr>7.3.1   图的深度优先搜索遍历</vt:lpstr>
      <vt:lpstr>7.3.1   图的深度优先搜索遍历</vt:lpstr>
      <vt:lpstr>7.3.1   图的深度优先搜索遍历</vt:lpstr>
      <vt:lpstr>7.3.1   图的深度优先搜索遍历</vt:lpstr>
      <vt:lpstr>7.3.1   图的深度优先搜索遍历</vt:lpstr>
      <vt:lpstr>7.3.1   图的深度优先搜索遍历</vt:lpstr>
      <vt:lpstr>7.3.1   图的深度优先搜索遍历</vt:lpstr>
      <vt:lpstr>深度优先搜索遍历算法</vt:lpstr>
      <vt:lpstr>深度优先搜索遍历算法</vt:lpstr>
      <vt:lpstr>深度优先搜索遍历算法</vt:lpstr>
      <vt:lpstr>7.3.2   图的广度优先搜索遍历</vt:lpstr>
      <vt:lpstr>7.3.2   图的广度优先搜索遍历</vt:lpstr>
      <vt:lpstr>7.3.2   图的广度优先搜索遍历</vt:lpstr>
      <vt:lpstr>7.3.2   图的广度优先搜索遍历</vt:lpstr>
      <vt:lpstr>7.4   最小生成树</vt:lpstr>
      <vt:lpstr>7.4.1 生成树</vt:lpstr>
      <vt:lpstr> 7.4.1   生成树</vt:lpstr>
      <vt:lpstr> 7.4.1   生成树</vt:lpstr>
      <vt:lpstr>7.4.2   最小生成树</vt:lpstr>
      <vt:lpstr>7.4.2   最小生成树</vt:lpstr>
      <vt:lpstr> 7.4.1   最小生成树</vt:lpstr>
      <vt:lpstr>7.4.2   最小生成树的构造算法</vt:lpstr>
      <vt:lpstr>Prim算法 演示过程</vt:lpstr>
      <vt:lpstr>Prim算法描述</vt:lpstr>
      <vt:lpstr>PowerPoint 演示文稿</vt:lpstr>
      <vt:lpstr>算法</vt:lpstr>
      <vt:lpstr>PowerPoint 演示文稿</vt:lpstr>
      <vt:lpstr>示例与练习</vt:lpstr>
      <vt:lpstr>Kruskal算法 </vt:lpstr>
      <vt:lpstr>Kruskal算法 </vt:lpstr>
      <vt:lpstr>算法步骤</vt:lpstr>
      <vt:lpstr>算法伪代码</vt:lpstr>
      <vt:lpstr>示例与练习</vt:lpstr>
      <vt:lpstr>7.5   最短路径</vt:lpstr>
      <vt:lpstr>最短路径</vt:lpstr>
      <vt:lpstr>最短路径</vt:lpstr>
      <vt:lpstr>最短路径</vt:lpstr>
      <vt:lpstr>两类最短路径问题</vt:lpstr>
      <vt:lpstr>单源点最短路径-Dijkstra算法</vt:lpstr>
      <vt:lpstr>Dijkstra算法思想</vt:lpstr>
      <vt:lpstr>Dijkstra算法原理</vt:lpstr>
      <vt:lpstr>Dijkstra算法原理</vt:lpstr>
      <vt:lpstr>Dijkstra算法原理</vt:lpstr>
      <vt:lpstr>单源点最短路径</vt:lpstr>
      <vt:lpstr>单源点最短路径</vt:lpstr>
      <vt:lpstr>求最短路径算法步骤</vt:lpstr>
      <vt:lpstr>Dijkstra算法示例</vt:lpstr>
      <vt:lpstr>图中从v0到各点的最短路径</vt:lpstr>
      <vt:lpstr>示例</vt:lpstr>
      <vt:lpstr>伪算法：</vt:lpstr>
      <vt:lpstr>任两个顶点间长度最短的路径</vt:lpstr>
      <vt:lpstr> Floyd算法的基本思想：</vt:lpstr>
      <vt:lpstr> Floyd算法的基本思想：</vt:lpstr>
      <vt:lpstr> Floyd算法的基本思想：</vt:lpstr>
      <vt:lpstr> Floyd算法的基本思想：</vt:lpstr>
      <vt:lpstr> Floyd算法的基本思想：</vt:lpstr>
      <vt:lpstr> Floyd算法的基本思想：</vt:lpstr>
      <vt:lpstr>PowerPoint 演示文稿</vt:lpstr>
      <vt:lpstr>PowerPoint 演示文稿</vt:lpstr>
      <vt:lpstr> Floyd算法：</vt:lpstr>
      <vt:lpstr>7.6关键路径和拓扑排序 1、拓扑排序</vt:lpstr>
      <vt:lpstr>PowerPoint 演示文稿</vt:lpstr>
      <vt:lpstr>PowerPoint 演示文稿</vt:lpstr>
      <vt:lpstr>PowerPoint 演示文稿</vt:lpstr>
      <vt:lpstr>PowerPoint 演示文稿</vt:lpstr>
      <vt:lpstr>PowerPoint 演示文稿</vt:lpstr>
      <vt:lpstr>PowerPoint 演示文稿</vt:lpstr>
      <vt:lpstr>进行拓扑排序的方法</vt:lpstr>
      <vt:lpstr>拓扑排序的过程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7.6关键路径和拓扑排序 2、关键路径</vt:lpstr>
      <vt:lpstr>PowerPoint 演示文稿</vt:lpstr>
      <vt:lpstr>PowerPoint 演示文稿</vt:lpstr>
      <vt:lpstr>PowerPoint 演示文稿</vt:lpstr>
      <vt:lpstr>PowerPoint 演示文稿</vt:lpstr>
      <vt:lpstr>首先计算以下与关键活动有关的量：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vt:lpstr>
      <vt:lpstr>本章小结</vt:lpstr>
      <vt:lpstr>第7章作业</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冰雪</cp:lastModifiedBy>
  <cp:revision>372</cp:revision>
  <dcterms:created xsi:type="dcterms:W3CDTF">2008-07-17T06:19:00Z</dcterms:created>
  <dcterms:modified xsi:type="dcterms:W3CDTF">2020-11-10T06:44:01Z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