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handoutMasterIdLst>
    <p:handoutMasterId r:id="rId92"/>
  </p:handoutMasterIdLst>
  <p:sldIdLst>
    <p:sldId id="271" r:id="rId4"/>
    <p:sldId id="350" r:id="rId5"/>
    <p:sldId id="351" r:id="rId7"/>
    <p:sldId id="352" r:id="rId8"/>
    <p:sldId id="353" r:id="rId9"/>
    <p:sldId id="294" r:id="rId10"/>
    <p:sldId id="354" r:id="rId11"/>
    <p:sldId id="356" r:id="rId12"/>
    <p:sldId id="334" r:id="rId13"/>
    <p:sldId id="357" r:id="rId14"/>
    <p:sldId id="358" r:id="rId15"/>
    <p:sldId id="336" r:id="rId16"/>
    <p:sldId id="360" r:id="rId17"/>
    <p:sldId id="359" r:id="rId18"/>
    <p:sldId id="361" r:id="rId19"/>
    <p:sldId id="373" r:id="rId20"/>
    <p:sldId id="362" r:id="rId21"/>
    <p:sldId id="415" r:id="rId22"/>
    <p:sldId id="426" r:id="rId23"/>
    <p:sldId id="364" r:id="rId24"/>
    <p:sldId id="337" r:id="rId25"/>
    <p:sldId id="366" r:id="rId26"/>
    <p:sldId id="367" r:id="rId27"/>
    <p:sldId id="368" r:id="rId28"/>
    <p:sldId id="369" r:id="rId29"/>
    <p:sldId id="335" r:id="rId30"/>
    <p:sldId id="370" r:id="rId31"/>
    <p:sldId id="339" r:id="rId32"/>
    <p:sldId id="371" r:id="rId33"/>
    <p:sldId id="372" r:id="rId34"/>
    <p:sldId id="416" r:id="rId35"/>
    <p:sldId id="374" r:id="rId36"/>
    <p:sldId id="377" r:id="rId37"/>
    <p:sldId id="375" r:id="rId38"/>
    <p:sldId id="376" r:id="rId39"/>
    <p:sldId id="340" r:id="rId40"/>
    <p:sldId id="341" r:id="rId41"/>
    <p:sldId id="395" r:id="rId42"/>
    <p:sldId id="378" r:id="rId43"/>
    <p:sldId id="379" r:id="rId44"/>
    <p:sldId id="338" r:id="rId45"/>
    <p:sldId id="381" r:id="rId46"/>
    <p:sldId id="343" r:id="rId47"/>
    <p:sldId id="396" r:id="rId48"/>
    <p:sldId id="380" r:id="rId49"/>
    <p:sldId id="382" r:id="rId50"/>
    <p:sldId id="383" r:id="rId51"/>
    <p:sldId id="419" r:id="rId52"/>
    <p:sldId id="421" r:id="rId53"/>
    <p:sldId id="385" r:id="rId54"/>
    <p:sldId id="387" r:id="rId55"/>
    <p:sldId id="386" r:id="rId56"/>
    <p:sldId id="344" r:id="rId57"/>
    <p:sldId id="389" r:id="rId58"/>
    <p:sldId id="390" r:id="rId59"/>
    <p:sldId id="391" r:id="rId60"/>
    <p:sldId id="392" r:id="rId61"/>
    <p:sldId id="388" r:id="rId62"/>
    <p:sldId id="346" r:id="rId63"/>
    <p:sldId id="393" r:id="rId64"/>
    <p:sldId id="345" r:id="rId65"/>
    <p:sldId id="417" r:id="rId66"/>
    <p:sldId id="418" r:id="rId67"/>
    <p:sldId id="394" r:id="rId68"/>
    <p:sldId id="397" r:id="rId69"/>
    <p:sldId id="398" r:id="rId70"/>
    <p:sldId id="342" r:id="rId71"/>
    <p:sldId id="348" r:id="rId72"/>
    <p:sldId id="399" r:id="rId73"/>
    <p:sldId id="401" r:id="rId74"/>
    <p:sldId id="402" r:id="rId75"/>
    <p:sldId id="400" r:id="rId76"/>
    <p:sldId id="403" r:id="rId77"/>
    <p:sldId id="404" r:id="rId78"/>
    <p:sldId id="405" r:id="rId79"/>
    <p:sldId id="406" r:id="rId80"/>
    <p:sldId id="422" r:id="rId81"/>
    <p:sldId id="423" r:id="rId82"/>
    <p:sldId id="424" r:id="rId83"/>
    <p:sldId id="412" r:id="rId84"/>
    <p:sldId id="407" r:id="rId85"/>
    <p:sldId id="408" r:id="rId86"/>
    <p:sldId id="409" r:id="rId87"/>
    <p:sldId id="410" r:id="rId88"/>
    <p:sldId id="414" r:id="rId89"/>
    <p:sldId id="413" r:id="rId90"/>
    <p:sldId id="425" r:id="rId9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16" autoAdjust="0"/>
    <p:restoredTop sz="84171" autoAdjust="0"/>
  </p:normalViewPr>
  <p:slideViewPr>
    <p:cSldViewPr>
      <p:cViewPr varScale="1">
        <p:scale>
          <a:sx n="70" d="100"/>
          <a:sy n="70" d="100"/>
        </p:scale>
        <p:origin x="67"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23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5" Type="http://schemas.openxmlformats.org/officeDocument/2006/relationships/tableStyles" Target="tableStyles.xml"/><Relationship Id="rId94" Type="http://schemas.openxmlformats.org/officeDocument/2006/relationships/viewProps" Target="viewProps.xml"/><Relationship Id="rId93" Type="http://schemas.openxmlformats.org/officeDocument/2006/relationships/presProps" Target="presProps.xml"/><Relationship Id="rId92" Type="http://schemas.openxmlformats.org/officeDocument/2006/relationships/handoutMaster" Target="handoutMasters/handoutMaster1.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notesMaster" Target="notesMasters/notesMaster1.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ea typeface="宋体" panose="02010600030101010101" pitchFamily="2" charset="-122"/>
              </a:defRPr>
            </a:lvl1pPr>
          </a:lstStyle>
          <a:p>
            <a:pPr>
              <a:defRPr/>
            </a:pPr>
            <a:endParaRPr lang="zh-CN" altLang="en-US"/>
          </a:p>
        </p:txBody>
      </p:sp>
      <p:sp>
        <p:nvSpPr>
          <p:cNvPr id="105475"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ea typeface="宋体" panose="02010600030101010101" pitchFamily="2" charset="-122"/>
              </a:defRPr>
            </a:lvl1pPr>
          </a:lstStyle>
          <a:p>
            <a:pPr>
              <a:defRPr/>
            </a:pPr>
            <a:endParaRPr lang="en-US" altLang="zh-CN"/>
          </a:p>
        </p:txBody>
      </p:sp>
      <p:sp>
        <p:nvSpPr>
          <p:cNvPr id="105476"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ea typeface="宋体" panose="02010600030101010101" pitchFamily="2" charset="-122"/>
              </a:defRPr>
            </a:lvl1pPr>
          </a:lstStyle>
          <a:p>
            <a:pPr>
              <a:defRPr/>
            </a:pPr>
            <a:endParaRPr lang="en-US" altLang="zh-CN"/>
          </a:p>
        </p:txBody>
      </p:sp>
      <p:sp>
        <p:nvSpPr>
          <p:cNvPr id="105477"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79E1CCAA-5779-4DFF-8C56-6C91E84EF1CD}"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ea typeface="宋体" panose="02010600030101010101" pitchFamily="2" charset="-122"/>
              </a:defRPr>
            </a:lvl1pPr>
          </a:lstStyle>
          <a:p>
            <a:pPr>
              <a:defRPr/>
            </a:pPr>
            <a:endParaRPr lang="zh-CN" altLang="en-US"/>
          </a:p>
        </p:txBody>
      </p:sp>
      <p:sp>
        <p:nvSpPr>
          <p:cNvPr id="10752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ea typeface="宋体" panose="02010600030101010101" pitchFamily="2" charset="-122"/>
              </a:defRPr>
            </a:lvl1pPr>
          </a:lstStyle>
          <a:p>
            <a:pPr>
              <a:defRPr/>
            </a:pPr>
            <a:endParaRPr lang="en-US" altLang="zh-CN"/>
          </a:p>
        </p:txBody>
      </p:sp>
      <p:sp>
        <p:nvSpPr>
          <p:cNvPr id="890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752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10752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ea typeface="宋体" panose="02010600030101010101" pitchFamily="2" charset="-122"/>
              </a:defRPr>
            </a:lvl1pPr>
          </a:lstStyle>
          <a:p>
            <a:pPr>
              <a:defRPr/>
            </a:pPr>
            <a:endParaRPr lang="en-US" altLang="zh-CN"/>
          </a:p>
        </p:txBody>
      </p:sp>
      <p:sp>
        <p:nvSpPr>
          <p:cNvPr id="10752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C8500CE5-253B-4881-AB0E-4D6EBFAF0470}"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8500CE5-253B-4881-AB0E-4D6EBFAF0470}"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p:sp>
      <p:sp>
        <p:nvSpPr>
          <p:cNvPr id="952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讲到下页</a:t>
            </a:r>
            <a:endParaRPr lang="en-US" altLang="zh-CN" dirty="0"/>
          </a:p>
          <a:p>
            <a:r>
              <a:rPr lang="en-US" altLang="zh-CN" dirty="0"/>
              <a:t>Shell</a:t>
            </a:r>
            <a:r>
              <a:rPr lang="zh-CN" altLang="en-US" dirty="0"/>
              <a:t>排序，将一个数据序列分成若干组，每组由若干相隔一段距离的元素组成。</a:t>
            </a:r>
            <a:endParaRPr lang="zh-CN" altLang="en-US" dirty="0"/>
          </a:p>
        </p:txBody>
      </p:sp>
      <p:sp>
        <p:nvSpPr>
          <p:cNvPr id="952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A32F6622-9F69-4E45-916F-E58D4696B6DF}" type="slidenum">
              <a:rPr lang="zh-CN" altLang="en-US" sz="1200"/>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p:sp>
      <p:sp>
        <p:nvSpPr>
          <p:cNvPr id="952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讲到下页</a:t>
            </a:r>
            <a:endParaRPr lang="en-US" altLang="zh-CN" dirty="0"/>
          </a:p>
          <a:p>
            <a:r>
              <a:rPr lang="en-US" altLang="zh-CN" dirty="0"/>
              <a:t>Shell</a:t>
            </a:r>
            <a:r>
              <a:rPr lang="zh-CN" altLang="en-US" dirty="0"/>
              <a:t>排序，将一个数据序列分成若干组，每组由若干相隔一段距离的元素组成。</a:t>
            </a:r>
            <a:endParaRPr lang="zh-CN" altLang="en-US" dirty="0"/>
          </a:p>
        </p:txBody>
      </p:sp>
      <p:sp>
        <p:nvSpPr>
          <p:cNvPr id="952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A32F6622-9F69-4E45-916F-E58D4696B6DF}" type="slidenum">
              <a:rPr lang="zh-CN" altLang="en-US" sz="1200"/>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031"/>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r" eaLnBrk="1" hangingPunct="1"/>
            <a:fld id="{38A8D3FC-D42B-431F-92BF-44A1F4361F4A}" type="slidenum">
              <a:rPr lang="en-US" altLang="zh-CN" sz="1200"/>
            </a:fld>
            <a:endParaRPr lang="en-US" altLang="zh-CN" sz="1200"/>
          </a:p>
        </p:txBody>
      </p:sp>
      <p:sp>
        <p:nvSpPr>
          <p:cNvPr id="96259" name="Rectangle 2"/>
          <p:cNvSpPr>
            <a:spLocks noGrp="1" noRot="1" noChangeAspect="1" noChangeArrowheads="1" noTextEdit="1"/>
          </p:cNvSpPr>
          <p:nvPr>
            <p:ph type="sldImg"/>
          </p:nvPr>
        </p:nvSpPr>
        <p:spPr/>
      </p:sp>
      <p:sp>
        <p:nvSpPr>
          <p:cNvPr id="962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程序执行的时候，其使并没有实现分组。</a:t>
            </a:r>
            <a:endParaRPr lang="en-US" altLang="zh-CN" dirty="0"/>
          </a:p>
          <a:p>
            <a:r>
              <a:rPr lang="zh-CN" altLang="en-US" dirty="0"/>
              <a:t>而是从</a:t>
            </a:r>
            <a:r>
              <a:rPr lang="en-US" altLang="zh-CN" dirty="0"/>
              <a:t>delta</a:t>
            </a:r>
            <a:r>
              <a:rPr lang="zh-CN" altLang="en-US" dirty="0"/>
              <a:t>元素到</a:t>
            </a:r>
            <a:r>
              <a:rPr lang="en-US" altLang="zh-CN" dirty="0"/>
              <a:t>n</a:t>
            </a:r>
            <a:r>
              <a:rPr lang="zh-CN" altLang="en-US" dirty="0"/>
              <a:t>元素开始，每次插入一个元素，而插入的序列为 </a:t>
            </a:r>
            <a:r>
              <a:rPr lang="en-US" altLang="zh-CN" dirty="0" err="1"/>
              <a:t>i</a:t>
            </a:r>
            <a:r>
              <a:rPr lang="en-US" altLang="zh-CN" dirty="0"/>
              <a:t>-delta</a:t>
            </a:r>
            <a:r>
              <a:rPr lang="zh-CN" altLang="en-US" dirty="0"/>
              <a:t>， </a:t>
            </a:r>
            <a:r>
              <a:rPr lang="en-US" altLang="zh-CN" dirty="0"/>
              <a:t>i-2</a:t>
            </a:r>
            <a:r>
              <a:rPr lang="zh-CN" altLang="en-US" dirty="0"/>
              <a:t>* </a:t>
            </a:r>
            <a:r>
              <a:rPr lang="en-US" altLang="zh-CN" dirty="0"/>
              <a:t>delta</a:t>
            </a:r>
            <a:r>
              <a:rPr lang="zh-CN" altLang="en-US" dirty="0"/>
              <a:t>， </a:t>
            </a:r>
            <a:r>
              <a:rPr lang="en-US" altLang="zh-CN" dirty="0" err="1"/>
              <a:t>i</a:t>
            </a:r>
            <a:r>
              <a:rPr lang="en-US" altLang="zh-CN" dirty="0"/>
              <a:t>&gt;0 , </a:t>
            </a:r>
            <a:r>
              <a:rPr lang="zh-CN" altLang="en-US" dirty="0"/>
              <a:t>每次实现插入排序。</a:t>
            </a:r>
            <a:endParaRPr lang="en-US" altLang="zh-CN" dirty="0"/>
          </a:p>
          <a:p>
            <a:r>
              <a:rPr lang="en-US" altLang="zh-CN" dirty="0" err="1"/>
              <a:t>i</a:t>
            </a:r>
            <a:r>
              <a:rPr lang="zh-CN" altLang="en-US" dirty="0"/>
              <a:t>从</a:t>
            </a:r>
            <a:r>
              <a:rPr lang="en-US" altLang="zh-CN" dirty="0"/>
              <a:t>delta</a:t>
            </a:r>
            <a:r>
              <a:rPr lang="zh-CN" altLang="en-US" dirty="0"/>
              <a:t>到</a:t>
            </a:r>
            <a:r>
              <a:rPr lang="en-US" altLang="zh-CN" dirty="0"/>
              <a:t>n</a:t>
            </a:r>
            <a:r>
              <a:rPr lang="zh-CN" altLang="en-US" dirty="0"/>
              <a:t>实现了距离为</a:t>
            </a:r>
            <a:r>
              <a:rPr lang="en-US" altLang="zh-CN" dirty="0"/>
              <a:t>delta</a:t>
            </a:r>
            <a:r>
              <a:rPr lang="zh-CN" altLang="en-US" dirty="0"/>
              <a:t>的插入排序，然后</a:t>
            </a:r>
            <a:r>
              <a:rPr lang="en-US" altLang="zh-CN" dirty="0"/>
              <a:t>delta</a:t>
            </a:r>
            <a:r>
              <a:rPr lang="zh-CN" altLang="en-US" dirty="0"/>
              <a:t>减少，接着进行插入排序。</a:t>
            </a:r>
            <a:endParaRPr lang="en-US" altLang="zh-CN" dirty="0"/>
          </a:p>
          <a:p>
            <a:r>
              <a:rPr lang="zh-CN" altLang="en-US" dirty="0"/>
              <a:t>重新拿出刚才的例子，</a:t>
            </a:r>
            <a:r>
              <a:rPr lang="en-US" altLang="zh-CN" dirty="0"/>
              <a:t>27</a:t>
            </a:r>
            <a:r>
              <a:rPr lang="zh-CN" altLang="en-US" dirty="0"/>
              <a:t>，</a:t>
            </a:r>
            <a:r>
              <a:rPr lang="en-US" altLang="zh-CN" dirty="0"/>
              <a:t>38</a:t>
            </a:r>
            <a:r>
              <a:rPr lang="zh-CN" altLang="en-US" dirty="0"/>
              <a:t>，</a:t>
            </a:r>
            <a:r>
              <a:rPr lang="en-US" altLang="zh-CN" dirty="0"/>
              <a:t>65</a:t>
            </a:r>
            <a:r>
              <a:rPr lang="zh-CN" altLang="en-US" dirty="0"/>
              <a:t>，</a:t>
            </a:r>
            <a:r>
              <a:rPr lang="en-US" altLang="zh-CN" dirty="0"/>
              <a:t>97</a:t>
            </a:r>
            <a:r>
              <a:rPr lang="zh-CN" altLang="en-US" dirty="0"/>
              <a:t>，</a:t>
            </a:r>
            <a:r>
              <a:rPr lang="en-US" altLang="zh-CN" dirty="0"/>
              <a:t>76</a:t>
            </a:r>
            <a:r>
              <a:rPr lang="zh-CN" altLang="en-US" dirty="0"/>
              <a:t>，</a:t>
            </a:r>
            <a:r>
              <a:rPr lang="en-US" altLang="zh-CN" dirty="0"/>
              <a:t>13</a:t>
            </a:r>
            <a:r>
              <a:rPr lang="zh-CN" altLang="en-US" dirty="0"/>
              <a:t>，</a:t>
            </a:r>
            <a:r>
              <a:rPr lang="en-US" altLang="zh-CN" dirty="0"/>
              <a:t>27</a:t>
            </a:r>
            <a:r>
              <a:rPr lang="zh-CN" altLang="en-US" dirty="0"/>
              <a:t>*，</a:t>
            </a:r>
            <a:r>
              <a:rPr lang="en-US" altLang="zh-CN" dirty="0"/>
              <a:t>49</a:t>
            </a:r>
            <a:r>
              <a:rPr lang="zh-CN" altLang="en-US" dirty="0"/>
              <a:t>，</a:t>
            </a:r>
            <a:r>
              <a:rPr lang="en-US" altLang="zh-CN" dirty="0"/>
              <a:t>55</a:t>
            </a:r>
            <a:r>
              <a:rPr lang="zh-CN" altLang="en-US" dirty="0"/>
              <a:t>，</a:t>
            </a:r>
            <a:r>
              <a:rPr lang="en-US" altLang="zh-CN" dirty="0"/>
              <a:t>4.</a:t>
            </a:r>
            <a:endParaRPr lang="en-US" altLang="zh-CN" dirty="0"/>
          </a:p>
        </p:txBody>
      </p:sp>
      <p:sp>
        <p:nvSpPr>
          <p:cNvPr id="4" name="灯片编号占位符 3"/>
          <p:cNvSpPr>
            <a:spLocks noGrp="1"/>
          </p:cNvSpPr>
          <p:nvPr>
            <p:ph type="sldNum" sz="quarter" idx="5"/>
          </p:nvPr>
        </p:nvSpPr>
        <p:spPr/>
        <p:txBody>
          <a:bodyPr/>
          <a:lstStyle/>
          <a:p>
            <a:fld id="{C8500CE5-253B-4881-AB0E-4D6EBFAF0470}" type="slidenum">
              <a:rPr lang="zh-CN" altLang="en-US"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31"/>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r" eaLnBrk="1" hangingPunct="1"/>
            <a:fld id="{02F3450C-B57A-4B12-A2EF-E7410AECAD04}" type="slidenum">
              <a:rPr lang="en-US" altLang="zh-CN" sz="1200"/>
            </a:fld>
            <a:endParaRPr lang="en-US" altLang="zh-CN" sz="1200"/>
          </a:p>
        </p:txBody>
      </p:sp>
      <p:sp>
        <p:nvSpPr>
          <p:cNvPr id="97283" name="Rectangle 2"/>
          <p:cNvSpPr>
            <a:spLocks noGrp="1" noRot="1" noChangeAspect="1" noChangeArrowheads="1" noTextEdit="1"/>
          </p:cNvSpPr>
          <p:nvPr>
            <p:ph type="sldImg"/>
          </p:nvPr>
        </p:nvSpPr>
        <p:spPr/>
      </p:sp>
      <p:sp>
        <p:nvSpPr>
          <p:cNvPr id="972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教材第七章的</a:t>
            </a:r>
            <a:r>
              <a:rPr lang="en-US" altLang="zh-CN" dirty="0"/>
              <a:t>Shell</a:t>
            </a:r>
            <a:r>
              <a:rPr lang="zh-CN" altLang="en-US" dirty="0"/>
              <a:t>排序一节的算法</a:t>
            </a:r>
            <a:r>
              <a:rPr lang="en-US" altLang="zh-CN" dirty="0"/>
              <a:t>8.11</a:t>
            </a:r>
            <a:r>
              <a:rPr lang="zh-CN" altLang="en-US" dirty="0"/>
              <a:t>中</a:t>
            </a:r>
            <a:r>
              <a:rPr lang="en-US" altLang="zh-CN" dirty="0"/>
              <a:t>,</a:t>
            </a:r>
            <a:r>
              <a:rPr lang="zh-CN" altLang="en-US" dirty="0"/>
              <a:t>为什么</a:t>
            </a:r>
            <a:r>
              <a:rPr lang="en-US" altLang="zh-CN" dirty="0" err="1"/>
              <a:t>ModifiedInsertSort</a:t>
            </a:r>
            <a:r>
              <a:rPr lang="en-US" altLang="zh-CN" dirty="0"/>
              <a:t>( )</a:t>
            </a:r>
            <a:r>
              <a:rPr lang="zh-CN" altLang="en-US" dirty="0"/>
              <a:t>函数不采用优化后的插入排序算法</a:t>
            </a:r>
            <a:r>
              <a:rPr lang="en-US" altLang="zh-CN" dirty="0"/>
              <a:t>(</a:t>
            </a:r>
            <a:r>
              <a:rPr lang="zh-CN" altLang="en-US" dirty="0"/>
              <a:t>算法</a:t>
            </a:r>
            <a:r>
              <a:rPr lang="en-US" altLang="zh-CN" dirty="0"/>
              <a:t>7.6)</a:t>
            </a:r>
            <a:r>
              <a:rPr lang="zh-CN" altLang="en-US" dirty="0"/>
              <a:t>而是采用算法</a:t>
            </a:r>
            <a:r>
              <a:rPr lang="en-US" altLang="zh-CN" dirty="0"/>
              <a:t>7.5</a:t>
            </a:r>
            <a:r>
              <a:rPr lang="zh-CN" altLang="en-US" dirty="0"/>
              <a:t>每次比较后都要交换呢</a:t>
            </a:r>
            <a:r>
              <a:rPr lang="en-US" altLang="zh-CN" dirty="0"/>
              <a:t>?</a:t>
            </a:r>
            <a:endParaRPr lang="en-US" altLang="zh-CN" dirty="0"/>
          </a:p>
          <a:p>
            <a:pPr eaLnBrk="1" hangingPunct="1"/>
            <a:r>
              <a:rPr lang="zh-CN" altLang="en-US" dirty="0"/>
              <a:t>答：优化后的插入排序算法，只有在数据规模很大时才有优势。在</a:t>
            </a:r>
            <a:r>
              <a:rPr lang="en-US" altLang="zh-CN" dirty="0"/>
              <a:t>shell</a:t>
            </a:r>
            <a:r>
              <a:rPr lang="zh-CN" altLang="en-US" dirty="0"/>
              <a:t>排序中有很多小子串处理，因此优化插入没有明显优势。高助教说得对，</a:t>
            </a:r>
            <a:r>
              <a:rPr lang="en-US" altLang="zh-CN" dirty="0"/>
              <a:t>shell</a:t>
            </a:r>
            <a:r>
              <a:rPr lang="zh-CN" altLang="en-US" dirty="0"/>
              <a:t>的分区思想才最关键。有一些教材还用冒泡排序来对子串处理。</a:t>
            </a:r>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031"/>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r" eaLnBrk="1" hangingPunct="1"/>
            <a:fld id="{81D0D5EF-E6D4-454A-B0FC-4F70EAA22A3B}" type="slidenum">
              <a:rPr lang="en-US" altLang="zh-CN" sz="1200"/>
            </a:fld>
            <a:endParaRPr lang="en-US" altLang="zh-CN" sz="1200"/>
          </a:p>
        </p:txBody>
      </p:sp>
      <p:sp>
        <p:nvSpPr>
          <p:cNvPr id="98307" name="Rectangle 2"/>
          <p:cNvSpPr>
            <a:spLocks noGrp="1" noRot="1" noChangeAspect="1" noChangeArrowheads="1" noTextEdit="1"/>
          </p:cNvSpPr>
          <p:nvPr>
            <p:ph type="sldImg"/>
          </p:nvPr>
        </p:nvSpPr>
        <p:spPr/>
      </p:sp>
      <p:sp>
        <p:nvSpPr>
          <p:cNvPr id="983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31"/>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r" eaLnBrk="1" hangingPunct="1"/>
            <a:fld id="{2CB619FD-37CC-4DD8-8C33-23A62A52422C}" type="slidenum">
              <a:rPr lang="en-US" altLang="zh-CN" sz="1200"/>
            </a:fld>
            <a:endParaRPr lang="en-US" altLang="zh-CN" sz="1200"/>
          </a:p>
        </p:txBody>
      </p:sp>
      <p:sp>
        <p:nvSpPr>
          <p:cNvPr id="99331" name="Rectangle 2"/>
          <p:cNvSpPr>
            <a:spLocks noGrp="1" noRot="1" noChangeAspect="1" noChangeArrowheads="1" noTextEdit="1"/>
          </p:cNvSpPr>
          <p:nvPr>
            <p:ph type="sldImg"/>
          </p:nvPr>
        </p:nvSpPr>
        <p:spPr/>
      </p:sp>
      <p:sp>
        <p:nvSpPr>
          <p:cNvPr id="993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i</a:t>
            </a:r>
            <a:r>
              <a:rPr lang="en-US" altLang="zh-CN" dirty="0"/>
              <a:t> = 1 </a:t>
            </a:r>
            <a:r>
              <a:rPr lang="zh-CN" altLang="en-US" dirty="0"/>
              <a:t>到 </a:t>
            </a:r>
            <a:r>
              <a:rPr lang="en-US" altLang="zh-CN" dirty="0"/>
              <a:t>n-1</a:t>
            </a:r>
            <a:endParaRPr lang="en-US" altLang="zh-CN" dirty="0"/>
          </a:p>
          <a:p>
            <a:r>
              <a:rPr lang="en-US" altLang="zh-CN" dirty="0"/>
              <a:t>J = 0 </a:t>
            </a:r>
            <a:r>
              <a:rPr lang="zh-CN" altLang="en-US" dirty="0"/>
              <a:t>到 </a:t>
            </a:r>
            <a:r>
              <a:rPr lang="en-US" altLang="zh-CN" dirty="0"/>
              <a:t>n-</a:t>
            </a:r>
            <a:r>
              <a:rPr lang="en-US" altLang="zh-CN" dirty="0" err="1"/>
              <a:t>i</a:t>
            </a:r>
            <a:r>
              <a:rPr lang="zh-CN" altLang="en-US" dirty="0"/>
              <a:t>，</a:t>
            </a:r>
            <a:endParaRPr lang="en-US" altLang="zh-CN" dirty="0"/>
          </a:p>
          <a:p>
            <a:r>
              <a:rPr lang="zh-CN" altLang="en-US" dirty="0"/>
              <a:t>主要</a:t>
            </a:r>
            <a:r>
              <a:rPr lang="en-US" altLang="zh-CN" dirty="0"/>
              <a:t>j </a:t>
            </a:r>
            <a:r>
              <a:rPr lang="zh-CN" altLang="en-US" dirty="0"/>
              <a:t>的变化是 </a:t>
            </a:r>
            <a:r>
              <a:rPr lang="en-US" altLang="zh-CN" dirty="0"/>
              <a:t>0</a:t>
            </a:r>
            <a:r>
              <a:rPr lang="zh-CN" altLang="en-US" dirty="0"/>
              <a:t> 到 </a:t>
            </a:r>
            <a:r>
              <a:rPr lang="en-US" altLang="zh-CN" dirty="0"/>
              <a:t>n-</a:t>
            </a:r>
            <a:r>
              <a:rPr lang="en-US" altLang="zh-CN" dirty="0" err="1"/>
              <a:t>i</a:t>
            </a:r>
            <a:r>
              <a:rPr lang="en-US" altLang="zh-CN" dirty="0"/>
              <a:t> -1</a:t>
            </a:r>
            <a:r>
              <a:rPr lang="zh-CN" altLang="en-US" dirty="0"/>
              <a:t>，而</a:t>
            </a:r>
            <a:r>
              <a:rPr lang="en-US" altLang="zh-CN" dirty="0" err="1"/>
              <a:t>i</a:t>
            </a:r>
            <a:r>
              <a:rPr lang="zh-CN" altLang="en-US" dirty="0"/>
              <a:t>的变化是</a:t>
            </a:r>
            <a:r>
              <a:rPr lang="en-US" altLang="zh-CN" dirty="0"/>
              <a:t>1</a:t>
            </a:r>
            <a:r>
              <a:rPr lang="zh-CN" altLang="en-US" dirty="0"/>
              <a:t>到</a:t>
            </a:r>
            <a:r>
              <a:rPr lang="en-US" altLang="zh-CN" dirty="0"/>
              <a:t>n-1.</a:t>
            </a:r>
            <a:endParaRPr lang="en-US" altLang="zh-CN" dirty="0"/>
          </a:p>
          <a:p>
            <a:r>
              <a:rPr lang="en-US" altLang="zh-CN" dirty="0"/>
              <a:t>0~ n-2</a:t>
            </a:r>
            <a:endParaRPr lang="en-US" altLang="zh-CN" dirty="0"/>
          </a:p>
          <a:p>
            <a:r>
              <a:rPr lang="en-US" altLang="zh-CN" dirty="0"/>
              <a:t>0~ n-3</a:t>
            </a:r>
            <a:endParaRPr lang="en-US" altLang="zh-CN" dirty="0"/>
          </a:p>
          <a:p>
            <a:r>
              <a:rPr lang="en-US" altLang="zh-CN" dirty="0"/>
              <a:t>0~ n-</a:t>
            </a:r>
            <a:r>
              <a:rPr lang="zh-CN" altLang="en-US" dirty="0"/>
              <a:t>（</a:t>
            </a:r>
            <a:r>
              <a:rPr lang="en-US" altLang="zh-CN" dirty="0"/>
              <a:t>n-1</a:t>
            </a:r>
            <a:r>
              <a:rPr lang="zh-CN" altLang="en-US" dirty="0"/>
              <a:t>）</a:t>
            </a:r>
            <a:r>
              <a:rPr lang="en-US" altLang="zh-CN" dirty="0"/>
              <a:t>-1 = 0~0 </a:t>
            </a:r>
            <a:r>
              <a:rPr lang="zh-CN" altLang="en-US" dirty="0"/>
              <a:t>只有一个元素。</a:t>
            </a:r>
            <a:endParaRPr lang="en-US" altLang="zh-CN" dirty="0"/>
          </a:p>
          <a:p>
            <a:r>
              <a:rPr lang="zh-CN" altLang="en-US" dirty="0"/>
              <a:t>大的下沉。从小到大排序。</a:t>
            </a:r>
            <a:endParaRPr lang="en-US" altLang="zh-CN" dirty="0"/>
          </a:p>
        </p:txBody>
      </p:sp>
      <p:sp>
        <p:nvSpPr>
          <p:cNvPr id="4" name="灯片编号占位符 3"/>
          <p:cNvSpPr>
            <a:spLocks noGrp="1"/>
          </p:cNvSpPr>
          <p:nvPr>
            <p:ph type="sldNum" sz="quarter" idx="5"/>
          </p:nvPr>
        </p:nvSpPr>
        <p:spPr/>
        <p:txBody>
          <a:bodyPr/>
          <a:lstStyle/>
          <a:p>
            <a:fld id="{C8500CE5-253B-4881-AB0E-4D6EBFAF0470}" type="slidenum">
              <a:rPr lang="zh-CN" altLang="en-US"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0~n-1, </a:t>
            </a:r>
            <a:r>
              <a:rPr lang="zh-CN" altLang="en-US" dirty="0"/>
              <a:t>一共有</a:t>
            </a:r>
            <a:r>
              <a:rPr lang="en-US" altLang="zh-CN" dirty="0"/>
              <a:t>n</a:t>
            </a:r>
            <a:r>
              <a:rPr lang="zh-CN" altLang="en-US" dirty="0"/>
              <a:t>个元素。 </a:t>
            </a:r>
            <a:endParaRPr lang="en-US" altLang="zh-CN" dirty="0"/>
          </a:p>
          <a:p>
            <a:r>
              <a:rPr lang="zh-CN" altLang="en-US" dirty="0"/>
              <a:t>第一趟</a:t>
            </a:r>
            <a:r>
              <a:rPr lang="en-US" altLang="zh-CN" dirty="0"/>
              <a:t>; 0</a:t>
            </a:r>
            <a:r>
              <a:rPr lang="zh-CN" altLang="en-US" dirty="0"/>
              <a:t>和</a:t>
            </a:r>
            <a:r>
              <a:rPr lang="en-US" altLang="zh-CN" dirty="0"/>
              <a:t>1</a:t>
            </a:r>
            <a:r>
              <a:rPr lang="zh-CN" altLang="en-US" dirty="0"/>
              <a:t>比较， </a:t>
            </a:r>
            <a:r>
              <a:rPr lang="en-US" altLang="zh-CN" dirty="0"/>
              <a:t>1</a:t>
            </a:r>
            <a:r>
              <a:rPr lang="zh-CN" altLang="en-US" dirty="0"/>
              <a:t>和</a:t>
            </a:r>
            <a:r>
              <a:rPr lang="en-US" altLang="zh-CN" dirty="0"/>
              <a:t>2</a:t>
            </a:r>
            <a:r>
              <a:rPr lang="zh-CN" altLang="en-US" dirty="0"/>
              <a:t>比较，。。。。</a:t>
            </a:r>
            <a:r>
              <a:rPr lang="en-US" altLang="zh-CN" dirty="0"/>
              <a:t>N-2</a:t>
            </a:r>
            <a:r>
              <a:rPr lang="zh-CN" altLang="en-US" dirty="0"/>
              <a:t>和</a:t>
            </a:r>
            <a:r>
              <a:rPr lang="en-US" altLang="zh-CN" dirty="0"/>
              <a:t>n-1</a:t>
            </a:r>
            <a:r>
              <a:rPr lang="zh-CN" altLang="en-US" dirty="0"/>
              <a:t>比较，一共</a:t>
            </a:r>
            <a:r>
              <a:rPr lang="en-US" altLang="zh-CN" dirty="0"/>
              <a:t>n-1</a:t>
            </a:r>
            <a:r>
              <a:rPr lang="zh-CN" altLang="en-US" dirty="0"/>
              <a:t>趟比较。</a:t>
            </a:r>
            <a:endParaRPr lang="en-US" altLang="zh-CN" dirty="0"/>
          </a:p>
          <a:p>
            <a:r>
              <a:rPr lang="zh-CN" altLang="en-US" dirty="0"/>
              <a:t>一共有</a:t>
            </a:r>
            <a:r>
              <a:rPr lang="en-US" altLang="zh-CN" dirty="0" err="1"/>
              <a:t>i</a:t>
            </a:r>
            <a:r>
              <a:rPr lang="zh-CN" altLang="en-US" dirty="0"/>
              <a:t>从</a:t>
            </a:r>
            <a:r>
              <a:rPr lang="en-US" altLang="zh-CN" dirty="0"/>
              <a:t>1</a:t>
            </a:r>
            <a:r>
              <a:rPr lang="zh-CN" altLang="en-US" dirty="0"/>
              <a:t>到</a:t>
            </a:r>
            <a:r>
              <a:rPr lang="en-US" altLang="zh-CN" dirty="0"/>
              <a:t>n-1</a:t>
            </a:r>
            <a:r>
              <a:rPr lang="zh-CN" altLang="en-US" dirty="0"/>
              <a:t>轮</a:t>
            </a:r>
            <a:endParaRPr lang="en-US" altLang="zh-CN" dirty="0"/>
          </a:p>
          <a:p>
            <a:r>
              <a:rPr lang="zh-CN" altLang="en-US" dirty="0"/>
              <a:t>每一轮，都是和前面的</a:t>
            </a:r>
            <a:r>
              <a:rPr lang="en-US" altLang="zh-CN" dirty="0"/>
              <a:t>0~i-1</a:t>
            </a:r>
            <a:r>
              <a:rPr lang="zh-CN" altLang="en-US" dirty="0"/>
              <a:t>个元素，就是</a:t>
            </a:r>
            <a:endParaRPr lang="zh-CN" altLang="en-US" dirty="0"/>
          </a:p>
          <a:p>
            <a:r>
              <a:rPr lang="zh-CN" altLang="en-US" dirty="0"/>
              <a:t>第</a:t>
            </a:r>
            <a:r>
              <a:rPr lang="en-US" altLang="zh-CN" dirty="0"/>
              <a:t>i</a:t>
            </a:r>
            <a:r>
              <a:rPr lang="zh-CN" altLang="en-US" dirty="0"/>
              <a:t>趟，已经排序好了</a:t>
            </a:r>
            <a:r>
              <a:rPr lang="en-US" altLang="zh-CN" dirty="0"/>
              <a:t>i-1</a:t>
            </a:r>
            <a:r>
              <a:rPr lang="zh-CN" altLang="en-US" dirty="0"/>
              <a:t>个元素。</a:t>
            </a:r>
            <a:endParaRPr lang="zh-CN" altLang="en-US" dirty="0"/>
          </a:p>
          <a:p>
            <a:r>
              <a:rPr lang="en-US" altLang="zh-CN" dirty="0"/>
              <a:t>0.</a:t>
            </a:r>
            <a:r>
              <a:rPr lang="zh-CN" altLang="en-US" dirty="0"/>
              <a:t>。。。  </a:t>
            </a:r>
            <a:r>
              <a:rPr lang="en-US" altLang="zh-CN" dirty="0"/>
              <a:t>n-i      |  i -1</a:t>
            </a:r>
            <a:endParaRPr lang="en-US" altLang="zh-CN" dirty="0"/>
          </a:p>
          <a:p>
            <a:r>
              <a:rPr lang="en-US" altLang="zh-CN" dirty="0"/>
              <a:t>  0</a:t>
            </a:r>
            <a:r>
              <a:rPr lang="zh-CN" altLang="en-US" dirty="0"/>
              <a:t>到</a:t>
            </a:r>
            <a:r>
              <a:rPr lang="en-US" altLang="zh-CN" dirty="0"/>
              <a:t>n-i-1</a:t>
            </a:r>
            <a:r>
              <a:rPr lang="zh-CN" altLang="en-US" dirty="0"/>
              <a:t>个元素需要比较，一共</a:t>
            </a:r>
            <a:r>
              <a:rPr lang="en-US" altLang="zh-CN" dirty="0"/>
              <a:t>n-i</a:t>
            </a:r>
            <a:r>
              <a:rPr lang="zh-CN" altLang="en-US" dirty="0"/>
              <a:t>次比较。</a:t>
            </a:r>
            <a:r>
              <a:rPr lang="en-US" altLang="zh-CN" dirty="0"/>
              <a:t>tan</a:t>
            </a:r>
            <a:endParaRPr lang="en-US" altLang="zh-CN" dirty="0"/>
          </a:p>
        </p:txBody>
      </p:sp>
      <p:sp>
        <p:nvSpPr>
          <p:cNvPr id="4" name="灯片编号占位符 3"/>
          <p:cNvSpPr>
            <a:spLocks noGrp="1"/>
          </p:cNvSpPr>
          <p:nvPr>
            <p:ph type="sldNum" sz="quarter" idx="5"/>
          </p:nvPr>
        </p:nvSpPr>
        <p:spPr/>
        <p:txBody>
          <a:bodyPr/>
          <a:lstStyle/>
          <a:p>
            <a:fld id="{C8500CE5-253B-4881-AB0E-4D6EBFAF0470}" type="slidenum">
              <a:rPr lang="zh-CN" altLang="en-US"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31"/>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r" eaLnBrk="1" hangingPunct="1"/>
            <a:fld id="{188BB371-7E78-4850-96AA-6BB92CBDAB18}" type="slidenum">
              <a:rPr lang="en-US" altLang="zh-CN" sz="1200"/>
            </a:fld>
            <a:endParaRPr lang="en-US" altLang="zh-CN" sz="1200"/>
          </a:p>
        </p:txBody>
      </p:sp>
      <p:sp>
        <p:nvSpPr>
          <p:cNvPr id="100355" name="Rectangle 2"/>
          <p:cNvSpPr>
            <a:spLocks noGrp="1" noRot="1" noChangeAspect="1" noChangeArrowheads="1" noTextEdit="1"/>
          </p:cNvSpPr>
          <p:nvPr>
            <p:ph type="sldImg"/>
          </p:nvPr>
        </p:nvSpPr>
        <p:spPr/>
      </p:sp>
      <p:sp>
        <p:nvSpPr>
          <p:cNvPr id="1003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D121AFF5-F365-41F7-8142-A75ED3A11E09}" type="slidenum">
              <a:rPr lang="en-US" altLang="zh-CN" sz="1200"/>
            </a:fld>
            <a:endParaRPr lang="en-US" altLang="zh-CN" sz="1200"/>
          </a:p>
        </p:txBody>
      </p:sp>
      <p:sp>
        <p:nvSpPr>
          <p:cNvPr id="90115" name="Rectangle 2"/>
          <p:cNvSpPr>
            <a:spLocks noGrp="1" noRot="1" noChangeAspect="1" noChangeArrowheads="1" noTextEdit="1"/>
          </p:cNvSpPr>
          <p:nvPr>
            <p:ph type="sldImg"/>
          </p:nvPr>
        </p:nvSpPr>
        <p:spPr/>
      </p:sp>
      <p:sp>
        <p:nvSpPr>
          <p:cNvPr id="901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piv</a:t>
            </a:r>
            <a:endParaRPr lang="zh-CN" altLang="en-US" dirty="0"/>
          </a:p>
        </p:txBody>
      </p:sp>
      <p:sp>
        <p:nvSpPr>
          <p:cNvPr id="4" name="灯片编号占位符 3"/>
          <p:cNvSpPr>
            <a:spLocks noGrp="1"/>
          </p:cNvSpPr>
          <p:nvPr>
            <p:ph type="sldNum" sz="quarter" idx="5"/>
          </p:nvPr>
        </p:nvSpPr>
        <p:spPr/>
        <p:txBody>
          <a:bodyPr/>
          <a:lstStyle/>
          <a:p>
            <a:fld id="{C8500CE5-253B-4881-AB0E-4D6EBFAF0470}" type="slidenum">
              <a:rPr lang="zh-CN" altLang="en-US"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比较的次数？ </a:t>
            </a:r>
            <a:r>
              <a:rPr lang="en-US" altLang="zh-CN" dirty="0" err="1"/>
              <a:t>i</a:t>
            </a:r>
            <a:r>
              <a:rPr lang="en-US" altLang="zh-CN" dirty="0"/>
              <a:t>-&gt;</a:t>
            </a:r>
            <a:r>
              <a:rPr lang="zh-CN" altLang="en-US" dirty="0"/>
              <a:t>中间， </a:t>
            </a:r>
            <a:r>
              <a:rPr lang="en-US" altLang="zh-CN" dirty="0"/>
              <a:t>j-&gt;</a:t>
            </a:r>
            <a:r>
              <a:rPr lang="zh-CN" altLang="en-US" dirty="0"/>
              <a:t>中间。 </a:t>
            </a:r>
            <a:r>
              <a:rPr lang="en-US" altLang="zh-CN" dirty="0"/>
              <a:t>38 </a:t>
            </a:r>
            <a:r>
              <a:rPr lang="zh-CN" altLang="en-US" dirty="0"/>
              <a:t>比较的次数为</a:t>
            </a:r>
            <a:r>
              <a:rPr lang="en-US" altLang="zh-CN" dirty="0"/>
              <a:t>n</a:t>
            </a:r>
            <a:r>
              <a:rPr lang="zh-CN" altLang="en-US" dirty="0"/>
              <a:t>次。</a:t>
            </a:r>
            <a:endParaRPr lang="en-US" altLang="zh-CN" dirty="0"/>
          </a:p>
          <a:p>
            <a:r>
              <a:rPr lang="zh-CN" altLang="en-US" dirty="0"/>
              <a:t>为什么</a:t>
            </a:r>
            <a:r>
              <a:rPr lang="en-US" altLang="zh-CN" dirty="0"/>
              <a:t>j</a:t>
            </a:r>
            <a:r>
              <a:rPr lang="zh-CN" altLang="en-US" dirty="0"/>
              <a:t>可以放到</a:t>
            </a:r>
            <a:r>
              <a:rPr lang="en-US" altLang="zh-CN" dirty="0" err="1"/>
              <a:t>i</a:t>
            </a:r>
            <a:r>
              <a:rPr lang="zh-CN" altLang="en-US" dirty="0"/>
              <a:t>的位置，为什么利用这个算法可以实现将</a:t>
            </a:r>
            <a:r>
              <a:rPr lang="en-US" altLang="zh-CN" dirty="0"/>
              <a:t>pivot</a:t>
            </a:r>
            <a:r>
              <a:rPr lang="zh-CN" altLang="en-US" dirty="0"/>
              <a:t>值放置到中间的位置？</a:t>
            </a:r>
            <a:endParaRPr lang="en-US" altLang="zh-CN" dirty="0"/>
          </a:p>
          <a:p>
            <a:r>
              <a:rPr lang="en-US" altLang="zh-CN" dirty="0" err="1"/>
              <a:t>i</a:t>
            </a:r>
            <a:r>
              <a:rPr lang="zh-CN" altLang="en-US" dirty="0"/>
              <a:t>前面的都比</a:t>
            </a:r>
            <a:r>
              <a:rPr lang="en-US" altLang="zh-CN" dirty="0"/>
              <a:t>pivot</a:t>
            </a:r>
            <a:r>
              <a:rPr lang="zh-CN" altLang="en-US" dirty="0"/>
              <a:t>小，</a:t>
            </a:r>
            <a:r>
              <a:rPr lang="en-US" altLang="zh-CN" dirty="0"/>
              <a:t>j</a:t>
            </a:r>
            <a:r>
              <a:rPr lang="zh-CN" altLang="en-US" dirty="0"/>
              <a:t>后面的都比</a:t>
            </a:r>
            <a:r>
              <a:rPr lang="en-US" altLang="zh-CN" dirty="0"/>
              <a:t>pivot</a:t>
            </a:r>
            <a:r>
              <a:rPr lang="zh-CN" altLang="en-US" dirty="0"/>
              <a:t>值大，这样当</a:t>
            </a:r>
            <a:r>
              <a:rPr lang="en-US" altLang="zh-CN" dirty="0" err="1"/>
              <a:t>i</a:t>
            </a:r>
            <a:r>
              <a:rPr lang="zh-CN" altLang="en-US" dirty="0"/>
              <a:t>，</a:t>
            </a:r>
            <a:r>
              <a:rPr lang="en-US" altLang="zh-CN" dirty="0"/>
              <a:t>j</a:t>
            </a:r>
            <a:r>
              <a:rPr lang="zh-CN" altLang="en-US" dirty="0"/>
              <a:t>相遇的位置，就是</a:t>
            </a:r>
            <a:r>
              <a:rPr lang="en-US" altLang="zh-CN" dirty="0"/>
              <a:t>pivot</a:t>
            </a:r>
            <a:r>
              <a:rPr lang="zh-CN" altLang="en-US" dirty="0"/>
              <a:t>的位置。</a:t>
            </a:r>
            <a:endParaRPr lang="en-US" altLang="zh-CN" dirty="0"/>
          </a:p>
        </p:txBody>
      </p:sp>
      <p:sp>
        <p:nvSpPr>
          <p:cNvPr id="4" name="灯片编号占位符 3"/>
          <p:cNvSpPr>
            <a:spLocks noGrp="1"/>
          </p:cNvSpPr>
          <p:nvPr>
            <p:ph type="sldNum" sz="quarter" idx="5"/>
          </p:nvPr>
        </p:nvSpPr>
        <p:spPr/>
        <p:txBody>
          <a:bodyPr/>
          <a:lstStyle/>
          <a:p>
            <a:fld id="{C8500CE5-253B-4881-AB0E-4D6EBFAF0470}" type="slidenum">
              <a:rPr lang="zh-CN" altLang="en-US"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快速排序的趟数，取决于切割的位置，最优的情况是</a:t>
            </a:r>
            <a:r>
              <a:rPr lang="en-US" altLang="zh-CN" dirty="0" err="1"/>
              <a:t>logn</a:t>
            </a:r>
            <a:r>
              <a:rPr lang="zh-CN" altLang="en-US" dirty="0"/>
              <a:t>。</a:t>
            </a:r>
            <a:endParaRPr lang="en-US" altLang="zh-CN" dirty="0"/>
          </a:p>
          <a:p>
            <a:r>
              <a:rPr lang="zh-CN" altLang="en-US" dirty="0"/>
              <a:t>一棵树，树的高度为</a:t>
            </a:r>
            <a:r>
              <a:rPr lang="en-US" altLang="zh-CN" dirty="0"/>
              <a:t>4</a:t>
            </a:r>
            <a:r>
              <a:rPr lang="zh-CN" altLang="en-US" dirty="0"/>
              <a:t>，一共四趟完成快速排序。每一趟都是</a:t>
            </a:r>
            <a:r>
              <a:rPr lang="en-US" altLang="zh-CN" dirty="0"/>
              <a:t>n</a:t>
            </a:r>
            <a:r>
              <a:rPr lang="zh-CN" altLang="en-US" dirty="0"/>
              <a:t>个元素的比较。</a:t>
            </a:r>
            <a:endParaRPr lang="zh-CN" altLang="en-US" dirty="0"/>
          </a:p>
        </p:txBody>
      </p:sp>
      <p:sp>
        <p:nvSpPr>
          <p:cNvPr id="4" name="灯片编号占位符 3"/>
          <p:cNvSpPr>
            <a:spLocks noGrp="1"/>
          </p:cNvSpPr>
          <p:nvPr>
            <p:ph type="sldNum" sz="quarter" idx="5"/>
          </p:nvPr>
        </p:nvSpPr>
        <p:spPr/>
        <p:txBody>
          <a:bodyPr/>
          <a:lstStyle/>
          <a:p>
            <a:fld id="{C8500CE5-253B-4881-AB0E-4D6EBFAF0470}" type="slidenum">
              <a:rPr lang="zh-CN" altLang="en-US"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正好找到了最大的，或者最小的，相当于把元素放到一头 ，而冒泡排序每次也是产生一个元素，放到一头，所以冒泡排序就是蜕化的快速排序。</a:t>
            </a:r>
            <a:endParaRPr lang="en-US" altLang="zh-CN" dirty="0"/>
          </a:p>
          <a:p>
            <a:r>
              <a:rPr lang="zh-CN" altLang="en-US" dirty="0"/>
              <a:t>最优情况： </a:t>
            </a:r>
            <a:endParaRPr lang="en-US" altLang="zh-CN" dirty="0"/>
          </a:p>
          <a:p>
            <a:r>
              <a:rPr lang="en-US" altLang="zh-CN" dirty="0"/>
              <a:t>1  n </a:t>
            </a:r>
            <a:r>
              <a:rPr lang="zh-CN" altLang="en-US" dirty="0"/>
              <a:t>每次比较</a:t>
            </a:r>
            <a:endParaRPr lang="en-US" altLang="zh-CN" dirty="0"/>
          </a:p>
          <a:p>
            <a:pPr marL="228600" indent="-228600">
              <a:buAutoNum type="arabicPlain" startAt="2"/>
            </a:pPr>
            <a:r>
              <a:rPr lang="en-US" altLang="zh-CN" dirty="0"/>
              <a:t>n/2</a:t>
            </a:r>
            <a:endParaRPr lang="en-US" altLang="zh-CN" dirty="0"/>
          </a:p>
          <a:p>
            <a:pPr marL="0" indent="0">
              <a:buNone/>
            </a:pPr>
            <a:r>
              <a:rPr lang="en-US" altLang="zh-CN" dirty="0"/>
              <a:t>N  </a:t>
            </a:r>
            <a:r>
              <a:rPr lang="en-US" altLang="zh-CN" dirty="0" err="1"/>
              <a:t>logn</a:t>
            </a:r>
            <a:endParaRPr lang="en-US" altLang="zh-CN" dirty="0"/>
          </a:p>
          <a:p>
            <a:pPr marL="0" indent="0">
              <a:buNone/>
            </a:pPr>
            <a:r>
              <a:rPr lang="zh-CN" altLang="en-US" dirty="0"/>
              <a:t>快速排序 ：平均时间复杂度 </a:t>
            </a:r>
            <a:r>
              <a:rPr lang="en-US" altLang="zh-CN" dirty="0"/>
              <a:t>https://blog.csdn.net/MASILEJFOAISEGJIAE/article/details/88371275</a:t>
            </a:r>
            <a:endParaRPr lang="en-US" altLang="zh-CN" dirty="0"/>
          </a:p>
          <a:p>
            <a:pPr marL="0" indent="0">
              <a:buNone/>
            </a:pPr>
            <a:r>
              <a:rPr lang="en-US" altLang="zh-CN" dirty="0"/>
              <a:t> </a:t>
            </a:r>
            <a:endParaRPr lang="zh-CN" altLang="en-US" dirty="0"/>
          </a:p>
        </p:txBody>
      </p:sp>
      <p:sp>
        <p:nvSpPr>
          <p:cNvPr id="4" name="灯片编号占位符 3"/>
          <p:cNvSpPr>
            <a:spLocks noGrp="1"/>
          </p:cNvSpPr>
          <p:nvPr>
            <p:ph type="sldNum" sz="quarter" idx="5"/>
          </p:nvPr>
        </p:nvSpPr>
        <p:spPr/>
        <p:txBody>
          <a:bodyPr/>
          <a:lstStyle/>
          <a:p>
            <a:fld id="{C8500CE5-253B-4881-AB0E-4D6EBFAF0470}" type="slidenum">
              <a:rPr lang="zh-CN" altLang="en-US"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21921447-044C-474F-A301-8B3A6A155F20}" type="slidenum">
              <a:rPr lang="en-US" altLang="zh-CN" sz="1200"/>
            </a:fld>
            <a:endParaRPr lang="en-US" altLang="zh-CN" sz="1200"/>
          </a:p>
        </p:txBody>
      </p:sp>
      <p:sp>
        <p:nvSpPr>
          <p:cNvPr id="101379" name="Rectangle 2"/>
          <p:cNvSpPr>
            <a:spLocks noGrp="1" noRot="1" noChangeAspect="1" noChangeArrowheads="1" noTextEdit="1"/>
          </p:cNvSpPr>
          <p:nvPr>
            <p:ph type="sldImg"/>
          </p:nvPr>
        </p:nvSpPr>
        <p:spPr/>
      </p:sp>
      <p:sp>
        <p:nvSpPr>
          <p:cNvPr id="1013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选择排序比较的次数和冒泡排序一样，但是移动的次数较少，每次都是直接把元素放到了合适的位置上。</a:t>
            </a:r>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1031"/>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r" eaLnBrk="1" hangingPunct="1"/>
            <a:fld id="{33DE728E-CE92-4027-8B36-9BD2243867C7}" type="slidenum">
              <a:rPr lang="en-US" altLang="zh-CN" sz="1200"/>
            </a:fld>
            <a:endParaRPr lang="en-US" altLang="zh-CN" sz="1200"/>
          </a:p>
        </p:txBody>
      </p:sp>
      <p:sp>
        <p:nvSpPr>
          <p:cNvPr id="102403" name="Rectangle 2"/>
          <p:cNvSpPr>
            <a:spLocks noGrp="1" noRot="1" noChangeAspect="1" noChangeArrowheads="1" noTextEdit="1"/>
          </p:cNvSpPr>
          <p:nvPr>
            <p:ph type="sldImg"/>
          </p:nvPr>
        </p:nvSpPr>
        <p:spPr>
          <a:xfrm>
            <a:off x="1144588" y="687388"/>
            <a:ext cx="4568825" cy="3427412"/>
          </a:xfrm>
        </p:spPr>
      </p:sp>
      <p:sp>
        <p:nvSpPr>
          <p:cNvPr id="102404" name="Rectangle 3"/>
          <p:cNvSpPr>
            <a:spLocks noGrp="1" noChangeArrowheads="1"/>
          </p:cNvSpPr>
          <p:nvPr>
            <p:ph type="body" idx="1"/>
          </p:nvPr>
        </p:nvSpPr>
        <p:spPr>
          <a:xfrm>
            <a:off x="685800" y="4343400"/>
            <a:ext cx="5486400"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031"/>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r" eaLnBrk="1" hangingPunct="1"/>
            <a:fld id="{860E6678-B6BB-4DB3-8C41-06F65890D28F}" type="slidenum">
              <a:rPr lang="en-US" altLang="zh-CN" sz="1200"/>
            </a:fld>
            <a:endParaRPr lang="en-US" altLang="zh-CN" sz="1200"/>
          </a:p>
        </p:txBody>
      </p:sp>
      <p:sp>
        <p:nvSpPr>
          <p:cNvPr id="103427" name="Rectangle 2"/>
          <p:cNvSpPr>
            <a:spLocks noGrp="1" noRot="1" noChangeAspect="1" noChangeArrowheads="1" noTextEdit="1"/>
          </p:cNvSpPr>
          <p:nvPr>
            <p:ph type="sldImg"/>
          </p:nvPr>
        </p:nvSpPr>
        <p:spPr>
          <a:xfrm>
            <a:off x="1144588" y="687388"/>
            <a:ext cx="4568825" cy="3427412"/>
          </a:xfrm>
        </p:spPr>
      </p:sp>
      <p:sp>
        <p:nvSpPr>
          <p:cNvPr id="103428" name="Rectangle 3"/>
          <p:cNvSpPr>
            <a:spLocks noGrp="1" noChangeArrowheads="1"/>
          </p:cNvSpPr>
          <p:nvPr>
            <p:ph type="body" idx="1"/>
          </p:nvPr>
        </p:nvSpPr>
        <p:spPr>
          <a:xfrm>
            <a:off x="685800" y="4343400"/>
            <a:ext cx="5486400"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031"/>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r" eaLnBrk="1" hangingPunct="1"/>
            <a:fld id="{35A07609-E14E-4DD3-BB78-73C03E652275}" type="slidenum">
              <a:rPr lang="en-US" altLang="zh-CN" sz="1200"/>
            </a:fld>
            <a:endParaRPr lang="en-US" altLang="zh-CN" sz="1200"/>
          </a:p>
        </p:txBody>
      </p:sp>
      <p:sp>
        <p:nvSpPr>
          <p:cNvPr id="104451" name="Rectangle 2"/>
          <p:cNvSpPr>
            <a:spLocks noGrp="1" noRot="1" noChangeAspect="1" noChangeArrowheads="1" noTextEdit="1"/>
          </p:cNvSpPr>
          <p:nvPr>
            <p:ph type="sldImg"/>
          </p:nvPr>
        </p:nvSpPr>
        <p:spPr>
          <a:xfrm>
            <a:off x="1144588" y="687388"/>
            <a:ext cx="4568825" cy="3427412"/>
          </a:xfrm>
        </p:spPr>
      </p:sp>
      <p:sp>
        <p:nvSpPr>
          <p:cNvPr id="104452" name="Rectangle 3"/>
          <p:cNvSpPr>
            <a:spLocks noGrp="1" noChangeArrowheads="1"/>
          </p:cNvSpPr>
          <p:nvPr>
            <p:ph type="body" idx="1"/>
          </p:nvPr>
        </p:nvSpPr>
        <p:spPr>
          <a:xfrm>
            <a:off x="685800" y="4343400"/>
            <a:ext cx="5486400"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031"/>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r" eaLnBrk="1" hangingPunct="1"/>
            <a:fld id="{1735A12D-05CB-41BE-9809-F82AE6B29870}" type="slidenum">
              <a:rPr lang="en-US" altLang="zh-CN" sz="1200"/>
            </a:fld>
            <a:endParaRPr lang="en-US" altLang="zh-CN" sz="1200"/>
          </a:p>
        </p:txBody>
      </p:sp>
      <p:sp>
        <p:nvSpPr>
          <p:cNvPr id="105475" name="Rectangle 2"/>
          <p:cNvSpPr>
            <a:spLocks noGrp="1" noRot="1" noChangeAspect="1" noChangeArrowheads="1" noTextEdit="1"/>
          </p:cNvSpPr>
          <p:nvPr>
            <p:ph type="sldImg"/>
          </p:nvPr>
        </p:nvSpPr>
        <p:spPr>
          <a:xfrm>
            <a:off x="1144588" y="687388"/>
            <a:ext cx="4568825" cy="3427412"/>
          </a:xfrm>
        </p:spPr>
      </p:sp>
      <p:sp>
        <p:nvSpPr>
          <p:cNvPr id="105476" name="Rectangle 3"/>
          <p:cNvSpPr>
            <a:spLocks noGrp="1" noChangeArrowheads="1"/>
          </p:cNvSpPr>
          <p:nvPr>
            <p:ph type="body" idx="1"/>
          </p:nvPr>
        </p:nvSpPr>
        <p:spPr>
          <a:xfrm>
            <a:off x="685800" y="4343400"/>
            <a:ext cx="5486400"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小根堆，调整以后，最后得到是降序排列的排序。</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8500CE5-253B-4881-AB0E-4D6EBFAF0470}"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910D5239-9194-432A-9EF0-BB136893AD37}" type="slidenum">
              <a:rPr lang="en-US" altLang="zh-CN" sz="1200"/>
            </a:fld>
            <a:endParaRPr lang="en-US" altLang="zh-CN" sz="1200"/>
          </a:p>
        </p:txBody>
      </p:sp>
      <p:sp>
        <p:nvSpPr>
          <p:cNvPr id="91139" name="Rectangle 2"/>
          <p:cNvSpPr>
            <a:spLocks noGrp="1" noRot="1" noChangeAspect="1" noChangeArrowheads="1" noTextEdit="1"/>
          </p:cNvSpPr>
          <p:nvPr>
            <p:ph type="sldImg"/>
          </p:nvPr>
        </p:nvSpPr>
        <p:spPr/>
      </p:sp>
      <p:sp>
        <p:nvSpPr>
          <p:cNvPr id="911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Heapsort</a:t>
            </a:r>
            <a:r>
              <a:rPr lang="zh-CN" altLang="en-US" dirty="0"/>
              <a:t>实现堆排序，</a:t>
            </a:r>
            <a:r>
              <a:rPr lang="en-US" altLang="zh-CN" dirty="0"/>
              <a:t>sift</a:t>
            </a:r>
            <a:r>
              <a:rPr lang="zh-CN" altLang="en-US" dirty="0"/>
              <a:t>函数的功能为调整为最小堆或者最大堆。</a:t>
            </a:r>
            <a:endParaRPr lang="zh-CN" altLang="en-US" dirty="0"/>
          </a:p>
        </p:txBody>
      </p:sp>
      <p:sp>
        <p:nvSpPr>
          <p:cNvPr id="4" name="灯片编号占位符 3"/>
          <p:cNvSpPr>
            <a:spLocks noGrp="1"/>
          </p:cNvSpPr>
          <p:nvPr>
            <p:ph type="sldNum" sz="quarter" idx="5"/>
          </p:nvPr>
        </p:nvSpPr>
        <p:spPr/>
        <p:txBody>
          <a:bodyPr/>
          <a:lstStyle/>
          <a:p>
            <a:fld id="{C8500CE5-253B-4881-AB0E-4D6EBFAF0470}" type="slidenum">
              <a:rPr lang="zh-CN" altLang="en-US"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Keys</a:t>
            </a:r>
            <a:r>
              <a:rPr lang="zh-CN" altLang="en-US" dirty="0"/>
              <a:t>数组中以</a:t>
            </a:r>
            <a:r>
              <a:rPr lang="en-US" altLang="zh-CN" dirty="0"/>
              <a:t>parent</a:t>
            </a:r>
            <a:r>
              <a:rPr lang="zh-CN" altLang="en-US" dirty="0"/>
              <a:t>为根的子树调整为最小，大堆，子序列范围为</a:t>
            </a:r>
            <a:r>
              <a:rPr lang="en-US" altLang="zh-CN" dirty="0" err="1"/>
              <a:t>parent~end</a:t>
            </a:r>
            <a:r>
              <a:rPr lang="zh-CN" altLang="en-US" dirty="0"/>
              <a:t>。</a:t>
            </a:r>
            <a:endParaRPr lang="zh-CN" altLang="en-US" dirty="0"/>
          </a:p>
        </p:txBody>
      </p:sp>
      <p:sp>
        <p:nvSpPr>
          <p:cNvPr id="4" name="灯片编号占位符 3"/>
          <p:cNvSpPr>
            <a:spLocks noGrp="1"/>
          </p:cNvSpPr>
          <p:nvPr>
            <p:ph type="sldNum" sz="quarter" idx="5"/>
          </p:nvPr>
        </p:nvSpPr>
        <p:spPr/>
        <p:txBody>
          <a:bodyPr/>
          <a:lstStyle/>
          <a:p>
            <a:fld id="{C8500CE5-253B-4881-AB0E-4D6EBFAF0470}" type="slidenum">
              <a:rPr lang="zh-CN" altLang="en-US"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31"/>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r" eaLnBrk="1" hangingPunct="1"/>
            <a:fld id="{FB3F6FC2-B20E-4AF1-B689-0E0687BBDF32}" type="slidenum">
              <a:rPr lang="en-US" altLang="zh-CN" sz="1200"/>
            </a:fld>
            <a:endParaRPr lang="en-US" altLang="zh-CN" sz="1200"/>
          </a:p>
        </p:txBody>
      </p:sp>
      <p:sp>
        <p:nvSpPr>
          <p:cNvPr id="106499" name="Rectangle 2"/>
          <p:cNvSpPr>
            <a:spLocks noGrp="1" noRot="1" noChangeAspect="1" noChangeArrowheads="1" noTextEdit="1"/>
          </p:cNvSpPr>
          <p:nvPr>
            <p:ph type="sldImg"/>
          </p:nvPr>
        </p:nvSpPr>
        <p:spPr/>
      </p:sp>
      <p:sp>
        <p:nvSpPr>
          <p:cNvPr id="1065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8500CE5-253B-4881-AB0E-4D6EBFAF0470}" type="slidenum">
              <a:rPr lang="zh-CN" altLang="en-US" smtClean="0"/>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a:t>
            </a:r>
            <a:r>
              <a:rPr lang="en-US" altLang="zh-CN" dirty="0"/>
              <a:t>X</a:t>
            </a:r>
            <a:r>
              <a:rPr lang="zh-CN" altLang="en-US" dirty="0"/>
              <a:t>中若干相邻子序列两两归并到</a:t>
            </a:r>
            <a:r>
              <a:rPr lang="en-US" altLang="zh-CN" dirty="0"/>
              <a:t>Y</a:t>
            </a:r>
            <a:r>
              <a:rPr lang="zh-CN" altLang="en-US" dirty="0"/>
              <a:t>中，子序列长度为</a:t>
            </a:r>
            <a:r>
              <a:rPr lang="en-US" altLang="zh-CN" dirty="0"/>
              <a:t>n</a:t>
            </a:r>
            <a:r>
              <a:rPr lang="zh-CN" altLang="en-US" dirty="0"/>
              <a:t>。</a:t>
            </a:r>
            <a:endParaRPr lang="zh-CN" altLang="en-US" dirty="0"/>
          </a:p>
        </p:txBody>
      </p:sp>
      <p:sp>
        <p:nvSpPr>
          <p:cNvPr id="4" name="灯片编号占位符 3"/>
          <p:cNvSpPr>
            <a:spLocks noGrp="1"/>
          </p:cNvSpPr>
          <p:nvPr>
            <p:ph type="sldNum" sz="quarter" idx="5"/>
          </p:nvPr>
        </p:nvSpPr>
        <p:spPr/>
        <p:txBody>
          <a:bodyPr/>
          <a:lstStyle/>
          <a:p>
            <a:fld id="{C8500CE5-253B-4881-AB0E-4D6EBFAF0470}" type="slidenum">
              <a:rPr lang="zh-CN" altLang="en-US" smtClean="0"/>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156</a:t>
            </a:r>
            <a:endParaRPr lang="en-US" altLang="zh-CN" dirty="0"/>
          </a:p>
          <a:p>
            <a:r>
              <a:rPr lang="en-US" altLang="zh-CN" dirty="0"/>
              <a:t>178</a:t>
            </a:r>
            <a:endParaRPr lang="en-US" altLang="zh-CN" dirty="0"/>
          </a:p>
          <a:p>
            <a:r>
              <a:rPr lang="en-US" altLang="zh-CN" dirty="0"/>
              <a:t>189</a:t>
            </a:r>
            <a:endParaRPr lang="en-US" altLang="zh-CN" dirty="0"/>
          </a:p>
          <a:p>
            <a:r>
              <a:rPr lang="en-US" altLang="zh-CN" dirty="0"/>
              <a:t>153</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8500CE5-253B-4881-AB0E-4D6EBFAF0470}" type="slidenum">
              <a:rPr lang="zh-CN" altLang="en-US" smtClean="0"/>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a:t>
            </a:r>
            <a:r>
              <a:rPr lang="en-US" altLang="zh-CN" dirty="0"/>
              <a:t>n</a:t>
            </a:r>
            <a:r>
              <a:rPr lang="zh-CN" altLang="en-US" dirty="0"/>
              <a:t>个记录，（假设每个记录含</a:t>
            </a:r>
            <a:r>
              <a:rPr lang="en-US" altLang="zh-CN" dirty="0"/>
              <a:t>d</a:t>
            </a:r>
            <a:r>
              <a:rPr lang="zh-CN" altLang="en-US" dirty="0"/>
              <a:t>个关键字，每个关键字的取值范围为</a:t>
            </a:r>
            <a:r>
              <a:rPr lang="en-US" altLang="zh-CN" dirty="0"/>
              <a:t>r</a:t>
            </a:r>
            <a:r>
              <a:rPr lang="zh-CN" altLang="en-US" dirty="0"/>
              <a:t>个值），时间复杂度为</a:t>
            </a:r>
            <a:r>
              <a:rPr lang="en-US" altLang="zh-CN" dirty="0"/>
              <a:t>O(d * (</a:t>
            </a:r>
            <a:r>
              <a:rPr lang="en-US" altLang="zh-CN" dirty="0" err="1"/>
              <a:t>n+r</a:t>
            </a:r>
            <a:r>
              <a:rPr lang="en-US" altLang="zh-CN" dirty="0"/>
              <a:t>)), </a:t>
            </a:r>
            <a:r>
              <a:rPr lang="zh-CN" altLang="en-US" dirty="0"/>
              <a:t>其中分配的时间为</a:t>
            </a:r>
            <a:r>
              <a:rPr lang="en-US" altLang="zh-CN" dirty="0"/>
              <a:t>O</a:t>
            </a:r>
            <a:r>
              <a:rPr lang="zh-CN" altLang="en-US" dirty="0"/>
              <a:t>（</a:t>
            </a:r>
            <a:r>
              <a:rPr lang="en-US" altLang="zh-CN" dirty="0"/>
              <a:t>n</a:t>
            </a:r>
            <a:r>
              <a:rPr lang="zh-CN" altLang="en-US" dirty="0"/>
              <a:t>），每一趟收集的复杂度为</a:t>
            </a:r>
            <a:r>
              <a:rPr lang="en-US" altLang="zh-CN" dirty="0"/>
              <a:t>O</a:t>
            </a:r>
            <a:r>
              <a:rPr lang="zh-CN" altLang="en-US" dirty="0"/>
              <a:t>（</a:t>
            </a:r>
            <a:r>
              <a:rPr lang="en-US" altLang="zh-CN" dirty="0"/>
              <a:t>r</a:t>
            </a:r>
            <a:r>
              <a:rPr lang="zh-CN" altLang="en-US" dirty="0"/>
              <a:t>），</a:t>
            </a:r>
            <a:endParaRPr lang="zh-CN" altLang="en-US" dirty="0"/>
          </a:p>
        </p:txBody>
      </p:sp>
      <p:sp>
        <p:nvSpPr>
          <p:cNvPr id="4" name="灯片编号占位符 3"/>
          <p:cNvSpPr>
            <a:spLocks noGrp="1"/>
          </p:cNvSpPr>
          <p:nvPr>
            <p:ph type="sldNum" sz="quarter" idx="5"/>
          </p:nvPr>
        </p:nvSpPr>
        <p:spPr/>
        <p:txBody>
          <a:bodyPr/>
          <a:lstStyle/>
          <a:p>
            <a:fld id="{C8500CE5-253B-4881-AB0E-4D6EBFAF0470}"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8DA40EA0-9319-4545-B3A7-5652BC229E91}" type="slidenum">
              <a:rPr lang="en-US" altLang="zh-CN" sz="1200"/>
            </a:fld>
            <a:endParaRPr lang="en-US" altLang="zh-CN" sz="1200"/>
          </a:p>
        </p:txBody>
      </p:sp>
      <p:sp>
        <p:nvSpPr>
          <p:cNvPr id="93187" name="Rectangle 2"/>
          <p:cNvSpPr>
            <a:spLocks noGrp="1" noRot="1" noChangeAspect="1" noChangeArrowheads="1" noTextEdit="1"/>
          </p:cNvSpPr>
          <p:nvPr>
            <p:ph type="sldImg"/>
          </p:nvPr>
        </p:nvSpPr>
        <p:spPr/>
      </p:sp>
      <p:sp>
        <p:nvSpPr>
          <p:cNvPr id="931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EA3C6438-83B0-4443-AA61-640B76A88708}" type="slidenum">
              <a:rPr lang="en-US" altLang="zh-CN" sz="1200"/>
            </a:fld>
            <a:endParaRPr lang="en-US" altLang="zh-CN" sz="1200"/>
          </a:p>
        </p:txBody>
      </p:sp>
      <p:sp>
        <p:nvSpPr>
          <p:cNvPr id="94211" name="Rectangle 2"/>
          <p:cNvSpPr>
            <a:spLocks noGrp="1" noRot="1" noChangeAspect="1" noChangeArrowheads="1" noTextEdit="1"/>
          </p:cNvSpPr>
          <p:nvPr>
            <p:ph type="sldImg"/>
          </p:nvPr>
        </p:nvSpPr>
        <p:spPr/>
      </p:sp>
      <p:sp>
        <p:nvSpPr>
          <p:cNvPr id="942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程序实现，是将前面较大的元素向后移动。</a:t>
            </a:r>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6</a:t>
            </a:r>
            <a:r>
              <a:rPr lang="zh-CN" altLang="en-US" dirty="0"/>
              <a:t>个元素，需要几趟呢？ </a:t>
            </a:r>
            <a:endParaRPr lang="zh-CN" altLang="en-US" dirty="0"/>
          </a:p>
        </p:txBody>
      </p:sp>
      <p:sp>
        <p:nvSpPr>
          <p:cNvPr id="4" name="灯片编号占位符 3"/>
          <p:cNvSpPr>
            <a:spLocks noGrp="1"/>
          </p:cNvSpPr>
          <p:nvPr>
            <p:ph type="sldNum" sz="quarter" idx="5"/>
          </p:nvPr>
        </p:nvSpPr>
        <p:spPr/>
        <p:txBody>
          <a:bodyPr/>
          <a:lstStyle/>
          <a:p>
            <a:fld id="{C8500CE5-253B-4881-AB0E-4D6EBFAF0470}"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找到第一个比</a:t>
            </a:r>
            <a:r>
              <a:rPr lang="en-US" altLang="zh-CN" dirty="0"/>
              <a:t>temp</a:t>
            </a:r>
            <a:r>
              <a:rPr lang="zh-CN" altLang="en-US" dirty="0"/>
              <a:t>小的元素，位置为</a:t>
            </a:r>
            <a:r>
              <a:rPr lang="en-US" altLang="zh-CN" dirty="0"/>
              <a:t>j</a:t>
            </a:r>
            <a:r>
              <a:rPr lang="zh-CN" altLang="en-US" dirty="0"/>
              <a:t>，查到</a:t>
            </a:r>
            <a:r>
              <a:rPr lang="en-US" altLang="zh-CN" dirty="0"/>
              <a:t>j</a:t>
            </a:r>
            <a:r>
              <a:rPr lang="zh-CN" altLang="en-US" dirty="0"/>
              <a:t>的后面。</a:t>
            </a:r>
            <a:endParaRPr lang="en-US" altLang="zh-CN" dirty="0"/>
          </a:p>
          <a:p>
            <a:r>
              <a:rPr lang="zh-CN" altLang="en-US" dirty="0"/>
              <a:t>其中</a:t>
            </a:r>
            <a:r>
              <a:rPr lang="en-US" altLang="zh-CN" dirty="0"/>
              <a:t>temp</a:t>
            </a:r>
            <a:r>
              <a:rPr lang="zh-CN" altLang="en-US" dirty="0"/>
              <a:t>是待排序的元素，</a:t>
            </a:r>
            <a:endParaRPr lang="en-US" altLang="zh-CN" dirty="0"/>
          </a:p>
          <a:p>
            <a:r>
              <a:rPr lang="en-US" altLang="zh-CN" dirty="0"/>
              <a:t>for</a:t>
            </a:r>
            <a:r>
              <a:rPr lang="zh-CN" altLang="en-US" dirty="0"/>
              <a:t>循环退出条件，是</a:t>
            </a:r>
            <a:r>
              <a:rPr lang="en-US" altLang="zh-CN" dirty="0"/>
              <a:t>1</a:t>
            </a:r>
            <a:r>
              <a:rPr lang="zh-CN" altLang="en-US" dirty="0"/>
              <a:t>，</a:t>
            </a:r>
            <a:r>
              <a:rPr lang="en-US" altLang="zh-CN" dirty="0"/>
              <a:t>j=-1</a:t>
            </a:r>
            <a:r>
              <a:rPr lang="zh-CN" altLang="en-US" dirty="0"/>
              <a:t>，表示插入到最前面。或者</a:t>
            </a:r>
            <a:r>
              <a:rPr lang="en-US" altLang="zh-CN" dirty="0"/>
              <a:t>temp&gt;= table[j], </a:t>
            </a:r>
            <a:r>
              <a:rPr lang="zh-CN" altLang="en-US" dirty="0"/>
              <a:t>那么说明需要插入到</a:t>
            </a:r>
            <a:r>
              <a:rPr lang="en-US" altLang="zh-CN" dirty="0"/>
              <a:t>table[j+1]</a:t>
            </a:r>
            <a:r>
              <a:rPr lang="zh-CN" altLang="en-US" dirty="0"/>
              <a:t>的位置了。</a:t>
            </a:r>
            <a:endParaRPr lang="en-US" altLang="zh-CN" dirty="0"/>
          </a:p>
          <a:p>
            <a:r>
              <a:rPr lang="en-US" altLang="zh-CN" dirty="0"/>
              <a:t>J</a:t>
            </a:r>
            <a:r>
              <a:rPr lang="zh-CN" altLang="en-US" dirty="0"/>
              <a:t>开始，向前找，找到第一个比</a:t>
            </a:r>
            <a:r>
              <a:rPr lang="en-US" altLang="zh-CN" dirty="0"/>
              <a:t>j</a:t>
            </a:r>
            <a:r>
              <a:rPr lang="zh-CN" altLang="en-US" dirty="0"/>
              <a:t>指向的元素小或相等的元素，插入到</a:t>
            </a:r>
            <a:r>
              <a:rPr lang="en-US" altLang="zh-CN" dirty="0"/>
              <a:t>j</a:t>
            </a:r>
            <a:r>
              <a:rPr lang="zh-CN" altLang="en-US" dirty="0"/>
              <a:t>的后面。</a:t>
            </a:r>
            <a:endParaRPr lang="en-US" altLang="zh-CN" dirty="0"/>
          </a:p>
          <a:p>
            <a:r>
              <a:rPr lang="zh-CN" altLang="en-US" dirty="0"/>
              <a:t>例子：</a:t>
            </a:r>
            <a:r>
              <a:rPr lang="en-US" altLang="zh-CN" dirty="0"/>
              <a:t>4</a:t>
            </a:r>
            <a:r>
              <a:rPr lang="zh-CN" altLang="en-US" dirty="0"/>
              <a:t>，</a:t>
            </a:r>
            <a:r>
              <a:rPr lang="en-US" altLang="zh-CN" dirty="0"/>
              <a:t>6</a:t>
            </a:r>
            <a:r>
              <a:rPr lang="zh-CN" altLang="en-US" dirty="0"/>
              <a:t>，</a:t>
            </a:r>
            <a:r>
              <a:rPr lang="en-US" altLang="zh-CN" dirty="0"/>
              <a:t>8 </a:t>
            </a:r>
            <a:r>
              <a:rPr lang="zh-CN" altLang="en-US" dirty="0"/>
              <a:t>插入 </a:t>
            </a:r>
            <a:r>
              <a:rPr lang="en-US" altLang="zh-CN" dirty="0"/>
              <a:t>5</a:t>
            </a:r>
            <a:r>
              <a:rPr lang="zh-CN" altLang="en-US" dirty="0"/>
              <a:t>，</a:t>
            </a:r>
            <a:endParaRPr lang="en-US" altLang="zh-CN" dirty="0"/>
          </a:p>
        </p:txBody>
      </p:sp>
      <p:sp>
        <p:nvSpPr>
          <p:cNvPr id="4" name="灯片编号占位符 3"/>
          <p:cNvSpPr>
            <a:spLocks noGrp="1"/>
          </p:cNvSpPr>
          <p:nvPr>
            <p:ph type="sldNum" sz="quarter" idx="5"/>
          </p:nvPr>
        </p:nvSpPr>
        <p:spPr/>
        <p:txBody>
          <a:bodyPr/>
          <a:lstStyle/>
          <a:p>
            <a:fld id="{C8500CE5-253B-4881-AB0E-4D6EBFAF0470}"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插入</a:t>
            </a:r>
            <a:r>
              <a:rPr lang="en-US" altLang="zh-CN" dirty="0"/>
              <a:t>ai</a:t>
            </a:r>
            <a:r>
              <a:rPr lang="zh-CN" altLang="en-US" dirty="0"/>
              <a:t>的时候，需要和前面</a:t>
            </a:r>
            <a:r>
              <a:rPr lang="en-US" altLang="zh-CN" dirty="0"/>
              <a:t>0~i-1</a:t>
            </a:r>
            <a:r>
              <a:rPr lang="zh-CN" altLang="en-US"/>
              <a:t>个元素进行比较。并完成移动。最后插入到首位置。</a:t>
            </a:r>
            <a:endParaRPr lang="en-US" altLang="zh-CN"/>
          </a:p>
        </p:txBody>
      </p:sp>
      <p:sp>
        <p:nvSpPr>
          <p:cNvPr id="4" name="灯片编号占位符 3"/>
          <p:cNvSpPr>
            <a:spLocks noGrp="1"/>
          </p:cNvSpPr>
          <p:nvPr>
            <p:ph type="sldNum" sz="quarter" idx="5"/>
          </p:nvPr>
        </p:nvSpPr>
        <p:spPr/>
        <p:txBody>
          <a:bodyPr/>
          <a:lstStyle/>
          <a:p>
            <a:fld id="{C8500CE5-253B-4881-AB0E-4D6EBFAF0470}"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0     1</a:t>
            </a:r>
            <a:r>
              <a:rPr lang="zh-CN" altLang="en-US" dirty="0"/>
              <a:t>，    </a:t>
            </a:r>
            <a:r>
              <a:rPr lang="en-US" altLang="zh-CN" dirty="0"/>
              <a:t>I</a:t>
            </a:r>
            <a:endParaRPr lang="en-US" altLang="zh-CN" dirty="0"/>
          </a:p>
          <a:p>
            <a:r>
              <a:rPr lang="zh-CN" altLang="en-US" dirty="0"/>
              <a:t>查找元素最少比较</a:t>
            </a:r>
            <a:r>
              <a:rPr lang="en-US" altLang="zh-CN" dirty="0"/>
              <a:t>1</a:t>
            </a:r>
            <a:r>
              <a:rPr lang="zh-CN" altLang="en-US" dirty="0"/>
              <a:t>次，最多比较</a:t>
            </a:r>
            <a:r>
              <a:rPr lang="en-US" altLang="zh-CN" dirty="0" err="1"/>
              <a:t>i</a:t>
            </a:r>
            <a:r>
              <a:rPr lang="zh-CN" altLang="en-US" dirty="0"/>
              <a:t>次，所以平均（</a:t>
            </a:r>
            <a:r>
              <a:rPr lang="en-US" altLang="zh-CN" dirty="0"/>
              <a:t>i+1</a:t>
            </a:r>
            <a:r>
              <a:rPr lang="zh-CN" altLang="en-US" dirty="0"/>
              <a:t>）</a:t>
            </a:r>
            <a:r>
              <a:rPr lang="en-US" altLang="zh-CN" dirty="0"/>
              <a:t>/2.</a:t>
            </a:r>
            <a:endParaRPr lang="en-US" altLang="zh-CN" dirty="0"/>
          </a:p>
          <a:p>
            <a:r>
              <a:rPr lang="zh-CN" altLang="en-US" dirty="0"/>
              <a:t>移动元素，最少移动</a:t>
            </a:r>
            <a:r>
              <a:rPr lang="en-US" altLang="zh-CN" dirty="0"/>
              <a:t>2</a:t>
            </a:r>
            <a:r>
              <a:rPr lang="zh-CN" altLang="en-US" dirty="0"/>
              <a:t>次，最多移动</a:t>
            </a:r>
            <a:r>
              <a:rPr lang="en-US" altLang="zh-CN" dirty="0"/>
              <a:t>n+2</a:t>
            </a:r>
            <a:r>
              <a:rPr lang="zh-CN" altLang="en-US" dirty="0"/>
              <a:t>次，所以平均（</a:t>
            </a:r>
            <a:r>
              <a:rPr lang="en-US" altLang="zh-CN" dirty="0"/>
              <a:t>2+i+2</a:t>
            </a:r>
            <a:r>
              <a:rPr lang="zh-CN" altLang="en-US" dirty="0"/>
              <a:t>）</a:t>
            </a:r>
            <a:r>
              <a:rPr lang="en-US" altLang="zh-CN" dirty="0"/>
              <a:t>/2 = </a:t>
            </a:r>
            <a:r>
              <a:rPr lang="en-US" altLang="zh-CN" dirty="0" err="1"/>
              <a:t>i</a:t>
            </a:r>
            <a:r>
              <a:rPr lang="en-US" altLang="zh-CN" dirty="0"/>
              <a:t>/2 +2</a:t>
            </a:r>
            <a:r>
              <a:rPr lang="zh-CN" altLang="en-US" dirty="0"/>
              <a:t>；</a:t>
            </a:r>
            <a:endParaRPr lang="zh-CN" altLang="en-US" dirty="0"/>
          </a:p>
        </p:txBody>
      </p:sp>
      <p:sp>
        <p:nvSpPr>
          <p:cNvPr id="4" name="灯片编号占位符 3"/>
          <p:cNvSpPr>
            <a:spLocks noGrp="1"/>
          </p:cNvSpPr>
          <p:nvPr>
            <p:ph type="sldNum" sz="quarter" idx="5"/>
          </p:nvPr>
        </p:nvSpPr>
        <p:spPr/>
        <p:txBody>
          <a:bodyPr/>
          <a:lstStyle/>
          <a:p>
            <a:fld id="{C8500CE5-253B-4881-AB0E-4D6EBFAF0470}"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6" name="Rectangle 7"/>
          <p:cNvSpPr>
            <a:spLocks noGrp="1" noChangeArrowheads="1"/>
          </p:cNvSpPr>
          <p:nvPr>
            <p:ph type="sldNum" sz="quarter" idx="12"/>
          </p:nvPr>
        </p:nvSpPr>
        <p:spPr/>
        <p:txBody>
          <a:bodyPr/>
          <a:lstStyle>
            <a:lvl1pPr>
              <a:defRPr/>
            </a:lvl1pPr>
          </a:lstStyle>
          <a:p>
            <a:fld id="{20AF1D0C-CC60-4B7C-A744-095F611F1285}"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6" name="Rectangle 7"/>
          <p:cNvSpPr>
            <a:spLocks noGrp="1" noChangeArrowheads="1"/>
          </p:cNvSpPr>
          <p:nvPr>
            <p:ph type="sldNum" sz="quarter" idx="12"/>
          </p:nvPr>
        </p:nvSpPr>
        <p:spPr/>
        <p:txBody>
          <a:bodyPr/>
          <a:lstStyle>
            <a:lvl1pPr>
              <a:defRPr/>
            </a:lvl1pPr>
          </a:lstStyle>
          <a:p>
            <a:fld id="{E05E49EE-B5C4-478E-8816-7E8837AD59E1}"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7950" y="152400"/>
            <a:ext cx="1924050" cy="53340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5800" y="152400"/>
            <a:ext cx="5619750" cy="53340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6" name="Rectangle 7"/>
          <p:cNvSpPr>
            <a:spLocks noGrp="1" noChangeArrowheads="1"/>
          </p:cNvSpPr>
          <p:nvPr>
            <p:ph type="sldNum" sz="quarter" idx="12"/>
          </p:nvPr>
        </p:nvSpPr>
        <p:spPr/>
        <p:txBody>
          <a:bodyPr/>
          <a:lstStyle>
            <a:lvl1pPr>
              <a:defRPr/>
            </a:lvl1pPr>
          </a:lstStyle>
          <a:p>
            <a:fld id="{46721D13-A658-47B0-B201-CD2BE17842ED}"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6" name="Rectangle 13"/>
          <p:cNvSpPr>
            <a:spLocks noGrp="1" noChangeArrowheads="1"/>
          </p:cNvSpPr>
          <p:nvPr>
            <p:ph type="sldNum" sz="quarter" idx="12"/>
          </p:nvPr>
        </p:nvSpPr>
        <p:spPr/>
        <p:txBody>
          <a:bodyPr/>
          <a:lstStyle>
            <a:lvl1pPr>
              <a:defRPr/>
            </a:lvl1pPr>
          </a:lstStyle>
          <a:p>
            <a:fld id="{38449B19-2ECE-4045-B46F-E190403C776B}" type="slidenum">
              <a:rPr lang="zh-CN" altLang="en-US"/>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6" name="Rectangle 13"/>
          <p:cNvSpPr>
            <a:spLocks noGrp="1" noChangeArrowheads="1"/>
          </p:cNvSpPr>
          <p:nvPr>
            <p:ph type="sldNum" sz="quarter" idx="12"/>
          </p:nvPr>
        </p:nvSpPr>
        <p:spPr/>
        <p:txBody>
          <a:bodyPr/>
          <a:lstStyle>
            <a:lvl1pPr>
              <a:defRPr/>
            </a:lvl1pPr>
          </a:lstStyle>
          <a:p>
            <a:fld id="{6CDAABBD-DAF2-40AD-A716-3C2E5409212E}" type="slidenum">
              <a:rPr lang="zh-CN" altLang="en-US"/>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6" name="Rectangle 13"/>
          <p:cNvSpPr>
            <a:spLocks noGrp="1" noChangeArrowheads="1"/>
          </p:cNvSpPr>
          <p:nvPr>
            <p:ph type="sldNum" sz="quarter" idx="12"/>
          </p:nvPr>
        </p:nvSpPr>
        <p:spPr/>
        <p:txBody>
          <a:bodyPr/>
          <a:lstStyle>
            <a:lvl1pPr>
              <a:defRPr/>
            </a:lvl1pPr>
          </a:lstStyle>
          <a:p>
            <a:fld id="{FA7F4D67-54DE-45B6-8972-AF940178A4B8}" type="slidenum">
              <a:rPr lang="zh-CN" altLang="en-US"/>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1187450" y="19891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149850" y="19891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7" name="Rectangle 13"/>
          <p:cNvSpPr>
            <a:spLocks noGrp="1" noChangeArrowheads="1"/>
          </p:cNvSpPr>
          <p:nvPr>
            <p:ph type="sldNum" sz="quarter" idx="12"/>
          </p:nvPr>
        </p:nvSpPr>
        <p:spPr/>
        <p:txBody>
          <a:bodyPr/>
          <a:lstStyle>
            <a:lvl1pPr>
              <a:defRPr/>
            </a:lvl1pPr>
          </a:lstStyle>
          <a:p>
            <a:fld id="{A7A83E0F-8E7C-4CDA-B765-9C300857ECED}" type="slidenum">
              <a:rPr lang="zh-CN" altLang="en-US"/>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11"/>
          <p:cNvSpPr>
            <a:spLocks noGrp="1" noChangeArrowheads="1"/>
          </p:cNvSpPr>
          <p:nvPr>
            <p:ph type="dt" sz="half" idx="10"/>
          </p:nvPr>
        </p:nvSpPr>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9" name="Rectangle 13"/>
          <p:cNvSpPr>
            <a:spLocks noGrp="1" noChangeArrowheads="1"/>
          </p:cNvSpPr>
          <p:nvPr>
            <p:ph type="sldNum" sz="quarter" idx="12"/>
          </p:nvPr>
        </p:nvSpPr>
        <p:spPr/>
        <p:txBody>
          <a:bodyPr/>
          <a:lstStyle>
            <a:lvl1pPr>
              <a:defRPr/>
            </a:lvl1pPr>
          </a:lstStyle>
          <a:p>
            <a:fld id="{ED018571-2AD5-446E-B909-32D3B718B2E0}" type="slidenum">
              <a:rPr lang="zh-CN" altLang="en-US"/>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11"/>
          <p:cNvSpPr>
            <a:spLocks noGrp="1" noChangeArrowheads="1"/>
          </p:cNvSpPr>
          <p:nvPr>
            <p:ph type="dt" sz="half" idx="10"/>
          </p:nvPr>
        </p:nvSpPr>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5" name="Rectangle 13"/>
          <p:cNvSpPr>
            <a:spLocks noGrp="1" noChangeArrowheads="1"/>
          </p:cNvSpPr>
          <p:nvPr>
            <p:ph type="sldNum" sz="quarter" idx="12"/>
          </p:nvPr>
        </p:nvSpPr>
        <p:spPr/>
        <p:txBody>
          <a:bodyPr/>
          <a:lstStyle>
            <a:lvl1pPr>
              <a:defRPr/>
            </a:lvl1pPr>
          </a:lstStyle>
          <a:p>
            <a:fld id="{17DD003E-DE3B-4971-B487-1975C9FE83F2}" type="slidenum">
              <a:rPr lang="zh-CN" altLang="en-US"/>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4" name="Rectangle 13"/>
          <p:cNvSpPr>
            <a:spLocks noGrp="1" noChangeArrowheads="1"/>
          </p:cNvSpPr>
          <p:nvPr>
            <p:ph type="sldNum" sz="quarter" idx="12"/>
          </p:nvPr>
        </p:nvSpPr>
        <p:spPr/>
        <p:txBody>
          <a:bodyPr/>
          <a:lstStyle>
            <a:lvl1pPr>
              <a:defRPr/>
            </a:lvl1pPr>
          </a:lstStyle>
          <a:p>
            <a:fld id="{A7733EF6-204E-40DB-BD22-52615B166DB1}" type="slidenum">
              <a:rPr lang="zh-CN" altLang="en-US"/>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7" name="Rectangle 13"/>
          <p:cNvSpPr>
            <a:spLocks noGrp="1" noChangeArrowheads="1"/>
          </p:cNvSpPr>
          <p:nvPr>
            <p:ph type="sldNum" sz="quarter" idx="12"/>
          </p:nvPr>
        </p:nvSpPr>
        <p:spPr/>
        <p:txBody>
          <a:bodyPr/>
          <a:lstStyle>
            <a:lvl1pPr>
              <a:defRPr/>
            </a:lvl1pPr>
          </a:lstStyle>
          <a:p>
            <a:fld id="{B1874A05-0D15-4973-B2E4-A052B9C466C0}"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6" name="Rectangle 7"/>
          <p:cNvSpPr>
            <a:spLocks noGrp="1" noChangeArrowheads="1"/>
          </p:cNvSpPr>
          <p:nvPr>
            <p:ph type="sldNum" sz="quarter" idx="12"/>
          </p:nvPr>
        </p:nvSpPr>
        <p:spPr/>
        <p:txBody>
          <a:bodyPr/>
          <a:lstStyle>
            <a:lvl1pPr>
              <a:defRPr/>
            </a:lvl1pPr>
          </a:lstStyle>
          <a:p>
            <a:fld id="{A7C3D575-0BE2-49D2-A1EE-5284A7999BC6}" type="slidenum">
              <a:rPr lang="zh-CN" altLang="en-US"/>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7" name="Rectangle 13"/>
          <p:cNvSpPr>
            <a:spLocks noGrp="1" noChangeArrowheads="1"/>
          </p:cNvSpPr>
          <p:nvPr>
            <p:ph type="sldNum" sz="quarter" idx="12"/>
          </p:nvPr>
        </p:nvSpPr>
        <p:spPr/>
        <p:txBody>
          <a:bodyPr/>
          <a:lstStyle>
            <a:lvl1pPr>
              <a:defRPr/>
            </a:lvl1pPr>
          </a:lstStyle>
          <a:p>
            <a:fld id="{B1F43E57-B47B-44B8-9C52-3875C7C3C327}" type="slidenum">
              <a:rPr lang="zh-CN" altLang="en-US"/>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6" name="Rectangle 13"/>
          <p:cNvSpPr>
            <a:spLocks noGrp="1" noChangeArrowheads="1"/>
          </p:cNvSpPr>
          <p:nvPr>
            <p:ph type="sldNum" sz="quarter" idx="12"/>
          </p:nvPr>
        </p:nvSpPr>
        <p:spPr/>
        <p:txBody>
          <a:bodyPr/>
          <a:lstStyle>
            <a:lvl1pPr>
              <a:defRPr/>
            </a:lvl1pPr>
          </a:lstStyle>
          <a:p>
            <a:fld id="{BA3D5796-1A34-4143-90F3-1B42001DD1FC}" type="slidenum">
              <a:rPr lang="zh-CN" altLang="en-US"/>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8813" y="836613"/>
            <a:ext cx="1951037" cy="52673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1150938" y="836613"/>
            <a:ext cx="5705475" cy="52673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6" name="Rectangle 13"/>
          <p:cNvSpPr>
            <a:spLocks noGrp="1" noChangeArrowheads="1"/>
          </p:cNvSpPr>
          <p:nvPr>
            <p:ph type="sldNum" sz="quarter" idx="12"/>
          </p:nvPr>
        </p:nvSpPr>
        <p:spPr/>
        <p:txBody>
          <a:bodyPr/>
          <a:lstStyle>
            <a:lvl1pPr>
              <a:defRPr/>
            </a:lvl1pPr>
          </a:lstStyle>
          <a:p>
            <a:fld id="{0E0E21E0-6DFA-4010-B202-0673CC3FB1C5}" type="slidenum">
              <a:rPr lang="zh-CN" altLang="en-US"/>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95288" y="549275"/>
            <a:ext cx="7524750" cy="719138"/>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755650" y="1628775"/>
            <a:ext cx="7704138" cy="4392613"/>
          </a:xfrm>
        </p:spPr>
        <p:txBody>
          <a:bodyPr/>
          <a:lstStyle/>
          <a:p>
            <a:pPr lvl="0"/>
            <a:endParaRPr lang="zh-CN"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6" name="Rectangle 7"/>
          <p:cNvSpPr>
            <a:spLocks noGrp="1" noChangeArrowheads="1"/>
          </p:cNvSpPr>
          <p:nvPr>
            <p:ph type="sldNum" sz="quarter" idx="12"/>
          </p:nvPr>
        </p:nvSpPr>
        <p:spPr/>
        <p:txBody>
          <a:bodyPr/>
          <a:lstStyle>
            <a:lvl1pPr>
              <a:defRPr/>
            </a:lvl1pPr>
          </a:lstStyle>
          <a:p>
            <a:fld id="{8C7A541B-8AEF-423E-8F56-5BBE8B560BA1}"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858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101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7" name="Rectangle 7"/>
          <p:cNvSpPr>
            <a:spLocks noGrp="1" noChangeArrowheads="1"/>
          </p:cNvSpPr>
          <p:nvPr>
            <p:ph type="sldNum" sz="quarter" idx="12"/>
          </p:nvPr>
        </p:nvSpPr>
        <p:spPr/>
        <p:txBody>
          <a:bodyPr/>
          <a:lstStyle>
            <a:lvl1pPr>
              <a:defRPr/>
            </a:lvl1pPr>
          </a:lstStyle>
          <a:p>
            <a:fld id="{49E9FEC5-B86B-490F-9E62-455E540EA7D8}"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5"/>
          <p:cNvSpPr>
            <a:spLocks noGrp="1" noChangeArrowheads="1"/>
          </p:cNvSpPr>
          <p:nvPr>
            <p:ph type="dt" sz="half" idx="10"/>
          </p:nvPr>
        </p:nvSpPr>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9" name="Rectangle 7"/>
          <p:cNvSpPr>
            <a:spLocks noGrp="1" noChangeArrowheads="1"/>
          </p:cNvSpPr>
          <p:nvPr>
            <p:ph type="sldNum" sz="quarter" idx="12"/>
          </p:nvPr>
        </p:nvSpPr>
        <p:spPr/>
        <p:txBody>
          <a:bodyPr/>
          <a:lstStyle>
            <a:lvl1pPr>
              <a:defRPr/>
            </a:lvl1pPr>
          </a:lstStyle>
          <a:p>
            <a:fld id="{9820CAF4-46B6-4E55-9424-950B00308C3A}"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5" name="Rectangle 7"/>
          <p:cNvSpPr>
            <a:spLocks noGrp="1" noChangeArrowheads="1"/>
          </p:cNvSpPr>
          <p:nvPr>
            <p:ph type="sldNum" sz="quarter" idx="12"/>
          </p:nvPr>
        </p:nvSpPr>
        <p:spPr/>
        <p:txBody>
          <a:bodyPr/>
          <a:lstStyle>
            <a:lvl1pPr>
              <a:defRPr/>
            </a:lvl1pPr>
          </a:lstStyle>
          <a:p>
            <a:fld id="{664C4120-63B8-4499-B601-2A6AC20BEDF8}"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4" name="Rectangle 7"/>
          <p:cNvSpPr>
            <a:spLocks noGrp="1" noChangeArrowheads="1"/>
          </p:cNvSpPr>
          <p:nvPr>
            <p:ph type="sldNum" sz="quarter" idx="12"/>
          </p:nvPr>
        </p:nvSpPr>
        <p:spPr/>
        <p:txBody>
          <a:bodyPr/>
          <a:lstStyle>
            <a:lvl1pPr>
              <a:defRPr/>
            </a:lvl1pPr>
          </a:lstStyle>
          <a:p>
            <a:fld id="{87EC0F73-9667-4F6C-A1EA-E807E9CB71BB}"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7" name="Rectangle 7"/>
          <p:cNvSpPr>
            <a:spLocks noGrp="1" noChangeArrowheads="1"/>
          </p:cNvSpPr>
          <p:nvPr>
            <p:ph type="sldNum" sz="quarter" idx="12"/>
          </p:nvPr>
        </p:nvSpPr>
        <p:spPr/>
        <p:txBody>
          <a:bodyPr/>
          <a:lstStyle>
            <a:lvl1pPr>
              <a:defRPr/>
            </a:lvl1pPr>
          </a:lstStyle>
          <a:p>
            <a:fld id="{7D139010-28BB-48C6-A695-B9F8D625E32E}"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7" name="Rectangle 7"/>
          <p:cNvSpPr>
            <a:spLocks noGrp="1" noChangeArrowheads="1"/>
          </p:cNvSpPr>
          <p:nvPr>
            <p:ph type="sldNum" sz="quarter" idx="12"/>
          </p:nvPr>
        </p:nvSpPr>
        <p:spPr/>
        <p:txBody>
          <a:bodyPr/>
          <a:lstStyle>
            <a:lvl1pPr>
              <a:defRPr/>
            </a:lvl1pPr>
          </a:lstStyle>
          <a:p>
            <a:fld id="{ADB54ABD-66A2-4C3F-B5FF-27CFC99CC568}"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Freeform 2"/>
          <p:cNvSpPr/>
          <p:nvPr/>
        </p:nvSpPr>
        <p:spPr bwMode="auto">
          <a:xfrm rot="-3172564">
            <a:off x="7777957" y="-15081"/>
            <a:ext cx="1162050" cy="2084387"/>
          </a:xfrm>
          <a:custGeom>
            <a:avLst/>
            <a:gdLst>
              <a:gd name="T0" fmla="*/ 2147483647 w 2903"/>
              <a:gd name="T1" fmla="*/ 2147483647 h 3686"/>
              <a:gd name="T2" fmla="*/ 2147483647 w 2903"/>
              <a:gd name="T3" fmla="*/ 2147483647 h 3686"/>
              <a:gd name="T4" fmla="*/ 2147483647 w 2903"/>
              <a:gd name="T5" fmla="*/ 0 h 3686"/>
              <a:gd name="T6" fmla="*/ 2147483647 w 2903"/>
              <a:gd name="T7" fmla="*/ 2147483647 h 3686"/>
              <a:gd name="T8" fmla="*/ 2147483647 w 2903"/>
              <a:gd name="T9" fmla="*/ 2147483647 h 3686"/>
              <a:gd name="T10" fmla="*/ 0 w 2903"/>
              <a:gd name="T11" fmla="*/ 2147483647 h 3686"/>
              <a:gd name="T12" fmla="*/ 2147483647 w 2903"/>
              <a:gd name="T13" fmla="*/ 2147483647 h 3686"/>
              <a:gd name="T14" fmla="*/ 2147483647 w 2903"/>
              <a:gd name="T15" fmla="*/ 2147483647 h 3686"/>
              <a:gd name="T16" fmla="*/ 2147483647 w 2903"/>
              <a:gd name="T17" fmla="*/ 2147483647 h 3686"/>
              <a:gd name="T18" fmla="*/ 2147483647 w 2903"/>
              <a:gd name="T19" fmla="*/ 2147483647 h 3686"/>
              <a:gd name="T20" fmla="*/ 2147483647 w 2903"/>
              <a:gd name="T21" fmla="*/ 2147483647 h 36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03" h="3686">
                <a:moveTo>
                  <a:pt x="2903" y="433"/>
                </a:moveTo>
                <a:lnTo>
                  <a:pt x="2565" y="80"/>
                </a:lnTo>
                <a:lnTo>
                  <a:pt x="2241" y="0"/>
                </a:lnTo>
                <a:lnTo>
                  <a:pt x="110" y="2811"/>
                </a:lnTo>
                <a:lnTo>
                  <a:pt x="110" y="3228"/>
                </a:lnTo>
                <a:lnTo>
                  <a:pt x="0" y="3631"/>
                </a:lnTo>
                <a:lnTo>
                  <a:pt x="72" y="3686"/>
                </a:lnTo>
                <a:lnTo>
                  <a:pt x="441" y="3355"/>
                </a:lnTo>
                <a:lnTo>
                  <a:pt x="740" y="3228"/>
                </a:lnTo>
                <a:lnTo>
                  <a:pt x="2903" y="43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27" name="Rectangle 3"/>
          <p:cNvSpPr>
            <a:spLocks noGrp="1" noChangeArrowheads="1"/>
          </p:cNvSpPr>
          <p:nvPr>
            <p:ph type="title"/>
          </p:nvPr>
        </p:nvSpPr>
        <p:spPr bwMode="auto">
          <a:xfrm>
            <a:off x="685800" y="152400"/>
            <a:ext cx="68707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zh-CN" altLang="en-US"/>
          </a:p>
        </p:txBody>
      </p:sp>
      <p:sp>
        <p:nvSpPr>
          <p:cNvPr id="1028" name="Rectangle 4"/>
          <p:cNvSpPr>
            <a:spLocks noGrp="1" noChangeArrowheads="1"/>
          </p:cNvSpPr>
          <p:nvPr>
            <p:ph type="body" idx="1"/>
          </p:nvPr>
        </p:nvSpPr>
        <p:spPr bwMode="auto">
          <a:xfrm>
            <a:off x="685800" y="1828800"/>
            <a:ext cx="7696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69989" name="Rectangle 5"/>
          <p:cNvSpPr>
            <a:spLocks noGrp="1" noChangeArrowheads="1"/>
          </p:cNvSpPr>
          <p:nvPr>
            <p:ph type="dt" sz="half" idx="2"/>
          </p:nvPr>
        </p:nvSpPr>
        <p:spPr bwMode="auto">
          <a:xfrm>
            <a:off x="1371600" y="6248400"/>
            <a:ext cx="1905000" cy="457200"/>
          </a:xfrm>
          <a:prstGeom prst="rect">
            <a:avLst/>
          </a:prstGeom>
          <a:noFill/>
          <a:ln w="9525">
            <a:noFill/>
            <a:miter lim="800000"/>
          </a:ln>
        </p:spPr>
        <p:txBody>
          <a:bodyPr vert="horz" wrap="square" lIns="91440" tIns="45720" rIns="91440" bIns="45720" numCol="1" anchor="t" anchorCtr="0" compatLnSpc="1"/>
          <a:lstStyle>
            <a:lvl1pPr>
              <a:defRPr sz="1400">
                <a:latin typeface="+mn-lt"/>
                <a:ea typeface="宋体" panose="02010600030101010101" pitchFamily="2" charset="-122"/>
              </a:defRPr>
            </a:lvl1pPr>
          </a:lstStyle>
          <a:p>
            <a:pPr>
              <a:defRPr/>
            </a:pPr>
            <a:endParaRPr lang="en-US" altLang="zh-CN"/>
          </a:p>
        </p:txBody>
      </p:sp>
      <p:sp>
        <p:nvSpPr>
          <p:cNvPr id="169990" name="Rectangle 6"/>
          <p:cNvSpPr>
            <a:spLocks noGrp="1" noChangeArrowheads="1"/>
          </p:cNvSpPr>
          <p:nvPr>
            <p:ph type="ftr" sz="quarter" idx="3"/>
          </p:nvPr>
        </p:nvSpPr>
        <p:spPr bwMode="auto">
          <a:xfrm>
            <a:off x="5724525" y="6524625"/>
            <a:ext cx="3384550" cy="323850"/>
          </a:xfrm>
          <a:prstGeom prst="rect">
            <a:avLst/>
          </a:prstGeom>
          <a:noFill/>
          <a:ln w="9525">
            <a:noFill/>
            <a:miter lim="800000"/>
          </a:ln>
        </p:spPr>
        <p:txBody>
          <a:bodyPr vert="horz" wrap="square" lIns="91440" tIns="45720" rIns="91440" bIns="45720" numCol="1" anchor="t" anchorCtr="0" compatLnSpc="1"/>
          <a:lstStyle>
            <a:lvl1pPr algn="ctr">
              <a:defRPr sz="1200">
                <a:ea typeface="宋体" panose="02010600030101010101" pitchFamily="2" charset="-122"/>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169991" name="Rectangle 7"/>
          <p:cNvSpPr>
            <a:spLocks noGrp="1" noChangeArrowheads="1"/>
          </p:cNvSpPr>
          <p:nvPr>
            <p:ph type="sldNum" sz="quarter" idx="4"/>
          </p:nvPr>
        </p:nvSpPr>
        <p:spPr bwMode="auto">
          <a:xfrm>
            <a:off x="6732588" y="6237288"/>
            <a:ext cx="1905000" cy="457200"/>
          </a:xfrm>
          <a:prstGeom prst="rect">
            <a:avLst/>
          </a:prstGeom>
          <a:noFill/>
          <a:ln w="9525">
            <a:noFill/>
            <a:miter lim="800000"/>
          </a:ln>
        </p:spPr>
        <p:txBody>
          <a:bodyPr vert="horz" wrap="square" lIns="91440" tIns="45720" rIns="91440" bIns="45720" numCol="1" anchor="t" anchorCtr="0" compatLnSpc="1"/>
          <a:lstStyle>
            <a:lvl1pPr algn="r">
              <a:defRPr sz="1400">
                <a:latin typeface="Comic Sans MS" panose="030F0702030302020204" pitchFamily="66" charset="0"/>
              </a:defRPr>
            </a:lvl1pPr>
          </a:lstStyle>
          <a:p>
            <a:fld id="{0A1FAAB5-CE22-4D37-B948-34E50D9FADF2}" type="slidenum">
              <a:rPr lang="zh-CN" altLang="en-US"/>
            </a:fld>
            <a:endParaRPr lang="en-US" altLang="zh-CN"/>
          </a:p>
        </p:txBody>
      </p:sp>
      <p:sp>
        <p:nvSpPr>
          <p:cNvPr id="1032" name="Freeform 8"/>
          <p:cNvSpPr/>
          <p:nvPr/>
        </p:nvSpPr>
        <p:spPr bwMode="auto">
          <a:xfrm rot="-3172564">
            <a:off x="7865269" y="24607"/>
            <a:ext cx="1165225" cy="2097087"/>
          </a:xfrm>
          <a:custGeom>
            <a:avLst/>
            <a:gdLst>
              <a:gd name="T0" fmla="*/ 2147483647 w 2911"/>
              <a:gd name="T1" fmla="*/ 0 h 3703"/>
              <a:gd name="T2" fmla="*/ 2147483647 w 2911"/>
              <a:gd name="T3" fmla="*/ 2147483647 h 3703"/>
              <a:gd name="T4" fmla="*/ 2147483647 w 2911"/>
              <a:gd name="T5" fmla="*/ 2147483647 h 3703"/>
              <a:gd name="T6" fmla="*/ 0 w 2911"/>
              <a:gd name="T7" fmla="*/ 2147483647 h 3703"/>
              <a:gd name="T8" fmla="*/ 2147483647 w 2911"/>
              <a:gd name="T9" fmla="*/ 2147483647 h 3703"/>
              <a:gd name="T10" fmla="*/ 2147483647 w 2911"/>
              <a:gd name="T11" fmla="*/ 2147483647 h 3703"/>
              <a:gd name="T12" fmla="*/ 2147483647 w 2911"/>
              <a:gd name="T13" fmla="*/ 2147483647 h 3703"/>
              <a:gd name="T14" fmla="*/ 2147483647 w 2911"/>
              <a:gd name="T15" fmla="*/ 2147483647 h 3703"/>
              <a:gd name="T16" fmla="*/ 2147483647 w 2911"/>
              <a:gd name="T17" fmla="*/ 2147483647 h 3703"/>
              <a:gd name="T18" fmla="*/ 2147483647 w 2911"/>
              <a:gd name="T19" fmla="*/ 0 h 3703"/>
              <a:gd name="T20" fmla="*/ 2147483647 w 2911"/>
              <a:gd name="T21" fmla="*/ 0 h 37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11" h="3703">
                <a:moveTo>
                  <a:pt x="2293" y="0"/>
                </a:moveTo>
                <a:lnTo>
                  <a:pt x="130" y="2835"/>
                </a:lnTo>
                <a:lnTo>
                  <a:pt x="131" y="3201"/>
                </a:lnTo>
                <a:lnTo>
                  <a:pt x="0" y="3633"/>
                </a:lnTo>
                <a:lnTo>
                  <a:pt x="50" y="3703"/>
                </a:lnTo>
                <a:lnTo>
                  <a:pt x="422" y="3352"/>
                </a:lnTo>
                <a:lnTo>
                  <a:pt x="763" y="3220"/>
                </a:lnTo>
                <a:lnTo>
                  <a:pt x="2911" y="428"/>
                </a:lnTo>
                <a:lnTo>
                  <a:pt x="2589" y="96"/>
                </a:lnTo>
                <a:lnTo>
                  <a:pt x="2293" y="0"/>
                </a:ln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3" name="Freeform 9"/>
          <p:cNvSpPr/>
          <p:nvPr/>
        </p:nvSpPr>
        <p:spPr bwMode="auto">
          <a:xfrm rot="-3172564">
            <a:off x="7831138" y="192088"/>
            <a:ext cx="1025525" cy="1571625"/>
          </a:xfrm>
          <a:custGeom>
            <a:avLst/>
            <a:gdLst>
              <a:gd name="T0" fmla="*/ 0 w 2561"/>
              <a:gd name="T1" fmla="*/ 2147483647 h 2777"/>
              <a:gd name="T2" fmla="*/ 2147483647 w 2561"/>
              <a:gd name="T3" fmla="*/ 2147483647 h 2777"/>
              <a:gd name="T4" fmla="*/ 2147483647 w 2561"/>
              <a:gd name="T5" fmla="*/ 2147483647 h 2777"/>
              <a:gd name="T6" fmla="*/ 2147483647 w 2561"/>
              <a:gd name="T7" fmla="*/ 2147483647 h 2777"/>
              <a:gd name="T8" fmla="*/ 2147483647 w 2561"/>
              <a:gd name="T9" fmla="*/ 2147483647 h 2777"/>
              <a:gd name="T10" fmla="*/ 2147483647 w 2561"/>
              <a:gd name="T11" fmla="*/ 0 h 2777"/>
              <a:gd name="T12" fmla="*/ 0 w 2561"/>
              <a:gd name="T13" fmla="*/ 2147483647 h 2777"/>
              <a:gd name="T14" fmla="*/ 0 w 2561"/>
              <a:gd name="T15" fmla="*/ 2147483647 h 277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61" h="2777">
                <a:moveTo>
                  <a:pt x="0" y="2485"/>
                </a:moveTo>
                <a:lnTo>
                  <a:pt x="432" y="2553"/>
                </a:lnTo>
                <a:lnTo>
                  <a:pt x="736" y="2777"/>
                </a:lnTo>
                <a:lnTo>
                  <a:pt x="2561" y="399"/>
                </a:lnTo>
                <a:lnTo>
                  <a:pt x="2118" y="82"/>
                </a:lnTo>
                <a:lnTo>
                  <a:pt x="1898" y="0"/>
                </a:lnTo>
                <a:lnTo>
                  <a:pt x="0" y="2485"/>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034" name="Group 10"/>
          <p:cNvGrpSpPr/>
          <p:nvPr/>
        </p:nvGrpSpPr>
        <p:grpSpPr bwMode="auto">
          <a:xfrm>
            <a:off x="7938" y="5540375"/>
            <a:ext cx="1784350" cy="1246188"/>
            <a:chOff x="5" y="3490"/>
            <a:chExt cx="1124" cy="785"/>
          </a:xfrm>
        </p:grpSpPr>
        <p:sp>
          <p:nvSpPr>
            <p:cNvPr id="1051" name="Freeform 11"/>
            <p:cNvSpPr/>
            <p:nvPr userDrawn="1"/>
          </p:nvSpPr>
          <p:spPr bwMode="auto">
            <a:xfrm>
              <a:off x="24" y="3505"/>
              <a:ext cx="1089" cy="649"/>
            </a:xfrm>
            <a:custGeom>
              <a:avLst/>
              <a:gdLst>
                <a:gd name="T0" fmla="*/ 2 w 2177"/>
                <a:gd name="T1" fmla="*/ 2 h 1298"/>
                <a:gd name="T2" fmla="*/ 2 w 2177"/>
                <a:gd name="T3" fmla="*/ 2 h 1298"/>
                <a:gd name="T4" fmla="*/ 2 w 2177"/>
                <a:gd name="T5" fmla="*/ 1 h 1298"/>
                <a:gd name="T6" fmla="*/ 3 w 2177"/>
                <a:gd name="T7" fmla="*/ 1 h 1298"/>
                <a:gd name="T8" fmla="*/ 3 w 2177"/>
                <a:gd name="T9" fmla="*/ 1 h 1298"/>
                <a:gd name="T10" fmla="*/ 3 w 2177"/>
                <a:gd name="T11" fmla="*/ 1 h 1298"/>
                <a:gd name="T12" fmla="*/ 2 w 2177"/>
                <a:gd name="T13" fmla="*/ 1 h 1298"/>
                <a:gd name="T14" fmla="*/ 2 w 2177"/>
                <a:gd name="T15" fmla="*/ 1 h 1298"/>
                <a:gd name="T16" fmla="*/ 2 w 2177"/>
                <a:gd name="T17" fmla="*/ 0 h 1298"/>
                <a:gd name="T18" fmla="*/ 1 w 2177"/>
                <a:gd name="T19" fmla="*/ 1 h 1298"/>
                <a:gd name="T20" fmla="*/ 1 w 2177"/>
                <a:gd name="T21" fmla="*/ 1 h 1298"/>
                <a:gd name="T22" fmla="*/ 1 w 2177"/>
                <a:gd name="T23" fmla="*/ 1 h 1298"/>
                <a:gd name="T24" fmla="*/ 1 w 2177"/>
                <a:gd name="T25" fmla="*/ 1 h 1298"/>
                <a:gd name="T26" fmla="*/ 1 w 2177"/>
                <a:gd name="T27" fmla="*/ 1 h 1298"/>
                <a:gd name="T28" fmla="*/ 2 w 2177"/>
                <a:gd name="T29" fmla="*/ 1 h 1298"/>
                <a:gd name="T30" fmla="*/ 1 w 2177"/>
                <a:gd name="T31" fmla="*/ 1 h 1298"/>
                <a:gd name="T32" fmla="*/ 1 w 2177"/>
                <a:gd name="T33" fmla="*/ 1 h 1298"/>
                <a:gd name="T34" fmla="*/ 0 w 2177"/>
                <a:gd name="T35" fmla="*/ 1 h 1298"/>
                <a:gd name="T36" fmla="*/ 1 w 2177"/>
                <a:gd name="T37" fmla="*/ 1 h 1298"/>
                <a:gd name="T38" fmla="*/ 2 w 2177"/>
                <a:gd name="T39" fmla="*/ 2 h 1298"/>
                <a:gd name="T40" fmla="*/ 2 w 2177"/>
                <a:gd name="T41" fmla="*/ 2 h 1298"/>
                <a:gd name="T42" fmla="*/ 2 w 2177"/>
                <a:gd name="T43" fmla="*/ 2 h 1298"/>
                <a:gd name="T44" fmla="*/ 2 w 2177"/>
                <a:gd name="T45" fmla="*/ 2 h 1298"/>
                <a:gd name="T46" fmla="*/ 2 w 2177"/>
                <a:gd name="T47" fmla="*/ 2 h 129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77" h="1298">
                  <a:moveTo>
                    <a:pt x="1587" y="1260"/>
                  </a:moveTo>
                  <a:lnTo>
                    <a:pt x="1420" y="1106"/>
                  </a:lnTo>
                  <a:lnTo>
                    <a:pt x="1331" y="477"/>
                  </a:lnTo>
                  <a:lnTo>
                    <a:pt x="2139" y="330"/>
                  </a:lnTo>
                  <a:lnTo>
                    <a:pt x="2177" y="203"/>
                  </a:lnTo>
                  <a:lnTo>
                    <a:pt x="2099" y="100"/>
                  </a:lnTo>
                  <a:lnTo>
                    <a:pt x="1276" y="211"/>
                  </a:lnTo>
                  <a:lnTo>
                    <a:pt x="1219" y="32"/>
                  </a:lnTo>
                  <a:lnTo>
                    <a:pt x="1085" y="0"/>
                  </a:lnTo>
                  <a:lnTo>
                    <a:pt x="958" y="28"/>
                  </a:lnTo>
                  <a:lnTo>
                    <a:pt x="888" y="106"/>
                  </a:lnTo>
                  <a:lnTo>
                    <a:pt x="937" y="285"/>
                  </a:lnTo>
                  <a:lnTo>
                    <a:pt x="660" y="441"/>
                  </a:lnTo>
                  <a:lnTo>
                    <a:pt x="983" y="473"/>
                  </a:lnTo>
                  <a:lnTo>
                    <a:pt x="1112" y="889"/>
                  </a:lnTo>
                  <a:lnTo>
                    <a:pt x="141" y="469"/>
                  </a:lnTo>
                  <a:lnTo>
                    <a:pt x="46" y="509"/>
                  </a:lnTo>
                  <a:lnTo>
                    <a:pt x="0" y="636"/>
                  </a:lnTo>
                  <a:lnTo>
                    <a:pt x="55" y="779"/>
                  </a:lnTo>
                  <a:lnTo>
                    <a:pt x="1139" y="1288"/>
                  </a:lnTo>
                  <a:lnTo>
                    <a:pt x="1378" y="1256"/>
                  </a:lnTo>
                  <a:lnTo>
                    <a:pt x="1570" y="1298"/>
                  </a:lnTo>
                  <a:lnTo>
                    <a:pt x="1587" y="1260"/>
                  </a:lnTo>
                  <a:close/>
                </a:path>
              </a:pathLst>
            </a:custGeom>
            <a:solidFill>
              <a:srgbClr val="F8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52" name="Freeform 12"/>
            <p:cNvSpPr/>
            <p:nvPr userDrawn="1"/>
          </p:nvSpPr>
          <p:spPr bwMode="auto">
            <a:xfrm>
              <a:off x="1022" y="3582"/>
              <a:ext cx="71" cy="129"/>
            </a:xfrm>
            <a:custGeom>
              <a:avLst/>
              <a:gdLst>
                <a:gd name="T0" fmla="*/ 0 w 143"/>
                <a:gd name="T1" fmla="*/ 1 h 258"/>
                <a:gd name="T2" fmla="*/ 0 w 143"/>
                <a:gd name="T3" fmla="*/ 0 h 258"/>
                <a:gd name="T4" fmla="*/ 0 w 143"/>
                <a:gd name="T5" fmla="*/ 1 h 258"/>
                <a:gd name="T6" fmla="*/ 0 w 143"/>
                <a:gd name="T7" fmla="*/ 1 h 258"/>
                <a:gd name="T8" fmla="*/ 0 w 143"/>
                <a:gd name="T9" fmla="*/ 1 h 258"/>
                <a:gd name="T10" fmla="*/ 0 w 143"/>
                <a:gd name="T11" fmla="*/ 1 h 2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3" h="258">
                  <a:moveTo>
                    <a:pt x="0" y="7"/>
                  </a:moveTo>
                  <a:lnTo>
                    <a:pt x="120" y="0"/>
                  </a:lnTo>
                  <a:lnTo>
                    <a:pt x="143" y="233"/>
                  </a:lnTo>
                  <a:lnTo>
                    <a:pt x="8" y="258"/>
                  </a:lnTo>
                  <a:lnTo>
                    <a:pt x="0" y="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53" name="Freeform 13"/>
            <p:cNvSpPr/>
            <p:nvPr userDrawn="1"/>
          </p:nvSpPr>
          <p:spPr bwMode="auto">
            <a:xfrm>
              <a:off x="20" y="3774"/>
              <a:ext cx="792" cy="410"/>
            </a:xfrm>
            <a:custGeom>
              <a:avLst/>
              <a:gdLst>
                <a:gd name="T0" fmla="*/ 0 w 1586"/>
                <a:gd name="T1" fmla="*/ 0 h 821"/>
                <a:gd name="T2" fmla="*/ 1 w 1586"/>
                <a:gd name="T3" fmla="*/ 0 h 821"/>
                <a:gd name="T4" fmla="*/ 1 w 1586"/>
                <a:gd name="T5" fmla="*/ 0 h 821"/>
                <a:gd name="T6" fmla="*/ 1 w 1586"/>
                <a:gd name="T7" fmla="*/ 0 h 821"/>
                <a:gd name="T8" fmla="*/ 1 w 1586"/>
                <a:gd name="T9" fmla="*/ 0 h 821"/>
                <a:gd name="T10" fmla="*/ 1 w 1586"/>
                <a:gd name="T11" fmla="*/ 0 h 821"/>
                <a:gd name="T12" fmla="*/ 1 w 1586"/>
                <a:gd name="T13" fmla="*/ 0 h 821"/>
                <a:gd name="T14" fmla="*/ 0 w 1586"/>
                <a:gd name="T15" fmla="*/ 0 h 821"/>
                <a:gd name="T16" fmla="*/ 0 w 1586"/>
                <a:gd name="T17" fmla="*/ 0 h 821"/>
                <a:gd name="T18" fmla="*/ 0 w 1586"/>
                <a:gd name="T19" fmla="*/ 0 h 821"/>
                <a:gd name="T20" fmla="*/ 0 w 1586"/>
                <a:gd name="T21" fmla="*/ 0 h 821"/>
                <a:gd name="T22" fmla="*/ 0 w 1586"/>
                <a:gd name="T23" fmla="*/ 0 h 8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54" name="Freeform 14"/>
            <p:cNvSpPr/>
            <p:nvPr userDrawn="1"/>
          </p:nvSpPr>
          <p:spPr bwMode="auto">
            <a:xfrm>
              <a:off x="129" y="3808"/>
              <a:ext cx="525" cy="374"/>
            </a:xfrm>
            <a:custGeom>
              <a:avLst/>
              <a:gdLst>
                <a:gd name="T0" fmla="*/ 0 w 1049"/>
                <a:gd name="T1" fmla="*/ 1 h 747"/>
                <a:gd name="T2" fmla="*/ 1 w 1049"/>
                <a:gd name="T3" fmla="*/ 1 h 747"/>
                <a:gd name="T4" fmla="*/ 1 w 1049"/>
                <a:gd name="T5" fmla="*/ 1 h 747"/>
                <a:gd name="T6" fmla="*/ 2 w 1049"/>
                <a:gd name="T7" fmla="*/ 1 h 747"/>
                <a:gd name="T8" fmla="*/ 1 w 1049"/>
                <a:gd name="T9" fmla="*/ 0 h 747"/>
                <a:gd name="T10" fmla="*/ 0 w 1049"/>
                <a:gd name="T11" fmla="*/ 1 h 747"/>
                <a:gd name="T12" fmla="*/ 0 w 1049"/>
                <a:gd name="T13" fmla="*/ 1 h 747"/>
                <a:gd name="T14" fmla="*/ 0 w 1049"/>
                <a:gd name="T15" fmla="*/ 1 h 7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9" h="747">
                  <a:moveTo>
                    <a:pt x="0" y="325"/>
                  </a:moveTo>
                  <a:lnTo>
                    <a:pt x="922" y="747"/>
                  </a:lnTo>
                  <a:lnTo>
                    <a:pt x="939" y="534"/>
                  </a:lnTo>
                  <a:lnTo>
                    <a:pt x="1049" y="422"/>
                  </a:lnTo>
                  <a:lnTo>
                    <a:pt x="78" y="0"/>
                  </a:lnTo>
                  <a:lnTo>
                    <a:pt x="0" y="127"/>
                  </a:lnTo>
                  <a:lnTo>
                    <a:pt x="0" y="325"/>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55" name="Freeform 15"/>
            <p:cNvSpPr/>
            <p:nvPr userDrawn="1"/>
          </p:nvSpPr>
          <p:spPr bwMode="auto">
            <a:xfrm>
              <a:off x="485" y="3532"/>
              <a:ext cx="135" cy="121"/>
            </a:xfrm>
            <a:custGeom>
              <a:avLst/>
              <a:gdLst>
                <a:gd name="T0" fmla="*/ 0 w 272"/>
                <a:gd name="T1" fmla="*/ 1 h 241"/>
                <a:gd name="T2" fmla="*/ 0 w 272"/>
                <a:gd name="T3" fmla="*/ 0 h 241"/>
                <a:gd name="T4" fmla="*/ 0 w 272"/>
                <a:gd name="T5" fmla="*/ 1 h 241"/>
                <a:gd name="T6" fmla="*/ 0 w 272"/>
                <a:gd name="T7" fmla="*/ 1 h 241"/>
                <a:gd name="T8" fmla="*/ 0 w 272"/>
                <a:gd name="T9" fmla="*/ 1 h 241"/>
                <a:gd name="T10" fmla="*/ 0 w 272"/>
                <a:gd name="T11" fmla="*/ 1 h 241"/>
                <a:gd name="T12" fmla="*/ 0 w 272"/>
                <a:gd name="T13" fmla="*/ 1 h 241"/>
                <a:gd name="T14" fmla="*/ 0 w 272"/>
                <a:gd name="T15" fmla="*/ 1 h 2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241">
                  <a:moveTo>
                    <a:pt x="0" y="28"/>
                  </a:moveTo>
                  <a:lnTo>
                    <a:pt x="160" y="0"/>
                  </a:lnTo>
                  <a:lnTo>
                    <a:pt x="251" y="36"/>
                  </a:lnTo>
                  <a:lnTo>
                    <a:pt x="272" y="139"/>
                  </a:lnTo>
                  <a:lnTo>
                    <a:pt x="164" y="146"/>
                  </a:lnTo>
                  <a:lnTo>
                    <a:pt x="32" y="241"/>
                  </a:lnTo>
                  <a:lnTo>
                    <a:pt x="0" y="28"/>
                  </a:ln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56" name="Freeform 16"/>
            <p:cNvSpPr/>
            <p:nvPr userDrawn="1"/>
          </p:nvSpPr>
          <p:spPr bwMode="auto">
            <a:xfrm>
              <a:off x="641" y="4163"/>
              <a:ext cx="76" cy="112"/>
            </a:xfrm>
            <a:custGeom>
              <a:avLst/>
              <a:gdLst>
                <a:gd name="T0" fmla="*/ 1 w 152"/>
                <a:gd name="T1" fmla="*/ 1 h 224"/>
                <a:gd name="T2" fmla="*/ 1 w 152"/>
                <a:gd name="T3" fmla="*/ 1 h 224"/>
                <a:gd name="T4" fmla="*/ 0 w 152"/>
                <a:gd name="T5" fmla="*/ 1 h 224"/>
                <a:gd name="T6" fmla="*/ 1 w 152"/>
                <a:gd name="T7" fmla="*/ 0 h 224"/>
                <a:gd name="T8" fmla="*/ 1 w 152"/>
                <a:gd name="T9" fmla="*/ 1 h 224"/>
                <a:gd name="T10" fmla="*/ 1 w 152"/>
                <a:gd name="T11" fmla="*/ 1 h 2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2" h="224">
                  <a:moveTo>
                    <a:pt x="152" y="4"/>
                  </a:moveTo>
                  <a:lnTo>
                    <a:pt x="152" y="224"/>
                  </a:lnTo>
                  <a:lnTo>
                    <a:pt x="0" y="8"/>
                  </a:lnTo>
                  <a:lnTo>
                    <a:pt x="72" y="0"/>
                  </a:lnTo>
                  <a:lnTo>
                    <a:pt x="152" y="4"/>
                  </a:ln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57" name="Freeform 17"/>
            <p:cNvSpPr/>
            <p:nvPr userDrawn="1"/>
          </p:nvSpPr>
          <p:spPr bwMode="auto">
            <a:xfrm>
              <a:off x="504" y="3607"/>
              <a:ext cx="193" cy="383"/>
            </a:xfrm>
            <a:custGeom>
              <a:avLst/>
              <a:gdLst>
                <a:gd name="T0" fmla="*/ 0 w 386"/>
                <a:gd name="T1" fmla="*/ 1 h 764"/>
                <a:gd name="T2" fmla="*/ 1 w 386"/>
                <a:gd name="T3" fmla="*/ 0 h 764"/>
                <a:gd name="T4" fmla="*/ 1 w 386"/>
                <a:gd name="T5" fmla="*/ 1 h 764"/>
                <a:gd name="T6" fmla="*/ 1 w 386"/>
                <a:gd name="T7" fmla="*/ 1 h 764"/>
                <a:gd name="T8" fmla="*/ 1 w 386"/>
                <a:gd name="T9" fmla="*/ 1 h 764"/>
                <a:gd name="T10" fmla="*/ 1 w 386"/>
                <a:gd name="T11" fmla="*/ 1 h 764"/>
                <a:gd name="T12" fmla="*/ 0 w 386"/>
                <a:gd name="T13" fmla="*/ 1 h 764"/>
                <a:gd name="T14" fmla="*/ 0 w 386"/>
                <a:gd name="T15" fmla="*/ 1 h 7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 h="764">
                  <a:moveTo>
                    <a:pt x="0" y="80"/>
                  </a:moveTo>
                  <a:lnTo>
                    <a:pt x="87" y="0"/>
                  </a:lnTo>
                  <a:lnTo>
                    <a:pt x="232" y="6"/>
                  </a:lnTo>
                  <a:lnTo>
                    <a:pt x="386" y="764"/>
                  </a:lnTo>
                  <a:lnTo>
                    <a:pt x="279" y="720"/>
                  </a:lnTo>
                  <a:lnTo>
                    <a:pt x="152" y="677"/>
                  </a:lnTo>
                  <a:lnTo>
                    <a:pt x="0" y="8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58" name="Freeform 18"/>
            <p:cNvSpPr/>
            <p:nvPr userDrawn="1"/>
          </p:nvSpPr>
          <p:spPr bwMode="auto">
            <a:xfrm>
              <a:off x="668" y="3590"/>
              <a:ext cx="364" cy="174"/>
            </a:xfrm>
            <a:custGeom>
              <a:avLst/>
              <a:gdLst>
                <a:gd name="T0" fmla="*/ 1 w 728"/>
                <a:gd name="T1" fmla="*/ 0 h 348"/>
                <a:gd name="T2" fmla="*/ 0 w 728"/>
                <a:gd name="T3" fmla="*/ 1 h 348"/>
                <a:gd name="T4" fmla="*/ 1 w 728"/>
                <a:gd name="T5" fmla="*/ 1 h 348"/>
                <a:gd name="T6" fmla="*/ 1 w 728"/>
                <a:gd name="T7" fmla="*/ 1 h 348"/>
                <a:gd name="T8" fmla="*/ 1 w 728"/>
                <a:gd name="T9" fmla="*/ 1 h 348"/>
                <a:gd name="T10" fmla="*/ 1 w 728"/>
                <a:gd name="T11" fmla="*/ 0 h 348"/>
                <a:gd name="T12" fmla="*/ 1 w 728"/>
                <a:gd name="T13" fmla="*/ 0 h 3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8" h="348">
                  <a:moveTo>
                    <a:pt x="692" y="0"/>
                  </a:moveTo>
                  <a:lnTo>
                    <a:pt x="0" y="106"/>
                  </a:lnTo>
                  <a:lnTo>
                    <a:pt x="28" y="348"/>
                  </a:lnTo>
                  <a:lnTo>
                    <a:pt x="715" y="237"/>
                  </a:lnTo>
                  <a:lnTo>
                    <a:pt x="728" y="43"/>
                  </a:lnTo>
                  <a:lnTo>
                    <a:pt x="692"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59" name="Freeform 19"/>
            <p:cNvSpPr/>
            <p:nvPr userDrawn="1"/>
          </p:nvSpPr>
          <p:spPr bwMode="auto">
            <a:xfrm>
              <a:off x="347" y="3693"/>
              <a:ext cx="156" cy="67"/>
            </a:xfrm>
            <a:custGeom>
              <a:avLst/>
              <a:gdLst>
                <a:gd name="T0" fmla="*/ 1 w 312"/>
                <a:gd name="T1" fmla="*/ 0 h 135"/>
                <a:gd name="T2" fmla="*/ 0 w 312"/>
                <a:gd name="T3" fmla="*/ 0 h 135"/>
                <a:gd name="T4" fmla="*/ 1 w 312"/>
                <a:gd name="T5" fmla="*/ 0 h 135"/>
                <a:gd name="T6" fmla="*/ 1 w 312"/>
                <a:gd name="T7" fmla="*/ 0 h 135"/>
                <a:gd name="T8" fmla="*/ 1 w 312"/>
                <a:gd name="T9" fmla="*/ 0 h 1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2" h="135">
                  <a:moveTo>
                    <a:pt x="272" y="0"/>
                  </a:moveTo>
                  <a:lnTo>
                    <a:pt x="0" y="78"/>
                  </a:lnTo>
                  <a:lnTo>
                    <a:pt x="312" y="135"/>
                  </a:lnTo>
                  <a:lnTo>
                    <a:pt x="272"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060" name="Group 20"/>
            <p:cNvGrpSpPr/>
            <p:nvPr userDrawn="1"/>
          </p:nvGrpSpPr>
          <p:grpSpPr bwMode="auto">
            <a:xfrm>
              <a:off x="5" y="3490"/>
              <a:ext cx="1124" cy="780"/>
              <a:chOff x="5" y="3490"/>
              <a:chExt cx="1124" cy="780"/>
            </a:xfrm>
          </p:grpSpPr>
          <p:grpSp>
            <p:nvGrpSpPr>
              <p:cNvPr id="1061" name="Group 21"/>
              <p:cNvGrpSpPr/>
              <p:nvPr userDrawn="1"/>
            </p:nvGrpSpPr>
            <p:grpSpPr bwMode="auto">
              <a:xfrm>
                <a:off x="499" y="3562"/>
                <a:ext cx="548" cy="708"/>
                <a:chOff x="499" y="3562"/>
                <a:chExt cx="548" cy="708"/>
              </a:xfrm>
            </p:grpSpPr>
            <p:sp>
              <p:nvSpPr>
                <p:cNvPr id="1074" name="Freeform 22"/>
                <p:cNvSpPr/>
                <p:nvPr userDrawn="1"/>
              </p:nvSpPr>
              <p:spPr bwMode="auto">
                <a:xfrm>
                  <a:off x="499" y="3587"/>
                  <a:ext cx="157" cy="87"/>
                </a:xfrm>
                <a:custGeom>
                  <a:avLst/>
                  <a:gdLst>
                    <a:gd name="T0" fmla="*/ 0 w 313"/>
                    <a:gd name="T1" fmla="*/ 0 h 175"/>
                    <a:gd name="T2" fmla="*/ 1 w 313"/>
                    <a:gd name="T3" fmla="*/ 0 h 175"/>
                    <a:gd name="T4" fmla="*/ 1 w 313"/>
                    <a:gd name="T5" fmla="*/ 0 h 175"/>
                    <a:gd name="T6" fmla="*/ 1 w 313"/>
                    <a:gd name="T7" fmla="*/ 0 h 175"/>
                    <a:gd name="T8" fmla="*/ 1 w 313"/>
                    <a:gd name="T9" fmla="*/ 0 h 175"/>
                    <a:gd name="T10" fmla="*/ 1 w 313"/>
                    <a:gd name="T11" fmla="*/ 0 h 175"/>
                    <a:gd name="T12" fmla="*/ 1 w 313"/>
                    <a:gd name="T13" fmla="*/ 0 h 175"/>
                    <a:gd name="T14" fmla="*/ 1 w 313"/>
                    <a:gd name="T15" fmla="*/ 0 h 175"/>
                    <a:gd name="T16" fmla="*/ 0 w 313"/>
                    <a:gd name="T17" fmla="*/ 0 h 175"/>
                    <a:gd name="T18" fmla="*/ 0 w 313"/>
                    <a:gd name="T19" fmla="*/ 0 h 1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3" h="175">
                      <a:moveTo>
                        <a:pt x="0" y="107"/>
                      </a:moveTo>
                      <a:lnTo>
                        <a:pt x="114" y="10"/>
                      </a:lnTo>
                      <a:lnTo>
                        <a:pt x="213" y="0"/>
                      </a:lnTo>
                      <a:lnTo>
                        <a:pt x="292" y="27"/>
                      </a:lnTo>
                      <a:lnTo>
                        <a:pt x="313" y="91"/>
                      </a:lnTo>
                      <a:lnTo>
                        <a:pt x="167" y="67"/>
                      </a:lnTo>
                      <a:lnTo>
                        <a:pt x="74" y="101"/>
                      </a:lnTo>
                      <a:lnTo>
                        <a:pt x="13" y="175"/>
                      </a:lnTo>
                      <a:lnTo>
                        <a:pt x="0" y="107"/>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75" name="Freeform 23"/>
                <p:cNvSpPr/>
                <p:nvPr userDrawn="1"/>
              </p:nvSpPr>
              <p:spPr bwMode="auto">
                <a:xfrm>
                  <a:off x="636" y="4137"/>
                  <a:ext cx="115" cy="133"/>
                </a:xfrm>
                <a:custGeom>
                  <a:avLst/>
                  <a:gdLst>
                    <a:gd name="T0" fmla="*/ 0 w 230"/>
                    <a:gd name="T1" fmla="*/ 1 h 266"/>
                    <a:gd name="T2" fmla="*/ 1 w 230"/>
                    <a:gd name="T3" fmla="*/ 1 h 266"/>
                    <a:gd name="T4" fmla="*/ 1 w 230"/>
                    <a:gd name="T5" fmla="*/ 1 h 266"/>
                    <a:gd name="T6" fmla="*/ 1 w 230"/>
                    <a:gd name="T7" fmla="*/ 1 h 266"/>
                    <a:gd name="T8" fmla="*/ 1 w 230"/>
                    <a:gd name="T9" fmla="*/ 0 h 266"/>
                    <a:gd name="T10" fmla="*/ 1 w 230"/>
                    <a:gd name="T11" fmla="*/ 1 h 266"/>
                    <a:gd name="T12" fmla="*/ 1 w 230"/>
                    <a:gd name="T13" fmla="*/ 1 h 266"/>
                    <a:gd name="T14" fmla="*/ 0 w 230"/>
                    <a:gd name="T15" fmla="*/ 1 h 266"/>
                    <a:gd name="T16" fmla="*/ 0 w 230"/>
                    <a:gd name="T17" fmla="*/ 1 h 2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0" h="266">
                      <a:moveTo>
                        <a:pt x="0" y="40"/>
                      </a:moveTo>
                      <a:lnTo>
                        <a:pt x="160" y="266"/>
                      </a:lnTo>
                      <a:lnTo>
                        <a:pt x="230" y="251"/>
                      </a:lnTo>
                      <a:lnTo>
                        <a:pt x="223" y="17"/>
                      </a:lnTo>
                      <a:lnTo>
                        <a:pt x="166" y="0"/>
                      </a:lnTo>
                      <a:lnTo>
                        <a:pt x="179" y="197"/>
                      </a:lnTo>
                      <a:lnTo>
                        <a:pt x="71" y="4"/>
                      </a:lnTo>
                      <a:lnTo>
                        <a:pt x="0" y="4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76" name="Freeform 24"/>
                <p:cNvSpPr/>
                <p:nvPr userDrawn="1"/>
              </p:nvSpPr>
              <p:spPr bwMode="auto">
                <a:xfrm>
                  <a:off x="1004" y="3562"/>
                  <a:ext cx="43" cy="117"/>
                </a:xfrm>
                <a:custGeom>
                  <a:avLst/>
                  <a:gdLst>
                    <a:gd name="T0" fmla="*/ 0 w 87"/>
                    <a:gd name="T1" fmla="*/ 1 h 234"/>
                    <a:gd name="T2" fmla="*/ 0 w 87"/>
                    <a:gd name="T3" fmla="*/ 1 h 234"/>
                    <a:gd name="T4" fmla="*/ 0 w 87"/>
                    <a:gd name="T5" fmla="*/ 1 h 234"/>
                    <a:gd name="T6" fmla="*/ 0 w 87"/>
                    <a:gd name="T7" fmla="*/ 1 h 234"/>
                    <a:gd name="T8" fmla="*/ 0 w 87"/>
                    <a:gd name="T9" fmla="*/ 1 h 234"/>
                    <a:gd name="T10" fmla="*/ 0 w 87"/>
                    <a:gd name="T11" fmla="*/ 1 h 234"/>
                    <a:gd name="T12" fmla="*/ 0 w 87"/>
                    <a:gd name="T13" fmla="*/ 0 h 234"/>
                    <a:gd name="T14" fmla="*/ 0 w 87"/>
                    <a:gd name="T15" fmla="*/ 1 h 234"/>
                    <a:gd name="T16" fmla="*/ 0 w 87"/>
                    <a:gd name="T17" fmla="*/ 1 h 2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7" h="234">
                      <a:moveTo>
                        <a:pt x="0" y="19"/>
                      </a:moveTo>
                      <a:lnTo>
                        <a:pt x="36" y="93"/>
                      </a:lnTo>
                      <a:lnTo>
                        <a:pt x="44" y="154"/>
                      </a:lnTo>
                      <a:lnTo>
                        <a:pt x="27" y="234"/>
                      </a:lnTo>
                      <a:lnTo>
                        <a:pt x="80" y="220"/>
                      </a:lnTo>
                      <a:lnTo>
                        <a:pt x="87" y="116"/>
                      </a:lnTo>
                      <a:lnTo>
                        <a:pt x="46" y="0"/>
                      </a:lnTo>
                      <a:lnTo>
                        <a:pt x="0" y="19"/>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062" name="Freeform 25"/>
              <p:cNvSpPr/>
              <p:nvPr userDrawn="1"/>
            </p:nvSpPr>
            <p:spPr bwMode="auto">
              <a:xfrm>
                <a:off x="76" y="3732"/>
                <a:ext cx="595" cy="250"/>
              </a:xfrm>
              <a:custGeom>
                <a:avLst/>
                <a:gdLst>
                  <a:gd name="T0" fmla="*/ 1 w 1190"/>
                  <a:gd name="T1" fmla="*/ 0 h 500"/>
                  <a:gd name="T2" fmla="*/ 2 w 1190"/>
                  <a:gd name="T3" fmla="*/ 1 h 500"/>
                  <a:gd name="T4" fmla="*/ 2 w 1190"/>
                  <a:gd name="T5" fmla="*/ 1 h 500"/>
                  <a:gd name="T6" fmla="*/ 0 w 1190"/>
                  <a:gd name="T7" fmla="*/ 1 h 500"/>
                  <a:gd name="T8" fmla="*/ 1 w 1190"/>
                  <a:gd name="T9" fmla="*/ 0 h 500"/>
                  <a:gd name="T10" fmla="*/ 1 w 1190"/>
                  <a:gd name="T11" fmla="*/ 0 h 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0" h="500">
                    <a:moveTo>
                      <a:pt x="100" y="0"/>
                    </a:moveTo>
                    <a:lnTo>
                      <a:pt x="1190" y="490"/>
                    </a:lnTo>
                    <a:lnTo>
                      <a:pt x="1076" y="500"/>
                    </a:lnTo>
                    <a:lnTo>
                      <a:pt x="0" y="27"/>
                    </a:lnTo>
                    <a:lnTo>
                      <a:pt x="10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63" name="Freeform 26"/>
              <p:cNvSpPr/>
              <p:nvPr userDrawn="1"/>
            </p:nvSpPr>
            <p:spPr bwMode="auto">
              <a:xfrm>
                <a:off x="260" y="3886"/>
                <a:ext cx="244" cy="148"/>
              </a:xfrm>
              <a:custGeom>
                <a:avLst/>
                <a:gdLst>
                  <a:gd name="T0" fmla="*/ 0 w 489"/>
                  <a:gd name="T1" fmla="*/ 1 h 296"/>
                  <a:gd name="T2" fmla="*/ 0 w 489"/>
                  <a:gd name="T3" fmla="*/ 1 h 296"/>
                  <a:gd name="T4" fmla="*/ 0 w 489"/>
                  <a:gd name="T5" fmla="*/ 1 h 296"/>
                  <a:gd name="T6" fmla="*/ 0 w 489"/>
                  <a:gd name="T7" fmla="*/ 1 h 296"/>
                  <a:gd name="T8" fmla="*/ 0 w 489"/>
                  <a:gd name="T9" fmla="*/ 1 h 296"/>
                  <a:gd name="T10" fmla="*/ 0 w 489"/>
                  <a:gd name="T11" fmla="*/ 1 h 296"/>
                  <a:gd name="T12" fmla="*/ 0 w 489"/>
                  <a:gd name="T13" fmla="*/ 1 h 296"/>
                  <a:gd name="T14" fmla="*/ 0 w 489"/>
                  <a:gd name="T15" fmla="*/ 1 h 296"/>
                  <a:gd name="T16" fmla="*/ 0 w 489"/>
                  <a:gd name="T17" fmla="*/ 1 h 296"/>
                  <a:gd name="T18" fmla="*/ 0 w 489"/>
                  <a:gd name="T19" fmla="*/ 1 h 296"/>
                  <a:gd name="T20" fmla="*/ 0 w 489"/>
                  <a:gd name="T21" fmla="*/ 1 h 296"/>
                  <a:gd name="T22" fmla="*/ 0 w 489"/>
                  <a:gd name="T23" fmla="*/ 1 h 296"/>
                  <a:gd name="T24" fmla="*/ 0 w 489"/>
                  <a:gd name="T25" fmla="*/ 1 h 296"/>
                  <a:gd name="T26" fmla="*/ 0 w 489"/>
                  <a:gd name="T27" fmla="*/ 0 h 296"/>
                  <a:gd name="T28" fmla="*/ 0 w 489"/>
                  <a:gd name="T29" fmla="*/ 1 h 296"/>
                  <a:gd name="T30" fmla="*/ 0 w 489"/>
                  <a:gd name="T31" fmla="*/ 1 h 2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64" name="Freeform 27"/>
              <p:cNvSpPr/>
              <p:nvPr userDrawn="1"/>
            </p:nvSpPr>
            <p:spPr bwMode="auto">
              <a:xfrm>
                <a:off x="565" y="3680"/>
                <a:ext cx="107" cy="238"/>
              </a:xfrm>
              <a:custGeom>
                <a:avLst/>
                <a:gdLst>
                  <a:gd name="T0" fmla="*/ 1 w 213"/>
                  <a:gd name="T1" fmla="*/ 0 h 478"/>
                  <a:gd name="T2" fmla="*/ 1 w 213"/>
                  <a:gd name="T3" fmla="*/ 0 h 478"/>
                  <a:gd name="T4" fmla="*/ 1 w 213"/>
                  <a:gd name="T5" fmla="*/ 0 h 478"/>
                  <a:gd name="T6" fmla="*/ 1 w 213"/>
                  <a:gd name="T7" fmla="*/ 0 h 478"/>
                  <a:gd name="T8" fmla="*/ 1 w 213"/>
                  <a:gd name="T9" fmla="*/ 0 h 478"/>
                  <a:gd name="T10" fmla="*/ 1 w 213"/>
                  <a:gd name="T11" fmla="*/ 0 h 478"/>
                  <a:gd name="T12" fmla="*/ 1 w 213"/>
                  <a:gd name="T13" fmla="*/ 0 h 478"/>
                  <a:gd name="T14" fmla="*/ 0 w 213"/>
                  <a:gd name="T15" fmla="*/ 0 h 478"/>
                  <a:gd name="T16" fmla="*/ 1 w 213"/>
                  <a:gd name="T17" fmla="*/ 0 h 478"/>
                  <a:gd name="T18" fmla="*/ 1 w 213"/>
                  <a:gd name="T19" fmla="*/ 0 h 4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3" h="478">
                    <a:moveTo>
                      <a:pt x="24" y="0"/>
                    </a:moveTo>
                    <a:lnTo>
                      <a:pt x="91" y="25"/>
                    </a:lnTo>
                    <a:lnTo>
                      <a:pt x="80" y="192"/>
                    </a:lnTo>
                    <a:lnTo>
                      <a:pt x="106" y="327"/>
                    </a:lnTo>
                    <a:lnTo>
                      <a:pt x="213" y="451"/>
                    </a:lnTo>
                    <a:lnTo>
                      <a:pt x="97" y="478"/>
                    </a:lnTo>
                    <a:lnTo>
                      <a:pt x="30" y="344"/>
                    </a:lnTo>
                    <a:lnTo>
                      <a:pt x="0" y="57"/>
                    </a:lnTo>
                    <a:lnTo>
                      <a:pt x="24"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065" name="Group 28"/>
              <p:cNvGrpSpPr/>
              <p:nvPr userDrawn="1"/>
            </p:nvGrpSpPr>
            <p:grpSpPr bwMode="auto">
              <a:xfrm>
                <a:off x="5" y="3490"/>
                <a:ext cx="1124" cy="678"/>
                <a:chOff x="5" y="3490"/>
                <a:chExt cx="1124" cy="678"/>
              </a:xfrm>
            </p:grpSpPr>
            <p:sp>
              <p:nvSpPr>
                <p:cNvPr id="1066" name="Freeform 29"/>
                <p:cNvSpPr/>
                <p:nvPr userDrawn="1"/>
              </p:nvSpPr>
              <p:spPr bwMode="auto">
                <a:xfrm>
                  <a:off x="669" y="4048"/>
                  <a:ext cx="75" cy="87"/>
                </a:xfrm>
                <a:custGeom>
                  <a:avLst/>
                  <a:gdLst>
                    <a:gd name="T0" fmla="*/ 1 w 150"/>
                    <a:gd name="T1" fmla="*/ 0 h 173"/>
                    <a:gd name="T2" fmla="*/ 1 w 150"/>
                    <a:gd name="T3" fmla="*/ 1 h 173"/>
                    <a:gd name="T4" fmla="*/ 0 w 150"/>
                    <a:gd name="T5" fmla="*/ 1 h 173"/>
                    <a:gd name="T6" fmla="*/ 1 w 150"/>
                    <a:gd name="T7" fmla="*/ 1 h 173"/>
                    <a:gd name="T8" fmla="*/ 1 w 150"/>
                    <a:gd name="T9" fmla="*/ 1 h 173"/>
                    <a:gd name="T10" fmla="*/ 1 w 150"/>
                    <a:gd name="T11" fmla="*/ 1 h 173"/>
                    <a:gd name="T12" fmla="*/ 1 w 150"/>
                    <a:gd name="T13" fmla="*/ 0 h 173"/>
                    <a:gd name="T14" fmla="*/ 1 w 150"/>
                    <a:gd name="T15" fmla="*/ 0 h 1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0" h="173">
                      <a:moveTo>
                        <a:pt x="110" y="0"/>
                      </a:moveTo>
                      <a:lnTo>
                        <a:pt x="40" y="66"/>
                      </a:lnTo>
                      <a:lnTo>
                        <a:pt x="0" y="173"/>
                      </a:lnTo>
                      <a:lnTo>
                        <a:pt x="80" y="160"/>
                      </a:lnTo>
                      <a:lnTo>
                        <a:pt x="103" y="84"/>
                      </a:lnTo>
                      <a:lnTo>
                        <a:pt x="150" y="27"/>
                      </a:lnTo>
                      <a:lnTo>
                        <a:pt x="11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67" name="Freeform 30"/>
                <p:cNvSpPr/>
                <p:nvPr userDrawn="1"/>
              </p:nvSpPr>
              <p:spPr bwMode="auto">
                <a:xfrm>
                  <a:off x="5" y="3728"/>
                  <a:ext cx="842" cy="440"/>
                </a:xfrm>
                <a:custGeom>
                  <a:avLst/>
                  <a:gdLst>
                    <a:gd name="T0" fmla="*/ 1 w 1684"/>
                    <a:gd name="T1" fmla="*/ 0 h 880"/>
                    <a:gd name="T2" fmla="*/ 1 w 1684"/>
                    <a:gd name="T3" fmla="*/ 1 h 880"/>
                    <a:gd name="T4" fmla="*/ 0 w 1684"/>
                    <a:gd name="T5" fmla="*/ 1 h 880"/>
                    <a:gd name="T6" fmla="*/ 1 w 1684"/>
                    <a:gd name="T7" fmla="*/ 1 h 880"/>
                    <a:gd name="T8" fmla="*/ 2 w 1684"/>
                    <a:gd name="T9" fmla="*/ 1 h 880"/>
                    <a:gd name="T10" fmla="*/ 2 w 1684"/>
                    <a:gd name="T11" fmla="*/ 1 h 880"/>
                    <a:gd name="T12" fmla="*/ 2 w 1684"/>
                    <a:gd name="T13" fmla="*/ 1 h 880"/>
                    <a:gd name="T14" fmla="*/ 2 w 1684"/>
                    <a:gd name="T15" fmla="*/ 1 h 880"/>
                    <a:gd name="T16" fmla="*/ 2 w 1684"/>
                    <a:gd name="T17" fmla="*/ 1 h 880"/>
                    <a:gd name="T18" fmla="*/ 2 w 1684"/>
                    <a:gd name="T19" fmla="*/ 1 h 880"/>
                    <a:gd name="T20" fmla="*/ 2 w 1684"/>
                    <a:gd name="T21" fmla="*/ 1 h 880"/>
                    <a:gd name="T22" fmla="*/ 2 w 1684"/>
                    <a:gd name="T23" fmla="*/ 1 h 880"/>
                    <a:gd name="T24" fmla="*/ 2 w 1684"/>
                    <a:gd name="T25" fmla="*/ 1 h 880"/>
                    <a:gd name="T26" fmla="*/ 2 w 1684"/>
                    <a:gd name="T27" fmla="*/ 1 h 880"/>
                    <a:gd name="T28" fmla="*/ 2 w 1684"/>
                    <a:gd name="T29" fmla="*/ 1 h 880"/>
                    <a:gd name="T30" fmla="*/ 2 w 1684"/>
                    <a:gd name="T31" fmla="*/ 1 h 880"/>
                    <a:gd name="T32" fmla="*/ 2 w 1684"/>
                    <a:gd name="T33" fmla="*/ 1 h 880"/>
                    <a:gd name="T34" fmla="*/ 2 w 1684"/>
                    <a:gd name="T35" fmla="*/ 1 h 880"/>
                    <a:gd name="T36" fmla="*/ 2 w 1684"/>
                    <a:gd name="T37" fmla="*/ 1 h 880"/>
                    <a:gd name="T38" fmla="*/ 2 w 1684"/>
                    <a:gd name="T39" fmla="*/ 1 h 880"/>
                    <a:gd name="T40" fmla="*/ 1 w 1684"/>
                    <a:gd name="T41" fmla="*/ 1 h 880"/>
                    <a:gd name="T42" fmla="*/ 1 w 1684"/>
                    <a:gd name="T43" fmla="*/ 1 h 880"/>
                    <a:gd name="T44" fmla="*/ 1 w 1684"/>
                    <a:gd name="T45" fmla="*/ 1 h 880"/>
                    <a:gd name="T46" fmla="*/ 1 w 1684"/>
                    <a:gd name="T47" fmla="*/ 0 h 880"/>
                    <a:gd name="T48" fmla="*/ 1 w 1684"/>
                    <a:gd name="T49" fmla="*/ 0 h 880"/>
                    <a:gd name="T50" fmla="*/ 1 w 1684"/>
                    <a:gd name="T51" fmla="*/ 0 h 8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68" name="Freeform 31"/>
                <p:cNvSpPr/>
                <p:nvPr userDrawn="1"/>
              </p:nvSpPr>
              <p:spPr bwMode="auto">
                <a:xfrm>
                  <a:off x="106" y="3770"/>
                  <a:ext cx="80" cy="167"/>
                </a:xfrm>
                <a:custGeom>
                  <a:avLst/>
                  <a:gdLst>
                    <a:gd name="T0" fmla="*/ 1 w 160"/>
                    <a:gd name="T1" fmla="*/ 0 h 335"/>
                    <a:gd name="T2" fmla="*/ 1 w 160"/>
                    <a:gd name="T3" fmla="*/ 0 h 335"/>
                    <a:gd name="T4" fmla="*/ 0 w 160"/>
                    <a:gd name="T5" fmla="*/ 0 h 335"/>
                    <a:gd name="T6" fmla="*/ 1 w 160"/>
                    <a:gd name="T7" fmla="*/ 0 h 335"/>
                    <a:gd name="T8" fmla="*/ 1 w 160"/>
                    <a:gd name="T9" fmla="*/ 0 h 335"/>
                    <a:gd name="T10" fmla="*/ 1 w 160"/>
                    <a:gd name="T11" fmla="*/ 0 h 335"/>
                    <a:gd name="T12" fmla="*/ 1 w 160"/>
                    <a:gd name="T13" fmla="*/ 0 h 335"/>
                    <a:gd name="T14" fmla="*/ 1 w 160"/>
                    <a:gd name="T15" fmla="*/ 0 h 335"/>
                    <a:gd name="T16" fmla="*/ 1 w 160"/>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335">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69" name="Freeform 32"/>
                <p:cNvSpPr/>
                <p:nvPr userDrawn="1"/>
              </p:nvSpPr>
              <p:spPr bwMode="auto">
                <a:xfrm>
                  <a:off x="449" y="3490"/>
                  <a:ext cx="322" cy="594"/>
                </a:xfrm>
                <a:custGeom>
                  <a:avLst/>
                  <a:gdLst>
                    <a:gd name="T0" fmla="*/ 1 w 642"/>
                    <a:gd name="T1" fmla="*/ 1 h 1188"/>
                    <a:gd name="T2" fmla="*/ 0 w 642"/>
                    <a:gd name="T3" fmla="*/ 1 h 1188"/>
                    <a:gd name="T4" fmla="*/ 1 w 642"/>
                    <a:gd name="T5" fmla="*/ 1 h 1188"/>
                    <a:gd name="T6" fmla="*/ 1 w 642"/>
                    <a:gd name="T7" fmla="*/ 0 h 1188"/>
                    <a:gd name="T8" fmla="*/ 1 w 642"/>
                    <a:gd name="T9" fmla="*/ 1 h 1188"/>
                    <a:gd name="T10" fmla="*/ 1 w 642"/>
                    <a:gd name="T11" fmla="*/ 2 h 1188"/>
                    <a:gd name="T12" fmla="*/ 1 w 642"/>
                    <a:gd name="T13" fmla="*/ 2 h 1188"/>
                    <a:gd name="T14" fmla="*/ 1 w 642"/>
                    <a:gd name="T15" fmla="*/ 1 h 1188"/>
                    <a:gd name="T16" fmla="*/ 1 w 642"/>
                    <a:gd name="T17" fmla="*/ 1 h 1188"/>
                    <a:gd name="T18" fmla="*/ 1 w 642"/>
                    <a:gd name="T19" fmla="*/ 1 h 1188"/>
                    <a:gd name="T20" fmla="*/ 1 w 642"/>
                    <a:gd name="T21" fmla="*/ 1 h 1188"/>
                    <a:gd name="T22" fmla="*/ 1 w 642"/>
                    <a:gd name="T23" fmla="*/ 1 h 1188"/>
                    <a:gd name="T24" fmla="*/ 1 w 642"/>
                    <a:gd name="T25" fmla="*/ 1 h 1188"/>
                    <a:gd name="T26" fmla="*/ 1 w 642"/>
                    <a:gd name="T27" fmla="*/ 1 h 11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42" h="1188">
                      <a:moveTo>
                        <a:pt x="218" y="896"/>
                      </a:moveTo>
                      <a:lnTo>
                        <a:pt x="0" y="124"/>
                      </a:lnTo>
                      <a:lnTo>
                        <a:pt x="81" y="38"/>
                      </a:lnTo>
                      <a:lnTo>
                        <a:pt x="258" y="0"/>
                      </a:lnTo>
                      <a:lnTo>
                        <a:pt x="399" y="57"/>
                      </a:lnTo>
                      <a:lnTo>
                        <a:pt x="642" y="1188"/>
                      </a:lnTo>
                      <a:lnTo>
                        <a:pt x="555" y="1091"/>
                      </a:lnTo>
                      <a:lnTo>
                        <a:pt x="355" y="97"/>
                      </a:lnTo>
                      <a:lnTo>
                        <a:pt x="226" y="61"/>
                      </a:lnTo>
                      <a:lnTo>
                        <a:pt x="119" y="74"/>
                      </a:lnTo>
                      <a:lnTo>
                        <a:pt x="76" y="141"/>
                      </a:lnTo>
                      <a:lnTo>
                        <a:pt x="306" y="924"/>
                      </a:lnTo>
                      <a:lnTo>
                        <a:pt x="218" y="896"/>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70" name="Freeform 33"/>
                <p:cNvSpPr/>
                <p:nvPr userDrawn="1"/>
              </p:nvSpPr>
              <p:spPr bwMode="auto">
                <a:xfrm>
                  <a:off x="578" y="3650"/>
                  <a:ext cx="96" cy="252"/>
                </a:xfrm>
                <a:custGeom>
                  <a:avLst/>
                  <a:gdLst>
                    <a:gd name="T0" fmla="*/ 0 w 192"/>
                    <a:gd name="T1" fmla="*/ 1 h 504"/>
                    <a:gd name="T2" fmla="*/ 1 w 192"/>
                    <a:gd name="T3" fmla="*/ 1 h 504"/>
                    <a:gd name="T4" fmla="*/ 1 w 192"/>
                    <a:gd name="T5" fmla="*/ 1 h 504"/>
                    <a:gd name="T6" fmla="*/ 1 w 192"/>
                    <a:gd name="T7" fmla="*/ 1 h 504"/>
                    <a:gd name="T8" fmla="*/ 1 w 192"/>
                    <a:gd name="T9" fmla="*/ 1 h 504"/>
                    <a:gd name="T10" fmla="*/ 1 w 192"/>
                    <a:gd name="T11" fmla="*/ 1 h 504"/>
                    <a:gd name="T12" fmla="*/ 1 w 192"/>
                    <a:gd name="T13" fmla="*/ 1 h 504"/>
                    <a:gd name="T14" fmla="*/ 1 w 192"/>
                    <a:gd name="T15" fmla="*/ 1 h 504"/>
                    <a:gd name="T16" fmla="*/ 1 w 192"/>
                    <a:gd name="T17" fmla="*/ 0 h 504"/>
                    <a:gd name="T18" fmla="*/ 0 w 192"/>
                    <a:gd name="T19" fmla="*/ 1 h 504"/>
                    <a:gd name="T20" fmla="*/ 0 w 192"/>
                    <a:gd name="T21" fmla="*/ 1 h 5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2" h="504">
                      <a:moveTo>
                        <a:pt x="0" y="27"/>
                      </a:moveTo>
                      <a:lnTo>
                        <a:pt x="76" y="194"/>
                      </a:lnTo>
                      <a:lnTo>
                        <a:pt x="113" y="318"/>
                      </a:lnTo>
                      <a:lnTo>
                        <a:pt x="116" y="504"/>
                      </a:lnTo>
                      <a:lnTo>
                        <a:pt x="192" y="504"/>
                      </a:lnTo>
                      <a:lnTo>
                        <a:pt x="187" y="360"/>
                      </a:lnTo>
                      <a:lnTo>
                        <a:pt x="162" y="208"/>
                      </a:lnTo>
                      <a:lnTo>
                        <a:pt x="99" y="59"/>
                      </a:lnTo>
                      <a:lnTo>
                        <a:pt x="63" y="0"/>
                      </a:lnTo>
                      <a:lnTo>
                        <a:pt x="0" y="27"/>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71" name="Freeform 34"/>
                <p:cNvSpPr/>
                <p:nvPr userDrawn="1"/>
              </p:nvSpPr>
              <p:spPr bwMode="auto">
                <a:xfrm>
                  <a:off x="328" y="3630"/>
                  <a:ext cx="195" cy="135"/>
                </a:xfrm>
                <a:custGeom>
                  <a:avLst/>
                  <a:gdLst>
                    <a:gd name="T0" fmla="*/ 1 w 390"/>
                    <a:gd name="T1" fmla="*/ 0 h 269"/>
                    <a:gd name="T2" fmla="*/ 1 w 390"/>
                    <a:gd name="T3" fmla="*/ 1 h 269"/>
                    <a:gd name="T4" fmla="*/ 1 w 390"/>
                    <a:gd name="T5" fmla="*/ 1 h 269"/>
                    <a:gd name="T6" fmla="*/ 0 w 390"/>
                    <a:gd name="T7" fmla="*/ 1 h 269"/>
                    <a:gd name="T8" fmla="*/ 0 w 390"/>
                    <a:gd name="T9" fmla="*/ 1 h 269"/>
                    <a:gd name="T10" fmla="*/ 1 w 390"/>
                    <a:gd name="T11" fmla="*/ 1 h 269"/>
                    <a:gd name="T12" fmla="*/ 1 w 390"/>
                    <a:gd name="T13" fmla="*/ 1 h 269"/>
                    <a:gd name="T14" fmla="*/ 1 w 390"/>
                    <a:gd name="T15" fmla="*/ 1 h 269"/>
                    <a:gd name="T16" fmla="*/ 1 w 390"/>
                    <a:gd name="T17" fmla="*/ 1 h 269"/>
                    <a:gd name="T18" fmla="*/ 1 w 390"/>
                    <a:gd name="T19" fmla="*/ 1 h 269"/>
                    <a:gd name="T20" fmla="*/ 1 w 390"/>
                    <a:gd name="T21" fmla="*/ 1 h 269"/>
                    <a:gd name="T22" fmla="*/ 1 w 390"/>
                    <a:gd name="T23" fmla="*/ 0 h 269"/>
                    <a:gd name="T24" fmla="*/ 1 w 390"/>
                    <a:gd name="T25" fmla="*/ 0 h 2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90" h="269">
                      <a:moveTo>
                        <a:pt x="297" y="0"/>
                      </a:moveTo>
                      <a:lnTo>
                        <a:pt x="257" y="17"/>
                      </a:lnTo>
                      <a:lnTo>
                        <a:pt x="253" y="66"/>
                      </a:lnTo>
                      <a:lnTo>
                        <a:pt x="0" y="169"/>
                      </a:lnTo>
                      <a:lnTo>
                        <a:pt x="0" y="222"/>
                      </a:lnTo>
                      <a:lnTo>
                        <a:pt x="284" y="226"/>
                      </a:lnTo>
                      <a:lnTo>
                        <a:pt x="320" y="269"/>
                      </a:lnTo>
                      <a:lnTo>
                        <a:pt x="390" y="266"/>
                      </a:lnTo>
                      <a:lnTo>
                        <a:pt x="383" y="190"/>
                      </a:lnTo>
                      <a:lnTo>
                        <a:pt x="116" y="176"/>
                      </a:lnTo>
                      <a:lnTo>
                        <a:pt x="333" y="89"/>
                      </a:lnTo>
                      <a:lnTo>
                        <a:pt x="297"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72" name="Freeform 35"/>
                <p:cNvSpPr/>
                <p:nvPr userDrawn="1"/>
              </p:nvSpPr>
              <p:spPr bwMode="auto">
                <a:xfrm>
                  <a:off x="658" y="3538"/>
                  <a:ext cx="471" cy="212"/>
                </a:xfrm>
                <a:custGeom>
                  <a:avLst/>
                  <a:gdLst>
                    <a:gd name="T0" fmla="*/ 0 w 941"/>
                    <a:gd name="T1" fmla="*/ 1 h 424"/>
                    <a:gd name="T2" fmla="*/ 1 w 941"/>
                    <a:gd name="T3" fmla="*/ 0 h 424"/>
                    <a:gd name="T4" fmla="*/ 1 w 941"/>
                    <a:gd name="T5" fmla="*/ 1 h 424"/>
                    <a:gd name="T6" fmla="*/ 1 w 941"/>
                    <a:gd name="T7" fmla="*/ 1 h 424"/>
                    <a:gd name="T8" fmla="*/ 1 w 941"/>
                    <a:gd name="T9" fmla="*/ 1 h 424"/>
                    <a:gd name="T10" fmla="*/ 1 w 941"/>
                    <a:gd name="T11" fmla="*/ 1 h 424"/>
                    <a:gd name="T12" fmla="*/ 1 w 941"/>
                    <a:gd name="T13" fmla="*/ 1 h 424"/>
                    <a:gd name="T14" fmla="*/ 1 w 941"/>
                    <a:gd name="T15" fmla="*/ 1 h 424"/>
                    <a:gd name="T16" fmla="*/ 1 w 941"/>
                    <a:gd name="T17" fmla="*/ 1 h 424"/>
                    <a:gd name="T18" fmla="*/ 1 w 941"/>
                    <a:gd name="T19" fmla="*/ 1 h 424"/>
                    <a:gd name="T20" fmla="*/ 0 w 941"/>
                    <a:gd name="T21" fmla="*/ 1 h 424"/>
                    <a:gd name="T22" fmla="*/ 0 w 941"/>
                    <a:gd name="T23" fmla="*/ 1 h 424"/>
                    <a:gd name="T24" fmla="*/ 0 w 941"/>
                    <a:gd name="T25" fmla="*/ 1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41" h="424">
                      <a:moveTo>
                        <a:pt x="0" y="131"/>
                      </a:moveTo>
                      <a:lnTo>
                        <a:pt x="863" y="0"/>
                      </a:lnTo>
                      <a:lnTo>
                        <a:pt x="926" y="78"/>
                      </a:lnTo>
                      <a:lnTo>
                        <a:pt x="941" y="181"/>
                      </a:lnTo>
                      <a:lnTo>
                        <a:pt x="903" y="282"/>
                      </a:lnTo>
                      <a:lnTo>
                        <a:pt x="57" y="424"/>
                      </a:lnTo>
                      <a:lnTo>
                        <a:pt x="53" y="384"/>
                      </a:lnTo>
                      <a:lnTo>
                        <a:pt x="863" y="242"/>
                      </a:lnTo>
                      <a:lnTo>
                        <a:pt x="893" y="145"/>
                      </a:lnTo>
                      <a:lnTo>
                        <a:pt x="840" y="57"/>
                      </a:lnTo>
                      <a:lnTo>
                        <a:pt x="0" y="185"/>
                      </a:lnTo>
                      <a:lnTo>
                        <a:pt x="0" y="131"/>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73" name="Freeform 36"/>
                <p:cNvSpPr/>
                <p:nvPr userDrawn="1"/>
              </p:nvSpPr>
              <p:spPr bwMode="auto">
                <a:xfrm>
                  <a:off x="717" y="3606"/>
                  <a:ext cx="245" cy="86"/>
                </a:xfrm>
                <a:custGeom>
                  <a:avLst/>
                  <a:gdLst>
                    <a:gd name="T0" fmla="*/ 0 w 488"/>
                    <a:gd name="T1" fmla="*/ 0 h 173"/>
                    <a:gd name="T2" fmla="*/ 1 w 488"/>
                    <a:gd name="T3" fmla="*/ 0 h 173"/>
                    <a:gd name="T4" fmla="*/ 1 w 488"/>
                    <a:gd name="T5" fmla="*/ 0 h 173"/>
                    <a:gd name="T6" fmla="*/ 1 w 488"/>
                    <a:gd name="T7" fmla="*/ 0 h 173"/>
                    <a:gd name="T8" fmla="*/ 1 w 488"/>
                    <a:gd name="T9" fmla="*/ 0 h 173"/>
                    <a:gd name="T10" fmla="*/ 1 w 488"/>
                    <a:gd name="T11" fmla="*/ 0 h 173"/>
                    <a:gd name="T12" fmla="*/ 1 w 488"/>
                    <a:gd name="T13" fmla="*/ 0 h 173"/>
                    <a:gd name="T14" fmla="*/ 1 w 488"/>
                    <a:gd name="T15" fmla="*/ 0 h 173"/>
                    <a:gd name="T16" fmla="*/ 1 w 488"/>
                    <a:gd name="T17" fmla="*/ 0 h 173"/>
                    <a:gd name="T18" fmla="*/ 1 w 488"/>
                    <a:gd name="T19" fmla="*/ 0 h 173"/>
                    <a:gd name="T20" fmla="*/ 1 w 488"/>
                    <a:gd name="T21" fmla="*/ 0 h 173"/>
                    <a:gd name="T22" fmla="*/ 1 w 488"/>
                    <a:gd name="T23" fmla="*/ 0 h 173"/>
                    <a:gd name="T24" fmla="*/ 1 w 488"/>
                    <a:gd name="T25" fmla="*/ 0 h 173"/>
                    <a:gd name="T26" fmla="*/ 1 w 488"/>
                    <a:gd name="T27" fmla="*/ 0 h 173"/>
                    <a:gd name="T28" fmla="*/ 0 w 488"/>
                    <a:gd name="T29" fmla="*/ 0 h 173"/>
                    <a:gd name="T30" fmla="*/ 0 w 488"/>
                    <a:gd name="T31" fmla="*/ 0 h 17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8" h="173">
                      <a:moveTo>
                        <a:pt x="0" y="126"/>
                      </a:moveTo>
                      <a:lnTo>
                        <a:pt x="66" y="173"/>
                      </a:lnTo>
                      <a:lnTo>
                        <a:pt x="222" y="166"/>
                      </a:lnTo>
                      <a:lnTo>
                        <a:pt x="418" y="116"/>
                      </a:lnTo>
                      <a:lnTo>
                        <a:pt x="488" y="42"/>
                      </a:lnTo>
                      <a:lnTo>
                        <a:pt x="443" y="2"/>
                      </a:lnTo>
                      <a:lnTo>
                        <a:pt x="253" y="0"/>
                      </a:lnTo>
                      <a:lnTo>
                        <a:pt x="110" y="12"/>
                      </a:lnTo>
                      <a:lnTo>
                        <a:pt x="15" y="76"/>
                      </a:lnTo>
                      <a:lnTo>
                        <a:pt x="112" y="95"/>
                      </a:lnTo>
                      <a:lnTo>
                        <a:pt x="275" y="53"/>
                      </a:lnTo>
                      <a:lnTo>
                        <a:pt x="416" y="53"/>
                      </a:lnTo>
                      <a:lnTo>
                        <a:pt x="268" y="110"/>
                      </a:lnTo>
                      <a:lnTo>
                        <a:pt x="142" y="126"/>
                      </a:lnTo>
                      <a:lnTo>
                        <a:pt x="0" y="126"/>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grpSp>
        <p:nvGrpSpPr>
          <p:cNvPr id="1035" name="Group 37"/>
          <p:cNvGrpSpPr/>
          <p:nvPr/>
        </p:nvGrpSpPr>
        <p:grpSpPr bwMode="auto">
          <a:xfrm>
            <a:off x="8680450" y="2116138"/>
            <a:ext cx="385763" cy="4308475"/>
            <a:chOff x="5468" y="1333"/>
            <a:chExt cx="243" cy="2714"/>
          </a:xfrm>
        </p:grpSpPr>
        <p:sp>
          <p:nvSpPr>
            <p:cNvPr id="1049" name="Freeform 38"/>
            <p:cNvSpPr/>
            <p:nvPr userDrawn="1"/>
          </p:nvSpPr>
          <p:spPr bwMode="auto">
            <a:xfrm flipH="1">
              <a:off x="5468" y="2620"/>
              <a:ext cx="205" cy="1427"/>
            </a:xfrm>
            <a:custGeom>
              <a:avLst/>
              <a:gdLst>
                <a:gd name="T0" fmla="*/ 0 w 772"/>
                <a:gd name="T1" fmla="*/ 1 h 3266"/>
                <a:gd name="T2" fmla="*/ 0 w 772"/>
                <a:gd name="T3" fmla="*/ 1 h 3266"/>
                <a:gd name="T4" fmla="*/ 0 w 772"/>
                <a:gd name="T5" fmla="*/ 0 h 3266"/>
                <a:gd name="T6" fmla="*/ 0 w 772"/>
                <a:gd name="T7" fmla="*/ 0 h 3266"/>
                <a:gd name="T8" fmla="*/ 0 w 772"/>
                <a:gd name="T9" fmla="*/ 0 h 3266"/>
                <a:gd name="T10" fmla="*/ 0 w 772"/>
                <a:gd name="T11" fmla="*/ 0 h 3266"/>
                <a:gd name="T12" fmla="*/ 0 w 772"/>
                <a:gd name="T13" fmla="*/ 0 h 3266"/>
                <a:gd name="T14" fmla="*/ 0 w 772"/>
                <a:gd name="T15" fmla="*/ 0 h 3266"/>
                <a:gd name="T16" fmla="*/ 0 w 772"/>
                <a:gd name="T17" fmla="*/ 0 h 3266"/>
                <a:gd name="T18" fmla="*/ 0 w 772"/>
                <a:gd name="T19" fmla="*/ 0 h 3266"/>
                <a:gd name="T20" fmla="*/ 0 w 772"/>
                <a:gd name="T21" fmla="*/ 0 h 3266"/>
                <a:gd name="T22" fmla="*/ 0 w 772"/>
                <a:gd name="T23" fmla="*/ 0 h 3266"/>
                <a:gd name="T24" fmla="*/ 0 w 772"/>
                <a:gd name="T25" fmla="*/ 0 h 3266"/>
                <a:gd name="T26" fmla="*/ 0 w 772"/>
                <a:gd name="T27" fmla="*/ 0 h 3266"/>
                <a:gd name="T28" fmla="*/ 0 w 772"/>
                <a:gd name="T29" fmla="*/ 0 h 3266"/>
                <a:gd name="T30" fmla="*/ 0 w 772"/>
                <a:gd name="T31" fmla="*/ 0 h 3266"/>
                <a:gd name="T32" fmla="*/ 0 w 772"/>
                <a:gd name="T33" fmla="*/ 0 h 3266"/>
                <a:gd name="T34" fmla="*/ 0 w 772"/>
                <a:gd name="T35" fmla="*/ 0 h 3266"/>
                <a:gd name="T36" fmla="*/ 0 w 772"/>
                <a:gd name="T37" fmla="*/ 0 h 3266"/>
                <a:gd name="T38" fmla="*/ 0 w 772"/>
                <a:gd name="T39" fmla="*/ 0 h 3266"/>
                <a:gd name="T40" fmla="*/ 0 w 772"/>
                <a:gd name="T41" fmla="*/ 0 h 3266"/>
                <a:gd name="T42" fmla="*/ 0 w 772"/>
                <a:gd name="T43" fmla="*/ 0 h 3266"/>
                <a:gd name="T44" fmla="*/ 0 w 772"/>
                <a:gd name="T45" fmla="*/ 0 h 3266"/>
                <a:gd name="T46" fmla="*/ 0 w 772"/>
                <a:gd name="T47" fmla="*/ 0 h 3266"/>
                <a:gd name="T48" fmla="*/ 0 w 772"/>
                <a:gd name="T49" fmla="*/ 0 h 3266"/>
                <a:gd name="T50" fmla="*/ 0 w 772"/>
                <a:gd name="T51" fmla="*/ 0 h 3266"/>
                <a:gd name="T52" fmla="*/ 0 w 772"/>
                <a:gd name="T53" fmla="*/ 0 h 3266"/>
                <a:gd name="T54" fmla="*/ 0 w 772"/>
                <a:gd name="T55" fmla="*/ 0 h 3266"/>
                <a:gd name="T56" fmla="*/ 0 w 772"/>
                <a:gd name="T57" fmla="*/ 1 h 3266"/>
                <a:gd name="T58" fmla="*/ 0 w 772"/>
                <a:gd name="T59" fmla="*/ 1 h 3266"/>
                <a:gd name="T60" fmla="*/ 0 w 772"/>
                <a:gd name="T61" fmla="*/ 1 h 3266"/>
                <a:gd name="T62" fmla="*/ 0 w 772"/>
                <a:gd name="T63" fmla="*/ 1 h 3266"/>
                <a:gd name="T64" fmla="*/ 0 w 772"/>
                <a:gd name="T65" fmla="*/ 1 h 32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50" name="Freeform 39"/>
            <p:cNvSpPr/>
            <p:nvPr userDrawn="1"/>
          </p:nvSpPr>
          <p:spPr bwMode="auto">
            <a:xfrm flipH="1">
              <a:off x="5506" y="1333"/>
              <a:ext cx="205" cy="1633"/>
            </a:xfrm>
            <a:custGeom>
              <a:avLst/>
              <a:gdLst>
                <a:gd name="T0" fmla="*/ 0 w 772"/>
                <a:gd name="T1" fmla="*/ 4 h 3266"/>
                <a:gd name="T2" fmla="*/ 0 w 772"/>
                <a:gd name="T3" fmla="*/ 3 h 3266"/>
                <a:gd name="T4" fmla="*/ 0 w 772"/>
                <a:gd name="T5" fmla="*/ 3 h 3266"/>
                <a:gd name="T6" fmla="*/ 0 w 772"/>
                <a:gd name="T7" fmla="*/ 3 h 3266"/>
                <a:gd name="T8" fmla="*/ 0 w 772"/>
                <a:gd name="T9" fmla="*/ 3 h 3266"/>
                <a:gd name="T10" fmla="*/ 0 w 772"/>
                <a:gd name="T11" fmla="*/ 3 h 3266"/>
                <a:gd name="T12" fmla="*/ 0 w 772"/>
                <a:gd name="T13" fmla="*/ 2 h 3266"/>
                <a:gd name="T14" fmla="*/ 0 w 772"/>
                <a:gd name="T15" fmla="*/ 2 h 3266"/>
                <a:gd name="T16" fmla="*/ 0 w 772"/>
                <a:gd name="T17" fmla="*/ 2 h 3266"/>
                <a:gd name="T18" fmla="*/ 0 w 772"/>
                <a:gd name="T19" fmla="*/ 2 h 3266"/>
                <a:gd name="T20" fmla="*/ 0 w 772"/>
                <a:gd name="T21" fmla="*/ 2 h 3266"/>
                <a:gd name="T22" fmla="*/ 0 w 772"/>
                <a:gd name="T23" fmla="*/ 1 h 3266"/>
                <a:gd name="T24" fmla="*/ 0 w 772"/>
                <a:gd name="T25" fmla="*/ 1 h 3266"/>
                <a:gd name="T26" fmla="*/ 0 w 772"/>
                <a:gd name="T27" fmla="*/ 1 h 3266"/>
                <a:gd name="T28" fmla="*/ 0 w 772"/>
                <a:gd name="T29" fmla="*/ 1 h 3266"/>
                <a:gd name="T30" fmla="*/ 0 w 772"/>
                <a:gd name="T31" fmla="*/ 0 h 3266"/>
                <a:gd name="T32" fmla="*/ 0 w 772"/>
                <a:gd name="T33" fmla="*/ 1 h 3266"/>
                <a:gd name="T34" fmla="*/ 0 w 772"/>
                <a:gd name="T35" fmla="*/ 1 h 3266"/>
                <a:gd name="T36" fmla="*/ 0 w 772"/>
                <a:gd name="T37" fmla="*/ 1 h 3266"/>
                <a:gd name="T38" fmla="*/ 0 w 772"/>
                <a:gd name="T39" fmla="*/ 1 h 3266"/>
                <a:gd name="T40" fmla="*/ 0 w 772"/>
                <a:gd name="T41" fmla="*/ 2 h 3266"/>
                <a:gd name="T42" fmla="*/ 0 w 772"/>
                <a:gd name="T43" fmla="*/ 2 h 3266"/>
                <a:gd name="T44" fmla="*/ 0 w 772"/>
                <a:gd name="T45" fmla="*/ 2 h 3266"/>
                <a:gd name="T46" fmla="*/ 0 w 772"/>
                <a:gd name="T47" fmla="*/ 2 h 3266"/>
                <a:gd name="T48" fmla="*/ 0 w 772"/>
                <a:gd name="T49" fmla="*/ 3 h 3266"/>
                <a:gd name="T50" fmla="*/ 0 w 772"/>
                <a:gd name="T51" fmla="*/ 3 h 3266"/>
                <a:gd name="T52" fmla="*/ 0 w 772"/>
                <a:gd name="T53" fmla="*/ 3 h 3266"/>
                <a:gd name="T54" fmla="*/ 0 w 772"/>
                <a:gd name="T55" fmla="*/ 3 h 3266"/>
                <a:gd name="T56" fmla="*/ 0 w 772"/>
                <a:gd name="T57" fmla="*/ 3 h 3266"/>
                <a:gd name="T58" fmla="*/ 0 w 772"/>
                <a:gd name="T59" fmla="*/ 4 h 3266"/>
                <a:gd name="T60" fmla="*/ 0 w 772"/>
                <a:gd name="T61" fmla="*/ 4 h 3266"/>
                <a:gd name="T62" fmla="*/ 0 w 772"/>
                <a:gd name="T63" fmla="*/ 4 h 3266"/>
                <a:gd name="T64" fmla="*/ 0 w 772"/>
                <a:gd name="T65" fmla="*/ 4 h 32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036" name="Group 40"/>
          <p:cNvGrpSpPr/>
          <p:nvPr/>
        </p:nvGrpSpPr>
        <p:grpSpPr bwMode="auto">
          <a:xfrm>
            <a:off x="7318375" y="90488"/>
            <a:ext cx="2133600" cy="1911350"/>
            <a:chOff x="4610" y="57"/>
            <a:chExt cx="1344" cy="1204"/>
          </a:xfrm>
        </p:grpSpPr>
        <p:grpSp>
          <p:nvGrpSpPr>
            <p:cNvPr id="1037" name="Group 41"/>
            <p:cNvGrpSpPr/>
            <p:nvPr userDrawn="1"/>
          </p:nvGrpSpPr>
          <p:grpSpPr bwMode="auto">
            <a:xfrm>
              <a:off x="4610" y="57"/>
              <a:ext cx="1344" cy="1204"/>
              <a:chOff x="4610" y="57"/>
              <a:chExt cx="1344" cy="1204"/>
            </a:xfrm>
          </p:grpSpPr>
          <p:sp>
            <p:nvSpPr>
              <p:cNvPr id="1039" name="Freeform 42"/>
              <p:cNvSpPr/>
              <p:nvPr userDrawn="1"/>
            </p:nvSpPr>
            <p:spPr bwMode="auto">
              <a:xfrm rot="-3172564">
                <a:off x="5430" y="1086"/>
                <a:ext cx="62" cy="288"/>
              </a:xfrm>
              <a:custGeom>
                <a:avLst/>
                <a:gdLst>
                  <a:gd name="T0" fmla="*/ 0 w 245"/>
                  <a:gd name="T1" fmla="*/ 0 h 806"/>
                  <a:gd name="T2" fmla="*/ 0 w 245"/>
                  <a:gd name="T3" fmla="*/ 0 h 806"/>
                  <a:gd name="T4" fmla="*/ 0 w 245"/>
                  <a:gd name="T5" fmla="*/ 0 h 806"/>
                  <a:gd name="T6" fmla="*/ 0 w 245"/>
                  <a:gd name="T7" fmla="*/ 0 h 806"/>
                  <a:gd name="T8" fmla="*/ 0 w 245"/>
                  <a:gd name="T9" fmla="*/ 0 h 806"/>
                  <a:gd name="T10" fmla="*/ 0 w 245"/>
                  <a:gd name="T11" fmla="*/ 0 h 806"/>
                  <a:gd name="T12" fmla="*/ 0 w 245"/>
                  <a:gd name="T13" fmla="*/ 0 h 806"/>
                  <a:gd name="T14" fmla="*/ 0 w 245"/>
                  <a:gd name="T15" fmla="*/ 0 h 80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5" h="806">
                    <a:moveTo>
                      <a:pt x="123" y="9"/>
                    </a:moveTo>
                    <a:lnTo>
                      <a:pt x="131" y="342"/>
                    </a:lnTo>
                    <a:lnTo>
                      <a:pt x="0" y="806"/>
                    </a:lnTo>
                    <a:lnTo>
                      <a:pt x="79" y="789"/>
                    </a:lnTo>
                    <a:lnTo>
                      <a:pt x="218" y="376"/>
                    </a:lnTo>
                    <a:lnTo>
                      <a:pt x="245" y="0"/>
                    </a:lnTo>
                    <a:lnTo>
                      <a:pt x="123" y="9"/>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040" name="Group 43"/>
              <p:cNvGrpSpPr/>
              <p:nvPr userDrawn="1"/>
            </p:nvGrpSpPr>
            <p:grpSpPr bwMode="auto">
              <a:xfrm>
                <a:off x="4610" y="57"/>
                <a:ext cx="1344" cy="985"/>
                <a:chOff x="4610" y="57"/>
                <a:chExt cx="1344" cy="985"/>
              </a:xfrm>
            </p:grpSpPr>
            <p:sp>
              <p:nvSpPr>
                <p:cNvPr id="1041" name="Freeform 44"/>
                <p:cNvSpPr/>
                <p:nvPr userDrawn="1"/>
              </p:nvSpPr>
              <p:spPr bwMode="auto">
                <a:xfrm rot="-3172564">
                  <a:off x="4966" y="71"/>
                  <a:ext cx="153" cy="125"/>
                </a:xfrm>
                <a:custGeom>
                  <a:avLst/>
                  <a:gdLst>
                    <a:gd name="T0" fmla="*/ 0 w 604"/>
                    <a:gd name="T1" fmla="*/ 0 h 349"/>
                    <a:gd name="T2" fmla="*/ 0 w 604"/>
                    <a:gd name="T3" fmla="*/ 0 h 349"/>
                    <a:gd name="T4" fmla="*/ 0 w 604"/>
                    <a:gd name="T5" fmla="*/ 0 h 349"/>
                    <a:gd name="T6" fmla="*/ 0 w 604"/>
                    <a:gd name="T7" fmla="*/ 0 h 349"/>
                    <a:gd name="T8" fmla="*/ 0 w 604"/>
                    <a:gd name="T9" fmla="*/ 0 h 349"/>
                    <a:gd name="T10" fmla="*/ 0 w 604"/>
                    <a:gd name="T11" fmla="*/ 0 h 349"/>
                    <a:gd name="T12" fmla="*/ 0 w 604"/>
                    <a:gd name="T13" fmla="*/ 0 h 349"/>
                    <a:gd name="T14" fmla="*/ 0 w 604"/>
                    <a:gd name="T15" fmla="*/ 0 h 349"/>
                    <a:gd name="T16" fmla="*/ 0 w 604"/>
                    <a:gd name="T17" fmla="*/ 0 h 3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4" h="349">
                      <a:moveTo>
                        <a:pt x="0" y="0"/>
                      </a:moveTo>
                      <a:lnTo>
                        <a:pt x="298" y="184"/>
                      </a:lnTo>
                      <a:lnTo>
                        <a:pt x="500" y="349"/>
                      </a:lnTo>
                      <a:lnTo>
                        <a:pt x="604" y="140"/>
                      </a:lnTo>
                      <a:lnTo>
                        <a:pt x="359" y="9"/>
                      </a:lnTo>
                      <a:lnTo>
                        <a:pt x="464" y="184"/>
                      </a:lnTo>
                      <a:lnTo>
                        <a:pt x="131" y="17"/>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2" name="Freeform 45"/>
                <p:cNvSpPr/>
                <p:nvPr userDrawn="1"/>
              </p:nvSpPr>
              <p:spPr bwMode="auto">
                <a:xfrm rot="-3172564">
                  <a:off x="5057" y="323"/>
                  <a:ext cx="269" cy="438"/>
                </a:xfrm>
                <a:custGeom>
                  <a:avLst/>
                  <a:gdLst>
                    <a:gd name="T0" fmla="*/ 0 w 1064"/>
                    <a:gd name="T1" fmla="*/ 0 h 1230"/>
                    <a:gd name="T2" fmla="*/ 0 w 1064"/>
                    <a:gd name="T3" fmla="*/ 0 h 1230"/>
                    <a:gd name="T4" fmla="*/ 0 w 1064"/>
                    <a:gd name="T5" fmla="*/ 0 h 1230"/>
                    <a:gd name="T6" fmla="*/ 0 w 1064"/>
                    <a:gd name="T7" fmla="*/ 0 h 1230"/>
                    <a:gd name="T8" fmla="*/ 0 w 1064"/>
                    <a:gd name="T9" fmla="*/ 0 h 1230"/>
                    <a:gd name="T10" fmla="*/ 0 w 1064"/>
                    <a:gd name="T11" fmla="*/ 0 h 1230"/>
                    <a:gd name="T12" fmla="*/ 0 w 1064"/>
                    <a:gd name="T13" fmla="*/ 0 h 1230"/>
                    <a:gd name="T14" fmla="*/ 0 w 1064"/>
                    <a:gd name="T15" fmla="*/ 0 h 1230"/>
                    <a:gd name="T16" fmla="*/ 0 w 1064"/>
                    <a:gd name="T17" fmla="*/ 0 h 1230"/>
                    <a:gd name="T18" fmla="*/ 0 w 1064"/>
                    <a:gd name="T19" fmla="*/ 0 h 1230"/>
                    <a:gd name="T20" fmla="*/ 0 w 1064"/>
                    <a:gd name="T21" fmla="*/ 0 h 1230"/>
                    <a:gd name="T22" fmla="*/ 0 w 1064"/>
                    <a:gd name="T23" fmla="*/ 0 h 1230"/>
                    <a:gd name="T24" fmla="*/ 0 w 1064"/>
                    <a:gd name="T25" fmla="*/ 0 h 1230"/>
                    <a:gd name="T26" fmla="*/ 0 w 1064"/>
                    <a:gd name="T27" fmla="*/ 0 h 1230"/>
                    <a:gd name="T28" fmla="*/ 0 w 1064"/>
                    <a:gd name="T29" fmla="*/ 0 h 1230"/>
                    <a:gd name="T30" fmla="*/ 0 w 1064"/>
                    <a:gd name="T31" fmla="*/ 0 h 1230"/>
                    <a:gd name="T32" fmla="*/ 0 w 1064"/>
                    <a:gd name="T33" fmla="*/ 0 h 1230"/>
                    <a:gd name="T34" fmla="*/ 0 w 1064"/>
                    <a:gd name="T35" fmla="*/ 0 h 1230"/>
                    <a:gd name="T36" fmla="*/ 0 w 1064"/>
                    <a:gd name="T37" fmla="*/ 0 h 1230"/>
                    <a:gd name="T38" fmla="*/ 0 w 1064"/>
                    <a:gd name="T39" fmla="*/ 0 h 1230"/>
                    <a:gd name="T40" fmla="*/ 0 w 1064"/>
                    <a:gd name="T41" fmla="*/ 0 h 1230"/>
                    <a:gd name="T42" fmla="*/ 0 w 1064"/>
                    <a:gd name="T43" fmla="*/ 0 h 12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064" h="1230">
                      <a:moveTo>
                        <a:pt x="741" y="129"/>
                      </a:moveTo>
                      <a:lnTo>
                        <a:pt x="485" y="352"/>
                      </a:lnTo>
                      <a:lnTo>
                        <a:pt x="163" y="762"/>
                      </a:lnTo>
                      <a:lnTo>
                        <a:pt x="0" y="1101"/>
                      </a:lnTo>
                      <a:lnTo>
                        <a:pt x="59" y="1230"/>
                      </a:lnTo>
                      <a:lnTo>
                        <a:pt x="262" y="1201"/>
                      </a:lnTo>
                      <a:lnTo>
                        <a:pt x="578" y="914"/>
                      </a:lnTo>
                      <a:lnTo>
                        <a:pt x="876" y="534"/>
                      </a:lnTo>
                      <a:lnTo>
                        <a:pt x="1034" y="270"/>
                      </a:lnTo>
                      <a:lnTo>
                        <a:pt x="1064" y="84"/>
                      </a:lnTo>
                      <a:lnTo>
                        <a:pt x="977" y="0"/>
                      </a:lnTo>
                      <a:lnTo>
                        <a:pt x="836" y="65"/>
                      </a:lnTo>
                      <a:lnTo>
                        <a:pt x="969" y="107"/>
                      </a:lnTo>
                      <a:lnTo>
                        <a:pt x="876" y="352"/>
                      </a:lnTo>
                      <a:lnTo>
                        <a:pt x="690" y="656"/>
                      </a:lnTo>
                      <a:lnTo>
                        <a:pt x="350" y="1008"/>
                      </a:lnTo>
                      <a:lnTo>
                        <a:pt x="116" y="1114"/>
                      </a:lnTo>
                      <a:lnTo>
                        <a:pt x="135" y="943"/>
                      </a:lnTo>
                      <a:lnTo>
                        <a:pt x="437" y="504"/>
                      </a:lnTo>
                      <a:lnTo>
                        <a:pt x="831" y="118"/>
                      </a:lnTo>
                      <a:lnTo>
                        <a:pt x="741" y="129"/>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3" name="Freeform 46"/>
                <p:cNvSpPr/>
                <p:nvPr userDrawn="1"/>
              </p:nvSpPr>
              <p:spPr bwMode="auto">
                <a:xfrm rot="-3172564">
                  <a:off x="4867" y="173"/>
                  <a:ext cx="505" cy="898"/>
                </a:xfrm>
                <a:custGeom>
                  <a:avLst/>
                  <a:gdLst>
                    <a:gd name="T0" fmla="*/ 0 w 2002"/>
                    <a:gd name="T1" fmla="*/ 0 h 2521"/>
                    <a:gd name="T2" fmla="*/ 0 w 2002"/>
                    <a:gd name="T3" fmla="*/ 0 h 2521"/>
                    <a:gd name="T4" fmla="*/ 0 w 2002"/>
                    <a:gd name="T5" fmla="*/ 0 h 2521"/>
                    <a:gd name="T6" fmla="*/ 0 w 2002"/>
                    <a:gd name="T7" fmla="*/ 0 h 2521"/>
                    <a:gd name="T8" fmla="*/ 0 w 2002"/>
                    <a:gd name="T9" fmla="*/ 0 h 2521"/>
                    <a:gd name="T10" fmla="*/ 0 w 2002"/>
                    <a:gd name="T11" fmla="*/ 0 h 25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02" h="2521">
                      <a:moveTo>
                        <a:pt x="1941" y="0"/>
                      </a:moveTo>
                      <a:lnTo>
                        <a:pt x="0" y="2521"/>
                      </a:lnTo>
                      <a:lnTo>
                        <a:pt x="192" y="2450"/>
                      </a:lnTo>
                      <a:lnTo>
                        <a:pt x="2002" y="61"/>
                      </a:lnTo>
                      <a:lnTo>
                        <a:pt x="1941"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4" name="Freeform 47"/>
                <p:cNvSpPr/>
                <p:nvPr userDrawn="1"/>
              </p:nvSpPr>
              <p:spPr bwMode="auto">
                <a:xfrm rot="-3172564">
                  <a:off x="4903" y="-19"/>
                  <a:ext cx="758" cy="1344"/>
                </a:xfrm>
                <a:custGeom>
                  <a:avLst/>
                  <a:gdLst>
                    <a:gd name="T0" fmla="*/ 0 w 3007"/>
                    <a:gd name="T1" fmla="*/ 0 h 3771"/>
                    <a:gd name="T2" fmla="*/ 0 w 3007"/>
                    <a:gd name="T3" fmla="*/ 0 h 3771"/>
                    <a:gd name="T4" fmla="*/ 0 w 3007"/>
                    <a:gd name="T5" fmla="*/ 0 h 3771"/>
                    <a:gd name="T6" fmla="*/ 0 w 3007"/>
                    <a:gd name="T7" fmla="*/ 0 h 3771"/>
                    <a:gd name="T8" fmla="*/ 0 w 3007"/>
                    <a:gd name="T9" fmla="*/ 0 h 3771"/>
                    <a:gd name="T10" fmla="*/ 0 w 3007"/>
                    <a:gd name="T11" fmla="*/ 0 h 3771"/>
                    <a:gd name="T12" fmla="*/ 0 w 3007"/>
                    <a:gd name="T13" fmla="*/ 0 h 3771"/>
                    <a:gd name="T14" fmla="*/ 0 w 3007"/>
                    <a:gd name="T15" fmla="*/ 0 h 3771"/>
                    <a:gd name="T16" fmla="*/ 0 w 3007"/>
                    <a:gd name="T17" fmla="*/ 0 h 3771"/>
                    <a:gd name="T18" fmla="*/ 0 w 3007"/>
                    <a:gd name="T19" fmla="*/ 0 h 3771"/>
                    <a:gd name="T20" fmla="*/ 0 w 3007"/>
                    <a:gd name="T21" fmla="*/ 0 h 3771"/>
                    <a:gd name="T22" fmla="*/ 0 w 3007"/>
                    <a:gd name="T23" fmla="*/ 0 h 3771"/>
                    <a:gd name="T24" fmla="*/ 0 w 3007"/>
                    <a:gd name="T25" fmla="*/ 0 h 3771"/>
                    <a:gd name="T26" fmla="*/ 0 w 3007"/>
                    <a:gd name="T27" fmla="*/ 0 h 3771"/>
                    <a:gd name="T28" fmla="*/ 0 w 3007"/>
                    <a:gd name="T29" fmla="*/ 0 h 3771"/>
                    <a:gd name="T30" fmla="*/ 0 w 3007"/>
                    <a:gd name="T31" fmla="*/ 0 h 3771"/>
                    <a:gd name="T32" fmla="*/ 0 w 3007"/>
                    <a:gd name="T33" fmla="*/ 0 h 3771"/>
                    <a:gd name="T34" fmla="*/ 0 w 3007"/>
                    <a:gd name="T35" fmla="*/ 0 h 3771"/>
                    <a:gd name="T36" fmla="*/ 0 w 3007"/>
                    <a:gd name="T37" fmla="*/ 0 h 3771"/>
                    <a:gd name="T38" fmla="*/ 0 w 3007"/>
                    <a:gd name="T39" fmla="*/ 0 h 3771"/>
                    <a:gd name="T40" fmla="*/ 0 w 3007"/>
                    <a:gd name="T41" fmla="*/ 0 h 3771"/>
                    <a:gd name="T42" fmla="*/ 0 w 3007"/>
                    <a:gd name="T43" fmla="*/ 0 h 3771"/>
                    <a:gd name="T44" fmla="*/ 0 w 3007"/>
                    <a:gd name="T45" fmla="*/ 0 h 3771"/>
                    <a:gd name="T46" fmla="*/ 0 w 3007"/>
                    <a:gd name="T47" fmla="*/ 0 h 3771"/>
                    <a:gd name="T48" fmla="*/ 0 w 3007"/>
                    <a:gd name="T49" fmla="*/ 0 h 3771"/>
                    <a:gd name="T50" fmla="*/ 0 w 3007"/>
                    <a:gd name="T51" fmla="*/ 0 h 3771"/>
                    <a:gd name="T52" fmla="*/ 0 w 3007"/>
                    <a:gd name="T53" fmla="*/ 0 h 377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007" h="3771">
                      <a:moveTo>
                        <a:pt x="95" y="2844"/>
                      </a:moveTo>
                      <a:lnTo>
                        <a:pt x="394" y="2834"/>
                      </a:lnTo>
                      <a:lnTo>
                        <a:pt x="821" y="3009"/>
                      </a:lnTo>
                      <a:lnTo>
                        <a:pt x="681" y="2817"/>
                      </a:lnTo>
                      <a:lnTo>
                        <a:pt x="367" y="2703"/>
                      </a:lnTo>
                      <a:lnTo>
                        <a:pt x="637" y="2720"/>
                      </a:lnTo>
                      <a:lnTo>
                        <a:pt x="979" y="2870"/>
                      </a:lnTo>
                      <a:lnTo>
                        <a:pt x="2859" y="420"/>
                      </a:lnTo>
                      <a:lnTo>
                        <a:pt x="2578" y="148"/>
                      </a:lnTo>
                      <a:lnTo>
                        <a:pt x="2308" y="0"/>
                      </a:lnTo>
                      <a:lnTo>
                        <a:pt x="2692" y="78"/>
                      </a:lnTo>
                      <a:lnTo>
                        <a:pt x="3007" y="428"/>
                      </a:lnTo>
                      <a:lnTo>
                        <a:pt x="831" y="3273"/>
                      </a:lnTo>
                      <a:lnTo>
                        <a:pt x="481" y="3412"/>
                      </a:lnTo>
                      <a:lnTo>
                        <a:pt x="105" y="3771"/>
                      </a:lnTo>
                      <a:lnTo>
                        <a:pt x="0" y="3667"/>
                      </a:lnTo>
                      <a:lnTo>
                        <a:pt x="131" y="3631"/>
                      </a:lnTo>
                      <a:lnTo>
                        <a:pt x="376" y="3385"/>
                      </a:lnTo>
                      <a:lnTo>
                        <a:pt x="165" y="3273"/>
                      </a:lnTo>
                      <a:lnTo>
                        <a:pt x="165" y="3176"/>
                      </a:lnTo>
                      <a:lnTo>
                        <a:pt x="411" y="3298"/>
                      </a:lnTo>
                      <a:lnTo>
                        <a:pt x="411" y="3186"/>
                      </a:lnTo>
                      <a:lnTo>
                        <a:pt x="603" y="3220"/>
                      </a:lnTo>
                      <a:lnTo>
                        <a:pt x="428" y="3079"/>
                      </a:lnTo>
                      <a:lnTo>
                        <a:pt x="629" y="3062"/>
                      </a:lnTo>
                      <a:lnTo>
                        <a:pt x="95" y="2844"/>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5" name="Freeform 48"/>
                <p:cNvSpPr/>
                <p:nvPr userDrawn="1"/>
              </p:nvSpPr>
              <p:spPr bwMode="auto">
                <a:xfrm rot="-3172564">
                  <a:off x="5306" y="888"/>
                  <a:ext cx="169" cy="122"/>
                </a:xfrm>
                <a:custGeom>
                  <a:avLst/>
                  <a:gdLst>
                    <a:gd name="T0" fmla="*/ 0 w 673"/>
                    <a:gd name="T1" fmla="*/ 0 h 342"/>
                    <a:gd name="T2" fmla="*/ 0 w 673"/>
                    <a:gd name="T3" fmla="*/ 0 h 342"/>
                    <a:gd name="T4" fmla="*/ 0 w 673"/>
                    <a:gd name="T5" fmla="*/ 0 h 342"/>
                    <a:gd name="T6" fmla="*/ 0 w 673"/>
                    <a:gd name="T7" fmla="*/ 0 h 342"/>
                    <a:gd name="T8" fmla="*/ 0 w 673"/>
                    <a:gd name="T9" fmla="*/ 0 h 342"/>
                    <a:gd name="T10" fmla="*/ 0 w 673"/>
                    <a:gd name="T11" fmla="*/ 0 h 342"/>
                    <a:gd name="T12" fmla="*/ 0 w 673"/>
                    <a:gd name="T13" fmla="*/ 0 h 342"/>
                    <a:gd name="T14" fmla="*/ 0 w 673"/>
                    <a:gd name="T15" fmla="*/ 0 h 3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3" h="342">
                      <a:moveTo>
                        <a:pt x="0" y="80"/>
                      </a:moveTo>
                      <a:lnTo>
                        <a:pt x="255" y="106"/>
                      </a:lnTo>
                      <a:lnTo>
                        <a:pt x="639" y="342"/>
                      </a:lnTo>
                      <a:lnTo>
                        <a:pt x="673" y="289"/>
                      </a:lnTo>
                      <a:lnTo>
                        <a:pt x="447" y="114"/>
                      </a:lnTo>
                      <a:lnTo>
                        <a:pt x="26" y="0"/>
                      </a:lnTo>
                      <a:lnTo>
                        <a:pt x="0" y="8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6" name="Freeform 49"/>
                <p:cNvSpPr/>
                <p:nvPr userDrawn="1"/>
              </p:nvSpPr>
              <p:spPr bwMode="auto">
                <a:xfrm rot="-3172564">
                  <a:off x="5253" y="797"/>
                  <a:ext cx="181" cy="144"/>
                </a:xfrm>
                <a:custGeom>
                  <a:avLst/>
                  <a:gdLst>
                    <a:gd name="T0" fmla="*/ 0 w 716"/>
                    <a:gd name="T1" fmla="*/ 0 h 403"/>
                    <a:gd name="T2" fmla="*/ 0 w 716"/>
                    <a:gd name="T3" fmla="*/ 0 h 403"/>
                    <a:gd name="T4" fmla="*/ 0 w 716"/>
                    <a:gd name="T5" fmla="*/ 0 h 403"/>
                    <a:gd name="T6" fmla="*/ 0 w 716"/>
                    <a:gd name="T7" fmla="*/ 0 h 403"/>
                    <a:gd name="T8" fmla="*/ 0 w 716"/>
                    <a:gd name="T9" fmla="*/ 0 h 403"/>
                    <a:gd name="T10" fmla="*/ 0 w 716"/>
                    <a:gd name="T11" fmla="*/ 0 h 403"/>
                    <a:gd name="T12" fmla="*/ 0 w 716"/>
                    <a:gd name="T13" fmla="*/ 0 h 403"/>
                    <a:gd name="T14" fmla="*/ 0 w 716"/>
                    <a:gd name="T15" fmla="*/ 0 h 40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6" h="403">
                      <a:moveTo>
                        <a:pt x="0" y="78"/>
                      </a:moveTo>
                      <a:lnTo>
                        <a:pt x="340" y="148"/>
                      </a:lnTo>
                      <a:lnTo>
                        <a:pt x="638" y="403"/>
                      </a:lnTo>
                      <a:lnTo>
                        <a:pt x="716" y="296"/>
                      </a:lnTo>
                      <a:lnTo>
                        <a:pt x="420" y="114"/>
                      </a:lnTo>
                      <a:lnTo>
                        <a:pt x="70" y="0"/>
                      </a:lnTo>
                      <a:lnTo>
                        <a:pt x="0" y="78"/>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7" name="Freeform 50"/>
                <p:cNvSpPr/>
                <p:nvPr userDrawn="1"/>
              </p:nvSpPr>
              <p:spPr bwMode="auto">
                <a:xfrm rot="-3172564">
                  <a:off x="4985" y="210"/>
                  <a:ext cx="181" cy="147"/>
                </a:xfrm>
                <a:custGeom>
                  <a:avLst/>
                  <a:gdLst>
                    <a:gd name="T0" fmla="*/ 0 w 717"/>
                    <a:gd name="T1" fmla="*/ 0 h 411"/>
                    <a:gd name="T2" fmla="*/ 0 w 717"/>
                    <a:gd name="T3" fmla="*/ 0 h 411"/>
                    <a:gd name="T4" fmla="*/ 0 w 717"/>
                    <a:gd name="T5" fmla="*/ 0 h 411"/>
                    <a:gd name="T6" fmla="*/ 0 w 717"/>
                    <a:gd name="T7" fmla="*/ 0 h 411"/>
                    <a:gd name="T8" fmla="*/ 0 w 717"/>
                    <a:gd name="T9" fmla="*/ 0 h 411"/>
                    <a:gd name="T10" fmla="*/ 0 w 717"/>
                    <a:gd name="T11" fmla="*/ 0 h 411"/>
                    <a:gd name="T12" fmla="*/ 0 w 717"/>
                    <a:gd name="T13" fmla="*/ 0 h 411"/>
                    <a:gd name="T14" fmla="*/ 0 w 717"/>
                    <a:gd name="T15" fmla="*/ 0 h 4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7" h="411">
                      <a:moveTo>
                        <a:pt x="0" y="78"/>
                      </a:moveTo>
                      <a:lnTo>
                        <a:pt x="316" y="139"/>
                      </a:lnTo>
                      <a:lnTo>
                        <a:pt x="649" y="411"/>
                      </a:lnTo>
                      <a:lnTo>
                        <a:pt x="717" y="314"/>
                      </a:lnTo>
                      <a:lnTo>
                        <a:pt x="394" y="87"/>
                      </a:lnTo>
                      <a:lnTo>
                        <a:pt x="54" y="0"/>
                      </a:lnTo>
                      <a:lnTo>
                        <a:pt x="0" y="78"/>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8" name="Freeform 51"/>
                <p:cNvSpPr/>
                <p:nvPr userDrawn="1"/>
              </p:nvSpPr>
              <p:spPr bwMode="auto">
                <a:xfrm rot="-3172564">
                  <a:off x="4956" y="133"/>
                  <a:ext cx="179" cy="138"/>
                </a:xfrm>
                <a:custGeom>
                  <a:avLst/>
                  <a:gdLst>
                    <a:gd name="T0" fmla="*/ 0 w 709"/>
                    <a:gd name="T1" fmla="*/ 0 h 386"/>
                    <a:gd name="T2" fmla="*/ 0 w 709"/>
                    <a:gd name="T3" fmla="*/ 0 h 386"/>
                    <a:gd name="T4" fmla="*/ 0 w 709"/>
                    <a:gd name="T5" fmla="*/ 0 h 386"/>
                    <a:gd name="T6" fmla="*/ 0 w 709"/>
                    <a:gd name="T7" fmla="*/ 0 h 386"/>
                    <a:gd name="T8" fmla="*/ 0 w 709"/>
                    <a:gd name="T9" fmla="*/ 0 h 386"/>
                    <a:gd name="T10" fmla="*/ 0 w 709"/>
                    <a:gd name="T11" fmla="*/ 0 h 386"/>
                    <a:gd name="T12" fmla="*/ 0 w 709"/>
                    <a:gd name="T13" fmla="*/ 0 h 386"/>
                    <a:gd name="T14" fmla="*/ 0 w 709"/>
                    <a:gd name="T15" fmla="*/ 0 h 38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9" h="386">
                      <a:moveTo>
                        <a:pt x="0" y="88"/>
                      </a:moveTo>
                      <a:lnTo>
                        <a:pt x="272" y="131"/>
                      </a:lnTo>
                      <a:lnTo>
                        <a:pt x="665" y="386"/>
                      </a:lnTo>
                      <a:lnTo>
                        <a:pt x="709" y="308"/>
                      </a:lnTo>
                      <a:lnTo>
                        <a:pt x="306" y="53"/>
                      </a:lnTo>
                      <a:lnTo>
                        <a:pt x="43" y="0"/>
                      </a:lnTo>
                      <a:lnTo>
                        <a:pt x="0" y="88"/>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sp>
          <p:nvSpPr>
            <p:cNvPr id="1038" name="Line 52"/>
            <p:cNvSpPr>
              <a:spLocks noChangeShapeType="1"/>
            </p:cNvSpPr>
            <p:nvPr userDrawn="1"/>
          </p:nvSpPr>
          <p:spPr bwMode="auto">
            <a:xfrm>
              <a:off x="4870" y="84"/>
              <a:ext cx="42" cy="96"/>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omic Sans MS" panose="030F0702030302020204" pitchFamily="66" charset="0"/>
          <a:ea typeface="宋体" panose="02010600030101010101" pitchFamily="2" charset="-122"/>
        </a:defRPr>
      </a:lvl2pPr>
      <a:lvl3pPr algn="ctr" rtl="0" eaLnBrk="0" fontAlgn="base" hangingPunct="0">
        <a:spcBef>
          <a:spcPct val="0"/>
        </a:spcBef>
        <a:spcAft>
          <a:spcPct val="0"/>
        </a:spcAft>
        <a:defRPr sz="4400" b="1">
          <a:solidFill>
            <a:schemeClr val="tx1"/>
          </a:solidFill>
          <a:latin typeface="Comic Sans MS" panose="030F0702030302020204" pitchFamily="66" charset="0"/>
          <a:ea typeface="宋体" panose="02010600030101010101" pitchFamily="2" charset="-122"/>
        </a:defRPr>
      </a:lvl3pPr>
      <a:lvl4pPr algn="ctr" rtl="0" eaLnBrk="0" fontAlgn="base" hangingPunct="0">
        <a:spcBef>
          <a:spcPct val="0"/>
        </a:spcBef>
        <a:spcAft>
          <a:spcPct val="0"/>
        </a:spcAft>
        <a:defRPr sz="4400" b="1">
          <a:solidFill>
            <a:schemeClr val="tx1"/>
          </a:solidFill>
          <a:latin typeface="Comic Sans MS" panose="030F0702030302020204" pitchFamily="66" charset="0"/>
          <a:ea typeface="宋体" panose="02010600030101010101" pitchFamily="2" charset="-122"/>
        </a:defRPr>
      </a:lvl4pPr>
      <a:lvl5pPr algn="ctr" rtl="0" eaLnBrk="0" fontAlgn="base" hangingPunct="0">
        <a:spcBef>
          <a:spcPct val="0"/>
        </a:spcBef>
        <a:spcAft>
          <a:spcPct val="0"/>
        </a:spcAft>
        <a:defRPr sz="4400" b="1">
          <a:solidFill>
            <a:schemeClr val="tx1"/>
          </a:solidFill>
          <a:latin typeface="Comic Sans MS" panose="030F0702030302020204" pitchFamily="66" charset="0"/>
          <a:ea typeface="宋体" panose="02010600030101010101" pitchFamily="2" charset="-122"/>
        </a:defRPr>
      </a:lvl5pPr>
      <a:lvl6pPr marL="457200" algn="ctr" rtl="0" fontAlgn="base">
        <a:spcBef>
          <a:spcPct val="0"/>
        </a:spcBef>
        <a:spcAft>
          <a:spcPct val="0"/>
        </a:spcAft>
        <a:defRPr sz="4400" b="1">
          <a:solidFill>
            <a:schemeClr val="tx1"/>
          </a:solidFill>
          <a:latin typeface="Comic Sans MS" panose="030F0702030302020204" pitchFamily="66" charset="0"/>
          <a:ea typeface="宋体" panose="02010600030101010101" pitchFamily="2" charset="-122"/>
        </a:defRPr>
      </a:lvl6pPr>
      <a:lvl7pPr marL="914400" algn="ctr" rtl="0" fontAlgn="base">
        <a:spcBef>
          <a:spcPct val="0"/>
        </a:spcBef>
        <a:spcAft>
          <a:spcPct val="0"/>
        </a:spcAft>
        <a:defRPr sz="4400" b="1">
          <a:solidFill>
            <a:schemeClr val="tx1"/>
          </a:solidFill>
          <a:latin typeface="Comic Sans MS" panose="030F0702030302020204" pitchFamily="66" charset="0"/>
          <a:ea typeface="宋体" panose="02010600030101010101" pitchFamily="2" charset="-122"/>
        </a:defRPr>
      </a:lvl7pPr>
      <a:lvl8pPr marL="1371600" algn="ctr" rtl="0" fontAlgn="base">
        <a:spcBef>
          <a:spcPct val="0"/>
        </a:spcBef>
        <a:spcAft>
          <a:spcPct val="0"/>
        </a:spcAft>
        <a:defRPr sz="4400" b="1">
          <a:solidFill>
            <a:schemeClr val="tx1"/>
          </a:solidFill>
          <a:latin typeface="Comic Sans MS" panose="030F0702030302020204" pitchFamily="66" charset="0"/>
          <a:ea typeface="宋体" panose="02010600030101010101" pitchFamily="2" charset="-122"/>
        </a:defRPr>
      </a:lvl8pPr>
      <a:lvl9pPr marL="1828800" algn="ctr" rtl="0" fontAlgn="base">
        <a:spcBef>
          <a:spcPct val="0"/>
        </a:spcBef>
        <a:spcAft>
          <a:spcPct val="0"/>
        </a:spcAft>
        <a:defRPr sz="4400" b="1">
          <a:solidFill>
            <a:schemeClr val="tx1"/>
          </a:solidFill>
          <a:latin typeface="Comic Sans MS" panose="030F0702030302020204" pitchFamily="66"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en-US"/>
          </a:p>
        </p:txBody>
      </p:sp>
      <p:sp>
        <p:nvSpPr>
          <p:cNvPr id="2051"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en-US"/>
          </a:p>
        </p:txBody>
      </p:sp>
      <p:sp>
        <p:nvSpPr>
          <p:cNvPr id="2052"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en-US"/>
          </a:p>
        </p:txBody>
      </p:sp>
      <p:sp>
        <p:nvSpPr>
          <p:cNvPr id="2053"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en-US"/>
          </a:p>
        </p:txBody>
      </p:sp>
      <p:sp>
        <p:nvSpPr>
          <p:cNvPr id="2054"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en-US"/>
          </a:p>
        </p:txBody>
      </p:sp>
      <p:sp>
        <p:nvSpPr>
          <p:cNvPr id="2055"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en-US"/>
          </a:p>
        </p:txBody>
      </p:sp>
      <p:sp>
        <p:nvSpPr>
          <p:cNvPr id="2056"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en-US"/>
          </a:p>
        </p:txBody>
      </p:sp>
      <p:sp>
        <p:nvSpPr>
          <p:cNvPr id="2057" name="Rectangle 9"/>
          <p:cNvSpPr>
            <a:spLocks noGrp="1" noChangeArrowheads="1"/>
          </p:cNvSpPr>
          <p:nvPr>
            <p:ph type="title"/>
          </p:nvPr>
        </p:nvSpPr>
        <p:spPr bwMode="auto">
          <a:xfrm>
            <a:off x="1150938" y="836613"/>
            <a:ext cx="7793037"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zh-CN" altLang="en-US"/>
          </a:p>
        </p:txBody>
      </p:sp>
      <p:sp>
        <p:nvSpPr>
          <p:cNvPr id="2058" name="Rectangle 10"/>
          <p:cNvSpPr>
            <a:spLocks noGrp="1" noChangeArrowheads="1"/>
          </p:cNvSpPr>
          <p:nvPr>
            <p:ph type="body" idx="1"/>
          </p:nvPr>
        </p:nvSpPr>
        <p:spPr bwMode="auto">
          <a:xfrm>
            <a:off x="1187450" y="198913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15723"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sz="1400">
                <a:ea typeface="宋体" panose="02010600030101010101" pitchFamily="2" charset="-122"/>
              </a:defRPr>
            </a:lvl1pPr>
          </a:lstStyle>
          <a:p>
            <a:pPr>
              <a:defRPr/>
            </a:pPr>
            <a:endParaRPr lang="en-US" altLang="zh-CN"/>
          </a:p>
        </p:txBody>
      </p:sp>
      <p:sp>
        <p:nvSpPr>
          <p:cNvPr id="115724" name="Rectangle 12"/>
          <p:cNvSpPr>
            <a:spLocks noGrp="1" noChangeArrowheads="1"/>
          </p:cNvSpPr>
          <p:nvPr>
            <p:ph type="ftr" sz="quarter" idx="3"/>
          </p:nvPr>
        </p:nvSpPr>
        <p:spPr bwMode="auto">
          <a:xfrm>
            <a:off x="5832475" y="6642100"/>
            <a:ext cx="3311525" cy="215900"/>
          </a:xfrm>
          <a:prstGeom prst="rect">
            <a:avLst/>
          </a:prstGeom>
          <a:noFill/>
          <a:ln w="9525">
            <a:noFill/>
            <a:miter lim="800000"/>
          </a:ln>
          <a:effectLst/>
        </p:spPr>
        <p:txBody>
          <a:bodyPr vert="horz" wrap="square" lIns="91440" tIns="45720" rIns="91440" bIns="45720" numCol="1" anchor="b" anchorCtr="0" compatLnSpc="1"/>
          <a:lstStyle>
            <a:lvl1pPr algn="ctr">
              <a:defRPr sz="1200">
                <a:ea typeface="宋体" panose="02010600030101010101" pitchFamily="2" charset="-122"/>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115725" name="Rectangle 13"/>
          <p:cNvSpPr>
            <a:spLocks noGrp="1" noChangeArrowheads="1"/>
          </p:cNvSpPr>
          <p:nvPr>
            <p:ph type="sldNum" sz="quarter" idx="4"/>
          </p:nvPr>
        </p:nvSpPr>
        <p:spPr bwMode="auto">
          <a:xfrm>
            <a:off x="7019925" y="6237288"/>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sz="1400"/>
            </a:lvl1pPr>
          </a:lstStyle>
          <a:p>
            <a:fld id="{1A41B298-A1F7-4DF0-BEF3-EF88F18F7A6B}"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9pPr>
    </p:titleStyle>
    <p:bodyStyle>
      <a:lvl1pPr marL="609600" indent="-609600" algn="l" rtl="0" eaLnBrk="0" fontAlgn="base" hangingPunct="0">
        <a:spcBef>
          <a:spcPct val="20000"/>
        </a:spcBef>
        <a:spcAft>
          <a:spcPct val="0"/>
        </a:spcAft>
        <a:buClr>
          <a:schemeClr val="folHlink"/>
        </a:buClr>
        <a:buSzPct val="80000"/>
        <a:buFont typeface="Wingdings" panose="05000000000000000000" pitchFamily="2" charset="2"/>
        <a:buAutoNum type="arabicPeriod"/>
        <a:defRPr sz="3200" b="1">
          <a:solidFill>
            <a:schemeClr val="tx1"/>
          </a:solidFill>
          <a:latin typeface="+mn-lt"/>
          <a:ea typeface="+mn-ea"/>
          <a:cs typeface="+mn-cs"/>
        </a:defRPr>
      </a:lvl1pPr>
      <a:lvl2pPr marL="990600" indent="-533400" algn="l" rtl="0" eaLnBrk="0" fontAlgn="base" hangingPunct="0">
        <a:spcBef>
          <a:spcPct val="20000"/>
        </a:spcBef>
        <a:spcAft>
          <a:spcPct val="0"/>
        </a:spcAft>
        <a:buClr>
          <a:schemeClr val="hlink"/>
        </a:buClr>
        <a:buSzPct val="70000"/>
        <a:buFont typeface="Wingdings" panose="05000000000000000000" pitchFamily="2" charset="2"/>
        <a:buAutoNum type="circleNumDbPlain"/>
        <a:defRPr sz="2800" b="1">
          <a:solidFill>
            <a:schemeClr val="tx1"/>
          </a:solidFill>
          <a:latin typeface="+mn-lt"/>
          <a:ea typeface="+mn-ea"/>
        </a:defRPr>
      </a:lvl2pPr>
      <a:lvl3pPr marL="1371600" indent="-4572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752600" indent="-3810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209800" indent="-3810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6670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31242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5814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40386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vmlDrawing" Target="../drawings/vmlDrawing1.vml"/><Relationship Id="rId5" Type="http://schemas.openxmlformats.org/officeDocument/2006/relationships/slideLayout" Target="../slideLayouts/slideLayout13.xml"/><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vmlDrawing" Target="../drawings/vmlDrawing2.vml"/><Relationship Id="rId4" Type="http://schemas.openxmlformats.org/officeDocument/2006/relationships/slideLayout" Target="../slideLayouts/slideLayout13.xml"/><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slide" Target="slide53.xml"/></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8.xml"/><Relationship Id="rId1" Type="http://schemas.openxmlformats.org/officeDocument/2006/relationships/slide" Target="slide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vmlDrawing" Target="../drawings/vmlDrawing3.vml"/><Relationship Id="rId3" Type="http://schemas.openxmlformats.org/officeDocument/2006/relationships/slideLayout" Target="../slideLayouts/slideLayout13.xml"/><Relationship Id="rId2" Type="http://schemas.openxmlformats.org/officeDocument/2006/relationships/image" Target="../media/image16.wmf"/><Relationship Id="rId1" Type="http://schemas.openxmlformats.org/officeDocument/2006/relationships/oleObject" Target="../embeddings/oleObject4.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37.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vmlDrawing" Target="../drawings/vmlDrawing4.vml"/><Relationship Id="rId4" Type="http://schemas.openxmlformats.org/officeDocument/2006/relationships/slideLayout" Target="../slideLayouts/slideLayout13.xml"/><Relationship Id="rId3" Type="http://schemas.openxmlformats.org/officeDocument/2006/relationships/image" Target="../media/image18.wmf"/><Relationship Id="rId2" Type="http://schemas.openxmlformats.org/officeDocument/2006/relationships/oleObject" Target="../embeddings/oleObject5.bin"/><Relationship Id="rId1" Type="http://schemas.openxmlformats.org/officeDocument/2006/relationships/tags" Target="../tags/tag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3.xml"/><Relationship Id="rId2" Type="http://schemas.openxmlformats.org/officeDocument/2006/relationships/image" Target="../media/image20.wmf"/><Relationship Id="rId1" Type="http://schemas.openxmlformats.org/officeDocument/2006/relationships/oleObject" Target="../embeddings/oleObject6.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1.png"/></Relationships>
</file>

<file path=ppt/slides/_rels/slide48.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3.xml"/><Relationship Id="rId2" Type="http://schemas.openxmlformats.org/officeDocument/2006/relationships/image" Target="../media/image22.wmf"/><Relationship Id="rId1" Type="http://schemas.openxmlformats.org/officeDocument/2006/relationships/oleObject" Target="../embeddings/oleObject7.bin"/></Relationships>
</file>

<file path=ppt/slides/_rels/slide49.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13.xml"/><Relationship Id="rId2" Type="http://schemas.openxmlformats.org/officeDocument/2006/relationships/image" Target="../media/image23.wmf"/><Relationship Id="rId1" Type="http://schemas.openxmlformats.org/officeDocument/2006/relationships/oleObject" Target="../embeddings/oleObject8.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3.xml"/><Relationship Id="rId2" Type="http://schemas.openxmlformats.org/officeDocument/2006/relationships/image" Target="../media/image27.png"/><Relationship Id="rId1"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8.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9.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0.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1.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2.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4213" y="260350"/>
            <a:ext cx="6870700" cy="865188"/>
          </a:xfrm>
        </p:spPr>
        <p:txBody>
          <a:bodyPr/>
          <a:lstStyle/>
          <a:p>
            <a:pPr eaLnBrk="1" hangingPunct="1"/>
            <a:r>
              <a:rPr lang="zh-CN" altLang="en-US"/>
              <a:t>第</a:t>
            </a:r>
            <a:r>
              <a:rPr lang="en-US" altLang="zh-CN"/>
              <a:t>9</a:t>
            </a:r>
            <a:r>
              <a:rPr lang="zh-CN" altLang="en-US"/>
              <a:t>章   排序</a:t>
            </a:r>
            <a:endParaRPr lang="zh-CN" altLang="en-US"/>
          </a:p>
        </p:txBody>
      </p:sp>
      <p:sp>
        <p:nvSpPr>
          <p:cNvPr id="6147" name="Rectangle 3"/>
          <p:cNvSpPr>
            <a:spLocks noGrp="1" noChangeArrowheads="1"/>
          </p:cNvSpPr>
          <p:nvPr>
            <p:ph type="body" idx="1"/>
          </p:nvPr>
        </p:nvSpPr>
        <p:spPr>
          <a:xfrm>
            <a:off x="684213" y="1268413"/>
            <a:ext cx="7696200" cy="5400675"/>
          </a:xfrm>
        </p:spPr>
        <p:txBody>
          <a:bodyPr/>
          <a:lstStyle/>
          <a:p>
            <a:pPr eaLnBrk="1" hangingPunct="1">
              <a:lnSpc>
                <a:spcPct val="80000"/>
              </a:lnSpc>
              <a:buClr>
                <a:schemeClr val="folHlink"/>
              </a:buClr>
              <a:buSzPct val="60000"/>
              <a:buFont typeface="Wingdings" panose="05000000000000000000" pitchFamily="2" charset="2"/>
              <a:buChar char="l"/>
            </a:pPr>
            <a:r>
              <a:rPr lang="en-US" altLang="zh-CN" dirty="0"/>
              <a:t>9.1   </a:t>
            </a:r>
            <a:r>
              <a:rPr lang="zh-CN" altLang="en-US" dirty="0"/>
              <a:t>排序的基本概念</a:t>
            </a:r>
            <a:endParaRPr lang="en-US" altLang="zh-CN" dirty="0"/>
          </a:p>
          <a:p>
            <a:pPr eaLnBrk="1" hangingPunct="1">
              <a:lnSpc>
                <a:spcPct val="80000"/>
              </a:lnSpc>
              <a:buClr>
                <a:schemeClr val="folHlink"/>
              </a:buClr>
              <a:buSzPct val="60000"/>
              <a:buFont typeface="Wingdings" panose="05000000000000000000" pitchFamily="2" charset="2"/>
              <a:buChar char="l"/>
            </a:pPr>
            <a:r>
              <a:rPr lang="en-US" altLang="zh-CN" dirty="0"/>
              <a:t>9.2   </a:t>
            </a:r>
            <a:r>
              <a:rPr lang="zh-CN" altLang="en-US" dirty="0"/>
              <a:t>插入排序</a:t>
            </a:r>
            <a:endParaRPr lang="en-US" altLang="zh-CN" dirty="0"/>
          </a:p>
          <a:p>
            <a:pPr eaLnBrk="1" hangingPunct="1">
              <a:lnSpc>
                <a:spcPct val="80000"/>
              </a:lnSpc>
              <a:buClr>
                <a:schemeClr val="folHlink"/>
              </a:buClr>
              <a:buSzPct val="60000"/>
              <a:buFont typeface="Wingdings" panose="05000000000000000000" pitchFamily="2" charset="2"/>
              <a:buChar char="l"/>
            </a:pPr>
            <a:r>
              <a:rPr lang="en-US" altLang="zh-CN" dirty="0"/>
              <a:t>9.3   </a:t>
            </a:r>
            <a:r>
              <a:rPr lang="zh-CN" altLang="en-US" dirty="0"/>
              <a:t>交换排序</a:t>
            </a:r>
            <a:endParaRPr lang="zh-CN" altLang="en-US" dirty="0"/>
          </a:p>
          <a:p>
            <a:pPr eaLnBrk="1" hangingPunct="1">
              <a:lnSpc>
                <a:spcPct val="80000"/>
              </a:lnSpc>
              <a:buClr>
                <a:schemeClr val="folHlink"/>
              </a:buClr>
              <a:buSzPct val="60000"/>
              <a:buFont typeface="Wingdings" panose="05000000000000000000" pitchFamily="2" charset="2"/>
              <a:buChar char="l"/>
            </a:pPr>
            <a:r>
              <a:rPr lang="en-GB" altLang="zh-CN" dirty="0"/>
              <a:t>9.4   </a:t>
            </a:r>
            <a:r>
              <a:rPr lang="zh-CN" altLang="en-GB" dirty="0"/>
              <a:t>选择排序</a:t>
            </a:r>
            <a:endParaRPr lang="zh-CN" altLang="en-GB" dirty="0"/>
          </a:p>
          <a:p>
            <a:pPr eaLnBrk="1" hangingPunct="1">
              <a:lnSpc>
                <a:spcPct val="80000"/>
              </a:lnSpc>
              <a:buClr>
                <a:schemeClr val="folHlink"/>
              </a:buClr>
              <a:buSzPct val="60000"/>
              <a:buFont typeface="Wingdings" panose="05000000000000000000" pitchFamily="2" charset="2"/>
              <a:buChar char="l"/>
            </a:pPr>
            <a:r>
              <a:rPr lang="en-GB" altLang="zh-CN" dirty="0"/>
              <a:t>9.5   </a:t>
            </a:r>
            <a:r>
              <a:rPr lang="zh-CN" altLang="en-GB" dirty="0"/>
              <a:t>归并排序</a:t>
            </a:r>
            <a:endParaRPr lang="en-US" altLang="zh-CN" dirty="0"/>
          </a:p>
          <a:p>
            <a:pPr eaLnBrk="1" hangingPunct="1">
              <a:lnSpc>
                <a:spcPct val="80000"/>
              </a:lnSpc>
              <a:buClr>
                <a:schemeClr val="folHlink"/>
              </a:buClr>
              <a:buSzPct val="60000"/>
              <a:buFont typeface="Wingdings" panose="05000000000000000000" pitchFamily="2" charset="2"/>
              <a:buChar char="l"/>
            </a:pPr>
            <a:r>
              <a:rPr lang="en-US" altLang="zh-CN" dirty="0"/>
              <a:t> *    </a:t>
            </a:r>
            <a:r>
              <a:rPr lang="zh-CN" altLang="en-US" dirty="0"/>
              <a:t>基数排序（补充）</a:t>
            </a:r>
            <a:endParaRPr lang="zh-CN" altLang="en-GB" dirty="0"/>
          </a:p>
          <a:p>
            <a:pPr eaLnBrk="1" hangingPunct="1">
              <a:lnSpc>
                <a:spcPct val="90000"/>
              </a:lnSpc>
              <a:buFont typeface="Wingdings" panose="05000000000000000000" pitchFamily="2" charset="2"/>
              <a:buChar char="§"/>
            </a:pPr>
            <a:r>
              <a:rPr lang="zh-CN" altLang="en-GB" dirty="0">
                <a:solidFill>
                  <a:srgbClr val="003399"/>
                </a:solidFill>
              </a:rPr>
              <a:t>目的：</a:t>
            </a:r>
            <a:r>
              <a:rPr lang="zh-CN" altLang="en-US" dirty="0"/>
              <a:t>排序算法研究。 </a:t>
            </a:r>
            <a:endParaRPr lang="zh-CN" altLang="en-GB" dirty="0"/>
          </a:p>
          <a:p>
            <a:pPr eaLnBrk="1" hangingPunct="1">
              <a:lnSpc>
                <a:spcPct val="90000"/>
              </a:lnSpc>
              <a:buFont typeface="Wingdings" panose="05000000000000000000" pitchFamily="2" charset="2"/>
              <a:buChar char="§"/>
            </a:pPr>
            <a:r>
              <a:rPr lang="zh-CN" altLang="en-GB" dirty="0">
                <a:solidFill>
                  <a:srgbClr val="003399"/>
                </a:solidFill>
              </a:rPr>
              <a:t>要求：</a:t>
            </a:r>
            <a:r>
              <a:rPr lang="zh-CN" altLang="en-US" dirty="0"/>
              <a:t>掌握各种排序算法及其性能。</a:t>
            </a:r>
            <a:endParaRPr lang="zh-CN" altLang="en-US" dirty="0"/>
          </a:p>
          <a:p>
            <a:pPr eaLnBrk="1" hangingPunct="1">
              <a:lnSpc>
                <a:spcPct val="90000"/>
              </a:lnSpc>
              <a:buFont typeface="Wingdings" panose="05000000000000000000" pitchFamily="2" charset="2"/>
              <a:buChar char="§"/>
            </a:pPr>
            <a:r>
              <a:rPr lang="zh-CN" altLang="en-GB" dirty="0">
                <a:solidFill>
                  <a:srgbClr val="003399"/>
                </a:solidFill>
              </a:rPr>
              <a:t>重点：</a:t>
            </a:r>
            <a:r>
              <a:rPr lang="zh-CN" altLang="en-US" dirty="0"/>
              <a:t>快速排序，堆排序，归并排序。</a:t>
            </a:r>
            <a:endParaRPr lang="zh-CN" altLang="en-GB" dirty="0"/>
          </a:p>
          <a:p>
            <a:pPr eaLnBrk="1" hangingPunct="1">
              <a:lnSpc>
                <a:spcPct val="90000"/>
              </a:lnSpc>
              <a:buFont typeface="Wingdings" panose="05000000000000000000" pitchFamily="2" charset="2"/>
              <a:buChar char="§"/>
            </a:pPr>
            <a:r>
              <a:rPr lang="zh-CN" altLang="en-GB" dirty="0">
                <a:solidFill>
                  <a:srgbClr val="003399"/>
                </a:solidFill>
              </a:rPr>
              <a:t>难点：</a:t>
            </a:r>
            <a:r>
              <a:rPr lang="zh-CN" altLang="en-US" dirty="0"/>
              <a:t>希尔排序，快速排序，堆排序。</a:t>
            </a:r>
            <a:endParaRPr lang="en-US" altLang="zh-CN" dirty="0"/>
          </a:p>
        </p:txBody>
      </p:sp>
      <p:sp>
        <p:nvSpPr>
          <p:cNvPr id="2" name="灯片编号占位符 1"/>
          <p:cNvSpPr>
            <a:spLocks noGrp="1"/>
          </p:cNvSpPr>
          <p:nvPr>
            <p:ph type="sldNum" sz="quarter" idx="12"/>
          </p:nvPr>
        </p:nvSpPr>
        <p:spPr/>
        <p:txBody>
          <a:bodyPr/>
          <a:lstStyle/>
          <a:p>
            <a:fld id="{A7C3D575-0BE2-49D2-A1EE-5284A7999BC6}"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2" dur="500"/>
                                        <p:tgtEl>
                                          <p:spTgt spid="6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7" dur="500"/>
                                        <p:tgtEl>
                                          <p:spTgt spid="6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blinds(horizontal)">
                                      <p:cBhvr>
                                        <p:cTn id="22" dur="500"/>
                                        <p:tgtEl>
                                          <p:spTgt spid="61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147">
                                            <p:txEl>
                                              <p:pRg st="4" end="4"/>
                                            </p:txEl>
                                          </p:spTgt>
                                        </p:tgtEl>
                                        <p:attrNameLst>
                                          <p:attrName>style.visibility</p:attrName>
                                        </p:attrNameLst>
                                      </p:cBhvr>
                                      <p:to>
                                        <p:strVal val="visible"/>
                                      </p:to>
                                    </p:set>
                                    <p:animEffect transition="in" filter="blinds(horizontal)">
                                      <p:cBhvr>
                                        <p:cTn id="27" dur="500"/>
                                        <p:tgtEl>
                                          <p:spTgt spid="61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147">
                                            <p:txEl>
                                              <p:pRg st="5" end="5"/>
                                            </p:txEl>
                                          </p:spTgt>
                                        </p:tgtEl>
                                        <p:attrNameLst>
                                          <p:attrName>style.visibility</p:attrName>
                                        </p:attrNameLst>
                                      </p:cBhvr>
                                      <p:to>
                                        <p:strVal val="visible"/>
                                      </p:to>
                                    </p:set>
                                    <p:animEffect transition="in" filter="blinds(horizontal)">
                                      <p:cBhvr>
                                        <p:cTn id="32" dur="500"/>
                                        <p:tgtEl>
                                          <p:spTgt spid="61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147">
                                            <p:txEl>
                                              <p:pRg st="6" end="6"/>
                                            </p:txEl>
                                          </p:spTgt>
                                        </p:tgtEl>
                                        <p:attrNameLst>
                                          <p:attrName>style.visibility</p:attrName>
                                        </p:attrNameLst>
                                      </p:cBhvr>
                                      <p:to>
                                        <p:strVal val="visible"/>
                                      </p:to>
                                    </p:set>
                                    <p:animEffect transition="in" filter="blinds(horizontal)">
                                      <p:cBhvr>
                                        <p:cTn id="37" dur="500"/>
                                        <p:tgtEl>
                                          <p:spTgt spid="61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147">
                                            <p:txEl>
                                              <p:pRg st="7" end="7"/>
                                            </p:txEl>
                                          </p:spTgt>
                                        </p:tgtEl>
                                        <p:attrNameLst>
                                          <p:attrName>style.visibility</p:attrName>
                                        </p:attrNameLst>
                                      </p:cBhvr>
                                      <p:to>
                                        <p:strVal val="visible"/>
                                      </p:to>
                                    </p:set>
                                    <p:animEffect transition="in" filter="blinds(horizontal)">
                                      <p:cBhvr>
                                        <p:cTn id="42" dur="500"/>
                                        <p:tgtEl>
                                          <p:spTgt spid="61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147">
                                            <p:txEl>
                                              <p:pRg st="8" end="8"/>
                                            </p:txEl>
                                          </p:spTgt>
                                        </p:tgtEl>
                                        <p:attrNameLst>
                                          <p:attrName>style.visibility</p:attrName>
                                        </p:attrNameLst>
                                      </p:cBhvr>
                                      <p:to>
                                        <p:strVal val="visible"/>
                                      </p:to>
                                    </p:set>
                                    <p:animEffect transition="in" filter="blinds(horizontal)">
                                      <p:cBhvr>
                                        <p:cTn id="47" dur="500"/>
                                        <p:tgtEl>
                                          <p:spTgt spid="61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147">
                                            <p:txEl>
                                              <p:pRg st="9" end="9"/>
                                            </p:txEl>
                                          </p:spTgt>
                                        </p:tgtEl>
                                        <p:attrNameLst>
                                          <p:attrName>style.visibility</p:attrName>
                                        </p:attrNameLst>
                                      </p:cBhvr>
                                      <p:to>
                                        <p:strVal val="visible"/>
                                      </p:to>
                                    </p:set>
                                    <p:animEffect transition="in" filter="blinds(horizontal)">
                                      <p:cBhvr>
                                        <p:cTn id="52" dur="500"/>
                                        <p:tgtEl>
                                          <p:spTgt spid="61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endParaRPr lang="zh-CN" altLang="zh-CN"/>
          </a:p>
        </p:txBody>
      </p:sp>
      <p:sp>
        <p:nvSpPr>
          <p:cNvPr id="14339" name="Rectangle 3"/>
          <p:cNvSpPr>
            <a:spLocks noGrp="1" noChangeArrowheads="1"/>
          </p:cNvSpPr>
          <p:nvPr>
            <p:ph type="body" idx="1"/>
          </p:nvPr>
        </p:nvSpPr>
        <p:spPr/>
        <p:txBody>
          <a:bodyPr/>
          <a:lstStyle/>
          <a:p>
            <a:pPr eaLnBrk="1" hangingPunct="1"/>
            <a:endParaRPr lang="zh-CN" altLang="zh-CN"/>
          </a:p>
        </p:txBody>
      </p:sp>
      <p:pic>
        <p:nvPicPr>
          <p:cNvPr id="14340" name="Picture 6" descr="welcome_my13p_b"/>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93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a:t>插入排序动画 </a:t>
            </a:r>
            <a:endParaRPr lang="zh-CN" altLang="en-US"/>
          </a:p>
        </p:txBody>
      </p:sp>
      <p:sp>
        <p:nvSpPr>
          <p:cNvPr id="1004547" name="Rectangle 3"/>
          <p:cNvSpPr>
            <a:spLocks noChangeArrowheads="1"/>
          </p:cNvSpPr>
          <p:nvPr/>
        </p:nvSpPr>
        <p:spPr bwMode="auto">
          <a:xfrm>
            <a:off x="3852863" y="3068638"/>
            <a:ext cx="576262" cy="504825"/>
          </a:xfrm>
          <a:prstGeom prst="rect">
            <a:avLst/>
          </a:prstGeom>
          <a:solidFill>
            <a:srgbClr val="CCFFFF"/>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12</a:t>
            </a:r>
            <a:endParaRPr lang="en-US" altLang="zh-CN" sz="2800" b="1">
              <a:latin typeface="Tahoma" panose="020B0604030504040204" pitchFamily="34" charset="0"/>
            </a:endParaRPr>
          </a:p>
        </p:txBody>
      </p:sp>
      <p:sp>
        <p:nvSpPr>
          <p:cNvPr id="1004548" name="Rectangle 4"/>
          <p:cNvSpPr>
            <a:spLocks noChangeArrowheads="1"/>
          </p:cNvSpPr>
          <p:nvPr/>
        </p:nvSpPr>
        <p:spPr bwMode="auto">
          <a:xfrm>
            <a:off x="4932363" y="3068638"/>
            <a:ext cx="719137" cy="504825"/>
          </a:xfrm>
          <a:prstGeom prst="rect">
            <a:avLst/>
          </a:prstGeom>
          <a:solidFill>
            <a:srgbClr val="CCFFFF"/>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i="1">
                <a:latin typeface="Tahoma" panose="020B0604030504040204" pitchFamily="34" charset="0"/>
              </a:rPr>
              <a:t>34</a:t>
            </a:r>
            <a:r>
              <a:rPr lang="en-US" altLang="zh-CN" sz="2800" b="1" i="1">
                <a:solidFill>
                  <a:srgbClr val="FF3300"/>
                </a:solidFill>
                <a:latin typeface="Tahoma" panose="020B0604030504040204" pitchFamily="34" charset="0"/>
              </a:rPr>
              <a:t>’</a:t>
            </a:r>
            <a:endParaRPr lang="en-US" altLang="zh-CN" sz="2800" b="1" i="1">
              <a:solidFill>
                <a:srgbClr val="FF3300"/>
              </a:solidFill>
              <a:latin typeface="Tahoma" panose="020B0604030504040204" pitchFamily="34" charset="0"/>
            </a:endParaRPr>
          </a:p>
        </p:txBody>
      </p:sp>
      <p:sp>
        <p:nvSpPr>
          <p:cNvPr id="1004549" name="Rectangle 5"/>
          <p:cNvSpPr>
            <a:spLocks noChangeArrowheads="1"/>
          </p:cNvSpPr>
          <p:nvPr/>
        </p:nvSpPr>
        <p:spPr bwMode="auto">
          <a:xfrm>
            <a:off x="5976938" y="3068638"/>
            <a:ext cx="576262" cy="504825"/>
          </a:xfrm>
          <a:prstGeom prst="rect">
            <a:avLst/>
          </a:prstGeom>
          <a:solidFill>
            <a:srgbClr val="CCFFFF"/>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32</a:t>
            </a:r>
            <a:endParaRPr lang="en-US" altLang="zh-CN" sz="2800" b="1">
              <a:latin typeface="Tahoma" panose="020B0604030504040204" pitchFamily="34" charset="0"/>
            </a:endParaRPr>
          </a:p>
        </p:txBody>
      </p:sp>
      <p:sp>
        <p:nvSpPr>
          <p:cNvPr id="1004550" name="Rectangle 6"/>
          <p:cNvSpPr>
            <a:spLocks noChangeArrowheads="1"/>
          </p:cNvSpPr>
          <p:nvPr/>
        </p:nvSpPr>
        <p:spPr bwMode="auto">
          <a:xfrm>
            <a:off x="7056438" y="3068638"/>
            <a:ext cx="576262" cy="504825"/>
          </a:xfrm>
          <a:prstGeom prst="rect">
            <a:avLst/>
          </a:prstGeom>
          <a:solidFill>
            <a:srgbClr val="CCFFFF"/>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29</a:t>
            </a:r>
            <a:endParaRPr lang="en-US" altLang="zh-CN" sz="2800" b="1">
              <a:latin typeface="Tahoma" panose="020B0604030504040204" pitchFamily="34" charset="0"/>
            </a:endParaRPr>
          </a:p>
        </p:txBody>
      </p:sp>
      <p:sp>
        <p:nvSpPr>
          <p:cNvPr id="1004551" name="Rectangle 7"/>
          <p:cNvSpPr>
            <a:spLocks noChangeArrowheads="1"/>
          </p:cNvSpPr>
          <p:nvPr/>
        </p:nvSpPr>
        <p:spPr bwMode="auto">
          <a:xfrm>
            <a:off x="8135938" y="3068638"/>
            <a:ext cx="576262" cy="504825"/>
          </a:xfrm>
          <a:prstGeom prst="rect">
            <a:avLst/>
          </a:prstGeom>
          <a:solidFill>
            <a:srgbClr val="CCFFFF"/>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64</a:t>
            </a:r>
            <a:endParaRPr lang="en-US" altLang="zh-CN" sz="2800" b="1">
              <a:latin typeface="Tahoma" panose="020B0604030504040204" pitchFamily="34" charset="0"/>
            </a:endParaRPr>
          </a:p>
        </p:txBody>
      </p:sp>
      <p:sp>
        <p:nvSpPr>
          <p:cNvPr id="1004552" name="Rectangle 8"/>
          <p:cNvSpPr>
            <a:spLocks noChangeArrowheads="1"/>
          </p:cNvSpPr>
          <p:nvPr/>
        </p:nvSpPr>
        <p:spPr bwMode="auto">
          <a:xfrm>
            <a:off x="611188" y="3068638"/>
            <a:ext cx="576262" cy="504825"/>
          </a:xfrm>
          <a:prstGeom prst="rect">
            <a:avLst/>
          </a:prstGeom>
          <a:solidFill>
            <a:srgbClr val="CCFFFF"/>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45</a:t>
            </a:r>
            <a:endParaRPr lang="en-US" altLang="zh-CN" sz="2800" b="1">
              <a:latin typeface="Tahoma" panose="020B0604030504040204" pitchFamily="34" charset="0"/>
            </a:endParaRPr>
          </a:p>
        </p:txBody>
      </p:sp>
      <p:sp>
        <p:nvSpPr>
          <p:cNvPr id="1004553" name="Rectangle 9"/>
          <p:cNvSpPr>
            <a:spLocks noChangeArrowheads="1"/>
          </p:cNvSpPr>
          <p:nvPr/>
        </p:nvSpPr>
        <p:spPr bwMode="auto">
          <a:xfrm>
            <a:off x="1692275" y="3068638"/>
            <a:ext cx="576263" cy="504825"/>
          </a:xfrm>
          <a:prstGeom prst="rect">
            <a:avLst/>
          </a:prstGeom>
          <a:solidFill>
            <a:srgbClr val="CCFFFF"/>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34</a:t>
            </a:r>
            <a:endParaRPr lang="en-US" altLang="zh-CN" sz="2800" b="1">
              <a:latin typeface="Tahoma" panose="020B0604030504040204" pitchFamily="34" charset="0"/>
            </a:endParaRPr>
          </a:p>
        </p:txBody>
      </p:sp>
      <p:sp>
        <p:nvSpPr>
          <p:cNvPr id="1004554" name="Rectangle 10"/>
          <p:cNvSpPr>
            <a:spLocks noChangeArrowheads="1"/>
          </p:cNvSpPr>
          <p:nvPr/>
        </p:nvSpPr>
        <p:spPr bwMode="auto">
          <a:xfrm>
            <a:off x="2771775" y="3068638"/>
            <a:ext cx="576263" cy="504825"/>
          </a:xfrm>
          <a:prstGeom prst="rect">
            <a:avLst/>
          </a:prstGeom>
          <a:solidFill>
            <a:srgbClr val="CCFFFF"/>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78</a:t>
            </a:r>
            <a:endParaRPr lang="en-US" altLang="zh-CN" sz="2800" b="1">
              <a:latin typeface="Tahoma" panose="020B0604030504040204" pitchFamily="34" charset="0"/>
            </a:endParaRPr>
          </a:p>
        </p:txBody>
      </p:sp>
      <p:sp>
        <p:nvSpPr>
          <p:cNvPr id="11" name="矩形 10"/>
          <p:cNvSpPr>
            <a:spLocks noChangeArrowheads="1"/>
          </p:cNvSpPr>
          <p:nvPr/>
        </p:nvSpPr>
        <p:spPr bwMode="auto">
          <a:xfrm>
            <a:off x="428625" y="3857625"/>
            <a:ext cx="82867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      开始时，把第一个记录看成是已经排好序的子序列，这时子序列中只有一个记录。</a:t>
            </a:r>
            <a:endParaRPr lang="en-US" altLang="zh-CN" sz="2800" b="1" dirty="0"/>
          </a:p>
        </p:txBody>
      </p:sp>
      <p:sp>
        <p:nvSpPr>
          <p:cNvPr id="12" name="矩形 11"/>
          <p:cNvSpPr>
            <a:spLocks noChangeArrowheads="1"/>
          </p:cNvSpPr>
          <p:nvPr/>
        </p:nvSpPr>
        <p:spPr bwMode="auto">
          <a:xfrm>
            <a:off x="428625" y="4929188"/>
            <a:ext cx="84296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      从第二个记录起到最后一个记录，依次将记录和前面子序列中的记录比较，确定记录插入的位置，然后将记录插入到子序列中，子序列记录个数加</a:t>
            </a:r>
            <a:r>
              <a:rPr lang="en-US" altLang="zh-CN" sz="2800" b="1" dirty="0"/>
              <a:t>1</a:t>
            </a:r>
            <a:r>
              <a:rPr lang="zh-CN" altLang="en-US" sz="2800" b="1" dirty="0"/>
              <a:t>，直至子序列长度和原来待排序列长度一致时结束。</a:t>
            </a:r>
            <a:endParaRPr lang="zh-CN" altLang="en-US" sz="2800" dirty="0"/>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1004552"/>
                                        </p:tgtEl>
                                        <p:attrNameLst>
                                          <p:attrName>fillcolor</p:attrName>
                                        </p:attrNameLst>
                                      </p:cBhvr>
                                      <p:to>
                                        <a:srgbClr val="FFCCFF"/>
                                      </p:to>
                                    </p:animClr>
                                    <p:set>
                                      <p:cBhvr>
                                        <p:cTn id="7" dur="500" fill="hold"/>
                                        <p:tgtEl>
                                          <p:spTgt spid="1004552"/>
                                        </p:tgtEl>
                                        <p:attrNameLst>
                                          <p:attrName>fill.type</p:attrName>
                                        </p:attrNameLst>
                                      </p:cBhvr>
                                      <p:to>
                                        <p:strVal val="solid"/>
                                      </p:to>
                                    </p:set>
                                    <p:set>
                                      <p:cBhvr>
                                        <p:cTn id="8" dur="500" fill="hold"/>
                                        <p:tgtEl>
                                          <p:spTgt spid="100455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mph" presetSubtype="0" fill="hold" grpId="4" nodeType="clickEffect">
                                  <p:stCondLst>
                                    <p:cond delay="0"/>
                                  </p:stCondLst>
                                  <p:childTnLst>
                                    <p:animRot by="21600000">
                                      <p:cBhvr>
                                        <p:cTn id="17" dur="500" fill="hold"/>
                                        <p:tgtEl>
                                          <p:spTgt spid="1004553"/>
                                        </p:tgtEl>
                                        <p:attrNameLst>
                                          <p:attrName>r</p:attrName>
                                        </p:attrNameLst>
                                      </p:cBhvr>
                                    </p:animRo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3.88889E-6 7.40741E-7 L 0.12188 7.40741E-7 " pathEditMode="relative" rAng="0" ptsTypes="AA">
                                      <p:cBhvr>
                                        <p:cTn id="26" dur="500" fill="hold"/>
                                        <p:tgtEl>
                                          <p:spTgt spid="1004552"/>
                                        </p:tgtEl>
                                        <p:attrNameLst>
                                          <p:attrName>ppt_x</p:attrName>
                                          <p:attrName>ppt_y</p:attrName>
                                        </p:attrNameLst>
                                      </p:cBhvr>
                                      <p:rCtr x="6100" y="0"/>
                                    </p:animMotion>
                                  </p:childTnLst>
                                </p:cTn>
                              </p:par>
                              <p:par>
                                <p:cTn id="27" presetID="0" presetClass="path" presetSubtype="0" accel="50000" decel="50000" fill="hold" grpId="2" nodeType="withEffect">
                                  <p:stCondLst>
                                    <p:cond delay="0"/>
                                  </p:stCondLst>
                                  <p:childTnLst>
                                    <p:animMotion origin="layout" path="M -3.05556E-6 -1.85185E-6 L -0.11788 -0.00324 " pathEditMode="relative" rAng="0" ptsTypes="AA">
                                      <p:cBhvr>
                                        <p:cTn id="28" dur="500" fill="hold"/>
                                        <p:tgtEl>
                                          <p:spTgt spid="1004553"/>
                                        </p:tgtEl>
                                        <p:attrNameLst>
                                          <p:attrName>ppt_x</p:attrName>
                                          <p:attrName>ppt_y</p:attrName>
                                        </p:attrNameLst>
                                      </p:cBhvr>
                                      <p:rCtr x="-5900" y="-200"/>
                                    </p:animMotion>
                                  </p:childTnLst>
                                </p:cTn>
                              </p:par>
                            </p:childTnLst>
                          </p:cTn>
                        </p:par>
                        <p:par>
                          <p:cTn id="29" fill="hold">
                            <p:stCondLst>
                              <p:cond delay="500"/>
                            </p:stCondLst>
                            <p:childTnLst>
                              <p:par>
                                <p:cTn id="30" presetID="1" presetClass="emph" presetSubtype="2" fill="hold" nodeType="afterEffect">
                                  <p:stCondLst>
                                    <p:cond delay="0"/>
                                  </p:stCondLst>
                                  <p:childTnLst>
                                    <p:animClr clrSpc="rgb" dir="cw">
                                      <p:cBhvr>
                                        <p:cTn id="31" dur="500" fill="hold"/>
                                        <p:tgtEl>
                                          <p:spTgt spid="1004553"/>
                                        </p:tgtEl>
                                        <p:attrNameLst>
                                          <p:attrName>fillcolor</p:attrName>
                                        </p:attrNameLst>
                                      </p:cBhvr>
                                      <p:to>
                                        <a:srgbClr val="FFCCFF"/>
                                      </p:to>
                                    </p:animClr>
                                    <p:set>
                                      <p:cBhvr>
                                        <p:cTn id="32" dur="500" fill="hold"/>
                                        <p:tgtEl>
                                          <p:spTgt spid="1004553"/>
                                        </p:tgtEl>
                                        <p:attrNameLst>
                                          <p:attrName>fill.type</p:attrName>
                                        </p:attrNameLst>
                                      </p:cBhvr>
                                      <p:to>
                                        <p:strVal val="solid"/>
                                      </p:to>
                                    </p:set>
                                    <p:set>
                                      <p:cBhvr>
                                        <p:cTn id="33" dur="500" fill="hold"/>
                                        <p:tgtEl>
                                          <p:spTgt spid="1004553"/>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8" presetClass="emph" presetSubtype="0" fill="hold" grpId="5" nodeType="clickEffect">
                                  <p:stCondLst>
                                    <p:cond delay="0"/>
                                  </p:stCondLst>
                                  <p:childTnLst>
                                    <p:animRot by="21600000">
                                      <p:cBhvr>
                                        <p:cTn id="37" dur="500" fill="hold"/>
                                        <p:tgtEl>
                                          <p:spTgt spid="1004554"/>
                                        </p:tgtEl>
                                        <p:attrNameLst>
                                          <p:attrName>r</p:attrName>
                                        </p:attrNameLst>
                                      </p:cBhvr>
                                    </p:animRot>
                                  </p:childTnLst>
                                </p:cTn>
                              </p:par>
                            </p:childTnLst>
                          </p:cTn>
                        </p:par>
                      </p:childTnLst>
                    </p:cTn>
                  </p:par>
                  <p:par>
                    <p:cTn id="38" fill="hold">
                      <p:stCondLst>
                        <p:cond delay="indefinite"/>
                      </p:stCondLst>
                      <p:childTnLst>
                        <p:par>
                          <p:cTn id="39" fill="hold">
                            <p:stCondLst>
                              <p:cond delay="0"/>
                            </p:stCondLst>
                            <p:childTnLst>
                              <p:par>
                                <p:cTn id="40" presetID="1" presetClass="emph" presetSubtype="2" fill="hold" nodeType="clickEffect">
                                  <p:stCondLst>
                                    <p:cond delay="0"/>
                                  </p:stCondLst>
                                  <p:childTnLst>
                                    <p:animClr clrSpc="rgb" dir="cw">
                                      <p:cBhvr>
                                        <p:cTn id="41" dur="500" fill="hold"/>
                                        <p:tgtEl>
                                          <p:spTgt spid="1004554"/>
                                        </p:tgtEl>
                                        <p:attrNameLst>
                                          <p:attrName>fillcolor</p:attrName>
                                        </p:attrNameLst>
                                      </p:cBhvr>
                                      <p:to>
                                        <a:srgbClr val="FFCCFF"/>
                                      </p:to>
                                    </p:animClr>
                                    <p:set>
                                      <p:cBhvr>
                                        <p:cTn id="42" dur="500" fill="hold"/>
                                        <p:tgtEl>
                                          <p:spTgt spid="1004554"/>
                                        </p:tgtEl>
                                        <p:attrNameLst>
                                          <p:attrName>fill.type</p:attrName>
                                        </p:attrNameLst>
                                      </p:cBhvr>
                                      <p:to>
                                        <p:strVal val="solid"/>
                                      </p:to>
                                    </p:set>
                                    <p:set>
                                      <p:cBhvr>
                                        <p:cTn id="43" dur="500" fill="hold"/>
                                        <p:tgtEl>
                                          <p:spTgt spid="1004554"/>
                                        </p:tgtEl>
                                        <p:attrNameLst>
                                          <p:attrName>fill.on</p:attrName>
                                        </p:attrNameLst>
                                      </p:cBhvr>
                                      <p:to>
                                        <p:strVal val="true"/>
                                      </p:to>
                                    </p:set>
                                  </p:childTnLst>
                                </p:cTn>
                              </p:par>
                            </p:childTnLst>
                          </p:cTn>
                        </p:par>
                      </p:childTnLst>
                    </p:cTn>
                  </p:par>
                  <p:par>
                    <p:cTn id="44" fill="hold">
                      <p:stCondLst>
                        <p:cond delay="indefinite"/>
                      </p:stCondLst>
                      <p:childTnLst>
                        <p:par>
                          <p:cTn id="45" fill="hold">
                            <p:stCondLst>
                              <p:cond delay="0"/>
                            </p:stCondLst>
                            <p:childTnLst>
                              <p:par>
                                <p:cTn id="46" presetID="8" presetClass="emph" presetSubtype="0" fill="hold" grpId="1" nodeType="clickEffect">
                                  <p:stCondLst>
                                    <p:cond delay="0"/>
                                  </p:stCondLst>
                                  <p:childTnLst>
                                    <p:animRot by="21600000">
                                      <p:cBhvr>
                                        <p:cTn id="47" dur="500" fill="hold"/>
                                        <p:tgtEl>
                                          <p:spTgt spid="1004547"/>
                                        </p:tgtEl>
                                        <p:attrNameLst>
                                          <p:attrName>r</p:attrName>
                                        </p:attrNameLst>
                                      </p:cBhvr>
                                    </p:animRot>
                                  </p:childTnLst>
                                </p:cTn>
                              </p:par>
                            </p:childTnLst>
                          </p:cTn>
                        </p:par>
                      </p:childTnLst>
                    </p:cTn>
                  </p:par>
                  <p:par>
                    <p:cTn id="48" fill="hold">
                      <p:stCondLst>
                        <p:cond delay="indefinite"/>
                      </p:stCondLst>
                      <p:childTnLst>
                        <p:par>
                          <p:cTn id="49" fill="hold">
                            <p:stCondLst>
                              <p:cond delay="0"/>
                            </p:stCondLst>
                            <p:childTnLst>
                              <p:par>
                                <p:cTn id="50" presetID="0" presetClass="path" presetSubtype="0" accel="50000" decel="50000" fill="hold" grpId="0" nodeType="clickEffect">
                                  <p:stCondLst>
                                    <p:cond delay="0"/>
                                  </p:stCondLst>
                                  <p:childTnLst>
                                    <p:animMotion origin="layout" path="M 2.22222E-6 7.40741E-7 L -0.35851 7.40741E-7 " pathEditMode="relative" rAng="0" ptsTypes="AA">
                                      <p:cBhvr>
                                        <p:cTn id="51" dur="500" fill="hold"/>
                                        <p:tgtEl>
                                          <p:spTgt spid="1004547"/>
                                        </p:tgtEl>
                                        <p:attrNameLst>
                                          <p:attrName>ppt_x</p:attrName>
                                          <p:attrName>ppt_y</p:attrName>
                                        </p:attrNameLst>
                                      </p:cBhvr>
                                      <p:rCtr x="-17900" y="0"/>
                                    </p:animMotion>
                                  </p:childTnLst>
                                </p:cTn>
                              </p:par>
                              <p:par>
                                <p:cTn id="52" presetID="0" presetClass="path" presetSubtype="0" accel="50000" decel="50000" fill="hold" grpId="1" nodeType="withEffect">
                                  <p:stCondLst>
                                    <p:cond delay="0"/>
                                  </p:stCondLst>
                                  <p:childTnLst>
                                    <p:animMotion origin="layout" path="M 0.12187 -2.96296E-6 L 0.2401 -2.96296E-6 " pathEditMode="relative" rAng="0" ptsTypes="AA">
                                      <p:cBhvr>
                                        <p:cTn id="53" dur="500" fill="hold"/>
                                        <p:tgtEl>
                                          <p:spTgt spid="1004552"/>
                                        </p:tgtEl>
                                        <p:attrNameLst>
                                          <p:attrName>ppt_x</p:attrName>
                                          <p:attrName>ppt_y</p:attrName>
                                        </p:attrNameLst>
                                      </p:cBhvr>
                                      <p:rCtr x="5900" y="0"/>
                                    </p:animMotion>
                                  </p:childTnLst>
                                </p:cTn>
                              </p:par>
                              <p:par>
                                <p:cTn id="54" presetID="0" presetClass="path" presetSubtype="0" accel="50000" decel="50000" fill="hold" grpId="3" nodeType="withEffect">
                                  <p:stCondLst>
                                    <p:cond delay="0"/>
                                  </p:stCondLst>
                                  <p:childTnLst>
                                    <p:animMotion origin="layout" path="M -0.11372 3.7037E-7 L 5.55556E-7 3.7037E-7 " pathEditMode="relative" rAng="0" ptsTypes="AA">
                                      <p:cBhvr>
                                        <p:cTn id="55" dur="500" fill="hold"/>
                                        <p:tgtEl>
                                          <p:spTgt spid="1004553"/>
                                        </p:tgtEl>
                                        <p:attrNameLst>
                                          <p:attrName>ppt_x</p:attrName>
                                          <p:attrName>ppt_y</p:attrName>
                                        </p:attrNameLst>
                                      </p:cBhvr>
                                      <p:rCtr x="5700" y="0"/>
                                    </p:animMotion>
                                  </p:childTnLst>
                                </p:cTn>
                              </p:par>
                              <p:par>
                                <p:cTn id="56" presetID="0" presetClass="path" presetSubtype="0" accel="50000" decel="50000" fill="hold" grpId="0" nodeType="withEffect">
                                  <p:stCondLst>
                                    <p:cond delay="0"/>
                                  </p:stCondLst>
                                  <p:childTnLst>
                                    <p:animMotion origin="layout" path="M -3.88889E-6 7.40741E-7 L 0.12188 7.40741E-7 " pathEditMode="relative" rAng="0" ptsTypes="AA">
                                      <p:cBhvr>
                                        <p:cTn id="57" dur="500" fill="hold"/>
                                        <p:tgtEl>
                                          <p:spTgt spid="1004554"/>
                                        </p:tgtEl>
                                        <p:attrNameLst>
                                          <p:attrName>ppt_x</p:attrName>
                                          <p:attrName>ppt_y</p:attrName>
                                        </p:attrNameLst>
                                      </p:cBhvr>
                                      <p:rCtr x="6100" y="0"/>
                                    </p:animMotion>
                                  </p:childTnLst>
                                </p:cTn>
                              </p:par>
                            </p:childTnLst>
                          </p:cTn>
                        </p:par>
                        <p:par>
                          <p:cTn id="58" fill="hold">
                            <p:stCondLst>
                              <p:cond delay="500"/>
                            </p:stCondLst>
                            <p:childTnLst>
                              <p:par>
                                <p:cTn id="59" presetID="1" presetClass="emph" presetSubtype="2" fill="hold" nodeType="afterEffect">
                                  <p:stCondLst>
                                    <p:cond delay="0"/>
                                  </p:stCondLst>
                                  <p:childTnLst>
                                    <p:animClr clrSpc="rgb" dir="cw">
                                      <p:cBhvr>
                                        <p:cTn id="60" dur="500" fill="hold"/>
                                        <p:tgtEl>
                                          <p:spTgt spid="1004547"/>
                                        </p:tgtEl>
                                        <p:attrNameLst>
                                          <p:attrName>fillcolor</p:attrName>
                                        </p:attrNameLst>
                                      </p:cBhvr>
                                      <p:to>
                                        <a:srgbClr val="FFCCFF"/>
                                      </p:to>
                                    </p:animClr>
                                    <p:set>
                                      <p:cBhvr>
                                        <p:cTn id="61" dur="500" fill="hold"/>
                                        <p:tgtEl>
                                          <p:spTgt spid="1004547"/>
                                        </p:tgtEl>
                                        <p:attrNameLst>
                                          <p:attrName>fill.type</p:attrName>
                                        </p:attrNameLst>
                                      </p:cBhvr>
                                      <p:to>
                                        <p:strVal val="solid"/>
                                      </p:to>
                                    </p:set>
                                    <p:set>
                                      <p:cBhvr>
                                        <p:cTn id="62" dur="500" fill="hold"/>
                                        <p:tgtEl>
                                          <p:spTgt spid="1004547"/>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8" presetClass="emph" presetSubtype="0" fill="hold" grpId="3" nodeType="clickEffect">
                                  <p:stCondLst>
                                    <p:cond delay="0"/>
                                  </p:stCondLst>
                                  <p:childTnLst>
                                    <p:animRot by="21600000">
                                      <p:cBhvr>
                                        <p:cTn id="66" dur="500" fill="hold"/>
                                        <p:tgtEl>
                                          <p:spTgt spid="1004548"/>
                                        </p:tgtEl>
                                        <p:attrNameLst>
                                          <p:attrName>r</p:attrName>
                                        </p:attrNameLst>
                                      </p:cBhvr>
                                    </p:animRot>
                                  </p:childTnLst>
                                </p:cTn>
                              </p:par>
                            </p:childTnLst>
                          </p:cTn>
                        </p:par>
                      </p:childTnLst>
                    </p:cTn>
                  </p:par>
                  <p:par>
                    <p:cTn id="67" fill="hold">
                      <p:stCondLst>
                        <p:cond delay="indefinite"/>
                      </p:stCondLst>
                      <p:childTnLst>
                        <p:par>
                          <p:cTn id="68" fill="hold">
                            <p:stCondLst>
                              <p:cond delay="0"/>
                            </p:stCondLst>
                            <p:childTnLst>
                              <p:par>
                                <p:cTn id="69" presetID="0" presetClass="path" presetSubtype="0" accel="50000" decel="50000" fill="hold" grpId="0" nodeType="clickEffect">
                                  <p:stCondLst>
                                    <p:cond delay="0"/>
                                  </p:stCondLst>
                                  <p:childTnLst>
                                    <p:animMotion origin="layout" path="M -2.5E-6 -4.44444E-6 L -0.23854 0.0051 " pathEditMode="relative" rAng="0" ptsTypes="AA">
                                      <p:cBhvr>
                                        <p:cTn id="70" dur="500" fill="hold"/>
                                        <p:tgtEl>
                                          <p:spTgt spid="1004548"/>
                                        </p:tgtEl>
                                        <p:attrNameLst>
                                          <p:attrName>ppt_x</p:attrName>
                                          <p:attrName>ppt_y</p:attrName>
                                        </p:attrNameLst>
                                      </p:cBhvr>
                                      <p:rCtr x="-11900" y="300"/>
                                    </p:animMotion>
                                  </p:childTnLst>
                                </p:cTn>
                              </p:par>
                              <p:par>
                                <p:cTn id="71" presetID="0" presetClass="path" presetSubtype="0" accel="50000" decel="50000" fill="hold" grpId="2" nodeType="withEffect">
                                  <p:stCondLst>
                                    <p:cond delay="0"/>
                                  </p:stCondLst>
                                  <p:childTnLst>
                                    <p:animMotion origin="layout" path="M 0.2401 -2.59259E-6 L 0.35816 -2.59259E-6 " pathEditMode="relative" rAng="0" ptsTypes="AA">
                                      <p:cBhvr>
                                        <p:cTn id="72" dur="500" fill="hold"/>
                                        <p:tgtEl>
                                          <p:spTgt spid="1004552"/>
                                        </p:tgtEl>
                                        <p:attrNameLst>
                                          <p:attrName>ppt_x</p:attrName>
                                          <p:attrName>ppt_y</p:attrName>
                                        </p:attrNameLst>
                                      </p:cBhvr>
                                      <p:rCtr x="5900" y="0"/>
                                    </p:animMotion>
                                  </p:childTnLst>
                                </p:cTn>
                              </p:par>
                              <p:par>
                                <p:cTn id="73" presetID="0" presetClass="path" presetSubtype="0" accel="50000" decel="50000" fill="hold" grpId="1" nodeType="withEffect">
                                  <p:stCondLst>
                                    <p:cond delay="0"/>
                                  </p:stCondLst>
                                  <p:childTnLst>
                                    <p:animMotion origin="layout" path="M 0.12187 -2.96296E-6 L 0.2401 -2.96296E-6 " pathEditMode="relative" rAng="0" ptsTypes="AA">
                                      <p:cBhvr>
                                        <p:cTn id="74" dur="500" fill="hold"/>
                                        <p:tgtEl>
                                          <p:spTgt spid="1004554"/>
                                        </p:tgtEl>
                                        <p:attrNameLst>
                                          <p:attrName>ppt_x</p:attrName>
                                          <p:attrName>ppt_y</p:attrName>
                                        </p:attrNameLst>
                                      </p:cBhvr>
                                      <p:rCtr x="5900" y="0"/>
                                    </p:animMotion>
                                  </p:childTnLst>
                                </p:cTn>
                              </p:par>
                            </p:childTnLst>
                          </p:cTn>
                        </p:par>
                        <p:par>
                          <p:cTn id="75" fill="hold">
                            <p:stCondLst>
                              <p:cond delay="500"/>
                            </p:stCondLst>
                            <p:childTnLst>
                              <p:par>
                                <p:cTn id="76" presetID="1" presetClass="emph" presetSubtype="2" fill="hold" nodeType="afterEffect">
                                  <p:stCondLst>
                                    <p:cond delay="0"/>
                                  </p:stCondLst>
                                  <p:childTnLst>
                                    <p:animClr clrSpc="rgb" dir="cw">
                                      <p:cBhvr>
                                        <p:cTn id="77" dur="500" fill="hold"/>
                                        <p:tgtEl>
                                          <p:spTgt spid="1004548"/>
                                        </p:tgtEl>
                                        <p:attrNameLst>
                                          <p:attrName>fillcolor</p:attrName>
                                        </p:attrNameLst>
                                      </p:cBhvr>
                                      <p:to>
                                        <a:srgbClr val="71DAFF"/>
                                      </p:to>
                                    </p:animClr>
                                    <p:set>
                                      <p:cBhvr>
                                        <p:cTn id="78" dur="500" fill="hold"/>
                                        <p:tgtEl>
                                          <p:spTgt spid="1004548"/>
                                        </p:tgtEl>
                                        <p:attrNameLst>
                                          <p:attrName>fill.type</p:attrName>
                                        </p:attrNameLst>
                                      </p:cBhvr>
                                      <p:to>
                                        <p:strVal val="solid"/>
                                      </p:to>
                                    </p:set>
                                    <p:set>
                                      <p:cBhvr>
                                        <p:cTn id="79" dur="500" fill="hold"/>
                                        <p:tgtEl>
                                          <p:spTgt spid="1004548"/>
                                        </p:tgtEl>
                                        <p:attrNameLst>
                                          <p:attrName>fill.on</p:attrName>
                                        </p:attrNameLst>
                                      </p:cBhvr>
                                      <p:to>
                                        <p:strVal val="true"/>
                                      </p:to>
                                    </p:set>
                                  </p:childTnLst>
                                </p:cTn>
                              </p:par>
                            </p:childTnLst>
                          </p:cTn>
                        </p:par>
                      </p:childTnLst>
                    </p:cTn>
                  </p:par>
                  <p:par>
                    <p:cTn id="80" fill="hold">
                      <p:stCondLst>
                        <p:cond delay="indefinite"/>
                      </p:stCondLst>
                      <p:childTnLst>
                        <p:par>
                          <p:cTn id="81" fill="hold">
                            <p:stCondLst>
                              <p:cond delay="0"/>
                            </p:stCondLst>
                            <p:childTnLst>
                              <p:par>
                                <p:cTn id="82" presetID="8" presetClass="emph" presetSubtype="0" fill="hold" grpId="2" nodeType="clickEffect">
                                  <p:stCondLst>
                                    <p:cond delay="0"/>
                                  </p:stCondLst>
                                  <p:childTnLst>
                                    <p:animRot by="21600000">
                                      <p:cBhvr>
                                        <p:cTn id="83" dur="500" fill="hold"/>
                                        <p:tgtEl>
                                          <p:spTgt spid="1004549"/>
                                        </p:tgtEl>
                                        <p:attrNameLst>
                                          <p:attrName>r</p:attrName>
                                        </p:attrNameLst>
                                      </p:cBhvr>
                                    </p:animRot>
                                  </p:childTnLst>
                                </p:cTn>
                              </p:par>
                            </p:childTnLst>
                          </p:cTn>
                        </p:par>
                      </p:childTnLst>
                    </p:cTn>
                  </p:par>
                  <p:par>
                    <p:cTn id="84" fill="hold">
                      <p:stCondLst>
                        <p:cond delay="indefinite"/>
                      </p:stCondLst>
                      <p:childTnLst>
                        <p:par>
                          <p:cTn id="85" fill="hold">
                            <p:stCondLst>
                              <p:cond delay="0"/>
                            </p:stCondLst>
                            <p:childTnLst>
                              <p:par>
                                <p:cTn id="86" presetID="35" presetClass="path" presetSubtype="0" accel="50000" decel="50000" fill="hold" grpId="0" nodeType="clickEffect">
                                  <p:stCondLst>
                                    <p:cond delay="0"/>
                                  </p:stCondLst>
                                  <p:childTnLst>
                                    <p:animMotion origin="layout" path="M 5.55556E-7 7.40741E-7 L -0.4691 7.40741E-7 " pathEditMode="relative" rAng="0" ptsTypes="AA">
                                      <p:cBhvr>
                                        <p:cTn id="87" dur="500" fill="hold"/>
                                        <p:tgtEl>
                                          <p:spTgt spid="1004549"/>
                                        </p:tgtEl>
                                        <p:attrNameLst>
                                          <p:attrName>ppt_x</p:attrName>
                                          <p:attrName>ppt_y</p:attrName>
                                        </p:attrNameLst>
                                      </p:cBhvr>
                                      <p:rCtr x="-23500" y="0"/>
                                    </p:animMotion>
                                  </p:childTnLst>
                                </p:cTn>
                              </p:par>
                              <p:par>
                                <p:cTn id="88" presetID="0" presetClass="path" presetSubtype="0" accel="50000" decel="50000" fill="hold" grpId="0" nodeType="withEffect">
                                  <p:stCondLst>
                                    <p:cond delay="0"/>
                                  </p:stCondLst>
                                  <p:childTnLst>
                                    <p:animMotion origin="layout" path="M -3.88889E-6 7.40741E-7 L 0.12188 7.40741E-7 " pathEditMode="relative" rAng="0" ptsTypes="AA">
                                      <p:cBhvr>
                                        <p:cTn id="89" dur="500" fill="hold"/>
                                        <p:tgtEl>
                                          <p:spTgt spid="1004553"/>
                                        </p:tgtEl>
                                        <p:attrNameLst>
                                          <p:attrName>ppt_x</p:attrName>
                                          <p:attrName>ppt_y</p:attrName>
                                        </p:attrNameLst>
                                      </p:cBhvr>
                                      <p:rCtr x="6100" y="0"/>
                                    </p:animMotion>
                                  </p:childTnLst>
                                </p:cTn>
                              </p:par>
                              <p:par>
                                <p:cTn id="90" presetID="0" presetClass="path" presetSubtype="0" accel="50000" decel="50000" fill="hold" grpId="1" nodeType="withEffect">
                                  <p:stCondLst>
                                    <p:cond delay="0"/>
                                  </p:stCondLst>
                                  <p:childTnLst>
                                    <p:animMotion origin="layout" path="M -0.23854 0.0051 L -0.11649 0.00301 " pathEditMode="relative" rAng="0" ptsTypes="AA">
                                      <p:cBhvr>
                                        <p:cTn id="91" dur="500" fill="hold"/>
                                        <p:tgtEl>
                                          <p:spTgt spid="1004548"/>
                                        </p:tgtEl>
                                        <p:attrNameLst>
                                          <p:attrName>ppt_x</p:attrName>
                                          <p:attrName>ppt_y</p:attrName>
                                        </p:attrNameLst>
                                      </p:cBhvr>
                                      <p:rCtr x="6100" y="-100"/>
                                    </p:animMotion>
                                  </p:childTnLst>
                                </p:cTn>
                              </p:par>
                              <p:par>
                                <p:cTn id="92" presetID="0" presetClass="path" presetSubtype="0" accel="50000" decel="50000" fill="hold" grpId="3" nodeType="withEffect">
                                  <p:stCondLst>
                                    <p:cond delay="0"/>
                                  </p:stCondLst>
                                  <p:childTnLst>
                                    <p:animMotion origin="layout" path="M 0.35816 7.40741E-7 L 0.4783 7.40741E-7 " pathEditMode="relative" rAng="0" ptsTypes="AA">
                                      <p:cBhvr>
                                        <p:cTn id="93" dur="500" fill="hold"/>
                                        <p:tgtEl>
                                          <p:spTgt spid="1004552"/>
                                        </p:tgtEl>
                                        <p:attrNameLst>
                                          <p:attrName>ppt_x</p:attrName>
                                          <p:attrName>ppt_y</p:attrName>
                                        </p:attrNameLst>
                                      </p:cBhvr>
                                      <p:rCtr x="6000" y="0"/>
                                    </p:animMotion>
                                  </p:childTnLst>
                                </p:cTn>
                              </p:par>
                              <p:par>
                                <p:cTn id="94" presetID="0" presetClass="path" presetSubtype="0" accel="50000" decel="50000" fill="hold" grpId="2" nodeType="withEffect">
                                  <p:stCondLst>
                                    <p:cond delay="0"/>
                                  </p:stCondLst>
                                  <p:childTnLst>
                                    <p:animMotion origin="layout" path="M 0.2401 -2.59259E-6 L 0.35816 -2.59259E-6 " pathEditMode="relative" rAng="0" ptsTypes="AA">
                                      <p:cBhvr>
                                        <p:cTn id="95" dur="500" fill="hold"/>
                                        <p:tgtEl>
                                          <p:spTgt spid="1004554"/>
                                        </p:tgtEl>
                                        <p:attrNameLst>
                                          <p:attrName>ppt_x</p:attrName>
                                          <p:attrName>ppt_y</p:attrName>
                                        </p:attrNameLst>
                                      </p:cBhvr>
                                      <p:rCtr x="5900" y="0"/>
                                    </p:animMotion>
                                  </p:childTnLst>
                                </p:cTn>
                              </p:par>
                            </p:childTnLst>
                          </p:cTn>
                        </p:par>
                        <p:par>
                          <p:cTn id="96" fill="hold">
                            <p:stCondLst>
                              <p:cond delay="500"/>
                            </p:stCondLst>
                            <p:childTnLst>
                              <p:par>
                                <p:cTn id="97" presetID="1" presetClass="emph" presetSubtype="2" fill="hold" nodeType="afterEffect">
                                  <p:stCondLst>
                                    <p:cond delay="0"/>
                                  </p:stCondLst>
                                  <p:childTnLst>
                                    <p:animClr clrSpc="rgb" dir="cw">
                                      <p:cBhvr>
                                        <p:cTn id="98" dur="500" fill="hold"/>
                                        <p:tgtEl>
                                          <p:spTgt spid="1004549"/>
                                        </p:tgtEl>
                                        <p:attrNameLst>
                                          <p:attrName>fillcolor</p:attrName>
                                        </p:attrNameLst>
                                      </p:cBhvr>
                                      <p:to>
                                        <a:srgbClr val="FFCCFF"/>
                                      </p:to>
                                    </p:animClr>
                                    <p:set>
                                      <p:cBhvr>
                                        <p:cTn id="99" dur="500" fill="hold"/>
                                        <p:tgtEl>
                                          <p:spTgt spid="1004549"/>
                                        </p:tgtEl>
                                        <p:attrNameLst>
                                          <p:attrName>fill.type</p:attrName>
                                        </p:attrNameLst>
                                      </p:cBhvr>
                                      <p:to>
                                        <p:strVal val="solid"/>
                                      </p:to>
                                    </p:set>
                                    <p:set>
                                      <p:cBhvr>
                                        <p:cTn id="100" dur="500" fill="hold"/>
                                        <p:tgtEl>
                                          <p:spTgt spid="1004549"/>
                                        </p:tgtEl>
                                        <p:attrNameLst>
                                          <p:attrName>fill.on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8" presetClass="emph" presetSubtype="0" fill="hold" grpId="1" nodeType="clickEffect">
                                  <p:stCondLst>
                                    <p:cond delay="0"/>
                                  </p:stCondLst>
                                  <p:childTnLst>
                                    <p:animRot by="21600000">
                                      <p:cBhvr>
                                        <p:cTn id="104" dur="500" fill="hold"/>
                                        <p:tgtEl>
                                          <p:spTgt spid="1004550"/>
                                        </p:tgtEl>
                                        <p:attrNameLst>
                                          <p:attrName>r</p:attrName>
                                        </p:attrNameLst>
                                      </p:cBhvr>
                                    </p:animRot>
                                  </p:childTnLst>
                                </p:cTn>
                              </p:par>
                            </p:childTnLst>
                          </p:cTn>
                        </p:par>
                      </p:childTnLst>
                    </p:cTn>
                  </p:par>
                  <p:par>
                    <p:cTn id="105" fill="hold">
                      <p:stCondLst>
                        <p:cond delay="indefinite"/>
                      </p:stCondLst>
                      <p:childTnLst>
                        <p:par>
                          <p:cTn id="106" fill="hold">
                            <p:stCondLst>
                              <p:cond delay="0"/>
                            </p:stCondLst>
                            <p:childTnLst>
                              <p:par>
                                <p:cTn id="107" presetID="35" presetClass="path" presetSubtype="0" accel="50000" decel="50000" fill="hold" grpId="0" nodeType="clickEffect">
                                  <p:stCondLst>
                                    <p:cond delay="0"/>
                                  </p:stCondLst>
                                  <p:childTnLst>
                                    <p:animMotion origin="layout" path="M -0.0026 7.40741E-7 L -0.58715 7.40741E-7 " pathEditMode="relative" rAng="0" ptsTypes="AA">
                                      <p:cBhvr>
                                        <p:cTn id="108" dur="500" fill="hold"/>
                                        <p:tgtEl>
                                          <p:spTgt spid="1004550"/>
                                        </p:tgtEl>
                                        <p:attrNameLst>
                                          <p:attrName>ppt_x</p:attrName>
                                          <p:attrName>ppt_y</p:attrName>
                                        </p:attrNameLst>
                                      </p:cBhvr>
                                      <p:rCtr x="-29200" y="0"/>
                                    </p:animMotion>
                                  </p:childTnLst>
                                </p:cTn>
                              </p:par>
                              <p:par>
                                <p:cTn id="109" presetID="0" presetClass="path" presetSubtype="0" accel="50000" decel="50000" fill="hold" grpId="4" nodeType="withEffect">
                                  <p:stCondLst>
                                    <p:cond delay="0"/>
                                  </p:stCondLst>
                                  <p:childTnLst>
                                    <p:animMotion origin="layout" path="M 0.4783 7.40741E-7 L 0.59201 7.40741E-7 " pathEditMode="relative" rAng="0" ptsTypes="AA">
                                      <p:cBhvr>
                                        <p:cTn id="110" dur="500" fill="hold"/>
                                        <p:tgtEl>
                                          <p:spTgt spid="1004552"/>
                                        </p:tgtEl>
                                        <p:attrNameLst>
                                          <p:attrName>ppt_x</p:attrName>
                                          <p:attrName>ppt_y</p:attrName>
                                        </p:attrNameLst>
                                      </p:cBhvr>
                                      <p:rCtr x="5700" y="0"/>
                                    </p:animMotion>
                                  </p:childTnLst>
                                </p:cTn>
                              </p:par>
                              <p:par>
                                <p:cTn id="111" presetID="0" presetClass="path" presetSubtype="0" accel="50000" decel="50000" fill="hold" grpId="1" nodeType="withEffect">
                                  <p:stCondLst>
                                    <p:cond delay="0"/>
                                  </p:stCondLst>
                                  <p:childTnLst>
                                    <p:animMotion origin="layout" path="M 0.12187 -2.96296E-6 L 0.2401 -2.96296E-6 " pathEditMode="relative" rAng="0" ptsTypes="AA">
                                      <p:cBhvr>
                                        <p:cTn id="112" dur="500" fill="hold"/>
                                        <p:tgtEl>
                                          <p:spTgt spid="1004553"/>
                                        </p:tgtEl>
                                        <p:attrNameLst>
                                          <p:attrName>ppt_x</p:attrName>
                                          <p:attrName>ppt_y</p:attrName>
                                        </p:attrNameLst>
                                      </p:cBhvr>
                                      <p:rCtr x="5900" y="0"/>
                                    </p:animMotion>
                                  </p:childTnLst>
                                </p:cTn>
                              </p:par>
                              <p:par>
                                <p:cTn id="113" presetID="0" presetClass="path" presetSubtype="0" accel="50000" decel="50000" fill="hold" grpId="2" nodeType="withEffect">
                                  <p:stCondLst>
                                    <p:cond delay="0"/>
                                  </p:stCondLst>
                                  <p:childTnLst>
                                    <p:animMotion origin="layout" path="M -0.11649 0.00301 L 0.0066 -0.00208 " pathEditMode="relative" rAng="0" ptsTypes="AA">
                                      <p:cBhvr>
                                        <p:cTn id="114" dur="500" fill="hold"/>
                                        <p:tgtEl>
                                          <p:spTgt spid="1004548"/>
                                        </p:tgtEl>
                                        <p:attrNameLst>
                                          <p:attrName>ppt_x</p:attrName>
                                          <p:attrName>ppt_y</p:attrName>
                                        </p:attrNameLst>
                                      </p:cBhvr>
                                      <p:rCtr x="6100" y="-300"/>
                                    </p:animMotion>
                                  </p:childTnLst>
                                </p:cTn>
                              </p:par>
                              <p:par>
                                <p:cTn id="115" presetID="0" presetClass="path" presetSubtype="0" accel="50000" decel="50000" fill="hold" grpId="3" nodeType="withEffect">
                                  <p:stCondLst>
                                    <p:cond delay="0"/>
                                  </p:stCondLst>
                                  <p:childTnLst>
                                    <p:animMotion origin="layout" path="M 0.35816 7.40741E-7 L 0.4783 7.40741E-7 " pathEditMode="relative" rAng="0" ptsTypes="AA">
                                      <p:cBhvr>
                                        <p:cTn id="116" dur="500" fill="hold"/>
                                        <p:tgtEl>
                                          <p:spTgt spid="1004554"/>
                                        </p:tgtEl>
                                        <p:attrNameLst>
                                          <p:attrName>ppt_x</p:attrName>
                                          <p:attrName>ppt_y</p:attrName>
                                        </p:attrNameLst>
                                      </p:cBhvr>
                                      <p:rCtr x="6000" y="0"/>
                                    </p:animMotion>
                                  </p:childTnLst>
                                </p:cTn>
                              </p:par>
                              <p:par>
                                <p:cTn id="117" presetID="63" presetClass="path" presetSubtype="0" accel="50000" decel="50000" fill="hold" grpId="1" nodeType="withEffect">
                                  <p:stCondLst>
                                    <p:cond delay="0"/>
                                  </p:stCondLst>
                                  <p:childTnLst>
                                    <p:animMotion origin="layout" path="M -0.4691 7.40741E-7 L -0.34618 -0.00023 " pathEditMode="relative" rAng="0" ptsTypes="AA">
                                      <p:cBhvr>
                                        <p:cTn id="118" dur="500" fill="hold"/>
                                        <p:tgtEl>
                                          <p:spTgt spid="1004549"/>
                                        </p:tgtEl>
                                        <p:attrNameLst>
                                          <p:attrName>ppt_x</p:attrName>
                                          <p:attrName>ppt_y</p:attrName>
                                        </p:attrNameLst>
                                      </p:cBhvr>
                                      <p:rCtr x="6100" y="0"/>
                                    </p:animMotion>
                                  </p:childTnLst>
                                </p:cTn>
                              </p:par>
                            </p:childTnLst>
                          </p:cTn>
                        </p:par>
                        <p:par>
                          <p:cTn id="119" fill="hold">
                            <p:stCondLst>
                              <p:cond delay="500"/>
                            </p:stCondLst>
                            <p:childTnLst>
                              <p:par>
                                <p:cTn id="120" presetID="1" presetClass="emph" presetSubtype="2" fill="hold" nodeType="afterEffect">
                                  <p:stCondLst>
                                    <p:cond delay="0"/>
                                  </p:stCondLst>
                                  <p:childTnLst>
                                    <p:animClr clrSpc="rgb" dir="cw">
                                      <p:cBhvr>
                                        <p:cTn id="121" dur="500" fill="hold"/>
                                        <p:tgtEl>
                                          <p:spTgt spid="1004550"/>
                                        </p:tgtEl>
                                        <p:attrNameLst>
                                          <p:attrName>fillcolor</p:attrName>
                                        </p:attrNameLst>
                                      </p:cBhvr>
                                      <p:to>
                                        <a:srgbClr val="FFCCFF"/>
                                      </p:to>
                                    </p:animClr>
                                    <p:set>
                                      <p:cBhvr>
                                        <p:cTn id="122" dur="500" fill="hold"/>
                                        <p:tgtEl>
                                          <p:spTgt spid="1004550"/>
                                        </p:tgtEl>
                                        <p:attrNameLst>
                                          <p:attrName>fill.type</p:attrName>
                                        </p:attrNameLst>
                                      </p:cBhvr>
                                      <p:to>
                                        <p:strVal val="solid"/>
                                      </p:to>
                                    </p:set>
                                    <p:set>
                                      <p:cBhvr>
                                        <p:cTn id="123" dur="500" fill="hold"/>
                                        <p:tgtEl>
                                          <p:spTgt spid="1004550"/>
                                        </p:tgtEl>
                                        <p:attrNameLst>
                                          <p:attrName>fill.on</p:attrName>
                                        </p:attrNameLst>
                                      </p:cBhvr>
                                      <p:to>
                                        <p:strVal val="true"/>
                                      </p:to>
                                    </p:set>
                                  </p:childTnLst>
                                </p:cTn>
                              </p:par>
                            </p:childTnLst>
                          </p:cTn>
                        </p:par>
                      </p:childTnLst>
                    </p:cTn>
                  </p:par>
                  <p:par>
                    <p:cTn id="124" fill="hold">
                      <p:stCondLst>
                        <p:cond delay="indefinite"/>
                      </p:stCondLst>
                      <p:childTnLst>
                        <p:par>
                          <p:cTn id="125" fill="hold">
                            <p:stCondLst>
                              <p:cond delay="0"/>
                            </p:stCondLst>
                            <p:childTnLst>
                              <p:par>
                                <p:cTn id="126" presetID="8" presetClass="emph" presetSubtype="0" fill="hold" grpId="1" nodeType="clickEffect">
                                  <p:stCondLst>
                                    <p:cond delay="0"/>
                                  </p:stCondLst>
                                  <p:childTnLst>
                                    <p:animRot by="21600000">
                                      <p:cBhvr>
                                        <p:cTn id="127" dur="500" fill="hold"/>
                                        <p:tgtEl>
                                          <p:spTgt spid="1004551"/>
                                        </p:tgtEl>
                                        <p:attrNameLst>
                                          <p:attrName>r</p:attrName>
                                        </p:attrNameLst>
                                      </p:cBhvr>
                                    </p:animRot>
                                  </p:childTnLst>
                                </p:cTn>
                              </p:par>
                            </p:childTnLst>
                          </p:cTn>
                        </p:par>
                      </p:childTnLst>
                    </p:cTn>
                  </p:par>
                  <p:par>
                    <p:cTn id="128" fill="hold">
                      <p:stCondLst>
                        <p:cond delay="indefinite"/>
                      </p:stCondLst>
                      <p:childTnLst>
                        <p:par>
                          <p:cTn id="129" fill="hold">
                            <p:stCondLst>
                              <p:cond delay="0"/>
                            </p:stCondLst>
                            <p:childTnLst>
                              <p:par>
                                <p:cTn id="130" presetID="0" presetClass="path" presetSubtype="0" accel="50000" decel="50000" fill="hold" grpId="4" nodeType="clickEffect">
                                  <p:stCondLst>
                                    <p:cond delay="0"/>
                                  </p:stCondLst>
                                  <p:childTnLst>
                                    <p:animMotion origin="layout" path="M 0.4783 7.40741E-7 L 0.59201 7.40741E-7 " pathEditMode="relative" rAng="0" ptsTypes="AA">
                                      <p:cBhvr>
                                        <p:cTn id="131" dur="500" fill="hold"/>
                                        <p:tgtEl>
                                          <p:spTgt spid="1004554"/>
                                        </p:tgtEl>
                                        <p:attrNameLst>
                                          <p:attrName>ppt_x</p:attrName>
                                          <p:attrName>ppt_y</p:attrName>
                                        </p:attrNameLst>
                                      </p:cBhvr>
                                      <p:rCtr x="5700" y="0"/>
                                    </p:animMotion>
                                  </p:childTnLst>
                                </p:cTn>
                              </p:par>
                              <p:par>
                                <p:cTn id="132" presetID="35" presetClass="path" presetSubtype="0" accel="50000" decel="50000" fill="hold" grpId="0" nodeType="withEffect">
                                  <p:stCondLst>
                                    <p:cond delay="0"/>
                                  </p:stCondLst>
                                  <p:childTnLst>
                                    <p:animMotion origin="layout" path="M -0.00139 7.40741E-7 L -0.12066 7.40741E-7 " pathEditMode="relative" rAng="0" ptsTypes="AA">
                                      <p:cBhvr>
                                        <p:cTn id="133" dur="500" fill="hold"/>
                                        <p:tgtEl>
                                          <p:spTgt spid="1004551"/>
                                        </p:tgtEl>
                                        <p:attrNameLst>
                                          <p:attrName>ppt_x</p:attrName>
                                          <p:attrName>ppt_y</p:attrName>
                                        </p:attrNameLst>
                                      </p:cBhvr>
                                      <p:rCtr x="-6000" y="0"/>
                                    </p:animMotion>
                                  </p:childTnLst>
                                </p:cTn>
                              </p:par>
                            </p:childTnLst>
                          </p:cTn>
                        </p:par>
                        <p:par>
                          <p:cTn id="134" fill="hold">
                            <p:stCondLst>
                              <p:cond delay="500"/>
                            </p:stCondLst>
                            <p:childTnLst>
                              <p:par>
                                <p:cTn id="135" presetID="1" presetClass="emph" presetSubtype="2" fill="hold" nodeType="afterEffect">
                                  <p:stCondLst>
                                    <p:cond delay="0"/>
                                  </p:stCondLst>
                                  <p:childTnLst>
                                    <p:animClr clrSpc="rgb" dir="cw">
                                      <p:cBhvr>
                                        <p:cTn id="136" dur="500" fill="hold"/>
                                        <p:tgtEl>
                                          <p:spTgt spid="1004551"/>
                                        </p:tgtEl>
                                        <p:attrNameLst>
                                          <p:attrName>fillcolor</p:attrName>
                                        </p:attrNameLst>
                                      </p:cBhvr>
                                      <p:to>
                                        <a:srgbClr val="FFCCFF"/>
                                      </p:to>
                                    </p:animClr>
                                    <p:set>
                                      <p:cBhvr>
                                        <p:cTn id="137" dur="500" fill="hold"/>
                                        <p:tgtEl>
                                          <p:spTgt spid="1004551"/>
                                        </p:tgtEl>
                                        <p:attrNameLst>
                                          <p:attrName>fill.type</p:attrName>
                                        </p:attrNameLst>
                                      </p:cBhvr>
                                      <p:to>
                                        <p:strVal val="solid"/>
                                      </p:to>
                                    </p:set>
                                    <p:set>
                                      <p:cBhvr>
                                        <p:cTn id="138" dur="500" fill="hold"/>
                                        <p:tgtEl>
                                          <p:spTgt spid="100455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547" grpId="0" animBg="1"/>
      <p:bldP spid="1004547" grpId="1" animBg="1"/>
      <p:bldP spid="1004548" grpId="0" animBg="1"/>
      <p:bldP spid="1004548" grpId="1" animBg="1"/>
      <p:bldP spid="1004548" grpId="2" animBg="1"/>
      <p:bldP spid="1004548" grpId="3" animBg="1"/>
      <p:bldP spid="1004549" grpId="0" animBg="1"/>
      <p:bldP spid="1004549" grpId="1" animBg="1"/>
      <p:bldP spid="1004549" grpId="2" animBg="1"/>
      <p:bldP spid="1004550" grpId="0" animBg="1"/>
      <p:bldP spid="1004550" grpId="1" animBg="1"/>
      <p:bldP spid="1004551" grpId="0" animBg="1"/>
      <p:bldP spid="1004551" grpId="1" animBg="1"/>
      <p:bldP spid="1004552" grpId="0" animBg="1"/>
      <p:bldP spid="1004552" grpId="1" animBg="1"/>
      <p:bldP spid="1004552" grpId="2" animBg="1"/>
      <p:bldP spid="1004552" grpId="3" animBg="1"/>
      <p:bldP spid="1004552" grpId="4" animBg="1"/>
      <p:bldP spid="1004553" grpId="0" animBg="1"/>
      <p:bldP spid="1004553" grpId="1" animBg="1"/>
      <p:bldP spid="1004553" grpId="2" animBg="1"/>
      <p:bldP spid="1004553" grpId="3" animBg="1"/>
      <p:bldP spid="1004553" grpId="4" animBg="1"/>
      <p:bldP spid="1004554" grpId="0" animBg="1"/>
      <p:bldP spid="1004554" grpId="1" animBg="1"/>
      <p:bldP spid="1004554" grpId="2" animBg="1"/>
      <p:bldP spid="1004554" grpId="3" animBg="1"/>
      <p:bldP spid="1004554" grpId="4" animBg="1"/>
      <p:bldP spid="1004554" grpId="5" animBg="1"/>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55650" y="333375"/>
            <a:ext cx="7793038" cy="839788"/>
          </a:xfrm>
        </p:spPr>
        <p:txBody>
          <a:bodyPr/>
          <a:lstStyle/>
          <a:p>
            <a:pPr eaLnBrk="1" hangingPunct="1"/>
            <a:r>
              <a:rPr lang="zh-CN" altLang="en-US"/>
              <a:t>直接插入排序详解</a:t>
            </a:r>
            <a:endParaRPr lang="zh-CN" altLang="en-US"/>
          </a:p>
        </p:txBody>
      </p:sp>
      <p:pic>
        <p:nvPicPr>
          <p:cNvPr id="1031" name="Picture 4" descr="9D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43325" y="1148792"/>
            <a:ext cx="5400675" cy="487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Rectangle 7"/>
          <p:cNvSpPr>
            <a:spLocks noChangeArrowheads="1"/>
          </p:cNvSpPr>
          <p:nvPr/>
        </p:nvSpPr>
        <p:spPr bwMode="auto">
          <a:xfrm>
            <a:off x="0" y="30765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389" name="Rectangle 8"/>
          <p:cNvSpPr>
            <a:spLocks noChangeArrowheads="1"/>
          </p:cNvSpPr>
          <p:nvPr/>
        </p:nvSpPr>
        <p:spPr bwMode="auto">
          <a:xfrm>
            <a:off x="0" y="3429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435" name="Rectangle 3"/>
          <p:cNvSpPr>
            <a:spLocks noGrp="1" noChangeArrowheads="1"/>
          </p:cNvSpPr>
          <p:nvPr>
            <p:ph type="body" idx="1"/>
          </p:nvPr>
        </p:nvSpPr>
        <p:spPr>
          <a:xfrm>
            <a:off x="428625" y="1989138"/>
            <a:ext cx="3214688" cy="4114800"/>
          </a:xfrm>
          <a:solidFill>
            <a:schemeClr val="accent1">
              <a:lumMod val="20000"/>
              <a:lumOff val="80000"/>
            </a:schemeClr>
          </a:solidFill>
        </p:spPr>
        <p:txBody>
          <a:bodyPr/>
          <a:lstStyle/>
          <a:p>
            <a:pPr eaLnBrk="1" hangingPunct="1">
              <a:buFont typeface="Wingdings" panose="05000000000000000000" pitchFamily="2" charset="2"/>
              <a:buNone/>
              <a:defRPr/>
            </a:pPr>
            <a:r>
              <a:rPr lang="zh-CN" altLang="en-US" dirty="0"/>
              <a:t>序列</a:t>
            </a:r>
            <a:endParaRPr lang="en-US" altLang="zh-CN" dirty="0"/>
          </a:p>
          <a:p>
            <a:pPr eaLnBrk="1" hangingPunct="1">
              <a:buFont typeface="Wingdings" panose="05000000000000000000" pitchFamily="2" charset="2"/>
              <a:buNone/>
              <a:defRPr/>
            </a:pPr>
            <a:r>
              <a:rPr lang="en-US" altLang="zh-CN" dirty="0"/>
              <a:t>32</a:t>
            </a:r>
            <a:r>
              <a:rPr lang="zh-CN" altLang="en-US" dirty="0"/>
              <a:t>，</a:t>
            </a:r>
            <a:r>
              <a:rPr lang="en-US" altLang="zh-CN" dirty="0"/>
              <a:t>26</a:t>
            </a:r>
            <a:r>
              <a:rPr lang="zh-CN" altLang="en-US" dirty="0"/>
              <a:t>，</a:t>
            </a:r>
            <a:r>
              <a:rPr lang="en-US" altLang="zh-CN" dirty="0"/>
              <a:t>87</a:t>
            </a:r>
            <a:r>
              <a:rPr lang="zh-CN" altLang="en-US" dirty="0"/>
              <a:t>，</a:t>
            </a:r>
            <a:r>
              <a:rPr lang="en-US" altLang="zh-CN" dirty="0"/>
              <a:t>72</a:t>
            </a:r>
            <a:r>
              <a:rPr lang="zh-CN" altLang="en-US" dirty="0"/>
              <a:t>，</a:t>
            </a:r>
            <a:endParaRPr lang="en-US" altLang="zh-CN" dirty="0"/>
          </a:p>
          <a:p>
            <a:pPr eaLnBrk="1" hangingPunct="1">
              <a:buFont typeface="Wingdings" panose="05000000000000000000" pitchFamily="2" charset="2"/>
              <a:buNone/>
              <a:defRPr/>
            </a:pPr>
            <a:r>
              <a:rPr lang="en-US" altLang="zh-CN" dirty="0"/>
              <a:t>26*</a:t>
            </a:r>
            <a:r>
              <a:rPr lang="zh-CN" altLang="en-US" dirty="0"/>
              <a:t>，</a:t>
            </a:r>
            <a:r>
              <a:rPr lang="en-US" altLang="zh-CN" dirty="0"/>
              <a:t>17</a:t>
            </a:r>
            <a:endParaRPr lang="en-US" altLang="zh-CN" dirty="0"/>
          </a:p>
          <a:p>
            <a:pPr eaLnBrk="1" hangingPunct="1">
              <a:buFont typeface="Wingdings" panose="05000000000000000000" pitchFamily="2" charset="2"/>
              <a:buNone/>
              <a:defRPr/>
            </a:pPr>
            <a:r>
              <a:rPr lang="zh-CN" altLang="en-US" dirty="0"/>
              <a:t>进行插入排序。</a:t>
            </a:r>
            <a:endParaRPr lang="en-US" altLang="zh-CN" dirty="0"/>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
        <p:nvSpPr>
          <p:cNvPr id="3" name="矩形: 圆角 2"/>
          <p:cNvSpPr/>
          <p:nvPr/>
        </p:nvSpPr>
        <p:spPr>
          <a:xfrm>
            <a:off x="5220072" y="1556792"/>
            <a:ext cx="3923928" cy="7038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5">
                                            <p:bg/>
                                          </p:spTgt>
                                        </p:tgtEl>
                                        <p:attrNameLst>
                                          <p:attrName>style.visibility</p:attrName>
                                        </p:attrNameLst>
                                      </p:cBhvr>
                                      <p:to>
                                        <p:strVal val="visible"/>
                                      </p:to>
                                    </p:set>
                                    <p:animEffect transition="in" filter="blinds(horizontal)">
                                      <p:cBhvr>
                                        <p:cTn id="7" dur="500"/>
                                        <p:tgtEl>
                                          <p:spTgt spid="18435">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435">
                                            <p:txEl>
                                              <p:pRg st="0" end="0"/>
                                            </p:txEl>
                                          </p:spTgt>
                                        </p:tgtEl>
                                        <p:attrNameLst>
                                          <p:attrName>style.visibility</p:attrName>
                                        </p:attrNameLst>
                                      </p:cBhvr>
                                      <p:to>
                                        <p:strVal val="visible"/>
                                      </p:to>
                                    </p:set>
                                    <p:animEffect transition="in" filter="blinds(horizontal)">
                                      <p:cBhvr>
                                        <p:cTn id="10" dur="500"/>
                                        <p:tgtEl>
                                          <p:spTgt spid="18435">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8435">
                                            <p:txEl>
                                              <p:pRg st="1" end="1"/>
                                            </p:txEl>
                                          </p:spTgt>
                                        </p:tgtEl>
                                        <p:attrNameLst>
                                          <p:attrName>style.visibility</p:attrName>
                                        </p:attrNameLst>
                                      </p:cBhvr>
                                      <p:to>
                                        <p:strVal val="visible"/>
                                      </p:to>
                                    </p:set>
                                    <p:animEffect transition="in" filter="blinds(horizontal)">
                                      <p:cBhvr>
                                        <p:cTn id="13" dur="500"/>
                                        <p:tgtEl>
                                          <p:spTgt spid="18435">
                                            <p:txEl>
                                              <p:pRg st="1" end="1"/>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8435">
                                            <p:txEl>
                                              <p:pRg st="2" end="2"/>
                                            </p:txEl>
                                          </p:spTgt>
                                        </p:tgtEl>
                                        <p:attrNameLst>
                                          <p:attrName>style.visibility</p:attrName>
                                        </p:attrNameLst>
                                      </p:cBhvr>
                                      <p:to>
                                        <p:strVal val="visible"/>
                                      </p:to>
                                    </p:set>
                                    <p:animEffect transition="in" filter="blinds(horizontal)">
                                      <p:cBhvr>
                                        <p:cTn id="16" dur="500"/>
                                        <p:tgtEl>
                                          <p:spTgt spid="18435">
                                            <p:txEl>
                                              <p:pRg st="2" end="2"/>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animEffect transition="in" filter="blinds(horizontal)">
                                      <p:cBhvr>
                                        <p:cTn id="19" dur="500"/>
                                        <p:tgtEl>
                                          <p:spTgt spid="18435">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031"/>
                                        </p:tgtEl>
                                        <p:attrNameLst>
                                          <p:attrName>style.visibility</p:attrName>
                                        </p:attrNameLst>
                                      </p:cBhvr>
                                      <p:to>
                                        <p:strVal val="visible"/>
                                      </p:to>
                                    </p:set>
                                    <p:animEffect transition="in" filter="blinds(horizontal)">
                                      <p:cBhvr>
                                        <p:cTn id="24" dur="500"/>
                                        <p:tgtEl>
                                          <p:spTgt spid="103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0" nodeType="clickEffect">
                                  <p:stCondLst>
                                    <p:cond delay="0"/>
                                  </p:stCondLst>
                                  <p:childTnLst>
                                    <p:animMotion origin="layout" path="M 3.33333E-6 -7.40741E-7 L -0.00191 0.10394 " pathEditMode="relative" rAng="0" ptsTypes="AA">
                                      <p:cBhvr>
                                        <p:cTn id="32" dur="1500" fill="hold"/>
                                        <p:tgtEl>
                                          <p:spTgt spid="3"/>
                                        </p:tgtEl>
                                        <p:attrNameLst>
                                          <p:attrName>ppt_x</p:attrName>
                                          <p:attrName>ppt_y</p:attrName>
                                        </p:attrNameLst>
                                      </p:cBhvr>
                                      <p:rCtr x="-104" y="5185"/>
                                    </p:animMotion>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grpId="2" nodeType="clickEffect">
                                  <p:stCondLst>
                                    <p:cond delay="0"/>
                                  </p:stCondLst>
                                  <p:childTnLst>
                                    <p:animMotion origin="layout" path="M -0.00191 0.10394 L 3.05556E-6 0.25 " pathEditMode="relative" rAng="0" ptsTypes="AA">
                                      <p:cBhvr>
                                        <p:cTn id="36" dur="1500" fill="hold"/>
                                        <p:tgtEl>
                                          <p:spTgt spid="3"/>
                                        </p:tgtEl>
                                        <p:attrNameLst>
                                          <p:attrName>ppt_x</p:attrName>
                                          <p:attrName>ppt_y</p:attrName>
                                        </p:attrNameLst>
                                      </p:cBhvr>
                                      <p:rCtr x="0" y="6944"/>
                                    </p:animMotion>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grpId="3" nodeType="clickEffect">
                                  <p:stCondLst>
                                    <p:cond delay="0"/>
                                  </p:stCondLst>
                                  <p:childTnLst>
                                    <p:animMotion origin="layout" path="M 3.33333E-6 0.25 L -0.00191 0.34768 " pathEditMode="relative" rAng="0" ptsTypes="AA">
                                      <p:cBhvr>
                                        <p:cTn id="40" dur="1500" fill="hold"/>
                                        <p:tgtEl>
                                          <p:spTgt spid="3"/>
                                        </p:tgtEl>
                                        <p:attrNameLst>
                                          <p:attrName>ppt_x</p:attrName>
                                          <p:attrName>ppt_y</p:attrName>
                                        </p:attrNameLst>
                                      </p:cBhvr>
                                      <p:rCtr x="-104" y="4884"/>
                                    </p:animMotion>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grpId="4" nodeType="clickEffect">
                                  <p:stCondLst>
                                    <p:cond delay="0"/>
                                  </p:stCondLst>
                                  <p:childTnLst>
                                    <p:animMotion origin="layout" path="M -0.00191 0.34769 L -0.00191 0.4632 " pathEditMode="relative" rAng="0" ptsTypes="AA">
                                      <p:cBhvr>
                                        <p:cTn id="44" dur="1500" fill="hold"/>
                                        <p:tgtEl>
                                          <p:spTgt spid="3"/>
                                        </p:tgtEl>
                                        <p:attrNameLst>
                                          <p:attrName>ppt_x</p:attrName>
                                          <p:attrName>ppt_y</p:attrName>
                                        </p:attrNameLst>
                                      </p:cBhvr>
                                      <p:rCtr x="0" y="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animBg="1" uiExpand="1" build="p"/>
      <p:bldP spid="3" grpId="0" animBg="1"/>
      <p:bldP spid="3" grpId="1" animBg="1"/>
      <p:bldP spid="3" grpId="2" animBg="1"/>
      <p:bldP spid="3" grpId="3" animBg="1"/>
      <p:bldP spid="3" grpId="4"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a:t>直接插入排序算法</a:t>
            </a:r>
            <a:endParaRPr lang="zh-CN" altLang="en-US"/>
          </a:p>
        </p:txBody>
      </p:sp>
      <p:sp>
        <p:nvSpPr>
          <p:cNvPr id="19459" name="内容占位符 2"/>
          <p:cNvSpPr>
            <a:spLocks noGrp="1"/>
          </p:cNvSpPr>
          <p:nvPr>
            <p:ph idx="1"/>
          </p:nvPr>
        </p:nvSpPr>
        <p:spPr>
          <a:xfrm>
            <a:off x="571500" y="1989138"/>
            <a:ext cx="8388350" cy="4114800"/>
          </a:xfrm>
        </p:spPr>
        <p:txBody>
          <a:bodyPr/>
          <a:lstStyle/>
          <a:p>
            <a:pPr marL="0" indent="0">
              <a:buFont typeface="Wingdings" panose="05000000000000000000" pitchFamily="2" charset="2"/>
              <a:buNone/>
              <a:defRPr/>
            </a:pPr>
            <a:r>
              <a:rPr lang="en-US" altLang="zh-CN" sz="2000" dirty="0"/>
              <a:t>public static void </a:t>
            </a:r>
            <a:r>
              <a:rPr lang="en-US" altLang="zh-CN" sz="2000" dirty="0" err="1">
                <a:solidFill>
                  <a:srgbClr val="FF0000"/>
                </a:solidFill>
              </a:rPr>
              <a:t>insertSort</a:t>
            </a:r>
            <a:r>
              <a:rPr lang="en-US" altLang="zh-CN" sz="2000" dirty="0"/>
              <a:t>(</a:t>
            </a:r>
            <a:r>
              <a:rPr lang="en-US" altLang="zh-CN" sz="2000" dirty="0" err="1"/>
              <a:t>int</a:t>
            </a:r>
            <a:r>
              <a:rPr lang="en-US" altLang="zh-CN" sz="2000" dirty="0"/>
              <a:t>[] table)             //</a:t>
            </a:r>
            <a:r>
              <a:rPr lang="zh-CN" altLang="en-US" sz="2000" dirty="0"/>
              <a:t>直接插入排序</a:t>
            </a:r>
            <a:endParaRPr lang="zh-CN" altLang="en-US" sz="2000" dirty="0"/>
          </a:p>
          <a:p>
            <a:pPr marL="0" indent="0">
              <a:buFont typeface="Wingdings" panose="05000000000000000000" pitchFamily="2" charset="2"/>
              <a:buNone/>
              <a:defRPr/>
            </a:pPr>
            <a:r>
              <a:rPr lang="zh-CN" altLang="en-US" sz="2000" dirty="0"/>
              <a:t>    </a:t>
            </a:r>
            <a:r>
              <a:rPr lang="en-US" altLang="zh-CN" sz="2000" dirty="0"/>
              <a:t>{ </a:t>
            </a:r>
            <a:r>
              <a:rPr lang="zh-CN" altLang="en-US" sz="2000" dirty="0"/>
              <a:t>    </a:t>
            </a:r>
            <a:r>
              <a:rPr lang="en-US" altLang="zh-CN" sz="2000" dirty="0" err="1"/>
              <a:t>System.out.println</a:t>
            </a:r>
            <a:r>
              <a:rPr lang="en-US" altLang="zh-CN" sz="2000" dirty="0"/>
              <a:t>("</a:t>
            </a:r>
            <a:r>
              <a:rPr lang="zh-CN" altLang="en-US" sz="2000" dirty="0"/>
              <a:t>直接插入排序</a:t>
            </a:r>
            <a:r>
              <a:rPr lang="en-US" altLang="zh-CN" sz="2000" dirty="0"/>
              <a:t>");</a:t>
            </a:r>
            <a:endParaRPr lang="en-US" altLang="zh-CN" sz="2000" dirty="0"/>
          </a:p>
          <a:p>
            <a:pPr marL="0" indent="446405">
              <a:buFont typeface="Wingdings" panose="05000000000000000000" pitchFamily="2" charset="2"/>
              <a:buNone/>
              <a:defRPr/>
            </a:pPr>
            <a:r>
              <a:rPr lang="en-US" altLang="zh-CN" sz="2000" dirty="0">
                <a:solidFill>
                  <a:srgbClr val="003399"/>
                </a:solidFill>
              </a:rPr>
              <a:t>   for (</a:t>
            </a:r>
            <a:r>
              <a:rPr lang="en-US" altLang="zh-CN" sz="2000" dirty="0" err="1">
                <a:solidFill>
                  <a:srgbClr val="003399"/>
                </a:solidFill>
              </a:rPr>
              <a:t>int</a:t>
            </a:r>
            <a:r>
              <a:rPr lang="en-US" altLang="zh-CN" sz="2000" dirty="0">
                <a:solidFill>
                  <a:srgbClr val="003399"/>
                </a:solidFill>
              </a:rPr>
              <a:t> </a:t>
            </a:r>
            <a:r>
              <a:rPr lang="en-US" altLang="zh-CN" sz="2000" dirty="0" err="1">
                <a:solidFill>
                  <a:srgbClr val="003399"/>
                </a:solidFill>
              </a:rPr>
              <a:t>i</a:t>
            </a:r>
            <a:r>
              <a:rPr lang="en-US" altLang="zh-CN" sz="2000" dirty="0">
                <a:solidFill>
                  <a:srgbClr val="003399"/>
                </a:solidFill>
              </a:rPr>
              <a:t>=1; </a:t>
            </a:r>
            <a:r>
              <a:rPr lang="en-US" altLang="zh-CN" sz="2000" dirty="0" err="1">
                <a:solidFill>
                  <a:srgbClr val="003399"/>
                </a:solidFill>
              </a:rPr>
              <a:t>i</a:t>
            </a:r>
            <a:r>
              <a:rPr lang="en-US" altLang="zh-CN" sz="2000" dirty="0">
                <a:solidFill>
                  <a:srgbClr val="003399"/>
                </a:solidFill>
              </a:rPr>
              <a:t>&lt;</a:t>
            </a:r>
            <a:r>
              <a:rPr lang="en-US" altLang="zh-CN" sz="2000" dirty="0" err="1">
                <a:solidFill>
                  <a:srgbClr val="003399"/>
                </a:solidFill>
              </a:rPr>
              <a:t>table.length</a:t>
            </a:r>
            <a:r>
              <a:rPr lang="en-US" altLang="zh-CN" sz="2000" dirty="0">
                <a:solidFill>
                  <a:srgbClr val="003399"/>
                </a:solidFill>
              </a:rPr>
              <a:t>; </a:t>
            </a:r>
            <a:r>
              <a:rPr lang="en-US" altLang="zh-CN" sz="2000" dirty="0" err="1">
                <a:solidFill>
                  <a:srgbClr val="003399"/>
                </a:solidFill>
              </a:rPr>
              <a:t>i</a:t>
            </a:r>
            <a:r>
              <a:rPr lang="en-US" altLang="zh-CN" sz="2000" dirty="0">
                <a:solidFill>
                  <a:srgbClr val="003399"/>
                </a:solidFill>
              </a:rPr>
              <a:t>++)                  </a:t>
            </a:r>
            <a:r>
              <a:rPr lang="en-US" altLang="zh-CN" sz="2000" dirty="0"/>
              <a:t>//n-1</a:t>
            </a:r>
            <a:r>
              <a:rPr lang="zh-CN" altLang="en-US" sz="2000" dirty="0"/>
              <a:t>趟扫描</a:t>
            </a:r>
            <a:endParaRPr lang="zh-CN" altLang="en-US" sz="2000" dirty="0"/>
          </a:p>
          <a:p>
            <a:pPr marL="0" indent="446405">
              <a:buFont typeface="Wingdings" panose="05000000000000000000" pitchFamily="2" charset="2"/>
              <a:buNone/>
              <a:defRPr/>
            </a:pPr>
            <a:r>
              <a:rPr lang="zh-CN" altLang="en-US" sz="2000" dirty="0">
                <a:solidFill>
                  <a:srgbClr val="003399"/>
                </a:solidFill>
              </a:rPr>
              <a:t>   </a:t>
            </a:r>
            <a:r>
              <a:rPr lang="en-US" altLang="zh-CN" sz="2000" dirty="0">
                <a:solidFill>
                  <a:srgbClr val="003399"/>
                </a:solidFill>
              </a:rPr>
              <a:t>{      </a:t>
            </a:r>
            <a:r>
              <a:rPr lang="en-US" altLang="zh-CN" sz="2000" dirty="0" err="1">
                <a:solidFill>
                  <a:srgbClr val="003399"/>
                </a:solidFill>
              </a:rPr>
              <a:t>int</a:t>
            </a:r>
            <a:r>
              <a:rPr lang="en-US" altLang="zh-CN" sz="2000" dirty="0">
                <a:solidFill>
                  <a:srgbClr val="003399"/>
                </a:solidFill>
              </a:rPr>
              <a:t> temp=table[</a:t>
            </a:r>
            <a:r>
              <a:rPr lang="en-US" altLang="zh-CN" sz="2000" dirty="0" err="1">
                <a:solidFill>
                  <a:srgbClr val="003399"/>
                </a:solidFill>
              </a:rPr>
              <a:t>i</a:t>
            </a:r>
            <a:r>
              <a:rPr lang="en-US" altLang="zh-CN" sz="2000" dirty="0">
                <a:solidFill>
                  <a:srgbClr val="003399"/>
                </a:solidFill>
              </a:rPr>
              <a:t>]; //</a:t>
            </a:r>
            <a:r>
              <a:rPr lang="zh-CN" altLang="en-US" sz="2000" dirty="0">
                <a:solidFill>
                  <a:srgbClr val="003399"/>
                </a:solidFill>
              </a:rPr>
              <a:t>每趟将</a:t>
            </a:r>
            <a:r>
              <a:rPr lang="en-US" altLang="zh-CN" sz="2000" dirty="0">
                <a:solidFill>
                  <a:srgbClr val="003399"/>
                </a:solidFill>
              </a:rPr>
              <a:t>table[</a:t>
            </a:r>
            <a:r>
              <a:rPr lang="en-US" altLang="zh-CN" sz="2000" dirty="0" err="1">
                <a:solidFill>
                  <a:srgbClr val="003399"/>
                </a:solidFill>
              </a:rPr>
              <a:t>i</a:t>
            </a:r>
            <a:r>
              <a:rPr lang="en-US" altLang="zh-CN" sz="2000" dirty="0">
                <a:solidFill>
                  <a:srgbClr val="003399"/>
                </a:solidFill>
              </a:rPr>
              <a:t>]</a:t>
            </a:r>
            <a:r>
              <a:rPr lang="zh-CN" altLang="en-US" sz="2000" dirty="0">
                <a:solidFill>
                  <a:srgbClr val="003399"/>
                </a:solidFill>
              </a:rPr>
              <a:t>插入到前面已排序的序列中</a:t>
            </a:r>
            <a:endParaRPr lang="zh-CN" altLang="en-US" sz="2000" dirty="0">
              <a:solidFill>
                <a:srgbClr val="003399"/>
              </a:solidFill>
            </a:endParaRPr>
          </a:p>
          <a:p>
            <a:pPr marL="0" indent="446405">
              <a:buFont typeface="Wingdings" panose="05000000000000000000" pitchFamily="2" charset="2"/>
              <a:buNone/>
              <a:defRPr/>
            </a:pPr>
            <a:r>
              <a:rPr lang="en-US" altLang="zh-CN" sz="2000" dirty="0">
                <a:solidFill>
                  <a:srgbClr val="FF0000"/>
                </a:solidFill>
              </a:rPr>
              <a:t>           for (</a:t>
            </a:r>
            <a:r>
              <a:rPr lang="en-US" altLang="zh-CN" sz="2000" dirty="0" err="1">
                <a:solidFill>
                  <a:srgbClr val="FF0000"/>
                </a:solidFill>
              </a:rPr>
              <a:t>int</a:t>
            </a:r>
            <a:r>
              <a:rPr lang="en-US" altLang="zh-CN" sz="2000" dirty="0">
                <a:solidFill>
                  <a:srgbClr val="FF0000"/>
                </a:solidFill>
              </a:rPr>
              <a:t> j=i-1; j&gt;-1 &amp;&amp; temp&lt;table[j]; j--)//</a:t>
            </a:r>
            <a:r>
              <a:rPr lang="zh-CN" altLang="en-US" sz="2000" dirty="0">
                <a:solidFill>
                  <a:srgbClr val="FF0000"/>
                </a:solidFill>
              </a:rPr>
              <a:t>将前面较大元素后移</a:t>
            </a:r>
            <a:endParaRPr lang="zh-CN" altLang="en-US" sz="2000" dirty="0">
              <a:solidFill>
                <a:srgbClr val="FF0000"/>
              </a:solidFill>
            </a:endParaRPr>
          </a:p>
          <a:p>
            <a:pPr marL="0" indent="446405">
              <a:buFont typeface="Wingdings" panose="05000000000000000000" pitchFamily="2" charset="2"/>
              <a:buNone/>
              <a:defRPr/>
            </a:pPr>
            <a:r>
              <a:rPr lang="zh-CN" altLang="en-US" sz="2000" dirty="0">
                <a:solidFill>
                  <a:srgbClr val="FF0000"/>
                </a:solidFill>
              </a:rPr>
              <a:t>          </a:t>
            </a:r>
            <a:r>
              <a:rPr lang="en-US" altLang="zh-CN" sz="2000" dirty="0">
                <a:solidFill>
                  <a:srgbClr val="FF0000"/>
                </a:solidFill>
              </a:rPr>
              <a:t>{       table[j+1] = table[j];            }</a:t>
            </a:r>
            <a:endParaRPr lang="en-US" altLang="zh-CN" sz="2000" dirty="0">
              <a:solidFill>
                <a:srgbClr val="FF0000"/>
              </a:solidFill>
            </a:endParaRPr>
          </a:p>
          <a:p>
            <a:pPr marL="0" indent="446405">
              <a:buFont typeface="Wingdings" panose="05000000000000000000" pitchFamily="2" charset="2"/>
              <a:buNone/>
              <a:defRPr/>
            </a:pPr>
            <a:r>
              <a:rPr lang="en-US" altLang="zh-CN" sz="2000" dirty="0">
                <a:solidFill>
                  <a:srgbClr val="FF0000"/>
                </a:solidFill>
              </a:rPr>
              <a:t>          table[j+1] = temp;                             //temp</a:t>
            </a:r>
            <a:r>
              <a:rPr lang="zh-CN" altLang="en-US" sz="2000" dirty="0">
                <a:solidFill>
                  <a:srgbClr val="FF0000"/>
                </a:solidFill>
              </a:rPr>
              <a:t>值到达插入位置</a:t>
            </a:r>
            <a:endParaRPr lang="zh-CN" altLang="en-US" sz="2000" dirty="0">
              <a:solidFill>
                <a:srgbClr val="FF0000"/>
              </a:solidFill>
            </a:endParaRPr>
          </a:p>
          <a:p>
            <a:pPr marL="0" indent="446405">
              <a:buFont typeface="Wingdings" panose="05000000000000000000" pitchFamily="2" charset="2"/>
              <a:buNone/>
              <a:defRPr/>
            </a:pPr>
            <a:r>
              <a:rPr lang="zh-CN" altLang="en-US" sz="2000" dirty="0">
                <a:solidFill>
                  <a:srgbClr val="003399"/>
                </a:solidFill>
              </a:rPr>
              <a:t>          </a:t>
            </a:r>
            <a:r>
              <a:rPr lang="en-US" altLang="zh-CN" sz="2000" dirty="0" err="1">
                <a:solidFill>
                  <a:srgbClr val="003399"/>
                </a:solidFill>
              </a:rPr>
              <a:t>System.out.print</a:t>
            </a:r>
            <a:r>
              <a:rPr lang="en-US" altLang="zh-CN" sz="2000" dirty="0">
                <a:solidFill>
                  <a:srgbClr val="003399"/>
                </a:solidFill>
              </a:rPr>
              <a:t>("</a:t>
            </a:r>
            <a:r>
              <a:rPr lang="zh-CN" altLang="en-US" sz="2000" dirty="0">
                <a:solidFill>
                  <a:srgbClr val="003399"/>
                </a:solidFill>
              </a:rPr>
              <a:t>第</a:t>
            </a:r>
            <a:r>
              <a:rPr lang="en-US" altLang="zh-CN" sz="2000" dirty="0">
                <a:solidFill>
                  <a:srgbClr val="003399"/>
                </a:solidFill>
              </a:rPr>
              <a:t>"+</a:t>
            </a:r>
            <a:r>
              <a:rPr lang="en-US" altLang="zh-CN" sz="2000" dirty="0" err="1">
                <a:solidFill>
                  <a:srgbClr val="003399"/>
                </a:solidFill>
              </a:rPr>
              <a:t>i</a:t>
            </a:r>
            <a:r>
              <a:rPr lang="en-US" altLang="zh-CN" sz="2000" dirty="0">
                <a:solidFill>
                  <a:srgbClr val="003399"/>
                </a:solidFill>
              </a:rPr>
              <a:t>+"</a:t>
            </a:r>
            <a:r>
              <a:rPr lang="zh-CN" altLang="en-US" sz="2000" dirty="0">
                <a:solidFill>
                  <a:srgbClr val="003399"/>
                </a:solidFill>
              </a:rPr>
              <a:t>趟</a:t>
            </a:r>
            <a:r>
              <a:rPr lang="en-US" altLang="zh-CN" sz="2000" dirty="0">
                <a:solidFill>
                  <a:srgbClr val="003399"/>
                </a:solidFill>
              </a:rPr>
              <a:t>: ");</a:t>
            </a:r>
            <a:endParaRPr lang="en-US" altLang="zh-CN" sz="2000" dirty="0">
              <a:solidFill>
                <a:srgbClr val="003399"/>
              </a:solidFill>
            </a:endParaRPr>
          </a:p>
          <a:p>
            <a:pPr marL="0" indent="446405">
              <a:buFont typeface="Wingdings" panose="05000000000000000000" pitchFamily="2" charset="2"/>
              <a:buNone/>
              <a:defRPr/>
            </a:pPr>
            <a:r>
              <a:rPr lang="en-US" altLang="zh-CN" sz="2000" dirty="0">
                <a:solidFill>
                  <a:srgbClr val="003399"/>
                </a:solidFill>
              </a:rPr>
              <a:t>          print(table);</a:t>
            </a:r>
            <a:endParaRPr lang="en-US" altLang="zh-CN" sz="2000" dirty="0">
              <a:solidFill>
                <a:srgbClr val="003399"/>
              </a:solidFill>
            </a:endParaRPr>
          </a:p>
          <a:p>
            <a:pPr marL="0" indent="446405">
              <a:buFont typeface="Wingdings" panose="05000000000000000000" pitchFamily="2" charset="2"/>
              <a:buNone/>
              <a:defRPr/>
            </a:pPr>
            <a:r>
              <a:rPr lang="en-US" altLang="zh-CN" sz="2000" dirty="0">
                <a:solidFill>
                  <a:srgbClr val="003399"/>
                </a:solidFill>
              </a:rPr>
              <a:t>    }</a:t>
            </a:r>
            <a:endParaRPr lang="en-US" altLang="zh-CN" sz="2000" dirty="0">
              <a:solidFill>
                <a:srgbClr val="003399"/>
              </a:solidFill>
            </a:endParaRPr>
          </a:p>
          <a:p>
            <a:pPr marL="0" indent="0">
              <a:buFont typeface="Wingdings" panose="05000000000000000000" pitchFamily="2" charset="2"/>
              <a:buNone/>
              <a:defRPr/>
            </a:pPr>
            <a:r>
              <a:rPr lang="en-US" altLang="zh-CN" sz="2000" dirty="0"/>
              <a:t>   }</a:t>
            </a:r>
            <a:endParaRPr lang="zh-CN" altLang="en-US" sz="2000" dirty="0"/>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a:t>直接插入排序效率分析</a:t>
            </a:r>
            <a:endParaRPr lang="zh-CN" altLang="en-US"/>
          </a:p>
        </p:txBody>
      </p:sp>
      <p:sp>
        <p:nvSpPr>
          <p:cNvPr id="1029" name="内容占位符 2"/>
          <p:cNvSpPr>
            <a:spLocks noGrp="1"/>
          </p:cNvSpPr>
          <p:nvPr>
            <p:ph idx="1"/>
          </p:nvPr>
        </p:nvSpPr>
        <p:spPr>
          <a:xfrm>
            <a:off x="571500" y="1857375"/>
            <a:ext cx="8388350" cy="4246563"/>
          </a:xfrm>
        </p:spPr>
        <p:txBody>
          <a:bodyPr/>
          <a:lstStyle/>
          <a:p>
            <a:pPr eaLnBrk="1" hangingPunct="1">
              <a:lnSpc>
                <a:spcPct val="90000"/>
              </a:lnSpc>
            </a:pPr>
            <a:r>
              <a:rPr lang="zh-CN" altLang="en-US" sz="2800" dirty="0"/>
              <a:t>空间代价：</a:t>
            </a:r>
            <a:r>
              <a:rPr lang="en-US" altLang="zh-CN" sz="2800" dirty="0"/>
              <a:t>O(1)  ——temp</a:t>
            </a:r>
            <a:r>
              <a:rPr lang="zh-CN" altLang="en-US" sz="2800" dirty="0"/>
              <a:t>占用的空间</a:t>
            </a:r>
            <a:endParaRPr lang="en-US" altLang="zh-CN" sz="2800" dirty="0"/>
          </a:p>
          <a:p>
            <a:pPr eaLnBrk="1" hangingPunct="1">
              <a:lnSpc>
                <a:spcPct val="90000"/>
              </a:lnSpc>
            </a:pPr>
            <a:r>
              <a:rPr lang="zh-CN" altLang="en-US" sz="2800" dirty="0"/>
              <a:t>时间代价：</a:t>
            </a:r>
            <a:endParaRPr lang="zh-CN" altLang="en-US" sz="2800" dirty="0"/>
          </a:p>
          <a:p>
            <a:pPr lvl="1" eaLnBrk="1" hangingPunct="1">
              <a:lnSpc>
                <a:spcPct val="90000"/>
              </a:lnSpc>
            </a:pPr>
            <a:r>
              <a:rPr lang="zh-CN" altLang="en-US" sz="2400" dirty="0"/>
              <a:t>最佳情况（正序）：每个元素只比较一次，共</a:t>
            </a:r>
            <a:r>
              <a:rPr lang="en-US" altLang="zh-CN" sz="2400" dirty="0"/>
              <a:t>n-1</a:t>
            </a:r>
            <a:r>
              <a:rPr lang="zh-CN" altLang="en-US" sz="2400" dirty="0"/>
              <a:t>次比较，每个元素都不需要移动，只需要做</a:t>
            </a:r>
            <a:r>
              <a:rPr lang="en-US" altLang="zh-CN" sz="2400" dirty="0"/>
              <a:t>(</a:t>
            </a:r>
            <a:r>
              <a:rPr lang="en-US" altLang="zh-CN" sz="2400" dirty="0">
                <a:solidFill>
                  <a:srgbClr val="003399"/>
                </a:solidFill>
              </a:rPr>
              <a:t>temp=table[</a:t>
            </a:r>
            <a:r>
              <a:rPr lang="en-US" altLang="zh-CN" sz="2400" dirty="0" err="1">
                <a:solidFill>
                  <a:srgbClr val="003399"/>
                </a:solidFill>
              </a:rPr>
              <a:t>i</a:t>
            </a:r>
            <a:r>
              <a:rPr lang="en-US" altLang="zh-CN" sz="2400" dirty="0">
                <a:solidFill>
                  <a:srgbClr val="003399"/>
                </a:solidFill>
              </a:rPr>
              <a:t>]</a:t>
            </a:r>
            <a:r>
              <a:rPr lang="zh-CN" altLang="en-US" sz="2400" dirty="0">
                <a:solidFill>
                  <a:srgbClr val="003399"/>
                </a:solidFill>
              </a:rPr>
              <a:t>和</a:t>
            </a:r>
            <a:r>
              <a:rPr lang="en-US" altLang="zh-CN" sz="2400" dirty="0">
                <a:solidFill>
                  <a:srgbClr val="FF0000"/>
                </a:solidFill>
              </a:rPr>
              <a:t>table[j+1] = temp</a:t>
            </a:r>
            <a:r>
              <a:rPr lang="en-US" altLang="zh-CN" sz="2400" dirty="0"/>
              <a:t>)</a:t>
            </a:r>
            <a:r>
              <a:rPr lang="zh-CN" altLang="en-US" sz="2400" dirty="0"/>
              <a:t>共</a:t>
            </a:r>
            <a:r>
              <a:rPr lang="en-US" altLang="zh-CN" sz="2400" dirty="0"/>
              <a:t>2(n-1)</a:t>
            </a:r>
            <a:r>
              <a:rPr lang="zh-CN" altLang="en-US" sz="2400" dirty="0"/>
              <a:t>次移动，所以时间复杂度为</a:t>
            </a:r>
            <a:r>
              <a:rPr lang="en-US" altLang="zh-CN" sz="2400" dirty="0"/>
              <a:t>O(n) </a:t>
            </a:r>
            <a:endParaRPr lang="en-US" altLang="zh-CN" sz="2400" dirty="0"/>
          </a:p>
          <a:p>
            <a:pPr lvl="1" eaLnBrk="1" hangingPunct="1">
              <a:lnSpc>
                <a:spcPct val="90000"/>
              </a:lnSpc>
            </a:pPr>
            <a:r>
              <a:rPr lang="zh-CN" altLang="en-US" sz="2400" dirty="0"/>
              <a:t>最差情况（反序）：插入元素</a:t>
            </a:r>
            <a:r>
              <a:rPr lang="en-US" altLang="zh-CN" sz="2400" dirty="0"/>
              <a:t>a</a:t>
            </a:r>
            <a:r>
              <a:rPr lang="en-US" altLang="zh-CN" sz="2400" baseline="-25000" dirty="0"/>
              <a:t>i</a:t>
            </a:r>
            <a:r>
              <a:rPr lang="zh-CN" altLang="en-US" sz="2400" dirty="0"/>
              <a:t>时和前面每个元素都进行比较并要移动，比较了</a:t>
            </a:r>
            <a:r>
              <a:rPr lang="en-US" altLang="zh-CN" sz="2400" dirty="0" err="1"/>
              <a:t>i</a:t>
            </a:r>
            <a:r>
              <a:rPr lang="zh-CN" altLang="en-US" sz="2400" dirty="0"/>
              <a:t>次，移动了</a:t>
            </a:r>
            <a:r>
              <a:rPr lang="en-US" altLang="zh-CN" sz="2400" dirty="0" err="1"/>
              <a:t>i</a:t>
            </a:r>
            <a:r>
              <a:rPr lang="zh-CN" altLang="en-US" sz="2400" dirty="0"/>
              <a:t>次，加上</a:t>
            </a:r>
            <a:r>
              <a:rPr lang="en-US" altLang="zh-CN" sz="2400" dirty="0"/>
              <a:t>(</a:t>
            </a:r>
            <a:r>
              <a:rPr lang="en-US" altLang="zh-CN" sz="2400" dirty="0">
                <a:solidFill>
                  <a:srgbClr val="003399"/>
                </a:solidFill>
              </a:rPr>
              <a:t>temp=table[</a:t>
            </a:r>
            <a:r>
              <a:rPr lang="en-US" altLang="zh-CN" sz="2400" dirty="0" err="1">
                <a:solidFill>
                  <a:srgbClr val="003399"/>
                </a:solidFill>
              </a:rPr>
              <a:t>i</a:t>
            </a:r>
            <a:r>
              <a:rPr lang="en-US" altLang="zh-CN" sz="2400" dirty="0">
                <a:solidFill>
                  <a:srgbClr val="003399"/>
                </a:solidFill>
              </a:rPr>
              <a:t>]</a:t>
            </a:r>
            <a:r>
              <a:rPr lang="zh-CN" altLang="en-US" sz="2400" dirty="0">
                <a:solidFill>
                  <a:srgbClr val="003399"/>
                </a:solidFill>
              </a:rPr>
              <a:t>和</a:t>
            </a:r>
            <a:r>
              <a:rPr lang="en-US" altLang="zh-CN" sz="2400" dirty="0">
                <a:solidFill>
                  <a:srgbClr val="FF0000"/>
                </a:solidFill>
              </a:rPr>
              <a:t>table[j+1] = temp</a:t>
            </a:r>
            <a:r>
              <a:rPr lang="en-US" altLang="zh-CN" sz="2400" dirty="0"/>
              <a:t>)</a:t>
            </a:r>
            <a:r>
              <a:rPr lang="zh-CN" altLang="en-US" sz="2400" dirty="0"/>
              <a:t>两次移动，共</a:t>
            </a:r>
            <a:r>
              <a:rPr lang="en-US" altLang="zh-CN" sz="2400" dirty="0"/>
              <a:t>i+2</a:t>
            </a:r>
            <a:r>
              <a:rPr lang="zh-CN" altLang="en-US" sz="2400" dirty="0"/>
              <a:t>次移动。所有元素均如此得到</a:t>
            </a:r>
            <a:endParaRPr lang="en-US" altLang="zh-CN" sz="2400" dirty="0"/>
          </a:p>
          <a:p>
            <a:pPr lvl="1" eaLnBrk="1" hangingPunct="1">
              <a:lnSpc>
                <a:spcPct val="90000"/>
              </a:lnSpc>
            </a:pPr>
            <a:endParaRPr lang="en-US" altLang="zh-CN" sz="2400" dirty="0"/>
          </a:p>
          <a:p>
            <a:pPr lvl="1" eaLnBrk="1" hangingPunct="1">
              <a:lnSpc>
                <a:spcPct val="90000"/>
              </a:lnSpc>
            </a:pPr>
            <a:endParaRPr lang="en-US" altLang="zh-CN" sz="2400" dirty="0"/>
          </a:p>
          <a:p>
            <a:pPr lvl="1" eaLnBrk="1" hangingPunct="1">
              <a:lnSpc>
                <a:spcPct val="90000"/>
              </a:lnSpc>
              <a:buFont typeface="Wingdings" panose="05000000000000000000" pitchFamily="2" charset="2"/>
              <a:buNone/>
            </a:pPr>
            <a:r>
              <a:rPr lang="zh-CN" altLang="en-US" sz="2400" dirty="0"/>
              <a:t>所以时间复杂度为</a:t>
            </a:r>
            <a:r>
              <a:rPr lang="en-US" altLang="zh-CN" sz="2400" dirty="0"/>
              <a:t>O(n</a:t>
            </a:r>
            <a:r>
              <a:rPr lang="en-US" altLang="zh-CN" sz="2400" baseline="30000" dirty="0"/>
              <a:t>2</a:t>
            </a:r>
            <a:r>
              <a:rPr lang="en-US" altLang="zh-CN" sz="2400" dirty="0"/>
              <a:t>) </a:t>
            </a:r>
            <a:endParaRPr lang="zh-CN" altLang="en-US" sz="2400" dirty="0"/>
          </a:p>
          <a:p>
            <a:pPr lvl="1" eaLnBrk="1" hangingPunct="1">
              <a:lnSpc>
                <a:spcPct val="90000"/>
              </a:lnSpc>
            </a:pPr>
            <a:endParaRPr lang="zh-CN" altLang="en-US" sz="2400" dirty="0"/>
          </a:p>
          <a:p>
            <a:pPr lvl="1" eaLnBrk="1" hangingPunct="1">
              <a:lnSpc>
                <a:spcPct val="90000"/>
              </a:lnSpc>
            </a:pPr>
            <a:endParaRPr lang="zh-CN" altLang="en-US" sz="2400" dirty="0"/>
          </a:p>
          <a:p>
            <a:pPr lvl="1" eaLnBrk="1" hangingPunct="1">
              <a:lnSpc>
                <a:spcPct val="90000"/>
              </a:lnSpc>
            </a:pPr>
            <a:endParaRPr lang="zh-CN" altLang="en-US" sz="2400" dirty="0"/>
          </a:p>
          <a:p>
            <a:pPr lvl="1" eaLnBrk="1" hangingPunct="1">
              <a:lnSpc>
                <a:spcPct val="90000"/>
              </a:lnSpc>
            </a:pPr>
            <a:endParaRPr lang="zh-CN" altLang="en-US" sz="2400" dirty="0"/>
          </a:p>
          <a:p>
            <a:pPr>
              <a:buFont typeface="Wingdings" panose="05000000000000000000" pitchFamily="2" charset="2"/>
              <a:buNone/>
            </a:pPr>
            <a:endParaRPr lang="zh-CN" altLang="en-US" sz="2800" dirty="0"/>
          </a:p>
        </p:txBody>
      </p:sp>
      <p:graphicFrame>
        <p:nvGraphicFramePr>
          <p:cNvPr id="1030" name="Object 6"/>
          <p:cNvGraphicFramePr>
            <a:graphicFrameLocks noChangeAspect="1"/>
          </p:cNvGraphicFramePr>
          <p:nvPr/>
        </p:nvGraphicFramePr>
        <p:xfrm>
          <a:off x="1643063" y="5643563"/>
          <a:ext cx="2649537" cy="782637"/>
        </p:xfrm>
        <a:graphic>
          <a:graphicData uri="http://schemas.openxmlformats.org/presentationml/2006/ole">
            <mc:AlternateContent xmlns:mc="http://schemas.openxmlformats.org/markup-compatibility/2006">
              <mc:Choice xmlns:v="urn:schemas-microsoft-com:vml" Requires="v">
                <p:oleObj spid="_x0000_s18536" name="Equation" r:id="rId1" imgW="1473200" imgH="444500" progId="Equation.3">
                  <p:embed/>
                </p:oleObj>
              </mc:Choice>
              <mc:Fallback>
                <p:oleObj name="Equation" r:id="rId1" imgW="1473200" imgH="4445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63" y="5643563"/>
                        <a:ext cx="2649537"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1" name="Object 5"/>
          <p:cNvGraphicFramePr>
            <a:graphicFrameLocks noChangeAspect="1"/>
          </p:cNvGraphicFramePr>
          <p:nvPr/>
        </p:nvGraphicFramePr>
        <p:xfrm>
          <a:off x="4602163" y="5572125"/>
          <a:ext cx="3892550" cy="803275"/>
        </p:xfrm>
        <a:graphic>
          <a:graphicData uri="http://schemas.openxmlformats.org/presentationml/2006/ole">
            <mc:AlternateContent xmlns:mc="http://schemas.openxmlformats.org/markup-compatibility/2006">
              <mc:Choice xmlns:v="urn:schemas-microsoft-com:vml" Requires="v">
                <p:oleObj spid="_x0000_s18537" name="Equation" r:id="rId3" imgW="2159000" imgH="444500" progId="Equation.3">
                  <p:embed/>
                </p:oleObj>
              </mc:Choice>
              <mc:Fallback>
                <p:oleObj name="Equation" r:id="rId3" imgW="2159000" imgH="4445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2163" y="5572125"/>
                        <a:ext cx="389255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animEffect transition="in" filter="blinds(horizontal)">
                                      <p:cBhvr>
                                        <p:cTn id="7" dur="500"/>
                                        <p:tgtEl>
                                          <p:spTgt spid="10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9">
                                            <p:txEl>
                                              <p:pRg st="1" end="1"/>
                                            </p:txEl>
                                          </p:spTgt>
                                        </p:tgtEl>
                                        <p:attrNameLst>
                                          <p:attrName>style.visibility</p:attrName>
                                        </p:attrNameLst>
                                      </p:cBhvr>
                                      <p:to>
                                        <p:strVal val="visible"/>
                                      </p:to>
                                    </p:set>
                                    <p:animEffect transition="in" filter="blinds(horizontal)">
                                      <p:cBhvr>
                                        <p:cTn id="12" dur="500"/>
                                        <p:tgtEl>
                                          <p:spTgt spid="10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9">
                                            <p:txEl>
                                              <p:pRg st="2" end="2"/>
                                            </p:txEl>
                                          </p:spTgt>
                                        </p:tgtEl>
                                        <p:attrNameLst>
                                          <p:attrName>style.visibility</p:attrName>
                                        </p:attrNameLst>
                                      </p:cBhvr>
                                      <p:to>
                                        <p:strVal val="visible"/>
                                      </p:to>
                                    </p:set>
                                    <p:animEffect transition="in" filter="blinds(horizontal)">
                                      <p:cBhvr>
                                        <p:cTn id="17" dur="500"/>
                                        <p:tgtEl>
                                          <p:spTgt spid="10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29">
                                            <p:txEl>
                                              <p:pRg st="3" end="3"/>
                                            </p:txEl>
                                          </p:spTgt>
                                        </p:tgtEl>
                                        <p:attrNameLst>
                                          <p:attrName>style.visibility</p:attrName>
                                        </p:attrNameLst>
                                      </p:cBhvr>
                                      <p:to>
                                        <p:strVal val="visible"/>
                                      </p:to>
                                    </p:set>
                                    <p:animEffect transition="in" filter="blinds(horizontal)">
                                      <p:cBhvr>
                                        <p:cTn id="22" dur="500"/>
                                        <p:tgtEl>
                                          <p:spTgt spid="1029">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029">
                                            <p:txEl>
                                              <p:pRg st="6" end="6"/>
                                            </p:txEl>
                                          </p:spTgt>
                                        </p:tgtEl>
                                        <p:attrNameLst>
                                          <p:attrName>style.visibility</p:attrName>
                                        </p:attrNameLst>
                                      </p:cBhvr>
                                      <p:to>
                                        <p:strVal val="visible"/>
                                      </p:to>
                                    </p:set>
                                    <p:animEffect transition="in" filter="blinds(horizontal)">
                                      <p:cBhvr>
                                        <p:cTn id="25" dur="500"/>
                                        <p:tgtEl>
                                          <p:spTgt spid="1029">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030"/>
                                        </p:tgtEl>
                                        <p:attrNameLst>
                                          <p:attrName>style.visibility</p:attrName>
                                        </p:attrNameLst>
                                      </p:cBhvr>
                                      <p:to>
                                        <p:strVal val="visible"/>
                                      </p:to>
                                    </p:set>
                                    <p:animEffect transition="in" filter="blinds(horizontal)">
                                      <p:cBhvr>
                                        <p:cTn id="30" dur="500"/>
                                        <p:tgtEl>
                                          <p:spTgt spid="1030"/>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031"/>
                                        </p:tgtEl>
                                        <p:attrNameLst>
                                          <p:attrName>style.visibility</p:attrName>
                                        </p:attrNameLst>
                                      </p:cBhvr>
                                      <p:to>
                                        <p:strVal val="visible"/>
                                      </p:to>
                                    </p:set>
                                    <p:animEffect transition="in" filter="blinds(horizontal)">
                                      <p:cBhvr>
                                        <p:cTn id="35" dur="500"/>
                                        <p:tgtEl>
                                          <p:spTgt spid="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a:t>直接插入排序效率分析</a:t>
            </a:r>
            <a:endParaRPr lang="zh-CN" altLang="en-US"/>
          </a:p>
        </p:txBody>
      </p:sp>
      <p:sp>
        <p:nvSpPr>
          <p:cNvPr id="3" name="内容占位符 2"/>
          <p:cNvSpPr>
            <a:spLocks noGrp="1"/>
          </p:cNvSpPr>
          <p:nvPr>
            <p:ph idx="1"/>
          </p:nvPr>
        </p:nvSpPr>
        <p:spPr/>
        <p:txBody>
          <a:bodyPr/>
          <a:lstStyle/>
          <a:p>
            <a:pPr marL="0" indent="0">
              <a:buFont typeface="Wingdings" panose="05000000000000000000" pitchFamily="2" charset="2"/>
              <a:buNone/>
            </a:pPr>
            <a:r>
              <a:rPr lang="zh-CN" altLang="en-US" sz="2800" dirty="0"/>
              <a:t>平均情况：数据元素随机排列，查找元素时平均和（</a:t>
            </a:r>
            <a:r>
              <a:rPr lang="en-US" altLang="zh-CN" sz="2800" dirty="0" err="1"/>
              <a:t>i</a:t>
            </a:r>
            <a:r>
              <a:rPr lang="zh-CN" altLang="en-US" sz="2800" dirty="0"/>
              <a:t>＋</a:t>
            </a:r>
            <a:r>
              <a:rPr lang="en-US" altLang="zh-CN" sz="2800" dirty="0"/>
              <a:t>1</a:t>
            </a:r>
            <a:r>
              <a:rPr lang="zh-CN" altLang="en-US" sz="2800" dirty="0"/>
              <a:t>）</a:t>
            </a:r>
            <a:r>
              <a:rPr lang="en-US" altLang="zh-CN" sz="2800" dirty="0"/>
              <a:t>/2</a:t>
            </a:r>
            <a:r>
              <a:rPr lang="zh-CN" altLang="en-US" sz="2800" dirty="0"/>
              <a:t>元素进行比较，插入一个元素平均移动</a:t>
            </a:r>
            <a:r>
              <a:rPr lang="en-US" altLang="zh-CN" sz="2800" dirty="0" err="1"/>
              <a:t>i</a:t>
            </a:r>
            <a:r>
              <a:rPr lang="en-US" altLang="zh-CN" sz="2800" dirty="0"/>
              <a:t>/2 + 2</a:t>
            </a:r>
            <a:r>
              <a:rPr lang="zh-CN" altLang="en-US" sz="2800" dirty="0"/>
              <a:t>个元素，每个元素均如此得到</a:t>
            </a:r>
            <a:endParaRPr lang="zh-CN" altLang="en-US" sz="2800" dirty="0"/>
          </a:p>
        </p:txBody>
      </p:sp>
      <p:graphicFrame>
        <p:nvGraphicFramePr>
          <p:cNvPr id="60418" name="Object 6"/>
          <p:cNvGraphicFramePr>
            <a:graphicFrameLocks noChangeAspect="1"/>
          </p:cNvGraphicFramePr>
          <p:nvPr/>
        </p:nvGraphicFramePr>
        <p:xfrm>
          <a:off x="1714500" y="3571875"/>
          <a:ext cx="3744913" cy="782638"/>
        </p:xfrm>
        <a:graphic>
          <a:graphicData uri="http://schemas.openxmlformats.org/presentationml/2006/ole">
            <mc:AlternateContent xmlns:mc="http://schemas.openxmlformats.org/markup-compatibility/2006">
              <mc:Choice xmlns:v="urn:schemas-microsoft-com:vml" Requires="v">
                <p:oleObj spid="_x0000_s19537" name="公式" r:id="rId1" imgW="2082800" imgH="444500" progId="Equation.3">
                  <p:embed/>
                </p:oleObj>
              </mc:Choice>
              <mc:Fallback>
                <p:oleObj name="公式" r:id="rId1" imgW="2082800" imgH="4445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3571875"/>
                        <a:ext cx="3744913"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mc:Choice xmlns:a14="http://schemas.microsoft.com/office/drawing/2010/main" Requires="a14">
          <p:sp>
            <p:nvSpPr>
              <p:cNvPr id="60419" name="Object 5">
                <a:extLst>
                  <a:ext uri="{FF2B5EF4-FFF2-40B4-BE49-F238E27FC236}">
                    <ele attr="{54A48A21-DD56-4389-A852-7B48A339C0C0}"/>
                  </a:ext>
                </a:extLst>
              </p:cNvPr>
              <p:cNvSpPr txBox="1"/>
              <p:nvPr/>
            </p:nvSpPr>
            <p:spPr bwMode="auto">
              <a:xfrm>
                <a:off x="1731962" y="4786313"/>
                <a:ext cx="5432326" cy="946943"/>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𝑀</m:t>
                      </m:r>
                      <m:r>
                        <a:rPr lang="zh-CN" altLang="en-US" i="1" smtClean="0">
                          <a:solidFill>
                            <a:srgbClr val="000000"/>
                          </a:solidFill>
                          <a:latin typeface="Cambria Math" panose="02040503050406030204" pitchFamily="18" charset="0"/>
                        </a:rPr>
                        <m:t>=</m:t>
                      </m:r>
                      <m:nary>
                        <m:naryPr>
                          <m:chr m:val="∑"/>
                          <m:ctrlPr>
                            <a:rPr lang="zh-CN" altLang="en-US" i="1" smtClean="0">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𝑛</m:t>
                          </m:r>
                        </m:sup>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𝑖</m:t>
                              </m:r>
                            </m:num>
                            <m:den>
                              <m:r>
                                <a:rPr lang="zh-CN" altLang="en-US" i="1">
                                  <a:solidFill>
                                    <a:srgbClr val="000000"/>
                                  </a:solidFill>
                                  <a:latin typeface="Cambria Math" panose="02040503050406030204" pitchFamily="18" charset="0"/>
                                </a:rPr>
                                <m:t>2</m:t>
                              </m:r>
                            </m:den>
                          </m:f>
                          <m:r>
                            <a:rPr lang="en-US" altLang="zh-CN" b="0" i="1" smtClean="0">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4</m:t>
                              </m:r>
                            </m:den>
                          </m:f>
                          <m:r>
                            <a:rPr lang="en-US" altLang="zh-CN" b="0" i="1" smtClean="0">
                              <a:solidFill>
                                <a:srgbClr val="000000"/>
                              </a:solidFill>
                              <a:latin typeface="Cambria Math" panose="02040503050406030204" pitchFamily="18" charset="0"/>
                            </a:rPr>
                            <m:t>+2</m:t>
                          </m:r>
                          <m:r>
                            <a:rPr lang="en-US" altLang="zh-CN" b="0" i="1" smtClean="0">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𝑛</m:t>
                                  </m:r>
                                </m:e>
                                <m:sup>
                                  <m:r>
                                    <a:rPr lang="zh-CN" altLang="en-US" i="1">
                                      <a:solidFill>
                                        <a:srgbClr val="000000"/>
                                      </a:solidFill>
                                      <a:latin typeface="Cambria Math" panose="02040503050406030204" pitchFamily="18" charset="0"/>
                                    </a:rPr>
                                    <m:t>2</m:t>
                                  </m:r>
                                </m:sup>
                              </m:sSup>
                            </m:num>
                            <m:den>
                              <m:r>
                                <a:rPr lang="zh-CN" altLang="en-US" i="1">
                                  <a:solidFill>
                                    <a:srgbClr val="000000"/>
                                  </a:solidFill>
                                  <a:latin typeface="Cambria Math" panose="02040503050406030204" pitchFamily="18" charset="0"/>
                                </a:rPr>
                                <m:t>4</m:t>
                              </m:r>
                            </m:den>
                          </m:f>
                        </m:e>
                      </m:nary>
                    </m:oMath>
                  </m:oMathPara>
                </a14:m>
                <a:endParaRPr lang="zh-CN" altLang="en-US" dirty="0"/>
              </a:p>
            </p:txBody>
          </p:sp>
        </mc:Choice>
        <mc:Fallback>
          <p:sp>
            <p:nvSpPr>
              <p:cNvPr id="60419" name="Object 5"/>
              <p:cNvSpPr txBox="1">
                <a:spLocks noRot="1" noChangeAspect="1" noMove="1" noResize="1" noEditPoints="1" noAdjustHandles="1" noChangeArrowheads="1" noChangeShapeType="1" noTextEdit="1"/>
              </p:cNvSpPr>
              <p:nvPr/>
            </p:nvSpPr>
            <p:spPr bwMode="auto">
              <a:xfrm>
                <a:off x="1731962" y="4786313"/>
                <a:ext cx="5432326" cy="946943"/>
              </a:xfrm>
              <a:prstGeom prst="rect">
                <a:avLst/>
              </a:prstGeom>
              <a:blipFill rotWithShape="1">
                <a:blip r:embed="rId3"/>
                <a:stretch>
                  <a:fillRect/>
                </a:stretch>
              </a:blipFill>
              <a:ln>
                <a:noFill/>
              </a:ln>
            </p:spPr>
            <p:txBody>
              <a:bodyPr/>
              <a:lstStyle/>
              <a:p>
                <a:r>
                  <a:rPr lang="zh-CN" altLang="en-US">
                    <a:noFill/>
                  </a:rPr>
                  <a:t> </a:t>
                </a:r>
                <a:endParaRPr lang="zh-CN" altLang="en-US">
                  <a:noFill/>
                </a:endParaRPr>
              </a:p>
            </p:txBody>
          </p:sp>
        </mc:Fallback>
      </mc:AlternateContent>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418"/>
                                        </p:tgtEl>
                                        <p:attrNameLst>
                                          <p:attrName>style.visibility</p:attrName>
                                        </p:attrNameLst>
                                      </p:cBhvr>
                                      <p:to>
                                        <p:strVal val="visible"/>
                                      </p:to>
                                    </p:set>
                                    <p:animEffect transition="in" filter="blinds(horizontal)">
                                      <p:cBhvr>
                                        <p:cTn id="12" dur="500"/>
                                        <p:tgtEl>
                                          <p:spTgt spid="6041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04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04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a:t>折半插入排序</a:t>
            </a:r>
            <a:endParaRPr lang="zh-CN" altLang="en-US"/>
          </a:p>
        </p:txBody>
      </p:sp>
      <p:sp>
        <p:nvSpPr>
          <p:cNvPr id="3" name="内容占位符 2"/>
          <p:cNvSpPr>
            <a:spLocks noGrp="1"/>
          </p:cNvSpPr>
          <p:nvPr>
            <p:ph idx="1"/>
          </p:nvPr>
        </p:nvSpPr>
        <p:spPr>
          <a:xfrm>
            <a:off x="642938" y="1989138"/>
            <a:ext cx="8316912" cy="4114800"/>
          </a:xfrm>
        </p:spPr>
        <p:txBody>
          <a:bodyPr/>
          <a:lstStyle/>
          <a:p>
            <a:r>
              <a:rPr lang="zh-CN" altLang="en-US" sz="2800"/>
              <a:t>在插入排序中，将待排元素插入到已排序列，在查找其插入位置时可以采用折半查找算法，这样查找插入位置就需要</a:t>
            </a:r>
            <a:r>
              <a:rPr lang="en-US" altLang="zh-CN" sz="2800"/>
              <a:t>O(log</a:t>
            </a:r>
            <a:r>
              <a:rPr lang="en-US" altLang="zh-CN" sz="2800" baseline="-25000"/>
              <a:t>2</a:t>
            </a:r>
            <a:r>
              <a:rPr lang="en-US" altLang="zh-CN" sz="2800"/>
              <a:t>n)</a:t>
            </a:r>
            <a:r>
              <a:rPr lang="zh-CN" altLang="en-US" sz="2800"/>
              <a:t>次，而不是</a:t>
            </a:r>
            <a:r>
              <a:rPr lang="en-US" altLang="zh-CN" sz="2800"/>
              <a:t>O(n/2)</a:t>
            </a:r>
            <a:r>
              <a:rPr lang="zh-CN" altLang="en-US" sz="2800"/>
              <a:t>次，可以减少比较的次数。</a:t>
            </a:r>
            <a:endParaRPr lang="en-US" altLang="zh-CN" sz="2800"/>
          </a:p>
          <a:p>
            <a:r>
              <a:rPr lang="zh-CN" altLang="en-US" sz="2800"/>
              <a:t>用折半查找替代直接插入排序中的顺序查找，得到折半插入排序算法。</a:t>
            </a:r>
            <a:endParaRPr lang="zh-CN" altLang="en-US" sz="2800"/>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500"/>
                                  </p:stCondLst>
                                  <p:iterate type="wd">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500"/>
                                  </p:stCondLst>
                                  <p:iterate type="wd">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en-US" altLang="zh-CN"/>
              <a:t>9.2.2   </a:t>
            </a:r>
            <a:r>
              <a:rPr lang="zh-CN" altLang="en-US"/>
              <a:t>希尔排序</a:t>
            </a:r>
            <a:endParaRPr lang="zh-CN" altLang="en-US"/>
          </a:p>
        </p:txBody>
      </p:sp>
      <p:sp>
        <p:nvSpPr>
          <p:cNvPr id="3" name="内容占位符 2"/>
          <p:cNvSpPr>
            <a:spLocks noGrp="1"/>
          </p:cNvSpPr>
          <p:nvPr>
            <p:ph idx="1"/>
          </p:nvPr>
        </p:nvSpPr>
        <p:spPr>
          <a:xfrm>
            <a:off x="857250" y="1928813"/>
            <a:ext cx="8102600" cy="4175125"/>
          </a:xfrm>
        </p:spPr>
        <p:txBody>
          <a:bodyPr/>
          <a:lstStyle/>
          <a:p>
            <a:pPr eaLnBrk="1" hangingPunct="1">
              <a:lnSpc>
                <a:spcPct val="90000"/>
              </a:lnSpc>
              <a:defRPr/>
            </a:pPr>
            <a:r>
              <a:rPr lang="zh-CN" altLang="en-US" dirty="0"/>
              <a:t>直接插入排序的两个性质：</a:t>
            </a:r>
            <a:endParaRPr lang="zh-CN" altLang="en-US" dirty="0"/>
          </a:p>
          <a:p>
            <a:pPr lvl="1" eaLnBrk="1" hangingPunct="1">
              <a:lnSpc>
                <a:spcPct val="90000"/>
              </a:lnSpc>
              <a:defRPr/>
            </a:pPr>
            <a:r>
              <a:rPr lang="zh-CN" altLang="en-US" dirty="0"/>
              <a:t>在最好情况（序列本身已是有序的）下时间代价为</a:t>
            </a:r>
            <a:r>
              <a:rPr lang="en-US" altLang="zh-CN" dirty="0"/>
              <a:t>O(n)</a:t>
            </a:r>
            <a:endParaRPr lang="en-US" altLang="zh-CN" dirty="0"/>
          </a:p>
          <a:p>
            <a:pPr lvl="1" eaLnBrk="1" hangingPunct="1">
              <a:lnSpc>
                <a:spcPct val="90000"/>
              </a:lnSpc>
              <a:defRPr/>
            </a:pPr>
            <a:r>
              <a:rPr lang="zh-CN" altLang="en-US" dirty="0"/>
              <a:t>对于短序列，直接插入排序性能比较好</a:t>
            </a:r>
            <a:endParaRPr lang="zh-CN" altLang="en-US" dirty="0"/>
          </a:p>
          <a:p>
            <a:pPr eaLnBrk="1" hangingPunct="1">
              <a:lnSpc>
                <a:spcPct val="90000"/>
              </a:lnSpc>
              <a:defRPr/>
            </a:pPr>
            <a:r>
              <a:rPr lang="en-US" altLang="zh-CN" dirty="0"/>
              <a:t>Shell</a:t>
            </a:r>
            <a:r>
              <a:rPr lang="zh-CN" altLang="en-US" dirty="0"/>
              <a:t>排序有效地利用了直接插入排序的这两个性质 </a:t>
            </a:r>
            <a:endParaRPr lang="zh-CN" altLang="en-US" dirty="0"/>
          </a:p>
          <a:p>
            <a:pPr marL="0" indent="0">
              <a:buFont typeface="Wingdings" panose="05000000000000000000" pitchFamily="2" charset="2"/>
              <a:buNone/>
              <a:defRPr/>
            </a:pPr>
            <a:endParaRPr lang="zh-CN" altLang="en-US" dirty="0"/>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p:cNvSpPr>
            <a:spLocks noChangeArrowheads="1"/>
          </p:cNvSpPr>
          <p:nvPr/>
        </p:nvSpPr>
        <p:spPr bwMode="auto">
          <a:xfrm>
            <a:off x="635000" y="3251201"/>
            <a:ext cx="85090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FF3300"/>
                </a:solidFill>
              </a:rPr>
              <a:t>基本有序</a:t>
            </a:r>
            <a:r>
              <a:rPr lang="zh-CN" altLang="en-US" sz="2800" b="1" dirty="0">
                <a:solidFill>
                  <a:srgbClr val="000000"/>
                </a:solidFill>
              </a:rPr>
              <a:t>：接近正序，例如</a:t>
            </a:r>
            <a:r>
              <a:rPr lang="en-US" altLang="zh-CN" sz="2800" b="1" dirty="0">
                <a:solidFill>
                  <a:srgbClr val="000000"/>
                </a:solidFill>
              </a:rPr>
              <a:t>{1, 2, 8, 4, 5, 6, 7, 3, 9}</a:t>
            </a:r>
            <a:r>
              <a:rPr lang="zh-CN" altLang="en-US" sz="2800" b="1" dirty="0">
                <a:solidFill>
                  <a:srgbClr val="000000"/>
                </a:solidFill>
              </a:rPr>
              <a:t>；</a:t>
            </a:r>
            <a:endParaRPr lang="zh-CN" altLang="en-US" sz="2800" b="1" dirty="0">
              <a:solidFill>
                <a:srgbClr val="000000"/>
              </a:solidFill>
            </a:endParaRPr>
          </a:p>
          <a:p>
            <a:pPr eaLnBrk="1" hangingPunct="1"/>
            <a:r>
              <a:rPr lang="zh-CN" altLang="en-US" sz="2800" b="1" dirty="0">
                <a:solidFill>
                  <a:srgbClr val="FF3300"/>
                </a:solidFill>
              </a:rPr>
              <a:t>局部有序</a:t>
            </a:r>
            <a:r>
              <a:rPr lang="zh-CN" altLang="en-US" sz="2800" b="1" dirty="0">
                <a:solidFill>
                  <a:srgbClr val="000000"/>
                </a:solidFill>
              </a:rPr>
              <a:t>：部分有序，例如</a:t>
            </a:r>
            <a:r>
              <a:rPr lang="en-US" altLang="zh-CN" sz="2800" b="1" dirty="0">
                <a:solidFill>
                  <a:srgbClr val="000000"/>
                </a:solidFill>
              </a:rPr>
              <a:t>{6, 7, 8, 9, 1, 2, 3, 4, 5}</a:t>
            </a:r>
            <a:r>
              <a:rPr lang="zh-CN" altLang="en-US" sz="2800" b="1" dirty="0">
                <a:solidFill>
                  <a:srgbClr val="000000"/>
                </a:solidFill>
              </a:rPr>
              <a:t>。</a:t>
            </a:r>
            <a:endParaRPr lang="zh-CN" altLang="en-US" sz="2800" b="1" dirty="0">
              <a:solidFill>
                <a:srgbClr val="000000"/>
              </a:solidFill>
            </a:endParaRPr>
          </a:p>
          <a:p>
            <a:pPr eaLnBrk="1" hangingPunct="1"/>
            <a:r>
              <a:rPr lang="zh-CN" altLang="en-US" sz="2800" b="1" dirty="0">
                <a:solidFill>
                  <a:srgbClr val="000000"/>
                </a:solidFill>
              </a:rPr>
              <a:t>局部有序不能提高直接插入排序算法的时间性能。 </a:t>
            </a:r>
            <a:endParaRPr lang="zh-CN" altLang="en-US" sz="2800" b="1" dirty="0">
              <a:solidFill>
                <a:srgbClr val="000000"/>
              </a:solidFill>
            </a:endParaRPr>
          </a:p>
        </p:txBody>
      </p:sp>
      <p:sp>
        <p:nvSpPr>
          <p:cNvPr id="22531" name="Rectangle 11"/>
          <p:cNvSpPr>
            <a:spLocks noChangeArrowheads="1"/>
          </p:cNvSpPr>
          <p:nvPr/>
        </p:nvSpPr>
        <p:spPr bwMode="auto">
          <a:xfrm>
            <a:off x="833437" y="1951038"/>
            <a:ext cx="7600950" cy="130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lang="en-US" altLang="zh-CN" sz="2800" b="1" dirty="0">
                <a:solidFill>
                  <a:srgbClr val="000000"/>
                </a:solidFill>
              </a:rPr>
              <a:t>1.</a:t>
            </a:r>
            <a:r>
              <a:rPr lang="zh-CN" altLang="en-US" sz="2800" b="1" dirty="0"/>
              <a:t>先将序列转化为若干小序列，在这些小序列内进行插入排序。</a:t>
            </a:r>
            <a:endParaRPr lang="zh-CN" altLang="en-US" sz="2800" b="1" dirty="0"/>
          </a:p>
          <a:p>
            <a:pPr eaLnBrk="1" hangingPunct="1"/>
            <a:r>
              <a:rPr lang="en-US" altLang="zh-CN" sz="2800" b="1" dirty="0">
                <a:solidFill>
                  <a:srgbClr val="000000"/>
                </a:solidFill>
              </a:rPr>
              <a:t>2. </a:t>
            </a:r>
            <a:r>
              <a:rPr lang="zh-CN" altLang="en-US" sz="2800" b="1" dirty="0">
                <a:solidFill>
                  <a:srgbClr val="000000"/>
                </a:solidFill>
              </a:rPr>
              <a:t>使整个序列向基本有序发展。 </a:t>
            </a:r>
            <a:endParaRPr lang="zh-CN" altLang="en-US" sz="2800" b="1" dirty="0">
              <a:solidFill>
                <a:srgbClr val="000000"/>
              </a:solidFill>
            </a:endParaRPr>
          </a:p>
        </p:txBody>
      </p:sp>
      <p:sp>
        <p:nvSpPr>
          <p:cNvPr id="38918" name="Rectangle 12"/>
          <p:cNvSpPr>
            <a:spLocks noChangeArrowheads="1"/>
          </p:cNvSpPr>
          <p:nvPr/>
        </p:nvSpPr>
        <p:spPr bwMode="auto">
          <a:xfrm>
            <a:off x="604838" y="4652963"/>
            <a:ext cx="841533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000000"/>
                </a:solidFill>
                <a:latin typeface="宋体" panose="02010600030101010101" pitchFamily="2" charset="-122"/>
              </a:rPr>
              <a:t>子序列的构成不能是简单地“逐段分割”，而是将相距某个“增量”的记录组成一个子序列。 </a:t>
            </a:r>
            <a:endParaRPr lang="zh-CN" altLang="en-US" sz="2800" b="1" dirty="0">
              <a:solidFill>
                <a:srgbClr val="000000"/>
              </a:solidFill>
              <a:latin typeface="宋体" panose="02010600030101010101" pitchFamily="2" charset="-122"/>
            </a:endParaRPr>
          </a:p>
        </p:txBody>
      </p:sp>
      <p:sp>
        <p:nvSpPr>
          <p:cNvPr id="22533" name="Rectangle 2"/>
          <p:cNvSpPr txBox="1">
            <a:spLocks noChangeArrowheads="1"/>
          </p:cNvSpPr>
          <p:nvPr/>
        </p:nvSpPr>
        <p:spPr bwMode="auto">
          <a:xfrm>
            <a:off x="925513" y="115888"/>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600" b="1">
                <a:solidFill>
                  <a:schemeClr val="bg1"/>
                </a:solidFill>
                <a:latin typeface="黑体" panose="02010609060101010101" pitchFamily="49" charset="-122"/>
                <a:ea typeface="黑体" panose="02010609060101010101" pitchFamily="49" charset="-122"/>
              </a:rPr>
              <a:t>9.2 插入排序</a:t>
            </a:r>
            <a:endParaRPr lang="en-US" altLang="zh-CN" sz="3600" b="1">
              <a:solidFill>
                <a:schemeClr val="bg1"/>
              </a:solidFill>
              <a:latin typeface="黑体" panose="02010609060101010101" pitchFamily="49" charset="-122"/>
              <a:ea typeface="黑体" panose="02010609060101010101" pitchFamily="49" charset="-122"/>
            </a:endParaRPr>
          </a:p>
        </p:txBody>
      </p:sp>
      <p:sp>
        <p:nvSpPr>
          <p:cNvPr id="22534" name="灯片编号占位符 2"/>
          <p:cNvSpPr>
            <a:spLocks noGrp="1"/>
          </p:cNvSpPr>
          <p:nvPr>
            <p:ph type="sldNum" sz="quarter" idx="12"/>
          </p:nvPr>
        </p:nvSpPr>
        <p:spPr>
          <a:xfrm>
            <a:off x="5832475" y="6642100"/>
            <a:ext cx="3311525" cy="215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08C13432-9998-4CD1-BFF7-B5BF763F930E}" type="slidenum">
              <a:rPr lang="ko-KR" altLang="en-US" sz="1200">
                <a:solidFill>
                  <a:srgbClr val="16297A"/>
                </a:solidFill>
                <a:latin typeface="Verdana" panose="020B0604030504040204" pitchFamily="34" charset="0"/>
              </a:rPr>
            </a:fld>
            <a:endParaRPr lang="en-US" altLang="ko-KR" sz="1200">
              <a:solidFill>
                <a:srgbClr val="16297A"/>
              </a:solidFill>
              <a:latin typeface="Verdana" panose="020B0604030504040204" pitchFamily="34" charset="0"/>
            </a:endParaRPr>
          </a:p>
        </p:txBody>
      </p:sp>
      <p:sp>
        <p:nvSpPr>
          <p:cNvPr id="22535" name="Rectangle 2"/>
          <p:cNvSpPr txBox="1">
            <a:spLocks noChangeArrowheads="1"/>
          </p:cNvSpPr>
          <p:nvPr/>
        </p:nvSpPr>
        <p:spPr bwMode="auto">
          <a:xfrm>
            <a:off x="1150938" y="836613"/>
            <a:ext cx="7793037"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400" b="1">
                <a:solidFill>
                  <a:schemeClr val="tx2"/>
                </a:solidFill>
                <a:latin typeface="宋体" panose="02010600030101010101" pitchFamily="2" charset="-122"/>
              </a:rPr>
              <a:t>Shell</a:t>
            </a:r>
            <a:r>
              <a:rPr lang="zh-CN" altLang="en-US" sz="4400" b="1">
                <a:solidFill>
                  <a:schemeClr val="tx2"/>
                </a:solidFill>
                <a:latin typeface="宋体" panose="02010600030101010101" pitchFamily="2" charset="-122"/>
              </a:rPr>
              <a:t>排序</a:t>
            </a:r>
            <a:r>
              <a:rPr lang="zh-CN" altLang="en-US" sz="4400" b="1">
                <a:solidFill>
                  <a:schemeClr val="tx2"/>
                </a:solidFill>
              </a:rPr>
              <a:t>算法思想</a:t>
            </a:r>
            <a:endParaRPr lang="zh-CN" altLang="en-US" sz="4400" b="1">
              <a:solidFill>
                <a:schemeClr val="tx2"/>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1"/>
          <p:cNvSpPr>
            <a:spLocks noChangeArrowheads="1"/>
          </p:cNvSpPr>
          <p:nvPr/>
        </p:nvSpPr>
        <p:spPr bwMode="auto">
          <a:xfrm>
            <a:off x="771525" y="2202585"/>
            <a:ext cx="7600950" cy="379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514350" indent="-514350" eaLnBrk="1" hangingPunct="1">
              <a:lnSpc>
                <a:spcPct val="90000"/>
              </a:lnSpc>
              <a:buAutoNum type="arabicPeriod"/>
            </a:pPr>
            <a:r>
              <a:rPr lang="zh-CN" altLang="en-US" sz="2800" b="1" dirty="0">
                <a:solidFill>
                  <a:srgbClr val="000000"/>
                </a:solidFill>
              </a:rPr>
              <a:t>将一个数据序列分成若干组，每组由若干相隔一段距离（称为增量）的元素组成，在一个组内采用直接插入排序进行排序。</a:t>
            </a:r>
            <a:endParaRPr lang="en-US" altLang="zh-CN" sz="2800" b="1" dirty="0">
              <a:solidFill>
                <a:srgbClr val="000000"/>
              </a:solidFill>
            </a:endParaRPr>
          </a:p>
          <a:p>
            <a:pPr eaLnBrk="1" hangingPunct="1">
              <a:lnSpc>
                <a:spcPct val="90000"/>
              </a:lnSpc>
            </a:pPr>
            <a:endParaRPr lang="zh-CN" altLang="en-US" sz="2800" b="1" dirty="0"/>
          </a:p>
          <a:p>
            <a:pPr marL="514350" indent="-514350" eaLnBrk="1" hangingPunct="1">
              <a:buAutoNum type="arabicPeriod" startAt="2"/>
            </a:pPr>
            <a:r>
              <a:rPr lang="zh-CN" altLang="en-US" sz="2800" b="1" dirty="0">
                <a:solidFill>
                  <a:srgbClr val="000000"/>
                </a:solidFill>
              </a:rPr>
              <a:t>增量初值通常为数据序列长度的一半，以后每趟增量减半，最后为</a:t>
            </a:r>
            <a:r>
              <a:rPr lang="en-US" altLang="zh-CN" sz="2800" b="1" dirty="0">
                <a:solidFill>
                  <a:srgbClr val="000000"/>
                </a:solidFill>
              </a:rPr>
              <a:t>1. </a:t>
            </a:r>
            <a:endParaRPr lang="en-US" altLang="zh-CN" sz="2800" b="1" dirty="0">
              <a:solidFill>
                <a:srgbClr val="000000"/>
              </a:solidFill>
            </a:endParaRPr>
          </a:p>
          <a:p>
            <a:pPr eaLnBrk="1" hangingPunct="1"/>
            <a:endParaRPr lang="en-US" altLang="zh-CN" sz="2800" b="1" dirty="0">
              <a:solidFill>
                <a:srgbClr val="000000"/>
              </a:solidFill>
            </a:endParaRPr>
          </a:p>
          <a:p>
            <a:pPr marL="514350" indent="-514350" eaLnBrk="1" hangingPunct="1">
              <a:buFont typeface="+mj-lt"/>
              <a:buAutoNum type="arabicPeriod" startAt="3"/>
            </a:pPr>
            <a:r>
              <a:rPr lang="en-US" altLang="zh-CN" sz="2800" b="1" dirty="0">
                <a:solidFill>
                  <a:srgbClr val="000000"/>
                </a:solidFill>
              </a:rPr>
              <a:t> </a:t>
            </a:r>
            <a:r>
              <a:rPr lang="zh-CN" altLang="en-US" sz="2800" b="1" dirty="0">
                <a:solidFill>
                  <a:srgbClr val="000000"/>
                </a:solidFill>
              </a:rPr>
              <a:t>随着增量逐渐减少，组数也减少，组内元素个数增加，数据序列接近有序。</a:t>
            </a:r>
            <a:endParaRPr lang="en-US" altLang="zh-CN" sz="2800" b="1" dirty="0">
              <a:solidFill>
                <a:srgbClr val="000000"/>
              </a:solidFill>
            </a:endParaRPr>
          </a:p>
        </p:txBody>
      </p:sp>
      <p:sp>
        <p:nvSpPr>
          <p:cNvPr id="22533" name="Rectangle 2"/>
          <p:cNvSpPr txBox="1">
            <a:spLocks noChangeArrowheads="1"/>
          </p:cNvSpPr>
          <p:nvPr/>
        </p:nvSpPr>
        <p:spPr bwMode="auto">
          <a:xfrm>
            <a:off x="925513" y="115888"/>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600" b="1">
                <a:solidFill>
                  <a:schemeClr val="bg1"/>
                </a:solidFill>
                <a:latin typeface="黑体" panose="02010609060101010101" pitchFamily="49" charset="-122"/>
                <a:ea typeface="黑体" panose="02010609060101010101" pitchFamily="49" charset="-122"/>
              </a:rPr>
              <a:t>9.2 插入排序</a:t>
            </a:r>
            <a:endParaRPr lang="en-US" altLang="zh-CN" sz="3600" b="1">
              <a:solidFill>
                <a:schemeClr val="bg1"/>
              </a:solidFill>
              <a:latin typeface="黑体" panose="02010609060101010101" pitchFamily="49" charset="-122"/>
              <a:ea typeface="黑体" panose="02010609060101010101" pitchFamily="49" charset="-122"/>
            </a:endParaRPr>
          </a:p>
        </p:txBody>
      </p:sp>
      <p:sp>
        <p:nvSpPr>
          <p:cNvPr id="22534" name="灯片编号占位符 2"/>
          <p:cNvSpPr>
            <a:spLocks noGrp="1"/>
          </p:cNvSpPr>
          <p:nvPr>
            <p:ph type="sldNum" sz="quarter" idx="12"/>
          </p:nvPr>
        </p:nvSpPr>
        <p:spPr>
          <a:xfrm>
            <a:off x="5832475" y="6642100"/>
            <a:ext cx="3311525" cy="215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08C13432-9998-4CD1-BFF7-B5BF763F930E}" type="slidenum">
              <a:rPr lang="ko-KR" altLang="en-US" sz="1200">
                <a:solidFill>
                  <a:srgbClr val="16297A"/>
                </a:solidFill>
                <a:latin typeface="Verdana" panose="020B0604030504040204" pitchFamily="34" charset="0"/>
              </a:rPr>
            </a:fld>
            <a:endParaRPr lang="en-US" altLang="ko-KR" sz="1200">
              <a:solidFill>
                <a:srgbClr val="16297A"/>
              </a:solidFill>
              <a:latin typeface="Verdana" panose="020B0604030504040204" pitchFamily="34" charset="0"/>
            </a:endParaRPr>
          </a:p>
        </p:txBody>
      </p:sp>
      <p:sp>
        <p:nvSpPr>
          <p:cNvPr id="22535" name="Rectangle 2"/>
          <p:cNvSpPr txBox="1">
            <a:spLocks noChangeArrowheads="1"/>
          </p:cNvSpPr>
          <p:nvPr/>
        </p:nvSpPr>
        <p:spPr bwMode="auto">
          <a:xfrm>
            <a:off x="1150938" y="836613"/>
            <a:ext cx="7793037"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400" b="1" dirty="0">
                <a:solidFill>
                  <a:schemeClr val="tx2"/>
                </a:solidFill>
                <a:latin typeface="宋体" panose="02010600030101010101" pitchFamily="2" charset="-122"/>
              </a:rPr>
              <a:t>Shell</a:t>
            </a:r>
            <a:r>
              <a:rPr lang="zh-CN" altLang="en-US" sz="4400" b="1" dirty="0">
                <a:solidFill>
                  <a:schemeClr val="tx2"/>
                </a:solidFill>
                <a:latin typeface="宋体" panose="02010600030101010101" pitchFamily="2" charset="-122"/>
              </a:rPr>
              <a:t>排序</a:t>
            </a:r>
            <a:r>
              <a:rPr lang="zh-CN" altLang="en-US" sz="4400" b="1" dirty="0">
                <a:solidFill>
                  <a:schemeClr val="tx2"/>
                </a:solidFill>
              </a:rPr>
              <a:t>算法描述</a:t>
            </a:r>
            <a:endParaRPr lang="zh-CN" altLang="en-US" sz="4400" b="1" dirty="0">
              <a:solidFill>
                <a:schemeClr val="tx2"/>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P spid="22531" grpId="1" uiExpand="1"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152400"/>
            <a:ext cx="6870700" cy="776288"/>
          </a:xfrm>
        </p:spPr>
        <p:txBody>
          <a:bodyPr/>
          <a:lstStyle/>
          <a:p>
            <a:pPr eaLnBrk="1" hangingPunct="1"/>
            <a:r>
              <a:rPr lang="en-US" altLang="zh-CN" sz="4000"/>
              <a:t>9.1   </a:t>
            </a:r>
            <a:r>
              <a:rPr lang="zh-CN" altLang="en-US" sz="4000"/>
              <a:t>排序的基本概念</a:t>
            </a:r>
            <a:endParaRPr lang="zh-CN" altLang="en-US" sz="4000"/>
          </a:p>
        </p:txBody>
      </p:sp>
      <p:sp>
        <p:nvSpPr>
          <p:cNvPr id="7172" name="Rectangle 3"/>
          <p:cNvSpPr>
            <a:spLocks noGrp="1" noChangeArrowheads="1"/>
          </p:cNvSpPr>
          <p:nvPr>
            <p:ph type="body" idx="1"/>
          </p:nvPr>
        </p:nvSpPr>
        <p:spPr>
          <a:xfrm>
            <a:off x="357188" y="1143000"/>
            <a:ext cx="8072437" cy="4956175"/>
          </a:xfrm>
        </p:spPr>
        <p:txBody>
          <a:bodyPr/>
          <a:lstStyle/>
          <a:p>
            <a:pPr marL="0" indent="542925" eaLnBrk="1" hangingPunct="1">
              <a:buFontTx/>
              <a:buNone/>
              <a:defRPr/>
            </a:pPr>
            <a:r>
              <a:rPr lang="zh-CN" altLang="en-US" sz="2800" dirty="0"/>
              <a:t>  为了查找方便，有时希望查找表中的记录是按关键字有序排列的，在有序的顺序表上可以采用效率较高的折半查找法，而无序的顺序表上只能进行顺序查找。</a:t>
            </a:r>
            <a:endParaRPr lang="en-US" altLang="zh-CN" sz="2800" dirty="0"/>
          </a:p>
          <a:p>
            <a:pPr marL="0" indent="542925" eaLnBrk="1" hangingPunct="1">
              <a:buFontTx/>
              <a:buNone/>
              <a:defRPr/>
            </a:pPr>
            <a:r>
              <a:rPr lang="zh-CN" altLang="en-US" sz="2800" dirty="0"/>
              <a:t>又如对于任意关键字序列构造一棵二叉排序树的过程本身就是一个排序的过程。因此，为了提高计算机对数据处理的工作效率，有必要学习和研究各种排序的方法和对应的算法。</a:t>
            </a:r>
            <a:endParaRPr lang="zh-CN" altLang="en-US" sz="2800" dirty="0">
              <a:latin typeface="宋体" panose="02010600030101010101" pitchFamily="2" charset="-122"/>
            </a:endParaRPr>
          </a:p>
          <a:p>
            <a:pPr eaLnBrk="1" hangingPunct="1">
              <a:defRPr/>
            </a:pPr>
            <a:endParaRPr lang="zh-CN" altLang="en-US" sz="2800" dirty="0"/>
          </a:p>
        </p:txBody>
      </p:sp>
      <p:sp>
        <p:nvSpPr>
          <p:cNvPr id="2" name="灯片编号占位符 1"/>
          <p:cNvSpPr>
            <a:spLocks noGrp="1"/>
          </p:cNvSpPr>
          <p:nvPr>
            <p:ph type="sldNum" sz="quarter" idx="12"/>
          </p:nvPr>
        </p:nvSpPr>
        <p:spPr/>
        <p:txBody>
          <a:bodyPr/>
          <a:lstStyle/>
          <a:p>
            <a:fld id="{A7C3D575-0BE2-49D2-A1EE-5284A7999BC6}"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Effect transition="in" filter="blinds(horizontal)">
                                      <p:cBhvr>
                                        <p:cTn id="7" dur="500"/>
                                        <p:tgtEl>
                                          <p:spTgt spid="71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2">
                                            <p:txEl>
                                              <p:pRg st="1" end="1"/>
                                            </p:txEl>
                                          </p:spTgt>
                                        </p:tgtEl>
                                        <p:attrNameLst>
                                          <p:attrName>style.visibility</p:attrName>
                                        </p:attrNameLst>
                                      </p:cBhvr>
                                      <p:to>
                                        <p:strVal val="visible"/>
                                      </p:to>
                                    </p:set>
                                    <p:animEffect transition="in" filter="blinds(horizontal)">
                                      <p:cBhvr>
                                        <p:cTn id="12" dur="500"/>
                                        <p:tgtEl>
                                          <p:spTgt spid="717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pPr eaLnBrk="1" hangingPunct="1"/>
            <a:r>
              <a:rPr lang="en-US" altLang="zh-CN"/>
              <a:t>shell</a:t>
            </a:r>
            <a:r>
              <a:rPr lang="zh-CN" altLang="en-US"/>
              <a:t>排序动画 </a:t>
            </a:r>
            <a:endParaRPr lang="zh-CN" altLang="en-US"/>
          </a:p>
        </p:txBody>
      </p:sp>
      <p:sp>
        <p:nvSpPr>
          <p:cNvPr id="732163" name="Rectangle 3"/>
          <p:cNvSpPr>
            <a:spLocks noChangeArrowheads="1"/>
          </p:cNvSpPr>
          <p:nvPr/>
        </p:nvSpPr>
        <p:spPr bwMode="auto">
          <a:xfrm>
            <a:off x="3852863" y="3068638"/>
            <a:ext cx="576262" cy="504825"/>
          </a:xfrm>
          <a:prstGeom prst="rect">
            <a:avLst/>
          </a:prstGeom>
          <a:solidFill>
            <a:srgbClr val="CCFFFF"/>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12</a:t>
            </a:r>
            <a:endParaRPr lang="en-US" altLang="zh-CN" sz="2800" b="1">
              <a:latin typeface="Tahoma" panose="020B0604030504040204" pitchFamily="34" charset="0"/>
            </a:endParaRPr>
          </a:p>
        </p:txBody>
      </p:sp>
      <p:sp>
        <p:nvSpPr>
          <p:cNvPr id="732164" name="Rectangle 4"/>
          <p:cNvSpPr>
            <a:spLocks noChangeArrowheads="1"/>
          </p:cNvSpPr>
          <p:nvPr/>
        </p:nvSpPr>
        <p:spPr bwMode="auto">
          <a:xfrm>
            <a:off x="4932363" y="3068638"/>
            <a:ext cx="719137" cy="504825"/>
          </a:xfrm>
          <a:prstGeom prst="rect">
            <a:avLst/>
          </a:prstGeom>
          <a:solidFill>
            <a:srgbClr val="99CCFF">
              <a:alpha val="32941"/>
            </a:srgbClr>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i="1">
                <a:latin typeface="Tahoma" panose="020B0604030504040204" pitchFamily="34" charset="0"/>
              </a:rPr>
              <a:t>34</a:t>
            </a:r>
            <a:r>
              <a:rPr lang="en-US" altLang="zh-CN" sz="2800" b="1" i="1">
                <a:solidFill>
                  <a:schemeClr val="hlink"/>
                </a:solidFill>
                <a:latin typeface="Tahoma" panose="020B0604030504040204" pitchFamily="34" charset="0"/>
              </a:rPr>
              <a:t>’</a:t>
            </a:r>
            <a:endParaRPr lang="en-US" altLang="zh-CN" sz="2800" b="1" i="1">
              <a:solidFill>
                <a:schemeClr val="hlink"/>
              </a:solidFill>
              <a:latin typeface="Tahoma" panose="020B0604030504040204" pitchFamily="34" charset="0"/>
            </a:endParaRPr>
          </a:p>
        </p:txBody>
      </p:sp>
      <p:sp>
        <p:nvSpPr>
          <p:cNvPr id="732165" name="Rectangle 5"/>
          <p:cNvSpPr>
            <a:spLocks noChangeArrowheads="1"/>
          </p:cNvSpPr>
          <p:nvPr/>
        </p:nvSpPr>
        <p:spPr bwMode="auto">
          <a:xfrm>
            <a:off x="5976938" y="3068638"/>
            <a:ext cx="576262" cy="504825"/>
          </a:xfrm>
          <a:prstGeom prst="rect">
            <a:avLst/>
          </a:prstGeom>
          <a:solidFill>
            <a:srgbClr val="CCFFFF"/>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32</a:t>
            </a:r>
            <a:endParaRPr lang="en-US" altLang="zh-CN" sz="2800" b="1">
              <a:latin typeface="Tahoma" panose="020B0604030504040204" pitchFamily="34" charset="0"/>
            </a:endParaRPr>
          </a:p>
        </p:txBody>
      </p:sp>
      <p:sp>
        <p:nvSpPr>
          <p:cNvPr id="732166" name="Rectangle 6"/>
          <p:cNvSpPr>
            <a:spLocks noChangeArrowheads="1"/>
          </p:cNvSpPr>
          <p:nvPr/>
        </p:nvSpPr>
        <p:spPr bwMode="auto">
          <a:xfrm>
            <a:off x="7056438" y="3068638"/>
            <a:ext cx="576262" cy="504825"/>
          </a:xfrm>
          <a:prstGeom prst="rect">
            <a:avLst/>
          </a:prstGeom>
          <a:solidFill>
            <a:srgbClr val="CCFFFF"/>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29</a:t>
            </a:r>
            <a:endParaRPr lang="en-US" altLang="zh-CN" sz="2800" b="1">
              <a:latin typeface="Tahoma" panose="020B0604030504040204" pitchFamily="34" charset="0"/>
            </a:endParaRPr>
          </a:p>
        </p:txBody>
      </p:sp>
      <p:sp>
        <p:nvSpPr>
          <p:cNvPr id="732167" name="Rectangle 7"/>
          <p:cNvSpPr>
            <a:spLocks noChangeArrowheads="1"/>
          </p:cNvSpPr>
          <p:nvPr/>
        </p:nvSpPr>
        <p:spPr bwMode="auto">
          <a:xfrm>
            <a:off x="8135938" y="3068638"/>
            <a:ext cx="576262" cy="504825"/>
          </a:xfrm>
          <a:prstGeom prst="rect">
            <a:avLst/>
          </a:prstGeom>
          <a:solidFill>
            <a:srgbClr val="CCFFFF"/>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64</a:t>
            </a:r>
            <a:endParaRPr lang="en-US" altLang="zh-CN" sz="2800" b="1">
              <a:latin typeface="Tahoma" panose="020B0604030504040204" pitchFamily="34" charset="0"/>
            </a:endParaRPr>
          </a:p>
        </p:txBody>
      </p:sp>
      <p:sp>
        <p:nvSpPr>
          <p:cNvPr id="732168" name="Rectangle 8"/>
          <p:cNvSpPr>
            <a:spLocks noChangeArrowheads="1"/>
          </p:cNvSpPr>
          <p:nvPr/>
        </p:nvSpPr>
        <p:spPr bwMode="auto">
          <a:xfrm>
            <a:off x="611188" y="3068638"/>
            <a:ext cx="576262" cy="504825"/>
          </a:xfrm>
          <a:prstGeom prst="rect">
            <a:avLst/>
          </a:prstGeom>
          <a:solidFill>
            <a:srgbClr val="CCFFFF"/>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45</a:t>
            </a:r>
            <a:endParaRPr lang="en-US" altLang="zh-CN" sz="2800" b="1">
              <a:latin typeface="Tahoma" panose="020B0604030504040204" pitchFamily="34" charset="0"/>
            </a:endParaRPr>
          </a:p>
        </p:txBody>
      </p:sp>
      <p:sp>
        <p:nvSpPr>
          <p:cNvPr id="732169" name="Rectangle 9"/>
          <p:cNvSpPr>
            <a:spLocks noChangeArrowheads="1"/>
          </p:cNvSpPr>
          <p:nvPr/>
        </p:nvSpPr>
        <p:spPr bwMode="auto">
          <a:xfrm>
            <a:off x="1692275" y="3068638"/>
            <a:ext cx="576263" cy="504825"/>
          </a:xfrm>
          <a:prstGeom prst="rect">
            <a:avLst/>
          </a:prstGeom>
          <a:solidFill>
            <a:srgbClr val="CCFFFF"/>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34</a:t>
            </a:r>
            <a:endParaRPr lang="en-US" altLang="zh-CN" sz="2800" b="1">
              <a:latin typeface="Tahoma" panose="020B0604030504040204" pitchFamily="34" charset="0"/>
            </a:endParaRPr>
          </a:p>
        </p:txBody>
      </p:sp>
      <p:sp>
        <p:nvSpPr>
          <p:cNvPr id="732170" name="Rectangle 10"/>
          <p:cNvSpPr>
            <a:spLocks noChangeArrowheads="1"/>
          </p:cNvSpPr>
          <p:nvPr/>
        </p:nvSpPr>
        <p:spPr bwMode="auto">
          <a:xfrm>
            <a:off x="2771775" y="3068638"/>
            <a:ext cx="576263" cy="504825"/>
          </a:xfrm>
          <a:prstGeom prst="rect">
            <a:avLst/>
          </a:prstGeom>
          <a:solidFill>
            <a:srgbClr val="CCFFFF"/>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78</a:t>
            </a:r>
            <a:endParaRPr lang="en-US" altLang="zh-CN" sz="2800" b="1">
              <a:latin typeface="Tahoma" panose="020B0604030504040204" pitchFamily="34" charset="0"/>
            </a:endParaRPr>
          </a:p>
        </p:txBody>
      </p:sp>
      <p:grpSp>
        <p:nvGrpSpPr>
          <p:cNvPr id="2" name="Group 21"/>
          <p:cNvGrpSpPr/>
          <p:nvPr/>
        </p:nvGrpSpPr>
        <p:grpSpPr bwMode="auto">
          <a:xfrm>
            <a:off x="839788" y="2528888"/>
            <a:ext cx="4319587" cy="360362"/>
            <a:chOff x="529" y="1593"/>
            <a:chExt cx="2721" cy="227"/>
          </a:xfrm>
        </p:grpSpPr>
        <p:sp>
          <p:nvSpPr>
            <p:cNvPr id="23595" name="Line 18"/>
            <p:cNvSpPr>
              <a:spLocks noChangeShapeType="1"/>
            </p:cNvSpPr>
            <p:nvPr/>
          </p:nvSpPr>
          <p:spPr bwMode="auto">
            <a:xfrm>
              <a:off x="529" y="1593"/>
              <a:ext cx="2721"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96" name="Line 19"/>
            <p:cNvSpPr>
              <a:spLocks noChangeShapeType="1"/>
            </p:cNvSpPr>
            <p:nvPr/>
          </p:nvSpPr>
          <p:spPr bwMode="auto">
            <a:xfrm>
              <a:off x="529" y="1593"/>
              <a:ext cx="0" cy="227"/>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97" name="Line 20"/>
            <p:cNvSpPr>
              <a:spLocks noChangeShapeType="1"/>
            </p:cNvSpPr>
            <p:nvPr/>
          </p:nvSpPr>
          <p:spPr bwMode="auto">
            <a:xfrm>
              <a:off x="3250" y="1593"/>
              <a:ext cx="0" cy="227"/>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34"/>
          <p:cNvGrpSpPr/>
          <p:nvPr/>
        </p:nvGrpSpPr>
        <p:grpSpPr bwMode="auto">
          <a:xfrm>
            <a:off x="792163" y="2528888"/>
            <a:ext cx="6480175" cy="360362"/>
            <a:chOff x="560" y="2614"/>
            <a:chExt cx="4082" cy="227"/>
          </a:xfrm>
        </p:grpSpPr>
        <p:grpSp>
          <p:nvGrpSpPr>
            <p:cNvPr id="23587" name="Group 26"/>
            <p:cNvGrpSpPr/>
            <p:nvPr/>
          </p:nvGrpSpPr>
          <p:grpSpPr bwMode="auto">
            <a:xfrm>
              <a:off x="560" y="2614"/>
              <a:ext cx="2721" cy="227"/>
              <a:chOff x="529" y="1593"/>
              <a:chExt cx="2721" cy="227"/>
            </a:xfrm>
          </p:grpSpPr>
          <p:sp>
            <p:nvSpPr>
              <p:cNvPr id="23592" name="Line 27"/>
              <p:cNvSpPr>
                <a:spLocks noChangeShapeType="1"/>
              </p:cNvSpPr>
              <p:nvPr/>
            </p:nvSpPr>
            <p:spPr bwMode="auto">
              <a:xfrm>
                <a:off x="529" y="1593"/>
                <a:ext cx="2721"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93" name="Line 28"/>
              <p:cNvSpPr>
                <a:spLocks noChangeShapeType="1"/>
              </p:cNvSpPr>
              <p:nvPr/>
            </p:nvSpPr>
            <p:spPr bwMode="auto">
              <a:xfrm>
                <a:off x="529" y="1593"/>
                <a:ext cx="0" cy="227"/>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94" name="Line 29"/>
              <p:cNvSpPr>
                <a:spLocks noChangeShapeType="1"/>
              </p:cNvSpPr>
              <p:nvPr/>
            </p:nvSpPr>
            <p:spPr bwMode="auto">
              <a:xfrm>
                <a:off x="3250" y="1593"/>
                <a:ext cx="0" cy="227"/>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3588" name="Group 30"/>
            <p:cNvGrpSpPr/>
            <p:nvPr/>
          </p:nvGrpSpPr>
          <p:grpSpPr bwMode="auto">
            <a:xfrm>
              <a:off x="1921" y="2614"/>
              <a:ext cx="2721" cy="227"/>
              <a:chOff x="529" y="1593"/>
              <a:chExt cx="2721" cy="227"/>
            </a:xfrm>
          </p:grpSpPr>
          <p:sp>
            <p:nvSpPr>
              <p:cNvPr id="23589" name="Line 31"/>
              <p:cNvSpPr>
                <a:spLocks noChangeShapeType="1"/>
              </p:cNvSpPr>
              <p:nvPr/>
            </p:nvSpPr>
            <p:spPr bwMode="auto">
              <a:xfrm>
                <a:off x="529" y="1593"/>
                <a:ext cx="2721"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90" name="Line 32"/>
              <p:cNvSpPr>
                <a:spLocks noChangeShapeType="1"/>
              </p:cNvSpPr>
              <p:nvPr/>
            </p:nvSpPr>
            <p:spPr bwMode="auto">
              <a:xfrm>
                <a:off x="529" y="1593"/>
                <a:ext cx="0" cy="227"/>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91" name="Line 33"/>
              <p:cNvSpPr>
                <a:spLocks noChangeShapeType="1"/>
              </p:cNvSpPr>
              <p:nvPr/>
            </p:nvSpPr>
            <p:spPr bwMode="auto">
              <a:xfrm>
                <a:off x="3250" y="1593"/>
                <a:ext cx="0" cy="227"/>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6" name="Group 53"/>
          <p:cNvGrpSpPr/>
          <p:nvPr/>
        </p:nvGrpSpPr>
        <p:grpSpPr bwMode="auto">
          <a:xfrm>
            <a:off x="792163" y="2528888"/>
            <a:ext cx="7559675" cy="360362"/>
            <a:chOff x="499" y="2954"/>
            <a:chExt cx="4762" cy="227"/>
          </a:xfrm>
        </p:grpSpPr>
        <p:grpSp>
          <p:nvGrpSpPr>
            <p:cNvPr id="23569" name="Group 35"/>
            <p:cNvGrpSpPr/>
            <p:nvPr/>
          </p:nvGrpSpPr>
          <p:grpSpPr bwMode="auto">
            <a:xfrm>
              <a:off x="499" y="2954"/>
              <a:ext cx="4082" cy="227"/>
              <a:chOff x="560" y="2614"/>
              <a:chExt cx="4082" cy="227"/>
            </a:xfrm>
          </p:grpSpPr>
          <p:grpSp>
            <p:nvGrpSpPr>
              <p:cNvPr id="23579" name="Group 36"/>
              <p:cNvGrpSpPr/>
              <p:nvPr/>
            </p:nvGrpSpPr>
            <p:grpSpPr bwMode="auto">
              <a:xfrm>
                <a:off x="560" y="2614"/>
                <a:ext cx="2721" cy="227"/>
                <a:chOff x="529" y="1593"/>
                <a:chExt cx="2721" cy="227"/>
              </a:xfrm>
            </p:grpSpPr>
            <p:sp>
              <p:nvSpPr>
                <p:cNvPr id="23584" name="Line 37"/>
                <p:cNvSpPr>
                  <a:spLocks noChangeShapeType="1"/>
                </p:cNvSpPr>
                <p:nvPr/>
              </p:nvSpPr>
              <p:spPr bwMode="auto">
                <a:xfrm>
                  <a:off x="529" y="1593"/>
                  <a:ext cx="2721"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85" name="Line 38"/>
                <p:cNvSpPr>
                  <a:spLocks noChangeShapeType="1"/>
                </p:cNvSpPr>
                <p:nvPr/>
              </p:nvSpPr>
              <p:spPr bwMode="auto">
                <a:xfrm>
                  <a:off x="529" y="1593"/>
                  <a:ext cx="0" cy="227"/>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86" name="Line 39"/>
                <p:cNvSpPr>
                  <a:spLocks noChangeShapeType="1"/>
                </p:cNvSpPr>
                <p:nvPr/>
              </p:nvSpPr>
              <p:spPr bwMode="auto">
                <a:xfrm>
                  <a:off x="3250" y="1593"/>
                  <a:ext cx="0" cy="227"/>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3580" name="Group 40"/>
              <p:cNvGrpSpPr/>
              <p:nvPr/>
            </p:nvGrpSpPr>
            <p:grpSpPr bwMode="auto">
              <a:xfrm>
                <a:off x="1921" y="2614"/>
                <a:ext cx="2721" cy="227"/>
                <a:chOff x="529" y="1593"/>
                <a:chExt cx="2721" cy="227"/>
              </a:xfrm>
            </p:grpSpPr>
            <p:sp>
              <p:nvSpPr>
                <p:cNvPr id="23581" name="Line 41"/>
                <p:cNvSpPr>
                  <a:spLocks noChangeShapeType="1"/>
                </p:cNvSpPr>
                <p:nvPr/>
              </p:nvSpPr>
              <p:spPr bwMode="auto">
                <a:xfrm>
                  <a:off x="529" y="1593"/>
                  <a:ext cx="2721"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82" name="Line 42"/>
                <p:cNvSpPr>
                  <a:spLocks noChangeShapeType="1"/>
                </p:cNvSpPr>
                <p:nvPr/>
              </p:nvSpPr>
              <p:spPr bwMode="auto">
                <a:xfrm>
                  <a:off x="529" y="1593"/>
                  <a:ext cx="0" cy="227"/>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83" name="Line 43"/>
                <p:cNvSpPr>
                  <a:spLocks noChangeShapeType="1"/>
                </p:cNvSpPr>
                <p:nvPr/>
              </p:nvSpPr>
              <p:spPr bwMode="auto">
                <a:xfrm>
                  <a:off x="3250" y="1593"/>
                  <a:ext cx="0" cy="227"/>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3570" name="Group 44"/>
            <p:cNvGrpSpPr/>
            <p:nvPr/>
          </p:nvGrpSpPr>
          <p:grpSpPr bwMode="auto">
            <a:xfrm>
              <a:off x="1179" y="2954"/>
              <a:ext cx="4082" cy="227"/>
              <a:chOff x="560" y="2614"/>
              <a:chExt cx="4082" cy="227"/>
            </a:xfrm>
          </p:grpSpPr>
          <p:grpSp>
            <p:nvGrpSpPr>
              <p:cNvPr id="23571" name="Group 45"/>
              <p:cNvGrpSpPr/>
              <p:nvPr/>
            </p:nvGrpSpPr>
            <p:grpSpPr bwMode="auto">
              <a:xfrm>
                <a:off x="560" y="2614"/>
                <a:ext cx="2721" cy="227"/>
                <a:chOff x="529" y="1593"/>
                <a:chExt cx="2721" cy="227"/>
              </a:xfrm>
            </p:grpSpPr>
            <p:sp>
              <p:nvSpPr>
                <p:cNvPr id="23576" name="Line 46"/>
                <p:cNvSpPr>
                  <a:spLocks noChangeShapeType="1"/>
                </p:cNvSpPr>
                <p:nvPr/>
              </p:nvSpPr>
              <p:spPr bwMode="auto">
                <a:xfrm>
                  <a:off x="529" y="1593"/>
                  <a:ext cx="2721"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77" name="Line 47"/>
                <p:cNvSpPr>
                  <a:spLocks noChangeShapeType="1"/>
                </p:cNvSpPr>
                <p:nvPr/>
              </p:nvSpPr>
              <p:spPr bwMode="auto">
                <a:xfrm>
                  <a:off x="529" y="1593"/>
                  <a:ext cx="0" cy="227"/>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78" name="Line 48"/>
                <p:cNvSpPr>
                  <a:spLocks noChangeShapeType="1"/>
                </p:cNvSpPr>
                <p:nvPr/>
              </p:nvSpPr>
              <p:spPr bwMode="auto">
                <a:xfrm>
                  <a:off x="3250" y="1593"/>
                  <a:ext cx="0" cy="227"/>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3572" name="Group 49"/>
              <p:cNvGrpSpPr/>
              <p:nvPr/>
            </p:nvGrpSpPr>
            <p:grpSpPr bwMode="auto">
              <a:xfrm>
                <a:off x="1921" y="2614"/>
                <a:ext cx="2721" cy="227"/>
                <a:chOff x="529" y="1593"/>
                <a:chExt cx="2721" cy="227"/>
              </a:xfrm>
            </p:grpSpPr>
            <p:sp>
              <p:nvSpPr>
                <p:cNvPr id="23573" name="Line 50"/>
                <p:cNvSpPr>
                  <a:spLocks noChangeShapeType="1"/>
                </p:cNvSpPr>
                <p:nvPr/>
              </p:nvSpPr>
              <p:spPr bwMode="auto">
                <a:xfrm>
                  <a:off x="529" y="1593"/>
                  <a:ext cx="2721"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74" name="Line 51"/>
                <p:cNvSpPr>
                  <a:spLocks noChangeShapeType="1"/>
                </p:cNvSpPr>
                <p:nvPr/>
              </p:nvSpPr>
              <p:spPr bwMode="auto">
                <a:xfrm>
                  <a:off x="529" y="1593"/>
                  <a:ext cx="0" cy="227"/>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75" name="Line 52"/>
                <p:cNvSpPr>
                  <a:spLocks noChangeShapeType="1"/>
                </p:cNvSpPr>
                <p:nvPr/>
              </p:nvSpPr>
              <p:spPr bwMode="auto">
                <a:xfrm>
                  <a:off x="3250" y="1593"/>
                  <a:ext cx="0" cy="227"/>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23566" name="AutoShape 54">
            <a:hlinkClick r:id="" action="ppaction://hlinkshowjump?jump=nextslide"/>
          </p:cNvPr>
          <p:cNvSpPr>
            <a:spLocks noChangeArrowheads="1"/>
          </p:cNvSpPr>
          <p:nvPr/>
        </p:nvSpPr>
        <p:spPr bwMode="auto">
          <a:xfrm>
            <a:off x="8172450" y="368300"/>
            <a:ext cx="720725" cy="539750"/>
          </a:xfrm>
          <a:prstGeom prst="rightArrow">
            <a:avLst>
              <a:gd name="adj1" fmla="val 50000"/>
              <a:gd name="adj2" fmla="val 33382"/>
            </a:avLst>
          </a:prstGeom>
          <a:solidFill>
            <a:srgbClr val="66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b="1">
                <a:solidFill>
                  <a:schemeClr val="bg1"/>
                </a:solidFill>
                <a:latin typeface="Tahoma" panose="020B0604030504040204" pitchFamily="34" charset="0"/>
                <a:hlinkClick r:id="rId1" action="ppaction://hlinksldjump"/>
              </a:rPr>
              <a:t>next</a:t>
            </a:r>
            <a:endParaRPr lang="en-US" altLang="zh-CN" b="1">
              <a:solidFill>
                <a:schemeClr val="bg1"/>
              </a:solidFill>
              <a:latin typeface="Tahoma" panose="020B0604030504040204" pitchFamily="34" charset="0"/>
            </a:endParaRPr>
          </a:p>
        </p:txBody>
      </p:sp>
      <p:sp>
        <p:nvSpPr>
          <p:cNvPr id="45" name="TextBox 44"/>
          <p:cNvSpPr txBox="1">
            <a:spLocks noChangeArrowheads="1"/>
          </p:cNvSpPr>
          <p:nvPr/>
        </p:nvSpPr>
        <p:spPr bwMode="auto">
          <a:xfrm>
            <a:off x="642938" y="4071938"/>
            <a:ext cx="807243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t>      首先对序列长度为</a:t>
            </a:r>
            <a:r>
              <a:rPr lang="en-US" altLang="zh-CN" sz="2800" b="1"/>
              <a:t>2</a:t>
            </a:r>
            <a:r>
              <a:rPr lang="zh-CN" altLang="en-US" sz="2800" b="1"/>
              <a:t>的小序列进行简单插入排序，序列的选取时选择前半部分一个元素，后半部分一个元素。</a:t>
            </a:r>
            <a:endParaRPr lang="en-US" altLang="zh-CN" sz="2800" b="1"/>
          </a:p>
        </p:txBody>
      </p:sp>
      <p:sp>
        <p:nvSpPr>
          <p:cNvPr id="46" name="矩形 45"/>
          <p:cNvSpPr>
            <a:spLocks noChangeArrowheads="1"/>
          </p:cNvSpPr>
          <p:nvPr/>
        </p:nvSpPr>
        <p:spPr bwMode="auto">
          <a:xfrm>
            <a:off x="714375" y="5500688"/>
            <a:ext cx="792956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t>      然后逐步增长序列长度，对部分有序的长的序列进行直接插入排序，直到整个序列排序完成。</a:t>
            </a:r>
            <a:endParaRPr lang="zh-CN" altLang="en-US" sz="2800"/>
          </a:p>
        </p:txBody>
      </p:sp>
      <p:sp>
        <p:nvSpPr>
          <p:cNvPr id="4" name="灯片编号占位符 3"/>
          <p:cNvSpPr>
            <a:spLocks noGrp="1"/>
          </p:cNvSpPr>
          <p:nvPr>
            <p:ph type="sldNum" sz="quarter" idx="12"/>
          </p:nvPr>
        </p:nvSpPr>
        <p:spPr/>
        <p:txBody>
          <a:bodyPr/>
          <a:lstStyle/>
          <a:p>
            <a:fld id="{A7733EF6-204E-40DB-BD22-52615B166DB1}"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0" presetClass="path" presetSubtype="0" accel="50000" decel="50000" fill="hold" grpId="0" nodeType="afterEffect">
                                  <p:stCondLst>
                                    <p:cond delay="0"/>
                                  </p:stCondLst>
                                  <p:childTnLst>
                                    <p:animMotion origin="layout" path="M 3.88889E-6 -5.37572E-6 L 0.47257 -5.37572E-6 " pathEditMode="relative" ptsTypes="AA">
                                      <p:cBhvr>
                                        <p:cTn id="10" dur="500" fill="hold"/>
                                        <p:tgtEl>
                                          <p:spTgt spid="732168"/>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2.77778E-7 -3.64162E-6 L -0.47448 -0.00254 " pathEditMode="relative" ptsTypes="AA">
                                      <p:cBhvr>
                                        <p:cTn id="12" dur="500" fill="hold"/>
                                        <p:tgtEl>
                                          <p:spTgt spid="732164"/>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blinds(horizontal)">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nodeType="clickEffect">
                                  <p:stCondLst>
                                    <p:cond delay="0"/>
                                  </p:stCondLst>
                                  <p:childTnLst>
                                    <p:animMotion origin="layout" path="M 0.00729 -8.67052E-7 L 0.12552 -8.67052E-7 " pathEditMode="relative" rAng="0" ptsTypes="AA">
                                      <p:cBhvr>
                                        <p:cTn id="21" dur="500" fill="hold"/>
                                        <p:tgtEl>
                                          <p:spTgt spid="2"/>
                                        </p:tgtEl>
                                        <p:attrNameLst>
                                          <p:attrName>ppt_x</p:attrName>
                                          <p:attrName>ppt_y</p:attrName>
                                        </p:attrNameLst>
                                      </p:cBhvr>
                                      <p:rCtr x="5900" y="0"/>
                                    </p:animMotion>
                                  </p:childTnLst>
                                </p:cTn>
                              </p:par>
                            </p:childTnLst>
                          </p:cTn>
                        </p:par>
                        <p:par>
                          <p:cTn id="22" fill="hold">
                            <p:stCondLst>
                              <p:cond delay="500"/>
                            </p:stCondLst>
                            <p:childTnLst>
                              <p:par>
                                <p:cTn id="23" presetID="0" presetClass="path" presetSubtype="0" accel="50000" decel="50000" fill="hold" grpId="1" nodeType="afterEffect">
                                  <p:stCondLst>
                                    <p:cond delay="0"/>
                                  </p:stCondLst>
                                  <p:childTnLst>
                                    <p:animMotion origin="layout" path="M 0 0 L -0.4691 0 " pathEditMode="relative" ptsTypes="AA">
                                      <p:cBhvr>
                                        <p:cTn id="24" dur="500" fill="hold"/>
                                        <p:tgtEl>
                                          <p:spTgt spid="732165"/>
                                        </p:tgtEl>
                                        <p:attrNameLst>
                                          <p:attrName>ppt_x</p:attrName>
                                          <p:attrName>ppt_y</p:attrName>
                                        </p:attrNameLst>
                                      </p:cBhvr>
                                    </p:animMotion>
                                  </p:childTnLst>
                                </p:cTn>
                              </p:par>
                              <p:par>
                                <p:cTn id="25" presetID="63" presetClass="path" presetSubtype="0" accel="50000" decel="50000" fill="hold" grpId="0" nodeType="withEffect">
                                  <p:stCondLst>
                                    <p:cond delay="0"/>
                                  </p:stCondLst>
                                  <p:childTnLst>
                                    <p:animMotion origin="layout" path="M -3.05556E-6 5.78035E-7 L 0.46823 5.78035E-7 " pathEditMode="relative" rAng="0" ptsTypes="AA">
                                      <p:cBhvr>
                                        <p:cTn id="26" dur="500" fill="hold"/>
                                        <p:tgtEl>
                                          <p:spTgt spid="732169"/>
                                        </p:tgtEl>
                                        <p:attrNameLst>
                                          <p:attrName>ppt_x</p:attrName>
                                          <p:attrName>ppt_y</p:attrName>
                                        </p:attrNameLst>
                                      </p:cBhvr>
                                      <p:rCtr x="23400" y="0"/>
                                    </p:animMotion>
                                  </p:childTnLst>
                                </p:cTn>
                              </p:par>
                            </p:childTnLst>
                          </p:cTn>
                        </p:par>
                      </p:childTnLst>
                    </p:cTn>
                  </p:par>
                  <p:par>
                    <p:cTn id="27" fill="hold">
                      <p:stCondLst>
                        <p:cond delay="indefinite"/>
                      </p:stCondLst>
                      <p:childTnLst>
                        <p:par>
                          <p:cTn id="28" fill="hold">
                            <p:stCondLst>
                              <p:cond delay="0"/>
                            </p:stCondLst>
                            <p:childTnLst>
                              <p:par>
                                <p:cTn id="29" presetID="63" presetClass="path" presetSubtype="0" accel="50000" decel="50000" fill="hold" nodeType="clickEffect">
                                  <p:stCondLst>
                                    <p:cond delay="0"/>
                                  </p:stCondLst>
                                  <p:childTnLst>
                                    <p:animMotion origin="layout" path="M 0.12552 -8.67052E-7 L 0.24271 -8.67052E-7 " pathEditMode="relative" rAng="0" ptsTypes="AA">
                                      <p:cBhvr>
                                        <p:cTn id="30" dur="500" fill="hold"/>
                                        <p:tgtEl>
                                          <p:spTgt spid="2"/>
                                        </p:tgtEl>
                                        <p:attrNameLst>
                                          <p:attrName>ppt_x</p:attrName>
                                          <p:attrName>ppt_y</p:attrName>
                                        </p:attrNameLst>
                                      </p:cBhvr>
                                      <p:rCtr x="5900" y="0"/>
                                    </p:animMotion>
                                  </p:childTnLst>
                                </p:cTn>
                              </p:par>
                            </p:childTnLst>
                          </p:cTn>
                        </p:par>
                        <p:par>
                          <p:cTn id="31" fill="hold">
                            <p:stCondLst>
                              <p:cond delay="500"/>
                            </p:stCondLst>
                            <p:childTnLst>
                              <p:par>
                                <p:cTn id="32" presetID="0" presetClass="path" presetSubtype="0" accel="50000" decel="50000" fill="hold" grpId="0" nodeType="afterEffect">
                                  <p:stCondLst>
                                    <p:cond delay="0"/>
                                  </p:stCondLst>
                                  <p:childTnLst>
                                    <p:animMotion origin="layout" path="M -6.11111E-6 -2.89017E-7 L 0.46736 -0.00231 " pathEditMode="relative" ptsTypes="AA">
                                      <p:cBhvr>
                                        <p:cTn id="33" dur="500" fill="hold"/>
                                        <p:tgtEl>
                                          <p:spTgt spid="732170"/>
                                        </p:tgtEl>
                                        <p:attrNameLst>
                                          <p:attrName>ppt_x</p:attrName>
                                          <p:attrName>ppt_y</p:attrName>
                                        </p:attrNameLst>
                                      </p:cBhvr>
                                    </p:animMotion>
                                  </p:childTnLst>
                                </p:cTn>
                              </p:par>
                              <p:par>
                                <p:cTn id="34" presetID="0" presetClass="path" presetSubtype="0" accel="50000" decel="50000" fill="hold" grpId="0" nodeType="withEffect">
                                  <p:stCondLst>
                                    <p:cond delay="0"/>
                                  </p:stCondLst>
                                  <p:childTnLst>
                                    <p:animMotion origin="layout" path="M 9.16667E-6 -2.89017E-7 L -0.4691 -0.00231 " pathEditMode="relative" ptsTypes="AA">
                                      <p:cBhvr>
                                        <p:cTn id="35" dur="500" fill="hold"/>
                                        <p:tgtEl>
                                          <p:spTgt spid="732166"/>
                                        </p:tgtEl>
                                        <p:attrNameLst>
                                          <p:attrName>ppt_x</p:attrName>
                                          <p:attrName>ppt_y</p:attrName>
                                        </p:attrNameLst>
                                      </p:cBhvr>
                                    </p:animMotion>
                                  </p:childTnLst>
                                </p:cTn>
                              </p:par>
                            </p:childTnLst>
                          </p:cTn>
                        </p:par>
                      </p:childTnLst>
                    </p:cTn>
                  </p:par>
                  <p:par>
                    <p:cTn id="36" fill="hold">
                      <p:stCondLst>
                        <p:cond delay="indefinite"/>
                      </p:stCondLst>
                      <p:childTnLst>
                        <p:par>
                          <p:cTn id="37" fill="hold">
                            <p:stCondLst>
                              <p:cond delay="0"/>
                            </p:stCondLst>
                            <p:childTnLst>
                              <p:par>
                                <p:cTn id="38" presetID="63" presetClass="path" presetSubtype="0" accel="50000" decel="50000" fill="hold" nodeType="clickEffect">
                                  <p:stCondLst>
                                    <p:cond delay="0"/>
                                  </p:stCondLst>
                                  <p:childTnLst>
                                    <p:animMotion origin="layout" path="M 0.24271 1.27168E-6 L 0.3566 0.00231 " pathEditMode="relative" rAng="0" ptsTypes="AA">
                                      <p:cBhvr>
                                        <p:cTn id="39" dur="500" fill="hold"/>
                                        <p:tgtEl>
                                          <p:spTgt spid="2"/>
                                        </p:tgtEl>
                                        <p:attrNameLst>
                                          <p:attrName>ppt_x</p:attrName>
                                          <p:attrName>ppt_y</p:attrName>
                                        </p:attrNameLst>
                                      </p:cBhvr>
                                      <p:rCtr x="5700" y="100"/>
                                    </p:animMotion>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blinds(horizontal)">
                                      <p:cBhvr>
                                        <p:cTn id="44" dur="500"/>
                                        <p:tgtEl>
                                          <p:spTgt spid="46"/>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blinds(horizontal)">
                                      <p:cBhvr>
                                        <p:cTn id="49" dur="500"/>
                                        <p:tgtEl>
                                          <p:spTgt spid="3"/>
                                        </p:tgtEl>
                                      </p:cBhvr>
                                    </p:animEffect>
                                  </p:childTnLst>
                                </p:cTn>
                              </p:par>
                            </p:childTnLst>
                          </p:cTn>
                        </p:par>
                        <p:par>
                          <p:cTn id="50" fill="hold">
                            <p:stCondLst>
                              <p:cond delay="500"/>
                            </p:stCondLst>
                            <p:childTnLst>
                              <p:par>
                                <p:cTn id="51" presetID="0" presetClass="path" presetSubtype="0" accel="50000" decel="50000" fill="hold" grpId="1" nodeType="afterEffect">
                                  <p:stCondLst>
                                    <p:cond delay="0"/>
                                  </p:stCondLst>
                                  <p:childTnLst>
                                    <p:animMotion origin="layout" path="M -0.47448 -0.00254 L -0.23629 -0.00509 " pathEditMode="relative" rAng="0" ptsTypes="AA">
                                      <p:cBhvr>
                                        <p:cTn id="52" dur="500" fill="hold"/>
                                        <p:tgtEl>
                                          <p:spTgt spid="732164"/>
                                        </p:tgtEl>
                                        <p:attrNameLst>
                                          <p:attrName>ppt_x</p:attrName>
                                          <p:attrName>ppt_y</p:attrName>
                                        </p:attrNameLst>
                                      </p:cBhvr>
                                      <p:rCtr x="11900" y="-100"/>
                                    </p:animMotion>
                                  </p:childTnLst>
                                </p:cTn>
                              </p:par>
                              <p:par>
                                <p:cTn id="53" presetID="0" presetClass="path" presetSubtype="0" accel="50000" decel="50000" fill="hold" grpId="1" nodeType="withEffect">
                                  <p:stCondLst>
                                    <p:cond delay="0"/>
                                  </p:stCondLst>
                                  <p:childTnLst>
                                    <p:animMotion origin="layout" path="M -0.4691 -0.00231 L -0.70174 -0.00231 " pathEditMode="relative" rAng="0" ptsTypes="AA">
                                      <p:cBhvr>
                                        <p:cTn id="54" dur="500" fill="hold"/>
                                        <p:tgtEl>
                                          <p:spTgt spid="732166"/>
                                        </p:tgtEl>
                                        <p:attrNameLst>
                                          <p:attrName>ppt_x</p:attrName>
                                          <p:attrName>ppt_y</p:attrName>
                                        </p:attrNameLst>
                                      </p:cBhvr>
                                      <p:rCtr x="-11600" y="0"/>
                                    </p:animMotion>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nodeType="clickEffect">
                                  <p:stCondLst>
                                    <p:cond delay="0"/>
                                  </p:stCondLst>
                                  <p:childTnLst>
                                    <p:animMotion origin="layout" path="M -2.5E-6 -2.31214E-7 L 0.12118 -0.00092 " pathEditMode="relative" rAng="0" ptsTypes="AA">
                                      <p:cBhvr>
                                        <p:cTn id="58" dur="500" fill="hold"/>
                                        <p:tgtEl>
                                          <p:spTgt spid="3"/>
                                        </p:tgtEl>
                                        <p:attrNameLst>
                                          <p:attrName>ppt_x</p:attrName>
                                          <p:attrName>ppt_y</p:attrName>
                                        </p:attrNameLst>
                                      </p:cBhvr>
                                      <p:rCtr x="6100" y="0"/>
                                    </p:animMotion>
                                  </p:childTnLst>
                                </p:cTn>
                              </p:par>
                            </p:childTnLst>
                          </p:cTn>
                        </p:par>
                        <p:par>
                          <p:cTn id="59" fill="hold">
                            <p:stCondLst>
                              <p:cond delay="500"/>
                            </p:stCondLst>
                            <p:childTnLst>
                              <p:par>
                                <p:cTn id="60" presetID="0" presetClass="path" presetSubtype="0" accel="50000" decel="50000" fill="hold" grpId="0" nodeType="afterEffect">
                                  <p:stCondLst>
                                    <p:cond delay="0"/>
                                  </p:stCondLst>
                                  <p:childTnLst>
                                    <p:animMotion origin="layout" path="M -6.11111E-6 1.84971E-6 L -0.23629 1.84971E-6 " pathEditMode="relative" ptsTypes="AA">
                                      <p:cBhvr>
                                        <p:cTn id="61" dur="500" fill="hold"/>
                                        <p:tgtEl>
                                          <p:spTgt spid="732163"/>
                                        </p:tgtEl>
                                        <p:attrNameLst>
                                          <p:attrName>ppt_x</p:attrName>
                                          <p:attrName>ppt_y</p:attrName>
                                        </p:attrNameLst>
                                      </p:cBhvr>
                                    </p:animMotion>
                                  </p:childTnLst>
                                </p:cTn>
                              </p:par>
                              <p:par>
                                <p:cTn id="62" presetID="0" presetClass="path" presetSubtype="0" accel="50000" decel="50000" fill="hold" grpId="0" nodeType="withEffect">
                                  <p:stCondLst>
                                    <p:cond delay="0"/>
                                  </p:stCondLst>
                                  <p:childTnLst>
                                    <p:animMotion origin="layout" path="M -0.46858 -2.89017E-7 L -0.2323 -2.89017E-7 " pathEditMode="relative" ptsTypes="AA">
                                      <p:cBhvr>
                                        <p:cTn id="63" dur="500" fill="hold"/>
                                        <p:tgtEl>
                                          <p:spTgt spid="732165"/>
                                        </p:tgtEl>
                                        <p:attrNameLst>
                                          <p:attrName>ppt_x</p:attrName>
                                          <p:attrName>ppt_y</p:attrName>
                                        </p:attrNameLst>
                                      </p:cBhvr>
                                    </p:animMotion>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nodeType="clickEffect">
                                  <p:stCondLst>
                                    <p:cond delay="0"/>
                                  </p:stCondLst>
                                  <p:childTnLst>
                                    <p:set>
                                      <p:cBhvr>
                                        <p:cTn id="67" dur="1" fill="hold">
                                          <p:stCondLst>
                                            <p:cond delay="0"/>
                                          </p:stCondLst>
                                        </p:cTn>
                                        <p:tgtEl>
                                          <p:spTgt spid="3"/>
                                        </p:tgtEl>
                                        <p:attrNameLst>
                                          <p:attrName>style.visibility</p:attrName>
                                        </p:attrNameLst>
                                      </p:cBhvr>
                                      <p:to>
                                        <p:strVal val="hidden"/>
                                      </p:to>
                                    </p:set>
                                  </p:childTnLst>
                                </p:cTn>
                              </p:par>
                              <p:par>
                                <p:cTn id="68" presetID="3" presetClass="entr" presetSubtype="10" fill="hold" nodeType="with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blinds(horizontal)">
                                      <p:cBhvr>
                                        <p:cTn id="70" dur="500"/>
                                        <p:tgtEl>
                                          <p:spTgt spid="6"/>
                                        </p:tgtEl>
                                      </p:cBhvr>
                                    </p:animEffect>
                                  </p:childTnLst>
                                </p:cTn>
                              </p:par>
                            </p:childTnLst>
                          </p:cTn>
                        </p:par>
                        <p:par>
                          <p:cTn id="71" fill="hold">
                            <p:stCondLst>
                              <p:cond delay="0"/>
                            </p:stCondLst>
                            <p:childTnLst>
                              <p:par>
                                <p:cTn id="72" presetID="0" presetClass="path" presetSubtype="0" accel="50000" decel="50000" fill="hold" grpId="1" nodeType="afterEffect">
                                  <p:stCondLst>
                                    <p:cond delay="0"/>
                                  </p:stCondLst>
                                  <p:childTnLst>
                                    <p:animMotion origin="layout" path="M -0.2368 2.36994E-6 L -0.35677 -0.00231 " pathEditMode="relative" rAng="0" ptsTypes="AA">
                                      <p:cBhvr>
                                        <p:cTn id="73" dur="500" fill="hold"/>
                                        <p:tgtEl>
                                          <p:spTgt spid="732163"/>
                                        </p:tgtEl>
                                        <p:attrNameLst>
                                          <p:attrName>ppt_x</p:attrName>
                                          <p:attrName>ppt_y</p:attrName>
                                        </p:attrNameLst>
                                      </p:cBhvr>
                                      <p:rCtr x="-6000" y="-100"/>
                                    </p:animMotion>
                                  </p:childTnLst>
                                </p:cTn>
                              </p:par>
                              <p:par>
                                <p:cTn id="74" presetID="0" presetClass="path" presetSubtype="0" accel="50000" decel="50000" fill="hold" grpId="2" nodeType="withEffect">
                                  <p:stCondLst>
                                    <p:cond delay="0"/>
                                  </p:stCondLst>
                                  <p:childTnLst>
                                    <p:animMotion origin="layout" path="M -0.70677 -0.00254 L -0.59045 -0.00023 " pathEditMode="relative" rAng="0" ptsTypes="AA">
                                      <p:cBhvr>
                                        <p:cTn id="75" dur="500" fill="hold"/>
                                        <p:tgtEl>
                                          <p:spTgt spid="732166"/>
                                        </p:tgtEl>
                                        <p:attrNameLst>
                                          <p:attrName>ppt_x</p:attrName>
                                          <p:attrName>ppt_y</p:attrName>
                                        </p:attrNameLst>
                                      </p:cBhvr>
                                      <p:rCtr x="5800" y="100"/>
                                    </p:animMotion>
                                  </p:childTnLst>
                                </p:cTn>
                              </p:par>
                            </p:childTnLst>
                          </p:cTn>
                        </p:par>
                        <p:par>
                          <p:cTn id="76" fill="hold">
                            <p:stCondLst>
                              <p:cond delay="500"/>
                            </p:stCondLst>
                            <p:childTnLst>
                              <p:par>
                                <p:cTn id="77" presetID="0" presetClass="path" presetSubtype="0" accel="50000" decel="50000" fill="hold" grpId="2" nodeType="afterEffect">
                                  <p:stCondLst>
                                    <p:cond delay="0"/>
                                  </p:stCondLst>
                                  <p:childTnLst>
                                    <p:animMotion origin="layout" path="M -0.23229 -6.35838E-7 L -0.34757 -0.00069 " pathEditMode="relative" rAng="0" ptsTypes="AA">
                                      <p:cBhvr>
                                        <p:cTn id="78" dur="500" fill="hold"/>
                                        <p:tgtEl>
                                          <p:spTgt spid="732165"/>
                                        </p:tgtEl>
                                        <p:attrNameLst>
                                          <p:attrName>ppt_x</p:attrName>
                                          <p:attrName>ppt_y</p:attrName>
                                        </p:attrNameLst>
                                      </p:cBhvr>
                                      <p:rCtr x="-5800" y="0"/>
                                    </p:animMotion>
                                  </p:childTnLst>
                                </p:cTn>
                              </p:par>
                              <p:par>
                                <p:cTn id="79" presetID="0" presetClass="path" presetSubtype="0" accel="50000" decel="50000" fill="hold" grpId="2" nodeType="withEffect">
                                  <p:stCondLst>
                                    <p:cond delay="0"/>
                                  </p:stCondLst>
                                  <p:childTnLst>
                                    <p:animMotion origin="layout" path="M -0.23681 -0.00231 L -0.12049 5.78035E-7 " pathEditMode="relative" rAng="0" ptsTypes="AA">
                                      <p:cBhvr>
                                        <p:cTn id="80" dur="500" fill="hold"/>
                                        <p:tgtEl>
                                          <p:spTgt spid="732164"/>
                                        </p:tgtEl>
                                        <p:attrNameLst>
                                          <p:attrName>ppt_x</p:attrName>
                                          <p:attrName>ppt_y</p:attrName>
                                        </p:attrNameLst>
                                      </p:cBhvr>
                                      <p:rCtr x="5800" y="100"/>
                                    </p:animMotion>
                                  </p:childTnLst>
                                </p:cTn>
                              </p:par>
                            </p:childTnLst>
                          </p:cTn>
                        </p:par>
                        <p:par>
                          <p:cTn id="81" fill="hold">
                            <p:stCondLst>
                              <p:cond delay="1000"/>
                            </p:stCondLst>
                            <p:childTnLst>
                              <p:par>
                                <p:cTn id="82" presetID="0" presetClass="path" presetSubtype="0" accel="50000" decel="50000" fill="hold" grpId="1" nodeType="afterEffect">
                                  <p:stCondLst>
                                    <p:cond delay="0"/>
                                  </p:stCondLst>
                                  <p:childTnLst>
                                    <p:animMotion origin="layout" path="M 0.46823 1.79191E-6 L 0.35017 1.79191E-6 " pathEditMode="relative" rAng="0" ptsTypes="AA">
                                      <p:cBhvr>
                                        <p:cTn id="83" dur="500" fill="hold"/>
                                        <p:tgtEl>
                                          <p:spTgt spid="732169"/>
                                        </p:tgtEl>
                                        <p:attrNameLst>
                                          <p:attrName>ppt_x</p:attrName>
                                          <p:attrName>ppt_y</p:attrName>
                                        </p:attrNameLst>
                                      </p:cBhvr>
                                      <p:rCtr x="-5900" y="0"/>
                                    </p:animMotion>
                                  </p:childTnLst>
                                </p:cTn>
                              </p:par>
                              <p:par>
                                <p:cTn id="84" presetID="0" presetClass="path" presetSubtype="0" accel="50000" decel="50000" fill="hold" grpId="1" nodeType="withEffect">
                                  <p:stCondLst>
                                    <p:cond delay="0"/>
                                  </p:stCondLst>
                                  <p:childTnLst>
                                    <p:animMotion origin="layout" path="M 0.47257 -4.85549E-6 L 0.59254 -0.00231 " pathEditMode="relative" rAng="0" ptsTypes="AA">
                                      <p:cBhvr>
                                        <p:cTn id="85" dur="500" fill="hold"/>
                                        <p:tgtEl>
                                          <p:spTgt spid="732168"/>
                                        </p:tgtEl>
                                        <p:attrNameLst>
                                          <p:attrName>ppt_x</p:attrName>
                                          <p:attrName>ppt_y</p:attrName>
                                        </p:attrNameLst>
                                      </p:cBhvr>
                                      <p:rCtr x="6000" y="-100"/>
                                    </p:animMotion>
                                  </p:childTnLst>
                                </p:cTn>
                              </p:par>
                            </p:childTnLst>
                          </p:cTn>
                        </p:par>
                        <p:par>
                          <p:cTn id="86" fill="hold">
                            <p:stCondLst>
                              <p:cond delay="1500"/>
                            </p:stCondLst>
                            <p:childTnLst>
                              <p:par>
                                <p:cTn id="87" presetID="0" presetClass="path" presetSubtype="0" accel="50000" decel="50000" fill="hold" grpId="1" nodeType="afterEffect">
                                  <p:stCondLst>
                                    <p:cond delay="0"/>
                                  </p:stCondLst>
                                  <p:childTnLst>
                                    <p:animMotion origin="layout" path="M 0.46736 -0.00231 L 0.58195 -0.00231 " pathEditMode="relative" rAng="0" ptsTypes="AA">
                                      <p:cBhvr>
                                        <p:cTn id="88" dur="500" fill="hold"/>
                                        <p:tgtEl>
                                          <p:spTgt spid="732170"/>
                                        </p:tgtEl>
                                        <p:attrNameLst>
                                          <p:attrName>ppt_x</p:attrName>
                                          <p:attrName>ppt_y</p:attrName>
                                        </p:attrNameLst>
                                      </p:cBhvr>
                                      <p:rCtr x="5700" y="0"/>
                                    </p:animMotion>
                                  </p:childTnLst>
                                </p:cTn>
                              </p:par>
                              <p:par>
                                <p:cTn id="89" presetID="0" presetClass="path" presetSubtype="0" accel="50000" decel="50000" fill="hold" grpId="0" nodeType="withEffect">
                                  <p:stCondLst>
                                    <p:cond delay="0"/>
                                  </p:stCondLst>
                                  <p:childTnLst>
                                    <p:animMotion origin="layout" path="M -0.00468 -0.00232 L -0.12291 -0.00717 " pathEditMode="relative" ptsTypes="AA">
                                      <p:cBhvr>
                                        <p:cTn id="90" dur="500" fill="hold"/>
                                        <p:tgtEl>
                                          <p:spTgt spid="73216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3" grpId="0" animBg="1"/>
      <p:bldP spid="732163" grpId="1" animBg="1"/>
      <p:bldP spid="732164" grpId="0" animBg="1"/>
      <p:bldP spid="732164" grpId="1" animBg="1"/>
      <p:bldP spid="732164" grpId="2" animBg="1"/>
      <p:bldP spid="732165" grpId="0" animBg="1"/>
      <p:bldP spid="732165" grpId="1" animBg="1"/>
      <p:bldP spid="732165" grpId="2" animBg="1"/>
      <p:bldP spid="732166" grpId="0" animBg="1"/>
      <p:bldP spid="732166" grpId="1" animBg="1"/>
      <p:bldP spid="732166" grpId="2" animBg="1"/>
      <p:bldP spid="732167" grpId="0" animBg="1"/>
      <p:bldP spid="732168" grpId="0" animBg="1"/>
      <p:bldP spid="732168" grpId="1" animBg="1"/>
      <p:bldP spid="732169" grpId="0" animBg="1"/>
      <p:bldP spid="732169" grpId="1" animBg="1"/>
      <p:bldP spid="732170" grpId="0" animBg="1"/>
      <p:bldP spid="732170" grpId="1" animBg="1"/>
      <p:bldP spid="45" grpId="0"/>
      <p:bldP spid="4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11188" y="188913"/>
            <a:ext cx="7793037" cy="839787"/>
          </a:xfrm>
        </p:spPr>
        <p:txBody>
          <a:bodyPr/>
          <a:lstStyle/>
          <a:p>
            <a:pPr eaLnBrk="1" hangingPunct="1"/>
            <a:r>
              <a:rPr lang="en-US" altLang="zh-CN"/>
              <a:t> </a:t>
            </a:r>
            <a:r>
              <a:rPr lang="zh-CN" altLang="en-US"/>
              <a:t>希尔排序详细过程</a:t>
            </a:r>
            <a:endParaRPr lang="zh-CN" altLang="en-US"/>
          </a:p>
        </p:txBody>
      </p:sp>
      <p:sp>
        <p:nvSpPr>
          <p:cNvPr id="24579" name="Rectangle 3"/>
          <p:cNvSpPr>
            <a:spLocks noGrp="1" noChangeArrowheads="1"/>
          </p:cNvSpPr>
          <p:nvPr>
            <p:ph type="body" idx="1"/>
          </p:nvPr>
        </p:nvSpPr>
        <p:spPr/>
        <p:txBody>
          <a:bodyPr/>
          <a:lstStyle/>
          <a:p>
            <a:pPr eaLnBrk="1" hangingPunct="1"/>
            <a:endParaRPr lang="zh-CN" altLang="en-US" dirty="0"/>
          </a:p>
        </p:txBody>
      </p:sp>
      <p:pic>
        <p:nvPicPr>
          <p:cNvPr id="24580" name="Picture 4" descr="9D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31913" y="908050"/>
            <a:ext cx="6191250" cy="575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pic>
        <p:nvPicPr>
          <p:cNvPr id="3" name="图片 2"/>
          <p:cNvPicPr>
            <a:picLocks noChangeAspect="1"/>
          </p:cNvPicPr>
          <p:nvPr/>
        </p:nvPicPr>
        <p:blipFill>
          <a:blip r:embed="rId2"/>
          <a:stretch>
            <a:fillRect/>
          </a:stretch>
        </p:blipFill>
        <p:spPr>
          <a:xfrm>
            <a:off x="2555776" y="1747837"/>
            <a:ext cx="2880614" cy="225048"/>
          </a:xfrm>
          <a:prstGeom prst="rect">
            <a:avLst/>
          </a:prstGeom>
        </p:spPr>
      </p:pic>
      <p:pic>
        <p:nvPicPr>
          <p:cNvPr id="4" name="图片 3"/>
          <p:cNvPicPr>
            <a:picLocks noChangeAspect="1"/>
          </p:cNvPicPr>
          <p:nvPr/>
        </p:nvPicPr>
        <p:blipFill>
          <a:blip r:embed="rId3"/>
          <a:stretch>
            <a:fillRect/>
          </a:stretch>
        </p:blipFill>
        <p:spPr>
          <a:xfrm>
            <a:off x="3080807" y="2236037"/>
            <a:ext cx="2828901" cy="222645"/>
          </a:xfrm>
          <a:prstGeom prst="rect">
            <a:avLst/>
          </a:prstGeom>
        </p:spPr>
      </p:pic>
      <p:pic>
        <p:nvPicPr>
          <p:cNvPr id="5" name="图片 4"/>
          <p:cNvPicPr>
            <a:picLocks noChangeAspect="1"/>
          </p:cNvPicPr>
          <p:nvPr/>
        </p:nvPicPr>
        <p:blipFill>
          <a:blip r:embed="rId4"/>
          <a:stretch>
            <a:fillRect/>
          </a:stretch>
        </p:blipFill>
        <p:spPr>
          <a:xfrm>
            <a:off x="3584670" y="2736055"/>
            <a:ext cx="2736304" cy="197268"/>
          </a:xfrm>
          <a:prstGeom prst="rect">
            <a:avLst/>
          </a:prstGeom>
        </p:spPr>
      </p:pic>
      <p:pic>
        <p:nvPicPr>
          <p:cNvPr id="6" name="图片 5"/>
          <p:cNvPicPr>
            <a:picLocks noChangeAspect="1"/>
          </p:cNvPicPr>
          <p:nvPr/>
        </p:nvPicPr>
        <p:blipFill>
          <a:blip r:embed="rId5"/>
          <a:stretch>
            <a:fillRect/>
          </a:stretch>
        </p:blipFill>
        <p:spPr>
          <a:xfrm>
            <a:off x="4070278" y="3244220"/>
            <a:ext cx="2736303" cy="197268"/>
          </a:xfrm>
          <a:prstGeom prst="rect">
            <a:avLst/>
          </a:prstGeom>
        </p:spPr>
      </p:pic>
      <p:pic>
        <p:nvPicPr>
          <p:cNvPr id="9" name="图片 8"/>
          <p:cNvPicPr>
            <a:picLocks noChangeAspect="1"/>
          </p:cNvPicPr>
          <p:nvPr/>
        </p:nvPicPr>
        <p:blipFill>
          <a:blip r:embed="rId6"/>
          <a:stretch>
            <a:fillRect/>
          </a:stretch>
        </p:blipFill>
        <p:spPr>
          <a:xfrm>
            <a:off x="4596447" y="3742272"/>
            <a:ext cx="2736303" cy="186712"/>
          </a:xfrm>
          <a:prstGeom prst="rect">
            <a:avLst/>
          </a:prstGeom>
        </p:spPr>
      </p:pic>
      <p:pic>
        <p:nvPicPr>
          <p:cNvPr id="10" name="图片 9"/>
          <p:cNvPicPr>
            <a:picLocks noChangeAspect="1"/>
          </p:cNvPicPr>
          <p:nvPr/>
        </p:nvPicPr>
        <p:blipFill>
          <a:blip r:embed="rId7"/>
          <a:stretch>
            <a:fillRect/>
          </a:stretch>
        </p:blipFill>
        <p:spPr>
          <a:xfrm>
            <a:off x="2635833" y="4727674"/>
            <a:ext cx="4312431" cy="236036"/>
          </a:xfrm>
          <a:prstGeom prst="rect">
            <a:avLst/>
          </a:prstGeom>
        </p:spPr>
      </p:pic>
      <p:pic>
        <p:nvPicPr>
          <p:cNvPr id="11" name="图片 10"/>
          <p:cNvPicPr>
            <a:picLocks noChangeAspect="1"/>
          </p:cNvPicPr>
          <p:nvPr/>
        </p:nvPicPr>
        <p:blipFill>
          <a:blip r:embed="rId8"/>
          <a:stretch>
            <a:fillRect/>
          </a:stretch>
        </p:blipFill>
        <p:spPr>
          <a:xfrm>
            <a:off x="3073479" y="5289571"/>
            <a:ext cx="4251943" cy="221786"/>
          </a:xfrm>
          <a:prstGeom prst="rect">
            <a:avLst/>
          </a:prstGeom>
        </p:spPr>
      </p:pic>
      <p:sp>
        <p:nvSpPr>
          <p:cNvPr id="12" name="箭头: 左 11"/>
          <p:cNvSpPr/>
          <p:nvPr/>
        </p:nvSpPr>
        <p:spPr>
          <a:xfrm>
            <a:off x="7297357" y="1822463"/>
            <a:ext cx="617791" cy="2698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左 16"/>
          <p:cNvSpPr/>
          <p:nvPr/>
        </p:nvSpPr>
        <p:spPr>
          <a:xfrm>
            <a:off x="7314820" y="2323757"/>
            <a:ext cx="617791" cy="2698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左 17"/>
          <p:cNvSpPr/>
          <p:nvPr/>
        </p:nvSpPr>
        <p:spPr>
          <a:xfrm>
            <a:off x="7332750" y="2793301"/>
            <a:ext cx="617791" cy="2698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左 18"/>
          <p:cNvSpPr/>
          <p:nvPr/>
        </p:nvSpPr>
        <p:spPr>
          <a:xfrm>
            <a:off x="7358730" y="3395603"/>
            <a:ext cx="617791" cy="2698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左 19"/>
          <p:cNvSpPr/>
          <p:nvPr/>
        </p:nvSpPr>
        <p:spPr>
          <a:xfrm>
            <a:off x="7358730" y="3877618"/>
            <a:ext cx="617791" cy="2698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左 20"/>
          <p:cNvSpPr/>
          <p:nvPr/>
        </p:nvSpPr>
        <p:spPr>
          <a:xfrm>
            <a:off x="7358730" y="4873962"/>
            <a:ext cx="617791" cy="2698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左 21"/>
          <p:cNvSpPr/>
          <p:nvPr/>
        </p:nvSpPr>
        <p:spPr>
          <a:xfrm>
            <a:off x="7376787" y="5374266"/>
            <a:ext cx="617791" cy="2698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p:cNvSpPr/>
          <p:nvPr/>
        </p:nvSpPr>
        <p:spPr>
          <a:xfrm>
            <a:off x="2555776" y="4293096"/>
            <a:ext cx="4967387" cy="349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p:cNvSpPr/>
          <p:nvPr/>
        </p:nvSpPr>
        <p:spPr>
          <a:xfrm>
            <a:off x="2555776" y="5839485"/>
            <a:ext cx="4967387" cy="349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圆角 24"/>
          <p:cNvSpPr/>
          <p:nvPr/>
        </p:nvSpPr>
        <p:spPr>
          <a:xfrm>
            <a:off x="2555775" y="6302109"/>
            <a:ext cx="4967387" cy="349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20"/>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21"/>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22"/>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14" grpId="0" animBg="1"/>
      <p:bldP spid="24" grpId="0" animBg="1"/>
      <p:bldP spid="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en-US" altLang="zh-CN"/>
              <a:t>Shell</a:t>
            </a:r>
            <a:r>
              <a:rPr lang="zh-CN" altLang="en-US"/>
              <a:t>排序算法</a:t>
            </a:r>
            <a:endParaRPr lang="zh-CN" altLang="en-US"/>
          </a:p>
        </p:txBody>
      </p:sp>
      <p:sp>
        <p:nvSpPr>
          <p:cNvPr id="25603" name="内容占位符 2"/>
          <p:cNvSpPr>
            <a:spLocks noGrp="1"/>
          </p:cNvSpPr>
          <p:nvPr>
            <p:ph idx="1"/>
          </p:nvPr>
        </p:nvSpPr>
        <p:spPr>
          <a:xfrm>
            <a:off x="428625" y="1785938"/>
            <a:ext cx="8531225" cy="5072062"/>
          </a:xfrm>
        </p:spPr>
        <p:txBody>
          <a:bodyPr/>
          <a:lstStyle/>
          <a:p>
            <a:pPr marL="0" indent="0">
              <a:buFont typeface="Wingdings" panose="05000000000000000000" pitchFamily="2" charset="2"/>
              <a:buNone/>
            </a:pPr>
            <a:r>
              <a:rPr lang="en-US" altLang="zh-CN" sz="2000" dirty="0"/>
              <a:t>public static void </a:t>
            </a:r>
            <a:r>
              <a:rPr lang="en-US" altLang="zh-CN" sz="2000" dirty="0" err="1"/>
              <a:t>shellSort</a:t>
            </a:r>
            <a:r>
              <a:rPr lang="en-US" altLang="zh-CN" sz="2000" dirty="0"/>
              <a:t>(int[] table)              //</a:t>
            </a:r>
            <a:r>
              <a:rPr lang="zh-CN" altLang="en-US" sz="2000" dirty="0"/>
              <a:t>希尔排序</a:t>
            </a:r>
            <a:endParaRPr lang="zh-CN" altLang="en-US" sz="2000" dirty="0"/>
          </a:p>
          <a:p>
            <a:pPr marL="0" indent="0">
              <a:buFont typeface="Wingdings" panose="05000000000000000000" pitchFamily="2" charset="2"/>
              <a:buNone/>
            </a:pPr>
            <a:r>
              <a:rPr lang="zh-CN" altLang="en-US" sz="2000" dirty="0"/>
              <a:t>    </a:t>
            </a:r>
            <a:r>
              <a:rPr lang="en-US" altLang="zh-CN" sz="2000" dirty="0"/>
              <a:t>{  </a:t>
            </a:r>
            <a:r>
              <a:rPr lang="en-US" altLang="zh-CN" sz="2000" dirty="0">
                <a:solidFill>
                  <a:srgbClr val="003399"/>
                </a:solidFill>
              </a:rPr>
              <a:t>for (int delta=</a:t>
            </a:r>
            <a:r>
              <a:rPr lang="en-US" altLang="zh-CN" sz="2000" dirty="0" err="1">
                <a:solidFill>
                  <a:srgbClr val="003399"/>
                </a:solidFill>
              </a:rPr>
              <a:t>table.length</a:t>
            </a:r>
            <a:r>
              <a:rPr lang="en-US" altLang="zh-CN" sz="2000" dirty="0">
                <a:solidFill>
                  <a:srgbClr val="003399"/>
                </a:solidFill>
              </a:rPr>
              <a:t>/2; delta&gt;0; delta/=2)  </a:t>
            </a:r>
            <a:endParaRPr lang="en-US" altLang="zh-CN" sz="2000" dirty="0">
              <a:solidFill>
                <a:srgbClr val="003399"/>
              </a:solidFill>
            </a:endParaRPr>
          </a:p>
          <a:p>
            <a:pPr marL="0" indent="0">
              <a:buFont typeface="Wingdings" panose="05000000000000000000" pitchFamily="2" charset="2"/>
              <a:buNone/>
            </a:pPr>
            <a:r>
              <a:rPr lang="en-US" altLang="zh-CN" sz="2000" dirty="0">
                <a:solidFill>
                  <a:srgbClr val="003399"/>
                </a:solidFill>
              </a:rPr>
              <a:t>              //</a:t>
            </a:r>
            <a:r>
              <a:rPr lang="zh-CN" altLang="en-US" sz="2000" dirty="0">
                <a:solidFill>
                  <a:srgbClr val="003399"/>
                </a:solidFill>
              </a:rPr>
              <a:t>控制增量，增量减半（序列长度不断增长），若干趟扫描</a:t>
            </a:r>
            <a:endParaRPr lang="zh-CN" altLang="en-US" sz="2000" dirty="0">
              <a:solidFill>
                <a:srgbClr val="003399"/>
              </a:solidFill>
            </a:endParaRPr>
          </a:p>
          <a:p>
            <a:pPr marL="0" indent="0">
              <a:buFont typeface="Wingdings" panose="05000000000000000000" pitchFamily="2" charset="2"/>
              <a:buNone/>
            </a:pPr>
            <a:r>
              <a:rPr lang="zh-CN" altLang="en-US" sz="2000" dirty="0">
                <a:solidFill>
                  <a:srgbClr val="003399"/>
                </a:solidFill>
              </a:rPr>
              <a:t>        </a:t>
            </a:r>
            <a:r>
              <a:rPr lang="en-US" altLang="zh-CN" sz="2000" dirty="0">
                <a:solidFill>
                  <a:srgbClr val="003399"/>
                </a:solidFill>
              </a:rPr>
              <a:t>{ </a:t>
            </a:r>
            <a:r>
              <a:rPr lang="en-US" altLang="zh-CN" sz="2000" dirty="0"/>
              <a:t>   </a:t>
            </a:r>
            <a:r>
              <a:rPr lang="en-US" altLang="zh-CN" sz="2000" dirty="0">
                <a:solidFill>
                  <a:srgbClr val="7030A0"/>
                </a:solidFill>
              </a:rPr>
              <a:t>for (int </a:t>
            </a:r>
            <a:r>
              <a:rPr lang="en-US" altLang="zh-CN" sz="2000" dirty="0" err="1">
                <a:solidFill>
                  <a:srgbClr val="7030A0"/>
                </a:solidFill>
              </a:rPr>
              <a:t>i</a:t>
            </a:r>
            <a:r>
              <a:rPr lang="en-US" altLang="zh-CN" sz="2000" dirty="0">
                <a:solidFill>
                  <a:srgbClr val="7030A0"/>
                </a:solidFill>
              </a:rPr>
              <a:t>=delta; </a:t>
            </a:r>
            <a:r>
              <a:rPr lang="en-US" altLang="zh-CN" sz="2000" dirty="0" err="1">
                <a:solidFill>
                  <a:srgbClr val="7030A0"/>
                </a:solidFill>
              </a:rPr>
              <a:t>i</a:t>
            </a:r>
            <a:r>
              <a:rPr lang="en-US" altLang="zh-CN" sz="2000" dirty="0">
                <a:solidFill>
                  <a:srgbClr val="7030A0"/>
                </a:solidFill>
              </a:rPr>
              <a:t>&lt;</a:t>
            </a:r>
            <a:r>
              <a:rPr lang="en-US" altLang="zh-CN" sz="2000" dirty="0" err="1">
                <a:solidFill>
                  <a:srgbClr val="7030A0"/>
                </a:solidFill>
              </a:rPr>
              <a:t>table.length</a:t>
            </a:r>
            <a:r>
              <a:rPr lang="en-US" altLang="zh-CN" sz="2000" dirty="0">
                <a:solidFill>
                  <a:srgbClr val="7030A0"/>
                </a:solidFill>
              </a:rPr>
              <a:t>; </a:t>
            </a:r>
            <a:r>
              <a:rPr lang="en-US" altLang="zh-CN" sz="2000" dirty="0" err="1">
                <a:solidFill>
                  <a:srgbClr val="7030A0"/>
                </a:solidFill>
              </a:rPr>
              <a:t>i</a:t>
            </a:r>
            <a:r>
              <a:rPr lang="en-US" altLang="zh-CN" sz="2000" dirty="0">
                <a:solidFill>
                  <a:srgbClr val="7030A0"/>
                </a:solidFill>
              </a:rPr>
              <a:t>++)  //</a:t>
            </a:r>
            <a:r>
              <a:rPr lang="zh-CN" altLang="en-US" sz="2000" dirty="0">
                <a:solidFill>
                  <a:srgbClr val="7030A0"/>
                </a:solidFill>
              </a:rPr>
              <a:t>若干小序列进行直接插入排序</a:t>
            </a:r>
            <a:endParaRPr lang="zh-CN" altLang="en-US" sz="2000" dirty="0">
              <a:solidFill>
                <a:srgbClr val="7030A0"/>
              </a:solidFill>
            </a:endParaRPr>
          </a:p>
          <a:p>
            <a:pPr marL="0" indent="0">
              <a:buFont typeface="Wingdings" panose="05000000000000000000" pitchFamily="2" charset="2"/>
              <a:buNone/>
            </a:pPr>
            <a:r>
              <a:rPr lang="zh-CN" altLang="en-US" sz="2000" dirty="0">
                <a:solidFill>
                  <a:srgbClr val="7030A0"/>
                </a:solidFill>
              </a:rPr>
              <a:t>            </a:t>
            </a:r>
            <a:r>
              <a:rPr lang="en-US" altLang="zh-CN" sz="2000" dirty="0">
                <a:solidFill>
                  <a:srgbClr val="7030A0"/>
                </a:solidFill>
              </a:rPr>
              <a:t>{   int temp = table[</a:t>
            </a:r>
            <a:r>
              <a:rPr lang="en-US" altLang="zh-CN" sz="2000" dirty="0" err="1">
                <a:solidFill>
                  <a:srgbClr val="7030A0"/>
                </a:solidFill>
              </a:rPr>
              <a:t>i</a:t>
            </a:r>
            <a:r>
              <a:rPr lang="en-US" altLang="zh-CN" sz="2000" dirty="0">
                <a:solidFill>
                  <a:srgbClr val="7030A0"/>
                </a:solidFill>
              </a:rPr>
              <a:t>];                       //</a:t>
            </a:r>
            <a:r>
              <a:rPr lang="zh-CN" altLang="en-US" sz="2000" dirty="0">
                <a:solidFill>
                  <a:srgbClr val="7030A0"/>
                </a:solidFill>
              </a:rPr>
              <a:t>当前待插入元素</a:t>
            </a:r>
            <a:endParaRPr lang="zh-CN" altLang="en-US" sz="2000" dirty="0">
              <a:solidFill>
                <a:srgbClr val="7030A0"/>
              </a:solidFill>
            </a:endParaRPr>
          </a:p>
          <a:p>
            <a:pPr marL="0" indent="0">
              <a:buFont typeface="Wingdings" panose="05000000000000000000" pitchFamily="2" charset="2"/>
              <a:buNone/>
            </a:pPr>
            <a:r>
              <a:rPr lang="zh-CN" altLang="en-US" sz="2000" dirty="0">
                <a:solidFill>
                  <a:srgbClr val="7030A0"/>
                </a:solidFill>
              </a:rPr>
              <a:t>                </a:t>
            </a:r>
            <a:r>
              <a:rPr lang="en-US" altLang="zh-CN" sz="2000" dirty="0">
                <a:solidFill>
                  <a:srgbClr val="7030A0"/>
                </a:solidFill>
              </a:rPr>
              <a:t>int j=</a:t>
            </a:r>
            <a:r>
              <a:rPr lang="en-US" altLang="zh-CN" sz="2000" dirty="0" err="1">
                <a:solidFill>
                  <a:srgbClr val="7030A0"/>
                </a:solidFill>
              </a:rPr>
              <a:t>i</a:t>
            </a:r>
            <a:r>
              <a:rPr lang="en-US" altLang="zh-CN" sz="2000" dirty="0">
                <a:solidFill>
                  <a:srgbClr val="7030A0"/>
                </a:solidFill>
              </a:rPr>
              <a:t>-delta;                             //</a:t>
            </a:r>
            <a:r>
              <a:rPr lang="zh-CN" altLang="en-US" sz="2000" dirty="0">
                <a:solidFill>
                  <a:srgbClr val="7030A0"/>
                </a:solidFill>
              </a:rPr>
              <a:t>相距</a:t>
            </a:r>
            <a:r>
              <a:rPr lang="en-US" altLang="zh-CN" sz="2000" dirty="0">
                <a:solidFill>
                  <a:srgbClr val="7030A0"/>
                </a:solidFill>
              </a:rPr>
              <a:t>delta</a:t>
            </a:r>
            <a:r>
              <a:rPr lang="zh-CN" altLang="en-US" sz="2000" dirty="0">
                <a:solidFill>
                  <a:srgbClr val="7030A0"/>
                </a:solidFill>
              </a:rPr>
              <a:t>远</a:t>
            </a:r>
            <a:endParaRPr lang="zh-CN" altLang="en-US" sz="2000" dirty="0">
              <a:solidFill>
                <a:srgbClr val="7030A0"/>
              </a:solidFill>
            </a:endParaRPr>
          </a:p>
          <a:p>
            <a:pPr marL="0" indent="0">
              <a:buFont typeface="Wingdings" panose="05000000000000000000" pitchFamily="2" charset="2"/>
              <a:buNone/>
            </a:pPr>
            <a:r>
              <a:rPr lang="zh-CN" altLang="en-US" sz="2000" dirty="0"/>
              <a:t>                </a:t>
            </a:r>
            <a:r>
              <a:rPr lang="en-US" altLang="zh-CN" sz="2000" dirty="0">
                <a:solidFill>
                  <a:srgbClr val="FF0000"/>
                </a:solidFill>
              </a:rPr>
              <a:t>while (j&gt;=0 &amp;&amp; temp&lt;table[j])  //</a:t>
            </a:r>
            <a:r>
              <a:rPr lang="zh-CN" altLang="en-US" sz="2000" dirty="0">
                <a:solidFill>
                  <a:srgbClr val="FF0000"/>
                </a:solidFill>
              </a:rPr>
              <a:t>一组中前面较大的元素向后移动</a:t>
            </a:r>
            <a:endParaRPr lang="zh-CN" altLang="en-US" sz="2000" dirty="0">
              <a:solidFill>
                <a:srgbClr val="FF0000"/>
              </a:solidFill>
            </a:endParaRPr>
          </a:p>
          <a:p>
            <a:pPr marL="0" indent="0">
              <a:buFont typeface="Wingdings" panose="05000000000000000000" pitchFamily="2" charset="2"/>
              <a:buNone/>
            </a:pPr>
            <a:r>
              <a:rPr lang="zh-CN" altLang="en-US" sz="2000" dirty="0">
                <a:solidFill>
                  <a:srgbClr val="FF0000"/>
                </a:solidFill>
              </a:rPr>
              <a:t>                </a:t>
            </a:r>
            <a:r>
              <a:rPr lang="en-US" altLang="zh-CN" sz="2000" dirty="0">
                <a:solidFill>
                  <a:srgbClr val="FF0000"/>
                </a:solidFill>
              </a:rPr>
              <a:t>{  table[</a:t>
            </a:r>
            <a:r>
              <a:rPr lang="en-US" altLang="zh-CN" sz="2000" dirty="0" err="1">
                <a:solidFill>
                  <a:srgbClr val="FF0000"/>
                </a:solidFill>
              </a:rPr>
              <a:t>j+delta</a:t>
            </a:r>
            <a:r>
              <a:rPr lang="en-US" altLang="zh-CN" sz="2000" dirty="0">
                <a:solidFill>
                  <a:srgbClr val="FF0000"/>
                </a:solidFill>
              </a:rPr>
              <a:t>] = table[j];</a:t>
            </a:r>
            <a:endParaRPr lang="en-US" altLang="zh-CN" sz="2000" dirty="0">
              <a:solidFill>
                <a:srgbClr val="FF0000"/>
              </a:solidFill>
            </a:endParaRPr>
          </a:p>
          <a:p>
            <a:pPr marL="0" indent="0">
              <a:buFont typeface="Wingdings" panose="05000000000000000000" pitchFamily="2" charset="2"/>
              <a:buNone/>
            </a:pPr>
            <a:r>
              <a:rPr lang="en-US" altLang="zh-CN" sz="2000" dirty="0">
                <a:solidFill>
                  <a:srgbClr val="FF0000"/>
                </a:solidFill>
              </a:rPr>
              <a:t>                    j-=delta;           }                           //</a:t>
            </a:r>
            <a:r>
              <a:rPr lang="zh-CN" altLang="en-US" sz="2000" dirty="0">
                <a:solidFill>
                  <a:srgbClr val="FF0000"/>
                </a:solidFill>
              </a:rPr>
              <a:t>继续与前面的元素比较</a:t>
            </a:r>
            <a:endParaRPr lang="en-US" altLang="zh-CN" sz="2000" dirty="0">
              <a:solidFill>
                <a:srgbClr val="FF0000"/>
              </a:solidFill>
            </a:endParaRPr>
          </a:p>
          <a:p>
            <a:pPr marL="0" indent="0">
              <a:buFont typeface="Wingdings" panose="05000000000000000000" pitchFamily="2" charset="2"/>
              <a:buNone/>
            </a:pPr>
            <a:r>
              <a:rPr lang="en-US" altLang="zh-CN" sz="2000" dirty="0">
                <a:solidFill>
                  <a:srgbClr val="7030A0"/>
                </a:solidFill>
              </a:rPr>
              <a:t>                table[</a:t>
            </a:r>
            <a:r>
              <a:rPr lang="en-US" altLang="zh-CN" sz="2000" dirty="0" err="1">
                <a:solidFill>
                  <a:srgbClr val="7030A0"/>
                </a:solidFill>
              </a:rPr>
              <a:t>j+delta</a:t>
            </a:r>
            <a:r>
              <a:rPr lang="en-US" altLang="zh-CN" sz="2000" dirty="0">
                <a:solidFill>
                  <a:srgbClr val="7030A0"/>
                </a:solidFill>
              </a:rPr>
              <a:t>] = temp;                     //</a:t>
            </a:r>
            <a:r>
              <a:rPr lang="zh-CN" altLang="en-US" sz="2000" dirty="0">
                <a:solidFill>
                  <a:srgbClr val="7030A0"/>
                </a:solidFill>
              </a:rPr>
              <a:t>插入元素位置</a:t>
            </a:r>
            <a:endParaRPr lang="zh-CN" altLang="en-US" sz="2000" dirty="0">
              <a:solidFill>
                <a:srgbClr val="7030A0"/>
              </a:solidFill>
            </a:endParaRPr>
          </a:p>
          <a:p>
            <a:pPr marL="0" indent="0">
              <a:buFont typeface="Wingdings" panose="05000000000000000000" pitchFamily="2" charset="2"/>
              <a:buNone/>
            </a:pPr>
            <a:r>
              <a:rPr lang="zh-CN" altLang="en-US" sz="2000" dirty="0">
                <a:solidFill>
                  <a:srgbClr val="7030A0"/>
                </a:solidFill>
              </a:rPr>
              <a:t>            </a:t>
            </a:r>
            <a:r>
              <a:rPr lang="en-US" altLang="zh-CN" sz="2000" dirty="0">
                <a:solidFill>
                  <a:srgbClr val="7030A0"/>
                </a:solidFill>
              </a:rPr>
              <a:t>}</a:t>
            </a:r>
            <a:endParaRPr lang="en-US" altLang="zh-CN" sz="2000" dirty="0">
              <a:solidFill>
                <a:srgbClr val="7030A0"/>
              </a:solidFill>
            </a:endParaRPr>
          </a:p>
          <a:p>
            <a:pPr marL="0" indent="0">
              <a:buFont typeface="Wingdings" panose="05000000000000000000" pitchFamily="2" charset="2"/>
              <a:buNone/>
            </a:pPr>
            <a:r>
              <a:rPr lang="en-US" altLang="zh-CN" sz="2000" dirty="0">
                <a:solidFill>
                  <a:srgbClr val="003399"/>
                </a:solidFill>
              </a:rPr>
              <a:t>            print(table);</a:t>
            </a:r>
            <a:endParaRPr lang="en-US" altLang="zh-CN" sz="2000" dirty="0">
              <a:solidFill>
                <a:srgbClr val="003399"/>
              </a:solidFill>
            </a:endParaRPr>
          </a:p>
          <a:p>
            <a:pPr marL="0" indent="0">
              <a:buFont typeface="Wingdings" panose="05000000000000000000" pitchFamily="2" charset="2"/>
              <a:buNone/>
            </a:pPr>
            <a:r>
              <a:rPr lang="en-US" altLang="zh-CN" sz="2000" dirty="0">
                <a:solidFill>
                  <a:srgbClr val="003399"/>
                </a:solidFill>
              </a:rPr>
              <a:t>        }</a:t>
            </a:r>
            <a:endParaRPr lang="en-US" altLang="zh-CN" sz="2000" dirty="0">
              <a:solidFill>
                <a:srgbClr val="003399"/>
              </a:solidFill>
            </a:endParaRPr>
          </a:p>
          <a:p>
            <a:pPr marL="0" indent="0">
              <a:buFont typeface="Wingdings" panose="05000000000000000000" pitchFamily="2" charset="2"/>
              <a:buNone/>
            </a:pPr>
            <a:r>
              <a:rPr lang="en-US" altLang="zh-CN" sz="2000" dirty="0"/>
              <a:t>    }</a:t>
            </a:r>
            <a:endParaRPr lang="zh-CN" altLang="en-US" sz="2000" dirty="0"/>
          </a:p>
        </p:txBody>
      </p:sp>
      <p:sp>
        <p:nvSpPr>
          <p:cNvPr id="4" name="椭圆形标注 3"/>
          <p:cNvSpPr/>
          <p:nvPr/>
        </p:nvSpPr>
        <p:spPr>
          <a:xfrm>
            <a:off x="6072188" y="857250"/>
            <a:ext cx="2000250" cy="1357313"/>
          </a:xfrm>
          <a:prstGeom prst="wedgeEllipseCallout">
            <a:avLst>
              <a:gd name="adj1" fmla="val -49323"/>
              <a:gd name="adj2" fmla="val 556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rgbClr val="FF0000"/>
                </a:solidFill>
              </a:rPr>
              <a:t>循环次数</a:t>
            </a:r>
            <a:r>
              <a:rPr lang="en-US" altLang="zh-CN" b="1" dirty="0">
                <a:solidFill>
                  <a:srgbClr val="FF0000"/>
                </a:solidFill>
              </a:rPr>
              <a:t>log</a:t>
            </a:r>
            <a:r>
              <a:rPr lang="en-US" altLang="zh-CN" b="1" baseline="-25000" dirty="0">
                <a:solidFill>
                  <a:srgbClr val="FF0000"/>
                </a:solidFill>
              </a:rPr>
              <a:t>2</a:t>
            </a:r>
            <a:r>
              <a:rPr lang="en-US" altLang="zh-CN" b="1" dirty="0">
                <a:solidFill>
                  <a:srgbClr val="FF0000"/>
                </a:solidFill>
              </a:rPr>
              <a:t>n</a:t>
            </a:r>
            <a:endParaRPr lang="zh-CN" altLang="en-US" b="1" dirty="0">
              <a:solidFill>
                <a:srgbClr val="FF0000"/>
              </a:solidFill>
            </a:endParaRPr>
          </a:p>
        </p:txBody>
      </p:sp>
      <p:sp>
        <p:nvSpPr>
          <p:cNvPr id="5" name="椭圆形标注 4"/>
          <p:cNvSpPr/>
          <p:nvPr/>
        </p:nvSpPr>
        <p:spPr>
          <a:xfrm>
            <a:off x="5786438" y="2500313"/>
            <a:ext cx="2000250" cy="1357312"/>
          </a:xfrm>
          <a:prstGeom prst="wedgeEllipseCallout">
            <a:avLst>
              <a:gd name="adj1" fmla="val -72699"/>
              <a:gd name="adj2" fmla="val -716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rgbClr val="FF0000"/>
                </a:solidFill>
              </a:rPr>
              <a:t>循环次数</a:t>
            </a:r>
            <a:r>
              <a:rPr lang="en-US" altLang="zh-CN" b="1" dirty="0">
                <a:solidFill>
                  <a:srgbClr val="FF0000"/>
                </a:solidFill>
              </a:rPr>
              <a:t>n-delta</a:t>
            </a:r>
            <a:endParaRPr lang="zh-CN" altLang="en-US" b="1" dirty="0">
              <a:solidFill>
                <a:srgbClr val="FF0000"/>
              </a:solidFill>
            </a:endParaRPr>
          </a:p>
        </p:txBody>
      </p:sp>
      <p:sp>
        <p:nvSpPr>
          <p:cNvPr id="6" name="椭圆形标注 5"/>
          <p:cNvSpPr/>
          <p:nvPr/>
        </p:nvSpPr>
        <p:spPr>
          <a:xfrm>
            <a:off x="5429250" y="4000500"/>
            <a:ext cx="2357438" cy="1285875"/>
          </a:xfrm>
          <a:prstGeom prst="wedgeEllipseCallout">
            <a:avLst>
              <a:gd name="adj1" fmla="val -74257"/>
              <a:gd name="adj2" fmla="val -3375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rgbClr val="FF0000"/>
                </a:solidFill>
              </a:rPr>
              <a:t>循环次数</a:t>
            </a:r>
            <a:r>
              <a:rPr lang="en-US" altLang="zh-CN" b="1" dirty="0">
                <a:solidFill>
                  <a:srgbClr val="FF0000"/>
                </a:solidFill>
              </a:rPr>
              <a:t>O(n/delta)</a:t>
            </a:r>
            <a:endParaRPr lang="zh-CN" altLang="en-US" b="1" dirty="0">
              <a:solidFill>
                <a:srgbClr val="FF0000"/>
              </a:solidFill>
            </a:endParaRPr>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pPr eaLnBrk="1" hangingPunct="1"/>
            <a:r>
              <a:rPr lang="en-US" altLang="zh-CN"/>
              <a:t>shell</a:t>
            </a:r>
            <a:r>
              <a:rPr lang="zh-CN" altLang="en-US"/>
              <a:t>算法分析</a:t>
            </a:r>
            <a:endParaRPr lang="zh-CN" altLang="en-US"/>
          </a:p>
        </p:txBody>
      </p:sp>
      <p:sp>
        <p:nvSpPr>
          <p:cNvPr id="36867" name="Rectangle 3"/>
          <p:cNvSpPr>
            <a:spLocks noGrp="1" noChangeArrowheads="1"/>
          </p:cNvSpPr>
          <p:nvPr>
            <p:ph type="body" idx="4294967295"/>
          </p:nvPr>
        </p:nvSpPr>
        <p:spPr>
          <a:xfrm>
            <a:off x="642938" y="1989138"/>
            <a:ext cx="8316912" cy="4114800"/>
          </a:xfrm>
        </p:spPr>
        <p:txBody>
          <a:bodyPr/>
          <a:lstStyle/>
          <a:p>
            <a:pPr eaLnBrk="1" hangingPunct="1">
              <a:lnSpc>
                <a:spcPct val="90000"/>
              </a:lnSpc>
            </a:pPr>
            <a:r>
              <a:rPr lang="zh-CN" altLang="en-US" sz="2800"/>
              <a:t>不稳定：当元素值相同时，排序过程中有可能</a:t>
            </a:r>
            <a:r>
              <a:rPr lang="zh-CN" altLang="en-US" sz="2800">
                <a:hlinkClick r:id="rId1" action="ppaction://hlinksldjump"/>
              </a:rPr>
              <a:t>原来在后的元素排在前面</a:t>
            </a:r>
            <a:r>
              <a:rPr lang="zh-CN" altLang="en-US" sz="2800"/>
              <a:t>。</a:t>
            </a:r>
            <a:endParaRPr lang="zh-CN" altLang="en-US" sz="2800"/>
          </a:p>
          <a:p>
            <a:pPr eaLnBrk="1" hangingPunct="1">
              <a:lnSpc>
                <a:spcPct val="90000"/>
              </a:lnSpc>
            </a:pPr>
            <a:r>
              <a:rPr lang="zh-CN" altLang="en-US" sz="2800"/>
              <a:t>空间复杂度：</a:t>
            </a:r>
            <a:r>
              <a:rPr lang="en-US" altLang="zh-CN" sz="2800"/>
              <a:t>O(1) ——</a:t>
            </a:r>
            <a:r>
              <a:rPr lang="zh-CN" altLang="en-US" sz="2800"/>
              <a:t>辅助存储空间</a:t>
            </a:r>
            <a:r>
              <a:rPr lang="en-US" altLang="zh-CN" sz="2800"/>
              <a:t>temp</a:t>
            </a:r>
            <a:endParaRPr lang="en-US" altLang="zh-CN" sz="2800"/>
          </a:p>
          <a:p>
            <a:pPr eaLnBrk="1" hangingPunct="1">
              <a:lnSpc>
                <a:spcPct val="90000"/>
              </a:lnSpc>
            </a:pPr>
            <a:r>
              <a:rPr lang="zh-CN" altLang="en-US" sz="2800"/>
              <a:t>增量每次除以</a:t>
            </a:r>
            <a:r>
              <a:rPr lang="en-US" altLang="zh-CN" sz="2800"/>
              <a:t>2</a:t>
            </a:r>
            <a:r>
              <a:rPr lang="zh-CN" altLang="en-US" sz="2800"/>
              <a:t>方式递减，时间复杂度：</a:t>
            </a:r>
            <a:endParaRPr lang="en-US" altLang="zh-CN" sz="2800"/>
          </a:p>
          <a:p>
            <a:pPr eaLnBrk="1" hangingPunct="1">
              <a:lnSpc>
                <a:spcPct val="90000"/>
              </a:lnSpc>
              <a:buFont typeface="Wingdings" panose="05000000000000000000" pitchFamily="2" charset="2"/>
              <a:buNone/>
            </a:pPr>
            <a:r>
              <a:rPr lang="en-US" altLang="zh-CN" sz="2800"/>
              <a:t>           O(n</a:t>
            </a:r>
            <a:r>
              <a:rPr lang="en-US" altLang="zh-CN" sz="2800" baseline="30000"/>
              <a:t>2</a:t>
            </a:r>
            <a:r>
              <a:rPr lang="en-US" altLang="zh-CN" sz="2800"/>
              <a:t>)</a:t>
            </a:r>
            <a:endParaRPr lang="en-US" altLang="zh-CN" sz="2800"/>
          </a:p>
          <a:p>
            <a:pPr eaLnBrk="1" hangingPunct="1">
              <a:lnSpc>
                <a:spcPct val="90000"/>
              </a:lnSpc>
              <a:buFont typeface="Wingdings" panose="05000000000000000000" pitchFamily="2" charset="2"/>
              <a:buNone/>
            </a:pPr>
            <a:r>
              <a:rPr lang="zh-CN" altLang="en-US" sz="2800"/>
              <a:t>       选择适当的增量序列，可以使得时间复杂度更低，时间复杂度在</a:t>
            </a:r>
            <a:r>
              <a:rPr lang="en-US" altLang="zh-CN" sz="2800"/>
              <a:t>O(nlogn) ——O(n</a:t>
            </a:r>
            <a:r>
              <a:rPr lang="en-US" altLang="zh-CN" sz="2800" baseline="30000"/>
              <a:t>2</a:t>
            </a:r>
            <a:r>
              <a:rPr lang="en-US" altLang="zh-CN" sz="2800"/>
              <a:t>)</a:t>
            </a:r>
            <a:r>
              <a:rPr lang="zh-CN" altLang="en-US" sz="2800"/>
              <a:t>之间</a:t>
            </a:r>
            <a:endParaRPr lang="en-US" altLang="zh-CN" sz="2800"/>
          </a:p>
          <a:p>
            <a:pPr eaLnBrk="1" hangingPunct="1">
              <a:lnSpc>
                <a:spcPct val="90000"/>
              </a:lnSpc>
              <a:buFont typeface="Wingdings" panose="05000000000000000000" pitchFamily="2" charset="2"/>
              <a:buNone/>
            </a:pPr>
            <a:endParaRPr lang="en-US" altLang="zh-CN" sz="2800"/>
          </a:p>
        </p:txBody>
      </p:sp>
      <p:sp>
        <p:nvSpPr>
          <p:cNvPr id="2" name="灯片编号占位符 1"/>
          <p:cNvSpPr>
            <a:spLocks noGrp="1"/>
          </p:cNvSpPr>
          <p:nvPr>
            <p:ph type="sldNum" sz="quarter" idx="12"/>
          </p:nvPr>
        </p:nvSpPr>
        <p:spPr/>
        <p:txBody>
          <a:bodyPr/>
          <a:lstStyle/>
          <a:p>
            <a:fld id="{A7733EF6-204E-40DB-BD22-52615B166DB1}"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blinds(horizontal)">
                                      <p:cBhvr>
                                        <p:cTn id="7" dur="500"/>
                                        <p:tgtEl>
                                          <p:spTgt spid="3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blinds(horizontal)">
                                      <p:cBhvr>
                                        <p:cTn id="12" dur="500"/>
                                        <p:tgtEl>
                                          <p:spTgt spid="368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Effect transition="in" filter="blinds(horizontal)">
                                      <p:cBhvr>
                                        <p:cTn id="17" dur="500"/>
                                        <p:tgtEl>
                                          <p:spTgt spid="368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6867">
                                            <p:txEl>
                                              <p:pRg st="3" end="3"/>
                                            </p:txEl>
                                          </p:spTgt>
                                        </p:tgtEl>
                                        <p:attrNameLst>
                                          <p:attrName>style.visibility</p:attrName>
                                        </p:attrNameLst>
                                      </p:cBhvr>
                                      <p:to>
                                        <p:strVal val="visible"/>
                                      </p:to>
                                    </p:set>
                                    <p:animEffect transition="in" filter="blinds(horizontal)">
                                      <p:cBhvr>
                                        <p:cTn id="22" dur="500"/>
                                        <p:tgtEl>
                                          <p:spTgt spid="368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6867">
                                            <p:txEl>
                                              <p:pRg st="4" end="4"/>
                                            </p:txEl>
                                          </p:spTgt>
                                        </p:tgtEl>
                                        <p:attrNameLst>
                                          <p:attrName>style.visibility</p:attrName>
                                        </p:attrNameLst>
                                      </p:cBhvr>
                                      <p:to>
                                        <p:strVal val="visible"/>
                                      </p:to>
                                    </p:set>
                                    <p:animEffect transition="in" filter="blinds(horizontal)">
                                      <p:cBhvr>
                                        <p:cTn id="27" dur="500"/>
                                        <p:tgtEl>
                                          <p:spTgt spid="368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p:txBody>
          <a:bodyPr/>
          <a:lstStyle/>
          <a:p>
            <a:pPr eaLnBrk="1" hangingPunct="1"/>
            <a:r>
              <a:rPr lang="en-US" altLang="zh-CN"/>
              <a:t>Shell </a:t>
            </a:r>
            <a:r>
              <a:rPr lang="zh-CN" altLang="en-US"/>
              <a:t>排序选择增量序列</a:t>
            </a:r>
            <a:endParaRPr lang="zh-CN" altLang="en-US"/>
          </a:p>
        </p:txBody>
      </p:sp>
      <p:sp>
        <p:nvSpPr>
          <p:cNvPr id="1103875" name="Rectangle 3"/>
          <p:cNvSpPr>
            <a:spLocks noGrp="1" noChangeArrowheads="1"/>
          </p:cNvSpPr>
          <p:nvPr>
            <p:ph type="body" idx="4294967295"/>
          </p:nvPr>
        </p:nvSpPr>
        <p:spPr>
          <a:xfrm>
            <a:off x="714375" y="1857375"/>
            <a:ext cx="8245475" cy="4246563"/>
          </a:xfrm>
        </p:spPr>
        <p:txBody>
          <a:bodyPr/>
          <a:lstStyle/>
          <a:p>
            <a:pPr marL="0" indent="0" eaLnBrk="1" hangingPunct="1">
              <a:lnSpc>
                <a:spcPct val="90000"/>
              </a:lnSpc>
              <a:buFont typeface="Wingdings" panose="05000000000000000000" pitchFamily="2" charset="2"/>
              <a:buNone/>
              <a:defRPr/>
            </a:pPr>
            <a:r>
              <a:rPr lang="en-US" altLang="zh-CN" sz="2800" dirty="0">
                <a:latin typeface="宋体" panose="02010600030101010101" pitchFamily="2" charset="-122"/>
              </a:rPr>
              <a:t>   “</a:t>
            </a:r>
            <a:r>
              <a:rPr lang="zh-CN" altLang="en-US" sz="2800" dirty="0">
                <a:latin typeface="宋体" panose="02010600030101010101" pitchFamily="2" charset="-122"/>
              </a:rPr>
              <a:t>增量每次除以</a:t>
            </a:r>
            <a:r>
              <a:rPr lang="en-US" altLang="zh-CN" sz="2800" dirty="0">
                <a:cs typeface="Times New Roman" panose="02020603050405020304" pitchFamily="18" charset="0"/>
              </a:rPr>
              <a:t>2</a:t>
            </a:r>
            <a:r>
              <a:rPr lang="zh-CN" altLang="en-US" sz="2800" dirty="0">
                <a:latin typeface="宋体" panose="02010600030101010101" pitchFamily="2" charset="-122"/>
              </a:rPr>
              <a:t>递减</a:t>
            </a:r>
            <a:r>
              <a:rPr lang="zh-CN" altLang="en-US" sz="2800" dirty="0"/>
              <a:t>”</a:t>
            </a:r>
            <a:r>
              <a:rPr lang="zh-CN" altLang="en-US" sz="2800" dirty="0">
                <a:latin typeface="宋体" panose="02010600030101010101" pitchFamily="2" charset="-122"/>
              </a:rPr>
              <a:t>时，时间复杂度仍然为</a:t>
            </a:r>
            <a:r>
              <a:rPr lang="en-US" altLang="zh-CN" sz="2800" dirty="0">
                <a:latin typeface="宋体" panose="02010600030101010101" pitchFamily="2" charset="-122"/>
              </a:rPr>
              <a:t>O</a:t>
            </a:r>
            <a:r>
              <a:rPr lang="en-US" altLang="zh-CN" sz="2800" dirty="0">
                <a:cs typeface="Times New Roman" panose="02020603050405020304" pitchFamily="18" charset="0"/>
              </a:rPr>
              <a:t>(n</a:t>
            </a:r>
            <a:r>
              <a:rPr lang="en-US" altLang="zh-CN" sz="2800" baseline="30000" dirty="0">
                <a:cs typeface="Times New Roman" panose="02020603050405020304" pitchFamily="18" charset="0"/>
              </a:rPr>
              <a:t>2</a:t>
            </a:r>
            <a:r>
              <a:rPr lang="en-US" altLang="zh-CN" sz="2800" dirty="0">
                <a:cs typeface="Times New Roman" panose="02020603050405020304" pitchFamily="18" charset="0"/>
              </a:rPr>
              <a:t>) </a:t>
            </a:r>
            <a:r>
              <a:rPr lang="zh-CN" altLang="en-US" sz="2800" dirty="0">
                <a:cs typeface="Times New Roman" panose="02020603050405020304" pitchFamily="18" charset="0"/>
              </a:rPr>
              <a:t>，并没有改善直接插入排序的效率。</a:t>
            </a:r>
            <a:endParaRPr lang="en-US" altLang="zh-CN" sz="2800" dirty="0">
              <a:cs typeface="Times New Roman" panose="02020603050405020304" pitchFamily="18" charset="0"/>
            </a:endParaRPr>
          </a:p>
          <a:p>
            <a:pPr eaLnBrk="1" hangingPunct="1">
              <a:lnSpc>
                <a:spcPct val="90000"/>
              </a:lnSpc>
              <a:buFont typeface="Wingdings" panose="05000000000000000000" pitchFamily="2" charset="2"/>
              <a:buNone/>
              <a:defRPr/>
            </a:pPr>
            <a:r>
              <a:rPr lang="en-US" altLang="zh-CN" sz="2800" dirty="0">
                <a:cs typeface="Times New Roman" panose="02020603050405020304" pitchFamily="18" charset="0"/>
              </a:rPr>
              <a:t>	</a:t>
            </a:r>
            <a:r>
              <a:rPr lang="zh-CN" altLang="en-US" sz="2800" dirty="0">
                <a:cs typeface="Times New Roman" panose="02020603050405020304" pitchFamily="18" charset="0"/>
              </a:rPr>
              <a:t>如何改进？</a:t>
            </a:r>
            <a:endParaRPr lang="en-US" altLang="zh-CN" sz="2800" dirty="0">
              <a:cs typeface="Times New Roman" panose="02020603050405020304" pitchFamily="18" charset="0"/>
            </a:endParaRPr>
          </a:p>
          <a:p>
            <a:pPr eaLnBrk="1" hangingPunct="1">
              <a:lnSpc>
                <a:spcPct val="90000"/>
              </a:lnSpc>
              <a:buFont typeface="Wingdings" panose="05000000000000000000" pitchFamily="2" charset="2"/>
              <a:buNone/>
              <a:defRPr/>
            </a:pPr>
            <a:r>
              <a:rPr lang="en-US" altLang="zh-CN" sz="2800" dirty="0">
                <a:cs typeface="Times New Roman" panose="02020603050405020304" pitchFamily="18" charset="0"/>
              </a:rPr>
              <a:t>	——</a:t>
            </a:r>
            <a:r>
              <a:rPr lang="zh-CN" altLang="en-US" sz="2800" dirty="0">
                <a:cs typeface="Times New Roman" panose="02020603050405020304" pitchFamily="18" charset="0"/>
              </a:rPr>
              <a:t>增量的选取上</a:t>
            </a:r>
            <a:endParaRPr lang="en-US" altLang="zh-CN" sz="2800" dirty="0">
              <a:cs typeface="Times New Roman" panose="02020603050405020304" pitchFamily="18" charset="0"/>
            </a:endParaRPr>
          </a:p>
          <a:p>
            <a:pPr eaLnBrk="1" hangingPunct="1">
              <a:lnSpc>
                <a:spcPct val="90000"/>
              </a:lnSpc>
              <a:buFont typeface="Wingdings" panose="05000000000000000000" pitchFamily="2" charset="2"/>
              <a:buNone/>
              <a:defRPr/>
            </a:pPr>
            <a:r>
              <a:rPr lang="zh-CN" altLang="en-US" sz="2800" dirty="0">
                <a:latin typeface="宋体" panose="02010600030101010101" pitchFamily="2" charset="-122"/>
              </a:rPr>
              <a:t>   问题所在：选取的增量之间并不互质</a:t>
            </a:r>
            <a:endParaRPr lang="zh-CN" altLang="en-US" sz="2800" dirty="0">
              <a:latin typeface="宋体" panose="02010600030101010101" pitchFamily="2" charset="-122"/>
            </a:endParaRPr>
          </a:p>
          <a:p>
            <a:pPr lvl="1" eaLnBrk="1" hangingPunct="1">
              <a:lnSpc>
                <a:spcPct val="90000"/>
              </a:lnSpc>
              <a:defRPr/>
            </a:pPr>
            <a:r>
              <a:rPr lang="zh-CN" altLang="en-US" dirty="0">
                <a:latin typeface="宋体" panose="02010600030101010101" pitchFamily="2" charset="-122"/>
              </a:rPr>
              <a:t>间距为</a:t>
            </a:r>
            <a:r>
              <a:rPr lang="en-US" altLang="zh-CN" dirty="0">
                <a:cs typeface="Times New Roman" panose="02020603050405020304" pitchFamily="18" charset="0"/>
              </a:rPr>
              <a:t>2</a:t>
            </a:r>
            <a:r>
              <a:rPr lang="en-US" altLang="zh-CN" baseline="30000" dirty="0">
                <a:cs typeface="Times New Roman" panose="02020603050405020304" pitchFamily="18" charset="0"/>
              </a:rPr>
              <a:t>k-1</a:t>
            </a:r>
            <a:r>
              <a:rPr lang="zh-CN" altLang="en-US" dirty="0">
                <a:latin typeface="宋体" panose="02010600030101010101" pitchFamily="2" charset="-122"/>
              </a:rPr>
              <a:t>的子序列都是由那些间距为</a:t>
            </a:r>
            <a:r>
              <a:rPr lang="en-US" altLang="zh-CN" dirty="0">
                <a:cs typeface="Times New Roman" panose="02020603050405020304" pitchFamily="18" charset="0"/>
              </a:rPr>
              <a:t>2</a:t>
            </a:r>
            <a:r>
              <a:rPr lang="en-US" altLang="zh-CN" baseline="30000" dirty="0">
                <a:cs typeface="Times New Roman" panose="02020603050405020304" pitchFamily="18" charset="0"/>
              </a:rPr>
              <a:t>k</a:t>
            </a:r>
            <a:r>
              <a:rPr lang="zh-CN" altLang="en-US" dirty="0">
                <a:latin typeface="宋体" panose="02010600030101010101" pitchFamily="2" charset="-122"/>
              </a:rPr>
              <a:t>的子序列组成的</a:t>
            </a:r>
            <a:endParaRPr lang="zh-CN" altLang="en-US" dirty="0">
              <a:latin typeface="宋体" panose="02010600030101010101" pitchFamily="2" charset="-122"/>
            </a:endParaRPr>
          </a:p>
          <a:p>
            <a:pPr lvl="1" eaLnBrk="1" hangingPunct="1">
              <a:lnSpc>
                <a:spcPct val="90000"/>
              </a:lnSpc>
              <a:defRPr/>
            </a:pPr>
            <a:r>
              <a:rPr lang="zh-CN" altLang="en-US" dirty="0">
                <a:latin typeface="宋体" panose="02010600030101010101" pitchFamily="2" charset="-122"/>
              </a:rPr>
              <a:t>上一轮循环中这些子序列都已经排过序了，导致处理效率不高</a:t>
            </a:r>
            <a:r>
              <a:rPr lang="zh-CN" altLang="en-US" dirty="0"/>
              <a:t> </a:t>
            </a:r>
            <a:endParaRPr lang="zh-CN" altLang="en-US" dirty="0"/>
          </a:p>
        </p:txBody>
      </p:sp>
      <p:sp>
        <p:nvSpPr>
          <p:cNvPr id="2" name="灯片编号占位符 1"/>
          <p:cNvSpPr>
            <a:spLocks noGrp="1"/>
          </p:cNvSpPr>
          <p:nvPr>
            <p:ph type="sldNum" sz="quarter" idx="12"/>
          </p:nvPr>
        </p:nvSpPr>
        <p:spPr/>
        <p:txBody>
          <a:bodyPr/>
          <a:lstStyle/>
          <a:p>
            <a:fld id="{A7733EF6-204E-40DB-BD22-52615B166DB1}"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103875">
                                            <p:txEl>
                                              <p:pRg st="0" end="0"/>
                                            </p:txEl>
                                          </p:spTgt>
                                        </p:tgtEl>
                                        <p:attrNameLst>
                                          <p:attrName>style.visibility</p:attrName>
                                        </p:attrNameLst>
                                      </p:cBhvr>
                                      <p:to>
                                        <p:strVal val="visible"/>
                                      </p:to>
                                    </p:set>
                                    <p:anim to="" calcmode="lin" valueType="num">
                                      <p:cBhvr>
                                        <p:cTn id="7" dur="1" fill="hold"/>
                                        <p:tgtEl>
                                          <p:spTgt spid="1103875">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103875">
                                            <p:txEl>
                                              <p:pRg st="1" end="1"/>
                                            </p:txEl>
                                          </p:spTgt>
                                        </p:tgtEl>
                                        <p:attrNameLst>
                                          <p:attrName>style.visibility</p:attrName>
                                        </p:attrNameLst>
                                      </p:cBhvr>
                                      <p:to>
                                        <p:strVal val="visible"/>
                                      </p:to>
                                    </p:set>
                                    <p:anim to="" calcmode="lin" valueType="num">
                                      <p:cBhvr>
                                        <p:cTn id="12" dur="1" fill="hold"/>
                                        <p:tgtEl>
                                          <p:spTgt spid="1103875">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1103875">
                                            <p:txEl>
                                              <p:pRg st="2" end="2"/>
                                            </p:txEl>
                                          </p:spTgt>
                                        </p:tgtEl>
                                        <p:attrNameLst>
                                          <p:attrName>style.visibility</p:attrName>
                                        </p:attrNameLst>
                                      </p:cBhvr>
                                      <p:to>
                                        <p:strVal val="visible"/>
                                      </p:to>
                                    </p:set>
                                    <p:anim to="" calcmode="lin" valueType="num">
                                      <p:cBhvr>
                                        <p:cTn id="17" dur="1" fill="hold"/>
                                        <p:tgtEl>
                                          <p:spTgt spid="1103875">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1103875">
                                            <p:txEl>
                                              <p:pRg st="3" end="3"/>
                                            </p:txEl>
                                          </p:spTgt>
                                        </p:tgtEl>
                                        <p:attrNameLst>
                                          <p:attrName>style.visibility</p:attrName>
                                        </p:attrNameLst>
                                      </p:cBhvr>
                                      <p:to>
                                        <p:strVal val="visible"/>
                                      </p:to>
                                    </p:set>
                                    <p:anim to="" calcmode="lin" valueType="num">
                                      <p:cBhvr>
                                        <p:cTn id="22" dur="1" fill="hold"/>
                                        <p:tgtEl>
                                          <p:spTgt spid="1103875">
                                            <p:txEl>
                                              <p:pRg st="3" end="3"/>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1103875">
                                            <p:txEl>
                                              <p:pRg st="4" end="4"/>
                                            </p:txEl>
                                          </p:spTgt>
                                        </p:tgtEl>
                                        <p:attrNameLst>
                                          <p:attrName>style.visibility</p:attrName>
                                        </p:attrNameLst>
                                      </p:cBhvr>
                                      <p:to>
                                        <p:strVal val="visible"/>
                                      </p:to>
                                    </p:set>
                                    <p:anim to="" calcmode="lin" valueType="num">
                                      <p:cBhvr>
                                        <p:cTn id="27" dur="1" fill="hold"/>
                                        <p:tgtEl>
                                          <p:spTgt spid="1103875">
                                            <p:txEl>
                                              <p:pRg st="4" end="4"/>
                                            </p:txEl>
                                          </p:spTgt>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1103875">
                                            <p:txEl>
                                              <p:pRg st="5" end="5"/>
                                            </p:txEl>
                                          </p:spTgt>
                                        </p:tgtEl>
                                        <p:attrNameLst>
                                          <p:attrName>style.visibility</p:attrName>
                                        </p:attrNameLst>
                                      </p:cBhvr>
                                      <p:to>
                                        <p:strVal val="visible"/>
                                      </p:to>
                                    </p:set>
                                    <p:anim to="" calcmode="lin" valueType="num">
                                      <p:cBhvr>
                                        <p:cTn id="32" dur="1" fill="hold"/>
                                        <p:tgtEl>
                                          <p:spTgt spid="1103875">
                                            <p:txEl>
                                              <p:pRg st="5" end="5"/>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lstStyle/>
          <a:p>
            <a:pPr eaLnBrk="1" hangingPunct="1"/>
            <a:r>
              <a:rPr lang="zh-CN" altLang="en-US"/>
              <a:t>改进示例</a:t>
            </a:r>
            <a:endParaRPr lang="zh-CN" altLang="zh-CN"/>
          </a:p>
        </p:txBody>
      </p:sp>
      <p:sp>
        <p:nvSpPr>
          <p:cNvPr id="1105923" name="Rectangle 3"/>
          <p:cNvSpPr>
            <a:spLocks noGrp="1" noChangeArrowheads="1"/>
          </p:cNvSpPr>
          <p:nvPr>
            <p:ph type="body" idx="4294967295"/>
          </p:nvPr>
        </p:nvSpPr>
        <p:spPr>
          <a:xfrm>
            <a:off x="785813" y="1928813"/>
            <a:ext cx="8174037" cy="4175125"/>
          </a:xfrm>
        </p:spPr>
        <p:txBody>
          <a:bodyPr/>
          <a:lstStyle/>
          <a:p>
            <a:pPr eaLnBrk="1" hangingPunct="1"/>
            <a:r>
              <a:rPr lang="en-US" altLang="zh-CN">
                <a:cs typeface="Times New Roman" panose="02020603050405020304" pitchFamily="18" charset="0"/>
              </a:rPr>
              <a:t>Hibbard</a:t>
            </a:r>
            <a:r>
              <a:rPr lang="zh-CN" altLang="en-US"/>
              <a:t>增量序列</a:t>
            </a:r>
            <a:endParaRPr lang="zh-CN" altLang="en-US"/>
          </a:p>
          <a:p>
            <a:pPr lvl="1" eaLnBrk="1" hangingPunct="1"/>
            <a:r>
              <a:rPr lang="en-US" altLang="zh-CN">
                <a:cs typeface="Times New Roman" panose="02020603050405020304" pitchFamily="18" charset="0"/>
              </a:rPr>
              <a:t>{2</a:t>
            </a:r>
            <a:r>
              <a:rPr lang="en-US" altLang="zh-CN" baseline="30000">
                <a:cs typeface="Times New Roman" panose="02020603050405020304" pitchFamily="18" charset="0"/>
              </a:rPr>
              <a:t>k</a:t>
            </a:r>
            <a:r>
              <a:rPr lang="en-US" altLang="zh-CN">
                <a:cs typeface="Times New Roman" panose="02020603050405020304" pitchFamily="18" charset="0"/>
              </a:rPr>
              <a:t> -1</a:t>
            </a:r>
            <a:r>
              <a:rPr lang="zh-CN" altLang="en-US"/>
              <a:t>，</a:t>
            </a:r>
            <a:r>
              <a:rPr lang="en-US" altLang="zh-CN">
                <a:cs typeface="Times New Roman" panose="02020603050405020304" pitchFamily="18" charset="0"/>
              </a:rPr>
              <a:t>2</a:t>
            </a:r>
            <a:r>
              <a:rPr lang="en-US" altLang="zh-CN" baseline="30000">
                <a:cs typeface="Times New Roman" panose="02020603050405020304" pitchFamily="18" charset="0"/>
              </a:rPr>
              <a:t>k-1</a:t>
            </a:r>
            <a:r>
              <a:rPr lang="en-US" altLang="zh-CN">
                <a:cs typeface="Times New Roman" panose="02020603050405020304" pitchFamily="18" charset="0"/>
              </a:rPr>
              <a:t> -1</a:t>
            </a:r>
            <a:r>
              <a:rPr lang="zh-CN" altLang="en-US"/>
              <a:t>，</a:t>
            </a:r>
            <a:r>
              <a:rPr lang="en-US" altLang="zh-CN">
                <a:latin typeface="Tahoma" panose="020B0604030504040204" pitchFamily="34" charset="0"/>
              </a:rPr>
              <a:t>…</a:t>
            </a:r>
            <a:r>
              <a:rPr lang="zh-CN" altLang="en-US"/>
              <a:t>，</a:t>
            </a:r>
            <a:r>
              <a:rPr lang="en-US" altLang="zh-CN">
                <a:cs typeface="Times New Roman" panose="02020603050405020304" pitchFamily="18" charset="0"/>
              </a:rPr>
              <a:t>7</a:t>
            </a:r>
            <a:r>
              <a:rPr lang="zh-CN" altLang="en-US"/>
              <a:t>，</a:t>
            </a:r>
            <a:r>
              <a:rPr lang="en-US" altLang="zh-CN">
                <a:cs typeface="Times New Roman" panose="02020603050405020304" pitchFamily="18" charset="0"/>
              </a:rPr>
              <a:t>3</a:t>
            </a:r>
            <a:r>
              <a:rPr lang="zh-CN" altLang="en-US"/>
              <a:t>，</a:t>
            </a:r>
            <a:r>
              <a:rPr lang="en-US" altLang="zh-CN">
                <a:cs typeface="Times New Roman" panose="02020603050405020304" pitchFamily="18" charset="0"/>
              </a:rPr>
              <a:t>1}</a:t>
            </a:r>
            <a:r>
              <a:rPr lang="zh-CN" altLang="en-US"/>
              <a:t>，</a:t>
            </a:r>
            <a:endParaRPr lang="zh-CN" altLang="en-US"/>
          </a:p>
          <a:p>
            <a:pPr eaLnBrk="1" hangingPunct="1"/>
            <a:r>
              <a:rPr lang="en-US" altLang="zh-CN"/>
              <a:t>Hibbard</a:t>
            </a:r>
            <a:r>
              <a:rPr lang="zh-CN" altLang="en-US"/>
              <a:t>增量序列的</a:t>
            </a:r>
            <a:r>
              <a:rPr lang="en-US" altLang="zh-CN">
                <a:cs typeface="Times New Roman" panose="02020603050405020304" pitchFamily="18" charset="0"/>
              </a:rPr>
              <a:t>Shell</a:t>
            </a:r>
            <a:r>
              <a:rPr lang="zh-CN" altLang="en-US"/>
              <a:t>排序的效率可以达到</a:t>
            </a:r>
            <a:r>
              <a:rPr lang="en-US" altLang="zh-CN"/>
              <a:t>O</a:t>
            </a:r>
            <a:r>
              <a:rPr lang="en-US" altLang="zh-CN">
                <a:cs typeface="Times New Roman" panose="02020603050405020304" pitchFamily="18" charset="0"/>
              </a:rPr>
              <a:t>(n</a:t>
            </a:r>
            <a:r>
              <a:rPr lang="en-US" altLang="zh-CN" baseline="30000">
                <a:cs typeface="Times New Roman" panose="02020603050405020304" pitchFamily="18" charset="0"/>
              </a:rPr>
              <a:t>3/2</a:t>
            </a:r>
            <a:r>
              <a:rPr lang="en-US" altLang="zh-CN">
                <a:cs typeface="Times New Roman" panose="02020603050405020304" pitchFamily="18" charset="0"/>
              </a:rPr>
              <a:t>)</a:t>
            </a:r>
            <a:r>
              <a:rPr lang="en-US" altLang="zh-CN"/>
              <a:t> </a:t>
            </a:r>
            <a:endParaRPr lang="en-US" altLang="zh-CN"/>
          </a:p>
          <a:p>
            <a:pPr eaLnBrk="1" hangingPunct="1"/>
            <a:r>
              <a:rPr lang="zh-CN" altLang="en-US"/>
              <a:t>选取其他增量序列还可以更进一步减少时间代价</a:t>
            </a:r>
            <a:endParaRPr lang="zh-CN" altLang="en-US"/>
          </a:p>
        </p:txBody>
      </p:sp>
      <p:sp>
        <p:nvSpPr>
          <p:cNvPr id="2" name="灯片编号占位符 1"/>
          <p:cNvSpPr>
            <a:spLocks noGrp="1"/>
          </p:cNvSpPr>
          <p:nvPr>
            <p:ph type="sldNum" sz="quarter" idx="12"/>
          </p:nvPr>
        </p:nvSpPr>
        <p:spPr/>
        <p:txBody>
          <a:bodyPr/>
          <a:lstStyle/>
          <a:p>
            <a:fld id="{A7733EF6-204E-40DB-BD22-52615B166DB1}"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105923">
                                            <p:txEl>
                                              <p:pRg st="0" end="0"/>
                                            </p:txEl>
                                          </p:spTgt>
                                        </p:tgtEl>
                                        <p:attrNameLst>
                                          <p:attrName>style.visibility</p:attrName>
                                        </p:attrNameLst>
                                      </p:cBhvr>
                                      <p:to>
                                        <p:strVal val="visible"/>
                                      </p:to>
                                    </p:set>
                                    <p:anim to="" calcmode="lin" valueType="num">
                                      <p:cBhvr>
                                        <p:cTn id="7" dur="1" fill="hold"/>
                                        <p:tgtEl>
                                          <p:spTgt spid="110592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105923">
                                            <p:txEl>
                                              <p:pRg st="1" end="1"/>
                                            </p:txEl>
                                          </p:spTgt>
                                        </p:tgtEl>
                                        <p:attrNameLst>
                                          <p:attrName>style.visibility</p:attrName>
                                        </p:attrNameLst>
                                      </p:cBhvr>
                                      <p:to>
                                        <p:strVal val="visible"/>
                                      </p:to>
                                    </p:set>
                                    <p:anim to="" calcmode="lin" valueType="num">
                                      <p:cBhvr>
                                        <p:cTn id="12" dur="1" fill="hold"/>
                                        <p:tgtEl>
                                          <p:spTgt spid="1105923">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1105923">
                                            <p:txEl>
                                              <p:pRg st="2" end="2"/>
                                            </p:txEl>
                                          </p:spTgt>
                                        </p:tgtEl>
                                        <p:attrNameLst>
                                          <p:attrName>style.visibility</p:attrName>
                                        </p:attrNameLst>
                                      </p:cBhvr>
                                      <p:to>
                                        <p:strVal val="visible"/>
                                      </p:to>
                                    </p:set>
                                    <p:anim to="" calcmode="lin" valueType="num">
                                      <p:cBhvr>
                                        <p:cTn id="17" dur="1" fill="hold"/>
                                        <p:tgtEl>
                                          <p:spTgt spid="1105923">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1105923">
                                            <p:txEl>
                                              <p:pRg st="3" end="3"/>
                                            </p:txEl>
                                          </p:spTgt>
                                        </p:tgtEl>
                                        <p:attrNameLst>
                                          <p:attrName>style.visibility</p:attrName>
                                        </p:attrNameLst>
                                      </p:cBhvr>
                                      <p:to>
                                        <p:strVal val="visible"/>
                                      </p:to>
                                    </p:set>
                                    <p:anim to="" calcmode="lin" valueType="num">
                                      <p:cBhvr>
                                        <p:cTn id="22" dur="1" fill="hold"/>
                                        <p:tgtEl>
                                          <p:spTgt spid="1105923">
                                            <p:txEl>
                                              <p:pRg st="3" end="3"/>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sz="4000"/>
              <a:t>9.3   </a:t>
            </a:r>
            <a:r>
              <a:rPr lang="zh-CN" altLang="en-US" sz="4000"/>
              <a:t>交换排序</a:t>
            </a:r>
            <a:endParaRPr lang="zh-CN" altLang="en-US" sz="4000"/>
          </a:p>
        </p:txBody>
      </p:sp>
      <p:sp>
        <p:nvSpPr>
          <p:cNvPr id="22532" name="Rectangle 3"/>
          <p:cNvSpPr>
            <a:spLocks noGrp="1" noChangeArrowheads="1"/>
          </p:cNvSpPr>
          <p:nvPr>
            <p:ph type="body" idx="1"/>
          </p:nvPr>
        </p:nvSpPr>
        <p:spPr>
          <a:xfrm>
            <a:off x="857250" y="1989138"/>
            <a:ext cx="8102600" cy="4114800"/>
          </a:xfrm>
        </p:spPr>
        <p:txBody>
          <a:bodyPr/>
          <a:lstStyle/>
          <a:p>
            <a:pPr marL="0" indent="539750" eaLnBrk="1" hangingPunct="1">
              <a:buFont typeface="Wingdings" panose="05000000000000000000" pitchFamily="2" charset="2"/>
              <a:buNone/>
              <a:defRPr/>
            </a:pPr>
            <a:r>
              <a:rPr lang="zh-CN" altLang="en-US" sz="2800" dirty="0"/>
              <a:t>前面是通过将元素插入到已排序列的合适位置完成的排序</a:t>
            </a:r>
            <a:r>
              <a:rPr lang="en-US" altLang="zh-CN" sz="2800" dirty="0"/>
              <a:t>——</a:t>
            </a:r>
            <a:r>
              <a:rPr lang="zh-CN" altLang="en-US" sz="2800" dirty="0"/>
              <a:t>插入排序。</a:t>
            </a:r>
            <a:endParaRPr lang="en-US" altLang="zh-CN" sz="2800" dirty="0"/>
          </a:p>
          <a:p>
            <a:pPr marL="0" indent="539750" eaLnBrk="1" hangingPunct="1">
              <a:buFont typeface="Wingdings" panose="05000000000000000000" pitchFamily="2" charset="2"/>
              <a:buNone/>
              <a:defRPr/>
            </a:pPr>
            <a:r>
              <a:rPr lang="zh-CN" altLang="en-US" sz="2800" dirty="0"/>
              <a:t>现在我们来研究通过元素比较和交换来进行排序的过程</a:t>
            </a:r>
            <a:r>
              <a:rPr lang="en-US" altLang="zh-CN" sz="2800" dirty="0"/>
              <a:t>——</a:t>
            </a:r>
            <a:r>
              <a:rPr lang="zh-CN" altLang="en-US" sz="2800" dirty="0"/>
              <a:t>交换排序。</a:t>
            </a:r>
            <a:endParaRPr lang="en-US" altLang="zh-CN" sz="2800" dirty="0"/>
          </a:p>
          <a:p>
            <a:pPr eaLnBrk="1" hangingPunct="1">
              <a:buFont typeface="Wingdings" panose="05000000000000000000" pitchFamily="2" charset="2"/>
              <a:buNone/>
              <a:defRPr/>
            </a:pPr>
            <a:endParaRPr lang="en-US" altLang="zh-CN" sz="2800" dirty="0"/>
          </a:p>
          <a:p>
            <a:pPr eaLnBrk="1" hangingPunct="1">
              <a:buFont typeface="Wingdings" panose="05000000000000000000" pitchFamily="2" charset="2"/>
              <a:buNone/>
              <a:defRPr/>
            </a:pPr>
            <a:r>
              <a:rPr lang="en-US" altLang="zh-CN" sz="2800" dirty="0"/>
              <a:t>9.3.1   </a:t>
            </a:r>
            <a:r>
              <a:rPr lang="zh-CN" altLang="en-US" sz="2800" dirty="0"/>
              <a:t>冒泡排序</a:t>
            </a:r>
            <a:endParaRPr lang="zh-CN" altLang="en-US" sz="2800" dirty="0"/>
          </a:p>
          <a:p>
            <a:pPr eaLnBrk="1" hangingPunct="1">
              <a:buFont typeface="Wingdings" panose="05000000000000000000" pitchFamily="2" charset="2"/>
              <a:buNone/>
              <a:defRPr/>
            </a:pPr>
            <a:r>
              <a:rPr lang="en-US" altLang="zh-CN" sz="2800" dirty="0"/>
              <a:t>9.3.2   </a:t>
            </a:r>
            <a:r>
              <a:rPr lang="zh-CN" altLang="en-US" sz="2800" dirty="0"/>
              <a:t>快速排序</a:t>
            </a:r>
            <a:endParaRPr lang="zh-CN" altLang="en-US" sz="2800" dirty="0"/>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animEffect transition="in" filter="blinds(horizontal)">
                                      <p:cBhvr>
                                        <p:cTn id="7" dur="500"/>
                                        <p:tgtEl>
                                          <p:spTgt spid="225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32">
                                            <p:txEl>
                                              <p:pRg st="1" end="1"/>
                                            </p:txEl>
                                          </p:spTgt>
                                        </p:tgtEl>
                                        <p:attrNameLst>
                                          <p:attrName>style.visibility</p:attrName>
                                        </p:attrNameLst>
                                      </p:cBhvr>
                                      <p:to>
                                        <p:strVal val="visible"/>
                                      </p:to>
                                    </p:set>
                                    <p:animEffect transition="in" filter="blinds(horizontal)">
                                      <p:cBhvr>
                                        <p:cTn id="12" dur="500"/>
                                        <p:tgtEl>
                                          <p:spTgt spid="225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532">
                                            <p:txEl>
                                              <p:pRg st="3" end="3"/>
                                            </p:txEl>
                                          </p:spTgt>
                                        </p:tgtEl>
                                        <p:attrNameLst>
                                          <p:attrName>style.visibility</p:attrName>
                                        </p:attrNameLst>
                                      </p:cBhvr>
                                      <p:to>
                                        <p:strVal val="visible"/>
                                      </p:to>
                                    </p:set>
                                    <p:animEffect transition="in" filter="blinds(horizontal)">
                                      <p:cBhvr>
                                        <p:cTn id="17" dur="500"/>
                                        <p:tgtEl>
                                          <p:spTgt spid="2253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532">
                                            <p:txEl>
                                              <p:pRg st="4" end="4"/>
                                            </p:txEl>
                                          </p:spTgt>
                                        </p:tgtEl>
                                        <p:attrNameLst>
                                          <p:attrName>style.visibility</p:attrName>
                                        </p:attrNameLst>
                                      </p:cBhvr>
                                      <p:to>
                                        <p:strVal val="visible"/>
                                      </p:to>
                                    </p:set>
                                    <p:animEffect transition="in" filter="blinds(horizontal)">
                                      <p:cBhvr>
                                        <p:cTn id="22" dur="500"/>
                                        <p:tgtEl>
                                          <p:spTgt spid="2253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en-US" altLang="zh-CN"/>
              <a:t>9.3.1   </a:t>
            </a:r>
            <a:r>
              <a:rPr lang="zh-CN" altLang="en-US"/>
              <a:t>冒泡排序</a:t>
            </a:r>
            <a:endParaRPr lang="zh-CN" altLang="en-US"/>
          </a:p>
        </p:txBody>
      </p:sp>
      <p:sp>
        <p:nvSpPr>
          <p:cNvPr id="3" name="内容占位符 2"/>
          <p:cNvSpPr>
            <a:spLocks noGrp="1"/>
          </p:cNvSpPr>
          <p:nvPr>
            <p:ph idx="1"/>
          </p:nvPr>
        </p:nvSpPr>
        <p:spPr>
          <a:xfrm>
            <a:off x="714375" y="1857375"/>
            <a:ext cx="8245475" cy="4246563"/>
          </a:xfrm>
        </p:spPr>
        <p:txBody>
          <a:bodyPr/>
          <a:lstStyle/>
          <a:p>
            <a:pPr marL="0" lvl="1" indent="539750">
              <a:buClr>
                <a:schemeClr val="folHlink"/>
              </a:buClr>
              <a:buSzPct val="80000"/>
              <a:buFont typeface="Wingdings" panose="05000000000000000000" pitchFamily="2" charset="2"/>
              <a:buNone/>
            </a:pPr>
            <a:r>
              <a:rPr lang="zh-CN" altLang="en-US"/>
              <a:t>又称简单交换排序，不停地比较相邻的记录，如果不满足排序要求（反序），就交换相邻记录，经过从尾到头的一趟扫描后，最小的元素就排到了最头，好像气泡从水中冒出，所以称为冒泡排序；</a:t>
            </a:r>
            <a:endParaRPr lang="en-US" altLang="zh-CN"/>
          </a:p>
          <a:p>
            <a:pPr marL="0" lvl="1" indent="539750">
              <a:buClr>
                <a:schemeClr val="folHlink"/>
              </a:buClr>
              <a:buSzPct val="80000"/>
              <a:buFont typeface="Wingdings" panose="05000000000000000000" pitchFamily="2" charset="2"/>
              <a:buNone/>
            </a:pPr>
            <a:r>
              <a:rPr lang="zh-CN" altLang="en-US"/>
              <a:t>如此再从尾到第二个元素进行第二趟扫描，次小的元素排到第二位；继续第三、四</a:t>
            </a:r>
            <a:r>
              <a:rPr lang="en-US" altLang="zh-CN"/>
              <a:t>…</a:t>
            </a:r>
            <a:r>
              <a:rPr lang="zh-CN" altLang="en-US"/>
              <a:t>趟扫描，直到所有的记录都已经排好序。</a:t>
            </a:r>
            <a:endParaRPr lang="zh-CN" altLang="en-US"/>
          </a:p>
          <a:p>
            <a:pPr marL="0" indent="539750">
              <a:buFont typeface="Wingdings" panose="05000000000000000000" pitchFamily="2" charset="2"/>
              <a:buNone/>
            </a:pPr>
            <a:endParaRPr lang="zh-CN" altLang="en-US"/>
          </a:p>
        </p:txBody>
      </p:sp>
      <p:sp>
        <p:nvSpPr>
          <p:cNvPr id="5" name="Rectangle 3"/>
          <p:cNvSpPr>
            <a:spLocks noChangeArrowheads="1"/>
          </p:cNvSpPr>
          <p:nvPr/>
        </p:nvSpPr>
        <p:spPr bwMode="auto">
          <a:xfrm>
            <a:off x="3992563" y="5429250"/>
            <a:ext cx="576262" cy="504825"/>
          </a:xfrm>
          <a:prstGeom prst="rect">
            <a:avLst/>
          </a:prstGeom>
          <a:solidFill>
            <a:srgbClr val="CCFFFF"/>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12</a:t>
            </a:r>
            <a:endParaRPr lang="en-US" altLang="zh-CN" sz="2800" b="1">
              <a:latin typeface="Tahoma" panose="020B0604030504040204" pitchFamily="34" charset="0"/>
            </a:endParaRPr>
          </a:p>
        </p:txBody>
      </p:sp>
      <p:sp>
        <p:nvSpPr>
          <p:cNvPr id="6" name="Rectangle 4"/>
          <p:cNvSpPr>
            <a:spLocks noChangeArrowheads="1"/>
          </p:cNvSpPr>
          <p:nvPr/>
        </p:nvSpPr>
        <p:spPr bwMode="auto">
          <a:xfrm>
            <a:off x="5072063" y="5429250"/>
            <a:ext cx="719137" cy="504825"/>
          </a:xfrm>
          <a:prstGeom prst="rect">
            <a:avLst/>
          </a:prstGeom>
          <a:solidFill>
            <a:srgbClr val="CCFFFF"/>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i="1">
                <a:latin typeface="Tahoma" panose="020B0604030504040204" pitchFamily="34" charset="0"/>
              </a:rPr>
              <a:t>34</a:t>
            </a:r>
            <a:r>
              <a:rPr lang="en-US" altLang="zh-CN" sz="2800" b="1" i="1">
                <a:solidFill>
                  <a:srgbClr val="ED1370"/>
                </a:solidFill>
                <a:latin typeface="Tahoma" panose="020B0604030504040204" pitchFamily="34" charset="0"/>
              </a:rPr>
              <a:t>’</a:t>
            </a:r>
            <a:endParaRPr lang="en-US" altLang="zh-CN" sz="2800" b="1" i="1">
              <a:solidFill>
                <a:srgbClr val="ED1370"/>
              </a:solidFill>
              <a:latin typeface="Tahoma" panose="020B0604030504040204" pitchFamily="34" charset="0"/>
            </a:endParaRPr>
          </a:p>
        </p:txBody>
      </p:sp>
      <p:sp>
        <p:nvSpPr>
          <p:cNvPr id="7" name="Rectangle 5"/>
          <p:cNvSpPr>
            <a:spLocks noChangeArrowheads="1"/>
          </p:cNvSpPr>
          <p:nvPr/>
        </p:nvSpPr>
        <p:spPr bwMode="auto">
          <a:xfrm>
            <a:off x="6116638" y="5429250"/>
            <a:ext cx="576262" cy="504825"/>
          </a:xfrm>
          <a:prstGeom prst="rect">
            <a:avLst/>
          </a:prstGeom>
          <a:solidFill>
            <a:srgbClr val="CCFFFF"/>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32</a:t>
            </a:r>
            <a:endParaRPr lang="en-US" altLang="zh-CN" sz="2800" b="1">
              <a:latin typeface="Tahoma" panose="020B0604030504040204" pitchFamily="34" charset="0"/>
            </a:endParaRPr>
          </a:p>
        </p:txBody>
      </p:sp>
      <p:sp>
        <p:nvSpPr>
          <p:cNvPr id="8" name="Rectangle 6"/>
          <p:cNvSpPr>
            <a:spLocks noChangeArrowheads="1"/>
          </p:cNvSpPr>
          <p:nvPr/>
        </p:nvSpPr>
        <p:spPr bwMode="auto">
          <a:xfrm>
            <a:off x="7196138" y="5429250"/>
            <a:ext cx="576262" cy="504825"/>
          </a:xfrm>
          <a:prstGeom prst="rect">
            <a:avLst/>
          </a:prstGeom>
          <a:solidFill>
            <a:srgbClr val="CCFFFF"/>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29</a:t>
            </a:r>
            <a:endParaRPr lang="en-US" altLang="zh-CN" sz="2800" b="1">
              <a:latin typeface="Tahoma" panose="020B0604030504040204" pitchFamily="34" charset="0"/>
            </a:endParaRPr>
          </a:p>
        </p:txBody>
      </p:sp>
      <p:sp>
        <p:nvSpPr>
          <p:cNvPr id="9" name="Rectangle 7"/>
          <p:cNvSpPr>
            <a:spLocks noChangeArrowheads="1"/>
          </p:cNvSpPr>
          <p:nvPr/>
        </p:nvSpPr>
        <p:spPr bwMode="auto">
          <a:xfrm>
            <a:off x="8275638" y="5429250"/>
            <a:ext cx="576262" cy="504825"/>
          </a:xfrm>
          <a:prstGeom prst="rect">
            <a:avLst/>
          </a:prstGeom>
          <a:solidFill>
            <a:srgbClr val="CCFFFF"/>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64</a:t>
            </a:r>
            <a:endParaRPr lang="en-US" altLang="zh-CN" sz="2800" b="1">
              <a:latin typeface="Tahoma" panose="020B0604030504040204" pitchFamily="34" charset="0"/>
            </a:endParaRPr>
          </a:p>
        </p:txBody>
      </p:sp>
      <p:sp>
        <p:nvSpPr>
          <p:cNvPr id="10" name="Rectangle 10"/>
          <p:cNvSpPr>
            <a:spLocks noChangeArrowheads="1"/>
          </p:cNvSpPr>
          <p:nvPr/>
        </p:nvSpPr>
        <p:spPr bwMode="auto">
          <a:xfrm>
            <a:off x="2911475" y="5429250"/>
            <a:ext cx="576263" cy="504825"/>
          </a:xfrm>
          <a:prstGeom prst="rect">
            <a:avLst/>
          </a:prstGeom>
          <a:solidFill>
            <a:srgbClr val="CCFFFF"/>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78</a:t>
            </a:r>
            <a:endParaRPr lang="en-US" altLang="zh-CN" sz="2800" b="1">
              <a:latin typeface="Tahoma" panose="020B0604030504040204" pitchFamily="34" charset="0"/>
            </a:endParaRPr>
          </a:p>
        </p:txBody>
      </p:sp>
      <p:grpSp>
        <p:nvGrpSpPr>
          <p:cNvPr id="2" name="Group 23"/>
          <p:cNvGrpSpPr/>
          <p:nvPr/>
        </p:nvGrpSpPr>
        <p:grpSpPr bwMode="auto">
          <a:xfrm>
            <a:off x="7412038" y="4891088"/>
            <a:ext cx="1260475" cy="358775"/>
            <a:chOff x="4581" y="1480"/>
            <a:chExt cx="794" cy="226"/>
          </a:xfrm>
        </p:grpSpPr>
        <p:sp>
          <p:nvSpPr>
            <p:cNvPr id="30757" name="Line 20"/>
            <p:cNvSpPr>
              <a:spLocks noChangeShapeType="1"/>
            </p:cNvSpPr>
            <p:nvPr/>
          </p:nvSpPr>
          <p:spPr bwMode="auto">
            <a:xfrm>
              <a:off x="4581" y="1480"/>
              <a:ext cx="794"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758" name="Line 21"/>
            <p:cNvSpPr>
              <a:spLocks noChangeShapeType="1"/>
            </p:cNvSpPr>
            <p:nvPr/>
          </p:nvSpPr>
          <p:spPr bwMode="auto">
            <a:xfrm>
              <a:off x="4581" y="1480"/>
              <a:ext cx="0" cy="226"/>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59" name="Line 22"/>
            <p:cNvSpPr>
              <a:spLocks noChangeShapeType="1"/>
            </p:cNvSpPr>
            <p:nvPr/>
          </p:nvSpPr>
          <p:spPr bwMode="auto">
            <a:xfrm>
              <a:off x="5375" y="1480"/>
              <a:ext cx="0" cy="226"/>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5" name="Rectangle 26"/>
          <p:cNvSpPr>
            <a:spLocks noChangeArrowheads="1"/>
          </p:cNvSpPr>
          <p:nvPr/>
        </p:nvSpPr>
        <p:spPr bwMode="auto">
          <a:xfrm>
            <a:off x="1831975" y="5429250"/>
            <a:ext cx="576263" cy="504825"/>
          </a:xfrm>
          <a:prstGeom prst="rect">
            <a:avLst/>
          </a:prstGeom>
          <a:solidFill>
            <a:srgbClr val="CCFFFF"/>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34</a:t>
            </a:r>
            <a:endParaRPr lang="en-US" altLang="zh-CN" sz="2800" b="1">
              <a:latin typeface="Tahoma" panose="020B0604030504040204" pitchFamily="34" charset="0"/>
            </a:endParaRPr>
          </a:p>
        </p:txBody>
      </p:sp>
      <p:sp>
        <p:nvSpPr>
          <p:cNvPr id="16" name="Rectangle 27"/>
          <p:cNvSpPr>
            <a:spLocks noChangeArrowheads="1"/>
          </p:cNvSpPr>
          <p:nvPr/>
        </p:nvSpPr>
        <p:spPr bwMode="auto">
          <a:xfrm>
            <a:off x="750888" y="5429250"/>
            <a:ext cx="576262" cy="504825"/>
          </a:xfrm>
          <a:prstGeom prst="rect">
            <a:avLst/>
          </a:prstGeom>
          <a:solidFill>
            <a:srgbClr val="CCFFFF"/>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45</a:t>
            </a:r>
            <a:endParaRPr lang="en-US" altLang="zh-CN" sz="2800" b="1">
              <a:latin typeface="Tahoma" panose="020B0604030504040204" pitchFamily="34" charset="0"/>
            </a:endParaRPr>
          </a:p>
        </p:txBody>
      </p:sp>
      <p:grpSp>
        <p:nvGrpSpPr>
          <p:cNvPr id="4" name="Group 28"/>
          <p:cNvGrpSpPr/>
          <p:nvPr/>
        </p:nvGrpSpPr>
        <p:grpSpPr bwMode="auto">
          <a:xfrm>
            <a:off x="7412038" y="4891088"/>
            <a:ext cx="1260475" cy="358775"/>
            <a:chOff x="4581" y="1480"/>
            <a:chExt cx="794" cy="226"/>
          </a:xfrm>
        </p:grpSpPr>
        <p:sp>
          <p:nvSpPr>
            <p:cNvPr id="30754" name="Line 29"/>
            <p:cNvSpPr>
              <a:spLocks noChangeShapeType="1"/>
            </p:cNvSpPr>
            <p:nvPr/>
          </p:nvSpPr>
          <p:spPr bwMode="auto">
            <a:xfrm>
              <a:off x="4581" y="1480"/>
              <a:ext cx="794"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755" name="Line 30"/>
            <p:cNvSpPr>
              <a:spLocks noChangeShapeType="1"/>
            </p:cNvSpPr>
            <p:nvPr/>
          </p:nvSpPr>
          <p:spPr bwMode="auto">
            <a:xfrm>
              <a:off x="4581" y="1480"/>
              <a:ext cx="0" cy="226"/>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56" name="Line 31"/>
            <p:cNvSpPr>
              <a:spLocks noChangeShapeType="1"/>
            </p:cNvSpPr>
            <p:nvPr/>
          </p:nvSpPr>
          <p:spPr bwMode="auto">
            <a:xfrm>
              <a:off x="5375" y="1480"/>
              <a:ext cx="0" cy="226"/>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32"/>
          <p:cNvGrpSpPr/>
          <p:nvPr/>
        </p:nvGrpSpPr>
        <p:grpSpPr bwMode="auto">
          <a:xfrm>
            <a:off x="7412038" y="4891088"/>
            <a:ext cx="1260475" cy="358775"/>
            <a:chOff x="4581" y="1480"/>
            <a:chExt cx="794" cy="226"/>
          </a:xfrm>
        </p:grpSpPr>
        <p:sp>
          <p:nvSpPr>
            <p:cNvPr id="30751" name="Line 33"/>
            <p:cNvSpPr>
              <a:spLocks noChangeShapeType="1"/>
            </p:cNvSpPr>
            <p:nvPr/>
          </p:nvSpPr>
          <p:spPr bwMode="auto">
            <a:xfrm>
              <a:off x="4581" y="1480"/>
              <a:ext cx="794"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752" name="Line 34"/>
            <p:cNvSpPr>
              <a:spLocks noChangeShapeType="1"/>
            </p:cNvSpPr>
            <p:nvPr/>
          </p:nvSpPr>
          <p:spPr bwMode="auto">
            <a:xfrm>
              <a:off x="4581" y="1480"/>
              <a:ext cx="0" cy="226"/>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53" name="Line 35"/>
            <p:cNvSpPr>
              <a:spLocks noChangeShapeType="1"/>
            </p:cNvSpPr>
            <p:nvPr/>
          </p:nvSpPr>
          <p:spPr bwMode="auto">
            <a:xfrm>
              <a:off x="5375" y="1480"/>
              <a:ext cx="0" cy="226"/>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36"/>
          <p:cNvGrpSpPr/>
          <p:nvPr/>
        </p:nvGrpSpPr>
        <p:grpSpPr bwMode="auto">
          <a:xfrm>
            <a:off x="7412038" y="4889500"/>
            <a:ext cx="1260475" cy="358775"/>
            <a:chOff x="4581" y="1480"/>
            <a:chExt cx="794" cy="226"/>
          </a:xfrm>
        </p:grpSpPr>
        <p:sp>
          <p:nvSpPr>
            <p:cNvPr id="30748" name="Line 37"/>
            <p:cNvSpPr>
              <a:spLocks noChangeShapeType="1"/>
            </p:cNvSpPr>
            <p:nvPr/>
          </p:nvSpPr>
          <p:spPr bwMode="auto">
            <a:xfrm>
              <a:off x="4581" y="1480"/>
              <a:ext cx="794"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749" name="Line 38"/>
            <p:cNvSpPr>
              <a:spLocks noChangeShapeType="1"/>
            </p:cNvSpPr>
            <p:nvPr/>
          </p:nvSpPr>
          <p:spPr bwMode="auto">
            <a:xfrm>
              <a:off x="4581" y="1480"/>
              <a:ext cx="0" cy="226"/>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50" name="Line 39"/>
            <p:cNvSpPr>
              <a:spLocks noChangeShapeType="1"/>
            </p:cNvSpPr>
            <p:nvPr/>
          </p:nvSpPr>
          <p:spPr bwMode="auto">
            <a:xfrm>
              <a:off x="5375" y="1480"/>
              <a:ext cx="0" cy="226"/>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3" name="Group 40"/>
          <p:cNvGrpSpPr/>
          <p:nvPr/>
        </p:nvGrpSpPr>
        <p:grpSpPr bwMode="auto">
          <a:xfrm>
            <a:off x="7412038" y="4889500"/>
            <a:ext cx="1260475" cy="358775"/>
            <a:chOff x="4581" y="1480"/>
            <a:chExt cx="794" cy="226"/>
          </a:xfrm>
        </p:grpSpPr>
        <p:sp>
          <p:nvSpPr>
            <p:cNvPr id="30745" name="Line 41"/>
            <p:cNvSpPr>
              <a:spLocks noChangeShapeType="1"/>
            </p:cNvSpPr>
            <p:nvPr/>
          </p:nvSpPr>
          <p:spPr bwMode="auto">
            <a:xfrm>
              <a:off x="4581" y="1480"/>
              <a:ext cx="794"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746" name="Line 42"/>
            <p:cNvSpPr>
              <a:spLocks noChangeShapeType="1"/>
            </p:cNvSpPr>
            <p:nvPr/>
          </p:nvSpPr>
          <p:spPr bwMode="auto">
            <a:xfrm>
              <a:off x="4581" y="1480"/>
              <a:ext cx="0" cy="226"/>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7" name="Line 43"/>
            <p:cNvSpPr>
              <a:spLocks noChangeShapeType="1"/>
            </p:cNvSpPr>
            <p:nvPr/>
          </p:nvSpPr>
          <p:spPr bwMode="auto">
            <a:xfrm>
              <a:off x="5375" y="1480"/>
              <a:ext cx="0" cy="226"/>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44"/>
          <p:cNvGrpSpPr/>
          <p:nvPr/>
        </p:nvGrpSpPr>
        <p:grpSpPr bwMode="auto">
          <a:xfrm>
            <a:off x="7412038" y="4889500"/>
            <a:ext cx="1260475" cy="358775"/>
            <a:chOff x="4581" y="1480"/>
            <a:chExt cx="794" cy="226"/>
          </a:xfrm>
        </p:grpSpPr>
        <p:sp>
          <p:nvSpPr>
            <p:cNvPr id="30742" name="Line 45"/>
            <p:cNvSpPr>
              <a:spLocks noChangeShapeType="1"/>
            </p:cNvSpPr>
            <p:nvPr/>
          </p:nvSpPr>
          <p:spPr bwMode="auto">
            <a:xfrm>
              <a:off x="4581" y="1480"/>
              <a:ext cx="794"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743" name="Line 46"/>
            <p:cNvSpPr>
              <a:spLocks noChangeShapeType="1"/>
            </p:cNvSpPr>
            <p:nvPr/>
          </p:nvSpPr>
          <p:spPr bwMode="auto">
            <a:xfrm>
              <a:off x="4581" y="1480"/>
              <a:ext cx="0" cy="226"/>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4" name="Line 47"/>
            <p:cNvSpPr>
              <a:spLocks noChangeShapeType="1"/>
            </p:cNvSpPr>
            <p:nvPr/>
          </p:nvSpPr>
          <p:spPr bwMode="auto">
            <a:xfrm>
              <a:off x="5375" y="1480"/>
              <a:ext cx="0" cy="226"/>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7" name="Group 48"/>
          <p:cNvGrpSpPr/>
          <p:nvPr/>
        </p:nvGrpSpPr>
        <p:grpSpPr bwMode="auto">
          <a:xfrm>
            <a:off x="7412038" y="4891088"/>
            <a:ext cx="1260475" cy="358775"/>
            <a:chOff x="4581" y="1480"/>
            <a:chExt cx="794" cy="226"/>
          </a:xfrm>
        </p:grpSpPr>
        <p:sp>
          <p:nvSpPr>
            <p:cNvPr id="30739" name="Line 49"/>
            <p:cNvSpPr>
              <a:spLocks noChangeShapeType="1"/>
            </p:cNvSpPr>
            <p:nvPr/>
          </p:nvSpPr>
          <p:spPr bwMode="auto">
            <a:xfrm>
              <a:off x="4581" y="1480"/>
              <a:ext cx="794"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740" name="Line 50"/>
            <p:cNvSpPr>
              <a:spLocks noChangeShapeType="1"/>
            </p:cNvSpPr>
            <p:nvPr/>
          </p:nvSpPr>
          <p:spPr bwMode="auto">
            <a:xfrm>
              <a:off x="4581" y="1480"/>
              <a:ext cx="0" cy="226"/>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1" name="Line 51"/>
            <p:cNvSpPr>
              <a:spLocks noChangeShapeType="1"/>
            </p:cNvSpPr>
            <p:nvPr/>
          </p:nvSpPr>
          <p:spPr bwMode="auto">
            <a:xfrm>
              <a:off x="5375" y="1480"/>
              <a:ext cx="0" cy="226"/>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8" name="灯片编号占位符 17"/>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nodeType="clickEffect">
                                  <p:stCondLst>
                                    <p:cond delay="0"/>
                                  </p:stCondLst>
                                  <p:childTnLst>
                                    <p:animMotion origin="layout" path="M -1.94444E-6 -8.67052E-7 L -0.11805 -8.67052E-7 " pathEditMode="relative" rAng="0" ptsTypes="AA">
                                      <p:cBhvr>
                                        <p:cTn id="16" dur="500" fill="hold"/>
                                        <p:tgtEl>
                                          <p:spTgt spid="2"/>
                                        </p:tgtEl>
                                        <p:attrNameLst>
                                          <p:attrName>ppt_x</p:attrName>
                                          <p:attrName>ppt_y</p:attrName>
                                        </p:attrNameLst>
                                      </p:cBhvr>
                                      <p:rCtr x="-5900" y="0"/>
                                    </p:animMotion>
                                  </p:childTnLst>
                                </p:cTn>
                              </p:par>
                            </p:childTnLst>
                          </p:cTn>
                        </p:par>
                        <p:par>
                          <p:cTn id="17" fill="hold">
                            <p:stCondLst>
                              <p:cond delay="500"/>
                            </p:stCondLst>
                            <p:childTnLst>
                              <p:par>
                                <p:cTn id="18" presetID="0" presetClass="path" presetSubtype="0" accel="50000" decel="50000" fill="hold" grpId="0" nodeType="afterEffect">
                                  <p:stCondLst>
                                    <p:cond delay="0"/>
                                  </p:stCondLst>
                                  <p:childTnLst>
                                    <p:animMotion origin="layout" path="M -7.5E-6 -2.54335E-6 L -0.11806 -2.54335E-6 " pathEditMode="relative" ptsTypes="AA">
                                      <p:cBhvr>
                                        <p:cTn id="19" dur="500" fill="hold"/>
                                        <p:tgtEl>
                                          <p:spTgt spid="8"/>
                                        </p:tgtEl>
                                        <p:attrNameLst>
                                          <p:attrName>ppt_x</p:attrName>
                                          <p:attrName>ppt_y</p:attrName>
                                        </p:attrNameLst>
                                      </p:cBhvr>
                                    </p:animMotion>
                                  </p:childTnLst>
                                </p:cTn>
                              </p:par>
                              <p:par>
                                <p:cTn id="20" presetID="0" presetClass="path" presetSubtype="0" accel="50000" decel="50000" fill="hold" grpId="0" nodeType="withEffect">
                                  <p:stCondLst>
                                    <p:cond delay="0"/>
                                  </p:stCondLst>
                                  <p:childTnLst>
                                    <p:animMotion origin="layout" path="M 2.5E-6 -2.54335E-6 L 0.11805 -2.54335E-6 " pathEditMode="relative" ptsTypes="AA">
                                      <p:cBhvr>
                                        <p:cTn id="21" dur="500" fill="hold"/>
                                        <p:tgtEl>
                                          <p:spTgt spid="7"/>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nodeType="clickEffect">
                                  <p:stCondLst>
                                    <p:cond delay="0"/>
                                  </p:stCondLst>
                                  <p:childTnLst>
                                    <p:animMotion origin="layout" path="M -0.11806 1.21387E-6 L -0.23611 1.21387E-6 " pathEditMode="relative" ptsTypes="AA">
                                      <p:cBhvr>
                                        <p:cTn id="25" dur="500" fill="hold"/>
                                        <p:tgtEl>
                                          <p:spTgt spid="2"/>
                                        </p:tgtEl>
                                        <p:attrNameLst>
                                          <p:attrName>ppt_x</p:attrName>
                                          <p:attrName>ppt_y</p:attrName>
                                        </p:attrNameLst>
                                      </p:cBhvr>
                                    </p:animMotion>
                                  </p:childTnLst>
                                </p:cTn>
                              </p:par>
                            </p:childTnLst>
                          </p:cTn>
                        </p:par>
                        <p:par>
                          <p:cTn id="26" fill="hold">
                            <p:stCondLst>
                              <p:cond delay="500"/>
                            </p:stCondLst>
                            <p:childTnLst>
                              <p:par>
                                <p:cTn id="27" presetID="0" presetClass="path" presetSubtype="0" accel="50000" decel="50000" fill="hold" grpId="1" nodeType="afterEffect">
                                  <p:stCondLst>
                                    <p:cond delay="0"/>
                                  </p:stCondLst>
                                  <p:childTnLst>
                                    <p:animMotion origin="layout" path="M -0.11806 5.78035E-7 L -0.23039 0.00069 " pathEditMode="relative" rAng="0" ptsTypes="AA">
                                      <p:cBhvr>
                                        <p:cTn id="28" dur="500" fill="hold"/>
                                        <p:tgtEl>
                                          <p:spTgt spid="8"/>
                                        </p:tgtEl>
                                        <p:attrNameLst>
                                          <p:attrName>ppt_x</p:attrName>
                                          <p:attrName>ppt_y</p:attrName>
                                        </p:attrNameLst>
                                      </p:cBhvr>
                                      <p:rCtr x="-5600" y="0"/>
                                    </p:animMotion>
                                  </p:childTnLst>
                                </p:cTn>
                              </p:par>
                              <p:par>
                                <p:cTn id="29" presetID="0" presetClass="path" presetSubtype="0" accel="50000" decel="50000" fill="hold" grpId="0" nodeType="withEffect">
                                  <p:stCondLst>
                                    <p:cond delay="0"/>
                                  </p:stCondLst>
                                  <p:childTnLst>
                                    <p:animMotion origin="layout" path="M 3.88889E-6 -5.37572E-6 L 0.11806 -5.37572E-6 " pathEditMode="relative" ptsTypes="AA">
                                      <p:cBhvr>
                                        <p:cTn id="30" dur="500" fill="hold"/>
                                        <p:tgtEl>
                                          <p:spTgt spid="6"/>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nodeType="clickEffect">
                                  <p:stCondLst>
                                    <p:cond delay="0"/>
                                  </p:stCondLst>
                                  <p:childTnLst>
                                    <p:animMotion origin="layout" path="M -0.23611 1.21387E-6 L -0.35434 1.21387E-6 " pathEditMode="relative" ptsTypes="AA">
                                      <p:cBhvr>
                                        <p:cTn id="34" dur="500" fill="hold"/>
                                        <p:tgtEl>
                                          <p:spTgt spid="2"/>
                                        </p:tgtEl>
                                        <p:attrNameLst>
                                          <p:attrName>ppt_x</p:attrName>
                                          <p:attrName>ppt_y</p:attrName>
                                        </p:attrNameLst>
                                      </p:cBhvr>
                                    </p:animMotion>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nodeType="clickEffect">
                                  <p:stCondLst>
                                    <p:cond delay="0"/>
                                  </p:stCondLst>
                                  <p:childTnLst>
                                    <p:animMotion origin="layout" path="M -0.35434 -2.08092E-6 L -0.46268 -0.00023 " pathEditMode="relative" rAng="0" ptsTypes="AA">
                                      <p:cBhvr>
                                        <p:cTn id="38" dur="500" fill="hold"/>
                                        <p:tgtEl>
                                          <p:spTgt spid="2"/>
                                        </p:tgtEl>
                                        <p:attrNameLst>
                                          <p:attrName>ppt_x</p:attrName>
                                          <p:attrName>ppt_y</p:attrName>
                                        </p:attrNameLst>
                                      </p:cBhvr>
                                      <p:rCtr x="-5400" y="0"/>
                                    </p:animMotion>
                                  </p:childTnLst>
                                </p:cTn>
                              </p:par>
                            </p:childTnLst>
                          </p:cTn>
                        </p:par>
                        <p:par>
                          <p:cTn id="39" fill="hold">
                            <p:stCondLst>
                              <p:cond delay="500"/>
                            </p:stCondLst>
                            <p:childTnLst>
                              <p:par>
                                <p:cTn id="40" presetID="0" presetClass="path" presetSubtype="0" accel="50000" decel="50000" fill="hold" grpId="0" nodeType="afterEffect">
                                  <p:stCondLst>
                                    <p:cond delay="0"/>
                                  </p:stCondLst>
                                  <p:childTnLst>
                                    <p:animMotion origin="layout" path="M -2.5E-6 -5.37572E-6 L -0.11806 -5.37572E-6 " pathEditMode="relative" ptsTypes="AA">
                                      <p:cBhvr>
                                        <p:cTn id="41" dur="500" fill="hold"/>
                                        <p:tgtEl>
                                          <p:spTgt spid="5"/>
                                        </p:tgtEl>
                                        <p:attrNameLst>
                                          <p:attrName>ppt_x</p:attrName>
                                          <p:attrName>ppt_y</p:attrName>
                                        </p:attrNameLst>
                                      </p:cBhvr>
                                    </p:animMotion>
                                  </p:childTnLst>
                                </p:cTn>
                              </p:par>
                              <p:par>
                                <p:cTn id="42" presetID="0" presetClass="path" presetSubtype="0" accel="50000" decel="50000" fill="hold" grpId="0" nodeType="withEffect">
                                  <p:stCondLst>
                                    <p:cond delay="0"/>
                                  </p:stCondLst>
                                  <p:childTnLst>
                                    <p:animMotion origin="layout" path="M -6.11111E-6 -5.37572E-6 L 0.11805 -5.37572E-6 " pathEditMode="relative" ptsTypes="AA">
                                      <p:cBhvr>
                                        <p:cTn id="43" dur="500" fill="hold"/>
                                        <p:tgtEl>
                                          <p:spTgt spid="10"/>
                                        </p:tgtEl>
                                        <p:attrNameLst>
                                          <p:attrName>ppt_x</p:attrName>
                                          <p:attrName>ppt_y</p:attrName>
                                        </p:attrNameLst>
                                      </p:cBhvr>
                                    </p:animMotion>
                                  </p:childTnLst>
                                </p:cTn>
                              </p:par>
                            </p:childTnLst>
                          </p:cTn>
                        </p:par>
                      </p:childTnLst>
                    </p:cTn>
                  </p:par>
                  <p:par>
                    <p:cTn id="44" fill="hold">
                      <p:stCondLst>
                        <p:cond delay="indefinite"/>
                      </p:stCondLst>
                      <p:childTnLst>
                        <p:par>
                          <p:cTn id="45" fill="hold">
                            <p:stCondLst>
                              <p:cond delay="0"/>
                            </p:stCondLst>
                            <p:childTnLst>
                              <p:par>
                                <p:cTn id="46" presetID="0" presetClass="path" presetSubtype="0" accel="50000" decel="50000" fill="hold" nodeType="clickEffect">
                                  <p:stCondLst>
                                    <p:cond delay="0"/>
                                  </p:stCondLst>
                                  <p:childTnLst>
                                    <p:animMotion origin="layout" path="M -0.46268 -0.00023 L -0.58785 -2.08092E-6 " pathEditMode="relative" rAng="0" ptsTypes="AA">
                                      <p:cBhvr>
                                        <p:cTn id="47" dur="500" fill="hold"/>
                                        <p:tgtEl>
                                          <p:spTgt spid="2"/>
                                        </p:tgtEl>
                                        <p:attrNameLst>
                                          <p:attrName>ppt_x</p:attrName>
                                          <p:attrName>ppt_y</p:attrName>
                                        </p:attrNameLst>
                                      </p:cBhvr>
                                      <p:rCtr x="-6300" y="0"/>
                                    </p:animMotion>
                                  </p:childTnLst>
                                </p:cTn>
                              </p:par>
                            </p:childTnLst>
                          </p:cTn>
                        </p:par>
                        <p:par>
                          <p:cTn id="48" fill="hold">
                            <p:stCondLst>
                              <p:cond delay="500"/>
                            </p:stCondLst>
                            <p:childTnLst>
                              <p:par>
                                <p:cTn id="49" presetID="0" presetClass="path" presetSubtype="0" accel="50000" decel="50000" fill="hold" grpId="1" nodeType="afterEffect">
                                  <p:stCondLst>
                                    <p:cond delay="0"/>
                                  </p:stCondLst>
                                  <p:childTnLst>
                                    <p:animMotion origin="layout" path="M -0.11805 -4.79769E-6 L -0.23628 -4.79769E-6 " pathEditMode="relative" rAng="0" ptsTypes="AA">
                                      <p:cBhvr>
                                        <p:cTn id="50" dur="1000" fill="hold"/>
                                        <p:tgtEl>
                                          <p:spTgt spid="5"/>
                                        </p:tgtEl>
                                        <p:attrNameLst>
                                          <p:attrName>ppt_x</p:attrName>
                                          <p:attrName>ppt_y</p:attrName>
                                        </p:attrNameLst>
                                      </p:cBhvr>
                                      <p:rCtr x="-5900" y="0"/>
                                    </p:animMotion>
                                  </p:childTnLst>
                                </p:cTn>
                              </p:par>
                              <p:par>
                                <p:cTn id="51" presetID="0" presetClass="path" presetSubtype="0" accel="50000" decel="50000" fill="hold" grpId="0" nodeType="withEffect">
                                  <p:stCondLst>
                                    <p:cond delay="0"/>
                                  </p:stCondLst>
                                  <p:childTnLst>
                                    <p:animMotion origin="layout" path="M -6.11111E-6 -5.37572E-6 L 0.11805 -5.37572E-6 " pathEditMode="relative" ptsTypes="AA">
                                      <p:cBhvr>
                                        <p:cTn id="52" dur="500" fill="hold"/>
                                        <p:tgtEl>
                                          <p:spTgt spid="15"/>
                                        </p:tgtEl>
                                        <p:attrNameLst>
                                          <p:attrName>ppt_x</p:attrName>
                                          <p:attrName>ppt_y</p:attrName>
                                        </p:attrNameLst>
                                      </p:cBhvr>
                                    </p:animMotion>
                                  </p:childTnLst>
                                </p:cTn>
                              </p:par>
                            </p:childTnLst>
                          </p:cTn>
                        </p:par>
                      </p:childTnLst>
                    </p:cTn>
                  </p:par>
                  <p:par>
                    <p:cTn id="53" fill="hold">
                      <p:stCondLst>
                        <p:cond delay="indefinite"/>
                      </p:stCondLst>
                      <p:childTnLst>
                        <p:par>
                          <p:cTn id="54" fill="hold">
                            <p:stCondLst>
                              <p:cond delay="0"/>
                            </p:stCondLst>
                            <p:childTnLst>
                              <p:par>
                                <p:cTn id="55" presetID="0" presetClass="path" presetSubtype="0" accel="50000" decel="50000" fill="hold" nodeType="clickEffect">
                                  <p:stCondLst>
                                    <p:cond delay="0"/>
                                  </p:stCondLst>
                                  <p:childTnLst>
                                    <p:animMotion origin="layout" path="M -0.58785 1.21387E-6 L -0.70608 1.21387E-6 " pathEditMode="relative" ptsTypes="AA">
                                      <p:cBhvr>
                                        <p:cTn id="56" dur="500" fill="hold"/>
                                        <p:tgtEl>
                                          <p:spTgt spid="2"/>
                                        </p:tgtEl>
                                        <p:attrNameLst>
                                          <p:attrName>ppt_x</p:attrName>
                                          <p:attrName>ppt_y</p:attrName>
                                        </p:attrNameLst>
                                      </p:cBhvr>
                                    </p:animMotion>
                                  </p:childTnLst>
                                </p:cTn>
                              </p:par>
                            </p:childTnLst>
                          </p:cTn>
                        </p:par>
                        <p:par>
                          <p:cTn id="57" fill="hold">
                            <p:stCondLst>
                              <p:cond delay="500"/>
                            </p:stCondLst>
                            <p:childTnLst>
                              <p:par>
                                <p:cTn id="58" presetID="0" presetClass="path" presetSubtype="0" accel="50000" decel="50000" fill="hold" grpId="2" nodeType="afterEffect">
                                  <p:stCondLst>
                                    <p:cond delay="0"/>
                                  </p:stCondLst>
                                  <p:childTnLst>
                                    <p:animMotion origin="layout" path="M -0.23629 5.78035E-7 L -0.35174 -0.00116 " pathEditMode="relative" rAng="0" ptsTypes="AA">
                                      <p:cBhvr>
                                        <p:cTn id="59" dur="500" fill="hold"/>
                                        <p:tgtEl>
                                          <p:spTgt spid="5"/>
                                        </p:tgtEl>
                                        <p:attrNameLst>
                                          <p:attrName>ppt_x</p:attrName>
                                          <p:attrName>ppt_y</p:attrName>
                                        </p:attrNameLst>
                                      </p:cBhvr>
                                      <p:rCtr x="-5800" y="-100"/>
                                    </p:animMotion>
                                  </p:childTnLst>
                                </p:cTn>
                              </p:par>
                              <p:par>
                                <p:cTn id="60" presetID="0" presetClass="path" presetSubtype="0" accel="50000" decel="50000" fill="hold" grpId="0" nodeType="withEffect">
                                  <p:stCondLst>
                                    <p:cond delay="0"/>
                                  </p:stCondLst>
                                  <p:childTnLst>
                                    <p:animMotion origin="layout" path="M -6.11111E-6 -5.37572E-6 L 0.11805 -5.37572E-6 " pathEditMode="relative" ptsTypes="AA">
                                      <p:cBhvr>
                                        <p:cTn id="61" dur="500" fill="hold"/>
                                        <p:tgtEl>
                                          <p:spTgt spid="16"/>
                                        </p:tgtEl>
                                        <p:attrNameLst>
                                          <p:attrName>ppt_x</p:attrName>
                                          <p:attrName>ppt_y</p:attrName>
                                        </p:attrNameLst>
                                      </p:cBhvr>
                                    </p:animMotion>
                                  </p:childTnLst>
                                </p:cTn>
                              </p:par>
                            </p:childTnLst>
                          </p:cTn>
                        </p:par>
                        <p:par>
                          <p:cTn id="62" fill="hold">
                            <p:stCondLst>
                              <p:cond delay="1000"/>
                            </p:stCondLst>
                            <p:childTnLst>
                              <p:par>
                                <p:cTn id="63" presetID="3" presetClass="exit" presetSubtype="10" fill="hold" nodeType="afterEffect">
                                  <p:stCondLst>
                                    <p:cond delay="0"/>
                                  </p:stCondLst>
                                  <p:childTnLst>
                                    <p:animEffect transition="out" filter="blinds(horizontal)">
                                      <p:cBhvr>
                                        <p:cTn id="64" dur="500"/>
                                        <p:tgtEl>
                                          <p:spTgt spid="2"/>
                                        </p:tgtEl>
                                      </p:cBhvr>
                                    </p:animEffect>
                                    <p:set>
                                      <p:cBhvr>
                                        <p:cTn id="65" dur="1" fill="hold">
                                          <p:stCondLst>
                                            <p:cond delay="499"/>
                                          </p:stCondLst>
                                        </p:cTn>
                                        <p:tgtEl>
                                          <p:spTgt spid="2"/>
                                        </p:tgtEl>
                                        <p:attrNameLst>
                                          <p:attrName>style.visibility</p:attrName>
                                        </p:attrNameLst>
                                      </p:cBhvr>
                                      <p:to>
                                        <p:strVal val="hidden"/>
                                      </p:to>
                                    </p:set>
                                  </p:childTnLst>
                                </p:cTn>
                              </p:par>
                              <p:par>
                                <p:cTn id="66" presetID="1" presetClass="emph" presetSubtype="2" fill="hold" nodeType="withEffect">
                                  <p:stCondLst>
                                    <p:cond delay="0"/>
                                  </p:stCondLst>
                                  <p:childTnLst>
                                    <p:animClr clrSpc="rgb" dir="cw">
                                      <p:cBhvr>
                                        <p:cTn id="67" dur="500" fill="hold"/>
                                        <p:tgtEl>
                                          <p:spTgt spid="5"/>
                                        </p:tgtEl>
                                        <p:attrNameLst>
                                          <p:attrName>fillcolor</p:attrName>
                                        </p:attrNameLst>
                                      </p:cBhvr>
                                      <p:to>
                                        <a:srgbClr val="FFCCFF"/>
                                      </p:to>
                                    </p:animClr>
                                    <p:set>
                                      <p:cBhvr>
                                        <p:cTn id="68" dur="500" fill="hold"/>
                                        <p:tgtEl>
                                          <p:spTgt spid="5"/>
                                        </p:tgtEl>
                                        <p:attrNameLst>
                                          <p:attrName>fill.type</p:attrName>
                                        </p:attrNameLst>
                                      </p:cBhvr>
                                      <p:to>
                                        <p:strVal val="solid"/>
                                      </p:to>
                                    </p:set>
                                    <p:set>
                                      <p:cBhvr>
                                        <p:cTn id="69" dur="500" fill="hold"/>
                                        <p:tgtEl>
                                          <p:spTgt spid="5"/>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3">
                                            <p:txEl>
                                              <p:pRg st="1" end="1"/>
                                            </p:txEl>
                                          </p:spTgt>
                                        </p:tgtEl>
                                        <p:attrNameLst>
                                          <p:attrName>style.visibility</p:attrName>
                                        </p:attrNameLst>
                                      </p:cBhvr>
                                      <p:to>
                                        <p:strVal val="visible"/>
                                      </p:to>
                                    </p:set>
                                    <p:animEffect transition="in" filter="blinds(horizontal)">
                                      <p:cBhvr>
                                        <p:cTn id="74" dur="500"/>
                                        <p:tgtEl>
                                          <p:spTgt spid="3">
                                            <p:txEl>
                                              <p:pRg st="1" end="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nodeType="clickEffect">
                                  <p:stCondLst>
                                    <p:cond delay="0"/>
                                  </p:stCondLst>
                                  <p:childTnLst>
                                    <p:set>
                                      <p:cBhvr>
                                        <p:cTn id="78" dur="1" fill="hold">
                                          <p:stCondLst>
                                            <p:cond delay="0"/>
                                          </p:stCondLst>
                                        </p:cTn>
                                        <p:tgtEl>
                                          <p:spTgt spid="4"/>
                                        </p:tgtEl>
                                        <p:attrNameLst>
                                          <p:attrName>style.visibility</p:attrName>
                                        </p:attrNameLst>
                                      </p:cBhvr>
                                      <p:to>
                                        <p:strVal val="visible"/>
                                      </p:to>
                                    </p:set>
                                    <p:animEffect transition="in" filter="blinds(horizontal)">
                                      <p:cBhvr>
                                        <p:cTn id="79" dur="500"/>
                                        <p:tgtEl>
                                          <p:spTgt spid="4"/>
                                        </p:tgtEl>
                                      </p:cBhvr>
                                    </p:animEffect>
                                  </p:childTnLst>
                                </p:cTn>
                              </p:par>
                            </p:childTnLst>
                          </p:cTn>
                        </p:par>
                      </p:childTnLst>
                    </p:cTn>
                  </p:par>
                  <p:par>
                    <p:cTn id="80" fill="hold">
                      <p:stCondLst>
                        <p:cond delay="indefinite"/>
                      </p:stCondLst>
                      <p:childTnLst>
                        <p:par>
                          <p:cTn id="81" fill="hold">
                            <p:stCondLst>
                              <p:cond delay="0"/>
                            </p:stCondLst>
                            <p:childTnLst>
                              <p:par>
                                <p:cTn id="82" presetID="0" presetClass="path" presetSubtype="0" accel="50000" decel="50000" fill="hold" nodeType="clickEffect">
                                  <p:stCondLst>
                                    <p:cond delay="0"/>
                                  </p:stCondLst>
                                  <p:childTnLst>
                                    <p:animMotion origin="layout" path="M -1.94444E-6 -8.67052E-7 L -0.11805 -8.67052E-7 " pathEditMode="relative" rAng="0" ptsTypes="AA">
                                      <p:cBhvr>
                                        <p:cTn id="83" dur="500" fill="hold"/>
                                        <p:tgtEl>
                                          <p:spTgt spid="4"/>
                                        </p:tgtEl>
                                        <p:attrNameLst>
                                          <p:attrName>ppt_x</p:attrName>
                                          <p:attrName>ppt_y</p:attrName>
                                        </p:attrNameLst>
                                      </p:cBhvr>
                                      <p:rCtr x="-5900" y="0"/>
                                    </p:animMotion>
                                  </p:childTnLst>
                                </p:cTn>
                              </p:par>
                            </p:childTnLst>
                          </p:cTn>
                        </p:par>
                        <p:par>
                          <p:cTn id="84" fill="hold">
                            <p:stCondLst>
                              <p:cond delay="500"/>
                            </p:stCondLst>
                            <p:childTnLst>
                              <p:par>
                                <p:cTn id="85" presetID="0" presetClass="path" presetSubtype="0" accel="50000" decel="50000" fill="hold" grpId="1" nodeType="afterEffect">
                                  <p:stCondLst>
                                    <p:cond delay="0"/>
                                  </p:stCondLst>
                                  <p:childTnLst>
                                    <p:animMotion origin="layout" path="M 0.11805 -2.31214E-7 L 3.05556E-6 -2.31214E-7 " pathEditMode="relative" rAng="0" ptsTypes="AA">
                                      <p:cBhvr>
                                        <p:cTn id="86" dur="500" fill="hold"/>
                                        <p:tgtEl>
                                          <p:spTgt spid="7"/>
                                        </p:tgtEl>
                                        <p:attrNameLst>
                                          <p:attrName>ppt_x</p:attrName>
                                          <p:attrName>ppt_y</p:attrName>
                                        </p:attrNameLst>
                                      </p:cBhvr>
                                      <p:rCtr x="-5900" y="0"/>
                                    </p:animMotion>
                                  </p:childTnLst>
                                </p:cTn>
                              </p:par>
                              <p:par>
                                <p:cTn id="87" presetID="0" presetClass="path" presetSubtype="0" accel="50000" decel="50000" fill="hold" grpId="2" nodeType="withEffect">
                                  <p:stCondLst>
                                    <p:cond delay="0"/>
                                  </p:stCondLst>
                                  <p:childTnLst>
                                    <p:animMotion origin="layout" path="M 0.11806 -4.39306E-6 L 0.23021 -0.00115 " pathEditMode="relative" rAng="0" ptsTypes="AA">
                                      <p:cBhvr>
                                        <p:cTn id="88" dur="500" fill="hold"/>
                                        <p:tgtEl>
                                          <p:spTgt spid="6"/>
                                        </p:tgtEl>
                                        <p:attrNameLst>
                                          <p:attrName>ppt_x</p:attrName>
                                          <p:attrName>ppt_y</p:attrName>
                                        </p:attrNameLst>
                                      </p:cBhvr>
                                      <p:rCtr x="5600" y="-100"/>
                                    </p:animMotion>
                                  </p:childTnLst>
                                </p:cTn>
                              </p:par>
                            </p:childTnLst>
                          </p:cTn>
                        </p:par>
                      </p:childTnLst>
                    </p:cTn>
                  </p:par>
                  <p:par>
                    <p:cTn id="89" fill="hold">
                      <p:stCondLst>
                        <p:cond delay="indefinite"/>
                      </p:stCondLst>
                      <p:childTnLst>
                        <p:par>
                          <p:cTn id="90" fill="hold">
                            <p:stCondLst>
                              <p:cond delay="0"/>
                            </p:stCondLst>
                            <p:childTnLst>
                              <p:par>
                                <p:cTn id="91" presetID="0" presetClass="path" presetSubtype="0" accel="50000" decel="50000" fill="hold" nodeType="clickEffect">
                                  <p:stCondLst>
                                    <p:cond delay="0"/>
                                  </p:stCondLst>
                                  <p:childTnLst>
                                    <p:animMotion origin="layout" path="M -0.11806 1.21387E-6 L -0.23611 1.21387E-6 " pathEditMode="relative" ptsTypes="AA">
                                      <p:cBhvr>
                                        <p:cTn id="92" dur="500" fill="hold"/>
                                        <p:tgtEl>
                                          <p:spTgt spid="4"/>
                                        </p:tgtEl>
                                        <p:attrNameLst>
                                          <p:attrName>ppt_x</p:attrName>
                                          <p:attrName>ppt_y</p:attrName>
                                        </p:attrNameLst>
                                      </p:cBhvr>
                                    </p:animMotion>
                                  </p:childTnLst>
                                </p:cTn>
                              </p:par>
                            </p:childTnLst>
                          </p:cTn>
                        </p:par>
                      </p:childTnLst>
                    </p:cTn>
                  </p:par>
                  <p:par>
                    <p:cTn id="93" fill="hold">
                      <p:stCondLst>
                        <p:cond delay="indefinite"/>
                      </p:stCondLst>
                      <p:childTnLst>
                        <p:par>
                          <p:cTn id="94" fill="hold">
                            <p:stCondLst>
                              <p:cond delay="0"/>
                            </p:stCondLst>
                            <p:childTnLst>
                              <p:par>
                                <p:cTn id="95" presetID="0" presetClass="path" presetSubtype="0" accel="50000" decel="50000" fill="hold" nodeType="clickEffect">
                                  <p:stCondLst>
                                    <p:cond delay="0"/>
                                  </p:stCondLst>
                                  <p:childTnLst>
                                    <p:animMotion origin="layout" path="M -0.23611 1.21387E-6 L -0.35434 1.21387E-6 " pathEditMode="relative" ptsTypes="AA">
                                      <p:cBhvr>
                                        <p:cTn id="96" dur="500" fill="hold"/>
                                        <p:tgtEl>
                                          <p:spTgt spid="4"/>
                                        </p:tgtEl>
                                        <p:attrNameLst>
                                          <p:attrName>ppt_x</p:attrName>
                                          <p:attrName>ppt_y</p:attrName>
                                        </p:attrNameLst>
                                      </p:cBhvr>
                                    </p:animMotion>
                                  </p:childTnLst>
                                </p:cTn>
                              </p:par>
                            </p:childTnLst>
                          </p:cTn>
                        </p:par>
                        <p:par>
                          <p:cTn id="97" fill="hold">
                            <p:stCondLst>
                              <p:cond delay="500"/>
                            </p:stCondLst>
                            <p:childTnLst>
                              <p:par>
                                <p:cTn id="98" presetID="0" presetClass="path" presetSubtype="0" accel="50000" decel="50000" fill="hold" grpId="2" nodeType="afterEffect">
                                  <p:stCondLst>
                                    <p:cond delay="0"/>
                                  </p:stCondLst>
                                  <p:childTnLst>
                                    <p:animMotion origin="layout" path="M -0.23038 0.00069 L -0.34861 0.00069 " pathEditMode="relative" rAng="0" ptsTypes="AA">
                                      <p:cBhvr>
                                        <p:cTn id="99" dur="500" fill="hold"/>
                                        <p:tgtEl>
                                          <p:spTgt spid="8"/>
                                        </p:tgtEl>
                                        <p:attrNameLst>
                                          <p:attrName>ppt_x</p:attrName>
                                          <p:attrName>ppt_y</p:attrName>
                                        </p:attrNameLst>
                                      </p:cBhvr>
                                      <p:rCtr x="-5900" y="0"/>
                                    </p:animMotion>
                                  </p:childTnLst>
                                </p:cTn>
                              </p:par>
                              <p:par>
                                <p:cTn id="100" presetID="0" presetClass="path" presetSubtype="0" accel="50000" decel="50000" fill="hold" grpId="1" nodeType="withEffect">
                                  <p:stCondLst>
                                    <p:cond delay="0"/>
                                  </p:stCondLst>
                                  <p:childTnLst>
                                    <p:animMotion origin="layout" path="M 0.11806 -2.31214E-7 L 0.23612 -2.31214E-7 " pathEditMode="relative" rAng="0" ptsTypes="AA">
                                      <p:cBhvr>
                                        <p:cTn id="101" dur="500" fill="hold"/>
                                        <p:tgtEl>
                                          <p:spTgt spid="10"/>
                                        </p:tgtEl>
                                        <p:attrNameLst>
                                          <p:attrName>ppt_x</p:attrName>
                                          <p:attrName>ppt_y</p:attrName>
                                        </p:attrNameLst>
                                      </p:cBhvr>
                                      <p:rCtr x="5900" y="0"/>
                                    </p:animMotion>
                                  </p:childTnLst>
                                </p:cTn>
                              </p:par>
                            </p:childTnLst>
                          </p:cTn>
                        </p:par>
                      </p:childTnLst>
                    </p:cTn>
                  </p:par>
                  <p:par>
                    <p:cTn id="102" fill="hold">
                      <p:stCondLst>
                        <p:cond delay="indefinite"/>
                      </p:stCondLst>
                      <p:childTnLst>
                        <p:par>
                          <p:cTn id="103" fill="hold">
                            <p:stCondLst>
                              <p:cond delay="0"/>
                            </p:stCondLst>
                            <p:childTnLst>
                              <p:par>
                                <p:cTn id="104" presetID="0" presetClass="path" presetSubtype="0" accel="50000" decel="50000" fill="hold" nodeType="clickEffect">
                                  <p:stCondLst>
                                    <p:cond delay="0"/>
                                  </p:stCondLst>
                                  <p:childTnLst>
                                    <p:animMotion origin="layout" path="M -0.35434 -2.08092E-6 L -0.46268 -0.00023 " pathEditMode="relative" rAng="0" ptsTypes="AA">
                                      <p:cBhvr>
                                        <p:cTn id="105" dur="500" fill="hold"/>
                                        <p:tgtEl>
                                          <p:spTgt spid="4"/>
                                        </p:tgtEl>
                                        <p:attrNameLst>
                                          <p:attrName>ppt_x</p:attrName>
                                          <p:attrName>ppt_y</p:attrName>
                                        </p:attrNameLst>
                                      </p:cBhvr>
                                      <p:rCtr x="-5400" y="0"/>
                                    </p:animMotion>
                                  </p:childTnLst>
                                </p:cTn>
                              </p:par>
                            </p:childTnLst>
                          </p:cTn>
                        </p:par>
                        <p:par>
                          <p:cTn id="106" fill="hold">
                            <p:stCondLst>
                              <p:cond delay="500"/>
                            </p:stCondLst>
                            <p:childTnLst>
                              <p:par>
                                <p:cTn id="107" presetID="0" presetClass="path" presetSubtype="0" accel="50000" decel="50000" fill="hold" grpId="3" nodeType="afterEffect">
                                  <p:stCondLst>
                                    <p:cond delay="0"/>
                                  </p:stCondLst>
                                  <p:childTnLst>
                                    <p:animMotion origin="layout" path="M -0.34861 0.00069 L -0.46667 0.00069 " pathEditMode="relative" rAng="0" ptsTypes="AA">
                                      <p:cBhvr>
                                        <p:cTn id="108" dur="500" fill="hold"/>
                                        <p:tgtEl>
                                          <p:spTgt spid="8"/>
                                        </p:tgtEl>
                                        <p:attrNameLst>
                                          <p:attrName>ppt_x</p:attrName>
                                          <p:attrName>ppt_y</p:attrName>
                                        </p:attrNameLst>
                                      </p:cBhvr>
                                      <p:rCtr x="-5900" y="0"/>
                                    </p:animMotion>
                                  </p:childTnLst>
                                </p:cTn>
                              </p:par>
                              <p:par>
                                <p:cTn id="109" presetID="0" presetClass="path" presetSubtype="0" accel="50000" decel="50000" fill="hold" grpId="1" nodeType="withEffect">
                                  <p:stCondLst>
                                    <p:cond delay="0"/>
                                  </p:stCondLst>
                                  <p:childTnLst>
                                    <p:animMotion origin="layout" path="M 0.11806 -2.31214E-7 L 0.23612 -2.31214E-7 " pathEditMode="relative" rAng="0" ptsTypes="AA">
                                      <p:cBhvr>
                                        <p:cTn id="110" dur="500" fill="hold"/>
                                        <p:tgtEl>
                                          <p:spTgt spid="15"/>
                                        </p:tgtEl>
                                        <p:attrNameLst>
                                          <p:attrName>ppt_x</p:attrName>
                                          <p:attrName>ppt_y</p:attrName>
                                        </p:attrNameLst>
                                      </p:cBhvr>
                                      <p:rCtr x="5900" y="0"/>
                                    </p:animMotion>
                                  </p:childTnLst>
                                </p:cTn>
                              </p:par>
                            </p:childTnLst>
                          </p:cTn>
                        </p:par>
                      </p:childTnLst>
                    </p:cTn>
                  </p:par>
                  <p:par>
                    <p:cTn id="111" fill="hold">
                      <p:stCondLst>
                        <p:cond delay="indefinite"/>
                      </p:stCondLst>
                      <p:childTnLst>
                        <p:par>
                          <p:cTn id="112" fill="hold">
                            <p:stCondLst>
                              <p:cond delay="0"/>
                            </p:stCondLst>
                            <p:childTnLst>
                              <p:par>
                                <p:cTn id="113" presetID="0" presetClass="path" presetSubtype="0" accel="50000" decel="50000" fill="hold" nodeType="clickEffect">
                                  <p:stCondLst>
                                    <p:cond delay="0"/>
                                  </p:stCondLst>
                                  <p:childTnLst>
                                    <p:animMotion origin="layout" path="M -0.46268 -0.00023 L -0.58785 -2.08092E-6 " pathEditMode="relative" rAng="0" ptsTypes="AA">
                                      <p:cBhvr>
                                        <p:cTn id="114" dur="500" fill="hold"/>
                                        <p:tgtEl>
                                          <p:spTgt spid="4"/>
                                        </p:tgtEl>
                                        <p:attrNameLst>
                                          <p:attrName>ppt_x</p:attrName>
                                          <p:attrName>ppt_y</p:attrName>
                                        </p:attrNameLst>
                                      </p:cBhvr>
                                      <p:rCtr x="-6300" y="0"/>
                                    </p:animMotion>
                                  </p:childTnLst>
                                </p:cTn>
                              </p:par>
                            </p:childTnLst>
                          </p:cTn>
                        </p:par>
                        <p:par>
                          <p:cTn id="115" fill="hold">
                            <p:stCondLst>
                              <p:cond delay="500"/>
                            </p:stCondLst>
                            <p:childTnLst>
                              <p:par>
                                <p:cTn id="116" presetID="0" presetClass="path" presetSubtype="0" accel="50000" decel="50000" fill="hold" grpId="4" nodeType="afterEffect">
                                  <p:stCondLst>
                                    <p:cond delay="0"/>
                                  </p:stCondLst>
                                  <p:childTnLst>
                                    <p:animMotion origin="layout" path="M -0.46666 0.00069 L -0.58489 0.00069 " pathEditMode="relative" rAng="0" ptsTypes="AA">
                                      <p:cBhvr>
                                        <p:cTn id="117" dur="500" fill="hold"/>
                                        <p:tgtEl>
                                          <p:spTgt spid="8"/>
                                        </p:tgtEl>
                                        <p:attrNameLst>
                                          <p:attrName>ppt_x</p:attrName>
                                          <p:attrName>ppt_y</p:attrName>
                                        </p:attrNameLst>
                                      </p:cBhvr>
                                      <p:rCtr x="-5900" y="0"/>
                                    </p:animMotion>
                                  </p:childTnLst>
                                </p:cTn>
                              </p:par>
                              <p:par>
                                <p:cTn id="118" presetID="0" presetClass="path" presetSubtype="0" accel="50000" decel="50000" fill="hold" grpId="1" nodeType="withEffect">
                                  <p:stCondLst>
                                    <p:cond delay="0"/>
                                  </p:stCondLst>
                                  <p:childTnLst>
                                    <p:animMotion origin="layout" path="M 0.11806 -2.31214E-7 L 0.23612 -2.31214E-7 " pathEditMode="relative" rAng="0" ptsTypes="AA">
                                      <p:cBhvr>
                                        <p:cTn id="119" dur="500" fill="hold"/>
                                        <p:tgtEl>
                                          <p:spTgt spid="16"/>
                                        </p:tgtEl>
                                        <p:attrNameLst>
                                          <p:attrName>ppt_x</p:attrName>
                                          <p:attrName>ppt_y</p:attrName>
                                        </p:attrNameLst>
                                      </p:cBhvr>
                                      <p:rCtr x="5900" y="0"/>
                                    </p:animMotion>
                                  </p:childTnLst>
                                </p:cTn>
                              </p:par>
                            </p:childTnLst>
                          </p:cTn>
                        </p:par>
                        <p:par>
                          <p:cTn id="120" fill="hold">
                            <p:stCondLst>
                              <p:cond delay="1000"/>
                            </p:stCondLst>
                            <p:childTnLst>
                              <p:par>
                                <p:cTn id="121" presetID="3" presetClass="exit" presetSubtype="10" fill="hold" nodeType="afterEffect">
                                  <p:stCondLst>
                                    <p:cond delay="0"/>
                                  </p:stCondLst>
                                  <p:childTnLst>
                                    <p:animEffect transition="out" filter="blinds(horizontal)">
                                      <p:cBhvr>
                                        <p:cTn id="122" dur="500"/>
                                        <p:tgtEl>
                                          <p:spTgt spid="4"/>
                                        </p:tgtEl>
                                      </p:cBhvr>
                                    </p:animEffect>
                                    <p:set>
                                      <p:cBhvr>
                                        <p:cTn id="123" dur="1" fill="hold">
                                          <p:stCondLst>
                                            <p:cond delay="499"/>
                                          </p:stCondLst>
                                        </p:cTn>
                                        <p:tgtEl>
                                          <p:spTgt spid="4"/>
                                        </p:tgtEl>
                                        <p:attrNameLst>
                                          <p:attrName>style.visibility</p:attrName>
                                        </p:attrNameLst>
                                      </p:cBhvr>
                                      <p:to>
                                        <p:strVal val="hidden"/>
                                      </p:to>
                                    </p:set>
                                  </p:childTnLst>
                                </p:cTn>
                              </p:par>
                              <p:par>
                                <p:cTn id="124" presetID="1" presetClass="emph" presetSubtype="2" fill="hold" nodeType="withEffect">
                                  <p:stCondLst>
                                    <p:cond delay="0"/>
                                  </p:stCondLst>
                                  <p:childTnLst>
                                    <p:animClr clrSpc="rgb" dir="cw">
                                      <p:cBhvr>
                                        <p:cTn id="125" dur="500" fill="hold"/>
                                        <p:tgtEl>
                                          <p:spTgt spid="8"/>
                                        </p:tgtEl>
                                        <p:attrNameLst>
                                          <p:attrName>fillcolor</p:attrName>
                                        </p:attrNameLst>
                                      </p:cBhvr>
                                      <p:to>
                                        <a:srgbClr val="FFCCFF"/>
                                      </p:to>
                                    </p:animClr>
                                    <p:set>
                                      <p:cBhvr>
                                        <p:cTn id="126" dur="500" fill="hold"/>
                                        <p:tgtEl>
                                          <p:spTgt spid="8"/>
                                        </p:tgtEl>
                                        <p:attrNameLst>
                                          <p:attrName>fill.type</p:attrName>
                                        </p:attrNameLst>
                                      </p:cBhvr>
                                      <p:to>
                                        <p:strVal val="solid"/>
                                      </p:to>
                                    </p:set>
                                    <p:set>
                                      <p:cBhvr>
                                        <p:cTn id="127" dur="500" fill="hold"/>
                                        <p:tgtEl>
                                          <p:spTgt spid="8"/>
                                        </p:tgtEl>
                                        <p:attrNameLst>
                                          <p:attrName>fill.on</p:attrName>
                                        </p:attrNameLst>
                                      </p:cBhvr>
                                      <p:to>
                                        <p:strVal val="true"/>
                                      </p:to>
                                    </p:se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nodeType="clickEffect">
                                  <p:stCondLst>
                                    <p:cond delay="0"/>
                                  </p:stCondLst>
                                  <p:childTnLst>
                                    <p:set>
                                      <p:cBhvr>
                                        <p:cTn id="131" dur="1" fill="hold">
                                          <p:stCondLst>
                                            <p:cond delay="0"/>
                                          </p:stCondLst>
                                        </p:cTn>
                                        <p:tgtEl>
                                          <p:spTgt spid="11"/>
                                        </p:tgtEl>
                                        <p:attrNameLst>
                                          <p:attrName>style.visibility</p:attrName>
                                        </p:attrNameLst>
                                      </p:cBhvr>
                                      <p:to>
                                        <p:strVal val="visible"/>
                                      </p:to>
                                    </p:set>
                                    <p:animEffect transition="in" filter="blinds(horizontal)">
                                      <p:cBhvr>
                                        <p:cTn id="132" dur="500"/>
                                        <p:tgtEl>
                                          <p:spTgt spid="11"/>
                                        </p:tgtEl>
                                      </p:cBhvr>
                                    </p:animEffect>
                                  </p:childTnLst>
                                </p:cTn>
                              </p:par>
                            </p:childTnLst>
                          </p:cTn>
                        </p:par>
                      </p:childTnLst>
                    </p:cTn>
                  </p:par>
                  <p:par>
                    <p:cTn id="133" fill="hold">
                      <p:stCondLst>
                        <p:cond delay="indefinite"/>
                      </p:stCondLst>
                      <p:childTnLst>
                        <p:par>
                          <p:cTn id="134" fill="hold">
                            <p:stCondLst>
                              <p:cond delay="0"/>
                            </p:stCondLst>
                            <p:childTnLst>
                              <p:par>
                                <p:cTn id="135" presetID="0" presetClass="path" presetSubtype="0" accel="50000" decel="50000" fill="hold" nodeType="clickEffect">
                                  <p:stCondLst>
                                    <p:cond delay="0"/>
                                  </p:stCondLst>
                                  <p:childTnLst>
                                    <p:animMotion origin="layout" path="M -1.94444E-6 -8.67052E-7 L -0.11805 -8.67052E-7 " pathEditMode="relative" rAng="0" ptsTypes="AA">
                                      <p:cBhvr>
                                        <p:cTn id="136" dur="500" fill="hold"/>
                                        <p:tgtEl>
                                          <p:spTgt spid="11"/>
                                        </p:tgtEl>
                                        <p:attrNameLst>
                                          <p:attrName>ppt_x</p:attrName>
                                          <p:attrName>ppt_y</p:attrName>
                                        </p:attrNameLst>
                                      </p:cBhvr>
                                      <p:rCtr x="-5900" y="0"/>
                                    </p:animMotion>
                                  </p:childTnLst>
                                </p:cTn>
                              </p:par>
                            </p:childTnLst>
                          </p:cTn>
                        </p:par>
                      </p:childTnLst>
                    </p:cTn>
                  </p:par>
                  <p:par>
                    <p:cTn id="137" fill="hold">
                      <p:stCondLst>
                        <p:cond delay="indefinite"/>
                      </p:stCondLst>
                      <p:childTnLst>
                        <p:par>
                          <p:cTn id="138" fill="hold">
                            <p:stCondLst>
                              <p:cond delay="0"/>
                            </p:stCondLst>
                            <p:childTnLst>
                              <p:par>
                                <p:cTn id="139" presetID="0" presetClass="path" presetSubtype="0" accel="50000" decel="50000" fill="hold" nodeType="clickEffect">
                                  <p:stCondLst>
                                    <p:cond delay="0"/>
                                  </p:stCondLst>
                                  <p:childTnLst>
                                    <p:animMotion origin="layout" path="M -0.11806 1.21387E-6 L -0.23611 1.21387E-6 " pathEditMode="relative" ptsTypes="AA">
                                      <p:cBhvr>
                                        <p:cTn id="140" dur="500" fill="hold"/>
                                        <p:tgtEl>
                                          <p:spTgt spid="11"/>
                                        </p:tgtEl>
                                        <p:attrNameLst>
                                          <p:attrName>ppt_x</p:attrName>
                                          <p:attrName>ppt_y</p:attrName>
                                        </p:attrNameLst>
                                      </p:cBhvr>
                                    </p:animMotion>
                                  </p:childTnLst>
                                </p:cTn>
                              </p:par>
                            </p:childTnLst>
                          </p:cTn>
                        </p:par>
                        <p:par>
                          <p:cTn id="141" fill="hold">
                            <p:stCondLst>
                              <p:cond delay="500"/>
                            </p:stCondLst>
                            <p:childTnLst>
                              <p:par>
                                <p:cTn id="142" presetID="0" presetClass="path" presetSubtype="0" accel="50000" decel="50000" fill="hold" grpId="2" nodeType="afterEffect">
                                  <p:stCondLst>
                                    <p:cond delay="0"/>
                                  </p:stCondLst>
                                  <p:childTnLst>
                                    <p:animMotion origin="layout" path="M 5.55556E-7 -4.39306E-6 L -0.10938 -4.39306E-6 " pathEditMode="relative" rAng="0" ptsTypes="AA">
                                      <p:cBhvr>
                                        <p:cTn id="143" dur="500" fill="hold"/>
                                        <p:tgtEl>
                                          <p:spTgt spid="7"/>
                                        </p:tgtEl>
                                        <p:attrNameLst>
                                          <p:attrName>ppt_x</p:attrName>
                                          <p:attrName>ppt_y</p:attrName>
                                        </p:attrNameLst>
                                      </p:cBhvr>
                                      <p:rCtr x="-5500" y="0"/>
                                    </p:animMotion>
                                  </p:childTnLst>
                                </p:cTn>
                              </p:par>
                              <p:par>
                                <p:cTn id="144" presetID="0" presetClass="path" presetSubtype="0" accel="50000" decel="50000" fill="hold" grpId="2" nodeType="withEffect">
                                  <p:stCondLst>
                                    <p:cond delay="0"/>
                                  </p:stCondLst>
                                  <p:childTnLst>
                                    <p:animMotion origin="layout" path="M 0.23611 -4.39306E-6 L 0.35 -0.00069 " pathEditMode="relative" rAng="0" ptsTypes="AA">
                                      <p:cBhvr>
                                        <p:cTn id="145" dur="500" fill="hold"/>
                                        <p:tgtEl>
                                          <p:spTgt spid="10"/>
                                        </p:tgtEl>
                                        <p:attrNameLst>
                                          <p:attrName>ppt_x</p:attrName>
                                          <p:attrName>ppt_y</p:attrName>
                                        </p:attrNameLst>
                                      </p:cBhvr>
                                      <p:rCtr x="5700" y="0"/>
                                    </p:animMotion>
                                  </p:childTnLst>
                                </p:cTn>
                              </p:par>
                            </p:childTnLst>
                          </p:cTn>
                        </p:par>
                      </p:childTnLst>
                    </p:cTn>
                  </p:par>
                  <p:par>
                    <p:cTn id="146" fill="hold">
                      <p:stCondLst>
                        <p:cond delay="indefinite"/>
                      </p:stCondLst>
                      <p:childTnLst>
                        <p:par>
                          <p:cTn id="147" fill="hold">
                            <p:stCondLst>
                              <p:cond delay="0"/>
                            </p:stCondLst>
                            <p:childTnLst>
                              <p:par>
                                <p:cTn id="148" presetID="0" presetClass="path" presetSubtype="0" accel="50000" decel="50000" fill="hold" nodeType="clickEffect">
                                  <p:stCondLst>
                                    <p:cond delay="0"/>
                                  </p:stCondLst>
                                  <p:childTnLst>
                                    <p:animMotion origin="layout" path="M -0.23611 1.21387E-6 L -0.35434 1.21387E-6 " pathEditMode="relative" ptsTypes="AA">
                                      <p:cBhvr>
                                        <p:cTn id="149" dur="500" fill="hold"/>
                                        <p:tgtEl>
                                          <p:spTgt spid="11"/>
                                        </p:tgtEl>
                                        <p:attrNameLst>
                                          <p:attrName>ppt_x</p:attrName>
                                          <p:attrName>ppt_y</p:attrName>
                                        </p:attrNameLst>
                                      </p:cBhvr>
                                    </p:animMotion>
                                  </p:childTnLst>
                                </p:cTn>
                              </p:par>
                            </p:childTnLst>
                          </p:cTn>
                        </p:par>
                        <p:par>
                          <p:cTn id="150" fill="hold">
                            <p:stCondLst>
                              <p:cond delay="500"/>
                            </p:stCondLst>
                            <p:childTnLst>
                              <p:par>
                                <p:cTn id="151" presetID="0" presetClass="path" presetSubtype="0" accel="50000" decel="50000" fill="hold" grpId="3" nodeType="afterEffect">
                                  <p:stCondLst>
                                    <p:cond delay="0"/>
                                  </p:stCondLst>
                                  <p:childTnLst>
                                    <p:animMotion origin="layout" path="M -0.10938 -2.31214E-7 L -0.22761 -2.31214E-7 " pathEditMode="relative" rAng="0" ptsTypes="AA">
                                      <p:cBhvr>
                                        <p:cTn id="152" dur="1000" fill="hold"/>
                                        <p:tgtEl>
                                          <p:spTgt spid="7"/>
                                        </p:tgtEl>
                                        <p:attrNameLst>
                                          <p:attrName>ppt_x</p:attrName>
                                          <p:attrName>ppt_y</p:attrName>
                                        </p:attrNameLst>
                                      </p:cBhvr>
                                      <p:rCtr x="-5900" y="0"/>
                                    </p:animMotion>
                                  </p:childTnLst>
                                </p:cTn>
                              </p:par>
                              <p:par>
                                <p:cTn id="153" presetID="0" presetClass="path" presetSubtype="0" accel="50000" decel="50000" fill="hold" grpId="2" nodeType="withEffect">
                                  <p:stCondLst>
                                    <p:cond delay="0"/>
                                  </p:stCondLst>
                                  <p:childTnLst>
                                    <p:animMotion origin="layout" path="M 0.23611 -4.39306E-6 L 0.35 -0.00069 " pathEditMode="relative" rAng="0" ptsTypes="AA">
                                      <p:cBhvr>
                                        <p:cTn id="154" dur="500" fill="hold"/>
                                        <p:tgtEl>
                                          <p:spTgt spid="15"/>
                                        </p:tgtEl>
                                        <p:attrNameLst>
                                          <p:attrName>ppt_x</p:attrName>
                                          <p:attrName>ppt_y</p:attrName>
                                        </p:attrNameLst>
                                      </p:cBhvr>
                                      <p:rCtr x="5700" y="0"/>
                                    </p:animMotion>
                                  </p:childTnLst>
                                </p:cTn>
                              </p:par>
                            </p:childTnLst>
                          </p:cTn>
                        </p:par>
                      </p:childTnLst>
                    </p:cTn>
                  </p:par>
                  <p:par>
                    <p:cTn id="155" fill="hold">
                      <p:stCondLst>
                        <p:cond delay="indefinite"/>
                      </p:stCondLst>
                      <p:childTnLst>
                        <p:par>
                          <p:cTn id="156" fill="hold">
                            <p:stCondLst>
                              <p:cond delay="0"/>
                            </p:stCondLst>
                            <p:childTnLst>
                              <p:par>
                                <p:cTn id="157" presetID="0" presetClass="path" presetSubtype="0" accel="50000" decel="50000" fill="hold" nodeType="clickEffect">
                                  <p:stCondLst>
                                    <p:cond delay="0"/>
                                  </p:stCondLst>
                                  <p:childTnLst>
                                    <p:animMotion origin="layout" path="M -0.35434 -2.08092E-6 L -0.46268 -0.00023 " pathEditMode="relative" rAng="0" ptsTypes="AA">
                                      <p:cBhvr>
                                        <p:cTn id="158" dur="500" fill="hold"/>
                                        <p:tgtEl>
                                          <p:spTgt spid="11"/>
                                        </p:tgtEl>
                                        <p:attrNameLst>
                                          <p:attrName>ppt_x</p:attrName>
                                          <p:attrName>ppt_y</p:attrName>
                                        </p:attrNameLst>
                                      </p:cBhvr>
                                      <p:rCtr x="-5400" y="0"/>
                                    </p:animMotion>
                                  </p:childTnLst>
                                </p:cTn>
                              </p:par>
                            </p:childTnLst>
                          </p:cTn>
                        </p:par>
                        <p:par>
                          <p:cTn id="159" fill="hold">
                            <p:stCondLst>
                              <p:cond delay="500"/>
                            </p:stCondLst>
                            <p:childTnLst>
                              <p:par>
                                <p:cTn id="160" presetID="0" presetClass="path" presetSubtype="0" accel="50000" decel="50000" fill="hold" grpId="4" nodeType="afterEffect">
                                  <p:stCondLst>
                                    <p:cond delay="0"/>
                                  </p:stCondLst>
                                  <p:childTnLst>
                                    <p:animMotion origin="layout" path="M -0.2276 -2.31214E-7 L -0.34566 -2.31214E-7 " pathEditMode="relative" rAng="0" ptsTypes="AA">
                                      <p:cBhvr>
                                        <p:cTn id="161" dur="500" fill="hold"/>
                                        <p:tgtEl>
                                          <p:spTgt spid="7"/>
                                        </p:tgtEl>
                                        <p:attrNameLst>
                                          <p:attrName>ppt_x</p:attrName>
                                          <p:attrName>ppt_y</p:attrName>
                                        </p:attrNameLst>
                                      </p:cBhvr>
                                      <p:rCtr x="-5900" y="0"/>
                                    </p:animMotion>
                                  </p:childTnLst>
                                </p:cTn>
                              </p:par>
                              <p:par>
                                <p:cTn id="162" presetID="0" presetClass="path" presetSubtype="0" accel="50000" decel="50000" fill="hold" grpId="2" nodeType="withEffect">
                                  <p:stCondLst>
                                    <p:cond delay="0"/>
                                  </p:stCondLst>
                                  <p:childTnLst>
                                    <p:animMotion origin="layout" path="M 0.23611 -4.39306E-6 L 0.35 -0.00069 " pathEditMode="relative" rAng="0" ptsTypes="AA">
                                      <p:cBhvr>
                                        <p:cTn id="163" dur="500" fill="hold"/>
                                        <p:tgtEl>
                                          <p:spTgt spid="16"/>
                                        </p:tgtEl>
                                        <p:attrNameLst>
                                          <p:attrName>ppt_x</p:attrName>
                                          <p:attrName>ppt_y</p:attrName>
                                        </p:attrNameLst>
                                      </p:cBhvr>
                                      <p:rCtr x="5700" y="0"/>
                                    </p:animMotion>
                                  </p:childTnLst>
                                </p:cTn>
                              </p:par>
                            </p:childTnLst>
                          </p:cTn>
                        </p:par>
                        <p:par>
                          <p:cTn id="164" fill="hold">
                            <p:stCondLst>
                              <p:cond delay="1000"/>
                            </p:stCondLst>
                            <p:childTnLst>
                              <p:par>
                                <p:cTn id="165" presetID="3" presetClass="exit" presetSubtype="10" fill="hold" nodeType="afterEffect">
                                  <p:stCondLst>
                                    <p:cond delay="0"/>
                                  </p:stCondLst>
                                  <p:childTnLst>
                                    <p:animEffect transition="out" filter="blinds(horizontal)">
                                      <p:cBhvr>
                                        <p:cTn id="166" dur="500"/>
                                        <p:tgtEl>
                                          <p:spTgt spid="11"/>
                                        </p:tgtEl>
                                      </p:cBhvr>
                                    </p:animEffect>
                                    <p:set>
                                      <p:cBhvr>
                                        <p:cTn id="167" dur="1" fill="hold">
                                          <p:stCondLst>
                                            <p:cond delay="499"/>
                                          </p:stCondLst>
                                        </p:cTn>
                                        <p:tgtEl>
                                          <p:spTgt spid="11"/>
                                        </p:tgtEl>
                                        <p:attrNameLst>
                                          <p:attrName>style.visibility</p:attrName>
                                        </p:attrNameLst>
                                      </p:cBhvr>
                                      <p:to>
                                        <p:strVal val="hidden"/>
                                      </p:to>
                                    </p:set>
                                  </p:childTnLst>
                                </p:cTn>
                              </p:par>
                              <p:par>
                                <p:cTn id="168" presetID="1" presetClass="emph" presetSubtype="2" fill="hold" nodeType="withEffect">
                                  <p:stCondLst>
                                    <p:cond delay="0"/>
                                  </p:stCondLst>
                                  <p:childTnLst>
                                    <p:animClr clrSpc="rgb" dir="cw">
                                      <p:cBhvr>
                                        <p:cTn id="169" dur="500" fill="hold"/>
                                        <p:tgtEl>
                                          <p:spTgt spid="7"/>
                                        </p:tgtEl>
                                        <p:attrNameLst>
                                          <p:attrName>fillcolor</p:attrName>
                                        </p:attrNameLst>
                                      </p:cBhvr>
                                      <p:to>
                                        <a:srgbClr val="FFCCFF"/>
                                      </p:to>
                                    </p:animClr>
                                    <p:set>
                                      <p:cBhvr>
                                        <p:cTn id="170" dur="500" fill="hold"/>
                                        <p:tgtEl>
                                          <p:spTgt spid="7"/>
                                        </p:tgtEl>
                                        <p:attrNameLst>
                                          <p:attrName>fill.type</p:attrName>
                                        </p:attrNameLst>
                                      </p:cBhvr>
                                      <p:to>
                                        <p:strVal val="solid"/>
                                      </p:to>
                                    </p:set>
                                    <p:set>
                                      <p:cBhvr>
                                        <p:cTn id="171" dur="500" fill="hold"/>
                                        <p:tgtEl>
                                          <p:spTgt spid="7"/>
                                        </p:tgtEl>
                                        <p:attrNameLst>
                                          <p:attrName>fill.on</p:attrName>
                                        </p:attrNameLst>
                                      </p:cBhvr>
                                      <p:to>
                                        <p:strVal val="true"/>
                                      </p:to>
                                    </p:set>
                                  </p:childTnLst>
                                </p:cTn>
                              </p:par>
                            </p:childTnLst>
                          </p:cTn>
                        </p:par>
                      </p:childTnLst>
                    </p:cTn>
                  </p:par>
                  <p:par>
                    <p:cTn id="172" fill="hold">
                      <p:stCondLst>
                        <p:cond delay="indefinite"/>
                      </p:stCondLst>
                      <p:childTnLst>
                        <p:par>
                          <p:cTn id="173" fill="hold">
                            <p:stCondLst>
                              <p:cond delay="0"/>
                            </p:stCondLst>
                            <p:childTnLst>
                              <p:par>
                                <p:cTn id="174" presetID="3" presetClass="entr" presetSubtype="10" fill="hold" nodeType="clickEffect">
                                  <p:stCondLst>
                                    <p:cond delay="0"/>
                                  </p:stCondLst>
                                  <p:childTnLst>
                                    <p:set>
                                      <p:cBhvr>
                                        <p:cTn id="175" dur="1" fill="hold">
                                          <p:stCondLst>
                                            <p:cond delay="0"/>
                                          </p:stCondLst>
                                        </p:cTn>
                                        <p:tgtEl>
                                          <p:spTgt spid="12"/>
                                        </p:tgtEl>
                                        <p:attrNameLst>
                                          <p:attrName>style.visibility</p:attrName>
                                        </p:attrNameLst>
                                      </p:cBhvr>
                                      <p:to>
                                        <p:strVal val="visible"/>
                                      </p:to>
                                    </p:set>
                                    <p:animEffect transition="in" filter="blinds(horizontal)">
                                      <p:cBhvr>
                                        <p:cTn id="176" dur="500"/>
                                        <p:tgtEl>
                                          <p:spTgt spid="12"/>
                                        </p:tgtEl>
                                      </p:cBhvr>
                                    </p:animEffect>
                                  </p:childTnLst>
                                </p:cTn>
                              </p:par>
                            </p:childTnLst>
                          </p:cTn>
                        </p:par>
                      </p:childTnLst>
                    </p:cTn>
                  </p:par>
                  <p:par>
                    <p:cTn id="177" fill="hold">
                      <p:stCondLst>
                        <p:cond delay="indefinite"/>
                      </p:stCondLst>
                      <p:childTnLst>
                        <p:par>
                          <p:cTn id="178" fill="hold">
                            <p:stCondLst>
                              <p:cond delay="0"/>
                            </p:stCondLst>
                            <p:childTnLst>
                              <p:par>
                                <p:cTn id="179" presetID="0" presetClass="path" presetSubtype="0" accel="50000" decel="50000" fill="hold" nodeType="clickEffect">
                                  <p:stCondLst>
                                    <p:cond delay="0"/>
                                  </p:stCondLst>
                                  <p:childTnLst>
                                    <p:animMotion origin="layout" path="M -1.94444E-6 -8.67052E-7 L -0.11805 -8.67052E-7 " pathEditMode="relative" rAng="0" ptsTypes="AA">
                                      <p:cBhvr>
                                        <p:cTn id="180" dur="500" fill="hold"/>
                                        <p:tgtEl>
                                          <p:spTgt spid="12"/>
                                        </p:tgtEl>
                                        <p:attrNameLst>
                                          <p:attrName>ppt_x</p:attrName>
                                          <p:attrName>ppt_y</p:attrName>
                                        </p:attrNameLst>
                                      </p:cBhvr>
                                      <p:rCtr x="-5900" y="0"/>
                                    </p:animMotion>
                                  </p:childTnLst>
                                </p:cTn>
                              </p:par>
                            </p:childTnLst>
                          </p:cTn>
                        </p:par>
                        <p:par>
                          <p:cTn id="181" fill="hold">
                            <p:stCondLst>
                              <p:cond delay="500"/>
                            </p:stCondLst>
                            <p:childTnLst>
                              <p:par>
                                <p:cTn id="182" presetID="0" presetClass="path" presetSubtype="0" accel="50000" decel="50000" fill="hold" grpId="3" nodeType="afterEffect">
                                  <p:stCondLst>
                                    <p:cond delay="0"/>
                                  </p:stCondLst>
                                  <p:childTnLst>
                                    <p:animMotion origin="layout" path="M 0.23021 -0.00116 L 0.1191 -0.00116 " pathEditMode="relative" rAng="0" ptsTypes="AA">
                                      <p:cBhvr>
                                        <p:cTn id="183" dur="500" fill="hold"/>
                                        <p:tgtEl>
                                          <p:spTgt spid="6"/>
                                        </p:tgtEl>
                                        <p:attrNameLst>
                                          <p:attrName>ppt_x</p:attrName>
                                          <p:attrName>ppt_y</p:attrName>
                                        </p:attrNameLst>
                                      </p:cBhvr>
                                      <p:rCtr x="-5600" y="0"/>
                                    </p:animMotion>
                                  </p:childTnLst>
                                </p:cTn>
                              </p:par>
                              <p:par>
                                <p:cTn id="184" presetID="0" presetClass="path" presetSubtype="0" accel="50000" decel="50000" fill="hold" grpId="3" nodeType="withEffect">
                                  <p:stCondLst>
                                    <p:cond delay="0"/>
                                  </p:stCondLst>
                                  <p:childTnLst>
                                    <p:animMotion origin="layout" path="M 0.35 -0.0007 L 0.46805 -0.0007 " pathEditMode="relative" rAng="0" ptsTypes="AA">
                                      <p:cBhvr>
                                        <p:cTn id="185" dur="500" fill="hold"/>
                                        <p:tgtEl>
                                          <p:spTgt spid="10"/>
                                        </p:tgtEl>
                                        <p:attrNameLst>
                                          <p:attrName>ppt_x</p:attrName>
                                          <p:attrName>ppt_y</p:attrName>
                                        </p:attrNameLst>
                                      </p:cBhvr>
                                      <p:rCtr x="5900" y="0"/>
                                    </p:animMotion>
                                  </p:childTnLst>
                                </p:cTn>
                              </p:par>
                            </p:childTnLst>
                          </p:cTn>
                        </p:par>
                      </p:childTnLst>
                    </p:cTn>
                  </p:par>
                  <p:par>
                    <p:cTn id="186" fill="hold">
                      <p:stCondLst>
                        <p:cond delay="indefinite"/>
                      </p:stCondLst>
                      <p:childTnLst>
                        <p:par>
                          <p:cTn id="187" fill="hold">
                            <p:stCondLst>
                              <p:cond delay="0"/>
                            </p:stCondLst>
                            <p:childTnLst>
                              <p:par>
                                <p:cTn id="188" presetID="0" presetClass="path" presetSubtype="0" accel="50000" decel="50000" fill="hold" nodeType="clickEffect">
                                  <p:stCondLst>
                                    <p:cond delay="0"/>
                                  </p:stCondLst>
                                  <p:childTnLst>
                                    <p:animMotion origin="layout" path="M -0.11806 1.21387E-6 L -0.23611 1.21387E-6 " pathEditMode="relative" ptsTypes="AA">
                                      <p:cBhvr>
                                        <p:cTn id="189" dur="500" fill="hold"/>
                                        <p:tgtEl>
                                          <p:spTgt spid="12"/>
                                        </p:tgtEl>
                                        <p:attrNameLst>
                                          <p:attrName>ppt_x</p:attrName>
                                          <p:attrName>ppt_y</p:attrName>
                                        </p:attrNameLst>
                                      </p:cBhvr>
                                    </p:animMotion>
                                  </p:childTnLst>
                                </p:cTn>
                              </p:par>
                            </p:childTnLst>
                          </p:cTn>
                        </p:par>
                      </p:childTnLst>
                    </p:cTn>
                  </p:par>
                  <p:par>
                    <p:cTn id="190" fill="hold">
                      <p:stCondLst>
                        <p:cond delay="indefinite"/>
                      </p:stCondLst>
                      <p:childTnLst>
                        <p:par>
                          <p:cTn id="191" fill="hold">
                            <p:stCondLst>
                              <p:cond delay="0"/>
                            </p:stCondLst>
                            <p:childTnLst>
                              <p:par>
                                <p:cTn id="192" presetID="0" presetClass="path" presetSubtype="0" accel="50000" decel="50000" fill="hold" nodeType="clickEffect">
                                  <p:stCondLst>
                                    <p:cond delay="0"/>
                                  </p:stCondLst>
                                  <p:childTnLst>
                                    <p:animMotion origin="layout" path="M -0.23611 1.21387E-6 L -0.35434 1.21387E-6 " pathEditMode="relative" ptsTypes="AA">
                                      <p:cBhvr>
                                        <p:cTn id="193" dur="500" fill="hold"/>
                                        <p:tgtEl>
                                          <p:spTgt spid="12"/>
                                        </p:tgtEl>
                                        <p:attrNameLst>
                                          <p:attrName>ppt_x</p:attrName>
                                          <p:attrName>ppt_y</p:attrName>
                                        </p:attrNameLst>
                                      </p:cBhvr>
                                    </p:animMotion>
                                  </p:childTnLst>
                                </p:cTn>
                              </p:par>
                            </p:childTnLst>
                          </p:cTn>
                        </p:par>
                        <p:par>
                          <p:cTn id="194" fill="hold">
                            <p:stCondLst>
                              <p:cond delay="500"/>
                            </p:stCondLst>
                            <p:childTnLst>
                              <p:par>
                                <p:cTn id="195" presetID="0" presetClass="path" presetSubtype="0" accel="50000" decel="50000" fill="hold" grpId="3" nodeType="afterEffect">
                                  <p:stCondLst>
                                    <p:cond delay="0"/>
                                  </p:stCondLst>
                                  <p:childTnLst>
                                    <p:animMotion origin="layout" path="M 0.35 -0.0007 L 0.2316 -0.0007 " pathEditMode="relative" rAng="0" ptsTypes="AA">
                                      <p:cBhvr>
                                        <p:cTn id="196" dur="500" fill="hold"/>
                                        <p:tgtEl>
                                          <p:spTgt spid="15"/>
                                        </p:tgtEl>
                                        <p:attrNameLst>
                                          <p:attrName>ppt_x</p:attrName>
                                          <p:attrName>ppt_y</p:attrName>
                                        </p:attrNameLst>
                                      </p:cBhvr>
                                      <p:rCtr x="-5900" y="0"/>
                                    </p:animMotion>
                                  </p:childTnLst>
                                </p:cTn>
                              </p:par>
                              <p:par>
                                <p:cTn id="197" presetID="0" presetClass="path" presetSubtype="0" accel="50000" decel="50000" fill="hold" grpId="3" nodeType="withEffect">
                                  <p:stCondLst>
                                    <p:cond delay="0"/>
                                  </p:stCondLst>
                                  <p:childTnLst>
                                    <p:animMotion origin="layout" path="M 0.35 -0.0007 L 0.46805 -0.0007 " pathEditMode="relative" rAng="0" ptsTypes="AA">
                                      <p:cBhvr>
                                        <p:cTn id="198" dur="500" fill="hold"/>
                                        <p:tgtEl>
                                          <p:spTgt spid="16"/>
                                        </p:tgtEl>
                                        <p:attrNameLst>
                                          <p:attrName>ppt_x</p:attrName>
                                          <p:attrName>ppt_y</p:attrName>
                                        </p:attrNameLst>
                                      </p:cBhvr>
                                      <p:rCtr x="5900" y="0"/>
                                    </p:animMotion>
                                  </p:childTnLst>
                                </p:cTn>
                              </p:par>
                            </p:childTnLst>
                          </p:cTn>
                        </p:par>
                        <p:par>
                          <p:cTn id="199" fill="hold">
                            <p:stCondLst>
                              <p:cond delay="1000"/>
                            </p:stCondLst>
                            <p:childTnLst>
                              <p:par>
                                <p:cTn id="200" presetID="3" presetClass="exit" presetSubtype="10" fill="hold" nodeType="afterEffect">
                                  <p:stCondLst>
                                    <p:cond delay="0"/>
                                  </p:stCondLst>
                                  <p:childTnLst>
                                    <p:animEffect transition="out" filter="blinds(horizontal)">
                                      <p:cBhvr>
                                        <p:cTn id="201" dur="500"/>
                                        <p:tgtEl>
                                          <p:spTgt spid="12"/>
                                        </p:tgtEl>
                                      </p:cBhvr>
                                    </p:animEffect>
                                    <p:set>
                                      <p:cBhvr>
                                        <p:cTn id="202" dur="1" fill="hold">
                                          <p:stCondLst>
                                            <p:cond delay="499"/>
                                          </p:stCondLst>
                                        </p:cTn>
                                        <p:tgtEl>
                                          <p:spTgt spid="12"/>
                                        </p:tgtEl>
                                        <p:attrNameLst>
                                          <p:attrName>style.visibility</p:attrName>
                                        </p:attrNameLst>
                                      </p:cBhvr>
                                      <p:to>
                                        <p:strVal val="hidden"/>
                                      </p:to>
                                    </p:set>
                                  </p:childTnLst>
                                </p:cTn>
                              </p:par>
                              <p:par>
                                <p:cTn id="203" presetID="1" presetClass="emph" presetSubtype="2" fill="hold" nodeType="withEffect">
                                  <p:stCondLst>
                                    <p:cond delay="0"/>
                                  </p:stCondLst>
                                  <p:childTnLst>
                                    <p:animClr clrSpc="rgb" dir="cw">
                                      <p:cBhvr>
                                        <p:cTn id="204" dur="500" fill="hold"/>
                                        <p:tgtEl>
                                          <p:spTgt spid="15"/>
                                        </p:tgtEl>
                                        <p:attrNameLst>
                                          <p:attrName>fillcolor</p:attrName>
                                        </p:attrNameLst>
                                      </p:cBhvr>
                                      <p:to>
                                        <a:srgbClr val="FFCCFF"/>
                                      </p:to>
                                    </p:animClr>
                                    <p:set>
                                      <p:cBhvr>
                                        <p:cTn id="205" dur="500" fill="hold"/>
                                        <p:tgtEl>
                                          <p:spTgt spid="15"/>
                                        </p:tgtEl>
                                        <p:attrNameLst>
                                          <p:attrName>fill.type</p:attrName>
                                        </p:attrNameLst>
                                      </p:cBhvr>
                                      <p:to>
                                        <p:strVal val="solid"/>
                                      </p:to>
                                    </p:set>
                                    <p:set>
                                      <p:cBhvr>
                                        <p:cTn id="206" dur="500" fill="hold"/>
                                        <p:tgtEl>
                                          <p:spTgt spid="15"/>
                                        </p:tgtEl>
                                        <p:attrNameLst>
                                          <p:attrName>fill.on</p:attrName>
                                        </p:attrNameLst>
                                      </p:cBhvr>
                                      <p:to>
                                        <p:strVal val="true"/>
                                      </p:to>
                                    </p:set>
                                  </p:childTnLst>
                                </p:cTn>
                              </p:par>
                            </p:childTnLst>
                          </p:cTn>
                        </p:par>
                      </p:childTnLst>
                    </p:cTn>
                  </p:par>
                  <p:par>
                    <p:cTn id="207" fill="hold">
                      <p:stCondLst>
                        <p:cond delay="indefinite"/>
                      </p:stCondLst>
                      <p:childTnLst>
                        <p:par>
                          <p:cTn id="208" fill="hold">
                            <p:stCondLst>
                              <p:cond delay="0"/>
                            </p:stCondLst>
                            <p:childTnLst>
                              <p:par>
                                <p:cTn id="209" presetID="3" presetClass="entr" presetSubtype="10" fill="hold" nodeType="clickEffect">
                                  <p:stCondLst>
                                    <p:cond delay="0"/>
                                  </p:stCondLst>
                                  <p:childTnLst>
                                    <p:set>
                                      <p:cBhvr>
                                        <p:cTn id="210" dur="1" fill="hold">
                                          <p:stCondLst>
                                            <p:cond delay="0"/>
                                          </p:stCondLst>
                                        </p:cTn>
                                        <p:tgtEl>
                                          <p:spTgt spid="13"/>
                                        </p:tgtEl>
                                        <p:attrNameLst>
                                          <p:attrName>style.visibility</p:attrName>
                                        </p:attrNameLst>
                                      </p:cBhvr>
                                      <p:to>
                                        <p:strVal val="visible"/>
                                      </p:to>
                                    </p:set>
                                    <p:animEffect transition="in" filter="blinds(horizontal)">
                                      <p:cBhvr>
                                        <p:cTn id="211" dur="500"/>
                                        <p:tgtEl>
                                          <p:spTgt spid="13"/>
                                        </p:tgtEl>
                                      </p:cBhvr>
                                    </p:animEffect>
                                  </p:childTnLst>
                                </p:cTn>
                              </p:par>
                            </p:childTnLst>
                          </p:cTn>
                        </p:par>
                        <p:par>
                          <p:cTn id="212" fill="hold">
                            <p:stCondLst>
                              <p:cond delay="500"/>
                            </p:stCondLst>
                            <p:childTnLst>
                              <p:par>
                                <p:cTn id="213" presetID="0" presetClass="path" presetSubtype="0" accel="50000" decel="50000" fill="hold" grpId="4" nodeType="afterEffect">
                                  <p:stCondLst>
                                    <p:cond delay="0"/>
                                  </p:stCondLst>
                                  <p:childTnLst>
                                    <p:animMotion origin="layout" path="M 0.46805 -0.00069 L 0.59132 -0.00323 " pathEditMode="relative" rAng="0" ptsTypes="AA">
                                      <p:cBhvr>
                                        <p:cTn id="214" dur="500" fill="hold"/>
                                        <p:tgtEl>
                                          <p:spTgt spid="10"/>
                                        </p:tgtEl>
                                        <p:attrNameLst>
                                          <p:attrName>ppt_x</p:attrName>
                                          <p:attrName>ppt_y</p:attrName>
                                        </p:attrNameLst>
                                      </p:cBhvr>
                                      <p:rCtr x="6200" y="-100"/>
                                    </p:animMotion>
                                  </p:childTnLst>
                                </p:cTn>
                              </p:par>
                              <p:par>
                                <p:cTn id="215" presetID="0" presetClass="path" presetSubtype="0" accel="50000" decel="50000" fill="hold" grpId="0" nodeType="withEffect">
                                  <p:stCondLst>
                                    <p:cond delay="0"/>
                                  </p:stCondLst>
                                  <p:childTnLst>
                                    <p:animMotion origin="layout" path="M 2.5E-6 -5.37572E-6 L -0.11806 -5.37572E-6 " pathEditMode="relative" ptsTypes="AA">
                                      <p:cBhvr>
                                        <p:cTn id="216" dur="500" fill="hold"/>
                                        <p:tgtEl>
                                          <p:spTgt spid="9"/>
                                        </p:tgtEl>
                                        <p:attrNameLst>
                                          <p:attrName>ppt_x</p:attrName>
                                          <p:attrName>ppt_y</p:attrName>
                                        </p:attrNameLst>
                                      </p:cBhvr>
                                    </p:animMotion>
                                  </p:childTnLst>
                                </p:cTn>
                              </p:par>
                            </p:childTnLst>
                          </p:cTn>
                        </p:par>
                      </p:childTnLst>
                    </p:cTn>
                  </p:par>
                  <p:par>
                    <p:cTn id="217" fill="hold">
                      <p:stCondLst>
                        <p:cond delay="indefinite"/>
                      </p:stCondLst>
                      <p:childTnLst>
                        <p:par>
                          <p:cTn id="218" fill="hold">
                            <p:stCondLst>
                              <p:cond delay="0"/>
                            </p:stCondLst>
                            <p:childTnLst>
                              <p:par>
                                <p:cTn id="219" presetID="0" presetClass="path" presetSubtype="0" accel="50000" decel="50000" fill="hold" nodeType="clickEffect">
                                  <p:stCondLst>
                                    <p:cond delay="0"/>
                                  </p:stCondLst>
                                  <p:childTnLst>
                                    <p:animMotion origin="layout" path="M -1.94444E-6 -8.67052E-7 L -0.11805 -8.67052E-7 " pathEditMode="relative" rAng="0" ptsTypes="AA">
                                      <p:cBhvr>
                                        <p:cTn id="220" dur="500" fill="hold"/>
                                        <p:tgtEl>
                                          <p:spTgt spid="13"/>
                                        </p:tgtEl>
                                        <p:attrNameLst>
                                          <p:attrName>ppt_x</p:attrName>
                                          <p:attrName>ppt_y</p:attrName>
                                        </p:attrNameLst>
                                      </p:cBhvr>
                                      <p:rCtr x="-5900" y="0"/>
                                    </p:animMotion>
                                  </p:childTnLst>
                                </p:cTn>
                              </p:par>
                            </p:childTnLst>
                          </p:cTn>
                        </p:par>
                      </p:childTnLst>
                    </p:cTn>
                  </p:par>
                  <p:par>
                    <p:cTn id="221" fill="hold">
                      <p:stCondLst>
                        <p:cond delay="indefinite"/>
                      </p:stCondLst>
                      <p:childTnLst>
                        <p:par>
                          <p:cTn id="222" fill="hold">
                            <p:stCondLst>
                              <p:cond delay="0"/>
                            </p:stCondLst>
                            <p:childTnLst>
                              <p:par>
                                <p:cTn id="223" presetID="0" presetClass="path" presetSubtype="0" accel="50000" decel="50000" fill="hold" nodeType="clickEffect">
                                  <p:stCondLst>
                                    <p:cond delay="0"/>
                                  </p:stCondLst>
                                  <p:childTnLst>
                                    <p:animMotion origin="layout" path="M -0.11806 1.21387E-6 L -0.23611 1.21387E-6 " pathEditMode="relative" ptsTypes="AA">
                                      <p:cBhvr>
                                        <p:cTn id="224" dur="500" fill="hold"/>
                                        <p:tgtEl>
                                          <p:spTgt spid="13"/>
                                        </p:tgtEl>
                                        <p:attrNameLst>
                                          <p:attrName>ppt_x</p:attrName>
                                          <p:attrName>ppt_y</p:attrName>
                                        </p:attrNameLst>
                                      </p:cBhvr>
                                    </p:animMotion>
                                  </p:childTnLst>
                                </p:cTn>
                              </p:par>
                            </p:childTnLst>
                          </p:cTn>
                        </p:par>
                        <p:par>
                          <p:cTn id="225" fill="hold">
                            <p:stCondLst>
                              <p:cond delay="500"/>
                            </p:stCondLst>
                            <p:childTnLst>
                              <p:par>
                                <p:cTn id="226" presetID="0" presetClass="path" presetSubtype="0" accel="50000" decel="50000" fill="hold" grpId="1" nodeType="afterEffect">
                                  <p:stCondLst>
                                    <p:cond delay="0"/>
                                  </p:stCondLst>
                                  <p:childTnLst>
                                    <p:animMotion origin="layout" path="M 0.11806 2.60116E-6 L -0.00017 2.60116E-6 " pathEditMode="relative" rAng="0" ptsTypes="AA">
                                      <p:cBhvr>
                                        <p:cTn id="227" dur="500" fill="hold"/>
                                        <p:tgtEl>
                                          <p:spTgt spid="6"/>
                                        </p:tgtEl>
                                        <p:attrNameLst>
                                          <p:attrName>ppt_x</p:attrName>
                                          <p:attrName>ppt_y</p:attrName>
                                        </p:attrNameLst>
                                      </p:cBhvr>
                                      <p:rCtr x="-5900" y="0"/>
                                    </p:animMotion>
                                  </p:childTnLst>
                                </p:cTn>
                              </p:par>
                              <p:par>
                                <p:cTn id="228" presetID="0" presetClass="path" presetSubtype="0" accel="50000" decel="50000" fill="hold" grpId="4" nodeType="withEffect">
                                  <p:stCondLst>
                                    <p:cond delay="0"/>
                                  </p:stCondLst>
                                  <p:childTnLst>
                                    <p:animMotion origin="layout" path="M 0.46805 -0.00069 L 0.59132 -0.00323 " pathEditMode="relative" rAng="0" ptsTypes="AA">
                                      <p:cBhvr>
                                        <p:cTn id="229" dur="500" fill="hold"/>
                                        <p:tgtEl>
                                          <p:spTgt spid="16"/>
                                        </p:tgtEl>
                                        <p:attrNameLst>
                                          <p:attrName>ppt_x</p:attrName>
                                          <p:attrName>ppt_y</p:attrName>
                                        </p:attrNameLst>
                                      </p:cBhvr>
                                      <p:rCtr x="6200" y="-100"/>
                                    </p:animMotion>
                                  </p:childTnLst>
                                </p:cTn>
                              </p:par>
                            </p:childTnLst>
                          </p:cTn>
                        </p:par>
                        <p:par>
                          <p:cTn id="230" fill="hold">
                            <p:stCondLst>
                              <p:cond delay="1000"/>
                            </p:stCondLst>
                            <p:childTnLst>
                              <p:par>
                                <p:cTn id="231" presetID="3" presetClass="exit" presetSubtype="10" fill="hold" nodeType="afterEffect">
                                  <p:stCondLst>
                                    <p:cond delay="0"/>
                                  </p:stCondLst>
                                  <p:childTnLst>
                                    <p:animEffect transition="out" filter="blinds(horizontal)">
                                      <p:cBhvr>
                                        <p:cTn id="232" dur="500"/>
                                        <p:tgtEl>
                                          <p:spTgt spid="13"/>
                                        </p:tgtEl>
                                      </p:cBhvr>
                                    </p:animEffect>
                                    <p:set>
                                      <p:cBhvr>
                                        <p:cTn id="233" dur="1" fill="hold">
                                          <p:stCondLst>
                                            <p:cond delay="499"/>
                                          </p:stCondLst>
                                        </p:cTn>
                                        <p:tgtEl>
                                          <p:spTgt spid="13"/>
                                        </p:tgtEl>
                                        <p:attrNameLst>
                                          <p:attrName>style.visibility</p:attrName>
                                        </p:attrNameLst>
                                      </p:cBhvr>
                                      <p:to>
                                        <p:strVal val="hidden"/>
                                      </p:to>
                                    </p:set>
                                  </p:childTnLst>
                                </p:cTn>
                              </p:par>
                              <p:par>
                                <p:cTn id="234" presetID="1" presetClass="emph" presetSubtype="2" fill="hold" nodeType="withEffect">
                                  <p:stCondLst>
                                    <p:cond delay="0"/>
                                  </p:stCondLst>
                                  <p:childTnLst>
                                    <p:animClr clrSpc="rgb" dir="cw">
                                      <p:cBhvr>
                                        <p:cTn id="235" dur="500" fill="hold"/>
                                        <p:tgtEl>
                                          <p:spTgt spid="6"/>
                                        </p:tgtEl>
                                        <p:attrNameLst>
                                          <p:attrName>fillcolor</p:attrName>
                                        </p:attrNameLst>
                                      </p:cBhvr>
                                      <p:to>
                                        <a:srgbClr val="71DAFF"/>
                                      </p:to>
                                    </p:animClr>
                                    <p:set>
                                      <p:cBhvr>
                                        <p:cTn id="236" dur="500" fill="hold"/>
                                        <p:tgtEl>
                                          <p:spTgt spid="6"/>
                                        </p:tgtEl>
                                        <p:attrNameLst>
                                          <p:attrName>fill.type</p:attrName>
                                        </p:attrNameLst>
                                      </p:cBhvr>
                                      <p:to>
                                        <p:strVal val="solid"/>
                                      </p:to>
                                    </p:set>
                                    <p:set>
                                      <p:cBhvr>
                                        <p:cTn id="237" dur="500" fill="hold"/>
                                        <p:tgtEl>
                                          <p:spTgt spid="6"/>
                                        </p:tgtEl>
                                        <p:attrNameLst>
                                          <p:attrName>fill.on</p:attrName>
                                        </p:attrNameLst>
                                      </p:cBhvr>
                                      <p:to>
                                        <p:strVal val="true"/>
                                      </p:to>
                                    </p:set>
                                  </p:childTnLst>
                                </p:cTn>
                              </p:par>
                            </p:childTnLst>
                          </p:cTn>
                        </p:par>
                      </p:childTnLst>
                    </p:cTn>
                  </p:par>
                  <p:par>
                    <p:cTn id="238" fill="hold">
                      <p:stCondLst>
                        <p:cond delay="indefinite"/>
                      </p:stCondLst>
                      <p:childTnLst>
                        <p:par>
                          <p:cTn id="239" fill="hold">
                            <p:stCondLst>
                              <p:cond delay="0"/>
                            </p:stCondLst>
                            <p:childTnLst>
                              <p:par>
                                <p:cTn id="240" presetID="3" presetClass="entr" presetSubtype="10" fill="hold" nodeType="clickEffect">
                                  <p:stCondLst>
                                    <p:cond delay="0"/>
                                  </p:stCondLst>
                                  <p:childTnLst>
                                    <p:set>
                                      <p:cBhvr>
                                        <p:cTn id="241" dur="1" fill="hold">
                                          <p:stCondLst>
                                            <p:cond delay="0"/>
                                          </p:stCondLst>
                                        </p:cTn>
                                        <p:tgtEl>
                                          <p:spTgt spid="14"/>
                                        </p:tgtEl>
                                        <p:attrNameLst>
                                          <p:attrName>style.visibility</p:attrName>
                                        </p:attrNameLst>
                                      </p:cBhvr>
                                      <p:to>
                                        <p:strVal val="visible"/>
                                      </p:to>
                                    </p:set>
                                    <p:animEffect transition="in" filter="blinds(horizontal)">
                                      <p:cBhvr>
                                        <p:cTn id="242" dur="500"/>
                                        <p:tgtEl>
                                          <p:spTgt spid="14"/>
                                        </p:tgtEl>
                                      </p:cBhvr>
                                    </p:animEffect>
                                  </p:childTnLst>
                                </p:cTn>
                              </p:par>
                            </p:childTnLst>
                          </p:cTn>
                        </p:par>
                      </p:childTnLst>
                    </p:cTn>
                  </p:par>
                  <p:par>
                    <p:cTn id="243" fill="hold">
                      <p:stCondLst>
                        <p:cond delay="indefinite"/>
                      </p:stCondLst>
                      <p:childTnLst>
                        <p:par>
                          <p:cTn id="244" fill="hold">
                            <p:stCondLst>
                              <p:cond delay="0"/>
                            </p:stCondLst>
                            <p:childTnLst>
                              <p:par>
                                <p:cTn id="245" presetID="0" presetClass="path" presetSubtype="0" accel="50000" decel="50000" fill="hold" nodeType="clickEffect">
                                  <p:stCondLst>
                                    <p:cond delay="0"/>
                                  </p:stCondLst>
                                  <p:childTnLst>
                                    <p:animMotion origin="layout" path="M -1.94444E-6 -8.67052E-7 L -0.11805 -8.67052E-7 " pathEditMode="relative" rAng="0" ptsTypes="AA">
                                      <p:cBhvr>
                                        <p:cTn id="246" dur="500" fill="hold"/>
                                        <p:tgtEl>
                                          <p:spTgt spid="14"/>
                                        </p:tgtEl>
                                        <p:attrNameLst>
                                          <p:attrName>ppt_x</p:attrName>
                                          <p:attrName>ppt_y</p:attrName>
                                        </p:attrNameLst>
                                      </p:cBhvr>
                                      <p:rCtr x="-5900" y="0"/>
                                    </p:animMotion>
                                  </p:childTnLst>
                                </p:cTn>
                              </p:par>
                            </p:childTnLst>
                          </p:cTn>
                        </p:par>
                        <p:par>
                          <p:cTn id="247" fill="hold">
                            <p:stCondLst>
                              <p:cond delay="500"/>
                            </p:stCondLst>
                            <p:childTnLst>
                              <p:par>
                                <p:cTn id="248" presetID="3" presetClass="exit" presetSubtype="10" fill="hold" nodeType="afterEffect">
                                  <p:stCondLst>
                                    <p:cond delay="0"/>
                                  </p:stCondLst>
                                  <p:childTnLst>
                                    <p:animEffect transition="out" filter="blinds(horizontal)">
                                      <p:cBhvr>
                                        <p:cTn id="249" dur="500"/>
                                        <p:tgtEl>
                                          <p:spTgt spid="14"/>
                                        </p:tgtEl>
                                      </p:cBhvr>
                                    </p:animEffect>
                                    <p:set>
                                      <p:cBhvr>
                                        <p:cTn id="250" dur="1" fill="hold">
                                          <p:stCondLst>
                                            <p:cond delay="499"/>
                                          </p:stCondLst>
                                        </p:cTn>
                                        <p:tgtEl>
                                          <p:spTgt spid="14"/>
                                        </p:tgtEl>
                                        <p:attrNameLst>
                                          <p:attrName>style.visibility</p:attrName>
                                        </p:attrNameLst>
                                      </p:cBhvr>
                                      <p:to>
                                        <p:strVal val="hidden"/>
                                      </p:to>
                                    </p:set>
                                  </p:childTnLst>
                                </p:cTn>
                              </p:par>
                              <p:par>
                                <p:cTn id="251" presetID="1" presetClass="emph" presetSubtype="2" fill="hold" nodeType="withEffect">
                                  <p:stCondLst>
                                    <p:cond delay="0"/>
                                  </p:stCondLst>
                                  <p:childTnLst>
                                    <p:animClr clrSpc="rgb" dir="cw">
                                      <p:cBhvr>
                                        <p:cTn id="252" dur="1000" fill="hold"/>
                                        <p:tgtEl>
                                          <p:spTgt spid="16"/>
                                        </p:tgtEl>
                                        <p:attrNameLst>
                                          <p:attrName>fillcolor</p:attrName>
                                        </p:attrNameLst>
                                      </p:cBhvr>
                                      <p:to>
                                        <a:srgbClr val="FFCCFF"/>
                                      </p:to>
                                    </p:animClr>
                                    <p:set>
                                      <p:cBhvr>
                                        <p:cTn id="253" dur="1000" fill="hold"/>
                                        <p:tgtEl>
                                          <p:spTgt spid="16"/>
                                        </p:tgtEl>
                                        <p:attrNameLst>
                                          <p:attrName>fill.type</p:attrName>
                                        </p:attrNameLst>
                                      </p:cBhvr>
                                      <p:to>
                                        <p:strVal val="solid"/>
                                      </p:to>
                                    </p:set>
                                    <p:set>
                                      <p:cBhvr>
                                        <p:cTn id="254" dur="1000" fill="hold"/>
                                        <p:tgtEl>
                                          <p:spTgt spid="16"/>
                                        </p:tgtEl>
                                        <p:attrNameLst>
                                          <p:attrName>fill.on</p:attrName>
                                        </p:attrNameLst>
                                      </p:cBhvr>
                                      <p:to>
                                        <p:strVal val="true"/>
                                      </p:to>
                                    </p:set>
                                  </p:childTnLst>
                                </p:cTn>
                              </p:par>
                            </p:childTnLst>
                          </p:cTn>
                        </p:par>
                      </p:childTnLst>
                    </p:cTn>
                  </p:par>
                  <p:par>
                    <p:cTn id="255" fill="hold">
                      <p:stCondLst>
                        <p:cond delay="indefinite"/>
                      </p:stCondLst>
                      <p:childTnLst>
                        <p:par>
                          <p:cTn id="256" fill="hold">
                            <p:stCondLst>
                              <p:cond delay="0"/>
                            </p:stCondLst>
                            <p:childTnLst>
                              <p:par>
                                <p:cTn id="257" presetID="3" presetClass="entr" presetSubtype="10" fill="hold" nodeType="clickEffect">
                                  <p:stCondLst>
                                    <p:cond delay="0"/>
                                  </p:stCondLst>
                                  <p:childTnLst>
                                    <p:set>
                                      <p:cBhvr>
                                        <p:cTn id="258" dur="1" fill="hold">
                                          <p:stCondLst>
                                            <p:cond delay="0"/>
                                          </p:stCondLst>
                                        </p:cTn>
                                        <p:tgtEl>
                                          <p:spTgt spid="17"/>
                                        </p:tgtEl>
                                        <p:attrNameLst>
                                          <p:attrName>style.visibility</p:attrName>
                                        </p:attrNameLst>
                                      </p:cBhvr>
                                      <p:to>
                                        <p:strVal val="visible"/>
                                      </p:to>
                                    </p:set>
                                    <p:animEffect transition="in" filter="blinds(horizontal)">
                                      <p:cBhvr>
                                        <p:cTn id="259" dur="500"/>
                                        <p:tgtEl>
                                          <p:spTgt spid="17"/>
                                        </p:tgtEl>
                                      </p:cBhvr>
                                    </p:animEffect>
                                  </p:childTnLst>
                                </p:cTn>
                              </p:par>
                            </p:childTnLst>
                          </p:cTn>
                        </p:par>
                        <p:par>
                          <p:cTn id="260" fill="hold">
                            <p:stCondLst>
                              <p:cond delay="500"/>
                            </p:stCondLst>
                            <p:childTnLst>
                              <p:par>
                                <p:cTn id="261" presetID="3" presetClass="exit" presetSubtype="10" fill="hold" nodeType="afterEffect">
                                  <p:stCondLst>
                                    <p:cond delay="0"/>
                                  </p:stCondLst>
                                  <p:childTnLst>
                                    <p:animEffect transition="out" filter="blinds(horizontal)">
                                      <p:cBhvr>
                                        <p:cTn id="262" dur="500"/>
                                        <p:tgtEl>
                                          <p:spTgt spid="17"/>
                                        </p:tgtEl>
                                      </p:cBhvr>
                                    </p:animEffect>
                                    <p:set>
                                      <p:cBhvr>
                                        <p:cTn id="263" dur="1" fill="hold">
                                          <p:stCondLst>
                                            <p:cond delay="499"/>
                                          </p:stCondLst>
                                        </p:cTn>
                                        <p:tgtEl>
                                          <p:spTgt spid="17"/>
                                        </p:tgtEl>
                                        <p:attrNameLst>
                                          <p:attrName>style.visibility</p:attrName>
                                        </p:attrNameLst>
                                      </p:cBhvr>
                                      <p:to>
                                        <p:strVal val="hidden"/>
                                      </p:to>
                                    </p:set>
                                  </p:childTnLst>
                                </p:cTn>
                              </p:par>
                              <p:par>
                                <p:cTn id="264" presetID="1" presetClass="emph" presetSubtype="2" fill="hold" nodeType="withEffect">
                                  <p:stCondLst>
                                    <p:cond delay="0"/>
                                  </p:stCondLst>
                                  <p:childTnLst>
                                    <p:animClr clrSpc="rgb" dir="cw">
                                      <p:cBhvr>
                                        <p:cTn id="265" dur="500" fill="hold"/>
                                        <p:tgtEl>
                                          <p:spTgt spid="10"/>
                                        </p:tgtEl>
                                        <p:attrNameLst>
                                          <p:attrName>fillcolor</p:attrName>
                                        </p:attrNameLst>
                                      </p:cBhvr>
                                      <p:to>
                                        <a:srgbClr val="FFCCFF"/>
                                      </p:to>
                                    </p:animClr>
                                    <p:set>
                                      <p:cBhvr>
                                        <p:cTn id="266" dur="500" fill="hold"/>
                                        <p:tgtEl>
                                          <p:spTgt spid="10"/>
                                        </p:tgtEl>
                                        <p:attrNameLst>
                                          <p:attrName>fill.type</p:attrName>
                                        </p:attrNameLst>
                                      </p:cBhvr>
                                      <p:to>
                                        <p:strVal val="solid"/>
                                      </p:to>
                                    </p:set>
                                    <p:set>
                                      <p:cBhvr>
                                        <p:cTn id="267" dur="500" fill="hold"/>
                                        <p:tgtEl>
                                          <p:spTgt spid="10"/>
                                        </p:tgtEl>
                                        <p:attrNameLst>
                                          <p:attrName>fill.on</p:attrName>
                                        </p:attrNameLst>
                                      </p:cBhvr>
                                      <p:to>
                                        <p:strVal val="true"/>
                                      </p:to>
                                    </p:set>
                                  </p:childTnLst>
                                </p:cTn>
                              </p:par>
                              <p:par>
                                <p:cTn id="268" presetID="1" presetClass="emph" presetSubtype="2" fill="hold" nodeType="withEffect">
                                  <p:stCondLst>
                                    <p:cond delay="0"/>
                                  </p:stCondLst>
                                  <p:childTnLst>
                                    <p:animClr clrSpc="rgb" dir="cw">
                                      <p:cBhvr>
                                        <p:cTn id="269" dur="1000" fill="hold"/>
                                        <p:tgtEl>
                                          <p:spTgt spid="9"/>
                                        </p:tgtEl>
                                        <p:attrNameLst>
                                          <p:attrName>fillcolor</p:attrName>
                                        </p:attrNameLst>
                                      </p:cBhvr>
                                      <p:to>
                                        <a:srgbClr val="FFCCFF"/>
                                      </p:to>
                                    </p:animClr>
                                    <p:set>
                                      <p:cBhvr>
                                        <p:cTn id="270" dur="1000" fill="hold"/>
                                        <p:tgtEl>
                                          <p:spTgt spid="9"/>
                                        </p:tgtEl>
                                        <p:attrNameLst>
                                          <p:attrName>fill.type</p:attrName>
                                        </p:attrNameLst>
                                      </p:cBhvr>
                                      <p:to>
                                        <p:strVal val="solid"/>
                                      </p:to>
                                    </p:set>
                                    <p:set>
                                      <p:cBhvr>
                                        <p:cTn id="271" dur="1000" fill="hold"/>
                                        <p:tgtEl>
                                          <p:spTgt spid="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5" grpId="1" animBg="1"/>
      <p:bldP spid="5" grpId="2" animBg="1"/>
      <p:bldP spid="6" grpId="0" animBg="1"/>
      <p:bldP spid="6" grpId="1" animBg="1"/>
      <p:bldP spid="6" grpId="2" animBg="1"/>
      <p:bldP spid="6" grpId="3" animBg="1"/>
      <p:bldP spid="7" grpId="0" animBg="1"/>
      <p:bldP spid="7" grpId="1" animBg="1"/>
      <p:bldP spid="7" grpId="2" animBg="1"/>
      <p:bldP spid="7" grpId="3" animBg="1"/>
      <p:bldP spid="7" grpId="4" animBg="1"/>
      <p:bldP spid="8" grpId="0" animBg="1"/>
      <p:bldP spid="8" grpId="1" animBg="1"/>
      <p:bldP spid="8" grpId="2" animBg="1"/>
      <p:bldP spid="8" grpId="3" animBg="1"/>
      <p:bldP spid="8" grpId="4" animBg="1"/>
      <p:bldP spid="9" grpId="0" animBg="1"/>
      <p:bldP spid="10" grpId="0" animBg="1"/>
      <p:bldP spid="10" grpId="1" animBg="1"/>
      <p:bldP spid="10" grpId="2" animBg="1"/>
      <p:bldP spid="10" grpId="3" animBg="1"/>
      <p:bldP spid="10" grpId="4" animBg="1"/>
      <p:bldP spid="15" grpId="0" animBg="1"/>
      <p:bldP spid="15" grpId="1" animBg="1"/>
      <p:bldP spid="15" grpId="2" animBg="1"/>
      <p:bldP spid="15" grpId="3" animBg="1"/>
      <p:bldP spid="16" grpId="0" animBg="1"/>
      <p:bldP spid="16" grpId="1" animBg="1"/>
      <p:bldP spid="16" grpId="2" animBg="1"/>
      <p:bldP spid="16" grpId="3" animBg="1"/>
      <p:bldP spid="16" grpId="4"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sz="4000"/>
              <a:t>冒泡排序的另一种比较方式</a:t>
            </a:r>
            <a:endParaRPr lang="zh-CN" altLang="en-US" sz="4000"/>
          </a:p>
        </p:txBody>
      </p:sp>
      <p:sp>
        <p:nvSpPr>
          <p:cNvPr id="23556" name="Rectangle 3"/>
          <p:cNvSpPr>
            <a:spLocks noGrp="1" noChangeArrowheads="1"/>
          </p:cNvSpPr>
          <p:nvPr>
            <p:ph type="body" idx="1"/>
          </p:nvPr>
        </p:nvSpPr>
        <p:spPr>
          <a:xfrm>
            <a:off x="1000125" y="2143125"/>
            <a:ext cx="7772400" cy="4114800"/>
          </a:xfrm>
        </p:spPr>
        <p:txBody>
          <a:bodyPr/>
          <a:lstStyle/>
          <a:p>
            <a:pPr marL="0" indent="538480" eaLnBrk="1" hangingPunct="1">
              <a:buFont typeface="Wingdings" panose="05000000000000000000" pitchFamily="2" charset="2"/>
              <a:buNone/>
            </a:pPr>
            <a:r>
              <a:rPr lang="zh-CN" altLang="en-US" sz="2800"/>
              <a:t>前面的冒泡排序是从后向前进行扫描，也就是最小元素首先找到；也可以从前向后进行扫描，如此扫描后出现反序则交换元素位置，最大元素在一趟扫描后被交换到最后的位置，相当于重量较大的石头首先落到水底。</a:t>
            </a:r>
            <a:endParaRPr lang="en-US" altLang="zh-CN" sz="2800"/>
          </a:p>
          <a:p>
            <a:pPr marL="0" indent="538480" eaLnBrk="1" hangingPunct="1">
              <a:buFont typeface="Wingdings" panose="05000000000000000000" pitchFamily="2" charset="2"/>
              <a:buNone/>
            </a:pPr>
            <a:r>
              <a:rPr lang="zh-CN" altLang="en-US" sz="2800"/>
              <a:t>依次扫描多次后序列变成有序序列。这种方式的排序也是冒泡排序算法，只是扫描的顺序不同。</a:t>
            </a:r>
            <a:endParaRPr lang="zh-CN" altLang="en-US" sz="2800"/>
          </a:p>
        </p:txBody>
      </p:sp>
      <p:pic>
        <p:nvPicPr>
          <p:cNvPr id="23557" name="Picture 4" descr="9D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7250" y="1773238"/>
            <a:ext cx="7786688" cy="458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云形 4"/>
          <p:cNvSpPr/>
          <p:nvPr/>
        </p:nvSpPr>
        <p:spPr>
          <a:xfrm>
            <a:off x="1428750" y="3214688"/>
            <a:ext cx="7000875" cy="271462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b="1" dirty="0">
                <a:solidFill>
                  <a:srgbClr val="FF0000"/>
                </a:solidFill>
              </a:rPr>
              <a:t>检查每次冒泡过程中是否发生过交换，如果没有，则表明整个数组已经排好序了，排序结束</a:t>
            </a:r>
            <a:r>
              <a:rPr lang="en-US" altLang="zh-CN" sz="2800" b="1" dirty="0">
                <a:solidFill>
                  <a:srgbClr val="FF0000"/>
                </a:solidFill>
              </a:rPr>
              <a:t>,</a:t>
            </a:r>
            <a:r>
              <a:rPr lang="zh-CN" altLang="en-US" sz="2800" b="1" dirty="0">
                <a:solidFill>
                  <a:srgbClr val="FF0000"/>
                </a:solidFill>
              </a:rPr>
              <a:t>避免不必要的比较</a:t>
            </a:r>
            <a:endParaRPr lang="zh-CN" altLang="en-US" sz="2800" b="1" dirty="0">
              <a:solidFill>
                <a:srgbClr val="FF0000"/>
              </a:solidFill>
            </a:endParaRPr>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blinds(horizontal)">
                                      <p:cBhvr>
                                        <p:cTn id="7" dur="500"/>
                                        <p:tgtEl>
                                          <p:spTgt spid="235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56">
                                            <p:txEl>
                                              <p:pRg st="1" end="1"/>
                                            </p:txEl>
                                          </p:spTgt>
                                        </p:tgtEl>
                                        <p:attrNameLst>
                                          <p:attrName>style.visibility</p:attrName>
                                        </p:attrNameLst>
                                      </p:cBhvr>
                                      <p:to>
                                        <p:strVal val="visible"/>
                                      </p:to>
                                    </p:set>
                                    <p:animEffect transition="in" filter="blinds(horizontal)">
                                      <p:cBhvr>
                                        <p:cTn id="12" dur="500"/>
                                        <p:tgtEl>
                                          <p:spTgt spid="235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55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horizontal)">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build="p"/>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a:t>冒泡排序算法</a:t>
            </a:r>
            <a:endParaRPr lang="zh-CN" altLang="en-US"/>
          </a:p>
        </p:txBody>
      </p:sp>
      <p:sp>
        <p:nvSpPr>
          <p:cNvPr id="32771" name="内容占位符 2"/>
          <p:cNvSpPr>
            <a:spLocks noGrp="1"/>
          </p:cNvSpPr>
          <p:nvPr>
            <p:ph idx="1"/>
          </p:nvPr>
        </p:nvSpPr>
        <p:spPr>
          <a:xfrm>
            <a:off x="500063" y="1857375"/>
            <a:ext cx="8459787" cy="4246563"/>
          </a:xfrm>
        </p:spPr>
        <p:txBody>
          <a:bodyPr/>
          <a:lstStyle/>
          <a:p>
            <a:pPr marL="0" indent="0">
              <a:buFont typeface="Wingdings" panose="05000000000000000000" pitchFamily="2" charset="2"/>
              <a:buNone/>
            </a:pPr>
            <a:r>
              <a:rPr lang="en-US" altLang="zh-CN" sz="2000"/>
              <a:t> public static void bubbleSort(int[] table)             //</a:t>
            </a:r>
            <a:r>
              <a:rPr lang="zh-CN" altLang="en-US" sz="2000"/>
              <a:t>冒泡排序</a:t>
            </a:r>
            <a:endParaRPr lang="zh-CN" altLang="en-US" sz="2000"/>
          </a:p>
          <a:p>
            <a:pPr marL="0" indent="0">
              <a:buFont typeface="Wingdings" panose="05000000000000000000" pitchFamily="2" charset="2"/>
              <a:buNone/>
            </a:pPr>
            <a:r>
              <a:rPr lang="zh-CN" altLang="en-US" sz="2000"/>
              <a:t>    </a:t>
            </a:r>
            <a:r>
              <a:rPr lang="en-US" altLang="zh-CN" sz="2000"/>
              <a:t>{   boolean exchange=true;                             //</a:t>
            </a:r>
            <a:r>
              <a:rPr lang="zh-CN" altLang="en-US" sz="2000"/>
              <a:t>是否交换的标记</a:t>
            </a:r>
            <a:endParaRPr lang="zh-CN" altLang="en-US" sz="2000"/>
          </a:p>
          <a:p>
            <a:pPr marL="0" indent="0">
              <a:buFont typeface="Wingdings" panose="05000000000000000000" pitchFamily="2" charset="2"/>
              <a:buNone/>
            </a:pPr>
            <a:r>
              <a:rPr lang="zh-CN" altLang="en-US" sz="2000">
                <a:solidFill>
                  <a:srgbClr val="003399"/>
                </a:solidFill>
              </a:rPr>
              <a:t>        </a:t>
            </a:r>
            <a:r>
              <a:rPr lang="en-US" altLang="zh-CN" sz="2000">
                <a:solidFill>
                  <a:srgbClr val="003399"/>
                </a:solidFill>
              </a:rPr>
              <a:t>for (int i=1; i&lt;table.length &amp;&amp; exchange; i++) //</a:t>
            </a:r>
            <a:r>
              <a:rPr lang="zh-CN" altLang="en-US" sz="2000">
                <a:solidFill>
                  <a:srgbClr val="003399"/>
                </a:solidFill>
              </a:rPr>
              <a:t>有交换时再进行下一趟</a:t>
            </a:r>
            <a:endParaRPr lang="zh-CN" altLang="en-US" sz="2000">
              <a:solidFill>
                <a:srgbClr val="003399"/>
              </a:solidFill>
            </a:endParaRPr>
          </a:p>
          <a:p>
            <a:pPr marL="0" indent="0">
              <a:buFont typeface="Wingdings" panose="05000000000000000000" pitchFamily="2" charset="2"/>
              <a:buNone/>
            </a:pPr>
            <a:r>
              <a:rPr lang="zh-CN" altLang="en-US" sz="2000">
                <a:solidFill>
                  <a:srgbClr val="003399"/>
                </a:solidFill>
              </a:rPr>
              <a:t>        </a:t>
            </a:r>
            <a:r>
              <a:rPr lang="en-US" altLang="zh-CN" sz="2000">
                <a:solidFill>
                  <a:srgbClr val="003399"/>
                </a:solidFill>
              </a:rPr>
              <a:t>{  exchange=false;                                //</a:t>
            </a:r>
            <a:r>
              <a:rPr lang="zh-CN" altLang="en-US" sz="2000">
                <a:solidFill>
                  <a:srgbClr val="003399"/>
                </a:solidFill>
              </a:rPr>
              <a:t>假定元素未交换 </a:t>
            </a:r>
            <a:endParaRPr lang="zh-CN" altLang="en-US" sz="2000">
              <a:solidFill>
                <a:srgbClr val="003399"/>
              </a:solidFill>
            </a:endParaRPr>
          </a:p>
          <a:p>
            <a:pPr marL="0" indent="0">
              <a:buFont typeface="Wingdings" panose="05000000000000000000" pitchFamily="2" charset="2"/>
              <a:buNone/>
            </a:pPr>
            <a:r>
              <a:rPr lang="zh-CN" altLang="en-US" sz="2000">
                <a:solidFill>
                  <a:srgbClr val="FF0000"/>
                </a:solidFill>
              </a:rPr>
              <a:t>            </a:t>
            </a:r>
            <a:r>
              <a:rPr lang="en-US" altLang="zh-CN" sz="2000">
                <a:solidFill>
                  <a:srgbClr val="FF0000"/>
                </a:solidFill>
              </a:rPr>
              <a:t>for (int j=0; j&lt;table.length-i; j++)           //</a:t>
            </a:r>
            <a:r>
              <a:rPr lang="zh-CN" altLang="en-US" sz="2000">
                <a:solidFill>
                  <a:srgbClr val="FF0000"/>
                </a:solidFill>
              </a:rPr>
              <a:t>一次比较、交换</a:t>
            </a:r>
            <a:endParaRPr lang="zh-CN" altLang="en-US" sz="2000">
              <a:solidFill>
                <a:srgbClr val="FF0000"/>
              </a:solidFill>
            </a:endParaRPr>
          </a:p>
          <a:p>
            <a:pPr marL="0" indent="0">
              <a:buFont typeface="Wingdings" panose="05000000000000000000" pitchFamily="2" charset="2"/>
              <a:buNone/>
            </a:pPr>
            <a:r>
              <a:rPr lang="zh-CN" altLang="en-US" sz="2000">
                <a:solidFill>
                  <a:srgbClr val="FF0000"/>
                </a:solidFill>
              </a:rPr>
              <a:t>                </a:t>
            </a:r>
            <a:r>
              <a:rPr lang="en-US" altLang="zh-CN" sz="2000">
                <a:solidFill>
                  <a:srgbClr val="FF0000"/>
                </a:solidFill>
              </a:rPr>
              <a:t>if (table[j]&gt;table[j+1])                   //</a:t>
            </a:r>
            <a:r>
              <a:rPr lang="zh-CN" altLang="en-US" sz="2000">
                <a:solidFill>
                  <a:srgbClr val="FF0000"/>
                </a:solidFill>
              </a:rPr>
              <a:t>反序时，交换</a:t>
            </a:r>
            <a:endParaRPr lang="zh-CN" altLang="en-US" sz="2000">
              <a:solidFill>
                <a:srgbClr val="FF0000"/>
              </a:solidFill>
            </a:endParaRPr>
          </a:p>
          <a:p>
            <a:pPr marL="0" indent="0">
              <a:buFont typeface="Wingdings" panose="05000000000000000000" pitchFamily="2" charset="2"/>
              <a:buNone/>
            </a:pPr>
            <a:r>
              <a:rPr lang="zh-CN" altLang="en-US" sz="2000">
                <a:solidFill>
                  <a:srgbClr val="FF0000"/>
                </a:solidFill>
              </a:rPr>
              <a:t>                </a:t>
            </a:r>
            <a:r>
              <a:rPr lang="en-US" altLang="zh-CN" sz="2000">
                <a:solidFill>
                  <a:srgbClr val="FF0000"/>
                </a:solidFill>
              </a:rPr>
              <a:t>{  int temp = table[j];</a:t>
            </a:r>
            <a:endParaRPr lang="en-US" altLang="zh-CN" sz="2000">
              <a:solidFill>
                <a:srgbClr val="FF0000"/>
              </a:solidFill>
            </a:endParaRPr>
          </a:p>
          <a:p>
            <a:pPr marL="0" indent="0">
              <a:buFont typeface="Wingdings" panose="05000000000000000000" pitchFamily="2" charset="2"/>
              <a:buNone/>
            </a:pPr>
            <a:r>
              <a:rPr lang="en-US" altLang="zh-CN" sz="2000">
                <a:solidFill>
                  <a:srgbClr val="FF0000"/>
                </a:solidFill>
              </a:rPr>
              <a:t>                    table[j] = table[j+1];</a:t>
            </a:r>
            <a:endParaRPr lang="en-US" altLang="zh-CN" sz="2000">
              <a:solidFill>
                <a:srgbClr val="FF0000"/>
              </a:solidFill>
            </a:endParaRPr>
          </a:p>
          <a:p>
            <a:pPr marL="0" indent="0">
              <a:buFont typeface="Wingdings" panose="05000000000000000000" pitchFamily="2" charset="2"/>
              <a:buNone/>
            </a:pPr>
            <a:r>
              <a:rPr lang="en-US" altLang="zh-CN" sz="2000">
                <a:solidFill>
                  <a:srgbClr val="FF0000"/>
                </a:solidFill>
              </a:rPr>
              <a:t>                    table[j+1] = temp;</a:t>
            </a:r>
            <a:endParaRPr lang="en-US" altLang="zh-CN" sz="2000">
              <a:solidFill>
                <a:srgbClr val="FF0000"/>
              </a:solidFill>
            </a:endParaRPr>
          </a:p>
          <a:p>
            <a:pPr marL="0" indent="0">
              <a:buFont typeface="Wingdings" panose="05000000000000000000" pitchFamily="2" charset="2"/>
              <a:buNone/>
            </a:pPr>
            <a:r>
              <a:rPr lang="en-US" altLang="zh-CN" sz="2000">
                <a:solidFill>
                  <a:srgbClr val="FF0000"/>
                </a:solidFill>
              </a:rPr>
              <a:t>                    exchange=true;                         //</a:t>
            </a:r>
            <a:r>
              <a:rPr lang="zh-CN" altLang="en-US" sz="2000">
                <a:solidFill>
                  <a:srgbClr val="FF0000"/>
                </a:solidFill>
              </a:rPr>
              <a:t>有交换 </a:t>
            </a:r>
            <a:endParaRPr lang="zh-CN" altLang="en-US" sz="2000">
              <a:solidFill>
                <a:srgbClr val="FF0000"/>
              </a:solidFill>
            </a:endParaRPr>
          </a:p>
          <a:p>
            <a:pPr marL="0" indent="0">
              <a:buFont typeface="Wingdings" panose="05000000000000000000" pitchFamily="2" charset="2"/>
              <a:buNone/>
            </a:pPr>
            <a:r>
              <a:rPr lang="zh-CN" altLang="en-US" sz="2000">
                <a:solidFill>
                  <a:srgbClr val="FF0000"/>
                </a:solidFill>
              </a:rPr>
              <a:t>                </a:t>
            </a:r>
            <a:r>
              <a:rPr lang="en-US" altLang="zh-CN" sz="2000">
                <a:solidFill>
                  <a:srgbClr val="FF0000"/>
                </a:solidFill>
              </a:rPr>
              <a:t>}</a:t>
            </a:r>
            <a:endParaRPr lang="en-US" altLang="zh-CN" sz="2000">
              <a:solidFill>
                <a:srgbClr val="FF0000"/>
              </a:solidFill>
            </a:endParaRPr>
          </a:p>
          <a:p>
            <a:pPr marL="0" indent="0">
              <a:buFont typeface="Wingdings" panose="05000000000000000000" pitchFamily="2" charset="2"/>
              <a:buNone/>
            </a:pPr>
            <a:r>
              <a:rPr lang="en-US" altLang="zh-CN" sz="2000"/>
              <a:t>             </a:t>
            </a:r>
            <a:r>
              <a:rPr lang="en-US" altLang="zh-CN" sz="2000">
                <a:solidFill>
                  <a:srgbClr val="003399"/>
                </a:solidFill>
              </a:rPr>
              <a:t>print(table);        }</a:t>
            </a:r>
            <a:endParaRPr lang="en-US" altLang="zh-CN" sz="2000">
              <a:solidFill>
                <a:srgbClr val="003399"/>
              </a:solidFill>
            </a:endParaRPr>
          </a:p>
          <a:p>
            <a:pPr marL="0" indent="0">
              <a:buFont typeface="Wingdings" panose="05000000000000000000" pitchFamily="2" charset="2"/>
              <a:buNone/>
            </a:pPr>
            <a:r>
              <a:rPr lang="en-US" altLang="zh-CN" sz="2000"/>
              <a:t>    }</a:t>
            </a:r>
            <a:endParaRPr lang="zh-CN" altLang="en-US" sz="2000"/>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en-US" altLang="zh-CN"/>
              <a:t>9.1   </a:t>
            </a:r>
            <a:r>
              <a:rPr lang="zh-CN" altLang="en-US"/>
              <a:t>排序的基本概念</a:t>
            </a:r>
            <a:endParaRPr lang="zh-CN" altLang="en-US"/>
          </a:p>
        </p:txBody>
      </p:sp>
      <p:sp>
        <p:nvSpPr>
          <p:cNvPr id="6147" name="内容占位符 2"/>
          <p:cNvSpPr>
            <a:spLocks noGrp="1"/>
          </p:cNvSpPr>
          <p:nvPr>
            <p:ph idx="1"/>
          </p:nvPr>
        </p:nvSpPr>
        <p:spPr>
          <a:xfrm>
            <a:off x="642938" y="1857375"/>
            <a:ext cx="8316912" cy="4246563"/>
          </a:xfrm>
        </p:spPr>
        <p:txBody>
          <a:bodyPr/>
          <a:lstStyle/>
          <a:p>
            <a:pPr marL="0" indent="630555">
              <a:buFont typeface="Wingdings" panose="05000000000000000000" pitchFamily="2" charset="2"/>
              <a:buNone/>
            </a:pPr>
            <a:r>
              <a:rPr lang="zh-CN" altLang="en-US" sz="2800">
                <a:solidFill>
                  <a:srgbClr val="FF0000"/>
                </a:solidFill>
              </a:rPr>
              <a:t>排序</a:t>
            </a:r>
            <a:r>
              <a:rPr lang="zh-CN" altLang="en-US" sz="2800"/>
              <a:t>：将一组数据元素（或记录）从任意序列排列成一个按关键字排序的序列。</a:t>
            </a:r>
            <a:endParaRPr lang="zh-CN" altLang="en-US" sz="2800"/>
          </a:p>
        </p:txBody>
      </p:sp>
      <p:sp>
        <p:nvSpPr>
          <p:cNvPr id="5" name="Rectangle 3"/>
          <p:cNvSpPr txBox="1">
            <a:spLocks noChangeArrowheads="1"/>
          </p:cNvSpPr>
          <p:nvPr/>
        </p:nvSpPr>
        <p:spPr bwMode="auto">
          <a:xfrm>
            <a:off x="642938" y="2928938"/>
            <a:ext cx="8204200" cy="4749800"/>
          </a:xfrm>
          <a:prstGeom prst="rect">
            <a:avLst/>
          </a:prstGeom>
          <a:noFill/>
          <a:ln w="9525">
            <a:noFill/>
            <a:miter lim="800000"/>
          </a:ln>
        </p:spPr>
        <p:txBody>
          <a:bodyPr/>
          <a:lstStyle/>
          <a:p>
            <a:pPr marL="609600" indent="-609600">
              <a:lnSpc>
                <a:spcPct val="90000"/>
              </a:lnSpc>
              <a:spcBef>
                <a:spcPct val="20000"/>
              </a:spcBef>
              <a:buClr>
                <a:schemeClr val="folHlink"/>
              </a:buClr>
              <a:buSzPct val="80000"/>
              <a:buFont typeface="Wingdings" panose="05000000000000000000" pitchFamily="2" charset="2"/>
              <a:buAutoNum type="arabicPeriod"/>
              <a:defRPr/>
            </a:pPr>
            <a:r>
              <a:rPr lang="zh-CN" altLang="en-US" sz="2800" b="1" kern="0" dirty="0">
                <a:latin typeface="+mn-lt"/>
                <a:ea typeface="+mn-ea"/>
              </a:rPr>
              <a:t>给定一个序列</a:t>
            </a:r>
            <a:r>
              <a:rPr lang="en-US" altLang="zh-CN" sz="2800" b="1" kern="0" dirty="0">
                <a:latin typeface="+mn-lt"/>
                <a:ea typeface="+mn-ea"/>
              </a:rPr>
              <a:t>R ={</a:t>
            </a:r>
            <a:r>
              <a:rPr lang="en-US" altLang="zh-CN" sz="2800" b="1" kern="0" dirty="0">
                <a:latin typeface="宋体" panose="02010600030101010101" pitchFamily="2" charset="-122"/>
                <a:ea typeface="+mn-ea"/>
              </a:rPr>
              <a:t>r</a:t>
            </a:r>
            <a:r>
              <a:rPr lang="en-US" altLang="zh-CN" sz="2800" b="1" kern="0" baseline="-25000" dirty="0">
                <a:latin typeface="宋体" panose="02010600030101010101" pitchFamily="2" charset="-122"/>
                <a:ea typeface="+mn-ea"/>
              </a:rPr>
              <a:t>1</a:t>
            </a:r>
            <a:r>
              <a:rPr lang="en-US" altLang="zh-CN" sz="2800" b="1" kern="0" dirty="0">
                <a:latin typeface="宋体" panose="02010600030101010101" pitchFamily="2" charset="-122"/>
                <a:ea typeface="+mn-ea"/>
              </a:rPr>
              <a:t>, r</a:t>
            </a:r>
            <a:r>
              <a:rPr lang="en-US" altLang="zh-CN" sz="2800" b="1" kern="0" baseline="-25000" dirty="0">
                <a:latin typeface="宋体" panose="02010600030101010101" pitchFamily="2" charset="-122"/>
                <a:ea typeface="+mn-ea"/>
              </a:rPr>
              <a:t>2</a:t>
            </a:r>
            <a:r>
              <a:rPr lang="en-US" altLang="zh-CN" sz="2800" b="1" kern="0" dirty="0">
                <a:latin typeface="宋体" panose="02010600030101010101" pitchFamily="2" charset="-122"/>
                <a:ea typeface="+mn-ea"/>
              </a:rPr>
              <a:t>, </a:t>
            </a:r>
            <a:r>
              <a:rPr lang="en-US" altLang="zh-CN" sz="2800" b="1" kern="0" dirty="0">
                <a:ea typeface="+mn-ea"/>
              </a:rPr>
              <a:t>…</a:t>
            </a:r>
            <a:r>
              <a:rPr lang="zh-CN" altLang="en-US" sz="2800" b="1" kern="0" dirty="0">
                <a:latin typeface="宋体" panose="02010600030101010101" pitchFamily="2" charset="-122"/>
                <a:ea typeface="+mn-ea"/>
              </a:rPr>
              <a:t>，</a:t>
            </a:r>
            <a:r>
              <a:rPr lang="en-US" altLang="zh-CN" sz="2800" b="1" kern="0" dirty="0" err="1">
                <a:latin typeface="宋体" panose="02010600030101010101" pitchFamily="2" charset="-122"/>
                <a:ea typeface="+mn-ea"/>
              </a:rPr>
              <a:t>r</a:t>
            </a:r>
            <a:r>
              <a:rPr lang="en-US" altLang="zh-CN" sz="2800" b="1" kern="0" baseline="-25000" dirty="0" err="1">
                <a:latin typeface="宋体" panose="02010600030101010101" pitchFamily="2" charset="-122"/>
                <a:ea typeface="+mn-ea"/>
              </a:rPr>
              <a:t>n</a:t>
            </a:r>
            <a:r>
              <a:rPr lang="en-US" altLang="zh-CN" sz="2800" b="1" kern="0" dirty="0">
                <a:latin typeface="+mn-lt"/>
                <a:ea typeface="+mn-ea"/>
              </a:rPr>
              <a:t>}</a:t>
            </a:r>
            <a:endParaRPr lang="en-US" altLang="zh-CN" sz="2800" b="1" kern="0" dirty="0">
              <a:latin typeface="+mn-lt"/>
              <a:ea typeface="+mn-ea"/>
            </a:endParaRPr>
          </a:p>
          <a:p>
            <a:pPr marL="990600" lvl="1" indent="-533400">
              <a:lnSpc>
                <a:spcPct val="90000"/>
              </a:lnSpc>
              <a:spcBef>
                <a:spcPct val="20000"/>
              </a:spcBef>
              <a:buClr>
                <a:schemeClr val="hlink"/>
              </a:buClr>
              <a:buSzPct val="70000"/>
              <a:defRPr/>
            </a:pPr>
            <a:r>
              <a:rPr lang="zh-CN" altLang="en-US" sz="2800" b="1" kern="0" dirty="0">
                <a:latin typeface="+mn-lt"/>
                <a:ea typeface="+mn-ea"/>
              </a:rPr>
              <a:t>其排序关键字分别为</a:t>
            </a:r>
            <a:r>
              <a:rPr lang="en-US" altLang="zh-CN" sz="2800" b="1" kern="0" dirty="0">
                <a:latin typeface="+mn-lt"/>
                <a:ea typeface="+mn-ea"/>
              </a:rPr>
              <a:t>k ={</a:t>
            </a:r>
            <a:r>
              <a:rPr lang="en-US" altLang="zh-CN" sz="2800" b="1" kern="0" dirty="0">
                <a:latin typeface="宋体" panose="02010600030101010101" pitchFamily="2" charset="-122"/>
                <a:ea typeface="+mn-ea"/>
              </a:rPr>
              <a:t>k</a:t>
            </a:r>
            <a:r>
              <a:rPr lang="en-US" altLang="zh-CN" sz="2800" b="1" kern="0" baseline="-25000" dirty="0">
                <a:latin typeface="宋体" panose="02010600030101010101" pitchFamily="2" charset="-122"/>
                <a:ea typeface="+mn-ea"/>
              </a:rPr>
              <a:t>1</a:t>
            </a:r>
            <a:r>
              <a:rPr lang="en-US" altLang="zh-CN" sz="2800" b="1" kern="0" dirty="0">
                <a:latin typeface="宋体" panose="02010600030101010101" pitchFamily="2" charset="-122"/>
                <a:ea typeface="+mn-ea"/>
              </a:rPr>
              <a:t>, k</a:t>
            </a:r>
            <a:r>
              <a:rPr lang="en-US" altLang="zh-CN" sz="2800" b="1" kern="0" baseline="-25000" dirty="0">
                <a:latin typeface="宋体" panose="02010600030101010101" pitchFamily="2" charset="-122"/>
                <a:ea typeface="+mn-ea"/>
              </a:rPr>
              <a:t>2</a:t>
            </a:r>
            <a:r>
              <a:rPr lang="en-US" altLang="zh-CN" sz="2800" b="1" kern="0" dirty="0">
                <a:latin typeface="宋体" panose="02010600030101010101" pitchFamily="2" charset="-122"/>
                <a:ea typeface="+mn-ea"/>
              </a:rPr>
              <a:t>, </a:t>
            </a:r>
            <a:r>
              <a:rPr lang="en-US" altLang="zh-CN" sz="2800" b="1" kern="0" dirty="0">
                <a:ea typeface="+mn-ea"/>
              </a:rPr>
              <a:t>…</a:t>
            </a:r>
            <a:r>
              <a:rPr lang="zh-CN" altLang="en-US" sz="2800" b="1" kern="0" dirty="0">
                <a:latin typeface="宋体" panose="02010600030101010101" pitchFamily="2" charset="-122"/>
                <a:ea typeface="+mn-ea"/>
              </a:rPr>
              <a:t>，</a:t>
            </a:r>
            <a:r>
              <a:rPr lang="en-US" altLang="zh-CN" sz="2800" b="1" kern="0" dirty="0" err="1">
                <a:latin typeface="宋体" panose="02010600030101010101" pitchFamily="2" charset="-122"/>
                <a:ea typeface="+mn-ea"/>
              </a:rPr>
              <a:t>k</a:t>
            </a:r>
            <a:r>
              <a:rPr lang="en-US" altLang="zh-CN" sz="2800" b="1" kern="0" baseline="-25000" dirty="0" err="1">
                <a:latin typeface="宋体" panose="02010600030101010101" pitchFamily="2" charset="-122"/>
                <a:ea typeface="+mn-ea"/>
              </a:rPr>
              <a:t>n</a:t>
            </a:r>
            <a:r>
              <a:rPr lang="en-US" altLang="zh-CN" sz="2800" b="1" kern="0" dirty="0">
                <a:latin typeface="+mn-lt"/>
                <a:ea typeface="+mn-ea"/>
              </a:rPr>
              <a:t>}</a:t>
            </a:r>
            <a:endParaRPr lang="en-US" altLang="zh-CN" sz="2800" b="1" kern="0" dirty="0">
              <a:latin typeface="+mn-lt"/>
              <a:ea typeface="+mn-ea"/>
            </a:endParaRPr>
          </a:p>
          <a:p>
            <a:pPr marL="609600" indent="-609600">
              <a:lnSpc>
                <a:spcPct val="90000"/>
              </a:lnSpc>
              <a:spcBef>
                <a:spcPct val="20000"/>
              </a:spcBef>
              <a:buClr>
                <a:schemeClr val="folHlink"/>
              </a:buClr>
              <a:buSzPct val="80000"/>
              <a:buFont typeface="Wingdings" panose="05000000000000000000" pitchFamily="2" charset="2"/>
              <a:buAutoNum type="arabicPeriod"/>
              <a:defRPr/>
            </a:pPr>
            <a:r>
              <a:rPr lang="zh-CN" altLang="en-US" sz="2800" b="1" kern="0" dirty="0">
                <a:latin typeface="+mn-lt"/>
                <a:ea typeface="+mn-ea"/>
              </a:rPr>
              <a:t>排序的目的：将记录按排序关键字重排</a:t>
            </a:r>
            <a:endParaRPr lang="zh-CN" altLang="en-US" sz="2800" b="1" kern="0" dirty="0">
              <a:latin typeface="+mn-lt"/>
              <a:ea typeface="+mn-ea"/>
            </a:endParaRPr>
          </a:p>
          <a:p>
            <a:pPr marL="990600" lvl="1" indent="-533400">
              <a:lnSpc>
                <a:spcPct val="90000"/>
              </a:lnSpc>
              <a:spcBef>
                <a:spcPct val="20000"/>
              </a:spcBef>
              <a:buClr>
                <a:schemeClr val="hlink"/>
              </a:buClr>
              <a:buSzPct val="70000"/>
              <a:defRPr/>
            </a:pPr>
            <a:r>
              <a:rPr lang="zh-CN" altLang="en-US" sz="2800" b="1" kern="0" dirty="0">
                <a:latin typeface="+mn-lt"/>
                <a:ea typeface="+mn-ea"/>
              </a:rPr>
              <a:t>形成新的有序序列</a:t>
            </a:r>
            <a:r>
              <a:rPr lang="en-US" altLang="zh-CN" sz="2800" b="1" kern="0" dirty="0">
                <a:latin typeface="+mn-lt"/>
                <a:ea typeface="+mn-ea"/>
              </a:rPr>
              <a:t>R’= {</a:t>
            </a:r>
            <a:r>
              <a:rPr lang="en-US" altLang="zh-CN" sz="2800" b="1" kern="0" dirty="0">
                <a:latin typeface="宋体" panose="02010600030101010101" pitchFamily="2" charset="-122"/>
                <a:ea typeface="+mn-ea"/>
              </a:rPr>
              <a:t>r</a:t>
            </a:r>
            <a:r>
              <a:rPr lang="en-US" altLang="zh-CN" sz="2800" b="1" kern="0" dirty="0">
                <a:ea typeface="+mn-ea"/>
              </a:rPr>
              <a:t>’</a:t>
            </a:r>
            <a:r>
              <a:rPr lang="en-US" altLang="zh-CN" sz="2800" b="1" kern="0" baseline="-25000" dirty="0">
                <a:latin typeface="宋体" panose="02010600030101010101" pitchFamily="2" charset="-122"/>
                <a:ea typeface="+mn-ea"/>
              </a:rPr>
              <a:t>1</a:t>
            </a:r>
            <a:r>
              <a:rPr lang="en-US" altLang="zh-CN" sz="2800" b="1" kern="0" dirty="0">
                <a:latin typeface="宋体" panose="02010600030101010101" pitchFamily="2" charset="-122"/>
                <a:ea typeface="+mn-ea"/>
              </a:rPr>
              <a:t>, r</a:t>
            </a:r>
            <a:r>
              <a:rPr lang="en-US" altLang="zh-CN" sz="2800" b="1" kern="0" dirty="0">
                <a:ea typeface="+mn-ea"/>
              </a:rPr>
              <a:t>’</a:t>
            </a:r>
            <a:r>
              <a:rPr lang="en-US" altLang="zh-CN" sz="2800" b="1" kern="0" baseline="-25000" dirty="0">
                <a:latin typeface="宋体" panose="02010600030101010101" pitchFamily="2" charset="-122"/>
                <a:ea typeface="+mn-ea"/>
              </a:rPr>
              <a:t>2</a:t>
            </a:r>
            <a:r>
              <a:rPr lang="en-US" altLang="zh-CN" sz="2800" b="1" kern="0" dirty="0">
                <a:latin typeface="宋体" panose="02010600030101010101" pitchFamily="2" charset="-122"/>
                <a:ea typeface="+mn-ea"/>
              </a:rPr>
              <a:t>, </a:t>
            </a:r>
            <a:r>
              <a:rPr lang="en-US" altLang="zh-CN" sz="2800" b="1" kern="0" dirty="0">
                <a:ea typeface="+mn-ea"/>
              </a:rPr>
              <a:t>…</a:t>
            </a:r>
            <a:r>
              <a:rPr lang="zh-CN" altLang="en-US" sz="2800" b="1" kern="0" dirty="0">
                <a:latin typeface="宋体" panose="02010600030101010101" pitchFamily="2" charset="-122"/>
                <a:ea typeface="+mn-ea"/>
              </a:rPr>
              <a:t>，</a:t>
            </a:r>
            <a:r>
              <a:rPr lang="en-US" altLang="zh-CN" sz="2800" b="1" kern="0" dirty="0" err="1">
                <a:latin typeface="宋体" panose="02010600030101010101" pitchFamily="2" charset="-122"/>
                <a:ea typeface="+mn-ea"/>
              </a:rPr>
              <a:t>r</a:t>
            </a:r>
            <a:r>
              <a:rPr lang="en-US" altLang="zh-CN" sz="2800" b="1" kern="0" dirty="0" err="1">
                <a:ea typeface="+mn-ea"/>
              </a:rPr>
              <a:t>’</a:t>
            </a:r>
            <a:r>
              <a:rPr lang="en-US" altLang="zh-CN" sz="2800" b="1" kern="0" baseline="-25000" dirty="0" err="1">
                <a:latin typeface="宋体" panose="02010600030101010101" pitchFamily="2" charset="-122"/>
                <a:ea typeface="+mn-ea"/>
              </a:rPr>
              <a:t>n</a:t>
            </a:r>
            <a:r>
              <a:rPr lang="en-US" altLang="zh-CN" sz="2800" b="1" kern="0" dirty="0">
                <a:latin typeface="+mn-lt"/>
                <a:ea typeface="+mn-ea"/>
              </a:rPr>
              <a:t>}</a:t>
            </a:r>
            <a:endParaRPr lang="en-US" altLang="zh-CN" sz="2800" b="1" kern="0" dirty="0">
              <a:latin typeface="+mn-lt"/>
              <a:ea typeface="+mn-ea"/>
            </a:endParaRPr>
          </a:p>
          <a:p>
            <a:pPr marL="990600" lvl="1" indent="-533400">
              <a:lnSpc>
                <a:spcPct val="90000"/>
              </a:lnSpc>
              <a:spcBef>
                <a:spcPct val="20000"/>
              </a:spcBef>
              <a:buClr>
                <a:schemeClr val="hlink"/>
              </a:buClr>
              <a:buSzPct val="70000"/>
              <a:defRPr/>
            </a:pPr>
            <a:r>
              <a:rPr lang="zh-CN" altLang="en-US" sz="2800" b="1" kern="0" dirty="0">
                <a:latin typeface="+mn-lt"/>
                <a:ea typeface="+mn-ea"/>
              </a:rPr>
              <a:t>相应排序关键字为</a:t>
            </a:r>
            <a:r>
              <a:rPr lang="en-US" altLang="zh-CN" sz="2800" b="1" kern="0" dirty="0">
                <a:latin typeface="+mn-lt"/>
                <a:ea typeface="+mn-ea"/>
              </a:rPr>
              <a:t>k’ ={</a:t>
            </a:r>
            <a:r>
              <a:rPr lang="en-US" altLang="zh-CN" sz="2800" b="1" kern="0" dirty="0">
                <a:latin typeface="宋体" panose="02010600030101010101" pitchFamily="2" charset="-122"/>
                <a:ea typeface="+mn-ea"/>
              </a:rPr>
              <a:t>k</a:t>
            </a:r>
            <a:r>
              <a:rPr lang="en-US" altLang="zh-CN" sz="2800" b="1" kern="0" dirty="0">
                <a:ea typeface="+mn-ea"/>
              </a:rPr>
              <a:t>’</a:t>
            </a:r>
            <a:r>
              <a:rPr lang="en-US" altLang="zh-CN" sz="2800" b="1" kern="0" baseline="-25000" dirty="0">
                <a:latin typeface="宋体" panose="02010600030101010101" pitchFamily="2" charset="-122"/>
                <a:ea typeface="+mn-ea"/>
              </a:rPr>
              <a:t>1</a:t>
            </a:r>
            <a:r>
              <a:rPr lang="en-US" altLang="zh-CN" sz="2800" b="1" kern="0" dirty="0">
                <a:latin typeface="宋体" panose="02010600030101010101" pitchFamily="2" charset="-122"/>
                <a:ea typeface="+mn-ea"/>
              </a:rPr>
              <a:t>, k</a:t>
            </a:r>
            <a:r>
              <a:rPr lang="en-US" altLang="zh-CN" sz="2800" b="1" kern="0" dirty="0">
                <a:ea typeface="+mn-ea"/>
              </a:rPr>
              <a:t>’</a:t>
            </a:r>
            <a:r>
              <a:rPr lang="en-US" altLang="zh-CN" sz="2800" b="1" kern="0" baseline="-25000" dirty="0">
                <a:latin typeface="宋体" panose="02010600030101010101" pitchFamily="2" charset="-122"/>
                <a:ea typeface="+mn-ea"/>
              </a:rPr>
              <a:t>2</a:t>
            </a:r>
            <a:r>
              <a:rPr lang="en-US" altLang="zh-CN" sz="2800" b="1" kern="0" dirty="0">
                <a:latin typeface="宋体" panose="02010600030101010101" pitchFamily="2" charset="-122"/>
                <a:ea typeface="+mn-ea"/>
              </a:rPr>
              <a:t>, </a:t>
            </a:r>
            <a:r>
              <a:rPr lang="en-US" altLang="zh-CN" sz="2800" b="1" kern="0" dirty="0">
                <a:ea typeface="+mn-ea"/>
              </a:rPr>
              <a:t>…</a:t>
            </a:r>
            <a:r>
              <a:rPr lang="zh-CN" altLang="en-US" sz="2800" b="1" kern="0" dirty="0">
                <a:latin typeface="宋体" panose="02010600030101010101" pitchFamily="2" charset="-122"/>
                <a:ea typeface="+mn-ea"/>
              </a:rPr>
              <a:t>，</a:t>
            </a:r>
            <a:r>
              <a:rPr lang="en-US" altLang="zh-CN" sz="2800" b="1" kern="0" dirty="0" err="1">
                <a:latin typeface="宋体" panose="02010600030101010101" pitchFamily="2" charset="-122"/>
                <a:ea typeface="+mn-ea"/>
              </a:rPr>
              <a:t>k</a:t>
            </a:r>
            <a:r>
              <a:rPr lang="en-US" altLang="zh-CN" sz="2800" b="1" kern="0" dirty="0" err="1">
                <a:ea typeface="+mn-ea"/>
              </a:rPr>
              <a:t>’</a:t>
            </a:r>
            <a:r>
              <a:rPr lang="en-US" altLang="zh-CN" sz="2800" b="1" kern="0" baseline="-25000" dirty="0" err="1">
                <a:latin typeface="宋体" panose="02010600030101010101" pitchFamily="2" charset="-122"/>
                <a:ea typeface="+mn-ea"/>
              </a:rPr>
              <a:t>n</a:t>
            </a:r>
            <a:r>
              <a:rPr lang="en-US" altLang="zh-CN" sz="2800" b="1" kern="0" dirty="0">
                <a:latin typeface="+mn-lt"/>
                <a:ea typeface="+mn-ea"/>
              </a:rPr>
              <a:t>}</a:t>
            </a:r>
            <a:endParaRPr lang="en-US" altLang="zh-CN" sz="2800" b="1" kern="0" dirty="0">
              <a:latin typeface="+mn-lt"/>
              <a:ea typeface="+mn-ea"/>
            </a:endParaRPr>
          </a:p>
          <a:p>
            <a:pPr marL="609600" indent="-609600">
              <a:lnSpc>
                <a:spcPct val="90000"/>
              </a:lnSpc>
              <a:spcBef>
                <a:spcPct val="20000"/>
              </a:spcBef>
              <a:buClr>
                <a:schemeClr val="folHlink"/>
              </a:buClr>
              <a:buSzPct val="80000"/>
              <a:buFont typeface="Wingdings" panose="05000000000000000000" pitchFamily="2" charset="2"/>
              <a:buAutoNum type="arabicPeriod"/>
              <a:defRPr/>
            </a:pPr>
            <a:r>
              <a:rPr lang="zh-CN" altLang="en-US" sz="2800" b="1" kern="0" dirty="0">
                <a:latin typeface="+mn-lt"/>
                <a:ea typeface="+mn-ea"/>
              </a:rPr>
              <a:t>排序关键字的顺序</a:t>
            </a:r>
            <a:endParaRPr lang="zh-CN" altLang="en-US" sz="2800" b="1" kern="0" dirty="0">
              <a:latin typeface="+mn-lt"/>
              <a:ea typeface="+mn-ea"/>
            </a:endParaRPr>
          </a:p>
          <a:p>
            <a:pPr marL="990600" lvl="1" indent="-533400">
              <a:lnSpc>
                <a:spcPct val="90000"/>
              </a:lnSpc>
              <a:spcBef>
                <a:spcPct val="20000"/>
              </a:spcBef>
              <a:buClr>
                <a:schemeClr val="hlink"/>
              </a:buClr>
              <a:buSzPct val="70000"/>
              <a:defRPr/>
            </a:pPr>
            <a:r>
              <a:rPr lang="zh-CN" altLang="en-US" sz="2800" b="1" kern="0" dirty="0">
                <a:latin typeface="+mn-lt"/>
                <a:ea typeface="+mn-ea"/>
              </a:rPr>
              <a:t>其中</a:t>
            </a:r>
            <a:r>
              <a:rPr lang="en-US" altLang="zh-CN" sz="2800" b="1" kern="0" dirty="0">
                <a:latin typeface="宋体" panose="02010600030101010101" pitchFamily="2" charset="-122"/>
                <a:ea typeface="+mn-ea"/>
              </a:rPr>
              <a:t>k</a:t>
            </a:r>
            <a:r>
              <a:rPr lang="en-US" altLang="zh-CN" sz="2800" b="1" kern="0" dirty="0">
                <a:ea typeface="+mn-ea"/>
              </a:rPr>
              <a:t>’</a:t>
            </a:r>
            <a:r>
              <a:rPr lang="en-US" altLang="zh-CN" sz="2800" b="1" kern="0" baseline="-25000" dirty="0">
                <a:latin typeface="宋体" panose="02010600030101010101" pitchFamily="2" charset="-122"/>
                <a:ea typeface="+mn-ea"/>
              </a:rPr>
              <a:t>1</a:t>
            </a:r>
            <a:r>
              <a:rPr lang="en-US" altLang="zh-CN" sz="2800" b="1" kern="0" dirty="0">
                <a:latin typeface="宋体" panose="02010600030101010101" pitchFamily="2" charset="-122"/>
                <a:ea typeface="+mn-ea"/>
              </a:rPr>
              <a:t>≤k</a:t>
            </a:r>
            <a:r>
              <a:rPr lang="en-US" altLang="zh-CN" sz="2800" b="1" kern="0" dirty="0">
                <a:ea typeface="+mn-ea"/>
              </a:rPr>
              <a:t>’</a:t>
            </a:r>
            <a:r>
              <a:rPr lang="en-US" altLang="zh-CN" sz="2800" b="1" kern="0" baseline="-25000" dirty="0">
                <a:latin typeface="宋体" panose="02010600030101010101" pitchFamily="2" charset="-122"/>
                <a:ea typeface="+mn-ea"/>
              </a:rPr>
              <a:t>2</a:t>
            </a:r>
            <a:r>
              <a:rPr lang="en-US" altLang="zh-CN" sz="2800" b="1" kern="0" dirty="0">
                <a:latin typeface="宋体" panose="02010600030101010101" pitchFamily="2" charset="-122"/>
                <a:ea typeface="+mn-ea"/>
              </a:rPr>
              <a:t>≤</a:t>
            </a:r>
            <a:r>
              <a:rPr lang="en-US" altLang="zh-CN" sz="2800" b="1" kern="0" dirty="0">
                <a:ea typeface="+mn-ea"/>
              </a:rPr>
              <a:t>…</a:t>
            </a:r>
            <a:r>
              <a:rPr lang="en-US" altLang="zh-CN" sz="2800" b="1" kern="0" dirty="0">
                <a:latin typeface="宋体" panose="02010600030101010101" pitchFamily="2" charset="-122"/>
                <a:ea typeface="+mn-ea"/>
              </a:rPr>
              <a:t>≤</a:t>
            </a:r>
            <a:r>
              <a:rPr lang="en-US" altLang="zh-CN" sz="2800" b="1" kern="0" dirty="0" err="1">
                <a:latin typeface="宋体" panose="02010600030101010101" pitchFamily="2" charset="-122"/>
                <a:ea typeface="+mn-ea"/>
              </a:rPr>
              <a:t>k</a:t>
            </a:r>
            <a:r>
              <a:rPr lang="en-US" altLang="zh-CN" sz="2800" b="1" kern="0" dirty="0" err="1">
                <a:ea typeface="+mn-ea"/>
              </a:rPr>
              <a:t>’</a:t>
            </a:r>
            <a:r>
              <a:rPr lang="en-US" altLang="zh-CN" sz="2800" b="1" kern="0" baseline="-25000" dirty="0" err="1">
                <a:latin typeface="宋体" panose="02010600030101010101" pitchFamily="2" charset="-122"/>
                <a:ea typeface="+mn-ea"/>
              </a:rPr>
              <a:t>n</a:t>
            </a:r>
            <a:r>
              <a:rPr lang="zh-CN" altLang="en-US" sz="2800" b="1" kern="0" dirty="0">
                <a:latin typeface="+mn-lt"/>
                <a:ea typeface="+mn-ea"/>
              </a:rPr>
              <a:t>，称为不减序</a:t>
            </a:r>
            <a:endParaRPr lang="zh-CN" altLang="en-US" sz="2800" b="1" kern="0" baseline="-25000" dirty="0">
              <a:latin typeface="宋体" panose="02010600030101010101" pitchFamily="2" charset="-122"/>
              <a:ea typeface="+mn-ea"/>
            </a:endParaRPr>
          </a:p>
          <a:p>
            <a:pPr marL="990600" lvl="1" indent="-533400">
              <a:lnSpc>
                <a:spcPct val="90000"/>
              </a:lnSpc>
              <a:spcBef>
                <a:spcPct val="20000"/>
              </a:spcBef>
              <a:buClr>
                <a:schemeClr val="hlink"/>
              </a:buClr>
              <a:buSzPct val="70000"/>
              <a:defRPr/>
            </a:pPr>
            <a:r>
              <a:rPr lang="zh-CN" altLang="en-US" sz="2800" b="1" kern="0" dirty="0">
                <a:latin typeface="+mn-lt"/>
                <a:ea typeface="+mn-ea"/>
              </a:rPr>
              <a:t>或</a:t>
            </a:r>
            <a:r>
              <a:rPr lang="en-US" altLang="zh-CN" sz="2800" b="1" kern="0" dirty="0">
                <a:latin typeface="宋体" panose="02010600030101010101" pitchFamily="2" charset="-122"/>
                <a:ea typeface="+mn-ea"/>
              </a:rPr>
              <a:t>k</a:t>
            </a:r>
            <a:r>
              <a:rPr lang="en-US" altLang="zh-CN" sz="2800" b="1" kern="0" dirty="0">
                <a:ea typeface="+mn-ea"/>
              </a:rPr>
              <a:t>’</a:t>
            </a:r>
            <a:r>
              <a:rPr lang="en-US" altLang="zh-CN" sz="2800" b="1" kern="0" baseline="-25000" dirty="0">
                <a:latin typeface="宋体" panose="02010600030101010101" pitchFamily="2" charset="-122"/>
                <a:ea typeface="+mn-ea"/>
              </a:rPr>
              <a:t>1</a:t>
            </a:r>
            <a:r>
              <a:rPr lang="en-US" altLang="zh-CN" sz="2800" b="1" kern="0" dirty="0">
                <a:latin typeface="宋体" panose="02010600030101010101" pitchFamily="2" charset="-122"/>
                <a:ea typeface="+mn-ea"/>
              </a:rPr>
              <a:t>≥k</a:t>
            </a:r>
            <a:r>
              <a:rPr lang="en-US" altLang="zh-CN" sz="2800" b="1" kern="0" dirty="0">
                <a:ea typeface="+mn-ea"/>
              </a:rPr>
              <a:t>’</a:t>
            </a:r>
            <a:r>
              <a:rPr lang="en-US" altLang="zh-CN" sz="2800" b="1" kern="0" baseline="-25000" dirty="0">
                <a:latin typeface="宋体" panose="02010600030101010101" pitchFamily="2" charset="-122"/>
                <a:ea typeface="+mn-ea"/>
              </a:rPr>
              <a:t>2</a:t>
            </a:r>
            <a:r>
              <a:rPr lang="en-US" altLang="zh-CN" sz="2800" b="1" kern="0" dirty="0">
                <a:latin typeface="宋体" panose="02010600030101010101" pitchFamily="2" charset="-122"/>
                <a:ea typeface="+mn-ea"/>
              </a:rPr>
              <a:t>≥</a:t>
            </a:r>
            <a:r>
              <a:rPr lang="en-US" altLang="zh-CN" sz="2800" b="1" kern="0" dirty="0">
                <a:ea typeface="+mn-ea"/>
              </a:rPr>
              <a:t>…</a:t>
            </a:r>
            <a:r>
              <a:rPr lang="en-US" altLang="zh-CN" sz="2800" b="1" kern="0" dirty="0">
                <a:latin typeface="宋体" panose="02010600030101010101" pitchFamily="2" charset="-122"/>
                <a:ea typeface="+mn-ea"/>
              </a:rPr>
              <a:t>≥</a:t>
            </a:r>
            <a:r>
              <a:rPr lang="en-US" altLang="zh-CN" sz="2800" b="1" kern="0" dirty="0" err="1">
                <a:latin typeface="宋体" panose="02010600030101010101" pitchFamily="2" charset="-122"/>
                <a:ea typeface="+mn-ea"/>
              </a:rPr>
              <a:t>k</a:t>
            </a:r>
            <a:r>
              <a:rPr lang="en-US" altLang="zh-CN" sz="2800" b="1" kern="0" dirty="0" err="1">
                <a:ea typeface="+mn-ea"/>
              </a:rPr>
              <a:t>’</a:t>
            </a:r>
            <a:r>
              <a:rPr lang="en-US" altLang="zh-CN" sz="2800" b="1" kern="0" baseline="-25000" dirty="0" err="1">
                <a:latin typeface="宋体" panose="02010600030101010101" pitchFamily="2" charset="-122"/>
                <a:ea typeface="+mn-ea"/>
              </a:rPr>
              <a:t>n</a:t>
            </a:r>
            <a:r>
              <a:rPr lang="en-US" altLang="zh-CN" sz="2800" b="1" kern="0" dirty="0">
                <a:latin typeface="+mn-lt"/>
                <a:ea typeface="+mn-ea"/>
              </a:rPr>
              <a:t> </a:t>
            </a:r>
            <a:r>
              <a:rPr lang="zh-CN" altLang="en-US" sz="2800" b="1" kern="0" dirty="0">
                <a:latin typeface="+mn-lt"/>
                <a:ea typeface="+mn-ea"/>
              </a:rPr>
              <a:t>，称为不增序 </a:t>
            </a:r>
            <a:endParaRPr lang="zh-CN" altLang="en-US" sz="2800" b="1" kern="0" dirty="0">
              <a:latin typeface="+mn-lt"/>
              <a:ea typeface="+mn-ea"/>
            </a:endParaRPr>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dirty="0"/>
              <a:t>冒泡排序的效率分析</a:t>
            </a:r>
            <a:endParaRPr lang="zh-CN" altLang="en-US" dirty="0"/>
          </a:p>
        </p:txBody>
      </p:sp>
      <p:sp>
        <p:nvSpPr>
          <p:cNvPr id="3" name="内容占位符 2"/>
          <p:cNvSpPr>
            <a:spLocks noGrp="1"/>
          </p:cNvSpPr>
          <p:nvPr>
            <p:ph idx="1"/>
          </p:nvPr>
        </p:nvSpPr>
        <p:spPr/>
        <p:txBody>
          <a:bodyPr/>
          <a:lstStyle/>
          <a:p>
            <a:pPr eaLnBrk="1" hangingPunct="1">
              <a:lnSpc>
                <a:spcPct val="90000"/>
              </a:lnSpc>
            </a:pPr>
            <a:r>
              <a:rPr lang="zh-CN" altLang="en-US" dirty="0"/>
              <a:t>稳定的排序算法</a:t>
            </a:r>
            <a:endParaRPr lang="zh-CN" altLang="en-US" dirty="0"/>
          </a:p>
          <a:p>
            <a:pPr eaLnBrk="1" hangingPunct="1">
              <a:lnSpc>
                <a:spcPct val="90000"/>
              </a:lnSpc>
            </a:pPr>
            <a:r>
              <a:rPr lang="zh-CN" altLang="en-US" dirty="0"/>
              <a:t>空间代价：</a:t>
            </a:r>
            <a:r>
              <a:rPr lang="en-US" altLang="zh-CN" dirty="0"/>
              <a:t>O(1) </a:t>
            </a:r>
            <a:endParaRPr lang="en-US" altLang="zh-CN" dirty="0"/>
          </a:p>
          <a:p>
            <a:pPr eaLnBrk="1" hangingPunct="1">
              <a:lnSpc>
                <a:spcPct val="90000"/>
              </a:lnSpc>
            </a:pPr>
            <a:r>
              <a:rPr lang="zh-CN" altLang="en-US" dirty="0"/>
              <a:t>时间代价 ：</a:t>
            </a:r>
            <a:endParaRPr lang="zh-CN" altLang="en-US" dirty="0"/>
          </a:p>
          <a:p>
            <a:pPr lvl="1" eaLnBrk="1" hangingPunct="1">
              <a:lnSpc>
                <a:spcPct val="90000"/>
              </a:lnSpc>
            </a:pPr>
            <a:r>
              <a:rPr lang="zh-CN" altLang="en-US" dirty="0"/>
              <a:t>比较次数 ：</a:t>
            </a:r>
            <a:endParaRPr lang="zh-CN" altLang="en-US" dirty="0"/>
          </a:p>
          <a:p>
            <a:pPr lvl="1" eaLnBrk="1" hangingPunct="1">
              <a:lnSpc>
                <a:spcPct val="90000"/>
              </a:lnSpc>
            </a:pPr>
            <a:endParaRPr lang="zh-CN" altLang="en-US" dirty="0"/>
          </a:p>
          <a:p>
            <a:pPr lvl="1" eaLnBrk="1" hangingPunct="1">
              <a:lnSpc>
                <a:spcPct val="90000"/>
              </a:lnSpc>
            </a:pPr>
            <a:r>
              <a:rPr lang="zh-CN" altLang="en-US" dirty="0"/>
              <a:t>交换次数最多为</a:t>
            </a:r>
            <a:r>
              <a:rPr lang="en-US" altLang="zh-CN" dirty="0"/>
              <a:t>O(n</a:t>
            </a:r>
            <a:r>
              <a:rPr lang="en-US" altLang="zh-CN" baseline="30000" dirty="0"/>
              <a:t>2</a:t>
            </a:r>
            <a:r>
              <a:rPr lang="en-US" altLang="zh-CN" dirty="0"/>
              <a:t>)</a:t>
            </a:r>
            <a:r>
              <a:rPr lang="zh-CN" altLang="en-US" dirty="0"/>
              <a:t>，最少为</a:t>
            </a:r>
            <a:r>
              <a:rPr lang="en-US" altLang="zh-CN" dirty="0"/>
              <a:t>0</a:t>
            </a:r>
            <a:r>
              <a:rPr lang="zh-CN" altLang="en-US" dirty="0"/>
              <a:t>，平均为</a:t>
            </a:r>
            <a:r>
              <a:rPr lang="en-US" altLang="zh-CN" dirty="0"/>
              <a:t>O(n</a:t>
            </a:r>
            <a:r>
              <a:rPr lang="en-US" altLang="zh-CN" baseline="30000" dirty="0"/>
              <a:t>2</a:t>
            </a:r>
            <a:r>
              <a:rPr lang="en-US" altLang="zh-CN" dirty="0"/>
              <a:t>)</a:t>
            </a:r>
            <a:r>
              <a:rPr lang="zh-CN" altLang="en-US" dirty="0"/>
              <a:t>。</a:t>
            </a:r>
            <a:endParaRPr lang="zh-CN" altLang="en-US" dirty="0"/>
          </a:p>
          <a:p>
            <a:pPr lvl="1" eaLnBrk="1" hangingPunct="1">
              <a:lnSpc>
                <a:spcPct val="90000"/>
              </a:lnSpc>
            </a:pPr>
            <a:r>
              <a:rPr lang="zh-CN" altLang="en-US" dirty="0"/>
              <a:t>最大，平均时间代价均为</a:t>
            </a:r>
            <a:r>
              <a:rPr lang="en-US" altLang="zh-CN" dirty="0"/>
              <a:t>O(n</a:t>
            </a:r>
            <a:r>
              <a:rPr lang="en-US" altLang="zh-CN" baseline="30000" dirty="0"/>
              <a:t>2</a:t>
            </a:r>
            <a:r>
              <a:rPr lang="en-US" altLang="zh-CN" dirty="0"/>
              <a:t>)</a:t>
            </a:r>
            <a:r>
              <a:rPr lang="zh-CN" altLang="en-US" dirty="0"/>
              <a:t>。</a:t>
            </a:r>
            <a:endParaRPr lang="zh-CN" altLang="en-US" dirty="0"/>
          </a:p>
          <a:p>
            <a:pPr lvl="1" eaLnBrk="1" hangingPunct="1">
              <a:lnSpc>
                <a:spcPct val="90000"/>
              </a:lnSpc>
            </a:pPr>
            <a:r>
              <a:rPr lang="zh-CN" altLang="en-US" dirty="0"/>
              <a:t>最小时间代价为</a:t>
            </a:r>
            <a:r>
              <a:rPr lang="en-US" altLang="zh-CN" dirty="0"/>
              <a:t>O(n)</a:t>
            </a:r>
            <a:r>
              <a:rPr lang="zh-CN" altLang="en-US" dirty="0"/>
              <a:t>：最佳情况下只运行第一轮循环</a:t>
            </a:r>
            <a:endParaRPr lang="zh-CN" altLang="en-US" dirty="0"/>
          </a:p>
        </p:txBody>
      </p:sp>
      <p:graphicFrame>
        <p:nvGraphicFramePr>
          <p:cNvPr id="71682" name="Object 2"/>
          <p:cNvGraphicFramePr>
            <a:graphicFrameLocks noChangeAspect="1"/>
          </p:cNvGraphicFramePr>
          <p:nvPr/>
        </p:nvGraphicFramePr>
        <p:xfrm>
          <a:off x="4071938" y="3429000"/>
          <a:ext cx="4752975" cy="927100"/>
        </p:xfrm>
        <a:graphic>
          <a:graphicData uri="http://schemas.openxmlformats.org/presentationml/2006/ole">
            <mc:AlternateContent xmlns:mc="http://schemas.openxmlformats.org/markup-compatibility/2006">
              <mc:Choice xmlns:v="urn:schemas-microsoft-com:vml" Requires="v">
                <p:oleObj spid="_x0000_s33850" name="Equation" r:id="rId1" imgW="2755900" imgH="622300" progId="">
                  <p:embed/>
                </p:oleObj>
              </mc:Choice>
              <mc:Fallback>
                <p:oleObj name="Equation" r:id="rId1" imgW="2755900" imgH="622300" progId="">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1938" y="3429000"/>
                        <a:ext cx="4752975"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椭圆 4"/>
          <p:cNvSpPr/>
          <p:nvPr/>
        </p:nvSpPr>
        <p:spPr>
          <a:xfrm>
            <a:off x="7929563" y="3786188"/>
            <a:ext cx="142875" cy="14287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1682"/>
                                        </p:tgtEl>
                                        <p:attrNameLst>
                                          <p:attrName>style.visibility</p:attrName>
                                        </p:attrNameLst>
                                      </p:cBhvr>
                                      <p:to>
                                        <p:strVal val="visible"/>
                                      </p:to>
                                    </p:set>
                                    <p:animEffect transition="in" filter="blinds(horizontal)">
                                      <p:cBhvr>
                                        <p:cTn id="25" dur="500"/>
                                        <p:tgtEl>
                                          <p:spTgt spid="71682"/>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linds(horizontal)">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blinds(horizontal)">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4"/>
          <p:cNvSpPr txBox="1">
            <a:spLocks noChangeArrowheads="1"/>
          </p:cNvSpPr>
          <p:nvPr/>
        </p:nvSpPr>
        <p:spPr bwMode="auto">
          <a:xfrm>
            <a:off x="936625" y="1839913"/>
            <a:ext cx="820737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b="1">
                <a:solidFill>
                  <a:srgbClr val="171CEF"/>
                </a:solidFill>
              </a:rPr>
              <a:t>对冒泡排序进行改进，</a:t>
            </a:r>
            <a:r>
              <a:rPr kumimoji="1" lang="zh-CN" altLang="en-US" b="1">
                <a:solidFill>
                  <a:srgbClr val="FF3300"/>
                </a:solidFill>
              </a:rPr>
              <a:t>着眼点：</a:t>
            </a:r>
            <a:r>
              <a:rPr kumimoji="1" lang="zh-CN" altLang="en-US" b="1">
                <a:solidFill>
                  <a:srgbClr val="000000"/>
                </a:solidFill>
              </a:rPr>
              <a:t>在起泡排序中，记录的比较和移动是在</a:t>
            </a:r>
            <a:r>
              <a:rPr kumimoji="1" lang="zh-CN" altLang="en-US" b="1">
                <a:solidFill>
                  <a:srgbClr val="FF3300"/>
                </a:solidFill>
              </a:rPr>
              <a:t>相邻</a:t>
            </a:r>
            <a:r>
              <a:rPr kumimoji="1" lang="zh-CN" altLang="en-US" b="1">
                <a:solidFill>
                  <a:srgbClr val="000000"/>
                </a:solidFill>
              </a:rPr>
              <a:t>单元中进行的，记录每次交换只能上移或下移</a:t>
            </a:r>
            <a:r>
              <a:rPr kumimoji="1" lang="zh-CN" altLang="en-US" b="1">
                <a:solidFill>
                  <a:srgbClr val="FF3300"/>
                </a:solidFill>
              </a:rPr>
              <a:t>一个</a:t>
            </a:r>
            <a:r>
              <a:rPr kumimoji="1" lang="zh-CN" altLang="en-US" b="1">
                <a:solidFill>
                  <a:srgbClr val="000000"/>
                </a:solidFill>
              </a:rPr>
              <a:t>单元，因而总的比较次数和移动次数较多。</a:t>
            </a:r>
            <a:endParaRPr kumimoji="1" lang="zh-CN" altLang="en-US" b="1">
              <a:solidFill>
                <a:srgbClr val="000000"/>
              </a:solidFill>
            </a:endParaRPr>
          </a:p>
        </p:txBody>
      </p:sp>
      <p:sp>
        <p:nvSpPr>
          <p:cNvPr id="262149" name="Rectangle 5"/>
          <p:cNvSpPr>
            <a:spLocks noChangeArrowheads="1"/>
          </p:cNvSpPr>
          <p:nvPr/>
        </p:nvSpPr>
        <p:spPr bwMode="auto">
          <a:xfrm>
            <a:off x="2205038" y="3244850"/>
            <a:ext cx="4206875" cy="461963"/>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b="1">
                <a:solidFill>
                  <a:srgbClr val="000000"/>
                </a:solidFill>
                <a:latin typeface="Arial" panose="020B0604020202020204" pitchFamily="34" charset="0"/>
              </a:rPr>
              <a:t>减少总的比较次数和移动次数</a:t>
            </a:r>
            <a:endParaRPr kumimoji="1" lang="zh-CN" altLang="en-US" b="1">
              <a:solidFill>
                <a:srgbClr val="000000"/>
              </a:solidFill>
              <a:latin typeface="Arial" panose="020B0604020202020204" pitchFamily="34" charset="0"/>
            </a:endParaRPr>
          </a:p>
        </p:txBody>
      </p:sp>
      <p:sp>
        <p:nvSpPr>
          <p:cNvPr id="262150" name="AutoShape 6"/>
          <p:cNvSpPr>
            <a:spLocks noChangeArrowheads="1"/>
          </p:cNvSpPr>
          <p:nvPr/>
        </p:nvSpPr>
        <p:spPr bwMode="auto">
          <a:xfrm>
            <a:off x="4033838" y="3706813"/>
            <a:ext cx="366712" cy="403225"/>
          </a:xfrm>
          <a:prstGeom prst="downArrow">
            <a:avLst>
              <a:gd name="adj1" fmla="val 50000"/>
              <a:gd name="adj2" fmla="val 37396"/>
            </a:avLst>
          </a:prstGeom>
          <a:solidFill>
            <a:schemeClr val="accent1"/>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1600">
              <a:solidFill>
                <a:srgbClr val="3333CC"/>
              </a:solidFill>
              <a:latin typeface="Arial" panose="020B0604020202020204" pitchFamily="34" charset="0"/>
              <a:ea typeface="华文行楷" panose="02010800040101010101" pitchFamily="2" charset="-122"/>
            </a:endParaRPr>
          </a:p>
        </p:txBody>
      </p:sp>
      <p:sp>
        <p:nvSpPr>
          <p:cNvPr id="262151" name="Rectangle 7"/>
          <p:cNvSpPr>
            <a:spLocks noChangeArrowheads="1"/>
          </p:cNvSpPr>
          <p:nvPr/>
        </p:nvSpPr>
        <p:spPr bwMode="auto">
          <a:xfrm>
            <a:off x="2389188" y="4181475"/>
            <a:ext cx="4022725" cy="461963"/>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b="1">
                <a:solidFill>
                  <a:srgbClr val="000000"/>
                </a:solidFill>
                <a:latin typeface="Arial" panose="020B0604020202020204" pitchFamily="34" charset="0"/>
              </a:rPr>
              <a:t>增大记录的比较和移动距离</a:t>
            </a:r>
            <a:endParaRPr kumimoji="1" lang="zh-CN" altLang="en-US" b="1">
              <a:solidFill>
                <a:srgbClr val="000000"/>
              </a:solidFill>
              <a:latin typeface="Arial" panose="020B0604020202020204" pitchFamily="34" charset="0"/>
            </a:endParaRPr>
          </a:p>
        </p:txBody>
      </p:sp>
      <p:sp>
        <p:nvSpPr>
          <p:cNvPr id="262152" name="AutoShape 8"/>
          <p:cNvSpPr>
            <a:spLocks noChangeArrowheads="1"/>
          </p:cNvSpPr>
          <p:nvPr/>
        </p:nvSpPr>
        <p:spPr bwMode="auto">
          <a:xfrm>
            <a:off x="4067175" y="4649788"/>
            <a:ext cx="366713" cy="403225"/>
          </a:xfrm>
          <a:prstGeom prst="downArrow">
            <a:avLst>
              <a:gd name="adj1" fmla="val 50000"/>
              <a:gd name="adj2" fmla="val 37395"/>
            </a:avLst>
          </a:prstGeom>
          <a:solidFill>
            <a:schemeClr val="accent1"/>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1600">
              <a:solidFill>
                <a:srgbClr val="3333CC"/>
              </a:solidFill>
              <a:latin typeface="Arial" panose="020B0604020202020204" pitchFamily="34" charset="0"/>
              <a:ea typeface="华文行楷" panose="02010800040101010101" pitchFamily="2" charset="-122"/>
            </a:endParaRPr>
          </a:p>
        </p:txBody>
      </p:sp>
      <p:sp>
        <p:nvSpPr>
          <p:cNvPr id="262153" name="Rectangle 9"/>
          <p:cNvSpPr>
            <a:spLocks noChangeArrowheads="1"/>
          </p:cNvSpPr>
          <p:nvPr/>
        </p:nvSpPr>
        <p:spPr bwMode="auto">
          <a:xfrm>
            <a:off x="1979613" y="5170488"/>
            <a:ext cx="4679950" cy="830262"/>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b="1">
                <a:solidFill>
                  <a:srgbClr val="000000"/>
                </a:solidFill>
                <a:latin typeface="Arial" panose="020B0604020202020204" pitchFamily="34" charset="0"/>
              </a:rPr>
              <a:t>较大记录从前面直接移动到后面</a:t>
            </a:r>
            <a:endParaRPr kumimoji="1" lang="zh-CN" altLang="en-US" b="1">
              <a:solidFill>
                <a:srgbClr val="000000"/>
              </a:solidFill>
              <a:latin typeface="Arial" panose="020B0604020202020204" pitchFamily="34" charset="0"/>
            </a:endParaRPr>
          </a:p>
          <a:p>
            <a:pPr eaLnBrk="1" hangingPunct="1"/>
            <a:r>
              <a:rPr kumimoji="1" lang="zh-CN" altLang="en-US" b="1">
                <a:solidFill>
                  <a:srgbClr val="000000"/>
                </a:solidFill>
                <a:latin typeface="Arial" panose="020B0604020202020204" pitchFamily="34" charset="0"/>
              </a:rPr>
              <a:t>较小记录从后面直接移动到前面</a:t>
            </a:r>
            <a:endParaRPr kumimoji="1" lang="zh-CN" altLang="en-US" b="1">
              <a:solidFill>
                <a:srgbClr val="000000"/>
              </a:solidFill>
              <a:latin typeface="Arial" panose="020B0604020202020204" pitchFamily="34" charset="0"/>
            </a:endParaRPr>
          </a:p>
        </p:txBody>
      </p:sp>
      <p:sp>
        <p:nvSpPr>
          <p:cNvPr id="34824" name="Text Box 10"/>
          <p:cNvSpPr txBox="1">
            <a:spLocks noChangeArrowheads="1"/>
          </p:cNvSpPr>
          <p:nvPr/>
        </p:nvSpPr>
        <p:spPr bwMode="auto">
          <a:xfrm>
            <a:off x="879475" y="862013"/>
            <a:ext cx="6856413" cy="708025"/>
          </a:xfrm>
          <a:prstGeom prst="rect">
            <a:avLst/>
          </a:prstGeom>
          <a:noFill/>
          <a:ln>
            <a:noFill/>
          </a:ln>
          <a:effectLst>
            <a:outerShdw dist="28398" dir="1593903" algn="ctr" rotWithShape="0">
              <a:srgbClr val="80808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00FF"/>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4000"/>
              <a:t>9.3.2   </a:t>
            </a:r>
            <a:r>
              <a:rPr lang="zh-CN" altLang="en-US" sz="4000"/>
              <a:t>快速排序</a:t>
            </a:r>
            <a:endParaRPr kumimoji="1" lang="zh-CN" altLang="en-US" sz="4000" b="1">
              <a:solidFill>
                <a:srgbClr val="171CEF"/>
              </a:solidFill>
            </a:endParaRPr>
          </a:p>
        </p:txBody>
      </p:sp>
      <p:sp>
        <p:nvSpPr>
          <p:cNvPr id="34826" name="灯片编号占位符 2"/>
          <p:cNvSpPr>
            <a:spLocks noGrp="1"/>
          </p:cNvSpPr>
          <p:nvPr>
            <p:ph type="sldNum" sz="quarter" idx="12"/>
          </p:nvPr>
        </p:nvSpPr>
        <p:spPr>
          <a:xfrm>
            <a:off x="5832475" y="6642100"/>
            <a:ext cx="3311525" cy="215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7E1098AD-A490-4A63-AAB3-2E58665EB3B9}" type="slidenum">
              <a:rPr lang="ko-KR" altLang="en-US" sz="1200">
                <a:solidFill>
                  <a:srgbClr val="16297A"/>
                </a:solidFill>
                <a:latin typeface="Verdana" panose="020B0604030504040204" pitchFamily="34" charset="0"/>
              </a:rPr>
            </a:fld>
            <a:endParaRPr lang="en-US" altLang="ko-KR" sz="1200">
              <a:solidFill>
                <a:srgbClr val="16297A"/>
              </a:solidFill>
              <a:latin typeface="Verdana" panose="020B0604030504040204" pitchFamily="34" charset="0"/>
            </a:endParaRPr>
          </a:p>
        </p:txBody>
      </p:sp>
      <p:sp>
        <p:nvSpPr>
          <p:cNvPr id="34827" name="Rectangle 2"/>
          <p:cNvSpPr txBox="1">
            <a:spLocks noChangeArrowheads="1"/>
          </p:cNvSpPr>
          <p:nvPr/>
        </p:nvSpPr>
        <p:spPr bwMode="auto">
          <a:xfrm>
            <a:off x="822325" y="34925"/>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600" b="1">
                <a:solidFill>
                  <a:schemeClr val="bg1"/>
                </a:solidFill>
                <a:latin typeface="黑体" panose="02010609060101010101" pitchFamily="49" charset="-122"/>
                <a:ea typeface="黑体" panose="02010609060101010101" pitchFamily="49" charset="-122"/>
              </a:rPr>
              <a:t>9.3 交换排序</a:t>
            </a:r>
            <a:endParaRPr lang="en-US" altLang="zh-CN" sz="3600" b="1">
              <a:solidFill>
                <a:schemeClr val="bg1"/>
              </a:solidFill>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21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62150"/>
                                        </p:tgtEl>
                                        <p:attrNameLst>
                                          <p:attrName>style.visibility</p:attrName>
                                        </p:attrNameLst>
                                      </p:cBhvr>
                                      <p:to>
                                        <p:strVal val="visible"/>
                                      </p:to>
                                    </p:set>
                                    <p:animEffect transition="in" filter="wipe(up)">
                                      <p:cBhvr>
                                        <p:cTn id="11" dur="500"/>
                                        <p:tgtEl>
                                          <p:spTgt spid="26215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6215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62152"/>
                                        </p:tgtEl>
                                        <p:attrNameLst>
                                          <p:attrName>style.visibility</p:attrName>
                                        </p:attrNameLst>
                                      </p:cBhvr>
                                      <p:to>
                                        <p:strVal val="visible"/>
                                      </p:to>
                                    </p:set>
                                    <p:animEffect transition="in" filter="wipe(up)">
                                      <p:cBhvr>
                                        <p:cTn id="20" dur="500"/>
                                        <p:tgtEl>
                                          <p:spTgt spid="26215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62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9" grpId="0" animBg="1" autoUpdateAnimBg="0"/>
      <p:bldP spid="262150" grpId="0" animBg="1"/>
      <p:bldP spid="262151" grpId="0" animBg="1" autoUpdateAnimBg="0"/>
      <p:bldP spid="262152" grpId="0" animBg="1"/>
      <p:bldP spid="262153"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en-US" altLang="zh-CN"/>
              <a:t>9.3.2   </a:t>
            </a:r>
            <a:r>
              <a:rPr lang="zh-CN" altLang="en-US"/>
              <a:t>快速排序</a:t>
            </a:r>
            <a:endParaRPr lang="zh-CN" altLang="en-US"/>
          </a:p>
        </p:txBody>
      </p:sp>
      <p:sp>
        <p:nvSpPr>
          <p:cNvPr id="3" name="内容占位符 2"/>
          <p:cNvSpPr>
            <a:spLocks noGrp="1"/>
          </p:cNvSpPr>
          <p:nvPr>
            <p:ph idx="1"/>
          </p:nvPr>
        </p:nvSpPr>
        <p:spPr>
          <a:xfrm>
            <a:off x="428625" y="1857375"/>
            <a:ext cx="8531225" cy="4786313"/>
          </a:xfrm>
        </p:spPr>
        <p:txBody>
          <a:bodyPr/>
          <a:lstStyle/>
          <a:p>
            <a:pPr marL="0" indent="539750">
              <a:buFont typeface="Wingdings" panose="05000000000000000000" pitchFamily="2" charset="2"/>
              <a:buNone/>
            </a:pPr>
            <a:r>
              <a:rPr lang="zh-CN" altLang="en-US" sz="2800"/>
              <a:t>选取一个记录（可选第一个记录）作为</a:t>
            </a:r>
            <a:r>
              <a:rPr lang="zh-CN" altLang="en-US" sz="2800">
                <a:solidFill>
                  <a:srgbClr val="FF0000"/>
                </a:solidFill>
              </a:rPr>
              <a:t>枢轴记录</a:t>
            </a:r>
            <a:r>
              <a:rPr lang="zh-CN" altLang="en-US" sz="2800"/>
              <a:t>，通过一趟快速排序将待排序列分割成独立的两个部分，</a:t>
            </a:r>
            <a:r>
              <a:rPr lang="zh-CN" altLang="en-US" sz="2800">
                <a:solidFill>
                  <a:srgbClr val="FF0000"/>
                </a:solidFill>
              </a:rPr>
              <a:t>记录的关键字比枢轴记录的关键字小的都被移动到前半部分，记录的关键字比枢轴记录的关键字大的都被移动到后半部分</a:t>
            </a:r>
            <a:r>
              <a:rPr lang="zh-CN" altLang="en-US" sz="2800"/>
              <a:t>，</a:t>
            </a:r>
            <a:r>
              <a:rPr lang="zh-CN" altLang="en-US" sz="2800">
                <a:solidFill>
                  <a:srgbClr val="003399"/>
                </a:solidFill>
              </a:rPr>
              <a:t>枢轴记录也就找到了它的最终位置并存放好</a:t>
            </a:r>
            <a:r>
              <a:rPr lang="zh-CN" altLang="en-US" sz="2800"/>
              <a:t>，这称为一趟快速排序。</a:t>
            </a:r>
            <a:endParaRPr lang="en-US" altLang="zh-CN" sz="2800"/>
          </a:p>
          <a:p>
            <a:pPr marL="0" indent="539750">
              <a:buFont typeface="Wingdings" panose="05000000000000000000" pitchFamily="2" charset="2"/>
              <a:buNone/>
            </a:pPr>
            <a:r>
              <a:rPr lang="zh-CN" altLang="en-US" sz="2800"/>
              <a:t>之后分别</a:t>
            </a:r>
            <a:r>
              <a:rPr lang="zh-CN" altLang="en-US" sz="2800">
                <a:solidFill>
                  <a:srgbClr val="003399"/>
                </a:solidFill>
              </a:rPr>
              <a:t>对分割成两部分的子序列再进行快速排序</a:t>
            </a:r>
            <a:r>
              <a:rPr lang="zh-CN" altLang="en-US" sz="2800"/>
              <a:t>，这样两部分子序列中的枢轴记录也得到了最终在序列中的位置并被存放好。不断进行下去，直至每个待排子序列中都只有一个记录时为止，此时整个待排序列已排好序，排序算法结束。</a:t>
            </a:r>
            <a:endParaRPr lang="zh-CN" altLang="en-US" sz="2800"/>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noFill/>
        </p:spPr>
        <p:txBody>
          <a:bodyPr/>
          <a:lstStyle/>
          <a:p>
            <a:pPr eaLnBrk="1" hangingPunct="1"/>
            <a:r>
              <a:rPr lang="zh-CN" altLang="en-US"/>
              <a:t>一趟排序过程</a:t>
            </a:r>
            <a:endParaRPr lang="zh-CN" altLang="en-US"/>
          </a:p>
        </p:txBody>
      </p:sp>
      <p:sp>
        <p:nvSpPr>
          <p:cNvPr id="36867" name="Rectangle 3"/>
          <p:cNvSpPr>
            <a:spLocks noChangeArrowheads="1"/>
          </p:cNvSpPr>
          <p:nvPr/>
        </p:nvSpPr>
        <p:spPr bwMode="auto">
          <a:xfrm>
            <a:off x="5905500" y="5110163"/>
            <a:ext cx="576263" cy="504825"/>
          </a:xfrm>
          <a:prstGeom prst="rect">
            <a:avLst/>
          </a:prstGeom>
          <a:solidFill>
            <a:srgbClr val="CCFFFF"/>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12</a:t>
            </a:r>
            <a:endParaRPr lang="en-US" altLang="zh-CN" sz="2800" b="1">
              <a:latin typeface="Tahoma" panose="020B0604030504040204" pitchFamily="34" charset="0"/>
            </a:endParaRPr>
          </a:p>
        </p:txBody>
      </p:sp>
      <p:sp>
        <p:nvSpPr>
          <p:cNvPr id="37892" name="Rectangle 4"/>
          <p:cNvSpPr>
            <a:spLocks noChangeArrowheads="1"/>
          </p:cNvSpPr>
          <p:nvPr/>
        </p:nvSpPr>
        <p:spPr bwMode="auto">
          <a:xfrm>
            <a:off x="611188" y="5049838"/>
            <a:ext cx="576262" cy="539750"/>
          </a:xfrm>
          <a:prstGeom prst="rect">
            <a:avLst/>
          </a:prstGeom>
          <a:solidFill>
            <a:srgbClr val="CCFFFF"/>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32</a:t>
            </a:r>
            <a:endParaRPr lang="en-US" altLang="zh-CN" sz="2800" b="1">
              <a:latin typeface="Tahoma" panose="020B0604030504040204" pitchFamily="34" charset="0"/>
            </a:endParaRPr>
          </a:p>
        </p:txBody>
      </p:sp>
      <p:sp>
        <p:nvSpPr>
          <p:cNvPr id="36869" name="Rectangle 6"/>
          <p:cNvSpPr>
            <a:spLocks noChangeArrowheads="1"/>
          </p:cNvSpPr>
          <p:nvPr/>
        </p:nvSpPr>
        <p:spPr bwMode="auto">
          <a:xfrm>
            <a:off x="7056438" y="5084763"/>
            <a:ext cx="576262" cy="504825"/>
          </a:xfrm>
          <a:prstGeom prst="rect">
            <a:avLst/>
          </a:prstGeom>
          <a:solidFill>
            <a:srgbClr val="CCFFFF"/>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29</a:t>
            </a:r>
            <a:endParaRPr lang="en-US" altLang="zh-CN" sz="2800" b="1">
              <a:latin typeface="Tahoma" panose="020B0604030504040204" pitchFamily="34" charset="0"/>
            </a:endParaRPr>
          </a:p>
        </p:txBody>
      </p:sp>
      <p:sp>
        <p:nvSpPr>
          <p:cNvPr id="736263" name="Rectangle 7"/>
          <p:cNvSpPr>
            <a:spLocks noChangeArrowheads="1"/>
          </p:cNvSpPr>
          <p:nvPr/>
        </p:nvSpPr>
        <p:spPr bwMode="auto">
          <a:xfrm>
            <a:off x="8132763" y="5086350"/>
            <a:ext cx="576262" cy="504825"/>
          </a:xfrm>
          <a:prstGeom prst="rect">
            <a:avLst/>
          </a:prstGeom>
          <a:solidFill>
            <a:srgbClr val="CCFFFF"/>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30</a:t>
            </a:r>
            <a:endParaRPr lang="en-US" altLang="zh-CN" sz="2800" b="1">
              <a:latin typeface="Tahoma" panose="020B0604030504040204" pitchFamily="34" charset="0"/>
            </a:endParaRPr>
          </a:p>
        </p:txBody>
      </p:sp>
      <p:sp>
        <p:nvSpPr>
          <p:cNvPr id="36871" name="Rectangle 8"/>
          <p:cNvSpPr>
            <a:spLocks noChangeArrowheads="1"/>
          </p:cNvSpPr>
          <p:nvPr/>
        </p:nvSpPr>
        <p:spPr bwMode="auto">
          <a:xfrm>
            <a:off x="2735263" y="5084763"/>
            <a:ext cx="576262" cy="504825"/>
          </a:xfrm>
          <a:prstGeom prst="rect">
            <a:avLst/>
          </a:prstGeom>
          <a:solidFill>
            <a:srgbClr val="CCFFFF"/>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45</a:t>
            </a:r>
            <a:endParaRPr lang="en-US" altLang="zh-CN" sz="2800" b="1">
              <a:latin typeface="Tahoma" panose="020B0604030504040204" pitchFamily="34" charset="0"/>
            </a:endParaRPr>
          </a:p>
        </p:txBody>
      </p:sp>
      <p:sp>
        <p:nvSpPr>
          <p:cNvPr id="36872" name="Rectangle 9"/>
          <p:cNvSpPr>
            <a:spLocks noChangeArrowheads="1"/>
          </p:cNvSpPr>
          <p:nvPr/>
        </p:nvSpPr>
        <p:spPr bwMode="auto">
          <a:xfrm>
            <a:off x="1692275" y="5084763"/>
            <a:ext cx="576263" cy="504825"/>
          </a:xfrm>
          <a:prstGeom prst="rect">
            <a:avLst/>
          </a:prstGeom>
          <a:solidFill>
            <a:srgbClr val="CCFFFF"/>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34</a:t>
            </a:r>
            <a:endParaRPr lang="en-US" altLang="zh-CN" sz="2800" b="1">
              <a:latin typeface="Tahoma" panose="020B0604030504040204" pitchFamily="34" charset="0"/>
            </a:endParaRPr>
          </a:p>
        </p:txBody>
      </p:sp>
      <p:sp>
        <p:nvSpPr>
          <p:cNvPr id="36873" name="Rectangle 10"/>
          <p:cNvSpPr>
            <a:spLocks noChangeArrowheads="1"/>
          </p:cNvSpPr>
          <p:nvPr/>
        </p:nvSpPr>
        <p:spPr bwMode="auto">
          <a:xfrm>
            <a:off x="4894263" y="5084763"/>
            <a:ext cx="576262" cy="504825"/>
          </a:xfrm>
          <a:prstGeom prst="rect">
            <a:avLst/>
          </a:prstGeom>
          <a:solidFill>
            <a:srgbClr val="CCFFFF"/>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34’</a:t>
            </a:r>
            <a:endParaRPr lang="en-US" altLang="zh-CN" sz="2800" b="1">
              <a:latin typeface="Tahoma" panose="020B0604030504040204" pitchFamily="34" charset="0"/>
            </a:endParaRPr>
          </a:p>
        </p:txBody>
      </p:sp>
      <p:sp>
        <p:nvSpPr>
          <p:cNvPr id="36874" name="Text Box 11"/>
          <p:cNvSpPr txBox="1">
            <a:spLocks noChangeArrowheads="1"/>
          </p:cNvSpPr>
          <p:nvPr/>
        </p:nvSpPr>
        <p:spPr bwMode="auto">
          <a:xfrm>
            <a:off x="431800" y="1989138"/>
            <a:ext cx="8461375" cy="234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folHlink"/>
              </a:buClr>
              <a:buSzPct val="60000"/>
              <a:buFont typeface="Wingdings" panose="05000000000000000000" pitchFamily="2" charset="2"/>
              <a:buChar char="n"/>
            </a:pPr>
            <a:r>
              <a:rPr lang="zh-CN" altLang="en-US" b="1">
                <a:latin typeface="Tahoma" panose="020B0604030504040204" pitchFamily="34" charset="0"/>
              </a:rPr>
              <a:t>选择枢轴值并存储枢轴值</a:t>
            </a:r>
            <a:endParaRPr lang="zh-CN" altLang="en-US" b="1">
              <a:latin typeface="Tahoma" panose="020B0604030504040204" pitchFamily="34" charset="0"/>
            </a:endParaRPr>
          </a:p>
          <a:p>
            <a:pPr eaLnBrk="1" hangingPunct="1">
              <a:lnSpc>
                <a:spcPct val="80000"/>
              </a:lnSpc>
              <a:spcBef>
                <a:spcPct val="50000"/>
              </a:spcBef>
              <a:buClr>
                <a:schemeClr val="folHlink"/>
              </a:buClr>
              <a:buSzPct val="60000"/>
              <a:buFont typeface="Wingdings" panose="05000000000000000000" pitchFamily="2" charset="2"/>
              <a:buChar char="n"/>
            </a:pPr>
            <a:r>
              <a:rPr lang="zh-CN" altLang="en-US" b="1">
                <a:latin typeface="Tahoma" panose="020B0604030504040204" pitchFamily="34" charset="0"/>
              </a:rPr>
              <a:t>初始化下标</a:t>
            </a:r>
            <a:r>
              <a:rPr lang="en-US" altLang="zh-CN" b="1">
                <a:latin typeface="Tahoma" panose="020B0604030504040204" pitchFamily="34" charset="0"/>
              </a:rPr>
              <a:t>i, j</a:t>
            </a:r>
            <a:r>
              <a:rPr lang="zh-CN" altLang="en-US" b="1">
                <a:latin typeface="Tahoma" panose="020B0604030504040204" pitchFamily="34" charset="0"/>
              </a:rPr>
              <a:t>，分别指向头、尾</a:t>
            </a:r>
            <a:endParaRPr lang="zh-CN" altLang="en-US" b="1">
              <a:latin typeface="Tahoma" panose="020B0604030504040204" pitchFamily="34" charset="0"/>
            </a:endParaRPr>
          </a:p>
          <a:p>
            <a:pPr eaLnBrk="1" hangingPunct="1">
              <a:spcBef>
                <a:spcPct val="50000"/>
              </a:spcBef>
              <a:buClr>
                <a:schemeClr val="folHlink"/>
              </a:buClr>
              <a:buSzPct val="60000"/>
              <a:buFont typeface="Wingdings" panose="05000000000000000000" pitchFamily="2" charset="2"/>
              <a:buChar char="n"/>
            </a:pPr>
            <a:r>
              <a:rPr lang="en-US" altLang="zh-CN" b="1">
                <a:latin typeface="Tahoma" panose="020B0604030504040204" pitchFamily="34" charset="0"/>
              </a:rPr>
              <a:t>j</a:t>
            </a:r>
            <a:r>
              <a:rPr lang="zh-CN" altLang="en-US" b="1">
                <a:latin typeface="Tahoma" panose="020B0604030504040204" pitchFamily="34" charset="0"/>
              </a:rPr>
              <a:t>递减直到遇到比枢轴值小的元素，将此元素覆盖到</a:t>
            </a:r>
            <a:r>
              <a:rPr lang="en-US" altLang="zh-CN" b="1">
                <a:latin typeface="Tahoma" panose="020B0604030504040204" pitchFamily="34" charset="0"/>
              </a:rPr>
              <a:t>i</a:t>
            </a:r>
            <a:r>
              <a:rPr lang="zh-CN" altLang="en-US" b="1">
                <a:latin typeface="Tahoma" panose="020B0604030504040204" pitchFamily="34" charset="0"/>
              </a:rPr>
              <a:t>的位置</a:t>
            </a:r>
            <a:endParaRPr lang="en-US" altLang="zh-CN" b="1">
              <a:latin typeface="Tahoma" panose="020B0604030504040204" pitchFamily="34" charset="0"/>
            </a:endParaRPr>
          </a:p>
          <a:p>
            <a:pPr eaLnBrk="1" hangingPunct="1">
              <a:spcBef>
                <a:spcPct val="50000"/>
              </a:spcBef>
              <a:buClr>
                <a:schemeClr val="folHlink"/>
              </a:buClr>
              <a:buSzPct val="60000"/>
              <a:buFont typeface="Wingdings" panose="05000000000000000000" pitchFamily="2" charset="2"/>
              <a:buChar char="n"/>
            </a:pPr>
            <a:r>
              <a:rPr lang="en-US" altLang="zh-CN" b="1">
                <a:latin typeface="Tahoma" panose="020B0604030504040204" pitchFamily="34" charset="0"/>
              </a:rPr>
              <a:t>i</a:t>
            </a:r>
            <a:r>
              <a:rPr lang="zh-CN" altLang="en-US" b="1">
                <a:latin typeface="Tahoma" panose="020B0604030504040204" pitchFamily="34" charset="0"/>
              </a:rPr>
              <a:t>递增直到遇到比枢轴值大的元素，将此元素覆盖到</a:t>
            </a:r>
            <a:r>
              <a:rPr lang="en-US" altLang="zh-CN" b="1">
                <a:latin typeface="Tahoma" panose="020B0604030504040204" pitchFamily="34" charset="0"/>
              </a:rPr>
              <a:t>j</a:t>
            </a:r>
            <a:r>
              <a:rPr lang="zh-CN" altLang="en-US" b="1">
                <a:latin typeface="Tahoma" panose="020B0604030504040204" pitchFamily="34" charset="0"/>
              </a:rPr>
              <a:t>的位置；重复上一步直到</a:t>
            </a:r>
            <a:r>
              <a:rPr lang="en-US" altLang="zh-CN" b="1">
                <a:latin typeface="Tahoma" panose="020B0604030504040204" pitchFamily="34" charset="0"/>
              </a:rPr>
              <a:t>i==j</a:t>
            </a:r>
            <a:r>
              <a:rPr lang="zh-CN" altLang="en-US" b="1">
                <a:latin typeface="Tahoma" panose="020B0604030504040204" pitchFamily="34" charset="0"/>
              </a:rPr>
              <a:t>，将枢轴值放到</a:t>
            </a:r>
            <a:r>
              <a:rPr lang="en-US" altLang="zh-CN" b="1">
                <a:latin typeface="Tahoma" panose="020B0604030504040204" pitchFamily="34" charset="0"/>
              </a:rPr>
              <a:t>i</a:t>
            </a:r>
            <a:r>
              <a:rPr lang="zh-CN" altLang="en-US" b="1">
                <a:latin typeface="Tahoma" panose="020B0604030504040204" pitchFamily="34" charset="0"/>
              </a:rPr>
              <a:t>的位置，完毕</a:t>
            </a:r>
            <a:endParaRPr lang="zh-CN" altLang="en-US" b="1">
              <a:latin typeface="Tahoma" panose="020B0604030504040204" pitchFamily="34" charset="0"/>
            </a:endParaRPr>
          </a:p>
        </p:txBody>
      </p:sp>
      <p:sp>
        <p:nvSpPr>
          <p:cNvPr id="36875" name="Rectangle 21"/>
          <p:cNvSpPr>
            <a:spLocks noChangeArrowheads="1"/>
          </p:cNvSpPr>
          <p:nvPr/>
        </p:nvSpPr>
        <p:spPr bwMode="auto">
          <a:xfrm>
            <a:off x="8135938" y="5084763"/>
            <a:ext cx="576262" cy="504825"/>
          </a:xfrm>
          <a:prstGeom prst="rect">
            <a:avLst/>
          </a:prstGeom>
          <a:solidFill>
            <a:srgbClr val="CCFFFF"/>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30</a:t>
            </a:r>
            <a:endParaRPr lang="en-US" altLang="zh-CN" sz="2800" b="1">
              <a:latin typeface="Tahoma" panose="020B0604030504040204" pitchFamily="34" charset="0"/>
            </a:endParaRPr>
          </a:p>
        </p:txBody>
      </p:sp>
      <p:sp>
        <p:nvSpPr>
          <p:cNvPr id="736278" name="Text Box 22"/>
          <p:cNvSpPr txBox="1">
            <a:spLocks noChangeArrowheads="1"/>
          </p:cNvSpPr>
          <p:nvPr/>
        </p:nvSpPr>
        <p:spPr bwMode="auto">
          <a:xfrm>
            <a:off x="611188" y="5768975"/>
            <a:ext cx="5397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folHlink"/>
              </a:buClr>
              <a:buSzPct val="60000"/>
              <a:buFont typeface="Wingdings" panose="05000000000000000000" pitchFamily="2" charset="2"/>
              <a:buNone/>
            </a:pPr>
            <a:r>
              <a:rPr lang="en-US" altLang="zh-CN" sz="2800" b="1">
                <a:latin typeface="Tahoma" panose="020B0604030504040204" pitchFamily="34" charset="0"/>
              </a:rPr>
              <a:t>i</a:t>
            </a:r>
            <a:endParaRPr lang="en-US" altLang="zh-CN" sz="2800" b="1">
              <a:latin typeface="Tahoma" panose="020B0604030504040204" pitchFamily="34" charset="0"/>
            </a:endParaRPr>
          </a:p>
        </p:txBody>
      </p:sp>
      <p:sp>
        <p:nvSpPr>
          <p:cNvPr id="736279" name="Text Box 23"/>
          <p:cNvSpPr txBox="1">
            <a:spLocks noChangeArrowheads="1"/>
          </p:cNvSpPr>
          <p:nvPr/>
        </p:nvSpPr>
        <p:spPr bwMode="auto">
          <a:xfrm>
            <a:off x="8215313" y="5753100"/>
            <a:ext cx="5397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folHlink"/>
              </a:buClr>
              <a:buSzPct val="60000"/>
              <a:buFont typeface="Wingdings" panose="05000000000000000000" pitchFamily="2" charset="2"/>
              <a:buNone/>
            </a:pPr>
            <a:r>
              <a:rPr lang="en-US" altLang="zh-CN" sz="2800" b="1">
                <a:latin typeface="Tahoma" panose="020B0604030504040204" pitchFamily="34" charset="0"/>
              </a:rPr>
              <a:t>j</a:t>
            </a:r>
            <a:endParaRPr lang="en-US" altLang="zh-CN" sz="2800" b="1">
              <a:latin typeface="Tahoma" panose="020B0604030504040204" pitchFamily="34" charset="0"/>
            </a:endParaRPr>
          </a:p>
        </p:txBody>
      </p:sp>
      <p:sp>
        <p:nvSpPr>
          <p:cNvPr id="736280" name="Rectangle 24"/>
          <p:cNvSpPr>
            <a:spLocks noChangeArrowheads="1"/>
          </p:cNvSpPr>
          <p:nvPr/>
        </p:nvSpPr>
        <p:spPr bwMode="auto">
          <a:xfrm>
            <a:off x="3871913" y="5103813"/>
            <a:ext cx="576262" cy="504825"/>
          </a:xfrm>
          <a:prstGeom prst="rect">
            <a:avLst/>
          </a:prstGeom>
          <a:solidFill>
            <a:srgbClr val="CCFFFF"/>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64</a:t>
            </a:r>
            <a:endParaRPr lang="en-US" altLang="zh-CN" sz="2800" b="1">
              <a:latin typeface="Tahoma" panose="020B0604030504040204" pitchFamily="34" charset="0"/>
            </a:endParaRPr>
          </a:p>
        </p:txBody>
      </p:sp>
      <p:sp>
        <p:nvSpPr>
          <p:cNvPr id="736281" name="Rectangle 25"/>
          <p:cNvSpPr>
            <a:spLocks noChangeArrowheads="1"/>
          </p:cNvSpPr>
          <p:nvPr/>
        </p:nvSpPr>
        <p:spPr bwMode="auto">
          <a:xfrm>
            <a:off x="1692275" y="5084763"/>
            <a:ext cx="576263" cy="504825"/>
          </a:xfrm>
          <a:prstGeom prst="rect">
            <a:avLst/>
          </a:prstGeom>
          <a:solidFill>
            <a:srgbClr val="CCFFFF"/>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34</a:t>
            </a:r>
            <a:endParaRPr lang="en-US" altLang="zh-CN" sz="2800" b="1">
              <a:latin typeface="Tahoma" panose="020B0604030504040204" pitchFamily="34" charset="0"/>
            </a:endParaRPr>
          </a:p>
        </p:txBody>
      </p:sp>
      <p:sp>
        <p:nvSpPr>
          <p:cNvPr id="736282" name="Rectangle 26"/>
          <p:cNvSpPr>
            <a:spLocks noChangeArrowheads="1"/>
          </p:cNvSpPr>
          <p:nvPr/>
        </p:nvSpPr>
        <p:spPr bwMode="auto">
          <a:xfrm>
            <a:off x="7056438" y="5084763"/>
            <a:ext cx="576262" cy="504825"/>
          </a:xfrm>
          <a:prstGeom prst="rect">
            <a:avLst/>
          </a:prstGeom>
          <a:solidFill>
            <a:srgbClr val="CCFFFF"/>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29</a:t>
            </a:r>
            <a:endParaRPr lang="en-US" altLang="zh-CN" sz="2800" b="1">
              <a:latin typeface="Tahoma" panose="020B0604030504040204" pitchFamily="34" charset="0"/>
            </a:endParaRPr>
          </a:p>
        </p:txBody>
      </p:sp>
      <p:sp>
        <p:nvSpPr>
          <p:cNvPr id="736283" name="Rectangle 27"/>
          <p:cNvSpPr>
            <a:spLocks noChangeArrowheads="1"/>
          </p:cNvSpPr>
          <p:nvPr/>
        </p:nvSpPr>
        <p:spPr bwMode="auto">
          <a:xfrm>
            <a:off x="2735263" y="5084763"/>
            <a:ext cx="576262" cy="504825"/>
          </a:xfrm>
          <a:prstGeom prst="rect">
            <a:avLst/>
          </a:prstGeom>
          <a:solidFill>
            <a:srgbClr val="CCFFFF"/>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45</a:t>
            </a:r>
            <a:endParaRPr lang="en-US" altLang="zh-CN" sz="2800" b="1">
              <a:latin typeface="Tahoma" panose="020B0604030504040204" pitchFamily="34" charset="0"/>
            </a:endParaRPr>
          </a:p>
        </p:txBody>
      </p:sp>
      <p:sp>
        <p:nvSpPr>
          <p:cNvPr id="736285" name="Rectangle 29"/>
          <p:cNvSpPr>
            <a:spLocks noChangeArrowheads="1"/>
          </p:cNvSpPr>
          <p:nvPr/>
        </p:nvSpPr>
        <p:spPr bwMode="auto">
          <a:xfrm>
            <a:off x="5902325" y="5110163"/>
            <a:ext cx="576263" cy="504825"/>
          </a:xfrm>
          <a:prstGeom prst="rect">
            <a:avLst/>
          </a:prstGeom>
          <a:solidFill>
            <a:srgbClr val="CCFFFF"/>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12</a:t>
            </a:r>
            <a:endParaRPr lang="en-US" altLang="zh-CN" sz="2800" b="1">
              <a:latin typeface="Tahoma" panose="020B0604030504040204" pitchFamily="34" charset="0"/>
            </a:endParaRPr>
          </a:p>
        </p:txBody>
      </p:sp>
      <p:sp>
        <p:nvSpPr>
          <p:cNvPr id="736286" name="Rectangle 30"/>
          <p:cNvSpPr>
            <a:spLocks noChangeArrowheads="1"/>
          </p:cNvSpPr>
          <p:nvPr/>
        </p:nvSpPr>
        <p:spPr bwMode="auto">
          <a:xfrm>
            <a:off x="8124825" y="5065713"/>
            <a:ext cx="720725" cy="541337"/>
          </a:xfrm>
          <a:prstGeom prst="rect">
            <a:avLst/>
          </a:prstGeom>
          <a:solidFill>
            <a:srgbClr val="FFFF99">
              <a:alpha val="52156"/>
            </a:srgbClr>
          </a:solidFill>
          <a:ln w="9525" algn="ctr">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6287" name="Rectangle 31"/>
          <p:cNvSpPr>
            <a:spLocks noChangeArrowheads="1"/>
          </p:cNvSpPr>
          <p:nvPr/>
        </p:nvSpPr>
        <p:spPr bwMode="auto">
          <a:xfrm>
            <a:off x="1620838" y="5049838"/>
            <a:ext cx="720725" cy="541337"/>
          </a:xfrm>
          <a:prstGeom prst="rect">
            <a:avLst/>
          </a:prstGeom>
          <a:solidFill>
            <a:srgbClr val="FFFF99">
              <a:alpha val="52156"/>
            </a:srgbClr>
          </a:solidFill>
          <a:ln w="9525" algn="ctr">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6288" name="Rectangle 32"/>
          <p:cNvSpPr>
            <a:spLocks noChangeArrowheads="1"/>
          </p:cNvSpPr>
          <p:nvPr/>
        </p:nvSpPr>
        <p:spPr bwMode="auto">
          <a:xfrm>
            <a:off x="6981825" y="5049838"/>
            <a:ext cx="720725" cy="541337"/>
          </a:xfrm>
          <a:prstGeom prst="rect">
            <a:avLst/>
          </a:prstGeom>
          <a:solidFill>
            <a:srgbClr val="FFFF99">
              <a:alpha val="52156"/>
            </a:srgbClr>
          </a:solidFill>
          <a:ln w="9525" algn="ctr">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6289" name="Rectangle 33"/>
          <p:cNvSpPr>
            <a:spLocks noChangeArrowheads="1"/>
          </p:cNvSpPr>
          <p:nvPr/>
        </p:nvSpPr>
        <p:spPr bwMode="auto">
          <a:xfrm>
            <a:off x="2662238" y="5049838"/>
            <a:ext cx="720725" cy="541337"/>
          </a:xfrm>
          <a:prstGeom prst="rect">
            <a:avLst/>
          </a:prstGeom>
          <a:solidFill>
            <a:srgbClr val="FFFF99">
              <a:alpha val="52156"/>
            </a:srgbClr>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endParaRPr lang="zh-CN" altLang="zh-CN" sz="1000" b="1">
              <a:latin typeface="Tahoma" panose="020B0604030504040204" pitchFamily="34" charset="0"/>
            </a:endParaRPr>
          </a:p>
        </p:txBody>
      </p:sp>
      <p:sp>
        <p:nvSpPr>
          <p:cNvPr id="736290" name="Rectangle 34"/>
          <p:cNvSpPr>
            <a:spLocks noChangeArrowheads="1"/>
          </p:cNvSpPr>
          <p:nvPr/>
        </p:nvSpPr>
        <p:spPr bwMode="auto">
          <a:xfrm>
            <a:off x="5902325" y="5116513"/>
            <a:ext cx="720725" cy="479425"/>
          </a:xfrm>
          <a:prstGeom prst="rect">
            <a:avLst/>
          </a:prstGeom>
          <a:solidFill>
            <a:srgbClr val="FFFF99">
              <a:alpha val="52156"/>
            </a:srgbClr>
          </a:solidFill>
          <a:ln w="9525" algn="ctr">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 name="Rectangle 4"/>
          <p:cNvSpPr>
            <a:spLocks noChangeArrowheads="1"/>
          </p:cNvSpPr>
          <p:nvPr/>
        </p:nvSpPr>
        <p:spPr bwMode="auto">
          <a:xfrm>
            <a:off x="639763" y="4292600"/>
            <a:ext cx="576262" cy="539750"/>
          </a:xfrm>
          <a:prstGeom prst="rect">
            <a:avLst/>
          </a:prstGeom>
          <a:solidFill>
            <a:srgbClr val="CCFFFF"/>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32</a:t>
            </a:r>
            <a:endParaRPr lang="en-US" altLang="zh-CN" sz="2800" b="1">
              <a:latin typeface="Tahoma" panose="020B0604030504040204" pitchFamily="34" charset="0"/>
            </a:endParaRPr>
          </a:p>
        </p:txBody>
      </p:sp>
      <p:sp>
        <p:nvSpPr>
          <p:cNvPr id="2" name="灯片编号占位符 1"/>
          <p:cNvSpPr>
            <a:spLocks noGrp="1"/>
          </p:cNvSpPr>
          <p:nvPr>
            <p:ph type="sldNum" sz="quarter" idx="12"/>
          </p:nvPr>
        </p:nvSpPr>
        <p:spPr/>
        <p:txBody>
          <a:bodyPr/>
          <a:lstStyle/>
          <a:p>
            <a:fld id="{A7733EF6-204E-40DB-BD22-52615B166DB1}"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00347 -0.00255 L 0.00365 -0.12083 " pathEditMode="relative" rAng="0" ptsTypes="AA">
                                      <p:cBhvr>
                                        <p:cTn id="6" dur="2000" fill="hold"/>
                                        <p:tgtEl>
                                          <p:spTgt spid="37892"/>
                                        </p:tgtEl>
                                        <p:attrNameLst>
                                          <p:attrName>ppt_x</p:attrName>
                                          <p:attrName>ppt_y</p:attrName>
                                        </p:attrNameLst>
                                      </p:cBhvr>
                                      <p:rCtr x="0" y="-5926"/>
                                    </p:animMotion>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736278"/>
                                        </p:tgtEl>
                                        <p:attrNameLst>
                                          <p:attrName>style.visibility</p:attrName>
                                        </p:attrNameLst>
                                      </p:cBhvr>
                                      <p:to>
                                        <p:strVal val="visible"/>
                                      </p:to>
                                    </p:set>
                                    <p:animEffect transition="in" filter="blinds(horizontal)">
                                      <p:cBhvr>
                                        <p:cTn id="11" dur="500"/>
                                        <p:tgtEl>
                                          <p:spTgt spid="736278"/>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736279"/>
                                        </p:tgtEl>
                                        <p:attrNameLst>
                                          <p:attrName>style.visibility</p:attrName>
                                        </p:attrNameLst>
                                      </p:cBhvr>
                                      <p:to>
                                        <p:strVal val="visible"/>
                                      </p:to>
                                    </p:set>
                                    <p:animEffect transition="in" filter="blinds(horizontal)">
                                      <p:cBhvr>
                                        <p:cTn id="14" dur="500"/>
                                        <p:tgtEl>
                                          <p:spTgt spid="736279"/>
                                        </p:tgtEl>
                                      </p:cBhvr>
                                    </p:animEffec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2.77778E-6 -7.40741E-7 L -0.8191 -0.00532 " pathEditMode="relative" rAng="0" ptsTypes="AA">
                                      <p:cBhvr>
                                        <p:cTn id="18" dur="500" fill="hold"/>
                                        <p:tgtEl>
                                          <p:spTgt spid="736263"/>
                                        </p:tgtEl>
                                        <p:attrNameLst>
                                          <p:attrName>ppt_x</p:attrName>
                                          <p:attrName>ppt_y</p:attrName>
                                        </p:attrNameLst>
                                      </p:cBhvr>
                                      <p:rCtr x="-40955" y="-278"/>
                                    </p:animMotion>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73628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grpId="1" nodeType="clickEffect">
                                  <p:stCondLst>
                                    <p:cond delay="0"/>
                                  </p:stCondLst>
                                  <p:childTnLst>
                                    <p:animMotion origin="layout" path="M -4.16667E-6 3.69942E-6 L 0.12292 -0.00023 " pathEditMode="relative" rAng="0" ptsTypes="AA">
                                      <p:cBhvr>
                                        <p:cTn id="25" dur="500" fill="hold"/>
                                        <p:tgtEl>
                                          <p:spTgt spid="736278"/>
                                        </p:tgtEl>
                                        <p:attrNameLst>
                                          <p:attrName>ppt_x</p:attrName>
                                          <p:attrName>ppt_y</p:attrName>
                                        </p:attrNameLst>
                                      </p:cBhvr>
                                      <p:rCtr x="6146" y="-23"/>
                                    </p:animMotion>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grpId="0" nodeType="clickEffect">
                                  <p:stCondLst>
                                    <p:cond delay="0"/>
                                  </p:stCondLst>
                                  <p:childTnLst>
                                    <p:animMotion origin="layout" path="M 7.5E-6 5.37572E-6 L 0.70886 5.37572E-6 " pathEditMode="relative" ptsTypes="AA">
                                      <p:cBhvr>
                                        <p:cTn id="29" dur="500" fill="hold"/>
                                        <p:tgtEl>
                                          <p:spTgt spid="736281"/>
                                        </p:tgtEl>
                                        <p:attrNameLst>
                                          <p:attrName>ppt_x</p:attrName>
                                          <p:attrName>ppt_y</p:attrName>
                                        </p:attrNameLst>
                                      </p:cBhvr>
                                    </p:animMotion>
                                  </p:childTnLst>
                                </p:cTn>
                              </p:par>
                            </p:childTnLst>
                          </p:cTn>
                        </p:par>
                        <p:par>
                          <p:cTn id="30" fill="hold">
                            <p:stCondLst>
                              <p:cond delay="500"/>
                            </p:stCondLst>
                            <p:childTnLst>
                              <p:par>
                                <p:cTn id="31" presetID="1" presetClass="exit" presetSubtype="0" fill="hold" grpId="1" nodeType="afterEffect">
                                  <p:stCondLst>
                                    <p:cond delay="0"/>
                                  </p:stCondLst>
                                  <p:childTnLst>
                                    <p:set>
                                      <p:cBhvr>
                                        <p:cTn id="32" dur="1" fill="hold">
                                          <p:stCondLst>
                                            <p:cond delay="0"/>
                                          </p:stCondLst>
                                        </p:cTn>
                                        <p:tgtEl>
                                          <p:spTgt spid="736286"/>
                                        </p:tgtEl>
                                        <p:attrNameLst>
                                          <p:attrName>style.visibility</p:attrName>
                                        </p:attrNameLst>
                                      </p:cBhvr>
                                      <p:to>
                                        <p:strVal val="hidden"/>
                                      </p:to>
                                    </p:se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73628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grpId="1" nodeType="clickEffect">
                                  <p:stCondLst>
                                    <p:cond delay="0"/>
                                  </p:stCondLst>
                                  <p:childTnLst>
                                    <p:animMotion origin="layout" path="M 4.16667E-6 -2.22222E-6 L -0.11823 -2.22222E-6 " pathEditMode="relative" rAng="0" ptsTypes="AA">
                                      <p:cBhvr>
                                        <p:cTn id="39" dur="500" fill="hold"/>
                                        <p:tgtEl>
                                          <p:spTgt spid="736279"/>
                                        </p:tgtEl>
                                        <p:attrNameLst>
                                          <p:attrName>ppt_x</p:attrName>
                                          <p:attrName>ppt_y</p:attrName>
                                        </p:attrNameLst>
                                      </p:cBhvr>
                                      <p:rCtr x="-5920" y="0"/>
                                    </p:animMotion>
                                  </p:childTnLst>
                                </p:cTn>
                              </p:par>
                            </p:childTnLst>
                          </p:cTn>
                        </p:par>
                      </p:childTnLst>
                    </p:cTn>
                  </p:par>
                  <p:par>
                    <p:cTn id="40" fill="hold">
                      <p:stCondLst>
                        <p:cond delay="indefinite"/>
                      </p:stCondLst>
                      <p:childTnLst>
                        <p:par>
                          <p:cTn id="41" fill="hold">
                            <p:stCondLst>
                              <p:cond delay="0"/>
                            </p:stCondLst>
                            <p:childTnLst>
                              <p:par>
                                <p:cTn id="42" presetID="0" presetClass="path" presetSubtype="0" accel="50000" decel="50000" fill="hold" grpId="0" nodeType="clickEffect">
                                  <p:stCondLst>
                                    <p:cond delay="0"/>
                                  </p:stCondLst>
                                  <p:childTnLst>
                                    <p:animMotion origin="layout" path="M -2.5E-6 5.37572E-6 L -0.59062 5.37572E-6 " pathEditMode="relative" ptsTypes="AA">
                                      <p:cBhvr>
                                        <p:cTn id="43" dur="500" fill="hold"/>
                                        <p:tgtEl>
                                          <p:spTgt spid="736282"/>
                                        </p:tgtEl>
                                        <p:attrNameLst>
                                          <p:attrName>ppt_x</p:attrName>
                                          <p:attrName>ppt_y</p:attrName>
                                        </p:attrNameLst>
                                      </p:cBhvr>
                                    </p:animMotion>
                                  </p:childTnLst>
                                </p:cTn>
                              </p:par>
                            </p:childTnLst>
                          </p:cTn>
                        </p:par>
                        <p:par>
                          <p:cTn id="44" fill="hold">
                            <p:stCondLst>
                              <p:cond delay="500"/>
                            </p:stCondLst>
                            <p:childTnLst>
                              <p:par>
                                <p:cTn id="45" presetID="1" presetClass="exit" presetSubtype="0" fill="hold" grpId="1" nodeType="afterEffect">
                                  <p:stCondLst>
                                    <p:cond delay="0"/>
                                  </p:stCondLst>
                                  <p:childTnLst>
                                    <p:set>
                                      <p:cBhvr>
                                        <p:cTn id="46" dur="1" fill="hold">
                                          <p:stCondLst>
                                            <p:cond delay="0"/>
                                          </p:stCondLst>
                                        </p:cTn>
                                        <p:tgtEl>
                                          <p:spTgt spid="736287"/>
                                        </p:tgtEl>
                                        <p:attrNameLst>
                                          <p:attrName>style.visibility</p:attrName>
                                        </p:attrNameLst>
                                      </p:cBhvr>
                                      <p:to>
                                        <p:strVal val="hidden"/>
                                      </p:to>
                                    </p:se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73628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0" presetClass="path" presetSubtype="0" accel="50000" decel="50000" fill="hold" grpId="2" nodeType="clickEffect">
                                  <p:stCondLst>
                                    <p:cond delay="0"/>
                                  </p:stCondLst>
                                  <p:childTnLst>
                                    <p:animMotion origin="layout" path="M 0.12292 -0.00023 L 0.24114 -0.00023 " pathEditMode="relative" rAng="0" ptsTypes="AA">
                                      <p:cBhvr>
                                        <p:cTn id="53" dur="500" fill="hold"/>
                                        <p:tgtEl>
                                          <p:spTgt spid="736278"/>
                                        </p:tgtEl>
                                        <p:attrNameLst>
                                          <p:attrName>ppt_x</p:attrName>
                                          <p:attrName>ppt_y</p:attrName>
                                        </p:attrNameLst>
                                      </p:cBhvr>
                                      <p:rCtr x="5903" y="0"/>
                                    </p:animMotion>
                                  </p:childTnLst>
                                </p:cTn>
                              </p:par>
                            </p:childTnLst>
                          </p:cTn>
                        </p:par>
                      </p:childTnLst>
                    </p:cTn>
                  </p:par>
                  <p:par>
                    <p:cTn id="54" fill="hold">
                      <p:stCondLst>
                        <p:cond delay="indefinite"/>
                      </p:stCondLst>
                      <p:childTnLst>
                        <p:par>
                          <p:cTn id="55" fill="hold">
                            <p:stCondLst>
                              <p:cond delay="0"/>
                            </p:stCondLst>
                            <p:childTnLst>
                              <p:par>
                                <p:cTn id="56" presetID="0" presetClass="path" presetSubtype="0" accel="50000" decel="50000" fill="hold" grpId="0" nodeType="clickEffect">
                                  <p:stCondLst>
                                    <p:cond delay="0"/>
                                  </p:stCondLst>
                                  <p:childTnLst>
                                    <p:animMotion origin="layout" path="M -6.11111E-6 5.37572E-6 L 0.47239 5.37572E-6 " pathEditMode="relative" ptsTypes="AA">
                                      <p:cBhvr>
                                        <p:cTn id="57" dur="500" fill="hold"/>
                                        <p:tgtEl>
                                          <p:spTgt spid="736283"/>
                                        </p:tgtEl>
                                        <p:attrNameLst>
                                          <p:attrName>ppt_x</p:attrName>
                                          <p:attrName>ppt_y</p:attrName>
                                        </p:attrNameLst>
                                      </p:cBhvr>
                                    </p:animMotion>
                                  </p:childTnLst>
                                </p:cTn>
                              </p:par>
                            </p:childTnLst>
                          </p:cTn>
                        </p:par>
                        <p:par>
                          <p:cTn id="58" fill="hold">
                            <p:stCondLst>
                              <p:cond delay="500"/>
                            </p:stCondLst>
                            <p:childTnLst>
                              <p:par>
                                <p:cTn id="59" presetID="1" presetClass="exit" presetSubtype="0" fill="hold" grpId="1" nodeType="afterEffect">
                                  <p:stCondLst>
                                    <p:cond delay="0"/>
                                  </p:stCondLst>
                                  <p:childTnLst>
                                    <p:set>
                                      <p:cBhvr>
                                        <p:cTn id="60" dur="1" fill="hold">
                                          <p:stCondLst>
                                            <p:cond delay="0"/>
                                          </p:stCondLst>
                                        </p:cTn>
                                        <p:tgtEl>
                                          <p:spTgt spid="736288"/>
                                        </p:tgtEl>
                                        <p:attrNameLst>
                                          <p:attrName>style.visibility</p:attrName>
                                        </p:attrNameLst>
                                      </p:cBhvr>
                                      <p:to>
                                        <p:strVal val="hidden"/>
                                      </p:to>
                                    </p:set>
                                  </p:childTnLst>
                                </p:cTn>
                              </p:par>
                            </p:childTnLst>
                          </p:cTn>
                        </p:par>
                        <p:par>
                          <p:cTn id="61" fill="hold">
                            <p:stCondLst>
                              <p:cond delay="500"/>
                            </p:stCondLst>
                            <p:childTnLst>
                              <p:par>
                                <p:cTn id="62" presetID="1" presetClass="entr" presetSubtype="0" fill="hold" grpId="0" nodeType="afterEffect">
                                  <p:stCondLst>
                                    <p:cond delay="0"/>
                                  </p:stCondLst>
                                  <p:childTnLst>
                                    <p:set>
                                      <p:cBhvr>
                                        <p:cTn id="63" dur="1" fill="hold">
                                          <p:stCondLst>
                                            <p:cond delay="0"/>
                                          </p:stCondLst>
                                        </p:cTn>
                                        <p:tgtEl>
                                          <p:spTgt spid="736289"/>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0" presetClass="path" presetSubtype="0" accel="50000" decel="50000" fill="hold" grpId="2" nodeType="clickEffect">
                                  <p:stCondLst>
                                    <p:cond delay="0"/>
                                  </p:stCondLst>
                                  <p:childTnLst>
                                    <p:animMotion origin="layout" path="M -0.11823 3.69942E-6 L -0.2665 3.69942E-6 " pathEditMode="relative" rAng="0" ptsTypes="AA">
                                      <p:cBhvr>
                                        <p:cTn id="67" dur="500" fill="hold"/>
                                        <p:tgtEl>
                                          <p:spTgt spid="736279"/>
                                        </p:tgtEl>
                                        <p:attrNameLst>
                                          <p:attrName>ppt_x</p:attrName>
                                          <p:attrName>ppt_y</p:attrName>
                                        </p:attrNameLst>
                                      </p:cBhvr>
                                      <p:rCtr x="-7413" y="0"/>
                                    </p:animMotion>
                                  </p:childTnLst>
                                </p:cTn>
                              </p:par>
                            </p:childTnLst>
                          </p:cTn>
                        </p:par>
                      </p:childTnLst>
                    </p:cTn>
                  </p:par>
                  <p:par>
                    <p:cTn id="68" fill="hold">
                      <p:stCondLst>
                        <p:cond delay="indefinite"/>
                      </p:stCondLst>
                      <p:childTnLst>
                        <p:par>
                          <p:cTn id="69" fill="hold">
                            <p:stCondLst>
                              <p:cond delay="0"/>
                            </p:stCondLst>
                            <p:childTnLst>
                              <p:par>
                                <p:cTn id="70" presetID="0" presetClass="path" presetSubtype="0" accel="50000" decel="50000" fill="hold" grpId="0" nodeType="clickEffect">
                                  <p:stCondLst>
                                    <p:cond delay="0"/>
                                  </p:stCondLst>
                                  <p:childTnLst>
                                    <p:animMotion origin="layout" path="M -0.00104 -0.00093 L -0.3434 0.00069 " pathEditMode="relative" rAng="0" ptsTypes="AA">
                                      <p:cBhvr>
                                        <p:cTn id="71" dur="500" fill="hold"/>
                                        <p:tgtEl>
                                          <p:spTgt spid="736285"/>
                                        </p:tgtEl>
                                        <p:attrNameLst>
                                          <p:attrName>ppt_x</p:attrName>
                                          <p:attrName>ppt_y</p:attrName>
                                        </p:attrNameLst>
                                      </p:cBhvr>
                                      <p:rCtr x="-17118" y="69"/>
                                    </p:animMotion>
                                  </p:childTnLst>
                                </p:cTn>
                              </p:par>
                            </p:childTnLst>
                          </p:cTn>
                        </p:par>
                        <p:par>
                          <p:cTn id="72" fill="hold">
                            <p:stCondLst>
                              <p:cond delay="500"/>
                            </p:stCondLst>
                            <p:childTnLst>
                              <p:par>
                                <p:cTn id="73" presetID="1" presetClass="exit" presetSubtype="0" fill="hold" grpId="1" nodeType="afterEffect">
                                  <p:stCondLst>
                                    <p:cond delay="0"/>
                                  </p:stCondLst>
                                  <p:childTnLst>
                                    <p:set>
                                      <p:cBhvr>
                                        <p:cTn id="74" dur="1" fill="hold">
                                          <p:stCondLst>
                                            <p:cond delay="0"/>
                                          </p:stCondLst>
                                        </p:cTn>
                                        <p:tgtEl>
                                          <p:spTgt spid="736289"/>
                                        </p:tgtEl>
                                        <p:attrNameLst>
                                          <p:attrName>style.visibility</p:attrName>
                                        </p:attrNameLst>
                                      </p:cBhvr>
                                      <p:to>
                                        <p:strVal val="hidden"/>
                                      </p:to>
                                    </p:set>
                                  </p:childTnLst>
                                </p:cTn>
                              </p:par>
                            </p:childTnLst>
                          </p:cTn>
                        </p:par>
                        <p:par>
                          <p:cTn id="75" fill="hold">
                            <p:stCondLst>
                              <p:cond delay="500"/>
                            </p:stCondLst>
                            <p:childTnLst>
                              <p:par>
                                <p:cTn id="76" presetID="1" presetClass="entr" presetSubtype="0" fill="hold" grpId="0" nodeType="afterEffect">
                                  <p:stCondLst>
                                    <p:cond delay="0"/>
                                  </p:stCondLst>
                                  <p:childTnLst>
                                    <p:set>
                                      <p:cBhvr>
                                        <p:cTn id="77" dur="1" fill="hold">
                                          <p:stCondLst>
                                            <p:cond delay="0"/>
                                          </p:stCondLst>
                                        </p:cTn>
                                        <p:tgtEl>
                                          <p:spTgt spid="736290"/>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0" presetClass="path" presetSubtype="0" accel="50000" decel="50000" fill="hold" grpId="3" nodeType="clickEffect">
                                  <p:stCondLst>
                                    <p:cond delay="0"/>
                                  </p:stCondLst>
                                  <p:childTnLst>
                                    <p:animMotion origin="layout" path="M 0.24114 -0.00023 L 0.3592 -0.00023 " pathEditMode="relative" rAng="0" ptsTypes="AA">
                                      <p:cBhvr>
                                        <p:cTn id="81" dur="500" fill="hold"/>
                                        <p:tgtEl>
                                          <p:spTgt spid="736278"/>
                                        </p:tgtEl>
                                        <p:attrNameLst>
                                          <p:attrName>ppt_x</p:attrName>
                                          <p:attrName>ppt_y</p:attrName>
                                        </p:attrNameLst>
                                      </p:cBhvr>
                                      <p:rCtr x="5903" y="0"/>
                                    </p:animMotion>
                                  </p:childTnLst>
                                </p:cTn>
                              </p:par>
                            </p:childTnLst>
                          </p:cTn>
                        </p:par>
                        <p:par>
                          <p:cTn id="82" fill="hold">
                            <p:stCondLst>
                              <p:cond delay="500"/>
                            </p:stCondLst>
                            <p:childTnLst>
                              <p:par>
                                <p:cTn id="83" presetID="1" presetClass="exit" presetSubtype="0" fill="hold" grpId="1" nodeType="afterEffect">
                                  <p:stCondLst>
                                    <p:cond delay="0"/>
                                  </p:stCondLst>
                                  <p:childTnLst>
                                    <p:set>
                                      <p:cBhvr>
                                        <p:cTn id="84" dur="1" fill="hold">
                                          <p:stCondLst>
                                            <p:cond delay="0"/>
                                          </p:stCondLst>
                                        </p:cTn>
                                        <p:tgtEl>
                                          <p:spTgt spid="736290"/>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37" presetClass="path" presetSubtype="0" accel="50000" decel="50000" fill="hold" grpId="0" nodeType="clickEffect">
                                  <p:stCondLst>
                                    <p:cond delay="0"/>
                                  </p:stCondLst>
                                  <p:childTnLst>
                                    <p:animMotion origin="layout" path="M 3.05556E-6 3.33333E-6 L 0.05902 0.0074 C 0.07152 0.00902 0.08993 0.01064 0.1092 0.01064 C 0.13125 0.01064 0.14896 0.00902 0.16146 0.0074 L 0.221 3.33333E-6 " pathEditMode="relative" rAng="0" ptsTypes="FffFF">
                                      <p:cBhvr>
                                        <p:cTn id="88" dur="2000" fill="hold"/>
                                        <p:tgtEl>
                                          <p:spTgt spid="736280"/>
                                        </p:tgtEl>
                                        <p:attrNameLst>
                                          <p:attrName>ppt_x</p:attrName>
                                          <p:attrName>ppt_y</p:attrName>
                                        </p:attrNameLst>
                                      </p:cBhvr>
                                      <p:rCtr x="11042" y="532"/>
                                    </p:animMotion>
                                  </p:childTnLst>
                                </p:cTn>
                              </p:par>
                            </p:childTnLst>
                          </p:cTn>
                        </p:par>
                      </p:childTnLst>
                    </p:cTn>
                  </p:par>
                  <p:par>
                    <p:cTn id="89" fill="hold">
                      <p:stCondLst>
                        <p:cond delay="indefinite"/>
                      </p:stCondLst>
                      <p:childTnLst>
                        <p:par>
                          <p:cTn id="90" fill="hold">
                            <p:stCondLst>
                              <p:cond delay="0"/>
                            </p:stCondLst>
                            <p:childTnLst>
                              <p:par>
                                <p:cTn id="91" presetID="0" presetClass="path" presetSubtype="0" accel="50000" decel="50000" fill="hold" nodeType="clickEffect">
                                  <p:stCondLst>
                                    <p:cond delay="0"/>
                                  </p:stCondLst>
                                  <p:childTnLst>
                                    <p:animMotion origin="layout" path="M -0.26649 4.04624E-7 L -0.48316 4.04624E-7 " pathEditMode="relative" rAng="0" ptsTypes="AA">
                                      <p:cBhvr>
                                        <p:cTn id="92" dur="500" fill="hold"/>
                                        <p:tgtEl>
                                          <p:spTgt spid="736279"/>
                                        </p:tgtEl>
                                        <p:attrNameLst>
                                          <p:attrName>ppt_x</p:attrName>
                                          <p:attrName>ppt_y</p:attrName>
                                        </p:attrNameLst>
                                      </p:cBhvr>
                                      <p:rCtr x="-10833" y="0"/>
                                    </p:animMotion>
                                  </p:childTnLst>
                                </p:cTn>
                              </p:par>
                            </p:childTnLst>
                          </p:cTn>
                        </p:par>
                      </p:childTnLst>
                    </p:cTn>
                  </p:par>
                  <p:par>
                    <p:cTn id="93" fill="hold">
                      <p:stCondLst>
                        <p:cond delay="indefinite"/>
                      </p:stCondLst>
                      <p:childTnLst>
                        <p:par>
                          <p:cTn id="94" fill="hold">
                            <p:stCondLst>
                              <p:cond delay="0"/>
                            </p:stCondLst>
                            <p:childTnLst>
                              <p:par>
                                <p:cTn id="95" presetID="50" presetClass="path" presetSubtype="0" accel="50000" decel="50000" fill="hold" grpId="0" nodeType="clickEffect">
                                  <p:stCondLst>
                                    <p:cond delay="0"/>
                                  </p:stCondLst>
                                  <p:childTnLst>
                                    <p:animMotion origin="layout" path="M 0.00052 -0.01041 L 0.17604 -0.01041 C 0.25486 -0.01041 0.35191 0.02176 0.35191 0.04815 L 0.35191 0.10787 " pathEditMode="relative" rAng="0" ptsTypes="FfFF">
                                      <p:cBhvr>
                                        <p:cTn id="96" dur="2000" fill="hold"/>
                                        <p:tgtEl>
                                          <p:spTgt spid="25"/>
                                        </p:tgtEl>
                                        <p:attrNameLst>
                                          <p:attrName>ppt_x</p:attrName>
                                          <p:attrName>ppt_y</p:attrName>
                                        </p:attrNameLst>
                                      </p:cBhvr>
                                      <p:rCtr x="17569" y="59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nimBg="1"/>
      <p:bldP spid="736263" grpId="0" animBg="1"/>
      <p:bldP spid="736278" grpId="0"/>
      <p:bldP spid="736278" grpId="1"/>
      <p:bldP spid="736278" grpId="2"/>
      <p:bldP spid="736278" grpId="3"/>
      <p:bldP spid="736279" grpId="0"/>
      <p:bldP spid="736279" grpId="1"/>
      <p:bldP spid="736279" grpId="2"/>
      <p:bldP spid="736280" grpId="0" animBg="1"/>
      <p:bldP spid="736281" grpId="0" animBg="1"/>
      <p:bldP spid="736282" grpId="0" animBg="1"/>
      <p:bldP spid="736283" grpId="0" animBg="1"/>
      <p:bldP spid="736285" grpId="0" animBg="1"/>
      <p:bldP spid="736286" grpId="0" animBg="1"/>
      <p:bldP spid="736286" grpId="1" animBg="1"/>
      <p:bldP spid="736287" grpId="0" animBg="1"/>
      <p:bldP spid="736287" grpId="1" animBg="1"/>
      <p:bldP spid="736288" grpId="0" animBg="1"/>
      <p:bldP spid="736288" grpId="1" animBg="1"/>
      <p:bldP spid="736289" grpId="0" animBg="1"/>
      <p:bldP spid="736289" grpId="1" animBg="1"/>
      <p:bldP spid="736290" grpId="0" animBg="1"/>
      <p:bldP spid="736290" grpId="1" animBg="1"/>
      <p:bldP spid="2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en-US" altLang="zh-CN"/>
              <a:t>9.3.2   </a:t>
            </a:r>
            <a:r>
              <a:rPr lang="zh-CN" altLang="en-US"/>
              <a:t>快速排序</a:t>
            </a:r>
            <a:endParaRPr lang="zh-CN" altLang="en-US"/>
          </a:p>
        </p:txBody>
      </p:sp>
      <p:sp>
        <p:nvSpPr>
          <p:cNvPr id="3" name="内容占位符 2"/>
          <p:cNvSpPr>
            <a:spLocks noGrp="1"/>
          </p:cNvSpPr>
          <p:nvPr>
            <p:ph idx="1"/>
          </p:nvPr>
        </p:nvSpPr>
        <p:spPr>
          <a:xfrm>
            <a:off x="928688" y="1928813"/>
            <a:ext cx="8031162" cy="4175125"/>
          </a:xfrm>
        </p:spPr>
        <p:txBody>
          <a:bodyPr/>
          <a:lstStyle/>
          <a:p>
            <a:pPr eaLnBrk="1" hangingPunct="1"/>
            <a:r>
              <a:rPr lang="zh-CN" altLang="en-US"/>
              <a:t>算法思想：</a:t>
            </a:r>
            <a:endParaRPr lang="zh-CN" altLang="en-US"/>
          </a:p>
          <a:p>
            <a:pPr lvl="1" eaLnBrk="1" hangingPunct="1"/>
            <a:r>
              <a:rPr lang="zh-CN" altLang="en-US"/>
              <a:t>选择枢轴值（</a:t>
            </a:r>
            <a:r>
              <a:rPr lang="en-US" altLang="zh-CN"/>
              <a:t>pivot</a:t>
            </a:r>
            <a:r>
              <a:rPr lang="zh-CN" altLang="en-US"/>
              <a:t>）</a:t>
            </a:r>
            <a:endParaRPr lang="zh-CN" altLang="en-US"/>
          </a:p>
          <a:p>
            <a:pPr lvl="1" eaLnBrk="1" hangingPunct="1"/>
            <a:r>
              <a:rPr lang="zh-CN" altLang="en-US"/>
              <a:t>将序列划分为两个子序列</a:t>
            </a:r>
            <a:r>
              <a:rPr lang="en-US" altLang="zh-CN"/>
              <a:t>L</a:t>
            </a:r>
            <a:r>
              <a:rPr lang="zh-CN" altLang="en-US"/>
              <a:t>和</a:t>
            </a:r>
            <a:r>
              <a:rPr lang="en-US" altLang="zh-CN"/>
              <a:t>R</a:t>
            </a:r>
            <a:r>
              <a:rPr lang="zh-CN" altLang="en-US"/>
              <a:t>，使得</a:t>
            </a:r>
            <a:r>
              <a:rPr lang="en-US" altLang="zh-CN"/>
              <a:t>L</a:t>
            </a:r>
            <a:r>
              <a:rPr lang="zh-CN" altLang="en-US"/>
              <a:t>中所有记录都小于或等于轴值，</a:t>
            </a:r>
            <a:r>
              <a:rPr lang="en-US" altLang="zh-CN"/>
              <a:t>R</a:t>
            </a:r>
            <a:r>
              <a:rPr lang="zh-CN" altLang="en-US"/>
              <a:t>中记录都大于轴值</a:t>
            </a:r>
            <a:endParaRPr lang="zh-CN" altLang="en-US"/>
          </a:p>
          <a:p>
            <a:pPr lvl="1" eaLnBrk="1" hangingPunct="1"/>
            <a:r>
              <a:rPr lang="zh-CN" altLang="en-US"/>
              <a:t>对子序列</a:t>
            </a:r>
            <a:r>
              <a:rPr lang="en-US" altLang="zh-CN"/>
              <a:t>L</a:t>
            </a:r>
            <a:r>
              <a:rPr lang="zh-CN" altLang="en-US"/>
              <a:t>和</a:t>
            </a:r>
            <a:r>
              <a:rPr lang="en-US" altLang="zh-CN"/>
              <a:t>R</a:t>
            </a:r>
            <a:r>
              <a:rPr lang="zh-CN" altLang="en-US"/>
              <a:t>递归进行快速排序 </a:t>
            </a:r>
            <a:endParaRPr lang="en-US" altLang="zh-CN">
              <a:solidFill>
                <a:srgbClr val="000000"/>
              </a:solidFill>
              <a:latin typeface="Arial Black" panose="020B0A04020102020204" charset="0"/>
            </a:endParaRPr>
          </a:p>
          <a:p>
            <a:pPr algn="just" eaLnBrk="1" hangingPunct="1"/>
            <a:r>
              <a:rPr lang="zh-CN" altLang="en-US"/>
              <a:t>基于分治法的排序</a:t>
            </a:r>
            <a:endParaRPr lang="zh-CN" altLang="en-US"/>
          </a:p>
          <a:p>
            <a:pPr lvl="1" eaLnBrk="1" hangingPunct="1"/>
            <a:endParaRPr lang="zh-CN" altLang="en-US"/>
          </a:p>
          <a:p>
            <a:endParaRPr lang="zh-CN" altLang="en-US"/>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a:t>快速排序</a:t>
            </a:r>
            <a:endParaRPr lang="zh-CN" altLang="en-US"/>
          </a:p>
        </p:txBody>
      </p:sp>
      <p:sp>
        <p:nvSpPr>
          <p:cNvPr id="3" name="内容占位符 2"/>
          <p:cNvSpPr>
            <a:spLocks noGrp="1"/>
          </p:cNvSpPr>
          <p:nvPr>
            <p:ph idx="1"/>
          </p:nvPr>
        </p:nvSpPr>
        <p:spPr/>
        <p:txBody>
          <a:bodyPr/>
          <a:lstStyle/>
          <a:p>
            <a:pPr eaLnBrk="1" hangingPunct="1"/>
            <a:r>
              <a:rPr lang="zh-CN" altLang="en-US"/>
              <a:t>整个快速排序的关键，轴值位于正确位置，分割后使得</a:t>
            </a:r>
            <a:endParaRPr lang="zh-CN" altLang="en-US"/>
          </a:p>
          <a:p>
            <a:pPr lvl="1" eaLnBrk="1" hangingPunct="1"/>
            <a:r>
              <a:rPr lang="en-US" altLang="zh-CN"/>
              <a:t>L</a:t>
            </a:r>
            <a:r>
              <a:rPr lang="zh-CN" altLang="en-US"/>
              <a:t>中所有记录位于轴值左边</a:t>
            </a:r>
            <a:endParaRPr lang="zh-CN" altLang="en-US"/>
          </a:p>
          <a:p>
            <a:pPr lvl="1" eaLnBrk="1" hangingPunct="1"/>
            <a:r>
              <a:rPr lang="en-US" altLang="zh-CN"/>
              <a:t>R</a:t>
            </a:r>
            <a:r>
              <a:rPr lang="zh-CN" altLang="en-US"/>
              <a:t>中记录位于轴值右边</a:t>
            </a:r>
            <a:endParaRPr lang="zh-CN" altLang="en-US"/>
          </a:p>
          <a:p>
            <a:endParaRPr lang="zh-CN" altLang="en-US"/>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27088" y="260350"/>
            <a:ext cx="7793037" cy="839788"/>
          </a:xfrm>
        </p:spPr>
        <p:txBody>
          <a:bodyPr/>
          <a:lstStyle/>
          <a:p>
            <a:pPr eaLnBrk="1" hangingPunct="1"/>
            <a:r>
              <a:rPr lang="zh-CN" altLang="en-US" sz="4000"/>
              <a:t>一趟快速排序详解</a:t>
            </a:r>
            <a:endParaRPr lang="zh-CN" altLang="en-US" sz="4000"/>
          </a:p>
        </p:txBody>
      </p:sp>
      <p:sp>
        <p:nvSpPr>
          <p:cNvPr id="39939" name="Rectangle 3"/>
          <p:cNvSpPr>
            <a:spLocks noGrp="1" noChangeArrowheads="1"/>
          </p:cNvSpPr>
          <p:nvPr>
            <p:ph type="body" idx="1"/>
          </p:nvPr>
        </p:nvSpPr>
        <p:spPr/>
        <p:txBody>
          <a:bodyPr/>
          <a:lstStyle/>
          <a:p>
            <a:pPr eaLnBrk="1" hangingPunct="1"/>
            <a:endParaRPr lang="zh-CN" altLang="en-US"/>
          </a:p>
        </p:txBody>
      </p:sp>
      <p:pic>
        <p:nvPicPr>
          <p:cNvPr id="39940" name="Picture 4" descr="9D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58888" y="1125538"/>
            <a:ext cx="61214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a:t>快速排序全过程 </a:t>
            </a:r>
            <a:endParaRPr lang="zh-CN" altLang="en-US"/>
          </a:p>
        </p:txBody>
      </p:sp>
      <p:sp>
        <p:nvSpPr>
          <p:cNvPr id="40963" name="Rectangle 3"/>
          <p:cNvSpPr>
            <a:spLocks noGrp="1" noChangeArrowheads="1"/>
          </p:cNvSpPr>
          <p:nvPr>
            <p:ph type="body" idx="1"/>
          </p:nvPr>
        </p:nvSpPr>
        <p:spPr/>
        <p:txBody>
          <a:bodyPr/>
          <a:lstStyle/>
          <a:p>
            <a:pPr eaLnBrk="1" hangingPunct="1"/>
            <a:endParaRPr lang="zh-CN" altLang="en-US"/>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graphicFrame>
        <p:nvGraphicFramePr>
          <p:cNvPr id="3" name="对象 2"/>
          <p:cNvGraphicFramePr/>
          <p:nvPr>
            <p:custDataLst>
              <p:tags r:id="rId1"/>
            </p:custDataLst>
          </p:nvPr>
        </p:nvGraphicFramePr>
        <p:xfrm>
          <a:off x="212725" y="1858645"/>
          <a:ext cx="8747125" cy="3766820"/>
        </p:xfrm>
        <a:graphic>
          <a:graphicData uri="http://schemas.openxmlformats.org/presentationml/2006/ole">
            <mc:AlternateContent xmlns:mc="http://schemas.openxmlformats.org/markup-compatibility/2006">
              <mc:Choice xmlns:v="urn:schemas-microsoft-com:vml" Requires="v">
                <p:oleObj spid="_x0000_s4" name="" r:id="rId2" imgW="8740140" imgH="3764280" progId="Paint.Picture">
                  <p:embed/>
                </p:oleObj>
              </mc:Choice>
              <mc:Fallback>
                <p:oleObj name="" r:id="rId2" imgW="8740140" imgH="3764280" progId="Paint.Picture">
                  <p:embed/>
                  <p:pic>
                    <p:nvPicPr>
                      <p:cNvPr id="0" name="图片 3"/>
                      <p:cNvPicPr/>
                      <p:nvPr/>
                    </p:nvPicPr>
                    <p:blipFill>
                      <a:blip r:embed="rId3"/>
                      <a:stretch>
                        <a:fillRect/>
                      </a:stretch>
                    </p:blipFill>
                    <p:spPr>
                      <a:xfrm>
                        <a:off x="212725" y="1858645"/>
                        <a:ext cx="8747125" cy="3766820"/>
                      </a:xfrm>
                      <a:prstGeom prst="rect">
                        <a:avLst/>
                      </a:prstGeom>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0" y="0"/>
            <a:ext cx="7793038" cy="714375"/>
          </a:xfrm>
        </p:spPr>
        <p:txBody>
          <a:bodyPr/>
          <a:lstStyle/>
          <a:p>
            <a:r>
              <a:rPr lang="zh-CN" altLang="en-US"/>
              <a:t>快速排序算法</a:t>
            </a:r>
            <a:endParaRPr lang="zh-CN" altLang="en-US"/>
          </a:p>
        </p:txBody>
      </p:sp>
      <p:sp>
        <p:nvSpPr>
          <p:cNvPr id="3" name="内容占位符 2"/>
          <p:cNvSpPr>
            <a:spLocks noGrp="1"/>
          </p:cNvSpPr>
          <p:nvPr>
            <p:ph idx="1"/>
          </p:nvPr>
        </p:nvSpPr>
        <p:spPr>
          <a:xfrm>
            <a:off x="0" y="571500"/>
            <a:ext cx="9144000" cy="6286500"/>
          </a:xfrm>
          <a:solidFill>
            <a:schemeClr val="accent1">
              <a:lumMod val="20000"/>
              <a:lumOff val="80000"/>
            </a:schemeClr>
          </a:solidFill>
        </p:spPr>
        <p:txBody>
          <a:bodyPr/>
          <a:lstStyle/>
          <a:p>
            <a:pPr marL="0" indent="0">
              <a:buFont typeface="Wingdings" panose="05000000000000000000" pitchFamily="2" charset="2"/>
              <a:buNone/>
              <a:defRPr/>
            </a:pPr>
            <a:r>
              <a:rPr lang="en-US" altLang="zh-CN" sz="1800" dirty="0"/>
              <a:t> private static void </a:t>
            </a:r>
            <a:r>
              <a:rPr lang="en-US" altLang="zh-CN" sz="1800" dirty="0" err="1">
                <a:solidFill>
                  <a:srgbClr val="7030A0"/>
                </a:solidFill>
              </a:rPr>
              <a:t>quickSort</a:t>
            </a:r>
            <a:r>
              <a:rPr lang="en-US" altLang="zh-CN" sz="1800" dirty="0">
                <a:solidFill>
                  <a:srgbClr val="7030A0"/>
                </a:solidFill>
              </a:rPr>
              <a:t>(</a:t>
            </a:r>
            <a:r>
              <a:rPr lang="en-US" altLang="zh-CN" sz="1800" dirty="0" err="1">
                <a:solidFill>
                  <a:srgbClr val="7030A0"/>
                </a:solidFill>
              </a:rPr>
              <a:t>int</a:t>
            </a:r>
            <a:r>
              <a:rPr lang="en-US" altLang="zh-CN" sz="1800" dirty="0">
                <a:solidFill>
                  <a:srgbClr val="7030A0"/>
                </a:solidFill>
              </a:rPr>
              <a:t>[] table, </a:t>
            </a:r>
            <a:r>
              <a:rPr lang="en-US" altLang="zh-CN" sz="1800" dirty="0" err="1">
                <a:solidFill>
                  <a:srgbClr val="7030A0"/>
                </a:solidFill>
              </a:rPr>
              <a:t>int</a:t>
            </a:r>
            <a:r>
              <a:rPr lang="en-US" altLang="zh-CN" sz="1800" dirty="0">
                <a:solidFill>
                  <a:srgbClr val="7030A0"/>
                </a:solidFill>
              </a:rPr>
              <a:t> low, </a:t>
            </a:r>
            <a:r>
              <a:rPr lang="en-US" altLang="zh-CN" sz="1800" dirty="0" err="1">
                <a:solidFill>
                  <a:srgbClr val="7030A0"/>
                </a:solidFill>
              </a:rPr>
              <a:t>int</a:t>
            </a:r>
            <a:r>
              <a:rPr lang="en-US" altLang="zh-CN" sz="1800" dirty="0">
                <a:solidFill>
                  <a:srgbClr val="7030A0"/>
                </a:solidFill>
              </a:rPr>
              <a:t> high) </a:t>
            </a:r>
            <a:r>
              <a:rPr lang="en-US" altLang="zh-CN" sz="1800" dirty="0"/>
              <a:t>//</a:t>
            </a:r>
            <a:r>
              <a:rPr lang="zh-CN" altLang="en-US" sz="1800" dirty="0"/>
              <a:t>一趟快速排序，递归</a:t>
            </a:r>
            <a:endParaRPr lang="zh-CN" altLang="en-US" sz="1800" dirty="0"/>
          </a:p>
          <a:p>
            <a:pPr marL="0" indent="0">
              <a:buFont typeface="Wingdings" panose="05000000000000000000" pitchFamily="2" charset="2"/>
              <a:buNone/>
              <a:defRPr/>
            </a:pPr>
            <a:r>
              <a:rPr lang="zh-CN" altLang="en-US" sz="1800" dirty="0"/>
              <a:t> </a:t>
            </a:r>
            <a:r>
              <a:rPr lang="en-US" altLang="zh-CN" sz="1800" dirty="0"/>
              <a:t>{   if (low&lt;high)                //low</a:t>
            </a:r>
            <a:r>
              <a:rPr lang="zh-CN" altLang="en-US" sz="1800" dirty="0"/>
              <a:t>、</a:t>
            </a:r>
            <a:r>
              <a:rPr lang="en-US" altLang="zh-CN" sz="1800" dirty="0"/>
              <a:t>high</a:t>
            </a:r>
            <a:r>
              <a:rPr lang="zh-CN" altLang="en-US" sz="1800" dirty="0"/>
              <a:t>指定序列的下界和上界，序列有效</a:t>
            </a:r>
            <a:endParaRPr lang="zh-CN" altLang="en-US" sz="1800" dirty="0"/>
          </a:p>
          <a:p>
            <a:pPr marL="0" indent="0">
              <a:buFont typeface="Wingdings" panose="05000000000000000000" pitchFamily="2" charset="2"/>
              <a:buNone/>
              <a:defRPr/>
            </a:pPr>
            <a:r>
              <a:rPr lang="zh-CN" altLang="en-US" sz="1800" dirty="0"/>
              <a:t>        </a:t>
            </a:r>
            <a:r>
              <a:rPr lang="en-US" altLang="zh-CN" sz="1800" dirty="0"/>
              <a:t>{   </a:t>
            </a:r>
            <a:r>
              <a:rPr lang="en-US" altLang="zh-CN" sz="1800" dirty="0" err="1"/>
              <a:t>int</a:t>
            </a:r>
            <a:r>
              <a:rPr lang="en-US" altLang="zh-CN" sz="1800" dirty="0"/>
              <a:t> </a:t>
            </a:r>
            <a:r>
              <a:rPr lang="en-US" altLang="zh-CN" sz="1800" dirty="0" err="1"/>
              <a:t>i</a:t>
            </a:r>
            <a:r>
              <a:rPr lang="en-US" altLang="zh-CN" sz="1800" dirty="0"/>
              <a:t>=low, j=high;</a:t>
            </a:r>
            <a:endParaRPr lang="en-US" altLang="zh-CN" sz="1800" dirty="0"/>
          </a:p>
          <a:p>
            <a:pPr marL="0" indent="0">
              <a:buFont typeface="Wingdings" panose="05000000000000000000" pitchFamily="2" charset="2"/>
              <a:buNone/>
              <a:defRPr/>
            </a:pPr>
            <a:r>
              <a:rPr lang="en-US" altLang="zh-CN" sz="1800" dirty="0"/>
              <a:t>             </a:t>
            </a:r>
            <a:r>
              <a:rPr lang="en-US" altLang="zh-CN" sz="1800" dirty="0" err="1"/>
              <a:t>int</a:t>
            </a:r>
            <a:r>
              <a:rPr lang="en-US" altLang="zh-CN" sz="1800" dirty="0"/>
              <a:t> </a:t>
            </a:r>
            <a:r>
              <a:rPr lang="en-US" altLang="zh-CN" sz="1800" dirty="0" err="1"/>
              <a:t>vot</a:t>
            </a:r>
            <a:r>
              <a:rPr lang="en-US" altLang="zh-CN" sz="1800" dirty="0"/>
              <a:t>=table[</a:t>
            </a:r>
            <a:r>
              <a:rPr lang="en-US" altLang="zh-CN" sz="1800" dirty="0" err="1"/>
              <a:t>i</a:t>
            </a:r>
            <a:r>
              <a:rPr lang="en-US" altLang="zh-CN" sz="1800" dirty="0"/>
              <a:t>];                             //</a:t>
            </a:r>
            <a:r>
              <a:rPr lang="zh-CN" altLang="en-US" sz="1800" dirty="0"/>
              <a:t>第一个值作为枢轴（基准）值</a:t>
            </a:r>
            <a:endParaRPr lang="zh-CN" altLang="en-US" sz="1800" dirty="0"/>
          </a:p>
          <a:p>
            <a:pPr marL="0" indent="0">
              <a:buFont typeface="Wingdings" panose="05000000000000000000" pitchFamily="2" charset="2"/>
              <a:buNone/>
              <a:defRPr/>
            </a:pPr>
            <a:r>
              <a:rPr lang="zh-CN" altLang="en-US" sz="1800" dirty="0"/>
              <a:t>             </a:t>
            </a:r>
            <a:r>
              <a:rPr lang="en-US" altLang="zh-CN" sz="1800" dirty="0">
                <a:solidFill>
                  <a:srgbClr val="FF0000"/>
                </a:solidFill>
              </a:rPr>
              <a:t>while (</a:t>
            </a:r>
            <a:r>
              <a:rPr lang="en-US" altLang="zh-CN" sz="1800" dirty="0" err="1">
                <a:solidFill>
                  <a:srgbClr val="FF0000"/>
                </a:solidFill>
              </a:rPr>
              <a:t>i</a:t>
            </a:r>
            <a:r>
              <a:rPr lang="en-US" altLang="zh-CN" sz="1800" dirty="0">
                <a:solidFill>
                  <a:srgbClr val="FF0000"/>
                </a:solidFill>
              </a:rPr>
              <a:t>!=j)                                  </a:t>
            </a:r>
            <a:r>
              <a:rPr lang="en-US" altLang="zh-CN" sz="1800" dirty="0"/>
              <a:t>//</a:t>
            </a:r>
            <a:r>
              <a:rPr lang="zh-CN" altLang="en-US" sz="1800" dirty="0"/>
              <a:t>一趟排序</a:t>
            </a:r>
            <a:endParaRPr lang="zh-CN" altLang="en-US" sz="1800" dirty="0"/>
          </a:p>
          <a:p>
            <a:pPr marL="0" indent="0">
              <a:buFont typeface="Wingdings" panose="05000000000000000000" pitchFamily="2" charset="2"/>
              <a:buNone/>
              <a:defRPr/>
            </a:pPr>
            <a:r>
              <a:rPr lang="zh-CN" altLang="en-US" sz="1800" dirty="0"/>
              <a:t>             </a:t>
            </a:r>
            <a:r>
              <a:rPr lang="en-US" altLang="zh-CN" sz="1800" dirty="0"/>
              <a:t>{ </a:t>
            </a:r>
            <a:r>
              <a:rPr lang="en-US" altLang="zh-CN" sz="1800" dirty="0">
                <a:solidFill>
                  <a:srgbClr val="003399"/>
                </a:solidFill>
              </a:rPr>
              <a:t>while (</a:t>
            </a:r>
            <a:r>
              <a:rPr lang="en-US" altLang="zh-CN" sz="1800" dirty="0" err="1">
                <a:solidFill>
                  <a:srgbClr val="003399"/>
                </a:solidFill>
              </a:rPr>
              <a:t>i</a:t>
            </a:r>
            <a:r>
              <a:rPr lang="en-US" altLang="zh-CN" sz="1800" dirty="0">
                <a:solidFill>
                  <a:srgbClr val="003399"/>
                </a:solidFill>
              </a:rPr>
              <a:t>&lt;j &amp;&amp; </a:t>
            </a:r>
            <a:r>
              <a:rPr lang="en-US" altLang="zh-CN" sz="1800" dirty="0" err="1">
                <a:solidFill>
                  <a:srgbClr val="003399"/>
                </a:solidFill>
              </a:rPr>
              <a:t>vot</a:t>
            </a:r>
            <a:r>
              <a:rPr lang="en-US" altLang="zh-CN" sz="1800" dirty="0">
                <a:solidFill>
                  <a:srgbClr val="003399"/>
                </a:solidFill>
              </a:rPr>
              <a:t>&lt;=table[j])   //</a:t>
            </a:r>
            <a:r>
              <a:rPr lang="zh-CN" altLang="en-US" sz="1800" dirty="0">
                <a:solidFill>
                  <a:srgbClr val="003399"/>
                </a:solidFill>
              </a:rPr>
              <a:t>从后向前寻找较小值</a:t>
            </a:r>
            <a:endParaRPr lang="zh-CN" altLang="en-US" sz="1800" dirty="0">
              <a:solidFill>
                <a:srgbClr val="003399"/>
              </a:solidFill>
            </a:endParaRPr>
          </a:p>
          <a:p>
            <a:pPr marL="0" indent="0">
              <a:buFont typeface="Wingdings" panose="05000000000000000000" pitchFamily="2" charset="2"/>
              <a:buNone/>
              <a:defRPr/>
            </a:pPr>
            <a:r>
              <a:rPr lang="zh-CN" altLang="en-US" sz="1800" dirty="0">
                <a:solidFill>
                  <a:srgbClr val="003399"/>
                </a:solidFill>
              </a:rPr>
              <a:t>                     </a:t>
            </a:r>
            <a:r>
              <a:rPr lang="en-US" altLang="zh-CN" sz="1800" dirty="0">
                <a:solidFill>
                  <a:srgbClr val="003399"/>
                </a:solidFill>
              </a:rPr>
              <a:t>j--;</a:t>
            </a:r>
            <a:endParaRPr lang="en-US" altLang="zh-CN" sz="1800" dirty="0">
              <a:solidFill>
                <a:srgbClr val="003399"/>
              </a:solidFill>
            </a:endParaRPr>
          </a:p>
          <a:p>
            <a:pPr marL="0" indent="0">
              <a:buFont typeface="Wingdings" panose="05000000000000000000" pitchFamily="2" charset="2"/>
              <a:buNone/>
              <a:defRPr/>
            </a:pPr>
            <a:r>
              <a:rPr lang="en-US" altLang="zh-CN" sz="1800" dirty="0">
                <a:solidFill>
                  <a:srgbClr val="FF0000"/>
                </a:solidFill>
              </a:rPr>
              <a:t>                 if (</a:t>
            </a:r>
            <a:r>
              <a:rPr lang="en-US" altLang="zh-CN" sz="1800" dirty="0" err="1">
                <a:solidFill>
                  <a:srgbClr val="FF0000"/>
                </a:solidFill>
              </a:rPr>
              <a:t>i</a:t>
            </a:r>
            <a:r>
              <a:rPr lang="en-US" altLang="zh-CN" sz="1800" dirty="0">
                <a:solidFill>
                  <a:srgbClr val="FF0000"/>
                </a:solidFill>
              </a:rPr>
              <a:t>&lt;j)</a:t>
            </a:r>
            <a:endParaRPr lang="en-US" altLang="zh-CN" sz="1800" dirty="0">
              <a:solidFill>
                <a:srgbClr val="FF0000"/>
              </a:solidFill>
            </a:endParaRPr>
          </a:p>
          <a:p>
            <a:pPr marL="0" indent="0">
              <a:buFont typeface="Wingdings" panose="05000000000000000000" pitchFamily="2" charset="2"/>
              <a:buNone/>
              <a:defRPr/>
            </a:pPr>
            <a:r>
              <a:rPr lang="en-US" altLang="zh-CN" sz="1800" dirty="0">
                <a:solidFill>
                  <a:srgbClr val="FF0000"/>
                </a:solidFill>
              </a:rPr>
              <a:t>                 {  table[</a:t>
            </a:r>
            <a:r>
              <a:rPr lang="en-US" altLang="zh-CN" sz="1800" dirty="0" err="1">
                <a:solidFill>
                  <a:srgbClr val="FF0000"/>
                </a:solidFill>
              </a:rPr>
              <a:t>i</a:t>
            </a:r>
            <a:r>
              <a:rPr lang="en-US" altLang="zh-CN" sz="1800" dirty="0">
                <a:solidFill>
                  <a:srgbClr val="FF0000"/>
                </a:solidFill>
              </a:rPr>
              <a:t>]=table[j]; </a:t>
            </a:r>
            <a:r>
              <a:rPr lang="en-US" altLang="zh-CN" sz="1800" dirty="0" err="1">
                <a:solidFill>
                  <a:srgbClr val="FF0000"/>
                </a:solidFill>
              </a:rPr>
              <a:t>i</a:t>
            </a:r>
            <a:r>
              <a:rPr lang="en-US" altLang="zh-CN" sz="1800" dirty="0">
                <a:solidFill>
                  <a:srgbClr val="FF0000"/>
                </a:solidFill>
              </a:rPr>
              <a:t>++; }            //</a:t>
            </a:r>
            <a:r>
              <a:rPr lang="zh-CN" altLang="en-US" sz="1800" dirty="0">
                <a:solidFill>
                  <a:srgbClr val="FF0000"/>
                </a:solidFill>
              </a:rPr>
              <a:t>较小元素向前移动</a:t>
            </a:r>
            <a:endParaRPr lang="zh-CN" altLang="en-US" sz="1800" dirty="0">
              <a:solidFill>
                <a:srgbClr val="FF0000"/>
              </a:solidFill>
            </a:endParaRPr>
          </a:p>
          <a:p>
            <a:pPr marL="0" indent="0">
              <a:buFont typeface="Wingdings" panose="05000000000000000000" pitchFamily="2" charset="2"/>
              <a:buNone/>
              <a:defRPr/>
            </a:pPr>
            <a:r>
              <a:rPr lang="en-US" altLang="zh-CN" sz="1800" dirty="0">
                <a:solidFill>
                  <a:srgbClr val="003399"/>
                </a:solidFill>
              </a:rPr>
              <a:t>                 while (</a:t>
            </a:r>
            <a:r>
              <a:rPr lang="en-US" altLang="zh-CN" sz="1800" dirty="0" err="1">
                <a:solidFill>
                  <a:srgbClr val="003399"/>
                </a:solidFill>
              </a:rPr>
              <a:t>i</a:t>
            </a:r>
            <a:r>
              <a:rPr lang="en-US" altLang="zh-CN" sz="1800" dirty="0">
                <a:solidFill>
                  <a:srgbClr val="003399"/>
                </a:solidFill>
              </a:rPr>
              <a:t>&lt;j &amp;&amp; table[</a:t>
            </a:r>
            <a:r>
              <a:rPr lang="en-US" altLang="zh-CN" sz="1800" dirty="0" err="1">
                <a:solidFill>
                  <a:srgbClr val="003399"/>
                </a:solidFill>
              </a:rPr>
              <a:t>i</a:t>
            </a:r>
            <a:r>
              <a:rPr lang="en-US" altLang="zh-CN" sz="1800" dirty="0">
                <a:solidFill>
                  <a:srgbClr val="003399"/>
                </a:solidFill>
              </a:rPr>
              <a:t>]&lt;</a:t>
            </a:r>
            <a:r>
              <a:rPr lang="en-US" altLang="zh-CN" sz="1800" dirty="0" err="1">
                <a:solidFill>
                  <a:srgbClr val="003399"/>
                </a:solidFill>
              </a:rPr>
              <a:t>vot</a:t>
            </a:r>
            <a:r>
              <a:rPr lang="en-US" altLang="zh-CN" sz="1800" dirty="0">
                <a:solidFill>
                  <a:srgbClr val="003399"/>
                </a:solidFill>
              </a:rPr>
              <a:t>)               //</a:t>
            </a:r>
            <a:r>
              <a:rPr lang="zh-CN" altLang="en-US" sz="1800" dirty="0">
                <a:solidFill>
                  <a:srgbClr val="003399"/>
                </a:solidFill>
              </a:rPr>
              <a:t>从前向后寻找较大值</a:t>
            </a:r>
            <a:endParaRPr lang="zh-CN" altLang="en-US" sz="1800" dirty="0">
              <a:solidFill>
                <a:srgbClr val="003399"/>
              </a:solidFill>
            </a:endParaRPr>
          </a:p>
          <a:p>
            <a:pPr marL="0" indent="0">
              <a:buFont typeface="Wingdings" panose="05000000000000000000" pitchFamily="2" charset="2"/>
              <a:buNone/>
              <a:defRPr/>
            </a:pPr>
            <a:r>
              <a:rPr lang="zh-CN" altLang="en-US" sz="1800" dirty="0">
                <a:solidFill>
                  <a:srgbClr val="003399"/>
                </a:solidFill>
              </a:rPr>
              <a:t>                     </a:t>
            </a:r>
            <a:r>
              <a:rPr lang="en-US" altLang="zh-CN" sz="1800" dirty="0" err="1">
                <a:solidFill>
                  <a:srgbClr val="003399"/>
                </a:solidFill>
              </a:rPr>
              <a:t>i</a:t>
            </a:r>
            <a:r>
              <a:rPr lang="en-US" altLang="zh-CN" sz="1800" dirty="0">
                <a:solidFill>
                  <a:srgbClr val="003399"/>
                </a:solidFill>
              </a:rPr>
              <a:t>++;</a:t>
            </a:r>
            <a:endParaRPr lang="en-US" altLang="zh-CN" sz="1800" dirty="0">
              <a:solidFill>
                <a:srgbClr val="003399"/>
              </a:solidFill>
            </a:endParaRPr>
          </a:p>
          <a:p>
            <a:pPr marL="0" indent="0">
              <a:buFont typeface="Wingdings" panose="05000000000000000000" pitchFamily="2" charset="2"/>
              <a:buNone/>
              <a:defRPr/>
            </a:pPr>
            <a:r>
              <a:rPr lang="en-US" altLang="zh-CN" sz="1800" dirty="0">
                <a:solidFill>
                  <a:srgbClr val="FF0000"/>
                </a:solidFill>
              </a:rPr>
              <a:t>                 if (</a:t>
            </a:r>
            <a:r>
              <a:rPr lang="en-US" altLang="zh-CN" sz="1800" dirty="0" err="1">
                <a:solidFill>
                  <a:srgbClr val="FF0000"/>
                </a:solidFill>
              </a:rPr>
              <a:t>i</a:t>
            </a:r>
            <a:r>
              <a:rPr lang="en-US" altLang="zh-CN" sz="1800" dirty="0">
                <a:solidFill>
                  <a:srgbClr val="FF0000"/>
                </a:solidFill>
              </a:rPr>
              <a:t>&lt;j)</a:t>
            </a:r>
            <a:endParaRPr lang="en-US" altLang="zh-CN" sz="1800" dirty="0">
              <a:solidFill>
                <a:srgbClr val="FF0000"/>
              </a:solidFill>
            </a:endParaRPr>
          </a:p>
          <a:p>
            <a:pPr marL="0" indent="0">
              <a:buFont typeface="Wingdings" panose="05000000000000000000" pitchFamily="2" charset="2"/>
              <a:buNone/>
              <a:defRPr/>
            </a:pPr>
            <a:r>
              <a:rPr lang="en-US" altLang="zh-CN" sz="1800" dirty="0">
                <a:solidFill>
                  <a:srgbClr val="FF0000"/>
                </a:solidFill>
              </a:rPr>
              <a:t>                 {  table[j]=table[</a:t>
            </a:r>
            <a:r>
              <a:rPr lang="en-US" altLang="zh-CN" sz="1800" dirty="0" err="1">
                <a:solidFill>
                  <a:srgbClr val="FF0000"/>
                </a:solidFill>
              </a:rPr>
              <a:t>i</a:t>
            </a:r>
            <a:r>
              <a:rPr lang="en-US" altLang="zh-CN" sz="1800" dirty="0">
                <a:solidFill>
                  <a:srgbClr val="FF0000"/>
                </a:solidFill>
              </a:rPr>
              <a:t>]; j--; }                  //</a:t>
            </a:r>
            <a:r>
              <a:rPr lang="zh-CN" altLang="en-US" sz="1800" dirty="0">
                <a:solidFill>
                  <a:srgbClr val="FF0000"/>
                </a:solidFill>
              </a:rPr>
              <a:t>较大元素向后移动</a:t>
            </a:r>
            <a:endParaRPr lang="zh-CN" altLang="en-US" sz="1800" dirty="0">
              <a:solidFill>
                <a:srgbClr val="FF0000"/>
              </a:solidFill>
            </a:endParaRPr>
          </a:p>
          <a:p>
            <a:pPr marL="0" indent="0">
              <a:buFont typeface="Wingdings" panose="05000000000000000000" pitchFamily="2" charset="2"/>
              <a:buNone/>
              <a:defRPr/>
            </a:pPr>
            <a:r>
              <a:rPr lang="zh-CN" altLang="en-US" sz="1800" dirty="0"/>
              <a:t>               </a:t>
            </a:r>
            <a:r>
              <a:rPr lang="en-US" altLang="zh-CN" sz="1800" dirty="0"/>
              <a:t>}</a:t>
            </a:r>
            <a:endParaRPr lang="en-US" altLang="zh-CN" sz="1800" dirty="0"/>
          </a:p>
          <a:p>
            <a:pPr marL="0" indent="0">
              <a:buFont typeface="Wingdings" panose="05000000000000000000" pitchFamily="2" charset="2"/>
              <a:buNone/>
              <a:defRPr/>
            </a:pPr>
            <a:r>
              <a:rPr lang="en-US" altLang="zh-CN" sz="1800" dirty="0"/>
              <a:t>            </a:t>
            </a:r>
            <a:r>
              <a:rPr lang="en-US" altLang="zh-CN" sz="1800" dirty="0">
                <a:solidFill>
                  <a:srgbClr val="FF0000"/>
                </a:solidFill>
              </a:rPr>
              <a:t>table[</a:t>
            </a:r>
            <a:r>
              <a:rPr lang="en-US" altLang="zh-CN" sz="1800" dirty="0" err="1">
                <a:solidFill>
                  <a:srgbClr val="FF0000"/>
                </a:solidFill>
              </a:rPr>
              <a:t>i</a:t>
            </a:r>
            <a:r>
              <a:rPr lang="en-US" altLang="zh-CN" sz="1800" dirty="0">
                <a:solidFill>
                  <a:srgbClr val="FF0000"/>
                </a:solidFill>
              </a:rPr>
              <a:t>]=</a:t>
            </a:r>
            <a:r>
              <a:rPr lang="en-US" altLang="zh-CN" sz="1800" dirty="0" err="1">
                <a:solidFill>
                  <a:srgbClr val="FF0000"/>
                </a:solidFill>
              </a:rPr>
              <a:t>vot</a:t>
            </a:r>
            <a:r>
              <a:rPr lang="en-US" altLang="zh-CN" sz="1800" dirty="0">
                <a:solidFill>
                  <a:srgbClr val="FF0000"/>
                </a:solidFill>
              </a:rPr>
              <a:t>;                                  </a:t>
            </a:r>
            <a:r>
              <a:rPr lang="en-US" altLang="zh-CN" sz="1800" dirty="0"/>
              <a:t>//</a:t>
            </a:r>
            <a:r>
              <a:rPr lang="zh-CN" altLang="en-US" sz="1800" dirty="0"/>
              <a:t>基准值的最终位置</a:t>
            </a:r>
            <a:endParaRPr lang="zh-CN" altLang="en-US" sz="1800" dirty="0"/>
          </a:p>
          <a:p>
            <a:pPr marL="0" indent="0">
              <a:buFont typeface="Wingdings" panose="05000000000000000000" pitchFamily="2" charset="2"/>
              <a:buNone/>
              <a:defRPr/>
            </a:pPr>
            <a:r>
              <a:rPr lang="en-US" altLang="zh-CN" sz="1800" dirty="0"/>
              <a:t>            print(table);</a:t>
            </a:r>
            <a:endParaRPr lang="en-US" altLang="zh-CN" sz="1800" dirty="0"/>
          </a:p>
          <a:p>
            <a:pPr marL="0" indent="0">
              <a:buFont typeface="Wingdings" panose="05000000000000000000" pitchFamily="2" charset="2"/>
              <a:buNone/>
              <a:defRPr/>
            </a:pPr>
            <a:r>
              <a:rPr lang="en-US" altLang="zh-CN" sz="1800" dirty="0">
                <a:solidFill>
                  <a:srgbClr val="7030A0"/>
                </a:solidFill>
              </a:rPr>
              <a:t>            </a:t>
            </a:r>
            <a:r>
              <a:rPr lang="en-US" altLang="zh-CN" sz="1800" dirty="0" err="1">
                <a:solidFill>
                  <a:srgbClr val="7030A0"/>
                </a:solidFill>
              </a:rPr>
              <a:t>quickSort</a:t>
            </a:r>
            <a:r>
              <a:rPr lang="en-US" altLang="zh-CN" sz="1800" dirty="0">
                <a:solidFill>
                  <a:srgbClr val="7030A0"/>
                </a:solidFill>
              </a:rPr>
              <a:t>(table, low, j-1);                    //</a:t>
            </a:r>
            <a:r>
              <a:rPr lang="zh-CN" altLang="en-US" sz="1800" dirty="0">
                <a:solidFill>
                  <a:srgbClr val="7030A0"/>
                </a:solidFill>
              </a:rPr>
              <a:t>前端子序列再排序</a:t>
            </a:r>
            <a:endParaRPr lang="zh-CN" altLang="en-US" sz="1800" dirty="0">
              <a:solidFill>
                <a:srgbClr val="7030A0"/>
              </a:solidFill>
            </a:endParaRPr>
          </a:p>
          <a:p>
            <a:pPr marL="0" indent="0">
              <a:buFont typeface="Wingdings" panose="05000000000000000000" pitchFamily="2" charset="2"/>
              <a:buNone/>
              <a:defRPr/>
            </a:pPr>
            <a:r>
              <a:rPr lang="zh-CN" altLang="en-US" sz="1800" dirty="0">
                <a:solidFill>
                  <a:srgbClr val="7030A0"/>
                </a:solidFill>
              </a:rPr>
              <a:t>            </a:t>
            </a:r>
            <a:r>
              <a:rPr lang="en-US" altLang="zh-CN" sz="1800" dirty="0" err="1">
                <a:solidFill>
                  <a:srgbClr val="7030A0"/>
                </a:solidFill>
              </a:rPr>
              <a:t>quickSort</a:t>
            </a:r>
            <a:r>
              <a:rPr lang="en-US" altLang="zh-CN" sz="1800" dirty="0">
                <a:solidFill>
                  <a:srgbClr val="7030A0"/>
                </a:solidFill>
              </a:rPr>
              <a:t>(table, i+1, high);                   //</a:t>
            </a:r>
            <a:r>
              <a:rPr lang="zh-CN" altLang="en-US" sz="1800" dirty="0">
                <a:solidFill>
                  <a:srgbClr val="7030A0"/>
                </a:solidFill>
              </a:rPr>
              <a:t>后端子序列再排序</a:t>
            </a:r>
            <a:endParaRPr lang="zh-CN" altLang="en-US" sz="1800" dirty="0">
              <a:solidFill>
                <a:srgbClr val="7030A0"/>
              </a:solidFill>
            </a:endParaRPr>
          </a:p>
          <a:p>
            <a:pPr marL="0" indent="0">
              <a:buFont typeface="Wingdings" panose="05000000000000000000" pitchFamily="2" charset="2"/>
              <a:buNone/>
              <a:defRPr/>
            </a:pPr>
            <a:r>
              <a:rPr lang="zh-CN" altLang="en-US" sz="1800" dirty="0"/>
              <a:t>   </a:t>
            </a:r>
            <a:r>
              <a:rPr lang="en-US" altLang="zh-CN" sz="1800" dirty="0"/>
              <a:t>}    }</a:t>
            </a:r>
            <a:endParaRPr lang="zh-CN" altLang="en-US" sz="1800" dirty="0"/>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linds(horizontal)">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linds(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linds(horizont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blinds(horizontal)">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blinds(horizontal)">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blinds(horizontal)">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blinds(horizontal)">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blinds(horizontal)">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blinds(horizontal)">
                                      <p:cBhvr>
                                        <p:cTn id="72" dur="500"/>
                                        <p:tgtEl>
                                          <p:spTgt spid="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Effect transition="in" filter="blinds(horizontal)">
                                      <p:cBhvr>
                                        <p:cTn id="77" dur="500"/>
                                        <p:tgtEl>
                                          <p:spTgt spid="3">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3">
                                            <p:txEl>
                                              <p:pRg st="14" end="14"/>
                                            </p:txEl>
                                          </p:spTgt>
                                        </p:tgtEl>
                                        <p:attrNameLst>
                                          <p:attrName>style.visibility</p:attrName>
                                        </p:attrNameLst>
                                      </p:cBhvr>
                                      <p:to>
                                        <p:strVal val="visible"/>
                                      </p:to>
                                    </p:set>
                                    <p:animEffect transition="in" filter="blinds(horizontal)">
                                      <p:cBhvr>
                                        <p:cTn id="82" dur="500"/>
                                        <p:tgtEl>
                                          <p:spTgt spid="3">
                                            <p:txEl>
                                              <p:pRg st="14" end="1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3">
                                            <p:txEl>
                                              <p:pRg st="15" end="15"/>
                                            </p:txEl>
                                          </p:spTgt>
                                        </p:tgtEl>
                                        <p:attrNameLst>
                                          <p:attrName>style.visibility</p:attrName>
                                        </p:attrNameLst>
                                      </p:cBhvr>
                                      <p:to>
                                        <p:strVal val="visible"/>
                                      </p:to>
                                    </p:set>
                                    <p:animEffect transition="in" filter="blinds(horizontal)">
                                      <p:cBhvr>
                                        <p:cTn id="87" dur="500"/>
                                        <p:tgtEl>
                                          <p:spTgt spid="3">
                                            <p:txEl>
                                              <p:pRg st="15" end="1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3">
                                            <p:txEl>
                                              <p:pRg st="16" end="16"/>
                                            </p:txEl>
                                          </p:spTgt>
                                        </p:tgtEl>
                                        <p:attrNameLst>
                                          <p:attrName>style.visibility</p:attrName>
                                        </p:attrNameLst>
                                      </p:cBhvr>
                                      <p:to>
                                        <p:strVal val="visible"/>
                                      </p:to>
                                    </p:set>
                                    <p:animEffect transition="in" filter="blinds(horizontal)">
                                      <p:cBhvr>
                                        <p:cTn id="92" dur="500"/>
                                        <p:tgtEl>
                                          <p:spTgt spid="3">
                                            <p:txEl>
                                              <p:pRg st="16" end="16"/>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3">
                                            <p:txEl>
                                              <p:pRg st="17" end="17"/>
                                            </p:txEl>
                                          </p:spTgt>
                                        </p:tgtEl>
                                        <p:attrNameLst>
                                          <p:attrName>style.visibility</p:attrName>
                                        </p:attrNameLst>
                                      </p:cBhvr>
                                      <p:to>
                                        <p:strVal val="visible"/>
                                      </p:to>
                                    </p:set>
                                    <p:animEffect transition="in" filter="blinds(horizontal)">
                                      <p:cBhvr>
                                        <p:cTn id="97" dur="500"/>
                                        <p:tgtEl>
                                          <p:spTgt spid="3">
                                            <p:txEl>
                                              <p:pRg st="17" end="17"/>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3">
                                            <p:txEl>
                                              <p:pRg st="18" end="18"/>
                                            </p:txEl>
                                          </p:spTgt>
                                        </p:tgtEl>
                                        <p:attrNameLst>
                                          <p:attrName>style.visibility</p:attrName>
                                        </p:attrNameLst>
                                      </p:cBhvr>
                                      <p:to>
                                        <p:strVal val="visible"/>
                                      </p:to>
                                    </p:set>
                                    <p:animEffect transition="in" filter="blinds(horizontal)">
                                      <p:cBhvr>
                                        <p:cTn id="102"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a:t>快速排序效率分析</a:t>
            </a:r>
            <a:endParaRPr lang="zh-CN" altLang="en-US"/>
          </a:p>
        </p:txBody>
      </p:sp>
      <p:sp>
        <p:nvSpPr>
          <p:cNvPr id="41987" name="内容占位符 2"/>
          <p:cNvSpPr>
            <a:spLocks noGrp="1"/>
          </p:cNvSpPr>
          <p:nvPr>
            <p:ph idx="1"/>
          </p:nvPr>
        </p:nvSpPr>
        <p:spPr>
          <a:xfrm>
            <a:off x="785813" y="1785938"/>
            <a:ext cx="8174037" cy="4857750"/>
          </a:xfrm>
        </p:spPr>
        <p:txBody>
          <a:bodyPr/>
          <a:lstStyle/>
          <a:p>
            <a:pPr marL="0" indent="624205">
              <a:buFont typeface="Wingdings" panose="05000000000000000000" pitchFamily="2" charset="2"/>
              <a:buNone/>
              <a:defRPr/>
            </a:pPr>
            <a:r>
              <a:rPr lang="zh-CN" altLang="en-US" sz="2800" dirty="0"/>
              <a:t>快速排序的最差情况：每次选定的枢轴记录将待排序列分割成两个子序列，一个子序列中无记录，另一个中有</a:t>
            </a:r>
            <a:r>
              <a:rPr lang="en-US" altLang="zh-CN" sz="2800" dirty="0"/>
              <a:t>n-1</a:t>
            </a:r>
            <a:r>
              <a:rPr lang="zh-CN" altLang="en-US" sz="2800" dirty="0"/>
              <a:t>个记录。而且这种情况发生在每一次分割过程中，这时快速排序已经蜕化为冒泡排序的过程，算法的时间复杂度也变得很差，为</a:t>
            </a:r>
            <a:r>
              <a:rPr lang="en-US" altLang="zh-CN" sz="2800" dirty="0">
                <a:solidFill>
                  <a:srgbClr val="FF0000"/>
                </a:solidFill>
              </a:rPr>
              <a:t>O(n</a:t>
            </a:r>
            <a:r>
              <a:rPr lang="en-US" altLang="zh-CN" sz="2800" baseline="30000" dirty="0">
                <a:solidFill>
                  <a:srgbClr val="FF0000"/>
                </a:solidFill>
              </a:rPr>
              <a:t>2</a:t>
            </a:r>
            <a:r>
              <a:rPr lang="en-US" altLang="zh-CN" sz="2800" dirty="0">
                <a:solidFill>
                  <a:srgbClr val="FF0000"/>
                </a:solidFill>
              </a:rPr>
              <a:t>)</a:t>
            </a:r>
            <a:endParaRPr lang="en-US" altLang="zh-CN" sz="2800" dirty="0">
              <a:solidFill>
                <a:srgbClr val="FF0000"/>
              </a:solidFill>
            </a:endParaRPr>
          </a:p>
          <a:p>
            <a:pPr marL="0" indent="624205">
              <a:buFont typeface="Wingdings" panose="05000000000000000000" pitchFamily="2" charset="2"/>
              <a:buNone/>
              <a:defRPr/>
            </a:pPr>
            <a:r>
              <a:rPr lang="zh-CN" altLang="en-US" sz="2800" dirty="0"/>
              <a:t>快速排序的最好情况：每次选定的枢轴记录都将待排序列分成两个独立的长度几乎相等的子序列，即第一趟快速排序的范围是</a:t>
            </a:r>
            <a:r>
              <a:rPr lang="en-US" altLang="zh-CN" sz="2800" dirty="0"/>
              <a:t>n</a:t>
            </a:r>
            <a:r>
              <a:rPr lang="zh-CN" altLang="en-US" sz="2800" dirty="0"/>
              <a:t>个记录，第二趟快速排序的范围是两个长度各为</a:t>
            </a:r>
            <a:r>
              <a:rPr lang="en-US" altLang="zh-CN" sz="2800" dirty="0"/>
              <a:t>n/2</a:t>
            </a:r>
            <a:r>
              <a:rPr lang="zh-CN" altLang="en-US" sz="2800" dirty="0"/>
              <a:t>的子序列，第三趟快速排序的范围是四个长度各为</a:t>
            </a:r>
            <a:r>
              <a:rPr lang="en-US" altLang="zh-CN" sz="2800" dirty="0"/>
              <a:t>n/2/2</a:t>
            </a:r>
            <a:r>
              <a:rPr lang="zh-CN" altLang="en-US" sz="2800" dirty="0"/>
              <a:t>的子序列，依此类推，整个算法时间复杂度为</a:t>
            </a:r>
            <a:r>
              <a:rPr lang="en-US" altLang="zh-CN" sz="2800" dirty="0">
                <a:solidFill>
                  <a:srgbClr val="FF0000"/>
                </a:solidFill>
              </a:rPr>
              <a:t>O</a:t>
            </a:r>
            <a:r>
              <a:rPr lang="zh-CN" altLang="en-US" sz="2800" dirty="0">
                <a:solidFill>
                  <a:srgbClr val="FF0000"/>
                </a:solidFill>
              </a:rPr>
              <a:t>（</a:t>
            </a:r>
            <a:r>
              <a:rPr lang="en-US" altLang="zh-CN" sz="2800" dirty="0">
                <a:solidFill>
                  <a:srgbClr val="FF0000"/>
                </a:solidFill>
              </a:rPr>
              <a:t>nlog</a:t>
            </a:r>
            <a:r>
              <a:rPr lang="en-US" altLang="zh-CN" sz="2800" baseline="-25000" dirty="0">
                <a:solidFill>
                  <a:srgbClr val="FF0000"/>
                </a:solidFill>
              </a:rPr>
              <a:t>2</a:t>
            </a:r>
            <a:r>
              <a:rPr lang="en-US" altLang="zh-CN" sz="2800" dirty="0">
                <a:solidFill>
                  <a:srgbClr val="FF0000"/>
                </a:solidFill>
              </a:rPr>
              <a:t>n</a:t>
            </a:r>
            <a:r>
              <a:rPr lang="zh-CN" altLang="en-US" sz="2800" dirty="0">
                <a:solidFill>
                  <a:srgbClr val="FF0000"/>
                </a:solidFill>
              </a:rPr>
              <a:t>）</a:t>
            </a:r>
            <a:endParaRPr lang="zh-CN" altLang="en-US" sz="2800" dirty="0">
              <a:solidFill>
                <a:srgbClr val="FF0000"/>
              </a:solidFill>
              <a:latin typeface="宋体" panose="02010600030101010101" pitchFamily="2" charset="-122"/>
            </a:endParaRPr>
          </a:p>
          <a:p>
            <a:pPr>
              <a:defRPr/>
            </a:pPr>
            <a:endParaRPr lang="zh-CN" altLang="en-US" sz="2800" dirty="0"/>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blinds(horizontal)">
                                      <p:cBhvr>
                                        <p:cTn id="7" dur="500"/>
                                        <p:tgtEl>
                                          <p:spTgt spid="41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Effect transition="in" filter="blinds(horizontal)">
                                      <p:cBhvr>
                                        <p:cTn id="12" dur="500"/>
                                        <p:tgtEl>
                                          <p:spTgt spid="419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例：按学号递增排序的学生表</a:t>
            </a:r>
            <a:endParaRPr lang="zh-CN" altLang="en-US"/>
          </a:p>
        </p:txBody>
      </p:sp>
      <p:graphicFrame>
        <p:nvGraphicFramePr>
          <p:cNvPr id="5" name="内容占位符 4"/>
          <p:cNvGraphicFramePr>
            <a:graphicFrameLocks noGrp="1"/>
          </p:cNvGraphicFramePr>
          <p:nvPr>
            <p:ph idx="1"/>
          </p:nvPr>
        </p:nvGraphicFramePr>
        <p:xfrm>
          <a:off x="857250" y="1989138"/>
          <a:ext cx="8102601" cy="2225676"/>
        </p:xfrm>
        <a:graphic>
          <a:graphicData uri="http://schemas.openxmlformats.org/drawingml/2006/table">
            <a:tbl>
              <a:tblPr firstRow="1" bandRow="1">
                <a:tableStyleId>{5C22544A-7EE6-4342-B048-85BDC9FD1C3A}</a:tableStyleId>
              </a:tblPr>
              <a:tblGrid>
                <a:gridCol w="2700867"/>
                <a:gridCol w="2700867"/>
                <a:gridCol w="2700867"/>
              </a:tblGrid>
              <a:tr h="370946">
                <a:tc>
                  <a:txBody>
                    <a:bodyPr/>
                    <a:lstStyle/>
                    <a:p>
                      <a:pPr algn="ctr"/>
                      <a:r>
                        <a:rPr lang="zh-CN" altLang="en-US" sz="1800" dirty="0">
                          <a:solidFill>
                            <a:srgbClr val="003399"/>
                          </a:solidFill>
                        </a:rPr>
                        <a:t>学号</a:t>
                      </a:r>
                      <a:endParaRPr lang="zh-CN" altLang="en-US" sz="1800" dirty="0">
                        <a:solidFill>
                          <a:srgbClr val="003399"/>
                        </a:solidFill>
                      </a:endParaRPr>
                    </a:p>
                  </a:txBody>
                  <a:tcPr marT="45733" marB="45733"/>
                </a:tc>
                <a:tc>
                  <a:txBody>
                    <a:bodyPr/>
                    <a:lstStyle/>
                    <a:p>
                      <a:pPr algn="ctr"/>
                      <a:r>
                        <a:rPr lang="zh-CN" altLang="en-US" sz="1800" dirty="0">
                          <a:solidFill>
                            <a:srgbClr val="003399"/>
                          </a:solidFill>
                        </a:rPr>
                        <a:t>姓名</a:t>
                      </a:r>
                      <a:endParaRPr lang="zh-CN" altLang="en-US" sz="1800" dirty="0">
                        <a:solidFill>
                          <a:srgbClr val="003399"/>
                        </a:solidFill>
                      </a:endParaRPr>
                    </a:p>
                  </a:txBody>
                  <a:tcPr marT="45733" marB="45733"/>
                </a:tc>
                <a:tc>
                  <a:txBody>
                    <a:bodyPr/>
                    <a:lstStyle/>
                    <a:p>
                      <a:pPr algn="ctr"/>
                      <a:r>
                        <a:rPr lang="zh-CN" altLang="en-US" sz="1800" dirty="0">
                          <a:solidFill>
                            <a:srgbClr val="003399"/>
                          </a:solidFill>
                        </a:rPr>
                        <a:t>成绩</a:t>
                      </a:r>
                      <a:endParaRPr lang="zh-CN" altLang="en-US" sz="1800" dirty="0">
                        <a:solidFill>
                          <a:srgbClr val="003399"/>
                        </a:solidFill>
                      </a:endParaRPr>
                    </a:p>
                  </a:txBody>
                  <a:tcPr marT="45733" marB="45733"/>
                </a:tc>
              </a:tr>
              <a:tr h="370946">
                <a:tc>
                  <a:txBody>
                    <a:bodyPr/>
                    <a:lstStyle/>
                    <a:p>
                      <a:pPr algn="ctr"/>
                      <a:r>
                        <a:rPr lang="en-US" altLang="zh-CN" sz="1800" dirty="0">
                          <a:solidFill>
                            <a:srgbClr val="003399"/>
                          </a:solidFill>
                        </a:rPr>
                        <a:t>20081001</a:t>
                      </a:r>
                      <a:endParaRPr lang="zh-CN" altLang="en-US" sz="1800" dirty="0">
                        <a:solidFill>
                          <a:srgbClr val="003399"/>
                        </a:solidFill>
                      </a:endParaRPr>
                    </a:p>
                  </a:txBody>
                  <a:tcPr marT="45733" marB="45733"/>
                </a:tc>
                <a:tc>
                  <a:txBody>
                    <a:bodyPr/>
                    <a:lstStyle/>
                    <a:p>
                      <a:pPr algn="ctr"/>
                      <a:r>
                        <a:rPr lang="zh-CN" altLang="en-US" sz="1800" dirty="0">
                          <a:solidFill>
                            <a:srgbClr val="003399"/>
                          </a:solidFill>
                        </a:rPr>
                        <a:t>王红</a:t>
                      </a:r>
                      <a:endParaRPr lang="zh-CN" altLang="en-US" sz="1800" dirty="0">
                        <a:solidFill>
                          <a:srgbClr val="003399"/>
                        </a:solidFill>
                      </a:endParaRPr>
                    </a:p>
                  </a:txBody>
                  <a:tcPr marT="45733" marB="45733"/>
                </a:tc>
                <a:tc>
                  <a:txBody>
                    <a:bodyPr/>
                    <a:lstStyle/>
                    <a:p>
                      <a:pPr algn="ctr"/>
                      <a:r>
                        <a:rPr lang="en-US" altLang="zh-CN" sz="1800" dirty="0">
                          <a:solidFill>
                            <a:srgbClr val="003399"/>
                          </a:solidFill>
                        </a:rPr>
                        <a:t>85</a:t>
                      </a:r>
                      <a:endParaRPr lang="zh-CN" altLang="en-US" sz="1800" dirty="0">
                        <a:solidFill>
                          <a:srgbClr val="003399"/>
                        </a:solidFill>
                      </a:endParaRPr>
                    </a:p>
                  </a:txBody>
                  <a:tcPr marT="45733" marB="45733"/>
                </a:tc>
              </a:tr>
              <a:tr h="370946">
                <a:tc>
                  <a:txBody>
                    <a:bodyPr/>
                    <a:lstStyle/>
                    <a:p>
                      <a:pPr algn="ctr"/>
                      <a:r>
                        <a:rPr lang="en-US" altLang="zh-CN" sz="1800" dirty="0">
                          <a:solidFill>
                            <a:srgbClr val="003399"/>
                          </a:solidFill>
                        </a:rPr>
                        <a:t>20081002</a:t>
                      </a:r>
                      <a:endParaRPr lang="zh-CN" altLang="en-US" sz="1800" dirty="0">
                        <a:solidFill>
                          <a:srgbClr val="003399"/>
                        </a:solidFill>
                      </a:endParaRPr>
                    </a:p>
                  </a:txBody>
                  <a:tcPr marT="45733" marB="45733"/>
                </a:tc>
                <a:tc>
                  <a:txBody>
                    <a:bodyPr/>
                    <a:lstStyle/>
                    <a:p>
                      <a:pPr algn="ctr"/>
                      <a:r>
                        <a:rPr lang="zh-CN" altLang="en-US" sz="1800" dirty="0">
                          <a:solidFill>
                            <a:srgbClr val="003399"/>
                          </a:solidFill>
                        </a:rPr>
                        <a:t>张名</a:t>
                      </a:r>
                      <a:endParaRPr lang="zh-CN" altLang="en-US" sz="1800" dirty="0">
                        <a:solidFill>
                          <a:srgbClr val="003399"/>
                        </a:solidFill>
                      </a:endParaRPr>
                    </a:p>
                  </a:txBody>
                  <a:tcPr marT="45733" marB="45733"/>
                </a:tc>
                <a:tc>
                  <a:txBody>
                    <a:bodyPr/>
                    <a:lstStyle/>
                    <a:p>
                      <a:pPr algn="ctr"/>
                      <a:r>
                        <a:rPr lang="en-US" altLang="zh-CN" sz="1800" dirty="0">
                          <a:solidFill>
                            <a:srgbClr val="003399"/>
                          </a:solidFill>
                        </a:rPr>
                        <a:t>90</a:t>
                      </a:r>
                      <a:endParaRPr lang="zh-CN" altLang="en-US" sz="1800" dirty="0">
                        <a:solidFill>
                          <a:srgbClr val="003399"/>
                        </a:solidFill>
                      </a:endParaRPr>
                    </a:p>
                  </a:txBody>
                  <a:tcPr marT="45733" marB="45733"/>
                </a:tc>
              </a:tr>
              <a:tr h="370946">
                <a:tc>
                  <a:txBody>
                    <a:bodyPr/>
                    <a:lstStyle/>
                    <a:p>
                      <a:pPr algn="ctr"/>
                      <a:r>
                        <a:rPr lang="en-US" altLang="zh-CN" sz="1800" dirty="0">
                          <a:solidFill>
                            <a:srgbClr val="003399"/>
                          </a:solidFill>
                        </a:rPr>
                        <a:t>20081003</a:t>
                      </a:r>
                      <a:endParaRPr lang="zh-CN" altLang="en-US" sz="1800" dirty="0">
                        <a:solidFill>
                          <a:srgbClr val="003399"/>
                        </a:solidFill>
                      </a:endParaRPr>
                    </a:p>
                  </a:txBody>
                  <a:tcPr marT="45733" marB="45733"/>
                </a:tc>
                <a:tc>
                  <a:txBody>
                    <a:bodyPr/>
                    <a:lstStyle/>
                    <a:p>
                      <a:pPr algn="ctr"/>
                      <a:r>
                        <a:rPr lang="zh-CN" altLang="en-US" sz="1800" dirty="0">
                          <a:solidFill>
                            <a:srgbClr val="003399"/>
                          </a:solidFill>
                        </a:rPr>
                        <a:t>武宁</a:t>
                      </a:r>
                      <a:endParaRPr lang="zh-CN" altLang="en-US" sz="1800" dirty="0">
                        <a:solidFill>
                          <a:srgbClr val="003399"/>
                        </a:solidFill>
                      </a:endParaRPr>
                    </a:p>
                  </a:txBody>
                  <a:tcPr marT="45733" marB="45733"/>
                </a:tc>
                <a:tc>
                  <a:txBody>
                    <a:bodyPr/>
                    <a:lstStyle/>
                    <a:p>
                      <a:pPr algn="ctr"/>
                      <a:r>
                        <a:rPr lang="en-US" altLang="zh-CN" sz="1800" dirty="0">
                          <a:solidFill>
                            <a:srgbClr val="003399"/>
                          </a:solidFill>
                        </a:rPr>
                        <a:t>78</a:t>
                      </a:r>
                      <a:endParaRPr lang="zh-CN" altLang="en-US" sz="1800" dirty="0">
                        <a:solidFill>
                          <a:srgbClr val="003399"/>
                        </a:solidFill>
                      </a:endParaRPr>
                    </a:p>
                  </a:txBody>
                  <a:tcPr marT="45733" marB="45733"/>
                </a:tc>
              </a:tr>
              <a:tr h="370946">
                <a:tc>
                  <a:txBody>
                    <a:bodyPr/>
                    <a:lstStyle/>
                    <a:p>
                      <a:pPr algn="ctr"/>
                      <a:r>
                        <a:rPr lang="en-US" altLang="zh-CN" sz="1800" dirty="0">
                          <a:solidFill>
                            <a:srgbClr val="003399"/>
                          </a:solidFill>
                        </a:rPr>
                        <a:t>20081004</a:t>
                      </a:r>
                      <a:endParaRPr lang="zh-CN" altLang="en-US" sz="1800" dirty="0">
                        <a:solidFill>
                          <a:srgbClr val="003399"/>
                        </a:solidFill>
                      </a:endParaRPr>
                    </a:p>
                  </a:txBody>
                  <a:tcPr marT="45733" marB="45733"/>
                </a:tc>
                <a:tc>
                  <a:txBody>
                    <a:bodyPr/>
                    <a:lstStyle/>
                    <a:p>
                      <a:pPr algn="ctr"/>
                      <a:r>
                        <a:rPr lang="zh-CN" altLang="en-US" sz="1800" dirty="0">
                          <a:solidFill>
                            <a:srgbClr val="003399"/>
                          </a:solidFill>
                        </a:rPr>
                        <a:t>张名</a:t>
                      </a:r>
                      <a:endParaRPr lang="zh-CN" altLang="en-US" sz="1800" dirty="0">
                        <a:solidFill>
                          <a:srgbClr val="003399"/>
                        </a:solidFill>
                      </a:endParaRPr>
                    </a:p>
                  </a:txBody>
                  <a:tcPr marT="45733" marB="45733"/>
                </a:tc>
                <a:tc>
                  <a:txBody>
                    <a:bodyPr/>
                    <a:lstStyle/>
                    <a:p>
                      <a:pPr algn="ctr"/>
                      <a:r>
                        <a:rPr lang="en-US" altLang="zh-CN" sz="1800" dirty="0">
                          <a:solidFill>
                            <a:srgbClr val="003399"/>
                          </a:solidFill>
                        </a:rPr>
                        <a:t>80</a:t>
                      </a:r>
                      <a:endParaRPr lang="zh-CN" altLang="en-US" sz="1800" dirty="0">
                        <a:solidFill>
                          <a:srgbClr val="003399"/>
                        </a:solidFill>
                      </a:endParaRPr>
                    </a:p>
                  </a:txBody>
                  <a:tcPr marT="45733" marB="45733"/>
                </a:tc>
              </a:tr>
              <a:tr h="370946">
                <a:tc>
                  <a:txBody>
                    <a:bodyPr/>
                    <a:lstStyle/>
                    <a:p>
                      <a:pPr algn="ctr"/>
                      <a:r>
                        <a:rPr lang="en-US" altLang="zh-CN" sz="1800" dirty="0">
                          <a:solidFill>
                            <a:srgbClr val="003399"/>
                          </a:solidFill>
                        </a:rPr>
                        <a:t>……</a:t>
                      </a:r>
                      <a:endParaRPr lang="zh-CN" altLang="en-US" sz="1800" dirty="0">
                        <a:solidFill>
                          <a:srgbClr val="003399"/>
                        </a:solidFill>
                      </a:endParaRPr>
                    </a:p>
                  </a:txBody>
                  <a:tcPr marT="45733" marB="45733"/>
                </a:tc>
                <a:tc>
                  <a:txBody>
                    <a:bodyPr/>
                    <a:lstStyle/>
                    <a:p>
                      <a:pPr algn="ctr"/>
                      <a:endParaRPr lang="zh-CN" altLang="en-US" sz="1800">
                        <a:solidFill>
                          <a:srgbClr val="003399"/>
                        </a:solidFill>
                      </a:endParaRPr>
                    </a:p>
                  </a:txBody>
                  <a:tcPr marT="45733" marB="45733"/>
                </a:tc>
                <a:tc>
                  <a:txBody>
                    <a:bodyPr/>
                    <a:lstStyle/>
                    <a:p>
                      <a:pPr algn="ctr"/>
                      <a:endParaRPr lang="zh-CN" altLang="en-US" sz="1800" dirty="0">
                        <a:solidFill>
                          <a:srgbClr val="003399"/>
                        </a:solidFill>
                      </a:endParaRPr>
                    </a:p>
                  </a:txBody>
                  <a:tcPr marT="45733" marB="45733"/>
                </a:tc>
              </a:tr>
            </a:tbl>
          </a:graphicData>
        </a:graphic>
      </p:graphicFrame>
      <p:sp>
        <p:nvSpPr>
          <p:cNvPr id="6" name="TextBox 5"/>
          <p:cNvSpPr txBox="1">
            <a:spLocks noChangeArrowheads="1"/>
          </p:cNvSpPr>
          <p:nvPr/>
        </p:nvSpPr>
        <p:spPr bwMode="auto">
          <a:xfrm>
            <a:off x="928688" y="4500563"/>
            <a:ext cx="78581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t>对于一个数据序列，可以按照多个关键字分别进行排序，结果将不同。比如也可按姓名排序得到</a:t>
            </a:r>
            <a:endParaRPr lang="zh-CN" altLang="en-US" sz="2800"/>
          </a:p>
        </p:txBody>
      </p:sp>
      <p:graphicFrame>
        <p:nvGraphicFramePr>
          <p:cNvPr id="7" name="内容占位符 4"/>
          <p:cNvGraphicFramePr>
            <a:graphicFrameLocks noGrp="1"/>
          </p:cNvGraphicFramePr>
          <p:nvPr/>
        </p:nvGraphicFramePr>
        <p:xfrm>
          <a:off x="857250" y="2000250"/>
          <a:ext cx="8102600" cy="2228850"/>
        </p:xfrm>
        <a:graphic>
          <a:graphicData uri="http://schemas.openxmlformats.org/drawingml/2006/table">
            <a:tbl>
              <a:tblPr/>
              <a:tblGrid>
                <a:gridCol w="2700338"/>
                <a:gridCol w="2701925"/>
                <a:gridCol w="2700337"/>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3399"/>
                          </a:solidFill>
                          <a:effectLst/>
                          <a:latin typeface="Times New Roman" panose="02020603050405020304" pitchFamily="18" charset="0"/>
                          <a:ea typeface="宋体" panose="02010600030101010101" pitchFamily="2" charset="-122"/>
                        </a:rPr>
                        <a:t>学号</a:t>
                      </a:r>
                      <a:endParaRPr kumimoji="0" lang="zh-CN" altLang="en-US" sz="1800" b="1" i="0" u="none" strike="noStrike" cap="none" normalizeH="0" baseline="0">
                        <a:ln>
                          <a:noFill/>
                        </a:ln>
                        <a:solidFill>
                          <a:srgbClr val="003399"/>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3399"/>
                          </a:solidFill>
                          <a:effectLst/>
                          <a:latin typeface="Times New Roman" panose="02020603050405020304" pitchFamily="18" charset="0"/>
                          <a:ea typeface="宋体" panose="02010600030101010101" pitchFamily="2" charset="-122"/>
                        </a:rPr>
                        <a:t>姓名</a:t>
                      </a:r>
                      <a:endParaRPr kumimoji="0" lang="zh-CN" altLang="en-US" sz="1800" b="1" i="0" u="none" strike="noStrike" cap="none" normalizeH="0" baseline="0">
                        <a:ln>
                          <a:noFill/>
                        </a:ln>
                        <a:solidFill>
                          <a:srgbClr val="003399"/>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3399"/>
                          </a:solidFill>
                          <a:effectLst/>
                          <a:latin typeface="Times New Roman" panose="02020603050405020304" pitchFamily="18" charset="0"/>
                          <a:ea typeface="宋体" panose="02010600030101010101" pitchFamily="2" charset="-122"/>
                        </a:rPr>
                        <a:t>成绩</a:t>
                      </a:r>
                      <a:endParaRPr kumimoji="0" lang="zh-CN" altLang="en-US" sz="1800" b="1" i="0" u="none" strike="noStrike" cap="none" normalizeH="0" baseline="0">
                        <a:ln>
                          <a:noFill/>
                        </a:ln>
                        <a:solidFill>
                          <a:srgbClr val="003399"/>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ctr" defTabSz="914400" rtl="0" eaLnBrk="1" fontAlgn="t"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3399"/>
                          </a:solidFill>
                          <a:effectLst/>
                          <a:latin typeface="Times New Roman" panose="02020603050405020304" pitchFamily="18" charset="0"/>
                          <a:ea typeface="宋体" panose="02010600030101010101" pitchFamily="2" charset="-122"/>
                        </a:rPr>
                        <a:t>20081003</a:t>
                      </a:r>
                      <a:endParaRPr kumimoji="0" lang="en-US" altLang="zh-CN" sz="1800" b="1" i="0" u="none" strike="noStrike" cap="none" normalizeH="0" baseline="0">
                        <a:ln>
                          <a:noFill/>
                        </a:ln>
                        <a:solidFill>
                          <a:srgbClr val="003399"/>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李明</a:t>
                      </a:r>
                      <a:endParaRPr kumimoji="0" lang="zh-CN" altLang="en-US" sz="1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3399"/>
                          </a:solidFill>
                          <a:effectLst/>
                          <a:latin typeface="Times New Roman" panose="02020603050405020304" pitchFamily="18" charset="0"/>
                          <a:ea typeface="宋体" panose="02010600030101010101" pitchFamily="2" charset="-122"/>
                        </a:rPr>
                        <a:t>78</a:t>
                      </a:r>
                      <a:endParaRPr kumimoji="0" lang="en-US" altLang="zh-CN" sz="1800" b="1" i="0" u="none" strike="noStrike" cap="none" normalizeH="0" baseline="0">
                        <a:ln>
                          <a:noFill/>
                        </a:ln>
                        <a:solidFill>
                          <a:srgbClr val="003399"/>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3399"/>
                          </a:solidFill>
                          <a:effectLst/>
                          <a:latin typeface="Times New Roman" panose="02020603050405020304" pitchFamily="18" charset="0"/>
                          <a:ea typeface="宋体" panose="02010600030101010101" pitchFamily="2" charset="-122"/>
                        </a:rPr>
                        <a:t>20081001</a:t>
                      </a:r>
                      <a:endParaRPr kumimoji="0" lang="zh-CN" altLang="en-US" sz="1800" b="0" i="0" u="none" strike="noStrike" cap="none" normalizeH="0" baseline="0">
                        <a:ln>
                          <a:noFill/>
                        </a:ln>
                        <a:solidFill>
                          <a:srgbClr val="003399"/>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王红</a:t>
                      </a:r>
                      <a:endParaRPr kumimoji="0" lang="zh-CN" altLang="en-US" sz="18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3399"/>
                          </a:solidFill>
                          <a:effectLst/>
                          <a:latin typeface="Times New Roman" panose="02020603050405020304" pitchFamily="18" charset="0"/>
                          <a:ea typeface="宋体" panose="02010600030101010101" pitchFamily="2" charset="-122"/>
                        </a:rPr>
                        <a:t>85</a:t>
                      </a:r>
                      <a:endParaRPr kumimoji="0" lang="en-US" altLang="zh-CN" sz="1800" b="0" i="0" u="none" strike="noStrike" cap="none" normalizeH="0" baseline="0">
                        <a:ln>
                          <a:noFill/>
                        </a:ln>
                        <a:solidFill>
                          <a:srgbClr val="003399"/>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3399"/>
                          </a:solidFill>
                          <a:effectLst/>
                          <a:latin typeface="Times New Roman" panose="02020603050405020304" pitchFamily="18" charset="0"/>
                          <a:ea typeface="宋体" panose="02010600030101010101" pitchFamily="2" charset="-122"/>
                        </a:rPr>
                        <a:t>20081002</a:t>
                      </a:r>
                      <a:endParaRPr kumimoji="0" lang="zh-CN" altLang="en-US" sz="1800" b="0" i="0" u="none" strike="noStrike" cap="none" normalizeH="0" baseline="0">
                        <a:ln>
                          <a:noFill/>
                        </a:ln>
                        <a:solidFill>
                          <a:srgbClr val="003399"/>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张宁</a:t>
                      </a:r>
                      <a:endParaRPr kumimoji="0" lang="zh-CN" altLang="en-US" sz="18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3399"/>
                          </a:solidFill>
                          <a:effectLst/>
                          <a:latin typeface="Times New Roman" panose="02020603050405020304" pitchFamily="18" charset="0"/>
                          <a:ea typeface="宋体" panose="02010600030101010101" pitchFamily="2" charset="-122"/>
                        </a:rPr>
                        <a:t>90</a:t>
                      </a:r>
                      <a:endParaRPr kumimoji="0" lang="zh-CN" altLang="en-US" sz="1800" b="0" i="0" u="none" strike="noStrike" cap="none" normalizeH="0" baseline="0">
                        <a:ln>
                          <a:noFill/>
                        </a:ln>
                        <a:solidFill>
                          <a:srgbClr val="003399"/>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3399"/>
                          </a:solidFill>
                          <a:effectLst/>
                          <a:latin typeface="Times New Roman" panose="02020603050405020304" pitchFamily="18" charset="0"/>
                          <a:ea typeface="宋体" panose="02010600030101010101" pitchFamily="2" charset="-122"/>
                        </a:rPr>
                        <a:t>20081004</a:t>
                      </a:r>
                      <a:endParaRPr kumimoji="0" lang="zh-CN" altLang="en-US" sz="1800" b="0" i="0" u="none" strike="noStrike" cap="none" normalizeH="0" baseline="0">
                        <a:ln>
                          <a:noFill/>
                        </a:ln>
                        <a:solidFill>
                          <a:srgbClr val="003399"/>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张宁</a:t>
                      </a:r>
                      <a:endParaRPr kumimoji="0" lang="zh-CN" altLang="en-US" sz="18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3399"/>
                          </a:solidFill>
                          <a:effectLst/>
                          <a:latin typeface="Times New Roman" panose="02020603050405020304" pitchFamily="18" charset="0"/>
                          <a:ea typeface="宋体" panose="02010600030101010101" pitchFamily="2" charset="-122"/>
                        </a:rPr>
                        <a:t>80</a:t>
                      </a:r>
                      <a:endParaRPr kumimoji="0" lang="zh-CN" altLang="en-US" sz="1800" b="0" i="0" u="none" strike="noStrike" cap="none" normalizeH="0" baseline="0">
                        <a:ln>
                          <a:noFill/>
                        </a:ln>
                        <a:solidFill>
                          <a:srgbClr val="003399"/>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3399"/>
                          </a:solidFill>
                          <a:effectLst/>
                          <a:latin typeface="Times New Roman" panose="02020603050405020304" pitchFamily="18" charset="0"/>
                          <a:ea typeface="宋体" panose="02010600030101010101" pitchFamily="2" charset="-122"/>
                        </a:rPr>
                        <a:t>……</a:t>
                      </a:r>
                      <a:endParaRPr kumimoji="0" lang="zh-CN" altLang="en-US" sz="1800" b="0" i="0" u="none" strike="noStrike" cap="none" normalizeH="0" baseline="0">
                        <a:ln>
                          <a:noFill/>
                        </a:ln>
                        <a:solidFill>
                          <a:srgbClr val="003399"/>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3399"/>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3399"/>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bl>
          </a:graphicData>
        </a:graphic>
      </p:graphicFrame>
      <p:sp>
        <p:nvSpPr>
          <p:cNvPr id="8" name="椭圆形标注 7"/>
          <p:cNvSpPr/>
          <p:nvPr/>
        </p:nvSpPr>
        <p:spPr>
          <a:xfrm>
            <a:off x="5857875" y="3214688"/>
            <a:ext cx="3071813" cy="1143000"/>
          </a:xfrm>
          <a:prstGeom prst="wedgeEllipseCallout">
            <a:avLst>
              <a:gd name="adj1" fmla="val -61864"/>
              <a:gd name="adj2" fmla="val -2614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rgbClr val="FF0000"/>
                </a:solidFill>
              </a:rPr>
              <a:t>当排序关键字相同时，次序 任意</a:t>
            </a:r>
            <a:endParaRPr lang="zh-CN" altLang="en-US" b="1" dirty="0">
              <a:solidFill>
                <a:srgbClr val="FF0000"/>
              </a:solidFill>
            </a:endParaRPr>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a:t>快速排序效率分析</a:t>
            </a:r>
            <a:endParaRPr lang="zh-CN" altLang="en-US"/>
          </a:p>
        </p:txBody>
      </p:sp>
      <p:sp>
        <p:nvSpPr>
          <p:cNvPr id="3" name="内容占位符 2"/>
          <p:cNvSpPr>
            <a:spLocks noGrp="1"/>
          </p:cNvSpPr>
          <p:nvPr>
            <p:ph idx="1"/>
          </p:nvPr>
        </p:nvSpPr>
        <p:spPr>
          <a:xfrm>
            <a:off x="857250" y="1989138"/>
            <a:ext cx="8102600" cy="4114800"/>
          </a:xfrm>
        </p:spPr>
        <p:txBody>
          <a:bodyPr/>
          <a:lstStyle/>
          <a:p>
            <a:pPr marL="0" indent="624205">
              <a:buFont typeface="Wingdings" panose="05000000000000000000" pitchFamily="2" charset="2"/>
              <a:buNone/>
            </a:pPr>
            <a:r>
              <a:rPr lang="zh-CN" altLang="en-US" sz="2800"/>
              <a:t>快速排序的平均情况介于最差情况和最好情况之间。可以证明：快速排序的平均时间复杂度也是</a:t>
            </a:r>
            <a:r>
              <a:rPr lang="en-US" altLang="zh-CN" sz="2800"/>
              <a:t>O</a:t>
            </a:r>
            <a:r>
              <a:rPr lang="zh-CN" altLang="en-US" sz="2800"/>
              <a:t>（</a:t>
            </a:r>
            <a:r>
              <a:rPr lang="en-US" altLang="zh-CN" sz="2800"/>
              <a:t>nlog</a:t>
            </a:r>
            <a:r>
              <a:rPr lang="en-US" altLang="zh-CN" sz="2800" baseline="-25000"/>
              <a:t>2</a:t>
            </a:r>
            <a:r>
              <a:rPr lang="en-US" altLang="zh-CN" sz="2800"/>
              <a:t>n</a:t>
            </a:r>
            <a:r>
              <a:rPr lang="zh-CN" altLang="en-US" sz="2800"/>
              <a:t>），它是目前基于“记录比较”操作的内部排序方法中速度最快的，该方法也因此而得名。当</a:t>
            </a:r>
            <a:r>
              <a:rPr lang="en-US" altLang="zh-CN" sz="2800"/>
              <a:t>n</a:t>
            </a:r>
            <a:r>
              <a:rPr lang="zh-CN" altLang="en-US" sz="2800"/>
              <a:t>很大时，算法的速度明显高于其他算法。</a:t>
            </a:r>
            <a:endParaRPr lang="en-US" altLang="zh-CN" sz="2800"/>
          </a:p>
          <a:p>
            <a:pPr marL="0" indent="624205">
              <a:buFont typeface="Wingdings" panose="05000000000000000000" pitchFamily="2" charset="2"/>
              <a:buNone/>
            </a:pPr>
            <a:r>
              <a:rPr lang="zh-CN" altLang="en-US" sz="2800"/>
              <a:t>但是由于它的最差时间复杂度是</a:t>
            </a:r>
            <a:r>
              <a:rPr lang="en-US" altLang="zh-CN" sz="2800"/>
              <a:t>O(n</a:t>
            </a:r>
            <a:r>
              <a:rPr lang="en-US" altLang="zh-CN" sz="2800" baseline="30000"/>
              <a:t>2</a:t>
            </a:r>
            <a:r>
              <a:rPr lang="en-US" altLang="zh-CN" sz="2800"/>
              <a:t>)</a:t>
            </a:r>
            <a:r>
              <a:rPr lang="zh-CN" altLang="en-US" sz="2800"/>
              <a:t>，所以在序列基本排好的情况中要避免使用。</a:t>
            </a:r>
            <a:endParaRPr lang="en-US" altLang="zh-CN" sz="2800"/>
          </a:p>
          <a:p>
            <a:pPr marL="0" indent="624205">
              <a:buFont typeface="Wingdings" panose="05000000000000000000" pitchFamily="2" charset="2"/>
              <a:buNone/>
            </a:pPr>
            <a:r>
              <a:rPr lang="zh-CN" altLang="en-US" sz="2800">
                <a:latin typeface="宋体" panose="02010600030101010101" pitchFamily="2" charset="-122"/>
              </a:rPr>
              <a:t>快速排序是不稳定的排序算法。</a:t>
            </a:r>
            <a:endParaRPr lang="en-US" altLang="zh-CN" sz="2800">
              <a:latin typeface="宋体" panose="02010600030101010101" pitchFamily="2" charset="-122"/>
            </a:endParaRPr>
          </a:p>
          <a:p>
            <a:pPr marL="0" indent="624205">
              <a:buFont typeface="Wingdings" panose="05000000000000000000" pitchFamily="2" charset="2"/>
              <a:buNone/>
            </a:pPr>
            <a:r>
              <a:rPr lang="zh-CN" altLang="en-US" sz="2800">
                <a:latin typeface="宋体" panose="02010600030101010101" pitchFamily="2" charset="-122"/>
              </a:rPr>
              <a:t>空间复杂度：</a:t>
            </a:r>
            <a:r>
              <a:rPr lang="en-US" altLang="zh-CN" sz="2800">
                <a:latin typeface="宋体" panose="02010600030101010101" pitchFamily="2" charset="-122"/>
              </a:rPr>
              <a:t>O(logn)</a:t>
            </a:r>
            <a:r>
              <a:rPr lang="zh-CN" altLang="en-US" sz="2800">
                <a:latin typeface="宋体" panose="02010600030101010101" pitchFamily="2" charset="-122"/>
              </a:rPr>
              <a:t>。</a:t>
            </a:r>
            <a:endParaRPr lang="zh-CN" altLang="en-US" sz="2800">
              <a:latin typeface="宋体" panose="02010600030101010101" pitchFamily="2" charset="-122"/>
            </a:endParaRPr>
          </a:p>
          <a:p>
            <a:pPr marL="0" indent="624205"/>
            <a:endParaRPr lang="zh-CN" altLang="en-US" sz="2800"/>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sz="4000"/>
              <a:t>9.4   </a:t>
            </a:r>
            <a:r>
              <a:rPr lang="zh-CN" altLang="en-US" sz="4000"/>
              <a:t>选择排序</a:t>
            </a:r>
            <a:endParaRPr lang="zh-CN" altLang="en-US" sz="4000"/>
          </a:p>
        </p:txBody>
      </p:sp>
      <p:sp>
        <p:nvSpPr>
          <p:cNvPr id="43011" name="Rectangle 3"/>
          <p:cNvSpPr>
            <a:spLocks noGrp="1" noChangeArrowheads="1"/>
          </p:cNvSpPr>
          <p:nvPr>
            <p:ph type="body" idx="1"/>
          </p:nvPr>
        </p:nvSpPr>
        <p:spPr/>
        <p:txBody>
          <a:bodyPr/>
          <a:lstStyle/>
          <a:p>
            <a:pPr marL="0" indent="0" eaLnBrk="1" hangingPunct="1">
              <a:buFont typeface="Wingdings" panose="05000000000000000000" pitchFamily="2" charset="2"/>
              <a:buNone/>
              <a:defRPr/>
            </a:pPr>
            <a:r>
              <a:rPr lang="en-US" altLang="zh-CN" sz="2800" dirty="0"/>
              <a:t>	</a:t>
            </a:r>
            <a:r>
              <a:rPr lang="zh-CN" altLang="en-US" sz="2800" dirty="0"/>
              <a:t>选择排序是基于选择操作的排序过程：首先从待排序列中选择最小关键字元素，排在第一个位置；然后从剩下的元素中选择次小关键字元素，排在第二个位置，依次类推，直到所有元素都排好序。</a:t>
            </a:r>
            <a:endParaRPr lang="en-US" altLang="zh-CN" sz="2800" dirty="0"/>
          </a:p>
          <a:p>
            <a:pPr eaLnBrk="1" hangingPunct="1">
              <a:buFont typeface="Wingdings" panose="05000000000000000000" pitchFamily="2" charset="2"/>
              <a:buNone/>
              <a:defRPr/>
            </a:pPr>
            <a:endParaRPr lang="en-US" altLang="zh-CN" sz="2800" dirty="0"/>
          </a:p>
          <a:p>
            <a:pPr eaLnBrk="1" hangingPunct="1">
              <a:buFont typeface="Wingdings" panose="05000000000000000000" pitchFamily="2" charset="2"/>
              <a:buNone/>
              <a:defRPr/>
            </a:pPr>
            <a:r>
              <a:rPr lang="en-US" altLang="zh-CN" sz="2800" dirty="0"/>
              <a:t>9.4.1   </a:t>
            </a:r>
            <a:r>
              <a:rPr lang="zh-CN" altLang="en-US" sz="2800" dirty="0"/>
              <a:t>简单选择排序</a:t>
            </a:r>
            <a:endParaRPr lang="zh-CN" altLang="en-US" sz="2800" dirty="0"/>
          </a:p>
          <a:p>
            <a:pPr eaLnBrk="1" hangingPunct="1">
              <a:buFont typeface="Wingdings" panose="05000000000000000000" pitchFamily="2" charset="2"/>
              <a:buNone/>
              <a:defRPr/>
            </a:pPr>
            <a:r>
              <a:rPr lang="en-US" altLang="zh-CN" sz="2800" dirty="0"/>
              <a:t>9.4.2   </a:t>
            </a:r>
            <a:r>
              <a:rPr lang="zh-CN" altLang="en-US" sz="2800" dirty="0"/>
              <a:t>堆排序</a:t>
            </a:r>
            <a:endParaRPr lang="zh-CN" altLang="en-US" sz="2800" dirty="0"/>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blinds(horizontal)">
                                      <p:cBhvr>
                                        <p:cTn id="7" dur="500"/>
                                        <p:tgtEl>
                                          <p:spTgt spid="43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011">
                                            <p:txEl>
                                              <p:pRg st="2" end="2"/>
                                            </p:txEl>
                                          </p:spTgt>
                                        </p:tgtEl>
                                        <p:attrNameLst>
                                          <p:attrName>style.visibility</p:attrName>
                                        </p:attrNameLst>
                                      </p:cBhvr>
                                      <p:to>
                                        <p:strVal val="visible"/>
                                      </p:to>
                                    </p:set>
                                    <p:animEffect transition="in" filter="blinds(horizontal)">
                                      <p:cBhvr>
                                        <p:cTn id="12" dur="500"/>
                                        <p:tgtEl>
                                          <p:spTgt spid="430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011">
                                            <p:txEl>
                                              <p:pRg st="3" end="3"/>
                                            </p:txEl>
                                          </p:spTgt>
                                        </p:tgtEl>
                                        <p:attrNameLst>
                                          <p:attrName>style.visibility</p:attrName>
                                        </p:attrNameLst>
                                      </p:cBhvr>
                                      <p:to>
                                        <p:strVal val="visible"/>
                                      </p:to>
                                    </p:set>
                                    <p:animEffect transition="in" filter="blinds(horizontal)">
                                      <p:cBhvr>
                                        <p:cTn id="17" dur="500"/>
                                        <p:tgtEl>
                                          <p:spTgt spid="430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p:spPr>
        <p:txBody>
          <a:bodyPr/>
          <a:lstStyle/>
          <a:p>
            <a:pPr eaLnBrk="1" hangingPunct="1"/>
            <a:r>
              <a:rPr lang="zh-CN" altLang="en-US"/>
              <a:t>简单选择排序动画 </a:t>
            </a:r>
            <a:endParaRPr lang="zh-CN" altLang="en-US"/>
          </a:p>
        </p:txBody>
      </p:sp>
      <p:sp>
        <p:nvSpPr>
          <p:cNvPr id="728067" name="Rectangle 3"/>
          <p:cNvSpPr>
            <a:spLocks noChangeArrowheads="1"/>
          </p:cNvSpPr>
          <p:nvPr/>
        </p:nvSpPr>
        <p:spPr bwMode="auto">
          <a:xfrm>
            <a:off x="3852863" y="3068638"/>
            <a:ext cx="576262" cy="504825"/>
          </a:xfrm>
          <a:prstGeom prst="rect">
            <a:avLst/>
          </a:prstGeom>
          <a:solidFill>
            <a:srgbClr val="CCFFFF"/>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12</a:t>
            </a:r>
            <a:endParaRPr lang="en-US" altLang="zh-CN" sz="2800" b="1">
              <a:latin typeface="Tahoma" panose="020B0604030504040204" pitchFamily="34" charset="0"/>
            </a:endParaRPr>
          </a:p>
        </p:txBody>
      </p:sp>
      <p:sp>
        <p:nvSpPr>
          <p:cNvPr id="728068" name="Rectangle 4"/>
          <p:cNvSpPr>
            <a:spLocks noChangeArrowheads="1"/>
          </p:cNvSpPr>
          <p:nvPr/>
        </p:nvSpPr>
        <p:spPr bwMode="auto">
          <a:xfrm>
            <a:off x="4932363" y="3068638"/>
            <a:ext cx="719137" cy="504825"/>
          </a:xfrm>
          <a:prstGeom prst="rect">
            <a:avLst/>
          </a:prstGeom>
          <a:solidFill>
            <a:srgbClr val="CCFFFF"/>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i="1">
                <a:latin typeface="Tahoma" panose="020B0604030504040204" pitchFamily="34" charset="0"/>
              </a:rPr>
              <a:t>34</a:t>
            </a:r>
            <a:r>
              <a:rPr lang="en-US" altLang="zh-CN" sz="2800" b="1" i="1">
                <a:solidFill>
                  <a:srgbClr val="ED1370"/>
                </a:solidFill>
                <a:latin typeface="Tahoma" panose="020B0604030504040204" pitchFamily="34" charset="0"/>
              </a:rPr>
              <a:t>’</a:t>
            </a:r>
            <a:endParaRPr lang="en-US" altLang="zh-CN" sz="2800" b="1" i="1">
              <a:solidFill>
                <a:srgbClr val="ED1370"/>
              </a:solidFill>
              <a:latin typeface="Tahoma" panose="020B0604030504040204" pitchFamily="34" charset="0"/>
            </a:endParaRPr>
          </a:p>
        </p:txBody>
      </p:sp>
      <p:sp>
        <p:nvSpPr>
          <p:cNvPr id="728069" name="Rectangle 5"/>
          <p:cNvSpPr>
            <a:spLocks noChangeArrowheads="1"/>
          </p:cNvSpPr>
          <p:nvPr/>
        </p:nvSpPr>
        <p:spPr bwMode="auto">
          <a:xfrm>
            <a:off x="5976938" y="3068638"/>
            <a:ext cx="576262" cy="504825"/>
          </a:xfrm>
          <a:prstGeom prst="rect">
            <a:avLst/>
          </a:prstGeom>
          <a:solidFill>
            <a:srgbClr val="CCFFFF"/>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32</a:t>
            </a:r>
            <a:endParaRPr lang="en-US" altLang="zh-CN" sz="2800" b="1">
              <a:latin typeface="Tahoma" panose="020B0604030504040204" pitchFamily="34" charset="0"/>
            </a:endParaRPr>
          </a:p>
        </p:txBody>
      </p:sp>
      <p:sp>
        <p:nvSpPr>
          <p:cNvPr id="728070" name="Rectangle 6"/>
          <p:cNvSpPr>
            <a:spLocks noChangeArrowheads="1"/>
          </p:cNvSpPr>
          <p:nvPr/>
        </p:nvSpPr>
        <p:spPr bwMode="auto">
          <a:xfrm>
            <a:off x="7056438" y="3068638"/>
            <a:ext cx="576262" cy="504825"/>
          </a:xfrm>
          <a:prstGeom prst="rect">
            <a:avLst/>
          </a:prstGeom>
          <a:solidFill>
            <a:srgbClr val="CCFFFF"/>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29</a:t>
            </a:r>
            <a:endParaRPr lang="en-US" altLang="zh-CN" sz="2800" b="1">
              <a:latin typeface="Tahoma" panose="020B0604030504040204" pitchFamily="34" charset="0"/>
            </a:endParaRPr>
          </a:p>
        </p:txBody>
      </p:sp>
      <p:sp>
        <p:nvSpPr>
          <p:cNvPr id="728071" name="Rectangle 7"/>
          <p:cNvSpPr>
            <a:spLocks noChangeArrowheads="1"/>
          </p:cNvSpPr>
          <p:nvPr/>
        </p:nvSpPr>
        <p:spPr bwMode="auto">
          <a:xfrm>
            <a:off x="8135938" y="3068638"/>
            <a:ext cx="576262" cy="504825"/>
          </a:xfrm>
          <a:prstGeom prst="rect">
            <a:avLst/>
          </a:prstGeom>
          <a:solidFill>
            <a:srgbClr val="CCFFFF"/>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64</a:t>
            </a:r>
            <a:endParaRPr lang="en-US" altLang="zh-CN" sz="2800" b="1">
              <a:latin typeface="Tahoma" panose="020B0604030504040204" pitchFamily="34" charset="0"/>
            </a:endParaRPr>
          </a:p>
        </p:txBody>
      </p:sp>
      <p:sp>
        <p:nvSpPr>
          <p:cNvPr id="728072" name="Rectangle 8"/>
          <p:cNvSpPr>
            <a:spLocks noChangeArrowheads="1"/>
          </p:cNvSpPr>
          <p:nvPr/>
        </p:nvSpPr>
        <p:spPr bwMode="auto">
          <a:xfrm>
            <a:off x="611188" y="3068638"/>
            <a:ext cx="576262" cy="504825"/>
          </a:xfrm>
          <a:prstGeom prst="rect">
            <a:avLst/>
          </a:prstGeom>
          <a:solidFill>
            <a:srgbClr val="CCFFFF"/>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45</a:t>
            </a:r>
            <a:endParaRPr lang="en-US" altLang="zh-CN" sz="2800" b="1">
              <a:latin typeface="Tahoma" panose="020B0604030504040204" pitchFamily="34" charset="0"/>
            </a:endParaRPr>
          </a:p>
        </p:txBody>
      </p:sp>
      <p:sp>
        <p:nvSpPr>
          <p:cNvPr id="728073" name="Rectangle 9"/>
          <p:cNvSpPr>
            <a:spLocks noChangeArrowheads="1"/>
          </p:cNvSpPr>
          <p:nvPr/>
        </p:nvSpPr>
        <p:spPr bwMode="auto">
          <a:xfrm>
            <a:off x="1692275" y="3068638"/>
            <a:ext cx="576263" cy="504825"/>
          </a:xfrm>
          <a:prstGeom prst="rect">
            <a:avLst/>
          </a:prstGeom>
          <a:solidFill>
            <a:srgbClr val="CCFFFF"/>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34</a:t>
            </a:r>
            <a:endParaRPr lang="en-US" altLang="zh-CN" sz="2800" b="1">
              <a:latin typeface="Tahoma" panose="020B0604030504040204" pitchFamily="34" charset="0"/>
            </a:endParaRPr>
          </a:p>
        </p:txBody>
      </p:sp>
      <p:sp>
        <p:nvSpPr>
          <p:cNvPr id="728074" name="Rectangle 10"/>
          <p:cNvSpPr>
            <a:spLocks noChangeArrowheads="1"/>
          </p:cNvSpPr>
          <p:nvPr/>
        </p:nvSpPr>
        <p:spPr bwMode="auto">
          <a:xfrm>
            <a:off x="2771775" y="3068638"/>
            <a:ext cx="576263" cy="504825"/>
          </a:xfrm>
          <a:prstGeom prst="rect">
            <a:avLst/>
          </a:prstGeom>
          <a:solidFill>
            <a:srgbClr val="CCFFFF"/>
          </a:solidFill>
          <a:ln w="9525" algn="ctr">
            <a:solidFill>
              <a:schemeClr val="tx1"/>
            </a:solidFill>
            <a:miter lim="800000"/>
          </a:ln>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78</a:t>
            </a:r>
            <a:endParaRPr lang="en-US" altLang="zh-CN" sz="2800" b="1">
              <a:latin typeface="Tahoma" panose="020B0604030504040204" pitchFamily="34" charset="0"/>
            </a:endParaRPr>
          </a:p>
        </p:txBody>
      </p:sp>
      <p:sp>
        <p:nvSpPr>
          <p:cNvPr id="728075" name="AutoShape 11"/>
          <p:cNvSpPr>
            <a:spLocks noChangeArrowheads="1"/>
          </p:cNvSpPr>
          <p:nvPr/>
        </p:nvSpPr>
        <p:spPr bwMode="auto">
          <a:xfrm>
            <a:off x="3952875" y="2268538"/>
            <a:ext cx="360363" cy="539750"/>
          </a:xfrm>
          <a:prstGeom prst="downArrow">
            <a:avLst>
              <a:gd name="adj1" fmla="val 50000"/>
              <a:gd name="adj2" fmla="val 37445"/>
            </a:avLst>
          </a:prstGeom>
          <a:solidFill>
            <a:srgbClr val="0000FF"/>
          </a:solidFill>
          <a:ln w="9525" algn="ctr">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28076" name="AutoShape 12"/>
          <p:cNvSpPr>
            <a:spLocks noChangeArrowheads="1"/>
          </p:cNvSpPr>
          <p:nvPr/>
        </p:nvSpPr>
        <p:spPr bwMode="auto">
          <a:xfrm>
            <a:off x="6051550" y="2279650"/>
            <a:ext cx="360363" cy="539750"/>
          </a:xfrm>
          <a:prstGeom prst="downArrow">
            <a:avLst>
              <a:gd name="adj1" fmla="val 50000"/>
              <a:gd name="adj2" fmla="val 37445"/>
            </a:avLst>
          </a:prstGeom>
          <a:solidFill>
            <a:srgbClr val="0000FF"/>
          </a:solidFill>
          <a:ln w="9525" algn="ctr">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28078" name="AutoShape 14"/>
          <p:cNvSpPr>
            <a:spLocks noChangeArrowheads="1"/>
          </p:cNvSpPr>
          <p:nvPr/>
        </p:nvSpPr>
        <p:spPr bwMode="auto">
          <a:xfrm>
            <a:off x="7172325" y="2332038"/>
            <a:ext cx="360363" cy="539750"/>
          </a:xfrm>
          <a:prstGeom prst="downArrow">
            <a:avLst>
              <a:gd name="adj1" fmla="val 50000"/>
              <a:gd name="adj2" fmla="val 37445"/>
            </a:avLst>
          </a:prstGeom>
          <a:solidFill>
            <a:srgbClr val="0000FF"/>
          </a:solidFill>
          <a:ln w="9525" algn="ctr">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28079" name="AutoShape 15"/>
          <p:cNvSpPr>
            <a:spLocks noChangeArrowheads="1"/>
          </p:cNvSpPr>
          <p:nvPr/>
        </p:nvSpPr>
        <p:spPr bwMode="auto">
          <a:xfrm>
            <a:off x="7162800" y="2332038"/>
            <a:ext cx="360363" cy="539750"/>
          </a:xfrm>
          <a:prstGeom prst="downArrow">
            <a:avLst>
              <a:gd name="adj1" fmla="val 50000"/>
              <a:gd name="adj2" fmla="val 37445"/>
            </a:avLst>
          </a:prstGeom>
          <a:solidFill>
            <a:srgbClr val="0000FF"/>
          </a:solidFill>
          <a:ln w="9525" algn="ctr">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28080" name="AutoShape 16"/>
          <p:cNvSpPr>
            <a:spLocks noChangeArrowheads="1"/>
          </p:cNvSpPr>
          <p:nvPr/>
        </p:nvSpPr>
        <p:spPr bwMode="auto">
          <a:xfrm>
            <a:off x="5019675" y="2349500"/>
            <a:ext cx="360363" cy="539750"/>
          </a:xfrm>
          <a:prstGeom prst="downArrow">
            <a:avLst>
              <a:gd name="adj1" fmla="val 50000"/>
              <a:gd name="adj2" fmla="val 37445"/>
            </a:avLst>
          </a:prstGeom>
          <a:solidFill>
            <a:srgbClr val="0000FF"/>
          </a:solidFill>
          <a:ln w="9525" algn="ctr">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28081" name="AutoShape 17"/>
          <p:cNvSpPr>
            <a:spLocks noChangeArrowheads="1"/>
          </p:cNvSpPr>
          <p:nvPr/>
        </p:nvSpPr>
        <p:spPr bwMode="auto">
          <a:xfrm>
            <a:off x="7164388" y="2324100"/>
            <a:ext cx="360362" cy="539750"/>
          </a:xfrm>
          <a:prstGeom prst="downArrow">
            <a:avLst>
              <a:gd name="adj1" fmla="val 50000"/>
              <a:gd name="adj2" fmla="val 37445"/>
            </a:avLst>
          </a:prstGeom>
          <a:solidFill>
            <a:srgbClr val="0000FF"/>
          </a:solidFill>
          <a:ln w="9525" algn="ctr">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28082" name="AutoShape 18"/>
          <p:cNvSpPr>
            <a:spLocks noChangeArrowheads="1"/>
          </p:cNvSpPr>
          <p:nvPr/>
        </p:nvSpPr>
        <p:spPr bwMode="auto">
          <a:xfrm>
            <a:off x="8270875" y="2300288"/>
            <a:ext cx="360363" cy="539750"/>
          </a:xfrm>
          <a:prstGeom prst="downArrow">
            <a:avLst>
              <a:gd name="adj1" fmla="val 50000"/>
              <a:gd name="adj2" fmla="val 37445"/>
            </a:avLst>
          </a:prstGeom>
          <a:solidFill>
            <a:srgbClr val="0000FF"/>
          </a:solidFill>
          <a:ln w="9525" algn="ctr">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 name="矩形 18"/>
          <p:cNvSpPr>
            <a:spLocks noChangeArrowheads="1"/>
          </p:cNvSpPr>
          <p:nvPr/>
        </p:nvSpPr>
        <p:spPr bwMode="auto">
          <a:xfrm>
            <a:off x="285750" y="4429125"/>
            <a:ext cx="82867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1" eaLnBrk="1" hangingPunct="1"/>
            <a:r>
              <a:rPr lang="zh-CN" altLang="en-US" sz="2800" b="1"/>
              <a:t>       选出剩下的未排序记录中的最小记录，然后直接与数组中第</a:t>
            </a:r>
            <a:r>
              <a:rPr lang="en-US" altLang="zh-CN" sz="2800" b="1"/>
              <a:t>i</a:t>
            </a:r>
            <a:r>
              <a:rPr lang="zh-CN" altLang="en-US" sz="2800" b="1"/>
              <a:t>个记录交换 ，比冒泡排序减少了移动次数</a:t>
            </a:r>
            <a:endParaRPr lang="zh-CN" altLang="en-US" sz="2800" b="1"/>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8075"/>
                                        </p:tgtEl>
                                        <p:attrNameLst>
                                          <p:attrName>style.visibility</p:attrName>
                                        </p:attrNameLst>
                                      </p:cBhvr>
                                      <p:to>
                                        <p:strVal val="visible"/>
                                      </p:to>
                                    </p:set>
                                    <p:animEffect transition="in" filter="blinds(horizontal)">
                                      <p:cBhvr>
                                        <p:cTn id="12" dur="500"/>
                                        <p:tgtEl>
                                          <p:spTgt spid="728075"/>
                                        </p:tgtEl>
                                      </p:cBhvr>
                                    </p:animEffect>
                                  </p:childTnLst>
                                  <p:subTnLst>
                                    <p:set>
                                      <p:cBhvr override="childStyle">
                                        <p:cTn dur="1" fill="hold" display="0" masterRel="nextClick" afterEffect="1"/>
                                        <p:tgtEl>
                                          <p:spTgt spid="72807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0" nodeType="clickEffect">
                                  <p:stCondLst>
                                    <p:cond delay="0"/>
                                  </p:stCondLst>
                                  <p:childTnLst>
                                    <p:animMotion origin="layout" path="M 2.22222E-6 7.40741E-7 L -0.35851 7.40741E-7 " pathEditMode="relative" rAng="0" ptsTypes="AA">
                                      <p:cBhvr>
                                        <p:cTn id="16" dur="500" fill="hold"/>
                                        <p:tgtEl>
                                          <p:spTgt spid="728067"/>
                                        </p:tgtEl>
                                        <p:attrNameLst>
                                          <p:attrName>ppt_x</p:attrName>
                                          <p:attrName>ppt_y</p:attrName>
                                        </p:attrNameLst>
                                      </p:cBhvr>
                                      <p:rCtr x="-17934" y="0"/>
                                    </p:animMotion>
                                  </p:childTnLst>
                                </p:cTn>
                              </p:par>
                              <p:par>
                                <p:cTn id="17" presetID="0" presetClass="path" presetSubtype="0" accel="50000" decel="50000" fill="hold" grpId="0" nodeType="withEffect">
                                  <p:stCondLst>
                                    <p:cond delay="0"/>
                                  </p:stCondLst>
                                  <p:childTnLst>
                                    <p:animMotion origin="layout" path="M -0.004 7.40741E-7 L 0.35434 0.00255 " pathEditMode="relative" rAng="0" ptsTypes="AA">
                                      <p:cBhvr>
                                        <p:cTn id="18" dur="500" fill="hold"/>
                                        <p:tgtEl>
                                          <p:spTgt spid="728072"/>
                                        </p:tgtEl>
                                        <p:attrNameLst>
                                          <p:attrName>ppt_x</p:attrName>
                                          <p:attrName>ppt_y</p:attrName>
                                        </p:attrNameLst>
                                      </p:cBhvr>
                                      <p:rCtr x="17917" y="116"/>
                                    </p:animMotion>
                                  </p:childTnLst>
                                </p:cTn>
                              </p:par>
                            </p:childTnLst>
                          </p:cTn>
                        </p:par>
                        <p:par>
                          <p:cTn id="19" fill="hold">
                            <p:stCondLst>
                              <p:cond delay="500"/>
                            </p:stCondLst>
                            <p:childTnLst>
                              <p:par>
                                <p:cTn id="20" presetID="1" presetClass="emph" presetSubtype="2" fill="hold" nodeType="afterEffect">
                                  <p:stCondLst>
                                    <p:cond delay="0"/>
                                  </p:stCondLst>
                                  <p:childTnLst>
                                    <p:animClr clrSpc="rgb" dir="cw">
                                      <p:cBhvr>
                                        <p:cTn id="21" dur="500" fill="hold"/>
                                        <p:tgtEl>
                                          <p:spTgt spid="728067"/>
                                        </p:tgtEl>
                                        <p:attrNameLst>
                                          <p:attrName>fillcolor</p:attrName>
                                        </p:attrNameLst>
                                      </p:cBhvr>
                                      <p:to>
                                        <a:srgbClr val="FF99FF"/>
                                      </p:to>
                                    </p:animClr>
                                    <p:set>
                                      <p:cBhvr>
                                        <p:cTn id="22" dur="500" fill="hold"/>
                                        <p:tgtEl>
                                          <p:spTgt spid="728067"/>
                                        </p:tgtEl>
                                        <p:attrNameLst>
                                          <p:attrName>fill.type</p:attrName>
                                        </p:attrNameLst>
                                      </p:cBhvr>
                                      <p:to>
                                        <p:strVal val="solid"/>
                                      </p:to>
                                    </p:set>
                                    <p:set>
                                      <p:cBhvr>
                                        <p:cTn id="23" dur="500" fill="hold"/>
                                        <p:tgtEl>
                                          <p:spTgt spid="728067"/>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728078"/>
                                        </p:tgtEl>
                                        <p:attrNameLst>
                                          <p:attrName>style.visibility</p:attrName>
                                        </p:attrNameLst>
                                      </p:cBhvr>
                                      <p:to>
                                        <p:strVal val="visible"/>
                                      </p:to>
                                    </p:set>
                                    <p:animEffect transition="in" filter="blinds(horizontal)">
                                      <p:cBhvr>
                                        <p:cTn id="28" dur="500"/>
                                        <p:tgtEl>
                                          <p:spTgt spid="728078"/>
                                        </p:tgtEl>
                                      </p:cBhvr>
                                    </p:animEffect>
                                  </p:childTnLst>
                                  <p:subTnLst>
                                    <p:set>
                                      <p:cBhvr override="childStyle">
                                        <p:cTn dur="1" fill="hold" display="0" masterRel="nextClick" afterEffect="1"/>
                                        <p:tgtEl>
                                          <p:spTgt spid="728078"/>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35" presetClass="path" presetSubtype="0" accel="50000" decel="50000" fill="hold" grpId="0" nodeType="clickEffect">
                                  <p:stCondLst>
                                    <p:cond delay="0"/>
                                  </p:stCondLst>
                                  <p:childTnLst>
                                    <p:animMotion origin="layout" path="M -0.0026 7.40741E-7 L -0.58715 7.40741E-7 " pathEditMode="relative" rAng="0" ptsTypes="AA">
                                      <p:cBhvr>
                                        <p:cTn id="32" dur="500" fill="hold"/>
                                        <p:tgtEl>
                                          <p:spTgt spid="728070"/>
                                        </p:tgtEl>
                                        <p:attrNameLst>
                                          <p:attrName>ppt_x</p:attrName>
                                          <p:attrName>ppt_y</p:attrName>
                                        </p:attrNameLst>
                                      </p:cBhvr>
                                      <p:rCtr x="-29236" y="0"/>
                                    </p:animMotion>
                                  </p:childTnLst>
                                </p:cTn>
                              </p:par>
                              <p:par>
                                <p:cTn id="33" presetID="0" presetClass="path" presetSubtype="0" accel="50000" decel="50000" fill="hold" grpId="0" nodeType="withEffect">
                                  <p:stCondLst>
                                    <p:cond delay="0"/>
                                  </p:stCondLst>
                                  <p:childTnLst>
                                    <p:animMotion origin="layout" path="M -0.00052 7.40741E-7 L 0.58872 -0.00278 " pathEditMode="relative" rAng="0" ptsTypes="AA">
                                      <p:cBhvr>
                                        <p:cTn id="34" dur="500" fill="hold"/>
                                        <p:tgtEl>
                                          <p:spTgt spid="728073"/>
                                        </p:tgtEl>
                                        <p:attrNameLst>
                                          <p:attrName>ppt_x</p:attrName>
                                          <p:attrName>ppt_y</p:attrName>
                                        </p:attrNameLst>
                                      </p:cBhvr>
                                      <p:rCtr x="29462" y="-139"/>
                                    </p:animMotion>
                                  </p:childTnLst>
                                </p:cTn>
                              </p:par>
                            </p:childTnLst>
                          </p:cTn>
                        </p:par>
                        <p:par>
                          <p:cTn id="35" fill="hold">
                            <p:stCondLst>
                              <p:cond delay="500"/>
                            </p:stCondLst>
                            <p:childTnLst>
                              <p:par>
                                <p:cTn id="36" presetID="1" presetClass="emph" presetSubtype="2" fill="hold" nodeType="afterEffect">
                                  <p:stCondLst>
                                    <p:cond delay="0"/>
                                  </p:stCondLst>
                                  <p:childTnLst>
                                    <p:animClr clrSpc="rgb" dir="cw">
                                      <p:cBhvr>
                                        <p:cTn id="37" dur="1000" fill="hold"/>
                                        <p:tgtEl>
                                          <p:spTgt spid="728070"/>
                                        </p:tgtEl>
                                        <p:attrNameLst>
                                          <p:attrName>fillcolor</p:attrName>
                                        </p:attrNameLst>
                                      </p:cBhvr>
                                      <p:to>
                                        <a:srgbClr val="FF99FF"/>
                                      </p:to>
                                    </p:animClr>
                                    <p:set>
                                      <p:cBhvr>
                                        <p:cTn id="38" dur="1000" fill="hold"/>
                                        <p:tgtEl>
                                          <p:spTgt spid="728070"/>
                                        </p:tgtEl>
                                        <p:attrNameLst>
                                          <p:attrName>fill.type</p:attrName>
                                        </p:attrNameLst>
                                      </p:cBhvr>
                                      <p:to>
                                        <p:strVal val="solid"/>
                                      </p:to>
                                    </p:set>
                                    <p:set>
                                      <p:cBhvr>
                                        <p:cTn id="39" dur="1000" fill="hold"/>
                                        <p:tgtEl>
                                          <p:spTgt spid="728070"/>
                                        </p:tgtEl>
                                        <p:attrNameLst>
                                          <p:attrName>fill.on</p:attrName>
                                        </p:attrNameLst>
                                      </p:cBhvr>
                                      <p:to>
                                        <p:strVal val="true"/>
                                      </p:to>
                                    </p:se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728076"/>
                                        </p:tgtEl>
                                        <p:attrNameLst>
                                          <p:attrName>style.visibility</p:attrName>
                                        </p:attrNameLst>
                                      </p:cBhvr>
                                      <p:to>
                                        <p:strVal val="visible"/>
                                      </p:to>
                                    </p:set>
                                    <p:animEffect transition="in" filter="blinds(horizontal)">
                                      <p:cBhvr>
                                        <p:cTn id="44" dur="500"/>
                                        <p:tgtEl>
                                          <p:spTgt spid="728076"/>
                                        </p:tgtEl>
                                      </p:cBhvr>
                                    </p:animEffect>
                                  </p:childTnLst>
                                  <p:subTnLst>
                                    <p:set>
                                      <p:cBhvr override="childStyle">
                                        <p:cTn dur="1" fill="hold" display="0" masterRel="nextClick" afterEffect="1"/>
                                        <p:tgtEl>
                                          <p:spTgt spid="728076"/>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35" presetClass="path" presetSubtype="0" accel="50000" decel="50000" fill="hold" grpId="0" nodeType="clickEffect">
                                  <p:stCondLst>
                                    <p:cond delay="0"/>
                                  </p:stCondLst>
                                  <p:childTnLst>
                                    <p:animMotion origin="layout" path="M 3.88889E-6 2.22222E-6 L -0.3441 2.22222E-6 " pathEditMode="relative" rAng="0" ptsTypes="AA">
                                      <p:cBhvr>
                                        <p:cTn id="48" dur="500" fill="hold"/>
                                        <p:tgtEl>
                                          <p:spTgt spid="728069"/>
                                        </p:tgtEl>
                                        <p:attrNameLst>
                                          <p:attrName>ppt_x</p:attrName>
                                          <p:attrName>ppt_y</p:attrName>
                                        </p:attrNameLst>
                                      </p:cBhvr>
                                      <p:rCtr x="-17205" y="0"/>
                                    </p:animMotion>
                                  </p:childTnLst>
                                </p:cTn>
                              </p:par>
                              <p:par>
                                <p:cTn id="49" presetID="0" presetClass="path" presetSubtype="0" accel="50000" decel="50000" fill="hold" grpId="0" nodeType="withEffect">
                                  <p:stCondLst>
                                    <p:cond delay="0"/>
                                  </p:stCondLst>
                                  <p:childTnLst>
                                    <p:animMotion origin="layout" path="M -1.94444E-6 -2.22222E-6 L 0.36233 -0.00046 " pathEditMode="relative" rAng="0" ptsTypes="AA">
                                      <p:cBhvr>
                                        <p:cTn id="50" dur="500" fill="hold"/>
                                        <p:tgtEl>
                                          <p:spTgt spid="728074"/>
                                        </p:tgtEl>
                                        <p:attrNameLst>
                                          <p:attrName>ppt_x</p:attrName>
                                          <p:attrName>ppt_y</p:attrName>
                                        </p:attrNameLst>
                                      </p:cBhvr>
                                      <p:rCtr x="18108" y="-23"/>
                                    </p:animMotion>
                                  </p:childTnLst>
                                </p:cTn>
                              </p:par>
                            </p:childTnLst>
                          </p:cTn>
                        </p:par>
                        <p:par>
                          <p:cTn id="51" fill="hold">
                            <p:stCondLst>
                              <p:cond delay="500"/>
                            </p:stCondLst>
                            <p:childTnLst>
                              <p:par>
                                <p:cTn id="52" presetID="1" presetClass="emph" presetSubtype="2" fill="hold" nodeType="afterEffect">
                                  <p:stCondLst>
                                    <p:cond delay="0"/>
                                  </p:stCondLst>
                                  <p:childTnLst>
                                    <p:animClr clrSpc="rgb" dir="cw">
                                      <p:cBhvr>
                                        <p:cTn id="53" dur="500" fill="hold"/>
                                        <p:tgtEl>
                                          <p:spTgt spid="728069"/>
                                        </p:tgtEl>
                                        <p:attrNameLst>
                                          <p:attrName>fillcolor</p:attrName>
                                        </p:attrNameLst>
                                      </p:cBhvr>
                                      <p:to>
                                        <a:srgbClr val="FF99FF"/>
                                      </p:to>
                                    </p:animClr>
                                    <p:set>
                                      <p:cBhvr>
                                        <p:cTn id="54" dur="500" fill="hold"/>
                                        <p:tgtEl>
                                          <p:spTgt spid="728069"/>
                                        </p:tgtEl>
                                        <p:attrNameLst>
                                          <p:attrName>fill.type</p:attrName>
                                        </p:attrNameLst>
                                      </p:cBhvr>
                                      <p:to>
                                        <p:strVal val="solid"/>
                                      </p:to>
                                    </p:set>
                                    <p:set>
                                      <p:cBhvr>
                                        <p:cTn id="55" dur="500" fill="hold"/>
                                        <p:tgtEl>
                                          <p:spTgt spid="728069"/>
                                        </p:tgtEl>
                                        <p:attrNameLst>
                                          <p:attrName>fill.on</p:attrName>
                                        </p:attrNameLst>
                                      </p:cBhvr>
                                      <p:to>
                                        <p:strVal val="true"/>
                                      </p:to>
                                    </p:se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728080"/>
                                        </p:tgtEl>
                                        <p:attrNameLst>
                                          <p:attrName>style.visibility</p:attrName>
                                        </p:attrNameLst>
                                      </p:cBhvr>
                                      <p:to>
                                        <p:strVal val="visible"/>
                                      </p:to>
                                    </p:set>
                                    <p:animEffect transition="in" filter="blinds(horizontal)">
                                      <p:cBhvr>
                                        <p:cTn id="60" dur="500"/>
                                        <p:tgtEl>
                                          <p:spTgt spid="728080"/>
                                        </p:tgtEl>
                                      </p:cBhvr>
                                    </p:animEffect>
                                  </p:childTnLst>
                                  <p:subTnLst>
                                    <p:set>
                                      <p:cBhvr override="childStyle">
                                        <p:cTn dur="1" fill="hold" display="0" masterRel="nextClick" afterEffect="1"/>
                                        <p:tgtEl>
                                          <p:spTgt spid="728080"/>
                                        </p:tgtEl>
                                        <p:attrNameLst>
                                          <p:attrName>style.visibility</p:attrName>
                                        </p:attrNameLst>
                                      </p:cBhvr>
                                      <p:to>
                                        <p:strVal val="hidden"/>
                                      </p:to>
                                    </p:set>
                                  </p:subTnLst>
                                </p:cTn>
                              </p:par>
                            </p:childTnLst>
                          </p:cTn>
                        </p:par>
                      </p:childTnLst>
                    </p:cTn>
                  </p:par>
                  <p:par>
                    <p:cTn id="61" fill="hold">
                      <p:stCondLst>
                        <p:cond delay="indefinite"/>
                      </p:stCondLst>
                      <p:childTnLst>
                        <p:par>
                          <p:cTn id="62" fill="hold">
                            <p:stCondLst>
                              <p:cond delay="0"/>
                            </p:stCondLst>
                            <p:childTnLst>
                              <p:par>
                                <p:cTn id="63" presetID="0" presetClass="path" presetSubtype="0" accel="50000" decel="50000" fill="hold" grpId="0" nodeType="clickEffect">
                                  <p:stCondLst>
                                    <p:cond delay="0"/>
                                  </p:stCondLst>
                                  <p:childTnLst>
                                    <p:animMotion origin="layout" path="M 5.55556E-7 2.22222E-6 L -0.11701 0.00023 " pathEditMode="relative" rAng="0" ptsTypes="AA">
                                      <p:cBhvr>
                                        <p:cTn id="64" dur="1000" fill="hold"/>
                                        <p:tgtEl>
                                          <p:spTgt spid="728068"/>
                                        </p:tgtEl>
                                        <p:attrNameLst>
                                          <p:attrName>ppt_x</p:attrName>
                                          <p:attrName>ppt_y</p:attrName>
                                        </p:attrNameLst>
                                      </p:cBhvr>
                                      <p:rCtr x="-5851" y="0"/>
                                    </p:animMotion>
                                  </p:childTnLst>
                                </p:cTn>
                              </p:par>
                              <p:par>
                                <p:cTn id="65" presetID="0" presetClass="path" presetSubtype="0" accel="50000" decel="50000" fill="hold" grpId="2" nodeType="withEffect">
                                  <p:stCondLst>
                                    <p:cond delay="0"/>
                                  </p:stCondLst>
                                  <p:childTnLst>
                                    <p:animMotion origin="layout" path="M 0.36233 0.00255 L 0.47605 0.00255 " pathEditMode="relative" rAng="0" ptsTypes="AA">
                                      <p:cBhvr>
                                        <p:cTn id="66" dur="1000" fill="hold"/>
                                        <p:tgtEl>
                                          <p:spTgt spid="728072"/>
                                        </p:tgtEl>
                                        <p:attrNameLst>
                                          <p:attrName>ppt_x</p:attrName>
                                          <p:attrName>ppt_y</p:attrName>
                                        </p:attrNameLst>
                                      </p:cBhvr>
                                      <p:rCtr x="5677" y="0"/>
                                    </p:animMotion>
                                  </p:childTnLst>
                                </p:cTn>
                              </p:par>
                            </p:childTnLst>
                          </p:cTn>
                        </p:par>
                        <p:par>
                          <p:cTn id="67" fill="hold">
                            <p:stCondLst>
                              <p:cond delay="1000"/>
                            </p:stCondLst>
                            <p:childTnLst>
                              <p:par>
                                <p:cTn id="68" presetID="1" presetClass="emph" presetSubtype="2" fill="hold" nodeType="afterEffect">
                                  <p:stCondLst>
                                    <p:cond delay="0"/>
                                  </p:stCondLst>
                                  <p:childTnLst>
                                    <p:animClr clrSpc="rgb" dir="cw">
                                      <p:cBhvr>
                                        <p:cTn id="69" dur="1000" fill="hold"/>
                                        <p:tgtEl>
                                          <p:spTgt spid="728068"/>
                                        </p:tgtEl>
                                        <p:attrNameLst>
                                          <p:attrName>fillcolor</p:attrName>
                                        </p:attrNameLst>
                                      </p:cBhvr>
                                      <p:to>
                                        <a:srgbClr val="33CCFF"/>
                                      </p:to>
                                    </p:animClr>
                                    <p:set>
                                      <p:cBhvr>
                                        <p:cTn id="70" dur="1000" fill="hold"/>
                                        <p:tgtEl>
                                          <p:spTgt spid="728068"/>
                                        </p:tgtEl>
                                        <p:attrNameLst>
                                          <p:attrName>fill.type</p:attrName>
                                        </p:attrNameLst>
                                      </p:cBhvr>
                                      <p:to>
                                        <p:strVal val="solid"/>
                                      </p:to>
                                    </p:set>
                                    <p:set>
                                      <p:cBhvr>
                                        <p:cTn id="71" dur="1000" fill="hold"/>
                                        <p:tgtEl>
                                          <p:spTgt spid="728068"/>
                                        </p:tgtEl>
                                        <p:attrNameLst>
                                          <p:attrName>fill.on</p:attrName>
                                        </p:attrNameLst>
                                      </p:cBhvr>
                                      <p:to>
                                        <p:strVal val="true"/>
                                      </p:to>
                                    </p:se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728079"/>
                                        </p:tgtEl>
                                        <p:attrNameLst>
                                          <p:attrName>style.visibility</p:attrName>
                                        </p:attrNameLst>
                                      </p:cBhvr>
                                      <p:to>
                                        <p:strVal val="visible"/>
                                      </p:to>
                                    </p:set>
                                    <p:animEffect transition="in" filter="blinds(horizontal)">
                                      <p:cBhvr>
                                        <p:cTn id="76" dur="500"/>
                                        <p:tgtEl>
                                          <p:spTgt spid="728079"/>
                                        </p:tgtEl>
                                      </p:cBhvr>
                                    </p:animEffect>
                                  </p:childTnLst>
                                  <p:subTnLst>
                                    <p:set>
                                      <p:cBhvr override="childStyle">
                                        <p:cTn dur="1" fill="hold" display="0" masterRel="nextClick" afterEffect="1"/>
                                        <p:tgtEl>
                                          <p:spTgt spid="728079"/>
                                        </p:tgtEl>
                                        <p:attrNameLst>
                                          <p:attrName>style.visibility</p:attrName>
                                        </p:attrNameLst>
                                      </p:cBhvr>
                                      <p:to>
                                        <p:strVal val="hidden"/>
                                      </p:to>
                                    </p:set>
                                  </p:subTnLst>
                                </p:cTn>
                              </p:par>
                            </p:childTnLst>
                          </p:cTn>
                        </p:par>
                      </p:childTnLst>
                    </p:cTn>
                  </p:par>
                  <p:par>
                    <p:cTn id="77" fill="hold">
                      <p:stCondLst>
                        <p:cond delay="indefinite"/>
                      </p:stCondLst>
                      <p:childTnLst>
                        <p:par>
                          <p:cTn id="78" fill="hold">
                            <p:stCondLst>
                              <p:cond delay="0"/>
                            </p:stCondLst>
                            <p:childTnLst>
                              <p:par>
                                <p:cTn id="79" presetID="0" presetClass="path" presetSubtype="0" accel="50000" decel="50000" fill="hold" grpId="1" nodeType="clickEffect">
                                  <p:stCondLst>
                                    <p:cond delay="0"/>
                                  </p:stCondLst>
                                  <p:childTnLst>
                                    <p:animMotion origin="layout" path="M 0.58872 -0.00278 L 0.35556 0.0044 " pathEditMode="relative" rAng="0" ptsTypes="AA">
                                      <p:cBhvr>
                                        <p:cTn id="80" dur="1000" fill="hold"/>
                                        <p:tgtEl>
                                          <p:spTgt spid="728073"/>
                                        </p:tgtEl>
                                        <p:attrNameLst>
                                          <p:attrName>ppt_x</p:attrName>
                                          <p:attrName>ppt_y</p:attrName>
                                        </p:attrNameLst>
                                      </p:cBhvr>
                                      <p:rCtr x="-11667" y="347"/>
                                    </p:animMotion>
                                  </p:childTnLst>
                                </p:cTn>
                              </p:par>
                              <p:par>
                                <p:cTn id="81" presetID="0" presetClass="path" presetSubtype="0" accel="50000" decel="50000" fill="hold" grpId="1" nodeType="withEffect">
                                  <p:stCondLst>
                                    <p:cond delay="0"/>
                                  </p:stCondLst>
                                  <p:childTnLst>
                                    <p:animMotion origin="layout" path="M 0.47604 0.00255 L 0.70764 0.00255 " pathEditMode="relative" rAng="0" ptsTypes="AA">
                                      <p:cBhvr>
                                        <p:cTn id="82" dur="1000" fill="hold"/>
                                        <p:tgtEl>
                                          <p:spTgt spid="728072"/>
                                        </p:tgtEl>
                                        <p:attrNameLst>
                                          <p:attrName>ppt_x</p:attrName>
                                          <p:attrName>ppt_y</p:attrName>
                                        </p:attrNameLst>
                                      </p:cBhvr>
                                      <p:rCtr x="11580" y="0"/>
                                    </p:animMotion>
                                  </p:childTnLst>
                                </p:cTn>
                              </p:par>
                            </p:childTnLst>
                          </p:cTn>
                        </p:par>
                        <p:par>
                          <p:cTn id="83" fill="hold">
                            <p:stCondLst>
                              <p:cond delay="1000"/>
                            </p:stCondLst>
                            <p:childTnLst>
                              <p:par>
                                <p:cTn id="84" presetID="1" presetClass="emph" presetSubtype="2" fill="hold" nodeType="afterEffect">
                                  <p:stCondLst>
                                    <p:cond delay="0"/>
                                  </p:stCondLst>
                                  <p:childTnLst>
                                    <p:animClr clrSpc="rgb" dir="cw">
                                      <p:cBhvr>
                                        <p:cTn id="85" dur="500" fill="hold"/>
                                        <p:tgtEl>
                                          <p:spTgt spid="728073"/>
                                        </p:tgtEl>
                                        <p:attrNameLst>
                                          <p:attrName>fillcolor</p:attrName>
                                        </p:attrNameLst>
                                      </p:cBhvr>
                                      <p:to>
                                        <a:srgbClr val="FF99FF"/>
                                      </p:to>
                                    </p:animClr>
                                    <p:set>
                                      <p:cBhvr>
                                        <p:cTn id="86" dur="500" fill="hold"/>
                                        <p:tgtEl>
                                          <p:spTgt spid="728073"/>
                                        </p:tgtEl>
                                        <p:attrNameLst>
                                          <p:attrName>fill.type</p:attrName>
                                        </p:attrNameLst>
                                      </p:cBhvr>
                                      <p:to>
                                        <p:strVal val="solid"/>
                                      </p:to>
                                    </p:set>
                                    <p:set>
                                      <p:cBhvr>
                                        <p:cTn id="87" dur="500" fill="hold"/>
                                        <p:tgtEl>
                                          <p:spTgt spid="728073"/>
                                        </p:tgtEl>
                                        <p:attrNameLst>
                                          <p:attrName>fill.on</p:attrName>
                                        </p:attrNameLst>
                                      </p:cBhvr>
                                      <p:to>
                                        <p:strVal val="true"/>
                                      </p:to>
                                    </p:se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728081"/>
                                        </p:tgtEl>
                                        <p:attrNameLst>
                                          <p:attrName>style.visibility</p:attrName>
                                        </p:attrNameLst>
                                      </p:cBhvr>
                                      <p:to>
                                        <p:strVal val="visible"/>
                                      </p:to>
                                    </p:set>
                                    <p:animEffect transition="in" filter="blinds(horizontal)">
                                      <p:cBhvr>
                                        <p:cTn id="92" dur="500"/>
                                        <p:tgtEl>
                                          <p:spTgt spid="728081"/>
                                        </p:tgtEl>
                                      </p:cBhvr>
                                    </p:animEffect>
                                  </p:childTnLst>
                                  <p:subTnLst>
                                    <p:set>
                                      <p:cBhvr override="childStyle">
                                        <p:cTn dur="1" fill="hold" display="0" masterRel="nextClick" afterEffect="1"/>
                                        <p:tgtEl>
                                          <p:spTgt spid="728081"/>
                                        </p:tgtEl>
                                        <p:attrNameLst>
                                          <p:attrName>style.visibility</p:attrName>
                                        </p:attrNameLst>
                                      </p:cBhvr>
                                      <p:to>
                                        <p:strVal val="hidden"/>
                                      </p:to>
                                    </p:set>
                                  </p:subTnLst>
                                </p:cTn>
                              </p:par>
                            </p:childTnLst>
                          </p:cTn>
                        </p:par>
                      </p:childTnLst>
                    </p:cTn>
                  </p:par>
                  <p:par>
                    <p:cTn id="93" fill="hold">
                      <p:stCondLst>
                        <p:cond delay="indefinite"/>
                      </p:stCondLst>
                      <p:childTnLst>
                        <p:par>
                          <p:cTn id="94" fill="hold">
                            <p:stCondLst>
                              <p:cond delay="0"/>
                            </p:stCondLst>
                            <p:childTnLst>
                              <p:par>
                                <p:cTn id="95" presetID="0" presetClass="path" presetSubtype="0" accel="50000" decel="50000" fill="hold" grpId="1" nodeType="clickEffect">
                                  <p:stCondLst>
                                    <p:cond delay="0"/>
                                  </p:stCondLst>
                                  <p:childTnLst>
                                    <p:animMotion origin="layout" path="M 0.35816 7.40741E-7 L 0.4783 7.40741E-7 " pathEditMode="relative" rAng="0" ptsTypes="AA">
                                      <p:cBhvr>
                                        <p:cTn id="96" dur="500" fill="hold"/>
                                        <p:tgtEl>
                                          <p:spTgt spid="728074"/>
                                        </p:tgtEl>
                                        <p:attrNameLst>
                                          <p:attrName>ppt_x</p:attrName>
                                          <p:attrName>ppt_y</p:attrName>
                                        </p:attrNameLst>
                                      </p:cBhvr>
                                      <p:rCtr x="6007" y="0"/>
                                    </p:animMotion>
                                  </p:childTnLst>
                                </p:cTn>
                              </p:par>
                              <p:par>
                                <p:cTn id="97" presetID="0" presetClass="path" presetSubtype="0" accel="50000" decel="50000" fill="hold" grpId="3" nodeType="withEffect">
                                  <p:stCondLst>
                                    <p:cond delay="0"/>
                                  </p:stCondLst>
                                  <p:childTnLst>
                                    <p:animMotion origin="layout" path="M 0.70695 -0.00278 L 0.59375 0.00046 " pathEditMode="relative" rAng="0" ptsTypes="AA">
                                      <p:cBhvr>
                                        <p:cTn id="98" dur="1000" fill="hold"/>
                                        <p:tgtEl>
                                          <p:spTgt spid="728072"/>
                                        </p:tgtEl>
                                        <p:attrNameLst>
                                          <p:attrName>ppt_x</p:attrName>
                                          <p:attrName>ppt_y</p:attrName>
                                        </p:attrNameLst>
                                      </p:cBhvr>
                                      <p:rCtr x="-5660" y="162"/>
                                    </p:animMotion>
                                  </p:childTnLst>
                                </p:cTn>
                              </p:par>
                            </p:childTnLst>
                          </p:cTn>
                        </p:par>
                        <p:par>
                          <p:cTn id="99" fill="hold">
                            <p:stCondLst>
                              <p:cond delay="500"/>
                            </p:stCondLst>
                            <p:childTnLst>
                              <p:par>
                                <p:cTn id="100" presetID="1" presetClass="emph" presetSubtype="2" fill="hold" nodeType="afterEffect">
                                  <p:stCondLst>
                                    <p:cond delay="0"/>
                                  </p:stCondLst>
                                  <p:childTnLst>
                                    <p:animClr clrSpc="rgb" dir="cw">
                                      <p:cBhvr>
                                        <p:cTn id="101" dur="500" fill="hold"/>
                                        <p:tgtEl>
                                          <p:spTgt spid="728072"/>
                                        </p:tgtEl>
                                        <p:attrNameLst>
                                          <p:attrName>fillcolor</p:attrName>
                                        </p:attrNameLst>
                                      </p:cBhvr>
                                      <p:to>
                                        <a:srgbClr val="FF99FF"/>
                                      </p:to>
                                    </p:animClr>
                                    <p:set>
                                      <p:cBhvr>
                                        <p:cTn id="102" dur="500" fill="hold"/>
                                        <p:tgtEl>
                                          <p:spTgt spid="728072"/>
                                        </p:tgtEl>
                                        <p:attrNameLst>
                                          <p:attrName>fill.type</p:attrName>
                                        </p:attrNameLst>
                                      </p:cBhvr>
                                      <p:to>
                                        <p:strVal val="solid"/>
                                      </p:to>
                                    </p:set>
                                    <p:set>
                                      <p:cBhvr>
                                        <p:cTn id="103" dur="500" fill="hold"/>
                                        <p:tgtEl>
                                          <p:spTgt spid="728072"/>
                                        </p:tgtEl>
                                        <p:attrNameLst>
                                          <p:attrName>fill.on</p:attrName>
                                        </p:attrNameLst>
                                      </p:cBhvr>
                                      <p:to>
                                        <p:strVal val="true"/>
                                      </p:to>
                                    </p:se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grpId="0" nodeType="clickEffect">
                                  <p:stCondLst>
                                    <p:cond delay="0"/>
                                  </p:stCondLst>
                                  <p:childTnLst>
                                    <p:set>
                                      <p:cBhvr>
                                        <p:cTn id="107" dur="1" fill="hold">
                                          <p:stCondLst>
                                            <p:cond delay="0"/>
                                          </p:stCondLst>
                                        </p:cTn>
                                        <p:tgtEl>
                                          <p:spTgt spid="728082"/>
                                        </p:tgtEl>
                                        <p:attrNameLst>
                                          <p:attrName>style.visibility</p:attrName>
                                        </p:attrNameLst>
                                      </p:cBhvr>
                                      <p:to>
                                        <p:strVal val="visible"/>
                                      </p:to>
                                    </p:set>
                                    <p:animEffect transition="in" filter="blinds(horizontal)">
                                      <p:cBhvr>
                                        <p:cTn id="108" dur="500"/>
                                        <p:tgtEl>
                                          <p:spTgt spid="728082"/>
                                        </p:tgtEl>
                                      </p:cBhvr>
                                    </p:animEffect>
                                  </p:childTnLst>
                                  <p:subTnLst>
                                    <p:set>
                                      <p:cBhvr override="childStyle">
                                        <p:cTn dur="1" fill="hold" display="0" masterRel="nextClick" afterEffect="1"/>
                                        <p:tgtEl>
                                          <p:spTgt spid="728082"/>
                                        </p:tgtEl>
                                        <p:attrNameLst>
                                          <p:attrName>style.visibility</p:attrName>
                                        </p:attrNameLst>
                                      </p:cBhvr>
                                      <p:to>
                                        <p:strVal val="hidden"/>
                                      </p:to>
                                    </p:set>
                                  </p:subTnLst>
                                </p:cTn>
                              </p:par>
                            </p:childTnLst>
                          </p:cTn>
                        </p:par>
                      </p:childTnLst>
                    </p:cTn>
                  </p:par>
                  <p:par>
                    <p:cTn id="109" fill="hold">
                      <p:stCondLst>
                        <p:cond delay="indefinite"/>
                      </p:stCondLst>
                      <p:childTnLst>
                        <p:par>
                          <p:cTn id="110" fill="hold">
                            <p:stCondLst>
                              <p:cond delay="0"/>
                            </p:stCondLst>
                            <p:childTnLst>
                              <p:par>
                                <p:cTn id="111" presetID="0" presetClass="path" presetSubtype="0" accel="50000" decel="50000" fill="hold" grpId="2" nodeType="clickEffect">
                                  <p:stCondLst>
                                    <p:cond delay="0"/>
                                  </p:stCondLst>
                                  <p:childTnLst>
                                    <p:animMotion origin="layout" path="M 0.4783 7.40741E-7 L 0.59201 7.40741E-7 " pathEditMode="relative" rAng="0" ptsTypes="AA">
                                      <p:cBhvr>
                                        <p:cTn id="112" dur="500" fill="hold"/>
                                        <p:tgtEl>
                                          <p:spTgt spid="728074"/>
                                        </p:tgtEl>
                                        <p:attrNameLst>
                                          <p:attrName>ppt_x</p:attrName>
                                          <p:attrName>ppt_y</p:attrName>
                                        </p:attrNameLst>
                                      </p:cBhvr>
                                      <p:rCtr x="5677" y="0"/>
                                    </p:animMotion>
                                  </p:childTnLst>
                                </p:cTn>
                              </p:par>
                              <p:par>
                                <p:cTn id="113" presetID="35" presetClass="path" presetSubtype="0" accel="50000" decel="50000" fill="hold" grpId="0" nodeType="withEffect">
                                  <p:stCondLst>
                                    <p:cond delay="0"/>
                                  </p:stCondLst>
                                  <p:childTnLst>
                                    <p:animMotion origin="layout" path="M -0.00139 7.40741E-7 L -0.12066 7.40741E-7 " pathEditMode="relative" rAng="0" ptsTypes="AA">
                                      <p:cBhvr>
                                        <p:cTn id="114" dur="500" fill="hold"/>
                                        <p:tgtEl>
                                          <p:spTgt spid="728071"/>
                                        </p:tgtEl>
                                        <p:attrNameLst>
                                          <p:attrName>ppt_x</p:attrName>
                                          <p:attrName>ppt_y</p:attrName>
                                        </p:attrNameLst>
                                      </p:cBhvr>
                                      <p:rCtr x="-5972" y="0"/>
                                    </p:animMotion>
                                  </p:childTnLst>
                                </p:cTn>
                              </p:par>
                            </p:childTnLst>
                          </p:cTn>
                        </p:par>
                        <p:par>
                          <p:cTn id="115" fill="hold">
                            <p:stCondLst>
                              <p:cond delay="500"/>
                            </p:stCondLst>
                            <p:childTnLst>
                              <p:par>
                                <p:cTn id="116" presetID="1" presetClass="emph" presetSubtype="2" fill="hold" nodeType="afterEffect">
                                  <p:stCondLst>
                                    <p:cond delay="0"/>
                                  </p:stCondLst>
                                  <p:childTnLst>
                                    <p:animClr clrSpc="rgb" dir="cw">
                                      <p:cBhvr>
                                        <p:cTn id="117" dur="500" fill="hold"/>
                                        <p:tgtEl>
                                          <p:spTgt spid="728074"/>
                                        </p:tgtEl>
                                        <p:attrNameLst>
                                          <p:attrName>fillcolor</p:attrName>
                                        </p:attrNameLst>
                                      </p:cBhvr>
                                      <p:to>
                                        <a:srgbClr val="FF99FF"/>
                                      </p:to>
                                    </p:animClr>
                                    <p:set>
                                      <p:cBhvr>
                                        <p:cTn id="118" dur="500" fill="hold"/>
                                        <p:tgtEl>
                                          <p:spTgt spid="728074"/>
                                        </p:tgtEl>
                                        <p:attrNameLst>
                                          <p:attrName>fill.type</p:attrName>
                                        </p:attrNameLst>
                                      </p:cBhvr>
                                      <p:to>
                                        <p:strVal val="solid"/>
                                      </p:to>
                                    </p:set>
                                    <p:set>
                                      <p:cBhvr>
                                        <p:cTn id="119" dur="500" fill="hold"/>
                                        <p:tgtEl>
                                          <p:spTgt spid="728074"/>
                                        </p:tgtEl>
                                        <p:attrNameLst>
                                          <p:attrName>fill.on</p:attrName>
                                        </p:attrNameLst>
                                      </p:cBhvr>
                                      <p:to>
                                        <p:strVal val="true"/>
                                      </p:to>
                                    </p:set>
                                  </p:childTnLst>
                                </p:cTn>
                              </p:par>
                              <p:par>
                                <p:cTn id="120" presetID="1" presetClass="emph" presetSubtype="2" fill="hold" nodeType="withEffect">
                                  <p:stCondLst>
                                    <p:cond delay="0"/>
                                  </p:stCondLst>
                                  <p:childTnLst>
                                    <p:animClr clrSpc="rgb" dir="cw">
                                      <p:cBhvr>
                                        <p:cTn id="121" dur="500" fill="hold"/>
                                        <p:tgtEl>
                                          <p:spTgt spid="728071"/>
                                        </p:tgtEl>
                                        <p:attrNameLst>
                                          <p:attrName>fillcolor</p:attrName>
                                        </p:attrNameLst>
                                      </p:cBhvr>
                                      <p:to>
                                        <a:srgbClr val="FF99FF"/>
                                      </p:to>
                                    </p:animClr>
                                    <p:set>
                                      <p:cBhvr>
                                        <p:cTn id="122" dur="500" fill="hold"/>
                                        <p:tgtEl>
                                          <p:spTgt spid="728071"/>
                                        </p:tgtEl>
                                        <p:attrNameLst>
                                          <p:attrName>fill.type</p:attrName>
                                        </p:attrNameLst>
                                      </p:cBhvr>
                                      <p:to>
                                        <p:strVal val="solid"/>
                                      </p:to>
                                    </p:set>
                                    <p:set>
                                      <p:cBhvr>
                                        <p:cTn id="123" dur="500" fill="hold"/>
                                        <p:tgtEl>
                                          <p:spTgt spid="72807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8067" grpId="0" animBg="1"/>
      <p:bldP spid="728068" grpId="0" animBg="1"/>
      <p:bldP spid="728069" grpId="0" animBg="1"/>
      <p:bldP spid="728070" grpId="0" animBg="1"/>
      <p:bldP spid="728071" grpId="0" animBg="1"/>
      <p:bldP spid="728072" grpId="0" animBg="1"/>
      <p:bldP spid="728072" grpId="1" animBg="1"/>
      <p:bldP spid="728072" grpId="2" animBg="1"/>
      <p:bldP spid="728072" grpId="3" animBg="1"/>
      <p:bldP spid="728073" grpId="0" animBg="1"/>
      <p:bldP spid="728073" grpId="1" animBg="1"/>
      <p:bldP spid="728074" grpId="0" animBg="1"/>
      <p:bldP spid="728074" grpId="1" animBg="1"/>
      <p:bldP spid="728074" grpId="2" animBg="1"/>
      <p:bldP spid="728075" grpId="0" animBg="1"/>
      <p:bldP spid="728076" grpId="0" animBg="1"/>
      <p:bldP spid="728078" grpId="0" animBg="1"/>
      <p:bldP spid="728079" grpId="0" animBg="1"/>
      <p:bldP spid="728080" grpId="0" animBg="1"/>
      <p:bldP spid="728081" grpId="0" animBg="1"/>
      <p:bldP spid="728082" grpId="0" animBg="1"/>
      <p:bldP spid="1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sz="4000"/>
              <a:t>简单选择排序详解</a:t>
            </a:r>
            <a:endParaRPr lang="zh-CN" altLang="en-US" sz="4000"/>
          </a:p>
        </p:txBody>
      </p:sp>
      <p:sp>
        <p:nvSpPr>
          <p:cNvPr id="47107" name="Rectangle 3"/>
          <p:cNvSpPr>
            <a:spLocks noGrp="1" noChangeArrowheads="1"/>
          </p:cNvSpPr>
          <p:nvPr>
            <p:ph type="body" idx="1"/>
          </p:nvPr>
        </p:nvSpPr>
        <p:spPr/>
        <p:txBody>
          <a:bodyPr/>
          <a:lstStyle/>
          <a:p>
            <a:pPr eaLnBrk="1" hangingPunct="1"/>
            <a:endParaRPr lang="zh-CN" altLang="en-US"/>
          </a:p>
        </p:txBody>
      </p:sp>
      <p:pic>
        <p:nvPicPr>
          <p:cNvPr id="47108" name="Picture 4" descr="9D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9750" y="1989138"/>
            <a:ext cx="8135938" cy="313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Rectangle 6"/>
          <p:cNvSpPr>
            <a:spLocks noChangeArrowheads="1"/>
          </p:cNvSpPr>
          <p:nvPr/>
        </p:nvSpPr>
        <p:spPr bwMode="auto">
          <a:xfrm>
            <a:off x="0" y="3252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 name="矩形 7"/>
          <p:cNvSpPr/>
          <p:nvPr/>
        </p:nvSpPr>
        <p:spPr>
          <a:xfrm>
            <a:off x="1692275" y="882650"/>
            <a:ext cx="314325" cy="708025"/>
          </a:xfrm>
          <a:prstGeom prst="rect">
            <a:avLst/>
          </a:prstGeom>
        </p:spPr>
        <p:txBody>
          <a:bodyPr wrap="none">
            <a:spAutoFit/>
          </a:bodyPr>
          <a:lstStyle/>
          <a:p>
            <a:pPr>
              <a:defRPr/>
            </a:pPr>
            <a:r>
              <a:rPr lang="en-US" altLang="zh-CN" sz="4000" b="1" kern="0" dirty="0">
                <a:solidFill>
                  <a:srgbClr val="333399"/>
                </a:solidFill>
                <a:latin typeface="Times New Roman" panose="02020603050405020304"/>
                <a:ea typeface="宋体" panose="02010600030101010101" pitchFamily="2" charset="-122"/>
                <a:cs typeface="+mj-cs"/>
              </a:rPr>
              <a:t> </a:t>
            </a:r>
            <a:endParaRPr lang="zh-CN" altLang="en-US" dirty="0">
              <a:ea typeface="宋体" panose="02010600030101010101" pitchFamily="2" charset="-122"/>
            </a:endParaRPr>
          </a:p>
        </p:txBody>
      </p:sp>
      <p:sp>
        <p:nvSpPr>
          <p:cNvPr id="9" name="圆角矩形 8"/>
          <p:cNvSpPr/>
          <p:nvPr/>
        </p:nvSpPr>
        <p:spPr>
          <a:xfrm>
            <a:off x="857250" y="4286250"/>
            <a:ext cx="8072438" cy="2214563"/>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rgbClr val="FFFF00"/>
                </a:solidFill>
              </a:rPr>
              <a:t>在第一趟排序过程中扫描整个待排序列，在逐个比较记录的关键字时，用一个整型变量</a:t>
            </a:r>
            <a:r>
              <a:rPr lang="en-US" altLang="zh-CN" b="1" dirty="0">
                <a:solidFill>
                  <a:srgbClr val="FFFF00"/>
                </a:solidFill>
              </a:rPr>
              <a:t>min</a:t>
            </a:r>
            <a:r>
              <a:rPr lang="zh-CN" altLang="en-US" b="1" dirty="0">
                <a:solidFill>
                  <a:srgbClr val="FFFF00"/>
                </a:solidFill>
              </a:rPr>
              <a:t>跟踪当前最小关键字的记录的序列位置，至第一趟扫描结束时即得到了整个待排序列中的最小关键字记录的序列位置，并将这个记录</a:t>
            </a:r>
            <a:r>
              <a:rPr lang="en-US" altLang="zh-CN" b="1" dirty="0">
                <a:solidFill>
                  <a:srgbClr val="FFFF00"/>
                </a:solidFill>
              </a:rPr>
              <a:t>r[min]</a:t>
            </a:r>
            <a:r>
              <a:rPr lang="zh-CN" altLang="en-US" b="1" dirty="0">
                <a:solidFill>
                  <a:srgbClr val="FFFF00"/>
                </a:solidFill>
              </a:rPr>
              <a:t>和序列中的第一个记录</a:t>
            </a:r>
            <a:r>
              <a:rPr lang="en-US" altLang="zh-CN" b="1" dirty="0">
                <a:solidFill>
                  <a:srgbClr val="FFFF00"/>
                </a:solidFill>
              </a:rPr>
              <a:t>r</a:t>
            </a:r>
            <a:r>
              <a:rPr lang="zh-CN" altLang="en-US" b="1" dirty="0">
                <a:solidFill>
                  <a:srgbClr val="FFFF00"/>
                </a:solidFill>
              </a:rPr>
              <a:t>［</a:t>
            </a:r>
            <a:r>
              <a:rPr lang="en-US" altLang="zh-CN" b="1" dirty="0">
                <a:solidFill>
                  <a:srgbClr val="FFFF00"/>
                </a:solidFill>
              </a:rPr>
              <a:t>0</a:t>
            </a:r>
            <a:r>
              <a:rPr lang="zh-CN" altLang="en-US" b="1" dirty="0">
                <a:solidFill>
                  <a:srgbClr val="FFFF00"/>
                </a:solidFill>
              </a:rPr>
              <a:t>］交换。</a:t>
            </a:r>
            <a:endParaRPr lang="zh-CN" altLang="en-US" b="1" dirty="0">
              <a:solidFill>
                <a:srgbClr val="FFFF00"/>
              </a:solidFill>
            </a:endParaRPr>
          </a:p>
        </p:txBody>
      </p:sp>
      <p:sp>
        <p:nvSpPr>
          <p:cNvPr id="10" name="圆角矩形 9"/>
          <p:cNvSpPr/>
          <p:nvPr/>
        </p:nvSpPr>
        <p:spPr>
          <a:xfrm>
            <a:off x="785813" y="5072063"/>
            <a:ext cx="8143875" cy="158115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t>第二趟扫描的范围就是除第一个位置上的记录外的其余记录，操作的结果得到整个待排序列中关键字次小的记录的序列位置，将这个记录和序列中的第二个记录</a:t>
            </a:r>
            <a:r>
              <a:rPr lang="en-US" altLang="zh-CN" b="1" dirty="0"/>
              <a:t>r</a:t>
            </a:r>
            <a:r>
              <a:rPr lang="zh-CN" altLang="en-US" b="1" dirty="0"/>
              <a:t>［</a:t>
            </a:r>
            <a:r>
              <a:rPr lang="en-US" altLang="zh-CN" b="1" dirty="0"/>
              <a:t>1</a:t>
            </a:r>
            <a:r>
              <a:rPr lang="zh-CN" altLang="en-US" b="1" dirty="0"/>
              <a:t>］交换。</a:t>
            </a:r>
            <a:endParaRPr lang="zh-CN" altLang="en-US" b="1" dirty="0">
              <a:solidFill>
                <a:srgbClr val="FFFF00"/>
              </a:solidFill>
            </a:endParaRPr>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285750" y="142875"/>
            <a:ext cx="7793038" cy="839788"/>
          </a:xfrm>
        </p:spPr>
        <p:txBody>
          <a:bodyPr/>
          <a:lstStyle/>
          <a:p>
            <a:r>
              <a:rPr lang="zh-CN" altLang="en-US"/>
              <a:t>简单选择排序算法</a:t>
            </a:r>
            <a:endParaRPr lang="zh-CN" altLang="en-US"/>
          </a:p>
        </p:txBody>
      </p:sp>
      <p:sp>
        <p:nvSpPr>
          <p:cNvPr id="3" name="内容占位符 2"/>
          <p:cNvSpPr>
            <a:spLocks noGrp="1"/>
          </p:cNvSpPr>
          <p:nvPr>
            <p:ph idx="1"/>
          </p:nvPr>
        </p:nvSpPr>
        <p:spPr>
          <a:xfrm>
            <a:off x="0" y="1000125"/>
            <a:ext cx="9144000" cy="5857875"/>
          </a:xfrm>
          <a:solidFill>
            <a:schemeClr val="accent6">
              <a:lumMod val="20000"/>
              <a:lumOff val="80000"/>
            </a:schemeClr>
          </a:solidFill>
        </p:spPr>
        <p:txBody>
          <a:bodyPr/>
          <a:lstStyle/>
          <a:p>
            <a:pPr marL="0" indent="0">
              <a:buFont typeface="Wingdings" panose="05000000000000000000" pitchFamily="2" charset="2"/>
              <a:buNone/>
              <a:defRPr/>
            </a:pPr>
            <a:r>
              <a:rPr lang="en-US" altLang="zh-CN" sz="2000" dirty="0"/>
              <a:t> public static void </a:t>
            </a:r>
            <a:r>
              <a:rPr lang="en-US" altLang="zh-CN" sz="2000" dirty="0" err="1"/>
              <a:t>selectSort</a:t>
            </a:r>
            <a:r>
              <a:rPr lang="en-US" altLang="zh-CN" sz="2000" dirty="0"/>
              <a:t>(</a:t>
            </a:r>
            <a:r>
              <a:rPr lang="en-US" altLang="zh-CN" sz="2000" dirty="0" err="1"/>
              <a:t>int</a:t>
            </a:r>
            <a:r>
              <a:rPr lang="en-US" altLang="zh-CN" sz="2000" dirty="0"/>
              <a:t>[] table)             //</a:t>
            </a:r>
            <a:r>
              <a:rPr lang="zh-CN" altLang="en-US" sz="2000" dirty="0"/>
              <a:t>直接选择排序</a:t>
            </a:r>
            <a:endParaRPr lang="zh-CN" altLang="en-US" sz="2000" dirty="0"/>
          </a:p>
          <a:p>
            <a:pPr marL="0" indent="0">
              <a:buFont typeface="Wingdings" panose="05000000000000000000" pitchFamily="2" charset="2"/>
              <a:buNone/>
              <a:defRPr/>
            </a:pPr>
            <a:r>
              <a:rPr lang="zh-CN" altLang="en-US" sz="2000" dirty="0"/>
              <a:t>    </a:t>
            </a:r>
            <a:r>
              <a:rPr lang="en-US" altLang="zh-CN" sz="2000" dirty="0"/>
              <a:t>{  for (</a:t>
            </a:r>
            <a:r>
              <a:rPr lang="en-US" altLang="zh-CN" sz="2000" dirty="0" err="1"/>
              <a:t>int</a:t>
            </a:r>
            <a:r>
              <a:rPr lang="en-US" altLang="zh-CN" sz="2000" dirty="0"/>
              <a:t> </a:t>
            </a:r>
            <a:r>
              <a:rPr lang="en-US" altLang="zh-CN" sz="2000" dirty="0" err="1"/>
              <a:t>i</a:t>
            </a:r>
            <a:r>
              <a:rPr lang="en-US" altLang="zh-CN" sz="2000" dirty="0"/>
              <a:t>=0; </a:t>
            </a:r>
            <a:r>
              <a:rPr lang="en-US" altLang="zh-CN" sz="2000" dirty="0" err="1"/>
              <a:t>i</a:t>
            </a:r>
            <a:r>
              <a:rPr lang="en-US" altLang="zh-CN" sz="2000" dirty="0"/>
              <a:t>&lt;table.length-1; </a:t>
            </a:r>
            <a:r>
              <a:rPr lang="en-US" altLang="zh-CN" sz="2000" dirty="0" err="1"/>
              <a:t>i</a:t>
            </a:r>
            <a:r>
              <a:rPr lang="en-US" altLang="zh-CN" sz="2000" dirty="0"/>
              <a:t>++)               //n-1</a:t>
            </a:r>
            <a:r>
              <a:rPr lang="zh-CN" altLang="en-US" sz="2000" dirty="0"/>
              <a:t>趟排序</a:t>
            </a:r>
            <a:endParaRPr lang="zh-CN" altLang="en-US" sz="2000" dirty="0"/>
          </a:p>
          <a:p>
            <a:pPr marL="0" indent="0">
              <a:buFont typeface="Wingdings" panose="05000000000000000000" pitchFamily="2" charset="2"/>
              <a:buNone/>
              <a:defRPr/>
            </a:pPr>
            <a:r>
              <a:rPr lang="zh-CN" altLang="en-US" sz="2000" dirty="0"/>
              <a:t>        </a:t>
            </a:r>
            <a:r>
              <a:rPr lang="en-US" altLang="zh-CN" sz="2000" dirty="0"/>
              <a:t>{                                          //</a:t>
            </a:r>
            <a:r>
              <a:rPr lang="zh-CN" altLang="en-US" sz="2000" dirty="0"/>
              <a:t>每趟在从</a:t>
            </a:r>
            <a:r>
              <a:rPr lang="en-US" altLang="zh-CN" sz="2000" dirty="0"/>
              <a:t>table[</a:t>
            </a:r>
            <a:r>
              <a:rPr lang="en-US" altLang="zh-CN" sz="2000" dirty="0" err="1"/>
              <a:t>i</a:t>
            </a:r>
            <a:r>
              <a:rPr lang="en-US" altLang="zh-CN" sz="2000" dirty="0"/>
              <a:t>]</a:t>
            </a:r>
            <a:r>
              <a:rPr lang="zh-CN" altLang="en-US" sz="2000" dirty="0"/>
              <a:t>开始的子序列中寻找最小元素</a:t>
            </a:r>
            <a:endParaRPr lang="zh-CN" altLang="en-US" sz="2000" dirty="0"/>
          </a:p>
          <a:p>
            <a:pPr marL="0" indent="0">
              <a:buFont typeface="Wingdings" panose="05000000000000000000" pitchFamily="2" charset="2"/>
              <a:buNone/>
              <a:defRPr/>
            </a:pPr>
            <a:r>
              <a:rPr lang="zh-CN" altLang="en-US" sz="2000" dirty="0"/>
              <a:t>            </a:t>
            </a:r>
            <a:r>
              <a:rPr lang="en-US" altLang="zh-CN" sz="2000" dirty="0" err="1">
                <a:solidFill>
                  <a:srgbClr val="003399"/>
                </a:solidFill>
              </a:rPr>
              <a:t>int</a:t>
            </a:r>
            <a:r>
              <a:rPr lang="en-US" altLang="zh-CN" sz="2000" dirty="0">
                <a:solidFill>
                  <a:srgbClr val="003399"/>
                </a:solidFill>
              </a:rPr>
              <a:t> min=</a:t>
            </a:r>
            <a:r>
              <a:rPr lang="en-US" altLang="zh-CN" sz="2000" dirty="0" err="1">
                <a:solidFill>
                  <a:srgbClr val="003399"/>
                </a:solidFill>
              </a:rPr>
              <a:t>i</a:t>
            </a:r>
            <a:r>
              <a:rPr lang="en-US" altLang="zh-CN" sz="2000" dirty="0">
                <a:solidFill>
                  <a:srgbClr val="003399"/>
                </a:solidFill>
              </a:rPr>
              <a:t>;                                     </a:t>
            </a:r>
            <a:r>
              <a:rPr lang="en-US" altLang="zh-CN" sz="2000" dirty="0"/>
              <a:t>//</a:t>
            </a:r>
            <a:r>
              <a:rPr lang="zh-CN" altLang="en-US" sz="2000" dirty="0"/>
              <a:t>设第</a:t>
            </a:r>
            <a:r>
              <a:rPr lang="en-US" altLang="zh-CN" sz="2000" dirty="0" err="1"/>
              <a:t>i</a:t>
            </a:r>
            <a:r>
              <a:rPr lang="zh-CN" altLang="en-US" sz="2000" dirty="0"/>
              <a:t>个数据元素最小</a:t>
            </a:r>
            <a:endParaRPr lang="zh-CN" altLang="en-US" sz="2000" dirty="0"/>
          </a:p>
          <a:p>
            <a:pPr marL="0" indent="0">
              <a:buFont typeface="Wingdings" panose="05000000000000000000" pitchFamily="2" charset="2"/>
              <a:buNone/>
              <a:defRPr/>
            </a:pPr>
            <a:r>
              <a:rPr lang="zh-CN" altLang="en-US" sz="2000" dirty="0">
                <a:solidFill>
                  <a:srgbClr val="FF0000"/>
                </a:solidFill>
              </a:rPr>
              <a:t>            </a:t>
            </a:r>
            <a:r>
              <a:rPr lang="en-US" altLang="zh-CN" sz="2000" dirty="0">
                <a:solidFill>
                  <a:srgbClr val="FF0000"/>
                </a:solidFill>
              </a:rPr>
              <a:t>for (</a:t>
            </a:r>
            <a:r>
              <a:rPr lang="en-US" altLang="zh-CN" sz="2000" dirty="0" err="1">
                <a:solidFill>
                  <a:srgbClr val="FF0000"/>
                </a:solidFill>
              </a:rPr>
              <a:t>int</a:t>
            </a:r>
            <a:r>
              <a:rPr lang="en-US" altLang="zh-CN" sz="2000" dirty="0">
                <a:solidFill>
                  <a:srgbClr val="FF0000"/>
                </a:solidFill>
              </a:rPr>
              <a:t> j=i+1; j&lt;</a:t>
            </a:r>
            <a:r>
              <a:rPr lang="en-US" altLang="zh-CN" sz="2000" dirty="0" err="1">
                <a:solidFill>
                  <a:srgbClr val="FF0000"/>
                </a:solidFill>
              </a:rPr>
              <a:t>table.length</a:t>
            </a:r>
            <a:r>
              <a:rPr lang="en-US" altLang="zh-CN" sz="2000" dirty="0">
                <a:solidFill>
                  <a:srgbClr val="FF0000"/>
                </a:solidFill>
              </a:rPr>
              <a:t>; j++)           //</a:t>
            </a:r>
            <a:r>
              <a:rPr lang="zh-CN" altLang="en-US" sz="2000" dirty="0">
                <a:solidFill>
                  <a:srgbClr val="FF0000"/>
                </a:solidFill>
              </a:rPr>
              <a:t>在子序列中查找最小值</a:t>
            </a:r>
            <a:endParaRPr lang="zh-CN" altLang="en-US" sz="2000" dirty="0">
              <a:solidFill>
                <a:srgbClr val="FF0000"/>
              </a:solidFill>
            </a:endParaRPr>
          </a:p>
          <a:p>
            <a:pPr marL="0" indent="0">
              <a:buFont typeface="Wingdings" panose="05000000000000000000" pitchFamily="2" charset="2"/>
              <a:buNone/>
              <a:defRPr/>
            </a:pPr>
            <a:r>
              <a:rPr lang="zh-CN" altLang="en-US" sz="2000" dirty="0">
                <a:solidFill>
                  <a:srgbClr val="FF0000"/>
                </a:solidFill>
              </a:rPr>
              <a:t>                </a:t>
            </a:r>
            <a:r>
              <a:rPr lang="en-US" altLang="zh-CN" sz="2000" dirty="0">
                <a:solidFill>
                  <a:srgbClr val="FF0000"/>
                </a:solidFill>
              </a:rPr>
              <a:t>if (table[j]&lt;table[min])</a:t>
            </a:r>
            <a:endParaRPr lang="en-US" altLang="zh-CN" sz="2000" dirty="0">
              <a:solidFill>
                <a:srgbClr val="FF0000"/>
              </a:solidFill>
            </a:endParaRPr>
          </a:p>
          <a:p>
            <a:pPr marL="0" indent="0">
              <a:buFont typeface="Wingdings" panose="05000000000000000000" pitchFamily="2" charset="2"/>
              <a:buNone/>
              <a:defRPr/>
            </a:pPr>
            <a:r>
              <a:rPr lang="en-US" altLang="zh-CN" sz="2000" dirty="0">
                <a:solidFill>
                  <a:srgbClr val="FF0000"/>
                </a:solidFill>
              </a:rPr>
              <a:t>                     min = j;                              //</a:t>
            </a:r>
            <a:r>
              <a:rPr lang="zh-CN" altLang="en-US" sz="2000" dirty="0">
                <a:solidFill>
                  <a:srgbClr val="FF0000"/>
                </a:solidFill>
              </a:rPr>
              <a:t>记住最小元素下标 </a:t>
            </a:r>
            <a:endParaRPr lang="zh-CN" altLang="en-US" sz="2000" dirty="0">
              <a:solidFill>
                <a:srgbClr val="FF0000"/>
              </a:solidFill>
            </a:endParaRPr>
          </a:p>
          <a:p>
            <a:pPr marL="0" indent="0">
              <a:buFont typeface="Wingdings" panose="05000000000000000000" pitchFamily="2" charset="2"/>
              <a:buNone/>
              <a:defRPr/>
            </a:pPr>
            <a:r>
              <a:rPr lang="zh-CN" altLang="en-US" sz="2000" dirty="0">
                <a:solidFill>
                  <a:srgbClr val="003399"/>
                </a:solidFill>
              </a:rPr>
              <a:t>            </a:t>
            </a:r>
            <a:r>
              <a:rPr lang="en-US" altLang="zh-CN" sz="2000" dirty="0">
                <a:solidFill>
                  <a:srgbClr val="003399"/>
                </a:solidFill>
              </a:rPr>
              <a:t>if (min!=</a:t>
            </a:r>
            <a:r>
              <a:rPr lang="en-US" altLang="zh-CN" sz="2000" dirty="0" err="1">
                <a:solidFill>
                  <a:srgbClr val="003399"/>
                </a:solidFill>
              </a:rPr>
              <a:t>i</a:t>
            </a:r>
            <a:r>
              <a:rPr lang="en-US" altLang="zh-CN" sz="2000" dirty="0">
                <a:solidFill>
                  <a:srgbClr val="003399"/>
                </a:solidFill>
              </a:rPr>
              <a:t>)                                    //</a:t>
            </a:r>
            <a:r>
              <a:rPr lang="zh-CN" altLang="en-US" sz="2000" dirty="0">
                <a:solidFill>
                  <a:srgbClr val="003399"/>
                </a:solidFill>
              </a:rPr>
              <a:t>将本趟最小元素交换到前边</a:t>
            </a:r>
            <a:endParaRPr lang="zh-CN" altLang="en-US" sz="2000" dirty="0">
              <a:solidFill>
                <a:srgbClr val="003399"/>
              </a:solidFill>
            </a:endParaRPr>
          </a:p>
          <a:p>
            <a:pPr marL="0" indent="0">
              <a:buFont typeface="Wingdings" panose="05000000000000000000" pitchFamily="2" charset="2"/>
              <a:buNone/>
              <a:defRPr/>
            </a:pPr>
            <a:r>
              <a:rPr lang="zh-CN" altLang="en-US" sz="2000" dirty="0">
                <a:solidFill>
                  <a:srgbClr val="003399"/>
                </a:solidFill>
              </a:rPr>
              <a:t>            </a:t>
            </a:r>
            <a:r>
              <a:rPr lang="en-US" altLang="zh-CN" sz="2000" dirty="0">
                <a:solidFill>
                  <a:srgbClr val="003399"/>
                </a:solidFill>
              </a:rPr>
              <a:t>{   </a:t>
            </a:r>
            <a:r>
              <a:rPr lang="en-US" altLang="zh-CN" sz="2000" dirty="0" err="1">
                <a:solidFill>
                  <a:srgbClr val="003399"/>
                </a:solidFill>
              </a:rPr>
              <a:t>int</a:t>
            </a:r>
            <a:r>
              <a:rPr lang="en-US" altLang="zh-CN" sz="2000" dirty="0">
                <a:solidFill>
                  <a:srgbClr val="003399"/>
                </a:solidFill>
              </a:rPr>
              <a:t> temp = table[</a:t>
            </a:r>
            <a:r>
              <a:rPr lang="en-US" altLang="zh-CN" sz="2000" dirty="0" err="1">
                <a:solidFill>
                  <a:srgbClr val="003399"/>
                </a:solidFill>
              </a:rPr>
              <a:t>i</a:t>
            </a:r>
            <a:r>
              <a:rPr lang="en-US" altLang="zh-CN" sz="2000" dirty="0">
                <a:solidFill>
                  <a:srgbClr val="003399"/>
                </a:solidFill>
              </a:rPr>
              <a:t>];</a:t>
            </a:r>
            <a:endParaRPr lang="en-US" altLang="zh-CN" sz="2000" dirty="0">
              <a:solidFill>
                <a:srgbClr val="003399"/>
              </a:solidFill>
            </a:endParaRPr>
          </a:p>
          <a:p>
            <a:pPr marL="0" indent="0">
              <a:buFont typeface="Wingdings" panose="05000000000000000000" pitchFamily="2" charset="2"/>
              <a:buNone/>
              <a:defRPr/>
            </a:pPr>
            <a:r>
              <a:rPr lang="en-US" altLang="zh-CN" sz="2000" dirty="0">
                <a:solidFill>
                  <a:srgbClr val="003399"/>
                </a:solidFill>
              </a:rPr>
              <a:t>                table[</a:t>
            </a:r>
            <a:r>
              <a:rPr lang="en-US" altLang="zh-CN" sz="2000" dirty="0" err="1">
                <a:solidFill>
                  <a:srgbClr val="003399"/>
                </a:solidFill>
              </a:rPr>
              <a:t>i</a:t>
            </a:r>
            <a:r>
              <a:rPr lang="en-US" altLang="zh-CN" sz="2000" dirty="0">
                <a:solidFill>
                  <a:srgbClr val="003399"/>
                </a:solidFill>
              </a:rPr>
              <a:t>] = table[min];</a:t>
            </a:r>
            <a:endParaRPr lang="en-US" altLang="zh-CN" sz="2000" dirty="0">
              <a:solidFill>
                <a:srgbClr val="003399"/>
              </a:solidFill>
            </a:endParaRPr>
          </a:p>
          <a:p>
            <a:pPr marL="0" indent="0">
              <a:buFont typeface="Wingdings" panose="05000000000000000000" pitchFamily="2" charset="2"/>
              <a:buNone/>
              <a:defRPr/>
            </a:pPr>
            <a:r>
              <a:rPr lang="en-US" altLang="zh-CN" sz="2000" dirty="0">
                <a:solidFill>
                  <a:srgbClr val="003399"/>
                </a:solidFill>
              </a:rPr>
              <a:t>                table[min] = temp;</a:t>
            </a:r>
            <a:endParaRPr lang="en-US" altLang="zh-CN" sz="2000" dirty="0">
              <a:solidFill>
                <a:srgbClr val="003399"/>
              </a:solidFill>
            </a:endParaRPr>
          </a:p>
          <a:p>
            <a:pPr marL="0" indent="0">
              <a:buFont typeface="Wingdings" panose="05000000000000000000" pitchFamily="2" charset="2"/>
              <a:buNone/>
              <a:defRPr/>
            </a:pPr>
            <a:r>
              <a:rPr lang="en-US" altLang="zh-CN" sz="2000" dirty="0">
                <a:solidFill>
                  <a:srgbClr val="003399"/>
                </a:solidFill>
              </a:rPr>
              <a:t>            }</a:t>
            </a:r>
            <a:endParaRPr lang="en-US" altLang="zh-CN" sz="2000" dirty="0">
              <a:solidFill>
                <a:srgbClr val="003399"/>
              </a:solidFill>
            </a:endParaRPr>
          </a:p>
          <a:p>
            <a:pPr marL="0" indent="0">
              <a:buFont typeface="Wingdings" panose="05000000000000000000" pitchFamily="2" charset="2"/>
              <a:buNone/>
              <a:defRPr/>
            </a:pPr>
            <a:r>
              <a:rPr lang="en-US" altLang="zh-CN" sz="2000" dirty="0"/>
              <a:t>            </a:t>
            </a:r>
            <a:r>
              <a:rPr lang="en-US" altLang="zh-CN" sz="2000" dirty="0" err="1"/>
              <a:t>System.out.print</a:t>
            </a:r>
            <a:r>
              <a:rPr lang="en-US" altLang="zh-CN" sz="2000" dirty="0"/>
              <a:t>("</a:t>
            </a:r>
            <a:r>
              <a:rPr lang="zh-CN" altLang="en-US" sz="2000" dirty="0"/>
              <a:t>第</a:t>
            </a:r>
            <a:r>
              <a:rPr lang="en-US" altLang="zh-CN" sz="2000" dirty="0"/>
              <a:t>"+</a:t>
            </a:r>
            <a:r>
              <a:rPr lang="en-US" altLang="zh-CN" sz="2000" dirty="0" err="1"/>
              <a:t>i</a:t>
            </a:r>
            <a:r>
              <a:rPr lang="en-US" altLang="zh-CN" sz="2000" dirty="0"/>
              <a:t>+"</a:t>
            </a:r>
            <a:r>
              <a:rPr lang="zh-CN" altLang="en-US" sz="2000" dirty="0"/>
              <a:t>趟</a:t>
            </a:r>
            <a:r>
              <a:rPr lang="en-US" altLang="zh-CN" sz="2000" dirty="0"/>
              <a:t>: ");</a:t>
            </a:r>
            <a:endParaRPr lang="en-US" altLang="zh-CN" sz="2000" dirty="0"/>
          </a:p>
          <a:p>
            <a:pPr marL="0" indent="0">
              <a:buFont typeface="Wingdings" panose="05000000000000000000" pitchFamily="2" charset="2"/>
              <a:buNone/>
              <a:defRPr/>
            </a:pPr>
            <a:r>
              <a:rPr lang="en-US" altLang="zh-CN" sz="2000" dirty="0"/>
              <a:t>            print(table);</a:t>
            </a:r>
            <a:endParaRPr lang="en-US" altLang="zh-CN" sz="2000" dirty="0"/>
          </a:p>
          <a:p>
            <a:pPr marL="0" indent="0">
              <a:buFont typeface="Wingdings" panose="05000000000000000000" pitchFamily="2" charset="2"/>
              <a:buNone/>
              <a:defRPr/>
            </a:pPr>
            <a:r>
              <a:rPr lang="en-US" altLang="zh-CN" sz="2000" dirty="0"/>
              <a:t>        }</a:t>
            </a:r>
            <a:endParaRPr lang="en-US" altLang="zh-CN" sz="2000" dirty="0"/>
          </a:p>
          <a:p>
            <a:pPr marL="0" indent="0">
              <a:buFont typeface="Wingdings" panose="05000000000000000000" pitchFamily="2" charset="2"/>
              <a:buNone/>
              <a:defRPr/>
            </a:pPr>
            <a:r>
              <a:rPr lang="en-US" altLang="zh-CN" sz="2000" dirty="0"/>
              <a:t>    }</a:t>
            </a:r>
            <a:endParaRPr lang="zh-CN" altLang="en-US" sz="2000" dirty="0"/>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a:t>简单选择排序效率分析</a:t>
            </a:r>
            <a:endParaRPr lang="zh-CN" altLang="en-US"/>
          </a:p>
        </p:txBody>
      </p:sp>
      <p:sp>
        <p:nvSpPr>
          <p:cNvPr id="3" name="内容占位符 2"/>
          <p:cNvSpPr>
            <a:spLocks noGrp="1"/>
          </p:cNvSpPr>
          <p:nvPr>
            <p:ph idx="1"/>
          </p:nvPr>
        </p:nvSpPr>
        <p:spPr>
          <a:xfrm>
            <a:off x="214313" y="1989138"/>
            <a:ext cx="8745537" cy="4583112"/>
          </a:xfrm>
        </p:spPr>
        <p:txBody>
          <a:bodyPr/>
          <a:lstStyle/>
          <a:p>
            <a:pPr marL="0" indent="0">
              <a:buFont typeface="Wingdings" panose="05000000000000000000" pitchFamily="2" charset="2"/>
              <a:buNone/>
            </a:pPr>
            <a:r>
              <a:rPr lang="en-US" altLang="zh-CN" sz="2800"/>
              <a:t>	</a:t>
            </a:r>
            <a:r>
              <a:rPr lang="zh-CN" altLang="en-US" sz="2800"/>
              <a:t>如此扫描</a:t>
            </a:r>
            <a:r>
              <a:rPr lang="en-US" altLang="zh-CN" sz="2800"/>
              <a:t>n-1</a:t>
            </a:r>
            <a:r>
              <a:rPr lang="zh-CN" altLang="en-US" sz="2800"/>
              <a:t>次，每次处理的记录个数从</a:t>
            </a:r>
            <a:r>
              <a:rPr lang="en-US" altLang="zh-CN" sz="2800"/>
              <a:t>n</a:t>
            </a:r>
            <a:r>
              <a:rPr lang="zh-CN" altLang="en-US" sz="2800"/>
              <a:t>个逐次减</a:t>
            </a:r>
            <a:r>
              <a:rPr lang="en-US" altLang="zh-CN" sz="2800"/>
              <a:t>1</a:t>
            </a:r>
            <a:r>
              <a:rPr lang="zh-CN" altLang="en-US" sz="2800"/>
              <a:t>，扫描过程中只有比较记录关键字的操作，无交换记录的操作，每次扫描结束时才可能有一次交换记录的操作。总的比较记录的次数为：</a:t>
            </a:r>
            <a:endParaRPr lang="en-US" altLang="zh-CN" sz="2800"/>
          </a:p>
          <a:p>
            <a:pPr marL="0" indent="0">
              <a:buFont typeface="Wingdings" panose="05000000000000000000" pitchFamily="2" charset="2"/>
              <a:buNone/>
            </a:pPr>
            <a:endParaRPr lang="en-US" altLang="zh-CN" sz="2800"/>
          </a:p>
          <a:p>
            <a:pPr marL="0" indent="0">
              <a:buFont typeface="Wingdings" panose="05000000000000000000" pitchFamily="2" charset="2"/>
              <a:buNone/>
            </a:pPr>
            <a:endParaRPr lang="en-US" altLang="zh-CN" sz="2800"/>
          </a:p>
          <a:p>
            <a:pPr marL="0" indent="0">
              <a:buFont typeface="Wingdings" panose="05000000000000000000" pitchFamily="2" charset="2"/>
              <a:buNone/>
            </a:pPr>
            <a:r>
              <a:rPr lang="zh-CN" altLang="en-US" sz="2800"/>
              <a:t>交换记录的次数为：</a:t>
            </a:r>
            <a:r>
              <a:rPr lang="en-US" altLang="zh-CN" sz="2800"/>
              <a:t>n</a:t>
            </a:r>
            <a:r>
              <a:rPr lang="zh-CN" altLang="en-US" sz="2800"/>
              <a:t>－</a:t>
            </a:r>
            <a:r>
              <a:rPr lang="en-US" altLang="zh-CN" sz="2800"/>
              <a:t>1</a:t>
            </a:r>
            <a:r>
              <a:rPr lang="zh-CN" altLang="en-US" sz="2800"/>
              <a:t>次</a:t>
            </a:r>
            <a:endParaRPr lang="en-US" altLang="zh-CN" sz="2800"/>
          </a:p>
          <a:p>
            <a:pPr marL="0" indent="0">
              <a:buFont typeface="Wingdings" panose="05000000000000000000" pitchFamily="2" charset="2"/>
              <a:buNone/>
            </a:pPr>
            <a:r>
              <a:rPr lang="zh-CN" altLang="en-US" sz="2800"/>
              <a:t>时间复杂度：</a:t>
            </a:r>
            <a:r>
              <a:rPr lang="en-US" altLang="zh-CN" sz="2800"/>
              <a:t>O(n</a:t>
            </a:r>
            <a:r>
              <a:rPr lang="en-US" altLang="zh-CN" sz="2800" baseline="30000"/>
              <a:t>2</a:t>
            </a:r>
            <a:r>
              <a:rPr lang="en-US" altLang="zh-CN" sz="2800"/>
              <a:t>)</a:t>
            </a:r>
            <a:r>
              <a:rPr lang="zh-CN" altLang="en-US" sz="2800"/>
              <a:t>。</a:t>
            </a:r>
            <a:endParaRPr lang="en-US" altLang="zh-CN" sz="2800"/>
          </a:p>
          <a:p>
            <a:pPr marL="0" indent="0">
              <a:buFont typeface="Wingdings" panose="05000000000000000000" pitchFamily="2" charset="2"/>
              <a:buNone/>
            </a:pPr>
            <a:r>
              <a:rPr lang="zh-CN" altLang="en-US" sz="2800"/>
              <a:t>空间复杂度：</a:t>
            </a:r>
            <a:r>
              <a:rPr lang="en-US" altLang="zh-CN" sz="2800"/>
              <a:t>O(1)</a:t>
            </a:r>
            <a:r>
              <a:rPr lang="zh-CN" altLang="en-US" sz="2800"/>
              <a:t>。</a:t>
            </a:r>
            <a:endParaRPr lang="en-US" altLang="zh-CN" sz="2800"/>
          </a:p>
          <a:p>
            <a:pPr marL="0" indent="0">
              <a:buFont typeface="Wingdings" panose="05000000000000000000" pitchFamily="2" charset="2"/>
              <a:buNone/>
            </a:pPr>
            <a:r>
              <a:rPr lang="zh-CN" altLang="en-US" sz="2800"/>
              <a:t>稳定性：不稳定。</a:t>
            </a:r>
            <a:endParaRPr lang="zh-CN" altLang="en-US" sz="2800"/>
          </a:p>
        </p:txBody>
      </p:sp>
      <p:graphicFrame>
        <p:nvGraphicFramePr>
          <p:cNvPr id="83970" name="Object 5"/>
          <p:cNvGraphicFramePr>
            <a:graphicFrameLocks noChangeAspect="1"/>
          </p:cNvGraphicFramePr>
          <p:nvPr/>
        </p:nvGraphicFramePr>
        <p:xfrm>
          <a:off x="2428875" y="3786188"/>
          <a:ext cx="3744913" cy="942975"/>
        </p:xfrm>
        <a:graphic>
          <a:graphicData uri="http://schemas.openxmlformats.org/presentationml/2006/ole">
            <mc:AlternateContent xmlns:mc="http://schemas.openxmlformats.org/markup-compatibility/2006">
              <mc:Choice xmlns:v="urn:schemas-microsoft-com:vml" Requires="v">
                <p:oleObj spid="_x0000_s49206" name="公式" r:id="rId1" imgW="1790700" imgH="444500" progId="Equation.3">
                  <p:embed/>
                </p:oleObj>
              </mc:Choice>
              <mc:Fallback>
                <p:oleObj name="公式" r:id="rId1" imgW="1790700" imgH="4445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5" y="3786188"/>
                        <a:ext cx="3744913"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3970"/>
                                        </p:tgtEl>
                                        <p:attrNameLst>
                                          <p:attrName>style.visibility</p:attrName>
                                        </p:attrNameLst>
                                      </p:cBhvr>
                                      <p:to>
                                        <p:strVal val="visible"/>
                                      </p:to>
                                    </p:set>
                                    <p:animEffect transition="in" filter="blinds(horizontal)">
                                      <p:cBhvr>
                                        <p:cTn id="12" dur="500"/>
                                        <p:tgtEl>
                                          <p:spTgt spid="8397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en-US" altLang="zh-CN"/>
              <a:t>9.4.2   </a:t>
            </a:r>
            <a:r>
              <a:rPr lang="zh-CN" altLang="en-US"/>
              <a:t>堆排序</a:t>
            </a:r>
            <a:endParaRPr lang="zh-CN" altLang="en-US"/>
          </a:p>
        </p:txBody>
      </p:sp>
      <p:sp>
        <p:nvSpPr>
          <p:cNvPr id="3" name="内容占位符 2"/>
          <p:cNvSpPr>
            <a:spLocks noGrp="1"/>
          </p:cNvSpPr>
          <p:nvPr>
            <p:ph idx="1"/>
          </p:nvPr>
        </p:nvSpPr>
        <p:spPr>
          <a:xfrm>
            <a:off x="571500" y="1989138"/>
            <a:ext cx="8388350" cy="4114800"/>
          </a:xfrm>
        </p:spPr>
        <p:txBody>
          <a:bodyPr/>
          <a:lstStyle/>
          <a:p>
            <a:pPr marL="0" indent="539750">
              <a:buFont typeface="Wingdings" panose="05000000000000000000" pitchFamily="2" charset="2"/>
              <a:buNone/>
              <a:defRPr/>
            </a:pPr>
            <a:r>
              <a:rPr lang="zh-CN" altLang="en-US" sz="2800" dirty="0"/>
              <a:t>简单选择排序的主要操作是进行关键字的比较，如果能减少比较的次数而又完成排序则就能提高排序的速度。</a:t>
            </a:r>
            <a:endParaRPr lang="en-US" altLang="zh-CN" sz="2800" dirty="0"/>
          </a:p>
          <a:p>
            <a:pPr marL="0" indent="539750">
              <a:buFont typeface="Wingdings" panose="05000000000000000000" pitchFamily="2" charset="2"/>
              <a:buNone/>
              <a:defRPr/>
            </a:pPr>
            <a:r>
              <a:rPr lang="zh-CN" altLang="en-US" sz="2800" dirty="0"/>
              <a:t>显然在</a:t>
            </a:r>
            <a:r>
              <a:rPr lang="en-US" altLang="zh-CN" sz="2800" dirty="0"/>
              <a:t>n</a:t>
            </a:r>
            <a:r>
              <a:rPr lang="zh-CN" altLang="en-US" sz="2800" dirty="0"/>
              <a:t>个关键字中选出最小值，至少要进行</a:t>
            </a:r>
            <a:r>
              <a:rPr lang="en-US" altLang="zh-CN" sz="2800" dirty="0"/>
              <a:t>n-1</a:t>
            </a:r>
            <a:r>
              <a:rPr lang="zh-CN" altLang="en-US" sz="2800" dirty="0"/>
              <a:t>次比较；而在剩下的</a:t>
            </a:r>
            <a:r>
              <a:rPr lang="en-US" altLang="zh-CN" sz="2800" dirty="0"/>
              <a:t>n-1</a:t>
            </a:r>
            <a:r>
              <a:rPr lang="zh-CN" altLang="en-US" sz="2800" dirty="0"/>
              <a:t>个关键字中选择次小值并非一定要进行</a:t>
            </a:r>
            <a:r>
              <a:rPr lang="en-US" altLang="zh-CN" sz="2800" dirty="0"/>
              <a:t>n-2</a:t>
            </a:r>
            <a:r>
              <a:rPr lang="zh-CN" altLang="en-US" sz="2800" dirty="0"/>
              <a:t>次比较，若能利用前面</a:t>
            </a:r>
            <a:r>
              <a:rPr lang="en-US" altLang="zh-CN" sz="2800" dirty="0"/>
              <a:t>n-1</a:t>
            </a:r>
            <a:r>
              <a:rPr lang="zh-CN" altLang="en-US" sz="2800" dirty="0"/>
              <a:t>次比较的信息，就可以减少以后各趟选择排序中的比较次数。</a:t>
            </a:r>
            <a:endParaRPr lang="en-US" altLang="zh-CN" sz="2800" dirty="0"/>
          </a:p>
          <a:p>
            <a:pPr marL="0" indent="0">
              <a:buFontTx/>
              <a:buNone/>
              <a:defRPr/>
            </a:pPr>
            <a:r>
              <a:rPr lang="zh-CN" altLang="en-US" sz="2800" dirty="0"/>
              <a:t>例如，序列</a:t>
            </a:r>
            <a:r>
              <a:rPr lang="en-US" altLang="zh-CN" sz="2800" dirty="0"/>
              <a:t>70   73  69  23  93  18  11  68</a:t>
            </a:r>
            <a:r>
              <a:rPr lang="zh-CN" altLang="en-US" sz="2800" dirty="0"/>
              <a:t>，</a:t>
            </a:r>
            <a:r>
              <a:rPr lang="en-US" altLang="zh-CN" sz="2800" dirty="0"/>
              <a:t>n=8</a:t>
            </a:r>
            <a:r>
              <a:rPr lang="zh-CN" altLang="en-US" sz="2800" dirty="0"/>
              <a:t>，如果按锦标比赛淘汰制选冠军的方法找最小值，可以用下图示意的过程选出序列的最小值。</a:t>
            </a:r>
            <a:endParaRPr lang="zh-CN" altLang="en-US" sz="2800" dirty="0">
              <a:latin typeface="宋体" panose="02010600030101010101" pitchFamily="2" charset="-122"/>
            </a:endParaRPr>
          </a:p>
          <a:p>
            <a:pPr marL="0" indent="539750">
              <a:buFont typeface="Wingdings" panose="05000000000000000000" pitchFamily="2" charset="2"/>
              <a:buNone/>
              <a:defRPr/>
            </a:pPr>
            <a:endParaRPr lang="zh-CN" altLang="en-US" sz="2800" dirty="0"/>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29000" y="41275"/>
            <a:ext cx="5572125" cy="654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429000" y="2286000"/>
            <a:ext cx="5572125" cy="2143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p:cNvSpPr/>
          <p:nvPr/>
        </p:nvSpPr>
        <p:spPr>
          <a:xfrm>
            <a:off x="3357563" y="4429125"/>
            <a:ext cx="5786437" cy="2143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矩形 6"/>
          <p:cNvSpPr/>
          <p:nvPr/>
        </p:nvSpPr>
        <p:spPr>
          <a:xfrm>
            <a:off x="0" y="0"/>
            <a:ext cx="3500438" cy="67151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b="1" dirty="0">
                <a:solidFill>
                  <a:srgbClr val="003399"/>
                </a:solidFill>
              </a:rPr>
              <a:t>    这种方法称为树形选择排序方法。除了选择第一个最小关键字需对</a:t>
            </a:r>
            <a:r>
              <a:rPr lang="en-US" altLang="zh-CN" sz="2800" b="1" dirty="0">
                <a:solidFill>
                  <a:srgbClr val="003399"/>
                </a:solidFill>
              </a:rPr>
              <a:t>n</a:t>
            </a:r>
            <a:r>
              <a:rPr lang="zh-CN" altLang="en-US" sz="2800" b="1" dirty="0">
                <a:solidFill>
                  <a:srgbClr val="003399"/>
                </a:solidFill>
              </a:rPr>
              <a:t>个记录进行</a:t>
            </a:r>
            <a:r>
              <a:rPr lang="en-US" altLang="zh-CN" sz="2800" b="1" dirty="0">
                <a:solidFill>
                  <a:srgbClr val="003399"/>
                </a:solidFill>
              </a:rPr>
              <a:t>n-1</a:t>
            </a:r>
            <a:r>
              <a:rPr lang="zh-CN" altLang="en-US" sz="2800" b="1" dirty="0">
                <a:solidFill>
                  <a:srgbClr val="003399"/>
                </a:solidFill>
              </a:rPr>
              <a:t>次关键字比较外，每选择一个次小关键字都只需从树叶到树根比较，即</a:t>
            </a:r>
            <a:r>
              <a:rPr lang="en-US" altLang="zh-CN" sz="2800" b="1" dirty="0">
                <a:solidFill>
                  <a:srgbClr val="003399"/>
                </a:solidFill>
              </a:rPr>
              <a:t>log</a:t>
            </a:r>
            <a:r>
              <a:rPr lang="en-US" altLang="zh-CN" sz="2800" b="1" baseline="-25000" dirty="0">
                <a:solidFill>
                  <a:srgbClr val="003399"/>
                </a:solidFill>
              </a:rPr>
              <a:t>2</a:t>
            </a:r>
            <a:r>
              <a:rPr lang="en-US" altLang="zh-CN" sz="2800" b="1" dirty="0">
                <a:solidFill>
                  <a:srgbClr val="003399"/>
                </a:solidFill>
              </a:rPr>
              <a:t>n</a:t>
            </a:r>
            <a:r>
              <a:rPr lang="zh-CN" altLang="en-US" sz="2800" b="1" dirty="0">
                <a:solidFill>
                  <a:srgbClr val="003399"/>
                </a:solidFill>
              </a:rPr>
              <a:t>次比较，因此排序时间可以大大缩短。</a:t>
            </a:r>
            <a:endParaRPr lang="en-US" altLang="zh-CN" sz="2800" b="1" dirty="0">
              <a:solidFill>
                <a:srgbClr val="003399"/>
              </a:solidFill>
            </a:endParaRPr>
          </a:p>
          <a:p>
            <a:pPr algn="ctr">
              <a:defRPr/>
            </a:pPr>
            <a:r>
              <a:rPr lang="zh-CN" altLang="en-US" sz="2800" b="1" dirty="0">
                <a:solidFill>
                  <a:srgbClr val="003399"/>
                </a:solidFill>
              </a:rPr>
              <a:t>      但这种方法的缺点是辅助空间占用较多，和最大值∞的比较也是多余的。下面此基础上进一步改进。</a:t>
            </a:r>
            <a:endParaRPr lang="zh-CN" altLang="en-US" sz="2800" b="1" dirty="0">
              <a:solidFill>
                <a:srgbClr val="003399"/>
              </a:solidFill>
            </a:endParaRPr>
          </a:p>
        </p:txBody>
      </p:sp>
      <p:sp>
        <p:nvSpPr>
          <p:cNvPr id="2" name="灯片编号占位符 1"/>
          <p:cNvSpPr>
            <a:spLocks noGrp="1"/>
          </p:cNvSpPr>
          <p:nvPr>
            <p:ph type="sldNum" sz="quarter" idx="12"/>
          </p:nvPr>
        </p:nvSpPr>
        <p:spPr/>
        <p:txBody>
          <a:bodyPr/>
          <a:lstStyle/>
          <a:p>
            <a:fld id="{38449B19-2ECE-4045-B46F-E190403C776B}"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en-US" altLang="zh-CN" dirty="0"/>
              <a:t>9.4.2   </a:t>
            </a:r>
            <a:r>
              <a:rPr lang="zh-CN" altLang="en-US" dirty="0"/>
              <a:t>堆排序</a:t>
            </a:r>
            <a:endParaRPr lang="zh-CN" altLang="en-US" dirty="0"/>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
        <p:nvSpPr>
          <p:cNvPr id="5" name="内容占位符 4"/>
          <p:cNvSpPr>
            <a:spLocks noGrp="1"/>
          </p:cNvSpPr>
          <p:nvPr>
            <p:ph idx="1"/>
          </p:nvPr>
        </p:nvSpPr>
        <p:spPr>
          <a:xfrm>
            <a:off x="670966" y="1772816"/>
            <a:ext cx="8653561" cy="4114800"/>
          </a:xfrm>
        </p:spPr>
        <p:txBody>
          <a:bodyPr/>
          <a:lstStyle/>
          <a:p>
            <a:pPr marL="457200" indent="-457200">
              <a:buFont typeface="Wingdings" panose="05000000000000000000" pitchFamily="2" charset="2"/>
              <a:buChar char="n"/>
            </a:pPr>
            <a:r>
              <a:rPr lang="en-US" altLang="zh-CN" dirty="0"/>
              <a:t> </a:t>
            </a:r>
            <a:r>
              <a:rPr lang="zh-CN" altLang="en-US" dirty="0"/>
              <a:t>堆排序</a:t>
            </a:r>
            <a:r>
              <a:rPr lang="en-US" altLang="zh-CN" dirty="0"/>
              <a:t>(Heap Sort)</a:t>
            </a:r>
            <a:endParaRPr lang="en-US" altLang="zh-CN" dirty="0"/>
          </a:p>
          <a:p>
            <a:pPr marL="0" indent="0">
              <a:buNone/>
            </a:pPr>
            <a:r>
              <a:rPr lang="en-US" altLang="zh-CN" dirty="0"/>
              <a:t>     </a:t>
            </a:r>
            <a:r>
              <a:rPr lang="zh-CN" altLang="en-US" dirty="0"/>
              <a:t>是利用</a:t>
            </a:r>
            <a:r>
              <a:rPr lang="zh-CN" altLang="en-US" dirty="0">
                <a:solidFill>
                  <a:srgbClr val="FF0000"/>
                </a:solidFill>
              </a:rPr>
              <a:t>完全二叉树特性</a:t>
            </a:r>
            <a:r>
              <a:rPr lang="zh-CN" altLang="en-US" dirty="0"/>
              <a:t>的一种选择排序。</a:t>
            </a:r>
            <a:endParaRPr lang="en-US" altLang="zh-CN" dirty="0"/>
          </a:p>
          <a:p>
            <a:pPr marL="457200" indent="-457200">
              <a:buFont typeface="Wingdings" panose="05000000000000000000" pitchFamily="2" charset="2"/>
              <a:buChar char="n"/>
            </a:pPr>
            <a:r>
              <a:rPr lang="en-US" altLang="zh-CN" dirty="0"/>
              <a:t> </a:t>
            </a:r>
            <a:r>
              <a:rPr lang="zh-CN" altLang="en-US" dirty="0"/>
              <a:t>堆的定义：</a:t>
            </a:r>
            <a:endParaRPr lang="en-US" altLang="zh-CN" dirty="0"/>
          </a:p>
          <a:p>
            <a:pPr marL="0" indent="0">
              <a:buNone/>
            </a:pPr>
            <a:r>
              <a:rPr lang="en-US" altLang="zh-CN" dirty="0"/>
              <a:t>     </a:t>
            </a:r>
            <a:r>
              <a:rPr lang="zh-CN" altLang="en-US" dirty="0"/>
              <a:t>设</a:t>
            </a:r>
            <a:r>
              <a:rPr lang="en-US" altLang="zh-CN" dirty="0"/>
              <a:t>n</a:t>
            </a:r>
            <a:r>
              <a:rPr lang="zh-CN" altLang="en-US" dirty="0"/>
              <a:t>个关键字值序列为</a:t>
            </a:r>
            <a:r>
              <a:rPr lang="en-US" altLang="zh-CN" dirty="0">
                <a:latin typeface="宋体" panose="02010600030101010101" pitchFamily="2" charset="-122"/>
              </a:rPr>
              <a:t>{</a:t>
            </a:r>
            <a:r>
              <a:rPr lang="en-US" altLang="zh-CN" dirty="0"/>
              <a:t>K</a:t>
            </a:r>
            <a:r>
              <a:rPr lang="en-US" altLang="zh-CN" baseline="-25000" dirty="0"/>
              <a:t>0</a:t>
            </a:r>
            <a:r>
              <a:rPr lang="en-US" altLang="zh-CN" dirty="0"/>
              <a:t>, K</a:t>
            </a:r>
            <a:r>
              <a:rPr lang="en-US" altLang="zh-CN" baseline="-25000" dirty="0"/>
              <a:t>1</a:t>
            </a:r>
            <a:r>
              <a:rPr lang="en-US" altLang="zh-CN" dirty="0"/>
              <a:t>, K</a:t>
            </a:r>
            <a:r>
              <a:rPr lang="en-US" altLang="zh-CN" baseline="-25000" dirty="0"/>
              <a:t>2</a:t>
            </a:r>
            <a:r>
              <a:rPr lang="en-US" altLang="zh-CN" dirty="0"/>
              <a:t>, …, K</a:t>
            </a:r>
            <a:r>
              <a:rPr lang="en-US" altLang="zh-CN" baseline="-25000" dirty="0"/>
              <a:t>n-1</a:t>
            </a:r>
            <a:r>
              <a:rPr lang="en-US" altLang="zh-CN" dirty="0"/>
              <a:t>}</a:t>
            </a:r>
            <a:r>
              <a:rPr lang="zh-CN" altLang="en-US" dirty="0"/>
              <a:t>，若该序列满足下列特性：</a:t>
            </a:r>
            <a:endParaRPr lang="en-US" altLang="zh-CN" dirty="0"/>
          </a:p>
          <a:p>
            <a:pPr marL="0" indent="0">
              <a:buNone/>
            </a:pPr>
            <a:endParaRPr lang="en-US" altLang="zh-CN" dirty="0"/>
          </a:p>
          <a:p>
            <a:pPr marL="0" indent="0">
              <a:buNone/>
            </a:pPr>
            <a:r>
              <a:rPr lang="en-US" altLang="zh-CN" dirty="0"/>
              <a:t>      </a:t>
            </a:r>
            <a:endParaRPr lang="en-US" altLang="zh-CN" dirty="0"/>
          </a:p>
          <a:p>
            <a:pPr marL="0" indent="0">
              <a:buNone/>
            </a:pPr>
            <a:endParaRPr lang="en-US" altLang="zh-CN" dirty="0"/>
          </a:p>
        </p:txBody>
      </p:sp>
      <p:graphicFrame>
        <p:nvGraphicFramePr>
          <p:cNvPr id="9" name="Object 4"/>
          <p:cNvGraphicFramePr>
            <a:graphicFrameLocks noChangeAspect="1"/>
          </p:cNvGraphicFramePr>
          <p:nvPr/>
        </p:nvGraphicFramePr>
        <p:xfrm>
          <a:off x="1335088" y="4433677"/>
          <a:ext cx="6637337" cy="1085850"/>
        </p:xfrm>
        <a:graphic>
          <a:graphicData uri="http://schemas.openxmlformats.org/presentationml/2006/ole">
            <mc:AlternateContent xmlns:mc="http://schemas.openxmlformats.org/markup-compatibility/2006">
              <mc:Choice xmlns:v="urn:schemas-microsoft-com:vml" Requires="v">
                <p:oleObj spid="_x0000_s53272" name="公式" r:id="rId1" imgW="2654300" imgH="431800" progId="Equation.3">
                  <p:embed/>
                </p:oleObj>
              </mc:Choice>
              <mc:Fallback>
                <p:oleObj name="公式" r:id="rId1" imgW="2654300" imgH="4318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088" y="4433677"/>
                        <a:ext cx="6637337"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467544" y="5321467"/>
            <a:ext cx="8405729" cy="1569660"/>
          </a:xfrm>
          <a:prstGeom prst="rect">
            <a:avLst/>
          </a:prstGeom>
        </p:spPr>
        <p:txBody>
          <a:bodyPr wrap="square">
            <a:spAutoFit/>
          </a:bodyPr>
          <a:lstStyle/>
          <a:p>
            <a:pPr marL="0" indent="0">
              <a:buNone/>
            </a:pPr>
            <a:r>
              <a:rPr lang="zh-CN" altLang="en-US" sz="3200" b="1" dirty="0"/>
              <a:t>       该序列称为最小堆。</a:t>
            </a:r>
            <a:endParaRPr lang="en-US" altLang="zh-CN" sz="3200" b="1" dirty="0"/>
          </a:p>
          <a:p>
            <a:pPr marL="0" indent="0">
              <a:buNone/>
            </a:pPr>
            <a:r>
              <a:rPr lang="en-US" altLang="zh-CN" sz="3200" dirty="0">
                <a:latin typeface="宋体" panose="02010600030101010101" pitchFamily="2" charset="-122"/>
              </a:rPr>
              <a:t>{</a:t>
            </a:r>
            <a:r>
              <a:rPr lang="en-US" altLang="zh-CN" sz="3200" dirty="0"/>
              <a:t>K</a:t>
            </a:r>
            <a:r>
              <a:rPr lang="en-US" altLang="zh-CN" sz="3200" baseline="-25000" dirty="0"/>
              <a:t>0</a:t>
            </a:r>
            <a:r>
              <a:rPr lang="en-US" altLang="zh-CN" sz="3200" dirty="0"/>
              <a:t>, K</a:t>
            </a:r>
            <a:r>
              <a:rPr lang="en-US" altLang="zh-CN" sz="3200" baseline="-25000" dirty="0"/>
              <a:t>1</a:t>
            </a:r>
            <a:r>
              <a:rPr lang="en-US" altLang="zh-CN" sz="3200" dirty="0"/>
              <a:t>, K</a:t>
            </a:r>
            <a:r>
              <a:rPr lang="en-US" altLang="zh-CN" sz="3200" baseline="-25000" dirty="0"/>
              <a:t>2</a:t>
            </a:r>
            <a:r>
              <a:rPr lang="en-US" altLang="zh-CN" sz="3200" dirty="0"/>
              <a:t>, …, K</a:t>
            </a:r>
            <a:r>
              <a:rPr lang="en-US" altLang="zh-CN" sz="3200" baseline="-25000" dirty="0"/>
              <a:t>n-1</a:t>
            </a:r>
            <a:r>
              <a:rPr lang="en-US" altLang="zh-CN" sz="3200" dirty="0"/>
              <a:t>}</a:t>
            </a:r>
            <a:r>
              <a:rPr lang="zh-CN" altLang="en-US" sz="3200" dirty="0"/>
              <a:t>序列看成是一棵完全二叉树的层次遍历序列。</a:t>
            </a:r>
            <a:endParaRPr lang="en-US" altLang="zh-CN"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en-US" altLang="zh-CN"/>
              <a:t>9.4.2   </a:t>
            </a:r>
            <a:r>
              <a:rPr lang="zh-CN" altLang="en-US"/>
              <a:t>堆排序</a:t>
            </a:r>
            <a:endParaRPr lang="zh-CN" altLang="en-US"/>
          </a:p>
        </p:txBody>
      </p:sp>
      <p:sp>
        <p:nvSpPr>
          <p:cNvPr id="3" name="内容占位符 2"/>
          <p:cNvSpPr>
            <a:spLocks noGrp="1"/>
          </p:cNvSpPr>
          <p:nvPr>
            <p:ph idx="1"/>
          </p:nvPr>
        </p:nvSpPr>
        <p:spPr>
          <a:xfrm>
            <a:off x="714441" y="1990725"/>
            <a:ext cx="8245475" cy="4246563"/>
          </a:xfrm>
        </p:spPr>
        <p:txBody>
          <a:bodyPr/>
          <a:lstStyle/>
          <a:p>
            <a:pPr marL="0" indent="0">
              <a:buFontTx/>
              <a:buNone/>
            </a:pPr>
            <a:r>
              <a:rPr lang="zh-CN" altLang="en-US" sz="2800" dirty="0"/>
              <a:t>反过来，如果满足：</a:t>
            </a:r>
            <a:endParaRPr lang="en-US" altLang="zh-CN" sz="2800" dirty="0"/>
          </a:p>
          <a:p>
            <a:pPr marL="0" indent="0">
              <a:buFontTx/>
              <a:buNone/>
            </a:pPr>
            <a:endParaRPr lang="en-US" altLang="zh-CN" sz="2800" dirty="0"/>
          </a:p>
          <a:p>
            <a:pPr marL="0" indent="0">
              <a:buFontTx/>
              <a:buNone/>
            </a:pPr>
            <a:endParaRPr lang="en-US" altLang="zh-CN" sz="2800" dirty="0"/>
          </a:p>
          <a:p>
            <a:pPr marL="0" indent="0">
              <a:buFontTx/>
              <a:buNone/>
            </a:pPr>
            <a:r>
              <a:rPr lang="zh-CN" altLang="en-US" sz="2800" dirty="0"/>
              <a:t>该序列称为最大堆。</a:t>
            </a:r>
            <a:endParaRPr lang="en-US" altLang="zh-CN" sz="2800" dirty="0"/>
          </a:p>
          <a:p>
            <a:pPr marL="0" indent="0">
              <a:buFont typeface="Wingdings" panose="05000000000000000000" pitchFamily="2" charset="2"/>
              <a:buNone/>
            </a:pPr>
            <a:endParaRPr lang="zh-CN" altLang="en-US" sz="2800" dirty="0"/>
          </a:p>
        </p:txBody>
      </p:sp>
      <p:graphicFrame>
        <p:nvGraphicFramePr>
          <p:cNvPr id="91139" name="Object 4"/>
          <p:cNvGraphicFramePr>
            <a:graphicFrameLocks noChangeAspect="1"/>
          </p:cNvGraphicFramePr>
          <p:nvPr/>
        </p:nvGraphicFramePr>
        <p:xfrm>
          <a:off x="1316831" y="2513516"/>
          <a:ext cx="6510337" cy="1085850"/>
        </p:xfrm>
        <a:graphic>
          <a:graphicData uri="http://schemas.openxmlformats.org/presentationml/2006/ole">
            <mc:AlternateContent xmlns:mc="http://schemas.openxmlformats.org/markup-compatibility/2006">
              <mc:Choice xmlns:v="urn:schemas-microsoft-com:vml" Requires="v">
                <p:oleObj spid="_x0000_s54295" name="Equation" r:id="rId1" imgW="2603500" imgH="431800" progId="Equation.3">
                  <p:embed/>
                </p:oleObj>
              </mc:Choice>
              <mc:Fallback>
                <p:oleObj name="Equation" r:id="rId1" imgW="2603500" imgH="4318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831" y="2513516"/>
                        <a:ext cx="6510337"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1139"/>
                                        </p:tgtEl>
                                        <p:attrNameLst>
                                          <p:attrName>style.visibility</p:attrName>
                                        </p:attrNameLst>
                                      </p:cBhvr>
                                      <p:to>
                                        <p:strVal val="visible"/>
                                      </p:to>
                                    </p:set>
                                    <p:animEffect transition="in" filter="blinds(horizontal)">
                                      <p:cBhvr>
                                        <p:cTn id="12" dur="500"/>
                                        <p:tgtEl>
                                          <p:spTgt spid="9113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5400"/>
              <a:t>正序 </a:t>
            </a:r>
            <a:r>
              <a:rPr lang="en-US" altLang="zh-CN" sz="5400"/>
              <a:t>vs. </a:t>
            </a:r>
            <a:r>
              <a:rPr lang="zh-CN" altLang="en-US" sz="5400"/>
              <a:t>逆序</a:t>
            </a:r>
            <a:endParaRPr lang="zh-CN" altLang="en-US" sz="5400"/>
          </a:p>
        </p:txBody>
      </p:sp>
      <p:sp>
        <p:nvSpPr>
          <p:cNvPr id="136195" name="Rectangle 3"/>
          <p:cNvSpPr>
            <a:spLocks noGrp="1" noChangeArrowheads="1"/>
          </p:cNvSpPr>
          <p:nvPr>
            <p:ph type="body" idx="1"/>
          </p:nvPr>
        </p:nvSpPr>
        <p:spPr/>
        <p:txBody>
          <a:bodyPr/>
          <a:lstStyle/>
          <a:p>
            <a:pPr eaLnBrk="1" hangingPunct="1">
              <a:lnSpc>
                <a:spcPct val="90000"/>
              </a:lnSpc>
            </a:pPr>
            <a:r>
              <a:rPr lang="en-US" altLang="zh-CN"/>
              <a:t>“</a:t>
            </a:r>
            <a:r>
              <a:rPr lang="zh-CN" altLang="en-US"/>
              <a:t>正序”序列 ：待排序序列正好符合排序要求 </a:t>
            </a:r>
            <a:endParaRPr lang="zh-CN" altLang="en-US"/>
          </a:p>
          <a:p>
            <a:pPr eaLnBrk="1" hangingPunct="1">
              <a:lnSpc>
                <a:spcPct val="90000"/>
              </a:lnSpc>
            </a:pPr>
            <a:r>
              <a:rPr lang="zh-CN" altLang="en-US"/>
              <a:t>“逆序” 序列 ：把待排序序列逆转过来，正好符合排序要求</a:t>
            </a:r>
            <a:endParaRPr lang="zh-CN" altLang="en-US"/>
          </a:p>
          <a:p>
            <a:pPr eaLnBrk="1" hangingPunct="1">
              <a:lnSpc>
                <a:spcPct val="90000"/>
              </a:lnSpc>
            </a:pPr>
            <a:r>
              <a:rPr lang="zh-CN" altLang="en-US"/>
              <a:t>例如，要求不升序列</a:t>
            </a:r>
            <a:endParaRPr lang="zh-CN" altLang="en-US"/>
          </a:p>
          <a:p>
            <a:pPr lvl="1" eaLnBrk="1" hangingPunct="1">
              <a:lnSpc>
                <a:spcPct val="90000"/>
              </a:lnSpc>
            </a:pPr>
            <a:r>
              <a:rPr lang="en-US" altLang="zh-CN"/>
              <a:t>08   12   34   96</a:t>
            </a:r>
            <a:endParaRPr lang="en-US" altLang="zh-CN"/>
          </a:p>
          <a:p>
            <a:pPr lvl="1" eaLnBrk="1" hangingPunct="1">
              <a:lnSpc>
                <a:spcPct val="90000"/>
              </a:lnSpc>
            </a:pPr>
            <a:r>
              <a:rPr lang="en-US" altLang="zh-CN"/>
              <a:t>96   34   12   08</a:t>
            </a:r>
            <a:endParaRPr lang="en-US" altLang="zh-CN"/>
          </a:p>
          <a:p>
            <a:pPr eaLnBrk="1" hangingPunct="1">
              <a:lnSpc>
                <a:spcPct val="90000"/>
              </a:lnSpc>
              <a:buFont typeface="Wingdings" panose="05000000000000000000" pitchFamily="2" charset="2"/>
              <a:buNone/>
            </a:pPr>
            <a:endParaRPr lang="en-US" altLang="zh-CN"/>
          </a:p>
        </p:txBody>
      </p:sp>
      <p:sp>
        <p:nvSpPr>
          <p:cNvPr id="602117" name="AutoShape 2053"/>
          <p:cNvSpPr>
            <a:spLocks noChangeArrowheads="1"/>
          </p:cNvSpPr>
          <p:nvPr/>
        </p:nvSpPr>
        <p:spPr bwMode="auto">
          <a:xfrm>
            <a:off x="5643563" y="3929063"/>
            <a:ext cx="1979612" cy="720725"/>
          </a:xfrm>
          <a:prstGeom prst="wedgeRoundRectCallout">
            <a:avLst>
              <a:gd name="adj1" fmla="val -92981"/>
              <a:gd name="adj2" fmla="val 56606"/>
              <a:gd name="adj3" fmla="val 16667"/>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zh-CN" altLang="en-US" sz="4000" b="1">
                <a:solidFill>
                  <a:schemeClr val="hlink"/>
                </a:solidFill>
                <a:latin typeface="Tahoma" panose="020B0604030504040204" pitchFamily="34" charset="0"/>
              </a:rPr>
              <a:t>逆序！</a:t>
            </a:r>
            <a:endParaRPr lang="zh-CN" altLang="en-US" sz="4000" b="1">
              <a:solidFill>
                <a:schemeClr val="hlink"/>
              </a:solidFill>
              <a:latin typeface="Tahoma" panose="020B0604030504040204" pitchFamily="34" charset="0"/>
            </a:endParaRPr>
          </a:p>
        </p:txBody>
      </p:sp>
      <p:sp>
        <p:nvSpPr>
          <p:cNvPr id="602118" name="AutoShape 2054"/>
          <p:cNvSpPr>
            <a:spLocks noChangeArrowheads="1"/>
          </p:cNvSpPr>
          <p:nvPr/>
        </p:nvSpPr>
        <p:spPr bwMode="auto">
          <a:xfrm>
            <a:off x="5643563" y="5214938"/>
            <a:ext cx="1979612" cy="720725"/>
          </a:xfrm>
          <a:prstGeom prst="wedgeRoundRectCallout">
            <a:avLst>
              <a:gd name="adj1" fmla="val -94667"/>
              <a:gd name="adj2" fmla="val -44495"/>
              <a:gd name="adj3" fmla="val 16667"/>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zh-CN" altLang="en-US" sz="4000" b="1">
                <a:solidFill>
                  <a:schemeClr val="tx2"/>
                </a:solidFill>
                <a:latin typeface="Tahoma" panose="020B0604030504040204" pitchFamily="34" charset="0"/>
              </a:rPr>
              <a:t>正序！</a:t>
            </a:r>
            <a:endParaRPr lang="zh-CN" altLang="en-US" sz="4000" b="1">
              <a:solidFill>
                <a:schemeClr val="tx2"/>
              </a:solidFill>
              <a:latin typeface="Tahoma" panose="020B0604030504040204" pitchFamily="34" charset="0"/>
            </a:endParaRPr>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anim to="" calcmode="lin" valueType="num">
                                      <p:cBhvr>
                                        <p:cTn id="7" dur="1" fill="hold"/>
                                        <p:tgtEl>
                                          <p:spTgt spid="136195">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36195">
                                            <p:txEl>
                                              <p:pRg st="1" end="1"/>
                                            </p:txEl>
                                          </p:spTgt>
                                        </p:tgtEl>
                                        <p:attrNameLst>
                                          <p:attrName>style.visibility</p:attrName>
                                        </p:attrNameLst>
                                      </p:cBhvr>
                                      <p:to>
                                        <p:strVal val="visible"/>
                                      </p:to>
                                    </p:set>
                                    <p:anim to="" calcmode="lin" valueType="num">
                                      <p:cBhvr>
                                        <p:cTn id="12" dur="1" fill="hold"/>
                                        <p:tgtEl>
                                          <p:spTgt spid="136195">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136195">
                                            <p:txEl>
                                              <p:pRg st="2" end="2"/>
                                            </p:txEl>
                                          </p:spTgt>
                                        </p:tgtEl>
                                        <p:attrNameLst>
                                          <p:attrName>style.visibility</p:attrName>
                                        </p:attrNameLst>
                                      </p:cBhvr>
                                      <p:to>
                                        <p:strVal val="visible"/>
                                      </p:to>
                                    </p:set>
                                    <p:anim to="" calcmode="lin" valueType="num">
                                      <p:cBhvr>
                                        <p:cTn id="17" dur="1" fill="hold"/>
                                        <p:tgtEl>
                                          <p:spTgt spid="136195">
                                            <p:txEl>
                                              <p:pRg st="2" end="2"/>
                                            </p:txEl>
                                          </p:spTgt>
                                        </p:tgtEl>
                                      </p:cBhvr>
                                    </p:anim>
                                  </p:childTnLst>
                                </p:cTn>
                              </p:par>
                            </p:childTnLst>
                          </p:cTn>
                        </p:par>
                        <p:par>
                          <p:cTn id="18" fill="hold">
                            <p:stCondLst>
                              <p:cond delay="0"/>
                            </p:stCondLst>
                            <p:childTnLst>
                              <p:par>
                                <p:cTn id="19" presetID="22" presetClass="entr" presetSubtype="8" fill="hold" nodeType="afterEffect">
                                  <p:stCondLst>
                                    <p:cond delay="0"/>
                                  </p:stCondLst>
                                  <p:childTnLst>
                                    <p:set>
                                      <p:cBhvr>
                                        <p:cTn id="20" dur="1" fill="hold">
                                          <p:stCondLst>
                                            <p:cond delay="0"/>
                                          </p:stCondLst>
                                        </p:cTn>
                                        <p:tgtEl>
                                          <p:spTgt spid="136195">
                                            <p:txEl>
                                              <p:pRg st="3" end="3"/>
                                            </p:txEl>
                                          </p:spTgt>
                                        </p:tgtEl>
                                        <p:attrNameLst>
                                          <p:attrName>style.visibility</p:attrName>
                                        </p:attrNameLst>
                                      </p:cBhvr>
                                      <p:to>
                                        <p:strVal val="visible"/>
                                      </p:to>
                                    </p:set>
                                    <p:animEffect transition="in" filter="wipe(left)">
                                      <p:cBhvr>
                                        <p:cTn id="21" dur="500"/>
                                        <p:tgtEl>
                                          <p:spTgt spid="136195">
                                            <p:txEl>
                                              <p:pRg st="3" end="3"/>
                                            </p:txEl>
                                          </p:spTgt>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36195">
                                            <p:txEl>
                                              <p:pRg st="4" end="4"/>
                                            </p:txEl>
                                          </p:spTgt>
                                        </p:tgtEl>
                                        <p:attrNameLst>
                                          <p:attrName>style.visibility</p:attrName>
                                        </p:attrNameLst>
                                      </p:cBhvr>
                                      <p:to>
                                        <p:strVal val="visible"/>
                                      </p:to>
                                    </p:set>
                                    <p:animEffect transition="in" filter="wipe(left)">
                                      <p:cBhvr>
                                        <p:cTn id="25" dur="500"/>
                                        <p:tgtEl>
                                          <p:spTgt spid="13619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602117"/>
                                        </p:tgtEl>
                                        <p:attrNameLst>
                                          <p:attrName>style.visibility</p:attrName>
                                        </p:attrNameLst>
                                      </p:cBhvr>
                                      <p:to>
                                        <p:strVal val="visible"/>
                                      </p:to>
                                    </p:set>
                                    <p:animEffect transition="in" filter="wipe(down)">
                                      <p:cBhvr>
                                        <p:cTn id="30" dur="290">
                                          <p:stCondLst>
                                            <p:cond delay="0"/>
                                          </p:stCondLst>
                                        </p:cTn>
                                        <p:tgtEl>
                                          <p:spTgt spid="602117"/>
                                        </p:tgtEl>
                                      </p:cBhvr>
                                    </p:animEffect>
                                    <p:anim calcmode="lin" valueType="num">
                                      <p:cBhvr>
                                        <p:cTn id="31" dur="911" tmFilter="0,0; 0.14,0.36; 0.43,0.73; 0.71,0.91; 1.0,1.0">
                                          <p:stCondLst>
                                            <p:cond delay="0"/>
                                          </p:stCondLst>
                                        </p:cTn>
                                        <p:tgtEl>
                                          <p:spTgt spid="602117"/>
                                        </p:tgtEl>
                                        <p:attrNameLst>
                                          <p:attrName>ppt_x</p:attrName>
                                        </p:attrNameLst>
                                      </p:cBhvr>
                                      <p:tavLst>
                                        <p:tav tm="0">
                                          <p:val>
                                            <p:strVal val="#ppt_x-0.25"/>
                                          </p:val>
                                        </p:tav>
                                        <p:tav tm="100000">
                                          <p:val>
                                            <p:strVal val="#ppt_x"/>
                                          </p:val>
                                        </p:tav>
                                      </p:tavLst>
                                    </p:anim>
                                    <p:anim calcmode="lin" valueType="num">
                                      <p:cBhvr>
                                        <p:cTn id="32" dur="332" tmFilter="0.0,0.0; 0.25,0.07; 0.50,0.2; 0.75,0.467; 1.0,1.0">
                                          <p:stCondLst>
                                            <p:cond delay="0"/>
                                          </p:stCondLst>
                                        </p:cTn>
                                        <p:tgtEl>
                                          <p:spTgt spid="602117"/>
                                        </p:tgtEl>
                                        <p:attrNameLst>
                                          <p:attrName>ppt_y</p:attrName>
                                        </p:attrNameLst>
                                      </p:cBhvr>
                                      <p:tavLst>
                                        <p:tav tm="0" fmla="#ppt_y-sin(pi*$)/3">
                                          <p:val>
                                            <p:fltVal val="0.5"/>
                                          </p:val>
                                        </p:tav>
                                        <p:tav tm="100000">
                                          <p:val>
                                            <p:fltVal val="1"/>
                                          </p:val>
                                        </p:tav>
                                      </p:tavLst>
                                    </p:anim>
                                    <p:anim calcmode="lin" valueType="num">
                                      <p:cBhvr>
                                        <p:cTn id="33" dur="332" tmFilter="0, 0; 0.125,0.2665; 0.25,0.4; 0.375,0.465; 0.5,0.5;  0.625,0.535; 0.75,0.6; 0.875,0.7335; 1,1">
                                          <p:stCondLst>
                                            <p:cond delay="332"/>
                                          </p:stCondLst>
                                        </p:cTn>
                                        <p:tgtEl>
                                          <p:spTgt spid="602117"/>
                                        </p:tgtEl>
                                        <p:attrNameLst>
                                          <p:attrName>ppt_y</p:attrName>
                                        </p:attrNameLst>
                                      </p:cBhvr>
                                      <p:tavLst>
                                        <p:tav tm="0" fmla="#ppt_y-sin(pi*$)/9">
                                          <p:val>
                                            <p:fltVal val="0"/>
                                          </p:val>
                                        </p:tav>
                                        <p:tav tm="100000">
                                          <p:val>
                                            <p:fltVal val="1"/>
                                          </p:val>
                                        </p:tav>
                                      </p:tavLst>
                                    </p:anim>
                                    <p:anim calcmode="lin" valueType="num">
                                      <p:cBhvr>
                                        <p:cTn id="34" dur="166" tmFilter="0, 0; 0.125,0.2665; 0.25,0.4; 0.375,0.465; 0.5,0.5;  0.625,0.535; 0.75,0.6; 0.875,0.7335; 1,1">
                                          <p:stCondLst>
                                            <p:cond delay="662"/>
                                          </p:stCondLst>
                                        </p:cTn>
                                        <p:tgtEl>
                                          <p:spTgt spid="602117"/>
                                        </p:tgtEl>
                                        <p:attrNameLst>
                                          <p:attrName>ppt_y</p:attrName>
                                        </p:attrNameLst>
                                      </p:cBhvr>
                                      <p:tavLst>
                                        <p:tav tm="0" fmla="#ppt_y-sin(pi*$)/27">
                                          <p:val>
                                            <p:fltVal val="0"/>
                                          </p:val>
                                        </p:tav>
                                        <p:tav tm="100000">
                                          <p:val>
                                            <p:fltVal val="1"/>
                                          </p:val>
                                        </p:tav>
                                      </p:tavLst>
                                    </p:anim>
                                    <p:anim calcmode="lin" valueType="num">
                                      <p:cBhvr>
                                        <p:cTn id="35" dur="82" tmFilter="0, 0; 0.125,0.2665; 0.25,0.4; 0.375,0.465; 0.5,0.5;  0.625,0.535; 0.75,0.6; 0.875,0.7335; 1,1">
                                          <p:stCondLst>
                                            <p:cond delay="828"/>
                                          </p:stCondLst>
                                        </p:cTn>
                                        <p:tgtEl>
                                          <p:spTgt spid="602117"/>
                                        </p:tgtEl>
                                        <p:attrNameLst>
                                          <p:attrName>ppt_y</p:attrName>
                                        </p:attrNameLst>
                                      </p:cBhvr>
                                      <p:tavLst>
                                        <p:tav tm="0" fmla="#ppt_y-sin(pi*$)/81">
                                          <p:val>
                                            <p:fltVal val="0"/>
                                          </p:val>
                                        </p:tav>
                                        <p:tav tm="100000">
                                          <p:val>
                                            <p:fltVal val="1"/>
                                          </p:val>
                                        </p:tav>
                                      </p:tavLst>
                                    </p:anim>
                                    <p:animScale>
                                      <p:cBhvr>
                                        <p:cTn id="36" dur="13">
                                          <p:stCondLst>
                                            <p:cond delay="325"/>
                                          </p:stCondLst>
                                        </p:cTn>
                                        <p:tgtEl>
                                          <p:spTgt spid="602117"/>
                                        </p:tgtEl>
                                      </p:cBhvr>
                                      <p:to x="100000" y="60000"/>
                                    </p:animScale>
                                    <p:animScale>
                                      <p:cBhvr>
                                        <p:cTn id="37" dur="83" decel="50000">
                                          <p:stCondLst>
                                            <p:cond delay="338"/>
                                          </p:stCondLst>
                                        </p:cTn>
                                        <p:tgtEl>
                                          <p:spTgt spid="602117"/>
                                        </p:tgtEl>
                                      </p:cBhvr>
                                      <p:to x="100000" y="100000"/>
                                    </p:animScale>
                                    <p:animScale>
                                      <p:cBhvr>
                                        <p:cTn id="38" dur="13">
                                          <p:stCondLst>
                                            <p:cond delay="656"/>
                                          </p:stCondLst>
                                        </p:cTn>
                                        <p:tgtEl>
                                          <p:spTgt spid="602117"/>
                                        </p:tgtEl>
                                      </p:cBhvr>
                                      <p:to x="100000" y="80000"/>
                                    </p:animScale>
                                    <p:animScale>
                                      <p:cBhvr>
                                        <p:cTn id="39" dur="83" decel="50000">
                                          <p:stCondLst>
                                            <p:cond delay="669"/>
                                          </p:stCondLst>
                                        </p:cTn>
                                        <p:tgtEl>
                                          <p:spTgt spid="602117"/>
                                        </p:tgtEl>
                                      </p:cBhvr>
                                      <p:to x="100000" y="100000"/>
                                    </p:animScale>
                                    <p:animScale>
                                      <p:cBhvr>
                                        <p:cTn id="40" dur="13">
                                          <p:stCondLst>
                                            <p:cond delay="821"/>
                                          </p:stCondLst>
                                        </p:cTn>
                                        <p:tgtEl>
                                          <p:spTgt spid="602117"/>
                                        </p:tgtEl>
                                      </p:cBhvr>
                                      <p:to x="100000" y="90000"/>
                                    </p:animScale>
                                    <p:animScale>
                                      <p:cBhvr>
                                        <p:cTn id="41" dur="83" decel="50000">
                                          <p:stCondLst>
                                            <p:cond delay="834"/>
                                          </p:stCondLst>
                                        </p:cTn>
                                        <p:tgtEl>
                                          <p:spTgt spid="602117"/>
                                        </p:tgtEl>
                                      </p:cBhvr>
                                      <p:to x="100000" y="100000"/>
                                    </p:animScale>
                                    <p:animScale>
                                      <p:cBhvr>
                                        <p:cTn id="42" dur="13">
                                          <p:stCondLst>
                                            <p:cond delay="904"/>
                                          </p:stCondLst>
                                        </p:cTn>
                                        <p:tgtEl>
                                          <p:spTgt spid="602117"/>
                                        </p:tgtEl>
                                      </p:cBhvr>
                                      <p:to x="100000" y="95000"/>
                                    </p:animScale>
                                    <p:animScale>
                                      <p:cBhvr>
                                        <p:cTn id="43" dur="83" decel="50000">
                                          <p:stCondLst>
                                            <p:cond delay="917"/>
                                          </p:stCondLst>
                                        </p:cTn>
                                        <p:tgtEl>
                                          <p:spTgt spid="602117"/>
                                        </p:tgtEl>
                                      </p:cBhvr>
                                      <p:to x="100000" y="100000"/>
                                    </p:animScale>
                                  </p:childTnLst>
                                </p:cTn>
                              </p:par>
                            </p:childTnLst>
                          </p:cTn>
                        </p:par>
                        <p:par>
                          <p:cTn id="44" fill="hold">
                            <p:stCondLst>
                              <p:cond delay="1000"/>
                            </p:stCondLst>
                            <p:childTnLst>
                              <p:par>
                                <p:cTn id="45" presetID="26" presetClass="entr" presetSubtype="0" fill="hold" grpId="0" nodeType="afterEffect">
                                  <p:stCondLst>
                                    <p:cond delay="0"/>
                                  </p:stCondLst>
                                  <p:childTnLst>
                                    <p:set>
                                      <p:cBhvr>
                                        <p:cTn id="46" dur="1" fill="hold">
                                          <p:stCondLst>
                                            <p:cond delay="0"/>
                                          </p:stCondLst>
                                        </p:cTn>
                                        <p:tgtEl>
                                          <p:spTgt spid="602118"/>
                                        </p:tgtEl>
                                        <p:attrNameLst>
                                          <p:attrName>style.visibility</p:attrName>
                                        </p:attrNameLst>
                                      </p:cBhvr>
                                      <p:to>
                                        <p:strVal val="visible"/>
                                      </p:to>
                                    </p:set>
                                    <p:animEffect transition="in" filter="wipe(down)">
                                      <p:cBhvr>
                                        <p:cTn id="47" dur="290">
                                          <p:stCondLst>
                                            <p:cond delay="0"/>
                                          </p:stCondLst>
                                        </p:cTn>
                                        <p:tgtEl>
                                          <p:spTgt spid="602118"/>
                                        </p:tgtEl>
                                      </p:cBhvr>
                                    </p:animEffect>
                                    <p:anim calcmode="lin" valueType="num">
                                      <p:cBhvr>
                                        <p:cTn id="48" dur="911" tmFilter="0,0; 0.14,0.36; 0.43,0.73; 0.71,0.91; 1.0,1.0">
                                          <p:stCondLst>
                                            <p:cond delay="0"/>
                                          </p:stCondLst>
                                        </p:cTn>
                                        <p:tgtEl>
                                          <p:spTgt spid="602118"/>
                                        </p:tgtEl>
                                        <p:attrNameLst>
                                          <p:attrName>ppt_x</p:attrName>
                                        </p:attrNameLst>
                                      </p:cBhvr>
                                      <p:tavLst>
                                        <p:tav tm="0">
                                          <p:val>
                                            <p:strVal val="#ppt_x-0.25"/>
                                          </p:val>
                                        </p:tav>
                                        <p:tav tm="100000">
                                          <p:val>
                                            <p:strVal val="#ppt_x"/>
                                          </p:val>
                                        </p:tav>
                                      </p:tavLst>
                                    </p:anim>
                                    <p:anim calcmode="lin" valueType="num">
                                      <p:cBhvr>
                                        <p:cTn id="49" dur="332" tmFilter="0.0,0.0; 0.25,0.07; 0.50,0.2; 0.75,0.467; 1.0,1.0">
                                          <p:stCondLst>
                                            <p:cond delay="0"/>
                                          </p:stCondLst>
                                        </p:cTn>
                                        <p:tgtEl>
                                          <p:spTgt spid="602118"/>
                                        </p:tgtEl>
                                        <p:attrNameLst>
                                          <p:attrName>ppt_y</p:attrName>
                                        </p:attrNameLst>
                                      </p:cBhvr>
                                      <p:tavLst>
                                        <p:tav tm="0" fmla="#ppt_y-sin(pi*$)/3">
                                          <p:val>
                                            <p:fltVal val="0.5"/>
                                          </p:val>
                                        </p:tav>
                                        <p:tav tm="100000">
                                          <p:val>
                                            <p:fltVal val="1"/>
                                          </p:val>
                                        </p:tav>
                                      </p:tavLst>
                                    </p:anim>
                                    <p:anim calcmode="lin" valueType="num">
                                      <p:cBhvr>
                                        <p:cTn id="50" dur="332" tmFilter="0, 0; 0.125,0.2665; 0.25,0.4; 0.375,0.465; 0.5,0.5;  0.625,0.535; 0.75,0.6; 0.875,0.7335; 1,1">
                                          <p:stCondLst>
                                            <p:cond delay="332"/>
                                          </p:stCondLst>
                                        </p:cTn>
                                        <p:tgtEl>
                                          <p:spTgt spid="602118"/>
                                        </p:tgtEl>
                                        <p:attrNameLst>
                                          <p:attrName>ppt_y</p:attrName>
                                        </p:attrNameLst>
                                      </p:cBhvr>
                                      <p:tavLst>
                                        <p:tav tm="0" fmla="#ppt_y-sin(pi*$)/9">
                                          <p:val>
                                            <p:fltVal val="0"/>
                                          </p:val>
                                        </p:tav>
                                        <p:tav tm="100000">
                                          <p:val>
                                            <p:fltVal val="1"/>
                                          </p:val>
                                        </p:tav>
                                      </p:tavLst>
                                    </p:anim>
                                    <p:anim calcmode="lin" valueType="num">
                                      <p:cBhvr>
                                        <p:cTn id="51" dur="166" tmFilter="0, 0; 0.125,0.2665; 0.25,0.4; 0.375,0.465; 0.5,0.5;  0.625,0.535; 0.75,0.6; 0.875,0.7335; 1,1">
                                          <p:stCondLst>
                                            <p:cond delay="662"/>
                                          </p:stCondLst>
                                        </p:cTn>
                                        <p:tgtEl>
                                          <p:spTgt spid="602118"/>
                                        </p:tgtEl>
                                        <p:attrNameLst>
                                          <p:attrName>ppt_y</p:attrName>
                                        </p:attrNameLst>
                                      </p:cBhvr>
                                      <p:tavLst>
                                        <p:tav tm="0" fmla="#ppt_y-sin(pi*$)/27">
                                          <p:val>
                                            <p:fltVal val="0"/>
                                          </p:val>
                                        </p:tav>
                                        <p:tav tm="100000">
                                          <p:val>
                                            <p:fltVal val="1"/>
                                          </p:val>
                                        </p:tav>
                                      </p:tavLst>
                                    </p:anim>
                                    <p:anim calcmode="lin" valueType="num">
                                      <p:cBhvr>
                                        <p:cTn id="52" dur="82" tmFilter="0, 0; 0.125,0.2665; 0.25,0.4; 0.375,0.465; 0.5,0.5;  0.625,0.535; 0.75,0.6; 0.875,0.7335; 1,1">
                                          <p:stCondLst>
                                            <p:cond delay="828"/>
                                          </p:stCondLst>
                                        </p:cTn>
                                        <p:tgtEl>
                                          <p:spTgt spid="602118"/>
                                        </p:tgtEl>
                                        <p:attrNameLst>
                                          <p:attrName>ppt_y</p:attrName>
                                        </p:attrNameLst>
                                      </p:cBhvr>
                                      <p:tavLst>
                                        <p:tav tm="0" fmla="#ppt_y-sin(pi*$)/81">
                                          <p:val>
                                            <p:fltVal val="0"/>
                                          </p:val>
                                        </p:tav>
                                        <p:tav tm="100000">
                                          <p:val>
                                            <p:fltVal val="1"/>
                                          </p:val>
                                        </p:tav>
                                      </p:tavLst>
                                    </p:anim>
                                    <p:animScale>
                                      <p:cBhvr>
                                        <p:cTn id="53" dur="13">
                                          <p:stCondLst>
                                            <p:cond delay="325"/>
                                          </p:stCondLst>
                                        </p:cTn>
                                        <p:tgtEl>
                                          <p:spTgt spid="602118"/>
                                        </p:tgtEl>
                                      </p:cBhvr>
                                      <p:to x="100000" y="60000"/>
                                    </p:animScale>
                                    <p:animScale>
                                      <p:cBhvr>
                                        <p:cTn id="54" dur="83" decel="50000">
                                          <p:stCondLst>
                                            <p:cond delay="338"/>
                                          </p:stCondLst>
                                        </p:cTn>
                                        <p:tgtEl>
                                          <p:spTgt spid="602118"/>
                                        </p:tgtEl>
                                      </p:cBhvr>
                                      <p:to x="100000" y="100000"/>
                                    </p:animScale>
                                    <p:animScale>
                                      <p:cBhvr>
                                        <p:cTn id="55" dur="13">
                                          <p:stCondLst>
                                            <p:cond delay="656"/>
                                          </p:stCondLst>
                                        </p:cTn>
                                        <p:tgtEl>
                                          <p:spTgt spid="602118"/>
                                        </p:tgtEl>
                                      </p:cBhvr>
                                      <p:to x="100000" y="80000"/>
                                    </p:animScale>
                                    <p:animScale>
                                      <p:cBhvr>
                                        <p:cTn id="56" dur="83" decel="50000">
                                          <p:stCondLst>
                                            <p:cond delay="669"/>
                                          </p:stCondLst>
                                        </p:cTn>
                                        <p:tgtEl>
                                          <p:spTgt spid="602118"/>
                                        </p:tgtEl>
                                      </p:cBhvr>
                                      <p:to x="100000" y="100000"/>
                                    </p:animScale>
                                    <p:animScale>
                                      <p:cBhvr>
                                        <p:cTn id="57" dur="13">
                                          <p:stCondLst>
                                            <p:cond delay="821"/>
                                          </p:stCondLst>
                                        </p:cTn>
                                        <p:tgtEl>
                                          <p:spTgt spid="602118"/>
                                        </p:tgtEl>
                                      </p:cBhvr>
                                      <p:to x="100000" y="90000"/>
                                    </p:animScale>
                                    <p:animScale>
                                      <p:cBhvr>
                                        <p:cTn id="58" dur="83" decel="50000">
                                          <p:stCondLst>
                                            <p:cond delay="834"/>
                                          </p:stCondLst>
                                        </p:cTn>
                                        <p:tgtEl>
                                          <p:spTgt spid="602118"/>
                                        </p:tgtEl>
                                      </p:cBhvr>
                                      <p:to x="100000" y="100000"/>
                                    </p:animScale>
                                    <p:animScale>
                                      <p:cBhvr>
                                        <p:cTn id="59" dur="13">
                                          <p:stCondLst>
                                            <p:cond delay="904"/>
                                          </p:stCondLst>
                                        </p:cTn>
                                        <p:tgtEl>
                                          <p:spTgt spid="602118"/>
                                        </p:tgtEl>
                                      </p:cBhvr>
                                      <p:to x="100000" y="95000"/>
                                    </p:animScale>
                                    <p:animScale>
                                      <p:cBhvr>
                                        <p:cTn id="60" dur="83" decel="50000">
                                          <p:stCondLst>
                                            <p:cond delay="917"/>
                                          </p:stCondLst>
                                        </p:cTn>
                                        <p:tgtEl>
                                          <p:spTgt spid="60211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17" grpId="0" animBg="1"/>
      <p:bldP spid="60211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a:t>最小堆示例</a:t>
            </a:r>
            <a:endParaRPr lang="zh-CN" altLang="en-US"/>
          </a:p>
        </p:txBody>
      </p:sp>
      <p:sp>
        <p:nvSpPr>
          <p:cNvPr id="54275" name="内容占位符 2"/>
          <p:cNvSpPr>
            <a:spLocks noGrp="1"/>
          </p:cNvSpPr>
          <p:nvPr>
            <p:ph idx="1"/>
          </p:nvPr>
        </p:nvSpPr>
        <p:spPr>
          <a:xfrm>
            <a:off x="642938" y="1857375"/>
            <a:ext cx="8316912" cy="571500"/>
          </a:xfrm>
        </p:spPr>
        <p:txBody>
          <a:bodyPr/>
          <a:lstStyle/>
          <a:p>
            <a:pPr>
              <a:buFont typeface="Wingdings" panose="05000000000000000000" pitchFamily="2" charset="2"/>
              <a:buNone/>
            </a:pPr>
            <a:r>
              <a:rPr lang="zh-CN" altLang="en-US" sz="2800" dirty="0"/>
              <a:t>例如，</a:t>
            </a:r>
            <a:r>
              <a:rPr lang="en-US" altLang="zh-CN" sz="2800" dirty="0"/>
              <a:t>(13</a:t>
            </a:r>
            <a:r>
              <a:rPr lang="zh-CN" altLang="en-US" sz="2800" dirty="0"/>
              <a:t>，</a:t>
            </a:r>
            <a:r>
              <a:rPr lang="en-US" altLang="zh-CN" sz="2800" dirty="0"/>
              <a:t>27</a:t>
            </a:r>
            <a:r>
              <a:rPr lang="zh-CN" altLang="en-US" sz="2800" dirty="0"/>
              <a:t>，</a:t>
            </a:r>
            <a:r>
              <a:rPr lang="en-US" altLang="zh-CN" sz="2800" dirty="0"/>
              <a:t>38</a:t>
            </a:r>
            <a:r>
              <a:rPr lang="zh-CN" altLang="en-US" sz="2800" dirty="0"/>
              <a:t>，</a:t>
            </a:r>
            <a:r>
              <a:rPr lang="en-US" altLang="zh-CN" sz="2800" dirty="0"/>
              <a:t>49</a:t>
            </a:r>
            <a:r>
              <a:rPr lang="zh-CN" altLang="en-US" sz="2800" dirty="0"/>
              <a:t>，</a:t>
            </a:r>
            <a:r>
              <a:rPr lang="en-US" altLang="zh-CN" sz="2800" dirty="0"/>
              <a:t>97</a:t>
            </a:r>
            <a:r>
              <a:rPr lang="zh-CN" altLang="en-US" sz="2800" dirty="0"/>
              <a:t>，</a:t>
            </a:r>
            <a:r>
              <a:rPr lang="en-US" altLang="zh-CN" sz="2800" dirty="0"/>
              <a:t>76</a:t>
            </a:r>
            <a:r>
              <a:rPr lang="zh-CN" altLang="en-US" sz="2800" dirty="0"/>
              <a:t>，</a:t>
            </a:r>
            <a:r>
              <a:rPr lang="en-US" altLang="zh-CN" sz="2800" dirty="0"/>
              <a:t>49</a:t>
            </a:r>
            <a:r>
              <a:rPr lang="zh-CN" altLang="en-US" sz="2800" dirty="0"/>
              <a:t>，</a:t>
            </a:r>
            <a:r>
              <a:rPr lang="en-US" altLang="zh-CN" sz="2800" dirty="0"/>
              <a:t>81</a:t>
            </a:r>
            <a:r>
              <a:rPr lang="zh-CN" altLang="en-US" sz="2800" dirty="0"/>
              <a:t>，</a:t>
            </a:r>
            <a:r>
              <a:rPr lang="en-US" altLang="zh-CN" sz="2800" dirty="0"/>
              <a:t>65)</a:t>
            </a:r>
            <a:endParaRPr lang="zh-CN" altLang="en-US" sz="2800" dirty="0">
              <a:latin typeface="宋体" panose="02010600030101010101" pitchFamily="2" charset="-122"/>
            </a:endParaRPr>
          </a:p>
          <a:p>
            <a:pPr>
              <a:buFont typeface="Wingdings" panose="05000000000000000000" pitchFamily="2" charset="2"/>
              <a:buNone/>
            </a:pPr>
            <a:endParaRPr lang="zh-CN" altLang="en-US" sz="2800" dirty="0"/>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pic>
        <p:nvPicPr>
          <p:cNvPr id="3" name="图片 2"/>
          <p:cNvPicPr>
            <a:picLocks noChangeAspect="1"/>
          </p:cNvPicPr>
          <p:nvPr/>
        </p:nvPicPr>
        <p:blipFill>
          <a:blip r:embed="rId1"/>
          <a:stretch>
            <a:fillRect/>
          </a:stretch>
        </p:blipFill>
        <p:spPr>
          <a:xfrm>
            <a:off x="1743642" y="2609850"/>
            <a:ext cx="5657567" cy="3627438"/>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en-US"/>
              <a:t>堆的性质</a:t>
            </a:r>
            <a:endParaRPr lang="zh-CN" altLang="en-US"/>
          </a:p>
        </p:txBody>
      </p:sp>
      <p:sp>
        <p:nvSpPr>
          <p:cNvPr id="3" name="内容占位符 2"/>
          <p:cNvSpPr>
            <a:spLocks noGrp="1"/>
          </p:cNvSpPr>
          <p:nvPr>
            <p:ph idx="1"/>
          </p:nvPr>
        </p:nvSpPr>
        <p:spPr/>
        <p:txBody>
          <a:bodyPr/>
          <a:lstStyle/>
          <a:p>
            <a:pPr marL="0" indent="0">
              <a:buFontTx/>
              <a:buNone/>
            </a:pPr>
            <a:r>
              <a:rPr lang="zh-CN" altLang="en-US" sz="2800" dirty="0"/>
              <a:t>         从最小堆（或最大堆）的定义看出，如果将一个为堆的序列看成是一棵完全二叉树的顺序存储序列，则对应的完全二叉树具有下列性质：</a:t>
            </a:r>
            <a:endParaRPr lang="zh-CN" altLang="en-US" sz="2800" dirty="0">
              <a:latin typeface="宋体" panose="02010600030101010101" pitchFamily="2" charset="-122"/>
            </a:endParaRPr>
          </a:p>
          <a:p>
            <a:pPr marL="0" indent="0">
              <a:buFontTx/>
              <a:buNone/>
            </a:pPr>
            <a:r>
              <a:rPr lang="zh-CN" altLang="en-US" sz="2800" dirty="0"/>
              <a:t>（</a:t>
            </a:r>
            <a:r>
              <a:rPr lang="en-US" altLang="zh-CN" sz="2800" dirty="0"/>
              <a:t>1</a:t>
            </a:r>
            <a:r>
              <a:rPr lang="zh-CN" altLang="en-US" sz="2800" dirty="0"/>
              <a:t>） 树中所有非叶子结点的关键字均小于它的孩子结点。如此对应的完全二叉树的根（堆顶）结点的关键字是最小的，也就是整个堆序列中关键字最小的。</a:t>
            </a:r>
            <a:endParaRPr lang="en-US" altLang="zh-CN" sz="2800" dirty="0"/>
          </a:p>
          <a:p>
            <a:pPr marL="0" indent="0">
              <a:buFontTx/>
              <a:buNone/>
            </a:pPr>
            <a:r>
              <a:rPr lang="zh-CN" altLang="en-US" sz="2800" dirty="0"/>
              <a:t>（</a:t>
            </a:r>
            <a:r>
              <a:rPr lang="en-US" altLang="zh-CN" sz="2800" dirty="0"/>
              <a:t>2</a:t>
            </a:r>
            <a:r>
              <a:rPr lang="zh-CN" altLang="en-US" sz="2800" dirty="0"/>
              <a:t>） 二叉树中任一子树也是堆。</a:t>
            </a:r>
            <a:endParaRPr lang="zh-CN" altLang="en-US" sz="2800" dirty="0"/>
          </a:p>
        </p:txBody>
      </p:sp>
      <p:sp>
        <p:nvSpPr>
          <p:cNvPr id="5" name="云形 4"/>
          <p:cNvSpPr/>
          <p:nvPr/>
        </p:nvSpPr>
        <p:spPr>
          <a:xfrm>
            <a:off x="1221414" y="4179888"/>
            <a:ext cx="7200974" cy="2286000"/>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rgbClr val="003399"/>
                </a:solidFill>
              </a:rPr>
              <a:t>最小堆可以看成双亲关键字 </a:t>
            </a:r>
            <a:r>
              <a:rPr lang="en-US" altLang="zh-CN" sz="2800" b="1" dirty="0">
                <a:solidFill>
                  <a:srgbClr val="003399"/>
                </a:solidFill>
              </a:rPr>
              <a:t>≤  </a:t>
            </a:r>
            <a:r>
              <a:rPr lang="zh-CN" altLang="en-US" sz="2800" b="1" dirty="0">
                <a:solidFill>
                  <a:srgbClr val="003399"/>
                </a:solidFill>
              </a:rPr>
              <a:t>孩子关键字的完全二叉树的顺序存储结构。</a:t>
            </a:r>
            <a:endParaRPr lang="zh-CN" altLang="en-US" sz="2800" b="1" dirty="0">
              <a:solidFill>
                <a:srgbClr val="003399"/>
              </a:solidFill>
            </a:endParaRPr>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a:t>最大堆示例</a:t>
            </a:r>
            <a:endParaRPr lang="zh-CN" altLang="en-US"/>
          </a:p>
        </p:txBody>
      </p:sp>
      <p:sp>
        <p:nvSpPr>
          <p:cNvPr id="55299" name="内容占位符 2"/>
          <p:cNvSpPr>
            <a:spLocks noGrp="1"/>
          </p:cNvSpPr>
          <p:nvPr>
            <p:ph idx="1"/>
          </p:nvPr>
        </p:nvSpPr>
        <p:spPr>
          <a:xfrm>
            <a:off x="1071563" y="1989138"/>
            <a:ext cx="7888287" cy="4114800"/>
          </a:xfrm>
        </p:spPr>
        <p:txBody>
          <a:bodyPr/>
          <a:lstStyle/>
          <a:p>
            <a:pPr marL="0" indent="0">
              <a:buFont typeface="Wingdings" panose="05000000000000000000" pitchFamily="2" charset="2"/>
              <a:buNone/>
            </a:pPr>
            <a:r>
              <a:rPr lang="zh-CN" altLang="en-US" sz="2800"/>
              <a:t>堆序列：</a:t>
            </a:r>
            <a:r>
              <a:rPr lang="en-US" altLang="zh-CN" sz="2800"/>
              <a:t>97</a:t>
            </a:r>
            <a:r>
              <a:rPr lang="zh-CN" altLang="en-US" sz="2800"/>
              <a:t>，</a:t>
            </a:r>
            <a:r>
              <a:rPr lang="en-US" altLang="zh-CN" sz="2800"/>
              <a:t>81</a:t>
            </a:r>
            <a:r>
              <a:rPr lang="zh-CN" altLang="en-US" sz="2800"/>
              <a:t>，</a:t>
            </a:r>
            <a:r>
              <a:rPr lang="en-US" altLang="zh-CN" sz="2800"/>
              <a:t>49</a:t>
            </a:r>
            <a:r>
              <a:rPr lang="zh-CN" altLang="en-US" sz="2800"/>
              <a:t>，</a:t>
            </a:r>
            <a:r>
              <a:rPr lang="en-US" altLang="zh-CN" sz="2800"/>
              <a:t>65</a:t>
            </a:r>
            <a:r>
              <a:rPr lang="zh-CN" altLang="en-US" sz="2800"/>
              <a:t>，</a:t>
            </a:r>
            <a:r>
              <a:rPr lang="en-US" altLang="zh-CN" sz="2800"/>
              <a:t>76</a:t>
            </a:r>
            <a:r>
              <a:rPr lang="zh-CN" altLang="en-US" sz="2800"/>
              <a:t>，</a:t>
            </a:r>
            <a:r>
              <a:rPr lang="en-US" altLang="zh-CN" sz="2800"/>
              <a:t>27</a:t>
            </a:r>
            <a:r>
              <a:rPr lang="zh-CN" altLang="en-US" sz="2800"/>
              <a:t>，</a:t>
            </a:r>
            <a:r>
              <a:rPr lang="en-US" altLang="zh-CN" sz="2800"/>
              <a:t>13</a:t>
            </a:r>
            <a:r>
              <a:rPr lang="zh-CN" altLang="en-US" sz="2800"/>
              <a:t>，</a:t>
            </a:r>
            <a:r>
              <a:rPr lang="en-US" altLang="zh-CN" sz="2800"/>
              <a:t>38</a:t>
            </a:r>
            <a:r>
              <a:rPr lang="zh-CN" altLang="en-US" sz="2800"/>
              <a:t>，</a:t>
            </a:r>
            <a:r>
              <a:rPr lang="en-US" altLang="zh-CN" sz="2800"/>
              <a:t>49</a:t>
            </a:r>
            <a:endParaRPr lang="zh-CN" altLang="en-US" sz="2800"/>
          </a:p>
        </p:txBody>
      </p:sp>
      <p:pic>
        <p:nvPicPr>
          <p:cNvPr id="901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8688" y="1928813"/>
            <a:ext cx="771525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0114"/>
                                        </p:tgtEl>
                                        <p:attrNameLst>
                                          <p:attrName>style.visibility</p:attrName>
                                        </p:attrNameLst>
                                      </p:cBhvr>
                                      <p:to>
                                        <p:strVal val="visible"/>
                                      </p:to>
                                    </p:set>
                                    <p:animEffect transition="in" filter="blinds(horizontal)">
                                      <p:cBhvr>
                                        <p:cTn id="7" dur="500"/>
                                        <p:tgtEl>
                                          <p:spTgt spid="90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899592" y="786470"/>
            <a:ext cx="7793037" cy="839787"/>
          </a:xfrm>
        </p:spPr>
        <p:txBody>
          <a:bodyPr/>
          <a:lstStyle/>
          <a:p>
            <a:pPr eaLnBrk="1" hangingPunct="1"/>
            <a:r>
              <a:rPr lang="en-US" altLang="zh-CN" sz="4000" dirty="0"/>
              <a:t>9.4.2   </a:t>
            </a:r>
            <a:r>
              <a:rPr lang="zh-CN" altLang="en-US" sz="4000" dirty="0"/>
              <a:t>堆排序</a:t>
            </a:r>
            <a:endParaRPr lang="zh-CN" altLang="en-US" sz="4000" dirty="0"/>
          </a:p>
        </p:txBody>
      </p:sp>
      <p:sp>
        <p:nvSpPr>
          <p:cNvPr id="5125" name="Rectangle 3"/>
          <p:cNvSpPr>
            <a:spLocks noGrp="1" noChangeArrowheads="1"/>
          </p:cNvSpPr>
          <p:nvPr>
            <p:ph type="body" idx="1"/>
          </p:nvPr>
        </p:nvSpPr>
        <p:spPr>
          <a:xfrm>
            <a:off x="428625" y="1785938"/>
            <a:ext cx="8531225" cy="5072062"/>
          </a:xfrm>
        </p:spPr>
        <p:txBody>
          <a:bodyPr/>
          <a:lstStyle/>
          <a:p>
            <a:pPr marL="0" indent="539750" eaLnBrk="1" hangingPunct="1">
              <a:buFont typeface="Wingdings" panose="05000000000000000000" pitchFamily="2" charset="2"/>
              <a:buNone/>
            </a:pPr>
            <a:r>
              <a:rPr lang="zh-CN" altLang="en-US" sz="2800"/>
              <a:t>堆排序正是利用堆顶元素的关键字最小（或最大）这一特殊性来实现排序的。</a:t>
            </a:r>
            <a:endParaRPr lang="en-US" altLang="zh-CN" sz="2800"/>
          </a:p>
          <a:p>
            <a:pPr marL="0" indent="539750" eaLnBrk="1" hangingPunct="1">
              <a:buFont typeface="Wingdings" panose="05000000000000000000" pitchFamily="2" charset="2"/>
              <a:buNone/>
            </a:pPr>
            <a:r>
              <a:rPr lang="zh-CN" altLang="en-US" sz="2800"/>
              <a:t>堆排序的思路是：将有</a:t>
            </a:r>
            <a:r>
              <a:rPr lang="en-US" altLang="zh-CN" sz="2800"/>
              <a:t>n</a:t>
            </a:r>
            <a:r>
              <a:rPr lang="zh-CN" altLang="en-US" sz="2800"/>
              <a:t>个记录的待排序列首先按堆的定义建成一个最小堆。</a:t>
            </a:r>
            <a:r>
              <a:rPr lang="zh-CN" altLang="en-US" sz="2800">
                <a:solidFill>
                  <a:srgbClr val="003399"/>
                </a:solidFill>
              </a:rPr>
              <a:t>堆顶记录</a:t>
            </a:r>
            <a:r>
              <a:rPr lang="zh-CN" altLang="en-US" sz="2800"/>
              <a:t>的关键字值最小，将堆顶记录</a:t>
            </a:r>
            <a:r>
              <a:rPr lang="zh-CN" altLang="en-US" sz="2800">
                <a:solidFill>
                  <a:srgbClr val="003399"/>
                </a:solidFill>
              </a:rPr>
              <a:t>和序列中最后一个记录交换</a:t>
            </a:r>
            <a:r>
              <a:rPr lang="zh-CN" altLang="en-US" sz="2800"/>
              <a:t>，这样序列中关键字值最小的记录已放在了序列的最后位置上。</a:t>
            </a:r>
            <a:endParaRPr lang="en-US" altLang="zh-CN" sz="2800"/>
          </a:p>
          <a:p>
            <a:pPr marL="0" indent="539750" eaLnBrk="1" hangingPunct="1">
              <a:buFont typeface="Wingdings" panose="05000000000000000000" pitchFamily="2" charset="2"/>
              <a:buNone/>
            </a:pPr>
            <a:r>
              <a:rPr lang="zh-CN" altLang="en-US" sz="2800"/>
              <a:t>将前面的</a:t>
            </a:r>
            <a:r>
              <a:rPr lang="en-US" altLang="zh-CN" sz="2800"/>
              <a:t>n-1</a:t>
            </a:r>
            <a:r>
              <a:rPr lang="zh-CN" altLang="en-US" sz="2800"/>
              <a:t>个记录</a:t>
            </a:r>
            <a:r>
              <a:rPr lang="zh-CN" altLang="en-US" sz="2800">
                <a:solidFill>
                  <a:srgbClr val="003399"/>
                </a:solidFill>
              </a:rPr>
              <a:t>调整为堆</a:t>
            </a:r>
            <a:r>
              <a:rPr lang="zh-CN" altLang="en-US" sz="2800"/>
              <a:t>，堆顶记录一定是关键字值次小的记录，再和</a:t>
            </a:r>
            <a:r>
              <a:rPr lang="en-US" altLang="zh-CN" sz="2800"/>
              <a:t>n-1</a:t>
            </a:r>
            <a:r>
              <a:rPr lang="zh-CN" altLang="en-US" sz="2800"/>
              <a:t>位置上的记录交换，依次进行下去，直至余下的堆中只有一个记录为止。这时，原来无序的序列已排成由大到小的有序序列。</a:t>
            </a:r>
            <a:endParaRPr lang="zh-CN" altLang="en-US" sz="2800">
              <a:latin typeface="宋体" panose="02010600030101010101" pitchFamily="2" charset="-122"/>
            </a:endParaRPr>
          </a:p>
          <a:p>
            <a:pPr marL="0" indent="539750" eaLnBrk="1" hangingPunct="1">
              <a:buFont typeface="Wingdings" panose="05000000000000000000" pitchFamily="2" charset="2"/>
              <a:buNone/>
            </a:pPr>
            <a:endParaRPr lang="zh-CN" altLang="en-US" sz="2800"/>
          </a:p>
        </p:txBody>
      </p:sp>
      <p:sp>
        <p:nvSpPr>
          <p:cNvPr id="56324" name="Rectangle 5"/>
          <p:cNvSpPr>
            <a:spLocks noChangeArrowheads="1"/>
          </p:cNvSpPr>
          <p:nvPr/>
        </p:nvSpPr>
        <p:spPr bwMode="auto">
          <a:xfrm>
            <a:off x="0"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6325" name="Rectangle 7"/>
          <p:cNvSpPr>
            <a:spLocks noChangeArrowheads="1"/>
          </p:cNvSpPr>
          <p:nvPr/>
        </p:nvSpPr>
        <p:spPr bwMode="auto">
          <a:xfrm>
            <a:off x="0"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animEffect transition="in" filter="blinds(horizontal)">
                                      <p:cBhvr>
                                        <p:cTn id="7" dur="500"/>
                                        <p:tgtEl>
                                          <p:spTgt spid="51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5">
                                            <p:txEl>
                                              <p:pRg st="1" end="1"/>
                                            </p:txEl>
                                          </p:spTgt>
                                        </p:tgtEl>
                                        <p:attrNameLst>
                                          <p:attrName>style.visibility</p:attrName>
                                        </p:attrNameLst>
                                      </p:cBhvr>
                                      <p:to>
                                        <p:strVal val="visible"/>
                                      </p:to>
                                    </p:set>
                                    <p:animEffect transition="in" filter="blinds(horizontal)">
                                      <p:cBhvr>
                                        <p:cTn id="12" dur="500"/>
                                        <p:tgtEl>
                                          <p:spTgt spid="51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5">
                                            <p:txEl>
                                              <p:pRg st="2" end="2"/>
                                            </p:txEl>
                                          </p:spTgt>
                                        </p:tgtEl>
                                        <p:attrNameLst>
                                          <p:attrName>style.visibility</p:attrName>
                                        </p:attrNameLst>
                                      </p:cBhvr>
                                      <p:to>
                                        <p:strVal val="visible"/>
                                      </p:to>
                                    </p:set>
                                    <p:animEffect transition="in" filter="blinds(horizontal)">
                                      <p:cBhvr>
                                        <p:cTn id="17" dur="500"/>
                                        <p:tgtEl>
                                          <p:spTgt spid="51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title" idx="4294967295"/>
          </p:nvPr>
        </p:nvSpPr>
        <p:spPr>
          <a:xfrm>
            <a:off x="1150938" y="238125"/>
            <a:ext cx="7793037" cy="1462088"/>
          </a:xfrm>
          <a:noFill/>
        </p:spPr>
        <p:txBody>
          <a:bodyPr/>
          <a:lstStyle/>
          <a:p>
            <a:pPr eaLnBrk="1" hangingPunct="1"/>
            <a:r>
              <a:rPr lang="zh-CN" altLang="en-US"/>
              <a:t>最小堆排序过程示意图</a:t>
            </a:r>
            <a:endParaRPr lang="zh-CN" altLang="en-US"/>
          </a:p>
        </p:txBody>
      </p:sp>
      <p:sp>
        <p:nvSpPr>
          <p:cNvPr id="57347" name="Rectangle 6"/>
          <p:cNvSpPr>
            <a:spLocks noChangeArrowheads="1"/>
          </p:cNvSpPr>
          <p:nvPr/>
        </p:nvSpPr>
        <p:spPr bwMode="auto">
          <a:xfrm>
            <a:off x="-9525" y="401637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000000"/>
                </a:solidFill>
                <a:ea typeface="Arial Black" panose="020B0A04020102020204" charset="0"/>
              </a:rPr>
              <a:t> </a:t>
            </a:r>
            <a:endParaRPr lang="en-US" altLang="zh-CN" sz="2000" b="1">
              <a:latin typeface="Tahoma" panose="020B0604030504040204" pitchFamily="34" charset="0"/>
              <a:ea typeface="Arial Black" panose="020B0A04020102020204" charset="0"/>
            </a:endParaRPr>
          </a:p>
        </p:txBody>
      </p:sp>
      <p:sp>
        <p:nvSpPr>
          <p:cNvPr id="1213449" name="Oval 9"/>
          <p:cNvSpPr>
            <a:spLocks noChangeArrowheads="1"/>
          </p:cNvSpPr>
          <p:nvPr/>
        </p:nvSpPr>
        <p:spPr bwMode="auto">
          <a:xfrm>
            <a:off x="4427538" y="2468563"/>
            <a:ext cx="790575" cy="574675"/>
          </a:xfrm>
          <a:prstGeom prst="ellipse">
            <a:avLst/>
          </a:prstGeom>
          <a:noFill/>
          <a:ln w="44450"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Tahoma" panose="020B0604030504040204" pitchFamily="34" charset="0"/>
                <a:ea typeface="Arial Black" panose="020B0A04020102020204" charset="0"/>
              </a:rPr>
              <a:t>02</a:t>
            </a:r>
            <a:endParaRPr lang="en-US" altLang="zh-CN" b="1">
              <a:latin typeface="Tahoma" panose="020B0604030504040204" pitchFamily="34" charset="0"/>
              <a:ea typeface="Arial Black" panose="020B0A04020102020204" charset="0"/>
            </a:endParaRPr>
          </a:p>
        </p:txBody>
      </p:sp>
      <p:sp>
        <p:nvSpPr>
          <p:cNvPr id="57349" name="Oval 10"/>
          <p:cNvSpPr>
            <a:spLocks noChangeArrowheads="1"/>
          </p:cNvSpPr>
          <p:nvPr/>
        </p:nvSpPr>
        <p:spPr bwMode="auto">
          <a:xfrm>
            <a:off x="2843213" y="3405188"/>
            <a:ext cx="790575" cy="574675"/>
          </a:xfrm>
          <a:prstGeom prst="ellipse">
            <a:avLst/>
          </a:prstGeom>
          <a:noFill/>
          <a:ln w="44450"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Tahoma" panose="020B0604030504040204" pitchFamily="34" charset="0"/>
                <a:ea typeface="Arial Black" panose="020B0A04020102020204" charset="0"/>
              </a:rPr>
              <a:t>24</a:t>
            </a:r>
            <a:endParaRPr lang="en-US" altLang="zh-CN" b="1">
              <a:latin typeface="Tahoma" panose="020B0604030504040204" pitchFamily="34" charset="0"/>
              <a:ea typeface="Arial Black" panose="020B0A04020102020204" charset="0"/>
            </a:endParaRPr>
          </a:p>
        </p:txBody>
      </p:sp>
      <p:sp>
        <p:nvSpPr>
          <p:cNvPr id="57350" name="Oval 11"/>
          <p:cNvSpPr>
            <a:spLocks noChangeArrowheads="1"/>
          </p:cNvSpPr>
          <p:nvPr/>
        </p:nvSpPr>
        <p:spPr bwMode="auto">
          <a:xfrm>
            <a:off x="5940425" y="3476625"/>
            <a:ext cx="790575" cy="574675"/>
          </a:xfrm>
          <a:prstGeom prst="ellipse">
            <a:avLst/>
          </a:prstGeom>
          <a:noFill/>
          <a:ln w="44450"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Tahoma" panose="020B0604030504040204" pitchFamily="34" charset="0"/>
                <a:ea typeface="Arial Black" panose="020B0A04020102020204" charset="0"/>
              </a:rPr>
              <a:t>15</a:t>
            </a:r>
            <a:endParaRPr lang="en-US" altLang="zh-CN" b="1">
              <a:latin typeface="Tahoma" panose="020B0604030504040204" pitchFamily="34" charset="0"/>
              <a:ea typeface="Arial Black" panose="020B0A04020102020204" charset="0"/>
            </a:endParaRPr>
          </a:p>
        </p:txBody>
      </p:sp>
      <p:sp>
        <p:nvSpPr>
          <p:cNvPr id="57351" name="Oval 12"/>
          <p:cNvSpPr>
            <a:spLocks noChangeArrowheads="1"/>
          </p:cNvSpPr>
          <p:nvPr/>
        </p:nvSpPr>
        <p:spPr bwMode="auto">
          <a:xfrm>
            <a:off x="5148263" y="4702175"/>
            <a:ext cx="790575" cy="574675"/>
          </a:xfrm>
          <a:prstGeom prst="ellipse">
            <a:avLst/>
          </a:prstGeom>
          <a:noFill/>
          <a:ln w="44450"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Tahoma" panose="020B0604030504040204" pitchFamily="34" charset="0"/>
                <a:ea typeface="Arial Black" panose="020B0A04020102020204" charset="0"/>
              </a:rPr>
              <a:t>24’</a:t>
            </a:r>
            <a:endParaRPr lang="en-US" altLang="zh-CN" b="1">
              <a:latin typeface="Tahoma" panose="020B0604030504040204" pitchFamily="34" charset="0"/>
              <a:ea typeface="Arial Black" panose="020B0A04020102020204" charset="0"/>
            </a:endParaRPr>
          </a:p>
        </p:txBody>
      </p:sp>
      <p:sp>
        <p:nvSpPr>
          <p:cNvPr id="57352" name="Oval 13"/>
          <p:cNvSpPr>
            <a:spLocks noChangeArrowheads="1"/>
          </p:cNvSpPr>
          <p:nvPr/>
        </p:nvSpPr>
        <p:spPr bwMode="auto">
          <a:xfrm>
            <a:off x="1908175" y="4629150"/>
            <a:ext cx="790575" cy="574675"/>
          </a:xfrm>
          <a:prstGeom prst="ellipse">
            <a:avLst/>
          </a:prstGeom>
          <a:noFill/>
          <a:ln w="44450"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Tahoma" panose="020B0604030504040204" pitchFamily="34" charset="0"/>
                <a:ea typeface="Arial Black" panose="020B0A04020102020204" charset="0"/>
              </a:rPr>
              <a:t>33</a:t>
            </a:r>
            <a:endParaRPr lang="en-US" altLang="zh-CN" b="1">
              <a:latin typeface="Tahoma" panose="020B0604030504040204" pitchFamily="34" charset="0"/>
              <a:ea typeface="Arial Black" panose="020B0A04020102020204" charset="0"/>
            </a:endParaRPr>
          </a:p>
        </p:txBody>
      </p:sp>
      <p:sp>
        <p:nvSpPr>
          <p:cNvPr id="57353" name="Oval 14"/>
          <p:cNvSpPr>
            <a:spLocks noChangeArrowheads="1"/>
          </p:cNvSpPr>
          <p:nvPr/>
        </p:nvSpPr>
        <p:spPr bwMode="auto">
          <a:xfrm>
            <a:off x="3635375" y="4702175"/>
            <a:ext cx="790575" cy="574675"/>
          </a:xfrm>
          <a:prstGeom prst="ellipse">
            <a:avLst/>
          </a:prstGeom>
          <a:noFill/>
          <a:ln w="44450"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Tahoma" panose="020B0604030504040204" pitchFamily="34" charset="0"/>
                <a:ea typeface="Arial Black" panose="020B0A04020102020204" charset="0"/>
              </a:rPr>
              <a:t>39</a:t>
            </a:r>
            <a:endParaRPr lang="en-US" altLang="zh-CN" b="1">
              <a:latin typeface="Tahoma" panose="020B0604030504040204" pitchFamily="34" charset="0"/>
              <a:ea typeface="Arial Black" panose="020B0A04020102020204" charset="0"/>
            </a:endParaRPr>
          </a:p>
        </p:txBody>
      </p:sp>
      <p:sp>
        <p:nvSpPr>
          <p:cNvPr id="1213456" name="Oval 16"/>
          <p:cNvSpPr>
            <a:spLocks noChangeArrowheads="1"/>
          </p:cNvSpPr>
          <p:nvPr/>
        </p:nvSpPr>
        <p:spPr bwMode="auto">
          <a:xfrm>
            <a:off x="7019925" y="4629150"/>
            <a:ext cx="790575" cy="574675"/>
          </a:xfrm>
          <a:prstGeom prst="ellipse">
            <a:avLst/>
          </a:prstGeom>
          <a:noFill/>
          <a:ln w="44450"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Tahoma" panose="020B0604030504040204" pitchFamily="34" charset="0"/>
                <a:ea typeface="Arial Black" panose="020B0A04020102020204" charset="0"/>
              </a:rPr>
              <a:t>32</a:t>
            </a:r>
            <a:endParaRPr lang="en-US" altLang="zh-CN" b="1">
              <a:latin typeface="Tahoma" panose="020B0604030504040204" pitchFamily="34" charset="0"/>
              <a:ea typeface="Arial Black" panose="020B0A04020102020204" charset="0"/>
            </a:endParaRPr>
          </a:p>
        </p:txBody>
      </p:sp>
      <p:sp>
        <p:nvSpPr>
          <p:cNvPr id="57355" name="Line 17"/>
          <p:cNvSpPr>
            <a:spLocks noChangeShapeType="1"/>
          </p:cNvSpPr>
          <p:nvPr/>
        </p:nvSpPr>
        <p:spPr bwMode="auto">
          <a:xfrm flipH="1">
            <a:off x="3563938" y="2901950"/>
            <a:ext cx="936625" cy="574675"/>
          </a:xfrm>
          <a:prstGeom prst="line">
            <a:avLst/>
          </a:prstGeom>
          <a:noFill/>
          <a:ln w="444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56" name="Line 18"/>
          <p:cNvSpPr>
            <a:spLocks noChangeShapeType="1"/>
          </p:cNvSpPr>
          <p:nvPr/>
        </p:nvSpPr>
        <p:spPr bwMode="auto">
          <a:xfrm flipH="1">
            <a:off x="2411413" y="3910013"/>
            <a:ext cx="576262" cy="719137"/>
          </a:xfrm>
          <a:prstGeom prst="line">
            <a:avLst/>
          </a:prstGeom>
          <a:noFill/>
          <a:ln w="444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57" name="Line 19"/>
          <p:cNvSpPr>
            <a:spLocks noChangeShapeType="1"/>
          </p:cNvSpPr>
          <p:nvPr/>
        </p:nvSpPr>
        <p:spPr bwMode="auto">
          <a:xfrm>
            <a:off x="3419475" y="3981450"/>
            <a:ext cx="576263" cy="720725"/>
          </a:xfrm>
          <a:prstGeom prst="line">
            <a:avLst/>
          </a:prstGeom>
          <a:noFill/>
          <a:ln w="444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58" name="Line 21"/>
          <p:cNvSpPr>
            <a:spLocks noChangeShapeType="1"/>
          </p:cNvSpPr>
          <p:nvPr/>
        </p:nvSpPr>
        <p:spPr bwMode="auto">
          <a:xfrm>
            <a:off x="5148263" y="2901950"/>
            <a:ext cx="936625" cy="647700"/>
          </a:xfrm>
          <a:prstGeom prst="line">
            <a:avLst/>
          </a:prstGeom>
          <a:noFill/>
          <a:ln w="444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59" name="Line 22"/>
          <p:cNvSpPr>
            <a:spLocks noChangeShapeType="1"/>
          </p:cNvSpPr>
          <p:nvPr/>
        </p:nvSpPr>
        <p:spPr bwMode="auto">
          <a:xfrm flipH="1">
            <a:off x="5724525" y="4052888"/>
            <a:ext cx="503238" cy="720725"/>
          </a:xfrm>
          <a:prstGeom prst="line">
            <a:avLst/>
          </a:prstGeom>
          <a:noFill/>
          <a:ln w="444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13463" name="Line 23"/>
          <p:cNvSpPr>
            <a:spLocks noChangeShapeType="1"/>
          </p:cNvSpPr>
          <p:nvPr/>
        </p:nvSpPr>
        <p:spPr bwMode="auto">
          <a:xfrm>
            <a:off x="6516688" y="3981450"/>
            <a:ext cx="719137" cy="647700"/>
          </a:xfrm>
          <a:prstGeom prst="line">
            <a:avLst/>
          </a:prstGeom>
          <a:noFill/>
          <a:ln w="444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 name="圆角矩形 17"/>
          <p:cNvSpPr/>
          <p:nvPr/>
        </p:nvSpPr>
        <p:spPr>
          <a:xfrm>
            <a:off x="428625" y="357188"/>
            <a:ext cx="8501063" cy="135731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b="1" dirty="0">
                <a:solidFill>
                  <a:srgbClr val="003399"/>
                </a:solidFill>
              </a:rPr>
              <a:t>       堆顶记录的关键字值最小，将堆顶记录和序列中最后一个记录交换，这样序列中关键字值最小的记录已放在了序列的最后位置上。</a:t>
            </a:r>
            <a:endParaRPr lang="zh-CN" altLang="en-US" sz="2800" b="1" dirty="0">
              <a:solidFill>
                <a:srgbClr val="003399"/>
              </a:solidFill>
            </a:endParaRPr>
          </a:p>
        </p:txBody>
      </p:sp>
      <p:sp>
        <p:nvSpPr>
          <p:cNvPr id="2" name="灯片编号占位符 1"/>
          <p:cNvSpPr>
            <a:spLocks noGrp="1"/>
          </p:cNvSpPr>
          <p:nvPr>
            <p:ph type="sldNum" sz="quarter" idx="12"/>
          </p:nvPr>
        </p:nvSpPr>
        <p:spPr/>
        <p:txBody>
          <a:bodyPr/>
          <a:lstStyle/>
          <a:p>
            <a:fld id="{A7733EF6-204E-40DB-BD22-52615B166DB1}"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1213449"/>
                                        </p:tgtEl>
                                        <p:attrNameLst>
                                          <p:attrName>fillcolor</p:attrName>
                                        </p:attrNameLst>
                                      </p:cBhvr>
                                      <p:to>
                                        <a:srgbClr val="FF99FF"/>
                                      </p:to>
                                    </p:animClr>
                                    <p:set>
                                      <p:cBhvr>
                                        <p:cTn id="7" dur="500" fill="hold"/>
                                        <p:tgtEl>
                                          <p:spTgt spid="1213449"/>
                                        </p:tgtEl>
                                        <p:attrNameLst>
                                          <p:attrName>fill.type</p:attrName>
                                        </p:attrNameLst>
                                      </p:cBhvr>
                                      <p:to>
                                        <p:strVal val="solid"/>
                                      </p:to>
                                    </p:set>
                                    <p:set>
                                      <p:cBhvr>
                                        <p:cTn id="8" dur="500" fill="hold"/>
                                        <p:tgtEl>
                                          <p:spTgt spid="1213449"/>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linds(horizontal)">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49" presetClass="path" presetSubtype="0" accel="50000" decel="50000" fill="hold" grpId="0" nodeType="clickEffect">
                                  <p:stCondLst>
                                    <p:cond delay="0"/>
                                  </p:stCondLst>
                                  <p:childTnLst>
                                    <p:animMotion origin="layout" path="M -5.55556E-7 -1.85185E-6 L 0.2875 0.3081 " pathEditMode="relative" rAng="0" ptsTypes="AA">
                                      <p:cBhvr>
                                        <p:cTn id="17" dur="500" fill="hold"/>
                                        <p:tgtEl>
                                          <p:spTgt spid="1213449"/>
                                        </p:tgtEl>
                                        <p:attrNameLst>
                                          <p:attrName>ppt_x</p:attrName>
                                          <p:attrName>ppt_y</p:attrName>
                                        </p:attrNameLst>
                                      </p:cBhvr>
                                      <p:rCtr x="14400" y="15400"/>
                                    </p:animMotion>
                                  </p:childTnLst>
                                </p:cTn>
                              </p:par>
                              <p:par>
                                <p:cTn id="18" presetID="0" presetClass="path" presetSubtype="0" accel="50000" decel="50000" fill="hold" grpId="0" nodeType="withEffect">
                                  <p:stCondLst>
                                    <p:cond delay="0"/>
                                  </p:stCondLst>
                                  <p:childTnLst>
                                    <p:animMotion origin="layout" path="M -5.55556E-7 -3.7037E-6 L -0.27552 -0.31504 " pathEditMode="relative" rAng="0" ptsTypes="AA">
                                      <p:cBhvr>
                                        <p:cTn id="19" dur="500" fill="hold"/>
                                        <p:tgtEl>
                                          <p:spTgt spid="1213456"/>
                                        </p:tgtEl>
                                        <p:attrNameLst>
                                          <p:attrName>ppt_x</p:attrName>
                                          <p:attrName>ppt_y</p:attrName>
                                        </p:attrNameLst>
                                      </p:cBhvr>
                                      <p:rCtr x="-13800" y="-15800"/>
                                    </p:animMotion>
                                  </p:childTnLst>
                                </p:cTn>
                              </p:par>
                            </p:childTnLst>
                          </p:cTn>
                        </p:par>
                      </p:childTnLst>
                    </p:cTn>
                  </p:par>
                  <p:par>
                    <p:cTn id="20" fill="hold">
                      <p:stCondLst>
                        <p:cond delay="indefinite"/>
                      </p:stCondLst>
                      <p:childTnLst>
                        <p:par>
                          <p:cTn id="21" fill="hold">
                            <p:stCondLst>
                              <p:cond delay="0"/>
                            </p:stCondLst>
                            <p:childTnLst>
                              <p:par>
                                <p:cTn id="22" presetID="26" presetClass="emph" presetSubtype="0" fill="hold" nodeType="clickEffect">
                                  <p:stCondLst>
                                    <p:cond delay="0"/>
                                  </p:stCondLst>
                                  <p:childTnLst>
                                    <p:animEffect transition="out" filter="fade">
                                      <p:cBhvr>
                                        <p:cTn id="23" dur="500" tmFilter="0, 0; .2, .5; .8, .5; 1, 0"/>
                                        <p:tgtEl>
                                          <p:spTgt spid="1213463"/>
                                        </p:tgtEl>
                                      </p:cBhvr>
                                    </p:animEffect>
                                    <p:animScale>
                                      <p:cBhvr>
                                        <p:cTn id="24" dur="250" autoRev="1" fill="hold"/>
                                        <p:tgtEl>
                                          <p:spTgt spid="121346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3449" grpId="0" animBg="1"/>
      <p:bldP spid="1213456" grpId="0" animBg="1"/>
      <p:bldP spid="1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1150938" y="238125"/>
            <a:ext cx="7793037" cy="1462088"/>
          </a:xfrm>
          <a:noFill/>
        </p:spPr>
        <p:txBody>
          <a:bodyPr/>
          <a:lstStyle/>
          <a:p>
            <a:pPr eaLnBrk="1" hangingPunct="1"/>
            <a:r>
              <a:rPr lang="zh-CN" altLang="en-US"/>
              <a:t>最小堆排序过程示意图</a:t>
            </a:r>
            <a:endParaRPr lang="zh-CN" altLang="en-US"/>
          </a:p>
        </p:txBody>
      </p:sp>
      <p:sp>
        <p:nvSpPr>
          <p:cNvPr id="58371" name="Rectangle 3"/>
          <p:cNvSpPr>
            <a:spLocks noChangeArrowheads="1"/>
          </p:cNvSpPr>
          <p:nvPr/>
        </p:nvSpPr>
        <p:spPr bwMode="auto">
          <a:xfrm>
            <a:off x="-9525" y="401637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000000"/>
                </a:solidFill>
                <a:ea typeface="Arial Black" panose="020B0A04020102020204" charset="0"/>
              </a:rPr>
              <a:t> </a:t>
            </a:r>
            <a:endParaRPr lang="en-US" altLang="zh-CN" sz="2000" b="1">
              <a:latin typeface="Tahoma" panose="020B0604030504040204" pitchFamily="34" charset="0"/>
              <a:ea typeface="Arial Black" panose="020B0A04020102020204" charset="0"/>
            </a:endParaRPr>
          </a:p>
        </p:txBody>
      </p:sp>
      <p:sp>
        <p:nvSpPr>
          <p:cNvPr id="1215492" name="Oval 4"/>
          <p:cNvSpPr>
            <a:spLocks noChangeArrowheads="1"/>
          </p:cNvSpPr>
          <p:nvPr/>
        </p:nvSpPr>
        <p:spPr bwMode="auto">
          <a:xfrm>
            <a:off x="4427538" y="2468563"/>
            <a:ext cx="790575" cy="574675"/>
          </a:xfrm>
          <a:prstGeom prst="ellipse">
            <a:avLst/>
          </a:prstGeom>
          <a:noFill/>
          <a:ln w="44450"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Tahoma" panose="020B0604030504040204" pitchFamily="34" charset="0"/>
                <a:ea typeface="Arial Black" panose="020B0A04020102020204" charset="0"/>
              </a:rPr>
              <a:t>32</a:t>
            </a:r>
            <a:endParaRPr lang="en-US" altLang="zh-CN" b="1">
              <a:latin typeface="Tahoma" panose="020B0604030504040204" pitchFamily="34" charset="0"/>
              <a:ea typeface="Arial Black" panose="020B0A04020102020204" charset="0"/>
            </a:endParaRPr>
          </a:p>
        </p:txBody>
      </p:sp>
      <p:sp>
        <p:nvSpPr>
          <p:cNvPr id="58373" name="Oval 5"/>
          <p:cNvSpPr>
            <a:spLocks noChangeArrowheads="1"/>
          </p:cNvSpPr>
          <p:nvPr/>
        </p:nvSpPr>
        <p:spPr bwMode="auto">
          <a:xfrm>
            <a:off x="2843213" y="3405188"/>
            <a:ext cx="790575" cy="574675"/>
          </a:xfrm>
          <a:prstGeom prst="ellipse">
            <a:avLst/>
          </a:prstGeom>
          <a:noFill/>
          <a:ln w="44450"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Tahoma" panose="020B0604030504040204" pitchFamily="34" charset="0"/>
                <a:ea typeface="Arial Black" panose="020B0A04020102020204" charset="0"/>
              </a:rPr>
              <a:t>24</a:t>
            </a:r>
            <a:endParaRPr lang="en-US" altLang="zh-CN" b="1">
              <a:latin typeface="Tahoma" panose="020B0604030504040204" pitchFamily="34" charset="0"/>
              <a:ea typeface="Arial Black" panose="020B0A04020102020204" charset="0"/>
            </a:endParaRPr>
          </a:p>
        </p:txBody>
      </p:sp>
      <p:sp>
        <p:nvSpPr>
          <p:cNvPr id="1215494" name="Oval 6"/>
          <p:cNvSpPr>
            <a:spLocks noChangeArrowheads="1"/>
          </p:cNvSpPr>
          <p:nvPr/>
        </p:nvSpPr>
        <p:spPr bwMode="auto">
          <a:xfrm>
            <a:off x="5940425" y="3476625"/>
            <a:ext cx="790575" cy="574675"/>
          </a:xfrm>
          <a:prstGeom prst="ellipse">
            <a:avLst/>
          </a:prstGeom>
          <a:noFill/>
          <a:ln w="44450"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Tahoma" panose="020B0604030504040204" pitchFamily="34" charset="0"/>
                <a:ea typeface="Arial Black" panose="020B0A04020102020204" charset="0"/>
              </a:rPr>
              <a:t>15</a:t>
            </a:r>
            <a:endParaRPr lang="en-US" altLang="zh-CN" b="1">
              <a:latin typeface="Tahoma" panose="020B0604030504040204" pitchFamily="34" charset="0"/>
              <a:ea typeface="Arial Black" panose="020B0A04020102020204" charset="0"/>
            </a:endParaRPr>
          </a:p>
        </p:txBody>
      </p:sp>
      <p:sp>
        <p:nvSpPr>
          <p:cNvPr id="1215495" name="Oval 7"/>
          <p:cNvSpPr>
            <a:spLocks noChangeArrowheads="1"/>
          </p:cNvSpPr>
          <p:nvPr/>
        </p:nvSpPr>
        <p:spPr bwMode="auto">
          <a:xfrm>
            <a:off x="5148263" y="4702175"/>
            <a:ext cx="790575" cy="574675"/>
          </a:xfrm>
          <a:prstGeom prst="ellipse">
            <a:avLst/>
          </a:prstGeom>
          <a:noFill/>
          <a:ln w="44450"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Tahoma" panose="020B0604030504040204" pitchFamily="34" charset="0"/>
                <a:ea typeface="Arial Black" panose="020B0A04020102020204" charset="0"/>
              </a:rPr>
              <a:t>24’</a:t>
            </a:r>
            <a:endParaRPr lang="en-US" altLang="zh-CN" b="1">
              <a:latin typeface="Tahoma" panose="020B0604030504040204" pitchFamily="34" charset="0"/>
              <a:ea typeface="Arial Black" panose="020B0A04020102020204" charset="0"/>
            </a:endParaRPr>
          </a:p>
        </p:txBody>
      </p:sp>
      <p:sp>
        <p:nvSpPr>
          <p:cNvPr id="58376" name="Oval 8"/>
          <p:cNvSpPr>
            <a:spLocks noChangeArrowheads="1"/>
          </p:cNvSpPr>
          <p:nvPr/>
        </p:nvSpPr>
        <p:spPr bwMode="auto">
          <a:xfrm>
            <a:off x="1908175" y="4629150"/>
            <a:ext cx="790575" cy="574675"/>
          </a:xfrm>
          <a:prstGeom prst="ellipse">
            <a:avLst/>
          </a:prstGeom>
          <a:noFill/>
          <a:ln w="44450"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Tahoma" panose="020B0604030504040204" pitchFamily="34" charset="0"/>
                <a:ea typeface="Arial Black" panose="020B0A04020102020204" charset="0"/>
              </a:rPr>
              <a:t>33</a:t>
            </a:r>
            <a:endParaRPr lang="en-US" altLang="zh-CN" b="1">
              <a:latin typeface="Tahoma" panose="020B0604030504040204" pitchFamily="34" charset="0"/>
              <a:ea typeface="Arial Black" panose="020B0A04020102020204" charset="0"/>
            </a:endParaRPr>
          </a:p>
        </p:txBody>
      </p:sp>
      <p:sp>
        <p:nvSpPr>
          <p:cNvPr id="58377" name="Oval 9"/>
          <p:cNvSpPr>
            <a:spLocks noChangeArrowheads="1"/>
          </p:cNvSpPr>
          <p:nvPr/>
        </p:nvSpPr>
        <p:spPr bwMode="auto">
          <a:xfrm>
            <a:off x="3635375" y="4702175"/>
            <a:ext cx="790575" cy="574675"/>
          </a:xfrm>
          <a:prstGeom prst="ellipse">
            <a:avLst/>
          </a:prstGeom>
          <a:noFill/>
          <a:ln w="44450"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Tahoma" panose="020B0604030504040204" pitchFamily="34" charset="0"/>
                <a:ea typeface="Arial Black" panose="020B0A04020102020204" charset="0"/>
              </a:rPr>
              <a:t>39</a:t>
            </a:r>
            <a:endParaRPr lang="en-US" altLang="zh-CN" b="1">
              <a:latin typeface="Tahoma" panose="020B0604030504040204" pitchFamily="34" charset="0"/>
              <a:ea typeface="Arial Black" panose="020B0A04020102020204" charset="0"/>
            </a:endParaRPr>
          </a:p>
        </p:txBody>
      </p:sp>
      <p:sp>
        <p:nvSpPr>
          <p:cNvPr id="58378" name="Oval 10"/>
          <p:cNvSpPr>
            <a:spLocks noChangeArrowheads="1"/>
          </p:cNvSpPr>
          <p:nvPr/>
        </p:nvSpPr>
        <p:spPr bwMode="auto">
          <a:xfrm>
            <a:off x="7019925" y="4629150"/>
            <a:ext cx="790575" cy="574675"/>
          </a:xfrm>
          <a:prstGeom prst="ellipse">
            <a:avLst/>
          </a:prstGeom>
          <a:solidFill>
            <a:srgbClr val="FF99FF"/>
          </a:solidFill>
          <a:ln w="44450" algn="ctr">
            <a:solidFill>
              <a:schemeClr val="tx1"/>
            </a:solidFill>
            <a:rou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Tahoma" panose="020B0604030504040204" pitchFamily="34" charset="0"/>
                <a:ea typeface="Arial Black" panose="020B0A04020102020204" charset="0"/>
              </a:rPr>
              <a:t>02</a:t>
            </a:r>
            <a:endParaRPr lang="en-US" altLang="zh-CN" b="1">
              <a:latin typeface="Tahoma" panose="020B0604030504040204" pitchFamily="34" charset="0"/>
              <a:ea typeface="Arial Black" panose="020B0A04020102020204" charset="0"/>
            </a:endParaRPr>
          </a:p>
        </p:txBody>
      </p:sp>
      <p:sp>
        <p:nvSpPr>
          <p:cNvPr id="58379" name="Line 11"/>
          <p:cNvSpPr>
            <a:spLocks noChangeShapeType="1"/>
          </p:cNvSpPr>
          <p:nvPr/>
        </p:nvSpPr>
        <p:spPr bwMode="auto">
          <a:xfrm flipH="1">
            <a:off x="3563938" y="2901950"/>
            <a:ext cx="936625" cy="574675"/>
          </a:xfrm>
          <a:prstGeom prst="line">
            <a:avLst/>
          </a:prstGeom>
          <a:noFill/>
          <a:ln w="444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380" name="Line 12"/>
          <p:cNvSpPr>
            <a:spLocks noChangeShapeType="1"/>
          </p:cNvSpPr>
          <p:nvPr/>
        </p:nvSpPr>
        <p:spPr bwMode="auto">
          <a:xfrm flipH="1">
            <a:off x="2411413" y="3910013"/>
            <a:ext cx="576262" cy="719137"/>
          </a:xfrm>
          <a:prstGeom prst="line">
            <a:avLst/>
          </a:prstGeom>
          <a:noFill/>
          <a:ln w="444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381" name="Line 13"/>
          <p:cNvSpPr>
            <a:spLocks noChangeShapeType="1"/>
          </p:cNvSpPr>
          <p:nvPr/>
        </p:nvSpPr>
        <p:spPr bwMode="auto">
          <a:xfrm>
            <a:off x="3419475" y="3981450"/>
            <a:ext cx="576263" cy="720725"/>
          </a:xfrm>
          <a:prstGeom prst="line">
            <a:avLst/>
          </a:prstGeom>
          <a:noFill/>
          <a:ln w="444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382" name="Line 14"/>
          <p:cNvSpPr>
            <a:spLocks noChangeShapeType="1"/>
          </p:cNvSpPr>
          <p:nvPr/>
        </p:nvSpPr>
        <p:spPr bwMode="auto">
          <a:xfrm>
            <a:off x="5148263" y="2901950"/>
            <a:ext cx="936625" cy="647700"/>
          </a:xfrm>
          <a:prstGeom prst="line">
            <a:avLst/>
          </a:prstGeom>
          <a:noFill/>
          <a:ln w="444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383" name="Line 15"/>
          <p:cNvSpPr>
            <a:spLocks noChangeShapeType="1"/>
          </p:cNvSpPr>
          <p:nvPr/>
        </p:nvSpPr>
        <p:spPr bwMode="auto">
          <a:xfrm flipH="1">
            <a:off x="5724525" y="4052888"/>
            <a:ext cx="503238" cy="720725"/>
          </a:xfrm>
          <a:prstGeom prst="line">
            <a:avLst/>
          </a:prstGeom>
          <a:noFill/>
          <a:ln w="444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384" name="Line 16"/>
          <p:cNvSpPr>
            <a:spLocks noChangeShapeType="1"/>
          </p:cNvSpPr>
          <p:nvPr/>
        </p:nvSpPr>
        <p:spPr bwMode="auto">
          <a:xfrm>
            <a:off x="6516688" y="3981450"/>
            <a:ext cx="719137" cy="647700"/>
          </a:xfrm>
          <a:prstGeom prst="line">
            <a:avLst/>
          </a:prstGeom>
          <a:noFill/>
          <a:ln w="44450">
            <a:solidFill>
              <a:srgbClr val="FF00FF"/>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17" name="圆角矩形 16"/>
          <p:cNvSpPr/>
          <p:nvPr/>
        </p:nvSpPr>
        <p:spPr>
          <a:xfrm>
            <a:off x="428625" y="0"/>
            <a:ext cx="8501063" cy="22145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rgbClr val="003399"/>
                </a:solidFill>
              </a:rPr>
              <a:t>此时根结点的左、右子树均为堆，只有根结点要按堆的定义重新调整，按自上而下的原则进行调整：先将堆顶记录和其左、右子树的根结点比较，如果均小于左、右子树根结点的关键字值，则调整结束；否则和左、右子树根结点关键字小的那个记录交换，交换以后沿着交换的子树分支继续按上述原则调整，直至叶子结点，这就将剩余元素调整为一个新堆。</a:t>
            </a:r>
            <a:endParaRPr lang="zh-CN" altLang="en-US" b="1" dirty="0">
              <a:solidFill>
                <a:srgbClr val="003399"/>
              </a:solidFill>
            </a:endParaRPr>
          </a:p>
        </p:txBody>
      </p:sp>
      <p:sp>
        <p:nvSpPr>
          <p:cNvPr id="2" name="灯片编号占位符 1"/>
          <p:cNvSpPr>
            <a:spLocks noGrp="1"/>
          </p:cNvSpPr>
          <p:nvPr>
            <p:ph type="sldNum" sz="quarter" idx="12"/>
          </p:nvPr>
        </p:nvSpPr>
        <p:spPr/>
        <p:txBody>
          <a:bodyPr/>
          <a:lstStyle/>
          <a:p>
            <a:fld id="{A7733EF6-204E-40DB-BD22-52615B166DB1}"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0" nodeType="clickEffect">
                                  <p:stCondLst>
                                    <p:cond delay="0"/>
                                  </p:stCondLst>
                                  <p:childTnLst>
                                    <p:animMotion origin="layout" path="M -0.00798 0.01065 L -0.16545 -0.14699 " pathEditMode="relative" rAng="0" ptsTypes="AA">
                                      <p:cBhvr>
                                        <p:cTn id="11" dur="500" fill="hold"/>
                                        <p:tgtEl>
                                          <p:spTgt spid="1215494"/>
                                        </p:tgtEl>
                                        <p:attrNameLst>
                                          <p:attrName>ppt_x</p:attrName>
                                          <p:attrName>ppt_y</p:attrName>
                                        </p:attrNameLst>
                                      </p:cBhvr>
                                      <p:rCtr x="-7882" y="-7894"/>
                                    </p:animMotion>
                                  </p:childTnLst>
                                </p:cTn>
                              </p:par>
                            </p:childTnLst>
                          </p:cTn>
                        </p:par>
                        <p:par>
                          <p:cTn id="12" fill="hold">
                            <p:stCondLst>
                              <p:cond delay="500"/>
                            </p:stCondLst>
                            <p:childTnLst>
                              <p:par>
                                <p:cTn id="13" presetID="0" presetClass="path" presetSubtype="0" accel="50000" decel="50000" fill="hold" grpId="0" nodeType="afterEffect">
                                  <p:stCondLst>
                                    <p:cond delay="0"/>
                                  </p:stCondLst>
                                  <p:childTnLst>
                                    <p:animMotion origin="layout" path="M -0.01198 0.00695 L 0.07865 -0.16805 " pathEditMode="relative" rAng="0" ptsTypes="AA">
                                      <p:cBhvr>
                                        <p:cTn id="14" dur="500" fill="hold"/>
                                        <p:tgtEl>
                                          <p:spTgt spid="1215495"/>
                                        </p:tgtEl>
                                        <p:attrNameLst>
                                          <p:attrName>ppt_x</p:attrName>
                                          <p:attrName>ppt_y</p:attrName>
                                        </p:attrNameLst>
                                      </p:cBhvr>
                                      <p:rCtr x="4531" y="-8750"/>
                                    </p:animMotion>
                                  </p:childTnLst>
                                </p:cTn>
                              </p:par>
                            </p:childTnLst>
                          </p:cTn>
                        </p:par>
                        <p:par>
                          <p:cTn id="15" fill="hold">
                            <p:stCondLst>
                              <p:cond delay="1000"/>
                            </p:stCondLst>
                            <p:childTnLst>
                              <p:par>
                                <p:cTn id="16" presetID="0" presetClass="path" presetSubtype="0" accel="50000" decel="50000" fill="hold" grpId="0" nodeType="afterEffect">
                                  <p:stCondLst>
                                    <p:cond delay="0"/>
                                  </p:stCondLst>
                                  <p:childTnLst>
                                    <p:animMotion origin="layout" path="M 1.94444E-6 2.59259E-6 L 0.17778 0.15046 L 0.08889 0.32338 " pathEditMode="relative" rAng="0" ptsTypes="AAA">
                                      <p:cBhvr>
                                        <p:cTn id="17" dur="500" fill="hold"/>
                                        <p:tgtEl>
                                          <p:spTgt spid="1215492"/>
                                        </p:tgtEl>
                                        <p:attrNameLst>
                                          <p:attrName>ppt_x</p:attrName>
                                          <p:attrName>ppt_y</p:attrName>
                                        </p:attrNameLst>
                                      </p:cBhvr>
                                      <p:rCtr x="8889" y="161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5492" grpId="0" animBg="1"/>
      <p:bldP spid="1215494" grpId="0" animBg="1"/>
      <p:bldP spid="1215495" grpId="0" animBg="1"/>
      <p:bldP spid="1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1150938" y="238125"/>
            <a:ext cx="7793037" cy="1462088"/>
          </a:xfrm>
          <a:noFill/>
        </p:spPr>
        <p:txBody>
          <a:bodyPr/>
          <a:lstStyle/>
          <a:p>
            <a:pPr eaLnBrk="1" hangingPunct="1"/>
            <a:r>
              <a:rPr lang="zh-CN" altLang="en-US"/>
              <a:t>最小堆排序过程示意图</a:t>
            </a:r>
            <a:endParaRPr lang="zh-CN" altLang="en-US"/>
          </a:p>
        </p:txBody>
      </p:sp>
      <p:sp>
        <p:nvSpPr>
          <p:cNvPr id="59395" name="Rectangle 3"/>
          <p:cNvSpPr>
            <a:spLocks noChangeArrowheads="1"/>
          </p:cNvSpPr>
          <p:nvPr/>
        </p:nvSpPr>
        <p:spPr bwMode="auto">
          <a:xfrm>
            <a:off x="-9525" y="401637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000000"/>
                </a:solidFill>
                <a:ea typeface="Arial Black" panose="020B0A04020102020204" charset="0"/>
              </a:rPr>
              <a:t> </a:t>
            </a:r>
            <a:endParaRPr lang="en-US" altLang="zh-CN" sz="2000" b="1">
              <a:latin typeface="Tahoma" panose="020B0604030504040204" pitchFamily="34" charset="0"/>
              <a:ea typeface="Arial Black" panose="020B0A04020102020204" charset="0"/>
            </a:endParaRPr>
          </a:p>
        </p:txBody>
      </p:sp>
      <p:sp>
        <p:nvSpPr>
          <p:cNvPr id="1217540" name="Oval 4"/>
          <p:cNvSpPr>
            <a:spLocks noChangeArrowheads="1"/>
          </p:cNvSpPr>
          <p:nvPr/>
        </p:nvSpPr>
        <p:spPr bwMode="auto">
          <a:xfrm>
            <a:off x="4427538" y="2468563"/>
            <a:ext cx="790575" cy="574675"/>
          </a:xfrm>
          <a:prstGeom prst="ellipse">
            <a:avLst/>
          </a:prstGeom>
          <a:noFill/>
          <a:ln w="44450"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Tahoma" panose="020B0604030504040204" pitchFamily="34" charset="0"/>
                <a:ea typeface="Arial Black" panose="020B0A04020102020204" charset="0"/>
              </a:rPr>
              <a:t>15</a:t>
            </a:r>
            <a:endParaRPr lang="en-US" altLang="zh-CN" b="1">
              <a:latin typeface="Tahoma" panose="020B0604030504040204" pitchFamily="34" charset="0"/>
              <a:ea typeface="Arial Black" panose="020B0A04020102020204" charset="0"/>
            </a:endParaRPr>
          </a:p>
        </p:txBody>
      </p:sp>
      <p:sp>
        <p:nvSpPr>
          <p:cNvPr id="59397" name="Oval 5"/>
          <p:cNvSpPr>
            <a:spLocks noChangeArrowheads="1"/>
          </p:cNvSpPr>
          <p:nvPr/>
        </p:nvSpPr>
        <p:spPr bwMode="auto">
          <a:xfrm>
            <a:off x="2843213" y="3405188"/>
            <a:ext cx="790575" cy="574675"/>
          </a:xfrm>
          <a:prstGeom prst="ellipse">
            <a:avLst/>
          </a:prstGeom>
          <a:noFill/>
          <a:ln w="44450"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Tahoma" panose="020B0604030504040204" pitchFamily="34" charset="0"/>
                <a:ea typeface="Arial Black" panose="020B0A04020102020204" charset="0"/>
              </a:rPr>
              <a:t>24</a:t>
            </a:r>
            <a:endParaRPr lang="en-US" altLang="zh-CN" b="1">
              <a:latin typeface="Tahoma" panose="020B0604030504040204" pitchFamily="34" charset="0"/>
              <a:ea typeface="Arial Black" panose="020B0A04020102020204" charset="0"/>
            </a:endParaRPr>
          </a:p>
        </p:txBody>
      </p:sp>
      <p:sp>
        <p:nvSpPr>
          <p:cNvPr id="59398" name="Oval 6"/>
          <p:cNvSpPr>
            <a:spLocks noChangeArrowheads="1"/>
          </p:cNvSpPr>
          <p:nvPr/>
        </p:nvSpPr>
        <p:spPr bwMode="auto">
          <a:xfrm>
            <a:off x="5940425" y="3476625"/>
            <a:ext cx="790575" cy="574675"/>
          </a:xfrm>
          <a:prstGeom prst="ellipse">
            <a:avLst/>
          </a:prstGeom>
          <a:noFill/>
          <a:ln w="44450"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Tahoma" panose="020B0604030504040204" pitchFamily="34" charset="0"/>
                <a:ea typeface="Arial Black" panose="020B0A04020102020204" charset="0"/>
              </a:rPr>
              <a:t>24’</a:t>
            </a:r>
            <a:endParaRPr lang="en-US" altLang="zh-CN" b="1">
              <a:latin typeface="Tahoma" panose="020B0604030504040204" pitchFamily="34" charset="0"/>
              <a:ea typeface="Arial Black" panose="020B0A04020102020204" charset="0"/>
            </a:endParaRPr>
          </a:p>
        </p:txBody>
      </p:sp>
      <p:sp>
        <p:nvSpPr>
          <p:cNvPr id="1217543" name="Oval 7"/>
          <p:cNvSpPr>
            <a:spLocks noChangeArrowheads="1"/>
          </p:cNvSpPr>
          <p:nvPr/>
        </p:nvSpPr>
        <p:spPr bwMode="auto">
          <a:xfrm>
            <a:off x="5148263" y="4702175"/>
            <a:ext cx="790575" cy="574675"/>
          </a:xfrm>
          <a:prstGeom prst="ellipse">
            <a:avLst/>
          </a:prstGeom>
          <a:noFill/>
          <a:ln w="44450"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Tahoma" panose="020B0604030504040204" pitchFamily="34" charset="0"/>
                <a:ea typeface="Arial Black" panose="020B0A04020102020204" charset="0"/>
              </a:rPr>
              <a:t>32</a:t>
            </a:r>
            <a:endParaRPr lang="en-US" altLang="zh-CN" b="1">
              <a:latin typeface="Tahoma" panose="020B0604030504040204" pitchFamily="34" charset="0"/>
              <a:ea typeface="Arial Black" panose="020B0A04020102020204" charset="0"/>
            </a:endParaRPr>
          </a:p>
        </p:txBody>
      </p:sp>
      <p:sp>
        <p:nvSpPr>
          <p:cNvPr id="59400" name="Oval 8"/>
          <p:cNvSpPr>
            <a:spLocks noChangeArrowheads="1"/>
          </p:cNvSpPr>
          <p:nvPr/>
        </p:nvSpPr>
        <p:spPr bwMode="auto">
          <a:xfrm>
            <a:off x="1908175" y="4629150"/>
            <a:ext cx="790575" cy="574675"/>
          </a:xfrm>
          <a:prstGeom prst="ellipse">
            <a:avLst/>
          </a:prstGeom>
          <a:noFill/>
          <a:ln w="44450"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Tahoma" panose="020B0604030504040204" pitchFamily="34" charset="0"/>
                <a:ea typeface="Arial Black" panose="020B0A04020102020204" charset="0"/>
              </a:rPr>
              <a:t>33</a:t>
            </a:r>
            <a:endParaRPr lang="en-US" altLang="zh-CN" b="1">
              <a:latin typeface="Tahoma" panose="020B0604030504040204" pitchFamily="34" charset="0"/>
              <a:ea typeface="Arial Black" panose="020B0A04020102020204" charset="0"/>
            </a:endParaRPr>
          </a:p>
        </p:txBody>
      </p:sp>
      <p:sp>
        <p:nvSpPr>
          <p:cNvPr id="59401" name="Oval 9"/>
          <p:cNvSpPr>
            <a:spLocks noChangeArrowheads="1"/>
          </p:cNvSpPr>
          <p:nvPr/>
        </p:nvSpPr>
        <p:spPr bwMode="auto">
          <a:xfrm>
            <a:off x="3635375" y="4702175"/>
            <a:ext cx="790575" cy="574675"/>
          </a:xfrm>
          <a:prstGeom prst="ellipse">
            <a:avLst/>
          </a:prstGeom>
          <a:noFill/>
          <a:ln w="44450"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Tahoma" panose="020B0604030504040204" pitchFamily="34" charset="0"/>
                <a:ea typeface="Arial Black" panose="020B0A04020102020204" charset="0"/>
              </a:rPr>
              <a:t>39</a:t>
            </a:r>
            <a:endParaRPr lang="en-US" altLang="zh-CN" b="1">
              <a:latin typeface="Tahoma" panose="020B0604030504040204" pitchFamily="34" charset="0"/>
              <a:ea typeface="Arial Black" panose="020B0A04020102020204" charset="0"/>
            </a:endParaRPr>
          </a:p>
        </p:txBody>
      </p:sp>
      <p:sp>
        <p:nvSpPr>
          <p:cNvPr id="59402" name="Oval 10"/>
          <p:cNvSpPr>
            <a:spLocks noChangeArrowheads="1"/>
          </p:cNvSpPr>
          <p:nvPr/>
        </p:nvSpPr>
        <p:spPr bwMode="auto">
          <a:xfrm>
            <a:off x="7019925" y="4629150"/>
            <a:ext cx="790575" cy="574675"/>
          </a:xfrm>
          <a:prstGeom prst="ellipse">
            <a:avLst/>
          </a:prstGeom>
          <a:solidFill>
            <a:srgbClr val="FF99FF"/>
          </a:solidFill>
          <a:ln w="44450" algn="ctr">
            <a:solidFill>
              <a:schemeClr val="tx1"/>
            </a:solidFill>
            <a:rou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Tahoma" panose="020B0604030504040204" pitchFamily="34" charset="0"/>
                <a:ea typeface="Arial Black" panose="020B0A04020102020204" charset="0"/>
              </a:rPr>
              <a:t>02</a:t>
            </a:r>
            <a:endParaRPr lang="en-US" altLang="zh-CN" b="1">
              <a:latin typeface="Tahoma" panose="020B0604030504040204" pitchFamily="34" charset="0"/>
              <a:ea typeface="Arial Black" panose="020B0A04020102020204" charset="0"/>
            </a:endParaRPr>
          </a:p>
        </p:txBody>
      </p:sp>
      <p:sp>
        <p:nvSpPr>
          <p:cNvPr id="59403" name="Line 11"/>
          <p:cNvSpPr>
            <a:spLocks noChangeShapeType="1"/>
          </p:cNvSpPr>
          <p:nvPr/>
        </p:nvSpPr>
        <p:spPr bwMode="auto">
          <a:xfrm flipH="1">
            <a:off x="3563938" y="2901950"/>
            <a:ext cx="936625" cy="574675"/>
          </a:xfrm>
          <a:prstGeom prst="line">
            <a:avLst/>
          </a:prstGeom>
          <a:noFill/>
          <a:ln w="444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404" name="Line 13"/>
          <p:cNvSpPr>
            <a:spLocks noChangeShapeType="1"/>
          </p:cNvSpPr>
          <p:nvPr/>
        </p:nvSpPr>
        <p:spPr bwMode="auto">
          <a:xfrm>
            <a:off x="3419475" y="3981450"/>
            <a:ext cx="576263" cy="720725"/>
          </a:xfrm>
          <a:prstGeom prst="line">
            <a:avLst/>
          </a:prstGeom>
          <a:noFill/>
          <a:ln w="444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405" name="Line 14"/>
          <p:cNvSpPr>
            <a:spLocks noChangeShapeType="1"/>
          </p:cNvSpPr>
          <p:nvPr/>
        </p:nvSpPr>
        <p:spPr bwMode="auto">
          <a:xfrm>
            <a:off x="5148263" y="2901950"/>
            <a:ext cx="936625" cy="647700"/>
          </a:xfrm>
          <a:prstGeom prst="line">
            <a:avLst/>
          </a:prstGeom>
          <a:noFill/>
          <a:ln w="444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17551" name="Line 15"/>
          <p:cNvSpPr>
            <a:spLocks noChangeShapeType="1"/>
          </p:cNvSpPr>
          <p:nvPr/>
        </p:nvSpPr>
        <p:spPr bwMode="auto">
          <a:xfrm flipH="1">
            <a:off x="5724525" y="4052888"/>
            <a:ext cx="503238" cy="720725"/>
          </a:xfrm>
          <a:prstGeom prst="line">
            <a:avLst/>
          </a:prstGeom>
          <a:noFill/>
          <a:ln w="444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407" name="Line 16"/>
          <p:cNvSpPr>
            <a:spLocks noChangeShapeType="1"/>
          </p:cNvSpPr>
          <p:nvPr/>
        </p:nvSpPr>
        <p:spPr bwMode="auto">
          <a:xfrm>
            <a:off x="6516688" y="3981450"/>
            <a:ext cx="719137" cy="647700"/>
          </a:xfrm>
          <a:prstGeom prst="line">
            <a:avLst/>
          </a:prstGeom>
          <a:noFill/>
          <a:ln w="44450">
            <a:solidFill>
              <a:srgbClr val="FF00FF"/>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59408" name="Line 17"/>
          <p:cNvSpPr>
            <a:spLocks noChangeShapeType="1"/>
          </p:cNvSpPr>
          <p:nvPr/>
        </p:nvSpPr>
        <p:spPr bwMode="auto">
          <a:xfrm flipH="1">
            <a:off x="2411413" y="3910013"/>
            <a:ext cx="576262" cy="719137"/>
          </a:xfrm>
          <a:prstGeom prst="line">
            <a:avLst/>
          </a:prstGeom>
          <a:noFill/>
          <a:ln w="444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 name="圆角矩形 16"/>
          <p:cNvSpPr/>
          <p:nvPr/>
        </p:nvSpPr>
        <p:spPr>
          <a:xfrm>
            <a:off x="428625" y="928688"/>
            <a:ext cx="8501063" cy="128587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b="1" dirty="0">
                <a:solidFill>
                  <a:srgbClr val="003399"/>
                </a:solidFill>
              </a:rPr>
              <a:t>堆顶记录一定是关键字值次小的记录，再和</a:t>
            </a:r>
            <a:r>
              <a:rPr lang="en-US" altLang="zh-CN" sz="2800" b="1" dirty="0">
                <a:solidFill>
                  <a:srgbClr val="003399"/>
                </a:solidFill>
              </a:rPr>
              <a:t>n-1</a:t>
            </a:r>
            <a:r>
              <a:rPr lang="zh-CN" altLang="en-US" sz="2800" b="1" dirty="0">
                <a:solidFill>
                  <a:srgbClr val="003399"/>
                </a:solidFill>
              </a:rPr>
              <a:t>位置上的记录交换。</a:t>
            </a:r>
            <a:endParaRPr lang="zh-CN" altLang="en-US" sz="2800" b="1" dirty="0">
              <a:solidFill>
                <a:srgbClr val="003399"/>
              </a:solidFill>
            </a:endParaRPr>
          </a:p>
        </p:txBody>
      </p:sp>
      <p:sp>
        <p:nvSpPr>
          <p:cNvPr id="2" name="灯片编号占位符 1"/>
          <p:cNvSpPr>
            <a:spLocks noGrp="1"/>
          </p:cNvSpPr>
          <p:nvPr>
            <p:ph type="sldNum" sz="quarter" idx="12"/>
          </p:nvPr>
        </p:nvSpPr>
        <p:spPr/>
        <p:txBody>
          <a:bodyPr/>
          <a:lstStyle/>
          <a:p>
            <a:fld id="{A7733EF6-204E-40DB-BD22-52615B166DB1}"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1217540"/>
                                        </p:tgtEl>
                                        <p:attrNameLst>
                                          <p:attrName>fillcolor</p:attrName>
                                        </p:attrNameLst>
                                      </p:cBhvr>
                                      <p:to>
                                        <a:srgbClr val="FF99FF"/>
                                      </p:to>
                                    </p:animClr>
                                    <p:set>
                                      <p:cBhvr>
                                        <p:cTn id="7" dur="500" fill="hold"/>
                                        <p:tgtEl>
                                          <p:spTgt spid="1217540"/>
                                        </p:tgtEl>
                                        <p:attrNameLst>
                                          <p:attrName>fill.type</p:attrName>
                                        </p:attrNameLst>
                                      </p:cBhvr>
                                      <p:to>
                                        <p:strVal val="solid"/>
                                      </p:to>
                                    </p:set>
                                    <p:set>
                                      <p:cBhvr>
                                        <p:cTn id="8" dur="500" fill="hold"/>
                                        <p:tgtEl>
                                          <p:spTgt spid="1217540"/>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linds(horizontal)">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grpId="0" nodeType="clickEffect">
                                  <p:stCondLst>
                                    <p:cond delay="0"/>
                                  </p:stCondLst>
                                  <p:childTnLst>
                                    <p:animMotion origin="layout" path="M 0 3.7037E-6 L -0.08663 -0.33264 " pathEditMode="relative" rAng="0" ptsTypes="AA">
                                      <p:cBhvr>
                                        <p:cTn id="17" dur="500" fill="hold"/>
                                        <p:tgtEl>
                                          <p:spTgt spid="1217543"/>
                                        </p:tgtEl>
                                        <p:attrNameLst>
                                          <p:attrName>ppt_x</p:attrName>
                                          <p:attrName>ppt_y</p:attrName>
                                        </p:attrNameLst>
                                      </p:cBhvr>
                                      <p:rCtr x="-4300" y="-16600"/>
                                    </p:animMotion>
                                  </p:childTnLst>
                                </p:cTn>
                              </p:par>
                              <p:par>
                                <p:cTn id="18" presetID="0" presetClass="path" presetSubtype="0" accel="50000" decel="50000" fill="hold" grpId="0" nodeType="withEffect">
                                  <p:stCondLst>
                                    <p:cond delay="0"/>
                                  </p:stCondLst>
                                  <p:childTnLst>
                                    <p:animMotion origin="layout" path="M -0.00781 -0.00695 L 0.08282 0.32754 " pathEditMode="relative" rAng="0" ptsTypes="AA">
                                      <p:cBhvr>
                                        <p:cTn id="19" dur="500" fill="hold"/>
                                        <p:tgtEl>
                                          <p:spTgt spid="1217540"/>
                                        </p:tgtEl>
                                        <p:attrNameLst>
                                          <p:attrName>ppt_x</p:attrName>
                                          <p:attrName>ppt_y</p:attrName>
                                        </p:attrNameLst>
                                      </p:cBhvr>
                                      <p:rCtr x="4500" y="16700"/>
                                    </p:animMotion>
                                  </p:childTnLst>
                                </p:cTn>
                              </p:par>
                            </p:childTnLst>
                          </p:cTn>
                        </p:par>
                      </p:childTnLst>
                    </p:cTn>
                  </p:par>
                  <p:par>
                    <p:cTn id="20" fill="hold">
                      <p:stCondLst>
                        <p:cond delay="indefinite"/>
                      </p:stCondLst>
                      <p:childTnLst>
                        <p:par>
                          <p:cTn id="21" fill="hold">
                            <p:stCondLst>
                              <p:cond delay="0"/>
                            </p:stCondLst>
                            <p:childTnLst>
                              <p:par>
                                <p:cTn id="22" presetID="26" presetClass="emph" presetSubtype="0" fill="hold" nodeType="clickEffect">
                                  <p:stCondLst>
                                    <p:cond delay="0"/>
                                  </p:stCondLst>
                                  <p:childTnLst>
                                    <p:animEffect transition="out" filter="fade">
                                      <p:cBhvr>
                                        <p:cTn id="23" dur="500" tmFilter="0, 0; .2, .5; .8, .5; 1, 0"/>
                                        <p:tgtEl>
                                          <p:spTgt spid="1217551"/>
                                        </p:tgtEl>
                                      </p:cBhvr>
                                    </p:animEffect>
                                    <p:animScale>
                                      <p:cBhvr>
                                        <p:cTn id="24" dur="250" autoRev="1" fill="hold"/>
                                        <p:tgtEl>
                                          <p:spTgt spid="121755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7540" grpId="0" animBg="1"/>
      <p:bldP spid="1217543" grpId="0" animBg="1"/>
      <p:bldP spid="1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1150938" y="238125"/>
            <a:ext cx="7793037" cy="1462088"/>
          </a:xfrm>
          <a:noFill/>
        </p:spPr>
        <p:txBody>
          <a:bodyPr/>
          <a:lstStyle/>
          <a:p>
            <a:pPr eaLnBrk="1" hangingPunct="1"/>
            <a:r>
              <a:rPr lang="zh-CN" altLang="en-US"/>
              <a:t>最小堆排序过程示意图</a:t>
            </a:r>
            <a:endParaRPr lang="zh-CN" altLang="en-US"/>
          </a:p>
        </p:txBody>
      </p:sp>
      <p:sp>
        <p:nvSpPr>
          <p:cNvPr id="60419" name="Rectangle 3"/>
          <p:cNvSpPr>
            <a:spLocks noChangeArrowheads="1"/>
          </p:cNvSpPr>
          <p:nvPr/>
        </p:nvSpPr>
        <p:spPr bwMode="auto">
          <a:xfrm>
            <a:off x="-9525" y="401637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000000"/>
                </a:solidFill>
                <a:ea typeface="Arial Black" panose="020B0A04020102020204" charset="0"/>
              </a:rPr>
              <a:t> </a:t>
            </a:r>
            <a:endParaRPr lang="en-US" altLang="zh-CN" sz="2000" b="1">
              <a:latin typeface="Tahoma" panose="020B0604030504040204" pitchFamily="34" charset="0"/>
              <a:ea typeface="Arial Black" panose="020B0A04020102020204" charset="0"/>
            </a:endParaRPr>
          </a:p>
        </p:txBody>
      </p:sp>
      <p:sp>
        <p:nvSpPr>
          <p:cNvPr id="60420" name="Oval 4"/>
          <p:cNvSpPr>
            <a:spLocks noChangeArrowheads="1"/>
          </p:cNvSpPr>
          <p:nvPr/>
        </p:nvSpPr>
        <p:spPr bwMode="auto">
          <a:xfrm>
            <a:off x="4427538" y="2468563"/>
            <a:ext cx="790575" cy="574675"/>
          </a:xfrm>
          <a:prstGeom prst="ellipse">
            <a:avLst/>
          </a:prstGeom>
          <a:noFill/>
          <a:ln w="44450"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Tahoma" panose="020B0604030504040204" pitchFamily="34" charset="0"/>
                <a:ea typeface="Arial Black" panose="020B0A04020102020204" charset="0"/>
              </a:rPr>
              <a:t>24</a:t>
            </a:r>
            <a:endParaRPr lang="en-US" altLang="zh-CN" b="1">
              <a:latin typeface="Tahoma" panose="020B0604030504040204" pitchFamily="34" charset="0"/>
              <a:ea typeface="Arial Black" panose="020B0A04020102020204" charset="0"/>
            </a:endParaRPr>
          </a:p>
        </p:txBody>
      </p:sp>
      <p:sp>
        <p:nvSpPr>
          <p:cNvPr id="60421" name="Oval 5"/>
          <p:cNvSpPr>
            <a:spLocks noChangeArrowheads="1"/>
          </p:cNvSpPr>
          <p:nvPr/>
        </p:nvSpPr>
        <p:spPr bwMode="auto">
          <a:xfrm>
            <a:off x="2843213" y="3405188"/>
            <a:ext cx="790575" cy="574675"/>
          </a:xfrm>
          <a:prstGeom prst="ellipse">
            <a:avLst/>
          </a:prstGeom>
          <a:noFill/>
          <a:ln w="44450"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Tahoma" panose="020B0604030504040204" pitchFamily="34" charset="0"/>
                <a:ea typeface="Arial Black" panose="020B0A04020102020204" charset="0"/>
              </a:rPr>
              <a:t>32</a:t>
            </a:r>
            <a:endParaRPr lang="en-US" altLang="zh-CN" b="1">
              <a:latin typeface="Tahoma" panose="020B0604030504040204" pitchFamily="34" charset="0"/>
              <a:ea typeface="Arial Black" panose="020B0A04020102020204" charset="0"/>
            </a:endParaRPr>
          </a:p>
        </p:txBody>
      </p:sp>
      <p:sp>
        <p:nvSpPr>
          <p:cNvPr id="60422" name="Oval 6"/>
          <p:cNvSpPr>
            <a:spLocks noChangeArrowheads="1"/>
          </p:cNvSpPr>
          <p:nvPr/>
        </p:nvSpPr>
        <p:spPr bwMode="auto">
          <a:xfrm>
            <a:off x="5940425" y="3476625"/>
            <a:ext cx="790575" cy="574675"/>
          </a:xfrm>
          <a:prstGeom prst="ellipse">
            <a:avLst/>
          </a:prstGeom>
          <a:noFill/>
          <a:ln w="44450"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Tahoma" panose="020B0604030504040204" pitchFamily="34" charset="0"/>
                <a:ea typeface="Arial Black" panose="020B0A04020102020204" charset="0"/>
              </a:rPr>
              <a:t>24’</a:t>
            </a:r>
            <a:endParaRPr lang="en-US" altLang="zh-CN" b="1">
              <a:latin typeface="Tahoma" panose="020B0604030504040204" pitchFamily="34" charset="0"/>
              <a:ea typeface="Arial Black" panose="020B0A04020102020204" charset="0"/>
            </a:endParaRPr>
          </a:p>
        </p:txBody>
      </p:sp>
      <p:sp>
        <p:nvSpPr>
          <p:cNvPr id="60423" name="Oval 7"/>
          <p:cNvSpPr>
            <a:spLocks noChangeArrowheads="1"/>
          </p:cNvSpPr>
          <p:nvPr/>
        </p:nvSpPr>
        <p:spPr bwMode="auto">
          <a:xfrm>
            <a:off x="5148263" y="4702175"/>
            <a:ext cx="790575" cy="574675"/>
          </a:xfrm>
          <a:prstGeom prst="ellipse">
            <a:avLst/>
          </a:prstGeom>
          <a:solidFill>
            <a:srgbClr val="FF99FF"/>
          </a:solidFill>
          <a:ln w="44450" algn="ctr">
            <a:solidFill>
              <a:schemeClr val="tx1"/>
            </a:solidFill>
            <a:rou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Tahoma" panose="020B0604030504040204" pitchFamily="34" charset="0"/>
                <a:ea typeface="Arial Black" panose="020B0A04020102020204" charset="0"/>
              </a:rPr>
              <a:t>15</a:t>
            </a:r>
            <a:endParaRPr lang="en-US" altLang="zh-CN" b="1">
              <a:latin typeface="Tahoma" panose="020B0604030504040204" pitchFamily="34" charset="0"/>
              <a:ea typeface="Arial Black" panose="020B0A04020102020204" charset="0"/>
            </a:endParaRPr>
          </a:p>
        </p:txBody>
      </p:sp>
      <p:sp>
        <p:nvSpPr>
          <p:cNvPr id="60424" name="Oval 8"/>
          <p:cNvSpPr>
            <a:spLocks noChangeArrowheads="1"/>
          </p:cNvSpPr>
          <p:nvPr/>
        </p:nvSpPr>
        <p:spPr bwMode="auto">
          <a:xfrm>
            <a:off x="1908175" y="4629150"/>
            <a:ext cx="790575" cy="574675"/>
          </a:xfrm>
          <a:prstGeom prst="ellipse">
            <a:avLst/>
          </a:prstGeom>
          <a:noFill/>
          <a:ln w="44450"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Tahoma" panose="020B0604030504040204" pitchFamily="34" charset="0"/>
                <a:ea typeface="Arial Black" panose="020B0A04020102020204" charset="0"/>
              </a:rPr>
              <a:t>33</a:t>
            </a:r>
            <a:endParaRPr lang="en-US" altLang="zh-CN" b="1">
              <a:latin typeface="Tahoma" panose="020B0604030504040204" pitchFamily="34" charset="0"/>
              <a:ea typeface="Arial Black" panose="020B0A04020102020204" charset="0"/>
            </a:endParaRPr>
          </a:p>
        </p:txBody>
      </p:sp>
      <p:sp>
        <p:nvSpPr>
          <p:cNvPr id="60425" name="Oval 9"/>
          <p:cNvSpPr>
            <a:spLocks noChangeArrowheads="1"/>
          </p:cNvSpPr>
          <p:nvPr/>
        </p:nvSpPr>
        <p:spPr bwMode="auto">
          <a:xfrm>
            <a:off x="3635375" y="4702175"/>
            <a:ext cx="790575" cy="574675"/>
          </a:xfrm>
          <a:prstGeom prst="ellipse">
            <a:avLst/>
          </a:prstGeom>
          <a:noFill/>
          <a:ln w="44450"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Tahoma" panose="020B0604030504040204" pitchFamily="34" charset="0"/>
                <a:ea typeface="Arial Black" panose="020B0A04020102020204" charset="0"/>
              </a:rPr>
              <a:t>39</a:t>
            </a:r>
            <a:endParaRPr lang="en-US" altLang="zh-CN" b="1">
              <a:latin typeface="Tahoma" panose="020B0604030504040204" pitchFamily="34" charset="0"/>
              <a:ea typeface="Arial Black" panose="020B0A04020102020204" charset="0"/>
            </a:endParaRPr>
          </a:p>
        </p:txBody>
      </p:sp>
      <p:sp>
        <p:nvSpPr>
          <p:cNvPr id="60426" name="Oval 10"/>
          <p:cNvSpPr>
            <a:spLocks noChangeArrowheads="1"/>
          </p:cNvSpPr>
          <p:nvPr/>
        </p:nvSpPr>
        <p:spPr bwMode="auto">
          <a:xfrm>
            <a:off x="7019925" y="4629150"/>
            <a:ext cx="790575" cy="574675"/>
          </a:xfrm>
          <a:prstGeom prst="ellipse">
            <a:avLst/>
          </a:prstGeom>
          <a:solidFill>
            <a:srgbClr val="FF99FF"/>
          </a:solidFill>
          <a:ln w="44450" algn="ctr">
            <a:solidFill>
              <a:schemeClr val="tx1"/>
            </a:solidFill>
            <a:rou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Tahoma" panose="020B0604030504040204" pitchFamily="34" charset="0"/>
                <a:ea typeface="Arial Black" panose="020B0A04020102020204" charset="0"/>
              </a:rPr>
              <a:t>02</a:t>
            </a:r>
            <a:endParaRPr lang="en-US" altLang="zh-CN" b="1">
              <a:latin typeface="Tahoma" panose="020B0604030504040204" pitchFamily="34" charset="0"/>
              <a:ea typeface="Arial Black" panose="020B0A04020102020204" charset="0"/>
            </a:endParaRPr>
          </a:p>
        </p:txBody>
      </p:sp>
      <p:sp>
        <p:nvSpPr>
          <p:cNvPr id="60427" name="Line 11"/>
          <p:cNvSpPr>
            <a:spLocks noChangeShapeType="1"/>
          </p:cNvSpPr>
          <p:nvPr/>
        </p:nvSpPr>
        <p:spPr bwMode="auto">
          <a:xfrm flipH="1">
            <a:off x="3563938" y="2901950"/>
            <a:ext cx="936625" cy="574675"/>
          </a:xfrm>
          <a:prstGeom prst="line">
            <a:avLst/>
          </a:prstGeom>
          <a:noFill/>
          <a:ln w="444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60428" name="Line 12"/>
          <p:cNvSpPr>
            <a:spLocks noChangeShapeType="1"/>
          </p:cNvSpPr>
          <p:nvPr/>
        </p:nvSpPr>
        <p:spPr bwMode="auto">
          <a:xfrm flipH="1">
            <a:off x="2411413" y="3910013"/>
            <a:ext cx="576262" cy="719137"/>
          </a:xfrm>
          <a:prstGeom prst="line">
            <a:avLst/>
          </a:prstGeom>
          <a:noFill/>
          <a:ln w="444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60429" name="Line 13"/>
          <p:cNvSpPr>
            <a:spLocks noChangeShapeType="1"/>
          </p:cNvSpPr>
          <p:nvPr/>
        </p:nvSpPr>
        <p:spPr bwMode="auto">
          <a:xfrm>
            <a:off x="3419475" y="3981450"/>
            <a:ext cx="576263" cy="720725"/>
          </a:xfrm>
          <a:prstGeom prst="line">
            <a:avLst/>
          </a:prstGeom>
          <a:noFill/>
          <a:ln w="444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60430" name="Line 14"/>
          <p:cNvSpPr>
            <a:spLocks noChangeShapeType="1"/>
          </p:cNvSpPr>
          <p:nvPr/>
        </p:nvSpPr>
        <p:spPr bwMode="auto">
          <a:xfrm>
            <a:off x="5148263" y="2901950"/>
            <a:ext cx="936625" cy="647700"/>
          </a:xfrm>
          <a:prstGeom prst="line">
            <a:avLst/>
          </a:prstGeom>
          <a:noFill/>
          <a:ln w="444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60431" name="Line 15"/>
          <p:cNvSpPr>
            <a:spLocks noChangeShapeType="1"/>
          </p:cNvSpPr>
          <p:nvPr/>
        </p:nvSpPr>
        <p:spPr bwMode="auto">
          <a:xfrm flipH="1">
            <a:off x="5724525" y="4052888"/>
            <a:ext cx="503238" cy="720725"/>
          </a:xfrm>
          <a:prstGeom prst="line">
            <a:avLst/>
          </a:prstGeom>
          <a:noFill/>
          <a:ln w="44450">
            <a:solidFill>
              <a:srgbClr val="FF00FF"/>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60432" name="Line 16"/>
          <p:cNvSpPr>
            <a:spLocks noChangeShapeType="1"/>
          </p:cNvSpPr>
          <p:nvPr/>
        </p:nvSpPr>
        <p:spPr bwMode="auto">
          <a:xfrm>
            <a:off x="6551613" y="3968750"/>
            <a:ext cx="719137" cy="647700"/>
          </a:xfrm>
          <a:prstGeom prst="line">
            <a:avLst/>
          </a:prstGeom>
          <a:noFill/>
          <a:ln w="44450">
            <a:solidFill>
              <a:srgbClr val="FF00FF"/>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17" name="圆角矩形 16"/>
          <p:cNvSpPr/>
          <p:nvPr/>
        </p:nvSpPr>
        <p:spPr>
          <a:xfrm>
            <a:off x="428625" y="285750"/>
            <a:ext cx="8501063" cy="192881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b="1" dirty="0">
                <a:solidFill>
                  <a:srgbClr val="003399"/>
                </a:solidFill>
              </a:rPr>
              <a:t>        将新堆顶记录和其左、右子树的根结点比较，和左、右子树根结点关键字小的那个记录交换，交换以后沿着交换的子树分支继续按上述原则调整，直至叶子结点，剩余元素调整为一个新堆。</a:t>
            </a:r>
            <a:endParaRPr lang="zh-CN" altLang="en-US" sz="2800" b="1" dirty="0">
              <a:solidFill>
                <a:srgbClr val="003399"/>
              </a:solidFill>
            </a:endParaRPr>
          </a:p>
        </p:txBody>
      </p:sp>
      <p:sp>
        <p:nvSpPr>
          <p:cNvPr id="2" name="灯片编号占位符 1"/>
          <p:cNvSpPr>
            <a:spLocks noGrp="1"/>
          </p:cNvSpPr>
          <p:nvPr>
            <p:ph type="sldNum" sz="quarter" idx="12"/>
          </p:nvPr>
        </p:nvSpPr>
        <p:spPr/>
        <p:txBody>
          <a:bodyPr/>
          <a:lstStyle/>
          <a:p>
            <a:fld id="{A7733EF6-204E-40DB-BD22-52615B166DB1}"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zh-CN" altLang="en-US"/>
              <a:t>调整最小堆的过程</a:t>
            </a:r>
            <a:endParaRPr lang="zh-CN" altLang="en-US"/>
          </a:p>
        </p:txBody>
      </p:sp>
      <p:sp>
        <p:nvSpPr>
          <p:cNvPr id="3" name="内容占位符 2"/>
          <p:cNvSpPr>
            <a:spLocks noGrp="1"/>
          </p:cNvSpPr>
          <p:nvPr>
            <p:ph idx="1"/>
          </p:nvPr>
        </p:nvSpPr>
        <p:spPr>
          <a:xfrm>
            <a:off x="357188" y="1857375"/>
            <a:ext cx="8602662" cy="4857750"/>
          </a:xfrm>
        </p:spPr>
        <p:txBody>
          <a:bodyPr/>
          <a:lstStyle/>
          <a:p>
            <a:pPr marL="0" indent="539750">
              <a:buFont typeface="Wingdings" panose="05000000000000000000" pitchFamily="2" charset="2"/>
              <a:buNone/>
            </a:pPr>
            <a:r>
              <a:rPr lang="zh-CN" altLang="en-US" sz="2800"/>
              <a:t>当根结点不符合堆的定义，要按堆的定义重新调整时，按自上而下的原则进行调整：</a:t>
            </a:r>
            <a:endParaRPr lang="en-US" altLang="zh-CN" sz="2800"/>
          </a:p>
          <a:p>
            <a:pPr marL="0" indent="539750">
              <a:buFont typeface="Wingdings" panose="05000000000000000000" pitchFamily="2" charset="2"/>
              <a:buNone/>
            </a:pPr>
            <a:r>
              <a:rPr lang="zh-CN" altLang="en-US" sz="2800"/>
              <a:t>先将堆顶记录和其左、右子树的根结点比较，如果均小于左、右子树根结点的关键字值，则调整结束；</a:t>
            </a:r>
            <a:endParaRPr lang="en-US" altLang="zh-CN" sz="2800"/>
          </a:p>
          <a:p>
            <a:pPr marL="0" indent="539750">
              <a:buFont typeface="Wingdings" panose="05000000000000000000" pitchFamily="2" charset="2"/>
              <a:buNone/>
            </a:pPr>
            <a:r>
              <a:rPr lang="zh-CN" altLang="en-US" sz="2800"/>
              <a:t>否则和左、右子树根结点关键字小的那个记录交换，交换以后，沿着交换的子树分支继续按上述原则调整，直至叶子结点，这就实现了将剩余元素调整为一个新堆的操作。</a:t>
            </a:r>
            <a:endParaRPr lang="en-US" altLang="zh-CN" sz="2800"/>
          </a:p>
          <a:p>
            <a:pPr marL="0" indent="539750">
              <a:buFont typeface="Wingdings" panose="05000000000000000000" pitchFamily="2" charset="2"/>
              <a:buNone/>
            </a:pPr>
            <a:r>
              <a:rPr lang="zh-CN" altLang="en-US" sz="2800"/>
              <a:t>调整为新堆过程的实质是关键字的比较和交换，这个从堆顶至叶子自上而下的调整过程称为“</a:t>
            </a:r>
            <a:r>
              <a:rPr lang="zh-CN" altLang="en-US" sz="2800">
                <a:solidFill>
                  <a:srgbClr val="FF0000"/>
                </a:solidFill>
              </a:rPr>
              <a:t>筛选</a:t>
            </a:r>
            <a:r>
              <a:rPr lang="zh-CN" altLang="en-US" sz="2800"/>
              <a:t>”。</a:t>
            </a:r>
            <a:endParaRPr lang="zh-CN" altLang="en-US" sz="2800"/>
          </a:p>
          <a:p>
            <a:pPr marL="0" indent="539750">
              <a:buFont typeface="Wingdings" panose="05000000000000000000" pitchFamily="2" charset="2"/>
              <a:buNone/>
            </a:pPr>
            <a:endParaRPr lang="zh-CN" altLang="en-US" sz="2800"/>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a:t>如：下述筛选过程</a:t>
            </a:r>
            <a:endParaRPr lang="zh-CN" altLang="en-US"/>
          </a:p>
        </p:txBody>
      </p:sp>
      <p:sp>
        <p:nvSpPr>
          <p:cNvPr id="62467" name="Rectangle 3"/>
          <p:cNvSpPr>
            <a:spLocks noGrp="1" noChangeArrowheads="1"/>
          </p:cNvSpPr>
          <p:nvPr>
            <p:ph type="body" idx="1"/>
          </p:nvPr>
        </p:nvSpPr>
        <p:spPr>
          <a:xfrm>
            <a:off x="571500" y="2000250"/>
            <a:ext cx="8388350" cy="4103688"/>
          </a:xfrm>
        </p:spPr>
        <p:txBody>
          <a:bodyPr/>
          <a:lstStyle/>
          <a:p>
            <a:pPr eaLnBrk="1" hangingPunct="1">
              <a:buFont typeface="Wingdings" panose="05000000000000000000" pitchFamily="2" charset="2"/>
              <a:buNone/>
            </a:pPr>
            <a:r>
              <a:rPr lang="zh-CN" altLang="en-US" sz="2800"/>
              <a:t>最小堆：</a:t>
            </a:r>
            <a:r>
              <a:rPr lang="en-US" altLang="zh-CN" sz="2800"/>
              <a:t>13</a:t>
            </a:r>
            <a:r>
              <a:rPr lang="zh-CN" altLang="en-US" sz="2800"/>
              <a:t>，</a:t>
            </a:r>
            <a:r>
              <a:rPr lang="en-US" altLang="zh-CN" sz="2800"/>
              <a:t>27</a:t>
            </a:r>
            <a:r>
              <a:rPr lang="zh-CN" altLang="en-US" sz="2800"/>
              <a:t>，</a:t>
            </a:r>
            <a:r>
              <a:rPr lang="en-US" altLang="zh-CN" sz="2800"/>
              <a:t>38</a:t>
            </a:r>
            <a:r>
              <a:rPr lang="zh-CN" altLang="en-US" sz="2800"/>
              <a:t>，</a:t>
            </a:r>
            <a:r>
              <a:rPr lang="en-US" altLang="zh-CN" sz="2800"/>
              <a:t>49</a:t>
            </a:r>
            <a:r>
              <a:rPr lang="zh-CN" altLang="en-US" sz="2800"/>
              <a:t>，</a:t>
            </a:r>
            <a:r>
              <a:rPr lang="en-US" altLang="zh-CN" sz="2800"/>
              <a:t>97</a:t>
            </a:r>
            <a:r>
              <a:rPr lang="zh-CN" altLang="en-US" sz="2800"/>
              <a:t>，</a:t>
            </a:r>
            <a:r>
              <a:rPr lang="en-US" altLang="zh-CN" sz="2800"/>
              <a:t>76</a:t>
            </a:r>
            <a:r>
              <a:rPr lang="zh-CN" altLang="en-US" sz="2800"/>
              <a:t>，</a:t>
            </a:r>
            <a:r>
              <a:rPr lang="en-US" altLang="zh-CN" sz="2800"/>
              <a:t>49</a:t>
            </a:r>
            <a:r>
              <a:rPr lang="zh-CN" altLang="en-US" sz="2800"/>
              <a:t>，</a:t>
            </a:r>
            <a:r>
              <a:rPr lang="en-US" altLang="zh-CN" sz="2800"/>
              <a:t>81</a:t>
            </a:r>
            <a:r>
              <a:rPr lang="zh-CN" altLang="en-US" sz="2800"/>
              <a:t>，</a:t>
            </a:r>
            <a:r>
              <a:rPr lang="en-US" altLang="zh-CN" sz="2800"/>
              <a:t>65</a:t>
            </a:r>
            <a:endParaRPr lang="zh-CN" altLang="en-US" sz="2800"/>
          </a:p>
        </p:txBody>
      </p:sp>
      <p:pic>
        <p:nvPicPr>
          <p:cNvPr id="48135"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1500" y="2714625"/>
            <a:ext cx="854392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5643563" y="2643188"/>
            <a:ext cx="3357562" cy="36433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247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6563" y="0"/>
            <a:ext cx="2105025"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48135"/>
                                        </p:tgtEl>
                                        <p:attrNameLst>
                                          <p:attrName>style.visibility</p:attrName>
                                        </p:attrNameLst>
                                      </p:cBhvr>
                                      <p:to>
                                        <p:strVal val="visible"/>
                                      </p:to>
                                    </p:set>
                                    <p:anim calcmode="lin" valueType="num">
                                      <p:cBhvr>
                                        <p:cTn id="7" dur="1000" fill="hold"/>
                                        <p:tgtEl>
                                          <p:spTgt spid="48135"/>
                                        </p:tgtEl>
                                        <p:attrNameLst>
                                          <p:attrName>ppt_w</p:attrName>
                                        </p:attrNameLst>
                                      </p:cBhvr>
                                      <p:tavLst>
                                        <p:tav tm="0">
                                          <p:val>
                                            <p:fltVal val="0"/>
                                          </p:val>
                                        </p:tav>
                                        <p:tav tm="100000">
                                          <p:val>
                                            <p:strVal val="#ppt_w"/>
                                          </p:val>
                                        </p:tav>
                                      </p:tavLst>
                                    </p:anim>
                                    <p:anim calcmode="lin" valueType="num">
                                      <p:cBhvr>
                                        <p:cTn id="8" dur="1000" fill="hold"/>
                                        <p:tgtEl>
                                          <p:spTgt spid="48135"/>
                                        </p:tgtEl>
                                        <p:attrNameLst>
                                          <p:attrName>ppt_h</p:attrName>
                                        </p:attrNameLst>
                                      </p:cBhvr>
                                      <p:tavLst>
                                        <p:tav tm="0">
                                          <p:val>
                                            <p:fltVal val="0"/>
                                          </p:val>
                                        </p:tav>
                                        <p:tav tm="100000">
                                          <p:val>
                                            <p:strVal val="#ppt_h"/>
                                          </p:val>
                                        </p:tav>
                                      </p:tavLst>
                                    </p:anim>
                                    <p:anim calcmode="lin" valueType="num">
                                      <p:cBhvr>
                                        <p:cTn id="9" dur="1000" fill="hold"/>
                                        <p:tgtEl>
                                          <p:spTgt spid="48135"/>
                                        </p:tgtEl>
                                        <p:attrNameLst>
                                          <p:attrName>style.rotation</p:attrName>
                                        </p:attrNameLst>
                                      </p:cBhvr>
                                      <p:tavLst>
                                        <p:tav tm="0">
                                          <p:val>
                                            <p:fltVal val="90"/>
                                          </p:val>
                                        </p:tav>
                                        <p:tav tm="100000">
                                          <p:val>
                                            <p:fltVal val="0"/>
                                          </p:val>
                                        </p:tav>
                                      </p:tavLst>
                                    </p:anim>
                                    <p:animEffect transition="in" filter="fade">
                                      <p:cBhvr>
                                        <p:cTn id="10" dur="1000"/>
                                        <p:tgtEl>
                                          <p:spTgt spid="48135"/>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xit" presetSubtype="16" fill="hold" grpId="0" nodeType="clickEffect">
                                  <p:stCondLst>
                                    <p:cond delay="0"/>
                                  </p:stCondLst>
                                  <p:childTnLst>
                                    <p:animEffect transition="out" filter="box(in)">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z="4000"/>
              <a:t>排序算法的性能评价 </a:t>
            </a:r>
            <a:endParaRPr lang="zh-CN" altLang="en-US" sz="4000"/>
          </a:p>
        </p:txBody>
      </p:sp>
      <p:sp>
        <p:nvSpPr>
          <p:cNvPr id="7172" name="Rectangle 3"/>
          <p:cNvSpPr>
            <a:spLocks noGrp="1" noChangeArrowheads="1"/>
          </p:cNvSpPr>
          <p:nvPr>
            <p:ph type="body" idx="1"/>
          </p:nvPr>
        </p:nvSpPr>
        <p:spPr>
          <a:xfrm>
            <a:off x="827088" y="2060575"/>
            <a:ext cx="7772400" cy="4038600"/>
          </a:xfrm>
        </p:spPr>
        <p:txBody>
          <a:bodyPr/>
          <a:lstStyle/>
          <a:p>
            <a:pPr marL="0" indent="0" eaLnBrk="1" hangingPunct="1">
              <a:buFont typeface="Wingdings" panose="05000000000000000000" pitchFamily="2" charset="2"/>
              <a:buNone/>
            </a:pPr>
            <a:r>
              <a:rPr lang="en-US" altLang="zh-CN" dirty="0"/>
              <a:t>       </a:t>
            </a:r>
            <a:r>
              <a:rPr lang="zh-CN" altLang="en-US" dirty="0"/>
              <a:t>排序算法的性能指标为时间复杂度和空间复杂度。时间复杂度有算法执行中元素比较次数和移动次数决定。</a:t>
            </a:r>
            <a:endParaRPr lang="en-US" altLang="zh-CN" dirty="0"/>
          </a:p>
          <a:p>
            <a:pPr marL="0" indent="0" eaLnBrk="1" hangingPunct="1">
              <a:buFont typeface="Wingdings" panose="05000000000000000000" pitchFamily="2" charset="2"/>
              <a:buNone/>
            </a:pPr>
            <a:r>
              <a:rPr lang="en-US" altLang="zh-CN" dirty="0"/>
              <a:t>       </a:t>
            </a:r>
            <a:r>
              <a:rPr lang="zh-CN" altLang="en-US" dirty="0"/>
              <a:t>时间复杂度：</a:t>
            </a:r>
            <a:r>
              <a:rPr lang="en-US" altLang="zh-CN" dirty="0"/>
              <a:t>O(n</a:t>
            </a:r>
            <a:r>
              <a:rPr lang="en-US" altLang="zh-CN" baseline="30000" dirty="0"/>
              <a:t>2</a:t>
            </a:r>
            <a:r>
              <a:rPr lang="en-US" altLang="zh-CN" dirty="0"/>
              <a:t>),O(</a:t>
            </a:r>
            <a:r>
              <a:rPr lang="en-US" altLang="zh-CN" dirty="0" err="1"/>
              <a:t>nlogn</a:t>
            </a:r>
            <a:r>
              <a:rPr lang="en-US" altLang="zh-CN" dirty="0"/>
              <a:t>)</a:t>
            </a:r>
            <a:endParaRPr lang="en-US" altLang="zh-CN" dirty="0"/>
          </a:p>
          <a:p>
            <a:pPr marL="0" indent="0" eaLnBrk="1" hangingPunct="1">
              <a:buFont typeface="Wingdings" panose="05000000000000000000" pitchFamily="2" charset="2"/>
              <a:buNone/>
            </a:pPr>
            <a:r>
              <a:rPr lang="en-US" altLang="zh-CN" dirty="0"/>
              <a:t>       </a:t>
            </a:r>
            <a:r>
              <a:rPr lang="zh-CN" altLang="en-US" dirty="0"/>
              <a:t>空间复杂度：</a:t>
            </a:r>
            <a:r>
              <a:rPr lang="en-US" altLang="zh-CN" dirty="0"/>
              <a:t>O(1),O(n),O(n</a:t>
            </a:r>
            <a:r>
              <a:rPr lang="en-US" altLang="zh-CN" baseline="30000" dirty="0"/>
              <a:t>2</a:t>
            </a:r>
            <a:r>
              <a:rPr lang="en-US" altLang="zh-CN" dirty="0"/>
              <a:t>)</a:t>
            </a:r>
            <a:endParaRPr lang="zh-CN" altLang="en-US" dirty="0"/>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Effect transition="in" filter="blinds(horizontal)">
                                      <p:cBhvr>
                                        <p:cTn id="7" dur="500"/>
                                        <p:tgtEl>
                                          <p:spTgt spid="71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2">
                                            <p:txEl>
                                              <p:pRg st="1" end="1"/>
                                            </p:txEl>
                                          </p:spTgt>
                                        </p:tgtEl>
                                        <p:attrNameLst>
                                          <p:attrName>style.visibility</p:attrName>
                                        </p:attrNameLst>
                                      </p:cBhvr>
                                      <p:to>
                                        <p:strVal val="visible"/>
                                      </p:to>
                                    </p:set>
                                    <p:animEffect transition="in" filter="blinds(horizontal)">
                                      <p:cBhvr>
                                        <p:cTn id="12" dur="500"/>
                                        <p:tgtEl>
                                          <p:spTgt spid="71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2">
                                            <p:txEl>
                                              <p:pRg st="2" end="2"/>
                                            </p:txEl>
                                          </p:spTgt>
                                        </p:tgtEl>
                                        <p:attrNameLst>
                                          <p:attrName>style.visibility</p:attrName>
                                        </p:attrNameLst>
                                      </p:cBhvr>
                                      <p:to>
                                        <p:strVal val="visible"/>
                                      </p:to>
                                    </p:set>
                                    <p:animEffect transition="in" filter="blinds(horizontal)">
                                      <p:cBhvr>
                                        <p:cTn id="17" dur="500"/>
                                        <p:tgtEl>
                                          <p:spTgt spid="71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zh-CN" altLang="en-US"/>
              <a:t>最小堆如何创建的呢？</a:t>
            </a:r>
            <a:endParaRPr lang="zh-CN" altLang="en-US"/>
          </a:p>
        </p:txBody>
      </p:sp>
      <p:sp>
        <p:nvSpPr>
          <p:cNvPr id="3" name="内容占位符 2"/>
          <p:cNvSpPr>
            <a:spLocks noGrp="1"/>
          </p:cNvSpPr>
          <p:nvPr>
            <p:ph idx="1"/>
          </p:nvPr>
        </p:nvSpPr>
        <p:spPr>
          <a:xfrm>
            <a:off x="571500" y="1989138"/>
            <a:ext cx="8388350" cy="4583112"/>
          </a:xfrm>
        </p:spPr>
        <p:txBody>
          <a:bodyPr/>
          <a:lstStyle/>
          <a:p>
            <a:pPr marL="0" indent="0">
              <a:buFont typeface="Wingdings" panose="05000000000000000000" pitchFamily="2" charset="2"/>
              <a:buNone/>
            </a:pPr>
            <a:r>
              <a:rPr lang="zh-CN" altLang="en-US" sz="2800" dirty="0"/>
              <a:t>        将一个无序序列建成一个最小堆，就是反复进行“筛选”的过程。</a:t>
            </a:r>
            <a:endParaRPr lang="en-US" altLang="zh-CN" sz="2800" dirty="0"/>
          </a:p>
          <a:p>
            <a:pPr marL="0" indent="0">
              <a:buFont typeface="Wingdings" panose="05000000000000000000" pitchFamily="2" charset="2"/>
              <a:buNone/>
            </a:pPr>
            <a:r>
              <a:rPr lang="zh-CN" altLang="en-US" sz="2800" dirty="0"/>
              <a:t>        对于有</a:t>
            </a:r>
            <a:r>
              <a:rPr lang="en-US" altLang="zh-CN" sz="2800" dirty="0"/>
              <a:t>n</a:t>
            </a:r>
            <a:r>
              <a:rPr lang="zh-CN" altLang="en-US" sz="2800" dirty="0"/>
              <a:t>个记录的无序序列，看成一个完全二叉树，所有</a:t>
            </a:r>
            <a:r>
              <a:rPr lang="en-US" altLang="zh-CN" sz="2800" dirty="0" err="1"/>
              <a:t>i</a:t>
            </a:r>
            <a:r>
              <a:rPr lang="en-US" altLang="zh-CN" sz="2800" dirty="0"/>
              <a:t> &gt; (n-1)/2</a:t>
            </a:r>
            <a:r>
              <a:rPr lang="zh-CN" altLang="en-US" sz="2800" dirty="0"/>
              <a:t>的结点</a:t>
            </a:r>
            <a:r>
              <a:rPr lang="en-US" altLang="zh-CN" sz="2800" dirty="0" err="1"/>
              <a:t>k</a:t>
            </a:r>
            <a:r>
              <a:rPr lang="en-US" altLang="zh-CN" sz="2800" baseline="-25000" dirty="0" err="1"/>
              <a:t>i</a:t>
            </a:r>
            <a:r>
              <a:rPr lang="zh-CN" altLang="en-US" sz="2800" dirty="0"/>
              <a:t>都没有孩子结点，可以把这些叶子结点看成是一个个的堆，每个堆中都只有一个结点。而从</a:t>
            </a:r>
            <a:r>
              <a:rPr lang="en-US" altLang="zh-CN" sz="2800" dirty="0" err="1"/>
              <a:t>i</a:t>
            </a:r>
            <a:r>
              <a:rPr lang="en-US" altLang="zh-CN" sz="2800" dirty="0"/>
              <a:t>=(n-1)/2</a:t>
            </a:r>
            <a:r>
              <a:rPr lang="zh-CN" altLang="en-US" sz="2800" dirty="0"/>
              <a:t>的结点</a:t>
            </a:r>
            <a:r>
              <a:rPr lang="en-US" altLang="zh-CN" sz="2800" dirty="0" err="1"/>
              <a:t>k</a:t>
            </a:r>
            <a:r>
              <a:rPr lang="en-US" altLang="zh-CN" sz="2800" baseline="-25000" dirty="0" err="1"/>
              <a:t>i</a:t>
            </a:r>
            <a:r>
              <a:rPr lang="zh-CN" altLang="en-US" sz="2800" dirty="0"/>
              <a:t>开始直至</a:t>
            </a:r>
            <a:r>
              <a:rPr lang="en-US" altLang="zh-CN" sz="2800" dirty="0" err="1"/>
              <a:t>i</a:t>
            </a:r>
            <a:r>
              <a:rPr lang="en-US" altLang="zh-CN" sz="2800" dirty="0"/>
              <a:t> = 0</a:t>
            </a:r>
            <a:r>
              <a:rPr lang="zh-CN" altLang="en-US" sz="2800" dirty="0"/>
              <a:t>的结点</a:t>
            </a:r>
            <a:r>
              <a:rPr lang="en-US" altLang="zh-CN" sz="2800" dirty="0"/>
              <a:t>k</a:t>
            </a:r>
            <a:r>
              <a:rPr lang="en-US" altLang="zh-CN" sz="2800" baseline="-25000" dirty="0"/>
              <a:t>0</a:t>
            </a:r>
            <a:r>
              <a:rPr lang="zh-CN" altLang="en-US" sz="2800" dirty="0"/>
              <a:t>，依次将这些结点看成为根，并逐一将对应的完全二叉子树调整为堆，直到将以</a:t>
            </a:r>
            <a:r>
              <a:rPr lang="en-US" altLang="zh-CN" sz="2800" dirty="0"/>
              <a:t>k</a:t>
            </a:r>
            <a:r>
              <a:rPr lang="en-US" altLang="zh-CN" sz="2800" baseline="-25000" dirty="0"/>
              <a:t>0</a:t>
            </a:r>
            <a:r>
              <a:rPr lang="zh-CN" altLang="en-US" sz="2800" dirty="0"/>
              <a:t>为根的二叉树调整为堆为止，建堆过程完成。这整个过程从第</a:t>
            </a:r>
            <a:r>
              <a:rPr lang="en-US" altLang="zh-CN" sz="2800" dirty="0"/>
              <a:t>(n-1)/2</a:t>
            </a:r>
            <a:r>
              <a:rPr lang="zh-CN" altLang="en-US" sz="2800" dirty="0"/>
              <a:t>个结点开始，是一个自下而上的过程。</a:t>
            </a:r>
            <a:endParaRPr lang="zh-CN" altLang="en-US" sz="2800" dirty="0"/>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042988" y="260350"/>
            <a:ext cx="7793037" cy="839788"/>
          </a:xfrm>
        </p:spPr>
        <p:txBody>
          <a:bodyPr/>
          <a:lstStyle/>
          <a:p>
            <a:pPr eaLnBrk="1" hangingPunct="1"/>
            <a:r>
              <a:rPr lang="zh-CN" altLang="en-US"/>
              <a:t>创建最小堆 </a:t>
            </a:r>
            <a:endParaRPr lang="zh-CN" altLang="en-US"/>
          </a:p>
        </p:txBody>
      </p:sp>
      <p:sp>
        <p:nvSpPr>
          <p:cNvPr id="64515" name="Rectangle 3"/>
          <p:cNvSpPr>
            <a:spLocks noGrp="1" noChangeArrowheads="1"/>
          </p:cNvSpPr>
          <p:nvPr>
            <p:ph type="body" idx="1"/>
          </p:nvPr>
        </p:nvSpPr>
        <p:spPr/>
        <p:txBody>
          <a:bodyPr/>
          <a:lstStyle/>
          <a:p>
            <a:pPr eaLnBrk="1" hangingPunct="1"/>
            <a:endParaRPr lang="zh-CN" altLang="en-US"/>
          </a:p>
        </p:txBody>
      </p:sp>
      <p:pic>
        <p:nvPicPr>
          <p:cNvPr id="64516" name="Picture 4" descr="9D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4213" y="1125538"/>
            <a:ext cx="8208962" cy="559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云形 5"/>
          <p:cNvSpPr/>
          <p:nvPr/>
        </p:nvSpPr>
        <p:spPr>
          <a:xfrm>
            <a:off x="928688" y="285750"/>
            <a:ext cx="3714750" cy="1214438"/>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rgbClr val="003399"/>
                </a:solidFill>
              </a:rPr>
              <a:t>调整</a:t>
            </a:r>
            <a:r>
              <a:rPr lang="en-US" altLang="zh-CN" b="1" dirty="0" err="1">
                <a:solidFill>
                  <a:srgbClr val="003399"/>
                </a:solidFill>
              </a:rPr>
              <a:t>i</a:t>
            </a:r>
            <a:r>
              <a:rPr lang="en-US" altLang="zh-CN" b="1" dirty="0">
                <a:solidFill>
                  <a:srgbClr val="003399"/>
                </a:solidFill>
              </a:rPr>
              <a:t>=(8-1)/2=3</a:t>
            </a:r>
            <a:r>
              <a:rPr lang="zh-CN" altLang="en-US" b="1" dirty="0">
                <a:solidFill>
                  <a:srgbClr val="003399"/>
                </a:solidFill>
              </a:rPr>
              <a:t>号结点为根的子树为最小堆</a:t>
            </a:r>
            <a:endParaRPr lang="zh-CN" altLang="en-US" b="1" dirty="0">
              <a:solidFill>
                <a:srgbClr val="003399"/>
              </a:solidFill>
            </a:endParaRPr>
          </a:p>
        </p:txBody>
      </p:sp>
      <p:sp>
        <p:nvSpPr>
          <p:cNvPr id="7" name="椭圆 6"/>
          <p:cNvSpPr/>
          <p:nvPr/>
        </p:nvSpPr>
        <p:spPr>
          <a:xfrm>
            <a:off x="2071688" y="2643188"/>
            <a:ext cx="285750" cy="285750"/>
          </a:xfrm>
          <a:prstGeom prst="ellipse">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云形 7"/>
          <p:cNvSpPr/>
          <p:nvPr/>
        </p:nvSpPr>
        <p:spPr>
          <a:xfrm>
            <a:off x="5143500" y="214313"/>
            <a:ext cx="3714750" cy="1214437"/>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rgbClr val="003399"/>
                </a:solidFill>
              </a:rPr>
              <a:t>调整</a:t>
            </a:r>
            <a:r>
              <a:rPr lang="en-US" altLang="zh-CN" b="1" dirty="0" err="1">
                <a:solidFill>
                  <a:srgbClr val="003399"/>
                </a:solidFill>
              </a:rPr>
              <a:t>i</a:t>
            </a:r>
            <a:r>
              <a:rPr lang="en-US" altLang="zh-CN" b="1" dirty="0">
                <a:solidFill>
                  <a:srgbClr val="003399"/>
                </a:solidFill>
              </a:rPr>
              <a:t>=3-1=2</a:t>
            </a:r>
            <a:r>
              <a:rPr lang="zh-CN" altLang="en-US" b="1" dirty="0">
                <a:solidFill>
                  <a:srgbClr val="003399"/>
                </a:solidFill>
              </a:rPr>
              <a:t>号结点为根的子树为最小堆</a:t>
            </a:r>
            <a:endParaRPr lang="zh-CN" altLang="en-US" b="1" dirty="0">
              <a:solidFill>
                <a:srgbClr val="003399"/>
              </a:solidFill>
            </a:endParaRPr>
          </a:p>
        </p:txBody>
      </p:sp>
      <p:sp>
        <p:nvSpPr>
          <p:cNvPr id="9" name="椭圆 8"/>
          <p:cNvSpPr/>
          <p:nvPr/>
        </p:nvSpPr>
        <p:spPr>
          <a:xfrm>
            <a:off x="7715250" y="2071688"/>
            <a:ext cx="285750" cy="285750"/>
          </a:xfrm>
          <a:prstGeom prst="ellipse">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云形 9"/>
          <p:cNvSpPr/>
          <p:nvPr/>
        </p:nvSpPr>
        <p:spPr>
          <a:xfrm>
            <a:off x="928688" y="3214688"/>
            <a:ext cx="3357562" cy="1214437"/>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rgbClr val="003399"/>
                </a:solidFill>
              </a:rPr>
              <a:t>调整</a:t>
            </a:r>
            <a:r>
              <a:rPr lang="en-US" altLang="zh-CN" b="1" dirty="0" err="1">
                <a:solidFill>
                  <a:srgbClr val="003399"/>
                </a:solidFill>
              </a:rPr>
              <a:t>i</a:t>
            </a:r>
            <a:r>
              <a:rPr lang="en-US" altLang="zh-CN" b="1" dirty="0">
                <a:solidFill>
                  <a:srgbClr val="003399"/>
                </a:solidFill>
              </a:rPr>
              <a:t>=2-1=1</a:t>
            </a:r>
            <a:r>
              <a:rPr lang="zh-CN" altLang="en-US" b="1" dirty="0">
                <a:solidFill>
                  <a:srgbClr val="003399"/>
                </a:solidFill>
              </a:rPr>
              <a:t>号结点为根的子树为最小堆</a:t>
            </a:r>
            <a:endParaRPr lang="zh-CN" altLang="en-US" b="1" dirty="0">
              <a:solidFill>
                <a:srgbClr val="003399"/>
              </a:solidFill>
            </a:endParaRPr>
          </a:p>
        </p:txBody>
      </p:sp>
      <p:sp>
        <p:nvSpPr>
          <p:cNvPr id="11" name="椭圆 10"/>
          <p:cNvSpPr/>
          <p:nvPr/>
        </p:nvSpPr>
        <p:spPr>
          <a:xfrm>
            <a:off x="2071688" y="4929188"/>
            <a:ext cx="285750" cy="285750"/>
          </a:xfrm>
          <a:prstGeom prst="ellipse">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云形 12"/>
          <p:cNvSpPr/>
          <p:nvPr/>
        </p:nvSpPr>
        <p:spPr>
          <a:xfrm>
            <a:off x="3571875" y="3143250"/>
            <a:ext cx="3357563" cy="1214438"/>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rgbClr val="003399"/>
                </a:solidFill>
              </a:rPr>
              <a:t>调整</a:t>
            </a:r>
            <a:r>
              <a:rPr lang="en-US" altLang="zh-CN" b="1" dirty="0" err="1">
                <a:solidFill>
                  <a:srgbClr val="003399"/>
                </a:solidFill>
              </a:rPr>
              <a:t>i</a:t>
            </a:r>
            <a:r>
              <a:rPr lang="en-US" altLang="zh-CN" b="1" dirty="0">
                <a:solidFill>
                  <a:srgbClr val="003399"/>
                </a:solidFill>
              </a:rPr>
              <a:t>=1-1=0</a:t>
            </a:r>
            <a:r>
              <a:rPr lang="zh-CN" altLang="en-US" b="1" dirty="0">
                <a:solidFill>
                  <a:srgbClr val="003399"/>
                </a:solidFill>
              </a:rPr>
              <a:t>号结点为根的子树为最小堆</a:t>
            </a:r>
            <a:endParaRPr lang="zh-CN" altLang="en-US" b="1" dirty="0">
              <a:solidFill>
                <a:srgbClr val="003399"/>
              </a:solidFill>
            </a:endParaRPr>
          </a:p>
        </p:txBody>
      </p:sp>
      <p:sp>
        <p:nvSpPr>
          <p:cNvPr id="14" name="椭圆 13"/>
          <p:cNvSpPr/>
          <p:nvPr/>
        </p:nvSpPr>
        <p:spPr>
          <a:xfrm>
            <a:off x="5286375" y="4429125"/>
            <a:ext cx="285750" cy="285750"/>
          </a:xfrm>
          <a:prstGeom prst="ellipse">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矩形 14"/>
          <p:cNvSpPr/>
          <p:nvPr/>
        </p:nvSpPr>
        <p:spPr>
          <a:xfrm>
            <a:off x="6643688" y="4286250"/>
            <a:ext cx="2286000" cy="2071688"/>
          </a:xfrm>
          <a:prstGeom prst="rect">
            <a:avLst/>
          </a:prstGeom>
          <a:solidFill>
            <a:srgbClr val="FF0000">
              <a:alpha val="19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linds(horizontal)">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diamond(in)">
                                      <p:cBhvr>
                                        <p:cTn id="4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3" grpId="0" animBg="1"/>
      <p:bldP spid="14" grpId="0" animBg="1"/>
      <p:bldP spid="1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endParaRPr lang="zh-CN" altLang="en-US"/>
          </a:p>
        </p:txBody>
      </p:sp>
      <p:sp>
        <p:nvSpPr>
          <p:cNvPr id="65539" name="内容占位符 2"/>
          <p:cNvSpPr>
            <a:spLocks noGrp="1"/>
          </p:cNvSpPr>
          <p:nvPr>
            <p:ph idx="1"/>
          </p:nvPr>
        </p:nvSpPr>
        <p:spPr>
          <a:xfrm>
            <a:off x="0" y="1052513"/>
            <a:ext cx="8959850" cy="5545137"/>
          </a:xfrm>
          <a:solidFill>
            <a:schemeClr val="accent2"/>
          </a:solidFill>
        </p:spPr>
        <p:txBody>
          <a:bodyPr/>
          <a:lstStyle/>
          <a:p>
            <a:pPr marL="0" indent="0">
              <a:buFont typeface="Wingdings" panose="05000000000000000000" pitchFamily="2" charset="2"/>
              <a:buNone/>
            </a:pPr>
            <a:r>
              <a:rPr lang="en-US" altLang="zh-CN" sz="2800" dirty="0"/>
              <a:t>public static void </a:t>
            </a:r>
            <a:r>
              <a:rPr lang="en-US" altLang="zh-CN" sz="2800" dirty="0" err="1"/>
              <a:t>heapSort</a:t>
            </a:r>
            <a:r>
              <a:rPr lang="en-US" altLang="zh-CN" sz="2800" dirty="0"/>
              <a:t>(int[] keys, </a:t>
            </a:r>
            <a:r>
              <a:rPr lang="en-US" altLang="zh-CN" sz="2800" dirty="0" err="1"/>
              <a:t>boolean</a:t>
            </a:r>
            <a:r>
              <a:rPr lang="en-US" altLang="zh-CN" sz="2800" dirty="0"/>
              <a:t> minheap)</a:t>
            </a:r>
            <a:endParaRPr lang="en-US" altLang="zh-CN" sz="2800" dirty="0"/>
          </a:p>
          <a:p>
            <a:pPr marL="0" indent="0">
              <a:buFont typeface="Wingdings" panose="05000000000000000000" pitchFamily="2" charset="2"/>
              <a:buNone/>
            </a:pPr>
            <a:r>
              <a:rPr lang="en-US" altLang="zh-CN" sz="2800" dirty="0"/>
              <a:t>    {</a:t>
            </a:r>
            <a:endParaRPr lang="en-US" altLang="zh-CN" sz="2800" dirty="0"/>
          </a:p>
          <a:p>
            <a:pPr marL="0" indent="0">
              <a:buFont typeface="Wingdings" panose="05000000000000000000" pitchFamily="2" charset="2"/>
              <a:buNone/>
            </a:pPr>
            <a:r>
              <a:rPr lang="en-US" altLang="zh-CN" sz="2800" dirty="0"/>
              <a:t>        for (int </a:t>
            </a:r>
            <a:r>
              <a:rPr lang="en-US" altLang="zh-CN" sz="2800" dirty="0" err="1"/>
              <a:t>i</a:t>
            </a:r>
            <a:r>
              <a:rPr lang="en-US" altLang="zh-CN" sz="2800" dirty="0"/>
              <a:t>=</a:t>
            </a:r>
            <a:r>
              <a:rPr lang="en-US" altLang="zh-CN" sz="2800" dirty="0" err="1"/>
              <a:t>keys.length</a:t>
            </a:r>
            <a:r>
              <a:rPr lang="en-US" altLang="zh-CN" sz="2800" dirty="0"/>
              <a:t>/2-1; </a:t>
            </a:r>
            <a:r>
              <a:rPr lang="en-US" altLang="zh-CN" sz="2800" dirty="0" err="1"/>
              <a:t>i</a:t>
            </a:r>
            <a:r>
              <a:rPr lang="en-US" altLang="zh-CN" sz="2800" dirty="0"/>
              <a:t>&gt;=0; </a:t>
            </a:r>
            <a:r>
              <a:rPr lang="en-US" altLang="zh-CN" sz="2800" dirty="0" err="1"/>
              <a:t>i</a:t>
            </a:r>
            <a:r>
              <a:rPr lang="en-US" altLang="zh-CN" sz="2800" dirty="0"/>
              <a:t>--</a:t>
            </a:r>
            <a:r>
              <a:rPr lang="zh-CN" altLang="en-US" sz="2800" dirty="0"/>
              <a:t>）</a:t>
            </a:r>
            <a:endParaRPr lang="zh-CN" altLang="en-US" sz="2800" dirty="0"/>
          </a:p>
          <a:p>
            <a:pPr marL="0" indent="0">
              <a:buFont typeface="Wingdings" panose="05000000000000000000" pitchFamily="2" charset="2"/>
              <a:buNone/>
            </a:pPr>
            <a:r>
              <a:rPr lang="zh-CN" altLang="en-US" sz="2800" dirty="0"/>
              <a:t>            </a:t>
            </a:r>
            <a:r>
              <a:rPr lang="en-US" altLang="zh-CN" sz="2800" dirty="0"/>
              <a:t>sift(keys, </a:t>
            </a:r>
            <a:r>
              <a:rPr lang="en-US" altLang="zh-CN" sz="2800" dirty="0" err="1"/>
              <a:t>i</a:t>
            </a:r>
            <a:r>
              <a:rPr lang="en-US" altLang="zh-CN" sz="2800" dirty="0"/>
              <a:t>, keys.length-1, minheap);</a:t>
            </a:r>
            <a:endParaRPr lang="en-US" altLang="zh-CN" sz="2800" dirty="0"/>
          </a:p>
          <a:p>
            <a:pPr marL="0" indent="0">
              <a:buFont typeface="Wingdings" panose="05000000000000000000" pitchFamily="2" charset="2"/>
              <a:buNone/>
            </a:pPr>
            <a:r>
              <a:rPr lang="en-US" altLang="zh-CN" sz="2800" dirty="0"/>
              <a:t>        for (int </a:t>
            </a:r>
            <a:r>
              <a:rPr lang="en-US" altLang="zh-CN" sz="2800" dirty="0" err="1"/>
              <a:t>i</a:t>
            </a:r>
            <a:r>
              <a:rPr lang="en-US" altLang="zh-CN" sz="2800" dirty="0"/>
              <a:t>=keys.length-1; </a:t>
            </a:r>
            <a:r>
              <a:rPr lang="en-US" altLang="zh-CN" sz="2800" dirty="0" err="1"/>
              <a:t>i</a:t>
            </a:r>
            <a:r>
              <a:rPr lang="en-US" altLang="zh-CN" sz="2800" dirty="0"/>
              <a:t>&gt;0; </a:t>
            </a:r>
            <a:r>
              <a:rPr lang="en-US" altLang="zh-CN" sz="2800" dirty="0" err="1"/>
              <a:t>i</a:t>
            </a:r>
            <a:r>
              <a:rPr lang="en-US" altLang="zh-CN" sz="2800" dirty="0"/>
              <a:t>--</a:t>
            </a:r>
            <a:r>
              <a:rPr lang="zh-CN" altLang="en-US" sz="2800" dirty="0"/>
              <a:t>）</a:t>
            </a:r>
            <a:endParaRPr lang="zh-CN" altLang="en-US" sz="2800" dirty="0"/>
          </a:p>
          <a:p>
            <a:pPr marL="0" indent="0">
              <a:buFont typeface="Wingdings" panose="05000000000000000000" pitchFamily="2" charset="2"/>
              <a:buNone/>
            </a:pPr>
            <a:r>
              <a:rPr lang="zh-CN" altLang="en-US" sz="2800" dirty="0"/>
              <a:t>        </a:t>
            </a:r>
            <a:r>
              <a:rPr lang="en-US" altLang="zh-CN" sz="2800" dirty="0"/>
              <a:t>{</a:t>
            </a:r>
            <a:endParaRPr lang="en-US" altLang="zh-CN" sz="2800" dirty="0"/>
          </a:p>
          <a:p>
            <a:pPr marL="0" indent="0">
              <a:buFont typeface="Wingdings" panose="05000000000000000000" pitchFamily="2" charset="2"/>
              <a:buNone/>
            </a:pPr>
            <a:r>
              <a:rPr lang="en-US" altLang="zh-CN" sz="2800" dirty="0"/>
              <a:t>            swap(keys, 0, </a:t>
            </a:r>
            <a:r>
              <a:rPr lang="en-US" altLang="zh-CN" sz="2800" dirty="0" err="1"/>
              <a:t>i</a:t>
            </a:r>
            <a:r>
              <a:rPr lang="en-US" altLang="zh-CN" sz="2800" dirty="0"/>
              <a:t>);        //</a:t>
            </a:r>
            <a:r>
              <a:rPr lang="zh-CN" altLang="en-US" sz="2800" dirty="0"/>
              <a:t>交换</a:t>
            </a:r>
            <a:r>
              <a:rPr lang="en-US" altLang="zh-CN" sz="2800" dirty="0"/>
              <a:t>keys[0]</a:t>
            </a:r>
            <a:r>
              <a:rPr lang="zh-CN" altLang="en-US" sz="2800" dirty="0"/>
              <a:t>与</a:t>
            </a:r>
            <a:r>
              <a:rPr lang="en-US" altLang="zh-CN" sz="2800" dirty="0"/>
              <a:t>keys[</a:t>
            </a:r>
            <a:r>
              <a:rPr lang="en-US" altLang="zh-CN" sz="2800" dirty="0" err="1"/>
              <a:t>i</a:t>
            </a:r>
            <a:r>
              <a:rPr lang="en-US" altLang="zh-CN" sz="2800" dirty="0"/>
              <a:t>]</a:t>
            </a:r>
            <a:endParaRPr lang="en-US" altLang="zh-CN" sz="2800" dirty="0"/>
          </a:p>
          <a:p>
            <a:pPr marL="0" indent="0">
              <a:buFont typeface="Wingdings" panose="05000000000000000000" pitchFamily="2" charset="2"/>
              <a:buNone/>
            </a:pPr>
            <a:r>
              <a:rPr lang="en-US" altLang="zh-CN" sz="2800" dirty="0"/>
              <a:t>            sift(keys, 0, i-1, minheap);</a:t>
            </a:r>
            <a:endParaRPr lang="en-US" altLang="zh-CN" sz="2800" dirty="0"/>
          </a:p>
          <a:p>
            <a:pPr marL="0" indent="0">
              <a:buFont typeface="Wingdings" panose="05000000000000000000" pitchFamily="2" charset="2"/>
              <a:buNone/>
            </a:pPr>
            <a:r>
              <a:rPr lang="en-US" altLang="zh-CN" sz="2800" dirty="0"/>
              <a:t>        }</a:t>
            </a:r>
            <a:endParaRPr lang="en-US" altLang="zh-CN" sz="2800" dirty="0"/>
          </a:p>
          <a:p>
            <a:pPr marL="0" indent="0">
              <a:buFont typeface="Wingdings" panose="05000000000000000000" pitchFamily="2" charset="2"/>
              <a:buNone/>
            </a:pPr>
            <a:r>
              <a:rPr lang="en-US" altLang="zh-CN" sz="2800" dirty="0"/>
              <a:t>}</a:t>
            </a:r>
            <a:endParaRPr lang="zh-CN" altLang="en-US" sz="2800" dirty="0"/>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
        <p:nvSpPr>
          <p:cNvPr id="3" name="矩形: 圆角 2"/>
          <p:cNvSpPr/>
          <p:nvPr/>
        </p:nvSpPr>
        <p:spPr>
          <a:xfrm>
            <a:off x="539552" y="2132856"/>
            <a:ext cx="8064896"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p:cNvSpPr/>
          <p:nvPr/>
        </p:nvSpPr>
        <p:spPr>
          <a:xfrm>
            <a:off x="539552" y="3213198"/>
            <a:ext cx="8064896" cy="24480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36296" y="2403178"/>
            <a:ext cx="1005403" cy="584775"/>
          </a:xfrm>
          <a:prstGeom prst="rect">
            <a:avLst/>
          </a:prstGeom>
          <a:noFill/>
        </p:spPr>
        <p:txBody>
          <a:bodyPr wrap="none" rtlCol="0">
            <a:spAutoFit/>
          </a:bodyPr>
          <a:lstStyle/>
          <a:p>
            <a:r>
              <a:rPr lang="zh-CN" altLang="en-US" sz="3200" b="1" dirty="0"/>
              <a:t>建堆</a:t>
            </a:r>
            <a:endParaRPr lang="zh-CN" altLang="en-US" sz="3200" b="1" dirty="0"/>
          </a:p>
        </p:txBody>
      </p:sp>
      <p:sp>
        <p:nvSpPr>
          <p:cNvPr id="8" name="文本框 7"/>
          <p:cNvSpPr txBox="1"/>
          <p:nvPr/>
        </p:nvSpPr>
        <p:spPr>
          <a:xfrm>
            <a:off x="1763688" y="5652513"/>
            <a:ext cx="7947944" cy="584775"/>
          </a:xfrm>
          <a:prstGeom prst="rect">
            <a:avLst/>
          </a:prstGeom>
          <a:noFill/>
        </p:spPr>
        <p:txBody>
          <a:bodyPr wrap="square" rtlCol="0">
            <a:spAutoFit/>
          </a:bodyPr>
          <a:lstStyle/>
          <a:p>
            <a:r>
              <a:rPr lang="zh-CN" altLang="en-US" sz="3200" b="1" dirty="0"/>
              <a:t>每次将根结点和</a:t>
            </a:r>
            <a:r>
              <a:rPr lang="en-US" altLang="zh-CN" sz="3200" b="1" dirty="0" err="1"/>
              <a:t>i</a:t>
            </a:r>
            <a:r>
              <a:rPr lang="zh-CN" altLang="en-US" sz="3200" b="1" dirty="0"/>
              <a:t>交换，再调整堆</a:t>
            </a:r>
            <a:endParaRPr lang="zh-CN" altLang="en-US"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4" grpId="0"/>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endParaRPr lang="zh-CN" altLang="en-US"/>
          </a:p>
        </p:txBody>
      </p:sp>
      <p:sp>
        <p:nvSpPr>
          <p:cNvPr id="66563" name="内容占位符 2"/>
          <p:cNvSpPr>
            <a:spLocks noGrp="1"/>
          </p:cNvSpPr>
          <p:nvPr>
            <p:ph idx="1"/>
          </p:nvPr>
        </p:nvSpPr>
        <p:spPr>
          <a:xfrm>
            <a:off x="0" y="0"/>
            <a:ext cx="9144000" cy="6858000"/>
          </a:xfrm>
          <a:solidFill>
            <a:schemeClr val="accent2"/>
          </a:solidFill>
        </p:spPr>
        <p:txBody>
          <a:bodyPr/>
          <a:lstStyle/>
          <a:p>
            <a:pPr marL="0" indent="0">
              <a:buFont typeface="Wingdings" panose="05000000000000000000" pitchFamily="2" charset="2"/>
              <a:buNone/>
            </a:pPr>
            <a:r>
              <a:rPr lang="en-US" altLang="zh-CN" sz="2800" dirty="0"/>
              <a:t>private static void sift(int[] keys, int parent, int end, </a:t>
            </a:r>
            <a:r>
              <a:rPr lang="en-US" altLang="zh-CN" sz="2800" dirty="0" err="1"/>
              <a:t>boolean</a:t>
            </a:r>
            <a:r>
              <a:rPr lang="en-US" altLang="zh-CN" sz="2800" dirty="0"/>
              <a:t> minheap)</a:t>
            </a:r>
            <a:endParaRPr lang="en-US" altLang="zh-CN" sz="2800" dirty="0"/>
          </a:p>
          <a:p>
            <a:pPr marL="0" indent="0">
              <a:buFont typeface="Wingdings" panose="05000000000000000000" pitchFamily="2" charset="2"/>
              <a:buNone/>
            </a:pPr>
            <a:r>
              <a:rPr lang="en-US" altLang="zh-CN" sz="2800" dirty="0"/>
              <a:t>    {   int child=2*parent+1; //child</a:t>
            </a:r>
            <a:r>
              <a:rPr lang="zh-CN" altLang="en-US" sz="2800" dirty="0"/>
              <a:t>是</a:t>
            </a:r>
            <a:r>
              <a:rPr lang="en-US" altLang="zh-CN" sz="2800" dirty="0"/>
              <a:t>parent</a:t>
            </a:r>
            <a:r>
              <a:rPr lang="zh-CN" altLang="en-US" sz="2800" dirty="0"/>
              <a:t>的左孩子</a:t>
            </a:r>
            <a:endParaRPr lang="zh-CN" altLang="en-US" sz="2800" dirty="0"/>
          </a:p>
          <a:p>
            <a:pPr marL="0" indent="0">
              <a:buFont typeface="Wingdings" panose="05000000000000000000" pitchFamily="2" charset="2"/>
              <a:buNone/>
            </a:pPr>
            <a:r>
              <a:rPr lang="zh-CN" altLang="en-US" sz="2800" dirty="0"/>
              <a:t>        </a:t>
            </a:r>
            <a:r>
              <a:rPr lang="en-US" altLang="zh-CN" sz="2800" dirty="0"/>
              <a:t>int value=keys[parent];</a:t>
            </a:r>
            <a:endParaRPr lang="en-US" altLang="zh-CN" sz="2800" dirty="0"/>
          </a:p>
          <a:p>
            <a:pPr marL="0" indent="0">
              <a:buFont typeface="Wingdings" panose="05000000000000000000" pitchFamily="2" charset="2"/>
              <a:buNone/>
            </a:pPr>
            <a:r>
              <a:rPr lang="en-US" altLang="zh-CN" sz="2800" dirty="0"/>
              <a:t>        while (child&lt;=end) //</a:t>
            </a:r>
            <a:r>
              <a:rPr lang="zh-CN" altLang="en-US" sz="2800" dirty="0"/>
              <a:t>沿较小</a:t>
            </a:r>
            <a:r>
              <a:rPr lang="en-US" altLang="zh-CN" sz="2800" dirty="0"/>
              <a:t>/</a:t>
            </a:r>
            <a:r>
              <a:rPr lang="zh-CN" altLang="en-US" sz="2800" dirty="0"/>
              <a:t>大值孩子结点向下筛选</a:t>
            </a:r>
            <a:endParaRPr lang="zh-CN" altLang="en-US" sz="2800" dirty="0"/>
          </a:p>
          <a:p>
            <a:pPr marL="0" indent="0">
              <a:buFont typeface="Wingdings" panose="05000000000000000000" pitchFamily="2" charset="2"/>
              <a:buNone/>
            </a:pPr>
            <a:r>
              <a:rPr lang="zh-CN" altLang="en-US" sz="2800" dirty="0"/>
              <a:t>        </a:t>
            </a:r>
            <a:r>
              <a:rPr lang="en-US" altLang="zh-CN" sz="2800" dirty="0"/>
              <a:t>{   if (child&lt;end &amp;&amp; (minheap ? keys[child]&gt;keys[child+1] : keys[child]&lt;keys[child+1]))</a:t>
            </a:r>
            <a:endParaRPr lang="en-US" altLang="zh-CN" sz="2800" dirty="0"/>
          </a:p>
          <a:p>
            <a:pPr marL="0" indent="0">
              <a:buFont typeface="Wingdings" panose="05000000000000000000" pitchFamily="2" charset="2"/>
              <a:buNone/>
            </a:pPr>
            <a:r>
              <a:rPr lang="en-US" altLang="zh-CN" sz="2800" dirty="0"/>
              <a:t>                    child++; //child</a:t>
            </a:r>
            <a:r>
              <a:rPr lang="zh-CN" altLang="en-US" sz="2800" dirty="0"/>
              <a:t>记住孩子值较小</a:t>
            </a:r>
            <a:r>
              <a:rPr lang="en-US" altLang="zh-CN" sz="2800" dirty="0"/>
              <a:t>/</a:t>
            </a:r>
            <a:r>
              <a:rPr lang="zh-CN" altLang="en-US" sz="2800" dirty="0"/>
              <a:t>大者</a:t>
            </a:r>
            <a:endParaRPr lang="zh-CN" altLang="en-US" sz="2800" dirty="0"/>
          </a:p>
          <a:p>
            <a:pPr marL="0" indent="0">
              <a:buFont typeface="Wingdings" panose="05000000000000000000" pitchFamily="2" charset="2"/>
              <a:buNone/>
            </a:pPr>
            <a:r>
              <a:rPr lang="zh-CN" altLang="en-US" sz="2800" dirty="0"/>
              <a:t>            </a:t>
            </a:r>
            <a:r>
              <a:rPr lang="en-US" altLang="zh-CN" sz="2800" dirty="0"/>
              <a:t>if (minheap ? value&gt;keys[child] : value&lt;keys[child])         </a:t>
            </a:r>
            <a:endParaRPr lang="en-US" altLang="zh-CN" sz="2800" dirty="0"/>
          </a:p>
          <a:p>
            <a:pPr marL="0" indent="0">
              <a:buFont typeface="Wingdings" panose="05000000000000000000" pitchFamily="2" charset="2"/>
              <a:buNone/>
            </a:pPr>
            <a:r>
              <a:rPr lang="en-US" altLang="zh-CN" sz="2800" dirty="0"/>
              <a:t>           {   keys[parent] = keys[child]; //</a:t>
            </a:r>
            <a:r>
              <a:rPr lang="zh-CN" altLang="en-US" sz="2800" dirty="0"/>
              <a:t>将较小孩子值上移</a:t>
            </a:r>
            <a:endParaRPr lang="zh-CN" altLang="en-US" sz="2800" dirty="0"/>
          </a:p>
          <a:p>
            <a:pPr marL="0" indent="0">
              <a:buFont typeface="Wingdings" panose="05000000000000000000" pitchFamily="2" charset="2"/>
              <a:buNone/>
            </a:pPr>
            <a:r>
              <a:rPr lang="zh-CN" altLang="en-US" sz="2800" dirty="0"/>
              <a:t>                </a:t>
            </a:r>
            <a:r>
              <a:rPr lang="en-US" altLang="zh-CN" sz="2800" dirty="0"/>
              <a:t>parent = child; //parent</a:t>
            </a:r>
            <a:r>
              <a:rPr lang="zh-CN" altLang="en-US" sz="2800" dirty="0"/>
              <a:t>、</a:t>
            </a:r>
            <a:r>
              <a:rPr lang="en-US" altLang="zh-CN" sz="2800" dirty="0"/>
              <a:t>child</a:t>
            </a:r>
            <a:r>
              <a:rPr lang="zh-CN" altLang="en-US" sz="2800" dirty="0"/>
              <a:t>两者都向下一层</a:t>
            </a:r>
            <a:endParaRPr lang="zh-CN" altLang="en-US" sz="2800" dirty="0"/>
          </a:p>
          <a:p>
            <a:pPr marL="0" indent="0">
              <a:buFont typeface="Wingdings" panose="05000000000000000000" pitchFamily="2" charset="2"/>
              <a:buNone/>
            </a:pPr>
            <a:r>
              <a:rPr lang="zh-CN" altLang="en-US" sz="2800" dirty="0"/>
              <a:t>                </a:t>
            </a:r>
            <a:r>
              <a:rPr lang="en-US" altLang="zh-CN" sz="2800" dirty="0"/>
              <a:t>child = 2*parent+1;</a:t>
            </a:r>
            <a:endParaRPr lang="en-US" altLang="zh-CN" sz="2800" dirty="0"/>
          </a:p>
          <a:p>
            <a:pPr marL="0" indent="0">
              <a:buFont typeface="Wingdings" panose="05000000000000000000" pitchFamily="2" charset="2"/>
              <a:buNone/>
            </a:pPr>
            <a:r>
              <a:rPr lang="en-US" altLang="zh-CN" sz="2800" dirty="0"/>
              <a:t>            }            else break;</a:t>
            </a:r>
            <a:endParaRPr lang="en-US" altLang="zh-CN" sz="2800" dirty="0"/>
          </a:p>
          <a:p>
            <a:pPr marL="0" indent="0">
              <a:buFont typeface="Wingdings" panose="05000000000000000000" pitchFamily="2" charset="2"/>
              <a:buNone/>
            </a:pPr>
            <a:r>
              <a:rPr lang="en-US" altLang="zh-CN" sz="2800" dirty="0"/>
              <a:t>        }        keys[parent] = value</a:t>
            </a:r>
            <a:r>
              <a:rPr lang="zh-CN" altLang="en-US" sz="2800" dirty="0"/>
              <a:t>；</a:t>
            </a:r>
            <a:r>
              <a:rPr lang="en-US" altLang="zh-CN" sz="2800" dirty="0"/>
              <a:t>    }</a:t>
            </a:r>
            <a:endParaRPr lang="zh-CN" altLang="en-US" sz="2800" dirty="0"/>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zh-CN" altLang="en-US"/>
              <a:t>堆排序效率分析</a:t>
            </a:r>
            <a:endParaRPr lang="zh-CN" altLang="en-US"/>
          </a:p>
        </p:txBody>
      </p:sp>
      <p:sp>
        <p:nvSpPr>
          <p:cNvPr id="3" name="内容占位符 2"/>
          <p:cNvSpPr>
            <a:spLocks noGrp="1"/>
          </p:cNvSpPr>
          <p:nvPr>
            <p:ph idx="1"/>
          </p:nvPr>
        </p:nvSpPr>
        <p:spPr>
          <a:xfrm>
            <a:off x="428625" y="1989138"/>
            <a:ext cx="8531225" cy="4114800"/>
          </a:xfrm>
        </p:spPr>
        <p:txBody>
          <a:bodyPr/>
          <a:lstStyle/>
          <a:p>
            <a:pPr marL="0" indent="0">
              <a:buFont typeface="Wingdings" panose="05000000000000000000" pitchFamily="2" charset="2"/>
              <a:buNone/>
            </a:pPr>
            <a:r>
              <a:rPr lang="zh-CN" altLang="en-US" sz="2800" dirty="0"/>
              <a:t>        调整堆（筛选）是从树的根节点到叶子结点的比较过程，比较次数为</a:t>
            </a:r>
            <a:r>
              <a:rPr lang="en-US" altLang="zh-CN" sz="2800" dirty="0"/>
              <a:t>log</a:t>
            </a:r>
            <a:r>
              <a:rPr lang="en-US" altLang="zh-CN" sz="2800" baseline="-25000" dirty="0"/>
              <a:t>2</a:t>
            </a:r>
            <a:r>
              <a:rPr lang="en-US" altLang="zh-CN" sz="2800" dirty="0"/>
              <a:t>n</a:t>
            </a:r>
            <a:r>
              <a:rPr lang="zh-CN" altLang="en-US" sz="2800" dirty="0"/>
              <a:t>，交换元素最多为</a:t>
            </a:r>
            <a:r>
              <a:rPr lang="en-US" altLang="zh-CN" sz="2800" dirty="0"/>
              <a:t>log</a:t>
            </a:r>
            <a:r>
              <a:rPr lang="en-US" altLang="zh-CN" sz="2800" baseline="-25000" dirty="0"/>
              <a:t>2</a:t>
            </a:r>
            <a:r>
              <a:rPr lang="en-US" altLang="zh-CN" sz="2800" dirty="0"/>
              <a:t>n</a:t>
            </a:r>
            <a:r>
              <a:rPr lang="zh-CN" altLang="en-US" sz="2800" dirty="0"/>
              <a:t>次。因此筛选过程的时间复杂度为</a:t>
            </a:r>
            <a:r>
              <a:rPr lang="en-US" altLang="zh-CN" sz="2800" dirty="0"/>
              <a:t>O(log</a:t>
            </a:r>
            <a:r>
              <a:rPr lang="en-US" altLang="zh-CN" sz="2800" baseline="-25000" dirty="0"/>
              <a:t>2</a:t>
            </a:r>
            <a:r>
              <a:rPr lang="en-US" altLang="zh-CN" sz="2800" dirty="0"/>
              <a:t>n)</a:t>
            </a:r>
            <a:r>
              <a:rPr lang="zh-CN" altLang="en-US" sz="2800" dirty="0"/>
              <a:t>。</a:t>
            </a:r>
            <a:endParaRPr lang="en-US" altLang="zh-CN" sz="2800" dirty="0"/>
          </a:p>
          <a:p>
            <a:pPr marL="0" indent="0">
              <a:buFont typeface="Wingdings" panose="05000000000000000000" pitchFamily="2" charset="2"/>
              <a:buNone/>
            </a:pPr>
            <a:r>
              <a:rPr lang="en-US" altLang="zh-CN" sz="2800" dirty="0"/>
              <a:t>        </a:t>
            </a:r>
            <a:r>
              <a:rPr lang="zh-CN" altLang="en-US" sz="2800" dirty="0"/>
              <a:t>堆排序的过程就是将堆顶输出－调整堆的过程，每输出一次堆顶都要重新调整堆，排序完成后共输出了</a:t>
            </a:r>
            <a:r>
              <a:rPr lang="en-US" altLang="zh-CN" sz="2800" dirty="0"/>
              <a:t>n</a:t>
            </a:r>
            <a:r>
              <a:rPr lang="zh-CN" altLang="en-US" sz="2800" dirty="0"/>
              <a:t>次堆顶，所以，总的时间复杂度为</a:t>
            </a:r>
            <a:r>
              <a:rPr lang="en-US" altLang="zh-CN" sz="2800" dirty="0"/>
              <a:t>O(nlog</a:t>
            </a:r>
            <a:r>
              <a:rPr lang="en-US" altLang="zh-CN" sz="2800" baseline="-25000" dirty="0"/>
              <a:t>2</a:t>
            </a:r>
            <a:r>
              <a:rPr lang="en-US" altLang="zh-CN" sz="2800" dirty="0"/>
              <a:t>n)</a:t>
            </a:r>
            <a:r>
              <a:rPr lang="zh-CN" altLang="en-US" sz="2800" dirty="0"/>
              <a:t>。</a:t>
            </a:r>
            <a:endParaRPr lang="en-US" altLang="zh-CN" sz="2800" dirty="0"/>
          </a:p>
          <a:p>
            <a:pPr marL="0" indent="0">
              <a:buFont typeface="Wingdings" panose="05000000000000000000" pitchFamily="2" charset="2"/>
              <a:buNone/>
            </a:pPr>
            <a:r>
              <a:rPr lang="en-US" altLang="zh-CN" sz="2800" dirty="0"/>
              <a:t>         </a:t>
            </a:r>
            <a:r>
              <a:rPr lang="zh-CN" altLang="en-US" sz="2800" dirty="0"/>
              <a:t>空间效率：为了交换结点数据需要一个额外的存储空间</a:t>
            </a:r>
            <a:r>
              <a:rPr lang="en-US" altLang="zh-CN" sz="2800" dirty="0"/>
              <a:t>temp</a:t>
            </a:r>
            <a:r>
              <a:rPr lang="zh-CN" altLang="en-US" sz="2800" dirty="0"/>
              <a:t>，因此空间复杂度为</a:t>
            </a:r>
            <a:r>
              <a:rPr lang="en-US" altLang="zh-CN" sz="2800" dirty="0"/>
              <a:t>O(1)</a:t>
            </a:r>
            <a:r>
              <a:rPr lang="zh-CN" altLang="en-US" sz="2800" dirty="0"/>
              <a:t>。</a:t>
            </a:r>
            <a:endParaRPr lang="en-US" altLang="zh-CN" sz="2800" dirty="0"/>
          </a:p>
          <a:p>
            <a:pPr marL="0" indent="0">
              <a:buFont typeface="Wingdings" panose="05000000000000000000" pitchFamily="2" charset="2"/>
              <a:buNone/>
            </a:pPr>
            <a:r>
              <a:rPr lang="en-US" altLang="zh-CN" sz="2800" dirty="0"/>
              <a:t>          </a:t>
            </a:r>
            <a:r>
              <a:rPr lang="zh-CN" altLang="en-US" sz="2800" dirty="0"/>
              <a:t>稳定性：不稳定。</a:t>
            </a:r>
            <a:endParaRPr lang="en-US" altLang="zh-CN" sz="2800" dirty="0"/>
          </a:p>
          <a:p>
            <a:pPr marL="0" indent="0">
              <a:buFont typeface="Wingdings" panose="05000000000000000000" pitchFamily="2" charset="2"/>
              <a:buNone/>
            </a:pPr>
            <a:endParaRPr lang="zh-CN" altLang="en-US" sz="2800" dirty="0"/>
          </a:p>
        </p:txBody>
      </p:sp>
      <p:sp>
        <p:nvSpPr>
          <p:cNvPr id="5" name="云形 4"/>
          <p:cNvSpPr/>
          <p:nvPr/>
        </p:nvSpPr>
        <p:spPr>
          <a:xfrm>
            <a:off x="4500563" y="2564904"/>
            <a:ext cx="4143375" cy="4007346"/>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b="1" dirty="0">
                <a:solidFill>
                  <a:srgbClr val="003399"/>
                </a:solidFill>
              </a:rPr>
              <a:t>比如序列：</a:t>
            </a:r>
            <a:r>
              <a:rPr lang="en-US" altLang="zh-CN" sz="2800" b="1" dirty="0">
                <a:solidFill>
                  <a:srgbClr val="003399"/>
                </a:solidFill>
              </a:rPr>
              <a:t>13</a:t>
            </a:r>
            <a:r>
              <a:rPr lang="zh-CN" altLang="en-US" sz="2800" b="1" dirty="0">
                <a:solidFill>
                  <a:srgbClr val="003399"/>
                </a:solidFill>
              </a:rPr>
              <a:t>，</a:t>
            </a:r>
            <a:r>
              <a:rPr lang="en-US" altLang="zh-CN" sz="2800" b="1" dirty="0">
                <a:solidFill>
                  <a:srgbClr val="003399"/>
                </a:solidFill>
              </a:rPr>
              <a:t>15</a:t>
            </a:r>
            <a:r>
              <a:rPr lang="zh-CN" altLang="en-US" sz="2800" b="1" dirty="0">
                <a:solidFill>
                  <a:srgbClr val="003399"/>
                </a:solidFill>
              </a:rPr>
              <a:t>，</a:t>
            </a:r>
            <a:r>
              <a:rPr lang="en-US" altLang="zh-CN" sz="2800" b="1" dirty="0">
                <a:solidFill>
                  <a:srgbClr val="003399"/>
                </a:solidFill>
              </a:rPr>
              <a:t>18</a:t>
            </a:r>
            <a:r>
              <a:rPr lang="zh-CN" altLang="en-US" sz="2800" b="1" dirty="0">
                <a:solidFill>
                  <a:srgbClr val="003399"/>
                </a:solidFill>
              </a:rPr>
              <a:t>，</a:t>
            </a:r>
            <a:r>
              <a:rPr lang="en-US" altLang="zh-CN" sz="2800" b="1" dirty="0">
                <a:solidFill>
                  <a:srgbClr val="003399"/>
                </a:solidFill>
              </a:rPr>
              <a:t>20</a:t>
            </a:r>
            <a:r>
              <a:rPr lang="zh-CN" altLang="en-US" sz="2800" b="1" dirty="0">
                <a:solidFill>
                  <a:srgbClr val="003399"/>
                </a:solidFill>
              </a:rPr>
              <a:t>，</a:t>
            </a:r>
            <a:r>
              <a:rPr lang="en-US" altLang="zh-CN" sz="2800" b="1" dirty="0">
                <a:solidFill>
                  <a:srgbClr val="003399"/>
                </a:solidFill>
              </a:rPr>
              <a:t>15*</a:t>
            </a:r>
            <a:r>
              <a:rPr lang="zh-CN" altLang="en-US" sz="2800" b="1" dirty="0">
                <a:solidFill>
                  <a:srgbClr val="003399"/>
                </a:solidFill>
              </a:rPr>
              <a:t>，</a:t>
            </a:r>
            <a:r>
              <a:rPr lang="en-US" altLang="zh-CN" sz="2800" b="1" dirty="0">
                <a:solidFill>
                  <a:srgbClr val="003399"/>
                </a:solidFill>
              </a:rPr>
              <a:t>3</a:t>
            </a:r>
            <a:r>
              <a:rPr lang="zh-CN" altLang="en-US" sz="2800" b="1" dirty="0">
                <a:solidFill>
                  <a:srgbClr val="003399"/>
                </a:solidFill>
              </a:rPr>
              <a:t>进行堆排序，排序后的结果为</a:t>
            </a:r>
            <a:r>
              <a:rPr lang="en-US" altLang="zh-CN" sz="2800" b="1" dirty="0">
                <a:solidFill>
                  <a:srgbClr val="003399"/>
                </a:solidFill>
              </a:rPr>
              <a:t>3</a:t>
            </a:r>
            <a:r>
              <a:rPr lang="zh-CN" altLang="en-US" sz="2800" b="1" dirty="0">
                <a:solidFill>
                  <a:srgbClr val="003399"/>
                </a:solidFill>
              </a:rPr>
              <a:t>，</a:t>
            </a:r>
            <a:r>
              <a:rPr lang="en-US" altLang="zh-CN" sz="2800" b="1" dirty="0">
                <a:solidFill>
                  <a:srgbClr val="003399"/>
                </a:solidFill>
              </a:rPr>
              <a:t>13</a:t>
            </a:r>
            <a:r>
              <a:rPr lang="zh-CN" altLang="en-US" sz="2800" b="1" dirty="0">
                <a:solidFill>
                  <a:srgbClr val="003399"/>
                </a:solidFill>
              </a:rPr>
              <a:t>，</a:t>
            </a:r>
            <a:r>
              <a:rPr lang="en-US" altLang="zh-CN" sz="2800" b="1" dirty="0">
                <a:solidFill>
                  <a:srgbClr val="003399"/>
                </a:solidFill>
              </a:rPr>
              <a:t>15*,15</a:t>
            </a:r>
            <a:r>
              <a:rPr lang="zh-CN" altLang="en-US" sz="2800" b="1" dirty="0">
                <a:solidFill>
                  <a:srgbClr val="003399"/>
                </a:solidFill>
              </a:rPr>
              <a:t>，</a:t>
            </a:r>
            <a:r>
              <a:rPr lang="en-US" altLang="zh-CN" sz="2800" b="1" dirty="0">
                <a:solidFill>
                  <a:srgbClr val="003399"/>
                </a:solidFill>
              </a:rPr>
              <a:t>18</a:t>
            </a:r>
            <a:r>
              <a:rPr lang="zh-CN" altLang="en-US" sz="2800" b="1" dirty="0">
                <a:solidFill>
                  <a:srgbClr val="003399"/>
                </a:solidFill>
              </a:rPr>
              <a:t>，</a:t>
            </a:r>
            <a:r>
              <a:rPr lang="en-US" altLang="zh-CN" sz="2800" b="1" dirty="0">
                <a:solidFill>
                  <a:srgbClr val="003399"/>
                </a:solidFill>
              </a:rPr>
              <a:t>20</a:t>
            </a:r>
            <a:r>
              <a:rPr lang="zh-CN" altLang="en-US" sz="2800" b="1" dirty="0">
                <a:solidFill>
                  <a:srgbClr val="003399"/>
                </a:solidFill>
              </a:rPr>
              <a:t>。</a:t>
            </a:r>
            <a:endParaRPr lang="zh-CN" altLang="en-US" sz="2800" b="1" dirty="0">
              <a:solidFill>
                <a:srgbClr val="003399"/>
              </a:solidFill>
            </a:endParaRPr>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iterate type="lt">
                                    <p:tmPct val="5000"/>
                                  </p:iterate>
                                  <p:childTnLst>
                                    <p:set>
                                      <p:cBhvr>
                                        <p:cTn id="26" dur="1" fill="hold">
                                          <p:stCondLst>
                                            <p:cond delay="0"/>
                                          </p:stCondLst>
                                        </p:cTn>
                                        <p:tgtEl>
                                          <p:spTgt spid="5"/>
                                        </p:tgtEl>
                                        <p:attrNameLst>
                                          <p:attrName>style.visibility</p:attrName>
                                        </p:attrNameLst>
                                      </p:cBhvr>
                                      <p:to>
                                        <p:strVal val="visible"/>
                                      </p:to>
                                    </p:set>
                                    <p:anim calcmode="lin" valueType="num">
                                      <p:cBhvr>
                                        <p:cTn id="27" dur="1000" fill="hold"/>
                                        <p:tgtEl>
                                          <p:spTgt spid="5"/>
                                        </p:tgtEl>
                                        <p:attrNameLst>
                                          <p:attrName>ppt_w</p:attrName>
                                        </p:attrNameLst>
                                      </p:cBhvr>
                                      <p:tavLst>
                                        <p:tav tm="0">
                                          <p:val>
                                            <p:fltVal val="0"/>
                                          </p:val>
                                        </p:tav>
                                        <p:tav tm="100000">
                                          <p:val>
                                            <p:strVal val="#ppt_w"/>
                                          </p:val>
                                        </p:tav>
                                      </p:tavLst>
                                    </p:anim>
                                    <p:anim calcmode="lin" valueType="num">
                                      <p:cBhvr>
                                        <p:cTn id="28" dur="1000" fill="hold"/>
                                        <p:tgtEl>
                                          <p:spTgt spid="5"/>
                                        </p:tgtEl>
                                        <p:attrNameLst>
                                          <p:attrName>ppt_h</p:attrName>
                                        </p:attrNameLst>
                                      </p:cBhvr>
                                      <p:tavLst>
                                        <p:tav tm="0">
                                          <p:val>
                                            <p:fltVal val="0"/>
                                          </p:val>
                                        </p:tav>
                                        <p:tav tm="100000">
                                          <p:val>
                                            <p:strVal val="#ppt_h"/>
                                          </p:val>
                                        </p:tav>
                                      </p:tavLst>
                                    </p:anim>
                                    <p:anim calcmode="lin" valueType="num">
                                      <p:cBhvr>
                                        <p:cTn id="29" dur="1000" fill="hold"/>
                                        <p:tgtEl>
                                          <p:spTgt spid="5"/>
                                        </p:tgtEl>
                                        <p:attrNameLst>
                                          <p:attrName>style.rotation</p:attrName>
                                        </p:attrNameLst>
                                      </p:cBhvr>
                                      <p:tavLst>
                                        <p:tav tm="0">
                                          <p:val>
                                            <p:fltVal val="90"/>
                                          </p:val>
                                        </p:tav>
                                        <p:tav tm="100000">
                                          <p:val>
                                            <p:fltVal val="0"/>
                                          </p:val>
                                        </p:tav>
                                      </p:tavLst>
                                    </p:anim>
                                    <p:animEffect transition="in" filter="fade">
                                      <p:cBhvr>
                                        <p:cTn id="3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en-US" altLang="zh-CN"/>
              <a:t>9.5   </a:t>
            </a:r>
            <a:r>
              <a:rPr lang="zh-CN" altLang="en-US"/>
              <a:t>归并排序</a:t>
            </a:r>
            <a:endParaRPr lang="zh-CN" altLang="en-US"/>
          </a:p>
        </p:txBody>
      </p:sp>
      <p:sp>
        <p:nvSpPr>
          <p:cNvPr id="3" name="内容占位符 2"/>
          <p:cNvSpPr>
            <a:spLocks noGrp="1"/>
          </p:cNvSpPr>
          <p:nvPr>
            <p:ph idx="1"/>
          </p:nvPr>
        </p:nvSpPr>
        <p:spPr>
          <a:xfrm>
            <a:off x="785813" y="1989138"/>
            <a:ext cx="8174037" cy="4114800"/>
          </a:xfrm>
        </p:spPr>
        <p:txBody>
          <a:bodyPr/>
          <a:lstStyle/>
          <a:p>
            <a:pPr marL="0" indent="624205">
              <a:buFont typeface="Wingdings" panose="05000000000000000000" pitchFamily="2" charset="2"/>
              <a:buNone/>
              <a:defRPr/>
            </a:pPr>
            <a:r>
              <a:rPr lang="zh-CN" altLang="en-US" dirty="0"/>
              <a:t>将两个有序的子序合并成一个有序序列的算法。</a:t>
            </a:r>
            <a:endParaRPr lang="en-US" altLang="zh-CN" dirty="0"/>
          </a:p>
          <a:p>
            <a:pPr eaLnBrk="1" hangingPunct="1">
              <a:buFont typeface="Wingdings" panose="05000000000000000000" pitchFamily="2" charset="2"/>
              <a:buNone/>
              <a:defRPr/>
            </a:pPr>
            <a:r>
              <a:rPr lang="zh-CN" altLang="en-US" dirty="0"/>
              <a:t>算法思想</a:t>
            </a:r>
            <a:endParaRPr lang="zh-CN" altLang="en-US" dirty="0"/>
          </a:p>
          <a:p>
            <a:pPr lvl="1" eaLnBrk="1" hangingPunct="1">
              <a:defRPr/>
            </a:pPr>
            <a:r>
              <a:rPr lang="zh-CN" altLang="en-US" dirty="0"/>
              <a:t>简单地将原始序列划分为两个子序列</a:t>
            </a:r>
            <a:endParaRPr lang="zh-CN" altLang="en-US" dirty="0"/>
          </a:p>
          <a:p>
            <a:pPr lvl="1" eaLnBrk="1" hangingPunct="1">
              <a:defRPr/>
            </a:pPr>
            <a:r>
              <a:rPr lang="zh-CN" altLang="en-US" dirty="0"/>
              <a:t>分别对每个子序列递归归并排序</a:t>
            </a:r>
            <a:endParaRPr lang="zh-CN" altLang="en-US" dirty="0"/>
          </a:p>
          <a:p>
            <a:pPr lvl="1" eaLnBrk="1" hangingPunct="1">
              <a:defRPr/>
            </a:pPr>
            <a:r>
              <a:rPr lang="zh-CN" altLang="en-US" dirty="0"/>
              <a:t>最后将排好序的子序列合并为一个有序序列，即归并过程 </a:t>
            </a:r>
            <a:endParaRPr lang="zh-CN" altLang="en-US" dirty="0"/>
          </a:p>
          <a:p>
            <a:pPr marL="0" indent="624205">
              <a:buFont typeface="Wingdings" panose="05000000000000000000" pitchFamily="2" charset="2"/>
              <a:buNone/>
              <a:defRPr/>
            </a:pPr>
            <a:endParaRPr lang="zh-CN" altLang="en-US" sz="2800" dirty="0"/>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2533650" y="1090613"/>
            <a:ext cx="433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2255"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cs typeface="Arial" panose="020B0604020202020204" pitchFamily="34" charset="0"/>
              </a:rPr>
              <a:t>(25  34  45  32  78  12  34’   64)</a:t>
            </a:r>
            <a:endParaRPr lang="en-US" altLang="zh-CN"/>
          </a:p>
        </p:txBody>
      </p:sp>
      <p:grpSp>
        <p:nvGrpSpPr>
          <p:cNvPr id="69635" name="Group 3"/>
          <p:cNvGrpSpPr/>
          <p:nvPr/>
        </p:nvGrpSpPr>
        <p:grpSpPr bwMode="auto">
          <a:xfrm>
            <a:off x="2574925" y="1628775"/>
            <a:ext cx="4306888" cy="698500"/>
            <a:chOff x="1622" y="1026"/>
            <a:chExt cx="2713" cy="440"/>
          </a:xfrm>
        </p:grpSpPr>
        <p:sp>
          <p:nvSpPr>
            <p:cNvPr id="69681" name="Line 4"/>
            <p:cNvSpPr>
              <a:spLocks noChangeShapeType="1"/>
            </p:cNvSpPr>
            <p:nvPr/>
          </p:nvSpPr>
          <p:spPr bwMode="auto">
            <a:xfrm flipH="1">
              <a:off x="2540" y="1026"/>
              <a:ext cx="216" cy="125"/>
            </a:xfrm>
            <a:prstGeom prst="line">
              <a:avLst/>
            </a:prstGeom>
            <a:noFill/>
            <a:ln w="38100" cap="rnd">
              <a:solidFill>
                <a:schemeClr val="tx2"/>
              </a:solidFill>
              <a:prstDash val="sysDot"/>
              <a:rou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69682" name="Line 5"/>
            <p:cNvSpPr>
              <a:spLocks noChangeShapeType="1"/>
            </p:cNvSpPr>
            <p:nvPr/>
          </p:nvSpPr>
          <p:spPr bwMode="auto">
            <a:xfrm>
              <a:off x="3344" y="1026"/>
              <a:ext cx="216" cy="125"/>
            </a:xfrm>
            <a:prstGeom prst="line">
              <a:avLst/>
            </a:prstGeom>
            <a:noFill/>
            <a:ln w="38100" cap="rnd">
              <a:solidFill>
                <a:schemeClr val="tx2"/>
              </a:solidFill>
              <a:prstDash val="sysDot"/>
              <a:rou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69683" name="Rectangle 6"/>
            <p:cNvSpPr>
              <a:spLocks noChangeArrowheads="1"/>
            </p:cNvSpPr>
            <p:nvPr/>
          </p:nvSpPr>
          <p:spPr bwMode="auto">
            <a:xfrm>
              <a:off x="1622" y="1178"/>
              <a:ext cx="27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2255"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cs typeface="Arial" panose="020B0604020202020204" pitchFamily="34" charset="0"/>
                </a:rPr>
                <a:t>(25  34  45  32)(78  12  34’  64)</a:t>
              </a:r>
              <a:endParaRPr lang="en-US" altLang="zh-CN"/>
            </a:p>
          </p:txBody>
        </p:sp>
      </p:grpSp>
      <p:grpSp>
        <p:nvGrpSpPr>
          <p:cNvPr id="69636" name="Group 7"/>
          <p:cNvGrpSpPr/>
          <p:nvPr/>
        </p:nvGrpSpPr>
        <p:grpSpPr bwMode="auto">
          <a:xfrm>
            <a:off x="2525713" y="2349500"/>
            <a:ext cx="4408487" cy="758825"/>
            <a:chOff x="1591" y="1480"/>
            <a:chExt cx="2777" cy="478"/>
          </a:xfrm>
        </p:grpSpPr>
        <p:sp>
          <p:nvSpPr>
            <p:cNvPr id="69676" name="Line 8"/>
            <p:cNvSpPr>
              <a:spLocks noChangeShapeType="1"/>
            </p:cNvSpPr>
            <p:nvPr/>
          </p:nvSpPr>
          <p:spPr bwMode="auto">
            <a:xfrm flipH="1">
              <a:off x="2212" y="1480"/>
              <a:ext cx="144" cy="125"/>
            </a:xfrm>
            <a:prstGeom prst="line">
              <a:avLst/>
            </a:prstGeom>
            <a:noFill/>
            <a:ln w="38100" cap="rnd">
              <a:solidFill>
                <a:schemeClr val="tx2"/>
              </a:solidFill>
              <a:prstDash val="sysDot"/>
              <a:rou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69677" name="Line 9"/>
            <p:cNvSpPr>
              <a:spLocks noChangeShapeType="1"/>
            </p:cNvSpPr>
            <p:nvPr/>
          </p:nvSpPr>
          <p:spPr bwMode="auto">
            <a:xfrm>
              <a:off x="2572" y="1480"/>
              <a:ext cx="144" cy="125"/>
            </a:xfrm>
            <a:prstGeom prst="line">
              <a:avLst/>
            </a:prstGeom>
            <a:noFill/>
            <a:ln w="38100" cap="rnd">
              <a:solidFill>
                <a:schemeClr val="tx2"/>
              </a:solidFill>
              <a:prstDash val="sysDot"/>
              <a:rou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69678" name="Line 10"/>
            <p:cNvSpPr>
              <a:spLocks noChangeShapeType="1"/>
            </p:cNvSpPr>
            <p:nvPr/>
          </p:nvSpPr>
          <p:spPr bwMode="auto">
            <a:xfrm flipH="1">
              <a:off x="3397" y="1480"/>
              <a:ext cx="144" cy="125"/>
            </a:xfrm>
            <a:prstGeom prst="line">
              <a:avLst/>
            </a:prstGeom>
            <a:noFill/>
            <a:ln w="38100" cap="rnd">
              <a:solidFill>
                <a:schemeClr val="tx2"/>
              </a:solidFill>
              <a:prstDash val="sysDot"/>
              <a:rou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69679" name="Line 11"/>
            <p:cNvSpPr>
              <a:spLocks noChangeShapeType="1"/>
            </p:cNvSpPr>
            <p:nvPr/>
          </p:nvSpPr>
          <p:spPr bwMode="auto">
            <a:xfrm>
              <a:off x="3757" y="1480"/>
              <a:ext cx="144" cy="125"/>
            </a:xfrm>
            <a:prstGeom prst="line">
              <a:avLst/>
            </a:prstGeom>
            <a:noFill/>
            <a:ln w="38100" cap="rnd">
              <a:solidFill>
                <a:schemeClr val="tx2"/>
              </a:solidFill>
              <a:prstDash val="sysDot"/>
              <a:rou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69680" name="Rectangle 12"/>
            <p:cNvSpPr>
              <a:spLocks noChangeArrowheads="1"/>
            </p:cNvSpPr>
            <p:nvPr/>
          </p:nvSpPr>
          <p:spPr bwMode="auto">
            <a:xfrm>
              <a:off x="1591" y="1670"/>
              <a:ext cx="27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2255"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cs typeface="Arial" panose="020B0604020202020204" pitchFamily="34" charset="0"/>
                </a:rPr>
                <a:t>(25  34)(45  32)(78  12)(34’  64)</a:t>
              </a:r>
              <a:endParaRPr lang="en-US" altLang="zh-CN"/>
            </a:p>
          </p:txBody>
        </p:sp>
      </p:grpSp>
      <p:grpSp>
        <p:nvGrpSpPr>
          <p:cNvPr id="69637" name="Group 13"/>
          <p:cNvGrpSpPr/>
          <p:nvPr/>
        </p:nvGrpSpPr>
        <p:grpSpPr bwMode="auto">
          <a:xfrm>
            <a:off x="2425700" y="3170238"/>
            <a:ext cx="4611688" cy="719137"/>
            <a:chOff x="1528" y="1997"/>
            <a:chExt cx="2905" cy="453"/>
          </a:xfrm>
        </p:grpSpPr>
        <p:sp>
          <p:nvSpPr>
            <p:cNvPr id="69667" name="Line 14"/>
            <p:cNvSpPr>
              <a:spLocks noChangeShapeType="1"/>
            </p:cNvSpPr>
            <p:nvPr/>
          </p:nvSpPr>
          <p:spPr bwMode="auto">
            <a:xfrm>
              <a:off x="2140" y="1997"/>
              <a:ext cx="72" cy="123"/>
            </a:xfrm>
            <a:prstGeom prst="line">
              <a:avLst/>
            </a:prstGeom>
            <a:noFill/>
            <a:ln w="38100" cap="rnd">
              <a:solidFill>
                <a:schemeClr val="tx2"/>
              </a:solidFill>
              <a:prstDash val="sysDot"/>
              <a:rou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69668" name="Line 15"/>
            <p:cNvSpPr>
              <a:spLocks noChangeShapeType="1"/>
            </p:cNvSpPr>
            <p:nvPr/>
          </p:nvSpPr>
          <p:spPr bwMode="auto">
            <a:xfrm flipH="1">
              <a:off x="2589" y="1997"/>
              <a:ext cx="72" cy="125"/>
            </a:xfrm>
            <a:prstGeom prst="line">
              <a:avLst/>
            </a:prstGeom>
            <a:noFill/>
            <a:ln w="38100" cap="rnd">
              <a:solidFill>
                <a:schemeClr val="tx2"/>
              </a:solidFill>
              <a:prstDash val="sysDot"/>
              <a:rou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69669" name="Line 16"/>
            <p:cNvSpPr>
              <a:spLocks noChangeShapeType="1"/>
            </p:cNvSpPr>
            <p:nvPr/>
          </p:nvSpPr>
          <p:spPr bwMode="auto">
            <a:xfrm>
              <a:off x="2767" y="1997"/>
              <a:ext cx="72" cy="125"/>
            </a:xfrm>
            <a:prstGeom prst="line">
              <a:avLst/>
            </a:prstGeom>
            <a:noFill/>
            <a:ln w="38100" cap="rnd">
              <a:solidFill>
                <a:schemeClr val="tx2"/>
              </a:solidFill>
              <a:prstDash val="sysDot"/>
              <a:rou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69670" name="Line 17"/>
            <p:cNvSpPr>
              <a:spLocks noChangeShapeType="1"/>
            </p:cNvSpPr>
            <p:nvPr/>
          </p:nvSpPr>
          <p:spPr bwMode="auto">
            <a:xfrm flipH="1">
              <a:off x="3234" y="1997"/>
              <a:ext cx="72" cy="125"/>
            </a:xfrm>
            <a:prstGeom prst="line">
              <a:avLst/>
            </a:prstGeom>
            <a:noFill/>
            <a:ln w="38100" cap="rnd">
              <a:solidFill>
                <a:schemeClr val="tx2"/>
              </a:solidFill>
              <a:prstDash val="sysDot"/>
              <a:rou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69671" name="Line 18"/>
            <p:cNvSpPr>
              <a:spLocks noChangeShapeType="1"/>
            </p:cNvSpPr>
            <p:nvPr/>
          </p:nvSpPr>
          <p:spPr bwMode="auto">
            <a:xfrm>
              <a:off x="3419" y="1997"/>
              <a:ext cx="72" cy="125"/>
            </a:xfrm>
            <a:prstGeom prst="line">
              <a:avLst/>
            </a:prstGeom>
            <a:noFill/>
            <a:ln w="38100" cap="rnd">
              <a:solidFill>
                <a:schemeClr val="tx2"/>
              </a:solidFill>
              <a:prstDash val="sysDot"/>
              <a:rou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69672" name="Line 19"/>
            <p:cNvSpPr>
              <a:spLocks noChangeShapeType="1"/>
            </p:cNvSpPr>
            <p:nvPr/>
          </p:nvSpPr>
          <p:spPr bwMode="auto">
            <a:xfrm flipH="1">
              <a:off x="3870" y="1997"/>
              <a:ext cx="72" cy="125"/>
            </a:xfrm>
            <a:prstGeom prst="line">
              <a:avLst/>
            </a:prstGeom>
            <a:noFill/>
            <a:ln w="38100" cap="rnd">
              <a:solidFill>
                <a:schemeClr val="tx2"/>
              </a:solidFill>
              <a:prstDash val="sysDot"/>
              <a:rou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69673" name="Line 20"/>
            <p:cNvSpPr>
              <a:spLocks noChangeShapeType="1"/>
            </p:cNvSpPr>
            <p:nvPr/>
          </p:nvSpPr>
          <p:spPr bwMode="auto">
            <a:xfrm>
              <a:off x="4055" y="1997"/>
              <a:ext cx="72" cy="125"/>
            </a:xfrm>
            <a:prstGeom prst="line">
              <a:avLst/>
            </a:prstGeom>
            <a:noFill/>
            <a:ln w="38100" cap="rnd">
              <a:solidFill>
                <a:schemeClr val="tx2"/>
              </a:solidFill>
              <a:prstDash val="sysDot"/>
              <a:rou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69674" name="Line 21"/>
            <p:cNvSpPr>
              <a:spLocks noChangeShapeType="1"/>
            </p:cNvSpPr>
            <p:nvPr/>
          </p:nvSpPr>
          <p:spPr bwMode="auto">
            <a:xfrm flipH="1">
              <a:off x="1973" y="1997"/>
              <a:ext cx="72" cy="125"/>
            </a:xfrm>
            <a:prstGeom prst="line">
              <a:avLst/>
            </a:prstGeom>
            <a:noFill/>
            <a:ln w="38100" cap="rnd">
              <a:solidFill>
                <a:schemeClr val="tx2"/>
              </a:solidFill>
              <a:prstDash val="sysDot"/>
              <a:rou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69675" name="Rectangle 22"/>
            <p:cNvSpPr>
              <a:spLocks noChangeArrowheads="1"/>
            </p:cNvSpPr>
            <p:nvPr/>
          </p:nvSpPr>
          <p:spPr bwMode="auto">
            <a:xfrm>
              <a:off x="1528" y="2162"/>
              <a:ext cx="29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2255"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cs typeface="Arial" panose="020B0604020202020204" pitchFamily="34" charset="0"/>
                </a:rPr>
                <a:t>(25)(34)(45)(32)(78)(12)(34’)(64)</a:t>
              </a:r>
              <a:endParaRPr lang="en-US" altLang="zh-CN"/>
            </a:p>
          </p:txBody>
        </p:sp>
      </p:grpSp>
      <p:grpSp>
        <p:nvGrpSpPr>
          <p:cNvPr id="5" name="Group 23"/>
          <p:cNvGrpSpPr/>
          <p:nvPr/>
        </p:nvGrpSpPr>
        <p:grpSpPr bwMode="auto">
          <a:xfrm>
            <a:off x="2563813" y="3968750"/>
            <a:ext cx="4332287" cy="700088"/>
            <a:chOff x="1615" y="2500"/>
            <a:chExt cx="2729" cy="441"/>
          </a:xfrm>
        </p:grpSpPr>
        <p:sp>
          <p:nvSpPr>
            <p:cNvPr id="69658" name="Line 24"/>
            <p:cNvSpPr>
              <a:spLocks noChangeShapeType="1"/>
            </p:cNvSpPr>
            <p:nvPr/>
          </p:nvSpPr>
          <p:spPr bwMode="auto">
            <a:xfrm>
              <a:off x="1973" y="2500"/>
              <a:ext cx="72" cy="125"/>
            </a:xfrm>
            <a:prstGeom prst="line">
              <a:avLst/>
            </a:prstGeom>
            <a:noFill/>
            <a:ln w="38100">
              <a:solidFill>
                <a:srgbClr val="008000"/>
              </a:solidFill>
              <a:rou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69659" name="Line 25"/>
            <p:cNvSpPr>
              <a:spLocks noChangeShapeType="1"/>
            </p:cNvSpPr>
            <p:nvPr/>
          </p:nvSpPr>
          <p:spPr bwMode="auto">
            <a:xfrm flipH="1">
              <a:off x="2140" y="2500"/>
              <a:ext cx="72" cy="125"/>
            </a:xfrm>
            <a:prstGeom prst="line">
              <a:avLst/>
            </a:prstGeom>
            <a:noFill/>
            <a:ln w="38100">
              <a:solidFill>
                <a:srgbClr val="008000"/>
              </a:solidFill>
              <a:rou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69660" name="Line 26"/>
            <p:cNvSpPr>
              <a:spLocks noChangeShapeType="1"/>
            </p:cNvSpPr>
            <p:nvPr/>
          </p:nvSpPr>
          <p:spPr bwMode="auto">
            <a:xfrm>
              <a:off x="2584" y="2500"/>
              <a:ext cx="72" cy="125"/>
            </a:xfrm>
            <a:prstGeom prst="line">
              <a:avLst/>
            </a:prstGeom>
            <a:noFill/>
            <a:ln w="38100">
              <a:solidFill>
                <a:srgbClr val="008000"/>
              </a:solidFill>
              <a:rou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69661" name="Line 27"/>
            <p:cNvSpPr>
              <a:spLocks noChangeShapeType="1"/>
            </p:cNvSpPr>
            <p:nvPr/>
          </p:nvSpPr>
          <p:spPr bwMode="auto">
            <a:xfrm flipH="1">
              <a:off x="2767" y="2500"/>
              <a:ext cx="72" cy="125"/>
            </a:xfrm>
            <a:prstGeom prst="line">
              <a:avLst/>
            </a:prstGeom>
            <a:noFill/>
            <a:ln w="38100">
              <a:solidFill>
                <a:srgbClr val="008000"/>
              </a:solidFill>
              <a:rou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69662" name="Line 28"/>
            <p:cNvSpPr>
              <a:spLocks noChangeShapeType="1"/>
            </p:cNvSpPr>
            <p:nvPr/>
          </p:nvSpPr>
          <p:spPr bwMode="auto">
            <a:xfrm>
              <a:off x="3234" y="2500"/>
              <a:ext cx="72" cy="125"/>
            </a:xfrm>
            <a:prstGeom prst="line">
              <a:avLst/>
            </a:prstGeom>
            <a:noFill/>
            <a:ln w="38100">
              <a:solidFill>
                <a:srgbClr val="008000"/>
              </a:solidFill>
              <a:rou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69663" name="Line 29"/>
            <p:cNvSpPr>
              <a:spLocks noChangeShapeType="1"/>
            </p:cNvSpPr>
            <p:nvPr/>
          </p:nvSpPr>
          <p:spPr bwMode="auto">
            <a:xfrm flipH="1">
              <a:off x="3412" y="2500"/>
              <a:ext cx="72" cy="125"/>
            </a:xfrm>
            <a:prstGeom prst="line">
              <a:avLst/>
            </a:prstGeom>
            <a:noFill/>
            <a:ln w="38100">
              <a:solidFill>
                <a:srgbClr val="008000"/>
              </a:solidFill>
              <a:rou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69664" name="Line 30"/>
            <p:cNvSpPr>
              <a:spLocks noChangeShapeType="1"/>
            </p:cNvSpPr>
            <p:nvPr/>
          </p:nvSpPr>
          <p:spPr bwMode="auto">
            <a:xfrm>
              <a:off x="3870" y="2500"/>
              <a:ext cx="72" cy="125"/>
            </a:xfrm>
            <a:prstGeom prst="line">
              <a:avLst/>
            </a:prstGeom>
            <a:noFill/>
            <a:ln w="38100">
              <a:solidFill>
                <a:srgbClr val="008000"/>
              </a:solidFill>
              <a:rou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69665" name="Line 31"/>
            <p:cNvSpPr>
              <a:spLocks noChangeShapeType="1"/>
            </p:cNvSpPr>
            <p:nvPr/>
          </p:nvSpPr>
          <p:spPr bwMode="auto">
            <a:xfrm flipH="1">
              <a:off x="4055" y="2500"/>
              <a:ext cx="72" cy="125"/>
            </a:xfrm>
            <a:prstGeom prst="line">
              <a:avLst/>
            </a:prstGeom>
            <a:noFill/>
            <a:ln w="38100">
              <a:solidFill>
                <a:srgbClr val="008000"/>
              </a:solidFill>
              <a:rou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69666" name="Rectangle 32"/>
            <p:cNvSpPr>
              <a:spLocks noChangeArrowheads="1"/>
            </p:cNvSpPr>
            <p:nvPr/>
          </p:nvSpPr>
          <p:spPr bwMode="auto">
            <a:xfrm>
              <a:off x="1615" y="2653"/>
              <a:ext cx="27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2255"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cs typeface="Arial" panose="020B0604020202020204" pitchFamily="34" charset="0"/>
                </a:rPr>
                <a:t>(25  34)(</a:t>
              </a:r>
              <a:r>
                <a:rPr lang="en-US" altLang="zh-CN" b="1">
                  <a:solidFill>
                    <a:srgbClr val="FF3300"/>
                  </a:solidFill>
                  <a:cs typeface="Arial" panose="020B0604020202020204" pitchFamily="34" charset="0"/>
                </a:rPr>
                <a:t>32  45</a:t>
              </a:r>
              <a:r>
                <a:rPr lang="en-US" altLang="zh-CN" b="1">
                  <a:cs typeface="Arial" panose="020B0604020202020204" pitchFamily="34" charset="0"/>
                </a:rPr>
                <a:t>)(12  78)(</a:t>
              </a:r>
              <a:r>
                <a:rPr lang="en-US" altLang="zh-CN" b="1">
                  <a:solidFill>
                    <a:srgbClr val="FF3300"/>
                  </a:solidFill>
                  <a:cs typeface="Arial" panose="020B0604020202020204" pitchFamily="34" charset="0"/>
                </a:rPr>
                <a:t>34’</a:t>
              </a:r>
              <a:r>
                <a:rPr lang="en-US" altLang="zh-CN" b="1">
                  <a:cs typeface="Arial" panose="020B0604020202020204" pitchFamily="34" charset="0"/>
                </a:rPr>
                <a:t> </a:t>
              </a:r>
              <a:r>
                <a:rPr lang="en-US" altLang="zh-CN" b="1">
                  <a:solidFill>
                    <a:srgbClr val="FF3300"/>
                  </a:solidFill>
                  <a:cs typeface="Arial" panose="020B0604020202020204" pitchFamily="34" charset="0"/>
                </a:rPr>
                <a:t>64</a:t>
              </a:r>
              <a:r>
                <a:rPr lang="en-US" altLang="zh-CN" b="1">
                  <a:cs typeface="Arial" panose="020B0604020202020204" pitchFamily="34" charset="0"/>
                </a:rPr>
                <a:t>)</a:t>
              </a:r>
              <a:endParaRPr lang="en-US" altLang="zh-CN"/>
            </a:p>
          </p:txBody>
        </p:sp>
      </p:grpSp>
      <p:grpSp>
        <p:nvGrpSpPr>
          <p:cNvPr id="6" name="Group 33"/>
          <p:cNvGrpSpPr/>
          <p:nvPr/>
        </p:nvGrpSpPr>
        <p:grpSpPr bwMode="auto">
          <a:xfrm>
            <a:off x="2614613" y="4689475"/>
            <a:ext cx="4306887" cy="760413"/>
            <a:chOff x="1647" y="2954"/>
            <a:chExt cx="2713" cy="479"/>
          </a:xfrm>
        </p:grpSpPr>
        <p:sp>
          <p:nvSpPr>
            <p:cNvPr id="69653" name="Line 34"/>
            <p:cNvSpPr>
              <a:spLocks noChangeShapeType="1"/>
            </p:cNvSpPr>
            <p:nvPr/>
          </p:nvSpPr>
          <p:spPr bwMode="auto">
            <a:xfrm>
              <a:off x="2232" y="2954"/>
              <a:ext cx="144" cy="125"/>
            </a:xfrm>
            <a:prstGeom prst="line">
              <a:avLst/>
            </a:prstGeom>
            <a:noFill/>
            <a:ln w="38100">
              <a:solidFill>
                <a:srgbClr val="008000"/>
              </a:solidFill>
              <a:rou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69654" name="Line 35"/>
            <p:cNvSpPr>
              <a:spLocks noChangeShapeType="1"/>
            </p:cNvSpPr>
            <p:nvPr/>
          </p:nvSpPr>
          <p:spPr bwMode="auto">
            <a:xfrm flipH="1">
              <a:off x="2448" y="2954"/>
              <a:ext cx="144" cy="125"/>
            </a:xfrm>
            <a:prstGeom prst="line">
              <a:avLst/>
            </a:prstGeom>
            <a:noFill/>
            <a:ln w="38100">
              <a:solidFill>
                <a:srgbClr val="008000"/>
              </a:solidFill>
              <a:rou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69655" name="Line 36"/>
            <p:cNvSpPr>
              <a:spLocks noChangeShapeType="1"/>
            </p:cNvSpPr>
            <p:nvPr/>
          </p:nvSpPr>
          <p:spPr bwMode="auto">
            <a:xfrm>
              <a:off x="3427" y="2954"/>
              <a:ext cx="144" cy="125"/>
            </a:xfrm>
            <a:prstGeom prst="line">
              <a:avLst/>
            </a:prstGeom>
            <a:noFill/>
            <a:ln w="38100">
              <a:solidFill>
                <a:srgbClr val="008000"/>
              </a:solidFill>
              <a:rou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69656" name="Line 37"/>
            <p:cNvSpPr>
              <a:spLocks noChangeShapeType="1"/>
            </p:cNvSpPr>
            <p:nvPr/>
          </p:nvSpPr>
          <p:spPr bwMode="auto">
            <a:xfrm flipH="1">
              <a:off x="3643" y="2954"/>
              <a:ext cx="144" cy="125"/>
            </a:xfrm>
            <a:prstGeom prst="line">
              <a:avLst/>
            </a:prstGeom>
            <a:noFill/>
            <a:ln w="38100">
              <a:solidFill>
                <a:srgbClr val="008000"/>
              </a:solidFill>
              <a:rou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69657" name="Rectangle 38"/>
            <p:cNvSpPr>
              <a:spLocks noChangeArrowheads="1"/>
            </p:cNvSpPr>
            <p:nvPr/>
          </p:nvSpPr>
          <p:spPr bwMode="auto">
            <a:xfrm>
              <a:off x="1647" y="3145"/>
              <a:ext cx="27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2255"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cs typeface="Arial" panose="020B0604020202020204" pitchFamily="34" charset="0"/>
                </a:rPr>
                <a:t>(25  32  34  45)(</a:t>
              </a:r>
              <a:r>
                <a:rPr lang="en-US" altLang="zh-CN" b="1">
                  <a:solidFill>
                    <a:srgbClr val="FF3300"/>
                  </a:solidFill>
                  <a:cs typeface="Arial" panose="020B0604020202020204" pitchFamily="34" charset="0"/>
                </a:rPr>
                <a:t>12</a:t>
              </a:r>
              <a:r>
                <a:rPr lang="en-US" altLang="zh-CN" b="1">
                  <a:cs typeface="Arial" panose="020B0604020202020204" pitchFamily="34" charset="0"/>
                </a:rPr>
                <a:t>  </a:t>
              </a:r>
              <a:r>
                <a:rPr lang="en-US" altLang="zh-CN" b="1">
                  <a:solidFill>
                    <a:srgbClr val="FF3300"/>
                  </a:solidFill>
                  <a:cs typeface="Arial" panose="020B0604020202020204" pitchFamily="34" charset="0"/>
                </a:rPr>
                <a:t>34’  64  78</a:t>
              </a:r>
              <a:r>
                <a:rPr lang="en-US" altLang="zh-CN" b="1">
                  <a:cs typeface="Arial" panose="020B0604020202020204" pitchFamily="34" charset="0"/>
                </a:rPr>
                <a:t>)</a:t>
              </a:r>
              <a:endParaRPr lang="en-US" altLang="zh-CN" b="1">
                <a:cs typeface="Arial" panose="020B0604020202020204" pitchFamily="34" charset="0"/>
              </a:endParaRPr>
            </a:p>
          </p:txBody>
        </p:sp>
      </p:grpSp>
      <p:grpSp>
        <p:nvGrpSpPr>
          <p:cNvPr id="7" name="Group 39"/>
          <p:cNvGrpSpPr/>
          <p:nvPr/>
        </p:nvGrpSpPr>
        <p:grpSpPr bwMode="auto">
          <a:xfrm>
            <a:off x="2600325" y="5589588"/>
            <a:ext cx="4332288" cy="641350"/>
            <a:chOff x="1638" y="3521"/>
            <a:chExt cx="2729" cy="404"/>
          </a:xfrm>
        </p:grpSpPr>
        <p:sp>
          <p:nvSpPr>
            <p:cNvPr id="69650" name="Line 40"/>
            <p:cNvSpPr>
              <a:spLocks noChangeShapeType="1"/>
            </p:cNvSpPr>
            <p:nvPr/>
          </p:nvSpPr>
          <p:spPr bwMode="auto">
            <a:xfrm>
              <a:off x="2727" y="3521"/>
              <a:ext cx="288" cy="125"/>
            </a:xfrm>
            <a:prstGeom prst="line">
              <a:avLst/>
            </a:prstGeom>
            <a:noFill/>
            <a:ln w="38100">
              <a:solidFill>
                <a:srgbClr val="008000"/>
              </a:solidFill>
              <a:rou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69651" name="Line 41"/>
            <p:cNvSpPr>
              <a:spLocks noChangeShapeType="1"/>
            </p:cNvSpPr>
            <p:nvPr/>
          </p:nvSpPr>
          <p:spPr bwMode="auto">
            <a:xfrm flipH="1">
              <a:off x="3231" y="3521"/>
              <a:ext cx="216" cy="125"/>
            </a:xfrm>
            <a:prstGeom prst="line">
              <a:avLst/>
            </a:prstGeom>
            <a:noFill/>
            <a:ln w="38100">
              <a:solidFill>
                <a:srgbClr val="008000"/>
              </a:solidFill>
              <a:rou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69652" name="Rectangle 42"/>
            <p:cNvSpPr>
              <a:spLocks noChangeArrowheads="1"/>
            </p:cNvSpPr>
            <p:nvPr/>
          </p:nvSpPr>
          <p:spPr bwMode="auto">
            <a:xfrm>
              <a:off x="1638" y="3637"/>
              <a:ext cx="27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2255"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cs typeface="Arial" panose="020B0604020202020204" pitchFamily="34" charset="0"/>
                </a:rPr>
                <a:t>(12  25  32  34  34’   45  64  78)</a:t>
              </a:r>
              <a:endParaRPr lang="en-US" altLang="zh-CN"/>
            </a:p>
          </p:txBody>
        </p:sp>
      </p:grpSp>
      <p:grpSp>
        <p:nvGrpSpPr>
          <p:cNvPr id="69641" name="Group 43"/>
          <p:cNvGrpSpPr/>
          <p:nvPr/>
        </p:nvGrpSpPr>
        <p:grpSpPr bwMode="auto">
          <a:xfrm>
            <a:off x="2051050" y="2349500"/>
            <a:ext cx="541338" cy="1079500"/>
            <a:chOff x="1292" y="1253"/>
            <a:chExt cx="341" cy="680"/>
          </a:xfrm>
        </p:grpSpPr>
        <p:sp>
          <p:nvSpPr>
            <p:cNvPr id="69648" name="Line 44"/>
            <p:cNvSpPr>
              <a:spLocks noChangeShapeType="1"/>
            </p:cNvSpPr>
            <p:nvPr/>
          </p:nvSpPr>
          <p:spPr bwMode="auto">
            <a:xfrm>
              <a:off x="1292" y="1253"/>
              <a:ext cx="0" cy="561"/>
            </a:xfrm>
            <a:prstGeom prst="line">
              <a:avLst/>
            </a:prstGeom>
            <a:noFill/>
            <a:ln w="57150">
              <a:solidFill>
                <a:schemeClr val="tx2"/>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69649" name="Text Box 45"/>
            <p:cNvSpPr txBox="1">
              <a:spLocks noChangeArrowheads="1"/>
            </p:cNvSpPr>
            <p:nvPr/>
          </p:nvSpPr>
          <p:spPr bwMode="auto">
            <a:xfrm>
              <a:off x="1333" y="1253"/>
              <a:ext cx="300"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folHlink"/>
                </a:buClr>
                <a:buSzPct val="60000"/>
                <a:buFont typeface="Wingdings" panose="05000000000000000000" pitchFamily="2" charset="2"/>
                <a:buNone/>
              </a:pPr>
              <a:r>
                <a:rPr lang="zh-CN" altLang="en-US" b="1">
                  <a:latin typeface="Tahoma" panose="020B0604030504040204" pitchFamily="34" charset="0"/>
                </a:rPr>
                <a:t>先划分</a:t>
              </a:r>
              <a:endParaRPr lang="zh-CN" altLang="en-US" b="1">
                <a:latin typeface="Tahoma" panose="020B0604030504040204" pitchFamily="34" charset="0"/>
              </a:endParaRPr>
            </a:p>
          </p:txBody>
        </p:sp>
      </p:grpSp>
      <p:grpSp>
        <p:nvGrpSpPr>
          <p:cNvPr id="9" name="Group 46"/>
          <p:cNvGrpSpPr/>
          <p:nvPr/>
        </p:nvGrpSpPr>
        <p:grpSpPr bwMode="auto">
          <a:xfrm>
            <a:off x="2051050" y="4508500"/>
            <a:ext cx="534988" cy="1258888"/>
            <a:chOff x="1292" y="2840"/>
            <a:chExt cx="337" cy="793"/>
          </a:xfrm>
        </p:grpSpPr>
        <p:sp>
          <p:nvSpPr>
            <p:cNvPr id="69646" name="Line 47"/>
            <p:cNvSpPr>
              <a:spLocks noChangeShapeType="1"/>
            </p:cNvSpPr>
            <p:nvPr/>
          </p:nvSpPr>
          <p:spPr bwMode="auto">
            <a:xfrm>
              <a:off x="1292" y="2953"/>
              <a:ext cx="0" cy="437"/>
            </a:xfrm>
            <a:prstGeom prst="line">
              <a:avLst/>
            </a:prstGeom>
            <a:noFill/>
            <a:ln w="57150">
              <a:solidFill>
                <a:srgbClr val="008000"/>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69647" name="Text Box 48"/>
            <p:cNvSpPr txBox="1">
              <a:spLocks noChangeArrowheads="1"/>
            </p:cNvSpPr>
            <p:nvPr/>
          </p:nvSpPr>
          <p:spPr bwMode="auto">
            <a:xfrm>
              <a:off x="1329" y="2840"/>
              <a:ext cx="300" cy="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folHlink"/>
                </a:buClr>
                <a:buSzPct val="60000"/>
                <a:buFont typeface="Wingdings" panose="05000000000000000000" pitchFamily="2" charset="2"/>
                <a:buNone/>
              </a:pPr>
              <a:r>
                <a:rPr lang="zh-CN" altLang="en-US" b="1">
                  <a:latin typeface="Tahoma" panose="020B0604030504040204" pitchFamily="34" charset="0"/>
                </a:rPr>
                <a:t>再归并</a:t>
              </a:r>
              <a:endParaRPr lang="zh-CN" altLang="en-US" b="1">
                <a:latin typeface="Tahoma" panose="020B0604030504040204" pitchFamily="34" charset="0"/>
              </a:endParaRPr>
            </a:p>
          </p:txBody>
        </p:sp>
      </p:grpSp>
      <p:sp>
        <p:nvSpPr>
          <p:cNvPr id="69643" name="Text Box 49"/>
          <p:cNvSpPr txBox="1">
            <a:spLocks noChangeArrowheads="1"/>
          </p:cNvSpPr>
          <p:nvPr/>
        </p:nvSpPr>
        <p:spPr bwMode="auto">
          <a:xfrm>
            <a:off x="1511300" y="368300"/>
            <a:ext cx="68405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folHlink"/>
              </a:buClr>
              <a:buSzPct val="60000"/>
              <a:buFont typeface="Wingdings" panose="05000000000000000000" pitchFamily="2" charset="2"/>
              <a:buNone/>
            </a:pPr>
            <a:r>
              <a:rPr lang="zh-CN" altLang="en-US" sz="4000" b="1">
                <a:latin typeface="Tahoma" panose="020B0604030504040204" pitchFamily="34" charset="0"/>
              </a:rPr>
              <a:t>归并思想</a:t>
            </a:r>
            <a:endParaRPr lang="zh-CN" altLang="en-US" sz="4000" b="1">
              <a:latin typeface="Tahoma" panose="020B0604030504040204" pitchFamily="34" charset="0"/>
            </a:endParaRPr>
          </a:p>
        </p:txBody>
      </p:sp>
      <p:sp>
        <p:nvSpPr>
          <p:cNvPr id="50" name="圆角矩形 49"/>
          <p:cNvSpPr/>
          <p:nvPr/>
        </p:nvSpPr>
        <p:spPr>
          <a:xfrm>
            <a:off x="2571750" y="3429000"/>
            <a:ext cx="4643438" cy="292893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 name="圆角矩形 50"/>
          <p:cNvSpPr/>
          <p:nvPr/>
        </p:nvSpPr>
        <p:spPr>
          <a:xfrm>
            <a:off x="7286625" y="1785938"/>
            <a:ext cx="1857375" cy="450056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rgbClr val="003399"/>
                </a:solidFill>
              </a:rPr>
              <a:t>以两个有序的子序合并成一个有序序列的归并排序方法，称为二路归并排序。</a:t>
            </a:r>
            <a:endParaRPr lang="zh-CN" altLang="en-US" sz="2800" b="1" dirty="0">
              <a:solidFill>
                <a:srgbClr val="003399"/>
              </a:solidFill>
              <a:latin typeface="宋体" panose="02010600030101010101" pitchFamily="2" charset="-122"/>
            </a:endParaRPr>
          </a:p>
          <a:p>
            <a:pPr algn="ctr">
              <a:defRPr/>
            </a:pPr>
            <a:endParaRPr lang="zh-CN" altLang="en-US" sz="2800" b="1" dirty="0">
              <a:solidFill>
                <a:srgbClr val="003399"/>
              </a:solidFill>
            </a:endParaRPr>
          </a:p>
        </p:txBody>
      </p:sp>
      <p:sp>
        <p:nvSpPr>
          <p:cNvPr id="2" name="灯片编号占位符 1"/>
          <p:cNvSpPr>
            <a:spLocks noGrp="1"/>
          </p:cNvSpPr>
          <p:nvPr>
            <p:ph type="sldNum" sz="quarter" idx="12"/>
          </p:nvPr>
        </p:nvSpPr>
        <p:spPr/>
        <p:txBody>
          <a:bodyPr/>
          <a:lstStyle/>
          <a:p>
            <a:fld id="{A7733EF6-204E-40DB-BD22-52615B166DB1}"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000"/>
                            </p:stCondLst>
                            <p:childTnLst>
                              <p:par>
                                <p:cTn id="17" presetID="22" presetClass="entr" presetSubtype="1"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blinds(horizontal)">
                                      <p:cBhvr>
                                        <p:cTn id="24" dur="500"/>
                                        <p:tgtEl>
                                          <p:spTgt spid="50"/>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iterate type="lt">
                                    <p:tmPct val="5000"/>
                                  </p:iterate>
                                  <p:childTnLst>
                                    <p:set>
                                      <p:cBhvr>
                                        <p:cTn id="28" dur="1" fill="hold">
                                          <p:stCondLst>
                                            <p:cond delay="0"/>
                                          </p:stCondLst>
                                        </p:cTn>
                                        <p:tgtEl>
                                          <p:spTgt spid="51"/>
                                        </p:tgtEl>
                                        <p:attrNameLst>
                                          <p:attrName>style.visibility</p:attrName>
                                        </p:attrNameLst>
                                      </p:cBhvr>
                                      <p:to>
                                        <p:strVal val="visible"/>
                                      </p:to>
                                    </p:set>
                                    <p:anim calcmode="lin" valueType="num">
                                      <p:cBhvr>
                                        <p:cTn id="29" dur="1000" fill="hold"/>
                                        <p:tgtEl>
                                          <p:spTgt spid="51"/>
                                        </p:tgtEl>
                                        <p:attrNameLst>
                                          <p:attrName>ppt_w</p:attrName>
                                        </p:attrNameLst>
                                      </p:cBhvr>
                                      <p:tavLst>
                                        <p:tav tm="0">
                                          <p:val>
                                            <p:fltVal val="0"/>
                                          </p:val>
                                        </p:tav>
                                        <p:tav tm="100000">
                                          <p:val>
                                            <p:strVal val="#ppt_w"/>
                                          </p:val>
                                        </p:tav>
                                      </p:tavLst>
                                    </p:anim>
                                    <p:anim calcmode="lin" valueType="num">
                                      <p:cBhvr>
                                        <p:cTn id="30" dur="1000" fill="hold"/>
                                        <p:tgtEl>
                                          <p:spTgt spid="51"/>
                                        </p:tgtEl>
                                        <p:attrNameLst>
                                          <p:attrName>ppt_h</p:attrName>
                                        </p:attrNameLst>
                                      </p:cBhvr>
                                      <p:tavLst>
                                        <p:tav tm="0">
                                          <p:val>
                                            <p:fltVal val="0"/>
                                          </p:val>
                                        </p:tav>
                                        <p:tav tm="100000">
                                          <p:val>
                                            <p:strVal val="#ppt_h"/>
                                          </p:val>
                                        </p:tav>
                                      </p:tavLst>
                                    </p:anim>
                                    <p:anim calcmode="lin" valueType="num">
                                      <p:cBhvr>
                                        <p:cTn id="31" dur="1000" fill="hold"/>
                                        <p:tgtEl>
                                          <p:spTgt spid="51"/>
                                        </p:tgtEl>
                                        <p:attrNameLst>
                                          <p:attrName>style.rotation</p:attrName>
                                        </p:attrNameLst>
                                      </p:cBhvr>
                                      <p:tavLst>
                                        <p:tav tm="0">
                                          <p:val>
                                            <p:fltVal val="90"/>
                                          </p:val>
                                        </p:tav>
                                        <p:tav tm="100000">
                                          <p:val>
                                            <p:fltVal val="0"/>
                                          </p:val>
                                        </p:tav>
                                      </p:tavLst>
                                    </p:anim>
                                    <p:animEffect transition="in" filter="fade">
                                      <p:cBhvr>
                                        <p:cTn id="32" dur="1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28625" y="785813"/>
            <a:ext cx="8515350" cy="890587"/>
          </a:xfrm>
        </p:spPr>
        <p:txBody>
          <a:bodyPr/>
          <a:lstStyle/>
          <a:p>
            <a:pPr eaLnBrk="1" hangingPunct="1"/>
            <a:r>
              <a:rPr lang="zh-CN" altLang="en-US" sz="4000"/>
              <a:t>归并排序详细过程</a:t>
            </a:r>
            <a:endParaRPr lang="zh-CN" altLang="en-US" sz="4000"/>
          </a:p>
        </p:txBody>
      </p:sp>
      <p:sp>
        <p:nvSpPr>
          <p:cNvPr id="49156" name="Rectangle 3"/>
          <p:cNvSpPr>
            <a:spLocks noGrp="1" noChangeArrowheads="1"/>
          </p:cNvSpPr>
          <p:nvPr>
            <p:ph type="body" idx="1"/>
          </p:nvPr>
        </p:nvSpPr>
        <p:spPr>
          <a:xfrm>
            <a:off x="571500" y="5929313"/>
            <a:ext cx="7772400" cy="388937"/>
          </a:xfrm>
        </p:spPr>
        <p:txBody>
          <a:bodyPr/>
          <a:lstStyle/>
          <a:p>
            <a:pPr marL="0" indent="0" eaLnBrk="1" hangingPunct="1">
              <a:buFont typeface="Wingdings" panose="05000000000000000000" pitchFamily="2" charset="2"/>
              <a:buNone/>
              <a:defRPr/>
            </a:pPr>
            <a:r>
              <a:rPr lang="zh-CN" altLang="en-US" sz="2800" dirty="0"/>
              <a:t>如此类推，直到最后归并得到一个有序序列为止。</a:t>
            </a:r>
            <a:endParaRPr lang="zh-CN" altLang="en-US" sz="2800" dirty="0"/>
          </a:p>
          <a:p>
            <a:pPr eaLnBrk="1" hangingPunct="1">
              <a:defRPr/>
            </a:pPr>
            <a:endParaRPr lang="zh-CN" altLang="en-US" sz="2800" dirty="0"/>
          </a:p>
        </p:txBody>
      </p:sp>
      <p:pic>
        <p:nvPicPr>
          <p:cNvPr id="70660" name="Picture 4" descr="9D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950" y="2060575"/>
            <a:ext cx="8785225" cy="318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圆角矩形 6"/>
          <p:cNvSpPr/>
          <p:nvPr/>
        </p:nvSpPr>
        <p:spPr>
          <a:xfrm>
            <a:off x="428625" y="3500438"/>
            <a:ext cx="8429625" cy="214312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b="1" dirty="0">
                <a:solidFill>
                  <a:srgbClr val="003399"/>
                </a:solidFill>
              </a:rPr>
              <a:t>          二路归并排序开始时将待排序列看成</a:t>
            </a:r>
            <a:r>
              <a:rPr lang="en-US" altLang="zh-CN" sz="2800" b="1" dirty="0">
                <a:solidFill>
                  <a:srgbClr val="003399"/>
                </a:solidFill>
              </a:rPr>
              <a:t>n</a:t>
            </a:r>
            <a:r>
              <a:rPr lang="zh-CN" altLang="en-US" sz="2800" b="1" dirty="0">
                <a:solidFill>
                  <a:srgbClr val="003399"/>
                </a:solidFill>
              </a:rPr>
              <a:t>个已排好序的子序列，每一个子序列中只含有一个记录。将两个相邻的子序逐一两两合并，得到</a:t>
            </a:r>
            <a:r>
              <a:rPr lang="en-US" altLang="zh-CN" sz="2800" b="1" dirty="0">
                <a:solidFill>
                  <a:srgbClr val="003399"/>
                </a:solidFill>
              </a:rPr>
              <a:t>n/2</a:t>
            </a:r>
            <a:r>
              <a:rPr lang="zh-CN" altLang="en-US" sz="2800" b="1" dirty="0">
                <a:solidFill>
                  <a:srgbClr val="003399"/>
                </a:solidFill>
              </a:rPr>
              <a:t>个有序子序列。每个子序列中含有</a:t>
            </a:r>
            <a:r>
              <a:rPr lang="en-US" altLang="zh-CN" sz="2800" b="1" dirty="0">
                <a:solidFill>
                  <a:srgbClr val="003399"/>
                </a:solidFill>
              </a:rPr>
              <a:t>2</a:t>
            </a:r>
            <a:r>
              <a:rPr lang="zh-CN" altLang="en-US" sz="2800" b="1" dirty="0">
                <a:solidFill>
                  <a:srgbClr val="003399"/>
                </a:solidFill>
              </a:rPr>
              <a:t>个记录（最后一个可能只有</a:t>
            </a:r>
            <a:r>
              <a:rPr lang="en-US" altLang="zh-CN" sz="2800" b="1" dirty="0">
                <a:solidFill>
                  <a:srgbClr val="003399"/>
                </a:solidFill>
              </a:rPr>
              <a:t>1</a:t>
            </a:r>
            <a:r>
              <a:rPr lang="zh-CN" altLang="en-US" sz="2800" b="1" dirty="0">
                <a:solidFill>
                  <a:srgbClr val="003399"/>
                </a:solidFill>
              </a:rPr>
              <a:t>个记录的子序列），这是第一趟归并的结果。</a:t>
            </a:r>
            <a:endParaRPr lang="zh-CN" altLang="en-US" sz="2800" b="1" dirty="0">
              <a:solidFill>
                <a:srgbClr val="003399"/>
              </a:solidFill>
            </a:endParaRPr>
          </a:p>
        </p:txBody>
      </p:sp>
      <p:sp>
        <p:nvSpPr>
          <p:cNvPr id="8" name="圆角矩形 7"/>
          <p:cNvSpPr/>
          <p:nvPr/>
        </p:nvSpPr>
        <p:spPr>
          <a:xfrm>
            <a:off x="428625" y="4429125"/>
            <a:ext cx="8501063" cy="1500188"/>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800" b="1" dirty="0">
                <a:solidFill>
                  <a:srgbClr val="003399"/>
                </a:solidFill>
              </a:rPr>
              <a:t>	</a:t>
            </a:r>
            <a:r>
              <a:rPr lang="zh-CN" altLang="en-US" sz="2800" b="1" dirty="0">
                <a:solidFill>
                  <a:srgbClr val="003399"/>
                </a:solidFill>
              </a:rPr>
              <a:t>第二趟归并在第一趟归并的结果上进行，再将相邻的子序逐一两两合并，得</a:t>
            </a:r>
            <a:r>
              <a:rPr lang="en-US" altLang="zh-CN" sz="2800" b="1" dirty="0">
                <a:solidFill>
                  <a:srgbClr val="003399"/>
                </a:solidFill>
              </a:rPr>
              <a:t>n/2/2</a:t>
            </a:r>
            <a:r>
              <a:rPr lang="zh-CN" altLang="en-US" sz="2800" b="1" dirty="0">
                <a:solidFill>
                  <a:srgbClr val="003399"/>
                </a:solidFill>
              </a:rPr>
              <a:t>个有序子序列。</a:t>
            </a:r>
            <a:endParaRPr lang="zh-CN" altLang="en-US" sz="2800" b="1" dirty="0">
              <a:solidFill>
                <a:srgbClr val="003399"/>
              </a:solidFill>
            </a:endParaRPr>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xit" presetSubtype="16" fill="hold" grpId="0" nodeType="clickEffect">
                                  <p:stCondLst>
                                    <p:cond delay="0"/>
                                  </p:stCondLst>
                                  <p:childTnLst>
                                    <p:animEffect transition="out" filter="diamond(in)">
                                      <p:cBhvr>
                                        <p:cTn id="6" dur="2000"/>
                                        <p:tgtEl>
                                          <p:spTgt spid="7"/>
                                        </p:tgtEl>
                                      </p:cBhvr>
                                    </p:animEffect>
                                    <p:set>
                                      <p:cBhvr>
                                        <p:cTn id="7" dur="1" fill="hold">
                                          <p:stCondLst>
                                            <p:cond delay="1999"/>
                                          </p:stCondLst>
                                        </p:cTn>
                                        <p:tgtEl>
                                          <p:spTgt spid="7"/>
                                        </p:tgtEl>
                                        <p:attrNameLst>
                                          <p:attrName>style.visibility</p:attrName>
                                        </p:attrNameLst>
                                      </p:cBhvr>
                                      <p:to>
                                        <p:strVal val="hidden"/>
                                      </p:to>
                                    </p:set>
                                  </p:childTnLst>
                                </p:cTn>
                              </p:par>
                              <p:par>
                                <p:cTn id="8" presetID="3" presetClass="entr" presetSubtype="10" fill="hold" grpId="1"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xit" presetSubtype="16" fill="hold" grpId="0" nodeType="clickEffect">
                                  <p:stCondLst>
                                    <p:cond delay="0"/>
                                  </p:stCondLst>
                                  <p:childTnLst>
                                    <p:animEffect transition="out" filter="diamond(in)">
                                      <p:cBhvr>
                                        <p:cTn id="14" dur="2000"/>
                                        <p:tgtEl>
                                          <p:spTgt spid="8"/>
                                        </p:tgtEl>
                                      </p:cBhvr>
                                    </p:animEffect>
                                    <p:set>
                                      <p:cBhvr>
                                        <p:cTn id="15" dur="1" fill="hold">
                                          <p:stCondLst>
                                            <p:cond delay="1999"/>
                                          </p:stCondLst>
                                        </p:cTn>
                                        <p:tgtEl>
                                          <p:spTgt spid="8"/>
                                        </p:tgtEl>
                                        <p:attrNameLst>
                                          <p:attrName>style.visibility</p:attrName>
                                        </p:attrNameLst>
                                      </p:cBhvr>
                                      <p:to>
                                        <p:strVal val="hidden"/>
                                      </p:to>
                                    </p:set>
                                  </p:childTnLst>
                                </p:cTn>
                              </p:par>
                              <p:par>
                                <p:cTn id="16" presetID="1" presetClass="entr" presetSubtype="0" fill="hold" grpId="0" nodeType="withEffect">
                                  <p:stCondLst>
                                    <p:cond delay="0"/>
                                  </p:stCondLst>
                                  <p:childTnLst>
                                    <p:set>
                                      <p:cBhvr>
                                        <p:cTn id="17" dur="1" fill="hold">
                                          <p:stCondLst>
                                            <p:cond delay="0"/>
                                          </p:stCondLst>
                                        </p:cTn>
                                        <p:tgtEl>
                                          <p:spTgt spid="4915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build="p"/>
      <p:bldP spid="7" grpId="0" animBg="1"/>
      <p:bldP spid="8" grpId="0" animBg="1"/>
      <p:bldP spid="8" grpId="1"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zh-CN" altLang="en-US"/>
              <a:t>一次归并详解 </a:t>
            </a:r>
            <a:endParaRPr lang="zh-CN" altLang="en-US"/>
          </a:p>
        </p:txBody>
      </p:sp>
      <p:sp>
        <p:nvSpPr>
          <p:cNvPr id="71683" name="Rectangle 3"/>
          <p:cNvSpPr>
            <a:spLocks noGrp="1" noChangeArrowheads="1"/>
          </p:cNvSpPr>
          <p:nvPr>
            <p:ph type="body" idx="1"/>
          </p:nvPr>
        </p:nvSpPr>
        <p:spPr/>
        <p:txBody>
          <a:bodyPr/>
          <a:lstStyle/>
          <a:p>
            <a:pPr eaLnBrk="1" hangingPunct="1"/>
            <a:endParaRPr lang="zh-CN" altLang="en-US"/>
          </a:p>
        </p:txBody>
      </p:sp>
      <p:pic>
        <p:nvPicPr>
          <p:cNvPr id="71684" name="Picture 4" descr="9d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188" y="1916113"/>
            <a:ext cx="7273925" cy="421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zh-CN" altLang="en-US" sz="3600"/>
              <a:t>两个有序序列合并为一个有序序列</a:t>
            </a:r>
            <a:endParaRPr lang="zh-CN" altLang="en-US" sz="3600"/>
          </a:p>
        </p:txBody>
      </p:sp>
      <p:sp>
        <p:nvSpPr>
          <p:cNvPr id="72707" name="内容占位符 2"/>
          <p:cNvSpPr>
            <a:spLocks noGrp="1"/>
          </p:cNvSpPr>
          <p:nvPr>
            <p:ph idx="1"/>
          </p:nvPr>
        </p:nvSpPr>
        <p:spPr>
          <a:xfrm>
            <a:off x="0" y="1785938"/>
            <a:ext cx="9144000" cy="5072062"/>
          </a:xfrm>
          <a:solidFill>
            <a:srgbClr val="FFCCFF"/>
          </a:solidFill>
        </p:spPr>
        <p:txBody>
          <a:bodyPr/>
          <a:lstStyle/>
          <a:p>
            <a:pPr marL="0" indent="0">
              <a:buFont typeface="Wingdings" panose="05000000000000000000" pitchFamily="2" charset="2"/>
              <a:buNone/>
            </a:pPr>
            <a:r>
              <a:rPr lang="en-US" altLang="zh-CN" sz="2000"/>
              <a:t> private static void merge(int[] X, int[] Y, int m, int r, int n)   //</a:t>
            </a:r>
            <a:r>
              <a:rPr lang="zh-CN" altLang="en-US" sz="2000"/>
              <a:t>一次归并</a:t>
            </a:r>
            <a:endParaRPr lang="zh-CN" altLang="en-US" sz="2000"/>
          </a:p>
          <a:p>
            <a:pPr marL="0" indent="0">
              <a:buFont typeface="Wingdings" panose="05000000000000000000" pitchFamily="2" charset="2"/>
              <a:buNone/>
            </a:pPr>
            <a:r>
              <a:rPr lang="zh-CN" altLang="en-US" sz="2000"/>
              <a:t>    </a:t>
            </a:r>
            <a:r>
              <a:rPr lang="en-US" altLang="zh-CN" sz="2000"/>
              <a:t>{  int i=m, j=r, k=m;</a:t>
            </a:r>
            <a:endParaRPr lang="en-US" altLang="zh-CN" sz="2000"/>
          </a:p>
          <a:p>
            <a:pPr marL="0" indent="0">
              <a:buFont typeface="Wingdings" panose="05000000000000000000" pitchFamily="2" charset="2"/>
              <a:buNone/>
            </a:pPr>
            <a:r>
              <a:rPr lang="en-US" altLang="zh-CN" sz="2000">
                <a:solidFill>
                  <a:srgbClr val="FF0000"/>
                </a:solidFill>
              </a:rPr>
              <a:t>        while (i&lt;r &amp;&amp; j&lt;r+n &amp;&amp; j&lt;X.length) //</a:t>
            </a:r>
            <a:r>
              <a:rPr lang="zh-CN" altLang="en-US" sz="2000">
                <a:solidFill>
                  <a:srgbClr val="FF0000"/>
                </a:solidFill>
              </a:rPr>
              <a:t>将</a:t>
            </a:r>
            <a:r>
              <a:rPr lang="en-US" altLang="zh-CN" sz="2000">
                <a:solidFill>
                  <a:srgbClr val="FF0000"/>
                </a:solidFill>
              </a:rPr>
              <a:t>X</a:t>
            </a:r>
            <a:r>
              <a:rPr lang="zh-CN" altLang="en-US" sz="2000">
                <a:solidFill>
                  <a:srgbClr val="FF0000"/>
                </a:solidFill>
              </a:rPr>
              <a:t>中两个相邻子序列归并到</a:t>
            </a:r>
            <a:r>
              <a:rPr lang="en-US" altLang="zh-CN" sz="2000">
                <a:solidFill>
                  <a:srgbClr val="FF0000"/>
                </a:solidFill>
              </a:rPr>
              <a:t>Y</a:t>
            </a:r>
            <a:r>
              <a:rPr lang="zh-CN" altLang="en-US" sz="2000">
                <a:solidFill>
                  <a:srgbClr val="FF0000"/>
                </a:solidFill>
              </a:rPr>
              <a:t>中</a:t>
            </a:r>
            <a:endParaRPr lang="zh-CN" altLang="en-US" sz="2000">
              <a:solidFill>
                <a:srgbClr val="FF0000"/>
              </a:solidFill>
            </a:endParaRPr>
          </a:p>
          <a:p>
            <a:pPr marL="0" indent="0">
              <a:buFont typeface="Wingdings" panose="05000000000000000000" pitchFamily="2" charset="2"/>
              <a:buNone/>
            </a:pPr>
            <a:r>
              <a:rPr lang="zh-CN" altLang="en-US" sz="2000">
                <a:solidFill>
                  <a:srgbClr val="FF0000"/>
                </a:solidFill>
              </a:rPr>
              <a:t>            </a:t>
            </a:r>
            <a:r>
              <a:rPr lang="en-US" altLang="zh-CN" sz="2000">
                <a:solidFill>
                  <a:srgbClr val="FF0000"/>
                </a:solidFill>
              </a:rPr>
              <a:t>if (X[i]&lt;X[j])                                 //</a:t>
            </a:r>
            <a:r>
              <a:rPr lang="zh-CN" altLang="en-US" sz="2000">
                <a:solidFill>
                  <a:srgbClr val="FF0000"/>
                </a:solidFill>
              </a:rPr>
              <a:t>较小值复制到</a:t>
            </a:r>
            <a:r>
              <a:rPr lang="en-US" altLang="zh-CN" sz="2000">
                <a:solidFill>
                  <a:srgbClr val="FF0000"/>
                </a:solidFill>
              </a:rPr>
              <a:t>Y</a:t>
            </a:r>
            <a:r>
              <a:rPr lang="zh-CN" altLang="en-US" sz="2000">
                <a:solidFill>
                  <a:srgbClr val="FF0000"/>
                </a:solidFill>
              </a:rPr>
              <a:t>中</a:t>
            </a:r>
            <a:endParaRPr lang="zh-CN" altLang="en-US" sz="2000">
              <a:solidFill>
                <a:srgbClr val="FF0000"/>
              </a:solidFill>
            </a:endParaRPr>
          </a:p>
          <a:p>
            <a:pPr marL="0" indent="0">
              <a:buFont typeface="Wingdings" panose="05000000000000000000" pitchFamily="2" charset="2"/>
              <a:buNone/>
            </a:pPr>
            <a:r>
              <a:rPr lang="zh-CN" altLang="en-US" sz="2000">
                <a:solidFill>
                  <a:srgbClr val="FF0000"/>
                </a:solidFill>
              </a:rPr>
              <a:t>                </a:t>
            </a:r>
            <a:r>
              <a:rPr lang="en-US" altLang="zh-CN" sz="2000">
                <a:solidFill>
                  <a:srgbClr val="FF0000"/>
                </a:solidFill>
              </a:rPr>
              <a:t>Y[k++]=X[i++];</a:t>
            </a:r>
            <a:endParaRPr lang="en-US" altLang="zh-CN" sz="2000">
              <a:solidFill>
                <a:srgbClr val="FF0000"/>
              </a:solidFill>
            </a:endParaRPr>
          </a:p>
          <a:p>
            <a:pPr marL="0" indent="0">
              <a:buFont typeface="Wingdings" panose="05000000000000000000" pitchFamily="2" charset="2"/>
              <a:buNone/>
            </a:pPr>
            <a:r>
              <a:rPr lang="en-US" altLang="zh-CN" sz="2000">
                <a:solidFill>
                  <a:srgbClr val="FF0000"/>
                </a:solidFill>
              </a:rPr>
              <a:t>            else</a:t>
            </a:r>
            <a:endParaRPr lang="en-US" altLang="zh-CN" sz="2000">
              <a:solidFill>
                <a:srgbClr val="FF0000"/>
              </a:solidFill>
            </a:endParaRPr>
          </a:p>
          <a:p>
            <a:pPr marL="0" indent="0">
              <a:buFont typeface="Wingdings" panose="05000000000000000000" pitchFamily="2" charset="2"/>
              <a:buNone/>
            </a:pPr>
            <a:r>
              <a:rPr lang="en-US" altLang="zh-CN" sz="2000">
                <a:solidFill>
                  <a:srgbClr val="FF0000"/>
                </a:solidFill>
              </a:rPr>
              <a:t>                Y[k++]=X[j++];</a:t>
            </a:r>
            <a:endParaRPr lang="en-US" altLang="zh-CN" sz="2000">
              <a:solidFill>
                <a:srgbClr val="FF0000"/>
              </a:solidFill>
            </a:endParaRPr>
          </a:p>
          <a:p>
            <a:pPr marL="0" indent="0">
              <a:buFont typeface="Wingdings" panose="05000000000000000000" pitchFamily="2" charset="2"/>
              <a:buNone/>
            </a:pPr>
            <a:r>
              <a:rPr lang="en-US" altLang="zh-CN" sz="2000">
                <a:solidFill>
                  <a:srgbClr val="003399"/>
                </a:solidFill>
              </a:rPr>
              <a:t>        while (i&lt;r)                                        //</a:t>
            </a:r>
            <a:r>
              <a:rPr lang="zh-CN" altLang="en-US" sz="2000">
                <a:solidFill>
                  <a:srgbClr val="003399"/>
                </a:solidFill>
              </a:rPr>
              <a:t>将前一个子序列剩余元素复制到</a:t>
            </a:r>
            <a:r>
              <a:rPr lang="en-US" altLang="zh-CN" sz="2000">
                <a:solidFill>
                  <a:srgbClr val="003399"/>
                </a:solidFill>
              </a:rPr>
              <a:t>Y</a:t>
            </a:r>
            <a:r>
              <a:rPr lang="zh-CN" altLang="en-US" sz="2000">
                <a:solidFill>
                  <a:srgbClr val="003399"/>
                </a:solidFill>
              </a:rPr>
              <a:t>中</a:t>
            </a:r>
            <a:endParaRPr lang="zh-CN" altLang="en-US" sz="2000">
              <a:solidFill>
                <a:srgbClr val="003399"/>
              </a:solidFill>
            </a:endParaRPr>
          </a:p>
          <a:p>
            <a:pPr marL="0" indent="0">
              <a:buFont typeface="Wingdings" panose="05000000000000000000" pitchFamily="2" charset="2"/>
              <a:buNone/>
            </a:pPr>
            <a:r>
              <a:rPr lang="zh-CN" altLang="en-US" sz="2000">
                <a:solidFill>
                  <a:srgbClr val="003399"/>
                </a:solidFill>
              </a:rPr>
              <a:t>            </a:t>
            </a:r>
            <a:r>
              <a:rPr lang="en-US" altLang="zh-CN" sz="2000">
                <a:solidFill>
                  <a:srgbClr val="003399"/>
                </a:solidFill>
              </a:rPr>
              <a:t>Y[k++]=X[i++];</a:t>
            </a:r>
            <a:endParaRPr lang="en-US" altLang="zh-CN" sz="2000">
              <a:solidFill>
                <a:srgbClr val="003399"/>
              </a:solidFill>
            </a:endParaRPr>
          </a:p>
          <a:p>
            <a:pPr marL="0" indent="0">
              <a:buFont typeface="Wingdings" panose="05000000000000000000" pitchFamily="2" charset="2"/>
              <a:buNone/>
            </a:pPr>
            <a:r>
              <a:rPr lang="en-US" altLang="zh-CN" sz="2000">
                <a:solidFill>
                  <a:srgbClr val="003399"/>
                </a:solidFill>
              </a:rPr>
              <a:t>        while (j&lt;r+n &amp;&amp; j&lt;X.length)          //</a:t>
            </a:r>
            <a:r>
              <a:rPr lang="zh-CN" altLang="en-US" sz="2000">
                <a:solidFill>
                  <a:srgbClr val="003399"/>
                </a:solidFill>
              </a:rPr>
              <a:t>将后一个子序列剩余元素复制到</a:t>
            </a:r>
            <a:r>
              <a:rPr lang="en-US" altLang="zh-CN" sz="2000">
                <a:solidFill>
                  <a:srgbClr val="003399"/>
                </a:solidFill>
              </a:rPr>
              <a:t>Y</a:t>
            </a:r>
            <a:r>
              <a:rPr lang="zh-CN" altLang="en-US" sz="2000">
                <a:solidFill>
                  <a:srgbClr val="003399"/>
                </a:solidFill>
              </a:rPr>
              <a:t>中</a:t>
            </a:r>
            <a:endParaRPr lang="zh-CN" altLang="en-US" sz="2000">
              <a:solidFill>
                <a:srgbClr val="003399"/>
              </a:solidFill>
            </a:endParaRPr>
          </a:p>
          <a:p>
            <a:pPr marL="0" indent="0">
              <a:buFont typeface="Wingdings" panose="05000000000000000000" pitchFamily="2" charset="2"/>
              <a:buNone/>
            </a:pPr>
            <a:r>
              <a:rPr lang="zh-CN" altLang="en-US" sz="2000">
                <a:solidFill>
                  <a:srgbClr val="003399"/>
                </a:solidFill>
              </a:rPr>
              <a:t>            </a:t>
            </a:r>
            <a:r>
              <a:rPr lang="en-US" altLang="zh-CN" sz="2000">
                <a:solidFill>
                  <a:srgbClr val="003399"/>
                </a:solidFill>
              </a:rPr>
              <a:t>Y[k++]=X[j++];</a:t>
            </a:r>
            <a:endParaRPr lang="en-US" altLang="zh-CN" sz="2000">
              <a:solidFill>
                <a:srgbClr val="003399"/>
              </a:solidFill>
            </a:endParaRPr>
          </a:p>
          <a:p>
            <a:pPr marL="0" indent="0">
              <a:buFont typeface="Wingdings" panose="05000000000000000000" pitchFamily="2" charset="2"/>
              <a:buNone/>
            </a:pPr>
            <a:r>
              <a:rPr lang="en-US" altLang="zh-CN" sz="2000"/>
              <a:t>    }</a:t>
            </a:r>
            <a:endParaRPr lang="zh-CN" altLang="en-US" sz="2000"/>
          </a:p>
        </p:txBody>
      </p:sp>
      <p:sp>
        <p:nvSpPr>
          <p:cNvPr id="5" name="矩形标注 4"/>
          <p:cNvSpPr/>
          <p:nvPr/>
        </p:nvSpPr>
        <p:spPr>
          <a:xfrm>
            <a:off x="1000125" y="285750"/>
            <a:ext cx="8001000" cy="1285875"/>
          </a:xfrm>
          <a:prstGeom prst="wedgeRectCallout">
            <a:avLst>
              <a:gd name="adj1" fmla="val -5768"/>
              <a:gd name="adj2" fmla="val 71389"/>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rgbClr val="FFFF00"/>
                </a:solidFill>
              </a:rPr>
              <a:t>假设两个有序的子序是存储在同一个数组</a:t>
            </a:r>
            <a:r>
              <a:rPr lang="en-US" altLang="zh-CN" b="1" dirty="0">
                <a:solidFill>
                  <a:srgbClr val="FFFF00"/>
                </a:solidFill>
              </a:rPr>
              <a:t>X</a:t>
            </a:r>
            <a:r>
              <a:rPr lang="zh-CN" altLang="en-US" b="1" dirty="0">
                <a:solidFill>
                  <a:srgbClr val="FFFF00"/>
                </a:solidFill>
              </a:rPr>
              <a:t>中相邻的两个子序，第一个子序列从</a:t>
            </a:r>
            <a:r>
              <a:rPr lang="en-US" altLang="zh-CN" b="1" dirty="0">
                <a:solidFill>
                  <a:srgbClr val="FFFF00"/>
                </a:solidFill>
              </a:rPr>
              <a:t>X[m]</a:t>
            </a:r>
            <a:r>
              <a:rPr lang="zh-CN" altLang="en-US" b="1" dirty="0">
                <a:solidFill>
                  <a:srgbClr val="FFFF00"/>
                </a:solidFill>
              </a:rPr>
              <a:t>到</a:t>
            </a:r>
            <a:r>
              <a:rPr lang="en-US" altLang="zh-CN" b="1" dirty="0">
                <a:solidFill>
                  <a:srgbClr val="FFFF00"/>
                </a:solidFill>
              </a:rPr>
              <a:t>X[r-1] </a:t>
            </a:r>
            <a:r>
              <a:rPr lang="zh-CN" altLang="en-US" b="1" dirty="0">
                <a:solidFill>
                  <a:srgbClr val="FFFF00"/>
                </a:solidFill>
              </a:rPr>
              <a:t>，第二个子序列是从</a:t>
            </a:r>
            <a:r>
              <a:rPr lang="en-US" altLang="zh-CN" b="1" dirty="0">
                <a:solidFill>
                  <a:srgbClr val="FFFF00"/>
                </a:solidFill>
              </a:rPr>
              <a:t>X[r]</a:t>
            </a:r>
            <a:r>
              <a:rPr lang="zh-CN" altLang="en-US" b="1" dirty="0">
                <a:solidFill>
                  <a:srgbClr val="FFFF00"/>
                </a:solidFill>
              </a:rPr>
              <a:t>到</a:t>
            </a:r>
            <a:r>
              <a:rPr lang="en-US" altLang="zh-CN" b="1" dirty="0">
                <a:solidFill>
                  <a:srgbClr val="FFFF00"/>
                </a:solidFill>
              </a:rPr>
              <a:t>X[length]</a:t>
            </a:r>
            <a:r>
              <a:rPr lang="zh-CN" altLang="en-US" b="1" dirty="0">
                <a:solidFill>
                  <a:srgbClr val="FFFF00"/>
                </a:solidFill>
              </a:rPr>
              <a:t> 。（</a:t>
            </a:r>
            <a:r>
              <a:rPr lang="en-US" altLang="zh-CN" b="1" dirty="0">
                <a:solidFill>
                  <a:srgbClr val="FFFF00"/>
                </a:solidFill>
              </a:rPr>
              <a:t>m ≤ r ≤ length</a:t>
            </a:r>
            <a:r>
              <a:rPr lang="zh-CN" altLang="en-US" b="1" dirty="0">
                <a:solidFill>
                  <a:srgbClr val="FFFF00"/>
                </a:solidFill>
              </a:rPr>
              <a:t>）。</a:t>
            </a:r>
            <a:endParaRPr lang="zh-CN" altLang="en-US" b="1" dirty="0">
              <a:solidFill>
                <a:srgbClr val="FFFF00"/>
              </a:solidFill>
            </a:endParaRPr>
          </a:p>
        </p:txBody>
      </p:sp>
      <p:sp>
        <p:nvSpPr>
          <p:cNvPr id="6" name="矩形标注 5"/>
          <p:cNvSpPr/>
          <p:nvPr/>
        </p:nvSpPr>
        <p:spPr>
          <a:xfrm>
            <a:off x="928688" y="785813"/>
            <a:ext cx="8001000" cy="1285875"/>
          </a:xfrm>
          <a:prstGeom prst="wedgeRectCallout">
            <a:avLst>
              <a:gd name="adj1" fmla="val -28885"/>
              <a:gd name="adj2" fmla="val 76238"/>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rgbClr val="FFFF00"/>
                </a:solidFill>
              </a:rPr>
              <a:t>设</a:t>
            </a:r>
            <a:r>
              <a:rPr lang="en-US" altLang="zh-CN" sz="2800" b="1" dirty="0" err="1">
                <a:solidFill>
                  <a:srgbClr val="FFFF00"/>
                </a:solidFill>
              </a:rPr>
              <a:t>i</a:t>
            </a:r>
            <a:r>
              <a:rPr lang="en-US" altLang="zh-CN" sz="2800" b="1" dirty="0">
                <a:solidFill>
                  <a:srgbClr val="FFFF00"/>
                </a:solidFill>
              </a:rPr>
              <a:t>, j</a:t>
            </a:r>
            <a:r>
              <a:rPr lang="zh-CN" altLang="en-US" sz="2800" b="1" dirty="0">
                <a:solidFill>
                  <a:srgbClr val="FFFF00"/>
                </a:solidFill>
              </a:rPr>
              <a:t>两个整型指针初始分别指向两个有序子序的起始位置</a:t>
            </a:r>
            <a:r>
              <a:rPr lang="en-US" altLang="zh-CN" sz="2800" b="1" dirty="0">
                <a:solidFill>
                  <a:srgbClr val="FFFF00"/>
                </a:solidFill>
              </a:rPr>
              <a:t>m</a:t>
            </a:r>
            <a:r>
              <a:rPr lang="zh-CN" altLang="en-US" sz="2800" b="1" dirty="0">
                <a:solidFill>
                  <a:srgbClr val="FFFF00"/>
                </a:solidFill>
              </a:rPr>
              <a:t>和</a:t>
            </a:r>
            <a:r>
              <a:rPr lang="en-US" altLang="zh-CN" sz="2800" b="1" dirty="0">
                <a:solidFill>
                  <a:srgbClr val="FFFF00"/>
                </a:solidFill>
              </a:rPr>
              <a:t>r</a:t>
            </a:r>
            <a:r>
              <a:rPr lang="zh-CN" altLang="en-US" sz="2800" b="1" dirty="0">
                <a:solidFill>
                  <a:srgbClr val="FFFF00"/>
                </a:solidFill>
              </a:rPr>
              <a:t>，</a:t>
            </a:r>
            <a:r>
              <a:rPr lang="en-US" altLang="zh-CN" sz="2800" b="1" dirty="0">
                <a:solidFill>
                  <a:srgbClr val="FFFF00"/>
                </a:solidFill>
              </a:rPr>
              <a:t>k</a:t>
            </a:r>
            <a:r>
              <a:rPr lang="zh-CN" altLang="en-US" sz="2800" b="1" dirty="0">
                <a:solidFill>
                  <a:srgbClr val="FFFF00"/>
                </a:solidFill>
              </a:rPr>
              <a:t>为合并后存储在</a:t>
            </a:r>
            <a:r>
              <a:rPr lang="en-US" altLang="zh-CN" sz="2800" b="1" dirty="0">
                <a:solidFill>
                  <a:srgbClr val="FFFF00"/>
                </a:solidFill>
              </a:rPr>
              <a:t>Y</a:t>
            </a:r>
            <a:r>
              <a:rPr lang="zh-CN" altLang="en-US" sz="2800" b="1" dirty="0">
                <a:solidFill>
                  <a:srgbClr val="FFFF00"/>
                </a:solidFill>
              </a:rPr>
              <a:t>数组中的位置</a:t>
            </a:r>
            <a:endParaRPr lang="zh-CN" altLang="en-US" sz="2800" b="1" dirty="0">
              <a:solidFill>
                <a:srgbClr val="FFFF00"/>
              </a:solidFill>
            </a:endParaRPr>
          </a:p>
        </p:txBody>
      </p:sp>
      <p:sp>
        <p:nvSpPr>
          <p:cNvPr id="7" name="矩形标注 6"/>
          <p:cNvSpPr/>
          <p:nvPr/>
        </p:nvSpPr>
        <p:spPr>
          <a:xfrm>
            <a:off x="4714875" y="2214563"/>
            <a:ext cx="4429125" cy="2143125"/>
          </a:xfrm>
          <a:prstGeom prst="wedgeRectCallout">
            <a:avLst>
              <a:gd name="adj1" fmla="val -66289"/>
              <a:gd name="adj2" fmla="val 26879"/>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t>合并时比较</a:t>
            </a:r>
            <a:r>
              <a:rPr lang="en-US" altLang="zh-CN" sz="2800" b="1" dirty="0"/>
              <a:t>X</a:t>
            </a:r>
            <a:r>
              <a:rPr lang="zh-CN" altLang="en-US" sz="2800" b="1" dirty="0"/>
              <a:t>［</a:t>
            </a:r>
            <a:r>
              <a:rPr lang="en-US" altLang="zh-CN" sz="2800" b="1" dirty="0" err="1"/>
              <a:t>i</a:t>
            </a:r>
            <a:r>
              <a:rPr lang="zh-CN" altLang="en-US" sz="2800" b="1" dirty="0"/>
              <a:t>］和</a:t>
            </a:r>
            <a:r>
              <a:rPr lang="en-US" altLang="zh-CN" sz="2800" b="1" dirty="0"/>
              <a:t>X</a:t>
            </a:r>
            <a:r>
              <a:rPr lang="zh-CN" altLang="en-US" sz="2800" b="1" dirty="0"/>
              <a:t>［</a:t>
            </a:r>
            <a:r>
              <a:rPr lang="en-US" altLang="zh-CN" sz="2800" b="1" dirty="0"/>
              <a:t>j</a:t>
            </a:r>
            <a:r>
              <a:rPr lang="zh-CN" altLang="en-US" sz="2800" b="1" dirty="0"/>
              <a:t>］的关键字，取小的记录复制到</a:t>
            </a:r>
            <a:r>
              <a:rPr lang="en-US" altLang="zh-CN" sz="2800" b="1" dirty="0"/>
              <a:t>Y</a:t>
            </a:r>
            <a:r>
              <a:rPr lang="zh-CN" altLang="en-US" sz="2800" b="1" dirty="0"/>
              <a:t>［</a:t>
            </a:r>
            <a:r>
              <a:rPr lang="en-US" altLang="zh-CN" sz="2800" b="1" dirty="0"/>
              <a:t>k</a:t>
            </a:r>
            <a:r>
              <a:rPr lang="zh-CN" altLang="en-US" sz="2800" b="1" dirty="0"/>
              <a:t>］中，</a:t>
            </a:r>
            <a:r>
              <a:rPr lang="en-US" altLang="zh-CN" sz="2800" b="1" dirty="0"/>
              <a:t>k</a:t>
            </a:r>
            <a:r>
              <a:rPr lang="zh-CN" altLang="en-US" sz="2800" b="1" dirty="0"/>
              <a:t>指针加</a:t>
            </a:r>
            <a:r>
              <a:rPr lang="en-US" altLang="zh-CN" sz="2800" b="1" dirty="0"/>
              <a:t>1</a:t>
            </a:r>
            <a:r>
              <a:rPr lang="zh-CN" altLang="en-US" sz="2800" b="1" dirty="0"/>
              <a:t>并对</a:t>
            </a:r>
            <a:r>
              <a:rPr lang="en-US" altLang="zh-CN" sz="2800" b="1" dirty="0" err="1"/>
              <a:t>i</a:t>
            </a:r>
            <a:r>
              <a:rPr lang="zh-CN" altLang="en-US" sz="2800" b="1" dirty="0"/>
              <a:t>或</a:t>
            </a:r>
            <a:r>
              <a:rPr lang="en-US" altLang="zh-CN" sz="2800" b="1" dirty="0"/>
              <a:t>j</a:t>
            </a:r>
            <a:r>
              <a:rPr lang="zh-CN" altLang="en-US" sz="2800" b="1" dirty="0"/>
              <a:t>指针加</a:t>
            </a:r>
            <a:r>
              <a:rPr lang="en-US" altLang="zh-CN" sz="2800" b="1" dirty="0"/>
              <a:t>1</a:t>
            </a:r>
            <a:r>
              <a:rPr lang="zh-CN" altLang="en-US" sz="2800" b="1" dirty="0"/>
              <a:t>。</a:t>
            </a:r>
            <a:endParaRPr lang="zh-CN" altLang="en-US" sz="2800" b="1" dirty="0">
              <a:solidFill>
                <a:srgbClr val="FFFF00"/>
              </a:solidFill>
            </a:endParaRPr>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z="5400"/>
              <a:t>排序的稳定性</a:t>
            </a:r>
            <a:endParaRPr lang="zh-CN" altLang="en-US" sz="5400"/>
          </a:p>
        </p:txBody>
      </p:sp>
      <p:sp>
        <p:nvSpPr>
          <p:cNvPr id="1177603" name="Rectangle 3"/>
          <p:cNvSpPr>
            <a:spLocks noGrp="1" noChangeArrowheads="1"/>
          </p:cNvSpPr>
          <p:nvPr>
            <p:ph type="body" idx="1"/>
          </p:nvPr>
        </p:nvSpPr>
        <p:spPr>
          <a:xfrm>
            <a:off x="790575" y="1906587"/>
            <a:ext cx="7772400" cy="4114800"/>
          </a:xfrm>
        </p:spPr>
        <p:txBody>
          <a:bodyPr/>
          <a:lstStyle/>
          <a:p>
            <a:pPr eaLnBrk="1" hangingPunct="1"/>
            <a:r>
              <a:rPr lang="zh-CN" altLang="en-US" dirty="0"/>
              <a:t>稳定性</a:t>
            </a:r>
            <a:endParaRPr lang="zh-CN" altLang="en-US" dirty="0"/>
          </a:p>
          <a:p>
            <a:pPr lvl="1" eaLnBrk="1" hangingPunct="1"/>
            <a:r>
              <a:rPr lang="zh-CN" altLang="en-US" dirty="0"/>
              <a:t>存在多个具有相同排序关键字的记录</a:t>
            </a:r>
            <a:endParaRPr lang="zh-CN" altLang="en-US" dirty="0"/>
          </a:p>
          <a:p>
            <a:pPr lvl="1" eaLnBrk="1" hangingPunct="1"/>
            <a:r>
              <a:rPr lang="zh-CN" altLang="en-US" dirty="0"/>
              <a:t>排序后这些记录的相对次序保持不变 </a:t>
            </a:r>
            <a:endParaRPr lang="zh-CN" altLang="en-US" dirty="0"/>
          </a:p>
          <a:p>
            <a:pPr eaLnBrk="1" hangingPunct="1"/>
            <a:r>
              <a:rPr lang="zh-CN" altLang="en-US" dirty="0"/>
              <a:t>稳定的例子：</a:t>
            </a:r>
            <a:endParaRPr lang="en-US" altLang="zh-CN" dirty="0"/>
          </a:p>
          <a:p>
            <a:pPr lvl="1" eaLnBrk="1" hangingPunct="1"/>
            <a:r>
              <a:rPr lang="zh-CN" altLang="en-US" dirty="0">
                <a:solidFill>
                  <a:schemeClr val="hlink"/>
                </a:solidFill>
              </a:rPr>
              <a:t> </a:t>
            </a:r>
            <a:r>
              <a:rPr lang="en-US" altLang="zh-CN" dirty="0">
                <a:solidFill>
                  <a:schemeClr val="hlink"/>
                </a:solidFill>
              </a:rPr>
              <a:t>34</a:t>
            </a:r>
            <a:r>
              <a:rPr lang="en-US" altLang="zh-CN" dirty="0"/>
              <a:t>   12   </a:t>
            </a:r>
            <a:r>
              <a:rPr lang="en-US" altLang="zh-CN" dirty="0">
                <a:solidFill>
                  <a:schemeClr val="tx2"/>
                </a:solidFill>
              </a:rPr>
              <a:t>34</a:t>
            </a:r>
            <a:r>
              <a:rPr lang="en-US" altLang="zh-CN" dirty="0">
                <a:solidFill>
                  <a:schemeClr val="tx2"/>
                </a:solidFill>
                <a:latin typeface="Tahoma" panose="020B0604030504040204" pitchFamily="34" charset="0"/>
              </a:rPr>
              <a:t>’</a:t>
            </a:r>
            <a:r>
              <a:rPr lang="en-US" altLang="zh-CN" dirty="0"/>
              <a:t>   08   96</a:t>
            </a:r>
            <a:endParaRPr lang="en-US" altLang="zh-CN" dirty="0"/>
          </a:p>
          <a:p>
            <a:pPr lvl="1" eaLnBrk="1" hangingPunct="1"/>
            <a:r>
              <a:rPr lang="en-US" altLang="zh-CN" dirty="0"/>
              <a:t> 08   12   </a:t>
            </a:r>
            <a:r>
              <a:rPr lang="en-US" altLang="zh-CN" dirty="0">
                <a:solidFill>
                  <a:schemeClr val="hlink"/>
                </a:solidFill>
              </a:rPr>
              <a:t>34</a:t>
            </a:r>
            <a:r>
              <a:rPr lang="en-US" altLang="zh-CN" dirty="0"/>
              <a:t>    </a:t>
            </a:r>
            <a:r>
              <a:rPr lang="en-US" altLang="zh-CN" dirty="0">
                <a:solidFill>
                  <a:schemeClr val="tx2"/>
                </a:solidFill>
              </a:rPr>
              <a:t>34</a:t>
            </a:r>
            <a:r>
              <a:rPr lang="en-US" altLang="zh-CN" dirty="0">
                <a:solidFill>
                  <a:schemeClr val="tx2"/>
                </a:solidFill>
                <a:latin typeface="Tahoma" panose="020B0604030504040204" pitchFamily="34" charset="0"/>
              </a:rPr>
              <a:t>’</a:t>
            </a:r>
            <a:r>
              <a:rPr lang="en-US" altLang="zh-CN" dirty="0"/>
              <a:t>  96</a:t>
            </a:r>
            <a:endParaRPr lang="en-US" altLang="zh-CN" dirty="0"/>
          </a:p>
          <a:p>
            <a:pPr eaLnBrk="1" hangingPunct="1"/>
            <a:r>
              <a:rPr lang="zh-CN" altLang="en-US" dirty="0"/>
              <a:t>不稳定的例子：</a:t>
            </a:r>
            <a:endParaRPr lang="en-US" altLang="zh-CN" dirty="0"/>
          </a:p>
          <a:p>
            <a:pPr lvl="1" eaLnBrk="1" hangingPunct="1"/>
            <a:r>
              <a:rPr lang="zh-CN" altLang="en-US" dirty="0">
                <a:solidFill>
                  <a:schemeClr val="hlink"/>
                </a:solidFill>
              </a:rPr>
              <a:t> </a:t>
            </a:r>
            <a:r>
              <a:rPr lang="en-US" altLang="zh-CN" dirty="0">
                <a:solidFill>
                  <a:schemeClr val="hlink"/>
                </a:solidFill>
              </a:rPr>
              <a:t>34</a:t>
            </a:r>
            <a:r>
              <a:rPr lang="en-US" altLang="zh-CN" dirty="0"/>
              <a:t>   12   </a:t>
            </a:r>
            <a:r>
              <a:rPr lang="en-US" altLang="zh-CN" dirty="0">
                <a:solidFill>
                  <a:schemeClr val="tx2"/>
                </a:solidFill>
              </a:rPr>
              <a:t>34</a:t>
            </a:r>
            <a:r>
              <a:rPr lang="en-US" altLang="zh-CN" dirty="0">
                <a:solidFill>
                  <a:schemeClr val="tx2"/>
                </a:solidFill>
                <a:latin typeface="Tahoma" panose="020B0604030504040204" pitchFamily="34" charset="0"/>
              </a:rPr>
              <a:t>’</a:t>
            </a:r>
            <a:r>
              <a:rPr lang="en-US" altLang="zh-CN" dirty="0"/>
              <a:t>   08   96</a:t>
            </a:r>
            <a:endParaRPr lang="en-US" altLang="zh-CN" dirty="0"/>
          </a:p>
          <a:p>
            <a:pPr lvl="1" eaLnBrk="1" hangingPunct="1"/>
            <a:r>
              <a:rPr lang="en-US" altLang="zh-CN" dirty="0"/>
              <a:t> 08   12   </a:t>
            </a:r>
            <a:r>
              <a:rPr lang="en-US" altLang="zh-CN" dirty="0">
                <a:solidFill>
                  <a:schemeClr val="tx2"/>
                </a:solidFill>
              </a:rPr>
              <a:t>34</a:t>
            </a:r>
            <a:r>
              <a:rPr lang="en-US" altLang="zh-CN" dirty="0">
                <a:solidFill>
                  <a:schemeClr val="tx2"/>
                </a:solidFill>
                <a:latin typeface="Tahoma" panose="020B0604030504040204" pitchFamily="34" charset="0"/>
              </a:rPr>
              <a:t>’</a:t>
            </a:r>
            <a:r>
              <a:rPr lang="en-US" altLang="zh-CN" dirty="0"/>
              <a:t>   </a:t>
            </a:r>
            <a:r>
              <a:rPr lang="en-US" altLang="zh-CN" dirty="0">
                <a:solidFill>
                  <a:schemeClr val="hlink"/>
                </a:solidFill>
              </a:rPr>
              <a:t>34</a:t>
            </a:r>
            <a:r>
              <a:rPr lang="en-US" altLang="zh-CN" dirty="0"/>
              <a:t>    96</a:t>
            </a:r>
            <a:endParaRPr lang="en-US" altLang="zh-CN" dirty="0"/>
          </a:p>
          <a:p>
            <a:pPr marL="0" indent="0" eaLnBrk="1" hangingPunct="1">
              <a:buNone/>
            </a:pPr>
            <a:endParaRPr lang="zh-CN" altLang="en-US" dirty="0"/>
          </a:p>
          <a:p>
            <a:pPr eaLnBrk="1" hangingPunct="1"/>
            <a:endParaRPr lang="en-US" altLang="zh-CN" dirty="0"/>
          </a:p>
        </p:txBody>
      </p:sp>
      <p:sp>
        <p:nvSpPr>
          <p:cNvPr id="1177604" name="AutoShape 4"/>
          <p:cNvSpPr>
            <a:spLocks noChangeArrowheads="1"/>
          </p:cNvSpPr>
          <p:nvPr/>
        </p:nvSpPr>
        <p:spPr bwMode="auto">
          <a:xfrm flipH="1">
            <a:off x="5832475" y="3608388"/>
            <a:ext cx="2520950" cy="1441450"/>
          </a:xfrm>
          <a:prstGeom prst="flowChartMagneticTape">
            <a:avLst/>
          </a:prstGeom>
          <a:noFill/>
          <a:ln w="25400" algn="ctr">
            <a:solidFill>
              <a:srgbClr val="008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4400" b="1">
                <a:solidFill>
                  <a:schemeClr val="tx2"/>
                </a:solidFill>
                <a:latin typeface="Tahoma" panose="020B0604030504040204" pitchFamily="34" charset="0"/>
              </a:rPr>
              <a:t> </a:t>
            </a:r>
            <a:r>
              <a:rPr lang="zh-CN" altLang="en-US" sz="4400" b="1">
                <a:solidFill>
                  <a:schemeClr val="tx2"/>
                </a:solidFill>
                <a:latin typeface="Tahoma" panose="020B0604030504040204" pitchFamily="34" charset="0"/>
              </a:rPr>
              <a:t>稳定！</a:t>
            </a:r>
            <a:endParaRPr lang="zh-CN" altLang="en-US" sz="4400" b="1">
              <a:solidFill>
                <a:schemeClr val="tx2"/>
              </a:solidFill>
              <a:latin typeface="Tahoma" panose="020B0604030504040204" pitchFamily="34" charset="0"/>
            </a:endParaRPr>
          </a:p>
        </p:txBody>
      </p:sp>
      <p:sp>
        <p:nvSpPr>
          <p:cNvPr id="5" name="AutoShape 4"/>
          <p:cNvSpPr>
            <a:spLocks noChangeArrowheads="1"/>
          </p:cNvSpPr>
          <p:nvPr/>
        </p:nvSpPr>
        <p:spPr bwMode="auto">
          <a:xfrm flipH="1">
            <a:off x="9252520" y="4941168"/>
            <a:ext cx="2520950" cy="1441450"/>
          </a:xfrm>
          <a:prstGeom prst="flowChartMagneticTape">
            <a:avLst/>
          </a:prstGeom>
          <a:noFill/>
          <a:ln w="25400" algn="ctr">
            <a:solidFill>
              <a:srgbClr val="008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4400" b="1">
                <a:solidFill>
                  <a:schemeClr val="tx2"/>
                </a:solidFill>
                <a:latin typeface="Tahoma" panose="020B0604030504040204" pitchFamily="34" charset="0"/>
              </a:rPr>
              <a:t> </a:t>
            </a:r>
            <a:r>
              <a:rPr lang="zh-CN" altLang="en-US" sz="4400" b="1">
                <a:solidFill>
                  <a:schemeClr val="tx2"/>
                </a:solidFill>
                <a:latin typeface="Tahoma" panose="020B0604030504040204" pitchFamily="34" charset="0"/>
              </a:rPr>
              <a:t>不稳定！</a:t>
            </a:r>
            <a:endParaRPr lang="zh-CN" altLang="en-US" sz="4400" b="1">
              <a:solidFill>
                <a:schemeClr val="tx2"/>
              </a:solidFill>
              <a:latin typeface="Tahoma" panose="020B0604030504040204" pitchFamily="34" charset="0"/>
            </a:endParaRPr>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7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7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776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nodeType="clickEffect">
                                  <p:stCondLst>
                                    <p:cond delay="0"/>
                                  </p:stCondLst>
                                  <p:childTnLst>
                                    <p:set>
                                      <p:cBhvr>
                                        <p:cTn id="18" dur="1" fill="hold">
                                          <p:stCondLst>
                                            <p:cond delay="0"/>
                                          </p:stCondLst>
                                        </p:cTn>
                                        <p:tgtEl>
                                          <p:spTgt spid="1177603">
                                            <p:txEl>
                                              <p:pRg st="3" end="3"/>
                                            </p:txEl>
                                          </p:spTgt>
                                        </p:tgtEl>
                                        <p:attrNameLst>
                                          <p:attrName>style.visibility</p:attrName>
                                        </p:attrNameLst>
                                      </p:cBhvr>
                                      <p:to>
                                        <p:strVal val="visible"/>
                                      </p:to>
                                    </p:set>
                                    <p:animEffect transition="in" filter="diamond(in)">
                                      <p:cBhvr>
                                        <p:cTn id="19" dur="500"/>
                                        <p:tgtEl>
                                          <p:spTgt spid="117760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nodeType="clickEffect">
                                  <p:stCondLst>
                                    <p:cond delay="0"/>
                                  </p:stCondLst>
                                  <p:childTnLst>
                                    <p:set>
                                      <p:cBhvr>
                                        <p:cTn id="23" dur="1" fill="hold">
                                          <p:stCondLst>
                                            <p:cond delay="0"/>
                                          </p:stCondLst>
                                        </p:cTn>
                                        <p:tgtEl>
                                          <p:spTgt spid="1177603">
                                            <p:txEl>
                                              <p:pRg st="4" end="4"/>
                                            </p:txEl>
                                          </p:spTgt>
                                        </p:tgtEl>
                                        <p:attrNameLst>
                                          <p:attrName>style.visibility</p:attrName>
                                        </p:attrNameLst>
                                      </p:cBhvr>
                                      <p:to>
                                        <p:strVal val="visible"/>
                                      </p:to>
                                    </p:set>
                                    <p:animEffect transition="in" filter="diamond(in)">
                                      <p:cBhvr>
                                        <p:cTn id="24" dur="500"/>
                                        <p:tgtEl>
                                          <p:spTgt spid="117760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8" presetClass="entr" presetSubtype="16" fill="hold" nodeType="clickEffect">
                                  <p:stCondLst>
                                    <p:cond delay="0"/>
                                  </p:stCondLst>
                                  <p:childTnLst>
                                    <p:set>
                                      <p:cBhvr>
                                        <p:cTn id="28" dur="1" fill="hold">
                                          <p:stCondLst>
                                            <p:cond delay="0"/>
                                          </p:stCondLst>
                                        </p:cTn>
                                        <p:tgtEl>
                                          <p:spTgt spid="1177603">
                                            <p:txEl>
                                              <p:pRg st="5" end="5"/>
                                            </p:txEl>
                                          </p:spTgt>
                                        </p:tgtEl>
                                        <p:attrNameLst>
                                          <p:attrName>style.visibility</p:attrName>
                                        </p:attrNameLst>
                                      </p:cBhvr>
                                      <p:to>
                                        <p:strVal val="visible"/>
                                      </p:to>
                                    </p:set>
                                    <p:animEffect transition="in" filter="diamond(in)">
                                      <p:cBhvr>
                                        <p:cTn id="29" dur="500"/>
                                        <p:tgtEl>
                                          <p:spTgt spid="117760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1177604"/>
                                        </p:tgtEl>
                                        <p:attrNameLst>
                                          <p:attrName>style.visibility</p:attrName>
                                        </p:attrNameLst>
                                      </p:cBhvr>
                                      <p:to>
                                        <p:strVal val="visible"/>
                                      </p:to>
                                    </p:set>
                                    <p:anim calcmode="lin" valueType="num">
                                      <p:cBhvr additive="base">
                                        <p:cTn id="34" dur="500" fill="hold"/>
                                        <p:tgtEl>
                                          <p:spTgt spid="1177604"/>
                                        </p:tgtEl>
                                        <p:attrNameLst>
                                          <p:attrName>ppt_x</p:attrName>
                                        </p:attrNameLst>
                                      </p:cBhvr>
                                      <p:tavLst>
                                        <p:tav tm="0">
                                          <p:val>
                                            <p:strVal val="1+#ppt_w/2"/>
                                          </p:val>
                                        </p:tav>
                                        <p:tav tm="100000">
                                          <p:val>
                                            <p:strVal val="#ppt_x"/>
                                          </p:val>
                                        </p:tav>
                                      </p:tavLst>
                                    </p:anim>
                                    <p:anim calcmode="lin" valueType="num">
                                      <p:cBhvr additive="base">
                                        <p:cTn id="35" dur="500" fill="hold"/>
                                        <p:tgtEl>
                                          <p:spTgt spid="1177604"/>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8" presetClass="entr" presetSubtype="16" fill="hold" nodeType="clickEffect">
                                  <p:stCondLst>
                                    <p:cond delay="0"/>
                                  </p:stCondLst>
                                  <p:childTnLst>
                                    <p:set>
                                      <p:cBhvr>
                                        <p:cTn id="39" dur="1" fill="hold">
                                          <p:stCondLst>
                                            <p:cond delay="0"/>
                                          </p:stCondLst>
                                        </p:cTn>
                                        <p:tgtEl>
                                          <p:spTgt spid="1177603">
                                            <p:txEl>
                                              <p:pRg st="6" end="6"/>
                                            </p:txEl>
                                          </p:spTgt>
                                        </p:tgtEl>
                                        <p:attrNameLst>
                                          <p:attrName>style.visibility</p:attrName>
                                        </p:attrNameLst>
                                      </p:cBhvr>
                                      <p:to>
                                        <p:strVal val="visible"/>
                                      </p:to>
                                    </p:set>
                                    <p:animEffect transition="in" filter="diamond(in)">
                                      <p:cBhvr>
                                        <p:cTn id="40" dur="500"/>
                                        <p:tgtEl>
                                          <p:spTgt spid="117760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8" presetClass="entr" presetSubtype="16" fill="hold" nodeType="clickEffect">
                                  <p:stCondLst>
                                    <p:cond delay="0"/>
                                  </p:stCondLst>
                                  <p:childTnLst>
                                    <p:set>
                                      <p:cBhvr>
                                        <p:cTn id="44" dur="1" fill="hold">
                                          <p:stCondLst>
                                            <p:cond delay="0"/>
                                          </p:stCondLst>
                                        </p:cTn>
                                        <p:tgtEl>
                                          <p:spTgt spid="1177603">
                                            <p:txEl>
                                              <p:pRg st="7" end="7"/>
                                            </p:txEl>
                                          </p:spTgt>
                                        </p:tgtEl>
                                        <p:attrNameLst>
                                          <p:attrName>style.visibility</p:attrName>
                                        </p:attrNameLst>
                                      </p:cBhvr>
                                      <p:to>
                                        <p:strVal val="visible"/>
                                      </p:to>
                                    </p:set>
                                    <p:animEffect transition="in" filter="diamond(in)">
                                      <p:cBhvr>
                                        <p:cTn id="45" dur="500"/>
                                        <p:tgtEl>
                                          <p:spTgt spid="117760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8" presetClass="entr" presetSubtype="16" fill="hold" nodeType="clickEffect">
                                  <p:stCondLst>
                                    <p:cond delay="0"/>
                                  </p:stCondLst>
                                  <p:childTnLst>
                                    <p:set>
                                      <p:cBhvr>
                                        <p:cTn id="49" dur="1" fill="hold">
                                          <p:stCondLst>
                                            <p:cond delay="0"/>
                                          </p:stCondLst>
                                        </p:cTn>
                                        <p:tgtEl>
                                          <p:spTgt spid="1177603">
                                            <p:txEl>
                                              <p:pRg st="8" end="8"/>
                                            </p:txEl>
                                          </p:spTgt>
                                        </p:tgtEl>
                                        <p:attrNameLst>
                                          <p:attrName>style.visibility</p:attrName>
                                        </p:attrNameLst>
                                      </p:cBhvr>
                                      <p:to>
                                        <p:strVal val="visible"/>
                                      </p:to>
                                    </p:set>
                                    <p:animEffect transition="in" filter="diamond(in)">
                                      <p:cBhvr>
                                        <p:cTn id="50" dur="500"/>
                                        <p:tgtEl>
                                          <p:spTgt spid="1177603">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grpId="0" nodeType="clickEffect">
                                  <p:stCondLst>
                                    <p:cond delay="0"/>
                                  </p:stCondLst>
                                  <p:childTnLst>
                                    <p:animMotion origin="layout" path="M -0.15521 0.08555 C -0.20226 0.08416 -0.23837 0.08347 -0.28195 0.07838 C -0.30504 0.07006 -0.32969 0.06914 -0.3533 0.06636 C -0.36928 0.06104 -0.38681 0.05873 -0.4033 0.05688 C -0.41494 0.05179 -0.42709 0.04879 -0.43907 0.04509 C -0.44202 0.04416 -0.44497 0.0437 -0.44792 0.04255 C -0.45157 0.04116 -0.45869 0.03792 -0.45869 0.03815 C -0.46372 0.0333 -0.46962 0.02567 -0.46407 0.01642 C -0.46129 0.01203 -0.45573 0.01295 -0.45157 0.01179 C -0.43768 0.0081 -0.43698 0.00879 -0.41945 0.00694 C -0.3698 0.00833 -0.32483 0.01133 -0.27657 0.01896 C -0.26233 0.01804 -0.24775 0.01943 -0.23369 0.01642 C -0.22101 0.01388 -0.24063 -0.00462 -0.2408 -0.00485 C -0.25417 -0.0178 -0.27622 -0.02705 -0.29271 -0.03098 C -0.35539 -0.04601 -0.42049 -0.04231 -0.48369 -0.05248 C -0.48542 -0.05017 -0.48872 -0.04855 -0.48907 -0.04531 C -0.49219 -0.01618 -0.48282 -0.01133 -0.46771 0.00232 C -0.45539 0.01341 -0.44202 0.02521 -0.4283 0.03307 C -0.41875 0.03862 -0.40782 0.04116 -0.39792 0.04509 C -0.38577 0.04995 -0.37327 0.05919 -0.36042 0.05919 " pathEditMode="relative" rAng="0" ptsTypes="fffffffffffffffffffA">
                                      <p:cBhvr>
                                        <p:cTn id="54" dur="500" fill="hold"/>
                                        <p:tgtEl>
                                          <p:spTgt spid="5"/>
                                        </p:tgtEl>
                                        <p:attrNameLst>
                                          <p:attrName>ppt_x</p:attrName>
                                          <p:attrName>ppt_y</p:attrName>
                                        </p:attrNameLst>
                                      </p:cBhvr>
                                      <p:rCtr x="-16900" y="-69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04" grpId="0" animBg="1"/>
      <p:bldP spid="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zh-CN" altLang="en-US"/>
              <a:t>一趟归并算法</a:t>
            </a:r>
            <a:endParaRPr lang="zh-CN" altLang="en-US"/>
          </a:p>
        </p:txBody>
      </p:sp>
      <p:sp>
        <p:nvSpPr>
          <p:cNvPr id="73731" name="内容占位符 2"/>
          <p:cNvSpPr>
            <a:spLocks noGrp="1"/>
          </p:cNvSpPr>
          <p:nvPr>
            <p:ph idx="1"/>
          </p:nvPr>
        </p:nvSpPr>
        <p:spPr>
          <a:xfrm>
            <a:off x="500063" y="1989138"/>
            <a:ext cx="8643937" cy="4868862"/>
          </a:xfrm>
        </p:spPr>
        <p:txBody>
          <a:bodyPr/>
          <a:lstStyle/>
          <a:p>
            <a:pPr marL="0" indent="0">
              <a:buFont typeface="Wingdings" panose="05000000000000000000" pitchFamily="2" charset="2"/>
              <a:buNone/>
            </a:pPr>
            <a:r>
              <a:rPr lang="en-US" altLang="zh-CN" sz="2400" dirty="0"/>
              <a:t>private static void </a:t>
            </a:r>
            <a:r>
              <a:rPr lang="en-US" altLang="zh-CN" sz="2400" dirty="0" err="1"/>
              <a:t>mergepass</a:t>
            </a:r>
            <a:r>
              <a:rPr lang="en-US" altLang="zh-CN" sz="2400" dirty="0"/>
              <a:t>(int[] X, int[] Y, int n) //</a:t>
            </a:r>
            <a:r>
              <a:rPr lang="zh-CN" altLang="en-US" sz="2400" dirty="0"/>
              <a:t>一趟归并</a:t>
            </a:r>
            <a:endParaRPr lang="zh-CN" altLang="en-US" sz="2400" dirty="0"/>
          </a:p>
          <a:p>
            <a:pPr marL="0" indent="0">
              <a:buFont typeface="Wingdings" panose="05000000000000000000" pitchFamily="2" charset="2"/>
              <a:buNone/>
            </a:pPr>
            <a:r>
              <a:rPr lang="zh-CN" altLang="en-US" sz="2400" dirty="0"/>
              <a:t>    </a:t>
            </a:r>
            <a:r>
              <a:rPr lang="en-US" altLang="zh-CN" sz="2400" dirty="0"/>
              <a:t>{   </a:t>
            </a:r>
            <a:r>
              <a:rPr lang="en-US" altLang="zh-CN" sz="2400" dirty="0" err="1"/>
              <a:t>System.out.print</a:t>
            </a:r>
            <a:r>
              <a:rPr lang="en-US" altLang="zh-CN" sz="2400" dirty="0"/>
              <a:t>("</a:t>
            </a:r>
            <a:r>
              <a:rPr lang="zh-CN" altLang="en-US" sz="2400" dirty="0"/>
              <a:t>子序列长度</a:t>
            </a:r>
            <a:r>
              <a:rPr lang="en-US" altLang="zh-CN" sz="2400" dirty="0"/>
              <a:t>n="+n+"  ");</a:t>
            </a:r>
            <a:endParaRPr lang="en-US" altLang="zh-CN" sz="2400" dirty="0"/>
          </a:p>
          <a:p>
            <a:pPr marL="0" indent="0">
              <a:buNone/>
            </a:pPr>
            <a:r>
              <a:rPr lang="en-US" altLang="zh-CN" sz="2400" dirty="0"/>
              <a:t>        for(int </a:t>
            </a:r>
            <a:r>
              <a:rPr lang="en-US" altLang="zh-CN" sz="2400" dirty="0" err="1"/>
              <a:t>i</a:t>
            </a:r>
            <a:r>
              <a:rPr lang="en-US" altLang="zh-CN" sz="2400" dirty="0"/>
              <a:t> =0; </a:t>
            </a:r>
            <a:r>
              <a:rPr lang="en-US" altLang="zh-CN" sz="2400" dirty="0" err="1"/>
              <a:t>i</a:t>
            </a:r>
            <a:r>
              <a:rPr lang="en-US" altLang="zh-CN" sz="2400" dirty="0"/>
              <a:t>&lt;</a:t>
            </a:r>
            <a:r>
              <a:rPr lang="en-US" altLang="zh-CN" sz="2400" dirty="0" err="1"/>
              <a:t>X.length</a:t>
            </a:r>
            <a:r>
              <a:rPr lang="en-US" altLang="zh-CN" sz="2400" dirty="0"/>
              <a:t>; </a:t>
            </a:r>
            <a:r>
              <a:rPr lang="en-US" altLang="zh-CN" sz="2400" dirty="0" err="1"/>
              <a:t>i</a:t>
            </a:r>
            <a:r>
              <a:rPr lang="en-US" altLang="zh-CN" sz="2400" dirty="0"/>
              <a:t>+= 2*n)</a:t>
            </a:r>
            <a:endParaRPr lang="en-US" altLang="zh-CN" sz="2400" dirty="0"/>
          </a:p>
          <a:p>
            <a:pPr marL="0" indent="0">
              <a:buNone/>
            </a:pPr>
            <a:r>
              <a:rPr lang="en-US" altLang="zh-CN" sz="2400" dirty="0"/>
              <a:t>      //</a:t>
            </a:r>
            <a:r>
              <a:rPr lang="zh-CN" altLang="en-US" sz="2400" dirty="0"/>
              <a:t>将</a:t>
            </a:r>
            <a:r>
              <a:rPr lang="en-US" altLang="zh-CN" sz="2400" dirty="0"/>
              <a:t>X</a:t>
            </a:r>
            <a:r>
              <a:rPr lang="zh-CN" altLang="en-US" sz="2400" dirty="0"/>
              <a:t>中若干相邻子序列归并到</a:t>
            </a:r>
            <a:r>
              <a:rPr lang="en-US" altLang="zh-CN" sz="2400" dirty="0"/>
              <a:t>Y</a:t>
            </a:r>
            <a:r>
              <a:rPr lang="zh-CN" altLang="en-US" sz="2400" dirty="0"/>
              <a:t>中</a:t>
            </a:r>
            <a:endParaRPr lang="en-US" altLang="zh-CN" sz="2400" dirty="0"/>
          </a:p>
          <a:p>
            <a:pPr marL="0" indent="0">
              <a:buFont typeface="Wingdings" panose="05000000000000000000" pitchFamily="2" charset="2"/>
              <a:buNone/>
            </a:pPr>
            <a:r>
              <a:rPr lang="en-US" altLang="zh-CN" sz="2400" dirty="0"/>
              <a:t>        {</a:t>
            </a:r>
            <a:endParaRPr lang="en-US" altLang="zh-CN" sz="2400" dirty="0"/>
          </a:p>
          <a:p>
            <a:pPr marL="0" indent="0">
              <a:buFont typeface="Wingdings" panose="05000000000000000000" pitchFamily="2" charset="2"/>
              <a:buNone/>
            </a:pPr>
            <a:r>
              <a:rPr lang="en-US" altLang="zh-CN" sz="2400" dirty="0"/>
              <a:t>              merge(</a:t>
            </a:r>
            <a:r>
              <a:rPr lang="en-US" altLang="zh-CN" sz="2400" dirty="0" err="1"/>
              <a:t>X,Y,i</a:t>
            </a:r>
            <a:r>
              <a:rPr lang="en-US" altLang="zh-CN" sz="2400" dirty="0"/>
              <a:t>, </a:t>
            </a:r>
            <a:r>
              <a:rPr lang="en-US" altLang="zh-CN" sz="2400" dirty="0" err="1"/>
              <a:t>i+n,n</a:t>
            </a:r>
            <a:r>
              <a:rPr lang="en-US" altLang="zh-CN" sz="2400" dirty="0"/>
              <a:t>);   //</a:t>
            </a:r>
            <a:r>
              <a:rPr lang="zh-CN" altLang="en-US" sz="2400" dirty="0"/>
              <a:t>一次归并</a:t>
            </a:r>
            <a:endParaRPr lang="en-US" altLang="zh-CN" sz="2400" dirty="0"/>
          </a:p>
          <a:p>
            <a:pPr marL="0" indent="0">
              <a:buFont typeface="Wingdings" panose="05000000000000000000" pitchFamily="2" charset="2"/>
              <a:buNone/>
            </a:pPr>
            <a:r>
              <a:rPr lang="en-US" altLang="zh-CN" sz="2400" dirty="0"/>
              <a:t>         }</a:t>
            </a:r>
            <a:endParaRPr lang="en-US" altLang="zh-CN" sz="2400" dirty="0"/>
          </a:p>
          <a:p>
            <a:pPr marL="0" indent="0">
              <a:buFont typeface="Wingdings" panose="05000000000000000000" pitchFamily="2" charset="2"/>
              <a:buNone/>
            </a:pPr>
            <a:r>
              <a:rPr lang="en-US" altLang="zh-CN" sz="2400" dirty="0"/>
              <a:t>       print(Y);</a:t>
            </a:r>
            <a:endParaRPr lang="en-US" altLang="zh-CN" sz="2400" dirty="0"/>
          </a:p>
          <a:p>
            <a:pPr marL="0" indent="0">
              <a:buFont typeface="Wingdings" panose="05000000000000000000" pitchFamily="2" charset="2"/>
              <a:buNone/>
            </a:pPr>
            <a:r>
              <a:rPr lang="en-US" altLang="zh-CN" sz="2400" dirty="0"/>
              <a:t>    }</a:t>
            </a:r>
            <a:endParaRPr lang="zh-CN" altLang="en-US" sz="2400" dirty="0"/>
          </a:p>
        </p:txBody>
      </p:sp>
      <p:sp>
        <p:nvSpPr>
          <p:cNvPr id="5" name="矩形标注 4"/>
          <p:cNvSpPr/>
          <p:nvPr/>
        </p:nvSpPr>
        <p:spPr>
          <a:xfrm>
            <a:off x="4898068" y="404664"/>
            <a:ext cx="4071937" cy="2214562"/>
          </a:xfrm>
          <a:prstGeom prst="wedgeRectCallout">
            <a:avLst>
              <a:gd name="adj1" fmla="val -46966"/>
              <a:gd name="adj2" fmla="val 6642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rgbClr val="003399"/>
                </a:solidFill>
              </a:rPr>
              <a:t>在一趟归并中都反复调用</a:t>
            </a:r>
            <a:r>
              <a:rPr lang="en-US" altLang="zh-CN" b="1" dirty="0">
                <a:solidFill>
                  <a:srgbClr val="003399"/>
                </a:solidFill>
              </a:rPr>
              <a:t>merge </a:t>
            </a:r>
            <a:r>
              <a:rPr lang="zh-CN" altLang="en-US" b="1" dirty="0">
                <a:solidFill>
                  <a:srgbClr val="003399"/>
                </a:solidFill>
              </a:rPr>
              <a:t>算法，但子序的长度在每一趟归并中都不同，假设第一趟归并中子序的长度为</a:t>
            </a:r>
            <a:r>
              <a:rPr lang="en-US" altLang="zh-CN" b="1" dirty="0">
                <a:solidFill>
                  <a:srgbClr val="003399"/>
                </a:solidFill>
              </a:rPr>
              <a:t>1</a:t>
            </a:r>
            <a:r>
              <a:rPr lang="zh-CN" altLang="en-US" b="1" dirty="0">
                <a:solidFill>
                  <a:srgbClr val="003399"/>
                </a:solidFill>
              </a:rPr>
              <a:t>，以后的每一趟归并排序中长度逐次扩大一倍。</a:t>
            </a:r>
            <a:endParaRPr lang="zh-CN" altLang="en-US" b="1" dirty="0">
              <a:solidFill>
                <a:srgbClr val="003399"/>
              </a:solidFill>
            </a:endParaRPr>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r>
              <a:rPr lang="zh-CN" altLang="en-US"/>
              <a:t>归并排序</a:t>
            </a:r>
            <a:endParaRPr lang="zh-CN" altLang="en-US"/>
          </a:p>
        </p:txBody>
      </p:sp>
      <p:sp>
        <p:nvSpPr>
          <p:cNvPr id="74755" name="内容占位符 2"/>
          <p:cNvSpPr>
            <a:spLocks noGrp="1"/>
          </p:cNvSpPr>
          <p:nvPr>
            <p:ph idx="1"/>
          </p:nvPr>
        </p:nvSpPr>
        <p:spPr>
          <a:xfrm>
            <a:off x="571500" y="1989138"/>
            <a:ext cx="8388350" cy="4725987"/>
          </a:xfrm>
        </p:spPr>
        <p:txBody>
          <a:bodyPr/>
          <a:lstStyle/>
          <a:p>
            <a:pPr marL="0" indent="0">
              <a:buFont typeface="Wingdings" panose="05000000000000000000" pitchFamily="2" charset="2"/>
              <a:buNone/>
            </a:pPr>
            <a:r>
              <a:rPr lang="en-US" altLang="zh-CN" sz="2000"/>
              <a:t>public static void mergeSort(int[] X)                  //</a:t>
            </a:r>
            <a:r>
              <a:rPr lang="zh-CN" altLang="en-US" sz="2000"/>
              <a:t>归并排序</a:t>
            </a:r>
            <a:endParaRPr lang="zh-CN" altLang="en-US" sz="2000"/>
          </a:p>
          <a:p>
            <a:pPr marL="0" indent="0">
              <a:buFont typeface="Wingdings" panose="05000000000000000000" pitchFamily="2" charset="2"/>
              <a:buNone/>
            </a:pPr>
            <a:r>
              <a:rPr lang="zh-CN" altLang="en-US" sz="2000"/>
              <a:t>    </a:t>
            </a:r>
            <a:r>
              <a:rPr lang="en-US" altLang="zh-CN" sz="2000"/>
              <a:t>{   int n=1;                                           //</a:t>
            </a:r>
            <a:r>
              <a:rPr lang="zh-CN" altLang="en-US" sz="2000"/>
              <a:t>已排序的子序列长度，初值为</a:t>
            </a:r>
            <a:r>
              <a:rPr lang="en-US" altLang="zh-CN" sz="2000"/>
              <a:t>1</a:t>
            </a:r>
            <a:endParaRPr lang="en-US" altLang="zh-CN" sz="2000"/>
          </a:p>
          <a:p>
            <a:pPr marL="0" indent="0">
              <a:buFont typeface="Wingdings" panose="05000000000000000000" pitchFamily="2" charset="2"/>
              <a:buNone/>
            </a:pPr>
            <a:r>
              <a:rPr lang="en-US" altLang="zh-CN" sz="2000"/>
              <a:t>        int[] Y = new int[X.length];                       //Y</a:t>
            </a:r>
            <a:r>
              <a:rPr lang="zh-CN" altLang="en-US" sz="2000"/>
              <a:t>数组长度同</a:t>
            </a:r>
            <a:r>
              <a:rPr lang="en-US" altLang="zh-CN" sz="2000"/>
              <a:t>X</a:t>
            </a:r>
            <a:r>
              <a:rPr lang="zh-CN" altLang="en-US" sz="2000"/>
              <a:t>数组</a:t>
            </a:r>
            <a:endParaRPr lang="zh-CN" altLang="en-US" sz="2000"/>
          </a:p>
          <a:p>
            <a:pPr marL="0" indent="0">
              <a:buFont typeface="Wingdings" panose="05000000000000000000" pitchFamily="2" charset="2"/>
              <a:buNone/>
            </a:pPr>
            <a:r>
              <a:rPr lang="zh-CN" altLang="en-US" sz="2000"/>
              <a:t>        </a:t>
            </a:r>
            <a:r>
              <a:rPr lang="en-US" altLang="zh-CN" sz="2000">
                <a:solidFill>
                  <a:srgbClr val="FF0000"/>
                </a:solidFill>
              </a:rPr>
              <a:t>do</a:t>
            </a:r>
            <a:endParaRPr lang="en-US" altLang="zh-CN" sz="2000">
              <a:solidFill>
                <a:srgbClr val="FF0000"/>
              </a:solidFill>
            </a:endParaRPr>
          </a:p>
          <a:p>
            <a:pPr marL="0" indent="0">
              <a:buFont typeface="Wingdings" panose="05000000000000000000" pitchFamily="2" charset="2"/>
              <a:buNone/>
            </a:pPr>
            <a:r>
              <a:rPr lang="en-US" altLang="zh-CN" sz="2000"/>
              <a:t>        {  </a:t>
            </a:r>
            <a:r>
              <a:rPr lang="en-US" altLang="zh-CN" sz="2000">
                <a:solidFill>
                  <a:srgbClr val="7030A0"/>
                </a:solidFill>
              </a:rPr>
              <a:t>mergepass(X, Y, n);     </a:t>
            </a:r>
            <a:r>
              <a:rPr lang="en-US" altLang="zh-CN" sz="2000"/>
              <a:t>//</a:t>
            </a:r>
            <a:r>
              <a:rPr lang="zh-CN" altLang="en-US" sz="2000"/>
              <a:t>一趟归并，将</a:t>
            </a:r>
            <a:r>
              <a:rPr lang="en-US" altLang="zh-CN" sz="2000"/>
              <a:t>X</a:t>
            </a:r>
            <a:r>
              <a:rPr lang="zh-CN" altLang="en-US" sz="2000"/>
              <a:t>数组中各子序列归并到</a:t>
            </a:r>
            <a:r>
              <a:rPr lang="en-US" altLang="zh-CN" sz="2000"/>
              <a:t>Y</a:t>
            </a:r>
            <a:r>
              <a:rPr lang="zh-CN" altLang="en-US" sz="2000"/>
              <a:t>中</a:t>
            </a:r>
            <a:endParaRPr lang="zh-CN" altLang="en-US" sz="2000"/>
          </a:p>
          <a:p>
            <a:pPr marL="0" indent="0">
              <a:buFont typeface="Wingdings" panose="05000000000000000000" pitchFamily="2" charset="2"/>
              <a:buNone/>
            </a:pPr>
            <a:r>
              <a:rPr lang="zh-CN" altLang="en-US" sz="2000"/>
              <a:t>            </a:t>
            </a:r>
            <a:r>
              <a:rPr lang="en-US" altLang="zh-CN" sz="2000"/>
              <a:t>print(Y);</a:t>
            </a:r>
            <a:endParaRPr lang="en-US" altLang="zh-CN" sz="2000"/>
          </a:p>
          <a:p>
            <a:pPr marL="0" indent="0">
              <a:buFont typeface="Wingdings" panose="05000000000000000000" pitchFamily="2" charset="2"/>
              <a:buNone/>
            </a:pPr>
            <a:r>
              <a:rPr lang="en-US" altLang="zh-CN" sz="2000"/>
              <a:t>            </a:t>
            </a:r>
            <a:r>
              <a:rPr lang="en-US" altLang="zh-CN" sz="2000">
                <a:solidFill>
                  <a:srgbClr val="FF0000"/>
                </a:solidFill>
              </a:rPr>
              <a:t>n*=2;                                          </a:t>
            </a:r>
            <a:r>
              <a:rPr lang="en-US" altLang="zh-CN" sz="2000"/>
              <a:t>//</a:t>
            </a:r>
            <a:r>
              <a:rPr lang="zh-CN" altLang="en-US" sz="2000"/>
              <a:t>子序列长度加倍</a:t>
            </a:r>
            <a:endParaRPr lang="zh-CN" altLang="en-US" sz="2000"/>
          </a:p>
          <a:p>
            <a:pPr marL="0" indent="0">
              <a:buFont typeface="Wingdings" panose="05000000000000000000" pitchFamily="2" charset="2"/>
              <a:buNone/>
            </a:pPr>
            <a:r>
              <a:rPr lang="zh-CN" altLang="en-US" sz="2000"/>
              <a:t>            </a:t>
            </a:r>
            <a:r>
              <a:rPr lang="en-US" altLang="zh-CN" sz="2000">
                <a:solidFill>
                  <a:srgbClr val="002060"/>
                </a:solidFill>
              </a:rPr>
              <a:t>if (n&lt;X.length)</a:t>
            </a:r>
            <a:endParaRPr lang="en-US" altLang="zh-CN" sz="2000">
              <a:solidFill>
                <a:srgbClr val="002060"/>
              </a:solidFill>
            </a:endParaRPr>
          </a:p>
          <a:p>
            <a:pPr marL="0" indent="0">
              <a:buFont typeface="Wingdings" panose="05000000000000000000" pitchFamily="2" charset="2"/>
              <a:buNone/>
            </a:pPr>
            <a:r>
              <a:rPr lang="en-US" altLang="zh-CN" sz="2000"/>
              <a:t>            {  </a:t>
            </a:r>
            <a:r>
              <a:rPr lang="en-US" altLang="zh-CN" sz="2000">
                <a:solidFill>
                  <a:srgbClr val="7030A0"/>
                </a:solidFill>
              </a:rPr>
              <a:t>mergepass(Y, X, n);            </a:t>
            </a:r>
            <a:r>
              <a:rPr lang="en-US" altLang="zh-CN" sz="2000"/>
              <a:t>//</a:t>
            </a:r>
            <a:r>
              <a:rPr lang="zh-CN" altLang="en-US" sz="2000"/>
              <a:t>将</a:t>
            </a:r>
            <a:r>
              <a:rPr lang="en-US" altLang="zh-CN" sz="2000"/>
              <a:t>Y</a:t>
            </a:r>
            <a:r>
              <a:rPr lang="zh-CN" altLang="en-US" sz="2000"/>
              <a:t>数组中各子序列再归并到</a:t>
            </a:r>
            <a:r>
              <a:rPr lang="en-US" altLang="zh-CN" sz="2000"/>
              <a:t>X</a:t>
            </a:r>
            <a:r>
              <a:rPr lang="zh-CN" altLang="en-US" sz="2000"/>
              <a:t>中</a:t>
            </a:r>
            <a:endParaRPr lang="zh-CN" altLang="en-US" sz="2000"/>
          </a:p>
          <a:p>
            <a:pPr marL="0" indent="0">
              <a:buFont typeface="Wingdings" panose="05000000000000000000" pitchFamily="2" charset="2"/>
              <a:buNone/>
            </a:pPr>
            <a:r>
              <a:rPr lang="zh-CN" altLang="en-US" sz="2000"/>
              <a:t>                </a:t>
            </a:r>
            <a:r>
              <a:rPr lang="en-US" altLang="zh-CN" sz="2000"/>
              <a:t>print(X);</a:t>
            </a:r>
            <a:endParaRPr lang="en-US" altLang="zh-CN" sz="2000"/>
          </a:p>
          <a:p>
            <a:pPr marL="0" indent="0">
              <a:buFont typeface="Wingdings" panose="05000000000000000000" pitchFamily="2" charset="2"/>
              <a:buNone/>
            </a:pPr>
            <a:r>
              <a:rPr lang="en-US" altLang="zh-CN" sz="2000"/>
              <a:t>                </a:t>
            </a:r>
            <a:r>
              <a:rPr lang="en-US" altLang="zh-CN" sz="2000">
                <a:solidFill>
                  <a:srgbClr val="FF0000"/>
                </a:solidFill>
              </a:rPr>
              <a:t>n*=2;           </a:t>
            </a:r>
            <a:r>
              <a:rPr lang="en-US" altLang="zh-CN" sz="2000"/>
              <a:t>}</a:t>
            </a:r>
            <a:endParaRPr lang="en-US" altLang="zh-CN" sz="2000"/>
          </a:p>
          <a:p>
            <a:pPr marL="0" indent="0">
              <a:buFont typeface="Wingdings" panose="05000000000000000000" pitchFamily="2" charset="2"/>
              <a:buNone/>
            </a:pPr>
            <a:r>
              <a:rPr lang="en-US" altLang="zh-CN" sz="2000"/>
              <a:t>        } </a:t>
            </a:r>
            <a:r>
              <a:rPr lang="en-US" altLang="zh-CN" sz="2000">
                <a:solidFill>
                  <a:srgbClr val="FF0000"/>
                </a:solidFill>
              </a:rPr>
              <a:t>while (n&lt;X.length);</a:t>
            </a:r>
            <a:endParaRPr lang="en-US" altLang="zh-CN" sz="2000">
              <a:solidFill>
                <a:srgbClr val="FF0000"/>
              </a:solidFill>
            </a:endParaRPr>
          </a:p>
          <a:p>
            <a:pPr marL="0" indent="0">
              <a:buFont typeface="Wingdings" panose="05000000000000000000" pitchFamily="2" charset="2"/>
              <a:buNone/>
            </a:pPr>
            <a:r>
              <a:rPr lang="en-US" altLang="zh-CN" sz="2000"/>
              <a:t>    }</a:t>
            </a:r>
            <a:endParaRPr lang="zh-CN" altLang="en-US" sz="2000"/>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zh-CN" altLang="en-US"/>
              <a:t>效率分析</a:t>
            </a:r>
            <a:endParaRPr lang="zh-CN" altLang="en-US"/>
          </a:p>
        </p:txBody>
      </p:sp>
      <p:sp>
        <p:nvSpPr>
          <p:cNvPr id="3" name="内容占位符 2"/>
          <p:cNvSpPr>
            <a:spLocks noGrp="1"/>
          </p:cNvSpPr>
          <p:nvPr>
            <p:ph idx="1"/>
          </p:nvPr>
        </p:nvSpPr>
        <p:spPr>
          <a:xfrm>
            <a:off x="785813" y="1989138"/>
            <a:ext cx="8174037" cy="4114800"/>
          </a:xfrm>
        </p:spPr>
        <p:txBody>
          <a:bodyPr/>
          <a:lstStyle/>
          <a:p>
            <a:pPr marL="0" indent="624205">
              <a:buFont typeface="Wingdings" panose="05000000000000000000" pitchFamily="2" charset="2"/>
              <a:buNone/>
            </a:pPr>
            <a:r>
              <a:rPr lang="zh-CN" altLang="en-US" sz="2800"/>
              <a:t>若对</a:t>
            </a:r>
            <a:r>
              <a:rPr lang="en-US" altLang="zh-CN" sz="2800"/>
              <a:t>n</a:t>
            </a:r>
            <a:r>
              <a:rPr lang="zh-CN" altLang="en-US" sz="2800"/>
              <a:t>个记录的序列执行二路归并算法，则必须做</a:t>
            </a:r>
            <a:r>
              <a:rPr lang="en-US" altLang="zh-CN" sz="2800"/>
              <a:t>log</a:t>
            </a:r>
            <a:r>
              <a:rPr lang="en-US" altLang="zh-CN" sz="2800" baseline="-25000"/>
              <a:t>2</a:t>
            </a:r>
            <a:r>
              <a:rPr lang="en-US" altLang="zh-CN" sz="2800"/>
              <a:t>n</a:t>
            </a:r>
            <a:r>
              <a:rPr lang="zh-CN" altLang="en-US" sz="2800"/>
              <a:t>趟归并，每一趟归并的时间复杂度是</a:t>
            </a:r>
            <a:r>
              <a:rPr lang="en-US" altLang="zh-CN" sz="2800"/>
              <a:t>O(n)</a:t>
            </a:r>
            <a:r>
              <a:rPr lang="zh-CN" altLang="en-US" sz="2800"/>
              <a:t>，所以二路归并排序算法的</a:t>
            </a:r>
            <a:r>
              <a:rPr lang="zh-CN" altLang="en-US" sz="2800">
                <a:solidFill>
                  <a:srgbClr val="FF0000"/>
                </a:solidFill>
              </a:rPr>
              <a:t>时间复杂度为</a:t>
            </a:r>
            <a:r>
              <a:rPr lang="en-US" altLang="zh-CN" sz="2800">
                <a:solidFill>
                  <a:srgbClr val="FF0000"/>
                </a:solidFill>
              </a:rPr>
              <a:t>O(nlog</a:t>
            </a:r>
            <a:r>
              <a:rPr lang="en-US" altLang="zh-CN" sz="2800" baseline="-25000">
                <a:solidFill>
                  <a:srgbClr val="FF0000"/>
                </a:solidFill>
              </a:rPr>
              <a:t>2</a:t>
            </a:r>
            <a:r>
              <a:rPr lang="en-US" altLang="zh-CN" sz="2800">
                <a:solidFill>
                  <a:srgbClr val="FF0000"/>
                </a:solidFill>
              </a:rPr>
              <a:t>n)</a:t>
            </a:r>
            <a:r>
              <a:rPr lang="zh-CN" altLang="en-US" sz="2800"/>
              <a:t>，</a:t>
            </a:r>
            <a:endParaRPr lang="en-US" altLang="zh-CN" sz="2800"/>
          </a:p>
          <a:p>
            <a:pPr marL="0" indent="624205">
              <a:buFont typeface="Wingdings" panose="05000000000000000000" pitchFamily="2" charset="2"/>
              <a:buNone/>
            </a:pPr>
            <a:r>
              <a:rPr lang="zh-CN" altLang="en-US" sz="2800"/>
              <a:t>算法中辅助存储量较大，需要附加一个和原序列同样的存储量，因此</a:t>
            </a:r>
            <a:r>
              <a:rPr lang="zh-CN" altLang="en-US" sz="2800">
                <a:solidFill>
                  <a:srgbClr val="FF0000"/>
                </a:solidFill>
              </a:rPr>
              <a:t>空间复杂度为</a:t>
            </a:r>
            <a:r>
              <a:rPr lang="en-US" altLang="zh-CN" sz="2800">
                <a:solidFill>
                  <a:srgbClr val="FF0000"/>
                </a:solidFill>
              </a:rPr>
              <a:t>O(n)</a:t>
            </a:r>
            <a:r>
              <a:rPr lang="zh-CN" altLang="en-US" sz="2800"/>
              <a:t>。</a:t>
            </a:r>
            <a:endParaRPr lang="en-US" altLang="zh-CN" sz="2800"/>
          </a:p>
          <a:p>
            <a:pPr marL="0" indent="624205">
              <a:buFont typeface="Wingdings" panose="05000000000000000000" pitchFamily="2" charset="2"/>
              <a:buNone/>
            </a:pPr>
            <a:r>
              <a:rPr lang="zh-CN" altLang="en-US" sz="2800"/>
              <a:t>稳定性：稳定的排序算法。</a:t>
            </a:r>
            <a:endParaRPr lang="zh-CN" altLang="en-US" sz="2800"/>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a:xfrm>
            <a:off x="1143000" y="642938"/>
            <a:ext cx="7793038" cy="839787"/>
          </a:xfrm>
        </p:spPr>
        <p:txBody>
          <a:bodyPr/>
          <a:lstStyle/>
          <a:p>
            <a:r>
              <a:rPr lang="en-US" altLang="zh-CN"/>
              <a:t>*</a:t>
            </a:r>
            <a:r>
              <a:rPr lang="zh-CN" altLang="en-US"/>
              <a:t>基数排序</a:t>
            </a:r>
            <a:endParaRPr lang="zh-CN" altLang="en-US"/>
          </a:p>
        </p:txBody>
      </p:sp>
      <p:sp>
        <p:nvSpPr>
          <p:cNvPr id="72707" name="内容占位符 2"/>
          <p:cNvSpPr>
            <a:spLocks noGrp="1"/>
          </p:cNvSpPr>
          <p:nvPr>
            <p:ph idx="1"/>
          </p:nvPr>
        </p:nvSpPr>
        <p:spPr>
          <a:xfrm>
            <a:off x="500063" y="1989138"/>
            <a:ext cx="8459787" cy="4114800"/>
          </a:xfrm>
        </p:spPr>
        <p:txBody>
          <a:bodyPr/>
          <a:lstStyle/>
          <a:p>
            <a:pPr marL="0" indent="0">
              <a:buFont typeface="Wingdings" panose="05000000000000000000" pitchFamily="2" charset="2"/>
              <a:buNone/>
            </a:pPr>
            <a:r>
              <a:rPr lang="zh-CN" altLang="en-US" sz="2800"/>
              <a:t>       基数排序是与前面介绍的各类排序方法完全不同的一种排序方法。</a:t>
            </a:r>
            <a:endParaRPr lang="en-US" altLang="zh-CN" sz="2800"/>
          </a:p>
          <a:p>
            <a:pPr marL="0" indent="0">
              <a:buFont typeface="Wingdings" panose="05000000000000000000" pitchFamily="2" charset="2"/>
              <a:buNone/>
            </a:pPr>
            <a:r>
              <a:rPr lang="en-US" altLang="zh-CN" sz="2800"/>
              <a:t>       </a:t>
            </a:r>
            <a:r>
              <a:rPr lang="zh-CN" altLang="en-US" sz="2800"/>
              <a:t>前面几种方法主要是通过比较关键字和移动（交换）记录这两种操作来实现的，而基数排序不需要进行关键字的比较和记录的移动</a:t>
            </a:r>
            <a:r>
              <a:rPr lang="en-US" altLang="zh-CN" sz="2800"/>
              <a:t>(</a:t>
            </a:r>
            <a:r>
              <a:rPr lang="zh-CN" altLang="en-US" sz="2800"/>
              <a:t>交换</a:t>
            </a:r>
            <a:r>
              <a:rPr lang="en-US" altLang="zh-CN" sz="2800"/>
              <a:t>)</a:t>
            </a:r>
            <a:r>
              <a:rPr lang="zh-CN" altLang="en-US" sz="2800"/>
              <a:t>，它是一种基于</a:t>
            </a:r>
            <a:r>
              <a:rPr lang="zh-CN" altLang="en-US" sz="2800">
                <a:solidFill>
                  <a:srgbClr val="FF0000"/>
                </a:solidFill>
              </a:rPr>
              <a:t>多关键字排序的思路对单关键字进行的排序</a:t>
            </a:r>
            <a:r>
              <a:rPr lang="zh-CN" altLang="en-US" sz="2800"/>
              <a:t>。</a:t>
            </a:r>
            <a:endParaRPr lang="en-US" altLang="zh-CN" sz="2800"/>
          </a:p>
          <a:p>
            <a:pPr marL="0" indent="0">
              <a:buFont typeface="Wingdings" panose="05000000000000000000" pitchFamily="2" charset="2"/>
              <a:buNone/>
            </a:pPr>
            <a:r>
              <a:rPr lang="en-US" altLang="zh-CN" sz="2800">
                <a:latin typeface="宋体" panose="02010600030101010101" pitchFamily="2" charset="-122"/>
              </a:rPr>
              <a:t>    </a:t>
            </a:r>
            <a:r>
              <a:rPr lang="zh-CN" altLang="en-US" sz="2800">
                <a:latin typeface="宋体" panose="02010600030101010101" pitchFamily="2" charset="-122"/>
              </a:rPr>
              <a:t>比如：我们要对扑克牌进行排序，规则为按照花色红桃、黑桃、方片、梅花的顺序来排序，每种花色内按从</a:t>
            </a:r>
            <a:r>
              <a:rPr lang="en-US" altLang="zh-CN" sz="2800">
                <a:latin typeface="宋体" panose="02010600030101010101" pitchFamily="2" charset="-122"/>
              </a:rPr>
              <a:t>1</a:t>
            </a:r>
            <a:r>
              <a:rPr lang="zh-CN" altLang="en-US" sz="2800">
                <a:latin typeface="宋体" panose="02010600030101010101" pitchFamily="2" charset="-122"/>
              </a:rPr>
              <a:t>到</a:t>
            </a:r>
            <a:r>
              <a:rPr lang="en-US" altLang="zh-CN" sz="2800">
                <a:latin typeface="宋体" panose="02010600030101010101" pitchFamily="2" charset="-122"/>
              </a:rPr>
              <a:t>K</a:t>
            </a:r>
            <a:r>
              <a:rPr lang="zh-CN" altLang="en-US" sz="2800">
                <a:latin typeface="宋体" panose="02010600030101010101" pitchFamily="2" charset="-122"/>
              </a:rPr>
              <a:t>进行排序。这就是多关键字排序。</a:t>
            </a:r>
            <a:endParaRPr lang="zh-CN" altLang="en-US" sz="2800">
              <a:latin typeface="宋体" panose="02010600030101010101" pitchFamily="2" charset="-122"/>
            </a:endParaRPr>
          </a:p>
          <a:p>
            <a:pPr marL="0" indent="0">
              <a:buFont typeface="Wingdings" panose="05000000000000000000" pitchFamily="2" charset="2"/>
              <a:buNone/>
            </a:pPr>
            <a:endParaRPr lang="zh-CN" altLang="en-US" sz="2800"/>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blinds(horizontal)">
                                      <p:cBhvr>
                                        <p:cTn id="7" dur="500"/>
                                        <p:tgtEl>
                                          <p:spTgt spid="727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707">
                                            <p:txEl>
                                              <p:pRg st="1" end="1"/>
                                            </p:txEl>
                                          </p:spTgt>
                                        </p:tgtEl>
                                        <p:attrNameLst>
                                          <p:attrName>style.visibility</p:attrName>
                                        </p:attrNameLst>
                                      </p:cBhvr>
                                      <p:to>
                                        <p:strVal val="visible"/>
                                      </p:to>
                                    </p:set>
                                    <p:animEffect transition="in" filter="blinds(horizontal)">
                                      <p:cBhvr>
                                        <p:cTn id="12" dur="500"/>
                                        <p:tgtEl>
                                          <p:spTgt spid="727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2707">
                                            <p:txEl>
                                              <p:pRg st="2" end="2"/>
                                            </p:txEl>
                                          </p:spTgt>
                                        </p:tgtEl>
                                        <p:attrNameLst>
                                          <p:attrName>style.visibility</p:attrName>
                                        </p:attrNameLst>
                                      </p:cBhvr>
                                      <p:to>
                                        <p:strVal val="visible"/>
                                      </p:to>
                                    </p:set>
                                    <p:animEffect transition="in" filter="blinds(horizontal)">
                                      <p:cBhvr>
                                        <p:cTn id="17" dur="500"/>
                                        <p:tgtEl>
                                          <p:spTgt spid="727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en-US" altLang="zh-CN"/>
              <a:t>*</a:t>
            </a:r>
            <a:r>
              <a:rPr lang="zh-CN" altLang="en-US"/>
              <a:t>基数排序</a:t>
            </a:r>
            <a:endParaRPr lang="zh-CN" altLang="en-US"/>
          </a:p>
        </p:txBody>
      </p:sp>
      <p:sp>
        <p:nvSpPr>
          <p:cNvPr id="3" name="内容占位符 2"/>
          <p:cNvSpPr>
            <a:spLocks noGrp="1"/>
          </p:cNvSpPr>
          <p:nvPr>
            <p:ph idx="1"/>
          </p:nvPr>
        </p:nvSpPr>
        <p:spPr>
          <a:xfrm>
            <a:off x="428625" y="1989138"/>
            <a:ext cx="8531225" cy="4114800"/>
          </a:xfrm>
        </p:spPr>
        <p:txBody>
          <a:bodyPr/>
          <a:lstStyle/>
          <a:p>
            <a:pPr eaLnBrk="1" hangingPunct="1">
              <a:lnSpc>
                <a:spcPct val="90000"/>
              </a:lnSpc>
              <a:buFont typeface="Wingdings" panose="05000000000000000000" pitchFamily="2" charset="2"/>
              <a:buNone/>
              <a:defRPr/>
            </a:pPr>
            <a:r>
              <a:rPr lang="zh-CN" altLang="en-US" sz="2800" dirty="0"/>
              <a:t>例如：要对</a:t>
            </a:r>
            <a:r>
              <a:rPr lang="en-US" altLang="zh-CN" sz="2800" dirty="0"/>
              <a:t>0</a:t>
            </a:r>
            <a:r>
              <a:rPr lang="zh-CN" altLang="en-US" sz="2800" dirty="0"/>
              <a:t>到</a:t>
            </a:r>
            <a:r>
              <a:rPr lang="en-US" altLang="zh-CN" sz="2800" dirty="0"/>
              <a:t>999</a:t>
            </a:r>
            <a:r>
              <a:rPr lang="zh-CN" altLang="en-US" sz="2800" dirty="0"/>
              <a:t>之间的整数进行排序，它是单关键字，用前面的方法排序</a:t>
            </a:r>
            <a:r>
              <a:rPr lang="en-US" altLang="zh-CN" sz="2800" dirty="0"/>
              <a:t>n</a:t>
            </a:r>
            <a:r>
              <a:rPr lang="zh-CN" altLang="en-US" sz="2800" dirty="0"/>
              <a:t>＝</a:t>
            </a:r>
            <a:r>
              <a:rPr lang="en-US" altLang="zh-CN" sz="2800" dirty="0"/>
              <a:t>1000</a:t>
            </a:r>
            <a:r>
              <a:rPr lang="zh-CN" altLang="en-US" sz="2800" dirty="0"/>
              <a:t>，</a:t>
            </a:r>
            <a:r>
              <a:rPr lang="en-US" altLang="zh-CN" sz="2800" dirty="0"/>
              <a:t>n</a:t>
            </a:r>
            <a:r>
              <a:rPr lang="zh-CN" altLang="en-US" sz="2800" dirty="0"/>
              <a:t>较大时排序时间会花费比较多。</a:t>
            </a:r>
            <a:endParaRPr lang="zh-CN" altLang="en-US" sz="2800" dirty="0"/>
          </a:p>
          <a:p>
            <a:pPr eaLnBrk="1" hangingPunct="1">
              <a:lnSpc>
                <a:spcPct val="90000"/>
              </a:lnSpc>
              <a:defRPr/>
            </a:pPr>
            <a:r>
              <a:rPr lang="zh-CN" altLang="en-US" sz="2800" dirty="0"/>
              <a:t>可把</a:t>
            </a:r>
            <a:r>
              <a:rPr lang="en-US" altLang="zh-CN" sz="2800" dirty="0"/>
              <a:t>K</a:t>
            </a:r>
            <a:r>
              <a:rPr lang="zh-CN" altLang="en-US" sz="2800" dirty="0"/>
              <a:t>看成由三个关键字（</a:t>
            </a:r>
            <a:r>
              <a:rPr lang="en-US" altLang="zh-CN" sz="2800" dirty="0"/>
              <a:t>K</a:t>
            </a:r>
            <a:r>
              <a:rPr lang="en-US" altLang="zh-CN" sz="2800" baseline="-25000" dirty="0"/>
              <a:t>1</a:t>
            </a:r>
            <a:r>
              <a:rPr lang="en-US" altLang="zh-CN" sz="2800" dirty="0"/>
              <a:t>, K</a:t>
            </a:r>
            <a:r>
              <a:rPr lang="en-US" altLang="zh-CN" sz="2800" baseline="-25000" dirty="0"/>
              <a:t>2</a:t>
            </a:r>
            <a:r>
              <a:rPr lang="en-US" altLang="zh-CN" sz="2800" dirty="0"/>
              <a:t>, K</a:t>
            </a:r>
            <a:r>
              <a:rPr lang="en-US" altLang="zh-CN" sz="2800" baseline="-25000" dirty="0"/>
              <a:t>3</a:t>
            </a:r>
            <a:r>
              <a:rPr lang="zh-CN" altLang="en-US" sz="2800" dirty="0"/>
              <a:t>）组成，</a:t>
            </a:r>
            <a:r>
              <a:rPr lang="en-US" altLang="zh-CN" sz="2800" dirty="0"/>
              <a:t>K</a:t>
            </a:r>
            <a:r>
              <a:rPr lang="en-US" altLang="zh-CN" sz="2800" baseline="-25000" dirty="0"/>
              <a:t>1</a:t>
            </a:r>
            <a:r>
              <a:rPr lang="zh-CN" altLang="en-US" sz="2800" dirty="0"/>
              <a:t>是百位数，</a:t>
            </a:r>
            <a:r>
              <a:rPr lang="en-US" altLang="zh-CN" sz="2800" dirty="0"/>
              <a:t>K</a:t>
            </a:r>
            <a:r>
              <a:rPr lang="en-US" altLang="zh-CN" sz="2800" baseline="-25000" dirty="0"/>
              <a:t>2</a:t>
            </a:r>
            <a:r>
              <a:rPr lang="zh-CN" altLang="en-US" sz="2800" dirty="0"/>
              <a:t>是十位数，</a:t>
            </a:r>
            <a:r>
              <a:rPr lang="en-US" altLang="zh-CN" sz="2800" dirty="0"/>
              <a:t>K</a:t>
            </a:r>
            <a:r>
              <a:rPr lang="en-US" altLang="zh-CN" sz="2800" baseline="-25000" dirty="0"/>
              <a:t>3</a:t>
            </a:r>
            <a:r>
              <a:rPr lang="zh-CN" altLang="en-US" sz="2800" dirty="0"/>
              <a:t>是个位数，每一个关键字的范围相同（</a:t>
            </a:r>
            <a:r>
              <a:rPr lang="en-US" altLang="zh-CN" sz="2800" dirty="0"/>
              <a:t>0 ≤ K</a:t>
            </a:r>
            <a:r>
              <a:rPr lang="en-US" altLang="zh-CN" sz="2800" baseline="-25000" dirty="0"/>
              <a:t>1</a:t>
            </a:r>
            <a:r>
              <a:rPr lang="en-US" altLang="zh-CN" sz="2800" dirty="0"/>
              <a:t>, K</a:t>
            </a:r>
            <a:r>
              <a:rPr lang="en-US" altLang="zh-CN" sz="2800" baseline="-25000" dirty="0"/>
              <a:t>2</a:t>
            </a:r>
            <a:r>
              <a:rPr lang="en-US" altLang="zh-CN" sz="2800" dirty="0"/>
              <a:t>, K</a:t>
            </a:r>
            <a:r>
              <a:rPr lang="en-US" altLang="zh-CN" sz="2800" baseline="-25000" dirty="0"/>
              <a:t>3</a:t>
            </a:r>
            <a:r>
              <a:rPr lang="en-US" altLang="zh-CN" sz="2800" dirty="0"/>
              <a:t> ≤ 9</a:t>
            </a:r>
            <a:r>
              <a:rPr lang="zh-CN" altLang="en-US" sz="2800" dirty="0"/>
              <a:t>）。即百、十、个位，其中百位为最高排序关键字，个位为最低排序关键字。基数</a:t>
            </a:r>
            <a:r>
              <a:rPr lang="en-US" altLang="zh-CN" sz="2800" dirty="0"/>
              <a:t>r=10</a:t>
            </a:r>
            <a:r>
              <a:rPr lang="zh-CN" altLang="en-US" sz="2800" dirty="0"/>
              <a:t>。</a:t>
            </a:r>
            <a:endParaRPr lang="zh-CN" altLang="en-US" sz="2800" dirty="0"/>
          </a:p>
          <a:p>
            <a:pPr eaLnBrk="1" hangingPunct="1">
              <a:lnSpc>
                <a:spcPct val="90000"/>
              </a:lnSpc>
              <a:defRPr/>
            </a:pPr>
            <a:r>
              <a:rPr lang="zh-CN" altLang="en-US" sz="2800" dirty="0"/>
              <a:t>可以按百、十、个位数字依次进行</a:t>
            </a:r>
            <a:r>
              <a:rPr lang="en-US" altLang="zh-CN" sz="2800" dirty="0"/>
              <a:t>3</a:t>
            </a:r>
            <a:r>
              <a:rPr lang="zh-CN" altLang="en-US" sz="2800" dirty="0"/>
              <a:t>次桶式排序</a:t>
            </a:r>
            <a:endParaRPr lang="zh-CN" altLang="en-US" sz="2800" dirty="0"/>
          </a:p>
          <a:p>
            <a:pPr eaLnBrk="1" hangingPunct="1">
              <a:lnSpc>
                <a:spcPct val="90000"/>
              </a:lnSpc>
              <a:defRPr/>
            </a:pPr>
            <a:r>
              <a:rPr lang="en-US" altLang="zh-CN" sz="2800" dirty="0"/>
              <a:t>3</a:t>
            </a:r>
            <a:r>
              <a:rPr lang="zh-CN" altLang="en-US" sz="2800" dirty="0"/>
              <a:t>趟分配排序后，整个序列就排好序了 </a:t>
            </a:r>
            <a:endParaRPr lang="zh-CN" altLang="en-US" sz="2800" dirty="0"/>
          </a:p>
          <a:p>
            <a:pPr marL="0" indent="0">
              <a:buFont typeface="Wingdings" panose="05000000000000000000" pitchFamily="2" charset="2"/>
              <a:buNone/>
              <a:defRPr/>
            </a:pPr>
            <a:endParaRPr lang="zh-CN" altLang="en-US" sz="2800" dirty="0"/>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r>
              <a:rPr lang="zh-CN" altLang="en-US"/>
              <a:t>高位优先法排序</a:t>
            </a:r>
            <a:endParaRPr lang="zh-CN" altLang="en-US"/>
          </a:p>
        </p:txBody>
      </p:sp>
      <p:sp>
        <p:nvSpPr>
          <p:cNvPr id="3" name="内容占位符 2"/>
          <p:cNvSpPr>
            <a:spLocks noGrp="1"/>
          </p:cNvSpPr>
          <p:nvPr>
            <p:ph idx="1"/>
          </p:nvPr>
        </p:nvSpPr>
        <p:spPr>
          <a:xfrm>
            <a:off x="571500" y="1989138"/>
            <a:ext cx="8388350" cy="4114800"/>
          </a:xfrm>
        </p:spPr>
        <p:txBody>
          <a:bodyPr/>
          <a:lstStyle/>
          <a:p>
            <a:pPr eaLnBrk="1" hangingPunct="1"/>
            <a:r>
              <a:rPr lang="zh-CN" altLang="en-US" sz="2800"/>
              <a:t>先对高位</a:t>
            </a:r>
            <a:r>
              <a:rPr lang="en-US" altLang="zh-CN" sz="2800"/>
              <a:t>k</a:t>
            </a:r>
            <a:r>
              <a:rPr lang="en-US" altLang="zh-CN" sz="2800" baseline="-25000"/>
              <a:t>d-1</a:t>
            </a:r>
            <a:r>
              <a:rPr lang="zh-CN" altLang="en-US" sz="2800"/>
              <a:t>进行桶式排序，将序列分成若干个桶中</a:t>
            </a:r>
            <a:endParaRPr lang="zh-CN" altLang="en-US" sz="2800"/>
          </a:p>
          <a:p>
            <a:pPr eaLnBrk="1" hangingPunct="1"/>
            <a:r>
              <a:rPr lang="zh-CN" altLang="en-US" sz="2800"/>
              <a:t>然后对每个桶再按次高位</a:t>
            </a:r>
            <a:r>
              <a:rPr lang="en-US" altLang="zh-CN" sz="2800"/>
              <a:t>k</a:t>
            </a:r>
            <a:r>
              <a:rPr lang="en-US" altLang="zh-CN" sz="2800" baseline="-25000"/>
              <a:t>d-2</a:t>
            </a:r>
            <a:r>
              <a:rPr lang="zh-CN" altLang="en-US" sz="2800"/>
              <a:t>进行桶式排序，分成更小的桶</a:t>
            </a:r>
            <a:endParaRPr lang="zh-CN" altLang="en-US" sz="2800"/>
          </a:p>
          <a:p>
            <a:pPr eaLnBrk="1" hangingPunct="1"/>
            <a:r>
              <a:rPr lang="zh-CN" altLang="en-US" sz="2800"/>
              <a:t>依次重复，直到对</a:t>
            </a:r>
            <a:r>
              <a:rPr lang="en-US" altLang="zh-CN" sz="2800"/>
              <a:t>k</a:t>
            </a:r>
            <a:r>
              <a:rPr lang="en-US" altLang="zh-CN" sz="2800" baseline="-25000"/>
              <a:t>0</a:t>
            </a:r>
            <a:r>
              <a:rPr lang="zh-CN" altLang="en-US" sz="2800"/>
              <a:t>排序后，分成最小的桶，每个桶内含有相同的排序码</a:t>
            </a:r>
            <a:r>
              <a:rPr lang="en-US" altLang="zh-CN" sz="2800"/>
              <a:t>(k</a:t>
            </a:r>
            <a:r>
              <a:rPr lang="en-US" altLang="zh-CN" sz="2800" baseline="-25000"/>
              <a:t>d-1</a:t>
            </a:r>
            <a:r>
              <a:rPr lang="zh-CN" altLang="en-US" sz="2800"/>
              <a:t>，</a:t>
            </a:r>
            <a:r>
              <a:rPr lang="en-US" altLang="zh-CN" sz="2800"/>
              <a:t>k</a:t>
            </a:r>
            <a:r>
              <a:rPr lang="en-US" altLang="zh-CN" sz="2800" baseline="-25000"/>
              <a:t>d-2</a:t>
            </a:r>
            <a:r>
              <a:rPr lang="zh-CN" altLang="en-US" sz="2800"/>
              <a:t>，</a:t>
            </a:r>
            <a:r>
              <a:rPr lang="en-US" altLang="zh-CN" sz="2800"/>
              <a:t>…</a:t>
            </a:r>
            <a:r>
              <a:rPr lang="zh-CN" altLang="en-US" sz="2800"/>
              <a:t>，</a:t>
            </a:r>
            <a:r>
              <a:rPr lang="en-US" altLang="zh-CN" sz="2800"/>
              <a:t>k</a:t>
            </a:r>
            <a:r>
              <a:rPr lang="en-US" altLang="zh-CN" sz="2800" baseline="-25000"/>
              <a:t>1 </a:t>
            </a:r>
            <a:r>
              <a:rPr lang="zh-CN" altLang="en-US" sz="2800"/>
              <a:t>，</a:t>
            </a:r>
            <a:r>
              <a:rPr lang="en-US" altLang="zh-CN" sz="2800"/>
              <a:t>k</a:t>
            </a:r>
            <a:r>
              <a:rPr lang="en-US" altLang="zh-CN" sz="2800" baseline="-25000"/>
              <a:t>0</a:t>
            </a:r>
            <a:r>
              <a:rPr lang="en-US" altLang="zh-CN" sz="2800"/>
              <a:t>)</a:t>
            </a:r>
            <a:endParaRPr lang="en-US" altLang="zh-CN" sz="2800"/>
          </a:p>
          <a:p>
            <a:pPr eaLnBrk="1" hangingPunct="1"/>
            <a:r>
              <a:rPr lang="zh-CN" altLang="en-US" sz="2800"/>
              <a:t>最后将所有的桶依次连接在一起，成为一个有序序列</a:t>
            </a:r>
            <a:endParaRPr lang="zh-CN" altLang="en-US" sz="2800"/>
          </a:p>
          <a:p>
            <a:pPr eaLnBrk="1" hangingPunct="1"/>
            <a:r>
              <a:rPr lang="zh-CN" altLang="en-US" sz="2800"/>
              <a:t>这是一个分、分、</a:t>
            </a:r>
            <a:r>
              <a:rPr lang="en-US" altLang="zh-CN" sz="2800"/>
              <a:t>…</a:t>
            </a:r>
            <a:r>
              <a:rPr lang="zh-CN" altLang="en-US" sz="2800"/>
              <a:t>、分、收的过程</a:t>
            </a:r>
            <a:endParaRPr lang="zh-CN" altLang="en-US" sz="2800"/>
          </a:p>
          <a:p>
            <a:pPr>
              <a:buFont typeface="Wingdings" panose="05000000000000000000" pitchFamily="2" charset="2"/>
              <a:buNone/>
            </a:pPr>
            <a:endParaRPr lang="zh-CN" altLang="en-US" sz="2800"/>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a:xfrm>
            <a:off x="1150938" y="714375"/>
            <a:ext cx="7793037" cy="962025"/>
          </a:xfrm>
        </p:spPr>
        <p:txBody>
          <a:bodyPr/>
          <a:lstStyle/>
          <a:p>
            <a:r>
              <a:rPr lang="zh-CN" altLang="en-US" sz="3200"/>
              <a:t>例：对</a:t>
            </a:r>
            <a:r>
              <a:rPr lang="en-US" altLang="zh-CN" sz="3200"/>
              <a:t>45</a:t>
            </a:r>
            <a:r>
              <a:rPr lang="zh-CN" altLang="en-US" sz="3200"/>
              <a:t>，</a:t>
            </a:r>
            <a:r>
              <a:rPr lang="en-US" altLang="zh-CN" sz="3200"/>
              <a:t>32</a:t>
            </a:r>
            <a:r>
              <a:rPr lang="zh-CN" altLang="en-US" sz="3200"/>
              <a:t>，</a:t>
            </a:r>
            <a:r>
              <a:rPr lang="en-US" altLang="zh-CN" sz="3200"/>
              <a:t>43</a:t>
            </a:r>
            <a:r>
              <a:rPr lang="zh-CN" altLang="en-US" sz="3200"/>
              <a:t>，</a:t>
            </a:r>
            <a:r>
              <a:rPr lang="en-US" altLang="zh-CN" sz="3200"/>
              <a:t>11</a:t>
            </a:r>
            <a:r>
              <a:rPr lang="zh-CN" altLang="en-US" sz="3200"/>
              <a:t>，</a:t>
            </a:r>
            <a:r>
              <a:rPr lang="en-US" altLang="zh-CN" sz="3200"/>
              <a:t>23</a:t>
            </a:r>
            <a:r>
              <a:rPr lang="zh-CN" altLang="en-US" sz="3200"/>
              <a:t>，</a:t>
            </a:r>
            <a:r>
              <a:rPr lang="en-US" altLang="zh-CN" sz="3200"/>
              <a:t>34</a:t>
            </a:r>
            <a:r>
              <a:rPr lang="zh-CN" altLang="en-US" sz="3200"/>
              <a:t>，</a:t>
            </a:r>
            <a:r>
              <a:rPr lang="en-US" altLang="zh-CN" sz="3200"/>
              <a:t>87</a:t>
            </a:r>
            <a:r>
              <a:rPr lang="zh-CN" altLang="en-US" sz="3200"/>
              <a:t>，</a:t>
            </a:r>
            <a:r>
              <a:rPr lang="en-US" altLang="zh-CN" sz="3200"/>
              <a:t>96</a:t>
            </a:r>
            <a:r>
              <a:rPr lang="zh-CN" altLang="en-US" sz="3200"/>
              <a:t>，</a:t>
            </a:r>
            <a:r>
              <a:rPr lang="en-US" altLang="zh-CN" sz="3200"/>
              <a:t>69</a:t>
            </a:r>
            <a:r>
              <a:rPr lang="zh-CN" altLang="en-US" sz="3200"/>
              <a:t>进行排序</a:t>
            </a:r>
            <a:endParaRPr lang="zh-CN" altLang="en-US" sz="3200"/>
          </a:p>
        </p:txBody>
      </p:sp>
      <p:sp>
        <p:nvSpPr>
          <p:cNvPr id="3" name="内容占位符 2"/>
          <p:cNvSpPr>
            <a:spLocks noGrp="1"/>
          </p:cNvSpPr>
          <p:nvPr>
            <p:ph idx="1"/>
          </p:nvPr>
        </p:nvSpPr>
        <p:spPr/>
        <p:txBody>
          <a:bodyPr/>
          <a:lstStyle/>
          <a:p>
            <a:r>
              <a:rPr lang="zh-CN" altLang="en-US" sz="2800"/>
              <a:t>先排十位</a:t>
            </a:r>
            <a:endParaRPr lang="en-US" altLang="zh-CN" sz="2800"/>
          </a:p>
          <a:p>
            <a:r>
              <a:rPr lang="zh-CN" altLang="en-US" sz="2800"/>
              <a:t>再排个位</a:t>
            </a:r>
            <a:endParaRPr lang="en-US" altLang="zh-CN" sz="2800"/>
          </a:p>
          <a:p>
            <a:r>
              <a:rPr lang="zh-CN" altLang="en-US" sz="2800"/>
              <a:t>合在一起</a:t>
            </a:r>
            <a:endParaRPr lang="zh-CN" altLang="en-US" sz="2800"/>
          </a:p>
        </p:txBody>
      </p:sp>
      <p:sp>
        <p:nvSpPr>
          <p:cNvPr id="5" name="矩形 4"/>
          <p:cNvSpPr/>
          <p:nvPr/>
        </p:nvSpPr>
        <p:spPr>
          <a:xfrm>
            <a:off x="1928813" y="3929063"/>
            <a:ext cx="500062" cy="1285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rPr>
              <a:t>11</a:t>
            </a:r>
            <a:endParaRPr lang="zh-CN" altLang="en-US" b="1" dirty="0">
              <a:solidFill>
                <a:srgbClr val="FF0000"/>
              </a:solidFill>
            </a:endParaRPr>
          </a:p>
        </p:txBody>
      </p:sp>
      <p:sp>
        <p:nvSpPr>
          <p:cNvPr id="6" name="矩形 5"/>
          <p:cNvSpPr/>
          <p:nvPr/>
        </p:nvSpPr>
        <p:spPr>
          <a:xfrm>
            <a:off x="1214438" y="3929063"/>
            <a:ext cx="500062" cy="1285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rPr>
              <a:t>0</a:t>
            </a:r>
            <a:r>
              <a:rPr lang="zh-CN" altLang="en-US" b="1" dirty="0">
                <a:solidFill>
                  <a:srgbClr val="FF0000"/>
                </a:solidFill>
              </a:rPr>
              <a:t>号桶</a:t>
            </a:r>
            <a:endParaRPr lang="zh-CN" altLang="en-US" b="1" dirty="0">
              <a:solidFill>
                <a:srgbClr val="FF0000"/>
              </a:solidFill>
            </a:endParaRPr>
          </a:p>
        </p:txBody>
      </p:sp>
      <p:sp>
        <p:nvSpPr>
          <p:cNvPr id="7" name="矩形 6"/>
          <p:cNvSpPr/>
          <p:nvPr/>
        </p:nvSpPr>
        <p:spPr>
          <a:xfrm>
            <a:off x="2571750" y="3929063"/>
            <a:ext cx="500063" cy="1285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rPr>
              <a:t>23</a:t>
            </a:r>
            <a:endParaRPr lang="zh-CN" altLang="en-US" b="1" dirty="0">
              <a:solidFill>
                <a:srgbClr val="FF0000"/>
              </a:solidFill>
            </a:endParaRPr>
          </a:p>
        </p:txBody>
      </p:sp>
      <p:sp>
        <p:nvSpPr>
          <p:cNvPr id="8" name="矩形 7"/>
          <p:cNvSpPr/>
          <p:nvPr/>
        </p:nvSpPr>
        <p:spPr>
          <a:xfrm>
            <a:off x="3214688" y="3929063"/>
            <a:ext cx="500062" cy="1285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rPr>
              <a:t>3234</a:t>
            </a:r>
            <a:endParaRPr lang="zh-CN" altLang="en-US" b="1" dirty="0">
              <a:solidFill>
                <a:srgbClr val="FF0000"/>
              </a:solidFill>
            </a:endParaRPr>
          </a:p>
        </p:txBody>
      </p:sp>
      <p:sp>
        <p:nvSpPr>
          <p:cNvPr id="9" name="矩形 8"/>
          <p:cNvSpPr/>
          <p:nvPr/>
        </p:nvSpPr>
        <p:spPr>
          <a:xfrm>
            <a:off x="3857625" y="3929063"/>
            <a:ext cx="500063" cy="1285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rPr>
              <a:t>4543</a:t>
            </a:r>
            <a:endParaRPr lang="zh-CN" altLang="en-US" b="1" dirty="0">
              <a:solidFill>
                <a:srgbClr val="FF0000"/>
              </a:solidFill>
            </a:endParaRPr>
          </a:p>
        </p:txBody>
      </p:sp>
      <p:sp>
        <p:nvSpPr>
          <p:cNvPr id="10" name="矩形 9"/>
          <p:cNvSpPr/>
          <p:nvPr/>
        </p:nvSpPr>
        <p:spPr>
          <a:xfrm>
            <a:off x="4572000" y="3929063"/>
            <a:ext cx="500063" cy="1285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rPr>
              <a:t>5</a:t>
            </a:r>
            <a:r>
              <a:rPr lang="zh-CN" altLang="en-US" b="1" dirty="0">
                <a:solidFill>
                  <a:srgbClr val="FF0000"/>
                </a:solidFill>
              </a:rPr>
              <a:t>号桶</a:t>
            </a:r>
            <a:endParaRPr lang="zh-CN" altLang="en-US" b="1" dirty="0">
              <a:solidFill>
                <a:srgbClr val="FF0000"/>
              </a:solidFill>
            </a:endParaRPr>
          </a:p>
        </p:txBody>
      </p:sp>
      <p:sp>
        <p:nvSpPr>
          <p:cNvPr id="11" name="矩形 10"/>
          <p:cNvSpPr/>
          <p:nvPr/>
        </p:nvSpPr>
        <p:spPr>
          <a:xfrm>
            <a:off x="5214938" y="3929063"/>
            <a:ext cx="500062" cy="1285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rPr>
              <a:t>69</a:t>
            </a:r>
            <a:endParaRPr lang="zh-CN" altLang="en-US" b="1" dirty="0">
              <a:solidFill>
                <a:srgbClr val="FF0000"/>
              </a:solidFill>
            </a:endParaRPr>
          </a:p>
        </p:txBody>
      </p:sp>
      <p:sp>
        <p:nvSpPr>
          <p:cNvPr id="12" name="矩形 11"/>
          <p:cNvSpPr/>
          <p:nvPr/>
        </p:nvSpPr>
        <p:spPr>
          <a:xfrm>
            <a:off x="5857875" y="3929063"/>
            <a:ext cx="500063" cy="1285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rPr>
              <a:t>7</a:t>
            </a:r>
            <a:r>
              <a:rPr lang="zh-CN" altLang="en-US" b="1" dirty="0">
                <a:solidFill>
                  <a:srgbClr val="FF0000"/>
                </a:solidFill>
              </a:rPr>
              <a:t>号桶</a:t>
            </a:r>
            <a:endParaRPr lang="zh-CN" altLang="en-US" b="1" dirty="0">
              <a:solidFill>
                <a:srgbClr val="FF0000"/>
              </a:solidFill>
            </a:endParaRPr>
          </a:p>
        </p:txBody>
      </p:sp>
      <p:sp>
        <p:nvSpPr>
          <p:cNvPr id="13" name="矩形 12"/>
          <p:cNvSpPr/>
          <p:nvPr/>
        </p:nvSpPr>
        <p:spPr>
          <a:xfrm>
            <a:off x="6500813" y="3929063"/>
            <a:ext cx="500062" cy="1285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rPr>
              <a:t>87</a:t>
            </a:r>
            <a:endParaRPr lang="zh-CN" altLang="en-US" b="1" dirty="0">
              <a:solidFill>
                <a:srgbClr val="FF0000"/>
              </a:solidFill>
            </a:endParaRPr>
          </a:p>
        </p:txBody>
      </p:sp>
      <p:sp>
        <p:nvSpPr>
          <p:cNvPr id="14" name="矩形 13"/>
          <p:cNvSpPr/>
          <p:nvPr/>
        </p:nvSpPr>
        <p:spPr>
          <a:xfrm>
            <a:off x="7215188" y="3929063"/>
            <a:ext cx="500062" cy="1285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rPr>
              <a:t>96</a:t>
            </a:r>
            <a:endParaRPr lang="zh-CN" altLang="en-US" b="1" dirty="0">
              <a:solidFill>
                <a:srgbClr val="FF0000"/>
              </a:solidFill>
            </a:endParaRPr>
          </a:p>
        </p:txBody>
      </p:sp>
      <p:sp>
        <p:nvSpPr>
          <p:cNvPr id="15" name="矩形 14"/>
          <p:cNvSpPr/>
          <p:nvPr/>
        </p:nvSpPr>
        <p:spPr>
          <a:xfrm>
            <a:off x="3857625" y="3929063"/>
            <a:ext cx="500063" cy="12858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rPr>
              <a:t>4345</a:t>
            </a:r>
            <a:endParaRPr lang="zh-CN" altLang="en-US" b="1" dirty="0">
              <a:solidFill>
                <a:srgbClr val="FF0000"/>
              </a:solidFill>
            </a:endParaRPr>
          </a:p>
        </p:txBody>
      </p:sp>
      <p:sp>
        <p:nvSpPr>
          <p:cNvPr id="16" name="矩形 15"/>
          <p:cNvSpPr/>
          <p:nvPr/>
        </p:nvSpPr>
        <p:spPr>
          <a:xfrm>
            <a:off x="3214688" y="3929063"/>
            <a:ext cx="500062" cy="12858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rPr>
              <a:t>3234</a:t>
            </a:r>
            <a:endParaRPr lang="zh-CN" altLang="en-US" b="1" dirty="0">
              <a:solidFill>
                <a:srgbClr val="FF0000"/>
              </a:solidFill>
            </a:endParaRPr>
          </a:p>
        </p:txBody>
      </p:sp>
      <p:sp>
        <p:nvSpPr>
          <p:cNvPr id="17" name="TextBox 16"/>
          <p:cNvSpPr txBox="1">
            <a:spLocks noChangeArrowheads="1"/>
          </p:cNvSpPr>
          <p:nvPr/>
        </p:nvSpPr>
        <p:spPr bwMode="auto">
          <a:xfrm>
            <a:off x="1071563" y="5500688"/>
            <a:ext cx="7286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排序结果：</a:t>
            </a:r>
            <a:r>
              <a:rPr lang="en-US" altLang="zh-CN" b="1"/>
              <a:t>11</a:t>
            </a:r>
            <a:r>
              <a:rPr lang="zh-CN" altLang="en-US" b="1"/>
              <a:t>，</a:t>
            </a:r>
            <a:r>
              <a:rPr lang="en-US" altLang="zh-CN" b="1"/>
              <a:t>23</a:t>
            </a:r>
            <a:r>
              <a:rPr lang="zh-CN" altLang="en-US" b="1"/>
              <a:t>，</a:t>
            </a:r>
            <a:r>
              <a:rPr lang="en-US" altLang="zh-CN" b="1"/>
              <a:t>32</a:t>
            </a:r>
            <a:r>
              <a:rPr lang="zh-CN" altLang="en-US" b="1"/>
              <a:t>，</a:t>
            </a:r>
            <a:r>
              <a:rPr lang="en-US" altLang="zh-CN" b="1"/>
              <a:t>34</a:t>
            </a:r>
            <a:r>
              <a:rPr lang="zh-CN" altLang="en-US" b="1"/>
              <a:t>，</a:t>
            </a:r>
            <a:r>
              <a:rPr lang="en-US" altLang="zh-CN" b="1"/>
              <a:t>43</a:t>
            </a:r>
            <a:r>
              <a:rPr lang="zh-CN" altLang="en-US" b="1"/>
              <a:t>，</a:t>
            </a:r>
            <a:r>
              <a:rPr lang="en-US" altLang="zh-CN" b="1"/>
              <a:t>45</a:t>
            </a:r>
            <a:r>
              <a:rPr lang="zh-CN" altLang="en-US" b="1"/>
              <a:t>，</a:t>
            </a:r>
            <a:r>
              <a:rPr lang="en-US" altLang="zh-CN" b="1"/>
              <a:t>69</a:t>
            </a:r>
            <a:r>
              <a:rPr lang="zh-CN" altLang="en-US" b="1"/>
              <a:t>，</a:t>
            </a:r>
            <a:r>
              <a:rPr lang="en-US" altLang="zh-CN" b="1"/>
              <a:t>87</a:t>
            </a:r>
            <a:r>
              <a:rPr lang="zh-CN" altLang="en-US" b="1"/>
              <a:t>，</a:t>
            </a:r>
            <a:r>
              <a:rPr lang="en-US" altLang="zh-CN" b="1"/>
              <a:t>96</a:t>
            </a:r>
            <a:endParaRPr lang="zh-CN" altLang="en-US" b="1"/>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linds(horizontal)">
                                      <p:cBhvr>
                                        <p:cTn id="28" dur="500"/>
                                        <p:tgtEl>
                                          <p:spTgt spid="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linds(horizontal)">
                                      <p:cBhvr>
                                        <p:cTn id="31" dur="500"/>
                                        <p:tgtEl>
                                          <p:spTgt spid="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linds(horizontal)">
                                      <p:cBhvr>
                                        <p:cTn id="34" dur="500"/>
                                        <p:tgtEl>
                                          <p:spTgt spid="9"/>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blinds(horizontal)">
                                      <p:cBhvr>
                                        <p:cTn id="43" dur="500"/>
                                        <p:tgtEl>
                                          <p:spTgt spid="12"/>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blinds(horizontal)">
                                      <p:cBhvr>
                                        <p:cTn id="46" dur="500"/>
                                        <p:tgtEl>
                                          <p:spTgt spid="13"/>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blinds(horizontal)">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blinds(horizontal)">
                                      <p:cBhvr>
                                        <p:cTn id="54" dur="500"/>
                                        <p:tgtEl>
                                          <p:spTgt spid="15"/>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blinds(horizontal)">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a:xfrm>
            <a:off x="785813" y="857250"/>
            <a:ext cx="7793037" cy="839788"/>
          </a:xfrm>
        </p:spPr>
        <p:txBody>
          <a:bodyPr/>
          <a:lstStyle/>
          <a:p>
            <a:r>
              <a:rPr lang="zh-CN" altLang="en-US"/>
              <a:t>低位优先法排序</a:t>
            </a:r>
            <a:endParaRPr lang="zh-CN" altLang="en-US"/>
          </a:p>
        </p:txBody>
      </p:sp>
      <p:sp>
        <p:nvSpPr>
          <p:cNvPr id="3" name="内容占位符 2"/>
          <p:cNvSpPr>
            <a:spLocks noGrp="1"/>
          </p:cNvSpPr>
          <p:nvPr>
            <p:ph idx="1"/>
          </p:nvPr>
        </p:nvSpPr>
        <p:spPr>
          <a:xfrm>
            <a:off x="107504" y="1988840"/>
            <a:ext cx="9577064" cy="4114800"/>
          </a:xfrm>
        </p:spPr>
        <p:txBody>
          <a:bodyPr/>
          <a:lstStyle/>
          <a:p>
            <a:pPr marL="0" indent="0">
              <a:buFont typeface="Wingdings" panose="05000000000000000000" pitchFamily="2" charset="2"/>
              <a:buNone/>
            </a:pPr>
            <a:r>
              <a:rPr lang="zh-CN" altLang="en-US" sz="2800" dirty="0"/>
              <a:t>排序：</a:t>
            </a:r>
            <a:r>
              <a:rPr lang="en-US" altLang="zh-CN" sz="2400" dirty="0"/>
              <a:t>278</a:t>
            </a:r>
            <a:r>
              <a:rPr lang="zh-CN" altLang="en-US" sz="2400" dirty="0"/>
              <a:t>，</a:t>
            </a:r>
            <a:r>
              <a:rPr lang="en-US" altLang="zh-CN" sz="2400" dirty="0"/>
              <a:t>109</a:t>
            </a:r>
            <a:r>
              <a:rPr lang="zh-CN" altLang="en-US" sz="2400" dirty="0"/>
              <a:t>，</a:t>
            </a:r>
            <a:r>
              <a:rPr lang="en-US" altLang="zh-CN" sz="2400" dirty="0"/>
              <a:t>063</a:t>
            </a:r>
            <a:r>
              <a:rPr lang="zh-CN" altLang="en-US" sz="2400" dirty="0"/>
              <a:t>，</a:t>
            </a:r>
            <a:r>
              <a:rPr lang="en-US" altLang="zh-CN" sz="2400" dirty="0"/>
              <a:t>930</a:t>
            </a:r>
            <a:r>
              <a:rPr lang="zh-CN" altLang="en-US" sz="2400" dirty="0"/>
              <a:t>，</a:t>
            </a:r>
            <a:r>
              <a:rPr lang="en-US" altLang="zh-CN" sz="2400" dirty="0"/>
              <a:t>589</a:t>
            </a:r>
            <a:r>
              <a:rPr lang="zh-CN" altLang="en-US" sz="2400" dirty="0"/>
              <a:t>，</a:t>
            </a:r>
            <a:r>
              <a:rPr lang="en-US" altLang="zh-CN" sz="2400" dirty="0"/>
              <a:t>184</a:t>
            </a:r>
            <a:r>
              <a:rPr lang="zh-CN" altLang="en-US" sz="2400" dirty="0"/>
              <a:t>，</a:t>
            </a:r>
            <a:r>
              <a:rPr lang="en-US" altLang="zh-CN" sz="2400" dirty="0"/>
              <a:t>505</a:t>
            </a:r>
            <a:r>
              <a:rPr lang="zh-CN" altLang="en-US" sz="2400" dirty="0"/>
              <a:t>，</a:t>
            </a:r>
            <a:r>
              <a:rPr lang="en-US" altLang="zh-CN" sz="2400" dirty="0"/>
              <a:t>269</a:t>
            </a:r>
            <a:r>
              <a:rPr lang="zh-CN" altLang="en-US" sz="2400" dirty="0"/>
              <a:t>，</a:t>
            </a:r>
            <a:r>
              <a:rPr lang="en-US" altLang="zh-CN" sz="2400" dirty="0"/>
              <a:t>008</a:t>
            </a:r>
            <a:r>
              <a:rPr lang="zh-CN" altLang="en-US" sz="2400" dirty="0"/>
              <a:t>，</a:t>
            </a:r>
            <a:r>
              <a:rPr lang="en-US" altLang="zh-CN" sz="2400" dirty="0"/>
              <a:t>083</a:t>
            </a:r>
            <a:r>
              <a:rPr lang="zh-CN" altLang="en-US" sz="2800" dirty="0"/>
              <a:t>。</a:t>
            </a:r>
            <a:endParaRPr lang="en-US" altLang="zh-CN" sz="2800" dirty="0"/>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pic>
        <p:nvPicPr>
          <p:cNvPr id="4" name="图片 3"/>
          <p:cNvPicPr>
            <a:picLocks noChangeAspect="1"/>
          </p:cNvPicPr>
          <p:nvPr/>
        </p:nvPicPr>
        <p:blipFill>
          <a:blip r:embed="rId1"/>
          <a:stretch>
            <a:fillRect/>
          </a:stretch>
        </p:blipFill>
        <p:spPr>
          <a:xfrm>
            <a:off x="1547664" y="2611534"/>
            <a:ext cx="7714139" cy="4114800"/>
          </a:xfrm>
          <a:prstGeom prst="rect">
            <a:avLst/>
          </a:prstGeom>
        </p:spPr>
      </p:pic>
      <p:sp>
        <p:nvSpPr>
          <p:cNvPr id="5" name="矩形 4"/>
          <p:cNvSpPr/>
          <p:nvPr/>
        </p:nvSpPr>
        <p:spPr>
          <a:xfrm>
            <a:off x="110331" y="2447925"/>
            <a:ext cx="4572000" cy="1200329"/>
          </a:xfrm>
          <a:prstGeom prst="rect">
            <a:avLst/>
          </a:prstGeom>
        </p:spPr>
        <p:txBody>
          <a:bodyPr>
            <a:spAutoFit/>
          </a:bodyPr>
          <a:lstStyle/>
          <a:p>
            <a:pPr marL="0" indent="0">
              <a:buFont typeface="Wingdings" panose="05000000000000000000" pitchFamily="2" charset="2"/>
              <a:buNone/>
            </a:pPr>
            <a:r>
              <a:rPr lang="en-US" altLang="zh-CN" b="1" dirty="0"/>
              <a:t>1</a:t>
            </a:r>
            <a:r>
              <a:rPr lang="zh-CN" altLang="en-US" b="1" dirty="0"/>
              <a:t>、先排个位</a:t>
            </a:r>
            <a:endParaRPr lang="en-US" altLang="zh-CN" b="1" dirty="0"/>
          </a:p>
          <a:p>
            <a:pPr marL="0" indent="0">
              <a:buFont typeface="Wingdings" panose="05000000000000000000" pitchFamily="2" charset="2"/>
              <a:buNone/>
            </a:pPr>
            <a:r>
              <a:rPr lang="en-US" altLang="zh-CN" b="1" dirty="0"/>
              <a:t>2</a:t>
            </a:r>
            <a:r>
              <a:rPr lang="zh-CN" altLang="en-US" b="1" dirty="0"/>
              <a:t>、再排十位</a:t>
            </a:r>
            <a:endParaRPr lang="en-US" altLang="zh-CN" b="1" dirty="0"/>
          </a:p>
          <a:p>
            <a:pPr marL="0" indent="0">
              <a:buFont typeface="Wingdings" panose="05000000000000000000" pitchFamily="2" charset="2"/>
              <a:buNone/>
            </a:pPr>
            <a:r>
              <a:rPr lang="en-US" altLang="zh-CN" b="1" dirty="0"/>
              <a:t>3</a:t>
            </a:r>
            <a:r>
              <a:rPr lang="zh-CN" altLang="en-US" b="1" dirty="0"/>
              <a:t>、最后排百位</a:t>
            </a:r>
            <a:endParaRPr lang="zh-CN" altLang="en-US" b="1"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a:xfrm>
            <a:off x="785813" y="857250"/>
            <a:ext cx="7793037" cy="839788"/>
          </a:xfrm>
        </p:spPr>
        <p:txBody>
          <a:bodyPr/>
          <a:lstStyle/>
          <a:p>
            <a:r>
              <a:rPr lang="zh-CN" altLang="en-US"/>
              <a:t>低位优先法排序</a:t>
            </a:r>
            <a:endParaRPr lang="zh-CN" altLang="en-US"/>
          </a:p>
        </p:txBody>
      </p:sp>
      <p:sp>
        <p:nvSpPr>
          <p:cNvPr id="3" name="内容占位符 2"/>
          <p:cNvSpPr>
            <a:spLocks noGrp="1"/>
          </p:cNvSpPr>
          <p:nvPr>
            <p:ph idx="1"/>
          </p:nvPr>
        </p:nvSpPr>
        <p:spPr>
          <a:xfrm>
            <a:off x="107504" y="1988840"/>
            <a:ext cx="9577064" cy="4114800"/>
          </a:xfrm>
        </p:spPr>
        <p:txBody>
          <a:bodyPr/>
          <a:lstStyle/>
          <a:p>
            <a:pPr marL="0" indent="0">
              <a:buFont typeface="Wingdings" panose="05000000000000000000" pitchFamily="2" charset="2"/>
              <a:buNone/>
            </a:pPr>
            <a:r>
              <a:rPr lang="zh-CN" altLang="en-US" sz="2800" dirty="0"/>
              <a:t>排序：</a:t>
            </a:r>
            <a:r>
              <a:rPr lang="en-US" altLang="zh-CN" sz="2800" dirty="0"/>
              <a:t>278</a:t>
            </a:r>
            <a:r>
              <a:rPr lang="zh-CN" altLang="en-US" sz="2800" dirty="0"/>
              <a:t>，</a:t>
            </a:r>
            <a:r>
              <a:rPr lang="en-US" altLang="zh-CN" sz="2800" dirty="0"/>
              <a:t>109</a:t>
            </a:r>
            <a:r>
              <a:rPr lang="zh-CN" altLang="en-US" sz="2800" dirty="0"/>
              <a:t>，</a:t>
            </a:r>
            <a:r>
              <a:rPr lang="en-US" altLang="zh-CN" sz="2800" dirty="0"/>
              <a:t>063</a:t>
            </a:r>
            <a:r>
              <a:rPr lang="zh-CN" altLang="en-US" sz="2800" dirty="0"/>
              <a:t>，</a:t>
            </a:r>
            <a:r>
              <a:rPr lang="en-US" altLang="zh-CN" sz="2800" dirty="0"/>
              <a:t>930</a:t>
            </a:r>
            <a:r>
              <a:rPr lang="zh-CN" altLang="en-US" sz="2800" dirty="0"/>
              <a:t>，</a:t>
            </a:r>
            <a:r>
              <a:rPr lang="en-US" altLang="zh-CN" sz="2800" dirty="0"/>
              <a:t>589</a:t>
            </a:r>
            <a:r>
              <a:rPr lang="zh-CN" altLang="en-US" sz="2800" dirty="0"/>
              <a:t>，</a:t>
            </a:r>
            <a:r>
              <a:rPr lang="en-US" altLang="zh-CN" sz="2800" dirty="0"/>
              <a:t>184</a:t>
            </a:r>
            <a:r>
              <a:rPr lang="zh-CN" altLang="en-US" sz="2800" dirty="0"/>
              <a:t>，</a:t>
            </a:r>
            <a:r>
              <a:rPr lang="en-US" altLang="zh-CN" sz="2800" dirty="0"/>
              <a:t>269</a:t>
            </a:r>
            <a:r>
              <a:rPr lang="zh-CN" altLang="en-US" sz="2800" dirty="0"/>
              <a:t>，</a:t>
            </a:r>
            <a:r>
              <a:rPr lang="en-US" altLang="zh-CN" sz="2800" dirty="0"/>
              <a:t>008</a:t>
            </a:r>
            <a:r>
              <a:rPr lang="zh-CN" altLang="en-US" sz="2800" dirty="0"/>
              <a:t>，</a:t>
            </a:r>
            <a:r>
              <a:rPr lang="en-US" altLang="zh-CN" sz="2800" dirty="0"/>
              <a:t>083</a:t>
            </a:r>
            <a:r>
              <a:rPr lang="zh-CN" altLang="en-US" sz="2800" dirty="0"/>
              <a:t>。</a:t>
            </a:r>
            <a:endParaRPr lang="en-US" altLang="zh-CN" sz="2800" dirty="0"/>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
        <p:nvSpPr>
          <p:cNvPr id="5" name="矩形 4"/>
          <p:cNvSpPr/>
          <p:nvPr/>
        </p:nvSpPr>
        <p:spPr>
          <a:xfrm>
            <a:off x="110331" y="2447925"/>
            <a:ext cx="4572000" cy="1200329"/>
          </a:xfrm>
          <a:prstGeom prst="rect">
            <a:avLst/>
          </a:prstGeom>
        </p:spPr>
        <p:txBody>
          <a:bodyPr>
            <a:spAutoFit/>
          </a:bodyPr>
          <a:lstStyle/>
          <a:p>
            <a:pPr marL="0" indent="0">
              <a:buFont typeface="Wingdings" panose="05000000000000000000" pitchFamily="2" charset="2"/>
              <a:buNone/>
            </a:pPr>
            <a:r>
              <a:rPr lang="en-US" altLang="zh-CN" b="1" dirty="0"/>
              <a:t>1</a:t>
            </a:r>
            <a:r>
              <a:rPr lang="zh-CN" altLang="en-US" b="1" dirty="0"/>
              <a:t>、先排个位</a:t>
            </a:r>
            <a:endParaRPr lang="en-US" altLang="zh-CN" b="1" dirty="0"/>
          </a:p>
          <a:p>
            <a:pPr marL="0" indent="0">
              <a:buFont typeface="Wingdings" panose="05000000000000000000" pitchFamily="2" charset="2"/>
              <a:buNone/>
            </a:pPr>
            <a:r>
              <a:rPr lang="en-US" altLang="zh-CN" b="1" dirty="0"/>
              <a:t>2</a:t>
            </a:r>
            <a:r>
              <a:rPr lang="zh-CN" altLang="en-US" b="1" dirty="0"/>
              <a:t>、再排十位</a:t>
            </a:r>
            <a:endParaRPr lang="en-US" altLang="zh-CN" b="1" dirty="0"/>
          </a:p>
          <a:p>
            <a:pPr marL="0" indent="0">
              <a:buFont typeface="Wingdings" panose="05000000000000000000" pitchFamily="2" charset="2"/>
              <a:buNone/>
            </a:pPr>
            <a:r>
              <a:rPr lang="en-US" altLang="zh-CN" b="1" dirty="0"/>
              <a:t>3</a:t>
            </a:r>
            <a:r>
              <a:rPr lang="zh-CN" altLang="en-US" b="1" dirty="0"/>
              <a:t>、最后排百位</a:t>
            </a:r>
            <a:endParaRPr lang="zh-CN" altLang="en-US" b="1" dirty="0"/>
          </a:p>
        </p:txBody>
      </p:sp>
      <p:pic>
        <p:nvPicPr>
          <p:cNvPr id="8" name="图片 7"/>
          <p:cNvPicPr>
            <a:picLocks noChangeAspect="1"/>
          </p:cNvPicPr>
          <p:nvPr/>
        </p:nvPicPr>
        <p:blipFill>
          <a:blip r:embed="rId1"/>
          <a:stretch>
            <a:fillRect/>
          </a:stretch>
        </p:blipFill>
        <p:spPr>
          <a:xfrm>
            <a:off x="2115220" y="2452388"/>
            <a:ext cx="6463630" cy="430128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a:xfrm>
            <a:off x="785813" y="857250"/>
            <a:ext cx="7793037" cy="839788"/>
          </a:xfrm>
        </p:spPr>
        <p:txBody>
          <a:bodyPr/>
          <a:lstStyle/>
          <a:p>
            <a:r>
              <a:rPr lang="zh-CN" altLang="en-US"/>
              <a:t>低位优先法排序</a:t>
            </a:r>
            <a:endParaRPr lang="zh-CN" altLang="en-US"/>
          </a:p>
        </p:txBody>
      </p:sp>
      <p:sp>
        <p:nvSpPr>
          <p:cNvPr id="3" name="内容占位符 2"/>
          <p:cNvSpPr>
            <a:spLocks noGrp="1"/>
          </p:cNvSpPr>
          <p:nvPr>
            <p:ph idx="1"/>
          </p:nvPr>
        </p:nvSpPr>
        <p:spPr>
          <a:xfrm>
            <a:off x="107504" y="1988840"/>
            <a:ext cx="9577064" cy="4114800"/>
          </a:xfrm>
        </p:spPr>
        <p:txBody>
          <a:bodyPr/>
          <a:lstStyle/>
          <a:p>
            <a:pPr marL="0" indent="0">
              <a:buFont typeface="Wingdings" panose="05000000000000000000" pitchFamily="2" charset="2"/>
              <a:buNone/>
            </a:pPr>
            <a:r>
              <a:rPr lang="zh-CN" altLang="en-US" sz="2800" dirty="0"/>
              <a:t>排序：</a:t>
            </a:r>
            <a:r>
              <a:rPr lang="en-US" altLang="zh-CN" sz="2800" dirty="0"/>
              <a:t>278</a:t>
            </a:r>
            <a:r>
              <a:rPr lang="zh-CN" altLang="en-US" sz="2800" dirty="0"/>
              <a:t>，</a:t>
            </a:r>
            <a:r>
              <a:rPr lang="en-US" altLang="zh-CN" sz="2800" dirty="0"/>
              <a:t>109</a:t>
            </a:r>
            <a:r>
              <a:rPr lang="zh-CN" altLang="en-US" sz="2800" dirty="0"/>
              <a:t>，</a:t>
            </a:r>
            <a:r>
              <a:rPr lang="en-US" altLang="zh-CN" sz="2800" dirty="0"/>
              <a:t>063</a:t>
            </a:r>
            <a:r>
              <a:rPr lang="zh-CN" altLang="en-US" sz="2800" dirty="0"/>
              <a:t>，</a:t>
            </a:r>
            <a:r>
              <a:rPr lang="en-US" altLang="zh-CN" sz="2800" dirty="0"/>
              <a:t>930</a:t>
            </a:r>
            <a:r>
              <a:rPr lang="zh-CN" altLang="en-US" sz="2800" dirty="0"/>
              <a:t>，</a:t>
            </a:r>
            <a:r>
              <a:rPr lang="en-US" altLang="zh-CN" sz="2800" dirty="0"/>
              <a:t>589</a:t>
            </a:r>
            <a:r>
              <a:rPr lang="zh-CN" altLang="en-US" sz="2800" dirty="0"/>
              <a:t>，</a:t>
            </a:r>
            <a:r>
              <a:rPr lang="en-US" altLang="zh-CN" sz="2800" dirty="0"/>
              <a:t>184</a:t>
            </a:r>
            <a:r>
              <a:rPr lang="zh-CN" altLang="en-US" sz="2800" dirty="0"/>
              <a:t>，</a:t>
            </a:r>
            <a:r>
              <a:rPr lang="en-US" altLang="zh-CN" sz="2800" dirty="0"/>
              <a:t>269</a:t>
            </a:r>
            <a:r>
              <a:rPr lang="zh-CN" altLang="en-US" sz="2800" dirty="0"/>
              <a:t>，</a:t>
            </a:r>
            <a:r>
              <a:rPr lang="en-US" altLang="zh-CN" sz="2800" dirty="0"/>
              <a:t>008</a:t>
            </a:r>
            <a:r>
              <a:rPr lang="zh-CN" altLang="en-US" sz="2800" dirty="0"/>
              <a:t>，</a:t>
            </a:r>
            <a:r>
              <a:rPr lang="en-US" altLang="zh-CN" sz="2800" dirty="0"/>
              <a:t>083</a:t>
            </a:r>
            <a:r>
              <a:rPr lang="zh-CN" altLang="en-US" sz="2800" dirty="0"/>
              <a:t>。</a:t>
            </a:r>
            <a:endParaRPr lang="en-US" altLang="zh-CN" sz="2800" dirty="0"/>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
        <p:nvSpPr>
          <p:cNvPr id="5" name="矩形 4"/>
          <p:cNvSpPr/>
          <p:nvPr/>
        </p:nvSpPr>
        <p:spPr>
          <a:xfrm>
            <a:off x="110331" y="2447925"/>
            <a:ext cx="4572000" cy="1200329"/>
          </a:xfrm>
          <a:prstGeom prst="rect">
            <a:avLst/>
          </a:prstGeom>
        </p:spPr>
        <p:txBody>
          <a:bodyPr>
            <a:spAutoFit/>
          </a:bodyPr>
          <a:lstStyle/>
          <a:p>
            <a:pPr marL="0" indent="0">
              <a:buFont typeface="Wingdings" panose="05000000000000000000" pitchFamily="2" charset="2"/>
              <a:buNone/>
            </a:pPr>
            <a:r>
              <a:rPr lang="en-US" altLang="zh-CN" b="1" dirty="0"/>
              <a:t>1</a:t>
            </a:r>
            <a:r>
              <a:rPr lang="zh-CN" altLang="en-US" b="1" dirty="0"/>
              <a:t>、先排个位</a:t>
            </a:r>
            <a:endParaRPr lang="en-US" altLang="zh-CN" b="1" dirty="0"/>
          </a:p>
          <a:p>
            <a:pPr marL="0" indent="0">
              <a:buFont typeface="Wingdings" panose="05000000000000000000" pitchFamily="2" charset="2"/>
              <a:buNone/>
            </a:pPr>
            <a:r>
              <a:rPr lang="en-US" altLang="zh-CN" b="1" dirty="0"/>
              <a:t>2</a:t>
            </a:r>
            <a:r>
              <a:rPr lang="zh-CN" altLang="en-US" b="1" dirty="0"/>
              <a:t>、再排十位</a:t>
            </a:r>
            <a:endParaRPr lang="en-US" altLang="zh-CN" b="1" dirty="0"/>
          </a:p>
          <a:p>
            <a:pPr marL="0" indent="0">
              <a:buFont typeface="Wingdings" panose="05000000000000000000" pitchFamily="2" charset="2"/>
              <a:buNone/>
            </a:pPr>
            <a:r>
              <a:rPr lang="en-US" altLang="zh-CN" b="1" dirty="0"/>
              <a:t>3</a:t>
            </a:r>
            <a:r>
              <a:rPr lang="zh-CN" altLang="en-US" b="1" dirty="0"/>
              <a:t>、最后排百位</a:t>
            </a:r>
            <a:endParaRPr lang="zh-CN" altLang="en-US" b="1" dirty="0"/>
          </a:p>
        </p:txBody>
      </p:sp>
      <p:pic>
        <p:nvPicPr>
          <p:cNvPr id="8" name="图片 7"/>
          <p:cNvPicPr>
            <a:picLocks noChangeAspect="1"/>
          </p:cNvPicPr>
          <p:nvPr/>
        </p:nvPicPr>
        <p:blipFill>
          <a:blip r:embed="rId1"/>
          <a:stretch>
            <a:fillRect/>
          </a:stretch>
        </p:blipFill>
        <p:spPr>
          <a:xfrm>
            <a:off x="2056123" y="2432616"/>
            <a:ext cx="6743154" cy="426187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a:t>内部排序和外部排序</a:t>
            </a:r>
            <a:endParaRPr lang="zh-CN" altLang="en-US"/>
          </a:p>
        </p:txBody>
      </p:sp>
      <p:sp>
        <p:nvSpPr>
          <p:cNvPr id="3" name="内容占位符 2"/>
          <p:cNvSpPr>
            <a:spLocks noGrp="1"/>
          </p:cNvSpPr>
          <p:nvPr>
            <p:ph idx="1"/>
          </p:nvPr>
        </p:nvSpPr>
        <p:spPr>
          <a:xfrm>
            <a:off x="785813" y="1989138"/>
            <a:ext cx="8174037" cy="4114800"/>
          </a:xfrm>
        </p:spPr>
        <p:txBody>
          <a:bodyPr/>
          <a:lstStyle/>
          <a:p>
            <a:pPr marL="0" indent="0">
              <a:buFont typeface="Wingdings" panose="05000000000000000000" pitchFamily="2" charset="2"/>
              <a:buNone/>
            </a:pPr>
            <a:r>
              <a:rPr lang="zh-CN" altLang="en-US" sz="2800" dirty="0"/>
              <a:t>       排序方法从另一个角度又可分为内部排序和外部排序两大类。</a:t>
            </a:r>
            <a:r>
              <a:rPr lang="zh-CN" altLang="en-US" sz="2800" dirty="0">
                <a:solidFill>
                  <a:srgbClr val="FF0000"/>
                </a:solidFill>
              </a:rPr>
              <a:t>内部排序</a:t>
            </a:r>
            <a:r>
              <a:rPr lang="zh-CN" altLang="en-US" sz="2800" dirty="0"/>
              <a:t>指的是待排序的记录都存放在计算机内存中的排序过程；</a:t>
            </a:r>
            <a:endParaRPr lang="en-US" altLang="zh-CN" sz="2800" dirty="0"/>
          </a:p>
          <a:p>
            <a:pPr marL="0" indent="0">
              <a:buFont typeface="Wingdings" panose="05000000000000000000" pitchFamily="2" charset="2"/>
              <a:buNone/>
            </a:pPr>
            <a:r>
              <a:rPr lang="en-US" altLang="zh-CN" sz="2800" dirty="0"/>
              <a:t>       </a:t>
            </a:r>
            <a:r>
              <a:rPr lang="zh-CN" altLang="en-US" sz="2800" dirty="0"/>
              <a:t>而</a:t>
            </a:r>
            <a:r>
              <a:rPr lang="zh-CN" altLang="en-US" sz="2800" dirty="0">
                <a:solidFill>
                  <a:srgbClr val="FF0000"/>
                </a:solidFill>
              </a:rPr>
              <a:t>外部排序</a:t>
            </a:r>
            <a:r>
              <a:rPr lang="zh-CN" altLang="en-US" sz="2800" dirty="0"/>
              <a:t>是指因记录数量很大以至于内存不能容纳全部记录，在排序中需对外存进行访问的排序过程。本章讨论的排序算法都是内部排序。</a:t>
            </a:r>
            <a:endParaRPr lang="en-US" altLang="zh-CN" sz="2800" dirty="0"/>
          </a:p>
          <a:p>
            <a:pPr marL="0" indent="0">
              <a:buFont typeface="Wingdings" panose="05000000000000000000" pitchFamily="2" charset="2"/>
              <a:buNone/>
            </a:pPr>
            <a:r>
              <a:rPr lang="zh-CN" altLang="en-US" sz="2800" dirty="0"/>
              <a:t>       待排序的记录序列可以是顺序存储结构，也可以是链表存储结构。本章讨论中若无特殊说明外，都假定待排序的记录均以</a:t>
            </a:r>
            <a:r>
              <a:rPr lang="zh-CN" altLang="en-US" sz="2800" dirty="0">
                <a:solidFill>
                  <a:srgbClr val="FF0000"/>
                </a:solidFill>
              </a:rPr>
              <a:t>顺序存储结构</a:t>
            </a:r>
            <a:r>
              <a:rPr lang="zh-CN" altLang="en-US" sz="2800" dirty="0"/>
              <a:t>存放。</a:t>
            </a:r>
            <a:endParaRPr lang="zh-CN" altLang="en-US" sz="2800" dirty="0"/>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p:txBody>
          <a:bodyPr/>
          <a:lstStyle/>
          <a:p>
            <a:r>
              <a:rPr lang="zh-CN" altLang="en-US"/>
              <a:t>性能分析</a:t>
            </a:r>
            <a:endParaRPr lang="zh-CN" altLang="en-US"/>
          </a:p>
        </p:txBody>
      </p:sp>
      <p:sp>
        <p:nvSpPr>
          <p:cNvPr id="3" name="内容占位符 2"/>
          <p:cNvSpPr>
            <a:spLocks noGrp="1"/>
          </p:cNvSpPr>
          <p:nvPr>
            <p:ph idx="1"/>
          </p:nvPr>
        </p:nvSpPr>
        <p:spPr>
          <a:xfrm>
            <a:off x="714375" y="1989138"/>
            <a:ext cx="8245475" cy="4114800"/>
          </a:xfrm>
        </p:spPr>
        <p:txBody>
          <a:bodyPr/>
          <a:lstStyle/>
          <a:p>
            <a:pPr>
              <a:defRPr/>
            </a:pPr>
            <a:r>
              <a:rPr lang="zh-CN" altLang="en-US" dirty="0"/>
              <a:t>时间复杂度：</a:t>
            </a:r>
            <a:r>
              <a:rPr lang="en-US" altLang="zh-CN" dirty="0"/>
              <a:t>O(n*d)</a:t>
            </a:r>
            <a:endParaRPr lang="en-US" altLang="zh-CN" dirty="0"/>
          </a:p>
          <a:p>
            <a:pPr>
              <a:defRPr/>
            </a:pPr>
            <a:r>
              <a:rPr lang="zh-CN" altLang="en-US" dirty="0"/>
              <a:t>空间复杂度</a:t>
            </a:r>
            <a:r>
              <a:rPr lang="en-US" altLang="zh-CN" dirty="0">
                <a:sym typeface="Wingdings" panose="05000000000000000000" pitchFamily="2" charset="2"/>
              </a:rPr>
              <a:t>:O(r)</a:t>
            </a:r>
            <a:endParaRPr lang="en-US" altLang="zh-CN" dirty="0">
              <a:sym typeface="Wingdings" panose="05000000000000000000" pitchFamily="2" charset="2"/>
            </a:endParaRPr>
          </a:p>
          <a:p>
            <a:pPr>
              <a:defRPr/>
            </a:pPr>
            <a:r>
              <a:rPr lang="zh-CN" altLang="en-US" dirty="0">
                <a:sym typeface="Wingdings" panose="05000000000000000000" pitchFamily="2" charset="2"/>
              </a:rPr>
              <a:t>稳定性：稳定</a:t>
            </a:r>
            <a:endParaRPr lang="en-US" altLang="zh-CN" dirty="0">
              <a:sym typeface="Wingdings" panose="05000000000000000000" pitchFamily="2" charset="2"/>
            </a:endParaRPr>
          </a:p>
          <a:p>
            <a:pPr marL="0" indent="624205">
              <a:buFont typeface="Wingdings" panose="05000000000000000000" pitchFamily="2" charset="2"/>
              <a:buNone/>
              <a:defRPr/>
            </a:pPr>
            <a:r>
              <a:rPr lang="zh-CN" altLang="en-US" dirty="0">
                <a:sym typeface="Wingdings" panose="05000000000000000000" pitchFamily="2" charset="2"/>
              </a:rPr>
              <a:t>适合于</a:t>
            </a:r>
            <a:r>
              <a:rPr lang="en-US" altLang="zh-CN" dirty="0">
                <a:sym typeface="Wingdings" panose="05000000000000000000" pitchFamily="2" charset="2"/>
              </a:rPr>
              <a:t>n</a:t>
            </a:r>
            <a:r>
              <a:rPr lang="zh-CN" altLang="en-US" dirty="0">
                <a:sym typeface="Wingdings" panose="05000000000000000000" pitchFamily="2" charset="2"/>
              </a:rPr>
              <a:t>较大，而关键字可拆分，拆分后关键字较小的情况。</a:t>
            </a:r>
            <a:endParaRPr lang="zh-CN" altLang="en-US" dirty="0"/>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r>
              <a:rPr lang="zh-CN" altLang="en-US"/>
              <a:t>排序算法性能比较</a:t>
            </a:r>
            <a:endParaRPr lang="zh-CN" altLang="en-US"/>
          </a:p>
        </p:txBody>
      </p:sp>
      <p:sp>
        <p:nvSpPr>
          <p:cNvPr id="76803" name="内容占位符 2"/>
          <p:cNvSpPr>
            <a:spLocks noGrp="1"/>
          </p:cNvSpPr>
          <p:nvPr>
            <p:ph idx="1"/>
          </p:nvPr>
        </p:nvSpPr>
        <p:spPr>
          <a:xfrm>
            <a:off x="785813" y="1989138"/>
            <a:ext cx="8174037" cy="4114800"/>
          </a:xfrm>
        </p:spPr>
        <p:txBody>
          <a:bodyPr/>
          <a:lstStyle/>
          <a:p>
            <a:pPr marL="0" indent="539750">
              <a:buFont typeface="Wingdings" panose="05000000000000000000" pitchFamily="2" charset="2"/>
              <a:buNone/>
            </a:pPr>
            <a:r>
              <a:rPr lang="zh-CN" altLang="en-US" sz="2800" dirty="0"/>
              <a:t>排序在计算机程序设计中非常重要，上面讲述的各种排序方法各有其优缺点，适用的场合也不同。在选择排序方法时需要考虑的因素有：</a:t>
            </a:r>
            <a:endParaRPr lang="en-US" altLang="zh-CN" sz="2800" dirty="0"/>
          </a:p>
          <a:p>
            <a:pPr marL="0" indent="539750">
              <a:buFont typeface="Wingdings" panose="05000000000000000000" pitchFamily="2" charset="2"/>
              <a:buNone/>
            </a:pPr>
            <a:r>
              <a:rPr lang="zh-CN" altLang="en-US" sz="2800" dirty="0"/>
              <a:t>①　待排序的记录数目</a:t>
            </a:r>
            <a:r>
              <a:rPr lang="en-US" altLang="zh-CN" sz="2800" dirty="0"/>
              <a:t>n</a:t>
            </a:r>
            <a:r>
              <a:rPr lang="zh-CN" altLang="en-US" sz="2800" dirty="0"/>
              <a:t>的大小；</a:t>
            </a:r>
            <a:endParaRPr lang="en-US" altLang="zh-CN" sz="2800" dirty="0"/>
          </a:p>
          <a:p>
            <a:pPr marL="0" indent="539750">
              <a:buFont typeface="Wingdings" panose="05000000000000000000" pitchFamily="2" charset="2"/>
              <a:buNone/>
            </a:pPr>
            <a:r>
              <a:rPr lang="zh-CN" altLang="en-US" sz="2800" dirty="0"/>
              <a:t>②　记录本身数据量的大小，也就是记录中除关键字外的其他信息量的大小；</a:t>
            </a:r>
            <a:endParaRPr lang="en-US" altLang="zh-CN" sz="2800" dirty="0"/>
          </a:p>
          <a:p>
            <a:pPr marL="0" indent="539750">
              <a:buFont typeface="Wingdings" panose="05000000000000000000" pitchFamily="2" charset="2"/>
              <a:buNone/>
            </a:pPr>
            <a:r>
              <a:rPr lang="zh-CN" altLang="en-US" sz="2800" dirty="0"/>
              <a:t>③　关键字的结构及其分布情况；</a:t>
            </a:r>
            <a:endParaRPr lang="en-US" altLang="zh-CN" sz="2800" dirty="0"/>
          </a:p>
          <a:p>
            <a:pPr marL="0" indent="539750">
              <a:buFont typeface="Wingdings" panose="05000000000000000000" pitchFamily="2" charset="2"/>
              <a:buNone/>
            </a:pPr>
            <a:r>
              <a:rPr lang="zh-CN" altLang="en-US" sz="2800" dirty="0"/>
              <a:t>④    对排序稳定性的要求。</a:t>
            </a:r>
            <a:endParaRPr lang="zh-CN" altLang="en-US" sz="2800" dirty="0">
              <a:latin typeface="宋体" panose="02010600030101010101" pitchFamily="2" charset="-122"/>
            </a:endParaRPr>
          </a:p>
          <a:p>
            <a:pPr marL="0" indent="539750">
              <a:buFont typeface="Wingdings" panose="05000000000000000000" pitchFamily="2" charset="2"/>
              <a:buNone/>
            </a:pPr>
            <a:endParaRPr lang="zh-CN" altLang="en-US" sz="2800" dirty="0"/>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Effect transition="in" filter="blinds(horizontal)">
                                      <p:cBhvr>
                                        <p:cTn id="7" dur="500"/>
                                        <p:tgtEl>
                                          <p:spTgt spid="768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6803">
                                            <p:txEl>
                                              <p:pRg st="1" end="1"/>
                                            </p:txEl>
                                          </p:spTgt>
                                        </p:tgtEl>
                                        <p:attrNameLst>
                                          <p:attrName>style.visibility</p:attrName>
                                        </p:attrNameLst>
                                      </p:cBhvr>
                                      <p:to>
                                        <p:strVal val="visible"/>
                                      </p:to>
                                    </p:set>
                                    <p:animEffect transition="in" filter="blinds(horizontal)">
                                      <p:cBhvr>
                                        <p:cTn id="12" dur="500"/>
                                        <p:tgtEl>
                                          <p:spTgt spid="768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6803">
                                            <p:txEl>
                                              <p:pRg st="2" end="2"/>
                                            </p:txEl>
                                          </p:spTgt>
                                        </p:tgtEl>
                                        <p:attrNameLst>
                                          <p:attrName>style.visibility</p:attrName>
                                        </p:attrNameLst>
                                      </p:cBhvr>
                                      <p:to>
                                        <p:strVal val="visible"/>
                                      </p:to>
                                    </p:set>
                                    <p:animEffect transition="in" filter="blinds(horizontal)">
                                      <p:cBhvr>
                                        <p:cTn id="17" dur="500"/>
                                        <p:tgtEl>
                                          <p:spTgt spid="768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6803">
                                            <p:txEl>
                                              <p:pRg st="3" end="3"/>
                                            </p:txEl>
                                          </p:spTgt>
                                        </p:tgtEl>
                                        <p:attrNameLst>
                                          <p:attrName>style.visibility</p:attrName>
                                        </p:attrNameLst>
                                      </p:cBhvr>
                                      <p:to>
                                        <p:strVal val="visible"/>
                                      </p:to>
                                    </p:set>
                                    <p:animEffect transition="in" filter="blinds(horizontal)">
                                      <p:cBhvr>
                                        <p:cTn id="22" dur="500"/>
                                        <p:tgtEl>
                                          <p:spTgt spid="768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6803">
                                            <p:txEl>
                                              <p:pRg st="4" end="4"/>
                                            </p:txEl>
                                          </p:spTgt>
                                        </p:tgtEl>
                                        <p:attrNameLst>
                                          <p:attrName>style.visibility</p:attrName>
                                        </p:attrNameLst>
                                      </p:cBhvr>
                                      <p:to>
                                        <p:strVal val="visible"/>
                                      </p:to>
                                    </p:set>
                                    <p:animEffect transition="in" filter="blinds(horizontal)">
                                      <p:cBhvr>
                                        <p:cTn id="27" dur="500"/>
                                        <p:tgtEl>
                                          <p:spTgt spid="768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r>
              <a:rPr lang="zh-CN" altLang="en-US"/>
              <a:t>合理选择排序算法</a:t>
            </a:r>
            <a:endParaRPr lang="zh-CN" altLang="en-US"/>
          </a:p>
        </p:txBody>
      </p:sp>
      <p:sp>
        <p:nvSpPr>
          <p:cNvPr id="3" name="内容占位符 2"/>
          <p:cNvSpPr>
            <a:spLocks noGrp="1"/>
          </p:cNvSpPr>
          <p:nvPr>
            <p:ph idx="1"/>
          </p:nvPr>
        </p:nvSpPr>
        <p:spPr>
          <a:xfrm>
            <a:off x="642938" y="1989138"/>
            <a:ext cx="8316912" cy="4114800"/>
          </a:xfrm>
        </p:spPr>
        <p:txBody>
          <a:bodyPr/>
          <a:lstStyle/>
          <a:p>
            <a:pPr>
              <a:buFontTx/>
              <a:buNone/>
            </a:pPr>
            <a:r>
              <a:rPr lang="zh-CN" altLang="en-US" sz="2800"/>
              <a:t>依据这些条件，可得出如下几点结论：</a:t>
            </a:r>
            <a:endParaRPr lang="zh-CN" altLang="en-US" sz="2800">
              <a:latin typeface="宋体" panose="02010600030101010101" pitchFamily="2" charset="-122"/>
            </a:endParaRPr>
          </a:p>
          <a:p>
            <a:pPr>
              <a:buFontTx/>
              <a:buNone/>
            </a:pPr>
            <a:r>
              <a:rPr lang="zh-CN" altLang="en-US" sz="2800"/>
              <a:t>（</a:t>
            </a:r>
            <a:r>
              <a:rPr lang="en-US" altLang="zh-CN" sz="2800"/>
              <a:t>1</a:t>
            </a:r>
            <a:r>
              <a:rPr lang="zh-CN" altLang="en-US" sz="2800"/>
              <a:t>） 若</a:t>
            </a:r>
            <a:r>
              <a:rPr lang="en-US" altLang="zh-CN" sz="2800"/>
              <a:t>n</a:t>
            </a:r>
            <a:r>
              <a:rPr lang="zh-CN" altLang="en-US" sz="2800"/>
              <a:t>较小，可采用直接插入排序或直接选择排序。</a:t>
            </a:r>
            <a:endParaRPr lang="zh-CN" altLang="en-US" sz="2800">
              <a:latin typeface="宋体" panose="02010600030101010101" pitchFamily="2" charset="-122"/>
            </a:endParaRPr>
          </a:p>
          <a:p>
            <a:pPr>
              <a:buFontTx/>
              <a:buNone/>
            </a:pPr>
            <a:r>
              <a:rPr lang="zh-CN" altLang="en-US" sz="2800"/>
              <a:t>（</a:t>
            </a:r>
            <a:r>
              <a:rPr lang="en-US" altLang="zh-CN" sz="2800"/>
              <a:t>2</a:t>
            </a:r>
            <a:r>
              <a:rPr lang="zh-CN" altLang="en-US" sz="2800"/>
              <a:t>） 若记录的初始状态已经按关键字基本有序，则选用直接插入排序或冒泡排序法为宜。</a:t>
            </a:r>
            <a:endParaRPr lang="en-US" altLang="zh-CN" sz="2800"/>
          </a:p>
          <a:p>
            <a:pPr>
              <a:buFont typeface="Wingdings" panose="05000000000000000000" pitchFamily="2" charset="2"/>
              <a:buNone/>
            </a:pPr>
            <a:r>
              <a:rPr lang="zh-CN" altLang="en-US" sz="2800"/>
              <a:t>（</a:t>
            </a:r>
            <a:r>
              <a:rPr lang="en-US" altLang="zh-CN" sz="2800"/>
              <a:t>3</a:t>
            </a:r>
            <a:r>
              <a:rPr lang="zh-CN" altLang="en-US" sz="2800"/>
              <a:t>） 若</a:t>
            </a:r>
            <a:r>
              <a:rPr lang="en-US" altLang="zh-CN" sz="2800"/>
              <a:t>n</a:t>
            </a:r>
            <a:r>
              <a:rPr lang="zh-CN" altLang="en-US" sz="2800"/>
              <a:t>较大，则应采用快速排序、堆排序或归并排序。</a:t>
            </a:r>
            <a:endParaRPr lang="zh-CN" altLang="en-US" sz="2800">
              <a:latin typeface="宋体" panose="02010600030101010101" pitchFamily="2" charset="-122"/>
            </a:endParaRPr>
          </a:p>
          <a:p>
            <a:pPr>
              <a:buFontTx/>
              <a:buNone/>
            </a:pPr>
            <a:endParaRPr lang="zh-CN" altLang="en-US" sz="2800">
              <a:latin typeface="宋体" panose="02010600030101010101" pitchFamily="2" charset="-122"/>
            </a:endParaRPr>
          </a:p>
          <a:p>
            <a:pPr>
              <a:buFont typeface="Wingdings" panose="05000000000000000000" pitchFamily="2" charset="2"/>
              <a:buChar char="•"/>
            </a:pPr>
            <a:endParaRPr lang="zh-CN" altLang="en-US" sz="2800"/>
          </a:p>
        </p:txBody>
      </p:sp>
      <p:sp>
        <p:nvSpPr>
          <p:cNvPr id="5" name="圆角矩形 4"/>
          <p:cNvSpPr/>
          <p:nvPr/>
        </p:nvSpPr>
        <p:spPr>
          <a:xfrm>
            <a:off x="0" y="0"/>
            <a:ext cx="9144000" cy="257175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Arial" panose="020B0604020202020204" pitchFamily="34" charset="0"/>
              <a:buChar char="•"/>
              <a:defRPr/>
            </a:pPr>
            <a:r>
              <a:rPr lang="zh-CN" altLang="en-US" sz="2800" b="1" dirty="0">
                <a:solidFill>
                  <a:srgbClr val="003399"/>
                </a:solidFill>
                <a:latin typeface="华文楷体" panose="02010600040101010101" pitchFamily="2" charset="-122"/>
                <a:ea typeface="华文楷体" panose="02010600040101010101" pitchFamily="2" charset="-122"/>
              </a:rPr>
              <a:t>快速排序被认为是目前基于比较记录关键字的内部排序中最好的排序方法，当待排序序列的关键字是随机分布时，快速排序的平均时间复杂度最优；</a:t>
            </a:r>
            <a:endParaRPr lang="en-US" altLang="zh-CN" sz="2800" b="1" dirty="0">
              <a:solidFill>
                <a:srgbClr val="003399"/>
              </a:solidFill>
              <a:latin typeface="华文楷体" panose="02010600040101010101" pitchFamily="2" charset="-122"/>
              <a:ea typeface="华文楷体" panose="02010600040101010101" pitchFamily="2" charset="-122"/>
            </a:endParaRPr>
          </a:p>
          <a:p>
            <a:pPr>
              <a:buFont typeface="Arial" panose="020B0604020202020204" pitchFamily="34" charset="0"/>
              <a:buChar char="•"/>
              <a:defRPr/>
            </a:pPr>
            <a:r>
              <a:rPr lang="zh-CN" altLang="en-US" sz="2800" b="1" dirty="0">
                <a:solidFill>
                  <a:srgbClr val="003399"/>
                </a:solidFill>
                <a:latin typeface="华文楷体" panose="02010600040101010101" pitchFamily="2" charset="-122"/>
                <a:ea typeface="华文楷体" panose="02010600040101010101" pitchFamily="2" charset="-122"/>
              </a:rPr>
              <a:t>但堆排序所需的辅助空间少于快速排序，并且在最坏情况下时间复杂性不会变化。</a:t>
            </a:r>
            <a:endParaRPr lang="en-US" altLang="zh-CN" sz="2800" b="1" dirty="0">
              <a:solidFill>
                <a:srgbClr val="003399"/>
              </a:solidFill>
              <a:latin typeface="华文楷体" panose="02010600040101010101" pitchFamily="2" charset="-122"/>
              <a:ea typeface="华文楷体" panose="02010600040101010101" pitchFamily="2" charset="-122"/>
            </a:endParaRPr>
          </a:p>
          <a:p>
            <a:pPr>
              <a:buFont typeface="Arial" panose="020B0604020202020204" pitchFamily="34" charset="0"/>
              <a:buChar char="•"/>
              <a:defRPr/>
            </a:pPr>
            <a:r>
              <a:rPr lang="zh-CN" altLang="en-US" sz="2800" b="1" dirty="0">
                <a:solidFill>
                  <a:srgbClr val="003399"/>
                </a:solidFill>
                <a:latin typeface="华文楷体" panose="02010600040101010101" pitchFamily="2" charset="-122"/>
                <a:ea typeface="华文楷体" panose="02010600040101010101" pitchFamily="2" charset="-122"/>
              </a:rPr>
              <a:t>若要求稳定排序，则可选用归并排序。</a:t>
            </a:r>
            <a:endParaRPr lang="zh-CN" altLang="en-US" sz="2800" b="1" dirty="0">
              <a:solidFill>
                <a:srgbClr val="003399"/>
              </a:solidFill>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iterate type="lt">
                                    <p:tmPct val="5000"/>
                                  </p:iterate>
                                  <p:childTnLst>
                                    <p:set>
                                      <p:cBhvr>
                                        <p:cTn id="26" dur="1" fill="hold">
                                          <p:stCondLst>
                                            <p:cond delay="0"/>
                                          </p:stCondLst>
                                        </p:cTn>
                                        <p:tgtEl>
                                          <p:spTgt spid="5"/>
                                        </p:tgtEl>
                                        <p:attrNameLst>
                                          <p:attrName>style.visibility</p:attrName>
                                        </p:attrNameLst>
                                      </p:cBhvr>
                                      <p:to>
                                        <p:strVal val="visible"/>
                                      </p:to>
                                    </p:set>
                                    <p:anim calcmode="lin" valueType="num">
                                      <p:cBhvr>
                                        <p:cTn id="27" dur="1000" fill="hold"/>
                                        <p:tgtEl>
                                          <p:spTgt spid="5"/>
                                        </p:tgtEl>
                                        <p:attrNameLst>
                                          <p:attrName>ppt_w</p:attrName>
                                        </p:attrNameLst>
                                      </p:cBhvr>
                                      <p:tavLst>
                                        <p:tav tm="0">
                                          <p:val>
                                            <p:fltVal val="0"/>
                                          </p:val>
                                        </p:tav>
                                        <p:tav tm="100000">
                                          <p:val>
                                            <p:strVal val="#ppt_w"/>
                                          </p:val>
                                        </p:tav>
                                      </p:tavLst>
                                    </p:anim>
                                    <p:anim calcmode="lin" valueType="num">
                                      <p:cBhvr>
                                        <p:cTn id="28" dur="1000" fill="hold"/>
                                        <p:tgtEl>
                                          <p:spTgt spid="5"/>
                                        </p:tgtEl>
                                        <p:attrNameLst>
                                          <p:attrName>ppt_h</p:attrName>
                                        </p:attrNameLst>
                                      </p:cBhvr>
                                      <p:tavLst>
                                        <p:tav tm="0">
                                          <p:val>
                                            <p:fltVal val="0"/>
                                          </p:val>
                                        </p:tav>
                                        <p:tav tm="100000">
                                          <p:val>
                                            <p:strVal val="#ppt_h"/>
                                          </p:val>
                                        </p:tav>
                                      </p:tavLst>
                                    </p:anim>
                                    <p:anim calcmode="lin" valueType="num">
                                      <p:cBhvr>
                                        <p:cTn id="29" dur="1000" fill="hold"/>
                                        <p:tgtEl>
                                          <p:spTgt spid="5"/>
                                        </p:tgtEl>
                                        <p:attrNameLst>
                                          <p:attrName>style.rotation</p:attrName>
                                        </p:attrNameLst>
                                      </p:cBhvr>
                                      <p:tavLst>
                                        <p:tav tm="0">
                                          <p:val>
                                            <p:fltVal val="90"/>
                                          </p:val>
                                        </p:tav>
                                        <p:tav tm="100000">
                                          <p:val>
                                            <p:fltVal val="0"/>
                                          </p:val>
                                        </p:tav>
                                      </p:tavLst>
                                    </p:anim>
                                    <p:animEffect transition="in" filter="fade">
                                      <p:cBhvr>
                                        <p:cTn id="3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a:lstStyle/>
          <a:p>
            <a:r>
              <a:rPr lang="zh-CN" altLang="en-US"/>
              <a:t>合理的选择排序算法</a:t>
            </a:r>
            <a:endParaRPr lang="zh-CN" altLang="en-US"/>
          </a:p>
        </p:txBody>
      </p:sp>
      <p:sp>
        <p:nvSpPr>
          <p:cNvPr id="3" name="内容占位符 2"/>
          <p:cNvSpPr>
            <a:spLocks noGrp="1"/>
          </p:cNvSpPr>
          <p:nvPr>
            <p:ph idx="1"/>
          </p:nvPr>
        </p:nvSpPr>
        <p:spPr>
          <a:xfrm>
            <a:off x="357188" y="1989138"/>
            <a:ext cx="8786812" cy="4583112"/>
          </a:xfrm>
        </p:spPr>
        <p:txBody>
          <a:bodyPr/>
          <a:lstStyle/>
          <a:p>
            <a:pPr marL="363855" indent="-363855">
              <a:buFont typeface="Wingdings" panose="05000000000000000000" pitchFamily="2" charset="2"/>
              <a:buNone/>
              <a:defRPr/>
            </a:pPr>
            <a:r>
              <a:rPr lang="zh-CN" altLang="en-US" sz="2800" dirty="0"/>
              <a:t>（</a:t>
            </a:r>
            <a:r>
              <a:rPr lang="en-US" altLang="zh-CN" sz="2800" dirty="0"/>
              <a:t>4</a:t>
            </a:r>
            <a:r>
              <a:rPr lang="zh-CN" altLang="en-US" sz="2800" dirty="0"/>
              <a:t>） 基数排序可在</a:t>
            </a:r>
            <a:r>
              <a:rPr lang="en-US" altLang="zh-CN" sz="2800" dirty="0"/>
              <a:t>O</a:t>
            </a:r>
            <a:r>
              <a:rPr lang="zh-CN" altLang="en-US" sz="2800" dirty="0"/>
              <a:t>（</a:t>
            </a:r>
            <a:r>
              <a:rPr lang="en-US" altLang="zh-CN" sz="2800" dirty="0"/>
              <a:t>d × n</a:t>
            </a:r>
            <a:r>
              <a:rPr lang="zh-CN" altLang="en-US" sz="2800" dirty="0"/>
              <a:t>）时间内完成对</a:t>
            </a:r>
            <a:r>
              <a:rPr lang="en-US" altLang="zh-CN" sz="2800" dirty="0"/>
              <a:t>n</a:t>
            </a:r>
            <a:r>
              <a:rPr lang="zh-CN" altLang="en-US" sz="2800" dirty="0"/>
              <a:t>个记录的排序，</a:t>
            </a:r>
            <a:r>
              <a:rPr lang="en-US" altLang="zh-CN" sz="2800" dirty="0"/>
              <a:t>d</a:t>
            </a:r>
            <a:r>
              <a:rPr lang="zh-CN" altLang="en-US" sz="2800" dirty="0"/>
              <a:t>是指单逻辑关键字的个数，一般远少于</a:t>
            </a:r>
            <a:r>
              <a:rPr lang="en-US" altLang="zh-CN" sz="2800" dirty="0"/>
              <a:t>n</a:t>
            </a:r>
            <a:r>
              <a:rPr lang="zh-CN" altLang="en-US" sz="2800" dirty="0"/>
              <a:t>。但基数排序只适用于字符串和整数这类有明显结构特征的关键字。若</a:t>
            </a:r>
            <a:r>
              <a:rPr lang="en-US" altLang="zh-CN" sz="2800" dirty="0"/>
              <a:t>n</a:t>
            </a:r>
            <a:r>
              <a:rPr lang="zh-CN" altLang="en-US" sz="2800" dirty="0"/>
              <a:t>很大，</a:t>
            </a:r>
            <a:r>
              <a:rPr lang="en-US" altLang="zh-CN" sz="2800" dirty="0"/>
              <a:t>d</a:t>
            </a:r>
            <a:r>
              <a:rPr lang="zh-CN" altLang="en-US" sz="2800" dirty="0"/>
              <a:t>较小时，用基数排序较好。</a:t>
            </a:r>
            <a:endParaRPr lang="en-US" altLang="zh-CN" sz="2800" dirty="0"/>
          </a:p>
          <a:p>
            <a:pPr marL="269875" indent="-269875">
              <a:buFont typeface="Wingdings" panose="05000000000000000000" pitchFamily="2" charset="2"/>
              <a:buNone/>
              <a:defRPr/>
            </a:pPr>
            <a:r>
              <a:rPr lang="zh-CN" altLang="en-US" sz="2800" dirty="0"/>
              <a:t>（</a:t>
            </a:r>
            <a:r>
              <a:rPr lang="en-US" altLang="zh-CN" sz="2800" dirty="0"/>
              <a:t>5</a:t>
            </a:r>
            <a:r>
              <a:rPr lang="zh-CN" altLang="en-US" sz="2800" dirty="0"/>
              <a:t>） 前面讨论的排序算法，除基数排序外，都是在向量存储上实现的。当记录本身的信息量很大时，为避免大量时间用在移动数据上，可以用链表作为存储结构。插入排序和归并排序都易在链表上实现，但有的排序方法，如快速排序和堆排序在链表上却很难实现。</a:t>
            </a:r>
            <a:endParaRPr lang="zh-CN" altLang="en-US" sz="2800" dirty="0">
              <a:latin typeface="宋体" panose="02010600030101010101" pitchFamily="2" charset="-122"/>
            </a:endParaRPr>
          </a:p>
          <a:p>
            <a:pPr>
              <a:buFont typeface="Wingdings" panose="05000000000000000000" pitchFamily="2" charset="2"/>
              <a:buNone/>
              <a:defRPr/>
            </a:pPr>
            <a:endParaRPr lang="zh-CN" altLang="en-US" sz="2800" dirty="0">
              <a:latin typeface="宋体" panose="02010600030101010101" pitchFamily="2" charset="-122"/>
            </a:endParaRPr>
          </a:p>
          <a:p>
            <a:pPr>
              <a:defRPr/>
            </a:pPr>
            <a:endParaRPr lang="zh-CN" altLang="en-US" sz="2800" dirty="0"/>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r>
              <a:rPr lang="zh-CN" altLang="en-US"/>
              <a:t>排序算法性能比较</a:t>
            </a:r>
            <a:endParaRPr lang="zh-CN" altLang="en-US"/>
          </a:p>
        </p:txBody>
      </p:sp>
      <p:graphicFrame>
        <p:nvGraphicFramePr>
          <p:cNvPr id="5" name="内容占位符 4"/>
          <p:cNvGraphicFramePr>
            <a:graphicFrameLocks noGrp="1"/>
          </p:cNvGraphicFramePr>
          <p:nvPr>
            <p:ph idx="1"/>
          </p:nvPr>
        </p:nvGraphicFramePr>
        <p:xfrm>
          <a:off x="357188" y="1989138"/>
          <a:ext cx="8602663" cy="3505280"/>
        </p:xfrm>
        <a:graphic>
          <a:graphicData uri="http://schemas.openxmlformats.org/drawingml/2006/table">
            <a:tbl>
              <a:tblPr firstRow="1" bandRow="1">
                <a:tableStyleId>{5C22544A-7EE6-4342-B048-85BDC9FD1C3A}</a:tableStyleId>
              </a:tblPr>
              <a:tblGrid>
                <a:gridCol w="1108380"/>
                <a:gridCol w="1256168"/>
                <a:gridCol w="1490224"/>
                <a:gridCol w="1061035"/>
                <a:gridCol w="1156401"/>
                <a:gridCol w="1571631"/>
                <a:gridCol w="958824"/>
              </a:tblGrid>
              <a:tr h="640043">
                <a:tc>
                  <a:txBody>
                    <a:bodyPr/>
                    <a:lstStyle/>
                    <a:p>
                      <a:r>
                        <a:rPr lang="zh-CN" altLang="en-US" sz="1800" dirty="0">
                          <a:solidFill>
                            <a:srgbClr val="FF0000"/>
                          </a:solidFill>
                        </a:rPr>
                        <a:t>算法分类</a:t>
                      </a:r>
                      <a:endParaRPr lang="zh-CN" altLang="en-US" sz="1800" dirty="0">
                        <a:solidFill>
                          <a:srgbClr val="FF0000"/>
                        </a:solidFill>
                      </a:endParaRPr>
                    </a:p>
                  </a:txBody>
                  <a:tcPr marT="45722" marB="45722"/>
                </a:tc>
                <a:tc>
                  <a:txBody>
                    <a:bodyPr/>
                    <a:lstStyle/>
                    <a:p>
                      <a:r>
                        <a:rPr lang="zh-CN" altLang="en-US" sz="1800" dirty="0">
                          <a:solidFill>
                            <a:srgbClr val="FF0000"/>
                          </a:solidFill>
                        </a:rPr>
                        <a:t>排序算法</a:t>
                      </a:r>
                      <a:endParaRPr lang="zh-CN" altLang="en-US" sz="1800" dirty="0">
                        <a:solidFill>
                          <a:srgbClr val="FF0000"/>
                        </a:solidFill>
                      </a:endParaRPr>
                    </a:p>
                  </a:txBody>
                  <a:tcPr marT="45722" marB="45722"/>
                </a:tc>
                <a:tc>
                  <a:txBody>
                    <a:bodyPr/>
                    <a:lstStyle/>
                    <a:p>
                      <a:r>
                        <a:rPr lang="zh-CN" altLang="en-US" sz="1800" dirty="0">
                          <a:solidFill>
                            <a:srgbClr val="FF0000"/>
                          </a:solidFill>
                        </a:rPr>
                        <a:t>时间复杂度</a:t>
                      </a:r>
                      <a:endParaRPr lang="zh-CN" altLang="en-US" sz="1800" dirty="0">
                        <a:solidFill>
                          <a:srgbClr val="FF0000"/>
                        </a:solidFill>
                      </a:endParaRPr>
                    </a:p>
                  </a:txBody>
                  <a:tcPr marT="45722" marB="45722"/>
                </a:tc>
                <a:tc>
                  <a:txBody>
                    <a:bodyPr/>
                    <a:lstStyle/>
                    <a:p>
                      <a:r>
                        <a:rPr lang="zh-CN" altLang="en-US" sz="1800" dirty="0">
                          <a:solidFill>
                            <a:srgbClr val="FF0000"/>
                          </a:solidFill>
                        </a:rPr>
                        <a:t>最好情况</a:t>
                      </a:r>
                      <a:endParaRPr lang="zh-CN" altLang="en-US" sz="1800" dirty="0">
                        <a:solidFill>
                          <a:srgbClr val="FF0000"/>
                        </a:solidFill>
                      </a:endParaRPr>
                    </a:p>
                  </a:txBody>
                  <a:tcPr marT="45722" marB="45722"/>
                </a:tc>
                <a:tc>
                  <a:txBody>
                    <a:bodyPr/>
                    <a:lstStyle/>
                    <a:p>
                      <a:r>
                        <a:rPr lang="zh-CN" altLang="en-US" sz="1800" dirty="0">
                          <a:solidFill>
                            <a:srgbClr val="FF0000"/>
                          </a:solidFill>
                        </a:rPr>
                        <a:t>最坏情况</a:t>
                      </a:r>
                      <a:endParaRPr lang="zh-CN" altLang="en-US" sz="1800" dirty="0">
                        <a:solidFill>
                          <a:srgbClr val="FF0000"/>
                        </a:solidFill>
                      </a:endParaRPr>
                    </a:p>
                  </a:txBody>
                  <a:tcPr marT="45722" marB="45722"/>
                </a:tc>
                <a:tc>
                  <a:txBody>
                    <a:bodyPr/>
                    <a:lstStyle/>
                    <a:p>
                      <a:r>
                        <a:rPr lang="zh-CN" altLang="en-US" sz="1800" dirty="0">
                          <a:solidFill>
                            <a:srgbClr val="FF0000"/>
                          </a:solidFill>
                        </a:rPr>
                        <a:t>空间复杂度</a:t>
                      </a:r>
                      <a:endParaRPr lang="zh-CN" altLang="en-US" sz="1800" dirty="0">
                        <a:solidFill>
                          <a:srgbClr val="FF0000"/>
                        </a:solidFill>
                      </a:endParaRPr>
                    </a:p>
                  </a:txBody>
                  <a:tcPr marT="45722" marB="45722"/>
                </a:tc>
                <a:tc>
                  <a:txBody>
                    <a:bodyPr/>
                    <a:lstStyle/>
                    <a:p>
                      <a:r>
                        <a:rPr lang="zh-CN" altLang="en-US" sz="1800" dirty="0">
                          <a:solidFill>
                            <a:srgbClr val="FF0000"/>
                          </a:solidFill>
                        </a:rPr>
                        <a:t>稳定性</a:t>
                      </a:r>
                      <a:endParaRPr lang="zh-CN" altLang="en-US" sz="1800" dirty="0">
                        <a:solidFill>
                          <a:srgbClr val="FF0000"/>
                        </a:solidFill>
                      </a:endParaRPr>
                    </a:p>
                  </a:txBody>
                  <a:tcPr marT="45722" marB="45722"/>
                </a:tc>
              </a:tr>
              <a:tr h="370852">
                <a:tc>
                  <a:txBody>
                    <a:bodyPr/>
                    <a:lstStyle/>
                    <a:p>
                      <a:r>
                        <a:rPr lang="zh-CN" altLang="en-US" sz="1800" b="1" dirty="0"/>
                        <a:t>插入排序</a:t>
                      </a:r>
                      <a:endParaRPr lang="zh-CN" altLang="en-US" sz="1800" b="1" dirty="0"/>
                    </a:p>
                  </a:txBody>
                  <a:tcPr marT="45722" marB="45722"/>
                </a:tc>
                <a:tc>
                  <a:txBody>
                    <a:bodyPr/>
                    <a:lstStyle/>
                    <a:p>
                      <a:r>
                        <a:rPr lang="zh-CN" altLang="en-US" sz="1800" b="1" dirty="0"/>
                        <a:t>直接插入</a:t>
                      </a:r>
                      <a:endParaRPr lang="zh-CN" altLang="en-US" sz="1800" b="1" dirty="0"/>
                    </a:p>
                  </a:txBody>
                  <a:tcPr marT="45722" marB="45722"/>
                </a:tc>
                <a:tc>
                  <a:txBody>
                    <a:bodyPr/>
                    <a:lstStyle/>
                    <a:p>
                      <a:r>
                        <a:rPr lang="en-US" altLang="zh-CN" sz="1800" b="1" dirty="0"/>
                        <a:t>O(n</a:t>
                      </a:r>
                      <a:r>
                        <a:rPr lang="en-US" altLang="zh-CN" sz="1800" b="1" baseline="30000" dirty="0"/>
                        <a:t>2</a:t>
                      </a:r>
                      <a:r>
                        <a:rPr lang="en-US" altLang="zh-CN" sz="1800" b="1" dirty="0"/>
                        <a:t>)</a:t>
                      </a:r>
                      <a:endParaRPr lang="zh-CN" altLang="en-US" sz="1800" b="1" dirty="0"/>
                    </a:p>
                  </a:txBody>
                  <a:tcPr marT="45722" marB="45722"/>
                </a:tc>
                <a:tc>
                  <a:txBody>
                    <a:bodyPr/>
                    <a:lstStyle/>
                    <a:p>
                      <a:r>
                        <a:rPr lang="en-US" altLang="zh-CN" sz="1800" b="1" dirty="0"/>
                        <a:t>O(n)</a:t>
                      </a:r>
                      <a:endParaRPr lang="zh-CN" altLang="en-US" sz="1800" b="1" dirty="0"/>
                    </a:p>
                  </a:txBody>
                  <a:tcPr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b="1" dirty="0"/>
                        <a:t>O(n</a:t>
                      </a:r>
                      <a:r>
                        <a:rPr lang="en-US" altLang="zh-CN" sz="1800" b="1" baseline="30000" dirty="0"/>
                        <a:t>2</a:t>
                      </a:r>
                      <a:r>
                        <a:rPr lang="en-US" altLang="zh-CN" sz="1800" b="1" dirty="0"/>
                        <a:t>)</a:t>
                      </a:r>
                      <a:endParaRPr lang="zh-CN" altLang="en-US" sz="1800" b="1" dirty="0"/>
                    </a:p>
                  </a:txBody>
                  <a:tcPr marT="45722" marB="45722"/>
                </a:tc>
                <a:tc>
                  <a:txBody>
                    <a:bodyPr/>
                    <a:lstStyle/>
                    <a:p>
                      <a:r>
                        <a:rPr lang="en-US" altLang="zh-CN" sz="1800" b="1" dirty="0"/>
                        <a:t>O(1)</a:t>
                      </a:r>
                      <a:endParaRPr lang="zh-CN" altLang="en-US" sz="1800" b="1" dirty="0"/>
                    </a:p>
                  </a:txBody>
                  <a:tcPr marT="45722" marB="45722"/>
                </a:tc>
                <a:tc>
                  <a:txBody>
                    <a:bodyPr/>
                    <a:lstStyle/>
                    <a:p>
                      <a:r>
                        <a:rPr lang="zh-CN" altLang="en-US" sz="1800" b="1" dirty="0"/>
                        <a:t>稳定</a:t>
                      </a:r>
                      <a:endParaRPr lang="zh-CN" altLang="en-US" sz="1800" b="1" dirty="0"/>
                    </a:p>
                  </a:txBody>
                  <a:tcPr marT="45722" marB="45722"/>
                </a:tc>
              </a:tr>
              <a:tr h="640043">
                <a:tc>
                  <a:txBody>
                    <a:bodyPr/>
                    <a:lstStyle/>
                    <a:p>
                      <a:endParaRPr lang="zh-CN" altLang="en-US" sz="1800" b="1" dirty="0"/>
                    </a:p>
                  </a:txBody>
                  <a:tcPr marT="45722" marB="45722"/>
                </a:tc>
                <a:tc>
                  <a:txBody>
                    <a:bodyPr/>
                    <a:lstStyle/>
                    <a:p>
                      <a:r>
                        <a:rPr lang="zh-CN" altLang="en-US" sz="1800" b="1" dirty="0"/>
                        <a:t>希尔排序</a:t>
                      </a:r>
                      <a:endParaRPr lang="zh-CN" altLang="en-US" sz="1800" b="1" dirty="0"/>
                    </a:p>
                  </a:txBody>
                  <a:tcPr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b="1" dirty="0"/>
                        <a:t>O(n(</a:t>
                      </a:r>
                      <a:r>
                        <a:rPr lang="en-US" altLang="zh-CN" sz="1800" b="1" dirty="0" err="1"/>
                        <a:t>logn</a:t>
                      </a:r>
                      <a:r>
                        <a:rPr lang="en-US" altLang="zh-CN" sz="1800" b="1" dirty="0"/>
                        <a:t>))~O(n</a:t>
                      </a:r>
                      <a:r>
                        <a:rPr lang="en-US" altLang="zh-CN" sz="1800" b="1" baseline="30000" dirty="0"/>
                        <a:t>2</a:t>
                      </a:r>
                      <a:r>
                        <a:rPr lang="en-US" altLang="zh-CN" sz="1800" b="1" dirty="0"/>
                        <a:t>)</a:t>
                      </a:r>
                      <a:endParaRPr lang="zh-CN" altLang="en-US" sz="1800" b="1" dirty="0"/>
                    </a:p>
                  </a:txBody>
                  <a:tcPr marT="45722" marB="45722"/>
                </a:tc>
                <a:tc>
                  <a:txBody>
                    <a:bodyPr/>
                    <a:lstStyle/>
                    <a:p>
                      <a:endParaRPr lang="zh-CN" altLang="en-US" sz="1800" b="1" dirty="0"/>
                    </a:p>
                  </a:txBody>
                  <a:tcPr marT="45722" marB="45722"/>
                </a:tc>
                <a:tc>
                  <a:txBody>
                    <a:bodyPr/>
                    <a:lstStyle/>
                    <a:p>
                      <a:endParaRPr lang="zh-CN" altLang="en-US" sz="1800" b="1" dirty="0"/>
                    </a:p>
                  </a:txBody>
                  <a:tcPr marT="45722" marB="45722"/>
                </a:tc>
                <a:tc>
                  <a:txBody>
                    <a:bodyPr/>
                    <a:lstStyle/>
                    <a:p>
                      <a:r>
                        <a:rPr lang="en-US" altLang="zh-CN" sz="1800" b="1" dirty="0"/>
                        <a:t>O(1)</a:t>
                      </a:r>
                      <a:endParaRPr lang="zh-CN" altLang="en-US" sz="1800" b="1" dirty="0"/>
                    </a:p>
                  </a:txBody>
                  <a:tcPr marT="45722" marB="45722"/>
                </a:tc>
                <a:tc>
                  <a:txBody>
                    <a:bodyPr/>
                    <a:lstStyle/>
                    <a:p>
                      <a:r>
                        <a:rPr lang="zh-CN" altLang="en-US" sz="1800" b="1" dirty="0"/>
                        <a:t>不稳定</a:t>
                      </a:r>
                      <a:endParaRPr lang="zh-CN" altLang="en-US" sz="1800" b="1" dirty="0"/>
                    </a:p>
                  </a:txBody>
                  <a:tcPr marT="45722" marB="45722"/>
                </a:tc>
              </a:tr>
              <a:tr h="370852">
                <a:tc>
                  <a:txBody>
                    <a:bodyPr/>
                    <a:lstStyle/>
                    <a:p>
                      <a:r>
                        <a:rPr lang="zh-CN" altLang="en-US" sz="1800" b="1" dirty="0"/>
                        <a:t>交换排序</a:t>
                      </a:r>
                      <a:endParaRPr lang="zh-CN" altLang="en-US" sz="1800" b="1" dirty="0"/>
                    </a:p>
                  </a:txBody>
                  <a:tcPr marT="45722" marB="45722"/>
                </a:tc>
                <a:tc>
                  <a:txBody>
                    <a:bodyPr/>
                    <a:lstStyle/>
                    <a:p>
                      <a:r>
                        <a:rPr lang="zh-CN" altLang="en-US" sz="1800" b="1" dirty="0"/>
                        <a:t>冒泡排序</a:t>
                      </a:r>
                      <a:endParaRPr lang="zh-CN" altLang="en-US" sz="1800" b="1" dirty="0"/>
                    </a:p>
                  </a:txBody>
                  <a:tcPr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b="1" dirty="0"/>
                        <a:t>O(n</a:t>
                      </a:r>
                      <a:r>
                        <a:rPr lang="en-US" altLang="zh-CN" sz="1800" b="1" baseline="30000" dirty="0"/>
                        <a:t>2</a:t>
                      </a:r>
                      <a:r>
                        <a:rPr lang="en-US" altLang="zh-CN" sz="1800" b="1" dirty="0"/>
                        <a:t>)</a:t>
                      </a:r>
                      <a:endParaRPr lang="zh-CN" altLang="en-US" sz="1800" b="1" dirty="0"/>
                    </a:p>
                  </a:txBody>
                  <a:tcPr marT="45722" marB="45722"/>
                </a:tc>
                <a:tc>
                  <a:txBody>
                    <a:bodyPr/>
                    <a:lstStyle/>
                    <a:p>
                      <a:r>
                        <a:rPr lang="en-US" altLang="zh-CN" sz="1800" b="1" dirty="0"/>
                        <a:t>O(n)</a:t>
                      </a:r>
                      <a:endParaRPr lang="zh-CN" altLang="en-US" sz="1800" b="1" dirty="0"/>
                    </a:p>
                  </a:txBody>
                  <a:tcPr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b="1" dirty="0"/>
                        <a:t>O(n</a:t>
                      </a:r>
                      <a:r>
                        <a:rPr lang="en-US" altLang="zh-CN" sz="1800" b="1" baseline="30000" dirty="0"/>
                        <a:t>2</a:t>
                      </a:r>
                      <a:r>
                        <a:rPr lang="en-US" altLang="zh-CN" sz="1800" b="1" dirty="0"/>
                        <a:t>)</a:t>
                      </a:r>
                      <a:endParaRPr lang="zh-CN" altLang="en-US" sz="1800" b="1" dirty="0"/>
                    </a:p>
                  </a:txBody>
                  <a:tcPr marT="45722" marB="45722"/>
                </a:tc>
                <a:tc>
                  <a:txBody>
                    <a:bodyPr/>
                    <a:lstStyle/>
                    <a:p>
                      <a:r>
                        <a:rPr lang="en-US" altLang="zh-CN" sz="1800" b="1" dirty="0"/>
                        <a:t>O(1)</a:t>
                      </a:r>
                      <a:endParaRPr lang="zh-CN" altLang="en-US" sz="1800" b="1" dirty="0"/>
                    </a:p>
                  </a:txBody>
                  <a:tcPr marT="45722" marB="45722"/>
                </a:tc>
                <a:tc>
                  <a:txBody>
                    <a:bodyPr/>
                    <a:lstStyle/>
                    <a:p>
                      <a:r>
                        <a:rPr lang="zh-CN" altLang="en-US" sz="1800" b="1" dirty="0"/>
                        <a:t>稳定</a:t>
                      </a:r>
                      <a:endParaRPr lang="zh-CN" altLang="en-US" sz="1800" b="1" dirty="0"/>
                    </a:p>
                  </a:txBody>
                  <a:tcPr marT="45722" marB="45722"/>
                </a:tc>
              </a:tr>
              <a:tr h="370852">
                <a:tc>
                  <a:txBody>
                    <a:bodyPr/>
                    <a:lstStyle/>
                    <a:p>
                      <a:endParaRPr lang="zh-CN" altLang="en-US" sz="1800" b="1" dirty="0"/>
                    </a:p>
                  </a:txBody>
                  <a:tcPr marT="45722" marB="45722"/>
                </a:tc>
                <a:tc>
                  <a:txBody>
                    <a:bodyPr/>
                    <a:lstStyle/>
                    <a:p>
                      <a:r>
                        <a:rPr lang="zh-CN" altLang="en-US" sz="1800" b="1" dirty="0"/>
                        <a:t>快速排序</a:t>
                      </a:r>
                      <a:endParaRPr lang="zh-CN" altLang="en-US" sz="1800" b="1" dirty="0"/>
                    </a:p>
                  </a:txBody>
                  <a:tcPr marT="45722" marB="45722"/>
                </a:tc>
                <a:tc>
                  <a:txBody>
                    <a:bodyPr/>
                    <a:lstStyle/>
                    <a:p>
                      <a:r>
                        <a:rPr lang="en-US" altLang="zh-CN" sz="1800" b="1" dirty="0"/>
                        <a:t>O(</a:t>
                      </a:r>
                      <a:r>
                        <a:rPr lang="en-US" altLang="zh-CN" sz="1800" b="1" dirty="0" err="1"/>
                        <a:t>nlogn</a:t>
                      </a:r>
                      <a:r>
                        <a:rPr lang="en-US" altLang="zh-CN" sz="1800" b="1" dirty="0"/>
                        <a:t>)</a:t>
                      </a:r>
                      <a:endParaRPr lang="zh-CN" altLang="en-US" sz="1800" b="1" dirty="0"/>
                    </a:p>
                  </a:txBody>
                  <a:tcPr marT="45722" marB="45722"/>
                </a:tc>
                <a:tc>
                  <a:txBody>
                    <a:bodyPr/>
                    <a:lstStyle/>
                    <a:p>
                      <a:r>
                        <a:rPr lang="en-US" altLang="zh-CN" sz="1800" b="1" dirty="0"/>
                        <a:t>O(</a:t>
                      </a:r>
                      <a:r>
                        <a:rPr lang="en-US" altLang="zh-CN" sz="1800" b="1" dirty="0" err="1"/>
                        <a:t>nlogn</a:t>
                      </a:r>
                      <a:r>
                        <a:rPr lang="en-US" altLang="zh-CN" sz="1800" b="1" dirty="0"/>
                        <a:t>)</a:t>
                      </a:r>
                      <a:endParaRPr lang="zh-CN" altLang="en-US" sz="1800" b="1" dirty="0"/>
                    </a:p>
                  </a:txBody>
                  <a:tcPr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b="1" dirty="0"/>
                        <a:t>O(n</a:t>
                      </a:r>
                      <a:r>
                        <a:rPr lang="en-US" altLang="zh-CN" sz="1800" b="1" baseline="30000" dirty="0"/>
                        <a:t>2</a:t>
                      </a:r>
                      <a:r>
                        <a:rPr lang="en-US" altLang="zh-CN" sz="1800" b="1" dirty="0"/>
                        <a:t>)</a:t>
                      </a:r>
                      <a:endParaRPr lang="zh-CN" altLang="en-US" sz="1800" b="1" dirty="0"/>
                    </a:p>
                  </a:txBody>
                  <a:tcPr marT="45722" marB="45722"/>
                </a:tc>
                <a:tc>
                  <a:txBody>
                    <a:bodyPr/>
                    <a:lstStyle/>
                    <a:p>
                      <a:r>
                        <a:rPr lang="en-US" altLang="zh-CN" sz="1800" b="1" dirty="0"/>
                        <a:t>O(</a:t>
                      </a:r>
                      <a:r>
                        <a:rPr lang="en-US" altLang="zh-CN" sz="1800" b="1" dirty="0" err="1"/>
                        <a:t>nlogn</a:t>
                      </a:r>
                      <a:r>
                        <a:rPr lang="en-US" altLang="zh-CN" sz="1800" b="1" dirty="0"/>
                        <a:t>)</a:t>
                      </a:r>
                      <a:endParaRPr lang="zh-CN" altLang="en-US" sz="1800" b="1" dirty="0"/>
                    </a:p>
                  </a:txBody>
                  <a:tcPr marT="45722" marB="45722"/>
                </a:tc>
                <a:tc>
                  <a:txBody>
                    <a:bodyPr/>
                    <a:lstStyle/>
                    <a:p>
                      <a:r>
                        <a:rPr lang="zh-CN" altLang="en-US" sz="1800" b="1" dirty="0"/>
                        <a:t>不稳定</a:t>
                      </a:r>
                      <a:endParaRPr lang="zh-CN" altLang="en-US" sz="1800" b="1" dirty="0"/>
                    </a:p>
                  </a:txBody>
                  <a:tcPr marT="45722" marB="45722"/>
                </a:tc>
              </a:tr>
              <a:tr h="370852">
                <a:tc>
                  <a:txBody>
                    <a:bodyPr/>
                    <a:lstStyle/>
                    <a:p>
                      <a:r>
                        <a:rPr lang="zh-CN" altLang="en-US" sz="1800" b="1" dirty="0"/>
                        <a:t>选择排序</a:t>
                      </a:r>
                      <a:endParaRPr lang="zh-CN" altLang="en-US" sz="1800" b="1" dirty="0"/>
                    </a:p>
                  </a:txBody>
                  <a:tcPr marT="45722" marB="45722"/>
                </a:tc>
                <a:tc>
                  <a:txBody>
                    <a:bodyPr/>
                    <a:lstStyle/>
                    <a:p>
                      <a:r>
                        <a:rPr lang="zh-CN" altLang="en-US" sz="1800" b="1" dirty="0"/>
                        <a:t>直接选择</a:t>
                      </a:r>
                      <a:endParaRPr lang="zh-CN" altLang="en-US" sz="1800" b="1" dirty="0"/>
                    </a:p>
                  </a:txBody>
                  <a:tcPr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b="1" dirty="0"/>
                        <a:t>O(n</a:t>
                      </a:r>
                      <a:r>
                        <a:rPr lang="en-US" altLang="zh-CN" sz="1800" b="1" baseline="30000" dirty="0"/>
                        <a:t>2</a:t>
                      </a:r>
                      <a:r>
                        <a:rPr lang="en-US" altLang="zh-CN" sz="1800" b="1" dirty="0"/>
                        <a:t>)</a:t>
                      </a:r>
                      <a:endParaRPr lang="zh-CN" altLang="en-US" sz="1800" b="1" dirty="0"/>
                    </a:p>
                  </a:txBody>
                  <a:tcPr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b="1" dirty="0"/>
                        <a:t>O(n</a:t>
                      </a:r>
                      <a:r>
                        <a:rPr lang="en-US" altLang="zh-CN" sz="1800" b="1" baseline="30000" dirty="0"/>
                        <a:t>2</a:t>
                      </a:r>
                      <a:r>
                        <a:rPr lang="en-US" altLang="zh-CN" sz="1800" b="1" dirty="0"/>
                        <a:t>)</a:t>
                      </a:r>
                      <a:endParaRPr lang="zh-CN" altLang="en-US" sz="1800" b="1" dirty="0"/>
                    </a:p>
                  </a:txBody>
                  <a:tcPr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b="1" dirty="0"/>
                        <a:t>O(n</a:t>
                      </a:r>
                      <a:r>
                        <a:rPr lang="en-US" altLang="zh-CN" sz="1800" b="1" baseline="30000" dirty="0"/>
                        <a:t>2</a:t>
                      </a:r>
                      <a:r>
                        <a:rPr lang="en-US" altLang="zh-CN" sz="1800" b="1" dirty="0"/>
                        <a:t>)</a:t>
                      </a:r>
                      <a:endParaRPr lang="zh-CN" altLang="en-US" sz="1800" b="1" dirty="0"/>
                    </a:p>
                  </a:txBody>
                  <a:tcPr marT="45722" marB="45722"/>
                </a:tc>
                <a:tc>
                  <a:txBody>
                    <a:bodyPr/>
                    <a:lstStyle/>
                    <a:p>
                      <a:r>
                        <a:rPr lang="en-US" altLang="zh-CN" sz="1800" b="1" dirty="0"/>
                        <a:t>O(1)</a:t>
                      </a:r>
                      <a:endParaRPr lang="zh-CN" altLang="en-US" sz="1800" b="1" dirty="0"/>
                    </a:p>
                  </a:txBody>
                  <a:tcPr marT="45722" marB="45722"/>
                </a:tc>
                <a:tc>
                  <a:txBody>
                    <a:bodyPr/>
                    <a:lstStyle/>
                    <a:p>
                      <a:r>
                        <a:rPr lang="zh-CN" altLang="en-US" sz="1800" b="1" dirty="0"/>
                        <a:t>不稳定</a:t>
                      </a:r>
                      <a:endParaRPr lang="zh-CN" altLang="en-US" sz="1800" b="1" dirty="0"/>
                    </a:p>
                  </a:txBody>
                  <a:tcPr marT="45722" marB="45722"/>
                </a:tc>
              </a:tr>
              <a:tr h="370852">
                <a:tc>
                  <a:txBody>
                    <a:bodyPr/>
                    <a:lstStyle/>
                    <a:p>
                      <a:endParaRPr lang="zh-CN" altLang="en-US" sz="1800" b="1" dirty="0"/>
                    </a:p>
                  </a:txBody>
                  <a:tcPr marT="45722" marB="45722"/>
                </a:tc>
                <a:tc>
                  <a:txBody>
                    <a:bodyPr/>
                    <a:lstStyle/>
                    <a:p>
                      <a:r>
                        <a:rPr lang="zh-CN" altLang="en-US" sz="1800" b="1" dirty="0"/>
                        <a:t>堆排序</a:t>
                      </a:r>
                      <a:endParaRPr lang="zh-CN" altLang="en-US" sz="1800" b="1" dirty="0"/>
                    </a:p>
                  </a:txBody>
                  <a:tcPr marT="45722" marB="45722"/>
                </a:tc>
                <a:tc>
                  <a:txBody>
                    <a:bodyPr/>
                    <a:lstStyle/>
                    <a:p>
                      <a:r>
                        <a:rPr lang="en-US" altLang="zh-CN" sz="1800" b="1" dirty="0"/>
                        <a:t>O(</a:t>
                      </a:r>
                      <a:r>
                        <a:rPr lang="en-US" altLang="zh-CN" sz="1800" b="1" dirty="0" err="1"/>
                        <a:t>nlogn</a:t>
                      </a:r>
                      <a:r>
                        <a:rPr lang="en-US" altLang="zh-CN" sz="1800" b="1" dirty="0"/>
                        <a:t>)</a:t>
                      </a:r>
                      <a:endParaRPr lang="zh-CN" altLang="en-US" sz="1800" b="1" dirty="0"/>
                    </a:p>
                  </a:txBody>
                  <a:tcPr marT="45722" marB="45722"/>
                </a:tc>
                <a:tc>
                  <a:txBody>
                    <a:bodyPr/>
                    <a:lstStyle/>
                    <a:p>
                      <a:r>
                        <a:rPr lang="en-US" altLang="zh-CN" sz="1800" b="1" dirty="0"/>
                        <a:t>O(</a:t>
                      </a:r>
                      <a:r>
                        <a:rPr lang="en-US" altLang="zh-CN" sz="1800" b="1" dirty="0" err="1"/>
                        <a:t>nlogn</a:t>
                      </a:r>
                      <a:r>
                        <a:rPr lang="en-US" altLang="zh-CN" sz="1800" b="1" dirty="0"/>
                        <a:t>)</a:t>
                      </a:r>
                      <a:endParaRPr lang="zh-CN" altLang="en-US" sz="1800" b="1" dirty="0"/>
                    </a:p>
                  </a:txBody>
                  <a:tcPr marT="45722" marB="45722"/>
                </a:tc>
                <a:tc>
                  <a:txBody>
                    <a:bodyPr/>
                    <a:lstStyle/>
                    <a:p>
                      <a:r>
                        <a:rPr lang="en-US" altLang="zh-CN" sz="1800" b="1" dirty="0"/>
                        <a:t>O(</a:t>
                      </a:r>
                      <a:r>
                        <a:rPr lang="en-US" altLang="zh-CN" sz="1800" b="1" dirty="0" err="1"/>
                        <a:t>nlogn</a:t>
                      </a:r>
                      <a:r>
                        <a:rPr lang="en-US" altLang="zh-CN" sz="1800" b="1" dirty="0"/>
                        <a:t>)</a:t>
                      </a:r>
                      <a:endParaRPr lang="zh-CN" altLang="en-US" sz="1800" b="1" dirty="0"/>
                    </a:p>
                  </a:txBody>
                  <a:tcPr marT="45722" marB="45722"/>
                </a:tc>
                <a:tc>
                  <a:txBody>
                    <a:bodyPr/>
                    <a:lstStyle/>
                    <a:p>
                      <a:r>
                        <a:rPr lang="en-US" altLang="zh-CN" sz="1800" b="1" dirty="0"/>
                        <a:t>O(1)</a:t>
                      </a:r>
                      <a:endParaRPr lang="zh-CN" altLang="en-US" sz="1800" b="1" dirty="0"/>
                    </a:p>
                  </a:txBody>
                  <a:tcPr marT="45722" marB="45722"/>
                </a:tc>
                <a:tc>
                  <a:txBody>
                    <a:bodyPr/>
                    <a:lstStyle/>
                    <a:p>
                      <a:r>
                        <a:rPr lang="zh-CN" altLang="en-US" sz="1800" b="1" dirty="0"/>
                        <a:t>不稳定</a:t>
                      </a:r>
                      <a:endParaRPr lang="zh-CN" altLang="en-US" sz="1800" b="1" dirty="0"/>
                    </a:p>
                  </a:txBody>
                  <a:tcPr marT="45722" marB="45722"/>
                </a:tc>
              </a:tr>
              <a:tr h="370852">
                <a:tc>
                  <a:txBody>
                    <a:bodyPr/>
                    <a:lstStyle/>
                    <a:p>
                      <a:r>
                        <a:rPr lang="zh-CN" altLang="en-US" sz="1800" b="1" dirty="0"/>
                        <a:t>归并排序</a:t>
                      </a:r>
                      <a:endParaRPr lang="zh-CN" altLang="en-US" sz="1800" b="1" dirty="0"/>
                    </a:p>
                  </a:txBody>
                  <a:tcPr marT="45722" marB="45722"/>
                </a:tc>
                <a:tc>
                  <a:txBody>
                    <a:bodyPr/>
                    <a:lstStyle/>
                    <a:p>
                      <a:r>
                        <a:rPr lang="zh-CN" altLang="en-US" sz="1800" b="1" dirty="0"/>
                        <a:t>归并排序</a:t>
                      </a:r>
                      <a:endParaRPr lang="zh-CN" altLang="en-US" sz="1800" b="1" dirty="0"/>
                    </a:p>
                  </a:txBody>
                  <a:tcPr marT="45722" marB="45722"/>
                </a:tc>
                <a:tc>
                  <a:txBody>
                    <a:bodyPr/>
                    <a:lstStyle/>
                    <a:p>
                      <a:r>
                        <a:rPr lang="en-US" altLang="zh-CN" sz="1800" b="1" dirty="0"/>
                        <a:t>O(</a:t>
                      </a:r>
                      <a:r>
                        <a:rPr lang="en-US" altLang="zh-CN" sz="1800" b="1" dirty="0" err="1"/>
                        <a:t>nlogn</a:t>
                      </a:r>
                      <a:r>
                        <a:rPr lang="en-US" altLang="zh-CN" sz="1800" b="1" dirty="0"/>
                        <a:t>)</a:t>
                      </a:r>
                      <a:endParaRPr lang="zh-CN" altLang="en-US" sz="1800" b="1" dirty="0"/>
                    </a:p>
                  </a:txBody>
                  <a:tcPr marT="45722" marB="45722"/>
                </a:tc>
                <a:tc>
                  <a:txBody>
                    <a:bodyPr/>
                    <a:lstStyle/>
                    <a:p>
                      <a:r>
                        <a:rPr lang="en-US" altLang="zh-CN" sz="1800" b="1" dirty="0"/>
                        <a:t>O(</a:t>
                      </a:r>
                      <a:r>
                        <a:rPr lang="en-US" altLang="zh-CN" sz="1800" b="1" dirty="0" err="1"/>
                        <a:t>nlogn</a:t>
                      </a:r>
                      <a:r>
                        <a:rPr lang="en-US" altLang="zh-CN" sz="1800" b="1" dirty="0"/>
                        <a:t>)</a:t>
                      </a:r>
                      <a:endParaRPr lang="zh-CN" altLang="en-US" sz="1800" b="1" dirty="0"/>
                    </a:p>
                  </a:txBody>
                  <a:tcPr marT="45722" marB="45722"/>
                </a:tc>
                <a:tc>
                  <a:txBody>
                    <a:bodyPr/>
                    <a:lstStyle/>
                    <a:p>
                      <a:r>
                        <a:rPr lang="en-US" altLang="zh-CN" sz="1800" b="1" dirty="0"/>
                        <a:t>O(</a:t>
                      </a:r>
                      <a:r>
                        <a:rPr lang="en-US" altLang="zh-CN" sz="1800" b="1" dirty="0" err="1"/>
                        <a:t>nlogn</a:t>
                      </a:r>
                      <a:r>
                        <a:rPr lang="en-US" altLang="zh-CN" sz="1800" b="1" dirty="0"/>
                        <a:t>)</a:t>
                      </a:r>
                      <a:endParaRPr lang="zh-CN" altLang="en-US" sz="1800" b="1" dirty="0"/>
                    </a:p>
                  </a:txBody>
                  <a:tcPr marT="45722" marB="45722"/>
                </a:tc>
                <a:tc>
                  <a:txBody>
                    <a:bodyPr/>
                    <a:lstStyle/>
                    <a:p>
                      <a:r>
                        <a:rPr lang="en-US" altLang="zh-CN" sz="1800" b="1" dirty="0"/>
                        <a:t>O(n)</a:t>
                      </a:r>
                      <a:endParaRPr lang="zh-CN" altLang="en-US" sz="1800" b="1" dirty="0"/>
                    </a:p>
                  </a:txBody>
                  <a:tcPr marT="45722" marB="45722"/>
                </a:tc>
                <a:tc>
                  <a:txBody>
                    <a:bodyPr/>
                    <a:lstStyle/>
                    <a:p>
                      <a:r>
                        <a:rPr lang="zh-CN" altLang="en-US" sz="1800" b="1" dirty="0"/>
                        <a:t>稳定</a:t>
                      </a:r>
                      <a:endParaRPr lang="zh-CN" altLang="en-US" sz="1800" b="1" dirty="0"/>
                    </a:p>
                  </a:txBody>
                  <a:tcPr marT="45722" marB="45722"/>
                </a:tc>
              </a:tr>
            </a:tbl>
          </a:graphicData>
        </a:graphic>
      </p:graphicFrame>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481"/>
          <p:cNvSpPr>
            <a:spLocks noGrp="1" noChangeArrowheads="1"/>
          </p:cNvSpPr>
          <p:nvPr>
            <p:ph type="title"/>
          </p:nvPr>
        </p:nvSpPr>
        <p:spPr>
          <a:xfrm>
            <a:off x="468313" y="620713"/>
            <a:ext cx="8247062" cy="719137"/>
          </a:xfrm>
        </p:spPr>
        <p:txBody>
          <a:bodyPr/>
          <a:lstStyle/>
          <a:p>
            <a:pPr eaLnBrk="1" hangingPunct="1"/>
            <a:r>
              <a:rPr lang="zh-CN" altLang="en-US"/>
              <a:t>实际排序数据规模不同时比较</a:t>
            </a:r>
            <a:endParaRPr lang="zh-CN" altLang="zh-CN"/>
          </a:p>
        </p:txBody>
      </p:sp>
      <p:graphicFrame>
        <p:nvGraphicFramePr>
          <p:cNvPr id="197764" name="Group 132"/>
          <p:cNvGraphicFramePr>
            <a:graphicFrameLocks noGrp="1"/>
          </p:cNvGraphicFramePr>
          <p:nvPr>
            <p:ph type="tbl" idx="1"/>
          </p:nvPr>
        </p:nvGraphicFramePr>
        <p:xfrm>
          <a:off x="142875" y="1928813"/>
          <a:ext cx="8707437" cy="4073526"/>
        </p:xfrm>
        <a:graphic>
          <a:graphicData uri="http://schemas.openxmlformats.org/drawingml/2006/table">
            <a:tbl>
              <a:tblPr/>
              <a:tblGrid>
                <a:gridCol w="1357312"/>
                <a:gridCol w="1120775"/>
                <a:gridCol w="996950"/>
                <a:gridCol w="996950"/>
                <a:gridCol w="747713"/>
                <a:gridCol w="828675"/>
                <a:gridCol w="720725"/>
                <a:gridCol w="941387"/>
                <a:gridCol w="996950"/>
              </a:tblGrid>
              <a:tr h="70114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hlink"/>
                          </a:solidFill>
                          <a:effectLst/>
                          <a:latin typeface="Times New Roman" panose="02020603050405020304" pitchFamily="18" charset="0"/>
                          <a:ea typeface="宋体" panose="02010600030101010101" pitchFamily="2" charset="-122"/>
                          <a:cs typeface="Times New Roman" panose="02020603050405020304" pitchFamily="18" charset="0"/>
                        </a:rPr>
                        <a:t>数据规模</a:t>
                      </a:r>
                      <a:endParaRPr kumimoji="0" lang="zh-CN" altLang="en-US" sz="4000" b="0" i="0" u="none" strike="noStrike" cap="none" normalizeH="0" baseline="0" dirty="0">
                        <a:ln>
                          <a:noFill/>
                        </a:ln>
                        <a:solidFill>
                          <a:schemeClr val="hlink"/>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sz="4000" b="0" i="0" u="none" strike="noStrike" cap="none" normalizeH="0" baseline="0">
                        <a:ln>
                          <a:noFill/>
                        </a:ln>
                        <a:solidFill>
                          <a:schemeClr val="hlink"/>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kumimoji="0" lang="en-US" altLang="zh-CN" sz="4000" b="0" i="0" u="none" strike="noStrike" cap="none" normalizeH="0" baseline="0">
                        <a:ln>
                          <a:noFill/>
                        </a:ln>
                        <a:solidFill>
                          <a:schemeClr val="hlink"/>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cs typeface="Times New Roman" panose="02020603050405020304" pitchFamily="18" charset="0"/>
                        </a:rPr>
                        <a:t>1K</a:t>
                      </a:r>
                      <a:endParaRPr kumimoji="0" lang="en-US" altLang="zh-CN" sz="4000" b="0" i="0" u="none" strike="noStrike" cap="none" normalizeH="0" baseline="0">
                        <a:ln>
                          <a:noFill/>
                        </a:ln>
                        <a:solidFill>
                          <a:schemeClr val="hlink"/>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cs typeface="Times New Roman" panose="02020603050405020304" pitchFamily="18" charset="0"/>
                        </a:rPr>
                        <a:t>10K</a:t>
                      </a:r>
                      <a:endParaRPr kumimoji="0" lang="en-US" altLang="zh-CN" sz="4000" b="0" i="0" u="none" strike="noStrike" cap="none" normalizeH="0" baseline="0">
                        <a:ln>
                          <a:noFill/>
                        </a:ln>
                        <a:solidFill>
                          <a:schemeClr val="hlink"/>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cs typeface="Times New Roman" panose="02020603050405020304" pitchFamily="18" charset="0"/>
                        </a:rPr>
                        <a:t>100K</a:t>
                      </a:r>
                      <a:endParaRPr kumimoji="0" lang="en-US" altLang="zh-CN" sz="4000" b="0" i="0" u="none" strike="noStrike" cap="none" normalizeH="0" baseline="0">
                        <a:ln>
                          <a:noFill/>
                        </a:ln>
                        <a:solidFill>
                          <a:schemeClr val="hlink"/>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cs typeface="Times New Roman" panose="02020603050405020304" pitchFamily="18" charset="0"/>
                        </a:rPr>
                        <a:t>1M</a:t>
                      </a:r>
                      <a:endParaRPr kumimoji="0" lang="en-US" altLang="zh-CN" sz="4000" b="0" i="0" u="none" strike="noStrike" cap="none" normalizeH="0" baseline="0">
                        <a:ln>
                          <a:noFill/>
                        </a:ln>
                        <a:solidFill>
                          <a:schemeClr val="hlink"/>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cs typeface="Times New Roman" panose="02020603050405020304" pitchFamily="18" charset="0"/>
                        </a:rPr>
                        <a:t>10K</a:t>
                      </a:r>
                      <a:endParaRPr kumimoji="0" lang="en-US" altLang="zh-CN" sz="20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cs typeface="Times New Roman" panose="02020603050405020304" pitchFamily="18" charset="0"/>
                        </a:rPr>
                        <a:t>正序</a:t>
                      </a:r>
                      <a:endParaRPr kumimoji="0" lang="zh-CN" altLang="en-US" sz="4000" b="0" i="0" u="none" strike="noStrike" cap="none" normalizeH="0" baseline="0">
                        <a:ln>
                          <a:noFill/>
                        </a:ln>
                        <a:solidFill>
                          <a:schemeClr val="hlink"/>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cs typeface="Times New Roman" panose="02020603050405020304" pitchFamily="18" charset="0"/>
                        </a:rPr>
                        <a:t>10K</a:t>
                      </a:r>
                      <a:endParaRPr kumimoji="0" lang="en-US" altLang="zh-CN" sz="20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cs typeface="Times New Roman" panose="02020603050405020304" pitchFamily="18" charset="0"/>
                        </a:rPr>
                        <a:t>逆序</a:t>
                      </a:r>
                      <a:endParaRPr kumimoji="0" lang="zh-CN" altLang="en-US" sz="4000" b="0" i="0" u="none" strike="noStrike" cap="none" normalizeH="0" baseline="0">
                        <a:ln>
                          <a:noFill/>
                        </a:ln>
                        <a:solidFill>
                          <a:schemeClr val="hlink"/>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26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直接插入排序</a:t>
                      </a: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0.00000047</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0.000020</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0.001782</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0.1752</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17.917</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_____</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0.00011</a:t>
                      </a:r>
                      <a:endParaRPr kumimoji="0" lang="en-US"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0.35094</a:t>
                      </a:r>
                      <a:endParaRPr kumimoji="0" lang="en-US"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10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选择排序</a:t>
                      </a: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0.00000110</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0.000041</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0.002922</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0.2778</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36.500</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_____</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0.27781</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0.29109</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26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冒泡排序</a:t>
                      </a: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0.00000160</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0.000156</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0.015620</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1.5617</a:t>
                      </a:r>
                      <a:endParaRPr kumimoji="0" lang="en-US"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207.69</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_____</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0.00006</a:t>
                      </a:r>
                      <a:endParaRPr kumimoji="0" lang="en-US"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2.44840</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10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Shell</a:t>
                      </a:r>
                      <a:r>
                        <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排序</a:t>
                      </a:r>
                      <a:endParaRPr kumimoji="0" lang="en-US"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0.00000156</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0.000036</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0.000640</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0.0109</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0.1907</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3.0579</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0.00156</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0.00312</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26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堆排序</a:t>
                      </a:r>
                      <a:endParaRPr kumimoji="0" lang="zh-CN" altLang="en-US"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0.00000204</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0.000027</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0.000344</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0.0042</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0.0532</a:t>
                      </a:r>
                      <a:endParaRPr kumimoji="0" lang="en-US"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0.6891</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0.00406</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0.00375</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10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快速排序</a:t>
                      </a: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0.00000169</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0.000021</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0.000266</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0.0030</a:t>
                      </a:r>
                      <a:endParaRPr kumimoji="0" lang="en-US"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0.0375</a:t>
                      </a:r>
                      <a:endParaRPr kumimoji="0" lang="en-US"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0.4782</a:t>
                      </a:r>
                      <a:endParaRPr kumimoji="0" lang="en-US"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0.01909</a:t>
                      </a:r>
                      <a:endParaRPr kumimoji="0" lang="en-US"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0.0199</a:t>
                      </a:r>
                      <a:endParaRPr kumimoji="0" lang="en-US"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10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归并排序</a:t>
                      </a:r>
                      <a:endParaRPr kumimoji="0" lang="zh-CN" altLang="en-US"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0.00000219</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0.000028</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0.000375</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0.0045</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0.0532</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0.5969</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0.00364</a:t>
                      </a:r>
                      <a:endParaRPr kumimoji="0" lang="en-US"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0.00360</a:t>
                      </a:r>
                      <a:endParaRPr kumimoji="0" lang="en-US"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r>
              <a:rPr lang="zh-CN" altLang="en-US"/>
              <a:t>本章小结</a:t>
            </a:r>
            <a:endParaRPr lang="zh-CN" altLang="en-US"/>
          </a:p>
        </p:txBody>
      </p:sp>
      <p:sp>
        <p:nvSpPr>
          <p:cNvPr id="3" name="内容占位符 2"/>
          <p:cNvSpPr>
            <a:spLocks noGrp="1"/>
          </p:cNvSpPr>
          <p:nvPr>
            <p:ph idx="1"/>
          </p:nvPr>
        </p:nvSpPr>
        <p:spPr/>
        <p:txBody>
          <a:bodyPr/>
          <a:lstStyle/>
          <a:p>
            <a:r>
              <a:rPr lang="en-US" altLang="zh-CN" sz="2800" dirty="0"/>
              <a:t>4+1</a:t>
            </a:r>
            <a:r>
              <a:rPr lang="zh-CN" altLang="en-US" sz="2800" dirty="0"/>
              <a:t>类排序、八种排序</a:t>
            </a:r>
            <a:endParaRPr lang="en-US" altLang="zh-CN" sz="2800" dirty="0"/>
          </a:p>
          <a:p>
            <a:r>
              <a:rPr lang="zh-CN" altLang="en-US" sz="2800" dirty="0"/>
              <a:t>直接插入排序，冒泡排序，直接选择排序</a:t>
            </a:r>
            <a:endParaRPr lang="en-US" altLang="zh-CN" sz="2800" dirty="0"/>
          </a:p>
          <a:p>
            <a:r>
              <a:rPr lang="zh-CN" altLang="en-US" sz="2800" dirty="0"/>
              <a:t>希尔排序，快速排序，堆排序</a:t>
            </a:r>
            <a:endParaRPr lang="en-US" altLang="zh-CN" sz="2800" dirty="0"/>
          </a:p>
          <a:p>
            <a:r>
              <a:rPr lang="zh-CN" altLang="en-US" sz="2800" dirty="0"/>
              <a:t>归并排序</a:t>
            </a:r>
            <a:endParaRPr lang="en-US" altLang="zh-CN" sz="2800" dirty="0"/>
          </a:p>
          <a:p>
            <a:r>
              <a:rPr lang="zh-CN" altLang="en-US" sz="2800" dirty="0"/>
              <a:t>基数排序</a:t>
            </a:r>
            <a:endParaRPr lang="en-US" altLang="zh-CN" sz="2800" dirty="0"/>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endParaRPr lang="zh-CN" altLang="en-US" dirty="0"/>
          </a:p>
        </p:txBody>
      </p:sp>
      <p:sp>
        <p:nvSpPr>
          <p:cNvPr id="3" name="内容占位符 2"/>
          <p:cNvSpPr>
            <a:spLocks noGrp="1"/>
          </p:cNvSpPr>
          <p:nvPr>
            <p:ph idx="1"/>
          </p:nvPr>
        </p:nvSpPr>
        <p:spPr/>
        <p:txBody>
          <a:bodyPr/>
          <a:lstStyle/>
          <a:p>
            <a:pPr marL="0" indent="0">
              <a:buNone/>
            </a:pPr>
            <a:r>
              <a:rPr lang="en-US" altLang="zh-CN" dirty="0"/>
              <a:t>9.2,</a:t>
            </a:r>
            <a:r>
              <a:rPr lang="zh-CN" altLang="en-US" dirty="0"/>
              <a:t> </a:t>
            </a:r>
            <a:r>
              <a:rPr lang="en-US" altLang="zh-CN" dirty="0"/>
              <a:t>9.10</a:t>
            </a:r>
            <a:endParaRPr lang="zh-CN" altLang="en-US" dirty="0"/>
          </a:p>
        </p:txBody>
      </p:sp>
      <p:sp>
        <p:nvSpPr>
          <p:cNvPr id="4" name="灯片编号占位符 3"/>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a:t>9.2   </a:t>
            </a:r>
            <a:r>
              <a:rPr lang="zh-CN" altLang="en-US"/>
              <a:t>插入排序</a:t>
            </a:r>
            <a:endParaRPr lang="zh-CN" altLang="en-US"/>
          </a:p>
        </p:txBody>
      </p:sp>
      <p:sp>
        <p:nvSpPr>
          <p:cNvPr id="8196" name="Rectangle 3"/>
          <p:cNvSpPr>
            <a:spLocks noGrp="1" noChangeArrowheads="1"/>
          </p:cNvSpPr>
          <p:nvPr>
            <p:ph type="body" idx="1"/>
          </p:nvPr>
        </p:nvSpPr>
        <p:spPr/>
        <p:txBody>
          <a:bodyPr/>
          <a:lstStyle/>
          <a:p>
            <a:pPr eaLnBrk="1" hangingPunct="1">
              <a:buFont typeface="Wingdings" panose="05000000000000000000" pitchFamily="2" charset="2"/>
              <a:buNone/>
              <a:defRPr/>
            </a:pPr>
            <a:r>
              <a:rPr lang="en-US" altLang="zh-CN" sz="2800" dirty="0"/>
              <a:t>9.2.1   </a:t>
            </a:r>
            <a:r>
              <a:rPr lang="zh-CN" altLang="en-US" sz="2800" dirty="0"/>
              <a:t>直接插入排序</a:t>
            </a:r>
            <a:endParaRPr lang="en-US" altLang="zh-CN" sz="2800" dirty="0"/>
          </a:p>
          <a:p>
            <a:pPr marL="0" indent="716280" eaLnBrk="1" hangingPunct="1">
              <a:buFont typeface="Wingdings" panose="05000000000000000000" pitchFamily="2" charset="2"/>
              <a:buNone/>
              <a:defRPr/>
            </a:pPr>
            <a:r>
              <a:rPr lang="zh-CN" altLang="en-US" sz="2800" dirty="0"/>
              <a:t>将数据直接按关键字大小插入已排好序的序列中合适的位置，每次插入一个元素，循环，直到所有的元素都插入完成。</a:t>
            </a:r>
            <a:endParaRPr lang="en-US" altLang="zh-CN" sz="2800" dirty="0"/>
          </a:p>
          <a:p>
            <a:pPr marL="0" indent="716280" eaLnBrk="1" hangingPunct="1">
              <a:buFont typeface="Wingdings" panose="05000000000000000000" pitchFamily="2" charset="2"/>
              <a:buNone/>
              <a:defRPr/>
            </a:pPr>
            <a:r>
              <a:rPr lang="zh-CN" altLang="en-US" sz="2800" dirty="0"/>
              <a:t>比如</a:t>
            </a:r>
            <a:endParaRPr lang="en-US" altLang="zh-CN" sz="2800" dirty="0"/>
          </a:p>
          <a:p>
            <a:pPr marL="0" indent="716280" eaLnBrk="1" hangingPunct="1">
              <a:buFont typeface="Wingdings" panose="05000000000000000000" pitchFamily="2" charset="2"/>
              <a:buNone/>
              <a:defRPr/>
            </a:pPr>
            <a:r>
              <a:rPr lang="en-US" altLang="zh-CN" sz="2800" dirty="0"/>
              <a:t>    </a:t>
            </a:r>
            <a:r>
              <a:rPr lang="zh-CN" altLang="en-US" sz="2800" dirty="0"/>
              <a:t>玩扑克牌时抓牌后排列手中牌的过程</a:t>
            </a:r>
            <a:endParaRPr lang="en-US" altLang="zh-CN" sz="2800" dirty="0"/>
          </a:p>
        </p:txBody>
      </p:sp>
      <p:sp>
        <p:nvSpPr>
          <p:cNvPr id="2" name="灯片编号占位符 1"/>
          <p:cNvSpPr>
            <a:spLocks noGrp="1"/>
          </p:cNvSpPr>
          <p:nvPr>
            <p:ph type="sldNum" sz="quarter" idx="12"/>
          </p:nvPr>
        </p:nvSpPr>
        <p:spPr/>
        <p:txBody>
          <a:bodyPr/>
          <a:lstStyle/>
          <a:p>
            <a:fld id="{6CDAABBD-DAF2-40AD-A716-3C2E5409212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animEffect transition="in" filter="blinds(horizontal)">
                                      <p:cBhvr>
                                        <p:cTn id="7" dur="500"/>
                                        <p:tgtEl>
                                          <p:spTgt spid="81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6">
                                            <p:txEl>
                                              <p:pRg st="1" end="1"/>
                                            </p:txEl>
                                          </p:spTgt>
                                        </p:tgtEl>
                                        <p:attrNameLst>
                                          <p:attrName>style.visibility</p:attrName>
                                        </p:attrNameLst>
                                      </p:cBhvr>
                                      <p:to>
                                        <p:strVal val="visible"/>
                                      </p:to>
                                    </p:set>
                                    <p:animEffect transition="in" filter="blinds(horizontal)">
                                      <p:cBhvr>
                                        <p:cTn id="12" dur="500"/>
                                        <p:tgtEl>
                                          <p:spTgt spid="81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96">
                                            <p:txEl>
                                              <p:pRg st="2" end="2"/>
                                            </p:txEl>
                                          </p:spTgt>
                                        </p:tgtEl>
                                        <p:attrNameLst>
                                          <p:attrName>style.visibility</p:attrName>
                                        </p:attrNameLst>
                                      </p:cBhvr>
                                      <p:to>
                                        <p:strVal val="visible"/>
                                      </p:to>
                                    </p:set>
                                    <p:animEffect transition="in" filter="blinds(horizontal)">
                                      <p:cBhvr>
                                        <p:cTn id="17" dur="500"/>
                                        <p:tgtEl>
                                          <p:spTgt spid="81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196">
                                            <p:txEl>
                                              <p:pRg st="3" end="3"/>
                                            </p:txEl>
                                          </p:spTgt>
                                        </p:tgtEl>
                                        <p:attrNameLst>
                                          <p:attrName>style.visibility</p:attrName>
                                        </p:attrNameLst>
                                      </p:cBhvr>
                                      <p:to>
                                        <p:strVal val="visible"/>
                                      </p:to>
                                    </p:set>
                                    <p:animEffect transition="in" filter="blinds(horizontal)">
                                      <p:cBhvr>
                                        <p:cTn id="22" dur="500"/>
                                        <p:tgtEl>
                                          <p:spTgt spid="819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uild="p"/>
    </p:bldLst>
  </p:timing>
</p:sld>
</file>

<file path=ppt/tags/tag1.xml><?xml version="1.0" encoding="utf-8"?>
<p:tagLst xmlns:p="http://schemas.openxmlformats.org/presentationml/2006/main">
  <p:tag name="TIMING" val="|1.2|9.2|1.3|5.2|16.6|1.9"/>
</p:tagLst>
</file>

<file path=ppt/tags/tag2.xml><?xml version="1.0" encoding="utf-8"?>
<p:tagLst xmlns:p="http://schemas.openxmlformats.org/presentationml/2006/main">
  <p:tag name="KSO_WM_UNIT_PLACING_PICTURE_USER_VIEWPORT" val="{&quot;height&quot;:5932,&quot;width&quot;:13775}"/>
</p:tagLst>
</file>

<file path=ppt/theme/theme1.xml><?xml version="1.0" encoding="utf-8"?>
<a:theme xmlns:a="http://schemas.openxmlformats.org/drawingml/2006/main" name="Crayons">
  <a:themeElements>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Crayons">
      <a:majorFont>
        <a:latin typeface="Comic Sans MS"/>
        <a:ea typeface="宋体"/>
        <a:cs typeface=""/>
      </a:majorFont>
      <a:minorFont>
        <a:latin typeface="Comic Sans M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clrMap bg1="lt1" tx1="dk1" bg2="lt2" tx2="dk2" accent1="accent1" accent2="accent2" accent3="accent3" accent4="accent4" accent5="accent5" accent6="accent6" hlink="hlink" folHlink="folHlink"/>
    </a:extraClrScheme>
    <a:extraClrScheme>
      <a:clrScheme name="Crayons 2">
        <a:dk1>
          <a:srgbClr val="000000"/>
        </a:dk1>
        <a:lt1>
          <a:srgbClr val="FFFFFF"/>
        </a:lt1>
        <a:dk2>
          <a:srgbClr val="000000"/>
        </a:dk2>
        <a:lt2>
          <a:srgbClr val="99CCFF"/>
        </a:lt2>
        <a:accent1>
          <a:srgbClr val="CCCCFF"/>
        </a:accent1>
        <a:accent2>
          <a:srgbClr val="000066"/>
        </a:accent2>
        <a:accent3>
          <a:srgbClr val="FFFFFF"/>
        </a:accent3>
        <a:accent4>
          <a:srgbClr val="000000"/>
        </a:accent4>
        <a:accent5>
          <a:srgbClr val="E2E2FF"/>
        </a:accent5>
        <a:accent6>
          <a:srgbClr val="00005C"/>
        </a:accent6>
        <a:hlink>
          <a:srgbClr val="00B200"/>
        </a:hlink>
        <a:folHlink>
          <a:srgbClr val="CCFF33"/>
        </a:folHlink>
      </a:clrScheme>
      <a:clrMap bg1="lt1" tx1="dk1" bg2="lt2" tx2="dk2" accent1="accent1" accent2="accent2" accent3="accent3" accent4="accent4" accent5="accent5" accent6="accent6" hlink="hlink" folHlink="folHlink"/>
    </a:extraClrScheme>
    <a:extraClrScheme>
      <a:clrScheme name="Crayons 3">
        <a:dk1>
          <a:srgbClr val="000000"/>
        </a:dk1>
        <a:lt1>
          <a:srgbClr val="FFFFFF"/>
        </a:lt1>
        <a:dk2>
          <a:srgbClr val="000000"/>
        </a:dk2>
        <a:lt2>
          <a:srgbClr val="3399FF"/>
        </a:lt2>
        <a:accent1>
          <a:srgbClr val="CCECFF"/>
        </a:accent1>
        <a:accent2>
          <a:srgbClr val="008080"/>
        </a:accent2>
        <a:accent3>
          <a:srgbClr val="FFFFFF"/>
        </a:accent3>
        <a:accent4>
          <a:srgbClr val="000000"/>
        </a:accent4>
        <a:accent5>
          <a:srgbClr val="E2F4FF"/>
        </a:accent5>
        <a:accent6>
          <a:srgbClr val="007373"/>
        </a:accent6>
        <a:hlink>
          <a:srgbClr val="009999"/>
        </a:hlink>
        <a:folHlink>
          <a:srgbClr val="3366CC"/>
        </a:folHlink>
      </a:clrScheme>
      <a:clrMap bg1="lt1" tx1="dk1" bg2="lt2" tx2="dk2" accent1="accent1" accent2="accent2" accent3="accent3" accent4="accent4" accent5="accent5" accent6="accent6" hlink="hlink" folHlink="folHlink"/>
    </a:extraClrScheme>
    <a:extraClrScheme>
      <a:clrScheme name="Crayons 4">
        <a:dk1>
          <a:srgbClr val="808000"/>
        </a:dk1>
        <a:lt1>
          <a:srgbClr val="FFFFFF"/>
        </a:lt1>
        <a:dk2>
          <a:srgbClr val="336600"/>
        </a:dk2>
        <a:lt2>
          <a:srgbClr val="FFFFFF"/>
        </a:lt2>
        <a:accent1>
          <a:srgbClr val="99CC00"/>
        </a:accent1>
        <a:accent2>
          <a:srgbClr val="003300"/>
        </a:accent2>
        <a:accent3>
          <a:srgbClr val="ADB8AA"/>
        </a:accent3>
        <a:accent4>
          <a:srgbClr val="DADADA"/>
        </a:accent4>
        <a:accent5>
          <a:srgbClr val="CAE2AA"/>
        </a:accent5>
        <a:accent6>
          <a:srgbClr val="002D00"/>
        </a:accent6>
        <a:hlink>
          <a:srgbClr val="CCCC00"/>
        </a:hlink>
        <a:folHlink>
          <a:srgbClr val="CCFF33"/>
        </a:folHlink>
      </a:clrScheme>
      <a:clrMap bg1="dk2" tx1="lt1" bg2="dk1" tx2="lt2" accent1="accent1" accent2="accent2" accent3="accent3" accent4="accent4" accent5="accent5" accent6="accent6" hlink="hlink" folHlink="folHlink"/>
    </a:extraClrScheme>
    <a:extraClrScheme>
      <a:clrScheme name="Crayons 5">
        <a:dk1>
          <a:srgbClr val="808080"/>
        </a:dk1>
        <a:lt1>
          <a:srgbClr val="FFFFFF"/>
        </a:lt1>
        <a:dk2>
          <a:srgbClr val="003366"/>
        </a:dk2>
        <a:lt2>
          <a:srgbClr val="CCECFF"/>
        </a:lt2>
        <a:accent1>
          <a:srgbClr val="33CCCC"/>
        </a:accent1>
        <a:accent2>
          <a:srgbClr val="006699"/>
        </a:accent2>
        <a:accent3>
          <a:srgbClr val="AAADB8"/>
        </a:accent3>
        <a:accent4>
          <a:srgbClr val="DADADA"/>
        </a:accent4>
        <a:accent5>
          <a:srgbClr val="ADE2E2"/>
        </a:accent5>
        <a:accent6>
          <a:srgbClr val="005C8A"/>
        </a:accent6>
        <a:hlink>
          <a:srgbClr val="00FFFF"/>
        </a:hlink>
        <a:folHlink>
          <a:srgbClr val="0000FF"/>
        </a:folHlink>
      </a:clrScheme>
      <a:clrMap bg1="dk2" tx1="lt1" bg2="dk1" tx2="lt2" accent1="accent1" accent2="accent2" accent3="accent3" accent4="accent4" accent5="accent5" accent6="accent6" hlink="hlink" folHlink="folHlink"/>
    </a:extraClrScheme>
    <a:extraClrScheme>
      <a:clrScheme name="Crayons 6">
        <a:dk1>
          <a:srgbClr val="6666FF"/>
        </a:dk1>
        <a:lt1>
          <a:srgbClr val="FFFFFF"/>
        </a:lt1>
        <a:dk2>
          <a:srgbClr val="000066"/>
        </a:dk2>
        <a:lt2>
          <a:srgbClr val="FFFFFF"/>
        </a:lt2>
        <a:accent1>
          <a:srgbClr val="33CCFF"/>
        </a:accent1>
        <a:accent2>
          <a:srgbClr val="0000FF"/>
        </a:accent2>
        <a:accent3>
          <a:srgbClr val="AAAAB8"/>
        </a:accent3>
        <a:accent4>
          <a:srgbClr val="DADADA"/>
        </a:accent4>
        <a:accent5>
          <a:srgbClr val="ADE2FF"/>
        </a:accent5>
        <a:accent6>
          <a:srgbClr val="0000E7"/>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Crayons 7">
        <a:dk1>
          <a:srgbClr val="000000"/>
        </a:dk1>
        <a:lt1>
          <a:srgbClr val="FFFFFF"/>
        </a:lt1>
        <a:dk2>
          <a:srgbClr val="800080"/>
        </a:dk2>
        <a:lt2>
          <a:srgbClr val="FFFFFF"/>
        </a:lt2>
        <a:accent1>
          <a:srgbClr val="CC66FF"/>
        </a:accent1>
        <a:accent2>
          <a:srgbClr val="990099"/>
        </a:accent2>
        <a:accent3>
          <a:srgbClr val="C0AAC0"/>
        </a:accent3>
        <a:accent4>
          <a:srgbClr val="DADADA"/>
        </a:accent4>
        <a:accent5>
          <a:srgbClr val="E2B8FF"/>
        </a:accent5>
        <a:accent6>
          <a:srgbClr val="8A008A"/>
        </a:accent6>
        <a:hlink>
          <a:srgbClr val="FF9900"/>
        </a:hlink>
        <a:folHlink>
          <a:srgbClr val="FF3300"/>
        </a:folHlink>
      </a:clrScheme>
      <a:clrMap bg1="dk2" tx1="lt1" bg2="dk1" tx2="lt2" accent1="accent1" accent2="accent2" accent3="accent3" accent4="accent4" accent5="accent5" accent6="accent6" hlink="hlink" folHlink="folHlink"/>
    </a:extraClrScheme>
    <a:extraClrScheme>
      <a:clrScheme name="Crayons 8">
        <a:dk1>
          <a:srgbClr val="FF3300"/>
        </a:dk1>
        <a:lt1>
          <a:srgbClr val="FFFFFF"/>
        </a:lt1>
        <a:dk2>
          <a:srgbClr val="800000"/>
        </a:dk2>
        <a:lt2>
          <a:srgbClr val="FFFFCC"/>
        </a:lt2>
        <a:accent1>
          <a:srgbClr val="FF7C80"/>
        </a:accent1>
        <a:accent2>
          <a:srgbClr val="990000"/>
        </a:accent2>
        <a:accent3>
          <a:srgbClr val="C0AAAA"/>
        </a:accent3>
        <a:accent4>
          <a:srgbClr val="DADADA"/>
        </a:accent4>
        <a:accent5>
          <a:srgbClr val="FFBFC0"/>
        </a:accent5>
        <a:accent6>
          <a:srgbClr val="8A0000"/>
        </a:accent6>
        <a:hlink>
          <a:srgbClr val="FF66CC"/>
        </a:hlink>
        <a:folHlink>
          <a:srgbClr val="FFCC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《数据结构(Java版)(第2版)》</Template>
  <TotalTime>0</TotalTime>
  <Words>16885</Words>
  <Application>WPS 演示</Application>
  <PresentationFormat>全屏显示(4:3)</PresentationFormat>
  <Paragraphs>1420</Paragraphs>
  <Slides>87</Slides>
  <Notes>36</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7</vt:i4>
      </vt:variant>
      <vt:variant>
        <vt:lpstr>幻灯片标题</vt:lpstr>
      </vt:variant>
      <vt:variant>
        <vt:i4>87</vt:i4>
      </vt:variant>
    </vt:vector>
  </HeadingPairs>
  <TitlesOfParts>
    <vt:vector size="111" baseType="lpstr">
      <vt:lpstr>Arial</vt:lpstr>
      <vt:lpstr>宋体</vt:lpstr>
      <vt:lpstr>Wingdings</vt:lpstr>
      <vt:lpstr>Times New Roman</vt:lpstr>
      <vt:lpstr>Comic Sans MS</vt:lpstr>
      <vt:lpstr>Tahoma</vt:lpstr>
      <vt:lpstr>微软雅黑</vt:lpstr>
      <vt:lpstr>Arial Unicode MS</vt:lpstr>
      <vt:lpstr>黑体</vt:lpstr>
      <vt:lpstr>Verdana</vt:lpstr>
      <vt:lpstr>华文行楷</vt:lpstr>
      <vt:lpstr>Arial Unicode MS</vt:lpstr>
      <vt:lpstr>Times New Roman</vt:lpstr>
      <vt:lpstr>华文楷体</vt:lpstr>
      <vt:lpstr>Arial Black</vt:lpstr>
      <vt:lpstr>Crayons</vt:lpstr>
      <vt:lpstr>Blends</vt:lpstr>
      <vt:lpstr>Equation.3</vt:lpstr>
      <vt:lpstr>Equation.3</vt:lpstr>
      <vt:lpstr>Equation.3</vt:lpstr>
      <vt:lpstr>Paint.Picture</vt:lpstr>
      <vt:lpstr>Equation.3</vt:lpstr>
      <vt:lpstr>Equation.3</vt:lpstr>
      <vt:lpstr>Equation.3</vt:lpstr>
      <vt:lpstr>第9章   排序</vt:lpstr>
      <vt:lpstr>9.1   排序的基本概念</vt:lpstr>
      <vt:lpstr>9.1   排序的基本概念</vt:lpstr>
      <vt:lpstr>例：按学号递增排序的学生表</vt:lpstr>
      <vt:lpstr>正序 vs. 逆序</vt:lpstr>
      <vt:lpstr>排序算法的性能评价 </vt:lpstr>
      <vt:lpstr>排序的稳定性</vt:lpstr>
      <vt:lpstr>内部排序和外部排序</vt:lpstr>
      <vt:lpstr>9.2   插入排序</vt:lpstr>
      <vt:lpstr>PowerPoint 演示文稿</vt:lpstr>
      <vt:lpstr>插入排序动画 </vt:lpstr>
      <vt:lpstr>直接插入排序详解</vt:lpstr>
      <vt:lpstr>直接插入排序算法</vt:lpstr>
      <vt:lpstr>直接插入排序效率分析</vt:lpstr>
      <vt:lpstr>直接插入排序效率分析</vt:lpstr>
      <vt:lpstr>折半插入排序</vt:lpstr>
      <vt:lpstr>9.2.2   希尔排序</vt:lpstr>
      <vt:lpstr>PowerPoint 演示文稿</vt:lpstr>
      <vt:lpstr>PowerPoint 演示文稿</vt:lpstr>
      <vt:lpstr>shell排序动画 </vt:lpstr>
      <vt:lpstr> 希尔排序详细过程</vt:lpstr>
      <vt:lpstr>Shell排序算法</vt:lpstr>
      <vt:lpstr>shell算法分析</vt:lpstr>
      <vt:lpstr>Shell 排序选择增量序列</vt:lpstr>
      <vt:lpstr>改进示例</vt:lpstr>
      <vt:lpstr>9.3   交换排序</vt:lpstr>
      <vt:lpstr>9.3.1   冒泡排序</vt:lpstr>
      <vt:lpstr>冒泡排序的另一种比较方式</vt:lpstr>
      <vt:lpstr>冒泡排序算法</vt:lpstr>
      <vt:lpstr>冒泡排序的效率分析</vt:lpstr>
      <vt:lpstr>PowerPoint 演示文稿</vt:lpstr>
      <vt:lpstr>9.3.2   快速排序</vt:lpstr>
      <vt:lpstr>一趟排序过程</vt:lpstr>
      <vt:lpstr>9.3.2   快速排序</vt:lpstr>
      <vt:lpstr>快速排序</vt:lpstr>
      <vt:lpstr>一趟快速排序详解</vt:lpstr>
      <vt:lpstr>快速排序全过程 </vt:lpstr>
      <vt:lpstr>快速排序算法</vt:lpstr>
      <vt:lpstr>快速排序效率分析</vt:lpstr>
      <vt:lpstr>快速排序效率分析</vt:lpstr>
      <vt:lpstr>9.4   选择排序</vt:lpstr>
      <vt:lpstr>简单选择排序动画 </vt:lpstr>
      <vt:lpstr>简单选择排序详解</vt:lpstr>
      <vt:lpstr>简单选择排序算法</vt:lpstr>
      <vt:lpstr>简单选择排序效率分析</vt:lpstr>
      <vt:lpstr>9.4.2   堆排序</vt:lpstr>
      <vt:lpstr>PowerPoint 演示文稿</vt:lpstr>
      <vt:lpstr>9.4.2   堆排序</vt:lpstr>
      <vt:lpstr>9.4.2   堆排序</vt:lpstr>
      <vt:lpstr>最小堆示例</vt:lpstr>
      <vt:lpstr>堆的性质</vt:lpstr>
      <vt:lpstr>最大堆示例</vt:lpstr>
      <vt:lpstr>9.4.2   堆排序</vt:lpstr>
      <vt:lpstr>最小堆排序过程示意图</vt:lpstr>
      <vt:lpstr>最小堆排序过程示意图</vt:lpstr>
      <vt:lpstr>最小堆排序过程示意图</vt:lpstr>
      <vt:lpstr>最小堆排序过程示意图</vt:lpstr>
      <vt:lpstr>调整最小堆的过程</vt:lpstr>
      <vt:lpstr>如：下述筛选过程</vt:lpstr>
      <vt:lpstr>最小堆如何创建的呢？</vt:lpstr>
      <vt:lpstr>创建最小堆 </vt:lpstr>
      <vt:lpstr>PowerPoint 演示文稿</vt:lpstr>
      <vt:lpstr>PowerPoint 演示文稿</vt:lpstr>
      <vt:lpstr>堆排序效率分析</vt:lpstr>
      <vt:lpstr>9.5   归并排序</vt:lpstr>
      <vt:lpstr>PowerPoint 演示文稿</vt:lpstr>
      <vt:lpstr>归并排序详细过程</vt:lpstr>
      <vt:lpstr>一次归并详解 </vt:lpstr>
      <vt:lpstr>两个有序序列合并为一个有序序列</vt:lpstr>
      <vt:lpstr>一趟归并算法</vt:lpstr>
      <vt:lpstr>归并排序</vt:lpstr>
      <vt:lpstr>效率分析</vt:lpstr>
      <vt:lpstr>*基数排序</vt:lpstr>
      <vt:lpstr>*基数排序</vt:lpstr>
      <vt:lpstr>高位优先法排序</vt:lpstr>
      <vt:lpstr>例：对45，32，43，11，23，34，87，96，69进行排序</vt:lpstr>
      <vt:lpstr>低位优先法排序</vt:lpstr>
      <vt:lpstr>低位优先法排序</vt:lpstr>
      <vt:lpstr>低位优先法排序</vt:lpstr>
      <vt:lpstr>性能分析</vt:lpstr>
      <vt:lpstr>排序算法性能比较</vt:lpstr>
      <vt:lpstr>合理选择排序算法</vt:lpstr>
      <vt:lpstr>合理的选择排序算法</vt:lpstr>
      <vt:lpstr>排序算法性能比较</vt:lpstr>
      <vt:lpstr>实际排序数据规模不同时比较</vt:lpstr>
      <vt:lpstr>本章小结</vt:lpstr>
      <vt:lpstr>作业</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冰雪</cp:lastModifiedBy>
  <cp:revision>165</cp:revision>
  <dcterms:created xsi:type="dcterms:W3CDTF">2008-07-17T06:20:00Z</dcterms:created>
  <dcterms:modified xsi:type="dcterms:W3CDTF">2020-12-02T17:04:33Z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