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6FF33"/>
    <a:srgbClr val="6699FF"/>
    <a:srgbClr val="FF0000"/>
    <a:srgbClr val="00FFFF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1.png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w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emf"/><Relationship Id="rId1" Type="http://schemas.openxmlformats.org/officeDocument/2006/relationships/image" Target="../media/image29.png"/><Relationship Id="rId6" Type="http://schemas.openxmlformats.org/officeDocument/2006/relationships/image" Target="../media/image34.emf"/><Relationship Id="rId11" Type="http://schemas.openxmlformats.org/officeDocument/2006/relationships/image" Target="../media/image39.w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E0C3F-E638-4CAC-B5F1-5D1F19B26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B4BD-887A-4A06-8377-A7D239C8F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7789-160A-4D51-9FE0-F0C18683A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5B64D-5D5B-4E79-899E-1FDC8E830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718EA-F1BC-4727-91DB-20C937612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74B95-1870-4449-82FD-8A3EA2B19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1F5F-E8C1-4A52-A67C-87534613D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5313E-8D9A-473D-B18B-E150BDFBC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E023C-2E40-43F4-B8A1-39BFE663E5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E680-5C0E-4A7D-9CAB-1FE695258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14AFA-8901-4999-928C-DAAF7E1AD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531717E3-0CBD-4703-B71C-315EE01A8B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0" Type="http://schemas.openxmlformats.org/officeDocument/2006/relationships/image" Target="../media/image2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e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527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二重积分的概念、计算及应用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66800" y="4191000"/>
            <a:ext cx="527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三重积分的概念、计算及应用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066800" y="5257800"/>
            <a:ext cx="3486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重积分的物理应用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143000"/>
            <a:ext cx="5943600" cy="9144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第十章    重积分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95850" y="1785938"/>
            <a:ext cx="2819400" cy="2133600"/>
            <a:chOff x="3216" y="960"/>
            <a:chExt cx="2544" cy="1440"/>
          </a:xfrm>
        </p:grpSpPr>
        <p:sp>
          <p:nvSpPr>
            <p:cNvPr id="8213" name="Rectangle 15" descr="大网格"/>
            <p:cNvSpPr>
              <a:spLocks noChangeArrowheads="1"/>
            </p:cNvSpPr>
            <p:nvPr/>
          </p:nvSpPr>
          <p:spPr bwMode="auto">
            <a:xfrm>
              <a:off x="3216" y="960"/>
              <a:ext cx="2544" cy="768"/>
            </a:xfrm>
            <a:prstGeom prst="rect">
              <a:avLst/>
            </a:prstGeom>
            <a:noFill/>
            <a:ln w="38100" cap="sq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AutoShape 16"/>
            <p:cNvSpPr>
              <a:spLocks noChangeArrowheads="1"/>
            </p:cNvSpPr>
            <p:nvPr/>
          </p:nvSpPr>
          <p:spPr bwMode="auto">
            <a:xfrm>
              <a:off x="4416" y="1728"/>
              <a:ext cx="96" cy="672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chemeClr val="bg2"/>
            </a:solidFill>
            <a:ln w="12700" cap="sq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05000" y="1828800"/>
            <a:ext cx="3200400" cy="1752600"/>
            <a:chOff x="864" y="1920"/>
            <a:chExt cx="1584" cy="720"/>
          </a:xfrm>
        </p:grpSpPr>
        <p:sp>
          <p:nvSpPr>
            <p:cNvPr id="8211" name="Rectangle 28" descr="大网格"/>
            <p:cNvSpPr>
              <a:spLocks noChangeArrowheads="1"/>
            </p:cNvSpPr>
            <p:nvPr/>
          </p:nvSpPr>
          <p:spPr bwMode="auto">
            <a:xfrm>
              <a:off x="864" y="1920"/>
              <a:ext cx="932" cy="460"/>
            </a:xfrm>
            <a:prstGeom prst="rect">
              <a:avLst/>
            </a:prstGeom>
            <a:noFill/>
            <a:ln w="38100" cap="sq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9"/>
            <p:cNvSpPr>
              <a:spLocks noChangeShapeType="1"/>
            </p:cNvSpPr>
            <p:nvPr/>
          </p:nvSpPr>
          <p:spPr bwMode="auto">
            <a:xfrm>
              <a:off x="1824" y="2304"/>
              <a:ext cx="624" cy="336"/>
            </a:xfrm>
            <a:prstGeom prst="line">
              <a:avLst/>
            </a:prstGeom>
            <a:noFill/>
            <a:ln w="38100" cap="sq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2667000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积分变量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362200" y="2514600"/>
            <a:ext cx="685800" cy="381000"/>
            <a:chOff x="1498" y="1604"/>
            <a:chExt cx="432" cy="240"/>
          </a:xfrm>
        </p:grpSpPr>
        <p:sp>
          <p:nvSpPr>
            <p:cNvPr id="8209" name="Line 35"/>
            <p:cNvSpPr>
              <a:spLocks noChangeShapeType="1"/>
            </p:cNvSpPr>
            <p:nvPr/>
          </p:nvSpPr>
          <p:spPr bwMode="auto">
            <a:xfrm>
              <a:off x="1498" y="1604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37"/>
            <p:cNvSpPr>
              <a:spLocks noChangeShapeType="1"/>
            </p:cNvSpPr>
            <p:nvPr/>
          </p:nvSpPr>
          <p:spPr bwMode="auto">
            <a:xfrm>
              <a:off x="1738" y="1604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838200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EE0E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被积函数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81200" y="2667000"/>
            <a:ext cx="1143000" cy="228600"/>
            <a:chOff x="1248" y="1680"/>
            <a:chExt cx="720" cy="144"/>
          </a:xfrm>
        </p:grpSpPr>
        <p:sp>
          <p:nvSpPr>
            <p:cNvPr id="8207" name="Line 38"/>
            <p:cNvSpPr>
              <a:spLocks noChangeShapeType="1"/>
            </p:cNvSpPr>
            <p:nvPr/>
          </p:nvSpPr>
          <p:spPr bwMode="auto">
            <a:xfrm>
              <a:off x="1296" y="168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40"/>
            <p:cNvSpPr>
              <a:spLocks noChangeShapeType="1"/>
            </p:cNvSpPr>
            <p:nvPr/>
          </p:nvSpPr>
          <p:spPr bwMode="auto">
            <a:xfrm flipH="1">
              <a:off x="1248" y="1680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962400" y="3657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被积表达式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1997075" y="53657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面积元素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082675" y="4603750"/>
            <a:ext cx="222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：积分区域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979488" y="5365750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17160" imgH="177480" progId="Equation.3">
                  <p:embed/>
                </p:oleObj>
              </mc:Choice>
              <mc:Fallback>
                <p:oleObj name="Equation" r:id="rId3" imgW="317160" imgH="177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365750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2903538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记号说明：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6019800" y="3886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积分和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389063" y="1714500"/>
          <a:ext cx="6292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2438280" imgH="431640" progId="Equation.3">
                  <p:embed/>
                </p:oleObj>
              </mc:Choice>
              <mc:Fallback>
                <p:oleObj name="公式" r:id="rId5" imgW="24382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714500"/>
                        <a:ext cx="62928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 autoUpdateAnimBg="0"/>
      <p:bldP spid="11303" grpId="0" autoUpdateAnimBg="0"/>
      <p:bldP spid="11305" grpId="0" autoUpdateAnimBg="0"/>
      <p:bldP spid="11306" grpId="0" autoUpdateAnimBg="0"/>
      <p:bldP spid="11307" grpId="0" autoUpdateAnimBg="0"/>
      <p:bldP spid="113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1171575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注：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</a:t>
            </a:r>
            <a:r>
              <a:rPr lang="zh-CN" altLang="en-US"/>
              <a:t>如果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/>
              <a:t>D</a:t>
            </a:r>
            <a:r>
              <a:rPr lang="zh-CN" altLang="en-US"/>
              <a:t>上可积 </a:t>
            </a:r>
            <a:r>
              <a:rPr lang="en-US" altLang="zh-CN"/>
              <a:t>,  </a:t>
            </a:r>
            <a:r>
              <a:rPr lang="zh-CN" altLang="en-US"/>
              <a:t>则在直角坐标系下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391400" y="2362200"/>
          <a:ext cx="11239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419040" imgH="203040" progId="Equation.3">
                  <p:embed/>
                </p:oleObj>
              </mc:Choice>
              <mc:Fallback>
                <p:oleObj name="Equation" r:id="rId3" imgW="4190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362200"/>
                        <a:ext cx="11239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57200" y="2971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相应的二重积分记作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286000" y="3657600"/>
          <a:ext cx="5257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2145960" imgH="304560" progId="Equation.3">
                  <p:embed/>
                </p:oleObj>
              </mc:Choice>
              <mc:Fallback>
                <p:oleObj name="Equation" r:id="rId5" imgW="214596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52578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086600" y="1085401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这时</a:t>
            </a:r>
            <a:r>
              <a:rPr lang="en-US" altLang="zh-CN" dirty="0"/>
              <a:t>,</a:t>
            </a:r>
            <a:endParaRPr lang="en-US" altLang="zh-CN" i="1" dirty="0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57200" y="2362200"/>
            <a:ext cx="768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因此在直角坐标系下面积元素 </a:t>
            </a:r>
            <a:r>
              <a:rPr lang="en-US" altLang="zh-CN"/>
              <a:t>d</a:t>
            </a:r>
            <a:r>
              <a:rPr lang="en-US" altLang="zh-CN" i="1">
                <a:sym typeface="Symbol" pitchFamily="18" charset="2"/>
              </a:rPr>
              <a:t> </a:t>
            </a:r>
            <a:r>
              <a:rPr lang="zh-CN" altLang="en-US"/>
              <a:t>也常记作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33400" y="1066800"/>
            <a:ext cx="6991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可对 </a:t>
            </a:r>
            <a:r>
              <a:rPr lang="en-US" altLang="zh-CN" i="1"/>
              <a:t>D </a:t>
            </a:r>
            <a:r>
              <a:rPr lang="zh-CN" altLang="en-US"/>
              <a:t>用平行于坐标轴的矩形网格分割，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81000" y="4495800"/>
            <a:ext cx="8001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2.  </a:t>
            </a:r>
            <a:r>
              <a:rPr lang="zh-CN" altLang="en-US"/>
              <a:t>若函数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在有界闭区域 </a:t>
            </a:r>
            <a:r>
              <a:rPr lang="en-US" altLang="zh-CN" i="1"/>
              <a:t>D</a:t>
            </a:r>
            <a:r>
              <a:rPr lang="zh-CN" altLang="en-US"/>
              <a:t>上连续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上可积</a:t>
            </a:r>
            <a:r>
              <a:rPr lang="en-US" altLang="zh-CN"/>
              <a:t>.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57200" y="5867400"/>
            <a:ext cx="792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二重积分的几何意义是曲顶柱体的</a:t>
            </a:r>
            <a:r>
              <a:rPr lang="en-US" altLang="zh-CN"/>
              <a:t>(</a:t>
            </a:r>
            <a:r>
              <a:rPr lang="zh-CN" altLang="en-US"/>
              <a:t>代数</a:t>
            </a:r>
            <a:r>
              <a:rPr lang="en-US" altLang="zh-CN"/>
              <a:t>)</a:t>
            </a:r>
            <a:r>
              <a:rPr lang="zh-CN" altLang="en-US"/>
              <a:t>体积 </a:t>
            </a:r>
            <a:r>
              <a:rPr lang="en-US" altLang="zh-CN"/>
              <a:t>. 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2714625" y="1714500"/>
          <a:ext cx="217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7" imgW="965160" imgH="241200" progId="Equation.3">
                  <p:embed/>
                </p:oleObj>
              </mc:Choice>
              <mc:Fallback>
                <p:oleObj name="公式" r:id="rId7" imgW="965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714500"/>
                        <a:ext cx="21717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7" grpId="0" autoUpdateAnimBg="0"/>
      <p:bldP spid="12300" grpId="0" build="p" autoUpdateAnimBg="0"/>
      <p:bldP spid="12301" grpId="0" build="p" autoUpdateAnimBg="0"/>
      <p:bldP spid="12304" grpId="0" autoUpdateAnimBg="0"/>
      <p:bldP spid="12305" grpId="0" autoUpdateAnimBg="0"/>
      <p:bldP spid="123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3962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三、二重积分的性质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90600" y="2590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其中，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en-US" altLang="zh-CN" i="1">
                <a:sym typeface="Symbol" pitchFamily="18" charset="2"/>
              </a:rPr>
              <a:t>, </a:t>
            </a:r>
            <a:r>
              <a:rPr lang="en-US" altLang="zh-CN"/>
              <a:t> </a:t>
            </a:r>
            <a:r>
              <a:rPr lang="zh-CN" altLang="en-US"/>
              <a:t>为常数 </a:t>
            </a:r>
            <a:r>
              <a:rPr lang="en-US" altLang="zh-CN"/>
              <a:t>.</a:t>
            </a:r>
            <a:endParaRPr lang="en-US" altLang="zh-CN" b="0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914400" y="3276600"/>
          <a:ext cx="7416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3174840" imgH="342720" progId="Equation.3">
                  <p:embed/>
                </p:oleObj>
              </mc:Choice>
              <mc:Fallback>
                <p:oleObj name="Equation" r:id="rId3" imgW="3174840" imgH="34272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4168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66800" y="5705475"/>
          <a:ext cx="3581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562040" imgH="317160" progId="Equation.3">
                  <p:embed/>
                </p:oleObj>
              </mc:Choice>
              <mc:Fallback>
                <p:oleObj name="Equation" r:id="rId5" imgW="15620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05475"/>
                        <a:ext cx="3581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00125" y="5000625"/>
            <a:ext cx="7000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若在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上 </a:t>
            </a:r>
            <a:r>
              <a:rPr lang="en-US" altLang="zh-CN" i="1">
                <a:sym typeface="Symbol" pitchFamily="18" charset="2"/>
              </a:rPr>
              <a:t>f 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 , y</a:t>
            </a:r>
            <a:r>
              <a:rPr lang="en-US" altLang="zh-CN">
                <a:sym typeface="Symbol" pitchFamily="18" charset="2"/>
              </a:rPr>
              <a:t>)  1</a:t>
            </a:r>
            <a:r>
              <a:rPr lang="en-US" altLang="zh-CN" i="1">
                <a:sym typeface="Symbol" pitchFamily="18" charset="2"/>
              </a:rPr>
              <a:t>,   </a:t>
            </a:r>
            <a:r>
              <a:rPr lang="zh-CN" altLang="en-US"/>
              <a:t>为</a:t>
            </a:r>
            <a:r>
              <a:rPr lang="en-US" altLang="zh-CN" i="1"/>
              <a:t>D </a:t>
            </a:r>
            <a:r>
              <a:rPr lang="zh-CN" altLang="en-US"/>
              <a:t>的面积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zh-CN" altLang="en-US" b="0"/>
              <a:t> 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65125" y="11334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endParaRPr lang="en-US" altLang="zh-CN">
              <a:solidFill>
                <a:srgbClr val="00FFFF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81000" y="3276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343400" y="41910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（区域可加性）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81000" y="498071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267200" y="2590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（线性性）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57250" y="1000125"/>
          <a:ext cx="44275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7" imgW="1828800" imgH="304560" progId="Equation.3">
                  <p:embed/>
                </p:oleObj>
              </mc:Choice>
              <mc:Fallback>
                <p:oleObj name="公式" r:id="rId7" imgW="182880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44275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500188" y="1785938"/>
          <a:ext cx="5229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9" imgW="2323800" imgH="304560" progId="Equation.3">
                  <p:embed/>
                </p:oleObj>
              </mc:Choice>
              <mc:Fallback>
                <p:oleObj name="公式" r:id="rId9" imgW="232380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785938"/>
                        <a:ext cx="52292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000125" y="4214813"/>
          <a:ext cx="2914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11" imgW="1295280" imgH="215640" progId="Equation.3">
                  <p:embed/>
                </p:oleObj>
              </mc:Choice>
              <mc:Fallback>
                <p:oleObj name="公式" r:id="rId11" imgW="129528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14813"/>
                        <a:ext cx="29146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autoUpdateAnimBg="0"/>
      <p:bldP spid="13322" grpId="0" autoUpdateAnimBg="0"/>
      <p:bldP spid="13326" grpId="0" autoUpdateAnimBg="0"/>
      <p:bldP spid="13327" grpId="0" autoUpdateAnimBg="0"/>
      <p:bldP spid="13328" grpId="0" autoUpdateAnimBg="0"/>
      <p:bldP spid="13329" grpId="0" autoUpdateAnimBg="0"/>
      <p:bldP spid="133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4.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特别地 </a:t>
            </a:r>
            <a:r>
              <a:rPr lang="en-US" altLang="zh-CN"/>
              <a:t>,  </a:t>
            </a:r>
            <a:r>
              <a:rPr lang="zh-CN" altLang="en-US"/>
              <a:t>由于</a:t>
            </a:r>
          </a:p>
        </p:txBody>
      </p:sp>
      <p:graphicFrame>
        <p:nvGraphicFramePr>
          <p:cNvPr id="17408" name="Object 0"/>
          <p:cNvGraphicFramePr>
            <a:graphicFrameLocks noChangeAspect="1"/>
          </p:cNvGraphicFramePr>
          <p:nvPr/>
        </p:nvGraphicFramePr>
        <p:xfrm>
          <a:off x="3048000" y="2209800"/>
          <a:ext cx="5105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2108160" imgH="241200" progId="Equation.3">
                  <p:embed/>
                </p:oleObj>
              </mc:Choice>
              <mc:Fallback>
                <p:oleObj name="Equation" r:id="rId3" imgW="210816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51054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295400" y="3048000"/>
          <a:ext cx="2971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295280" imgH="368280" progId="Equation.3">
                  <p:embed/>
                </p:oleObj>
              </mc:Choice>
              <mc:Fallback>
                <p:oleObj name="Equation" r:id="rId5" imgW="129528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2971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66800" y="1295400"/>
          <a:ext cx="2133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7" imgW="977760" imgH="317160" progId="Equation.3">
                  <p:embed/>
                </p:oleObj>
              </mc:Choice>
              <mc:Fallback>
                <p:oleObj name="公式" r:id="rId7" imgW="97776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2133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14400" y="6858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若在 </a:t>
            </a:r>
            <a:r>
              <a:rPr lang="en-US" altLang="zh-CN" i="1"/>
              <a:t>D </a:t>
            </a:r>
            <a:r>
              <a:rPr lang="zh-CN" altLang="en-US"/>
              <a:t>上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 i="1">
                <a:sym typeface="Symbol" pitchFamily="18" charset="2"/>
              </a:rPr>
              <a:t>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 </a:t>
            </a:r>
            <a:r>
              <a:rPr lang="zh-CN" altLang="en-US"/>
              <a:t>则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81000" y="4343400"/>
            <a:ext cx="104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5. 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66800" y="5029200"/>
          <a:ext cx="4495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9" imgW="1854000" imgH="317160" progId="Equation.3">
                  <p:embed/>
                </p:oleObj>
              </mc:Choice>
              <mc:Fallback>
                <p:oleObj name="Equation" r:id="rId9" imgW="18540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4495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500813" y="44148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则有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791200" y="5105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（积分估值）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867400" y="1371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（积分比较大小）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3241675" y="1284288"/>
          <a:ext cx="2428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1" imgW="1079280" imgH="317160" progId="Equation.3">
                  <p:embed/>
                </p:oleObj>
              </mc:Choice>
              <mc:Fallback>
                <p:oleObj name="公式" r:id="rId11" imgW="107928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284288"/>
                        <a:ext cx="24288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286250" y="3143250"/>
          <a:ext cx="2657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3" imgW="1180800" imgH="317160" progId="Equation.3">
                  <p:embed/>
                </p:oleObj>
              </mc:Choice>
              <mc:Fallback>
                <p:oleObj name="公式" r:id="rId13" imgW="118080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143250"/>
                        <a:ext cx="26574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928688" y="4414838"/>
          <a:ext cx="5514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15" imgW="2450880" imgH="279360" progId="Equation.3">
                  <p:embed/>
                </p:oleObj>
              </mc:Choice>
              <mc:Fallback>
                <p:oleObj name="公式" r:id="rId15" imgW="245088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14838"/>
                        <a:ext cx="55149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6" grpId="0" autoUpdateAnimBg="0"/>
      <p:bldP spid="14350" grpId="0" build="p" autoUpdateAnimBg="0"/>
      <p:bldP spid="14354" grpId="0" build="p" autoUpdateAnimBg="0"/>
      <p:bldP spid="14355" grpId="0" autoUpdateAnimBg="0"/>
      <p:bldP spid="143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449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6.  </a:t>
            </a:r>
            <a:r>
              <a:rPr lang="en-US" altLang="zh-CN" sz="2800" b="1" smtClean="0">
                <a:solidFill>
                  <a:srgbClr val="00FFFF"/>
                </a:solidFill>
                <a:ea typeface="楷体_GB2312" pitchFamily="49" charset="-122"/>
              </a:rPr>
              <a:t>( </a:t>
            </a:r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二重积分的中值定理 </a:t>
            </a:r>
            <a:r>
              <a:rPr lang="en-US" altLang="zh-CN" sz="2800" b="1" smtClean="0">
                <a:solidFill>
                  <a:srgbClr val="00FF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692275" y="2565400"/>
          <a:ext cx="4648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841400" imgH="317160" progId="Equation.3">
                  <p:embed/>
                </p:oleObj>
              </mc:Choice>
              <mc:Fallback>
                <p:oleObj name="Equation" r:id="rId3" imgW="184140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4648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42938" y="1214438"/>
            <a:ext cx="7921625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</a:t>
            </a:r>
            <a:r>
              <a:rPr lang="zh-CN" altLang="en-US"/>
              <a:t>设函数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在闭区域 </a:t>
            </a:r>
            <a:r>
              <a:rPr lang="en-US" altLang="zh-CN" i="1"/>
              <a:t>D </a:t>
            </a:r>
            <a:r>
              <a:rPr lang="zh-CN" altLang="en-US"/>
              <a:t>上连续，则至少存在一点 </a:t>
            </a:r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</a:t>
            </a:r>
            <a:r>
              <a:rPr lang="en-US" altLang="zh-CN">
                <a:sym typeface="Symbol" pitchFamily="18" charset="2"/>
              </a:rPr>
              <a:t> 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>
                <a:sym typeface="Symbol" pitchFamily="18" charset="2"/>
              </a:rPr>
              <a:t>) </a:t>
            </a:r>
            <a:r>
              <a:rPr lang="en-US" altLang="zh-CN" i="1">
                <a:sym typeface="Symbol" pitchFamily="18" charset="2"/>
              </a:rPr>
              <a:t>D ,    </a:t>
            </a:r>
            <a:r>
              <a:rPr lang="zh-CN" altLang="en-US"/>
              <a:t>使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971550" y="36449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自证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utoUpdateAnimBg="0"/>
      <p:bldP spid="153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371600"/>
            <a:ext cx="2057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第一节 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133600" y="32004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FF00"/>
                </a:solidFill>
                <a:latin typeface="楷体_GB2312" pitchFamily="49" charset="-122"/>
              </a:rPr>
              <a:t>二重积分的概念与性质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886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一、 二重积分引例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思路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类似定积分解决问题的思想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曲顶柱体的体积 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" y="18288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给定曲顶柱体</a:t>
            </a:r>
            <a:r>
              <a:rPr lang="en-US" altLang="zh-CN"/>
              <a:t>: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5800" y="2438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底：</a:t>
            </a:r>
            <a:r>
              <a:rPr lang="zh-CN" altLang="en-US"/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面上的闭区域 </a:t>
            </a:r>
            <a:r>
              <a:rPr lang="en-US" altLang="zh-CN" i="1">
                <a:solidFill>
                  <a:schemeClr val="tx2"/>
                </a:solidFill>
              </a:rPr>
              <a:t>D</a:t>
            </a:r>
            <a:endParaRPr lang="en-US" altLang="zh-CN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85800" y="3048000"/>
            <a:ext cx="502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顶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en-US" altLang="zh-CN"/>
              <a:t>   </a:t>
            </a:r>
            <a:r>
              <a:rPr lang="zh-CN" altLang="en-US"/>
              <a:t>连续曲面  </a:t>
            </a:r>
            <a:r>
              <a:rPr lang="en-US" altLang="zh-CN" i="1"/>
              <a:t>z</a:t>
            </a:r>
            <a:r>
              <a:rPr lang="en-US" altLang="zh-CN"/>
              <a:t> =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 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 0</a:t>
            </a:r>
            <a:r>
              <a:rPr lang="zh-CN" altLang="en-US"/>
              <a:t> 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09600" y="36576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侧面：</a:t>
            </a:r>
            <a:r>
              <a:rPr lang="zh-CN" altLang="en-US"/>
              <a:t>以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的边界为准线 </a:t>
            </a:r>
            <a:r>
              <a:rPr lang="en-US" altLang="zh-CN"/>
              <a:t>, </a:t>
            </a: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轴的柱面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33400" y="4343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问题 ：求此曲顶柱体体积 </a:t>
            </a:r>
            <a:r>
              <a:rPr lang="en-US" altLang="zh-CN"/>
              <a:t>.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914400" y="5562600"/>
            <a:ext cx="294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“</a:t>
            </a:r>
            <a:r>
              <a:rPr lang="zh-CN" altLang="en-US"/>
              <a:t>分</a:t>
            </a:r>
            <a:r>
              <a:rPr lang="en-US" altLang="zh-CN"/>
              <a:t>,  </a:t>
            </a:r>
            <a:r>
              <a:rPr lang="zh-CN" altLang="en-US"/>
              <a:t>匀</a:t>
            </a:r>
            <a:r>
              <a:rPr lang="en-US" altLang="zh-CN"/>
              <a:t>,  </a:t>
            </a:r>
            <a:r>
              <a:rPr lang="zh-CN" altLang="en-US"/>
              <a:t>合</a:t>
            </a:r>
            <a:r>
              <a:rPr lang="en-US" altLang="zh-CN"/>
              <a:t>,  </a:t>
            </a:r>
            <a:r>
              <a:rPr lang="zh-CN" altLang="en-US"/>
              <a:t>精”  </a:t>
            </a:r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3" y="4191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191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91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4191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6324600" y="4191000"/>
            <a:ext cx="2286000" cy="22860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553200" y="533400"/>
            <a:ext cx="2087563" cy="2282825"/>
            <a:chOff x="3840" y="384"/>
            <a:chExt cx="1315" cy="1438"/>
          </a:xfrm>
        </p:grpSpPr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3840" y="661"/>
            <a:ext cx="1315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位图图像" r:id="rId7" imgW="1380952" imgH="1219370" progId="PBrush">
                    <p:embed/>
                  </p:oleObj>
                </mc:Choice>
                <mc:Fallback>
                  <p:oleObj name="位图图像" r:id="rId7" imgW="1380952" imgH="1219370" progId="PBrush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661"/>
                          <a:ext cx="1315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>
                                      <a:gamma/>
                                      <a:shade val="46275"/>
                                      <a:invGamma/>
                                    </a:schemeClr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21"/>
            <p:cNvGraphicFramePr>
              <a:graphicFrameLocks noChangeAspect="1"/>
            </p:cNvGraphicFramePr>
            <p:nvPr/>
          </p:nvGraphicFramePr>
          <p:xfrm>
            <a:off x="4268" y="1340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9" imgW="164880" imgH="164880" progId="Equation.3">
                    <p:embed/>
                  </p:oleObj>
                </mc:Choice>
                <mc:Fallback>
                  <p:oleObj name="公式" r:id="rId9" imgW="1648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340"/>
                          <a:ext cx="24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>
                                      <a:gamma/>
                                      <a:shade val="46275"/>
                                      <a:invGamma/>
                                    </a:schemeClr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2"/>
            <p:cNvGraphicFramePr>
              <a:graphicFrameLocks noChangeAspect="1"/>
            </p:cNvGraphicFramePr>
            <p:nvPr/>
          </p:nvGraphicFramePr>
          <p:xfrm>
            <a:off x="3959" y="384"/>
            <a:ext cx="103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1" imgW="1638000" imgH="406080" progId="Equation.3">
                    <p:embed/>
                  </p:oleObj>
                </mc:Choice>
                <mc:Fallback>
                  <p:oleObj name="Equation" r:id="rId11" imgW="163800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384"/>
                          <a:ext cx="1033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>
                                      <a:gamma/>
                                      <a:shade val="46275"/>
                                      <a:invGamma/>
                                    </a:schemeClr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2" grpId="0" autoUpdateAnimBg="0"/>
      <p:bldP spid="4103" grpId="0" autoUpdateAnimBg="0"/>
      <p:bldP spid="4105" grpId="0" autoUpdateAnimBg="0"/>
      <p:bldP spid="4106" grpId="0" autoUpdateAnimBg="0"/>
      <p:bldP spid="4107" grpId="0" autoUpdateAnimBg="0"/>
      <p:bldP spid="4108" grpId="0" autoUpdateAnimBg="0"/>
      <p:bldP spid="4109" grpId="0" build="p" autoUpdateAnimBg="0"/>
      <p:bldP spid="4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58000" y="1354138"/>
          <a:ext cx="2087563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位图图像" r:id="rId3" imgW="1380952" imgH="1219370" progId="PBrush">
                  <p:embed/>
                </p:oleObj>
              </mc:Choice>
              <mc:Fallback>
                <p:oleObj name="位图图像" r:id="rId3" imgW="1380952" imgH="121937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54138"/>
                        <a:ext cx="2087563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7842250" y="2570163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5" imgW="164880" imgH="164880" progId="Equation.3">
                  <p:embed/>
                </p:oleObj>
              </mc:Choice>
              <mc:Fallback>
                <p:oleObj name="公式" r:id="rId5" imgW="1648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570163"/>
                        <a:ext cx="3873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85800" y="8382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</a:t>
            </a:r>
            <a:r>
              <a:rPr lang="zh-CN" altLang="en-US">
                <a:solidFill>
                  <a:srgbClr val="00FFFF"/>
                </a:solidFill>
              </a:rPr>
              <a:t>任意</a:t>
            </a:r>
            <a:r>
              <a:rPr lang="zh-CN" altLang="en-US"/>
              <a:t>曲线网分</a:t>
            </a:r>
            <a:r>
              <a:rPr lang="en-US" altLang="zh-CN" i="1"/>
              <a:t>D</a:t>
            </a:r>
            <a:r>
              <a:rPr lang="zh-CN" altLang="en-US"/>
              <a:t>为 </a:t>
            </a:r>
            <a:r>
              <a:rPr lang="en-US" altLang="zh-CN" i="1"/>
              <a:t>n </a:t>
            </a:r>
            <a:r>
              <a:rPr lang="zh-CN" altLang="en-US"/>
              <a:t>个区域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828800" y="1371600"/>
          <a:ext cx="2895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2895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09600" y="189071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以它们为底把曲顶柱体分为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68313" y="31416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2)“</a:t>
            </a:r>
            <a:r>
              <a:rPr lang="zh-CN" altLang="en-US">
                <a:solidFill>
                  <a:schemeClr val="tx2"/>
                </a:solidFill>
              </a:rPr>
              <a:t>匀”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68313" y="501332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3)“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合”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3200400" y="5395913"/>
          <a:ext cx="304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9" imgW="1307880" imgH="419040" progId="Equation.3">
                  <p:embed/>
                </p:oleObj>
              </mc:Choice>
              <mc:Fallback>
                <p:oleObj name="Equation" r:id="rId9" imgW="130788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95913"/>
                        <a:ext cx="3048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969000" y="2011363"/>
          <a:ext cx="1346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1" imgW="1447560" imgH="444240" progId="Equation.3">
                  <p:embed/>
                </p:oleObj>
              </mc:Choice>
              <mc:Fallback>
                <p:oleObj name="Equation" r:id="rId11" imgW="14475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011363"/>
                        <a:ext cx="13462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1219200" y="4252913"/>
          <a:ext cx="601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3" imgW="2463480" imgH="228600" progId="Equation.3">
                  <p:embed/>
                </p:oleObj>
              </mc:Choice>
              <mc:Fallback>
                <p:oleObj name="Equation" r:id="rId13" imgW="24634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52913"/>
                        <a:ext cx="6019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小曲顶柱体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89800" y="1708150"/>
            <a:ext cx="323850" cy="898525"/>
            <a:chOff x="4592" y="1133"/>
            <a:chExt cx="204" cy="566"/>
          </a:xfrm>
        </p:grpSpPr>
        <p:grpSp>
          <p:nvGrpSpPr>
            <p:cNvPr id="2078" name="Group 24"/>
            <p:cNvGrpSpPr>
              <a:grpSpLocks/>
            </p:cNvGrpSpPr>
            <p:nvPr/>
          </p:nvGrpSpPr>
          <p:grpSpPr bwMode="auto">
            <a:xfrm>
              <a:off x="4612" y="1178"/>
              <a:ext cx="170" cy="521"/>
              <a:chOff x="4612" y="1163"/>
              <a:chExt cx="188" cy="565"/>
            </a:xfrm>
          </p:grpSpPr>
          <p:sp>
            <p:nvSpPr>
              <p:cNvPr id="2080" name="Rectangle 25"/>
              <p:cNvSpPr>
                <a:spLocks noChangeArrowheads="1"/>
              </p:cNvSpPr>
              <p:nvPr/>
            </p:nvSpPr>
            <p:spPr bwMode="auto">
              <a:xfrm>
                <a:off x="4612" y="1163"/>
                <a:ext cx="188" cy="526"/>
              </a:xfrm>
              <a:prstGeom prst="rect">
                <a:avLst/>
              </a:prstGeom>
              <a:solidFill>
                <a:srgbClr val="3366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Oval 26"/>
              <p:cNvSpPr>
                <a:spLocks noChangeArrowheads="1"/>
              </p:cNvSpPr>
              <p:nvPr/>
            </p:nvSpPr>
            <p:spPr bwMode="auto">
              <a:xfrm>
                <a:off x="4612" y="1658"/>
                <a:ext cx="188" cy="70"/>
              </a:xfrm>
              <a:prstGeom prst="ellipse">
                <a:avLst/>
              </a:prstGeom>
              <a:solidFill>
                <a:srgbClr val="336600">
                  <a:alpha val="50195"/>
                </a:srgb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79" name="Freeform 27"/>
            <p:cNvSpPr>
              <a:spLocks/>
            </p:cNvSpPr>
            <p:nvPr/>
          </p:nvSpPr>
          <p:spPr bwMode="auto">
            <a:xfrm rot="1680000">
              <a:off x="4592" y="1133"/>
              <a:ext cx="204" cy="103"/>
            </a:xfrm>
            <a:custGeom>
              <a:avLst/>
              <a:gdLst>
                <a:gd name="T0" fmla="*/ 8 w 208"/>
                <a:gd name="T1" fmla="*/ 43 h 160"/>
                <a:gd name="T2" fmla="*/ 54 w 208"/>
                <a:gd name="T3" fmla="*/ 3 h 160"/>
                <a:gd name="T4" fmla="*/ 192 w 208"/>
                <a:gd name="T5" fmla="*/ 23 h 160"/>
                <a:gd name="T6" fmla="*/ 100 w 208"/>
                <a:gd name="T7" fmla="*/ 63 h 160"/>
                <a:gd name="T8" fmla="*/ 8 w 208"/>
                <a:gd name="T9" fmla="*/ 43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160"/>
                <a:gd name="T17" fmla="*/ 208 w 208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160">
                  <a:moveTo>
                    <a:pt x="8" y="104"/>
                  </a:moveTo>
                  <a:cubicBezTo>
                    <a:pt x="0" y="80"/>
                    <a:pt x="24" y="16"/>
                    <a:pt x="56" y="8"/>
                  </a:cubicBezTo>
                  <a:cubicBezTo>
                    <a:pt x="88" y="0"/>
                    <a:pt x="192" y="32"/>
                    <a:pt x="200" y="56"/>
                  </a:cubicBezTo>
                  <a:cubicBezTo>
                    <a:pt x="208" y="80"/>
                    <a:pt x="128" y="144"/>
                    <a:pt x="104" y="152"/>
                  </a:cubicBezTo>
                  <a:cubicBezTo>
                    <a:pt x="80" y="160"/>
                    <a:pt x="16" y="128"/>
                    <a:pt x="8" y="104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B1B1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7467600" y="1820863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543800" y="2576513"/>
            <a:ext cx="685800" cy="915987"/>
            <a:chOff x="5088" y="2015"/>
            <a:chExt cx="432" cy="577"/>
          </a:xfrm>
        </p:grpSpPr>
        <p:graphicFrame>
          <p:nvGraphicFramePr>
            <p:cNvPr id="2060" name="Object 30"/>
            <p:cNvGraphicFramePr>
              <a:graphicFrameLocks noChangeAspect="1"/>
            </p:cNvGraphicFramePr>
            <p:nvPr/>
          </p:nvGraphicFramePr>
          <p:xfrm>
            <a:off x="5136" y="2303"/>
            <a:ext cx="38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公式" r:id="rId15" imgW="304560" imgH="228600" progId="Equation.3">
                    <p:embed/>
                  </p:oleObj>
                </mc:Choice>
                <mc:Fallback>
                  <p:oleObj name="公式" r:id="rId15" imgW="30456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03"/>
                          <a:ext cx="38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Line 31"/>
            <p:cNvSpPr>
              <a:spLocks noChangeShapeType="1"/>
            </p:cNvSpPr>
            <p:nvPr/>
          </p:nvSpPr>
          <p:spPr bwMode="auto">
            <a:xfrm flipH="1" flipV="1">
              <a:off x="5088" y="2015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172200" y="2576513"/>
            <a:ext cx="1295400" cy="860425"/>
            <a:chOff x="4224" y="2015"/>
            <a:chExt cx="816" cy="542"/>
          </a:xfrm>
        </p:grpSpPr>
        <p:graphicFrame>
          <p:nvGraphicFramePr>
            <p:cNvPr id="2059" name="Object 33"/>
            <p:cNvGraphicFramePr>
              <a:graphicFrameLocks noChangeAspect="1"/>
            </p:cNvGraphicFramePr>
            <p:nvPr/>
          </p:nvGraphicFramePr>
          <p:xfrm>
            <a:off x="4224" y="2255"/>
            <a:ext cx="6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17" imgW="507960" imgH="228600" progId="Equation.3">
                    <p:embed/>
                  </p:oleObj>
                </mc:Choice>
                <mc:Fallback>
                  <p:oleObj name="公式" r:id="rId17" imgW="50796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5"/>
                          <a:ext cx="67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6" name="Line 34"/>
            <p:cNvSpPr>
              <a:spLocks noChangeShapeType="1"/>
            </p:cNvSpPr>
            <p:nvPr/>
          </p:nvSpPr>
          <p:spPr bwMode="auto">
            <a:xfrm flipV="1">
              <a:off x="4656" y="2015"/>
              <a:ext cx="384" cy="2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0" name="Rectangle 3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057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1)“</a:t>
            </a:r>
            <a:r>
              <a:rPr lang="zh-CN" altLang="en-US" sz="2800" b="1" smtClean="0">
                <a:ea typeface="楷体_GB2312" pitchFamily="49" charset="-122"/>
              </a:rPr>
              <a:t>分”</a:t>
            </a:r>
            <a:endParaRPr lang="zh-CN" altLang="en-US" smtClean="0"/>
          </a:p>
        </p:txBody>
      </p:sp>
      <p:sp>
        <p:nvSpPr>
          <p:cNvPr id="2071" name="矩形 35"/>
          <p:cNvSpPr>
            <a:spLocks noChangeArrowheads="1"/>
          </p:cNvSpPr>
          <p:nvPr/>
        </p:nvSpPr>
        <p:spPr bwMode="auto">
          <a:xfrm>
            <a:off x="7000875" y="714375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  <a:r>
              <a:rPr lang="en-US" altLang="zh-CN"/>
              <a:t> =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 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endParaRPr lang="zh-CN" altLang="en-US"/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428750" y="5429250"/>
          <a:ext cx="1714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9" imgW="761760" imgH="431640" progId="Equation.3">
                  <p:embed/>
                </p:oleObj>
              </mc:Choice>
              <mc:Fallback>
                <p:oleObj name="公式" r:id="rId19" imgW="7617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429250"/>
                        <a:ext cx="17145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35"/>
          <p:cNvGrpSpPr>
            <a:grpSpLocks/>
          </p:cNvGrpSpPr>
          <p:nvPr/>
        </p:nvGrpSpPr>
        <p:grpSpPr bwMode="auto">
          <a:xfrm>
            <a:off x="533400" y="3643313"/>
            <a:ext cx="5791200" cy="533400"/>
            <a:chOff x="533400" y="3643313"/>
            <a:chExt cx="5791200" cy="533400"/>
          </a:xfrm>
        </p:grpSpPr>
        <p:sp>
          <p:nvSpPr>
            <p:cNvPr id="2073" name="Text Box 12"/>
            <p:cNvSpPr txBox="1">
              <a:spLocks noChangeArrowheads="1"/>
            </p:cNvSpPr>
            <p:nvPr/>
          </p:nvSpPr>
          <p:spPr bwMode="auto">
            <a:xfrm>
              <a:off x="533400" y="3643313"/>
              <a:ext cx="1447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在每个</a:t>
              </a:r>
            </a:p>
          </p:txBody>
        </p:sp>
        <p:sp>
          <p:nvSpPr>
            <p:cNvPr id="2074" name="Text Box 20"/>
            <p:cNvSpPr txBox="1">
              <a:spLocks noChangeArrowheads="1"/>
            </p:cNvSpPr>
            <p:nvPr/>
          </p:nvSpPr>
          <p:spPr bwMode="auto">
            <a:xfrm>
              <a:off x="5562600" y="3643313"/>
              <a:ext cx="762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</a:t>
              </a:r>
            </a:p>
          </p:txBody>
        </p:sp>
        <p:sp>
          <p:nvSpPr>
            <p:cNvPr id="2075" name="Text Box 21"/>
            <p:cNvSpPr txBox="1">
              <a:spLocks noChangeArrowheads="1"/>
            </p:cNvSpPr>
            <p:nvPr/>
          </p:nvSpPr>
          <p:spPr bwMode="auto">
            <a:xfrm>
              <a:off x="2362200" y="3657600"/>
              <a:ext cx="2362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中</a:t>
              </a:r>
              <a:r>
                <a:rPr lang="zh-CN" altLang="en-US">
                  <a:solidFill>
                    <a:srgbClr val="00FFFF"/>
                  </a:solidFill>
                </a:rPr>
                <a:t>任取</a:t>
              </a:r>
              <a:r>
                <a:rPr lang="zh-CN" altLang="en-US"/>
                <a:t>一点</a:t>
              </a:r>
            </a:p>
          </p:txBody>
        </p:sp>
        <p:graphicFrame>
          <p:nvGraphicFramePr>
            <p:cNvPr id="3" name="Object 9"/>
            <p:cNvGraphicFramePr>
              <a:graphicFrameLocks noChangeAspect="1"/>
            </p:cNvGraphicFramePr>
            <p:nvPr/>
          </p:nvGraphicFramePr>
          <p:xfrm>
            <a:off x="4286248" y="3643314"/>
            <a:ext cx="12858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21" imgW="571320" imgH="228600" progId="Equation.3">
                    <p:embed/>
                  </p:oleObj>
                </mc:Choice>
                <mc:Fallback>
                  <p:oleObj name="公式" r:id="rId21" imgW="57132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3643314"/>
                          <a:ext cx="1285875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1714480" y="3643314"/>
            <a:ext cx="6858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23" imgW="304560" imgH="228600" progId="Equation.3">
                    <p:embed/>
                  </p:oleObj>
                </mc:Choice>
                <mc:Fallback>
                  <p:oleObj name="公式" r:id="rId23" imgW="30456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3643314"/>
                          <a:ext cx="685800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utoUpdateAnimBg="0"/>
      <p:bldP spid="5130" grpId="0" autoUpdateAnimBg="0"/>
      <p:bldP spid="5131" grpId="0" autoUpdateAnimBg="0"/>
      <p:bldP spid="5135" grpId="0" autoUpdateAnimBg="0"/>
      <p:bldP spid="5142" grpId="0" autoUpdateAnimBg="0"/>
      <p:bldP spid="5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600200" y="1752600"/>
          <a:ext cx="6324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552400" imgH="241200" progId="Equation.3">
                  <p:embed/>
                </p:oleObj>
              </mc:Choice>
              <mc:Fallback>
                <p:oleObj name="Equation" r:id="rId3" imgW="25524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6324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524000" y="2667000"/>
          <a:ext cx="33099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320480" imgH="266400" progId="Equation.3">
                  <p:embed/>
                </p:oleObj>
              </mc:Choice>
              <mc:Fallback>
                <p:oleObj name="Equation" r:id="rId5" imgW="132048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3309938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52600" y="3505200"/>
          <a:ext cx="42926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714320" imgH="419040" progId="Equation.3">
                  <p:embed/>
                </p:oleObj>
              </mc:Choice>
              <mc:Fallback>
                <p:oleObj name="Equation" r:id="rId7" imgW="17143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2926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26670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4)“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精”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46125" y="37020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714375" y="1143000"/>
          <a:ext cx="2914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9" imgW="1295280" imgH="228600" progId="Equation.3">
                  <p:embed/>
                </p:oleObj>
              </mc:Choice>
              <mc:Fallback>
                <p:oleObj name="公式" r:id="rId9" imgW="12952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29146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autoUpdateAnimBg="0"/>
      <p:bldP spid="61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86575" y="2916238"/>
            <a:ext cx="1474788" cy="1600200"/>
            <a:chOff x="4434" y="1824"/>
            <a:chExt cx="929" cy="1008"/>
          </a:xfrm>
        </p:grpSpPr>
        <p:sp>
          <p:nvSpPr>
            <p:cNvPr id="4124" name="Freeform 3"/>
            <p:cNvSpPr>
              <a:spLocks/>
            </p:cNvSpPr>
            <p:nvPr/>
          </p:nvSpPr>
          <p:spPr bwMode="auto">
            <a:xfrm>
              <a:off x="4556" y="2592"/>
              <a:ext cx="703" cy="144"/>
            </a:xfrm>
            <a:custGeom>
              <a:avLst/>
              <a:gdLst>
                <a:gd name="T0" fmla="*/ 0 w 864"/>
                <a:gd name="T1" fmla="*/ 27 h 192"/>
                <a:gd name="T2" fmla="*/ 190 w 864"/>
                <a:gd name="T3" fmla="*/ 0 h 192"/>
                <a:gd name="T4" fmla="*/ 413 w 864"/>
                <a:gd name="T5" fmla="*/ 27 h 192"/>
                <a:gd name="T6" fmla="*/ 572 w 864"/>
                <a:gd name="T7" fmla="*/ 10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92"/>
                <a:gd name="T14" fmla="*/ 864 w 86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92">
                  <a:moveTo>
                    <a:pt x="0" y="48"/>
                  </a:moveTo>
                  <a:cubicBezTo>
                    <a:pt x="92" y="24"/>
                    <a:pt x="184" y="0"/>
                    <a:pt x="288" y="0"/>
                  </a:cubicBezTo>
                  <a:cubicBezTo>
                    <a:pt x="392" y="0"/>
                    <a:pt x="528" y="16"/>
                    <a:pt x="624" y="48"/>
                  </a:cubicBezTo>
                  <a:cubicBezTo>
                    <a:pt x="720" y="80"/>
                    <a:pt x="792" y="136"/>
                    <a:pt x="864" y="192"/>
                  </a:cubicBezTo>
                </a:path>
              </a:pathLst>
            </a:custGeom>
            <a:noFill/>
            <a:ln w="25400">
              <a:solidFill>
                <a:srgbClr val="CC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25" name="Group 4"/>
            <p:cNvGrpSpPr>
              <a:grpSpLocks/>
            </p:cNvGrpSpPr>
            <p:nvPr/>
          </p:nvGrpSpPr>
          <p:grpSpPr bwMode="auto">
            <a:xfrm>
              <a:off x="4434" y="1824"/>
              <a:ext cx="929" cy="1008"/>
              <a:chOff x="4434" y="1824"/>
              <a:chExt cx="929" cy="1008"/>
            </a:xfrm>
          </p:grpSpPr>
          <p:sp>
            <p:nvSpPr>
              <p:cNvPr id="4126" name="Freeform 5"/>
              <p:cNvSpPr>
                <a:spLocks/>
              </p:cNvSpPr>
              <p:nvPr/>
            </p:nvSpPr>
            <p:spPr bwMode="auto">
              <a:xfrm>
                <a:off x="4464" y="2016"/>
                <a:ext cx="839" cy="192"/>
              </a:xfrm>
              <a:custGeom>
                <a:avLst/>
                <a:gdLst>
                  <a:gd name="T0" fmla="*/ 0 w 864"/>
                  <a:gd name="T1" fmla="*/ 48 h 192"/>
                  <a:gd name="T2" fmla="*/ 272 w 864"/>
                  <a:gd name="T3" fmla="*/ 0 h 192"/>
                  <a:gd name="T4" fmla="*/ 588 w 864"/>
                  <a:gd name="T5" fmla="*/ 48 h 192"/>
                  <a:gd name="T6" fmla="*/ 815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Freeform 6"/>
              <p:cNvSpPr>
                <a:spLocks/>
              </p:cNvSpPr>
              <p:nvPr/>
            </p:nvSpPr>
            <p:spPr bwMode="auto">
              <a:xfrm>
                <a:off x="4434" y="2160"/>
                <a:ext cx="929" cy="192"/>
              </a:xfrm>
              <a:custGeom>
                <a:avLst/>
                <a:gdLst>
                  <a:gd name="T0" fmla="*/ 0 w 864"/>
                  <a:gd name="T1" fmla="*/ 48 h 192"/>
                  <a:gd name="T2" fmla="*/ 333 w 864"/>
                  <a:gd name="T3" fmla="*/ 0 h 192"/>
                  <a:gd name="T4" fmla="*/ 721 w 864"/>
                  <a:gd name="T5" fmla="*/ 48 h 192"/>
                  <a:gd name="T6" fmla="*/ 999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Freeform 7"/>
              <p:cNvSpPr>
                <a:spLocks/>
              </p:cNvSpPr>
              <p:nvPr/>
            </p:nvSpPr>
            <p:spPr bwMode="auto">
              <a:xfrm>
                <a:off x="4464" y="2304"/>
                <a:ext cx="875" cy="192"/>
              </a:xfrm>
              <a:custGeom>
                <a:avLst/>
                <a:gdLst>
                  <a:gd name="T0" fmla="*/ 0 w 864"/>
                  <a:gd name="T1" fmla="*/ 48 h 192"/>
                  <a:gd name="T2" fmla="*/ 296 w 864"/>
                  <a:gd name="T3" fmla="*/ 0 h 192"/>
                  <a:gd name="T4" fmla="*/ 640 w 864"/>
                  <a:gd name="T5" fmla="*/ 48 h 192"/>
                  <a:gd name="T6" fmla="*/ 886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Freeform 8"/>
              <p:cNvSpPr>
                <a:spLocks/>
              </p:cNvSpPr>
              <p:nvPr/>
            </p:nvSpPr>
            <p:spPr bwMode="auto">
              <a:xfrm>
                <a:off x="4512" y="2448"/>
                <a:ext cx="812" cy="192"/>
              </a:xfrm>
              <a:custGeom>
                <a:avLst/>
                <a:gdLst>
                  <a:gd name="T0" fmla="*/ 0 w 864"/>
                  <a:gd name="T1" fmla="*/ 48 h 192"/>
                  <a:gd name="T2" fmla="*/ 255 w 864"/>
                  <a:gd name="T3" fmla="*/ 0 h 192"/>
                  <a:gd name="T4" fmla="*/ 551 w 864"/>
                  <a:gd name="T5" fmla="*/ 48 h 192"/>
                  <a:gd name="T6" fmla="*/ 763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Freeform 9"/>
              <p:cNvSpPr>
                <a:spLocks/>
              </p:cNvSpPr>
              <p:nvPr/>
            </p:nvSpPr>
            <p:spPr bwMode="auto">
              <a:xfrm>
                <a:off x="4512" y="1920"/>
                <a:ext cx="657" cy="113"/>
              </a:xfrm>
              <a:custGeom>
                <a:avLst/>
                <a:gdLst>
                  <a:gd name="T0" fmla="*/ 0 w 864"/>
                  <a:gd name="T1" fmla="*/ 16 h 192"/>
                  <a:gd name="T2" fmla="*/ 167 w 864"/>
                  <a:gd name="T3" fmla="*/ 0 h 192"/>
                  <a:gd name="T4" fmla="*/ 361 w 864"/>
                  <a:gd name="T5" fmla="*/ 16 h 192"/>
                  <a:gd name="T6" fmla="*/ 500 w 864"/>
                  <a:gd name="T7" fmla="*/ 67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Freeform 10"/>
              <p:cNvSpPr>
                <a:spLocks/>
              </p:cNvSpPr>
              <p:nvPr/>
            </p:nvSpPr>
            <p:spPr bwMode="auto">
              <a:xfrm>
                <a:off x="4704" y="2719"/>
                <a:ext cx="432" cy="65"/>
              </a:xfrm>
              <a:custGeom>
                <a:avLst/>
                <a:gdLst>
                  <a:gd name="T0" fmla="*/ 0 w 864"/>
                  <a:gd name="T1" fmla="*/ 5 h 192"/>
                  <a:gd name="T2" fmla="*/ 72 w 864"/>
                  <a:gd name="T3" fmla="*/ 0 h 192"/>
                  <a:gd name="T4" fmla="*/ 156 w 864"/>
                  <a:gd name="T5" fmla="*/ 5 h 192"/>
                  <a:gd name="T6" fmla="*/ 216 w 864"/>
                  <a:gd name="T7" fmla="*/ 2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Freeform 11"/>
              <p:cNvSpPr>
                <a:spLocks/>
              </p:cNvSpPr>
              <p:nvPr/>
            </p:nvSpPr>
            <p:spPr bwMode="auto">
              <a:xfrm>
                <a:off x="4944" y="1872"/>
                <a:ext cx="168" cy="960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Freeform 12"/>
              <p:cNvSpPr>
                <a:spLocks/>
              </p:cNvSpPr>
              <p:nvPr/>
            </p:nvSpPr>
            <p:spPr bwMode="auto">
              <a:xfrm>
                <a:off x="5088" y="1967"/>
                <a:ext cx="152" cy="839"/>
              </a:xfrm>
              <a:custGeom>
                <a:avLst/>
                <a:gdLst>
                  <a:gd name="T0" fmla="*/ 0 w 168"/>
                  <a:gd name="T1" fmla="*/ 0 h 960"/>
                  <a:gd name="T2" fmla="*/ 118 w 168"/>
                  <a:gd name="T3" fmla="*/ 294 h 960"/>
                  <a:gd name="T4" fmla="*/ 118 w 168"/>
                  <a:gd name="T5" fmla="*/ 550 h 960"/>
                  <a:gd name="T6" fmla="*/ 39 w 168"/>
                  <a:gd name="T7" fmla="*/ 733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Freeform 13"/>
              <p:cNvSpPr>
                <a:spLocks/>
              </p:cNvSpPr>
              <p:nvPr/>
            </p:nvSpPr>
            <p:spPr bwMode="auto">
              <a:xfrm>
                <a:off x="4800" y="1824"/>
                <a:ext cx="168" cy="982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402 h 960"/>
                  <a:gd name="T4" fmla="*/ 144 w 168"/>
                  <a:gd name="T5" fmla="*/ 754 h 960"/>
                  <a:gd name="T6" fmla="*/ 48 w 168"/>
                  <a:gd name="T7" fmla="*/ 1005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Freeform 14"/>
              <p:cNvSpPr>
                <a:spLocks/>
              </p:cNvSpPr>
              <p:nvPr/>
            </p:nvSpPr>
            <p:spPr bwMode="auto">
              <a:xfrm>
                <a:off x="4656" y="1836"/>
                <a:ext cx="168" cy="943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70 h 960"/>
                  <a:gd name="T4" fmla="*/ 144 w 168"/>
                  <a:gd name="T5" fmla="*/ 694 h 960"/>
                  <a:gd name="T6" fmla="*/ 48 w 168"/>
                  <a:gd name="T7" fmla="*/ 926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Freeform 15"/>
              <p:cNvSpPr>
                <a:spLocks/>
              </p:cNvSpPr>
              <p:nvPr/>
            </p:nvSpPr>
            <p:spPr bwMode="auto">
              <a:xfrm>
                <a:off x="4560" y="1874"/>
                <a:ext cx="134" cy="780"/>
              </a:xfrm>
              <a:custGeom>
                <a:avLst/>
                <a:gdLst>
                  <a:gd name="T0" fmla="*/ 0 w 168"/>
                  <a:gd name="T1" fmla="*/ 0 h 960"/>
                  <a:gd name="T2" fmla="*/ 92 w 168"/>
                  <a:gd name="T3" fmla="*/ 254 h 960"/>
                  <a:gd name="T4" fmla="*/ 92 w 168"/>
                  <a:gd name="T5" fmla="*/ 475 h 960"/>
                  <a:gd name="T6" fmla="*/ 30 w 168"/>
                  <a:gd name="T7" fmla="*/ 634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16"/>
              <p:cNvSpPr>
                <a:spLocks/>
              </p:cNvSpPr>
              <p:nvPr/>
            </p:nvSpPr>
            <p:spPr bwMode="auto">
              <a:xfrm>
                <a:off x="4512" y="1960"/>
                <a:ext cx="48" cy="535"/>
              </a:xfrm>
              <a:custGeom>
                <a:avLst/>
                <a:gdLst>
                  <a:gd name="T0" fmla="*/ 0 w 48"/>
                  <a:gd name="T1" fmla="*/ 0 h 528"/>
                  <a:gd name="T2" fmla="*/ 48 w 48"/>
                  <a:gd name="T3" fmla="*/ 296 h 528"/>
                  <a:gd name="T4" fmla="*/ 0 w 48"/>
                  <a:gd name="T5" fmla="*/ 542 h 52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528"/>
                  <a:gd name="T11" fmla="*/ 48 w 4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528">
                    <a:moveTo>
                      <a:pt x="0" y="0"/>
                    </a:moveTo>
                    <a:cubicBezTo>
                      <a:pt x="24" y="100"/>
                      <a:pt x="48" y="200"/>
                      <a:pt x="48" y="288"/>
                    </a:cubicBezTo>
                    <a:cubicBezTo>
                      <a:pt x="48" y="376"/>
                      <a:pt x="24" y="452"/>
                      <a:pt x="0" y="528"/>
                    </a:cubicBezTo>
                  </a:path>
                </a:pathLst>
              </a:custGeom>
              <a:noFill/>
              <a:ln w="254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09600" y="9144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有一个平面薄片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平面上占有区域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en-US" altLang="zh-CN"/>
              <a:t> ,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2743200" y="1524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计算该薄片的质量 </a:t>
            </a:r>
            <a:r>
              <a:rPr lang="en-US" altLang="zh-CN" i="1"/>
              <a:t>M</a:t>
            </a:r>
            <a:r>
              <a:rPr lang="en-US" altLang="zh-CN"/>
              <a:t> .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81000" y="1468438"/>
            <a:ext cx="261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度为 </a:t>
            </a:r>
            <a:r>
              <a:rPr lang="zh-CN" altLang="en-US" i="1">
                <a:sym typeface="Symbol" pitchFamily="18" charset="2"/>
              </a:rPr>
              <a:t>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 ,</a:t>
            </a:r>
            <a:endParaRPr lang="zh-CN" alt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786188" y="20716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D </a:t>
            </a:r>
            <a:r>
              <a:rPr lang="zh-CN" altLang="en-US"/>
              <a:t>的面积为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 </a:t>
            </a:r>
            <a:r>
              <a:rPr lang="en-US" altLang="zh-CN"/>
              <a:t>,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7239000" y="2133600"/>
          <a:ext cx="1631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0"/>
                        <a:ext cx="16319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57200" y="2689225"/>
            <a:ext cx="3829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若 </a:t>
            </a:r>
            <a:r>
              <a:rPr lang="zh-CN" altLang="en-US" i="1">
                <a:sym typeface="Symbol" pitchFamily="18" charset="2"/>
              </a:rPr>
              <a:t>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/>
              <a:t>不是常数 </a:t>
            </a:r>
            <a:r>
              <a:rPr lang="en-US" altLang="zh-CN"/>
              <a:t>,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857625" y="27146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可用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620000" y="914400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其面密 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09600" y="3352800"/>
            <a:ext cx="2679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“</a:t>
            </a:r>
            <a:r>
              <a:rPr lang="zh-CN" altLang="en-US"/>
              <a:t>分</a:t>
            </a:r>
            <a:r>
              <a:rPr lang="en-US" altLang="zh-CN"/>
              <a:t>, </a:t>
            </a:r>
            <a:r>
              <a:rPr lang="zh-CN" altLang="en-US"/>
              <a:t>匀</a:t>
            </a:r>
            <a:r>
              <a:rPr lang="en-US" altLang="zh-CN"/>
              <a:t>, </a:t>
            </a:r>
            <a:r>
              <a:rPr lang="zh-CN" altLang="en-US"/>
              <a:t>合</a:t>
            </a:r>
            <a:r>
              <a:rPr lang="en-US" altLang="zh-CN"/>
              <a:t>, </a:t>
            </a:r>
            <a:r>
              <a:rPr lang="zh-CN" altLang="en-US"/>
              <a:t>精”  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228600" y="3962400"/>
            <a:ext cx="2384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1)“</a:t>
            </a:r>
            <a:r>
              <a:rPr lang="zh-CN" altLang="en-US">
                <a:solidFill>
                  <a:schemeClr val="tx2"/>
                </a:solidFill>
              </a:rPr>
              <a:t>分”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381000" y="46482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</a:t>
            </a:r>
            <a:r>
              <a:rPr lang="zh-CN" altLang="en-US">
                <a:solidFill>
                  <a:srgbClr val="00FFFF"/>
                </a:solidFill>
              </a:rPr>
              <a:t>任意</a:t>
            </a:r>
            <a:r>
              <a:rPr lang="zh-CN" altLang="en-US"/>
              <a:t>曲线网分</a:t>
            </a:r>
            <a:r>
              <a:rPr lang="en-US" altLang="zh-CN" i="1"/>
              <a:t>D </a:t>
            </a:r>
            <a:r>
              <a:rPr lang="zh-CN" altLang="en-US"/>
              <a:t>为 </a:t>
            </a:r>
            <a:r>
              <a:rPr lang="en-US" altLang="zh-CN" i="1"/>
              <a:t>n </a:t>
            </a:r>
            <a:r>
              <a:rPr lang="zh-CN" altLang="en-US"/>
              <a:t>个小区域</a:t>
            </a:r>
          </a:p>
        </p:txBody>
      </p:sp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1193800" y="5257800"/>
          <a:ext cx="3479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5" imgW="1320480" imgH="228600" progId="Equation.3">
                  <p:embed/>
                </p:oleObj>
              </mc:Choice>
              <mc:Fallback>
                <p:oleObj name="公式" r:id="rId5" imgW="132048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257800"/>
                        <a:ext cx="34798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33400" y="5943600"/>
            <a:ext cx="436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相应把薄片也分为小区域 </a:t>
            </a:r>
            <a:r>
              <a:rPr lang="en-US" altLang="zh-CN"/>
              <a:t>.</a:t>
            </a:r>
          </a:p>
        </p:txBody>
      </p:sp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7467600" y="3221038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317160" imgH="304560" progId="Equation.3">
                  <p:embed/>
                </p:oleObj>
              </mc:Choice>
              <mc:Fallback>
                <p:oleObj name="Equation" r:id="rId7" imgW="317160" imgH="3045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221038"/>
                        <a:ext cx="317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311900" y="2840038"/>
            <a:ext cx="2374900" cy="2146300"/>
            <a:chOff x="4072" y="1680"/>
            <a:chExt cx="1496" cy="1352"/>
          </a:xfrm>
        </p:grpSpPr>
        <p:grpSp>
          <p:nvGrpSpPr>
            <p:cNvPr id="4120" name="Group 39"/>
            <p:cNvGrpSpPr>
              <a:grpSpLocks/>
            </p:cNvGrpSpPr>
            <p:nvPr/>
          </p:nvGrpSpPr>
          <p:grpSpPr bwMode="auto">
            <a:xfrm>
              <a:off x="4072" y="1680"/>
              <a:ext cx="1496" cy="1352"/>
              <a:chOff x="4072" y="1680"/>
              <a:chExt cx="1496" cy="1352"/>
            </a:xfrm>
          </p:grpSpPr>
          <p:sp>
            <p:nvSpPr>
              <p:cNvPr id="4121" name="Line 40"/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41"/>
              <p:cNvSpPr>
                <a:spLocks noChangeShapeType="1"/>
              </p:cNvSpPr>
              <p:nvPr/>
            </p:nvSpPr>
            <p:spPr bwMode="auto">
              <a:xfrm flipV="1">
                <a:off x="4272" y="1680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3" name="Object 42"/>
              <p:cNvGraphicFramePr>
                <a:graphicFrameLocks noChangeAspect="1"/>
              </p:cNvGraphicFramePr>
              <p:nvPr/>
            </p:nvGraphicFramePr>
            <p:xfrm>
              <a:off x="407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43"/>
              <p:cNvGraphicFramePr>
                <a:graphicFrameLocks noChangeAspect="1"/>
              </p:cNvGraphicFramePr>
              <p:nvPr/>
            </p:nvGraphicFramePr>
            <p:xfrm>
              <a:off x="5424" y="28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8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3" name="Freeform 44"/>
              <p:cNvSpPr>
                <a:spLocks/>
              </p:cNvSpPr>
              <p:nvPr/>
            </p:nvSpPr>
            <p:spPr bwMode="auto">
              <a:xfrm>
                <a:off x="4416" y="1704"/>
                <a:ext cx="960" cy="1032"/>
              </a:xfrm>
              <a:custGeom>
                <a:avLst/>
                <a:gdLst>
                  <a:gd name="T0" fmla="*/ 18 w 1104"/>
                  <a:gd name="T1" fmla="*/ 489 h 1080"/>
                  <a:gd name="T2" fmla="*/ 90 w 1104"/>
                  <a:gd name="T3" fmla="*/ 95 h 1080"/>
                  <a:gd name="T4" fmla="*/ 454 w 1104"/>
                  <a:gd name="T5" fmla="*/ 52 h 1080"/>
                  <a:gd name="T6" fmla="*/ 780 w 1104"/>
                  <a:gd name="T7" fmla="*/ 401 h 1080"/>
                  <a:gd name="T8" fmla="*/ 780 w 1104"/>
                  <a:gd name="T9" fmla="*/ 796 h 1080"/>
                  <a:gd name="T10" fmla="*/ 563 w 1104"/>
                  <a:gd name="T11" fmla="*/ 972 h 1080"/>
                  <a:gd name="T12" fmla="*/ 200 w 1104"/>
                  <a:gd name="T13" fmla="*/ 884 h 1080"/>
                  <a:gd name="T14" fmla="*/ 18 w 1104"/>
                  <a:gd name="T15" fmla="*/ 489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102" name="Object 45"/>
            <p:cNvGraphicFramePr>
              <a:graphicFrameLocks noChangeAspect="1"/>
            </p:cNvGraphicFramePr>
            <p:nvPr/>
          </p:nvGraphicFramePr>
          <p:xfrm>
            <a:off x="4080" y="278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13" imgW="304560" imgH="317160" progId="Equation.3">
                    <p:embed/>
                  </p:oleObj>
                </mc:Choice>
                <mc:Fallback>
                  <p:oleObj name="Equation" r:id="rId13" imgW="30456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84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9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3124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平面薄片的质量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428625" y="2071688"/>
          <a:ext cx="3200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15" imgW="1422360" imgH="228600" progId="Equation.3">
                  <p:embed/>
                </p:oleObj>
              </mc:Choice>
              <mc:Fallback>
                <p:oleObj name="公式" r:id="rId15" imgW="14223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71688"/>
                        <a:ext cx="3200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build="p" autoUpdateAnimBg="0"/>
      <p:bldP spid="7188" grpId="0" autoUpdateAnimBg="0"/>
      <p:bldP spid="7189" grpId="0" autoUpdateAnimBg="0"/>
      <p:bldP spid="7191" grpId="0" autoUpdateAnimBg="0"/>
      <p:bldP spid="7192" grpId="0" autoUpdateAnimBg="0"/>
      <p:bldP spid="7194" grpId="0" build="p" autoUpdateAnimBg="0"/>
      <p:bldP spid="7197" grpId="0" build="p" autoUpdateAnimBg="0"/>
      <p:bldP spid="7198" grpId="0" build="p" autoUpdateAnimBg="0"/>
      <p:bldP spid="7199" grpId="0" build="p" autoUpdateAnimBg="0" advAuto="0"/>
      <p:bldP spid="7201" grpId="0" autoUpdateAnimBg="0"/>
      <p:bldP spid="7202" grpId="0" autoUpdateAnimBg="0"/>
      <p:bldP spid="72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426325" y="3159125"/>
          <a:ext cx="3603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位图图像" r:id="rId3" imgW="228571" imgH="219222" progId="PBrush">
                  <p:embed/>
                </p:oleObj>
              </mc:Choice>
              <mc:Fallback>
                <p:oleObj name="位图图像" r:id="rId3" imgW="228571" imgH="21922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3159125"/>
                        <a:ext cx="3603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4" name="Group 3"/>
          <p:cNvGrpSpPr>
            <a:grpSpLocks/>
          </p:cNvGrpSpPr>
          <p:nvPr/>
        </p:nvGrpSpPr>
        <p:grpSpPr bwMode="auto">
          <a:xfrm>
            <a:off x="6324600" y="2590800"/>
            <a:ext cx="2374900" cy="2146300"/>
            <a:chOff x="4072" y="1680"/>
            <a:chExt cx="1496" cy="1352"/>
          </a:xfrm>
        </p:grpSpPr>
        <p:grpSp>
          <p:nvGrpSpPr>
            <p:cNvPr id="5143" name="Group 4"/>
            <p:cNvGrpSpPr>
              <a:grpSpLocks/>
            </p:cNvGrpSpPr>
            <p:nvPr/>
          </p:nvGrpSpPr>
          <p:grpSpPr bwMode="auto">
            <a:xfrm>
              <a:off x="4434" y="1728"/>
              <a:ext cx="929" cy="1008"/>
              <a:chOff x="4434" y="1824"/>
              <a:chExt cx="929" cy="1008"/>
            </a:xfrm>
          </p:grpSpPr>
          <p:sp>
            <p:nvSpPr>
              <p:cNvPr id="5148" name="Freeform 5"/>
              <p:cNvSpPr>
                <a:spLocks/>
              </p:cNvSpPr>
              <p:nvPr/>
            </p:nvSpPr>
            <p:spPr bwMode="auto">
              <a:xfrm>
                <a:off x="4556" y="2592"/>
                <a:ext cx="703" cy="144"/>
              </a:xfrm>
              <a:custGeom>
                <a:avLst/>
                <a:gdLst>
                  <a:gd name="T0" fmla="*/ 0 w 864"/>
                  <a:gd name="T1" fmla="*/ 27 h 192"/>
                  <a:gd name="T2" fmla="*/ 190 w 864"/>
                  <a:gd name="T3" fmla="*/ 0 h 192"/>
                  <a:gd name="T4" fmla="*/ 413 w 864"/>
                  <a:gd name="T5" fmla="*/ 27 h 192"/>
                  <a:gd name="T6" fmla="*/ 572 w 864"/>
                  <a:gd name="T7" fmla="*/ 10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28575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49" name="Group 6"/>
              <p:cNvGrpSpPr>
                <a:grpSpLocks/>
              </p:cNvGrpSpPr>
              <p:nvPr/>
            </p:nvGrpSpPr>
            <p:grpSpPr bwMode="auto">
              <a:xfrm>
                <a:off x="4434" y="1824"/>
                <a:ext cx="929" cy="1008"/>
                <a:chOff x="4434" y="1824"/>
                <a:chExt cx="929" cy="1008"/>
              </a:xfrm>
            </p:grpSpPr>
            <p:sp>
              <p:nvSpPr>
                <p:cNvPr id="5150" name="Freeform 7"/>
                <p:cNvSpPr>
                  <a:spLocks/>
                </p:cNvSpPr>
                <p:nvPr/>
              </p:nvSpPr>
              <p:spPr bwMode="auto">
                <a:xfrm>
                  <a:off x="4464" y="2016"/>
                  <a:ext cx="83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72 w 864"/>
                    <a:gd name="T3" fmla="*/ 0 h 192"/>
                    <a:gd name="T4" fmla="*/ 588 w 864"/>
                    <a:gd name="T5" fmla="*/ 48 h 192"/>
                    <a:gd name="T6" fmla="*/ 815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1" name="Freeform 8"/>
                <p:cNvSpPr>
                  <a:spLocks/>
                </p:cNvSpPr>
                <p:nvPr/>
              </p:nvSpPr>
              <p:spPr bwMode="auto">
                <a:xfrm>
                  <a:off x="4434" y="2160"/>
                  <a:ext cx="92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333 w 864"/>
                    <a:gd name="T3" fmla="*/ 0 h 192"/>
                    <a:gd name="T4" fmla="*/ 721 w 864"/>
                    <a:gd name="T5" fmla="*/ 48 h 192"/>
                    <a:gd name="T6" fmla="*/ 999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2" name="Freeform 9"/>
                <p:cNvSpPr>
                  <a:spLocks/>
                </p:cNvSpPr>
                <p:nvPr/>
              </p:nvSpPr>
              <p:spPr bwMode="auto">
                <a:xfrm>
                  <a:off x="4464" y="2304"/>
                  <a:ext cx="875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96 w 864"/>
                    <a:gd name="T3" fmla="*/ 0 h 192"/>
                    <a:gd name="T4" fmla="*/ 640 w 864"/>
                    <a:gd name="T5" fmla="*/ 48 h 192"/>
                    <a:gd name="T6" fmla="*/ 886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3" name="Freeform 10"/>
                <p:cNvSpPr>
                  <a:spLocks/>
                </p:cNvSpPr>
                <p:nvPr/>
              </p:nvSpPr>
              <p:spPr bwMode="auto">
                <a:xfrm>
                  <a:off x="4512" y="2448"/>
                  <a:ext cx="812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55 w 864"/>
                    <a:gd name="T3" fmla="*/ 0 h 192"/>
                    <a:gd name="T4" fmla="*/ 551 w 864"/>
                    <a:gd name="T5" fmla="*/ 48 h 192"/>
                    <a:gd name="T6" fmla="*/ 763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4" name="Freeform 11"/>
                <p:cNvSpPr>
                  <a:spLocks/>
                </p:cNvSpPr>
                <p:nvPr/>
              </p:nvSpPr>
              <p:spPr bwMode="auto">
                <a:xfrm>
                  <a:off x="4512" y="1920"/>
                  <a:ext cx="657" cy="113"/>
                </a:xfrm>
                <a:custGeom>
                  <a:avLst/>
                  <a:gdLst>
                    <a:gd name="T0" fmla="*/ 0 w 864"/>
                    <a:gd name="T1" fmla="*/ 16 h 192"/>
                    <a:gd name="T2" fmla="*/ 167 w 864"/>
                    <a:gd name="T3" fmla="*/ 0 h 192"/>
                    <a:gd name="T4" fmla="*/ 361 w 864"/>
                    <a:gd name="T5" fmla="*/ 16 h 192"/>
                    <a:gd name="T6" fmla="*/ 500 w 864"/>
                    <a:gd name="T7" fmla="*/ 67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5" name="Freeform 12"/>
                <p:cNvSpPr>
                  <a:spLocks/>
                </p:cNvSpPr>
                <p:nvPr/>
              </p:nvSpPr>
              <p:spPr bwMode="auto">
                <a:xfrm>
                  <a:off x="4704" y="2719"/>
                  <a:ext cx="432" cy="65"/>
                </a:xfrm>
                <a:custGeom>
                  <a:avLst/>
                  <a:gdLst>
                    <a:gd name="T0" fmla="*/ 0 w 864"/>
                    <a:gd name="T1" fmla="*/ 5 h 192"/>
                    <a:gd name="T2" fmla="*/ 72 w 864"/>
                    <a:gd name="T3" fmla="*/ 0 h 192"/>
                    <a:gd name="T4" fmla="*/ 156 w 864"/>
                    <a:gd name="T5" fmla="*/ 5 h 192"/>
                    <a:gd name="T6" fmla="*/ 216 w 864"/>
                    <a:gd name="T7" fmla="*/ 2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6" name="Freeform 13"/>
                <p:cNvSpPr>
                  <a:spLocks/>
                </p:cNvSpPr>
                <p:nvPr/>
              </p:nvSpPr>
              <p:spPr bwMode="auto">
                <a:xfrm>
                  <a:off x="4944" y="1872"/>
                  <a:ext cx="168" cy="960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7" name="Freeform 14"/>
                <p:cNvSpPr>
                  <a:spLocks/>
                </p:cNvSpPr>
                <p:nvPr/>
              </p:nvSpPr>
              <p:spPr bwMode="auto">
                <a:xfrm>
                  <a:off x="5088" y="1967"/>
                  <a:ext cx="152" cy="839"/>
                </a:xfrm>
                <a:custGeom>
                  <a:avLst/>
                  <a:gdLst>
                    <a:gd name="T0" fmla="*/ 0 w 168"/>
                    <a:gd name="T1" fmla="*/ 0 h 960"/>
                    <a:gd name="T2" fmla="*/ 118 w 168"/>
                    <a:gd name="T3" fmla="*/ 294 h 960"/>
                    <a:gd name="T4" fmla="*/ 118 w 168"/>
                    <a:gd name="T5" fmla="*/ 550 h 960"/>
                    <a:gd name="T6" fmla="*/ 39 w 168"/>
                    <a:gd name="T7" fmla="*/ 733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8" name="Freeform 15"/>
                <p:cNvSpPr>
                  <a:spLocks/>
                </p:cNvSpPr>
                <p:nvPr/>
              </p:nvSpPr>
              <p:spPr bwMode="auto">
                <a:xfrm>
                  <a:off x="4800" y="1824"/>
                  <a:ext cx="168" cy="982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402 h 960"/>
                    <a:gd name="T4" fmla="*/ 144 w 168"/>
                    <a:gd name="T5" fmla="*/ 754 h 960"/>
                    <a:gd name="T6" fmla="*/ 48 w 168"/>
                    <a:gd name="T7" fmla="*/ 1005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9" name="Freeform 16"/>
                <p:cNvSpPr>
                  <a:spLocks/>
                </p:cNvSpPr>
                <p:nvPr/>
              </p:nvSpPr>
              <p:spPr bwMode="auto">
                <a:xfrm>
                  <a:off x="4656" y="1836"/>
                  <a:ext cx="168" cy="943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70 h 960"/>
                    <a:gd name="T4" fmla="*/ 144 w 168"/>
                    <a:gd name="T5" fmla="*/ 694 h 960"/>
                    <a:gd name="T6" fmla="*/ 48 w 168"/>
                    <a:gd name="T7" fmla="*/ 926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0" name="Freeform 17"/>
                <p:cNvSpPr>
                  <a:spLocks/>
                </p:cNvSpPr>
                <p:nvPr/>
              </p:nvSpPr>
              <p:spPr bwMode="auto">
                <a:xfrm>
                  <a:off x="4560" y="1874"/>
                  <a:ext cx="134" cy="780"/>
                </a:xfrm>
                <a:custGeom>
                  <a:avLst/>
                  <a:gdLst>
                    <a:gd name="T0" fmla="*/ 0 w 168"/>
                    <a:gd name="T1" fmla="*/ 0 h 960"/>
                    <a:gd name="T2" fmla="*/ 92 w 168"/>
                    <a:gd name="T3" fmla="*/ 254 h 960"/>
                    <a:gd name="T4" fmla="*/ 92 w 168"/>
                    <a:gd name="T5" fmla="*/ 475 h 960"/>
                    <a:gd name="T6" fmla="*/ 30 w 168"/>
                    <a:gd name="T7" fmla="*/ 634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1" name="Freeform 18"/>
                <p:cNvSpPr>
                  <a:spLocks/>
                </p:cNvSpPr>
                <p:nvPr/>
              </p:nvSpPr>
              <p:spPr bwMode="auto">
                <a:xfrm>
                  <a:off x="4512" y="1960"/>
                  <a:ext cx="48" cy="535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296 h 528"/>
                    <a:gd name="T4" fmla="*/ 0 w 48"/>
                    <a:gd name="T5" fmla="*/ 542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24" y="100"/>
                        <a:pt x="48" y="200"/>
                        <a:pt x="48" y="288"/>
                      </a:cubicBezTo>
                      <a:cubicBezTo>
                        <a:pt x="48" y="376"/>
                        <a:pt x="24" y="452"/>
                        <a:pt x="0" y="528"/>
                      </a:cubicBezTo>
                    </a:path>
                  </a:pathLst>
                </a:custGeom>
                <a:noFill/>
                <a:ln w="28575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144" name="Group 19"/>
            <p:cNvGrpSpPr>
              <a:grpSpLocks/>
            </p:cNvGrpSpPr>
            <p:nvPr/>
          </p:nvGrpSpPr>
          <p:grpSpPr bwMode="auto">
            <a:xfrm>
              <a:off x="4072" y="1680"/>
              <a:ext cx="1496" cy="1352"/>
              <a:chOff x="4072" y="1680"/>
              <a:chExt cx="1496" cy="1352"/>
            </a:xfrm>
          </p:grpSpPr>
          <p:sp>
            <p:nvSpPr>
              <p:cNvPr id="5145" name="Line 20"/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Line 21"/>
              <p:cNvSpPr>
                <a:spLocks noChangeShapeType="1"/>
              </p:cNvSpPr>
              <p:nvPr/>
            </p:nvSpPr>
            <p:spPr bwMode="auto">
              <a:xfrm flipV="1">
                <a:off x="4272" y="168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2" name="Object 22"/>
              <p:cNvGraphicFramePr>
                <a:graphicFrameLocks noChangeAspect="1"/>
              </p:cNvGraphicFramePr>
              <p:nvPr/>
            </p:nvGraphicFramePr>
            <p:xfrm>
              <a:off x="407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7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3" name="Object 23"/>
              <p:cNvGraphicFramePr>
                <a:graphicFrameLocks noChangeAspect="1"/>
              </p:cNvGraphicFramePr>
              <p:nvPr/>
            </p:nvGraphicFramePr>
            <p:xfrm>
              <a:off x="5424" y="28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8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7" name="Freeform 24"/>
              <p:cNvSpPr>
                <a:spLocks/>
              </p:cNvSpPr>
              <p:nvPr/>
            </p:nvSpPr>
            <p:spPr bwMode="auto">
              <a:xfrm>
                <a:off x="4416" y="1704"/>
                <a:ext cx="960" cy="1032"/>
              </a:xfrm>
              <a:custGeom>
                <a:avLst/>
                <a:gdLst>
                  <a:gd name="T0" fmla="*/ 18 w 1104"/>
                  <a:gd name="T1" fmla="*/ 489 h 1080"/>
                  <a:gd name="T2" fmla="*/ 90 w 1104"/>
                  <a:gd name="T3" fmla="*/ 95 h 1080"/>
                  <a:gd name="T4" fmla="*/ 454 w 1104"/>
                  <a:gd name="T5" fmla="*/ 52 h 1080"/>
                  <a:gd name="T6" fmla="*/ 780 w 1104"/>
                  <a:gd name="T7" fmla="*/ 401 h 1080"/>
                  <a:gd name="T8" fmla="*/ 780 w 1104"/>
                  <a:gd name="T9" fmla="*/ 796 h 1080"/>
                  <a:gd name="T10" fmla="*/ 563 w 1104"/>
                  <a:gd name="T11" fmla="*/ 972 h 1080"/>
                  <a:gd name="T12" fmla="*/ 200 w 1104"/>
                  <a:gd name="T13" fmla="*/ 884 h 1080"/>
                  <a:gd name="T14" fmla="*/ 18 w 1104"/>
                  <a:gd name="T15" fmla="*/ 489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28575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667000" y="838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中</a:t>
            </a:r>
            <a:r>
              <a:rPr lang="zh-CN" altLang="en-US">
                <a:solidFill>
                  <a:srgbClr val="00FFFF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990600" y="892175"/>
          <a:ext cx="1828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799920" imgH="241200" progId="Equation.3">
                  <p:embed/>
                </p:oleObj>
              </mc:Choice>
              <mc:Fallback>
                <p:oleObj name="Equation" r:id="rId9" imgW="79992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92175"/>
                        <a:ext cx="18288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4572000" y="838200"/>
          <a:ext cx="1603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1" imgW="558720" imgH="228600" progId="Equation.3">
                  <p:embed/>
                </p:oleObj>
              </mc:Choice>
              <mc:Fallback>
                <p:oleObj name="Equation" r:id="rId11" imgW="55872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38200"/>
                        <a:ext cx="16033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457200" y="2209800"/>
            <a:ext cx="2155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3)“</a:t>
            </a:r>
            <a:r>
              <a:rPr lang="zh-CN" altLang="en-US">
                <a:solidFill>
                  <a:schemeClr val="tx2"/>
                </a:solidFill>
              </a:rPr>
              <a:t>合”</a:t>
            </a:r>
            <a:endParaRPr lang="zh-CN" altLang="en-US"/>
          </a:p>
        </p:txBody>
      </p:sp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819400" y="2667000"/>
          <a:ext cx="2819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3" imgW="1307880" imgH="419040" progId="Equation.3">
                  <p:embed/>
                </p:oleObj>
              </mc:Choice>
              <mc:Fallback>
                <p:oleObj name="Equation" r:id="rId13" imgW="1307880" imgH="419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2819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81000" y="3962400"/>
            <a:ext cx="2360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4)“</a:t>
            </a:r>
            <a:r>
              <a:rPr lang="zh-CN" altLang="en-US">
                <a:solidFill>
                  <a:schemeClr val="tx2"/>
                </a:solidFill>
              </a:rPr>
              <a:t>精”</a:t>
            </a:r>
            <a:endParaRPr lang="zh-CN" altLang="en-US"/>
          </a:p>
        </p:txBody>
      </p:sp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762000" y="4419600"/>
          <a:ext cx="4114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5" imgW="1777680" imgH="419040" progId="Equation.3">
                  <p:embed/>
                </p:oleObj>
              </mc:Choice>
              <mc:Fallback>
                <p:oleObj name="Equation" r:id="rId15" imgW="177768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41148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7634288" y="3352800"/>
            <a:ext cx="954087" cy="1992313"/>
            <a:chOff x="4823" y="1776"/>
            <a:chExt cx="601" cy="1255"/>
          </a:xfrm>
        </p:grpSpPr>
        <p:graphicFrame>
          <p:nvGraphicFramePr>
            <p:cNvPr id="5131" name="Object 36"/>
            <p:cNvGraphicFramePr>
              <a:graphicFrameLocks noChangeAspect="1"/>
            </p:cNvGraphicFramePr>
            <p:nvPr/>
          </p:nvGraphicFramePr>
          <p:xfrm>
            <a:off x="4944" y="2688"/>
            <a:ext cx="48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17" imgW="317160" imgH="228600" progId="Equation.3">
                    <p:embed/>
                  </p:oleObj>
                </mc:Choice>
                <mc:Fallback>
                  <p:oleObj name="Equation" r:id="rId17" imgW="31716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88"/>
                          <a:ext cx="48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Line 37"/>
            <p:cNvSpPr>
              <a:spLocks noChangeShapeType="1"/>
            </p:cNvSpPr>
            <p:nvPr/>
          </p:nvSpPr>
          <p:spPr bwMode="auto">
            <a:xfrm flipH="1" flipV="1">
              <a:off x="4823" y="1776"/>
              <a:ext cx="288" cy="864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997575" y="3276600"/>
            <a:ext cx="1600200" cy="2060575"/>
            <a:chOff x="3792" y="1728"/>
            <a:chExt cx="1008" cy="1298"/>
          </a:xfrm>
        </p:grpSpPr>
        <p:graphicFrame>
          <p:nvGraphicFramePr>
            <p:cNvPr id="5130" name="Object 39"/>
            <p:cNvGraphicFramePr>
              <a:graphicFrameLocks noChangeAspect="1"/>
            </p:cNvGraphicFramePr>
            <p:nvPr/>
          </p:nvGraphicFramePr>
          <p:xfrm>
            <a:off x="3792" y="2688"/>
            <a:ext cx="7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19" imgW="520560" imgH="228600" progId="Equation.3">
                    <p:embed/>
                  </p:oleObj>
                </mc:Choice>
                <mc:Fallback>
                  <p:oleObj name="Equation" r:id="rId19" imgW="52056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88"/>
                          <a:ext cx="76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Line 40"/>
            <p:cNvSpPr>
              <a:spLocks noChangeShapeType="1"/>
            </p:cNvSpPr>
            <p:nvPr/>
          </p:nvSpPr>
          <p:spPr bwMode="auto">
            <a:xfrm flipV="1">
              <a:off x="4320" y="1728"/>
              <a:ext cx="480" cy="96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27" name="Object 42"/>
          <p:cNvGraphicFramePr>
            <a:graphicFrameLocks noChangeAspect="1"/>
          </p:cNvGraphicFramePr>
          <p:nvPr/>
        </p:nvGraphicFramePr>
        <p:xfrm>
          <a:off x="6226175" y="42672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21" imgW="304560" imgH="317160" progId="Equation.3">
                  <p:embed/>
                </p:oleObj>
              </mc:Choice>
              <mc:Fallback>
                <p:oleObj name="Equation" r:id="rId21" imgW="304560" imgH="3171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267200"/>
                        <a:ext cx="30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2027238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2)“</a:t>
            </a:r>
            <a:r>
              <a:rPr lang="zh-CN" altLang="en-US" sz="2800" b="1" smtClean="0">
                <a:ea typeface="楷体_GB2312" pitchFamily="49" charset="-122"/>
              </a:rPr>
              <a:t>匀”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928688" y="1500188"/>
          <a:ext cx="5457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23" imgW="2425680" imgH="228600" progId="Equation.3">
                  <p:embed/>
                </p:oleObj>
              </mc:Choice>
              <mc:Fallback>
                <p:oleObj name="公式" r:id="rId23" imgW="24256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00188"/>
                        <a:ext cx="54578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/>
        </p:nvGraphicFramePr>
        <p:xfrm>
          <a:off x="785813" y="2714625"/>
          <a:ext cx="1943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25" imgW="863280" imgH="431640" progId="Equation.3">
                  <p:embed/>
                </p:oleObj>
              </mc:Choice>
              <mc:Fallback>
                <p:oleObj name="公式" r:id="rId25" imgW="86328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14625"/>
                        <a:ext cx="19431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8" grpId="0" build="p" autoUpdateAnimBg="0" advAuto="0"/>
      <p:bldP spid="8221" grpId="0" autoUpdateAnimBg="0"/>
      <p:bldP spid="82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解决问题的步骤相同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414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所求量的结构式相同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08125" y="1743075"/>
            <a:ext cx="250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“</a:t>
            </a:r>
            <a:r>
              <a:rPr lang="zh-CN" altLang="en-US">
                <a:solidFill>
                  <a:srgbClr val="00FFFF"/>
                </a:solidFill>
              </a:rPr>
              <a:t>分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匀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合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精</a:t>
            </a:r>
            <a:r>
              <a:rPr lang="zh-CN" altLang="en-US"/>
              <a:t>”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590800" y="3409950"/>
          <a:ext cx="4191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09950"/>
                        <a:ext cx="41910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514600" y="5257800"/>
          <a:ext cx="4419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777680" imgH="419040" progId="Equation.3">
                  <p:embed/>
                </p:oleObj>
              </mc:Choice>
              <mc:Fallback>
                <p:oleObj name="Equation" r:id="rId5" imgW="17776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44196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524000" y="2932113"/>
            <a:ext cx="253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曲顶柱体体积</a:t>
            </a:r>
            <a:r>
              <a:rPr lang="en-US" altLang="zh-CN"/>
              <a:t>: 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00200" y="4724400"/>
            <a:ext cx="289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平面薄片的质量</a:t>
            </a:r>
            <a:r>
              <a:rPr lang="en-US" altLang="zh-CN"/>
              <a:t>: </a:t>
            </a:r>
          </a:p>
        </p:txBody>
      </p:sp>
      <p:sp>
        <p:nvSpPr>
          <p:cNvPr id="6153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3124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两个问题的</a:t>
            </a:r>
            <a:r>
              <a:rPr lang="zh-CN" altLang="en-US" sz="2800" b="1" smtClean="0">
                <a:ea typeface="楷体_GB2312" pitchFamily="49" charset="-122"/>
              </a:rPr>
              <a:t>共性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1" grpId="0" build="p" autoUpdateAnimBg="0"/>
      <p:bldP spid="9224" grpId="0" build="p" autoUpdateAnimBg="0"/>
      <p:bldP spid="922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962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二、二重积分的概念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将区域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>
                <a:solidFill>
                  <a:srgbClr val="00FFFF"/>
                </a:solidFill>
              </a:rPr>
              <a:t>任意</a:t>
            </a:r>
            <a:r>
              <a:rPr lang="zh-CN" altLang="en-US"/>
              <a:t>分成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个小区域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54013" y="22177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419600" y="2209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若存在一个常数 </a:t>
            </a:r>
            <a:r>
              <a:rPr lang="en-US" altLang="zh-CN" i="1"/>
              <a:t>I</a:t>
            </a:r>
            <a:r>
              <a:rPr lang="en-US" altLang="zh-CN"/>
              <a:t> , </a:t>
            </a:r>
            <a:r>
              <a:rPr lang="zh-CN" altLang="en-US"/>
              <a:t>使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04800" y="37338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>
                <a:solidFill>
                  <a:schemeClr val="tx2"/>
                </a:solidFill>
              </a:rPr>
              <a:t>可积 </a:t>
            </a:r>
            <a:r>
              <a:rPr lang="en-US" altLang="zh-CN"/>
              <a:t>, 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276600" y="37338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并称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</a:t>
            </a:r>
            <a:r>
              <a:rPr lang="en-US" altLang="zh-CN" i="1"/>
              <a:t>D</a:t>
            </a:r>
            <a:r>
              <a:rPr lang="zh-CN" altLang="en-US"/>
              <a:t>上的</a:t>
            </a:r>
            <a:r>
              <a:rPr lang="zh-CN" altLang="en-US">
                <a:solidFill>
                  <a:schemeClr val="tx2"/>
                </a:solidFill>
              </a:rPr>
              <a:t>二重积分</a:t>
            </a:r>
            <a:r>
              <a:rPr lang="en-US" altLang="zh-CN"/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495800" y="2681288"/>
            <a:ext cx="1219200" cy="595312"/>
            <a:chOff x="3024" y="1689"/>
            <a:chExt cx="768" cy="375"/>
          </a:xfrm>
        </p:grpSpPr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024" y="1689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记作</a:t>
              </a:r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>
              <a:off x="3120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914400" y="990600"/>
            <a:ext cx="729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是定义在有界区域 </a:t>
            </a:r>
            <a:r>
              <a:rPr lang="en-US" altLang="zh-CN" i="1"/>
              <a:t>D</a:t>
            </a:r>
            <a:r>
              <a:rPr lang="zh-CN" altLang="en-US"/>
              <a:t>上的有界函数 </a:t>
            </a:r>
            <a:r>
              <a:rPr lang="en-US" altLang="zh-CN"/>
              <a:t>, 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3352800" y="4572000"/>
          <a:ext cx="3025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244520" imgH="317160" progId="Equation.3">
                  <p:embed/>
                </p:oleObj>
              </mc:Choice>
              <mc:Fallback>
                <p:oleObj name="Equation" r:id="rId3" imgW="1244520" imgH="31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30257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81000" y="4648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故曲顶柱体体积</a:t>
            </a:r>
            <a:r>
              <a:rPr lang="en-US" altLang="zh-CN"/>
              <a:t>: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276600" y="5410200"/>
          <a:ext cx="3149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295280" imgH="317160" progId="Equation.3">
                  <p:embed/>
                </p:oleObj>
              </mc:Choice>
              <mc:Fallback>
                <p:oleObj name="Equation" r:id="rId5" imgW="129528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31496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81000" y="5486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平面薄板的质量</a:t>
            </a:r>
            <a:r>
              <a:rPr lang="en-US" altLang="zh-CN"/>
              <a:t>:</a:t>
            </a: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143500" y="1628775"/>
          <a:ext cx="3228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7" imgW="1434960" imgH="228600" progId="Equation.3">
                  <p:embed/>
                </p:oleObj>
              </mc:Choice>
              <mc:Fallback>
                <p:oleObj name="公式" r:id="rId7" imgW="1434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628775"/>
                        <a:ext cx="32289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5429250" y="2928938"/>
          <a:ext cx="21717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965160" imgH="317160" progId="Equation.3">
                  <p:embed/>
                </p:oleObj>
              </mc:Choice>
              <mc:Fallback>
                <p:oleObj name="公式" r:id="rId9" imgW="96516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928938"/>
                        <a:ext cx="21717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1911350" y="2212975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1" imgW="1015920" imgH="228600" progId="Equation.3">
                  <p:embed/>
                </p:oleObj>
              </mc:Choice>
              <mc:Fallback>
                <p:oleObj name="公式" r:id="rId11" imgW="101592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212975"/>
                        <a:ext cx="2286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928688" y="2714625"/>
          <a:ext cx="3600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3" imgW="1600200" imgH="431640" progId="Equation.3">
                  <p:embed/>
                </p:oleObj>
              </mc:Choice>
              <mc:Fallback>
                <p:oleObj name="公式" r:id="rId13" imgW="16002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36004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7" grpId="0" build="p" autoUpdateAnimBg="0"/>
      <p:bldP spid="10249" grpId="0" build="p" autoUpdateAnimBg="0"/>
      <p:bldP spid="10251" grpId="0" build="p" autoUpdateAnimBg="0"/>
      <p:bldP spid="10255" grpId="0" build="p" autoUpdateAnimBg="0"/>
      <p:bldP spid="10262" grpId="0" build="p" autoUpdateAnimBg="0" advAuto="0"/>
      <p:bldP spid="10264" grpId="0" autoUpdateAnimBg="0"/>
      <p:bldP spid="1026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635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默认设计模板</vt:lpstr>
      <vt:lpstr>位图图像</vt:lpstr>
      <vt:lpstr>公式</vt:lpstr>
      <vt:lpstr>Equation</vt:lpstr>
      <vt:lpstr>第十章    重积分</vt:lpstr>
      <vt:lpstr>第一节 </vt:lpstr>
      <vt:lpstr>一、 二重积分引例</vt:lpstr>
      <vt:lpstr>1)“分”</vt:lpstr>
      <vt:lpstr>4)“精”</vt:lpstr>
      <vt:lpstr>2. 平面薄片的质量</vt:lpstr>
      <vt:lpstr>2)“匀”</vt:lpstr>
      <vt:lpstr>两个问题的共性：</vt:lpstr>
      <vt:lpstr>二、二重积分的概念</vt:lpstr>
      <vt:lpstr>记号说明：</vt:lpstr>
      <vt:lpstr>注：</vt:lpstr>
      <vt:lpstr>三、二重积分的性质</vt:lpstr>
      <vt:lpstr>4.</vt:lpstr>
      <vt:lpstr>6.  ( 二重积分的中值定理 )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重积分</dc:title>
  <dc:subject>第一节 二重积分的概念与性质</dc:subject>
  <dc:creator>huady</dc:creator>
  <cp:lastModifiedBy>huady</cp:lastModifiedBy>
  <cp:revision>34</cp:revision>
  <dcterms:created xsi:type="dcterms:W3CDTF">2006-03-10T12:29:51Z</dcterms:created>
  <dcterms:modified xsi:type="dcterms:W3CDTF">2017-04-13T00:52:59Z</dcterms:modified>
</cp:coreProperties>
</file>