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87" r:id="rId11"/>
    <p:sldId id="271" r:id="rId12"/>
    <p:sldId id="272" r:id="rId13"/>
    <p:sldId id="273" r:id="rId14"/>
    <p:sldId id="274" r:id="rId15"/>
    <p:sldId id="282" r:id="rId16"/>
    <p:sldId id="295" r:id="rId17"/>
    <p:sldId id="297" r:id="rId18"/>
    <p:sldId id="275" r:id="rId19"/>
    <p:sldId id="276" r:id="rId20"/>
    <p:sldId id="283" r:id="rId21"/>
    <p:sldId id="286" r:id="rId22"/>
    <p:sldId id="290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FF"/>
    <a:srgbClr val="66FF33"/>
    <a:srgbClr val="6699FF"/>
    <a:srgbClr val="FF0000"/>
    <a:srgbClr val="00FFFF"/>
    <a:srgbClr val="FFFF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0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74.emf"/><Relationship Id="rId3" Type="http://schemas.openxmlformats.org/officeDocument/2006/relationships/image" Target="../media/image59.emf"/><Relationship Id="rId21" Type="http://schemas.openxmlformats.org/officeDocument/2006/relationships/image" Target="../media/image77.w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17" Type="http://schemas.openxmlformats.org/officeDocument/2006/relationships/image" Target="../media/image73.emf"/><Relationship Id="rId2" Type="http://schemas.openxmlformats.org/officeDocument/2006/relationships/image" Target="../media/image58.emf"/><Relationship Id="rId16" Type="http://schemas.openxmlformats.org/officeDocument/2006/relationships/image" Target="../media/image72.emf"/><Relationship Id="rId20" Type="http://schemas.openxmlformats.org/officeDocument/2006/relationships/image" Target="../media/image76.w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5" Type="http://schemas.openxmlformats.org/officeDocument/2006/relationships/image" Target="../media/image71.emf"/><Relationship Id="rId10" Type="http://schemas.openxmlformats.org/officeDocument/2006/relationships/image" Target="../media/image66.emf"/><Relationship Id="rId19" Type="http://schemas.openxmlformats.org/officeDocument/2006/relationships/image" Target="../media/image75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image" Target="../media/image91.emf"/><Relationship Id="rId18" Type="http://schemas.openxmlformats.org/officeDocument/2006/relationships/image" Target="../media/image96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12" Type="http://schemas.openxmlformats.org/officeDocument/2006/relationships/image" Target="../media/image90.emf"/><Relationship Id="rId17" Type="http://schemas.openxmlformats.org/officeDocument/2006/relationships/image" Target="../media/image95.emf"/><Relationship Id="rId2" Type="http://schemas.openxmlformats.org/officeDocument/2006/relationships/image" Target="../media/image80.emf"/><Relationship Id="rId16" Type="http://schemas.openxmlformats.org/officeDocument/2006/relationships/image" Target="../media/image94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11" Type="http://schemas.openxmlformats.org/officeDocument/2006/relationships/image" Target="../media/image89.emf"/><Relationship Id="rId5" Type="http://schemas.openxmlformats.org/officeDocument/2006/relationships/image" Target="../media/image83.emf"/><Relationship Id="rId15" Type="http://schemas.openxmlformats.org/officeDocument/2006/relationships/image" Target="../media/image93.emf"/><Relationship Id="rId10" Type="http://schemas.openxmlformats.org/officeDocument/2006/relationships/image" Target="../media/image88.emf"/><Relationship Id="rId4" Type="http://schemas.openxmlformats.org/officeDocument/2006/relationships/image" Target="../media/image82.emf"/><Relationship Id="rId9" Type="http://schemas.openxmlformats.org/officeDocument/2006/relationships/image" Target="../media/image87.emf"/><Relationship Id="rId14" Type="http://schemas.openxmlformats.org/officeDocument/2006/relationships/image" Target="../media/image9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110.emf"/><Relationship Id="rId3" Type="http://schemas.openxmlformats.org/officeDocument/2006/relationships/image" Target="../media/image100.wmf"/><Relationship Id="rId7" Type="http://schemas.openxmlformats.org/officeDocument/2006/relationships/image" Target="../media/image104.emf"/><Relationship Id="rId12" Type="http://schemas.openxmlformats.org/officeDocument/2006/relationships/image" Target="../media/image109.e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emf"/><Relationship Id="rId11" Type="http://schemas.openxmlformats.org/officeDocument/2006/relationships/image" Target="../media/image108.emf"/><Relationship Id="rId5" Type="http://schemas.openxmlformats.org/officeDocument/2006/relationships/image" Target="../media/image102.emf"/><Relationship Id="rId10" Type="http://schemas.openxmlformats.org/officeDocument/2006/relationships/image" Target="../media/image107.e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Relationship Id="rId14" Type="http://schemas.openxmlformats.org/officeDocument/2006/relationships/image" Target="../media/image11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e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image" Target="../media/image152.emf"/><Relationship Id="rId18" Type="http://schemas.openxmlformats.org/officeDocument/2006/relationships/image" Target="../media/image157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12" Type="http://schemas.openxmlformats.org/officeDocument/2006/relationships/image" Target="../media/image151.emf"/><Relationship Id="rId17" Type="http://schemas.openxmlformats.org/officeDocument/2006/relationships/image" Target="../media/image156.emf"/><Relationship Id="rId2" Type="http://schemas.openxmlformats.org/officeDocument/2006/relationships/image" Target="../media/image141.emf"/><Relationship Id="rId16" Type="http://schemas.openxmlformats.org/officeDocument/2006/relationships/image" Target="../media/image155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50.emf"/><Relationship Id="rId5" Type="http://schemas.openxmlformats.org/officeDocument/2006/relationships/image" Target="../media/image144.emf"/><Relationship Id="rId15" Type="http://schemas.openxmlformats.org/officeDocument/2006/relationships/image" Target="../media/image154.emf"/><Relationship Id="rId10" Type="http://schemas.openxmlformats.org/officeDocument/2006/relationships/image" Target="../media/image149.emf"/><Relationship Id="rId19" Type="http://schemas.openxmlformats.org/officeDocument/2006/relationships/image" Target="../media/image158.w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Relationship Id="rId14" Type="http://schemas.openxmlformats.org/officeDocument/2006/relationships/image" Target="../media/image153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image" Target="../media/image171.w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12" Type="http://schemas.openxmlformats.org/officeDocument/2006/relationships/image" Target="../media/image170.w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11" Type="http://schemas.openxmlformats.org/officeDocument/2006/relationships/image" Target="../media/image169.wmf"/><Relationship Id="rId5" Type="http://schemas.openxmlformats.org/officeDocument/2006/relationships/image" Target="../media/image163.emf"/><Relationship Id="rId15" Type="http://schemas.openxmlformats.org/officeDocument/2006/relationships/image" Target="../media/image173.wmf"/><Relationship Id="rId10" Type="http://schemas.openxmlformats.org/officeDocument/2006/relationships/image" Target="../media/image168.wmf"/><Relationship Id="rId4" Type="http://schemas.openxmlformats.org/officeDocument/2006/relationships/image" Target="../media/image162.emf"/><Relationship Id="rId9" Type="http://schemas.openxmlformats.org/officeDocument/2006/relationships/image" Target="../media/image167.emf"/><Relationship Id="rId14" Type="http://schemas.openxmlformats.org/officeDocument/2006/relationships/image" Target="../media/image1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18" Type="http://schemas.openxmlformats.org/officeDocument/2006/relationships/image" Target="../media/image184.wmf"/><Relationship Id="rId3" Type="http://schemas.openxmlformats.org/officeDocument/2006/relationships/image" Target="../media/image176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17" Type="http://schemas.openxmlformats.org/officeDocument/2006/relationships/image" Target="../media/image183.wmf"/><Relationship Id="rId2" Type="http://schemas.openxmlformats.org/officeDocument/2006/relationships/image" Target="../media/image175.wmf"/><Relationship Id="rId16" Type="http://schemas.openxmlformats.org/officeDocument/2006/relationships/image" Target="../media/image182.wmf"/><Relationship Id="rId1" Type="http://schemas.openxmlformats.org/officeDocument/2006/relationships/image" Target="../media/image174.png"/><Relationship Id="rId6" Type="http://schemas.openxmlformats.org/officeDocument/2006/relationships/image" Target="../media/image179.wmf"/><Relationship Id="rId11" Type="http://schemas.openxmlformats.org/officeDocument/2006/relationships/image" Target="../media/image35.wmf"/><Relationship Id="rId5" Type="http://schemas.openxmlformats.org/officeDocument/2006/relationships/image" Target="../media/image178.wmf"/><Relationship Id="rId15" Type="http://schemas.openxmlformats.org/officeDocument/2006/relationships/image" Target="../media/image181.emf"/><Relationship Id="rId10" Type="http://schemas.openxmlformats.org/officeDocument/2006/relationships/image" Target="../media/image34.wmf"/><Relationship Id="rId19" Type="http://schemas.openxmlformats.org/officeDocument/2006/relationships/image" Target="../media/image185.emf"/><Relationship Id="rId4" Type="http://schemas.openxmlformats.org/officeDocument/2006/relationships/image" Target="../media/image177.wmf"/><Relationship Id="rId9" Type="http://schemas.openxmlformats.org/officeDocument/2006/relationships/image" Target="../media/image33.wmf"/><Relationship Id="rId14" Type="http://schemas.openxmlformats.org/officeDocument/2006/relationships/image" Target="../media/image18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e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5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4DBA9-27DB-483D-84CF-2616E29BAA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CCF9D-9836-449B-B398-3B764259D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DD2B4-6D8C-43B6-B34D-A84178898E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E9CF6-D4EC-47FF-B467-FD4571060B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49A38-C47A-439C-A3B5-98A2C19EEB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EF6BB-B4B6-4264-9987-C3B56B81C4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7225C-A3ED-4BDC-8074-A5A29D0B39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35A49-51F3-48BC-837B-DAD7BC1F6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43C22-FFF0-43EF-8269-9268D0C57B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E7038-90A8-4C23-8D83-B982332E99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4F31-3AC9-4AEF-883C-693580F103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7C623-C4B7-49A3-A1A3-CB3FD1C2B4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E71F580-4D6C-4D52-81D9-353AAF3A64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0.emf"/><Relationship Id="rId26" Type="http://schemas.openxmlformats.org/officeDocument/2006/relationships/oleObject" Target="../embeddings/oleObject54.bin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56.e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50.bin"/><Relationship Id="rId25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29" Type="http://schemas.openxmlformats.org/officeDocument/2006/relationships/image" Target="../media/image5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7.bin"/><Relationship Id="rId24" Type="http://schemas.openxmlformats.org/officeDocument/2006/relationships/oleObject" Target="../embeddings/oleObject53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image" Target="../media/image52.emf"/><Relationship Id="rId28" Type="http://schemas.openxmlformats.org/officeDocument/2006/relationships/oleObject" Target="../embeddings/oleObject55.bin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emf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5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4.emf"/><Relationship Id="rId26" Type="http://schemas.openxmlformats.org/officeDocument/2006/relationships/image" Target="../media/image68.emf"/><Relationship Id="rId39" Type="http://schemas.openxmlformats.org/officeDocument/2006/relationships/image" Target="../media/image74.e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34" Type="http://schemas.openxmlformats.org/officeDocument/2006/relationships/image" Target="../media/image72.emf"/><Relationship Id="rId42" Type="http://schemas.openxmlformats.org/officeDocument/2006/relationships/oleObject" Target="../embeddings/oleObject7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33" Type="http://schemas.openxmlformats.org/officeDocument/2006/relationships/oleObject" Target="../embeddings/oleObject71.bin"/><Relationship Id="rId38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29" Type="http://schemas.openxmlformats.org/officeDocument/2006/relationships/oleObject" Target="../embeddings/oleObject69.bin"/><Relationship Id="rId41" Type="http://schemas.openxmlformats.org/officeDocument/2006/relationships/image" Target="../media/image75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7.emf"/><Relationship Id="rId32" Type="http://schemas.openxmlformats.org/officeDocument/2006/relationships/image" Target="../media/image71.emf"/><Relationship Id="rId37" Type="http://schemas.openxmlformats.org/officeDocument/2006/relationships/image" Target="../media/image73.emf"/><Relationship Id="rId40" Type="http://schemas.openxmlformats.org/officeDocument/2006/relationships/oleObject" Target="../embeddings/oleObject74.bin"/><Relationship Id="rId45" Type="http://schemas.openxmlformats.org/officeDocument/2006/relationships/image" Target="../media/image77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69.emf"/><Relationship Id="rId36" Type="http://schemas.openxmlformats.org/officeDocument/2006/relationships/oleObject" Target="../embeddings/oleObject72.bin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64.bin"/><Relationship Id="rId31" Type="http://schemas.openxmlformats.org/officeDocument/2006/relationships/oleObject" Target="../embeddings/oleObject70.bin"/><Relationship Id="rId44" Type="http://schemas.openxmlformats.org/officeDocument/2006/relationships/oleObject" Target="../embeddings/oleObject76.bin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70.emf"/><Relationship Id="rId35" Type="http://schemas.openxmlformats.org/officeDocument/2006/relationships/image" Target="../media/image78.emf"/><Relationship Id="rId43" Type="http://schemas.openxmlformats.org/officeDocument/2006/relationships/image" Target="../media/image7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6.emf"/><Relationship Id="rId26" Type="http://schemas.openxmlformats.org/officeDocument/2006/relationships/image" Target="../media/image90.emf"/><Relationship Id="rId39" Type="http://schemas.openxmlformats.org/officeDocument/2006/relationships/image" Target="../media/image97.e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34" Type="http://schemas.openxmlformats.org/officeDocument/2006/relationships/image" Target="../media/image94.emf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3.e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92.bin"/><Relationship Id="rId38" Type="http://schemas.openxmlformats.org/officeDocument/2006/relationships/image" Target="../media/image9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emf"/><Relationship Id="rId20" Type="http://schemas.openxmlformats.org/officeDocument/2006/relationships/image" Target="../media/image87.emf"/><Relationship Id="rId29" Type="http://schemas.openxmlformats.org/officeDocument/2006/relationships/oleObject" Target="../embeddings/oleObject9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89.emf"/><Relationship Id="rId32" Type="http://schemas.openxmlformats.org/officeDocument/2006/relationships/image" Target="../media/image93.emf"/><Relationship Id="rId37" Type="http://schemas.openxmlformats.org/officeDocument/2006/relationships/oleObject" Target="../embeddings/oleObject94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91.emf"/><Relationship Id="rId36" Type="http://schemas.openxmlformats.org/officeDocument/2006/relationships/image" Target="../media/image95.emf"/><Relationship Id="rId10" Type="http://schemas.openxmlformats.org/officeDocument/2006/relationships/image" Target="../media/image82.emf"/><Relationship Id="rId19" Type="http://schemas.openxmlformats.org/officeDocument/2006/relationships/oleObject" Target="../embeddings/oleObject85.bin"/><Relationship Id="rId31" Type="http://schemas.openxmlformats.org/officeDocument/2006/relationships/oleObject" Target="../embeddings/oleObject91.bin"/><Relationship Id="rId4" Type="http://schemas.openxmlformats.org/officeDocument/2006/relationships/image" Target="../media/image79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4.emf"/><Relationship Id="rId22" Type="http://schemas.openxmlformats.org/officeDocument/2006/relationships/image" Target="../media/image88.emf"/><Relationship Id="rId27" Type="http://schemas.openxmlformats.org/officeDocument/2006/relationships/oleObject" Target="../embeddings/oleObject89.bin"/><Relationship Id="rId30" Type="http://schemas.openxmlformats.org/officeDocument/2006/relationships/image" Target="../media/image92.emf"/><Relationship Id="rId35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5.emf"/><Relationship Id="rId26" Type="http://schemas.openxmlformats.org/officeDocument/2006/relationships/image" Target="../media/image109.e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8.e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10.emf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3.emf"/><Relationship Id="rId22" Type="http://schemas.openxmlformats.org/officeDocument/2006/relationships/image" Target="../media/image107.e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1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39.png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image" Target="../media/image138.wmf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7.emf"/><Relationship Id="rId26" Type="http://schemas.openxmlformats.org/officeDocument/2006/relationships/image" Target="../media/image151.emf"/><Relationship Id="rId39" Type="http://schemas.openxmlformats.org/officeDocument/2006/relationships/oleObject" Target="../embeddings/oleObject154.bin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55.emf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38" Type="http://schemas.openxmlformats.org/officeDocument/2006/relationships/image" Target="../media/image15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50.emf"/><Relationship Id="rId32" Type="http://schemas.openxmlformats.org/officeDocument/2006/relationships/image" Target="../media/image154.emf"/><Relationship Id="rId37" Type="http://schemas.openxmlformats.org/officeDocument/2006/relationships/oleObject" Target="../embeddings/oleObject153.bin"/><Relationship Id="rId40" Type="http://schemas.openxmlformats.org/officeDocument/2006/relationships/image" Target="../media/image158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52.emf"/><Relationship Id="rId36" Type="http://schemas.openxmlformats.org/officeDocument/2006/relationships/image" Target="../media/image156.emf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53.emf"/><Relationship Id="rId35" Type="http://schemas.openxmlformats.org/officeDocument/2006/relationships/oleObject" Target="../embeddings/oleObject15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66.emf"/><Relationship Id="rId26" Type="http://schemas.openxmlformats.org/officeDocument/2006/relationships/image" Target="../media/image170.wmf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emf"/><Relationship Id="rId20" Type="http://schemas.openxmlformats.org/officeDocument/2006/relationships/image" Target="../media/image167.emf"/><Relationship Id="rId29" Type="http://schemas.openxmlformats.org/officeDocument/2006/relationships/oleObject" Target="../embeddings/oleObject168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169.wmf"/><Relationship Id="rId32" Type="http://schemas.openxmlformats.org/officeDocument/2006/relationships/image" Target="../media/image173.wmf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5.bin"/><Relationship Id="rId28" Type="http://schemas.openxmlformats.org/officeDocument/2006/relationships/image" Target="../media/image171.wmf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63.bin"/><Relationship Id="rId31" Type="http://schemas.openxmlformats.org/officeDocument/2006/relationships/oleObject" Target="../embeddings/oleObject169.bin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4.emf"/><Relationship Id="rId22" Type="http://schemas.openxmlformats.org/officeDocument/2006/relationships/image" Target="../media/image168.wmf"/><Relationship Id="rId27" Type="http://schemas.openxmlformats.org/officeDocument/2006/relationships/oleObject" Target="../embeddings/oleObject167.bin"/><Relationship Id="rId30" Type="http://schemas.openxmlformats.org/officeDocument/2006/relationships/image" Target="../media/image17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9" Type="http://schemas.openxmlformats.org/officeDocument/2006/relationships/image" Target="../media/image184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34" Type="http://schemas.openxmlformats.org/officeDocument/2006/relationships/oleObject" Target="../embeddings/oleObject186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33" Type="http://schemas.openxmlformats.org/officeDocument/2006/relationships/oleObject" Target="../embeddings/oleObject185.bin"/><Relationship Id="rId38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183.bin"/><Relationship Id="rId41" Type="http://schemas.openxmlformats.org/officeDocument/2006/relationships/image" Target="../media/image185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35.wmf"/><Relationship Id="rId32" Type="http://schemas.openxmlformats.org/officeDocument/2006/relationships/image" Target="../media/image181.emf"/><Relationship Id="rId37" Type="http://schemas.openxmlformats.org/officeDocument/2006/relationships/image" Target="../media/image183.wmf"/><Relationship Id="rId40" Type="http://schemas.openxmlformats.org/officeDocument/2006/relationships/oleObject" Target="../embeddings/oleObject189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37.wmf"/><Relationship Id="rId36" Type="http://schemas.openxmlformats.org/officeDocument/2006/relationships/oleObject" Target="../embeddings/oleObject187.bin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178.bin"/><Relationship Id="rId31" Type="http://schemas.openxmlformats.org/officeDocument/2006/relationships/oleObject" Target="../embeddings/oleObject184.bin"/><Relationship Id="rId4" Type="http://schemas.openxmlformats.org/officeDocument/2006/relationships/image" Target="../media/image174.png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9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182.bin"/><Relationship Id="rId30" Type="http://schemas.openxmlformats.org/officeDocument/2006/relationships/image" Target="../media/image180.emf"/><Relationship Id="rId35" Type="http://schemas.openxmlformats.org/officeDocument/2006/relationships/image" Target="../media/image18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9.e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0"/>
            <a:ext cx="46482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第三节   三重积分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2916238" y="1125538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FF"/>
                </a:solidFill>
              </a:rPr>
              <a:t>第十章    重积分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14478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截面法 </a:t>
            </a:r>
            <a:r>
              <a:rPr lang="en-US" altLang="zh-CN" sz="2800" b="1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343400" y="1295400"/>
          <a:ext cx="2743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3" imgW="32889600" imgH="12179160" progId="Equation.DSMT4">
                  <p:embed/>
                </p:oleObj>
              </mc:Choice>
              <mc:Fallback>
                <p:oleObj name="Equation" r:id="rId3" imgW="32889600" imgH="121791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2743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Oval 5"/>
          <p:cNvSpPr>
            <a:spLocks noChangeArrowheads="1"/>
          </p:cNvSpPr>
          <p:nvPr/>
        </p:nvSpPr>
        <p:spPr bwMode="auto">
          <a:xfrm rot="1967618">
            <a:off x="1495425" y="1828800"/>
            <a:ext cx="1073150" cy="1428750"/>
          </a:xfrm>
          <a:prstGeom prst="ellipse">
            <a:avLst/>
          </a:prstGeom>
          <a:gradFill rotWithShape="0">
            <a:gsLst>
              <a:gs pos="0">
                <a:srgbClr val="33CC33"/>
              </a:gs>
              <a:gs pos="100000">
                <a:srgbClr val="006600"/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"/>
          <p:cNvSpPr>
            <a:spLocks noChangeShapeType="1"/>
          </p:cNvSpPr>
          <p:nvPr/>
        </p:nvSpPr>
        <p:spPr bwMode="auto">
          <a:xfrm flipH="1">
            <a:off x="1135063" y="3206750"/>
            <a:ext cx="665162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7"/>
          <p:cNvSpPr>
            <a:spLocks noChangeShapeType="1"/>
          </p:cNvSpPr>
          <p:nvPr/>
        </p:nvSpPr>
        <p:spPr bwMode="auto">
          <a:xfrm flipH="1">
            <a:off x="1135063" y="1911350"/>
            <a:ext cx="960437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914400" y="30861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5" imgW="7299000" imgH="7709040" progId="Equation.3">
                  <p:embed/>
                </p:oleObj>
              </mc:Choice>
              <mc:Fallback>
                <p:oleObj name="Equation" r:id="rId5" imgW="7299000" imgH="7709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86100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927100" y="175895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7" imgW="6892560" imgH="10553760" progId="Equation.3">
                  <p:embed/>
                </p:oleObj>
              </mc:Choice>
              <mc:Fallback>
                <p:oleObj name="Equation" r:id="rId7" imgW="6892560" imgH="105537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758950"/>
                        <a:ext cx="215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0600" y="2133600"/>
            <a:ext cx="1641475" cy="444500"/>
            <a:chOff x="4416" y="912"/>
            <a:chExt cx="1034" cy="280"/>
          </a:xfrm>
        </p:grpSpPr>
        <p:sp>
          <p:nvSpPr>
            <p:cNvPr id="9249" name="Line 11"/>
            <p:cNvSpPr>
              <a:spLocks noChangeShapeType="1"/>
            </p:cNvSpPr>
            <p:nvPr/>
          </p:nvSpPr>
          <p:spPr bwMode="auto">
            <a:xfrm flipH="1">
              <a:off x="4558" y="1085"/>
              <a:ext cx="1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50" name="Group 12"/>
            <p:cNvGrpSpPr>
              <a:grpSpLocks/>
            </p:cNvGrpSpPr>
            <p:nvPr/>
          </p:nvGrpSpPr>
          <p:grpSpPr bwMode="auto">
            <a:xfrm>
              <a:off x="4416" y="912"/>
              <a:ext cx="1034" cy="280"/>
              <a:chOff x="4416" y="912"/>
              <a:chExt cx="1034" cy="280"/>
            </a:xfrm>
          </p:grpSpPr>
          <p:grpSp>
            <p:nvGrpSpPr>
              <p:cNvPr id="9251" name="Group 13"/>
              <p:cNvGrpSpPr>
                <a:grpSpLocks/>
              </p:cNvGrpSpPr>
              <p:nvPr/>
            </p:nvGrpSpPr>
            <p:grpSpPr bwMode="auto">
              <a:xfrm>
                <a:off x="4747" y="1016"/>
                <a:ext cx="703" cy="136"/>
                <a:chOff x="4769" y="1056"/>
                <a:chExt cx="655" cy="194"/>
              </a:xfrm>
            </p:grpSpPr>
            <p:sp>
              <p:nvSpPr>
                <p:cNvPr id="9252" name="Arc 14"/>
                <p:cNvSpPr>
                  <a:spLocks/>
                </p:cNvSpPr>
                <p:nvPr/>
              </p:nvSpPr>
              <p:spPr bwMode="auto">
                <a:xfrm>
                  <a:off x="4769" y="1056"/>
                  <a:ext cx="654" cy="138"/>
                </a:xfrm>
                <a:custGeom>
                  <a:avLst/>
                  <a:gdLst>
                    <a:gd name="T0" fmla="*/ 0 w 43200"/>
                    <a:gd name="T1" fmla="*/ 1 h 30828"/>
                    <a:gd name="T2" fmla="*/ 10 w 43200"/>
                    <a:gd name="T3" fmla="*/ 0 h 30828"/>
                    <a:gd name="T4" fmla="*/ 5 w 43200"/>
                    <a:gd name="T5" fmla="*/ 0 h 3082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30828"/>
                    <a:gd name="T11" fmla="*/ 43200 w 43200"/>
                    <a:gd name="T12" fmla="*/ 30828 h 308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30828" fill="none" extrusionOk="0">
                      <a:moveTo>
                        <a:pt x="2070" y="30828"/>
                      </a:moveTo>
                      <a:cubicBezTo>
                        <a:pt x="707" y="27942"/>
                        <a:pt x="0" y="2479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30828" stroke="0" extrusionOk="0">
                      <a:moveTo>
                        <a:pt x="2070" y="30828"/>
                      </a:moveTo>
                      <a:cubicBezTo>
                        <a:pt x="707" y="27942"/>
                        <a:pt x="0" y="2479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66666"/>
                    </a:gs>
                    <a:gs pos="100000">
                      <a:srgbClr val="DDDDDD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3" name="Arc 15"/>
                <p:cNvSpPr>
                  <a:spLocks/>
                </p:cNvSpPr>
                <p:nvPr/>
              </p:nvSpPr>
              <p:spPr bwMode="auto">
                <a:xfrm>
                  <a:off x="4770" y="1113"/>
                  <a:ext cx="654" cy="137"/>
                </a:xfrm>
                <a:custGeom>
                  <a:avLst/>
                  <a:gdLst>
                    <a:gd name="T0" fmla="*/ 9 w 43200"/>
                    <a:gd name="T1" fmla="*/ 0 h 30876"/>
                    <a:gd name="T2" fmla="*/ 0 w 43200"/>
                    <a:gd name="T3" fmla="*/ 0 h 30876"/>
                    <a:gd name="T4" fmla="*/ 5 w 43200"/>
                    <a:gd name="T5" fmla="*/ 0 h 30876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30876"/>
                    <a:gd name="T11" fmla="*/ 43200 w 43200"/>
                    <a:gd name="T12" fmla="*/ 30876 h 308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30876" fill="none" extrusionOk="0">
                      <a:moveTo>
                        <a:pt x="41106" y="0"/>
                      </a:moveTo>
                      <a:cubicBezTo>
                        <a:pt x="42484" y="2898"/>
                        <a:pt x="43200" y="6066"/>
                        <a:pt x="43200" y="9276"/>
                      </a:cubicBezTo>
                      <a:cubicBezTo>
                        <a:pt x="43200" y="21205"/>
                        <a:pt x="33529" y="30876"/>
                        <a:pt x="21600" y="30876"/>
                      </a:cubicBezTo>
                      <a:cubicBezTo>
                        <a:pt x="9670" y="30876"/>
                        <a:pt x="0" y="21205"/>
                        <a:pt x="0" y="9276"/>
                      </a:cubicBezTo>
                    </a:path>
                    <a:path w="43200" h="30876" stroke="0" extrusionOk="0">
                      <a:moveTo>
                        <a:pt x="41106" y="0"/>
                      </a:moveTo>
                      <a:cubicBezTo>
                        <a:pt x="42484" y="2898"/>
                        <a:pt x="43200" y="6066"/>
                        <a:pt x="43200" y="9276"/>
                      </a:cubicBezTo>
                      <a:cubicBezTo>
                        <a:pt x="43200" y="21205"/>
                        <a:pt x="33529" y="30876"/>
                        <a:pt x="21600" y="30876"/>
                      </a:cubicBezTo>
                      <a:cubicBezTo>
                        <a:pt x="9670" y="30876"/>
                        <a:pt x="0" y="21205"/>
                        <a:pt x="0" y="9276"/>
                      </a:cubicBezTo>
                      <a:lnTo>
                        <a:pt x="21600" y="927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66666"/>
                    </a:gs>
                    <a:gs pos="100000">
                      <a:srgbClr val="DDDDDD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9229" name="Object 16"/>
              <p:cNvGraphicFramePr>
                <a:graphicFrameLocks noChangeAspect="1"/>
              </p:cNvGraphicFramePr>
              <p:nvPr/>
            </p:nvGraphicFramePr>
            <p:xfrm>
              <a:off x="4416" y="100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3" name="Equation" r:id="rId9" imgW="6892560" imgH="6896160" progId="Equation.3">
                      <p:embed/>
                    </p:oleObj>
                  </mc:Choice>
                  <mc:Fallback>
                    <p:oleObj name="Equation" r:id="rId9" imgW="6892560" imgH="6896160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00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0" name="Object 17"/>
              <p:cNvGraphicFramePr>
                <a:graphicFrameLocks noChangeAspect="1"/>
              </p:cNvGraphicFramePr>
              <p:nvPr/>
            </p:nvGraphicFramePr>
            <p:xfrm>
              <a:off x="4848" y="912"/>
              <a:ext cx="28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4" name="Equation" r:id="rId11" imgW="14204160" imgH="14211360" progId="Equation.3">
                      <p:embed/>
                    </p:oleObj>
                  </mc:Choice>
                  <mc:Fallback>
                    <p:oleObj name="Equation" r:id="rId11" imgW="14204160" imgH="14211360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912"/>
                            <a:ext cx="280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9221" name="Object 18"/>
          <p:cNvGraphicFramePr>
            <a:graphicFrameLocks noChangeAspect="1"/>
          </p:cNvGraphicFramePr>
          <p:nvPr/>
        </p:nvGraphicFramePr>
        <p:xfrm>
          <a:off x="1905000" y="2743200"/>
          <a:ext cx="3016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13" imgW="5267880" imgH="5270400" progId="Equation.3">
                  <p:embed/>
                </p:oleObj>
              </mc:Choice>
              <mc:Fallback>
                <p:oleObj name="Equation" r:id="rId13" imgW="5267880" imgH="5270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301625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6" name="Group 19"/>
          <p:cNvGrpSpPr>
            <a:grpSpLocks/>
          </p:cNvGrpSpPr>
          <p:nvPr/>
        </p:nvGrpSpPr>
        <p:grpSpPr bwMode="auto">
          <a:xfrm>
            <a:off x="609600" y="1454150"/>
            <a:ext cx="2057400" cy="2508250"/>
            <a:chOff x="4224" y="292"/>
            <a:chExt cx="1296" cy="1580"/>
          </a:xfrm>
        </p:grpSpPr>
        <p:grpSp>
          <p:nvGrpSpPr>
            <p:cNvPr id="9244" name="Group 20"/>
            <p:cNvGrpSpPr>
              <a:grpSpLocks/>
            </p:cNvGrpSpPr>
            <p:nvPr/>
          </p:nvGrpSpPr>
          <p:grpSpPr bwMode="auto">
            <a:xfrm>
              <a:off x="4224" y="292"/>
              <a:ext cx="1296" cy="1580"/>
              <a:chOff x="4224" y="388"/>
              <a:chExt cx="1296" cy="1580"/>
            </a:xfrm>
          </p:grpSpPr>
          <p:sp>
            <p:nvSpPr>
              <p:cNvPr id="9246" name="Line 21"/>
              <p:cNvSpPr>
                <a:spLocks noChangeShapeType="1"/>
              </p:cNvSpPr>
              <p:nvPr/>
            </p:nvSpPr>
            <p:spPr bwMode="auto">
              <a:xfrm>
                <a:off x="4560" y="158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7" name="Line 22"/>
              <p:cNvSpPr>
                <a:spLocks noChangeShapeType="1"/>
              </p:cNvSpPr>
              <p:nvPr/>
            </p:nvSpPr>
            <p:spPr bwMode="auto">
              <a:xfrm flipV="1">
                <a:off x="4560" y="388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Line 23"/>
              <p:cNvSpPr>
                <a:spLocks noChangeShapeType="1"/>
              </p:cNvSpPr>
              <p:nvPr/>
            </p:nvSpPr>
            <p:spPr bwMode="auto">
              <a:xfrm flipH="1">
                <a:off x="4224" y="1588"/>
                <a:ext cx="33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6" name="Object 24"/>
              <p:cNvGraphicFramePr>
                <a:graphicFrameLocks noChangeAspect="1"/>
              </p:cNvGraphicFramePr>
              <p:nvPr/>
            </p:nvGraphicFramePr>
            <p:xfrm>
              <a:off x="4336" y="181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6" name="Equation" r:id="rId15" imgW="7299000" imgH="7709040" progId="Equation.3">
                      <p:embed/>
                    </p:oleObj>
                  </mc:Choice>
                  <mc:Fallback>
                    <p:oleObj name="Equation" r:id="rId15" imgW="7299000" imgH="7709040" progId="Equation.3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6" y="181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7" name="Object 25"/>
              <p:cNvGraphicFramePr>
                <a:graphicFrameLocks noChangeAspect="1"/>
              </p:cNvGraphicFramePr>
              <p:nvPr/>
            </p:nvGraphicFramePr>
            <p:xfrm>
              <a:off x="5368" y="16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7" name="Equation" r:id="rId17" imgW="7705080" imgH="10147320" progId="Equation.3">
                      <p:embed/>
                    </p:oleObj>
                  </mc:Choice>
                  <mc:Fallback>
                    <p:oleObj name="Equation" r:id="rId17" imgW="7705080" imgH="10147320" progId="Equation.3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8" y="16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8" name="Object 26"/>
              <p:cNvGraphicFramePr>
                <a:graphicFrameLocks noChangeAspect="1"/>
              </p:cNvGraphicFramePr>
              <p:nvPr/>
            </p:nvGraphicFramePr>
            <p:xfrm>
              <a:off x="4376" y="392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8" name="Equation" r:id="rId19" imgW="279360" imgH="279360" progId="Equation.3">
                      <p:embed/>
                    </p:oleObj>
                  </mc:Choice>
                  <mc:Fallback>
                    <p:oleObj name="Equation" r:id="rId19" imgW="279360" imgH="279360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6" y="392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9245" name="Picture 27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4512" y="1488"/>
              <a:ext cx="19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3352800" y="2428875"/>
          <a:ext cx="99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22" imgW="12579480" imgH="10960200" progId="Equation.3">
                  <p:embed/>
                </p:oleObj>
              </mc:Choice>
              <mc:Fallback>
                <p:oleObj name="Equation" r:id="rId22" imgW="12579480" imgH="10960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28875"/>
                        <a:ext cx="990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9" name="Object 29"/>
          <p:cNvGraphicFramePr>
            <a:graphicFrameLocks noChangeAspect="1"/>
          </p:cNvGraphicFramePr>
          <p:nvPr/>
        </p:nvGraphicFramePr>
        <p:xfrm>
          <a:off x="4191000" y="2438400"/>
          <a:ext cx="35052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24" imgW="42638400" imgH="10553760" progId="Equation.3">
                  <p:embed/>
                </p:oleObj>
              </mc:Choice>
              <mc:Fallback>
                <p:oleObj name="Equation" r:id="rId24" imgW="42638400" imgH="1055376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38400"/>
                        <a:ext cx="35052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0" name="Object 30"/>
          <p:cNvGraphicFramePr>
            <a:graphicFrameLocks noChangeAspect="1"/>
          </p:cNvGraphicFramePr>
          <p:nvPr/>
        </p:nvGraphicFramePr>
        <p:xfrm>
          <a:off x="4419600" y="3352800"/>
          <a:ext cx="41910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26" imgW="51168600" imgH="11366640" progId="Equation.3">
                  <p:embed/>
                </p:oleObj>
              </mc:Choice>
              <mc:Fallback>
                <p:oleObj name="Equation" r:id="rId26" imgW="51168600" imgH="113666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52800"/>
                        <a:ext cx="41910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31"/>
          <p:cNvGraphicFramePr>
            <a:graphicFrameLocks noChangeAspect="1"/>
          </p:cNvGraphicFramePr>
          <p:nvPr/>
        </p:nvGraphicFramePr>
        <p:xfrm>
          <a:off x="7467600" y="2590800"/>
          <a:ext cx="8382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28" imgW="10142280" imgH="6896160" progId="Equation.3">
                  <p:embed/>
                </p:oleObj>
              </mc:Choice>
              <mc:Fallback>
                <p:oleObj name="Equation" r:id="rId28" imgW="10142280" imgH="689616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590800"/>
                        <a:ext cx="8382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533775" y="3336925"/>
            <a:ext cx="796925" cy="533400"/>
            <a:chOff x="912" y="3456"/>
            <a:chExt cx="502" cy="336"/>
          </a:xfrm>
        </p:grpSpPr>
        <p:sp>
          <p:nvSpPr>
            <p:cNvPr id="9241" name="Text Box 33"/>
            <p:cNvSpPr txBox="1">
              <a:spLocks noChangeArrowheads="1"/>
            </p:cNvSpPr>
            <p:nvPr/>
          </p:nvSpPr>
          <p:spPr bwMode="auto">
            <a:xfrm>
              <a:off x="912" y="3456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00FFFF"/>
                  </a:solidFill>
                </a:rPr>
                <a:t>记作</a:t>
              </a:r>
            </a:p>
          </p:txBody>
        </p:sp>
        <p:sp>
          <p:nvSpPr>
            <p:cNvPr id="9242" name="Line 34"/>
            <p:cNvSpPr>
              <a:spLocks noChangeShapeType="1"/>
            </p:cNvSpPr>
            <p:nvPr/>
          </p:nvSpPr>
          <p:spPr bwMode="auto">
            <a:xfrm flipV="1">
              <a:off x="960" y="37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35"/>
            <p:cNvSpPr>
              <a:spLocks noChangeShapeType="1"/>
            </p:cNvSpPr>
            <p:nvPr/>
          </p:nvSpPr>
          <p:spPr bwMode="auto">
            <a:xfrm flipV="1">
              <a:off x="960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609600" y="4648200"/>
            <a:ext cx="4321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截面法</a:t>
            </a:r>
            <a:r>
              <a:rPr lang="en-US" altLang="zh-CN"/>
              <a:t>: </a:t>
            </a:r>
            <a:r>
              <a:rPr lang="zh-CN" altLang="en-US"/>
              <a:t>先面积分后线积分</a:t>
            </a: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609600" y="5334000"/>
            <a:ext cx="4321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投影法</a:t>
            </a:r>
            <a:r>
              <a:rPr lang="en-US" altLang="zh-CN"/>
              <a:t>: </a:t>
            </a:r>
            <a:r>
              <a:rPr lang="zh-CN" altLang="en-US"/>
              <a:t>先线积分后面积分</a:t>
            </a: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1905000" y="533400"/>
            <a:ext cx="696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基本思想类比于“平行截面面积已知求体积”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6" grpId="0" autoUpdateAnimBg="0"/>
      <p:bldP spid="35877" grpId="0" autoUpdateAnimBg="0"/>
      <p:bldP spid="3587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7763" y="188913"/>
            <a:ext cx="2667000" cy="2336800"/>
            <a:chOff x="3840" y="432"/>
            <a:chExt cx="1680" cy="1472"/>
          </a:xfrm>
        </p:grpSpPr>
        <p:sp>
          <p:nvSpPr>
            <p:cNvPr id="10280" name="Oval 5"/>
            <p:cNvSpPr>
              <a:spLocks noChangeArrowheads="1"/>
            </p:cNvSpPr>
            <p:nvPr/>
          </p:nvSpPr>
          <p:spPr bwMode="auto">
            <a:xfrm>
              <a:off x="3840" y="768"/>
              <a:ext cx="1344" cy="960"/>
            </a:xfrm>
            <a:prstGeom prst="ellipse">
              <a:avLst/>
            </a:prstGeom>
            <a:gradFill rotWithShape="0">
              <a:gsLst>
                <a:gs pos="0">
                  <a:srgbClr val="2F4700"/>
                </a:gs>
                <a:gs pos="50000">
                  <a:srgbClr val="669900"/>
                </a:gs>
                <a:gs pos="100000">
                  <a:srgbClr val="2F47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0" name="Object 6"/>
            <p:cNvGraphicFramePr>
              <a:graphicFrameLocks noChangeAspect="1"/>
            </p:cNvGraphicFramePr>
            <p:nvPr/>
          </p:nvGraphicFramePr>
          <p:xfrm>
            <a:off x="4032" y="17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6" name="Equation" r:id="rId3" imgW="291960" imgH="304920" progId="Equation.3">
                    <p:embed/>
                  </p:oleObj>
                </mc:Choice>
                <mc:Fallback>
                  <p:oleObj name="Equation" r:id="rId3" imgW="291960" imgH="30492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7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1" name="Object 7"/>
            <p:cNvGraphicFramePr>
              <a:graphicFrameLocks noChangeAspect="1"/>
            </p:cNvGraphicFramePr>
            <p:nvPr/>
          </p:nvGraphicFramePr>
          <p:xfrm>
            <a:off x="5368" y="129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7" name="Equation" r:id="rId5" imgW="304560" imgH="406440" progId="Equation.3">
                    <p:embed/>
                  </p:oleObj>
                </mc:Choice>
                <mc:Fallback>
                  <p:oleObj name="Equation" r:id="rId5" imgW="304560" imgH="4064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8" y="1296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Object 8"/>
            <p:cNvGraphicFramePr>
              <a:graphicFrameLocks noChangeAspect="1"/>
            </p:cNvGraphicFramePr>
            <p:nvPr/>
          </p:nvGraphicFramePr>
          <p:xfrm>
            <a:off x="4568" y="48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8" name="Equation" r:id="rId7" imgW="279360" imgH="279360" progId="Equation.3">
                    <p:embed/>
                  </p:oleObj>
                </mc:Choice>
                <mc:Fallback>
                  <p:oleObj name="Equation" r:id="rId7" imgW="279360" imgH="27936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488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1" name="Line 9"/>
            <p:cNvSpPr>
              <a:spLocks noChangeShapeType="1"/>
            </p:cNvSpPr>
            <p:nvPr/>
          </p:nvSpPr>
          <p:spPr bwMode="auto">
            <a:xfrm>
              <a:off x="4512" y="124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10"/>
            <p:cNvSpPr>
              <a:spLocks noChangeShapeType="1"/>
            </p:cNvSpPr>
            <p:nvPr/>
          </p:nvSpPr>
          <p:spPr bwMode="auto">
            <a:xfrm flipH="1">
              <a:off x="4320" y="124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Line 11"/>
            <p:cNvSpPr>
              <a:spLocks noChangeShapeType="1"/>
            </p:cNvSpPr>
            <p:nvPr/>
          </p:nvSpPr>
          <p:spPr bwMode="auto">
            <a:xfrm flipV="1">
              <a:off x="4512" y="861"/>
              <a:ext cx="0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Line 12"/>
            <p:cNvSpPr>
              <a:spLocks noChangeShapeType="1"/>
            </p:cNvSpPr>
            <p:nvPr/>
          </p:nvSpPr>
          <p:spPr bwMode="auto">
            <a:xfrm flipH="1">
              <a:off x="3984" y="1392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Line 13"/>
            <p:cNvSpPr>
              <a:spLocks noChangeShapeType="1"/>
            </p:cNvSpPr>
            <p:nvPr/>
          </p:nvSpPr>
          <p:spPr bwMode="auto">
            <a:xfrm>
              <a:off x="5184" y="1248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6" name="Line 14"/>
            <p:cNvSpPr>
              <a:spLocks noChangeShapeType="1"/>
            </p:cNvSpPr>
            <p:nvPr/>
          </p:nvSpPr>
          <p:spPr bwMode="auto">
            <a:xfrm flipV="1">
              <a:off x="4512" y="43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7" name="Arc 15"/>
            <p:cNvSpPr>
              <a:spLocks/>
            </p:cNvSpPr>
            <p:nvPr/>
          </p:nvSpPr>
          <p:spPr bwMode="auto">
            <a:xfrm>
              <a:off x="3853" y="1104"/>
              <a:ext cx="1344" cy="143"/>
            </a:xfrm>
            <a:custGeom>
              <a:avLst/>
              <a:gdLst>
                <a:gd name="T0" fmla="*/ 0 w 43199"/>
                <a:gd name="T1" fmla="*/ 1 h 21600"/>
                <a:gd name="T2" fmla="*/ 42 w 43199"/>
                <a:gd name="T3" fmla="*/ 1 h 21600"/>
                <a:gd name="T4" fmla="*/ 21 w 43199"/>
                <a:gd name="T5" fmla="*/ 1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3"/>
                  </a:moveTo>
                  <a:cubicBezTo>
                    <a:pt x="124" y="9532"/>
                    <a:pt x="975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3"/>
                  </a:moveTo>
                  <a:cubicBezTo>
                    <a:pt x="124" y="9532"/>
                    <a:pt x="975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Arc 16"/>
            <p:cNvSpPr>
              <a:spLocks/>
            </p:cNvSpPr>
            <p:nvPr/>
          </p:nvSpPr>
          <p:spPr bwMode="auto">
            <a:xfrm>
              <a:off x="3840" y="1248"/>
              <a:ext cx="1344" cy="143"/>
            </a:xfrm>
            <a:custGeom>
              <a:avLst/>
              <a:gdLst>
                <a:gd name="T0" fmla="*/ 42 w 43200"/>
                <a:gd name="T1" fmla="*/ 0 h 22120"/>
                <a:gd name="T2" fmla="*/ 0 w 43200"/>
                <a:gd name="T3" fmla="*/ 0 h 22120"/>
                <a:gd name="T4" fmla="*/ 21 w 43200"/>
                <a:gd name="T5" fmla="*/ 0 h 2212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20"/>
                <a:gd name="T11" fmla="*/ 43200 w 43200"/>
                <a:gd name="T12" fmla="*/ 22120 h 22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20" fill="none" extrusionOk="0">
                  <a:moveTo>
                    <a:pt x="43196" y="141"/>
                  </a:moveTo>
                  <a:cubicBezTo>
                    <a:pt x="43198" y="267"/>
                    <a:pt x="43200" y="393"/>
                    <a:pt x="43200" y="520"/>
                  </a:cubicBezTo>
                  <a:cubicBezTo>
                    <a:pt x="43200" y="12449"/>
                    <a:pt x="33529" y="22120"/>
                    <a:pt x="21600" y="22120"/>
                  </a:cubicBezTo>
                  <a:cubicBezTo>
                    <a:pt x="9670" y="22120"/>
                    <a:pt x="0" y="12449"/>
                    <a:pt x="0" y="520"/>
                  </a:cubicBezTo>
                  <a:cubicBezTo>
                    <a:pt x="-1" y="346"/>
                    <a:pt x="2" y="173"/>
                    <a:pt x="6" y="0"/>
                  </a:cubicBezTo>
                </a:path>
                <a:path w="43200" h="22120" stroke="0" extrusionOk="0">
                  <a:moveTo>
                    <a:pt x="43196" y="141"/>
                  </a:moveTo>
                  <a:cubicBezTo>
                    <a:pt x="43198" y="267"/>
                    <a:pt x="43200" y="393"/>
                    <a:pt x="43200" y="520"/>
                  </a:cubicBezTo>
                  <a:cubicBezTo>
                    <a:pt x="43200" y="12449"/>
                    <a:pt x="33529" y="22120"/>
                    <a:pt x="21600" y="22120"/>
                  </a:cubicBezTo>
                  <a:cubicBezTo>
                    <a:pt x="9670" y="22120"/>
                    <a:pt x="0" y="12449"/>
                    <a:pt x="0" y="520"/>
                  </a:cubicBezTo>
                  <a:cubicBezTo>
                    <a:pt x="-1" y="346"/>
                    <a:pt x="2" y="173"/>
                    <a:pt x="6" y="0"/>
                  </a:cubicBezTo>
                  <a:lnTo>
                    <a:pt x="21600" y="5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5" name="Rectangle 17"/>
          <p:cNvSpPr>
            <a:spLocks noChangeArrowheads="1"/>
          </p:cNvSpPr>
          <p:nvPr/>
        </p:nvSpPr>
        <p:spPr bwMode="auto">
          <a:xfrm>
            <a:off x="1066800" y="304800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/>
              <a:t> </a:t>
            </a:r>
            <a:r>
              <a:rPr lang="zh-CN" altLang="en-US"/>
              <a:t>计算三重积分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395288" y="19891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r>
              <a:rPr lang="en-US" altLang="zh-CN">
                <a:solidFill>
                  <a:schemeClr val="tx2"/>
                </a:solidFill>
              </a:rPr>
              <a:t>  </a:t>
            </a:r>
          </a:p>
        </p:txBody>
      </p:sp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1079500" y="2492375"/>
          <a:ext cx="533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9" imgW="7705080" imgH="5676840" progId="Equation.3">
                  <p:embed/>
                </p:oleObj>
              </mc:Choice>
              <mc:Fallback>
                <p:oleObj name="Equation" r:id="rId9" imgW="7705080" imgH="56768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492375"/>
                        <a:ext cx="533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323850" y="3933825"/>
          <a:ext cx="34178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11" imgW="47106360" imgH="10147320" progId="Equation.3">
                  <p:embed/>
                </p:oleObj>
              </mc:Choice>
              <mc:Fallback>
                <p:oleObj name="Equation" r:id="rId11" imgW="47106360" imgH="101473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933825"/>
                        <a:ext cx="3417888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565150" y="4772025"/>
          <a:ext cx="35369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13" imgW="48731400" imgH="13398480" progId="Equation.3">
                  <p:embed/>
                </p:oleObj>
              </mc:Choice>
              <mc:Fallback>
                <p:oleObj name="Equation" r:id="rId13" imgW="48731400" imgH="133984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4772025"/>
                        <a:ext cx="353695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2087563" y="2076450"/>
          <a:ext cx="18288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15" imgW="22734360" imgH="5270400" progId="Equation.3">
                  <p:embed/>
                </p:oleObj>
              </mc:Choice>
              <mc:Fallback>
                <p:oleObj name="Equation" r:id="rId15" imgW="22734360" imgH="52704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076450"/>
                        <a:ext cx="18288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2087563" y="2565400"/>
          <a:ext cx="2895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17" imgW="45887760" imgH="13398480" progId="Equation.3">
                  <p:embed/>
                </p:oleObj>
              </mc:Choice>
              <mc:Fallback>
                <p:oleObj name="Equation" r:id="rId17" imgW="45887760" imgH="1339848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565400"/>
                        <a:ext cx="28956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6"/>
          <p:cNvGraphicFramePr>
            <a:graphicFrameLocks noChangeAspect="1"/>
          </p:cNvGraphicFramePr>
          <p:nvPr/>
        </p:nvGraphicFramePr>
        <p:xfrm>
          <a:off x="4638675" y="3824288"/>
          <a:ext cx="23050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公式" r:id="rId19" imgW="28015200" imgH="10553760" progId="Equation.3">
                  <p:embed/>
                </p:oleObj>
              </mc:Choice>
              <mc:Fallback>
                <p:oleObj name="公式" r:id="rId19" imgW="28015200" imgH="1055376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3824288"/>
                        <a:ext cx="23050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27"/>
          <p:cNvGraphicFramePr>
            <a:graphicFrameLocks noChangeAspect="1"/>
          </p:cNvGraphicFramePr>
          <p:nvPr/>
        </p:nvGraphicFramePr>
        <p:xfrm>
          <a:off x="3702050" y="3824288"/>
          <a:ext cx="9350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公式" r:id="rId21" imgW="12173400" imgH="10960200" progId="Equation.3">
                  <p:embed/>
                </p:oleObj>
              </mc:Choice>
              <mc:Fallback>
                <p:oleObj name="公式" r:id="rId21" imgW="12173400" imgH="109602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3824288"/>
                        <a:ext cx="9350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28"/>
          <p:cNvGraphicFramePr>
            <a:graphicFrameLocks noChangeAspect="1"/>
          </p:cNvGraphicFramePr>
          <p:nvPr/>
        </p:nvGraphicFramePr>
        <p:xfrm>
          <a:off x="4210050" y="4772025"/>
          <a:ext cx="17684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23" imgW="24359400" imgH="12992040" progId="Equation.3">
                  <p:embed/>
                </p:oleObj>
              </mc:Choice>
              <mc:Fallback>
                <p:oleObj name="Equation" r:id="rId23" imgW="24359400" imgH="129920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4772025"/>
                        <a:ext cx="17684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29"/>
          <p:cNvGraphicFramePr>
            <a:graphicFrameLocks noChangeAspect="1"/>
          </p:cNvGraphicFramePr>
          <p:nvPr/>
        </p:nvGraphicFramePr>
        <p:xfrm>
          <a:off x="6989763" y="177641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25" imgW="291960" imgH="304920" progId="Equation.3">
                  <p:embed/>
                </p:oleObj>
              </mc:Choice>
              <mc:Fallback>
                <p:oleObj name="Equation" r:id="rId25" imgW="291960" imgH="30492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1776413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30"/>
          <p:cNvGraphicFramePr>
            <a:graphicFrameLocks noChangeAspect="1"/>
          </p:cNvGraphicFramePr>
          <p:nvPr/>
        </p:nvGraphicFramePr>
        <p:xfrm>
          <a:off x="8394700" y="1476375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27" imgW="279360" imgH="431640" progId="Equation.3">
                  <p:embed/>
                </p:oleObj>
              </mc:Choice>
              <mc:Fallback>
                <p:oleObj name="Equation" r:id="rId27" imgW="279360" imgH="4316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700" y="1476375"/>
                        <a:ext cx="215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Object 31"/>
          <p:cNvGraphicFramePr>
            <a:graphicFrameLocks noChangeAspect="1"/>
          </p:cNvGraphicFramePr>
          <p:nvPr/>
        </p:nvGraphicFramePr>
        <p:xfrm>
          <a:off x="7011988" y="4810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29" imgW="6486480" imgH="7709040" progId="Equation.3">
                  <p:embed/>
                </p:oleObj>
              </mc:Choice>
              <mc:Fallback>
                <p:oleObj name="Equation" r:id="rId29" imgW="6486480" imgH="77090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481013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AutoShape 33"/>
          <p:cNvSpPr>
            <a:spLocks/>
          </p:cNvSpPr>
          <p:nvPr/>
        </p:nvSpPr>
        <p:spPr bwMode="auto">
          <a:xfrm>
            <a:off x="1785938" y="2166938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532563" y="265113"/>
            <a:ext cx="1752600" cy="831850"/>
            <a:chOff x="4128" y="3332"/>
            <a:chExt cx="1259" cy="524"/>
          </a:xfrm>
        </p:grpSpPr>
        <p:grpSp>
          <p:nvGrpSpPr>
            <p:cNvPr id="10274" name="Group 35"/>
            <p:cNvGrpSpPr>
              <a:grpSpLocks/>
            </p:cNvGrpSpPr>
            <p:nvPr/>
          </p:nvGrpSpPr>
          <p:grpSpPr bwMode="auto">
            <a:xfrm>
              <a:off x="4128" y="3696"/>
              <a:ext cx="1106" cy="144"/>
              <a:chOff x="4224" y="3024"/>
              <a:chExt cx="960" cy="144"/>
            </a:xfrm>
          </p:grpSpPr>
          <p:sp>
            <p:nvSpPr>
              <p:cNvPr id="10278" name="Arc 36"/>
              <p:cNvSpPr>
                <a:spLocks/>
              </p:cNvSpPr>
              <p:nvPr/>
            </p:nvSpPr>
            <p:spPr bwMode="auto">
              <a:xfrm>
                <a:off x="4224" y="3024"/>
                <a:ext cx="959" cy="73"/>
              </a:xfrm>
              <a:custGeom>
                <a:avLst/>
                <a:gdLst>
                  <a:gd name="T0" fmla="*/ 0 w 43152"/>
                  <a:gd name="T1" fmla="*/ 0 h 21600"/>
                  <a:gd name="T2" fmla="*/ 21 w 43152"/>
                  <a:gd name="T3" fmla="*/ 0 h 21600"/>
                  <a:gd name="T4" fmla="*/ 11 w 4315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52"/>
                  <a:gd name="T10" fmla="*/ 0 h 21600"/>
                  <a:gd name="T11" fmla="*/ 43152 w 4315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52" h="21600" fill="none" extrusionOk="0">
                    <a:moveTo>
                      <a:pt x="-1" y="20163"/>
                    </a:moveTo>
                    <a:cubicBezTo>
                      <a:pt x="755" y="8817"/>
                      <a:pt x="10180" y="-1"/>
                      <a:pt x="21552" y="0"/>
                    </a:cubicBezTo>
                    <a:cubicBezTo>
                      <a:pt x="33481" y="0"/>
                      <a:pt x="43152" y="9670"/>
                      <a:pt x="43152" y="21600"/>
                    </a:cubicBezTo>
                  </a:path>
                  <a:path w="43152" h="21600" stroke="0" extrusionOk="0">
                    <a:moveTo>
                      <a:pt x="-1" y="20163"/>
                    </a:moveTo>
                    <a:cubicBezTo>
                      <a:pt x="755" y="8817"/>
                      <a:pt x="10180" y="-1"/>
                      <a:pt x="21552" y="0"/>
                    </a:cubicBezTo>
                    <a:cubicBezTo>
                      <a:pt x="33481" y="0"/>
                      <a:pt x="43152" y="9670"/>
                      <a:pt x="43152" y="21600"/>
                    </a:cubicBezTo>
                    <a:lnTo>
                      <a:pt x="2155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9525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Arc 37"/>
              <p:cNvSpPr>
                <a:spLocks/>
              </p:cNvSpPr>
              <p:nvPr/>
            </p:nvSpPr>
            <p:spPr bwMode="auto">
              <a:xfrm>
                <a:off x="4225" y="3095"/>
                <a:ext cx="959" cy="73"/>
              </a:xfrm>
              <a:custGeom>
                <a:avLst/>
                <a:gdLst>
                  <a:gd name="T0" fmla="*/ 21 w 43200"/>
                  <a:gd name="T1" fmla="*/ 0 h 22487"/>
                  <a:gd name="T2" fmla="*/ 0 w 43200"/>
                  <a:gd name="T3" fmla="*/ 0 h 22487"/>
                  <a:gd name="T4" fmla="*/ 11 w 43200"/>
                  <a:gd name="T5" fmla="*/ 0 h 2248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7"/>
                  <a:gd name="T11" fmla="*/ 43200 w 43200"/>
                  <a:gd name="T12" fmla="*/ 22487 h 224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7" fill="none" extrusionOk="0">
                    <a:moveTo>
                      <a:pt x="43184" y="71"/>
                    </a:moveTo>
                    <a:cubicBezTo>
                      <a:pt x="43194" y="342"/>
                      <a:pt x="43200" y="614"/>
                      <a:pt x="43200" y="887"/>
                    </a:cubicBezTo>
                    <a:cubicBezTo>
                      <a:pt x="43200" y="12816"/>
                      <a:pt x="33529" y="22487"/>
                      <a:pt x="21600" y="22487"/>
                    </a:cubicBezTo>
                    <a:cubicBezTo>
                      <a:pt x="9670" y="22487"/>
                      <a:pt x="0" y="12816"/>
                      <a:pt x="0" y="887"/>
                    </a:cubicBezTo>
                    <a:cubicBezTo>
                      <a:pt x="-1" y="591"/>
                      <a:pt x="6" y="295"/>
                      <a:pt x="18" y="0"/>
                    </a:cubicBezTo>
                  </a:path>
                  <a:path w="43200" h="22487" stroke="0" extrusionOk="0">
                    <a:moveTo>
                      <a:pt x="43184" y="71"/>
                    </a:moveTo>
                    <a:cubicBezTo>
                      <a:pt x="43194" y="342"/>
                      <a:pt x="43200" y="614"/>
                      <a:pt x="43200" y="887"/>
                    </a:cubicBezTo>
                    <a:cubicBezTo>
                      <a:pt x="43200" y="12816"/>
                      <a:pt x="33529" y="22487"/>
                      <a:pt x="21600" y="22487"/>
                    </a:cubicBezTo>
                    <a:cubicBezTo>
                      <a:pt x="9670" y="22487"/>
                      <a:pt x="0" y="12816"/>
                      <a:pt x="0" y="887"/>
                    </a:cubicBezTo>
                    <a:cubicBezTo>
                      <a:pt x="-1" y="591"/>
                      <a:pt x="6" y="295"/>
                      <a:pt x="18" y="0"/>
                    </a:cubicBezTo>
                    <a:lnTo>
                      <a:pt x="21600" y="887"/>
                    </a:lnTo>
                    <a:close/>
                  </a:path>
                </a:pathLst>
              </a:custGeom>
              <a:solidFill>
                <a:srgbClr val="FF9933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58" name="Object 38"/>
            <p:cNvGraphicFramePr>
              <a:graphicFrameLocks noChangeAspect="1"/>
            </p:cNvGraphicFramePr>
            <p:nvPr/>
          </p:nvGraphicFramePr>
          <p:xfrm>
            <a:off x="5089" y="3332"/>
            <a:ext cx="29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0" name="Equation" r:id="rId31" imgW="6892560" imgH="7302600" progId="Equation.3">
                    <p:embed/>
                  </p:oleObj>
                </mc:Choice>
                <mc:Fallback>
                  <p:oleObj name="Equation" r:id="rId31" imgW="6892560" imgH="73026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" y="3332"/>
                          <a:ext cx="298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5" name="Line 39"/>
            <p:cNvSpPr>
              <a:spLocks noChangeShapeType="1"/>
            </p:cNvSpPr>
            <p:nvPr/>
          </p:nvSpPr>
          <p:spPr bwMode="auto">
            <a:xfrm flipH="1">
              <a:off x="4913" y="3456"/>
              <a:ext cx="192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9" name="Object 40"/>
            <p:cNvGraphicFramePr>
              <a:graphicFrameLocks noChangeAspect="1"/>
            </p:cNvGraphicFramePr>
            <p:nvPr/>
          </p:nvGraphicFramePr>
          <p:xfrm>
            <a:off x="4512" y="3696"/>
            <a:ext cx="13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1" name="Equation" r:id="rId33" imgW="3643200" imgH="4457880" progId="Equation.3">
                    <p:embed/>
                  </p:oleObj>
                </mc:Choice>
                <mc:Fallback>
                  <p:oleObj name="Equation" r:id="rId33" imgW="3643200" imgH="445788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696"/>
                          <a:ext cx="131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6" name="Line 41"/>
            <p:cNvSpPr>
              <a:spLocks noChangeShapeType="1"/>
            </p:cNvSpPr>
            <p:nvPr/>
          </p:nvSpPr>
          <p:spPr bwMode="auto">
            <a:xfrm>
              <a:off x="4673" y="369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Oval 42"/>
            <p:cNvSpPr>
              <a:spLocks noChangeArrowheads="1"/>
            </p:cNvSpPr>
            <p:nvPr/>
          </p:nvSpPr>
          <p:spPr bwMode="auto">
            <a:xfrm>
              <a:off x="4649" y="3749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9499" name="Picture 43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6989763" y="1301750"/>
            <a:ext cx="3048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4500563" y="5784850"/>
            <a:ext cx="4464050" cy="846138"/>
            <a:chOff x="2835" y="3644"/>
            <a:chExt cx="2812" cy="533"/>
          </a:xfrm>
        </p:grpSpPr>
        <p:sp>
          <p:nvSpPr>
            <p:cNvPr id="10271" name="Rectangle 50"/>
            <p:cNvSpPr>
              <a:spLocks noChangeArrowheads="1"/>
            </p:cNvSpPr>
            <p:nvPr/>
          </p:nvSpPr>
          <p:spPr bwMode="auto">
            <a:xfrm>
              <a:off x="2835" y="3657"/>
              <a:ext cx="2812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72" name="Group 49"/>
            <p:cNvGrpSpPr>
              <a:grpSpLocks/>
            </p:cNvGrpSpPr>
            <p:nvPr/>
          </p:nvGrpSpPr>
          <p:grpSpPr bwMode="auto">
            <a:xfrm>
              <a:off x="2983" y="3644"/>
              <a:ext cx="2619" cy="533"/>
              <a:chOff x="2983" y="3644"/>
              <a:chExt cx="2619" cy="533"/>
            </a:xfrm>
          </p:grpSpPr>
          <p:graphicFrame>
            <p:nvGraphicFramePr>
              <p:cNvPr id="10256" name="Object 45"/>
              <p:cNvGraphicFramePr>
                <a:graphicFrameLocks noChangeAspect="1"/>
              </p:cNvGraphicFramePr>
              <p:nvPr/>
            </p:nvGraphicFramePr>
            <p:xfrm>
              <a:off x="2983" y="3644"/>
              <a:ext cx="985" cy="5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2" name="公式" r:id="rId36" imgW="24765480" imgH="13398480" progId="Equation.3">
                      <p:embed/>
                    </p:oleObj>
                  </mc:Choice>
                  <mc:Fallback>
                    <p:oleObj name="公式" r:id="rId36" imgW="24765480" imgH="13398480" progId="Equation.3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3" y="3644"/>
                            <a:ext cx="985" cy="5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33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3" name="Text Box 46"/>
              <p:cNvSpPr txBox="1">
                <a:spLocks noChangeArrowheads="1"/>
              </p:cNvSpPr>
              <p:nvPr/>
            </p:nvSpPr>
            <p:spPr bwMode="auto">
              <a:xfrm>
                <a:off x="3969" y="3748"/>
                <a:ext cx="12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椭圆面积为</a:t>
                </a:r>
              </a:p>
            </p:txBody>
          </p:sp>
          <p:graphicFrame>
            <p:nvGraphicFramePr>
              <p:cNvPr id="10257" name="Object 47"/>
              <p:cNvGraphicFramePr>
                <a:graphicFrameLocks noChangeAspect="1"/>
              </p:cNvGraphicFramePr>
              <p:nvPr/>
            </p:nvGraphicFramePr>
            <p:xfrm>
              <a:off x="5193" y="3793"/>
              <a:ext cx="40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3" name="公式" r:id="rId38" imgW="9329760" imgH="5676840" progId="Equation.3">
                      <p:embed/>
                    </p:oleObj>
                  </mc:Choice>
                  <mc:Fallback>
                    <p:oleObj name="公式" r:id="rId38" imgW="9329760" imgH="5676840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3793"/>
                            <a:ext cx="409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33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9504" name="Object 48"/>
          <p:cNvGraphicFramePr>
            <a:graphicFrameLocks noChangeAspect="1"/>
          </p:cNvGraphicFramePr>
          <p:nvPr/>
        </p:nvGraphicFramePr>
        <p:xfrm>
          <a:off x="5076825" y="2565400"/>
          <a:ext cx="3868738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公式" r:id="rId40" imgW="61323480" imgH="19900800" progId="Equation.3">
                  <p:embed/>
                </p:oleObj>
              </mc:Choice>
              <mc:Fallback>
                <p:oleObj name="公式" r:id="rId40" imgW="61323480" imgH="199008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565400"/>
                        <a:ext cx="3868738" cy="125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21"/>
          <p:cNvGraphicFramePr>
            <a:graphicFrameLocks noChangeAspect="1"/>
          </p:cNvGraphicFramePr>
          <p:nvPr/>
        </p:nvGraphicFramePr>
        <p:xfrm>
          <a:off x="3429000" y="285750"/>
          <a:ext cx="26876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公式" r:id="rId42" imgW="1167893" imgH="317362" progId="Equation.3">
                  <p:embed/>
                </p:oleObj>
              </mc:Choice>
              <mc:Fallback>
                <p:oleObj name="公式" r:id="rId42" imgW="1167893" imgH="317362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5750"/>
                        <a:ext cx="2687638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56"/>
          <p:cNvGraphicFramePr>
            <a:graphicFrameLocks noChangeAspect="1"/>
          </p:cNvGraphicFramePr>
          <p:nvPr/>
        </p:nvGraphicFramePr>
        <p:xfrm>
          <a:off x="442913" y="928688"/>
          <a:ext cx="39417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44" imgW="1714500" imgH="419100" progId="Equation.DSMT4">
                  <p:embed/>
                </p:oleObj>
              </mc:Choice>
              <mc:Fallback>
                <p:oleObj name="Equation" r:id="rId44" imgW="1714500" imgH="4191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928688"/>
                        <a:ext cx="3941762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" grpId="0" autoUpdateAnimBg="0"/>
      <p:bldP spid="194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20574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柱面坐标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07138" y="2743200"/>
            <a:ext cx="1985962" cy="3124200"/>
            <a:chOff x="3829" y="576"/>
            <a:chExt cx="1251" cy="1968"/>
          </a:xfrm>
        </p:grpSpPr>
        <p:sp>
          <p:nvSpPr>
            <p:cNvPr id="11318" name="Line 5"/>
            <p:cNvSpPr>
              <a:spLocks noChangeShapeType="1"/>
            </p:cNvSpPr>
            <p:nvPr/>
          </p:nvSpPr>
          <p:spPr bwMode="auto">
            <a:xfrm>
              <a:off x="4187" y="2027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9" name="Line 6"/>
            <p:cNvSpPr>
              <a:spLocks noChangeShapeType="1"/>
            </p:cNvSpPr>
            <p:nvPr/>
          </p:nvSpPr>
          <p:spPr bwMode="auto">
            <a:xfrm flipH="1" flipV="1">
              <a:off x="4176" y="576"/>
              <a:ext cx="0" cy="14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0" name="Line 7"/>
            <p:cNvSpPr>
              <a:spLocks noChangeShapeType="1"/>
            </p:cNvSpPr>
            <p:nvPr/>
          </p:nvSpPr>
          <p:spPr bwMode="auto">
            <a:xfrm flipH="1">
              <a:off x="3829" y="2027"/>
              <a:ext cx="347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1" name="Object 8"/>
            <p:cNvGraphicFramePr>
              <a:graphicFrameLocks noChangeAspect="1"/>
            </p:cNvGraphicFramePr>
            <p:nvPr/>
          </p:nvGraphicFramePr>
          <p:xfrm>
            <a:off x="3935" y="2407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8" name="Equation" r:id="rId3" imgW="7299000" imgH="7709040" progId="Equation.3">
                    <p:embed/>
                  </p:oleObj>
                </mc:Choice>
                <mc:Fallback>
                  <p:oleObj name="Equation" r:id="rId3" imgW="7299000" imgH="770904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2407"/>
                          <a:ext cx="130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9"/>
            <p:cNvGraphicFramePr>
              <a:graphicFrameLocks noChangeAspect="1"/>
            </p:cNvGraphicFramePr>
            <p:nvPr/>
          </p:nvGraphicFramePr>
          <p:xfrm>
            <a:off x="4944" y="1981"/>
            <a:ext cx="13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9" name="Equation" r:id="rId5" imgW="7705080" imgH="10147320" progId="Equation.3">
                    <p:embed/>
                  </p:oleObj>
                </mc:Choice>
                <mc:Fallback>
                  <p:oleObj name="Equation" r:id="rId5" imgW="7705080" imgH="1014732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981"/>
                          <a:ext cx="136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10"/>
            <p:cNvGraphicFramePr>
              <a:graphicFrameLocks noChangeAspect="1"/>
            </p:cNvGraphicFramePr>
            <p:nvPr/>
          </p:nvGraphicFramePr>
          <p:xfrm>
            <a:off x="3984" y="598"/>
            <a:ext cx="12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0" name="Equation" r:id="rId7" imgW="6892560" imgH="6896160" progId="Equation.3">
                    <p:embed/>
                  </p:oleObj>
                </mc:Choice>
                <mc:Fallback>
                  <p:oleObj name="Equation" r:id="rId7" imgW="6892560" imgH="689616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598"/>
                          <a:ext cx="122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172200" y="3200400"/>
            <a:ext cx="1381125" cy="2159000"/>
            <a:chOff x="3936" y="1968"/>
            <a:chExt cx="870" cy="1360"/>
          </a:xfrm>
        </p:grpSpPr>
        <p:sp>
          <p:nvSpPr>
            <p:cNvPr id="11310" name="Rectangle 12"/>
            <p:cNvSpPr>
              <a:spLocks noChangeArrowheads="1"/>
            </p:cNvSpPr>
            <p:nvPr/>
          </p:nvSpPr>
          <p:spPr bwMode="auto">
            <a:xfrm>
              <a:off x="3937" y="2208"/>
              <a:ext cx="854" cy="950"/>
            </a:xfrm>
            <a:prstGeom prst="rect">
              <a:avLst/>
            </a:pr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1" name="Arc 13"/>
            <p:cNvSpPr>
              <a:spLocks/>
            </p:cNvSpPr>
            <p:nvPr/>
          </p:nvSpPr>
          <p:spPr bwMode="auto">
            <a:xfrm rot="10800000">
              <a:off x="3936" y="3145"/>
              <a:ext cx="851" cy="167"/>
            </a:xfrm>
            <a:custGeom>
              <a:avLst/>
              <a:gdLst>
                <a:gd name="T0" fmla="*/ 0 w 43200"/>
                <a:gd name="T1" fmla="*/ 1 h 22076"/>
                <a:gd name="T2" fmla="*/ 17 w 43200"/>
                <a:gd name="T3" fmla="*/ 1 h 22076"/>
                <a:gd name="T4" fmla="*/ 8 w 43200"/>
                <a:gd name="T5" fmla="*/ 1 h 2207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076"/>
                <a:gd name="T11" fmla="*/ 43200 w 43200"/>
                <a:gd name="T12" fmla="*/ 22076 h 220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076" fill="none" extrusionOk="0">
                  <a:moveTo>
                    <a:pt x="5" y="22075"/>
                  </a:moveTo>
                  <a:cubicBezTo>
                    <a:pt x="1" y="21917"/>
                    <a:pt x="0" y="217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076" stroke="0" extrusionOk="0">
                  <a:moveTo>
                    <a:pt x="5" y="22075"/>
                  </a:moveTo>
                  <a:cubicBezTo>
                    <a:pt x="1" y="21917"/>
                    <a:pt x="0" y="217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Arc 14"/>
            <p:cNvSpPr>
              <a:spLocks/>
            </p:cNvSpPr>
            <p:nvPr/>
          </p:nvSpPr>
          <p:spPr bwMode="auto">
            <a:xfrm>
              <a:off x="3937" y="3001"/>
              <a:ext cx="861" cy="167"/>
            </a:xfrm>
            <a:custGeom>
              <a:avLst/>
              <a:gdLst>
                <a:gd name="T0" fmla="*/ 0 w 43194"/>
                <a:gd name="T1" fmla="*/ 1 h 21674"/>
                <a:gd name="T2" fmla="*/ 17 w 43194"/>
                <a:gd name="T3" fmla="*/ 1 h 21674"/>
                <a:gd name="T4" fmla="*/ 9 w 43194"/>
                <a:gd name="T5" fmla="*/ 1 h 21674"/>
                <a:gd name="T6" fmla="*/ 0 60000 65536"/>
                <a:gd name="T7" fmla="*/ 0 60000 65536"/>
                <a:gd name="T8" fmla="*/ 0 60000 65536"/>
                <a:gd name="T9" fmla="*/ 0 w 43194"/>
                <a:gd name="T10" fmla="*/ 0 h 21674"/>
                <a:gd name="T11" fmla="*/ 43194 w 43194"/>
                <a:gd name="T12" fmla="*/ 21674 h 21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4" h="21674" fill="none" extrusionOk="0">
                  <a:moveTo>
                    <a:pt x="-1" y="21106"/>
                  </a:moveTo>
                  <a:cubicBezTo>
                    <a:pt x="267" y="9372"/>
                    <a:pt x="9856" y="-1"/>
                    <a:pt x="21594" y="0"/>
                  </a:cubicBezTo>
                  <a:cubicBezTo>
                    <a:pt x="33523" y="0"/>
                    <a:pt x="43194" y="9670"/>
                    <a:pt x="43194" y="21600"/>
                  </a:cubicBezTo>
                  <a:cubicBezTo>
                    <a:pt x="43194" y="21624"/>
                    <a:pt x="43193" y="21649"/>
                    <a:pt x="43193" y="21673"/>
                  </a:cubicBezTo>
                </a:path>
                <a:path w="43194" h="21674" stroke="0" extrusionOk="0">
                  <a:moveTo>
                    <a:pt x="-1" y="21106"/>
                  </a:moveTo>
                  <a:cubicBezTo>
                    <a:pt x="267" y="9372"/>
                    <a:pt x="9856" y="-1"/>
                    <a:pt x="21594" y="0"/>
                  </a:cubicBezTo>
                  <a:cubicBezTo>
                    <a:pt x="33523" y="0"/>
                    <a:pt x="43194" y="9670"/>
                    <a:pt x="43194" y="21600"/>
                  </a:cubicBezTo>
                  <a:cubicBezTo>
                    <a:pt x="43194" y="21624"/>
                    <a:pt x="43193" y="21649"/>
                    <a:pt x="43193" y="21673"/>
                  </a:cubicBezTo>
                  <a:lnTo>
                    <a:pt x="21594" y="21600"/>
                  </a:lnTo>
                  <a:close/>
                </a:path>
              </a:pathLst>
            </a:custGeom>
            <a:noFill/>
            <a:ln w="9525">
              <a:solidFill>
                <a:srgbClr val="66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Oval 15"/>
            <p:cNvSpPr>
              <a:spLocks noChangeArrowheads="1"/>
            </p:cNvSpPr>
            <p:nvPr/>
          </p:nvSpPr>
          <p:spPr bwMode="auto">
            <a:xfrm>
              <a:off x="3937" y="2016"/>
              <a:ext cx="851" cy="340"/>
            </a:xfrm>
            <a:prstGeom prst="ellipse">
              <a:avLst/>
            </a:prstGeom>
            <a:gradFill rotWithShape="0">
              <a:gsLst>
                <a:gs pos="0">
                  <a:srgbClr val="002F76"/>
                </a:gs>
                <a:gs pos="50000">
                  <a:srgbClr val="0066FF"/>
                </a:gs>
                <a:gs pos="100000">
                  <a:srgbClr val="002F76"/>
                </a:gs>
              </a:gsLst>
              <a:lin ang="0" scaled="1"/>
            </a:gradFill>
            <a:ln w="9525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Line 16"/>
            <p:cNvSpPr>
              <a:spLocks noChangeShapeType="1"/>
            </p:cNvSpPr>
            <p:nvPr/>
          </p:nvSpPr>
          <p:spPr bwMode="auto">
            <a:xfrm flipH="1">
              <a:off x="4224" y="3140"/>
              <a:ext cx="139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5" name="Line 17"/>
            <p:cNvSpPr>
              <a:spLocks noChangeShapeType="1"/>
            </p:cNvSpPr>
            <p:nvPr/>
          </p:nvSpPr>
          <p:spPr bwMode="auto">
            <a:xfrm flipV="1">
              <a:off x="4368" y="196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Line 18"/>
            <p:cNvSpPr>
              <a:spLocks noChangeShapeType="1"/>
            </p:cNvSpPr>
            <p:nvPr/>
          </p:nvSpPr>
          <p:spPr bwMode="auto">
            <a:xfrm flipV="1">
              <a:off x="4369" y="3136"/>
              <a:ext cx="437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7" name="Line 19"/>
            <p:cNvSpPr>
              <a:spLocks noChangeShapeType="1"/>
            </p:cNvSpPr>
            <p:nvPr/>
          </p:nvSpPr>
          <p:spPr bwMode="auto">
            <a:xfrm flipH="1" flipV="1">
              <a:off x="4368" y="2160"/>
              <a:ext cx="1" cy="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00" name="Freeform 20"/>
          <p:cNvSpPr>
            <a:spLocks/>
          </p:cNvSpPr>
          <p:nvPr/>
        </p:nvSpPr>
        <p:spPr bwMode="auto">
          <a:xfrm>
            <a:off x="6858000" y="3479800"/>
            <a:ext cx="838200" cy="2374900"/>
          </a:xfrm>
          <a:custGeom>
            <a:avLst/>
            <a:gdLst>
              <a:gd name="T0" fmla="*/ 838200 w 528"/>
              <a:gd name="T1" fmla="*/ 842707 h 1488"/>
              <a:gd name="T2" fmla="*/ 838200 w 528"/>
              <a:gd name="T3" fmla="*/ 2374900 h 1488"/>
              <a:gd name="T4" fmla="*/ 0 w 528"/>
              <a:gd name="T5" fmla="*/ 1532193 h 1488"/>
              <a:gd name="T6" fmla="*/ 0 w 528"/>
              <a:gd name="T7" fmla="*/ 0 h 1488"/>
              <a:gd name="T8" fmla="*/ 838200 w 528"/>
              <a:gd name="T9" fmla="*/ 842707 h 1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488"/>
              <a:gd name="T17" fmla="*/ 528 w 528"/>
              <a:gd name="T18" fmla="*/ 1488 h 1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488">
                <a:moveTo>
                  <a:pt x="528" y="528"/>
                </a:moveTo>
                <a:lnTo>
                  <a:pt x="528" y="1488"/>
                </a:lnTo>
                <a:lnTo>
                  <a:pt x="0" y="960"/>
                </a:lnTo>
                <a:lnTo>
                  <a:pt x="0" y="0"/>
                </a:lnTo>
                <a:lnTo>
                  <a:pt x="528" y="528"/>
                </a:lnTo>
                <a:close/>
              </a:path>
            </a:pathLst>
          </a:custGeom>
          <a:solidFill>
            <a:srgbClr val="FFCC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381000" y="990600"/>
          <a:ext cx="3048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9" imgW="40201200" imgH="7302600" progId="Equation.3">
                  <p:embed/>
                </p:oleObj>
              </mc:Choice>
              <mc:Fallback>
                <p:oleObj name="Equation" r:id="rId9" imgW="40201200" imgH="7302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30480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3429000" y="990600"/>
          <a:ext cx="40957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11" imgW="54011880" imgH="7302600" progId="Equation.3">
                  <p:embed/>
                </p:oleObj>
              </mc:Choice>
              <mc:Fallback>
                <p:oleObj name="Equation" r:id="rId11" imgW="54011880" imgH="7302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990600"/>
                        <a:ext cx="409575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7451725" y="1066800"/>
          <a:ext cx="16922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13" imgW="22328280" imgH="6896160" progId="Equation.3">
                  <p:embed/>
                </p:oleObj>
              </mc:Choice>
              <mc:Fallback>
                <p:oleObj name="Equation" r:id="rId13" imgW="22328280" imgH="689616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066800"/>
                        <a:ext cx="16922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28600" y="16764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就称为点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的柱面坐标</a:t>
            </a:r>
            <a:r>
              <a:rPr lang="en-US" altLang="zh-CN"/>
              <a:t>.</a:t>
            </a:r>
          </a:p>
        </p:txBody>
      </p:sp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3429000" y="2286000"/>
          <a:ext cx="22098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15" imgW="32889600" imgH="22339440" progId="Equation.3">
                  <p:embed/>
                </p:oleObj>
              </mc:Choice>
              <mc:Fallback>
                <p:oleObj name="Equation" r:id="rId15" imgW="32889600" imgH="223394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0"/>
                        <a:ext cx="22098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1371600" y="2743200"/>
          <a:ext cx="160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17" imgW="23140800" imgH="6489720" progId="Equation.3">
                  <p:embed/>
                </p:oleObj>
              </mc:Choice>
              <mc:Fallback>
                <p:oleObj name="Equation" r:id="rId17" imgW="23140800" imgH="64897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16002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28"/>
          <p:cNvGraphicFramePr>
            <a:graphicFrameLocks noChangeAspect="1"/>
          </p:cNvGraphicFramePr>
          <p:nvPr/>
        </p:nvGraphicFramePr>
        <p:xfrm>
          <a:off x="1371600" y="3352800"/>
          <a:ext cx="7620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19" imgW="11360880" imgH="4457880" progId="Equation.3">
                  <p:embed/>
                </p:oleObj>
              </mc:Choice>
              <mc:Fallback>
                <p:oleObj name="Equation" r:id="rId19" imgW="11360880" imgH="44578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52800"/>
                        <a:ext cx="762000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1371600" y="2286000"/>
          <a:ext cx="1600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21" imgW="23546880" imgH="6489720" progId="Equation.3">
                  <p:embed/>
                </p:oleObj>
              </mc:Choice>
              <mc:Fallback>
                <p:oleObj name="Equation" r:id="rId21" imgW="23546880" imgH="648972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16002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" name="AutoShape 30"/>
          <p:cNvSpPr>
            <a:spLocks/>
          </p:cNvSpPr>
          <p:nvPr/>
        </p:nvSpPr>
        <p:spPr bwMode="auto">
          <a:xfrm>
            <a:off x="838200" y="23622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4267200" y="16764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直角坐标与柱面坐标的关系</a:t>
            </a:r>
            <a:r>
              <a:rPr lang="en-US" altLang="zh-CN"/>
              <a:t>:</a:t>
            </a:r>
          </a:p>
        </p:txBody>
      </p:sp>
      <p:graphicFrame>
        <p:nvGraphicFramePr>
          <p:cNvPr id="20512" name="Object 32"/>
          <p:cNvGraphicFramePr>
            <a:graphicFrameLocks noChangeAspect="1"/>
          </p:cNvGraphicFramePr>
          <p:nvPr/>
        </p:nvGraphicFramePr>
        <p:xfrm>
          <a:off x="1263650" y="4522788"/>
          <a:ext cx="14351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23" imgW="19891080" imgH="7302600" progId="Equation.3">
                  <p:embed/>
                </p:oleObj>
              </mc:Choice>
              <mc:Fallback>
                <p:oleObj name="Equation" r:id="rId23" imgW="19891080" imgH="7302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522788"/>
                        <a:ext cx="14351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533400" y="38862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坐标面分别为</a:t>
            </a:r>
          </a:p>
        </p:txBody>
      </p:sp>
      <p:sp>
        <p:nvSpPr>
          <p:cNvPr id="20514" name="AutoShape 34"/>
          <p:cNvSpPr>
            <a:spLocks noChangeArrowheads="1"/>
          </p:cNvSpPr>
          <p:nvPr/>
        </p:nvSpPr>
        <p:spPr bwMode="auto">
          <a:xfrm>
            <a:off x="2743200" y="4683125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3810000" y="4475163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圆柱面</a:t>
            </a:r>
          </a:p>
        </p:txBody>
      </p:sp>
      <p:graphicFrame>
        <p:nvGraphicFramePr>
          <p:cNvPr id="20516" name="Object 36"/>
          <p:cNvGraphicFramePr>
            <a:graphicFrameLocks noChangeAspect="1"/>
          </p:cNvGraphicFramePr>
          <p:nvPr/>
        </p:nvGraphicFramePr>
        <p:xfrm>
          <a:off x="1295400" y="5105400"/>
          <a:ext cx="14065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25" imgW="19485000" imgH="6896160" progId="Equation.3">
                  <p:embed/>
                </p:oleObj>
              </mc:Choice>
              <mc:Fallback>
                <p:oleObj name="Equation" r:id="rId25" imgW="19485000" imgH="689616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05400"/>
                        <a:ext cx="14065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7" name="AutoShape 37"/>
          <p:cNvSpPr>
            <a:spLocks noChangeArrowheads="1"/>
          </p:cNvSpPr>
          <p:nvPr/>
        </p:nvSpPr>
        <p:spPr bwMode="auto">
          <a:xfrm>
            <a:off x="2743200" y="52959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3810000" y="51054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半平面</a:t>
            </a:r>
          </a:p>
        </p:txBody>
      </p:sp>
      <p:graphicFrame>
        <p:nvGraphicFramePr>
          <p:cNvPr id="20519" name="Object 39"/>
          <p:cNvGraphicFramePr>
            <a:graphicFrameLocks noChangeAspect="1"/>
          </p:cNvGraphicFramePr>
          <p:nvPr/>
        </p:nvGraphicFramePr>
        <p:xfrm>
          <a:off x="1320800" y="5721350"/>
          <a:ext cx="1346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27" imgW="18672480" imgH="6896160" progId="Equation.3">
                  <p:embed/>
                </p:oleObj>
              </mc:Choice>
              <mc:Fallback>
                <p:oleObj name="Equation" r:id="rId27" imgW="18672480" imgH="689616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721350"/>
                        <a:ext cx="13462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0" name="AutoShape 40"/>
          <p:cNvSpPr>
            <a:spLocks noChangeArrowheads="1"/>
          </p:cNvSpPr>
          <p:nvPr/>
        </p:nvSpPr>
        <p:spPr bwMode="auto">
          <a:xfrm>
            <a:off x="2743200" y="58674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3810000" y="565308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平面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705600" y="5149850"/>
            <a:ext cx="298450" cy="412750"/>
            <a:chOff x="4272" y="3196"/>
            <a:chExt cx="188" cy="260"/>
          </a:xfrm>
        </p:grpSpPr>
        <p:graphicFrame>
          <p:nvGraphicFramePr>
            <p:cNvPr id="11280" name="Object 43"/>
            <p:cNvGraphicFramePr>
              <a:graphicFrameLocks noChangeAspect="1"/>
            </p:cNvGraphicFramePr>
            <p:nvPr/>
          </p:nvGraphicFramePr>
          <p:xfrm>
            <a:off x="4272" y="3279"/>
            <a:ext cx="13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1" name="Equation" r:id="rId29" imgW="7705080" imgH="10147320" progId="Equation.3">
                    <p:embed/>
                  </p:oleObj>
                </mc:Choice>
                <mc:Fallback>
                  <p:oleObj name="Equation" r:id="rId29" imgW="7705080" imgH="1014732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279"/>
                          <a:ext cx="133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9" name="Freeform 44"/>
            <p:cNvSpPr>
              <a:spLocks/>
            </p:cNvSpPr>
            <p:nvPr/>
          </p:nvSpPr>
          <p:spPr bwMode="auto">
            <a:xfrm>
              <a:off x="4329" y="3196"/>
              <a:ext cx="131" cy="43"/>
            </a:xfrm>
            <a:custGeom>
              <a:avLst/>
              <a:gdLst>
                <a:gd name="T0" fmla="*/ 0 w 144"/>
                <a:gd name="T1" fmla="*/ 0 h 48"/>
                <a:gd name="T2" fmla="*/ 44 w 144"/>
                <a:gd name="T3" fmla="*/ 43 h 48"/>
                <a:gd name="T4" fmla="*/ 131 w 144"/>
                <a:gd name="T5" fmla="*/ 0 h 48"/>
                <a:gd name="T6" fmla="*/ 0 60000 65536"/>
                <a:gd name="T7" fmla="*/ 0 60000 65536"/>
                <a:gd name="T8" fmla="*/ 0 60000 65536"/>
                <a:gd name="T9" fmla="*/ 0 w 144"/>
                <a:gd name="T10" fmla="*/ 0 h 48"/>
                <a:gd name="T11" fmla="*/ 144 w 14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48">
                  <a:moveTo>
                    <a:pt x="0" y="0"/>
                  </a:moveTo>
                  <a:cubicBezTo>
                    <a:pt x="12" y="24"/>
                    <a:pt x="24" y="48"/>
                    <a:pt x="48" y="48"/>
                  </a:cubicBezTo>
                  <a:cubicBezTo>
                    <a:pt x="72" y="48"/>
                    <a:pt x="128" y="8"/>
                    <a:pt x="144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25" name="Object 45"/>
          <p:cNvGraphicFramePr>
            <a:graphicFrameLocks noChangeAspect="1"/>
          </p:cNvGraphicFramePr>
          <p:nvPr/>
        </p:nvGraphicFramePr>
        <p:xfrm>
          <a:off x="6629400" y="3352800"/>
          <a:ext cx="2508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31" imgW="3643200" imgH="4457880" progId="Equation.3">
                  <p:embed/>
                </p:oleObj>
              </mc:Choice>
              <mc:Fallback>
                <p:oleObj name="Equation" r:id="rId31" imgW="3643200" imgH="445788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352800"/>
                        <a:ext cx="25082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6" name="Line 46"/>
          <p:cNvSpPr>
            <a:spLocks noChangeShapeType="1"/>
          </p:cNvSpPr>
          <p:nvPr/>
        </p:nvSpPr>
        <p:spPr bwMode="auto">
          <a:xfrm>
            <a:off x="6875463" y="3505200"/>
            <a:ext cx="287337" cy="2873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486400" y="3048000"/>
            <a:ext cx="2971800" cy="1066800"/>
            <a:chOff x="3216" y="432"/>
            <a:chExt cx="1872" cy="672"/>
          </a:xfrm>
        </p:grpSpPr>
        <p:sp>
          <p:nvSpPr>
            <p:cNvPr id="11307" name="AutoShape 48"/>
            <p:cNvSpPr>
              <a:spLocks noChangeArrowheads="1"/>
            </p:cNvSpPr>
            <p:nvPr/>
          </p:nvSpPr>
          <p:spPr bwMode="auto">
            <a:xfrm>
              <a:off x="3216" y="432"/>
              <a:ext cx="1872" cy="672"/>
            </a:xfrm>
            <a:prstGeom prst="parallelogram">
              <a:avLst>
                <a:gd name="adj" fmla="val 69643"/>
              </a:avLst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Line 49"/>
            <p:cNvSpPr>
              <a:spLocks noChangeShapeType="1"/>
            </p:cNvSpPr>
            <p:nvPr/>
          </p:nvSpPr>
          <p:spPr bwMode="auto">
            <a:xfrm flipH="1">
              <a:off x="4615" y="912"/>
              <a:ext cx="144" cy="19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30" name="Line 50"/>
          <p:cNvSpPr>
            <a:spLocks noChangeShapeType="1"/>
          </p:cNvSpPr>
          <p:nvPr/>
        </p:nvSpPr>
        <p:spPr bwMode="auto">
          <a:xfrm>
            <a:off x="6875463" y="5046663"/>
            <a:ext cx="280987" cy="2809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137400" y="3581400"/>
            <a:ext cx="1536700" cy="365125"/>
            <a:chOff x="4544" y="2208"/>
            <a:chExt cx="968" cy="230"/>
          </a:xfrm>
        </p:grpSpPr>
        <p:graphicFrame>
          <p:nvGraphicFramePr>
            <p:cNvPr id="11279" name="Object 52"/>
            <p:cNvGraphicFramePr>
              <a:graphicFrameLocks noChangeAspect="1"/>
            </p:cNvGraphicFramePr>
            <p:nvPr/>
          </p:nvGraphicFramePr>
          <p:xfrm>
            <a:off x="4656" y="2208"/>
            <a:ext cx="85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" name="Equation" r:id="rId33" imgW="48324960" imgH="12992040" progId="Equation.3">
                    <p:embed/>
                  </p:oleObj>
                </mc:Choice>
                <mc:Fallback>
                  <p:oleObj name="Equation" r:id="rId33" imgW="48324960" imgH="1299204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08"/>
                          <a:ext cx="856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6" name="Oval 53"/>
            <p:cNvSpPr>
              <a:spLocks noChangeArrowheads="1"/>
            </p:cNvSpPr>
            <p:nvPr/>
          </p:nvSpPr>
          <p:spPr bwMode="auto">
            <a:xfrm>
              <a:off x="4544" y="2304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34" name="Object 54"/>
          <p:cNvGraphicFramePr>
            <a:graphicFrameLocks noChangeAspect="1"/>
          </p:cNvGraphicFramePr>
          <p:nvPr/>
        </p:nvGraphicFramePr>
        <p:xfrm>
          <a:off x="6934200" y="5562600"/>
          <a:ext cx="26193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35" imgW="9329760" imgH="10147320" progId="Equation.3">
                  <p:embed/>
                </p:oleObj>
              </mc:Choice>
              <mc:Fallback>
                <p:oleObj name="Equation" r:id="rId35" imgW="9329760" imgH="1014732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562600"/>
                        <a:ext cx="261938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5" name="Line 55"/>
          <p:cNvSpPr>
            <a:spLocks noChangeShapeType="1"/>
          </p:cNvSpPr>
          <p:nvPr/>
        </p:nvSpPr>
        <p:spPr bwMode="auto">
          <a:xfrm flipV="1">
            <a:off x="7162800" y="3792538"/>
            <a:ext cx="0" cy="1524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36" name="Object 56"/>
          <p:cNvGraphicFramePr>
            <a:graphicFrameLocks noChangeAspect="1"/>
          </p:cNvGraphicFramePr>
          <p:nvPr/>
        </p:nvGraphicFramePr>
        <p:xfrm>
          <a:off x="7315200" y="5257800"/>
          <a:ext cx="1066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37" imgW="16235280" imgH="6489720" progId="Equation.3">
                  <p:embed/>
                </p:oleObj>
              </mc:Choice>
              <mc:Fallback>
                <p:oleObj name="Equation" r:id="rId37" imgW="16235280" imgH="648972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257800"/>
                        <a:ext cx="1066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7" name="Freeform 57"/>
          <p:cNvSpPr>
            <a:spLocks/>
          </p:cNvSpPr>
          <p:nvPr/>
        </p:nvSpPr>
        <p:spPr bwMode="auto">
          <a:xfrm>
            <a:off x="6969125" y="5181600"/>
            <a:ext cx="76200" cy="381000"/>
          </a:xfrm>
          <a:custGeom>
            <a:avLst/>
            <a:gdLst>
              <a:gd name="T0" fmla="*/ 76200 w 48"/>
              <a:gd name="T1" fmla="*/ 0 h 240"/>
              <a:gd name="T2" fmla="*/ 0 w 48"/>
              <a:gd name="T3" fmla="*/ 228600 h 240"/>
              <a:gd name="T4" fmla="*/ 76200 w 48"/>
              <a:gd name="T5" fmla="*/ 381000 h 240"/>
              <a:gd name="T6" fmla="*/ 0 60000 65536"/>
              <a:gd name="T7" fmla="*/ 0 60000 65536"/>
              <a:gd name="T8" fmla="*/ 0 60000 65536"/>
              <a:gd name="T9" fmla="*/ 0 w 48"/>
              <a:gd name="T10" fmla="*/ 0 h 240"/>
              <a:gd name="T11" fmla="*/ 48 w 4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0">
                <a:moveTo>
                  <a:pt x="48" y="0"/>
                </a:moveTo>
                <a:cubicBezTo>
                  <a:pt x="24" y="52"/>
                  <a:pt x="0" y="104"/>
                  <a:pt x="0" y="144"/>
                </a:cubicBezTo>
                <a:cubicBezTo>
                  <a:pt x="0" y="184"/>
                  <a:pt x="24" y="212"/>
                  <a:pt x="48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8" name="Picture 58"/>
          <p:cNvPicPr>
            <a:picLocks noChangeAspect="1" noChangeArrowheads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6553200" y="4859338"/>
            <a:ext cx="3048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" grpId="0" animBg="1"/>
      <p:bldP spid="20505" grpId="0" autoUpdateAnimBg="0"/>
      <p:bldP spid="20510" grpId="0" animBg="1"/>
      <p:bldP spid="20511" grpId="0" autoUpdateAnimBg="0"/>
      <p:bldP spid="20513" grpId="0" autoUpdateAnimBg="0"/>
      <p:bldP spid="20514" grpId="0" animBg="1"/>
      <p:bldP spid="20515" grpId="0" autoUpdateAnimBg="0"/>
      <p:bldP spid="20517" grpId="0" animBg="1"/>
      <p:bldP spid="20518" grpId="0" autoUpdateAnimBg="0"/>
      <p:bldP spid="20520" grpId="0" animBg="1"/>
      <p:bldP spid="20521" grpId="0" autoUpdateAnimBg="0"/>
      <p:bldP spid="20526" grpId="0" animBg="1"/>
      <p:bldP spid="20530" grpId="0" animBg="1"/>
      <p:bldP spid="20535" grpId="0" animBg="1"/>
      <p:bldP spid="205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44" name="Object 40"/>
          <p:cNvGraphicFramePr>
            <a:graphicFrameLocks noChangeAspect="1"/>
          </p:cNvGraphicFramePr>
          <p:nvPr/>
        </p:nvGraphicFramePr>
        <p:xfrm>
          <a:off x="1193800" y="1295400"/>
          <a:ext cx="2717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3" imgW="1002865" imgH="203112" progId="Equation.3">
                  <p:embed/>
                </p:oleObj>
              </mc:Choice>
              <mc:Fallback>
                <p:oleObj name="Equation" r:id="rId3" imgW="1002865" imgH="20311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295400"/>
                        <a:ext cx="27178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" name="Object 41"/>
          <p:cNvGraphicFramePr>
            <a:graphicFrameLocks noChangeAspect="1"/>
          </p:cNvGraphicFramePr>
          <p:nvPr/>
        </p:nvGraphicFramePr>
        <p:xfrm>
          <a:off x="1473200" y="2209800"/>
          <a:ext cx="1943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5" imgW="1943100" imgH="1511300" progId="Equation.3">
                  <p:embed/>
                </p:oleObj>
              </mc:Choice>
              <mc:Fallback>
                <p:oleObj name="Equation" r:id="rId5" imgW="1943100" imgH="15113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209800"/>
                        <a:ext cx="19431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6" name="Object 42"/>
          <p:cNvGraphicFramePr>
            <a:graphicFrameLocks noChangeAspect="1"/>
          </p:cNvGraphicFramePr>
          <p:nvPr/>
        </p:nvGraphicFramePr>
        <p:xfrm>
          <a:off x="609600" y="4176713"/>
          <a:ext cx="5553075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7" imgW="2311400" imgH="774700" progId="Equation.DSMT4">
                  <p:embed/>
                </p:oleObj>
              </mc:Choice>
              <mc:Fallback>
                <p:oleObj name="Equation" r:id="rId7" imgW="2311400" imgH="7747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76713"/>
                        <a:ext cx="5553075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629400" y="2514600"/>
            <a:ext cx="762000" cy="695325"/>
            <a:chOff x="4608" y="1543"/>
            <a:chExt cx="458" cy="438"/>
          </a:xfrm>
        </p:grpSpPr>
        <p:sp>
          <p:nvSpPr>
            <p:cNvPr id="12346" name="Line 44"/>
            <p:cNvSpPr>
              <a:spLocks noChangeShapeType="1"/>
            </p:cNvSpPr>
            <p:nvPr/>
          </p:nvSpPr>
          <p:spPr bwMode="auto">
            <a:xfrm>
              <a:off x="4608" y="1543"/>
              <a:ext cx="333" cy="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Line 45"/>
            <p:cNvSpPr>
              <a:spLocks noChangeShapeType="1"/>
            </p:cNvSpPr>
            <p:nvPr/>
          </p:nvSpPr>
          <p:spPr bwMode="auto">
            <a:xfrm>
              <a:off x="4608" y="1546"/>
              <a:ext cx="458" cy="2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550" name="Object 46"/>
          <p:cNvGraphicFramePr>
            <a:graphicFrameLocks noChangeAspect="1"/>
          </p:cNvGraphicFramePr>
          <p:nvPr/>
        </p:nvGraphicFramePr>
        <p:xfrm>
          <a:off x="6324600" y="1143000"/>
          <a:ext cx="250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9" imgW="139680" imgH="177840" progId="Equation.3">
                  <p:embed/>
                </p:oleObj>
              </mc:Choice>
              <mc:Fallback>
                <p:oleObj name="Equation" r:id="rId9" imgW="139680" imgH="1778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143000"/>
                        <a:ext cx="2508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1" name="Object 47"/>
          <p:cNvGraphicFramePr>
            <a:graphicFrameLocks noChangeAspect="1"/>
          </p:cNvGraphicFramePr>
          <p:nvPr/>
        </p:nvGraphicFramePr>
        <p:xfrm>
          <a:off x="7620000" y="1447800"/>
          <a:ext cx="457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11" imgW="6486480" imgH="6489720" progId="Equation.3">
                  <p:embed/>
                </p:oleObj>
              </mc:Choice>
              <mc:Fallback>
                <p:oleObj name="Equation" r:id="rId11" imgW="6486480" imgH="64897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457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2" name="Object 48"/>
          <p:cNvGraphicFramePr>
            <a:graphicFrameLocks noChangeAspect="1"/>
          </p:cNvGraphicFramePr>
          <p:nvPr/>
        </p:nvGraphicFramePr>
        <p:xfrm>
          <a:off x="6248400" y="4038600"/>
          <a:ext cx="2057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13" imgW="30858480" imgH="6489720" progId="Equation.3">
                  <p:embed/>
                </p:oleObj>
              </mc:Choice>
              <mc:Fallback>
                <p:oleObj name="Equation" r:id="rId13" imgW="30858480" imgH="64897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038600"/>
                        <a:ext cx="2057400" cy="4349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99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477000" y="2667000"/>
            <a:ext cx="304800" cy="439738"/>
            <a:chOff x="4080" y="1680"/>
            <a:chExt cx="192" cy="277"/>
          </a:xfrm>
        </p:grpSpPr>
        <p:graphicFrame>
          <p:nvGraphicFramePr>
            <p:cNvPr id="12303" name="Object 50"/>
            <p:cNvGraphicFramePr>
              <a:graphicFrameLocks noChangeAspect="1"/>
            </p:cNvGraphicFramePr>
            <p:nvPr/>
          </p:nvGraphicFramePr>
          <p:xfrm>
            <a:off x="4128" y="1776"/>
            <a:ext cx="13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2" name="Equation" r:id="rId15" imgW="304560" imgH="406440" progId="Equation.3">
                    <p:embed/>
                  </p:oleObj>
                </mc:Choice>
                <mc:Fallback>
                  <p:oleObj name="Equation" r:id="rId15" imgW="304560" imgH="40644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776"/>
                          <a:ext cx="137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5" name="Freeform 51"/>
            <p:cNvSpPr>
              <a:spLocks/>
            </p:cNvSpPr>
            <p:nvPr/>
          </p:nvSpPr>
          <p:spPr bwMode="auto">
            <a:xfrm>
              <a:off x="4080" y="1680"/>
              <a:ext cx="192" cy="47"/>
            </a:xfrm>
            <a:custGeom>
              <a:avLst/>
              <a:gdLst>
                <a:gd name="T0" fmla="*/ 0 w 144"/>
                <a:gd name="T1" fmla="*/ 0 h 48"/>
                <a:gd name="T2" fmla="*/ 128 w 144"/>
                <a:gd name="T3" fmla="*/ 47 h 48"/>
                <a:gd name="T4" fmla="*/ 192 w 144"/>
                <a:gd name="T5" fmla="*/ 0 h 48"/>
                <a:gd name="T6" fmla="*/ 0 60000 65536"/>
                <a:gd name="T7" fmla="*/ 0 60000 65536"/>
                <a:gd name="T8" fmla="*/ 0 60000 65536"/>
                <a:gd name="T9" fmla="*/ 0 w 144"/>
                <a:gd name="T10" fmla="*/ 0 h 48"/>
                <a:gd name="T11" fmla="*/ 144 w 14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48">
                  <a:moveTo>
                    <a:pt x="0" y="0"/>
                  </a:moveTo>
                  <a:cubicBezTo>
                    <a:pt x="36" y="24"/>
                    <a:pt x="72" y="48"/>
                    <a:pt x="96" y="48"/>
                  </a:cubicBezTo>
                  <a:cubicBezTo>
                    <a:pt x="120" y="48"/>
                    <a:pt x="136" y="8"/>
                    <a:pt x="144" y="0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296" name="Object 56"/>
          <p:cNvGraphicFramePr>
            <a:graphicFrameLocks noChangeAspect="1"/>
          </p:cNvGraphicFramePr>
          <p:nvPr/>
        </p:nvGraphicFramePr>
        <p:xfrm>
          <a:off x="6043613" y="3154363"/>
          <a:ext cx="2047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17" imgW="291960" imgH="304920" progId="Equation.3">
                  <p:embed/>
                </p:oleObj>
              </mc:Choice>
              <mc:Fallback>
                <p:oleObj name="Equation" r:id="rId17" imgW="291960" imgH="30492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3154363"/>
                        <a:ext cx="2047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57"/>
          <p:cNvGraphicFramePr>
            <a:graphicFrameLocks noChangeAspect="1"/>
          </p:cNvGraphicFramePr>
          <p:nvPr/>
        </p:nvGraphicFramePr>
        <p:xfrm>
          <a:off x="7935913" y="2590800"/>
          <a:ext cx="217487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19" imgW="304560" imgH="406440" progId="Equation.3">
                  <p:embed/>
                </p:oleObj>
              </mc:Choice>
              <mc:Fallback>
                <p:oleObj name="Equation" r:id="rId19" imgW="304560" imgH="4064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913" y="2590800"/>
                        <a:ext cx="217487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58"/>
          <p:cNvGraphicFramePr>
            <a:graphicFrameLocks noChangeAspect="1"/>
          </p:cNvGraphicFramePr>
          <p:nvPr/>
        </p:nvGraphicFramePr>
        <p:xfrm>
          <a:off x="6269038" y="609600"/>
          <a:ext cx="250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21" imgW="3643200" imgH="4457880" progId="Equation.3">
                  <p:embed/>
                </p:oleObj>
              </mc:Choice>
              <mc:Fallback>
                <p:oleObj name="Equation" r:id="rId21" imgW="3643200" imgH="44578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609600"/>
                        <a:ext cx="250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Line 59"/>
          <p:cNvSpPr>
            <a:spLocks noChangeShapeType="1"/>
          </p:cNvSpPr>
          <p:nvPr/>
        </p:nvSpPr>
        <p:spPr bwMode="auto">
          <a:xfrm>
            <a:off x="6629400" y="25146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Line 60"/>
          <p:cNvSpPr>
            <a:spLocks noChangeShapeType="1"/>
          </p:cNvSpPr>
          <p:nvPr/>
        </p:nvSpPr>
        <p:spPr bwMode="auto">
          <a:xfrm flipV="1">
            <a:off x="6629400" y="609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Line 61"/>
          <p:cNvSpPr>
            <a:spLocks noChangeShapeType="1"/>
          </p:cNvSpPr>
          <p:nvPr/>
        </p:nvSpPr>
        <p:spPr bwMode="auto">
          <a:xfrm flipH="1">
            <a:off x="58674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6858000" y="1219200"/>
            <a:ext cx="769938" cy="1027113"/>
            <a:chOff x="4320" y="768"/>
            <a:chExt cx="485" cy="647"/>
          </a:xfrm>
        </p:grpSpPr>
        <p:grpSp>
          <p:nvGrpSpPr>
            <p:cNvPr id="12335" name="Group 62"/>
            <p:cNvGrpSpPr>
              <a:grpSpLocks/>
            </p:cNvGrpSpPr>
            <p:nvPr/>
          </p:nvGrpSpPr>
          <p:grpSpPr bwMode="auto">
            <a:xfrm>
              <a:off x="4320" y="768"/>
              <a:ext cx="480" cy="422"/>
              <a:chOff x="4800" y="2544"/>
              <a:chExt cx="480" cy="422"/>
            </a:xfrm>
          </p:grpSpPr>
          <p:sp>
            <p:nvSpPr>
              <p:cNvPr id="12341" name="Line 63"/>
              <p:cNvSpPr>
                <a:spLocks noChangeShapeType="1"/>
              </p:cNvSpPr>
              <p:nvPr/>
            </p:nvSpPr>
            <p:spPr bwMode="auto">
              <a:xfrm>
                <a:off x="5088" y="2593"/>
                <a:ext cx="192" cy="97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2" name="Arc 64"/>
              <p:cNvSpPr>
                <a:spLocks/>
              </p:cNvSpPr>
              <p:nvPr/>
            </p:nvSpPr>
            <p:spPr bwMode="auto">
              <a:xfrm flipH="1">
                <a:off x="4800" y="2544"/>
                <a:ext cx="284" cy="228"/>
              </a:xfrm>
              <a:custGeom>
                <a:avLst/>
                <a:gdLst>
                  <a:gd name="T0" fmla="*/ 1 w 21294"/>
                  <a:gd name="T1" fmla="*/ 3 h 16846"/>
                  <a:gd name="T2" fmla="*/ 0 w 21294"/>
                  <a:gd name="T3" fmla="*/ 1 h 16846"/>
                  <a:gd name="T4" fmla="*/ 4 w 21294"/>
                  <a:gd name="T5" fmla="*/ 0 h 16846"/>
                  <a:gd name="T6" fmla="*/ 0 60000 65536"/>
                  <a:gd name="T7" fmla="*/ 0 60000 65536"/>
                  <a:gd name="T8" fmla="*/ 0 60000 65536"/>
                  <a:gd name="T9" fmla="*/ 0 w 21294"/>
                  <a:gd name="T10" fmla="*/ 0 h 16846"/>
                  <a:gd name="T11" fmla="*/ 21294 w 21294"/>
                  <a:gd name="T12" fmla="*/ 16846 h 168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294" h="16846" fill="none" extrusionOk="0">
                    <a:moveTo>
                      <a:pt x="7774" y="16846"/>
                    </a:moveTo>
                    <a:cubicBezTo>
                      <a:pt x="3652" y="13538"/>
                      <a:pt x="886" y="8834"/>
                      <a:pt x="0" y="3623"/>
                    </a:cubicBezTo>
                  </a:path>
                  <a:path w="21294" h="16846" stroke="0" extrusionOk="0">
                    <a:moveTo>
                      <a:pt x="7774" y="16846"/>
                    </a:moveTo>
                    <a:cubicBezTo>
                      <a:pt x="3652" y="13538"/>
                      <a:pt x="886" y="8834"/>
                      <a:pt x="0" y="3623"/>
                    </a:cubicBezTo>
                    <a:lnTo>
                      <a:pt x="21294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3" name="Arc 65"/>
              <p:cNvSpPr>
                <a:spLocks/>
              </p:cNvSpPr>
              <p:nvPr/>
            </p:nvSpPr>
            <p:spPr bwMode="auto">
              <a:xfrm flipV="1">
                <a:off x="5040" y="2688"/>
                <a:ext cx="240" cy="275"/>
              </a:xfrm>
              <a:custGeom>
                <a:avLst/>
                <a:gdLst>
                  <a:gd name="T0" fmla="*/ 1 w 21600"/>
                  <a:gd name="T1" fmla="*/ 0 h 26699"/>
                  <a:gd name="T2" fmla="*/ 3 w 21600"/>
                  <a:gd name="T3" fmla="*/ 3 h 26699"/>
                  <a:gd name="T4" fmla="*/ 0 w 21600"/>
                  <a:gd name="T5" fmla="*/ 2 h 266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699"/>
                  <a:gd name="T11" fmla="*/ 21600 w 21600"/>
                  <a:gd name="T12" fmla="*/ 26699 h 266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699" fill="none" extrusionOk="0">
                    <a:moveTo>
                      <a:pt x="7051" y="0"/>
                    </a:moveTo>
                    <a:cubicBezTo>
                      <a:pt x="15758" y="3007"/>
                      <a:pt x="21600" y="11205"/>
                      <a:pt x="21600" y="20417"/>
                    </a:cubicBezTo>
                    <a:cubicBezTo>
                      <a:pt x="21600" y="22545"/>
                      <a:pt x="21285" y="24662"/>
                      <a:pt x="20666" y="26699"/>
                    </a:cubicBezTo>
                  </a:path>
                  <a:path w="21600" h="26699" stroke="0" extrusionOk="0">
                    <a:moveTo>
                      <a:pt x="7051" y="0"/>
                    </a:moveTo>
                    <a:cubicBezTo>
                      <a:pt x="15758" y="3007"/>
                      <a:pt x="21600" y="11205"/>
                      <a:pt x="21600" y="20417"/>
                    </a:cubicBezTo>
                    <a:cubicBezTo>
                      <a:pt x="21600" y="22545"/>
                      <a:pt x="21285" y="24662"/>
                      <a:pt x="20666" y="26699"/>
                    </a:cubicBezTo>
                    <a:lnTo>
                      <a:pt x="0" y="20417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4" name="Line 66"/>
              <p:cNvSpPr>
                <a:spLocks noChangeShapeType="1"/>
              </p:cNvSpPr>
              <p:nvPr/>
            </p:nvSpPr>
            <p:spPr bwMode="auto">
              <a:xfrm>
                <a:off x="4982" y="2774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36" name="Group 67"/>
            <p:cNvGrpSpPr>
              <a:grpSpLocks/>
            </p:cNvGrpSpPr>
            <p:nvPr/>
          </p:nvGrpSpPr>
          <p:grpSpPr bwMode="auto">
            <a:xfrm>
              <a:off x="4512" y="816"/>
              <a:ext cx="293" cy="599"/>
              <a:chOff x="4987" y="2352"/>
              <a:chExt cx="293" cy="599"/>
            </a:xfrm>
          </p:grpSpPr>
          <p:sp>
            <p:nvSpPr>
              <p:cNvPr id="12337" name="Line 68"/>
              <p:cNvSpPr>
                <a:spLocks noChangeShapeType="1"/>
              </p:cNvSpPr>
              <p:nvPr/>
            </p:nvSpPr>
            <p:spPr bwMode="auto">
              <a:xfrm>
                <a:off x="5280" y="2459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8" name="Line 69"/>
              <p:cNvSpPr>
                <a:spLocks noChangeShapeType="1"/>
              </p:cNvSpPr>
              <p:nvPr/>
            </p:nvSpPr>
            <p:spPr bwMode="auto">
              <a:xfrm>
                <a:off x="5123" y="2702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9" name="Line 70"/>
              <p:cNvSpPr>
                <a:spLocks noChangeShapeType="1"/>
              </p:cNvSpPr>
              <p:nvPr/>
            </p:nvSpPr>
            <p:spPr bwMode="auto">
              <a:xfrm>
                <a:off x="5091" y="2352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0" name="Line 71"/>
              <p:cNvSpPr>
                <a:spLocks noChangeShapeType="1"/>
              </p:cNvSpPr>
              <p:nvPr/>
            </p:nvSpPr>
            <p:spPr bwMode="auto">
              <a:xfrm>
                <a:off x="4987" y="2539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105"/>
          <p:cNvGrpSpPr>
            <a:grpSpLocks/>
          </p:cNvGrpSpPr>
          <p:nvPr/>
        </p:nvGrpSpPr>
        <p:grpSpPr bwMode="auto">
          <a:xfrm>
            <a:off x="6629400" y="1295400"/>
            <a:ext cx="990600" cy="974725"/>
            <a:chOff x="4176" y="816"/>
            <a:chExt cx="624" cy="614"/>
          </a:xfrm>
        </p:grpSpPr>
        <p:grpSp>
          <p:nvGrpSpPr>
            <p:cNvPr id="12327" name="Group 52"/>
            <p:cNvGrpSpPr>
              <a:grpSpLocks/>
            </p:cNvGrpSpPr>
            <p:nvPr/>
          </p:nvGrpSpPr>
          <p:grpSpPr bwMode="auto">
            <a:xfrm>
              <a:off x="4176" y="816"/>
              <a:ext cx="458" cy="438"/>
              <a:chOff x="4608" y="822"/>
              <a:chExt cx="458" cy="438"/>
            </a:xfrm>
          </p:grpSpPr>
          <p:sp>
            <p:nvSpPr>
              <p:cNvPr id="12333" name="Line 53"/>
              <p:cNvSpPr>
                <a:spLocks noChangeShapeType="1"/>
              </p:cNvSpPr>
              <p:nvPr/>
            </p:nvSpPr>
            <p:spPr bwMode="auto">
              <a:xfrm>
                <a:off x="4608" y="822"/>
                <a:ext cx="333" cy="4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4" name="Line 54"/>
              <p:cNvSpPr>
                <a:spLocks noChangeShapeType="1"/>
              </p:cNvSpPr>
              <p:nvPr/>
            </p:nvSpPr>
            <p:spPr bwMode="auto">
              <a:xfrm>
                <a:off x="4608" y="834"/>
                <a:ext cx="458" cy="2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28" name="Group 72"/>
            <p:cNvGrpSpPr>
              <a:grpSpLocks/>
            </p:cNvGrpSpPr>
            <p:nvPr/>
          </p:nvGrpSpPr>
          <p:grpSpPr bwMode="auto">
            <a:xfrm>
              <a:off x="4320" y="1008"/>
              <a:ext cx="480" cy="422"/>
              <a:chOff x="4800" y="2544"/>
              <a:chExt cx="480" cy="422"/>
            </a:xfrm>
          </p:grpSpPr>
          <p:sp>
            <p:nvSpPr>
              <p:cNvPr id="12329" name="Line 73"/>
              <p:cNvSpPr>
                <a:spLocks noChangeShapeType="1"/>
              </p:cNvSpPr>
              <p:nvPr/>
            </p:nvSpPr>
            <p:spPr bwMode="auto">
              <a:xfrm>
                <a:off x="5088" y="2593"/>
                <a:ext cx="192" cy="97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0" name="Arc 74"/>
              <p:cNvSpPr>
                <a:spLocks/>
              </p:cNvSpPr>
              <p:nvPr/>
            </p:nvSpPr>
            <p:spPr bwMode="auto">
              <a:xfrm flipH="1">
                <a:off x="4800" y="2544"/>
                <a:ext cx="284" cy="228"/>
              </a:xfrm>
              <a:custGeom>
                <a:avLst/>
                <a:gdLst>
                  <a:gd name="T0" fmla="*/ 1 w 21294"/>
                  <a:gd name="T1" fmla="*/ 3 h 16846"/>
                  <a:gd name="T2" fmla="*/ 0 w 21294"/>
                  <a:gd name="T3" fmla="*/ 1 h 16846"/>
                  <a:gd name="T4" fmla="*/ 4 w 21294"/>
                  <a:gd name="T5" fmla="*/ 0 h 16846"/>
                  <a:gd name="T6" fmla="*/ 0 60000 65536"/>
                  <a:gd name="T7" fmla="*/ 0 60000 65536"/>
                  <a:gd name="T8" fmla="*/ 0 60000 65536"/>
                  <a:gd name="T9" fmla="*/ 0 w 21294"/>
                  <a:gd name="T10" fmla="*/ 0 h 16846"/>
                  <a:gd name="T11" fmla="*/ 21294 w 21294"/>
                  <a:gd name="T12" fmla="*/ 16846 h 168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294" h="16846" fill="none" extrusionOk="0">
                    <a:moveTo>
                      <a:pt x="7774" y="16846"/>
                    </a:moveTo>
                    <a:cubicBezTo>
                      <a:pt x="3652" y="13538"/>
                      <a:pt x="886" y="8834"/>
                      <a:pt x="0" y="3623"/>
                    </a:cubicBezTo>
                  </a:path>
                  <a:path w="21294" h="16846" stroke="0" extrusionOk="0">
                    <a:moveTo>
                      <a:pt x="7774" y="16846"/>
                    </a:moveTo>
                    <a:cubicBezTo>
                      <a:pt x="3652" y="13538"/>
                      <a:pt x="886" y="8834"/>
                      <a:pt x="0" y="3623"/>
                    </a:cubicBezTo>
                    <a:lnTo>
                      <a:pt x="21294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1" name="Arc 75"/>
              <p:cNvSpPr>
                <a:spLocks/>
              </p:cNvSpPr>
              <p:nvPr/>
            </p:nvSpPr>
            <p:spPr bwMode="auto">
              <a:xfrm flipV="1">
                <a:off x="5040" y="2688"/>
                <a:ext cx="240" cy="275"/>
              </a:xfrm>
              <a:custGeom>
                <a:avLst/>
                <a:gdLst>
                  <a:gd name="T0" fmla="*/ 1 w 21600"/>
                  <a:gd name="T1" fmla="*/ 0 h 26699"/>
                  <a:gd name="T2" fmla="*/ 3 w 21600"/>
                  <a:gd name="T3" fmla="*/ 3 h 26699"/>
                  <a:gd name="T4" fmla="*/ 0 w 21600"/>
                  <a:gd name="T5" fmla="*/ 2 h 266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699"/>
                  <a:gd name="T11" fmla="*/ 21600 w 21600"/>
                  <a:gd name="T12" fmla="*/ 26699 h 266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699" fill="none" extrusionOk="0">
                    <a:moveTo>
                      <a:pt x="7051" y="0"/>
                    </a:moveTo>
                    <a:cubicBezTo>
                      <a:pt x="15758" y="3007"/>
                      <a:pt x="21600" y="11205"/>
                      <a:pt x="21600" y="20417"/>
                    </a:cubicBezTo>
                    <a:cubicBezTo>
                      <a:pt x="21600" y="22545"/>
                      <a:pt x="21285" y="24662"/>
                      <a:pt x="20666" y="26699"/>
                    </a:cubicBezTo>
                  </a:path>
                  <a:path w="21600" h="26699" stroke="0" extrusionOk="0">
                    <a:moveTo>
                      <a:pt x="7051" y="0"/>
                    </a:moveTo>
                    <a:cubicBezTo>
                      <a:pt x="15758" y="3007"/>
                      <a:pt x="21600" y="11205"/>
                      <a:pt x="21600" y="20417"/>
                    </a:cubicBezTo>
                    <a:cubicBezTo>
                      <a:pt x="21600" y="22545"/>
                      <a:pt x="21285" y="24662"/>
                      <a:pt x="20666" y="26699"/>
                    </a:cubicBezTo>
                    <a:lnTo>
                      <a:pt x="0" y="20417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2" name="Line 76"/>
              <p:cNvSpPr>
                <a:spLocks noChangeShapeType="1"/>
              </p:cNvSpPr>
              <p:nvPr/>
            </p:nvSpPr>
            <p:spPr bwMode="auto">
              <a:xfrm>
                <a:off x="4982" y="2774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7162800" y="1752600"/>
            <a:ext cx="473075" cy="1676400"/>
            <a:chOff x="4939" y="1079"/>
            <a:chExt cx="298" cy="1056"/>
          </a:xfrm>
        </p:grpSpPr>
        <p:sp>
          <p:nvSpPr>
            <p:cNvPr id="12323" name="Line 79"/>
            <p:cNvSpPr>
              <a:spLocks noChangeShapeType="1"/>
            </p:cNvSpPr>
            <p:nvPr/>
          </p:nvSpPr>
          <p:spPr bwMode="auto">
            <a:xfrm>
              <a:off x="5237" y="1248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Line 80"/>
            <p:cNvSpPr>
              <a:spLocks noChangeShapeType="1"/>
            </p:cNvSpPr>
            <p:nvPr/>
          </p:nvSpPr>
          <p:spPr bwMode="auto">
            <a:xfrm>
              <a:off x="5075" y="1432"/>
              <a:ext cx="0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Line 81"/>
            <p:cNvSpPr>
              <a:spLocks noChangeShapeType="1"/>
            </p:cNvSpPr>
            <p:nvPr/>
          </p:nvSpPr>
          <p:spPr bwMode="auto">
            <a:xfrm>
              <a:off x="5039" y="1079"/>
              <a:ext cx="0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Line 82"/>
            <p:cNvSpPr>
              <a:spLocks noChangeShapeType="1"/>
            </p:cNvSpPr>
            <p:nvPr/>
          </p:nvSpPr>
          <p:spPr bwMode="auto">
            <a:xfrm>
              <a:off x="4939" y="1248"/>
              <a:ext cx="0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6858000" y="2819400"/>
            <a:ext cx="762000" cy="669925"/>
            <a:chOff x="2736" y="2579"/>
            <a:chExt cx="480" cy="422"/>
          </a:xfrm>
        </p:grpSpPr>
        <p:sp>
          <p:nvSpPr>
            <p:cNvPr id="12319" name="Line 84"/>
            <p:cNvSpPr>
              <a:spLocks noChangeShapeType="1"/>
            </p:cNvSpPr>
            <p:nvPr/>
          </p:nvSpPr>
          <p:spPr bwMode="auto">
            <a:xfrm>
              <a:off x="3024" y="2628"/>
              <a:ext cx="192" cy="9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Arc 85"/>
            <p:cNvSpPr>
              <a:spLocks/>
            </p:cNvSpPr>
            <p:nvPr/>
          </p:nvSpPr>
          <p:spPr bwMode="auto">
            <a:xfrm flipH="1">
              <a:off x="2736" y="2579"/>
              <a:ext cx="284" cy="228"/>
            </a:xfrm>
            <a:custGeom>
              <a:avLst/>
              <a:gdLst>
                <a:gd name="T0" fmla="*/ 1 w 21294"/>
                <a:gd name="T1" fmla="*/ 3 h 16846"/>
                <a:gd name="T2" fmla="*/ 0 w 21294"/>
                <a:gd name="T3" fmla="*/ 1 h 16846"/>
                <a:gd name="T4" fmla="*/ 4 w 21294"/>
                <a:gd name="T5" fmla="*/ 0 h 16846"/>
                <a:gd name="T6" fmla="*/ 0 60000 65536"/>
                <a:gd name="T7" fmla="*/ 0 60000 65536"/>
                <a:gd name="T8" fmla="*/ 0 60000 65536"/>
                <a:gd name="T9" fmla="*/ 0 w 21294"/>
                <a:gd name="T10" fmla="*/ 0 h 16846"/>
                <a:gd name="T11" fmla="*/ 21294 w 21294"/>
                <a:gd name="T12" fmla="*/ 16846 h 168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94" h="16846" fill="none" extrusionOk="0">
                  <a:moveTo>
                    <a:pt x="7774" y="16846"/>
                  </a:moveTo>
                  <a:cubicBezTo>
                    <a:pt x="3652" y="13538"/>
                    <a:pt x="886" y="8834"/>
                    <a:pt x="0" y="3623"/>
                  </a:cubicBezTo>
                </a:path>
                <a:path w="21294" h="16846" stroke="0" extrusionOk="0">
                  <a:moveTo>
                    <a:pt x="7774" y="16846"/>
                  </a:moveTo>
                  <a:cubicBezTo>
                    <a:pt x="3652" y="13538"/>
                    <a:pt x="886" y="8834"/>
                    <a:pt x="0" y="3623"/>
                  </a:cubicBezTo>
                  <a:lnTo>
                    <a:pt x="21294" y="0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Arc 86"/>
            <p:cNvSpPr>
              <a:spLocks/>
            </p:cNvSpPr>
            <p:nvPr/>
          </p:nvSpPr>
          <p:spPr bwMode="auto">
            <a:xfrm flipV="1">
              <a:off x="2976" y="2723"/>
              <a:ext cx="240" cy="275"/>
            </a:xfrm>
            <a:custGeom>
              <a:avLst/>
              <a:gdLst>
                <a:gd name="T0" fmla="*/ 1 w 21600"/>
                <a:gd name="T1" fmla="*/ 0 h 26699"/>
                <a:gd name="T2" fmla="*/ 3 w 21600"/>
                <a:gd name="T3" fmla="*/ 3 h 26699"/>
                <a:gd name="T4" fmla="*/ 0 w 21600"/>
                <a:gd name="T5" fmla="*/ 2 h 26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699"/>
                <a:gd name="T11" fmla="*/ 21600 w 21600"/>
                <a:gd name="T12" fmla="*/ 26699 h 26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699" fill="none" extrusionOk="0">
                  <a:moveTo>
                    <a:pt x="7051" y="0"/>
                  </a:moveTo>
                  <a:cubicBezTo>
                    <a:pt x="15758" y="3007"/>
                    <a:pt x="21600" y="11205"/>
                    <a:pt x="21600" y="20417"/>
                  </a:cubicBezTo>
                  <a:cubicBezTo>
                    <a:pt x="21600" y="22545"/>
                    <a:pt x="21285" y="24662"/>
                    <a:pt x="20666" y="26699"/>
                  </a:cubicBezTo>
                </a:path>
                <a:path w="21600" h="26699" stroke="0" extrusionOk="0">
                  <a:moveTo>
                    <a:pt x="7051" y="0"/>
                  </a:moveTo>
                  <a:cubicBezTo>
                    <a:pt x="15758" y="3007"/>
                    <a:pt x="21600" y="11205"/>
                    <a:pt x="21600" y="20417"/>
                  </a:cubicBezTo>
                  <a:cubicBezTo>
                    <a:pt x="21600" y="22545"/>
                    <a:pt x="21285" y="24662"/>
                    <a:pt x="20666" y="26699"/>
                  </a:cubicBezTo>
                  <a:lnTo>
                    <a:pt x="0" y="20417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87"/>
            <p:cNvSpPr>
              <a:spLocks noChangeShapeType="1"/>
            </p:cNvSpPr>
            <p:nvPr/>
          </p:nvSpPr>
          <p:spPr bwMode="auto">
            <a:xfrm>
              <a:off x="2918" y="2809"/>
              <a:ext cx="144" cy="19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592" name="Object 88"/>
          <p:cNvGraphicFramePr>
            <a:graphicFrameLocks noChangeAspect="1"/>
          </p:cNvGraphicFramePr>
          <p:nvPr/>
        </p:nvGraphicFramePr>
        <p:xfrm>
          <a:off x="6705600" y="2971800"/>
          <a:ext cx="3556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23" imgW="4861800" imgH="5270400" progId="Equation.3">
                  <p:embed/>
                </p:oleObj>
              </mc:Choice>
              <mc:Fallback>
                <p:oleObj name="Equation" r:id="rId23" imgW="4861800" imgH="52704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971800"/>
                        <a:ext cx="3556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93" name="Object 89"/>
          <p:cNvGraphicFramePr>
            <a:graphicFrameLocks noChangeAspect="1"/>
          </p:cNvGraphicFramePr>
          <p:nvPr/>
        </p:nvGraphicFramePr>
        <p:xfrm>
          <a:off x="6934200" y="3429000"/>
          <a:ext cx="533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25" imgW="8111160" imgH="6489720" progId="Equation.3">
                  <p:embed/>
                </p:oleObj>
              </mc:Choice>
              <mc:Fallback>
                <p:oleObj name="Equation" r:id="rId25" imgW="8111160" imgH="64897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429000"/>
                        <a:ext cx="5334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03"/>
          <p:cNvGrpSpPr>
            <a:grpSpLocks/>
          </p:cNvGrpSpPr>
          <p:nvPr/>
        </p:nvGrpSpPr>
        <p:grpSpPr bwMode="auto">
          <a:xfrm>
            <a:off x="6400800" y="2667000"/>
            <a:ext cx="563563" cy="1133475"/>
            <a:chOff x="2928" y="624"/>
            <a:chExt cx="355" cy="714"/>
          </a:xfrm>
        </p:grpSpPr>
        <p:sp>
          <p:nvSpPr>
            <p:cNvPr id="12317" name="Line 91"/>
            <p:cNvSpPr>
              <a:spLocks noChangeShapeType="1"/>
            </p:cNvSpPr>
            <p:nvPr/>
          </p:nvSpPr>
          <p:spPr bwMode="auto">
            <a:xfrm flipH="1">
              <a:off x="3213" y="624"/>
              <a:ext cx="48" cy="4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2" name="Object 93"/>
            <p:cNvGraphicFramePr>
              <a:graphicFrameLocks noChangeAspect="1"/>
            </p:cNvGraphicFramePr>
            <p:nvPr/>
          </p:nvGraphicFramePr>
          <p:xfrm>
            <a:off x="2928" y="1104"/>
            <a:ext cx="32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8" name="Equation" r:id="rId27" imgW="7705080" imgH="5676840" progId="Equation.3">
                    <p:embed/>
                  </p:oleObj>
                </mc:Choice>
                <mc:Fallback>
                  <p:oleObj name="Equation" r:id="rId27" imgW="7705080" imgH="567684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104"/>
                          <a:ext cx="32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8" name="Line 94"/>
            <p:cNvSpPr>
              <a:spLocks noChangeShapeType="1"/>
            </p:cNvSpPr>
            <p:nvPr/>
          </p:nvSpPr>
          <p:spPr bwMode="auto">
            <a:xfrm flipH="1">
              <a:off x="3043" y="672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99" name="Freeform 95"/>
          <p:cNvSpPr>
            <a:spLocks/>
          </p:cNvSpPr>
          <p:nvPr/>
        </p:nvSpPr>
        <p:spPr bwMode="auto">
          <a:xfrm>
            <a:off x="7543800" y="1600200"/>
            <a:ext cx="1066800" cy="3352800"/>
          </a:xfrm>
          <a:custGeom>
            <a:avLst/>
            <a:gdLst>
              <a:gd name="T0" fmla="*/ 0 w 144"/>
              <a:gd name="T1" fmla="*/ 0 h 288"/>
              <a:gd name="T2" fmla="*/ 1066800 w 144"/>
              <a:gd name="T3" fmla="*/ 1676400 h 288"/>
              <a:gd name="T4" fmla="*/ 711200 w 144"/>
              <a:gd name="T5" fmla="*/ 3352800 h 288"/>
              <a:gd name="T6" fmla="*/ 0 60000 65536"/>
              <a:gd name="T7" fmla="*/ 0 60000 65536"/>
              <a:gd name="T8" fmla="*/ 0 60000 65536"/>
              <a:gd name="T9" fmla="*/ 0 w 144"/>
              <a:gd name="T10" fmla="*/ 0 h 288"/>
              <a:gd name="T11" fmla="*/ 144 w 14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88">
                <a:moveTo>
                  <a:pt x="0" y="0"/>
                </a:moveTo>
                <a:lnTo>
                  <a:pt x="144" y="144"/>
                </a:lnTo>
                <a:lnTo>
                  <a:pt x="96" y="288"/>
                </a:ln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4" name="Rectangle 100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480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柱面坐标系中的体积元素</a:t>
            </a:r>
          </a:p>
        </p:txBody>
      </p:sp>
      <p:sp>
        <p:nvSpPr>
          <p:cNvPr id="21611" name="Line 107"/>
          <p:cNvSpPr>
            <a:spLocks noChangeShapeType="1"/>
          </p:cNvSpPr>
          <p:nvPr/>
        </p:nvSpPr>
        <p:spPr bwMode="auto">
          <a:xfrm>
            <a:off x="7543800" y="3200400"/>
            <a:ext cx="152400" cy="6858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612" name="Object 108"/>
          <p:cNvGraphicFramePr>
            <a:graphicFrameLocks noChangeAspect="1"/>
          </p:cNvGraphicFramePr>
          <p:nvPr/>
        </p:nvGraphicFramePr>
        <p:xfrm>
          <a:off x="6629400" y="5029200"/>
          <a:ext cx="2300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29" imgW="34514280" imgH="6489720" progId="Equation.3">
                  <p:embed/>
                </p:oleObj>
              </mc:Choice>
              <mc:Fallback>
                <p:oleObj name="Equation" r:id="rId29" imgW="34514280" imgH="648972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029200"/>
                        <a:ext cx="2300288" cy="4349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99" grpId="0" animBg="1"/>
      <p:bldP spid="21604" grpId="0" autoUpdateAnimBg="0"/>
      <p:bldP spid="216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9144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304800" y="304800"/>
          <a:ext cx="779621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3" imgW="3403600" imgH="635000" progId="Equation.3">
                  <p:embed/>
                </p:oleObj>
              </mc:Choice>
              <mc:Fallback>
                <p:oleObj name="Equation" r:id="rId3" imgW="3403600" imgH="635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7796213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57200" y="1981200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762000" y="2667000"/>
          <a:ext cx="6019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5" imgW="2514600" imgH="241300" progId="Equation.3">
                  <p:embed/>
                </p:oleObj>
              </mc:Choice>
              <mc:Fallback>
                <p:oleObj name="Equation" r:id="rId5" imgW="2514600" imgH="241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60198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295400" y="1981200"/>
            <a:ext cx="5691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 </a:t>
            </a:r>
            <a:r>
              <a:rPr lang="zh-CN" altLang="en-US">
                <a:sym typeface="Symbol" pitchFamily="18" charset="2"/>
              </a:rPr>
              <a:t> 投影到 </a:t>
            </a:r>
            <a:r>
              <a:rPr lang="en-US" altLang="zh-CN" i="1">
                <a:sym typeface="Symbol" pitchFamily="18" charset="2"/>
              </a:rPr>
              <a:t>xOy </a:t>
            </a:r>
            <a:r>
              <a:rPr lang="zh-CN" altLang="en-US">
                <a:sym typeface="Symbol" pitchFamily="18" charset="2"/>
              </a:rPr>
              <a:t>平面上得到闭区域</a:t>
            </a:r>
            <a:endParaRPr lang="zh-CN" altLang="en-US"/>
          </a:p>
        </p:txBody>
      </p:sp>
      <p:sp>
        <p:nvSpPr>
          <p:cNvPr id="13325" name="Line 16"/>
          <p:cNvSpPr>
            <a:spLocks noChangeShapeType="1"/>
          </p:cNvSpPr>
          <p:nvPr/>
        </p:nvSpPr>
        <p:spPr bwMode="auto">
          <a:xfrm flipV="1">
            <a:off x="7848600" y="1905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6" name="Line 17"/>
          <p:cNvSpPr>
            <a:spLocks noChangeShapeType="1"/>
          </p:cNvSpPr>
          <p:nvPr/>
        </p:nvSpPr>
        <p:spPr bwMode="auto">
          <a:xfrm flipH="1">
            <a:off x="7315200" y="33528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7848600" y="33528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7239000" y="3124200"/>
            <a:ext cx="1219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363538" y="3325813"/>
          <a:ext cx="65865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7" imgW="2819400" imgH="228600" progId="Equation.3">
                  <p:embed/>
                </p:oleObj>
              </mc:Choice>
              <mc:Fallback>
                <p:oleObj name="Equation" r:id="rId7" imgW="28194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325813"/>
                        <a:ext cx="65865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428596" y="4066234"/>
          <a:ext cx="4429156" cy="9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9" imgW="1854200" imgH="381000" progId="Equation.DSMT4">
                  <p:embed/>
                </p:oleObj>
              </mc:Choice>
              <mc:Fallback>
                <p:oleObj name="Equation" r:id="rId9" imgW="1854200" imgH="3810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066234"/>
                        <a:ext cx="4429156" cy="91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2286000" y="4876800"/>
          <a:ext cx="3784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11" imgW="3784600" imgH="825500" progId="Equation.3">
                  <p:embed/>
                </p:oleObj>
              </mc:Choice>
              <mc:Fallback>
                <p:oleObj name="Equation" r:id="rId11" imgW="3784600" imgH="8255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3784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5562600" y="5715000"/>
          <a:ext cx="102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13" imgW="1028700" imgH="838200" progId="Equation.3">
                  <p:embed/>
                </p:oleObj>
              </mc:Choice>
              <mc:Fallback>
                <p:oleObj name="Equation" r:id="rId13" imgW="1028700" imgH="838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715000"/>
                        <a:ext cx="1028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4"/>
          <p:cNvGraphicFramePr>
            <a:graphicFrameLocks noChangeAspect="1"/>
          </p:cNvGraphicFramePr>
          <p:nvPr/>
        </p:nvGraphicFramePr>
        <p:xfrm>
          <a:off x="4857752" y="4000504"/>
          <a:ext cx="35274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公式" r:id="rId15" imgW="1447172" imgH="342751" progId="Equation.3">
                  <p:embed/>
                </p:oleObj>
              </mc:Choice>
              <mc:Fallback>
                <p:oleObj name="公式" r:id="rId15" imgW="1447172" imgH="342751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4000504"/>
                        <a:ext cx="35274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/>
          <p:cNvGraphicFramePr>
            <a:graphicFrameLocks noChangeAspect="1"/>
          </p:cNvGraphicFramePr>
          <p:nvPr/>
        </p:nvGraphicFramePr>
        <p:xfrm>
          <a:off x="2286000" y="5638800"/>
          <a:ext cx="3098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7" imgW="3098800" imgH="1003300" progId="Equation.3">
                  <p:embed/>
                </p:oleObj>
              </mc:Choice>
              <mc:Fallback>
                <p:oleObj name="Equation" r:id="rId17" imgW="3098800" imgH="10033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8800"/>
                        <a:ext cx="3098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239000" y="2286000"/>
            <a:ext cx="1219200" cy="1066800"/>
            <a:chOff x="4560" y="1440"/>
            <a:chExt cx="768" cy="672"/>
          </a:xfrm>
        </p:grpSpPr>
        <p:sp>
          <p:nvSpPr>
            <p:cNvPr id="13330" name="Oval 13"/>
            <p:cNvSpPr>
              <a:spLocks noChangeArrowheads="1"/>
            </p:cNvSpPr>
            <p:nvPr/>
          </p:nvSpPr>
          <p:spPr bwMode="auto">
            <a:xfrm>
              <a:off x="4560" y="1440"/>
              <a:ext cx="768" cy="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Freeform 28"/>
            <p:cNvSpPr>
              <a:spLocks/>
            </p:cNvSpPr>
            <p:nvPr/>
          </p:nvSpPr>
          <p:spPr bwMode="auto">
            <a:xfrm>
              <a:off x="4560" y="1536"/>
              <a:ext cx="384" cy="576"/>
            </a:xfrm>
            <a:custGeom>
              <a:avLst/>
              <a:gdLst>
                <a:gd name="T0" fmla="*/ 0 w 384"/>
                <a:gd name="T1" fmla="*/ 0 h 576"/>
                <a:gd name="T2" fmla="*/ 96 w 384"/>
                <a:gd name="T3" fmla="*/ 336 h 576"/>
                <a:gd name="T4" fmla="*/ 240 w 384"/>
                <a:gd name="T5" fmla="*/ 528 h 576"/>
                <a:gd name="T6" fmla="*/ 384 w 384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76"/>
                <a:gd name="T14" fmla="*/ 384 w 384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76">
                  <a:moveTo>
                    <a:pt x="0" y="0"/>
                  </a:moveTo>
                  <a:cubicBezTo>
                    <a:pt x="28" y="124"/>
                    <a:pt x="56" y="248"/>
                    <a:pt x="96" y="336"/>
                  </a:cubicBezTo>
                  <a:cubicBezTo>
                    <a:pt x="136" y="424"/>
                    <a:pt x="192" y="488"/>
                    <a:pt x="240" y="528"/>
                  </a:cubicBezTo>
                  <a:cubicBezTo>
                    <a:pt x="288" y="568"/>
                    <a:pt x="360" y="568"/>
                    <a:pt x="384" y="57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Freeform 29"/>
            <p:cNvSpPr>
              <a:spLocks/>
            </p:cNvSpPr>
            <p:nvPr/>
          </p:nvSpPr>
          <p:spPr bwMode="auto">
            <a:xfrm flipH="1">
              <a:off x="4944" y="1536"/>
              <a:ext cx="384" cy="576"/>
            </a:xfrm>
            <a:custGeom>
              <a:avLst/>
              <a:gdLst>
                <a:gd name="T0" fmla="*/ 0 w 384"/>
                <a:gd name="T1" fmla="*/ 0 h 576"/>
                <a:gd name="T2" fmla="*/ 96 w 384"/>
                <a:gd name="T3" fmla="*/ 336 h 576"/>
                <a:gd name="T4" fmla="*/ 240 w 384"/>
                <a:gd name="T5" fmla="*/ 528 h 576"/>
                <a:gd name="T6" fmla="*/ 384 w 384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76"/>
                <a:gd name="T14" fmla="*/ 384 w 384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76">
                  <a:moveTo>
                    <a:pt x="0" y="0"/>
                  </a:moveTo>
                  <a:cubicBezTo>
                    <a:pt x="28" y="124"/>
                    <a:pt x="56" y="248"/>
                    <a:pt x="96" y="336"/>
                  </a:cubicBezTo>
                  <a:cubicBezTo>
                    <a:pt x="136" y="424"/>
                    <a:pt x="192" y="488"/>
                    <a:pt x="240" y="528"/>
                  </a:cubicBezTo>
                  <a:cubicBezTo>
                    <a:pt x="288" y="568"/>
                    <a:pt x="360" y="568"/>
                    <a:pt x="384" y="57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utoUpdateAnimBg="0"/>
      <p:bldP spid="22540" grpId="0" autoUpdateAnimBg="0"/>
      <p:bldP spid="225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4953000" cy="762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 </a:t>
            </a:r>
            <a:r>
              <a:rPr lang="en-US" altLang="zh-CN" sz="3200" b="1" smtClean="0">
                <a:solidFill>
                  <a:srgbClr val="FF9933"/>
                </a:solidFill>
                <a:ea typeface="楷体_GB2312" pitchFamily="49" charset="-122"/>
              </a:rPr>
              <a:t>(</a:t>
            </a:r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三重积分的计算</a:t>
            </a:r>
            <a:r>
              <a:rPr lang="en-US" altLang="zh-CN" sz="3200" b="1" smtClean="0">
                <a:solidFill>
                  <a:srgbClr val="FF9933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533400" y="1295400"/>
            <a:ext cx="313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投影法 </a:t>
            </a:r>
            <a:r>
              <a:rPr lang="en-US" altLang="zh-CN">
                <a:solidFill>
                  <a:srgbClr val="00FFFF"/>
                </a:solidFill>
              </a:rPr>
              <a:t>(</a:t>
            </a:r>
            <a:r>
              <a:rPr lang="zh-CN" altLang="en-US">
                <a:solidFill>
                  <a:srgbClr val="00FFFF"/>
                </a:solidFill>
              </a:rPr>
              <a:t>先线后面</a:t>
            </a:r>
            <a:r>
              <a:rPr lang="en-US" altLang="zh-CN">
                <a:solidFill>
                  <a:srgbClr val="00FFFF"/>
                </a:solidFill>
              </a:rPr>
              <a:t>):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533400" y="47244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截面法</a:t>
            </a:r>
            <a:r>
              <a:rPr lang="en-US" altLang="zh-CN">
                <a:solidFill>
                  <a:srgbClr val="00FFFF"/>
                </a:solidFill>
              </a:rPr>
              <a:t>(</a:t>
            </a:r>
            <a:r>
              <a:rPr lang="zh-CN" altLang="en-US">
                <a:solidFill>
                  <a:srgbClr val="00FFFF"/>
                </a:solidFill>
              </a:rPr>
              <a:t>先面后线</a:t>
            </a:r>
            <a:r>
              <a:rPr lang="en-US" altLang="zh-CN">
                <a:solidFill>
                  <a:srgbClr val="00FFFF"/>
                </a:solidFill>
              </a:rPr>
              <a:t>):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533400" y="29718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三次积分法</a:t>
            </a:r>
            <a:r>
              <a:rPr lang="en-US" altLang="zh-CN">
                <a:solidFill>
                  <a:srgbClr val="00FFFF"/>
                </a:solidFill>
              </a:rPr>
              <a:t>:</a:t>
            </a:r>
          </a:p>
        </p:txBody>
      </p:sp>
      <p:graphicFrame>
        <p:nvGraphicFramePr>
          <p:cNvPr id="30753" name="Object 19"/>
          <p:cNvGraphicFramePr>
            <a:graphicFrameLocks noChangeAspect="1"/>
          </p:cNvGraphicFramePr>
          <p:nvPr/>
        </p:nvGraphicFramePr>
        <p:xfrm>
          <a:off x="571500" y="1928813"/>
          <a:ext cx="79740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3" imgW="3162300" imgH="368300" progId="Equation.3">
                  <p:embed/>
                </p:oleObj>
              </mc:Choice>
              <mc:Fallback>
                <p:oleObj name="公式" r:id="rId3" imgW="3162300" imgH="368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928813"/>
                        <a:ext cx="7974013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4"/>
          <p:cNvGraphicFramePr>
            <a:graphicFrameLocks noChangeAspect="1"/>
          </p:cNvGraphicFramePr>
          <p:nvPr/>
        </p:nvGraphicFramePr>
        <p:xfrm>
          <a:off x="857250" y="5357813"/>
          <a:ext cx="74628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公式" r:id="rId5" imgW="2857500" imgH="355600" progId="Equation.3">
                  <p:embed/>
                </p:oleObj>
              </mc:Choice>
              <mc:Fallback>
                <p:oleObj name="公式" r:id="rId5" imgW="2857500" imgH="355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357813"/>
                        <a:ext cx="7462838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714375" y="3660775"/>
          <a:ext cx="78581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7" imgW="3327400" imgH="355600" progId="Equation.3">
                  <p:embed/>
                </p:oleObj>
              </mc:Choice>
              <mc:Fallback>
                <p:oleObj name="公式" r:id="rId7" imgW="3327400" imgH="355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660775"/>
                        <a:ext cx="7858125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0" grpId="0" autoUpdateAnimBg="0"/>
      <p:bldP spid="30751" grpId="0" autoUpdateAnimBg="0"/>
      <p:bldP spid="3075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4724400" cy="762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各坐标系间相互关系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582863" y="2362200"/>
          <a:ext cx="1600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19078560" imgH="6489720" progId="Equation.3">
                  <p:embed/>
                </p:oleObj>
              </mc:Choice>
              <mc:Fallback>
                <p:oleObj name="Equation" r:id="rId3" imgW="19078560" imgH="6489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2362200"/>
                        <a:ext cx="16002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484438" y="3068638"/>
          <a:ext cx="19812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24359400" imgH="6489720" progId="Equation.3">
                  <p:embed/>
                </p:oleObj>
              </mc:Choice>
              <mc:Fallback>
                <p:oleObj name="Equation" r:id="rId5" imgW="24359400" imgH="6489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68638"/>
                        <a:ext cx="19812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097463" y="2362200"/>
            <a:ext cx="3208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 </a:t>
            </a:r>
            <a:r>
              <a:rPr lang="zh-CN" altLang="en-US"/>
              <a:t>多由坐标面围成 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003800" y="2924175"/>
            <a:ext cx="3997356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投影区域为圆或扇形域 </a:t>
            </a:r>
            <a:r>
              <a:rPr lang="en-US" altLang="zh-CN" dirty="0"/>
              <a:t>/</a:t>
            </a:r>
            <a:r>
              <a:rPr lang="zh-CN" altLang="en-US" dirty="0"/>
              <a:t>被积函数带</a:t>
            </a:r>
            <a:r>
              <a:rPr lang="en-US" altLang="zh-CN" i="1" dirty="0"/>
              <a:t>x </a:t>
            </a:r>
            <a:r>
              <a:rPr lang="en-US" altLang="zh-CN" baseline="30000" dirty="0"/>
              <a:t>2 </a:t>
            </a:r>
            <a:r>
              <a:rPr lang="en-US" altLang="zh-CN" dirty="0"/>
              <a:t>+ </a:t>
            </a:r>
            <a:r>
              <a:rPr lang="en-US" altLang="zh-CN" i="1" dirty="0"/>
              <a:t>y</a:t>
            </a:r>
            <a:r>
              <a:rPr lang="en-US" altLang="zh-CN" baseline="30000" dirty="0"/>
              <a:t>2</a:t>
            </a:r>
            <a:r>
              <a:rPr lang="zh-CN" altLang="en-US" dirty="0"/>
              <a:t>项</a:t>
            </a:r>
            <a:endParaRPr lang="zh-CN" altLang="en-US" baseline="30000" dirty="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85800" y="16764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坐标系          体积元素                  适用情况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81000" y="2271713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直角坐标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95288" y="306863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柱面坐标</a:t>
            </a:r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381000" y="2195513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 flipH="1">
            <a:off x="4932363" y="1752600"/>
            <a:ext cx="12700" cy="218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Line 14"/>
          <p:cNvSpPr>
            <a:spLocks noChangeShapeType="1"/>
          </p:cNvSpPr>
          <p:nvPr/>
        </p:nvSpPr>
        <p:spPr bwMode="auto">
          <a:xfrm>
            <a:off x="373063" y="28956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Line 15"/>
          <p:cNvSpPr>
            <a:spLocks noChangeShapeType="1"/>
          </p:cNvSpPr>
          <p:nvPr/>
        </p:nvSpPr>
        <p:spPr bwMode="auto">
          <a:xfrm>
            <a:off x="2049463" y="1752600"/>
            <a:ext cx="1587" cy="218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884238" y="4678363"/>
            <a:ext cx="1816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柱面坐标</a:t>
            </a:r>
          </a:p>
        </p:txBody>
      </p:sp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2555875" y="4221163"/>
          <a:ext cx="17938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7" imgW="26390160" imgH="22339440" progId="Equation.3">
                  <p:embed/>
                </p:oleObj>
              </mc:Choice>
              <mc:Fallback>
                <p:oleObj name="Equation" r:id="rId7" imgW="26390160" imgH="223394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21163"/>
                        <a:ext cx="1793875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Line 20"/>
          <p:cNvSpPr>
            <a:spLocks noChangeShapeType="1"/>
          </p:cNvSpPr>
          <p:nvPr/>
        </p:nvSpPr>
        <p:spPr bwMode="auto">
          <a:xfrm flipV="1">
            <a:off x="539750" y="3933825"/>
            <a:ext cx="822325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 autoUpdateAnimBg="0"/>
      <p:bldP spid="44039" grpId="0" build="p" autoUpdateAnimBg="0"/>
      <p:bldP spid="4404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188913"/>
            <a:ext cx="2730500" cy="811212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课堂练习</a:t>
            </a:r>
          </a:p>
        </p:txBody>
      </p:sp>
      <p:graphicFrame>
        <p:nvGraphicFramePr>
          <p:cNvPr id="47126" name="Object 22"/>
          <p:cNvGraphicFramePr>
            <a:graphicFrameLocks noGrp="1" noChangeAspect="1"/>
          </p:cNvGraphicFramePr>
          <p:nvPr>
            <p:ph sz="half" idx="1"/>
          </p:nvPr>
        </p:nvGraphicFramePr>
        <p:xfrm>
          <a:off x="860425" y="2727325"/>
          <a:ext cx="58324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公式" r:id="rId3" imgW="2286000" imgH="368300" progId="Equation.3">
                  <p:embed/>
                </p:oleObj>
              </mc:Choice>
              <mc:Fallback>
                <p:oleObj name="公式" r:id="rId3" imgW="2286000" imgH="3683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2727325"/>
                        <a:ext cx="583247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73538" y="2727325"/>
          <a:ext cx="68738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5" imgW="19891080" imgH="21933000" progId="Equation.3">
                  <p:embed/>
                </p:oleObj>
              </mc:Choice>
              <mc:Fallback>
                <p:oleObj name="公式" r:id="rId5" imgW="19891080" imgH="21933000" progId="Equation.3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2727325"/>
                        <a:ext cx="687387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357188" y="1143000"/>
          <a:ext cx="845820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7" imgW="3352800" imgH="609600" progId="Equation.3">
                  <p:embed/>
                </p:oleObj>
              </mc:Choice>
              <mc:Fallback>
                <p:oleObj name="Equation" r:id="rId7" imgW="3352800" imgH="609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143000"/>
                        <a:ext cx="8458200" cy="141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4"/>
          <p:cNvSpPr txBox="1">
            <a:spLocks noChangeArrowheads="1"/>
          </p:cNvSpPr>
          <p:nvPr/>
        </p:nvSpPr>
        <p:spPr bwMode="auto">
          <a:xfrm>
            <a:off x="428625" y="1214438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12725" y="27987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73088" y="4383088"/>
            <a:ext cx="2495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用柱坐标计算 </a:t>
            </a:r>
            <a:r>
              <a:rPr lang="en-US" altLang="zh-CN"/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269163" y="1790700"/>
            <a:ext cx="1676400" cy="1828800"/>
            <a:chOff x="4128" y="1008"/>
            <a:chExt cx="1056" cy="1152"/>
          </a:xfrm>
        </p:grpSpPr>
        <p:sp>
          <p:nvSpPr>
            <p:cNvPr id="16399" name="Oval 8"/>
            <p:cNvSpPr>
              <a:spLocks noChangeArrowheads="1"/>
            </p:cNvSpPr>
            <p:nvPr/>
          </p:nvSpPr>
          <p:spPr bwMode="auto">
            <a:xfrm>
              <a:off x="4145" y="1191"/>
              <a:ext cx="768" cy="288"/>
            </a:xfrm>
            <a:prstGeom prst="ellipse">
              <a:avLst/>
            </a:prstGeom>
            <a:solidFill>
              <a:srgbClr val="FF99FF"/>
            </a:soli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9"/>
            <p:cNvSpPr>
              <a:spLocks noChangeShapeType="1"/>
            </p:cNvSpPr>
            <p:nvPr/>
          </p:nvSpPr>
          <p:spPr bwMode="auto">
            <a:xfrm>
              <a:off x="4137" y="1344"/>
              <a:ext cx="384" cy="57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 flipH="1">
              <a:off x="4521" y="1365"/>
              <a:ext cx="383" cy="555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11"/>
            <p:cNvSpPr>
              <a:spLocks noChangeShapeType="1"/>
            </p:cNvSpPr>
            <p:nvPr/>
          </p:nvSpPr>
          <p:spPr bwMode="auto">
            <a:xfrm flipV="1">
              <a:off x="4512" y="100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12"/>
            <p:cNvSpPr>
              <a:spLocks noChangeShapeType="1"/>
            </p:cNvSpPr>
            <p:nvPr/>
          </p:nvSpPr>
          <p:spPr bwMode="auto">
            <a:xfrm flipH="1">
              <a:off x="4176" y="1920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13"/>
            <p:cNvSpPr>
              <a:spLocks noChangeShapeType="1"/>
            </p:cNvSpPr>
            <p:nvPr/>
          </p:nvSpPr>
          <p:spPr bwMode="auto">
            <a:xfrm>
              <a:off x="4512" y="19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Oval 14"/>
            <p:cNvSpPr>
              <a:spLocks noChangeArrowheads="1"/>
            </p:cNvSpPr>
            <p:nvPr/>
          </p:nvSpPr>
          <p:spPr bwMode="auto">
            <a:xfrm>
              <a:off x="4128" y="1776"/>
              <a:ext cx="76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15"/>
            <p:cNvSpPr>
              <a:spLocks noChangeShapeType="1"/>
            </p:cNvSpPr>
            <p:nvPr/>
          </p:nvSpPr>
          <p:spPr bwMode="auto">
            <a:xfrm>
              <a:off x="4512" y="134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Text Box 16"/>
            <p:cNvSpPr txBox="1">
              <a:spLocks noChangeArrowheads="1"/>
            </p:cNvSpPr>
            <p:nvPr/>
          </p:nvSpPr>
          <p:spPr bwMode="auto">
            <a:xfrm>
              <a:off x="4320" y="12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a</a:t>
              </a:r>
            </a:p>
          </p:txBody>
        </p:sp>
      </p:grpSp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3381375" y="4383088"/>
          <a:ext cx="42878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9" imgW="1892300" imgH="241300" progId="Equation.3">
                  <p:embed/>
                </p:oleObj>
              </mc:Choice>
              <mc:Fallback>
                <p:oleObj name="公式" r:id="rId9" imgW="18923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4383088"/>
                        <a:ext cx="4287838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1652588" y="5319713"/>
          <a:ext cx="33305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11" imgW="1473200" imgH="342900" progId="Equation.3">
                  <p:embed/>
                </p:oleObj>
              </mc:Choice>
              <mc:Fallback>
                <p:oleObj name="公式" r:id="rId11" imgW="1473200" imgH="342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5319713"/>
                        <a:ext cx="3330575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5037138" y="5266705"/>
          <a:ext cx="116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公式" r:id="rId13" imgW="1168400" imgH="838200" progId="Equation.3">
                  <p:embed/>
                </p:oleObj>
              </mc:Choice>
              <mc:Fallback>
                <p:oleObj name="公式" r:id="rId13" imgW="1168400" imgH="838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5266705"/>
                        <a:ext cx="1168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2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20788" y="3590925"/>
          <a:ext cx="489743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公式" r:id="rId15" imgW="2120900" imgH="254000" progId="Equation.3">
                  <p:embed/>
                </p:oleObj>
              </mc:Choice>
              <mc:Fallback>
                <p:oleObj name="公式" r:id="rId15" imgW="2120900" imgH="254000" progId="Equation.3">
                  <p:embed/>
                  <p:pic>
                    <p:nvPicPr>
                      <p:cNvPr id="0" name="Picture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3590925"/>
                        <a:ext cx="4897437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501650" y="5391150"/>
            <a:ext cx="1439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原积分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utoUpdateAnimBg="0"/>
      <p:bldP spid="47110" grpId="0" autoUpdateAnimBg="0"/>
      <p:bldP spid="471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228600" y="228600"/>
          <a:ext cx="86106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3" imgW="3378200" imgH="635000" progId="Equation.3">
                  <p:embed/>
                </p:oleObj>
              </mc:Choice>
              <mc:Fallback>
                <p:oleObj name="Equation" r:id="rId3" imgW="3378200" imgH="635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8610600" cy="148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214414" y="1785926"/>
          <a:ext cx="365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5" imgW="1625600" imgH="508000" progId="Equation.DSMT4">
                  <p:embed/>
                </p:oleObj>
              </mc:Choice>
              <mc:Fallback>
                <p:oleObj name="Equation" r:id="rId5" imgW="1625600" imgH="508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785926"/>
                        <a:ext cx="3657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000100" y="3071810"/>
          <a:ext cx="2928958" cy="48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7" imgW="1218671" imgH="203112" progId="Equation.DSMT4">
                  <p:embed/>
                </p:oleObj>
              </mc:Choice>
              <mc:Fallback>
                <p:oleObj name="Equation" r:id="rId7" imgW="1218671" imgH="203112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071810"/>
                        <a:ext cx="2928958" cy="488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428596" y="4429132"/>
          <a:ext cx="72485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9" imgW="3238500" imgH="419100" progId="Equation.3">
                  <p:embed/>
                </p:oleObj>
              </mc:Choice>
              <mc:Fallback>
                <p:oleObj name="Equation" r:id="rId9" imgW="3238500" imgH="4191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429132"/>
                        <a:ext cx="72485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142976" y="5500702"/>
          <a:ext cx="5429288" cy="91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11" imgW="2298700" imgH="406400" progId="Equation.DSMT4">
                  <p:embed/>
                </p:oleObj>
              </mc:Choice>
              <mc:Fallback>
                <p:oleObj name="Equation" r:id="rId11" imgW="2298700" imgH="406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500702"/>
                        <a:ext cx="5429288" cy="918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85720" y="2053248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解</a:t>
            </a:r>
            <a:r>
              <a:rPr lang="en-US" altLang="zh-CN" dirty="0"/>
              <a:t>:</a:t>
            </a:r>
          </a:p>
        </p:txBody>
      </p:sp>
      <p:pic>
        <p:nvPicPr>
          <p:cNvPr id="23564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486400" y="1381125"/>
            <a:ext cx="3163888" cy="2886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17417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096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350963" y="3684588"/>
          <a:ext cx="22272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14" imgW="927100" imgH="228600" progId="Equation.DSMT4">
                  <p:embed/>
                </p:oleObj>
              </mc:Choice>
              <mc:Fallback>
                <p:oleObj name="Equation" r:id="rId14" imgW="92710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3684588"/>
                        <a:ext cx="2227262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5334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3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858000" y="1828800"/>
            <a:ext cx="1749425" cy="2654300"/>
            <a:chOff x="4320" y="1152"/>
            <a:chExt cx="1102" cy="1672"/>
          </a:xfrm>
        </p:grpSpPr>
        <p:sp>
          <p:nvSpPr>
            <p:cNvPr id="18462" name="Line 6"/>
            <p:cNvSpPr>
              <a:spLocks noChangeShapeType="1"/>
            </p:cNvSpPr>
            <p:nvPr/>
          </p:nvSpPr>
          <p:spPr bwMode="auto">
            <a:xfrm>
              <a:off x="5059" y="1680"/>
              <a:ext cx="0" cy="6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8" name="Object 7"/>
            <p:cNvGraphicFramePr>
              <a:graphicFrameLocks noChangeAspect="1"/>
            </p:cNvGraphicFramePr>
            <p:nvPr/>
          </p:nvGraphicFramePr>
          <p:xfrm>
            <a:off x="4325" y="234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0" name="Equation" r:id="rId3" imgW="6892560" imgH="9740880" progId="Equation.3">
                    <p:embed/>
                  </p:oleObj>
                </mc:Choice>
                <mc:Fallback>
                  <p:oleObj name="Equation" r:id="rId3" imgW="6892560" imgH="974088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5" y="2344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8"/>
            <p:cNvGraphicFramePr>
              <a:graphicFrameLocks noChangeAspect="1"/>
            </p:cNvGraphicFramePr>
            <p:nvPr/>
          </p:nvGraphicFramePr>
          <p:xfrm>
            <a:off x="4749" y="13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1" name="Equation" r:id="rId5" imgW="7299000" imgH="7709040" progId="Equation.3">
                    <p:embed/>
                  </p:oleObj>
                </mc:Choice>
                <mc:Fallback>
                  <p:oleObj name="Equation" r:id="rId5" imgW="7299000" imgH="770904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" y="13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9"/>
            <p:cNvGraphicFramePr>
              <a:graphicFrameLocks noChangeAspect="1"/>
            </p:cNvGraphicFramePr>
            <p:nvPr/>
          </p:nvGraphicFramePr>
          <p:xfrm>
            <a:off x="4413" y="26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2" name="Equation" r:id="rId7" imgW="291960" imgH="304920" progId="Equation.3">
                    <p:embed/>
                  </p:oleObj>
                </mc:Choice>
                <mc:Fallback>
                  <p:oleObj name="Equation" r:id="rId7" imgW="291960" imgH="30492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" y="26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0"/>
            <p:cNvGraphicFramePr>
              <a:graphicFrameLocks noChangeAspect="1"/>
            </p:cNvGraphicFramePr>
            <p:nvPr/>
          </p:nvGraphicFramePr>
          <p:xfrm>
            <a:off x="5269" y="21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3" name="Equation" r:id="rId9" imgW="304560" imgH="406440" progId="Equation.3">
                    <p:embed/>
                  </p:oleObj>
                </mc:Choice>
                <mc:Fallback>
                  <p:oleObj name="Equation" r:id="rId9" imgW="304560" imgH="4064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9" y="21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11"/>
            <p:cNvGraphicFramePr>
              <a:graphicFrameLocks noChangeAspect="1"/>
            </p:cNvGraphicFramePr>
            <p:nvPr/>
          </p:nvGraphicFramePr>
          <p:xfrm>
            <a:off x="4749" y="115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4" name="Equation" r:id="rId11" imgW="279360" imgH="279360" progId="Equation.3">
                    <p:embed/>
                  </p:oleObj>
                </mc:Choice>
                <mc:Fallback>
                  <p:oleObj name="Equation" r:id="rId11" imgW="279360" imgH="27936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" y="1152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3" name="Line 12"/>
            <p:cNvSpPr>
              <a:spLocks noChangeShapeType="1"/>
            </p:cNvSpPr>
            <p:nvPr/>
          </p:nvSpPr>
          <p:spPr bwMode="auto">
            <a:xfrm>
              <a:off x="5059" y="2104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Arc 13"/>
            <p:cNvSpPr>
              <a:spLocks/>
            </p:cNvSpPr>
            <p:nvPr/>
          </p:nvSpPr>
          <p:spPr bwMode="auto">
            <a:xfrm>
              <a:off x="4591" y="2103"/>
              <a:ext cx="466" cy="221"/>
            </a:xfrm>
            <a:custGeom>
              <a:avLst/>
              <a:gdLst>
                <a:gd name="T0" fmla="*/ 8 w 21600"/>
                <a:gd name="T1" fmla="*/ 0 h 17613"/>
                <a:gd name="T2" fmla="*/ 10 w 21600"/>
                <a:gd name="T3" fmla="*/ 3 h 17613"/>
                <a:gd name="T4" fmla="*/ 0 w 21600"/>
                <a:gd name="T5" fmla="*/ 2 h 17613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613"/>
                <a:gd name="T11" fmla="*/ 21600 w 21600"/>
                <a:gd name="T12" fmla="*/ 17613 h 176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613" fill="none" extrusionOk="0">
                  <a:moveTo>
                    <a:pt x="17221" y="-1"/>
                  </a:moveTo>
                  <a:cubicBezTo>
                    <a:pt x="20062" y="3752"/>
                    <a:pt x="21600" y="8330"/>
                    <a:pt x="21600" y="13038"/>
                  </a:cubicBezTo>
                  <a:cubicBezTo>
                    <a:pt x="21600" y="14576"/>
                    <a:pt x="21435" y="16109"/>
                    <a:pt x="21109" y="17612"/>
                  </a:cubicBezTo>
                </a:path>
                <a:path w="21600" h="17613" stroke="0" extrusionOk="0">
                  <a:moveTo>
                    <a:pt x="17221" y="-1"/>
                  </a:moveTo>
                  <a:cubicBezTo>
                    <a:pt x="20062" y="3752"/>
                    <a:pt x="21600" y="8330"/>
                    <a:pt x="21600" y="13038"/>
                  </a:cubicBezTo>
                  <a:cubicBezTo>
                    <a:pt x="21600" y="14576"/>
                    <a:pt x="21435" y="16109"/>
                    <a:pt x="21109" y="17612"/>
                  </a:cubicBezTo>
                  <a:lnTo>
                    <a:pt x="0" y="13038"/>
                  </a:ln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Arc 14"/>
            <p:cNvSpPr>
              <a:spLocks/>
            </p:cNvSpPr>
            <p:nvPr/>
          </p:nvSpPr>
          <p:spPr bwMode="auto">
            <a:xfrm>
              <a:off x="4514" y="2270"/>
              <a:ext cx="544" cy="272"/>
            </a:xfrm>
            <a:custGeom>
              <a:avLst/>
              <a:gdLst>
                <a:gd name="T0" fmla="*/ 12 w 25148"/>
                <a:gd name="T1" fmla="*/ 0 h 21600"/>
                <a:gd name="T2" fmla="*/ 0 w 25148"/>
                <a:gd name="T3" fmla="*/ 3 h 21600"/>
                <a:gd name="T4" fmla="*/ 2 w 25148"/>
                <a:gd name="T5" fmla="*/ 0 h 21600"/>
                <a:gd name="T6" fmla="*/ 0 60000 65536"/>
                <a:gd name="T7" fmla="*/ 0 60000 65536"/>
                <a:gd name="T8" fmla="*/ 0 60000 65536"/>
                <a:gd name="T9" fmla="*/ 0 w 25148"/>
                <a:gd name="T10" fmla="*/ 0 h 21600"/>
                <a:gd name="T11" fmla="*/ 25148 w 2514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48" h="21600" fill="none" extrusionOk="0">
                  <a:moveTo>
                    <a:pt x="25148" y="706"/>
                  </a:moveTo>
                  <a:cubicBezTo>
                    <a:pt x="24767" y="12354"/>
                    <a:pt x="15214" y="21599"/>
                    <a:pt x="3560" y="21600"/>
                  </a:cubicBezTo>
                  <a:cubicBezTo>
                    <a:pt x="2367" y="21600"/>
                    <a:pt x="1176" y="21501"/>
                    <a:pt x="0" y="21304"/>
                  </a:cubicBezTo>
                </a:path>
                <a:path w="25148" h="21600" stroke="0" extrusionOk="0">
                  <a:moveTo>
                    <a:pt x="25148" y="706"/>
                  </a:moveTo>
                  <a:cubicBezTo>
                    <a:pt x="24767" y="12354"/>
                    <a:pt x="15214" y="21599"/>
                    <a:pt x="3560" y="21600"/>
                  </a:cubicBezTo>
                  <a:cubicBezTo>
                    <a:pt x="2367" y="21600"/>
                    <a:pt x="1176" y="21501"/>
                    <a:pt x="0" y="21304"/>
                  </a:cubicBezTo>
                  <a:lnTo>
                    <a:pt x="3560" y="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15"/>
            <p:cNvSpPr>
              <a:spLocks noChangeShapeType="1"/>
            </p:cNvSpPr>
            <p:nvPr/>
          </p:nvSpPr>
          <p:spPr bwMode="auto">
            <a:xfrm flipV="1">
              <a:off x="4943" y="1170"/>
              <a:ext cx="0" cy="3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16"/>
            <p:cNvSpPr>
              <a:spLocks noChangeShapeType="1"/>
            </p:cNvSpPr>
            <p:nvPr/>
          </p:nvSpPr>
          <p:spPr bwMode="auto">
            <a:xfrm flipH="1">
              <a:off x="4514" y="2107"/>
              <a:ext cx="429" cy="4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Line 17"/>
            <p:cNvSpPr>
              <a:spLocks noChangeShapeType="1"/>
            </p:cNvSpPr>
            <p:nvPr/>
          </p:nvSpPr>
          <p:spPr bwMode="auto">
            <a:xfrm flipV="1">
              <a:off x="4943" y="1447"/>
              <a:ext cx="0" cy="6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Line 18"/>
            <p:cNvSpPr>
              <a:spLocks noChangeShapeType="1"/>
            </p:cNvSpPr>
            <p:nvPr/>
          </p:nvSpPr>
          <p:spPr bwMode="auto">
            <a:xfrm flipH="1">
              <a:off x="4320" y="2535"/>
              <a:ext cx="194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Arc 19"/>
            <p:cNvSpPr>
              <a:spLocks/>
            </p:cNvSpPr>
            <p:nvPr/>
          </p:nvSpPr>
          <p:spPr bwMode="auto">
            <a:xfrm>
              <a:off x="4512" y="1488"/>
              <a:ext cx="544" cy="446"/>
            </a:xfrm>
            <a:custGeom>
              <a:avLst/>
              <a:gdLst>
                <a:gd name="T0" fmla="*/ 9 w 25160"/>
                <a:gd name="T1" fmla="*/ 0 h 35404"/>
                <a:gd name="T2" fmla="*/ 0 w 25160"/>
                <a:gd name="T3" fmla="*/ 6 h 35404"/>
                <a:gd name="T4" fmla="*/ 2 w 25160"/>
                <a:gd name="T5" fmla="*/ 2 h 35404"/>
                <a:gd name="T6" fmla="*/ 0 60000 65536"/>
                <a:gd name="T7" fmla="*/ 0 60000 65536"/>
                <a:gd name="T8" fmla="*/ 0 60000 65536"/>
                <a:gd name="T9" fmla="*/ 0 w 25160"/>
                <a:gd name="T10" fmla="*/ 0 h 35404"/>
                <a:gd name="T11" fmla="*/ 25160 w 25160"/>
                <a:gd name="T12" fmla="*/ 35404 h 354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60" h="35404" fill="none" extrusionOk="0">
                  <a:moveTo>
                    <a:pt x="20173" y="0"/>
                  </a:moveTo>
                  <a:cubicBezTo>
                    <a:pt x="23396" y="3878"/>
                    <a:pt x="25160" y="8761"/>
                    <a:pt x="25160" y="13804"/>
                  </a:cubicBezTo>
                  <a:cubicBezTo>
                    <a:pt x="25160" y="25733"/>
                    <a:pt x="15489" y="35404"/>
                    <a:pt x="3560" y="35404"/>
                  </a:cubicBezTo>
                  <a:cubicBezTo>
                    <a:pt x="2367" y="35404"/>
                    <a:pt x="1176" y="35305"/>
                    <a:pt x="0" y="35108"/>
                  </a:cubicBezTo>
                </a:path>
                <a:path w="25160" h="35404" stroke="0" extrusionOk="0">
                  <a:moveTo>
                    <a:pt x="20173" y="0"/>
                  </a:moveTo>
                  <a:cubicBezTo>
                    <a:pt x="23396" y="3878"/>
                    <a:pt x="25160" y="8761"/>
                    <a:pt x="25160" y="13804"/>
                  </a:cubicBezTo>
                  <a:cubicBezTo>
                    <a:pt x="25160" y="25733"/>
                    <a:pt x="15489" y="35404"/>
                    <a:pt x="3560" y="35404"/>
                  </a:cubicBezTo>
                  <a:cubicBezTo>
                    <a:pt x="2367" y="35404"/>
                    <a:pt x="1176" y="35305"/>
                    <a:pt x="0" y="35108"/>
                  </a:cubicBezTo>
                  <a:lnTo>
                    <a:pt x="3560" y="1380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Line 20"/>
            <p:cNvSpPr>
              <a:spLocks noChangeShapeType="1"/>
            </p:cNvSpPr>
            <p:nvPr/>
          </p:nvSpPr>
          <p:spPr bwMode="auto">
            <a:xfrm>
              <a:off x="4514" y="1913"/>
              <a:ext cx="0" cy="6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21"/>
            <p:cNvSpPr>
              <a:spLocks noChangeShapeType="1"/>
            </p:cNvSpPr>
            <p:nvPr/>
          </p:nvSpPr>
          <p:spPr bwMode="auto">
            <a:xfrm flipH="1">
              <a:off x="4514" y="1486"/>
              <a:ext cx="429" cy="4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Line 22"/>
            <p:cNvSpPr>
              <a:spLocks noChangeShapeType="1"/>
            </p:cNvSpPr>
            <p:nvPr/>
          </p:nvSpPr>
          <p:spPr bwMode="auto">
            <a:xfrm>
              <a:off x="4943" y="2104"/>
              <a:ext cx="1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323850" y="23495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  </a:t>
            </a:r>
            <a:r>
              <a:rPr lang="zh-CN" altLang="en-US"/>
              <a:t>在柱面坐标系下 </a:t>
            </a:r>
            <a:r>
              <a:rPr lang="zh-CN" altLang="en-US">
                <a:sym typeface="Symbol" pitchFamily="18" charset="2"/>
              </a:rPr>
              <a:t></a:t>
            </a:r>
            <a:r>
              <a:rPr lang="en-US" altLang="zh-CN">
                <a:sym typeface="Symbol" pitchFamily="18" charset="2"/>
              </a:rPr>
              <a:t>:</a:t>
            </a:r>
            <a:endParaRPr lang="en-US" altLang="zh-CN"/>
          </a:p>
        </p:txBody>
      </p:sp>
      <p:graphicFrame>
        <p:nvGraphicFramePr>
          <p:cNvPr id="24608" name="Object 32"/>
          <p:cNvGraphicFramePr>
            <a:graphicFrameLocks noChangeAspect="1"/>
          </p:cNvGraphicFramePr>
          <p:nvPr/>
        </p:nvGraphicFramePr>
        <p:xfrm>
          <a:off x="2643174" y="4143380"/>
          <a:ext cx="18446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13" imgW="24765480" imgH="10960200" progId="Equation.DSMT4">
                  <p:embed/>
                </p:oleObj>
              </mc:Choice>
              <mc:Fallback>
                <p:oleObj name="Equation" r:id="rId13" imgW="24765480" imgH="10960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4143380"/>
                        <a:ext cx="184467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33"/>
          <p:cNvGraphicFramePr>
            <a:graphicFrameLocks noChangeAspect="1"/>
          </p:cNvGraphicFramePr>
          <p:nvPr/>
        </p:nvGraphicFramePr>
        <p:xfrm>
          <a:off x="1219200" y="5791200"/>
          <a:ext cx="26670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15" imgW="39388680" imgH="13398480" progId="Equation.3">
                  <p:embed/>
                </p:oleObj>
              </mc:Choice>
              <mc:Fallback>
                <p:oleObj name="Equation" r:id="rId15" imgW="39388680" imgH="1339848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91200"/>
                        <a:ext cx="26670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34"/>
          <p:cNvGraphicFramePr>
            <a:graphicFrameLocks noChangeAspect="1"/>
          </p:cNvGraphicFramePr>
          <p:nvPr/>
        </p:nvGraphicFramePr>
        <p:xfrm>
          <a:off x="4606925" y="2517775"/>
          <a:ext cx="2133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17" imgW="30452400" imgH="6489720" progId="Equation.3">
                  <p:embed/>
                </p:oleObj>
              </mc:Choice>
              <mc:Fallback>
                <p:oleObj name="Equation" r:id="rId17" imgW="30452400" imgH="64897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2517775"/>
                        <a:ext cx="21336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Object 35"/>
          <p:cNvGraphicFramePr>
            <a:graphicFrameLocks noChangeAspect="1"/>
          </p:cNvGraphicFramePr>
          <p:nvPr/>
        </p:nvGraphicFramePr>
        <p:xfrm>
          <a:off x="4643438" y="1989138"/>
          <a:ext cx="13144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公式" r:id="rId19" imgW="19078560" imgH="7302600" progId="Equation.3">
                  <p:embed/>
                </p:oleObj>
              </mc:Choice>
              <mc:Fallback>
                <p:oleObj name="公式" r:id="rId19" imgW="19078560" imgH="7302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989138"/>
                        <a:ext cx="13144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36"/>
          <p:cNvGraphicFramePr>
            <a:graphicFrameLocks noChangeAspect="1"/>
          </p:cNvGraphicFramePr>
          <p:nvPr/>
        </p:nvGraphicFramePr>
        <p:xfrm>
          <a:off x="4614863" y="3030538"/>
          <a:ext cx="1371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21" imgW="19078560" imgH="5676840" progId="Equation.3">
                  <p:embed/>
                </p:oleObj>
              </mc:Choice>
              <mc:Fallback>
                <p:oleObj name="Equation" r:id="rId21" imgW="19078560" imgH="56768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3030538"/>
                        <a:ext cx="13716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5" name="Object 39"/>
          <p:cNvGraphicFramePr>
            <a:graphicFrameLocks noChangeAspect="1"/>
          </p:cNvGraphicFramePr>
          <p:nvPr/>
        </p:nvGraphicFramePr>
        <p:xfrm>
          <a:off x="1219200" y="4038600"/>
          <a:ext cx="14541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23" imgW="18672480" imgH="11773080" progId="Equation.3">
                  <p:embed/>
                </p:oleObj>
              </mc:Choice>
              <mc:Fallback>
                <p:oleObj name="Equation" r:id="rId23" imgW="18672480" imgH="1177308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145415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6" name="Object 40"/>
          <p:cNvGraphicFramePr>
            <a:graphicFrameLocks noChangeAspect="1"/>
          </p:cNvGraphicFramePr>
          <p:nvPr/>
        </p:nvGraphicFramePr>
        <p:xfrm>
          <a:off x="4500562" y="4071942"/>
          <a:ext cx="12223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25" imgW="14204160" imgH="10960200" progId="Equation.DSMT4">
                  <p:embed/>
                </p:oleObj>
              </mc:Choice>
              <mc:Fallback>
                <p:oleObj name="Equation" r:id="rId25" imgW="14204160" imgH="10960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4071942"/>
                        <a:ext cx="12223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7" name="Object 41"/>
          <p:cNvGraphicFramePr>
            <a:graphicFrameLocks noChangeAspect="1"/>
          </p:cNvGraphicFramePr>
          <p:nvPr/>
        </p:nvGraphicFramePr>
        <p:xfrm>
          <a:off x="381000" y="3276600"/>
          <a:ext cx="40386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27" imgW="54011880" imgH="10147320" progId="Equation.3">
                  <p:embed/>
                </p:oleObj>
              </mc:Choice>
              <mc:Fallback>
                <p:oleObj name="Equation" r:id="rId27" imgW="54011880" imgH="1014732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403860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8" name="Object 42"/>
          <p:cNvGraphicFramePr>
            <a:graphicFrameLocks noChangeAspect="1"/>
          </p:cNvGraphicFramePr>
          <p:nvPr/>
        </p:nvGraphicFramePr>
        <p:xfrm>
          <a:off x="3962400" y="5791200"/>
          <a:ext cx="914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29" imgW="13798080" imgH="12992040" progId="Equation.3">
                  <p:embed/>
                </p:oleObj>
              </mc:Choice>
              <mc:Fallback>
                <p:oleObj name="Equation" r:id="rId29" imgW="13798080" imgH="129920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91200"/>
                        <a:ext cx="91440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0" name="AutoShape 44"/>
          <p:cNvSpPr>
            <a:spLocks/>
          </p:cNvSpPr>
          <p:nvPr/>
        </p:nvSpPr>
        <p:spPr bwMode="auto">
          <a:xfrm>
            <a:off x="4310063" y="2217738"/>
            <a:ext cx="201612" cy="1331912"/>
          </a:xfrm>
          <a:prstGeom prst="leftBrace">
            <a:avLst>
              <a:gd name="adj1" fmla="val 5505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621" name="Object 45"/>
          <p:cNvGraphicFramePr>
            <a:graphicFrameLocks noChangeAspect="1"/>
          </p:cNvGraphicFramePr>
          <p:nvPr/>
        </p:nvGraphicFramePr>
        <p:xfrm>
          <a:off x="7380288" y="4076700"/>
          <a:ext cx="14620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31" imgW="23140800" imgH="6489720" progId="Equation.3">
                  <p:embed/>
                </p:oleObj>
              </mc:Choice>
              <mc:Fallback>
                <p:oleObj name="Equation" r:id="rId31" imgW="23140800" imgH="648972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076700"/>
                        <a:ext cx="146208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6858000" y="3333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zh-CN" altLang="en-US">
                <a:sym typeface="Symbol" pitchFamily="18" charset="2"/>
              </a:rPr>
              <a:t>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zh-CN" altLang="en-US"/>
              <a:t>为</a:t>
            </a:r>
          </a:p>
        </p:txBody>
      </p:sp>
      <p:sp>
        <p:nvSpPr>
          <p:cNvPr id="18458" name="Rectangle 25"/>
          <p:cNvSpPr>
            <a:spLocks noChangeArrowheads="1"/>
          </p:cNvSpPr>
          <p:nvPr/>
        </p:nvSpPr>
        <p:spPr bwMode="auto">
          <a:xfrm>
            <a:off x="762000" y="228600"/>
            <a:ext cx="238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计算三重积分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18444" name="Object 27"/>
          <p:cNvGraphicFramePr>
            <a:graphicFrameLocks noChangeAspect="1"/>
          </p:cNvGraphicFramePr>
          <p:nvPr/>
        </p:nvGraphicFramePr>
        <p:xfrm>
          <a:off x="1371600" y="1022350"/>
          <a:ext cx="20335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33" imgW="28421280" imgH="7302600" progId="Equation.3">
                  <p:embed/>
                </p:oleObj>
              </mc:Choice>
              <mc:Fallback>
                <p:oleObj name="Equation" r:id="rId33" imgW="28421280" imgH="7302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22350"/>
                        <a:ext cx="203358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28"/>
          <p:cNvGraphicFramePr>
            <a:graphicFrameLocks noChangeAspect="1"/>
          </p:cNvGraphicFramePr>
          <p:nvPr/>
        </p:nvGraphicFramePr>
        <p:xfrm>
          <a:off x="4605338" y="1066800"/>
          <a:ext cx="3568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35" imgW="51980760" imgH="6489720" progId="Equation.3">
                  <p:embed/>
                </p:oleObj>
              </mc:Choice>
              <mc:Fallback>
                <p:oleObj name="Equation" r:id="rId35" imgW="51980760" imgH="648972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1066800"/>
                        <a:ext cx="35687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Text Box 37"/>
          <p:cNvSpPr txBox="1">
            <a:spLocks noChangeArrowheads="1"/>
          </p:cNvSpPr>
          <p:nvPr/>
        </p:nvSpPr>
        <p:spPr bwMode="auto">
          <a:xfrm>
            <a:off x="3419475" y="9921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及平面</a:t>
            </a:r>
          </a:p>
        </p:txBody>
      </p:sp>
      <p:sp>
        <p:nvSpPr>
          <p:cNvPr id="18460" name="Text Box 43"/>
          <p:cNvSpPr txBox="1">
            <a:spLocks noChangeArrowheads="1"/>
          </p:cNvSpPr>
          <p:nvPr/>
        </p:nvSpPr>
        <p:spPr bwMode="auto">
          <a:xfrm>
            <a:off x="228600" y="10048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由柱面</a:t>
            </a:r>
          </a:p>
        </p:txBody>
      </p:sp>
      <p:sp>
        <p:nvSpPr>
          <p:cNvPr id="18461" name="Text Box 46"/>
          <p:cNvSpPr txBox="1">
            <a:spLocks noChangeArrowheads="1"/>
          </p:cNvSpPr>
          <p:nvPr/>
        </p:nvSpPr>
        <p:spPr bwMode="auto">
          <a:xfrm>
            <a:off x="304800" y="1600200"/>
            <a:ext cx="6354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所围成在第一卦限内的半圆柱体</a:t>
            </a:r>
            <a:r>
              <a:rPr lang="en-US" altLang="zh-CN"/>
              <a:t>.</a:t>
            </a:r>
          </a:p>
        </p:txBody>
      </p:sp>
      <p:graphicFrame>
        <p:nvGraphicFramePr>
          <p:cNvPr id="24623" name="Object 47"/>
          <p:cNvGraphicFramePr>
            <a:graphicFrameLocks noChangeAspect="1"/>
          </p:cNvGraphicFramePr>
          <p:nvPr/>
        </p:nvGraphicFramePr>
        <p:xfrm>
          <a:off x="1219200" y="4876800"/>
          <a:ext cx="3505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37" imgW="52793280" imgH="12992040" progId="Equation.3">
                  <p:embed/>
                </p:oleObj>
              </mc:Choice>
              <mc:Fallback>
                <p:oleObj name="Equation" r:id="rId37" imgW="52793280" imgH="129920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76800"/>
                        <a:ext cx="3505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48"/>
          <p:cNvGraphicFramePr>
            <a:graphicFrameLocks noChangeAspect="1"/>
          </p:cNvGraphicFramePr>
          <p:nvPr/>
        </p:nvGraphicFramePr>
        <p:xfrm>
          <a:off x="3027363" y="214313"/>
          <a:ext cx="37480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公式" r:id="rId39" imgW="1574800" imgH="330200" progId="Equation.3">
                  <p:embed/>
                </p:oleObj>
              </mc:Choice>
              <mc:Fallback>
                <p:oleObj name="公式" r:id="rId39" imgW="1574800" imgH="3302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214313"/>
                        <a:ext cx="374808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6" grpId="0" autoUpdateAnimBg="0"/>
      <p:bldP spid="246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3886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一、 三重积分引例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求非均匀密度物体的质量 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438400" y="36576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类似二重积分微元法的思想</a:t>
            </a:r>
            <a:r>
              <a:rPr lang="en-US" altLang="zh-CN"/>
              <a:t>, </a:t>
            </a:r>
            <a:r>
              <a:rPr lang="zh-CN" altLang="en-US">
                <a:sym typeface="Symbol" pitchFamily="18" charset="2"/>
              </a:rPr>
              <a:t>采用</a:t>
            </a:r>
          </a:p>
        </p:txBody>
      </p:sp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2667000" y="5181600"/>
          <a:ext cx="2743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34920360" imgH="7302600" progId="Equation.3">
                  <p:embed/>
                </p:oleObj>
              </mc:Choice>
              <mc:Fallback>
                <p:oleObj name="Equation" r:id="rId3" imgW="34920360" imgH="7302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0"/>
                        <a:ext cx="27432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357188" y="1857375"/>
            <a:ext cx="8358187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/>
              <a:t>    </a:t>
            </a:r>
            <a:r>
              <a:rPr lang="zh-CN" altLang="en-US"/>
              <a:t>设在空间有限闭区域 </a:t>
            </a:r>
            <a:r>
              <a:rPr lang="zh-CN" altLang="en-US">
                <a:sym typeface="Symbol" pitchFamily="18" charset="2"/>
              </a:rPr>
              <a:t> 内分布着某种不均匀的物质，</a:t>
            </a:r>
            <a:r>
              <a:rPr kumimoji="0" lang="zh-CN" altLang="en-US"/>
              <a:t>密度函数为 </a:t>
            </a:r>
            <a:r>
              <a:rPr kumimoji="0" lang="zh-CN" altLang="en-US" i="1">
                <a:sym typeface="Symbol" pitchFamily="18" charset="2"/>
              </a:rPr>
              <a:t> </a:t>
            </a:r>
            <a:r>
              <a:rPr kumimoji="0" lang="en-US" altLang="zh-CN">
                <a:sym typeface="Symbol" pitchFamily="18" charset="2"/>
              </a:rPr>
              <a:t>(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z</a:t>
            </a:r>
            <a:r>
              <a:rPr kumimoji="0" lang="en-US" altLang="zh-CN">
                <a:sym typeface="Symbol" pitchFamily="18" charset="2"/>
              </a:rPr>
              <a:t>) , </a:t>
            </a:r>
            <a:r>
              <a:rPr lang="zh-CN" altLang="en-US">
                <a:sym typeface="Symbol" pitchFamily="18" charset="2"/>
              </a:rPr>
              <a:t>求分布在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 内的物质的质量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graphicFrame>
        <p:nvGraphicFramePr>
          <p:cNvPr id="4135" name="Object 39"/>
          <p:cNvGraphicFramePr>
            <a:graphicFrameLocks noChangeAspect="1"/>
          </p:cNvGraphicFramePr>
          <p:nvPr/>
        </p:nvGraphicFramePr>
        <p:xfrm>
          <a:off x="2133600" y="4953000"/>
          <a:ext cx="63023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8111160" imgH="13398480" progId="Equation.3">
                  <p:embed/>
                </p:oleObj>
              </mc:Choice>
              <mc:Fallback>
                <p:oleObj name="Equation" r:id="rId5" imgW="8111160" imgH="13398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953000"/>
                        <a:ext cx="630238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6" name="Object 40"/>
          <p:cNvGraphicFramePr>
            <a:graphicFrameLocks noChangeAspect="1"/>
          </p:cNvGraphicFramePr>
          <p:nvPr/>
        </p:nvGraphicFramePr>
        <p:xfrm>
          <a:off x="1524000" y="5181600"/>
          <a:ext cx="66198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7" imgW="8517600" imgH="8521560" progId="Equation.3">
                  <p:embed/>
                </p:oleObj>
              </mc:Choice>
              <mc:Fallback>
                <p:oleObj name="Equation" r:id="rId7" imgW="8517600" imgH="8521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661988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" name="Object 41"/>
          <p:cNvGraphicFramePr>
            <a:graphicFrameLocks noChangeAspect="1"/>
          </p:cNvGraphicFramePr>
          <p:nvPr/>
        </p:nvGraphicFramePr>
        <p:xfrm>
          <a:off x="681038" y="5264150"/>
          <a:ext cx="8509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9" imgW="10954800" imgH="5270400" progId="Equation.3">
                  <p:embed/>
                </p:oleObj>
              </mc:Choice>
              <mc:Fallback>
                <p:oleObj name="Equation" r:id="rId9" imgW="10954800" imgH="5270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5264150"/>
                        <a:ext cx="8509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381000" y="36576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chemeClr val="tx2"/>
                </a:solidFill>
              </a:rPr>
              <a:t>解决方法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1219200" y="43434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“</a:t>
            </a:r>
            <a:r>
              <a:rPr lang="zh-CN" altLang="en-US">
                <a:solidFill>
                  <a:srgbClr val="00FFFF"/>
                </a:solidFill>
              </a:rPr>
              <a:t>分</a:t>
            </a:r>
            <a:r>
              <a:rPr lang="en-US" altLang="zh-CN">
                <a:solidFill>
                  <a:srgbClr val="00FFFF"/>
                </a:solidFill>
              </a:rPr>
              <a:t>, </a:t>
            </a:r>
            <a:r>
              <a:rPr lang="zh-CN" altLang="en-US">
                <a:solidFill>
                  <a:srgbClr val="00FFFF"/>
                </a:solidFill>
              </a:rPr>
              <a:t>匀</a:t>
            </a:r>
            <a:r>
              <a:rPr lang="en-US" altLang="zh-CN">
                <a:solidFill>
                  <a:srgbClr val="00FFFF"/>
                </a:solidFill>
              </a:rPr>
              <a:t>, </a:t>
            </a:r>
            <a:r>
              <a:rPr lang="zh-CN" altLang="en-US">
                <a:solidFill>
                  <a:srgbClr val="00FFFF"/>
                </a:solidFill>
              </a:rPr>
              <a:t>合</a:t>
            </a:r>
            <a:r>
              <a:rPr lang="en-US" altLang="zh-CN">
                <a:solidFill>
                  <a:srgbClr val="00FFFF"/>
                </a:solidFill>
              </a:rPr>
              <a:t>, </a:t>
            </a:r>
            <a:r>
              <a:rPr lang="zh-CN" altLang="en-US">
                <a:solidFill>
                  <a:srgbClr val="00FFFF"/>
                </a:solidFill>
              </a:rPr>
              <a:t>精</a:t>
            </a:r>
            <a:r>
              <a:rPr lang="zh-CN" altLang="en-US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19" grpId="0" autoUpdateAnimBg="0"/>
      <p:bldP spid="4132" grpId="0"/>
      <p:bldP spid="4139" grpId="0" autoUpdateAnimBg="0"/>
      <p:bldP spid="414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096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4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315200" y="2743200"/>
            <a:ext cx="1106488" cy="1500188"/>
            <a:chOff x="4512" y="1104"/>
            <a:chExt cx="816" cy="1104"/>
          </a:xfrm>
        </p:grpSpPr>
        <p:sp>
          <p:nvSpPr>
            <p:cNvPr id="19488" name="Oval 7"/>
            <p:cNvSpPr>
              <a:spLocks noChangeArrowheads="1"/>
            </p:cNvSpPr>
            <p:nvPr/>
          </p:nvSpPr>
          <p:spPr bwMode="auto">
            <a:xfrm>
              <a:off x="4512" y="1968"/>
              <a:ext cx="81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Line 8"/>
            <p:cNvSpPr>
              <a:spLocks noChangeShapeType="1"/>
            </p:cNvSpPr>
            <p:nvPr/>
          </p:nvSpPr>
          <p:spPr bwMode="auto">
            <a:xfrm>
              <a:off x="4512" y="110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Line 9"/>
            <p:cNvSpPr>
              <a:spLocks noChangeShapeType="1"/>
            </p:cNvSpPr>
            <p:nvPr/>
          </p:nvSpPr>
          <p:spPr bwMode="auto">
            <a:xfrm>
              <a:off x="5328" y="110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315200" y="2057400"/>
            <a:ext cx="1490663" cy="2584450"/>
            <a:chOff x="4608" y="788"/>
            <a:chExt cx="939" cy="1628"/>
          </a:xfrm>
        </p:grpSpPr>
        <p:graphicFrame>
          <p:nvGraphicFramePr>
            <p:cNvPr id="19470" name="Object 12"/>
            <p:cNvGraphicFramePr>
              <a:graphicFrameLocks noChangeAspect="1"/>
            </p:cNvGraphicFramePr>
            <p:nvPr/>
          </p:nvGraphicFramePr>
          <p:xfrm>
            <a:off x="4800" y="22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8" name="Equation" r:id="rId3" imgW="291960" imgH="304920" progId="Equation.3">
                    <p:embed/>
                  </p:oleObj>
                </mc:Choice>
                <mc:Fallback>
                  <p:oleObj name="Equation" r:id="rId3" imgW="291960" imgH="30492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13"/>
            <p:cNvGraphicFramePr>
              <a:graphicFrameLocks noChangeAspect="1"/>
            </p:cNvGraphicFramePr>
            <p:nvPr/>
          </p:nvGraphicFramePr>
          <p:xfrm>
            <a:off x="5395" y="211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9" name="Equation" r:id="rId5" imgW="304560" imgH="406440" progId="Equation.3">
                    <p:embed/>
                  </p:oleObj>
                </mc:Choice>
                <mc:Fallback>
                  <p:oleObj name="Equation" r:id="rId5" imgW="304560" imgH="4064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" y="2114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14"/>
            <p:cNvGraphicFramePr>
              <a:graphicFrameLocks noChangeAspect="1"/>
            </p:cNvGraphicFramePr>
            <p:nvPr/>
          </p:nvGraphicFramePr>
          <p:xfrm>
            <a:off x="4800" y="78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0" name="Equation" r:id="rId7" imgW="279360" imgH="279360" progId="Equation.3">
                    <p:embed/>
                  </p:oleObj>
                </mc:Choice>
                <mc:Fallback>
                  <p:oleObj name="Equation" r:id="rId7" imgW="279360" imgH="27936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788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2" name="Arc 15"/>
            <p:cNvSpPr>
              <a:spLocks/>
            </p:cNvSpPr>
            <p:nvPr/>
          </p:nvSpPr>
          <p:spPr bwMode="auto">
            <a:xfrm>
              <a:off x="4609" y="1243"/>
              <a:ext cx="697" cy="823"/>
            </a:xfrm>
            <a:custGeom>
              <a:avLst/>
              <a:gdLst>
                <a:gd name="T0" fmla="*/ 11 w 43200"/>
                <a:gd name="T1" fmla="*/ 1 h 22452"/>
                <a:gd name="T2" fmla="*/ 0 w 43200"/>
                <a:gd name="T3" fmla="*/ 0 h 22452"/>
                <a:gd name="T4" fmla="*/ 6 w 43200"/>
                <a:gd name="T5" fmla="*/ 1 h 224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52"/>
                <a:gd name="T11" fmla="*/ 43200 w 43200"/>
                <a:gd name="T12" fmla="*/ 22452 h 22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52" fill="none" extrusionOk="0">
                  <a:moveTo>
                    <a:pt x="43199" y="771"/>
                  </a:moveTo>
                  <a:cubicBezTo>
                    <a:pt x="43199" y="798"/>
                    <a:pt x="43200" y="825"/>
                    <a:pt x="43200" y="852"/>
                  </a:cubicBezTo>
                  <a:cubicBezTo>
                    <a:pt x="43200" y="12781"/>
                    <a:pt x="33529" y="22452"/>
                    <a:pt x="21600" y="22452"/>
                  </a:cubicBezTo>
                  <a:cubicBezTo>
                    <a:pt x="9670" y="22452"/>
                    <a:pt x="0" y="12781"/>
                    <a:pt x="0" y="852"/>
                  </a:cubicBezTo>
                  <a:cubicBezTo>
                    <a:pt x="-1" y="567"/>
                    <a:pt x="5" y="283"/>
                    <a:pt x="16" y="-1"/>
                  </a:cubicBezTo>
                </a:path>
                <a:path w="43200" h="22452" stroke="0" extrusionOk="0">
                  <a:moveTo>
                    <a:pt x="43199" y="771"/>
                  </a:moveTo>
                  <a:cubicBezTo>
                    <a:pt x="43199" y="798"/>
                    <a:pt x="43200" y="825"/>
                    <a:pt x="43200" y="852"/>
                  </a:cubicBezTo>
                  <a:cubicBezTo>
                    <a:pt x="43200" y="12781"/>
                    <a:pt x="33529" y="22452"/>
                    <a:pt x="21600" y="22452"/>
                  </a:cubicBezTo>
                  <a:cubicBezTo>
                    <a:pt x="9670" y="22452"/>
                    <a:pt x="0" y="12781"/>
                    <a:pt x="0" y="852"/>
                  </a:cubicBezTo>
                  <a:cubicBezTo>
                    <a:pt x="-1" y="567"/>
                    <a:pt x="5" y="283"/>
                    <a:pt x="16" y="-1"/>
                  </a:cubicBezTo>
                  <a:lnTo>
                    <a:pt x="21600" y="852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4608" y="1161"/>
              <a:ext cx="697" cy="164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84" name="Line 17"/>
            <p:cNvSpPr>
              <a:spLocks noChangeShapeType="1"/>
            </p:cNvSpPr>
            <p:nvPr/>
          </p:nvSpPr>
          <p:spPr bwMode="auto">
            <a:xfrm>
              <a:off x="4968" y="2066"/>
              <a:ext cx="5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Line 18"/>
            <p:cNvSpPr>
              <a:spLocks noChangeShapeType="1"/>
            </p:cNvSpPr>
            <p:nvPr/>
          </p:nvSpPr>
          <p:spPr bwMode="auto">
            <a:xfrm flipH="1">
              <a:off x="4704" y="2066"/>
              <a:ext cx="264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6" name="Line 19"/>
            <p:cNvSpPr>
              <a:spLocks noChangeShapeType="1"/>
            </p:cNvSpPr>
            <p:nvPr/>
          </p:nvSpPr>
          <p:spPr bwMode="auto">
            <a:xfrm flipV="1">
              <a:off x="4968" y="791"/>
              <a:ext cx="0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Line 20"/>
            <p:cNvSpPr>
              <a:spLocks noChangeShapeType="1"/>
            </p:cNvSpPr>
            <p:nvPr/>
          </p:nvSpPr>
          <p:spPr bwMode="auto">
            <a:xfrm flipV="1">
              <a:off x="4968" y="1165"/>
              <a:ext cx="0" cy="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457200" y="250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8001000" y="2514600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9" imgW="7299000" imgH="10553760" progId="Equation.3">
                  <p:embed/>
                </p:oleObj>
              </mc:Choice>
              <mc:Fallback>
                <p:oleObj name="Equation" r:id="rId9" imgW="7299000" imgH="105537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14600"/>
                        <a:ext cx="228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9" name="Object 25"/>
          <p:cNvGraphicFramePr>
            <a:graphicFrameLocks noChangeAspect="1"/>
          </p:cNvGraphicFramePr>
          <p:nvPr/>
        </p:nvGraphicFramePr>
        <p:xfrm>
          <a:off x="4714876" y="3714752"/>
          <a:ext cx="20701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11" imgW="26390160" imgH="13804920" progId="Equation.DSMT4">
                  <p:embed/>
                </p:oleObj>
              </mc:Choice>
              <mc:Fallback>
                <p:oleObj name="Equation" r:id="rId11" imgW="26390160" imgH="1380492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3714752"/>
                        <a:ext cx="207010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1676400" y="4800600"/>
          <a:ext cx="41148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13" imgW="59698800" imgH="14211360" progId="Equation.3">
                  <p:embed/>
                </p:oleObj>
              </mc:Choice>
              <mc:Fallback>
                <p:oleObj name="Equation" r:id="rId13" imgW="59698800" imgH="1421136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41148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3071802" y="3786190"/>
          <a:ext cx="16986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15" imgW="21109680" imgH="11773080" progId="Equation.DSMT4">
                  <p:embed/>
                </p:oleObj>
              </mc:Choice>
              <mc:Fallback>
                <p:oleObj name="Equation" r:id="rId15" imgW="21109680" imgH="117730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786190"/>
                        <a:ext cx="1698625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1"/>
          <p:cNvGraphicFramePr>
            <a:graphicFrameLocks noChangeAspect="1"/>
          </p:cNvGraphicFramePr>
          <p:nvPr/>
        </p:nvGraphicFramePr>
        <p:xfrm>
          <a:off x="1981200" y="3870325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17" imgW="13798080" imgH="10960200" progId="Equation.3">
                  <p:embed/>
                </p:oleObj>
              </mc:Choice>
              <mc:Fallback>
                <p:oleObj name="Equation" r:id="rId17" imgW="13798080" imgH="10960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70325"/>
                        <a:ext cx="1066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3" name="AutoShape 39"/>
          <p:cNvSpPr>
            <a:spLocks/>
          </p:cNvSpPr>
          <p:nvPr/>
        </p:nvSpPr>
        <p:spPr bwMode="auto">
          <a:xfrm>
            <a:off x="4648200" y="20574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457200" y="3962400"/>
            <a:ext cx="1882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原积分 </a:t>
            </a:r>
            <a:r>
              <a:rPr lang="en-US" altLang="zh-CN"/>
              <a:t>=</a:t>
            </a:r>
          </a:p>
        </p:txBody>
      </p:sp>
      <p:sp>
        <p:nvSpPr>
          <p:cNvPr id="19479" name="Rectangle 21"/>
          <p:cNvSpPr>
            <a:spLocks noChangeArrowheads="1"/>
          </p:cNvSpPr>
          <p:nvPr/>
        </p:nvSpPr>
        <p:spPr bwMode="auto">
          <a:xfrm>
            <a:off x="838200" y="4572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/>
              <a:t>计算三重积分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19463" name="Object 33"/>
          <p:cNvGraphicFramePr>
            <a:graphicFrameLocks noChangeAspect="1"/>
          </p:cNvGraphicFramePr>
          <p:nvPr/>
        </p:nvGraphicFramePr>
        <p:xfrm>
          <a:off x="533400" y="1219200"/>
          <a:ext cx="6705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19" imgW="87320160" imgH="7302600" progId="Equation.3">
                  <p:embed/>
                </p:oleObj>
              </mc:Choice>
              <mc:Fallback>
                <p:oleObj name="Equation" r:id="rId19" imgW="87320160" imgH="7302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67056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0" name="Text Box 41"/>
          <p:cNvSpPr txBox="1">
            <a:spLocks noChangeArrowheads="1"/>
          </p:cNvSpPr>
          <p:nvPr/>
        </p:nvSpPr>
        <p:spPr bwMode="auto">
          <a:xfrm>
            <a:off x="6096000" y="4572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zh-CN" altLang="en-US">
                <a:sym typeface="Symbol" pitchFamily="18" charset="2"/>
              </a:rPr>
              <a:t>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zh-CN" altLang="en-US"/>
              <a:t>由抛物面</a:t>
            </a:r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1143000" y="2514600"/>
            <a:ext cx="3500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在柱面坐标系下 </a:t>
            </a:r>
            <a:r>
              <a:rPr lang="zh-CN" altLang="en-US">
                <a:sym typeface="Symbol" pitchFamily="18" charset="2"/>
              </a:rPr>
              <a:t> ：</a:t>
            </a:r>
            <a:endParaRPr lang="zh-CN" altLang="en-US"/>
          </a:p>
        </p:txBody>
      </p:sp>
      <p:graphicFrame>
        <p:nvGraphicFramePr>
          <p:cNvPr id="31788" name="Object 44"/>
          <p:cNvGraphicFramePr>
            <a:graphicFrameLocks noChangeAspect="1"/>
          </p:cNvGraphicFramePr>
          <p:nvPr/>
        </p:nvGraphicFramePr>
        <p:xfrm>
          <a:off x="1643063" y="5786438"/>
          <a:ext cx="40719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公式" r:id="rId21" imgW="1815312" imgH="406224" progId="Equation.3">
                  <p:embed/>
                </p:oleObj>
              </mc:Choice>
              <mc:Fallback>
                <p:oleObj name="公式" r:id="rId21" imgW="1815312" imgH="406224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786438"/>
                        <a:ext cx="4071937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4929188" y="1928813"/>
          <a:ext cx="17145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公式" r:id="rId23" imgW="698197" imgH="177723" progId="Equation.3">
                  <p:embed/>
                </p:oleObj>
              </mc:Choice>
              <mc:Fallback>
                <p:oleObj name="公式" r:id="rId23" imgW="698197" imgH="177723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928813"/>
                        <a:ext cx="171450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3"/>
          <p:cNvGraphicFramePr>
            <a:graphicFrameLocks noChangeAspect="1"/>
          </p:cNvGraphicFramePr>
          <p:nvPr/>
        </p:nvGraphicFramePr>
        <p:xfrm>
          <a:off x="3429000" y="214313"/>
          <a:ext cx="26431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公式" r:id="rId25" imgW="1079032" imgH="431613" progId="Equation.3">
                  <p:embed/>
                </p:oleObj>
              </mc:Choice>
              <mc:Fallback>
                <p:oleObj name="公式" r:id="rId25" imgW="1079032" imgH="431613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4313"/>
                        <a:ext cx="2643188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4"/>
          <p:cNvGraphicFramePr>
            <a:graphicFrameLocks noChangeAspect="1"/>
          </p:cNvGraphicFramePr>
          <p:nvPr/>
        </p:nvGraphicFramePr>
        <p:xfrm>
          <a:off x="4929188" y="2428875"/>
          <a:ext cx="19256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公式" r:id="rId27" imgW="812447" imgH="241195" progId="Equation.3">
                  <p:embed/>
                </p:oleObj>
              </mc:Choice>
              <mc:Fallback>
                <p:oleObj name="公式" r:id="rId27" imgW="812447" imgH="241195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428875"/>
                        <a:ext cx="19256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5"/>
          <p:cNvGraphicFramePr>
            <a:graphicFrameLocks noChangeAspect="1"/>
          </p:cNvGraphicFramePr>
          <p:nvPr/>
        </p:nvGraphicFramePr>
        <p:xfrm>
          <a:off x="5386388" y="3214688"/>
          <a:ext cx="11636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公式" r:id="rId29" imgW="482181" imgH="177646" progId="Equation.3">
                  <p:embed/>
                </p:oleObj>
              </mc:Choice>
              <mc:Fallback>
                <p:oleObj name="公式" r:id="rId29" imgW="482181" imgH="177646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3214688"/>
                        <a:ext cx="11636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6"/>
          <p:cNvGraphicFramePr>
            <a:graphicFrameLocks noChangeAspect="1"/>
          </p:cNvGraphicFramePr>
          <p:nvPr/>
        </p:nvGraphicFramePr>
        <p:xfrm>
          <a:off x="4857750" y="2928938"/>
          <a:ext cx="6429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公式" r:id="rId31" imgW="190335" imgH="266469" progId="Equation.3">
                  <p:embed/>
                </p:oleObj>
              </mc:Choice>
              <mc:Fallback>
                <p:oleObj name="公式" r:id="rId31" imgW="190335" imgH="266469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928938"/>
                        <a:ext cx="64293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6" grpId="0" build="p" autoUpdateAnimBg="0"/>
      <p:bldP spid="31783" grpId="0" animBg="1"/>
      <p:bldP spid="31784" grpId="0" build="p" autoUpdateAnimBg="0"/>
      <p:bldP spid="3178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6"/>
          <p:cNvGrpSpPr>
            <a:grpSpLocks/>
          </p:cNvGrpSpPr>
          <p:nvPr/>
        </p:nvGrpSpPr>
        <p:grpSpPr bwMode="auto">
          <a:xfrm>
            <a:off x="6858000" y="2362200"/>
            <a:ext cx="990600" cy="914400"/>
            <a:chOff x="3792" y="3360"/>
            <a:chExt cx="624" cy="576"/>
          </a:xfrm>
        </p:grpSpPr>
        <p:graphicFrame>
          <p:nvGraphicFramePr>
            <p:cNvPr id="20501" name="Object 1065"/>
            <p:cNvGraphicFramePr>
              <a:graphicFrameLocks noChangeAspect="1"/>
            </p:cNvGraphicFramePr>
            <p:nvPr/>
          </p:nvGraphicFramePr>
          <p:xfrm>
            <a:off x="3792" y="3360"/>
            <a:ext cx="62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2" name="位图图像" r:id="rId3" imgW="752381" imgH="581106" progId="PBrush">
                    <p:embed/>
                  </p:oleObj>
                </mc:Choice>
                <mc:Fallback>
                  <p:oleObj name="位图图像" r:id="rId3" imgW="752381" imgH="581106" progId="PBrush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360"/>
                          <a:ext cx="62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5" name="Line 1060"/>
            <p:cNvSpPr>
              <a:spLocks noChangeShapeType="1"/>
            </p:cNvSpPr>
            <p:nvPr/>
          </p:nvSpPr>
          <p:spPr bwMode="auto">
            <a:xfrm flipH="1">
              <a:off x="3888" y="3552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1061"/>
            <p:cNvSpPr>
              <a:spLocks noChangeShapeType="1"/>
            </p:cNvSpPr>
            <p:nvPr/>
          </p:nvSpPr>
          <p:spPr bwMode="auto">
            <a:xfrm flipV="1">
              <a:off x="3888" y="3552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1062"/>
            <p:cNvSpPr>
              <a:spLocks noChangeShapeType="1"/>
            </p:cNvSpPr>
            <p:nvPr/>
          </p:nvSpPr>
          <p:spPr bwMode="auto">
            <a:xfrm>
              <a:off x="4128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9144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5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0482" name="Object 1028"/>
          <p:cNvGraphicFramePr>
            <a:graphicFrameLocks noChangeAspect="1"/>
          </p:cNvGraphicFramePr>
          <p:nvPr/>
        </p:nvGraphicFramePr>
        <p:xfrm>
          <a:off x="395288" y="260350"/>
          <a:ext cx="8001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5" imgW="3429000" imgH="622300" progId="Equation.3">
                  <p:embed/>
                </p:oleObj>
              </mc:Choice>
              <mc:Fallback>
                <p:oleObj name="Equation" r:id="rId5" imgW="3429000" imgH="6223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350"/>
                        <a:ext cx="8001000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029"/>
          <p:cNvGraphicFramePr>
            <a:graphicFrameLocks noChangeAspect="1"/>
          </p:cNvGraphicFramePr>
          <p:nvPr/>
        </p:nvGraphicFramePr>
        <p:xfrm>
          <a:off x="1752600" y="2133600"/>
          <a:ext cx="2209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7" imgW="2209800" imgH="812800" progId="Equation.3">
                  <p:embed/>
                </p:oleObj>
              </mc:Choice>
              <mc:Fallback>
                <p:oleObj name="Equation" r:id="rId7" imgW="2209800" imgH="812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22098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1032"/>
          <p:cNvGraphicFramePr>
            <a:graphicFrameLocks noChangeAspect="1"/>
          </p:cNvGraphicFramePr>
          <p:nvPr/>
        </p:nvGraphicFramePr>
        <p:xfrm>
          <a:off x="533400" y="4343400"/>
          <a:ext cx="52736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9" imgW="2234230" imgH="406224" progId="Equation.3">
                  <p:embed/>
                </p:oleObj>
              </mc:Choice>
              <mc:Fallback>
                <p:oleObj name="Equation" r:id="rId9" imgW="2234230" imgH="406224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527367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035"/>
          <p:cNvGraphicFramePr>
            <a:graphicFrameLocks noChangeAspect="1"/>
          </p:cNvGraphicFramePr>
          <p:nvPr/>
        </p:nvGraphicFramePr>
        <p:xfrm>
          <a:off x="3962400" y="2057400"/>
          <a:ext cx="2044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11" imgW="2044700" imgH="952500" progId="Equation.3">
                  <p:embed/>
                </p:oleObj>
              </mc:Choice>
              <mc:Fallback>
                <p:oleObj name="Equation" r:id="rId11" imgW="2044700" imgH="9525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057400"/>
                        <a:ext cx="20447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037"/>
          <p:cNvSpPr txBox="1">
            <a:spLocks noChangeArrowheads="1"/>
          </p:cNvSpPr>
          <p:nvPr/>
        </p:nvSpPr>
        <p:spPr bwMode="auto">
          <a:xfrm>
            <a:off x="381000" y="22098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截面法</a:t>
            </a:r>
            <a:r>
              <a:rPr lang="en-US" altLang="zh-CN"/>
              <a:t>:</a:t>
            </a:r>
          </a:p>
        </p:txBody>
      </p:sp>
      <p:grpSp>
        <p:nvGrpSpPr>
          <p:cNvPr id="3" name="Group 1053"/>
          <p:cNvGrpSpPr>
            <a:grpSpLocks/>
          </p:cNvGrpSpPr>
          <p:nvPr/>
        </p:nvGrpSpPr>
        <p:grpSpPr bwMode="auto">
          <a:xfrm>
            <a:off x="6526213" y="1689100"/>
            <a:ext cx="2381250" cy="2527300"/>
            <a:chOff x="4111" y="1064"/>
            <a:chExt cx="1500" cy="1592"/>
          </a:xfrm>
        </p:grpSpPr>
        <p:graphicFrame>
          <p:nvGraphicFramePr>
            <p:cNvPr id="20493" name="Object 1038"/>
            <p:cNvGraphicFramePr>
              <a:graphicFrameLocks noChangeAspect="1"/>
            </p:cNvGraphicFramePr>
            <p:nvPr/>
          </p:nvGraphicFramePr>
          <p:xfrm>
            <a:off x="4992" y="1728"/>
            <a:ext cx="61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7" name="Equation" r:id="rId13" imgW="558558" imgH="203112" progId="Equation.3">
                    <p:embed/>
                  </p:oleObj>
                </mc:Choice>
                <mc:Fallback>
                  <p:oleObj name="Equation" r:id="rId13" imgW="558558" imgH="203112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728"/>
                          <a:ext cx="619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1039"/>
            <p:cNvGraphicFramePr>
              <a:graphicFrameLocks noChangeAspect="1"/>
            </p:cNvGraphicFramePr>
            <p:nvPr/>
          </p:nvGraphicFramePr>
          <p:xfrm>
            <a:off x="4272" y="2352"/>
            <a:ext cx="62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8" name="公式" r:id="rId15" imgW="1231366" imgH="393529" progId="Equation.3">
                    <p:embed/>
                  </p:oleObj>
                </mc:Choice>
                <mc:Fallback>
                  <p:oleObj name="公式" r:id="rId15" imgW="1231366" imgH="393529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352"/>
                          <a:ext cx="624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5" name="Object 1040"/>
            <p:cNvGraphicFramePr>
              <a:graphicFrameLocks noChangeAspect="1"/>
            </p:cNvGraphicFramePr>
            <p:nvPr/>
          </p:nvGraphicFramePr>
          <p:xfrm>
            <a:off x="4656" y="1200"/>
            <a:ext cx="62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9" name="公式" r:id="rId17" imgW="1231366" imgH="393529" progId="Equation.3">
                    <p:embed/>
                  </p:oleObj>
                </mc:Choice>
                <mc:Fallback>
                  <p:oleObj name="公式" r:id="rId17" imgW="1231366" imgH="393529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200"/>
                          <a:ext cx="624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08" name="Group 1041"/>
            <p:cNvGrpSpPr>
              <a:grpSpLocks/>
            </p:cNvGrpSpPr>
            <p:nvPr/>
          </p:nvGrpSpPr>
          <p:grpSpPr bwMode="auto">
            <a:xfrm>
              <a:off x="4111" y="1064"/>
              <a:ext cx="1452" cy="1592"/>
              <a:chOff x="4111" y="1064"/>
              <a:chExt cx="1452" cy="1592"/>
            </a:xfrm>
          </p:grpSpPr>
          <p:sp>
            <p:nvSpPr>
              <p:cNvPr id="20509" name="Line 1042"/>
              <p:cNvSpPr>
                <a:spLocks noChangeShapeType="1"/>
              </p:cNvSpPr>
              <p:nvPr/>
            </p:nvSpPr>
            <p:spPr bwMode="auto">
              <a:xfrm>
                <a:off x="4656" y="2024"/>
                <a:ext cx="7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0" name="Line 1043"/>
              <p:cNvSpPr>
                <a:spLocks noChangeShapeType="1"/>
              </p:cNvSpPr>
              <p:nvPr/>
            </p:nvSpPr>
            <p:spPr bwMode="auto">
              <a:xfrm flipH="1">
                <a:off x="4111" y="2024"/>
                <a:ext cx="545" cy="5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Line 1044"/>
              <p:cNvSpPr>
                <a:spLocks noChangeShapeType="1"/>
              </p:cNvSpPr>
              <p:nvPr/>
            </p:nvSpPr>
            <p:spPr bwMode="auto">
              <a:xfrm flipV="1">
                <a:off x="4656" y="1071"/>
                <a:ext cx="0" cy="9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Line 1045"/>
              <p:cNvSpPr>
                <a:spLocks noChangeShapeType="1"/>
              </p:cNvSpPr>
              <p:nvPr/>
            </p:nvSpPr>
            <p:spPr bwMode="auto">
              <a:xfrm flipH="1">
                <a:off x="4272" y="1344"/>
                <a:ext cx="384" cy="1056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Line 1046"/>
              <p:cNvSpPr>
                <a:spLocks noChangeShapeType="1"/>
              </p:cNvSpPr>
              <p:nvPr/>
            </p:nvSpPr>
            <p:spPr bwMode="auto">
              <a:xfrm>
                <a:off x="4656" y="1344"/>
                <a:ext cx="384" cy="672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Line 1047"/>
              <p:cNvSpPr>
                <a:spLocks noChangeShapeType="1"/>
              </p:cNvSpPr>
              <p:nvPr/>
            </p:nvSpPr>
            <p:spPr bwMode="auto">
              <a:xfrm flipV="1">
                <a:off x="4272" y="2016"/>
                <a:ext cx="768" cy="384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497" name="Object 1048"/>
              <p:cNvGraphicFramePr>
                <a:graphicFrameLocks noChangeAspect="1"/>
              </p:cNvGraphicFramePr>
              <p:nvPr/>
            </p:nvGraphicFramePr>
            <p:xfrm>
              <a:off x="4150" y="2504"/>
              <a:ext cx="16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70" name="公式" r:id="rId19" imgW="253890" imgH="241195" progId="Equation.3">
                      <p:embed/>
                    </p:oleObj>
                  </mc:Choice>
                  <mc:Fallback>
                    <p:oleObj name="公式" r:id="rId19" imgW="253890" imgH="241195" progId="Equation.3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2504"/>
                            <a:ext cx="16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8" name="Object 1049"/>
              <p:cNvGraphicFramePr>
                <a:graphicFrameLocks noChangeAspect="1"/>
              </p:cNvGraphicFramePr>
              <p:nvPr/>
            </p:nvGraphicFramePr>
            <p:xfrm>
              <a:off x="5403" y="2072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71" name="公式" r:id="rId21" imgW="253780" imgH="317225" progId="Equation.3">
                      <p:embed/>
                    </p:oleObj>
                  </mc:Choice>
                  <mc:Fallback>
                    <p:oleObj name="公式" r:id="rId21" imgW="253780" imgH="317225" progId="Equation.3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3" y="2072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9" name="Object 1050"/>
              <p:cNvGraphicFramePr>
                <a:graphicFrameLocks noChangeAspect="1"/>
              </p:cNvGraphicFramePr>
              <p:nvPr/>
            </p:nvGraphicFramePr>
            <p:xfrm>
              <a:off x="4486" y="1064"/>
              <a:ext cx="128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72" name="公式" r:id="rId23" imgW="203024" imgH="253780" progId="Equation.3">
                      <p:embed/>
                    </p:oleObj>
                  </mc:Choice>
                  <mc:Fallback>
                    <p:oleObj name="公式" r:id="rId23" imgW="203024" imgH="253780" progId="Equation.3">
                      <p:embed/>
                      <p:pic>
                        <p:nvPicPr>
                          <p:cNvPr id="0" name="Picture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6" y="1064"/>
                            <a:ext cx="128" cy="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0" name="Object 1051"/>
              <p:cNvGraphicFramePr>
                <a:graphicFrameLocks noChangeAspect="1"/>
              </p:cNvGraphicFramePr>
              <p:nvPr/>
            </p:nvGraphicFramePr>
            <p:xfrm>
              <a:off x="4472" y="1976"/>
              <a:ext cx="128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73" name="公式" r:id="rId25" imgW="291847" imgH="317225" progId="Equation.3">
                      <p:embed/>
                    </p:oleObj>
                  </mc:Choice>
                  <mc:Fallback>
                    <p:oleObj name="公式" r:id="rId25" imgW="291847" imgH="317225" progId="Equation.3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2" y="1976"/>
                            <a:ext cx="128" cy="1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96" name="Object 1052"/>
            <p:cNvGraphicFramePr>
              <a:graphicFrameLocks noChangeAspect="1"/>
            </p:cNvGraphicFramePr>
            <p:nvPr/>
          </p:nvGraphicFramePr>
          <p:xfrm>
            <a:off x="4608" y="2016"/>
            <a:ext cx="23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4" name="公式" r:id="rId27" imgW="533169" imgH="469696" progId="Equation.3">
                    <p:embed/>
                  </p:oleObj>
                </mc:Choice>
                <mc:Fallback>
                  <p:oleObj name="公式" r:id="rId27" imgW="533169" imgH="469696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016"/>
                          <a:ext cx="234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59" name="Object 1067"/>
          <p:cNvGraphicFramePr>
            <a:graphicFrameLocks noChangeAspect="1"/>
          </p:cNvGraphicFramePr>
          <p:nvPr/>
        </p:nvGraphicFramePr>
        <p:xfrm>
          <a:off x="457200" y="3048000"/>
          <a:ext cx="24034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29" imgW="36138960" imgH="15836760" progId="Equation.3">
                  <p:embed/>
                </p:oleObj>
              </mc:Choice>
              <mc:Fallback>
                <p:oleObj name="Equation" r:id="rId29" imgW="36138960" imgH="1583676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240347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0" name="AutoShape 1068"/>
          <p:cNvSpPr>
            <a:spLocks noChangeArrowheads="1"/>
          </p:cNvSpPr>
          <p:nvPr/>
        </p:nvSpPr>
        <p:spPr bwMode="auto">
          <a:xfrm>
            <a:off x="3048000" y="3429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61" name="Object 1069"/>
          <p:cNvGraphicFramePr>
            <a:graphicFrameLocks noChangeAspect="1"/>
          </p:cNvGraphicFramePr>
          <p:nvPr/>
        </p:nvGraphicFramePr>
        <p:xfrm>
          <a:off x="3886200" y="3124200"/>
          <a:ext cx="2159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31" imgW="30858480" imgH="12992040" progId="Equation.3">
                  <p:embed/>
                </p:oleObj>
              </mc:Choice>
              <mc:Fallback>
                <p:oleObj name="Equation" r:id="rId31" imgW="30858480" imgH="129920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124200"/>
                        <a:ext cx="215900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2" name="Text Box 1070"/>
          <p:cNvSpPr txBox="1">
            <a:spLocks noChangeArrowheads="1"/>
          </p:cNvSpPr>
          <p:nvPr/>
        </p:nvSpPr>
        <p:spPr bwMode="auto">
          <a:xfrm>
            <a:off x="381000" y="54102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投影法</a:t>
            </a:r>
            <a:r>
              <a:rPr lang="en-US" altLang="zh-CN"/>
              <a:t>:</a:t>
            </a:r>
          </a:p>
        </p:txBody>
      </p:sp>
      <p:graphicFrame>
        <p:nvGraphicFramePr>
          <p:cNvPr id="34863" name="Object 1071"/>
          <p:cNvGraphicFramePr>
            <a:graphicFrameLocks noChangeAspect="1"/>
          </p:cNvGraphicFramePr>
          <p:nvPr/>
        </p:nvGraphicFramePr>
        <p:xfrm>
          <a:off x="1752600" y="5410200"/>
          <a:ext cx="2209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33" imgW="2209800" imgH="812800" progId="Equation.3">
                  <p:embed/>
                </p:oleObj>
              </mc:Choice>
              <mc:Fallback>
                <p:oleObj name="Equation" r:id="rId33" imgW="2209800" imgH="812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10200"/>
                        <a:ext cx="22098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4" name="Object 1072"/>
          <p:cNvGraphicFramePr>
            <a:graphicFrameLocks noChangeAspect="1"/>
          </p:cNvGraphicFramePr>
          <p:nvPr/>
        </p:nvGraphicFramePr>
        <p:xfrm>
          <a:off x="3962400" y="5334000"/>
          <a:ext cx="8382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34" imgW="342751" imgH="330057" progId="Equation.3">
                  <p:embed/>
                </p:oleObj>
              </mc:Choice>
              <mc:Fallback>
                <p:oleObj name="Equation" r:id="rId34" imgW="342751" imgH="330057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34000"/>
                        <a:ext cx="838200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5" name="Object 1073"/>
          <p:cNvGraphicFramePr>
            <a:graphicFrameLocks noChangeAspect="1"/>
          </p:cNvGraphicFramePr>
          <p:nvPr/>
        </p:nvGraphicFramePr>
        <p:xfrm>
          <a:off x="4800600" y="5334000"/>
          <a:ext cx="1143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36" imgW="469696" imgH="330057" progId="Equation.3">
                  <p:embed/>
                </p:oleObj>
              </mc:Choice>
              <mc:Fallback>
                <p:oleObj name="Equation" r:id="rId36" imgW="469696" imgH="330057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334000"/>
                        <a:ext cx="11430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6" name="Object 1074"/>
          <p:cNvGraphicFramePr>
            <a:graphicFrameLocks noChangeAspect="1"/>
          </p:cNvGraphicFramePr>
          <p:nvPr/>
        </p:nvGraphicFramePr>
        <p:xfrm>
          <a:off x="5943600" y="5322888"/>
          <a:ext cx="1619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38" imgW="647700" imgH="330200" progId="Equation.3">
                  <p:embed/>
                </p:oleObj>
              </mc:Choice>
              <mc:Fallback>
                <p:oleObj name="Equation" r:id="rId38" imgW="647700" imgH="3302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322888"/>
                        <a:ext cx="16192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8" name="Object 1076"/>
          <p:cNvGraphicFramePr>
            <a:graphicFrameLocks noChangeAspect="1"/>
          </p:cNvGraphicFramePr>
          <p:nvPr/>
        </p:nvGraphicFramePr>
        <p:xfrm>
          <a:off x="7620000" y="5257800"/>
          <a:ext cx="7778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40" imgW="11360880" imgH="12992040" progId="Equation.3">
                  <p:embed/>
                </p:oleObj>
              </mc:Choice>
              <mc:Fallback>
                <p:oleObj name="Equation" r:id="rId40" imgW="11360880" imgH="129920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257800"/>
                        <a:ext cx="7778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 autoUpdateAnimBg="0"/>
      <p:bldP spid="34860" grpId="0" animBg="1"/>
      <p:bldP spid="3486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381000"/>
            <a:ext cx="1447800" cy="609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rPr>
              <a:t>作业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4359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smtClean="0"/>
              <a:t>P</a:t>
            </a:r>
            <a:r>
              <a:rPr lang="en-US" altLang="zh-CN" sz="2400" smtClean="0"/>
              <a:t>166-168</a:t>
            </a:r>
            <a:r>
              <a:rPr lang="en-US" altLang="zh-CN" sz="5400" smtClean="0"/>
              <a:t>   </a:t>
            </a:r>
            <a:endParaRPr lang="en-US" altLang="zh-CN" sz="5400" dirty="0"/>
          </a:p>
          <a:p>
            <a:endParaRPr lang="en-US" altLang="zh-CN" sz="5400" dirty="0"/>
          </a:p>
          <a:p>
            <a:r>
              <a:rPr lang="en-US" altLang="zh-CN" sz="5400" dirty="0"/>
              <a:t>     1/</a:t>
            </a:r>
            <a:r>
              <a:rPr lang="en-US" altLang="zh-CN" sz="3200" dirty="0"/>
              <a:t>(2)</a:t>
            </a:r>
            <a:r>
              <a:rPr lang="en-US" altLang="zh-CN" sz="5400" dirty="0"/>
              <a:t>            5        </a:t>
            </a:r>
            <a:r>
              <a:rPr lang="en-US" altLang="zh-CN" sz="5400" dirty="0">
                <a:sym typeface="Symbol" pitchFamily="18" charset="2"/>
              </a:rPr>
              <a:t>       </a:t>
            </a:r>
            <a:r>
              <a:rPr lang="en-US" altLang="zh-CN" sz="5400" dirty="0"/>
              <a:t>6</a:t>
            </a:r>
            <a:r>
              <a:rPr lang="en-US" altLang="zh-CN" sz="3200" dirty="0"/>
              <a:t>                </a:t>
            </a:r>
          </a:p>
          <a:p>
            <a:endParaRPr lang="en-US" altLang="zh-CN" sz="3200" dirty="0"/>
          </a:p>
          <a:p>
            <a:r>
              <a:rPr lang="en-US" altLang="zh-CN" sz="5400" dirty="0"/>
              <a:t>       8          11/</a:t>
            </a:r>
            <a:r>
              <a:rPr lang="en-US" altLang="zh-CN" sz="3200" dirty="0"/>
              <a:t>(1)(3)            </a:t>
            </a:r>
            <a:r>
              <a:rPr lang="en-US" altLang="zh-CN" sz="5400" dirty="0"/>
              <a:t>12/</a:t>
            </a:r>
            <a:r>
              <a:rPr lang="en-US" altLang="zh-CN" sz="3200" dirty="0"/>
              <a:t>(1)(4)</a:t>
            </a:r>
            <a:endParaRPr lang="en-US" altLang="zh-CN" sz="5400" dirty="0"/>
          </a:p>
          <a:p>
            <a:r>
              <a:rPr lang="en-US" altLang="zh-CN" sz="3200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39624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二、三重积分的概念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将区域 </a:t>
            </a:r>
            <a:r>
              <a:rPr lang="zh-CN" altLang="en-US">
                <a:sym typeface="Symbol" pitchFamily="18" charset="2"/>
              </a:rPr>
              <a:t></a:t>
            </a:r>
            <a:r>
              <a:rPr lang="zh-CN" altLang="en-US"/>
              <a:t> </a:t>
            </a:r>
            <a:r>
              <a:rPr lang="zh-CN" altLang="en-US">
                <a:solidFill>
                  <a:srgbClr val="00FFFF"/>
                </a:solidFill>
              </a:rPr>
              <a:t>任意</a:t>
            </a:r>
            <a:r>
              <a:rPr lang="zh-CN" altLang="en-US"/>
              <a:t>分成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个小区域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57200" y="214788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</a:rPr>
              <a:t>任取</a:t>
            </a:r>
            <a:r>
              <a:rPr lang="zh-CN" altLang="en-US"/>
              <a:t>一点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076824" y="2152648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若存在一个常数 </a:t>
            </a:r>
            <a:r>
              <a:rPr lang="en-US" altLang="zh-CN" i="1" dirty="0"/>
              <a:t>I</a:t>
            </a:r>
            <a:r>
              <a:rPr lang="en-US" altLang="zh-CN" dirty="0"/>
              <a:t> , </a:t>
            </a:r>
            <a:r>
              <a:rPr lang="zh-CN" altLang="en-US" dirty="0"/>
              <a:t>使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33400" y="37338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y, z</a:t>
            </a:r>
            <a:r>
              <a:rPr lang="en-US" altLang="zh-CN"/>
              <a:t>) </a:t>
            </a:r>
            <a:r>
              <a:rPr lang="zh-CN" altLang="en-US">
                <a:solidFill>
                  <a:schemeClr val="tx2"/>
                </a:solidFill>
              </a:rPr>
              <a:t>可积 </a:t>
            </a:r>
            <a:r>
              <a:rPr lang="en-US" altLang="zh-CN"/>
              <a:t>, 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886200" y="37338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并称 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y, z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zh-CN" altLang="en-US">
                <a:sym typeface="Symbol" pitchFamily="18" charset="2"/>
              </a:rPr>
              <a:t></a:t>
            </a:r>
            <a:r>
              <a:rPr lang="zh-CN" altLang="en-US"/>
              <a:t>上的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181600" y="2743200"/>
            <a:ext cx="1219200" cy="595313"/>
            <a:chOff x="3024" y="1689"/>
            <a:chExt cx="768" cy="375"/>
          </a:xfrm>
        </p:grpSpPr>
        <p:sp>
          <p:nvSpPr>
            <p:cNvPr id="2065" name="Text Box 19"/>
            <p:cNvSpPr txBox="1">
              <a:spLocks noChangeArrowheads="1"/>
            </p:cNvSpPr>
            <p:nvPr/>
          </p:nvSpPr>
          <p:spPr bwMode="auto">
            <a:xfrm>
              <a:off x="3024" y="1689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记作</a:t>
              </a:r>
            </a:p>
          </p:txBody>
        </p:sp>
        <p:sp>
          <p:nvSpPr>
            <p:cNvPr id="2066" name="Line 20"/>
            <p:cNvSpPr>
              <a:spLocks noChangeShapeType="1"/>
            </p:cNvSpPr>
            <p:nvPr/>
          </p:nvSpPr>
          <p:spPr bwMode="auto">
            <a:xfrm>
              <a:off x="3120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Line 21"/>
            <p:cNvSpPr>
              <a:spLocks noChangeShapeType="1"/>
            </p:cNvSpPr>
            <p:nvPr/>
          </p:nvSpPr>
          <p:spPr bwMode="auto">
            <a:xfrm>
              <a:off x="3120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143000" y="984250"/>
            <a:ext cx="7623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y, z</a:t>
            </a:r>
            <a:r>
              <a:rPr lang="en-US" altLang="zh-CN"/>
              <a:t>) </a:t>
            </a:r>
            <a:r>
              <a:rPr lang="zh-CN" altLang="en-US"/>
              <a:t>是定义在有界区域 </a:t>
            </a:r>
            <a:r>
              <a:rPr lang="zh-CN" altLang="en-US">
                <a:sym typeface="Symbol" pitchFamily="18" charset="2"/>
              </a:rPr>
              <a:t></a:t>
            </a:r>
            <a:r>
              <a:rPr lang="zh-CN" altLang="en-US"/>
              <a:t>上的有界函数 </a:t>
            </a:r>
            <a:r>
              <a:rPr lang="en-US" altLang="zh-CN"/>
              <a:t>, </a:t>
            </a: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4495800" y="5181600"/>
          <a:ext cx="34591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45481680" imgH="9740880" progId="Equation.3">
                  <p:embed/>
                </p:oleObj>
              </mc:Choice>
              <mc:Fallback>
                <p:oleObj name="Equation" r:id="rId3" imgW="45481680" imgH="9740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81600"/>
                        <a:ext cx="3459163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533400" y="52578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非均匀密度物质的质量</a:t>
            </a:r>
            <a:r>
              <a:rPr lang="en-US" altLang="zh-CN"/>
              <a:t>: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533400" y="4419600"/>
            <a:ext cx="2301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三重积分</a:t>
            </a:r>
            <a:r>
              <a:rPr lang="en-US" altLang="zh-CN"/>
              <a:t>.</a:t>
            </a:r>
          </a:p>
        </p:txBody>
      </p:sp>
      <p:graphicFrame>
        <p:nvGraphicFramePr>
          <p:cNvPr id="23" name="Object 32"/>
          <p:cNvGraphicFramePr>
            <a:graphicFrameLocks noChangeAspect="1"/>
          </p:cNvGraphicFramePr>
          <p:nvPr/>
        </p:nvGraphicFramePr>
        <p:xfrm>
          <a:off x="5357813" y="1624013"/>
          <a:ext cx="32146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公式" r:id="rId5" imgW="1397000" imgH="228600" progId="Equation.3">
                  <p:embed/>
                </p:oleObj>
              </mc:Choice>
              <mc:Fallback>
                <p:oleObj name="公式" r:id="rId5" imgW="13970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1624013"/>
                        <a:ext cx="32146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2000250" y="2143125"/>
          <a:ext cx="27765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公式" r:id="rId7" imgW="1206500" imgH="228600" progId="Equation.3">
                  <p:embed/>
                </p:oleObj>
              </mc:Choice>
              <mc:Fallback>
                <p:oleObj name="公式" r:id="rId7" imgW="12065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143125"/>
                        <a:ext cx="277653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4"/>
          <p:cNvGraphicFramePr>
            <a:graphicFrameLocks noChangeAspect="1"/>
          </p:cNvGraphicFramePr>
          <p:nvPr/>
        </p:nvGraphicFramePr>
        <p:xfrm>
          <a:off x="857250" y="2714625"/>
          <a:ext cx="41497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9" imgW="1803400" imgH="431800" progId="Equation.3">
                  <p:embed/>
                </p:oleObj>
              </mc:Choice>
              <mc:Fallback>
                <p:oleObj name="公式" r:id="rId9" imgW="1803400" imgH="431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714625"/>
                        <a:ext cx="4149725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5"/>
          <p:cNvGraphicFramePr>
            <a:graphicFrameLocks noChangeAspect="1"/>
          </p:cNvGraphicFramePr>
          <p:nvPr/>
        </p:nvGraphicFramePr>
        <p:xfrm>
          <a:off x="6143625" y="2928938"/>
          <a:ext cx="248443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11" imgW="1079032" imgH="304668" progId="Equation.3">
                  <p:embed/>
                </p:oleObj>
              </mc:Choice>
              <mc:Fallback>
                <p:oleObj name="公式" r:id="rId11" imgW="1079032" imgH="304668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2928938"/>
                        <a:ext cx="2484438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/>
      <p:bldP spid="10247" grpId="0" build="p" autoUpdateAnimBg="0"/>
      <p:bldP spid="10249" grpId="0" build="p" autoUpdateAnimBg="0"/>
      <p:bldP spid="10251" grpId="0" build="p" autoUpdateAnimBg="0"/>
      <p:bldP spid="10255" grpId="0" build="p" autoUpdateAnimBg="0"/>
      <p:bldP spid="10262" grpId="0" build="p" autoUpdateAnimBg="0" advAuto="0"/>
      <p:bldP spid="10266" grpId="0" autoUpdateAnimBg="0"/>
      <p:bldP spid="1027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429125" y="1785938"/>
            <a:ext cx="3505200" cy="2133600"/>
            <a:chOff x="3216" y="960"/>
            <a:chExt cx="2544" cy="1440"/>
          </a:xfrm>
        </p:grpSpPr>
        <p:sp>
          <p:nvSpPr>
            <p:cNvPr id="3093" name="Rectangle 15" descr="大网格"/>
            <p:cNvSpPr>
              <a:spLocks noChangeArrowheads="1"/>
            </p:cNvSpPr>
            <p:nvPr/>
          </p:nvSpPr>
          <p:spPr bwMode="auto">
            <a:xfrm>
              <a:off x="3216" y="960"/>
              <a:ext cx="2544" cy="768"/>
            </a:xfrm>
            <a:prstGeom prst="rect">
              <a:avLst/>
            </a:prstGeom>
            <a:noFill/>
            <a:ln w="38100" cap="sq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AutoShape 16"/>
            <p:cNvSpPr>
              <a:spLocks noChangeArrowheads="1"/>
            </p:cNvSpPr>
            <p:nvPr/>
          </p:nvSpPr>
          <p:spPr bwMode="auto">
            <a:xfrm>
              <a:off x="4416" y="1728"/>
              <a:ext cx="96" cy="672"/>
            </a:xfrm>
            <a:prstGeom prst="downArrow">
              <a:avLst>
                <a:gd name="adj1" fmla="val 50000"/>
                <a:gd name="adj2" fmla="val 175000"/>
              </a:avLst>
            </a:prstGeom>
            <a:solidFill>
              <a:schemeClr val="bg2"/>
            </a:solidFill>
            <a:ln w="12700" cap="sq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600200" y="1828800"/>
            <a:ext cx="3505200" cy="1752600"/>
            <a:chOff x="864" y="1920"/>
            <a:chExt cx="1584" cy="720"/>
          </a:xfrm>
        </p:grpSpPr>
        <p:sp>
          <p:nvSpPr>
            <p:cNvPr id="3091" name="Rectangle 28" descr="大网格"/>
            <p:cNvSpPr>
              <a:spLocks noChangeArrowheads="1"/>
            </p:cNvSpPr>
            <p:nvPr/>
          </p:nvSpPr>
          <p:spPr bwMode="auto">
            <a:xfrm>
              <a:off x="864" y="1920"/>
              <a:ext cx="932" cy="460"/>
            </a:xfrm>
            <a:prstGeom prst="rect">
              <a:avLst/>
            </a:prstGeom>
            <a:noFill/>
            <a:ln w="38100" cap="sq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" name="Line 29"/>
            <p:cNvSpPr>
              <a:spLocks noChangeShapeType="1"/>
            </p:cNvSpPr>
            <p:nvPr/>
          </p:nvSpPr>
          <p:spPr bwMode="auto">
            <a:xfrm>
              <a:off x="1824" y="2304"/>
              <a:ext cx="624" cy="336"/>
            </a:xfrm>
            <a:prstGeom prst="line">
              <a:avLst/>
            </a:prstGeom>
            <a:noFill/>
            <a:ln w="38100" cap="sq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2667000" y="2971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积分变量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209800" y="2514600"/>
            <a:ext cx="838200" cy="381000"/>
            <a:chOff x="1498" y="1604"/>
            <a:chExt cx="432" cy="240"/>
          </a:xfrm>
        </p:grpSpPr>
        <p:sp>
          <p:nvSpPr>
            <p:cNvPr id="3089" name="Line 35"/>
            <p:cNvSpPr>
              <a:spLocks noChangeShapeType="1"/>
            </p:cNvSpPr>
            <p:nvPr/>
          </p:nvSpPr>
          <p:spPr bwMode="auto">
            <a:xfrm>
              <a:off x="1498" y="1604"/>
              <a:ext cx="4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Line 37"/>
            <p:cNvSpPr>
              <a:spLocks noChangeShapeType="1"/>
            </p:cNvSpPr>
            <p:nvPr/>
          </p:nvSpPr>
          <p:spPr bwMode="auto">
            <a:xfrm>
              <a:off x="1738" y="1604"/>
              <a:ext cx="144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838200" y="2971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EE0E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被积函数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752600" y="2667000"/>
            <a:ext cx="1371600" cy="228600"/>
            <a:chOff x="1248" y="1680"/>
            <a:chExt cx="720" cy="144"/>
          </a:xfrm>
        </p:grpSpPr>
        <p:sp>
          <p:nvSpPr>
            <p:cNvPr id="3087" name="Line 38"/>
            <p:cNvSpPr>
              <a:spLocks noChangeShapeType="1"/>
            </p:cNvSpPr>
            <p:nvPr/>
          </p:nvSpPr>
          <p:spPr bwMode="auto">
            <a:xfrm>
              <a:off x="1296" y="1680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Line 40"/>
            <p:cNvSpPr>
              <a:spLocks noChangeShapeType="1"/>
            </p:cNvSpPr>
            <p:nvPr/>
          </p:nvSpPr>
          <p:spPr bwMode="auto">
            <a:xfrm flipH="1">
              <a:off x="1248" y="1680"/>
              <a:ext cx="24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3962400" y="36576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被积表达式</a:t>
            </a: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1835150" y="530066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体积元素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1082675" y="4597400"/>
            <a:ext cx="2332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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：积分区域</a:t>
            </a:r>
          </a:p>
        </p:txBody>
      </p:sp>
      <p:graphicFrame>
        <p:nvGraphicFramePr>
          <p:cNvPr id="11308" name="Object 44"/>
          <p:cNvGraphicFramePr>
            <a:graphicFrameLocks noChangeAspect="1"/>
          </p:cNvGraphicFramePr>
          <p:nvPr/>
        </p:nvGraphicFramePr>
        <p:xfrm>
          <a:off x="1030288" y="5332413"/>
          <a:ext cx="7572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8923680" imgH="6489720" progId="Equation.3">
                  <p:embed/>
                </p:oleObj>
              </mc:Choice>
              <mc:Fallback>
                <p:oleObj name="Equation" r:id="rId3" imgW="8923680" imgH="6489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332413"/>
                        <a:ext cx="757237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33400"/>
            <a:ext cx="30480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记号说明：</a:t>
            </a:r>
          </a:p>
        </p:txBody>
      </p:sp>
      <p:sp>
        <p:nvSpPr>
          <p:cNvPr id="11312" name="Text Box 48"/>
          <p:cNvSpPr txBox="1">
            <a:spLocks noChangeArrowheads="1"/>
          </p:cNvSpPr>
          <p:nvPr/>
        </p:nvSpPr>
        <p:spPr bwMode="auto">
          <a:xfrm>
            <a:off x="6019800" y="3886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积分和</a:t>
            </a:r>
          </a:p>
        </p:txBody>
      </p:sp>
      <p:graphicFrame>
        <p:nvGraphicFramePr>
          <p:cNvPr id="11315" name="Object 32"/>
          <p:cNvGraphicFramePr>
            <a:graphicFrameLocks noChangeAspect="1"/>
          </p:cNvGraphicFramePr>
          <p:nvPr/>
        </p:nvGraphicFramePr>
        <p:xfrm>
          <a:off x="1023938" y="1785938"/>
          <a:ext cx="67691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5" imgW="2743200" imgH="431800" progId="Equation.3">
                  <p:embed/>
                </p:oleObj>
              </mc:Choice>
              <mc:Fallback>
                <p:oleObj name="公式" r:id="rId5" imgW="2743200" imgH="431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1785938"/>
                        <a:ext cx="67691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0" grpId="0" autoUpdateAnimBg="0"/>
      <p:bldP spid="11303" grpId="0" autoUpdateAnimBg="0"/>
      <p:bldP spid="11305" grpId="0" autoUpdateAnimBg="0"/>
      <p:bldP spid="11306" grpId="0" autoUpdateAnimBg="0"/>
      <p:bldP spid="11307" grpId="0" autoUpdateAnimBg="0"/>
      <p:bldP spid="113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131445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注：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62000" y="10668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 </a:t>
            </a:r>
            <a:r>
              <a:rPr lang="zh-CN" altLang="en-US"/>
              <a:t>如果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y, z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zh-CN" altLang="en-US">
                <a:sym typeface="Symbol" pitchFamily="18" charset="2"/>
              </a:rPr>
              <a:t></a:t>
            </a:r>
            <a:r>
              <a:rPr lang="zh-CN" altLang="en-US"/>
              <a:t>上可积 </a:t>
            </a:r>
            <a:r>
              <a:rPr lang="en-US" altLang="zh-CN"/>
              <a:t>,  </a:t>
            </a:r>
            <a:r>
              <a:rPr lang="zh-CN" altLang="en-US"/>
              <a:t>则在直角坐标系下</a:t>
            </a:r>
            <a:r>
              <a:rPr lang="en-US" altLang="zh-CN"/>
              <a:t>,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09600" y="3657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相应的三重积分记作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33400" y="30480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故在直角坐标系下体积元素</a:t>
            </a:r>
            <a:r>
              <a:rPr lang="en-US" altLang="zh-CN"/>
              <a:t>d</a:t>
            </a:r>
            <a:r>
              <a:rPr lang="en-US" altLang="zh-CN" i="1"/>
              <a:t>v </a:t>
            </a:r>
            <a:r>
              <a:rPr lang="zh-CN" altLang="en-US"/>
              <a:t>也常记作 </a:t>
            </a:r>
            <a:r>
              <a:rPr lang="en-US" altLang="zh-CN"/>
              <a:t>d</a:t>
            </a:r>
            <a:r>
              <a:rPr lang="en-US" altLang="zh-CN" i="1"/>
              <a:t>x</a:t>
            </a:r>
            <a:r>
              <a:rPr lang="en-US" altLang="zh-CN"/>
              <a:t>d</a:t>
            </a:r>
            <a:r>
              <a:rPr lang="en-US" altLang="zh-CN" i="1"/>
              <a:t>y</a:t>
            </a:r>
            <a:r>
              <a:rPr lang="en-US" altLang="zh-CN"/>
              <a:t>d</a:t>
            </a:r>
            <a:r>
              <a:rPr lang="en-US" altLang="zh-CN" i="1"/>
              <a:t>z ,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57200" y="1676400"/>
            <a:ext cx="82296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可对 </a:t>
            </a:r>
            <a:r>
              <a:rPr lang="zh-CN" altLang="en-US">
                <a:sym typeface="Symbol" pitchFamily="18" charset="2"/>
              </a:rPr>
              <a:t></a:t>
            </a:r>
            <a:r>
              <a:rPr lang="zh-CN" altLang="en-US" i="1"/>
              <a:t> </a:t>
            </a:r>
            <a:r>
              <a:rPr lang="zh-CN" altLang="en-US"/>
              <a:t>用平行于坐标轴的长方体网格分割，这时</a:t>
            </a:r>
            <a:r>
              <a:rPr lang="en-US" altLang="zh-CN"/>
              <a:t>,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57200" y="5181600"/>
            <a:ext cx="8001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2.  </a:t>
            </a:r>
            <a:r>
              <a:rPr lang="zh-CN" altLang="en-US"/>
              <a:t>若函数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y, z</a:t>
            </a:r>
            <a:r>
              <a:rPr lang="en-US" altLang="zh-CN"/>
              <a:t>) </a:t>
            </a:r>
            <a:r>
              <a:rPr lang="zh-CN" altLang="en-US"/>
              <a:t>在有界闭区域 </a:t>
            </a:r>
            <a:r>
              <a:rPr lang="zh-CN" altLang="en-US">
                <a:sym typeface="Symbol" pitchFamily="18" charset="2"/>
              </a:rPr>
              <a:t></a:t>
            </a:r>
            <a:r>
              <a:rPr lang="zh-CN" altLang="en-US"/>
              <a:t>上连续</a:t>
            </a:r>
            <a:r>
              <a:rPr lang="en-US" altLang="zh-CN"/>
              <a:t>,  </a:t>
            </a:r>
            <a:r>
              <a:rPr lang="zh-CN" altLang="en-US"/>
              <a:t>则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y, z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zh-CN" altLang="en-US">
                <a:sym typeface="Symbol" pitchFamily="18" charset="2"/>
              </a:rPr>
              <a:t></a:t>
            </a:r>
            <a:r>
              <a:rPr lang="zh-CN" altLang="en-US" i="1"/>
              <a:t> </a:t>
            </a:r>
            <a:r>
              <a:rPr lang="zh-CN" altLang="en-US"/>
              <a:t>上可积 </a:t>
            </a:r>
            <a:r>
              <a:rPr lang="en-US" altLang="zh-CN"/>
              <a:t>.</a:t>
            </a:r>
          </a:p>
        </p:txBody>
      </p:sp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1600200" y="4343400"/>
          <a:ext cx="62801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83664360" imgH="9740880" progId="Equation.3">
                  <p:embed/>
                </p:oleObj>
              </mc:Choice>
              <mc:Fallback>
                <p:oleObj name="Equation" r:id="rId3" imgW="83664360" imgH="9740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43400"/>
                        <a:ext cx="628015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2500313" y="2357438"/>
          <a:ext cx="25717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5" imgW="1117600" imgH="241300" progId="Equation.3">
                  <p:embed/>
                </p:oleObj>
              </mc:Choice>
              <mc:Fallback>
                <p:oleObj name="公式" r:id="rId5" imgW="1117600" imgH="241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357438"/>
                        <a:ext cx="25717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7" grpId="0" autoUpdateAnimBg="0"/>
      <p:bldP spid="12301" grpId="0" build="p" autoUpdateAnimBg="0"/>
      <p:bldP spid="12304" grpId="0" autoUpdateAnimBg="0"/>
      <p:bldP spid="1230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39624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三、三重积分的性质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724400" y="2514600"/>
            <a:ext cx="3314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V </a:t>
            </a:r>
            <a:r>
              <a:rPr lang="zh-CN" altLang="en-US"/>
              <a:t>为</a:t>
            </a:r>
            <a:r>
              <a:rPr lang="zh-CN" altLang="en-US">
                <a:sym typeface="Symbol" pitchFamily="18" charset="2"/>
              </a:rPr>
              <a:t></a:t>
            </a:r>
            <a:r>
              <a:rPr lang="zh-CN" altLang="en-US" i="1"/>
              <a:t> </a:t>
            </a:r>
            <a:r>
              <a:rPr lang="zh-CN" altLang="en-US"/>
              <a:t>的体积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zh-CN" altLang="en-US" b="0"/>
              <a:t> 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33400" y="1143000"/>
            <a:ext cx="161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线性性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533400" y="18288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区域可加性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33400" y="25146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3. 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43434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4. </a:t>
            </a:r>
            <a:r>
              <a:rPr lang="zh-CN" altLang="en-US"/>
              <a:t>积分比较大小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533400" y="50292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5. </a:t>
            </a:r>
            <a:r>
              <a:rPr lang="zh-CN" altLang="en-US"/>
              <a:t>积分估值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33400" y="57150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6. </a:t>
            </a:r>
            <a:r>
              <a:rPr lang="zh-CN" altLang="en-US"/>
              <a:t>三重积分的中值定理</a:t>
            </a:r>
          </a:p>
        </p:txBody>
      </p:sp>
      <p:graphicFrame>
        <p:nvGraphicFramePr>
          <p:cNvPr id="13335" name="Object 26"/>
          <p:cNvGraphicFramePr>
            <a:graphicFrameLocks noChangeAspect="1"/>
          </p:cNvGraphicFramePr>
          <p:nvPr/>
        </p:nvGraphicFramePr>
        <p:xfrm>
          <a:off x="1036638" y="2527300"/>
          <a:ext cx="35353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3" imgW="1536700" imgH="228600" progId="Equation.3">
                  <p:embed/>
                </p:oleObj>
              </mc:Choice>
              <mc:Fallback>
                <p:oleObj name="公式" r:id="rId3" imgW="15367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2527300"/>
                        <a:ext cx="353536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4"/>
          <p:cNvGraphicFramePr>
            <a:graphicFrameLocks noChangeAspect="1"/>
          </p:cNvGraphicFramePr>
          <p:nvPr/>
        </p:nvGraphicFramePr>
        <p:xfrm>
          <a:off x="1571625" y="3214688"/>
          <a:ext cx="44989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5" imgW="1954951" imgH="304668" progId="Equation.3">
                  <p:embed/>
                </p:oleObj>
              </mc:Choice>
              <mc:Fallback>
                <p:oleObj name="公式" r:id="rId5" imgW="1954951" imgH="304668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214688"/>
                        <a:ext cx="4498975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utoUpdateAnimBg="0"/>
      <p:bldP spid="13326" grpId="0" autoUpdateAnimBg="0"/>
      <p:bldP spid="13327" grpId="0" autoUpdateAnimBg="0"/>
      <p:bldP spid="13329" grpId="0" autoUpdateAnimBg="0"/>
      <p:bldP spid="13332" grpId="0" autoUpdateAnimBg="0"/>
      <p:bldP spid="13333" grpId="0" autoUpdateAnimBg="0"/>
      <p:bldP spid="1333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3886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四、三重积分的计算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303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直角坐标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568325" y="1600200"/>
          <a:ext cx="73993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3403600" imgH="254000" progId="Equation.3">
                  <p:embed/>
                </p:oleObj>
              </mc:Choice>
              <mc:Fallback>
                <p:oleObj name="Equation" r:id="rId3" imgW="3403600" imgH="254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600200"/>
                        <a:ext cx="73993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8" name="Object 64"/>
          <p:cNvGraphicFramePr>
            <a:graphicFrameLocks noChangeAspect="1"/>
          </p:cNvGraphicFramePr>
          <p:nvPr/>
        </p:nvGraphicFramePr>
        <p:xfrm>
          <a:off x="4508500" y="2447925"/>
          <a:ext cx="3975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3975100" imgH="495300" progId="Equation.3">
                  <p:embed/>
                </p:oleObj>
              </mc:Choice>
              <mc:Fallback>
                <p:oleObj name="Equation" r:id="rId5" imgW="3975100" imgH="495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2447925"/>
                        <a:ext cx="3975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9" name="Object 65"/>
          <p:cNvGraphicFramePr>
            <a:graphicFrameLocks noChangeAspect="1"/>
          </p:cNvGraphicFramePr>
          <p:nvPr/>
        </p:nvGraphicFramePr>
        <p:xfrm>
          <a:off x="4495800" y="2971800"/>
          <a:ext cx="40386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7" imgW="1815312" imgH="355446" progId="Equation.3">
                  <p:embed/>
                </p:oleObj>
              </mc:Choice>
              <mc:Fallback>
                <p:oleObj name="Equation" r:id="rId7" imgW="1815312" imgH="35544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971800"/>
                        <a:ext cx="40386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0" name="Object 66"/>
          <p:cNvGraphicFramePr>
            <a:graphicFrameLocks noChangeAspect="1"/>
          </p:cNvGraphicFramePr>
          <p:nvPr/>
        </p:nvGraphicFramePr>
        <p:xfrm>
          <a:off x="4495800" y="3765550"/>
          <a:ext cx="4191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9" imgW="1828800" imgH="254000" progId="Equation.3">
                  <p:embed/>
                </p:oleObj>
              </mc:Choice>
              <mc:Fallback>
                <p:oleObj name="Equation" r:id="rId9" imgW="1828800" imgH="254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65550"/>
                        <a:ext cx="4191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1" name="Object 67"/>
          <p:cNvGraphicFramePr>
            <a:graphicFrameLocks noChangeAspect="1"/>
          </p:cNvGraphicFramePr>
          <p:nvPr/>
        </p:nvGraphicFramePr>
        <p:xfrm>
          <a:off x="4953000" y="4386263"/>
          <a:ext cx="2819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11" imgW="1143000" imgH="342900" progId="Equation.3">
                  <p:embed/>
                </p:oleObj>
              </mc:Choice>
              <mc:Fallback>
                <p:oleObj name="Equation" r:id="rId11" imgW="1143000" imgH="342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386263"/>
                        <a:ext cx="2819400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74"/>
          <p:cNvGraphicFramePr>
            <a:graphicFrameLocks noChangeAspect="1"/>
          </p:cNvGraphicFramePr>
          <p:nvPr/>
        </p:nvGraphicFramePr>
        <p:xfrm>
          <a:off x="322263" y="5167313"/>
          <a:ext cx="697706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13" imgW="95444280" imgH="14617800" progId="Equation.DSMT4">
                  <p:embed/>
                </p:oleObj>
              </mc:Choice>
              <mc:Fallback>
                <p:oleObj name="Equation" r:id="rId13" imgW="95444280" imgH="14617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5167313"/>
                        <a:ext cx="6977062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60" name="Text Box 76"/>
          <p:cNvSpPr txBox="1">
            <a:spLocks noChangeArrowheads="1"/>
          </p:cNvSpPr>
          <p:nvPr/>
        </p:nvSpPr>
        <p:spPr bwMode="auto">
          <a:xfrm>
            <a:off x="7620000" y="53340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投影法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357158" y="2057390"/>
            <a:ext cx="3886200" cy="2819400"/>
            <a:chOff x="357158" y="2057390"/>
            <a:chExt cx="3886200" cy="2819400"/>
          </a:xfrm>
        </p:grpSpPr>
        <p:grpSp>
          <p:nvGrpSpPr>
            <p:cNvPr id="39" name="组合 38"/>
            <p:cNvGrpSpPr/>
            <p:nvPr/>
          </p:nvGrpSpPr>
          <p:grpSpPr>
            <a:xfrm>
              <a:off x="1415476" y="2410438"/>
              <a:ext cx="2143140" cy="1640441"/>
              <a:chOff x="1864659" y="1714488"/>
              <a:chExt cx="2635903" cy="1926193"/>
            </a:xfrm>
          </p:grpSpPr>
          <p:grpSp>
            <p:nvGrpSpPr>
              <p:cNvPr id="40" name="组合 9"/>
              <p:cNvGrpSpPr/>
              <p:nvPr/>
            </p:nvGrpSpPr>
            <p:grpSpPr>
              <a:xfrm>
                <a:off x="1864659" y="1714488"/>
                <a:ext cx="2635903" cy="1926193"/>
                <a:chOff x="1864659" y="1714488"/>
                <a:chExt cx="2635903" cy="1926193"/>
              </a:xfrm>
              <a:solidFill>
                <a:srgbClr val="0070C0"/>
              </a:solidFill>
            </p:grpSpPr>
            <p:sp>
              <p:nvSpPr>
                <p:cNvPr id="42" name="任意多边形 41"/>
                <p:cNvSpPr/>
                <p:nvPr/>
              </p:nvSpPr>
              <p:spPr>
                <a:xfrm>
                  <a:off x="1864659" y="1714488"/>
                  <a:ext cx="2635903" cy="992854"/>
                </a:xfrm>
                <a:custGeom>
                  <a:avLst/>
                  <a:gdLst>
                    <a:gd name="connsiteX0" fmla="*/ 85165 w 3848100"/>
                    <a:gd name="connsiteY0" fmla="*/ 862854 h 1391772"/>
                    <a:gd name="connsiteX1" fmla="*/ 1429870 w 3848100"/>
                    <a:gd name="connsiteY1" fmla="*/ 82924 h 1391772"/>
                    <a:gd name="connsiteX2" fmla="*/ 2640106 w 3848100"/>
                    <a:gd name="connsiteY2" fmla="*/ 365312 h 1391772"/>
                    <a:gd name="connsiteX3" fmla="*/ 3285565 w 3848100"/>
                    <a:gd name="connsiteY3" fmla="*/ 82924 h 1391772"/>
                    <a:gd name="connsiteX4" fmla="*/ 3769659 w 3848100"/>
                    <a:gd name="connsiteY4" fmla="*/ 768724 h 1391772"/>
                    <a:gd name="connsiteX5" fmla="*/ 2814917 w 3848100"/>
                    <a:gd name="connsiteY5" fmla="*/ 1279712 h 1391772"/>
                    <a:gd name="connsiteX6" fmla="*/ 918882 w 3848100"/>
                    <a:gd name="connsiteY6" fmla="*/ 1320054 h 1391772"/>
                    <a:gd name="connsiteX7" fmla="*/ 85165 w 3848100"/>
                    <a:gd name="connsiteY7" fmla="*/ 862854 h 1391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8100" h="1391772">
                      <a:moveTo>
                        <a:pt x="85165" y="862854"/>
                      </a:moveTo>
                      <a:cubicBezTo>
                        <a:pt x="170330" y="656666"/>
                        <a:pt x="1004047" y="165848"/>
                        <a:pt x="1429870" y="82924"/>
                      </a:cubicBezTo>
                      <a:cubicBezTo>
                        <a:pt x="1855693" y="0"/>
                        <a:pt x="2330824" y="365312"/>
                        <a:pt x="2640106" y="365312"/>
                      </a:cubicBezTo>
                      <a:cubicBezTo>
                        <a:pt x="2949388" y="365312"/>
                        <a:pt x="3097306" y="15689"/>
                        <a:pt x="3285565" y="82924"/>
                      </a:cubicBezTo>
                      <a:cubicBezTo>
                        <a:pt x="3473824" y="150159"/>
                        <a:pt x="3848100" y="569259"/>
                        <a:pt x="3769659" y="768724"/>
                      </a:cubicBezTo>
                      <a:cubicBezTo>
                        <a:pt x="3691218" y="968189"/>
                        <a:pt x="3290047" y="1187824"/>
                        <a:pt x="2814917" y="1279712"/>
                      </a:cubicBezTo>
                      <a:cubicBezTo>
                        <a:pt x="2339788" y="1371600"/>
                        <a:pt x="1378323" y="1391772"/>
                        <a:pt x="918882" y="1320054"/>
                      </a:cubicBezTo>
                      <a:cubicBezTo>
                        <a:pt x="459441" y="1248336"/>
                        <a:pt x="0" y="1069042"/>
                        <a:pt x="85165" y="862854"/>
                      </a:cubicBezTo>
                      <a:close/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任意多边形 42"/>
                <p:cNvSpPr/>
                <p:nvPr/>
              </p:nvSpPr>
              <p:spPr>
                <a:xfrm>
                  <a:off x="1915347" y="2214554"/>
                  <a:ext cx="2560680" cy="1426127"/>
                </a:xfrm>
                <a:custGeom>
                  <a:avLst/>
                  <a:gdLst>
                    <a:gd name="connsiteX0" fmla="*/ 0 w 3738283"/>
                    <a:gd name="connsiteY0" fmla="*/ 228600 h 1999129"/>
                    <a:gd name="connsiteX1" fmla="*/ 443753 w 3738283"/>
                    <a:gd name="connsiteY1" fmla="*/ 1586753 h 1999129"/>
                    <a:gd name="connsiteX2" fmla="*/ 1344706 w 3738283"/>
                    <a:gd name="connsiteY2" fmla="*/ 1586753 h 1999129"/>
                    <a:gd name="connsiteX3" fmla="*/ 2433918 w 3738283"/>
                    <a:gd name="connsiteY3" fmla="*/ 1936376 h 1999129"/>
                    <a:gd name="connsiteX4" fmla="*/ 3415553 w 3738283"/>
                    <a:gd name="connsiteY4" fmla="*/ 1210235 h 1999129"/>
                    <a:gd name="connsiteX5" fmla="*/ 3738283 w 3738283"/>
                    <a:gd name="connsiteY5" fmla="*/ 0 h 1999129"/>
                    <a:gd name="connsiteX6" fmla="*/ 3738283 w 3738283"/>
                    <a:gd name="connsiteY6" fmla="*/ 0 h 1999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38283" h="1999129">
                      <a:moveTo>
                        <a:pt x="0" y="228600"/>
                      </a:moveTo>
                      <a:cubicBezTo>
                        <a:pt x="109817" y="794497"/>
                        <a:pt x="219635" y="1360394"/>
                        <a:pt x="443753" y="1586753"/>
                      </a:cubicBezTo>
                      <a:cubicBezTo>
                        <a:pt x="667871" y="1813112"/>
                        <a:pt x="1013012" y="1528483"/>
                        <a:pt x="1344706" y="1586753"/>
                      </a:cubicBezTo>
                      <a:cubicBezTo>
                        <a:pt x="1676400" y="1645023"/>
                        <a:pt x="2088777" y="1999129"/>
                        <a:pt x="2433918" y="1936376"/>
                      </a:cubicBezTo>
                      <a:cubicBezTo>
                        <a:pt x="2779059" y="1873623"/>
                        <a:pt x="3198159" y="1532964"/>
                        <a:pt x="3415553" y="1210235"/>
                      </a:cubicBezTo>
                      <a:cubicBezTo>
                        <a:pt x="3632947" y="887506"/>
                        <a:pt x="3738283" y="0"/>
                        <a:pt x="3738283" y="0"/>
                      </a:cubicBezTo>
                      <a:lnTo>
                        <a:pt x="3738283" y="0"/>
                      </a:lnTo>
                    </a:path>
                  </a:pathLst>
                </a:custGeom>
                <a:grpFill/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" name="任意多边形 40"/>
              <p:cNvSpPr/>
              <p:nvPr/>
            </p:nvSpPr>
            <p:spPr>
              <a:xfrm>
                <a:off x="1896035" y="2232212"/>
                <a:ext cx="2568389" cy="475130"/>
              </a:xfrm>
              <a:custGeom>
                <a:avLst/>
                <a:gdLst>
                  <a:gd name="connsiteX0" fmla="*/ 0 w 2568389"/>
                  <a:gd name="connsiteY0" fmla="*/ 147917 h 475130"/>
                  <a:gd name="connsiteX1" fmla="*/ 524436 w 2568389"/>
                  <a:gd name="connsiteY1" fmla="*/ 430306 h 475130"/>
                  <a:gd name="connsiteX2" fmla="*/ 1586753 w 2568389"/>
                  <a:gd name="connsiteY2" fmla="*/ 403412 h 475130"/>
                  <a:gd name="connsiteX3" fmla="*/ 2568389 w 2568389"/>
                  <a:gd name="connsiteY3" fmla="*/ 0 h 475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8389" h="475130">
                    <a:moveTo>
                      <a:pt x="0" y="147917"/>
                    </a:moveTo>
                    <a:cubicBezTo>
                      <a:pt x="129988" y="267820"/>
                      <a:pt x="259977" y="387724"/>
                      <a:pt x="524436" y="430306"/>
                    </a:cubicBezTo>
                    <a:cubicBezTo>
                      <a:pt x="788895" y="472889"/>
                      <a:pt x="1246094" y="475130"/>
                      <a:pt x="1586753" y="403412"/>
                    </a:cubicBezTo>
                    <a:cubicBezTo>
                      <a:pt x="1927412" y="331694"/>
                      <a:pt x="2247900" y="165847"/>
                      <a:pt x="2568389" y="0"/>
                    </a:cubicBezTo>
                  </a:path>
                </a:pathLst>
              </a:custGeom>
              <a:ln>
                <a:solidFill>
                  <a:srgbClr val="2C2CE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Group 75"/>
            <p:cNvGrpSpPr>
              <a:grpSpLocks/>
            </p:cNvGrpSpPr>
            <p:nvPr/>
          </p:nvGrpSpPr>
          <p:grpSpPr bwMode="auto">
            <a:xfrm>
              <a:off x="357158" y="2057390"/>
              <a:ext cx="3886200" cy="2819400"/>
              <a:chOff x="240" y="1296"/>
              <a:chExt cx="2448" cy="1776"/>
            </a:xfrm>
          </p:grpSpPr>
          <p:sp>
            <p:nvSpPr>
              <p:cNvPr id="6157" name="Line 42"/>
              <p:cNvSpPr>
                <a:spLocks noChangeShapeType="1"/>
              </p:cNvSpPr>
              <p:nvPr/>
            </p:nvSpPr>
            <p:spPr bwMode="auto">
              <a:xfrm flipV="1">
                <a:off x="864" y="1440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Line 43"/>
              <p:cNvSpPr>
                <a:spLocks noChangeShapeType="1"/>
              </p:cNvSpPr>
              <p:nvPr/>
            </p:nvSpPr>
            <p:spPr bwMode="auto">
              <a:xfrm flipH="1">
                <a:off x="240" y="2640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Line 44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0" name="Line 51"/>
              <p:cNvSpPr>
                <a:spLocks noChangeShapeType="1"/>
              </p:cNvSpPr>
              <p:nvPr/>
            </p:nvSpPr>
            <p:spPr bwMode="auto">
              <a:xfrm>
                <a:off x="912" y="1872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4" name="Freeform 61"/>
              <p:cNvSpPr>
                <a:spLocks/>
              </p:cNvSpPr>
              <p:nvPr/>
            </p:nvSpPr>
            <p:spPr bwMode="auto">
              <a:xfrm>
                <a:off x="864" y="2704"/>
                <a:ext cx="1432" cy="320"/>
              </a:xfrm>
              <a:custGeom>
                <a:avLst/>
                <a:gdLst>
                  <a:gd name="T0" fmla="*/ 48 w 1432"/>
                  <a:gd name="T1" fmla="*/ 272 h 320"/>
                  <a:gd name="T2" fmla="*/ 384 w 1432"/>
                  <a:gd name="T3" fmla="*/ 32 h 320"/>
                  <a:gd name="T4" fmla="*/ 864 w 1432"/>
                  <a:gd name="T5" fmla="*/ 80 h 320"/>
                  <a:gd name="T6" fmla="*/ 1392 w 1432"/>
                  <a:gd name="T7" fmla="*/ 32 h 320"/>
                  <a:gd name="T8" fmla="*/ 1104 w 1432"/>
                  <a:gd name="T9" fmla="*/ 272 h 320"/>
                  <a:gd name="T10" fmla="*/ 672 w 1432"/>
                  <a:gd name="T11" fmla="*/ 320 h 320"/>
                  <a:gd name="T12" fmla="*/ 48 w 1432"/>
                  <a:gd name="T13" fmla="*/ 272 h 3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2"/>
                  <a:gd name="T22" fmla="*/ 0 h 320"/>
                  <a:gd name="T23" fmla="*/ 1432 w 1432"/>
                  <a:gd name="T24" fmla="*/ 320 h 3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2" h="320">
                    <a:moveTo>
                      <a:pt x="48" y="272"/>
                    </a:moveTo>
                    <a:cubicBezTo>
                      <a:pt x="0" y="224"/>
                      <a:pt x="248" y="64"/>
                      <a:pt x="384" y="32"/>
                    </a:cubicBezTo>
                    <a:cubicBezTo>
                      <a:pt x="520" y="0"/>
                      <a:pt x="696" y="80"/>
                      <a:pt x="864" y="80"/>
                    </a:cubicBezTo>
                    <a:cubicBezTo>
                      <a:pt x="1032" y="80"/>
                      <a:pt x="1352" y="0"/>
                      <a:pt x="1392" y="32"/>
                    </a:cubicBezTo>
                    <a:cubicBezTo>
                      <a:pt x="1432" y="64"/>
                      <a:pt x="1224" y="224"/>
                      <a:pt x="1104" y="272"/>
                    </a:cubicBezTo>
                    <a:cubicBezTo>
                      <a:pt x="984" y="320"/>
                      <a:pt x="848" y="320"/>
                      <a:pt x="672" y="320"/>
                    </a:cubicBezTo>
                    <a:cubicBezTo>
                      <a:pt x="496" y="320"/>
                      <a:pt x="96" y="320"/>
                      <a:pt x="48" y="2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152" name="Object 62"/>
              <p:cNvGraphicFramePr>
                <a:graphicFrameLocks noChangeAspect="1"/>
              </p:cNvGraphicFramePr>
              <p:nvPr/>
            </p:nvGraphicFramePr>
            <p:xfrm>
              <a:off x="1248" y="2688"/>
              <a:ext cx="328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0" name="Equation" r:id="rId15" imgW="279279" imgH="241195" progId="Equation.3">
                      <p:embed/>
                    </p:oleObj>
                  </mc:Choice>
                  <mc:Fallback>
                    <p:oleObj name="Equation" r:id="rId15" imgW="279279" imgH="241195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688"/>
                            <a:ext cx="328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6" name="Text Box 69"/>
              <p:cNvSpPr txBox="1">
                <a:spLocks noChangeArrowheads="1"/>
              </p:cNvSpPr>
              <p:nvPr/>
            </p:nvSpPr>
            <p:spPr bwMode="auto">
              <a:xfrm>
                <a:off x="1545" y="1530"/>
                <a:ext cx="74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a typeface="宋体" charset="-122"/>
                    <a:cs typeface="Times New Roman" pitchFamily="18" charset="0"/>
                  </a:rPr>
                  <a:t>• </a:t>
                </a:r>
                <a:r>
                  <a:rPr lang="en-US" altLang="zh-CN" sz="2400" i="1" dirty="0">
                    <a:ea typeface="宋体" charset="-122"/>
                    <a:cs typeface="Times New Roman" pitchFamily="18" charset="0"/>
                  </a:rPr>
                  <a:t>z</a:t>
                </a:r>
                <a:r>
                  <a:rPr lang="en-US" altLang="zh-CN" sz="2400" baseline="-25000" dirty="0">
                    <a:ea typeface="宋体" charset="-122"/>
                    <a:cs typeface="Times New Roman" pitchFamily="18" charset="0"/>
                  </a:rPr>
                  <a:t>2</a:t>
                </a:r>
                <a:r>
                  <a:rPr lang="en-US" altLang="zh-CN" sz="2400" dirty="0">
                    <a:ea typeface="宋体" charset="-122"/>
                    <a:cs typeface="Times New Roman" pitchFamily="18" charset="0"/>
                  </a:rPr>
                  <a:t>(</a:t>
                </a:r>
                <a:r>
                  <a:rPr lang="en-US" altLang="zh-CN" sz="2400" i="1" dirty="0" err="1">
                    <a:ea typeface="宋体" charset="-122"/>
                    <a:cs typeface="Times New Roman" pitchFamily="18" charset="0"/>
                  </a:rPr>
                  <a:t>x</a:t>
                </a:r>
                <a:r>
                  <a:rPr lang="en-US" altLang="zh-CN" sz="2400" dirty="0" err="1">
                    <a:ea typeface="宋体" charset="-122"/>
                    <a:cs typeface="Times New Roman" pitchFamily="18" charset="0"/>
                  </a:rPr>
                  <a:t>,</a:t>
                </a:r>
                <a:r>
                  <a:rPr lang="en-US" altLang="zh-CN" sz="2400" i="1" dirty="0" err="1">
                    <a:ea typeface="宋体" charset="-122"/>
                    <a:cs typeface="Times New Roman" pitchFamily="18" charset="0"/>
                  </a:rPr>
                  <a:t>y</a:t>
                </a:r>
                <a:r>
                  <a:rPr lang="en-US" altLang="zh-CN" sz="2400" dirty="0">
                    <a:ea typeface="宋体" charset="-122"/>
                    <a:cs typeface="Times New Roman" pitchFamily="18" charset="0"/>
                  </a:rPr>
                  <a:t>)</a:t>
                </a:r>
              </a:p>
            </p:txBody>
          </p:sp>
          <p:sp>
            <p:nvSpPr>
              <p:cNvPr id="6167" name="Text Box 70"/>
              <p:cNvSpPr txBox="1">
                <a:spLocks noChangeArrowheads="1"/>
              </p:cNvSpPr>
              <p:nvPr/>
            </p:nvSpPr>
            <p:spPr bwMode="auto">
              <a:xfrm>
                <a:off x="1545" y="2328"/>
                <a:ext cx="74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a typeface="宋体" charset="-122"/>
                    <a:cs typeface="Times New Roman" pitchFamily="18" charset="0"/>
                  </a:rPr>
                  <a:t>• </a:t>
                </a:r>
                <a:r>
                  <a:rPr lang="en-US" altLang="zh-CN" sz="2400" i="1" dirty="0">
                    <a:ea typeface="宋体" charset="-122"/>
                    <a:cs typeface="Times New Roman" pitchFamily="18" charset="0"/>
                  </a:rPr>
                  <a:t>z</a:t>
                </a:r>
                <a:r>
                  <a:rPr lang="en-US" altLang="zh-CN" sz="2400" baseline="-25000" dirty="0">
                    <a:ea typeface="宋体" charset="-122"/>
                    <a:cs typeface="Times New Roman" pitchFamily="18" charset="0"/>
                  </a:rPr>
                  <a:t>1</a:t>
                </a:r>
                <a:r>
                  <a:rPr lang="en-US" altLang="zh-CN" sz="2400" dirty="0">
                    <a:ea typeface="宋体" charset="-122"/>
                    <a:cs typeface="Times New Roman" pitchFamily="18" charset="0"/>
                  </a:rPr>
                  <a:t>(</a:t>
                </a:r>
                <a:r>
                  <a:rPr lang="en-US" altLang="zh-CN" sz="2400" i="1" dirty="0" err="1">
                    <a:ea typeface="宋体" charset="-122"/>
                    <a:cs typeface="Times New Roman" pitchFamily="18" charset="0"/>
                  </a:rPr>
                  <a:t>x</a:t>
                </a:r>
                <a:r>
                  <a:rPr lang="en-US" altLang="zh-CN" sz="2400" dirty="0" err="1">
                    <a:ea typeface="宋体" charset="-122"/>
                    <a:cs typeface="Times New Roman" pitchFamily="18" charset="0"/>
                  </a:rPr>
                  <a:t>,</a:t>
                </a:r>
                <a:r>
                  <a:rPr lang="en-US" altLang="zh-CN" sz="2400" i="1" dirty="0" err="1">
                    <a:ea typeface="宋体" charset="-122"/>
                    <a:cs typeface="Times New Roman" pitchFamily="18" charset="0"/>
                  </a:rPr>
                  <a:t>y</a:t>
                </a:r>
                <a:r>
                  <a:rPr lang="en-US" altLang="zh-CN" sz="2400" dirty="0">
                    <a:ea typeface="宋体" charset="-122"/>
                    <a:cs typeface="Times New Roman" pitchFamily="18" charset="0"/>
                  </a:rPr>
                  <a:t>)</a:t>
                </a:r>
              </a:p>
            </p:txBody>
          </p:sp>
          <p:sp>
            <p:nvSpPr>
              <p:cNvPr id="6168" name="Line 7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Text Box 72"/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5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(</a:t>
                </a:r>
                <a:r>
                  <a:rPr lang="en-US" altLang="zh-CN" sz="2000" i="1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2000">
                    <a:solidFill>
                      <a:srgbClr val="000000"/>
                    </a:solidFill>
                  </a:rPr>
                  <a:t>, </a:t>
                </a:r>
                <a:r>
                  <a:rPr lang="en-US" altLang="zh-CN" sz="2000" i="1">
                    <a:solidFill>
                      <a:srgbClr val="000000"/>
                    </a:solidFill>
                  </a:rPr>
                  <a:t>y</a:t>
                </a:r>
                <a:r>
                  <a:rPr lang="en-US" altLang="zh-CN" sz="2000">
                    <a:solidFill>
                      <a:srgbClr val="000000"/>
                    </a:solidFill>
                  </a:rPr>
                  <a:t>)</a:t>
                </a:r>
              </a:p>
            </p:txBody>
          </p:sp>
          <p:sp>
            <p:nvSpPr>
              <p:cNvPr id="6170" name="Text Box 73"/>
              <p:cNvSpPr txBox="1">
                <a:spLocks noChangeArrowheads="1"/>
              </p:cNvSpPr>
              <p:nvPr/>
            </p:nvSpPr>
            <p:spPr bwMode="auto">
              <a:xfrm>
                <a:off x="1536" y="2736"/>
                <a:ext cx="1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  <a:cs typeface="Times New Roman" pitchFamily="18" charset="0"/>
                  </a:rPr>
                  <a:t>•</a:t>
                </a:r>
              </a:p>
            </p:txBody>
          </p:sp>
          <p:sp>
            <p:nvSpPr>
              <p:cNvPr id="6162" name="Line 57"/>
              <p:cNvSpPr>
                <a:spLocks noChangeShapeType="1"/>
              </p:cNvSpPr>
              <p:nvPr/>
            </p:nvSpPr>
            <p:spPr bwMode="auto">
              <a:xfrm>
                <a:off x="1248" y="1592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5" name="直接连接符 44"/>
            <p:cNvCxnSpPr>
              <a:stCxn id="6164" idx="3"/>
            </p:cNvCxnSpPr>
            <p:nvPr/>
          </p:nvCxnSpPr>
          <p:spPr bwMode="auto">
            <a:xfrm flipV="1">
              <a:off x="3557558" y="2786058"/>
              <a:ext cx="14310" cy="1557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>
              <a:stCxn id="6169" idx="2"/>
            </p:cNvCxnSpPr>
            <p:nvPr/>
          </p:nvCxnSpPr>
          <p:spPr bwMode="auto">
            <a:xfrm rot="5400000" flipH="1" flipV="1">
              <a:off x="2194702" y="3934604"/>
              <a:ext cx="1597017" cy="143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46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00200"/>
            <a:ext cx="2362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若区域 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en-US" altLang="zh-CN" sz="2800" b="1" i="1" baseline="-25000" smtClean="0">
                <a:solidFill>
                  <a:schemeClr val="tx1"/>
                </a:solidFill>
                <a:ea typeface="楷体_GB2312" pitchFamily="49" charset="-122"/>
              </a:rPr>
              <a:t>xy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09600" y="25908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再把二重积分化成二次积分即得</a:t>
            </a:r>
            <a:r>
              <a:rPr lang="en-US" altLang="zh-CN"/>
              <a:t>: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495800" y="4191000"/>
          <a:ext cx="32766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3" imgW="38576160" imgH="11366640" progId="Equation.3">
                  <p:embed/>
                </p:oleObj>
              </mc:Choice>
              <mc:Fallback>
                <p:oleObj name="Equation" r:id="rId3" imgW="38576160" imgH="11366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91000"/>
                        <a:ext cx="32766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2971800" y="4191000"/>
          <a:ext cx="15525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5" imgW="18266400" imgH="11366640" progId="Equation.3">
                  <p:embed/>
                </p:oleObj>
              </mc:Choice>
              <mc:Fallback>
                <p:oleObj name="Equation" r:id="rId5" imgW="18266400" imgH="11366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1552575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614488" y="4197350"/>
          <a:ext cx="137953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7" imgW="16235280" imgH="10960200" progId="Equation.3">
                  <p:embed/>
                </p:oleObj>
              </mc:Choice>
              <mc:Fallback>
                <p:oleObj name="Equation" r:id="rId7" imgW="16235280" imgH="10960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197350"/>
                        <a:ext cx="1379537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Line 13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3" name="Object 14"/>
          <p:cNvGraphicFramePr>
            <a:graphicFrameLocks noChangeAspect="1"/>
          </p:cNvGraphicFramePr>
          <p:nvPr/>
        </p:nvGraphicFramePr>
        <p:xfrm>
          <a:off x="838200" y="228600"/>
          <a:ext cx="68580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9" imgW="93819600" imgH="14211360" progId="Equation.3">
                  <p:embed/>
                </p:oleObj>
              </mc:Choice>
              <mc:Fallback>
                <p:oleObj name="Equation" r:id="rId9" imgW="93819600" imgH="142113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"/>
                        <a:ext cx="6858000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62000" y="52578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三次积分法</a:t>
            </a:r>
          </a:p>
        </p:txBody>
      </p:sp>
      <p:graphicFrame>
        <p:nvGraphicFramePr>
          <p:cNvPr id="17424" name="Object 26"/>
          <p:cNvGraphicFramePr>
            <a:graphicFrameLocks noChangeAspect="1"/>
          </p:cNvGraphicFramePr>
          <p:nvPr/>
        </p:nvGraphicFramePr>
        <p:xfrm>
          <a:off x="2571750" y="1357313"/>
          <a:ext cx="4762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公式" r:id="rId11" imgW="2070100" imgH="469900" progId="Equation.3">
                  <p:embed/>
                </p:oleObj>
              </mc:Choice>
              <mc:Fallback>
                <p:oleObj name="公式" r:id="rId11" imgW="2070100" imgH="469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357313"/>
                        <a:ext cx="47625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857250" y="3286125"/>
          <a:ext cx="25717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13" imgW="1117115" imgH="317362" progId="Equation.3">
                  <p:embed/>
                </p:oleObj>
              </mc:Choice>
              <mc:Fallback>
                <p:oleObj name="公式" r:id="rId13" imgW="1117115" imgH="31736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286125"/>
                        <a:ext cx="257175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6" grpId="0" autoUpdateAnimBg="0"/>
      <p:bldP spid="174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762000" y="533400"/>
          <a:ext cx="81899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3" imgW="3644900" imgH="622300" progId="Equation.3">
                  <p:embed/>
                </p:oleObj>
              </mc:Choice>
              <mc:Fallback>
                <p:oleObj name="Equation" r:id="rId3" imgW="3644900" imgH="6223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8189913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33400" y="2136775"/>
            <a:ext cx="719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7848600" y="2514600"/>
          <a:ext cx="1066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公式" r:id="rId5" imgW="1346200" imgH="825500" progId="Equation.3">
                  <p:embed/>
                </p:oleObj>
              </mc:Choice>
              <mc:Fallback>
                <p:oleObj name="公式" r:id="rId5" imgW="1346200" imgH="8255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1066800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6781800" y="3733800"/>
          <a:ext cx="990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公式" r:id="rId7" imgW="1231366" imgH="393529" progId="Equation.3">
                  <p:embed/>
                </p:oleObj>
              </mc:Choice>
              <mc:Fallback>
                <p:oleObj name="公式" r:id="rId7" imgW="1231366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733800"/>
                        <a:ext cx="9906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7391400" y="1905000"/>
          <a:ext cx="990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公式" r:id="rId9" imgW="1231366" imgH="393529" progId="Equation.3">
                  <p:embed/>
                </p:oleObj>
              </mc:Choice>
              <mc:Fallback>
                <p:oleObj name="公式" r:id="rId9" imgW="1231366" imgH="39352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05000"/>
                        <a:ext cx="9906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526213" y="1689100"/>
            <a:ext cx="2305050" cy="2527300"/>
            <a:chOff x="4111" y="1064"/>
            <a:chExt cx="1452" cy="1592"/>
          </a:xfrm>
        </p:grpSpPr>
        <p:sp>
          <p:nvSpPr>
            <p:cNvPr id="8212" name="Line 12"/>
            <p:cNvSpPr>
              <a:spLocks noChangeShapeType="1"/>
            </p:cNvSpPr>
            <p:nvPr/>
          </p:nvSpPr>
          <p:spPr bwMode="auto">
            <a:xfrm>
              <a:off x="4656" y="2024"/>
              <a:ext cx="7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13"/>
            <p:cNvSpPr>
              <a:spLocks noChangeShapeType="1"/>
            </p:cNvSpPr>
            <p:nvPr/>
          </p:nvSpPr>
          <p:spPr bwMode="auto">
            <a:xfrm flipH="1">
              <a:off x="4111" y="2024"/>
              <a:ext cx="545" cy="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14"/>
            <p:cNvSpPr>
              <a:spLocks noChangeShapeType="1"/>
            </p:cNvSpPr>
            <p:nvPr/>
          </p:nvSpPr>
          <p:spPr bwMode="auto">
            <a:xfrm flipV="1">
              <a:off x="4656" y="1071"/>
              <a:ext cx="0" cy="9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15"/>
            <p:cNvSpPr>
              <a:spLocks noChangeShapeType="1"/>
            </p:cNvSpPr>
            <p:nvPr/>
          </p:nvSpPr>
          <p:spPr bwMode="auto">
            <a:xfrm flipH="1">
              <a:off x="4272" y="1344"/>
              <a:ext cx="384" cy="105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16"/>
            <p:cNvSpPr>
              <a:spLocks noChangeShapeType="1"/>
            </p:cNvSpPr>
            <p:nvPr/>
          </p:nvSpPr>
          <p:spPr bwMode="auto">
            <a:xfrm>
              <a:off x="4656" y="1344"/>
              <a:ext cx="384" cy="67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17"/>
            <p:cNvSpPr>
              <a:spLocks noChangeShapeType="1"/>
            </p:cNvSpPr>
            <p:nvPr/>
          </p:nvSpPr>
          <p:spPr bwMode="auto">
            <a:xfrm flipV="1">
              <a:off x="4272" y="2016"/>
              <a:ext cx="768" cy="38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4" name="Object 18"/>
            <p:cNvGraphicFramePr>
              <a:graphicFrameLocks noChangeAspect="1"/>
            </p:cNvGraphicFramePr>
            <p:nvPr/>
          </p:nvGraphicFramePr>
          <p:xfrm>
            <a:off x="4150" y="2504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4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504"/>
                          <a:ext cx="16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9"/>
            <p:cNvGraphicFramePr>
              <a:graphicFrameLocks noChangeAspect="1"/>
            </p:cNvGraphicFramePr>
            <p:nvPr/>
          </p:nvGraphicFramePr>
          <p:xfrm>
            <a:off x="5403" y="207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" name="公式" r:id="rId13" imgW="253780" imgH="317225" progId="Equation.3">
                    <p:embed/>
                  </p:oleObj>
                </mc:Choice>
                <mc:Fallback>
                  <p:oleObj name="公式" r:id="rId13" imgW="253780" imgH="317225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3" y="2072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20"/>
            <p:cNvGraphicFramePr>
              <a:graphicFrameLocks noChangeAspect="1"/>
            </p:cNvGraphicFramePr>
            <p:nvPr/>
          </p:nvGraphicFramePr>
          <p:xfrm>
            <a:off x="4486" y="1064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" name="公式" r:id="rId15" imgW="203024" imgH="253780" progId="Equation.3">
                    <p:embed/>
                  </p:oleObj>
                </mc:Choice>
                <mc:Fallback>
                  <p:oleObj name="公式" r:id="rId15" imgW="203024" imgH="25378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6" y="1064"/>
                          <a:ext cx="128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22"/>
            <p:cNvGraphicFramePr>
              <a:graphicFrameLocks noChangeAspect="1"/>
            </p:cNvGraphicFramePr>
            <p:nvPr/>
          </p:nvGraphicFramePr>
          <p:xfrm>
            <a:off x="4472" y="1976"/>
            <a:ext cx="128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7" name="公式" r:id="rId17" imgW="291847" imgH="317225" progId="Equation.3">
                    <p:embed/>
                  </p:oleObj>
                </mc:Choice>
                <mc:Fallback>
                  <p:oleObj name="公式" r:id="rId17" imgW="291847" imgH="317225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1976"/>
                          <a:ext cx="128" cy="1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7315200" y="3200400"/>
          <a:ext cx="3714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公式" r:id="rId19" imgW="533169" imgH="469696" progId="Equation.3">
                  <p:embed/>
                </p:oleObj>
              </mc:Choice>
              <mc:Fallback>
                <p:oleObj name="公式" r:id="rId19" imgW="533169" imgH="46969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200400"/>
                        <a:ext cx="3714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8"/>
          <p:cNvGraphicFramePr>
            <a:graphicFrameLocks noChangeAspect="1"/>
          </p:cNvGraphicFramePr>
          <p:nvPr/>
        </p:nvGraphicFramePr>
        <p:xfrm>
          <a:off x="1295400" y="2133600"/>
          <a:ext cx="38862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21" imgW="1688367" imgH="495085" progId="Equation.3">
                  <p:embed/>
                </p:oleObj>
              </mc:Choice>
              <mc:Fallback>
                <p:oleObj name="Equation" r:id="rId21" imgW="1688367" imgH="495085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3886200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Rectangle 31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9144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8464" name="Object 32"/>
          <p:cNvGraphicFramePr>
            <a:graphicFrameLocks noChangeAspect="1"/>
          </p:cNvGraphicFramePr>
          <p:nvPr/>
        </p:nvGraphicFramePr>
        <p:xfrm>
          <a:off x="304800" y="3200400"/>
          <a:ext cx="58674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23" imgW="86914080" imgH="12992040" progId="Equation.3">
                  <p:embed/>
                </p:oleObj>
              </mc:Choice>
              <mc:Fallback>
                <p:oleObj name="Equation" r:id="rId23" imgW="86914080" imgH="129920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00400"/>
                        <a:ext cx="5867400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304800" y="4267200"/>
            <a:ext cx="2035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原积分 </a:t>
            </a:r>
            <a:r>
              <a:rPr lang="en-US" altLang="zh-CN"/>
              <a:t>=</a:t>
            </a:r>
          </a:p>
        </p:txBody>
      </p:sp>
      <p:graphicFrame>
        <p:nvGraphicFramePr>
          <p:cNvPr id="18466" name="Object 34"/>
          <p:cNvGraphicFramePr>
            <a:graphicFrameLocks noChangeAspect="1"/>
          </p:cNvGraphicFramePr>
          <p:nvPr/>
        </p:nvGraphicFramePr>
        <p:xfrm>
          <a:off x="1905000" y="3962400"/>
          <a:ext cx="3276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25" imgW="1435100" imgH="393700" progId="Equation.3">
                  <p:embed/>
                </p:oleObj>
              </mc:Choice>
              <mc:Fallback>
                <p:oleObj name="Equation" r:id="rId25" imgW="1435100" imgH="3937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32766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35"/>
          <p:cNvGraphicFramePr>
            <a:graphicFrameLocks noChangeAspect="1"/>
          </p:cNvGraphicFramePr>
          <p:nvPr/>
        </p:nvGraphicFramePr>
        <p:xfrm>
          <a:off x="1524000" y="4800600"/>
          <a:ext cx="3898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27" imgW="3898900" imgH="838200" progId="Equation.3">
                  <p:embed/>
                </p:oleObj>
              </mc:Choice>
              <mc:Fallback>
                <p:oleObj name="Equation" r:id="rId27" imgW="3898900" imgH="838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3898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8" name="Object 36"/>
          <p:cNvGraphicFramePr>
            <a:graphicFrameLocks noChangeAspect="1"/>
          </p:cNvGraphicFramePr>
          <p:nvPr/>
        </p:nvGraphicFramePr>
        <p:xfrm>
          <a:off x="1524000" y="5562600"/>
          <a:ext cx="57912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29" imgW="2603500" imgH="444500" progId="Equation.3">
                  <p:embed/>
                </p:oleObj>
              </mc:Choice>
              <mc:Fallback>
                <p:oleObj name="Equation" r:id="rId29" imgW="2603500" imgH="4445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562600"/>
                        <a:ext cx="57912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  <p:bldP spid="1846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591</Words>
  <Application>Microsoft Office PowerPoint</Application>
  <PresentationFormat>全屏显示(4:3)</PresentationFormat>
  <Paragraphs>115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默认设计模板</vt:lpstr>
      <vt:lpstr>Equation</vt:lpstr>
      <vt:lpstr>公式</vt:lpstr>
      <vt:lpstr>位图图像</vt:lpstr>
      <vt:lpstr>第三节   三重积分</vt:lpstr>
      <vt:lpstr>一、 三重积分引例</vt:lpstr>
      <vt:lpstr>二、三重积分的概念</vt:lpstr>
      <vt:lpstr>记号说明：</vt:lpstr>
      <vt:lpstr>注：</vt:lpstr>
      <vt:lpstr>三、三重积分的性质</vt:lpstr>
      <vt:lpstr>四、三重积分的计算</vt:lpstr>
      <vt:lpstr>若区域 Dxy:</vt:lpstr>
      <vt:lpstr>例1.</vt:lpstr>
      <vt:lpstr>截面法 :</vt:lpstr>
      <vt:lpstr>例2.</vt:lpstr>
      <vt:lpstr>2.柱面坐标</vt:lpstr>
      <vt:lpstr>柱面坐标系中的体积元素</vt:lpstr>
      <vt:lpstr>例3.</vt:lpstr>
      <vt:lpstr>小结 (三重积分的计算)</vt:lpstr>
      <vt:lpstr>各坐标系间相互关系</vt:lpstr>
      <vt:lpstr>课堂练习</vt:lpstr>
      <vt:lpstr>2.</vt:lpstr>
      <vt:lpstr>3.</vt:lpstr>
      <vt:lpstr>4.</vt:lpstr>
      <vt:lpstr>5.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重积分</dc:title>
  <dc:subject>第三节 三重积分</dc:subject>
  <dc:creator>huady</dc:creator>
  <cp:lastModifiedBy>huady</cp:lastModifiedBy>
  <cp:revision>136</cp:revision>
  <dcterms:created xsi:type="dcterms:W3CDTF">2006-03-10T12:29:51Z</dcterms:created>
  <dcterms:modified xsi:type="dcterms:W3CDTF">2018-04-11T05:18:53Z</dcterms:modified>
</cp:coreProperties>
</file>