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1" r:id="rId2"/>
    <p:sldId id="331" r:id="rId3"/>
    <p:sldId id="332" r:id="rId4"/>
    <p:sldId id="335" r:id="rId5"/>
    <p:sldId id="336" r:id="rId6"/>
    <p:sldId id="337" r:id="rId7"/>
    <p:sldId id="338" r:id="rId8"/>
    <p:sldId id="303" r:id="rId9"/>
    <p:sldId id="305" r:id="rId10"/>
    <p:sldId id="306" r:id="rId11"/>
    <p:sldId id="308" r:id="rId12"/>
    <p:sldId id="314" r:id="rId13"/>
    <p:sldId id="315" r:id="rId14"/>
    <p:sldId id="316" r:id="rId15"/>
    <p:sldId id="273" r:id="rId16"/>
    <p:sldId id="274" r:id="rId17"/>
    <p:sldId id="326" r:id="rId18"/>
    <p:sldId id="322" r:id="rId19"/>
    <p:sldId id="283" r:id="rId20"/>
    <p:sldId id="298" r:id="rId21"/>
    <p:sldId id="328" r:id="rId22"/>
    <p:sldId id="299" r:id="rId23"/>
    <p:sldId id="347" r:id="rId24"/>
    <p:sldId id="327" r:id="rId25"/>
    <p:sldId id="286" r:id="rId26"/>
    <p:sldId id="350" r:id="rId27"/>
    <p:sldId id="352" r:id="rId28"/>
    <p:sldId id="353" r:id="rId29"/>
    <p:sldId id="354" r:id="rId30"/>
    <p:sldId id="355" r:id="rId31"/>
    <p:sldId id="35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">
          <p15:clr>
            <a:srgbClr val="A4A3A4"/>
          </p15:clr>
        </p15:guide>
        <p15:guide id="2" pos="39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66FF"/>
    <a:srgbClr val="FF9900"/>
    <a:srgbClr val="FFFF66"/>
    <a:srgbClr val="FFCCCC"/>
    <a:srgbClr val="FF9933"/>
    <a:srgbClr val="99FF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88"/>
        <p:guide pos="39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18" Type="http://schemas.openxmlformats.org/officeDocument/2006/relationships/image" Target="../media/image22.wmf"/><Relationship Id="rId3" Type="http://schemas.openxmlformats.org/officeDocument/2006/relationships/image" Target="../media/image7.wmf"/><Relationship Id="rId21" Type="http://schemas.openxmlformats.org/officeDocument/2006/relationships/image" Target="../media/image25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20" Type="http://schemas.openxmlformats.org/officeDocument/2006/relationships/image" Target="../media/image24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19" Type="http://schemas.openxmlformats.org/officeDocument/2006/relationships/image" Target="../media/image23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Relationship Id="rId22" Type="http://schemas.openxmlformats.org/officeDocument/2006/relationships/image" Target="../media/image2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87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Relationship Id="rId14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11" Type="http://schemas.openxmlformats.org/officeDocument/2006/relationships/image" Target="../media/image121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4" Type="http://schemas.openxmlformats.org/officeDocument/2006/relationships/image" Target="../media/image15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4" Type="http://schemas.openxmlformats.org/officeDocument/2006/relationships/image" Target="../media/image15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F112773-7A4E-4D81-875D-C4E9CD278E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326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CF3C3E0-24CC-41E5-B37B-258D501C55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60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DC1003-2FFB-408F-9453-0013DD8F9BC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54937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9D9DB-974C-4AD2-B19B-7B386A64DEB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72173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E5616-5913-4E40-8BDD-D9CDC092252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9486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796A0-33E4-4AC2-9133-D5A2DBE285E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6961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7B9D6B-A8E1-405A-8AE4-1014DFFEA98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22714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3F92A-F2EB-43D3-A395-7AB9CEF3410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63883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F579A-614F-497E-8C4B-F6B74BC0BEF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41092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B286D-C99A-4545-AD30-FAAAB42C002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49286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B140E3-EE96-4048-8E4F-D5180F56A38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23351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683EE-2DA5-4387-A73F-150901786EE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92631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7FAAF-5B88-4A29-8919-9B41DE5CB15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3343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A82201-84C5-4430-863B-53C3E22D022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60224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17FB2-1951-4EEB-B983-8EC282EDCBF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56352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2A20F-47ED-440B-BE07-1D832A9389E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59767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4BDBF-BD12-43E1-8626-F7AAD9F7D37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78540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797AF-6D7E-4513-875D-43961908802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73380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2FB287-2A2D-4419-9F1F-66154CAAD2C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1386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7DAD9-C0BD-4E12-BCE4-267DC75DA9A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50069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EDBCD-372B-4C92-9415-C2C0BC72BD4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95850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289BB-BEE5-4459-AEB4-AB559D66BAF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49198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4B26F-7FDC-452C-8DFC-E34EB45E96E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41734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E15F0-85AA-4EF6-9F41-256CC4BF592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9256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796171-89D5-4A14-922E-4CDCF8C6A13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453160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78435-2B8D-4DF3-9A74-08C304448A2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92764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F7A544-CCAD-4EA4-90A1-AC3AFD14101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16567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2087C-440E-462E-A7FC-D743B73708B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9252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A7197-5004-4989-A208-890E9ACD3AF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5947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B15B77-F412-4E9F-BB9D-677B2C95909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6602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BBB45-799B-4307-A8EB-B414EE8AD61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1460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AF0AF-5169-4FAE-BA44-F79B4559F61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2739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EF47F-7FC8-48CD-BE4B-F8D319AAEF7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3041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D1576-EE2C-4A36-B0A7-F0DD02355D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55E75-8720-4A47-A60E-C9ABB4262B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F4C7B-E8D2-47B0-B337-C5A09E234D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332EF-52DF-4009-BE47-6EFBFE02F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6B2B7-3904-49E4-A1A3-FB0078FCEF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8101A-B05F-4890-9EB4-02247102D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317D7-6908-4E27-A76C-81141327D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2459B-2C56-4C80-BB49-E3F47A3368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AD1E9-F7BE-47AA-A4AB-8CF04A551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C1CD3-BCDA-495D-8B8A-9911AEA94A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29979-37AC-478A-A376-73F33E8A59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C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ea typeface="+mn-ea"/>
              </a:defRPr>
            </a:lvl1pPr>
          </a:lstStyle>
          <a:p>
            <a:pPr>
              <a:defRPr/>
            </a:pPr>
            <a:fld id="{8E221B3B-CC95-4019-A398-8B5FC983E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727" name="Picture 7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10400" y="6426200"/>
            <a:ext cx="7778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>
            <a:hlinkClick r:id="" action="ppaction://hlinkshowjump?jump=endshow"/>
          </p:cNvPr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057900" y="6426200"/>
            <a:ext cx="7778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>
            <a:hlinkClick r:id="" action="ppaction://hlinkshowjump?jump=firstslide"/>
          </p:cNvPr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962900" y="6426200"/>
            <a:ext cx="7778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>
            <a:hlinkClick r:id="" action="ppaction://hlinkshowjump?jump=previousslide"/>
          </p:cNvPr>
          <p:cNvPicPr>
            <a:picLocks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105400" y="6426200"/>
            <a:ext cx="77787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9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6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2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83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1.wmf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29" Type="http://schemas.openxmlformats.org/officeDocument/2006/relationships/image" Target="../media/image87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8.wmf"/><Relationship Id="rId24" Type="http://schemas.openxmlformats.org/officeDocument/2006/relationships/oleObject" Target="../embeddings/oleObject81.bin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23" Type="http://schemas.openxmlformats.org/officeDocument/2006/relationships/image" Target="../media/image84.wmf"/><Relationship Id="rId28" Type="http://schemas.openxmlformats.org/officeDocument/2006/relationships/oleObject" Target="../embeddings/oleObject83.bin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82.wmf"/><Relationship Id="rId31" Type="http://schemas.openxmlformats.org/officeDocument/2006/relationships/image" Target="../media/image88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Relationship Id="rId27" Type="http://schemas.openxmlformats.org/officeDocument/2006/relationships/image" Target="../media/image86.wmf"/><Relationship Id="rId30" Type="http://schemas.openxmlformats.org/officeDocument/2006/relationships/oleObject" Target="../embeddings/oleObject8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3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9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8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9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05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0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10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14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19.w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117.wmf"/><Relationship Id="rId25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14.wmf"/><Relationship Id="rId24" Type="http://schemas.openxmlformats.org/officeDocument/2006/relationships/oleObject" Target="../embeddings/oleObject117.bin"/><Relationship Id="rId5" Type="http://schemas.openxmlformats.org/officeDocument/2006/relationships/image" Target="../media/image111.wmf"/><Relationship Id="rId15" Type="http://schemas.openxmlformats.org/officeDocument/2006/relationships/image" Target="../media/image116.wmf"/><Relationship Id="rId23" Type="http://schemas.openxmlformats.org/officeDocument/2006/relationships/image" Target="../media/image120.w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1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26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131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136.wmf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34.wmf"/><Relationship Id="rId25" Type="http://schemas.openxmlformats.org/officeDocument/2006/relationships/image" Target="../media/image13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31.wmf"/><Relationship Id="rId24" Type="http://schemas.openxmlformats.org/officeDocument/2006/relationships/oleObject" Target="../embeddings/oleObject134.bin"/><Relationship Id="rId5" Type="http://schemas.openxmlformats.org/officeDocument/2006/relationships/image" Target="../media/image128.wmf"/><Relationship Id="rId15" Type="http://schemas.openxmlformats.org/officeDocument/2006/relationships/image" Target="../media/image133.wmf"/><Relationship Id="rId23" Type="http://schemas.openxmlformats.org/officeDocument/2006/relationships/image" Target="../media/image137.w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35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22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3.w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6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7.wmf"/><Relationship Id="rId41" Type="http://schemas.openxmlformats.org/officeDocument/2006/relationships/image" Target="../media/image23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21.w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5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4" Type="http://schemas.openxmlformats.org/officeDocument/2006/relationships/oleObject" Target="../embeddings/oleObject2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20.wmf"/><Relationship Id="rId43" Type="http://schemas.openxmlformats.org/officeDocument/2006/relationships/image" Target="../media/image2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42.wmf"/><Relationship Id="rId5" Type="http://schemas.openxmlformats.org/officeDocument/2006/relationships/image" Target="../media/image139.wmf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4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50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4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5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58.wmf"/><Relationship Id="rId5" Type="http://schemas.openxmlformats.org/officeDocument/2006/relationships/image" Target="../media/image155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5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63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62.wmf"/><Relationship Id="rId5" Type="http://schemas.openxmlformats.org/officeDocument/2006/relationships/image" Target="../media/image159.wmf"/><Relationship Id="rId15" Type="http://schemas.openxmlformats.org/officeDocument/2006/relationships/image" Target="../media/image164.wmf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16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69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66.wmf"/><Relationship Id="rId12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68.wmf"/><Relationship Id="rId5" Type="http://schemas.openxmlformats.org/officeDocument/2006/relationships/image" Target="../media/image165.wmf"/><Relationship Id="rId15" Type="http://schemas.openxmlformats.org/officeDocument/2006/relationships/image" Target="../media/image170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67.wmf"/><Relationship Id="rId14" Type="http://schemas.openxmlformats.org/officeDocument/2006/relationships/oleObject" Target="../embeddings/oleObject16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71.wmf"/><Relationship Id="rId4" Type="http://schemas.openxmlformats.org/officeDocument/2006/relationships/oleObject" Target="../embeddings/oleObject16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72.wmf"/><Relationship Id="rId4" Type="http://schemas.openxmlformats.org/officeDocument/2006/relationships/oleObject" Target="../embeddings/oleObject16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71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7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79.wmf"/><Relationship Id="rId5" Type="http://schemas.openxmlformats.org/officeDocument/2006/relationships/image" Target="../media/image176.wmf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78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62225" y="4440238"/>
            <a:ext cx="2466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6038" rIns="90488" bIns="46038">
            <a:spAutoFit/>
          </a:bodyPr>
          <a:lstStyle/>
          <a:p>
            <a:r>
              <a:rPr lang="zh-CN" altLang="en-US"/>
              <a:t>三、转动惯量</a:t>
            </a:r>
          </a:p>
        </p:txBody>
      </p:sp>
      <p:sp>
        <p:nvSpPr>
          <p:cNvPr id="4099" name="Rectangl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552700" y="3921125"/>
            <a:ext cx="2109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6038" rIns="90488" bIns="46038">
            <a:spAutoFit/>
          </a:bodyPr>
          <a:lstStyle/>
          <a:p>
            <a:r>
              <a:rPr lang="zh-CN" altLang="en-US"/>
              <a:t>二、质心</a:t>
            </a:r>
          </a:p>
        </p:txBody>
      </p:sp>
      <p:sp>
        <p:nvSpPr>
          <p:cNvPr id="4100" name="Rectangl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562225" y="5011738"/>
            <a:ext cx="1866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6038" rIns="90488" bIns="46038">
            <a:spAutoFit/>
          </a:bodyPr>
          <a:lstStyle/>
          <a:p>
            <a:r>
              <a:rPr lang="zh-CN" altLang="en-US">
                <a:latin typeface="Arial" charset="0"/>
              </a:rPr>
              <a:t>四、引力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881313" y="912813"/>
            <a:ext cx="2862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>
                <a:solidFill>
                  <a:srgbClr val="FF66FF"/>
                </a:solidFill>
                <a:latin typeface="楷体_GB2312" pitchFamily="49" charset="-122"/>
              </a:rPr>
              <a:t>第十章   重积分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057400" y="2057400"/>
            <a:ext cx="52514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3200">
                <a:solidFill>
                  <a:schemeClr val="accent2"/>
                </a:solidFill>
              </a:rPr>
              <a:t>第四节       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</a:rPr>
              <a:t>重积分的应用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538413" y="3371850"/>
            <a:ext cx="33289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6038" rIns="90488" bIns="46038">
            <a:spAutoFit/>
          </a:bodyPr>
          <a:lstStyle/>
          <a:p>
            <a:r>
              <a:rPr lang="zh-CN" altLang="en-US"/>
              <a:t>一、曲面的面积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autoUpdateAnimBg="0"/>
      <p:bldP spid="4100" grpId="0" autoUpdateAnimBg="0"/>
      <p:bldP spid="410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/>
          </p:cNvGraphicFramePr>
          <p:nvPr/>
        </p:nvGraphicFramePr>
        <p:xfrm>
          <a:off x="1219200" y="1066800"/>
          <a:ext cx="610870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4" imgW="6108700" imgH="1636713" progId="Equation.3">
                  <p:embed/>
                </p:oleObj>
              </mc:Choice>
              <mc:Fallback>
                <p:oleObj name="Equation" r:id="rId4" imgW="6108700" imgH="1636713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66800"/>
                        <a:ext cx="6108700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419100" y="457200"/>
            <a:ext cx="271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chemeClr val="tx2"/>
                </a:solidFill>
              </a:rPr>
              <a:t>质心坐标：</a:t>
            </a:r>
          </a:p>
        </p:txBody>
      </p:sp>
      <p:graphicFrame>
        <p:nvGraphicFramePr>
          <p:cNvPr id="22532" name="Object 4"/>
          <p:cNvGraphicFramePr>
            <a:graphicFrameLocks/>
          </p:cNvGraphicFramePr>
          <p:nvPr/>
        </p:nvGraphicFramePr>
        <p:xfrm>
          <a:off x="533400" y="2933700"/>
          <a:ext cx="76025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6" imgW="7602538" imgH="528638" progId="Equation.3">
                  <p:embed/>
                </p:oleObj>
              </mc:Choice>
              <mc:Fallback>
                <p:oleObj name="Equation" r:id="rId6" imgW="7602538" imgH="528638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33700"/>
                        <a:ext cx="76025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/>
          </p:cNvGraphicFramePr>
          <p:nvPr/>
        </p:nvGraphicFramePr>
        <p:xfrm>
          <a:off x="1219200" y="3829050"/>
          <a:ext cx="64135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8" imgW="6413500" imgH="1533525" progId="Equation.3">
                  <p:embed/>
                </p:oleObj>
              </mc:Choice>
              <mc:Fallback>
                <p:oleObj name="Equation" r:id="rId8" imgW="6413500" imgH="1533525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29050"/>
                        <a:ext cx="641350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/>
          </p:cNvGraphicFramePr>
          <p:nvPr/>
        </p:nvGraphicFramePr>
        <p:xfrm>
          <a:off x="685800" y="5726113"/>
          <a:ext cx="58039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10" imgW="5803900" imgH="530225" progId="Equation.3">
                  <p:embed/>
                </p:oleObj>
              </mc:Choice>
              <mc:Fallback>
                <p:oleObj name="Equation" r:id="rId10" imgW="5803900" imgH="530225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26113"/>
                        <a:ext cx="58039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/>
          </p:cNvGraphicFramePr>
          <p:nvPr/>
        </p:nvGraphicFramePr>
        <p:xfrm>
          <a:off x="747713" y="1893888"/>
          <a:ext cx="3836987" cy="32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4" imgW="3836988" imgH="3259138" progId="Equation.3">
                  <p:embed/>
                </p:oleObj>
              </mc:Choice>
              <mc:Fallback>
                <p:oleObj name="Equation" r:id="rId4" imgW="3836988" imgH="3259138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1893888"/>
                        <a:ext cx="3836987" cy="325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1979613" y="1052513"/>
            <a:ext cx="1958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质心坐标：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657225" y="5302250"/>
            <a:ext cx="4467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其中，空间物质的总质量为</a:t>
            </a:r>
          </a:p>
        </p:txBody>
      </p:sp>
      <p:graphicFrame>
        <p:nvGraphicFramePr>
          <p:cNvPr id="24598" name="Object 22"/>
          <p:cNvGraphicFramePr>
            <a:graphicFrameLocks/>
          </p:cNvGraphicFramePr>
          <p:nvPr/>
        </p:nvGraphicFramePr>
        <p:xfrm>
          <a:off x="5083175" y="5205413"/>
          <a:ext cx="33321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6" imgW="3332163" imgH="960438" progId="Equation.3">
                  <p:embed/>
                </p:oleObj>
              </mc:Choice>
              <mc:Fallback>
                <p:oleObj name="Equation" r:id="rId6" imgW="3332163" imgH="960438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5205413"/>
                        <a:ext cx="333216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23"/>
          <p:cNvSpPr>
            <a:spLocks noChangeArrowheads="1"/>
          </p:cNvSpPr>
          <p:nvPr/>
        </p:nvSpPr>
        <p:spPr bwMode="auto">
          <a:xfrm>
            <a:off x="381000" y="423863"/>
            <a:ext cx="1447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3200">
                <a:solidFill>
                  <a:schemeClr val="tx2"/>
                </a:solidFill>
                <a:latin typeface="楷体_GB2312" pitchFamily="49" charset="-122"/>
              </a:rPr>
              <a:t>推广：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6" grpId="0" autoUpdateAnimBg="0"/>
      <p:bldP spid="2459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/>
          </p:cNvGraphicFramePr>
          <p:nvPr/>
        </p:nvGraphicFramePr>
        <p:xfrm>
          <a:off x="688975" y="533400"/>
          <a:ext cx="78327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4" imgW="7832725" imgH="965200" progId="Equation.3">
                  <p:embed/>
                </p:oleObj>
              </mc:Choice>
              <mc:Fallback>
                <p:oleObj name="Equation" r:id="rId4" imgW="7832725" imgH="965200" progId="Equation.3">
                  <p:embed/>
                  <p:pic>
                    <p:nvPicPr>
                      <p:cNvPr id="0" name="Picture 1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33400"/>
                        <a:ext cx="78327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0" name="Group 12"/>
          <p:cNvGrpSpPr>
            <a:grpSpLocks/>
          </p:cNvGrpSpPr>
          <p:nvPr/>
        </p:nvGrpSpPr>
        <p:grpSpPr bwMode="auto">
          <a:xfrm>
            <a:off x="6113463" y="1028700"/>
            <a:ext cx="2824162" cy="2830513"/>
            <a:chOff x="3851" y="648"/>
            <a:chExt cx="1779" cy="1783"/>
          </a:xfrm>
        </p:grpSpPr>
        <p:sp>
          <p:nvSpPr>
            <p:cNvPr id="11284" name="Oval 3"/>
            <p:cNvSpPr>
              <a:spLocks noChangeArrowheads="1"/>
            </p:cNvSpPr>
            <p:nvPr/>
          </p:nvSpPr>
          <p:spPr bwMode="auto">
            <a:xfrm>
              <a:off x="4042" y="972"/>
              <a:ext cx="1284" cy="1213"/>
            </a:xfrm>
            <a:prstGeom prst="ellipse">
              <a:avLst/>
            </a:prstGeom>
            <a:solidFill>
              <a:srgbClr val="FF9900"/>
            </a:solidFill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Oval 4"/>
            <p:cNvSpPr>
              <a:spLocks noChangeArrowheads="1"/>
            </p:cNvSpPr>
            <p:nvPr/>
          </p:nvSpPr>
          <p:spPr bwMode="auto">
            <a:xfrm>
              <a:off x="4370" y="1560"/>
              <a:ext cx="637" cy="6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5"/>
            <p:cNvSpPr>
              <a:spLocks noChangeShapeType="1"/>
            </p:cNvSpPr>
            <p:nvPr/>
          </p:nvSpPr>
          <p:spPr bwMode="auto">
            <a:xfrm>
              <a:off x="3851" y="2202"/>
              <a:ext cx="17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6"/>
            <p:cNvSpPr>
              <a:spLocks noChangeShapeType="1"/>
            </p:cNvSpPr>
            <p:nvPr/>
          </p:nvSpPr>
          <p:spPr bwMode="auto">
            <a:xfrm flipV="1">
              <a:off x="4685" y="662"/>
              <a:ext cx="0" cy="17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5" name="Object 7"/>
            <p:cNvGraphicFramePr>
              <a:graphicFrameLocks/>
            </p:cNvGraphicFramePr>
            <p:nvPr/>
          </p:nvGraphicFramePr>
          <p:xfrm>
            <a:off x="5462" y="2271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3" name="公式" r:id="rId6" imgW="266238" imgH="253560" progId="Equation.3">
                    <p:embed/>
                  </p:oleObj>
                </mc:Choice>
                <mc:Fallback>
                  <p:oleObj name="公式" r:id="rId6" imgW="266238" imgH="253560" progId="Equation.3">
                    <p:embed/>
                    <p:pic>
                      <p:nvPicPr>
                        <p:cNvPr id="0" name="Picture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2" y="2271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8"/>
            <p:cNvGraphicFramePr>
              <a:graphicFrameLocks/>
            </p:cNvGraphicFramePr>
            <p:nvPr/>
          </p:nvGraphicFramePr>
          <p:xfrm>
            <a:off x="4735" y="648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4" name="公式" r:id="rId8" imgW="266700" imgH="330200" progId="Equation.3">
                    <p:embed/>
                  </p:oleObj>
                </mc:Choice>
                <mc:Fallback>
                  <p:oleObj name="公式" r:id="rId8" imgW="266700" imgH="330200" progId="Equation.3">
                    <p:embed/>
                    <p:pic>
                      <p:nvPicPr>
                        <p:cNvPr id="0" name="Picture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" y="648"/>
                          <a:ext cx="1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9"/>
            <p:cNvGraphicFramePr>
              <a:graphicFrameLocks/>
            </p:cNvGraphicFramePr>
            <p:nvPr/>
          </p:nvGraphicFramePr>
          <p:xfrm>
            <a:off x="4463" y="2223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5" name="公式" r:id="rId10" imgW="304800" imgH="330200" progId="Equation.3">
                    <p:embed/>
                  </p:oleObj>
                </mc:Choice>
                <mc:Fallback>
                  <p:oleObj name="公式" r:id="rId10" imgW="304800" imgH="330200" progId="Equation.3">
                    <p:embed/>
                    <p:pic>
                      <p:nvPicPr>
                        <p:cNvPr id="0" name="Picture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3" y="2223"/>
                          <a:ext cx="1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10"/>
            <p:cNvGraphicFramePr>
              <a:graphicFrameLocks/>
            </p:cNvGraphicFramePr>
            <p:nvPr/>
          </p:nvGraphicFramePr>
          <p:xfrm>
            <a:off x="4550" y="1468"/>
            <a:ext cx="1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6" name="Equation" r:id="rId12" imgW="228204" imgH="316950" progId="Equation.3">
                    <p:embed/>
                  </p:oleObj>
                </mc:Choice>
                <mc:Fallback>
                  <p:oleObj name="Equation" r:id="rId12" imgW="228204" imgH="316950" progId="Equation.3">
                    <p:embed/>
                    <p:pic>
                      <p:nvPicPr>
                        <p:cNvPr id="0" name="Picture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0" y="1468"/>
                          <a:ext cx="1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11"/>
            <p:cNvGraphicFramePr>
              <a:graphicFrameLocks/>
            </p:cNvGraphicFramePr>
            <p:nvPr/>
          </p:nvGraphicFramePr>
          <p:xfrm>
            <a:off x="4539" y="897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" name="Equation" r:id="rId14" imgW="215526" imgH="316950" progId="Equation.3">
                    <p:embed/>
                  </p:oleObj>
                </mc:Choice>
                <mc:Fallback>
                  <p:oleObj name="Equation" r:id="rId14" imgW="215526" imgH="316950" progId="Equation.3">
                    <p:embed/>
                    <p:pic>
                      <p:nvPicPr>
                        <p:cNvPr id="0" name="Picture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9" y="897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76263" y="1766888"/>
            <a:ext cx="719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6638" name="Object 14"/>
          <p:cNvGraphicFramePr>
            <a:graphicFrameLocks/>
          </p:cNvGraphicFramePr>
          <p:nvPr/>
        </p:nvGraphicFramePr>
        <p:xfrm>
          <a:off x="1447800" y="1854200"/>
          <a:ext cx="405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公式" r:id="rId16" imgW="4051300" imgH="444500" progId="Equation.3">
                  <p:embed/>
                </p:oleObj>
              </mc:Choice>
              <mc:Fallback>
                <p:oleObj name="公式" r:id="rId16" imgW="4051300" imgH="444500" progId="Equation.3">
                  <p:embed/>
                  <p:pic>
                    <p:nvPicPr>
                      <p:cNvPr id="0" name="Picture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54200"/>
                        <a:ext cx="405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/>
          </p:cNvGraphicFramePr>
          <p:nvPr/>
        </p:nvGraphicFramePr>
        <p:xfrm>
          <a:off x="576263" y="2471738"/>
          <a:ext cx="529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18" imgW="5295900" imgH="444500" progId="Equation.3">
                  <p:embed/>
                </p:oleObj>
              </mc:Choice>
              <mc:Fallback>
                <p:oleObj name="Equation" r:id="rId18" imgW="5295900" imgH="444500" progId="Equation.3">
                  <p:embed/>
                  <p:pic>
                    <p:nvPicPr>
                      <p:cNvPr id="0" name="Picture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471738"/>
                        <a:ext cx="529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/>
          </p:cNvGraphicFramePr>
          <p:nvPr/>
        </p:nvGraphicFramePr>
        <p:xfrm>
          <a:off x="576263" y="3055938"/>
          <a:ext cx="17986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20" imgW="1798638" imgH="406400" progId="Equation.3">
                  <p:embed/>
                </p:oleObj>
              </mc:Choice>
              <mc:Fallback>
                <p:oleObj name="Equation" r:id="rId20" imgW="1798638" imgH="406400" progId="Equation.3">
                  <p:embed/>
                  <p:pic>
                    <p:nvPicPr>
                      <p:cNvPr id="0" name="Picture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055938"/>
                        <a:ext cx="17986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Rectangle 17"/>
          <p:cNvSpPr>
            <a:spLocks noChangeArrowheads="1"/>
          </p:cNvSpPr>
          <p:nvPr/>
        </p:nvSpPr>
        <p:spPr bwMode="auto">
          <a:xfrm>
            <a:off x="576263" y="381000"/>
            <a:ext cx="10239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26642" name="Object 18"/>
          <p:cNvGraphicFramePr>
            <a:graphicFrameLocks/>
          </p:cNvGraphicFramePr>
          <p:nvPr/>
        </p:nvGraphicFramePr>
        <p:xfrm>
          <a:off x="455613" y="3549650"/>
          <a:ext cx="21780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22" imgW="2178050" imgH="1081088" progId="Equation.3">
                  <p:embed/>
                </p:oleObj>
              </mc:Choice>
              <mc:Fallback>
                <p:oleObj name="Equation" r:id="rId22" imgW="2178050" imgH="1081088" progId="Equation.3">
                  <p:embed/>
                  <p:pic>
                    <p:nvPicPr>
                      <p:cNvPr id="0" name="Picture 25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549650"/>
                        <a:ext cx="217805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/>
          </p:cNvGraphicFramePr>
          <p:nvPr/>
        </p:nvGraphicFramePr>
        <p:xfrm>
          <a:off x="768350" y="4602163"/>
          <a:ext cx="39592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24" imgW="3959225" imgH="898525" progId="Equation.3">
                  <p:embed/>
                </p:oleObj>
              </mc:Choice>
              <mc:Fallback>
                <p:oleObj name="Equation" r:id="rId24" imgW="3959225" imgH="898525" progId="Equation.3">
                  <p:embed/>
                  <p:pic>
                    <p:nvPicPr>
                      <p:cNvPr id="0" name="Picture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602163"/>
                        <a:ext cx="39592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/>
          <p:cNvGraphicFramePr>
            <a:graphicFrameLocks/>
          </p:cNvGraphicFramePr>
          <p:nvPr/>
        </p:nvGraphicFramePr>
        <p:xfrm>
          <a:off x="2620963" y="3605213"/>
          <a:ext cx="35052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26" imgW="3505200" imgH="1009650" progId="Equation.3">
                  <p:embed/>
                </p:oleObj>
              </mc:Choice>
              <mc:Fallback>
                <p:oleObj name="Equation" r:id="rId26" imgW="3505200" imgH="1009650" progId="Equation.3">
                  <p:embed/>
                  <p:pic>
                    <p:nvPicPr>
                      <p:cNvPr id="0" name="Picture 27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3605213"/>
                        <a:ext cx="35052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21"/>
          <p:cNvGraphicFramePr>
            <a:graphicFrameLocks/>
          </p:cNvGraphicFramePr>
          <p:nvPr/>
        </p:nvGraphicFramePr>
        <p:xfrm>
          <a:off x="768350" y="5561013"/>
          <a:ext cx="28527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28" imgW="2852738" imgH="831850" progId="Equation.3">
                  <p:embed/>
                </p:oleObj>
              </mc:Choice>
              <mc:Fallback>
                <p:oleObj name="Equation" r:id="rId28" imgW="2852738" imgH="831850" progId="Equation.3">
                  <p:embed/>
                  <p:pic>
                    <p:nvPicPr>
                      <p:cNvPr id="0" name="Picture 28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561013"/>
                        <a:ext cx="28527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146550" y="5719763"/>
            <a:ext cx="2679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故所求质心为</a:t>
            </a:r>
          </a:p>
        </p:txBody>
      </p:sp>
      <p:graphicFrame>
        <p:nvGraphicFramePr>
          <p:cNvPr id="26647" name="Object 23"/>
          <p:cNvGraphicFramePr>
            <a:graphicFrameLocks/>
          </p:cNvGraphicFramePr>
          <p:nvPr/>
        </p:nvGraphicFramePr>
        <p:xfrm>
          <a:off x="6421438" y="5487988"/>
          <a:ext cx="10287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30" imgW="1028700" imgH="968375" progId="Equation.3">
                  <p:embed/>
                </p:oleObj>
              </mc:Choice>
              <mc:Fallback>
                <p:oleObj name="Equation" r:id="rId30" imgW="1028700" imgH="968375" progId="Equation.3">
                  <p:embed/>
                  <p:pic>
                    <p:nvPicPr>
                      <p:cNvPr id="0" name="Picture 29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5487988"/>
                        <a:ext cx="10287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 autoUpdateAnimBg="0"/>
      <p:bldP spid="2664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58888" y="1319213"/>
            <a:ext cx="662463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如图建立直角坐标系，且设球半径为 </a:t>
            </a:r>
            <a:r>
              <a:rPr lang="en-US" altLang="zh-CN" i="1"/>
              <a:t>a 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2296" name="Rectangle 3"/>
          <p:cNvSpPr>
            <a:spLocks noChangeArrowheads="1"/>
          </p:cNvSpPr>
          <p:nvPr/>
        </p:nvSpPr>
        <p:spPr bwMode="auto">
          <a:xfrm>
            <a:off x="1258888" y="533400"/>
            <a:ext cx="4608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求均匀半球体的质心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73075" y="1319213"/>
            <a:ext cx="576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28677" name="Object 5"/>
          <p:cNvGraphicFramePr>
            <a:graphicFrameLocks/>
          </p:cNvGraphicFramePr>
          <p:nvPr/>
        </p:nvGraphicFramePr>
        <p:xfrm>
          <a:off x="762000" y="2270125"/>
          <a:ext cx="5664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4" imgW="5664200" imgH="482600" progId="Equation.3">
                  <p:embed/>
                </p:oleObj>
              </mc:Choice>
              <mc:Fallback>
                <p:oleObj name="Equation" r:id="rId4" imgW="5664200" imgH="482600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70125"/>
                        <a:ext cx="5664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/>
          </p:cNvGraphicFramePr>
          <p:nvPr/>
        </p:nvGraphicFramePr>
        <p:xfrm>
          <a:off x="762000" y="3825875"/>
          <a:ext cx="23368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6" imgW="2336800" imgH="1004888" progId="Equation.DSMT4">
                  <p:embed/>
                </p:oleObj>
              </mc:Choice>
              <mc:Fallback>
                <p:oleObj name="Equation" r:id="rId6" imgW="2336800" imgH="1004888" progId="Equation.DSMT4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25875"/>
                        <a:ext cx="23368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/>
          </p:cNvGraphicFramePr>
          <p:nvPr/>
        </p:nvGraphicFramePr>
        <p:xfrm>
          <a:off x="2706688" y="3128963"/>
          <a:ext cx="17256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8" imgW="1725613" imgH="495300" progId="Equation.DSMT4">
                  <p:embed/>
                </p:oleObj>
              </mc:Choice>
              <mc:Fallback>
                <p:oleObj name="Equation" r:id="rId8" imgW="1725613" imgH="495300" progId="Equation.DSMT4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3128963"/>
                        <a:ext cx="17256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/>
          </p:cNvGraphicFramePr>
          <p:nvPr/>
        </p:nvGraphicFramePr>
        <p:xfrm>
          <a:off x="3086100" y="3790950"/>
          <a:ext cx="18034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0" imgW="1803400" imgH="1039813" progId="Equation.3">
                  <p:embed/>
                </p:oleObj>
              </mc:Choice>
              <mc:Fallback>
                <p:oleObj name="Equation" r:id="rId10" imgW="1803400" imgH="1039813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3790950"/>
                        <a:ext cx="18034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/>
          </p:cNvGraphicFramePr>
          <p:nvPr/>
        </p:nvGraphicFramePr>
        <p:xfrm>
          <a:off x="533400" y="4957763"/>
          <a:ext cx="511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12" imgW="5118100" imgH="850900" progId="Equation.3">
                  <p:embed/>
                </p:oleObj>
              </mc:Choice>
              <mc:Fallback>
                <p:oleObj name="Equation" r:id="rId12" imgW="5118100" imgH="850900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7763"/>
                        <a:ext cx="511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434975" y="533400"/>
            <a:ext cx="933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4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73075" y="3092450"/>
            <a:ext cx="232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由对称性知，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483350" y="2268538"/>
            <a:ext cx="2127250" cy="1946275"/>
            <a:chOff x="4084" y="1429"/>
            <a:chExt cx="1340" cy="1226"/>
          </a:xfrm>
        </p:grpSpPr>
        <p:sp>
          <p:nvSpPr>
            <p:cNvPr id="12301" name="Oval 12"/>
            <p:cNvSpPr>
              <a:spLocks noChangeArrowheads="1"/>
            </p:cNvSpPr>
            <p:nvPr/>
          </p:nvSpPr>
          <p:spPr bwMode="auto">
            <a:xfrm>
              <a:off x="4219" y="1644"/>
              <a:ext cx="920" cy="920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Oval 13"/>
            <p:cNvSpPr>
              <a:spLocks noChangeArrowheads="1"/>
            </p:cNvSpPr>
            <p:nvPr/>
          </p:nvSpPr>
          <p:spPr bwMode="auto">
            <a:xfrm>
              <a:off x="4222" y="2013"/>
              <a:ext cx="914" cy="196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4186" y="2254"/>
              <a:ext cx="330" cy="3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4084" y="2183"/>
              <a:ext cx="204" cy="1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5033" y="2183"/>
              <a:ext cx="204" cy="1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4516" y="2349"/>
              <a:ext cx="330" cy="3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Rectangle 18"/>
            <p:cNvSpPr>
              <a:spLocks noChangeArrowheads="1"/>
            </p:cNvSpPr>
            <p:nvPr/>
          </p:nvSpPr>
          <p:spPr bwMode="auto">
            <a:xfrm>
              <a:off x="4801" y="2254"/>
              <a:ext cx="330" cy="3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Line 19"/>
            <p:cNvSpPr>
              <a:spLocks noChangeShapeType="1"/>
            </p:cNvSpPr>
            <p:nvPr/>
          </p:nvSpPr>
          <p:spPr bwMode="auto">
            <a:xfrm flipV="1">
              <a:off x="4656" y="1429"/>
              <a:ext cx="0" cy="6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 flipH="1">
              <a:off x="4186" y="2113"/>
              <a:ext cx="470" cy="3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>
              <a:off x="4656" y="2113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/>
      <p:bldP spid="28676" grpId="0" build="p" autoUpdateAnimBg="0"/>
      <p:bldP spid="2868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/>
          </p:cNvGraphicFramePr>
          <p:nvPr/>
        </p:nvGraphicFramePr>
        <p:xfrm>
          <a:off x="669925" y="1620838"/>
          <a:ext cx="447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4" imgW="4470400" imgH="850900" progId="Equation.3">
                  <p:embed/>
                </p:oleObj>
              </mc:Choice>
              <mc:Fallback>
                <p:oleObj name="Equation" r:id="rId4" imgW="4470400" imgH="850900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1620838"/>
                        <a:ext cx="447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/>
          </p:cNvGraphicFramePr>
          <p:nvPr/>
        </p:nvGraphicFramePr>
        <p:xfrm>
          <a:off x="698500" y="4052888"/>
          <a:ext cx="362108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6" imgW="3621088" imgH="989013" progId="Equation.3">
                  <p:embed/>
                </p:oleObj>
              </mc:Choice>
              <mc:Fallback>
                <p:oleObj name="Equation" r:id="rId6" imgW="3621088" imgH="989013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052888"/>
                        <a:ext cx="3621088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/>
          </p:cNvGraphicFramePr>
          <p:nvPr/>
        </p:nvGraphicFramePr>
        <p:xfrm>
          <a:off x="669925" y="5257800"/>
          <a:ext cx="26955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公式" r:id="rId8" imgW="2695575" imgH="850900" progId="Equation.3">
                  <p:embed/>
                </p:oleObj>
              </mc:Choice>
              <mc:Fallback>
                <p:oleObj name="公式" r:id="rId8" imgW="2695575" imgH="850900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5257800"/>
                        <a:ext cx="26955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/>
          </p:cNvGraphicFramePr>
          <p:nvPr/>
        </p:nvGraphicFramePr>
        <p:xfrm>
          <a:off x="669925" y="2641600"/>
          <a:ext cx="2870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10" imgW="2870200" imgH="1257300" progId="Equation.3">
                  <p:embed/>
                </p:oleObj>
              </mc:Choice>
              <mc:Fallback>
                <p:oleObj name="Equation" r:id="rId10" imgW="2870200" imgH="1257300" progId="Equation.3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2641600"/>
                        <a:ext cx="2870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/>
          </p:cNvGraphicFramePr>
          <p:nvPr/>
        </p:nvGraphicFramePr>
        <p:xfrm>
          <a:off x="3657600" y="2895600"/>
          <a:ext cx="101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12" imgW="1016000" imgH="889000" progId="Equation.3">
                  <p:embed/>
                </p:oleObj>
              </mc:Choice>
              <mc:Fallback>
                <p:oleObj name="Equation" r:id="rId12" imgW="1016000" imgH="889000" progId="Equation.3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95600"/>
                        <a:ext cx="101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/>
          </p:cNvGraphicFramePr>
          <p:nvPr/>
        </p:nvGraphicFramePr>
        <p:xfrm>
          <a:off x="906463" y="692150"/>
          <a:ext cx="137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14" imgW="1371600" imgH="825500" progId="Equation.3">
                  <p:embed/>
                </p:oleObj>
              </mc:Choice>
              <mc:Fallback>
                <p:oleObj name="Equation" r:id="rId14" imgW="1371600" imgH="825500" progId="Equation.3">
                  <p:embed/>
                  <p:pic>
                    <p:nvPicPr>
                      <p:cNvPr id="0" name="Picture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692150"/>
                        <a:ext cx="1371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/>
          </p:cNvGraphicFramePr>
          <p:nvPr/>
        </p:nvGraphicFramePr>
        <p:xfrm>
          <a:off x="2222500" y="685800"/>
          <a:ext cx="388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6" imgW="3886200" imgH="825500" progId="Equation.3">
                  <p:embed/>
                </p:oleObj>
              </mc:Choice>
              <mc:Fallback>
                <p:oleObj name="Equation" r:id="rId16" imgW="3886200" imgH="825500" progId="Equation.3">
                  <p:embed/>
                  <p:pic>
                    <p:nvPicPr>
                      <p:cNvPr id="0" name="Picture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685800"/>
                        <a:ext cx="3886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1" name="Group 19"/>
          <p:cNvGrpSpPr>
            <a:grpSpLocks/>
          </p:cNvGrpSpPr>
          <p:nvPr/>
        </p:nvGrpSpPr>
        <p:grpSpPr bwMode="auto">
          <a:xfrm>
            <a:off x="6557963" y="949325"/>
            <a:ext cx="2127250" cy="1946275"/>
            <a:chOff x="4131" y="598"/>
            <a:chExt cx="1340" cy="1226"/>
          </a:xfrm>
        </p:grpSpPr>
        <p:sp>
          <p:nvSpPr>
            <p:cNvPr id="13323" name="Oval 9"/>
            <p:cNvSpPr>
              <a:spLocks noChangeArrowheads="1"/>
            </p:cNvSpPr>
            <p:nvPr/>
          </p:nvSpPr>
          <p:spPr bwMode="auto">
            <a:xfrm>
              <a:off x="4266" y="813"/>
              <a:ext cx="920" cy="920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Oval 10"/>
            <p:cNvSpPr>
              <a:spLocks noChangeArrowheads="1"/>
            </p:cNvSpPr>
            <p:nvPr/>
          </p:nvSpPr>
          <p:spPr bwMode="auto">
            <a:xfrm>
              <a:off x="4269" y="1182"/>
              <a:ext cx="914" cy="196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Rectangle 11"/>
            <p:cNvSpPr>
              <a:spLocks noChangeArrowheads="1"/>
            </p:cNvSpPr>
            <p:nvPr/>
          </p:nvSpPr>
          <p:spPr bwMode="auto">
            <a:xfrm>
              <a:off x="4233" y="1423"/>
              <a:ext cx="330" cy="3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Rectangle 12"/>
            <p:cNvSpPr>
              <a:spLocks noChangeArrowheads="1"/>
            </p:cNvSpPr>
            <p:nvPr/>
          </p:nvSpPr>
          <p:spPr bwMode="auto">
            <a:xfrm>
              <a:off x="4131" y="1352"/>
              <a:ext cx="204" cy="1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Rectangle 13"/>
            <p:cNvSpPr>
              <a:spLocks noChangeArrowheads="1"/>
            </p:cNvSpPr>
            <p:nvPr/>
          </p:nvSpPr>
          <p:spPr bwMode="auto">
            <a:xfrm>
              <a:off x="5080" y="1352"/>
              <a:ext cx="204" cy="1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Rectangle 14"/>
            <p:cNvSpPr>
              <a:spLocks noChangeArrowheads="1"/>
            </p:cNvSpPr>
            <p:nvPr/>
          </p:nvSpPr>
          <p:spPr bwMode="auto">
            <a:xfrm>
              <a:off x="4563" y="1518"/>
              <a:ext cx="330" cy="3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Rectangle 15"/>
            <p:cNvSpPr>
              <a:spLocks noChangeArrowheads="1"/>
            </p:cNvSpPr>
            <p:nvPr/>
          </p:nvSpPr>
          <p:spPr bwMode="auto">
            <a:xfrm>
              <a:off x="4848" y="1423"/>
              <a:ext cx="330" cy="3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16"/>
            <p:cNvSpPr>
              <a:spLocks noChangeShapeType="1"/>
            </p:cNvSpPr>
            <p:nvPr/>
          </p:nvSpPr>
          <p:spPr bwMode="auto">
            <a:xfrm flipV="1">
              <a:off x="4703" y="598"/>
              <a:ext cx="0" cy="6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17"/>
            <p:cNvSpPr>
              <a:spLocks noChangeShapeType="1"/>
            </p:cNvSpPr>
            <p:nvPr/>
          </p:nvSpPr>
          <p:spPr bwMode="auto">
            <a:xfrm flipH="1">
              <a:off x="4233" y="1282"/>
              <a:ext cx="470" cy="3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18"/>
            <p:cNvSpPr>
              <a:spLocks noChangeShapeType="1"/>
            </p:cNvSpPr>
            <p:nvPr/>
          </p:nvSpPr>
          <p:spPr bwMode="auto">
            <a:xfrm>
              <a:off x="4703" y="1282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4840288" y="5537200"/>
            <a:ext cx="3384550" cy="5191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/>
              <a:t>可利用截面法另解。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433388"/>
            <a:ext cx="2819400" cy="609600"/>
          </a:xfrm>
          <a:noFill/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三、转动惯量</a:t>
            </a:r>
          </a:p>
        </p:txBody>
      </p:sp>
      <p:graphicFrame>
        <p:nvGraphicFramePr>
          <p:cNvPr id="32771" name="Object 3"/>
          <p:cNvGraphicFramePr>
            <a:graphicFrameLocks/>
          </p:cNvGraphicFramePr>
          <p:nvPr/>
        </p:nvGraphicFramePr>
        <p:xfrm>
          <a:off x="442913" y="1204913"/>
          <a:ext cx="81803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4" imgW="8180388" imgH="1079500" progId="Equation.3">
                  <p:embed/>
                </p:oleObj>
              </mc:Choice>
              <mc:Fallback>
                <p:oleObj name="Equation" r:id="rId4" imgW="8180388" imgH="1079500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204913"/>
                        <a:ext cx="81803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/>
          </p:cNvGraphicFramePr>
          <p:nvPr/>
        </p:nvGraphicFramePr>
        <p:xfrm>
          <a:off x="1546225" y="2271713"/>
          <a:ext cx="49022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6" imgW="4902200" imgH="962025" progId="Equation.3">
                  <p:embed/>
                </p:oleObj>
              </mc:Choice>
              <mc:Fallback>
                <p:oleObj name="Equation" r:id="rId6" imgW="4902200" imgH="962025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271713"/>
                        <a:ext cx="49022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514600" y="1752600"/>
            <a:ext cx="6318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则质点系关于</a:t>
            </a:r>
            <a:r>
              <a:rPr lang="zh-CN" altLang="en-US" i="1"/>
              <a:t> </a:t>
            </a:r>
            <a:r>
              <a:rPr lang="en-US" altLang="zh-CN" i="1"/>
              <a:t>x</a:t>
            </a:r>
            <a:r>
              <a:rPr lang="en-US" altLang="zh-CN"/>
              <a:t>,  </a:t>
            </a:r>
            <a:r>
              <a:rPr lang="en-US" altLang="zh-CN" i="1"/>
              <a:t>y </a:t>
            </a:r>
            <a:r>
              <a:rPr lang="zh-CN" altLang="en-US"/>
              <a:t>轴的</a:t>
            </a:r>
            <a:r>
              <a:rPr lang="zh-CN" altLang="en-US">
                <a:solidFill>
                  <a:srgbClr val="00FFFF"/>
                </a:solidFill>
              </a:rPr>
              <a:t>转动惯量</a:t>
            </a:r>
            <a:r>
              <a:rPr lang="zh-CN" altLang="en-US"/>
              <a:t>分别为</a:t>
            </a:r>
          </a:p>
        </p:txBody>
      </p:sp>
      <p:graphicFrame>
        <p:nvGraphicFramePr>
          <p:cNvPr id="32774" name="Object 6"/>
          <p:cNvGraphicFramePr>
            <a:graphicFrameLocks/>
          </p:cNvGraphicFramePr>
          <p:nvPr/>
        </p:nvGraphicFramePr>
        <p:xfrm>
          <a:off x="631825" y="4897438"/>
          <a:ext cx="6121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8" imgW="6121400" imgH="825500" progId="Equation.3">
                  <p:embed/>
                </p:oleObj>
              </mc:Choice>
              <mc:Fallback>
                <p:oleObj name="Equation" r:id="rId8" imgW="6121400" imgH="825500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4897438"/>
                        <a:ext cx="6121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/>
          </p:cNvGraphicFramePr>
          <p:nvPr/>
        </p:nvGraphicFramePr>
        <p:xfrm>
          <a:off x="631825" y="5710238"/>
          <a:ext cx="609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10" imgW="6096000" imgH="825500" progId="Equation.3">
                  <p:embed/>
                </p:oleObj>
              </mc:Choice>
              <mc:Fallback>
                <p:oleObj name="Equation" r:id="rId10" imgW="6096000" imgH="825500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5710238"/>
                        <a:ext cx="6096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79425" y="3463925"/>
            <a:ext cx="8258175" cy="1114425"/>
            <a:chOff x="302" y="2182"/>
            <a:chExt cx="5202" cy="702"/>
          </a:xfrm>
        </p:grpSpPr>
        <p:sp>
          <p:nvSpPr>
            <p:cNvPr id="14347" name="Rectangle 8"/>
            <p:cNvSpPr>
              <a:spLocks noChangeArrowheads="1"/>
            </p:cNvSpPr>
            <p:nvPr/>
          </p:nvSpPr>
          <p:spPr bwMode="auto">
            <a:xfrm>
              <a:off x="974" y="2182"/>
              <a:ext cx="45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zh-CN" altLang="en-US"/>
                <a:t>有一平面薄片，占</a:t>
              </a:r>
              <a:r>
                <a:rPr lang="en-US" altLang="zh-CN" i="1"/>
                <a:t>xOy</a:t>
              </a:r>
              <a:r>
                <a:rPr lang="zh-CN" altLang="en-US"/>
                <a:t>面上区域 </a:t>
              </a:r>
              <a:r>
                <a:rPr lang="en-US" altLang="zh-CN" i="1"/>
                <a:t>D</a:t>
              </a:r>
              <a:r>
                <a:rPr lang="zh-CN" altLang="en-US"/>
                <a:t>，其面密度</a:t>
              </a:r>
            </a:p>
          </p:txBody>
        </p:sp>
        <p:graphicFrame>
          <p:nvGraphicFramePr>
            <p:cNvPr id="14342" name="Object 9"/>
            <p:cNvGraphicFramePr>
              <a:graphicFrameLocks/>
            </p:cNvGraphicFramePr>
            <p:nvPr/>
          </p:nvGraphicFramePr>
          <p:xfrm>
            <a:off x="302" y="2551"/>
            <a:ext cx="1041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Equation" r:id="rId12" imgW="1652588" imgH="528638" progId="Equation.3">
                    <p:embed/>
                  </p:oleObj>
                </mc:Choice>
                <mc:Fallback>
                  <p:oleObj name="Equation" r:id="rId12" imgW="1652588" imgH="528638" progId="Equation.3">
                    <p:embed/>
                    <p:pic>
                      <p:nvPicPr>
                        <p:cNvPr id="0" name="Picture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2551"/>
                          <a:ext cx="1041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Rectangle 10"/>
            <p:cNvSpPr>
              <a:spLocks noChangeArrowheads="1"/>
            </p:cNvSpPr>
            <p:nvPr/>
          </p:nvSpPr>
          <p:spPr bwMode="auto">
            <a:xfrm>
              <a:off x="1335" y="2551"/>
              <a:ext cx="29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zh-CN" altLang="en-US"/>
                <a:t>求其关于 </a:t>
              </a:r>
              <a:r>
                <a:rPr lang="en-US" altLang="zh-CN" i="1"/>
                <a:t>x</a:t>
              </a:r>
              <a:r>
                <a:rPr lang="en-US" altLang="zh-CN"/>
                <a:t>, </a:t>
              </a:r>
              <a:r>
                <a:rPr lang="en-US" altLang="zh-CN" i="1"/>
                <a:t>y </a:t>
              </a:r>
              <a:r>
                <a:rPr lang="zh-CN" altLang="en-US"/>
                <a:t>轴的转动惯量 </a:t>
              </a:r>
              <a:r>
                <a:rPr lang="en-US" altLang="zh-CN"/>
                <a:t>.</a:t>
              </a:r>
            </a:p>
          </p:txBody>
        </p:sp>
      </p:grp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479425" y="3463925"/>
            <a:ext cx="12842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chemeClr val="tx2"/>
                </a:solidFill>
              </a:rPr>
              <a:t>问题：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  <p:bldP spid="327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/>
          </p:cNvGraphicFramePr>
          <p:nvPr/>
        </p:nvGraphicFramePr>
        <p:xfrm>
          <a:off x="1022350" y="1800225"/>
          <a:ext cx="452120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4" imgW="4521200" imgH="2706688" progId="Equation.3">
                  <p:embed/>
                </p:oleObj>
              </mc:Choice>
              <mc:Fallback>
                <p:oleObj name="Equation" r:id="rId4" imgW="4521200" imgH="2706688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1800225"/>
                        <a:ext cx="4521200" cy="270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365125"/>
            <a:ext cx="8272463" cy="1150938"/>
            <a:chOff x="336" y="230"/>
            <a:chExt cx="5211" cy="725"/>
          </a:xfrm>
        </p:grpSpPr>
        <p:sp>
          <p:nvSpPr>
            <p:cNvPr id="15377" name="Rectangle 3"/>
            <p:cNvSpPr>
              <a:spLocks noChangeArrowheads="1"/>
            </p:cNvSpPr>
            <p:nvPr/>
          </p:nvSpPr>
          <p:spPr bwMode="auto">
            <a:xfrm>
              <a:off x="1007" y="230"/>
              <a:ext cx="45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zh-CN" altLang="en-US"/>
                <a:t>有一空间物质，占</a:t>
              </a:r>
              <a:r>
                <a:rPr lang="en-US" altLang="zh-CN" i="1"/>
                <a:t>xOy</a:t>
              </a:r>
              <a:r>
                <a:rPr lang="zh-CN" altLang="en-US"/>
                <a:t>面上区域 </a:t>
              </a:r>
              <a:r>
                <a:rPr lang="en-US" altLang="zh-CN">
                  <a:latin typeface="Symbol" pitchFamily="18" charset="2"/>
                </a:rPr>
                <a:t>W</a:t>
              </a:r>
              <a:r>
                <a:rPr lang="zh-CN" altLang="en-US"/>
                <a:t>，其体密度</a:t>
              </a:r>
            </a:p>
          </p:txBody>
        </p:sp>
        <p:graphicFrame>
          <p:nvGraphicFramePr>
            <p:cNvPr id="15366" name="Object 4"/>
            <p:cNvGraphicFramePr>
              <a:graphicFrameLocks/>
            </p:cNvGraphicFramePr>
            <p:nvPr/>
          </p:nvGraphicFramePr>
          <p:xfrm>
            <a:off x="336" y="622"/>
            <a:ext cx="123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name="Equation" r:id="rId6" imgW="1955800" imgH="528638" progId="Equation.3">
                    <p:embed/>
                  </p:oleObj>
                </mc:Choice>
                <mc:Fallback>
                  <p:oleObj name="Equation" r:id="rId6" imgW="1955800" imgH="528638" progId="Equation.3">
                    <p:embed/>
                    <p:pic>
                      <p:nvPicPr>
                        <p:cNvPr id="0" name="Picture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622"/>
                          <a:ext cx="123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Rectangle 5"/>
            <p:cNvSpPr>
              <a:spLocks noChangeArrowheads="1"/>
            </p:cNvSpPr>
            <p:nvPr/>
          </p:nvSpPr>
          <p:spPr bwMode="auto">
            <a:xfrm>
              <a:off x="1560" y="622"/>
              <a:ext cx="31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zh-CN" altLang="en-US"/>
                <a:t>求其关于 </a:t>
              </a:r>
              <a:r>
                <a:rPr lang="en-US" altLang="zh-CN" i="1"/>
                <a:t>x</a:t>
              </a:r>
              <a:r>
                <a:rPr lang="en-US" altLang="zh-CN"/>
                <a:t>,  </a:t>
              </a:r>
              <a:r>
                <a:rPr lang="en-US" altLang="zh-CN" i="1"/>
                <a:t>y</a:t>
              </a:r>
              <a:r>
                <a:rPr lang="en-US" altLang="zh-CN"/>
                <a:t>,</a:t>
              </a:r>
              <a:r>
                <a:rPr lang="en-US" altLang="zh-CN" i="1"/>
                <a:t> z </a:t>
              </a:r>
              <a:r>
                <a:rPr lang="zh-CN" altLang="en-US"/>
                <a:t>轴的转动惯量 </a:t>
              </a:r>
              <a:r>
                <a:rPr lang="en-US" altLang="zh-CN"/>
                <a:t>.</a:t>
              </a:r>
            </a:p>
          </p:txBody>
        </p:sp>
      </p:grp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33400" y="276225"/>
            <a:ext cx="15906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chemeClr val="tx2"/>
                </a:solidFill>
              </a:rPr>
              <a:t>问题：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242050" y="1785938"/>
            <a:ext cx="2436813" cy="2076450"/>
            <a:chOff x="3932" y="1125"/>
            <a:chExt cx="1535" cy="1308"/>
          </a:xfrm>
        </p:grpSpPr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4259" y="1857"/>
              <a:ext cx="9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9"/>
            <p:cNvSpPr>
              <a:spLocks noChangeShapeType="1"/>
            </p:cNvSpPr>
            <p:nvPr/>
          </p:nvSpPr>
          <p:spPr bwMode="auto">
            <a:xfrm flipV="1">
              <a:off x="4259" y="1125"/>
              <a:ext cx="0" cy="7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0"/>
            <p:cNvSpPr>
              <a:spLocks noChangeShapeType="1"/>
            </p:cNvSpPr>
            <p:nvPr/>
          </p:nvSpPr>
          <p:spPr bwMode="auto">
            <a:xfrm flipH="1">
              <a:off x="3932" y="1858"/>
              <a:ext cx="327" cy="5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3" name="Object 11"/>
            <p:cNvGraphicFramePr>
              <a:graphicFrameLocks/>
            </p:cNvGraphicFramePr>
            <p:nvPr/>
          </p:nvGraphicFramePr>
          <p:xfrm>
            <a:off x="4099" y="2273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4" name="公式" r:id="rId8" imgW="266238" imgH="253560" progId="Equation.3">
                    <p:embed/>
                  </p:oleObj>
                </mc:Choice>
                <mc:Fallback>
                  <p:oleObj name="公式" r:id="rId8" imgW="266238" imgH="253560" progId="Equation.3">
                    <p:embed/>
                    <p:pic>
                      <p:nvPicPr>
                        <p:cNvPr id="0" name="Picture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9" y="2273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12"/>
            <p:cNvGraphicFramePr>
              <a:graphicFrameLocks/>
            </p:cNvGraphicFramePr>
            <p:nvPr/>
          </p:nvGraphicFramePr>
          <p:xfrm>
            <a:off x="5166" y="1876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5" name="公式" r:id="rId10" imgW="266700" imgH="330200" progId="Equation.3">
                    <p:embed/>
                  </p:oleObj>
                </mc:Choice>
                <mc:Fallback>
                  <p:oleObj name="公式" r:id="rId10" imgW="266700" imgH="330200" progId="Equation.3">
                    <p:embed/>
                    <p:pic>
                      <p:nvPicPr>
                        <p:cNvPr id="0" name="Picture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6" y="1876"/>
                          <a:ext cx="1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13"/>
            <p:cNvGraphicFramePr>
              <a:graphicFrameLocks/>
            </p:cNvGraphicFramePr>
            <p:nvPr/>
          </p:nvGraphicFramePr>
          <p:xfrm>
            <a:off x="4297" y="1126"/>
            <a:ext cx="13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6" name="公式" r:id="rId12" imgW="215526" imgH="266238" progId="Equation.3">
                    <p:embed/>
                  </p:oleObj>
                </mc:Choice>
                <mc:Fallback>
                  <p:oleObj name="公式" r:id="rId12" imgW="215526" imgH="266238" progId="Equation.3">
                    <p:embed/>
                    <p:pic>
                      <p:nvPicPr>
                        <p:cNvPr id="0" name="Picture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" y="1126"/>
                          <a:ext cx="13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>
              <a:off x="4643" y="1521"/>
              <a:ext cx="0" cy="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>
              <a:off x="4099" y="2149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 flipH="1">
              <a:off x="4099" y="1521"/>
              <a:ext cx="544" cy="628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Rectangle 17"/>
            <p:cNvSpPr>
              <a:spLocks noChangeArrowheads="1"/>
            </p:cNvSpPr>
            <p:nvPr/>
          </p:nvSpPr>
          <p:spPr bwMode="auto">
            <a:xfrm>
              <a:off x="4547" y="1367"/>
              <a:ext cx="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Arial" charset="0"/>
                  <a:ea typeface="宋体" pitchFamily="2" charset="-122"/>
                </a:rPr>
                <a:t>•</a:t>
              </a:r>
              <a:r>
                <a:rPr lang="en-US" altLang="zh-CN">
                  <a:solidFill>
                    <a:schemeClr val="tx2"/>
                  </a:solidFill>
                  <a:ea typeface="宋体" pitchFamily="2" charset="-122"/>
                </a:rPr>
                <a:t> (</a:t>
              </a:r>
              <a:r>
                <a:rPr lang="en-US" altLang="zh-CN" i="1">
                  <a:solidFill>
                    <a:schemeClr val="tx2"/>
                  </a:solidFill>
                  <a:ea typeface="宋体" pitchFamily="2" charset="-122"/>
                </a:rPr>
                <a:t>x</a:t>
              </a:r>
              <a:r>
                <a:rPr lang="en-US" altLang="zh-CN">
                  <a:solidFill>
                    <a:schemeClr val="tx2"/>
                  </a:solidFill>
                  <a:ea typeface="宋体" pitchFamily="2" charset="-122"/>
                </a:rPr>
                <a:t>, </a:t>
              </a:r>
              <a:r>
                <a:rPr lang="en-US" altLang="zh-CN" i="1">
                  <a:solidFill>
                    <a:schemeClr val="tx2"/>
                  </a:solidFill>
                  <a:ea typeface="宋体" pitchFamily="2" charset="-122"/>
                </a:rPr>
                <a:t>y</a:t>
              </a:r>
              <a:r>
                <a:rPr lang="en-US" altLang="zh-CN">
                  <a:solidFill>
                    <a:schemeClr val="tx2"/>
                  </a:solidFill>
                  <a:ea typeface="宋体" pitchFamily="2" charset="-122"/>
                </a:rPr>
                <a:t>, </a:t>
              </a:r>
              <a:r>
                <a:rPr lang="en-US" altLang="zh-CN" i="1">
                  <a:solidFill>
                    <a:schemeClr val="tx2"/>
                  </a:solidFill>
                  <a:ea typeface="宋体" pitchFamily="2" charset="-122"/>
                </a:rPr>
                <a:t>z</a:t>
              </a:r>
              <a:r>
                <a:rPr lang="en-US" altLang="zh-CN">
                  <a:solidFill>
                    <a:schemeClr val="tx2"/>
                  </a:solidFill>
                  <a:ea typeface="宋体" pitchFamily="2" charset="-122"/>
                </a:rPr>
                <a:t>)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Rectangle 2"/>
          <p:cNvSpPr>
            <a:spLocks noChangeArrowheads="1"/>
          </p:cNvSpPr>
          <p:nvPr/>
        </p:nvSpPr>
        <p:spPr bwMode="auto">
          <a:xfrm>
            <a:off x="412750" y="304800"/>
            <a:ext cx="99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5.</a:t>
            </a:r>
          </a:p>
        </p:txBody>
      </p:sp>
      <p:graphicFrame>
        <p:nvGraphicFramePr>
          <p:cNvPr id="36867" name="Object 3"/>
          <p:cNvGraphicFramePr>
            <a:graphicFrameLocks/>
          </p:cNvGraphicFramePr>
          <p:nvPr/>
        </p:nvGraphicFramePr>
        <p:xfrm>
          <a:off x="1258888" y="4076700"/>
          <a:ext cx="34194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4" imgW="3419475" imgH="736600" progId="Equation.3">
                  <p:embed/>
                </p:oleObj>
              </mc:Choice>
              <mc:Fallback>
                <p:oleObj name="Equation" r:id="rId4" imgW="3419475" imgH="736600" progId="Equation.3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76700"/>
                        <a:ext cx="34194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Rectangle 4"/>
          <p:cNvSpPr>
            <a:spLocks noChangeArrowheads="1"/>
          </p:cNvSpPr>
          <p:nvPr/>
        </p:nvSpPr>
        <p:spPr bwMode="auto">
          <a:xfrm>
            <a:off x="739775" y="304800"/>
            <a:ext cx="8032750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lnSpc>
                <a:spcPct val="120000"/>
              </a:lnSpc>
            </a:pPr>
            <a:r>
              <a:rPr lang="en-US" altLang="zh-CN"/>
              <a:t>     </a:t>
            </a:r>
            <a:r>
              <a:rPr lang="zh-CN" altLang="en-US"/>
              <a:t>求半径为 </a:t>
            </a:r>
            <a:r>
              <a:rPr lang="en-US" altLang="zh-CN" i="1"/>
              <a:t>a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的均匀半圆薄片（面密度为常量</a:t>
            </a:r>
            <a:r>
              <a:rPr lang="en-US" altLang="zh-CN" i="1">
                <a:latin typeface="Symbol" pitchFamily="18" charset="2"/>
              </a:rPr>
              <a:t>m</a:t>
            </a:r>
            <a:r>
              <a:rPr lang="en-US" altLang="zh-CN" i="1"/>
              <a:t> </a:t>
            </a:r>
            <a:r>
              <a:rPr lang="zh-CN" altLang="en-US"/>
              <a:t>）对其直径边的转动惯量</a:t>
            </a:r>
            <a:r>
              <a:rPr lang="en-US" altLang="zh-CN"/>
              <a:t>.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68313" y="1989138"/>
            <a:ext cx="381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  </a:t>
            </a:r>
            <a:r>
              <a:rPr lang="zh-CN" altLang="en-US"/>
              <a:t>如图建立坐标系</a:t>
            </a:r>
            <a:r>
              <a:rPr lang="en-US" altLang="zh-CN"/>
              <a:t>,</a:t>
            </a:r>
          </a:p>
        </p:txBody>
      </p:sp>
      <p:graphicFrame>
        <p:nvGraphicFramePr>
          <p:cNvPr id="36870" name="Object 6"/>
          <p:cNvGraphicFramePr>
            <a:graphicFrameLocks/>
          </p:cNvGraphicFramePr>
          <p:nvPr/>
        </p:nvGraphicFramePr>
        <p:xfrm>
          <a:off x="4135438" y="1736725"/>
          <a:ext cx="25908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6" imgW="2590800" imgH="1077913" progId="Equation.3">
                  <p:embed/>
                </p:oleObj>
              </mc:Choice>
              <mc:Fallback>
                <p:oleObj name="Equation" r:id="rId6" imgW="2590800" imgH="1077913" progId="Equation.3">
                  <p:embed/>
                  <p:pic>
                    <p:nvPicPr>
                      <p:cNvPr id="0" name="Picture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1736725"/>
                        <a:ext cx="25908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/>
          </p:cNvGraphicFramePr>
          <p:nvPr/>
        </p:nvGraphicFramePr>
        <p:xfrm>
          <a:off x="468313" y="3054350"/>
          <a:ext cx="3251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8" imgW="3251200" imgH="722313" progId="Equation.3">
                  <p:embed/>
                </p:oleObj>
              </mc:Choice>
              <mc:Fallback>
                <p:oleObj name="Equation" r:id="rId8" imgW="3251200" imgH="722313" progId="Equation.3">
                  <p:embed/>
                  <p:pic>
                    <p:nvPicPr>
                      <p:cNvPr id="0" name="Picture 1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54350"/>
                        <a:ext cx="3251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/>
          </p:cNvGraphicFramePr>
          <p:nvPr/>
        </p:nvGraphicFramePr>
        <p:xfrm>
          <a:off x="3706813" y="3054350"/>
          <a:ext cx="353853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10" imgW="3538538" imgH="747713" progId="Equation.3">
                  <p:embed/>
                </p:oleObj>
              </mc:Choice>
              <mc:Fallback>
                <p:oleObj name="Equation" r:id="rId10" imgW="3538538" imgH="747713" progId="Equation.3">
                  <p:embed/>
                  <p:pic>
                    <p:nvPicPr>
                      <p:cNvPr id="0" name="Picture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3054350"/>
                        <a:ext cx="3538537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/>
          </p:cNvGraphicFramePr>
          <p:nvPr/>
        </p:nvGraphicFramePr>
        <p:xfrm>
          <a:off x="4759325" y="3987800"/>
          <a:ext cx="13811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12" imgW="1381125" imgH="869950" progId="Equation.3">
                  <p:embed/>
                </p:oleObj>
              </mc:Choice>
              <mc:Fallback>
                <p:oleObj name="Equation" r:id="rId12" imgW="1381125" imgH="869950" progId="Equation.3">
                  <p:embed/>
                  <p:pic>
                    <p:nvPicPr>
                      <p:cNvPr id="0" name="Picture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3987800"/>
                        <a:ext cx="13811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705600" y="3808413"/>
            <a:ext cx="2260600" cy="1574800"/>
            <a:chOff x="4224" y="2399"/>
            <a:chExt cx="1424" cy="992"/>
          </a:xfrm>
        </p:grpSpPr>
        <p:graphicFrame>
          <p:nvGraphicFramePr>
            <p:cNvPr id="16391" name="Object 14"/>
            <p:cNvGraphicFramePr>
              <a:graphicFrameLocks/>
            </p:cNvGraphicFramePr>
            <p:nvPr/>
          </p:nvGraphicFramePr>
          <p:xfrm>
            <a:off x="4756" y="3183"/>
            <a:ext cx="20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5" name="Equation" r:id="rId14" imgW="317500" imgH="330200" progId="Equation.3">
                    <p:embed/>
                  </p:oleObj>
                </mc:Choice>
                <mc:Fallback>
                  <p:oleObj name="Equation" r:id="rId14" imgW="317500" imgH="330200" progId="Equation.3">
                    <p:embed/>
                    <p:pic>
                      <p:nvPicPr>
                        <p:cNvPr id="0" name="Picture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" y="3183"/>
                          <a:ext cx="20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1" name="Group 23"/>
            <p:cNvGrpSpPr>
              <a:grpSpLocks/>
            </p:cNvGrpSpPr>
            <p:nvPr/>
          </p:nvGrpSpPr>
          <p:grpSpPr bwMode="auto">
            <a:xfrm>
              <a:off x="4224" y="2399"/>
              <a:ext cx="1424" cy="976"/>
              <a:chOff x="4224" y="2399"/>
              <a:chExt cx="1424" cy="976"/>
            </a:xfrm>
          </p:grpSpPr>
          <p:sp>
            <p:nvSpPr>
              <p:cNvPr id="16402" name="Arc 15"/>
              <p:cNvSpPr>
                <a:spLocks/>
              </p:cNvSpPr>
              <p:nvPr/>
            </p:nvSpPr>
            <p:spPr bwMode="auto">
              <a:xfrm>
                <a:off x="4393" y="2688"/>
                <a:ext cx="952" cy="476"/>
              </a:xfrm>
              <a:custGeom>
                <a:avLst/>
                <a:gdLst>
                  <a:gd name="T0" fmla="*/ 0 w 43191"/>
                  <a:gd name="T1" fmla="*/ 462 h 21600"/>
                  <a:gd name="T2" fmla="*/ 952 w 43191"/>
                  <a:gd name="T3" fmla="*/ 476 h 21600"/>
                  <a:gd name="T4" fmla="*/ 476 w 43191"/>
                  <a:gd name="T5" fmla="*/ 476 h 21600"/>
                  <a:gd name="T6" fmla="*/ 0 60000 65536"/>
                  <a:gd name="T7" fmla="*/ 0 60000 65536"/>
                  <a:gd name="T8" fmla="*/ 0 60000 65536"/>
                  <a:gd name="T9" fmla="*/ 0 w 43191"/>
                  <a:gd name="T10" fmla="*/ 0 h 21600"/>
                  <a:gd name="T11" fmla="*/ 43191 w 431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1" h="21600" fill="none" extrusionOk="0">
                    <a:moveTo>
                      <a:pt x="0" y="20965"/>
                    </a:moveTo>
                    <a:cubicBezTo>
                      <a:pt x="343" y="9287"/>
                      <a:pt x="9908" y="-1"/>
                      <a:pt x="21591" y="0"/>
                    </a:cubicBezTo>
                    <a:cubicBezTo>
                      <a:pt x="33520" y="0"/>
                      <a:pt x="43191" y="9670"/>
                      <a:pt x="43191" y="21600"/>
                    </a:cubicBezTo>
                  </a:path>
                  <a:path w="43191" h="21600" stroke="0" extrusionOk="0">
                    <a:moveTo>
                      <a:pt x="0" y="20965"/>
                    </a:moveTo>
                    <a:cubicBezTo>
                      <a:pt x="343" y="9287"/>
                      <a:pt x="9908" y="-1"/>
                      <a:pt x="21591" y="0"/>
                    </a:cubicBezTo>
                    <a:cubicBezTo>
                      <a:pt x="33520" y="0"/>
                      <a:pt x="43191" y="9670"/>
                      <a:pt x="43191" y="21600"/>
                    </a:cubicBezTo>
                    <a:lnTo>
                      <a:pt x="21591" y="21600"/>
                    </a:lnTo>
                    <a:close/>
                  </a:path>
                </a:pathLst>
              </a:custGeom>
              <a:solidFill>
                <a:srgbClr val="006600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392" name="Object 16"/>
              <p:cNvGraphicFramePr>
                <a:graphicFrameLocks/>
              </p:cNvGraphicFramePr>
              <p:nvPr/>
            </p:nvGraphicFramePr>
            <p:xfrm>
              <a:off x="5496" y="3207"/>
              <a:ext cx="15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36" name="Equation" r:id="rId16" imgW="241300" imgH="254000" progId="Equation.3">
                      <p:embed/>
                    </p:oleObj>
                  </mc:Choice>
                  <mc:Fallback>
                    <p:oleObj name="Equation" r:id="rId16" imgW="241300" imgH="254000" progId="Equation.3">
                      <p:embed/>
                      <p:pic>
                        <p:nvPicPr>
                          <p:cNvPr id="0" name="Picture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96" y="3207"/>
                            <a:ext cx="15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3" name="Object 17"/>
              <p:cNvGraphicFramePr>
                <a:graphicFrameLocks/>
              </p:cNvGraphicFramePr>
              <p:nvPr/>
            </p:nvGraphicFramePr>
            <p:xfrm>
              <a:off x="4912" y="2399"/>
              <a:ext cx="1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37" name="Equation" r:id="rId18" imgW="254000" imgH="330200" progId="Equation.3">
                      <p:embed/>
                    </p:oleObj>
                  </mc:Choice>
                  <mc:Fallback>
                    <p:oleObj name="Equation" r:id="rId18" imgW="254000" imgH="330200" progId="Equation.3">
                      <p:embed/>
                      <p:pic>
                        <p:nvPicPr>
                          <p:cNvPr id="0" name="Picture 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2" y="2399"/>
                            <a:ext cx="16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3" name="Line 18"/>
              <p:cNvSpPr>
                <a:spLocks noChangeShapeType="1"/>
              </p:cNvSpPr>
              <p:nvPr/>
            </p:nvSpPr>
            <p:spPr bwMode="auto">
              <a:xfrm>
                <a:off x="4248" y="3167"/>
                <a:ext cx="1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4" name="Line 19"/>
              <p:cNvSpPr>
                <a:spLocks noChangeShapeType="1"/>
              </p:cNvSpPr>
              <p:nvPr/>
            </p:nvSpPr>
            <p:spPr bwMode="auto">
              <a:xfrm flipV="1">
                <a:off x="4872" y="2399"/>
                <a:ext cx="0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394" name="Object 20"/>
              <p:cNvGraphicFramePr>
                <a:graphicFrameLocks/>
              </p:cNvGraphicFramePr>
              <p:nvPr/>
            </p:nvGraphicFramePr>
            <p:xfrm>
              <a:off x="4912" y="2879"/>
              <a:ext cx="20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38" name="Equation" r:id="rId20" imgW="330200" imgH="317500" progId="Equation.3">
                      <p:embed/>
                    </p:oleObj>
                  </mc:Choice>
                  <mc:Fallback>
                    <p:oleObj name="Equation" r:id="rId20" imgW="330200" imgH="317500" progId="Equation.3">
                      <p:embed/>
                      <p:pic>
                        <p:nvPicPr>
                          <p:cNvPr id="0" name="Picture 2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2" y="2879"/>
                            <a:ext cx="20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5" name="Object 21"/>
              <p:cNvGraphicFramePr>
                <a:graphicFrameLocks/>
              </p:cNvGraphicFramePr>
              <p:nvPr/>
            </p:nvGraphicFramePr>
            <p:xfrm>
              <a:off x="4224" y="3215"/>
              <a:ext cx="320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39" name="Equation" r:id="rId22" imgW="508000" imgH="254000" progId="Equation.3">
                      <p:embed/>
                    </p:oleObj>
                  </mc:Choice>
                  <mc:Fallback>
                    <p:oleObj name="Equation" r:id="rId22" imgW="508000" imgH="254000" progId="Equation.3">
                      <p:embed/>
                      <p:pic>
                        <p:nvPicPr>
                          <p:cNvPr id="0" name="Picture 2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215"/>
                            <a:ext cx="320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6" name="Object 22"/>
              <p:cNvGraphicFramePr>
                <a:graphicFrameLocks/>
              </p:cNvGraphicFramePr>
              <p:nvPr/>
            </p:nvGraphicFramePr>
            <p:xfrm>
              <a:off x="5256" y="3207"/>
              <a:ext cx="15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40" name="Equation" r:id="rId24" imgW="241300" imgH="254000" progId="Equation.3">
                      <p:embed/>
                    </p:oleObj>
                  </mc:Choice>
                  <mc:Fallback>
                    <p:oleObj name="Equation" r:id="rId24" imgW="241300" imgH="254000" progId="Equation.3">
                      <p:embed/>
                      <p:pic>
                        <p:nvPicPr>
                          <p:cNvPr id="0" name="Picture 2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56" y="3207"/>
                            <a:ext cx="15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95300" y="16525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8915" name="Object 3"/>
          <p:cNvGraphicFramePr>
            <a:graphicFrameLocks/>
          </p:cNvGraphicFramePr>
          <p:nvPr/>
        </p:nvGraphicFramePr>
        <p:xfrm>
          <a:off x="1057275" y="3184525"/>
          <a:ext cx="4203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4" imgW="4203700" imgH="865188" progId="Equation.DSMT4">
                  <p:embed/>
                </p:oleObj>
              </mc:Choice>
              <mc:Fallback>
                <p:oleObj name="Equation" r:id="rId4" imgW="4203700" imgH="865188" progId="Equation.DSMT4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3184525"/>
                        <a:ext cx="42037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342900" y="5095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6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533400" y="439738"/>
            <a:ext cx="82962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6038" rIns="90488" bIns="46038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求密度为</a:t>
            </a:r>
            <a:r>
              <a:rPr lang="en-US" altLang="zh-CN" i="1">
                <a:latin typeface="Symbol" pitchFamily="18" charset="2"/>
              </a:rPr>
              <a:t>r</a:t>
            </a:r>
            <a:r>
              <a:rPr lang="en-US" altLang="zh-CN" i="1"/>
              <a:t> </a:t>
            </a:r>
            <a:r>
              <a:rPr lang="zh-CN" altLang="en-US"/>
              <a:t>的均匀球体对于过球心的一条轴</a:t>
            </a:r>
            <a:r>
              <a:rPr lang="zh-CN" altLang="en-US" i="1"/>
              <a:t>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的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转动惯量</a:t>
            </a:r>
            <a:r>
              <a:rPr lang="en-US" altLang="zh-CN"/>
              <a:t>.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333500" y="1652588"/>
            <a:ext cx="4457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6038" rIns="90488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取球心为原点</a:t>
            </a:r>
            <a:r>
              <a:rPr lang="en-US" altLang="zh-CN"/>
              <a:t>,  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轴为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轴</a:t>
            </a:r>
            <a:r>
              <a:rPr lang="en-US" altLang="zh-CN"/>
              <a:t>,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609600" y="2233613"/>
            <a:ext cx="1966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球体占区域</a:t>
            </a:r>
          </a:p>
        </p:txBody>
      </p:sp>
      <p:graphicFrame>
        <p:nvGraphicFramePr>
          <p:cNvPr id="38920" name="Object 8"/>
          <p:cNvGraphicFramePr>
            <a:graphicFrameLocks/>
          </p:cNvGraphicFramePr>
          <p:nvPr/>
        </p:nvGraphicFramePr>
        <p:xfrm>
          <a:off x="2576513" y="2233613"/>
          <a:ext cx="366553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6" imgW="3665538" imgH="595313" progId="Equation.3">
                  <p:embed/>
                </p:oleObj>
              </mc:Choice>
              <mc:Fallback>
                <p:oleObj name="Equation" r:id="rId6" imgW="3665538" imgH="595313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2233613"/>
                        <a:ext cx="3665537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629400" y="1109663"/>
            <a:ext cx="2200275" cy="2609850"/>
            <a:chOff x="4176" y="699"/>
            <a:chExt cx="1386" cy="1644"/>
          </a:xfrm>
        </p:grpSpPr>
        <p:sp>
          <p:nvSpPr>
            <p:cNvPr id="17424" name="Line 9"/>
            <p:cNvSpPr>
              <a:spLocks noChangeShapeType="1"/>
            </p:cNvSpPr>
            <p:nvPr/>
          </p:nvSpPr>
          <p:spPr bwMode="auto">
            <a:xfrm flipV="1">
              <a:off x="4752" y="759"/>
              <a:ext cx="0" cy="8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0"/>
            <p:cNvSpPr>
              <a:spLocks noChangeShapeType="1"/>
            </p:cNvSpPr>
            <p:nvPr/>
          </p:nvSpPr>
          <p:spPr bwMode="auto">
            <a:xfrm flipH="1">
              <a:off x="4176" y="1571"/>
              <a:ext cx="576" cy="4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11"/>
            <p:cNvSpPr>
              <a:spLocks noChangeShapeType="1"/>
            </p:cNvSpPr>
            <p:nvPr/>
          </p:nvSpPr>
          <p:spPr bwMode="auto">
            <a:xfrm>
              <a:off x="4752" y="1571"/>
              <a:ext cx="8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Oval 12"/>
            <p:cNvSpPr>
              <a:spLocks noChangeArrowheads="1"/>
            </p:cNvSpPr>
            <p:nvPr/>
          </p:nvSpPr>
          <p:spPr bwMode="auto">
            <a:xfrm>
              <a:off x="4257" y="1079"/>
              <a:ext cx="989" cy="98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Oval 13"/>
            <p:cNvSpPr>
              <a:spLocks noChangeArrowheads="1"/>
            </p:cNvSpPr>
            <p:nvPr/>
          </p:nvSpPr>
          <p:spPr bwMode="auto">
            <a:xfrm>
              <a:off x="4260" y="1416"/>
              <a:ext cx="983" cy="3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Rectangle 14"/>
            <p:cNvSpPr>
              <a:spLocks noChangeArrowheads="1"/>
            </p:cNvSpPr>
            <p:nvPr/>
          </p:nvSpPr>
          <p:spPr bwMode="auto">
            <a:xfrm>
              <a:off x="4840" y="699"/>
              <a:ext cx="1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l</a:t>
              </a:r>
            </a:p>
          </p:txBody>
        </p:sp>
        <p:sp>
          <p:nvSpPr>
            <p:cNvPr id="17430" name="Rectangle 15"/>
            <p:cNvSpPr>
              <a:spLocks noChangeArrowheads="1"/>
            </p:cNvSpPr>
            <p:nvPr/>
          </p:nvSpPr>
          <p:spPr bwMode="auto">
            <a:xfrm>
              <a:off x="4204" y="2016"/>
              <a:ext cx="2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17431" name="Rectangle 16"/>
            <p:cNvSpPr>
              <a:spLocks noChangeArrowheads="1"/>
            </p:cNvSpPr>
            <p:nvPr/>
          </p:nvSpPr>
          <p:spPr bwMode="auto">
            <a:xfrm>
              <a:off x="5336" y="1571"/>
              <a:ext cx="2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7432" name="Rectangle 17"/>
            <p:cNvSpPr>
              <a:spLocks noChangeArrowheads="1"/>
            </p:cNvSpPr>
            <p:nvPr/>
          </p:nvSpPr>
          <p:spPr bwMode="auto">
            <a:xfrm>
              <a:off x="4526" y="699"/>
              <a:ext cx="2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</p:grpSp>
      <p:graphicFrame>
        <p:nvGraphicFramePr>
          <p:cNvPr id="38931" name="Object 19"/>
          <p:cNvGraphicFramePr>
            <a:graphicFrameLocks/>
          </p:cNvGraphicFramePr>
          <p:nvPr/>
        </p:nvGraphicFramePr>
        <p:xfrm>
          <a:off x="846138" y="4013200"/>
          <a:ext cx="79962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8" imgW="7996238" imgH="863600" progId="Equation.3">
                  <p:embed/>
                </p:oleObj>
              </mc:Choice>
              <mc:Fallback>
                <p:oleObj name="Equation" r:id="rId8" imgW="7996238" imgH="863600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013200"/>
                        <a:ext cx="79962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519113" y="3048000"/>
            <a:ext cx="538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38933" name="Object 21"/>
          <p:cNvGraphicFramePr>
            <a:graphicFrameLocks/>
          </p:cNvGraphicFramePr>
          <p:nvPr/>
        </p:nvGraphicFramePr>
        <p:xfrm>
          <a:off x="827088" y="4864100"/>
          <a:ext cx="350996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10" imgW="3509963" imgH="836613" progId="Equation.3">
                  <p:embed/>
                </p:oleObj>
              </mc:Choice>
              <mc:Fallback>
                <p:oleObj name="Equation" r:id="rId10" imgW="3509963" imgH="836613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64100"/>
                        <a:ext cx="350996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2"/>
          <p:cNvGraphicFramePr>
            <a:graphicFrameLocks/>
          </p:cNvGraphicFramePr>
          <p:nvPr/>
        </p:nvGraphicFramePr>
        <p:xfrm>
          <a:off x="827088" y="5688013"/>
          <a:ext cx="41386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12" imgW="4138613" imgH="742950" progId="Equation.3">
                  <p:embed/>
                </p:oleObj>
              </mc:Choice>
              <mc:Fallback>
                <p:oleObj name="Equation" r:id="rId12" imgW="4138613" imgH="742950" progId="Equation.3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688013"/>
                        <a:ext cx="41386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3"/>
          <p:cNvGraphicFramePr>
            <a:graphicFrameLocks/>
          </p:cNvGraphicFramePr>
          <p:nvPr/>
        </p:nvGraphicFramePr>
        <p:xfrm>
          <a:off x="4932363" y="5661025"/>
          <a:ext cx="14605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14" imgW="1460500" imgH="855663" progId="Equation.3">
                  <p:embed/>
                </p:oleObj>
              </mc:Choice>
              <mc:Fallback>
                <p:oleObj name="Equation" r:id="rId14" imgW="1460500" imgH="855663" progId="Equation.3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661025"/>
                        <a:ext cx="14605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5929313" y="4929188"/>
            <a:ext cx="2828925" cy="523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/>
              <a:t>可用截面法另解</a:t>
            </a:r>
            <a:r>
              <a:rPr lang="en-US" altLang="zh-CN"/>
              <a:t>!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8" grpId="0" autoUpdateAnimBg="0"/>
      <p:bldP spid="38919" grpId="0" autoUpdateAnimBg="0"/>
      <p:bldP spid="38932" grpId="0" autoUpdateAnimBg="0"/>
      <p:bldP spid="389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/>
          </p:cNvGraphicFramePr>
          <p:nvPr/>
        </p:nvGraphicFramePr>
        <p:xfrm>
          <a:off x="285720" y="928670"/>
          <a:ext cx="519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4" imgW="5194300" imgH="1016000" progId="Equation.3">
                  <p:embed/>
                </p:oleObj>
              </mc:Choice>
              <mc:Fallback>
                <p:oleObj name="Equation" r:id="rId4" imgW="5194300" imgH="1016000" progId="Equation.3">
                  <p:embed/>
                  <p:pic>
                    <p:nvPicPr>
                      <p:cNvPr id="0" name="Picture 2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928670"/>
                        <a:ext cx="5194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/>
          </p:cNvGraphicFramePr>
          <p:nvPr/>
        </p:nvGraphicFramePr>
        <p:xfrm>
          <a:off x="214282" y="1928802"/>
          <a:ext cx="52466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6" imgW="5246688" imgH="606425" progId="Equation.3">
                  <p:embed/>
                </p:oleObj>
              </mc:Choice>
              <mc:Fallback>
                <p:oleObj name="Equation" r:id="rId6" imgW="5246688" imgH="606425" progId="Equation.3">
                  <p:embed/>
                  <p:pic>
                    <p:nvPicPr>
                      <p:cNvPr id="0" name="Picture 2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928802"/>
                        <a:ext cx="52466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/>
          </p:cNvGraphicFramePr>
          <p:nvPr/>
        </p:nvGraphicFramePr>
        <p:xfrm>
          <a:off x="285720" y="2714620"/>
          <a:ext cx="642302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8" imgW="6423025" imgH="1787525" progId="Equation.3">
                  <p:embed/>
                </p:oleObj>
              </mc:Choice>
              <mc:Fallback>
                <p:oleObj name="Equation" r:id="rId8" imgW="6423025" imgH="1787525" progId="Equation.3">
                  <p:embed/>
                  <p:pic>
                    <p:nvPicPr>
                      <p:cNvPr id="0" name="Picture 2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714620"/>
                        <a:ext cx="642302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/>
          </p:cNvGraphicFramePr>
          <p:nvPr/>
        </p:nvGraphicFramePr>
        <p:xfrm>
          <a:off x="214282" y="4572008"/>
          <a:ext cx="6802437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10" imgW="6802438" imgH="1300163" progId="Equation.3">
                  <p:embed/>
                </p:oleObj>
              </mc:Choice>
              <mc:Fallback>
                <p:oleObj name="Equation" r:id="rId10" imgW="6802438" imgH="1300163" progId="Equation.3">
                  <p:embed/>
                  <p:pic>
                    <p:nvPicPr>
                      <p:cNvPr id="0" name="Picture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572008"/>
                        <a:ext cx="6802437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6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2133600" cy="531813"/>
          </a:xfrm>
          <a:noFill/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楷体_GB2312" pitchFamily="49" charset="-122"/>
              </a:rPr>
              <a:t>四、引力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102350" y="465138"/>
            <a:ext cx="2755900" cy="2905125"/>
            <a:chOff x="3844" y="293"/>
            <a:chExt cx="1736" cy="1830"/>
          </a:xfrm>
        </p:grpSpPr>
        <p:sp>
          <p:nvSpPr>
            <p:cNvPr id="18446" name="Line 7"/>
            <p:cNvSpPr>
              <a:spLocks noChangeShapeType="1"/>
            </p:cNvSpPr>
            <p:nvPr/>
          </p:nvSpPr>
          <p:spPr bwMode="auto">
            <a:xfrm>
              <a:off x="4095" y="1650"/>
              <a:ext cx="13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8"/>
            <p:cNvSpPr>
              <a:spLocks noChangeShapeType="1"/>
            </p:cNvSpPr>
            <p:nvPr/>
          </p:nvSpPr>
          <p:spPr bwMode="auto">
            <a:xfrm flipV="1">
              <a:off x="4095" y="374"/>
              <a:ext cx="0" cy="1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9"/>
            <p:cNvSpPr>
              <a:spLocks noChangeShapeType="1"/>
            </p:cNvSpPr>
            <p:nvPr/>
          </p:nvSpPr>
          <p:spPr bwMode="auto">
            <a:xfrm flipH="1">
              <a:off x="3844" y="1650"/>
              <a:ext cx="251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Oval 10"/>
            <p:cNvSpPr>
              <a:spLocks noChangeArrowheads="1"/>
            </p:cNvSpPr>
            <p:nvPr/>
          </p:nvSpPr>
          <p:spPr bwMode="auto">
            <a:xfrm>
              <a:off x="4658" y="627"/>
              <a:ext cx="93" cy="9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8" name="Object 11"/>
            <p:cNvGraphicFramePr>
              <a:graphicFrameLocks/>
            </p:cNvGraphicFramePr>
            <p:nvPr/>
          </p:nvGraphicFramePr>
          <p:xfrm>
            <a:off x="4254" y="293"/>
            <a:ext cx="132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0" name="Equation" r:id="rId12" imgW="2105025" imgH="549275" progId="Equation.3">
                    <p:embed/>
                  </p:oleObj>
                </mc:Choice>
                <mc:Fallback>
                  <p:oleObj name="Equation" r:id="rId12" imgW="2105025" imgH="549275" progId="Equation.3">
                    <p:embed/>
                    <p:pic>
                      <p:nvPicPr>
                        <p:cNvPr id="0" name="Picture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" y="293"/>
                          <a:ext cx="132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12"/>
            <p:cNvGraphicFramePr>
              <a:graphicFrameLocks/>
            </p:cNvGraphicFramePr>
            <p:nvPr/>
          </p:nvGraphicFramePr>
          <p:xfrm>
            <a:off x="4254" y="1342"/>
            <a:ext cx="84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1" name="Equation" r:id="rId14" imgW="1336675" imgH="436563" progId="Equation.3">
                    <p:embed/>
                  </p:oleObj>
                </mc:Choice>
                <mc:Fallback>
                  <p:oleObj name="Equation" r:id="rId14" imgW="1336675" imgH="436563" progId="Equation.3">
                    <p:embed/>
                    <p:pic>
                      <p:nvPicPr>
                        <p:cNvPr id="0" name="Picture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" y="1342"/>
                          <a:ext cx="84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13"/>
            <p:cNvGraphicFramePr>
              <a:graphicFrameLocks/>
            </p:cNvGraphicFramePr>
            <p:nvPr/>
          </p:nvGraphicFramePr>
          <p:xfrm>
            <a:off x="3933" y="1963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2" name="公式" r:id="rId16" imgW="266238" imgH="253560" progId="Equation.3">
                    <p:embed/>
                  </p:oleObj>
                </mc:Choice>
                <mc:Fallback>
                  <p:oleObj name="公式" r:id="rId16" imgW="266238" imgH="253560" progId="Equation.3">
                    <p:embed/>
                    <p:pic>
                      <p:nvPicPr>
                        <p:cNvPr id="0" name="Picture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1963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14"/>
            <p:cNvGraphicFramePr>
              <a:graphicFrameLocks/>
            </p:cNvGraphicFramePr>
            <p:nvPr/>
          </p:nvGraphicFramePr>
          <p:xfrm>
            <a:off x="5248" y="1711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3" name="公式" r:id="rId18" imgW="253560" imgH="316950" progId="Equation.3">
                    <p:embed/>
                  </p:oleObj>
                </mc:Choice>
                <mc:Fallback>
                  <p:oleObj name="公式" r:id="rId18" imgW="253560" imgH="316950" progId="Equation.3">
                    <p:embed/>
                    <p:pic>
                      <p:nvPicPr>
                        <p:cNvPr id="0" name="Picture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8" y="1711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5"/>
            <p:cNvGraphicFramePr>
              <a:graphicFrameLocks/>
            </p:cNvGraphicFramePr>
            <p:nvPr/>
          </p:nvGraphicFramePr>
          <p:xfrm>
            <a:off x="3915" y="375"/>
            <a:ext cx="13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4" name="公式" r:id="rId20" imgW="215526" imgH="266238" progId="Equation.3">
                    <p:embed/>
                  </p:oleObj>
                </mc:Choice>
                <mc:Fallback>
                  <p:oleObj name="公式" r:id="rId20" imgW="215526" imgH="266238" progId="Equation.3">
                    <p:embed/>
                    <p:pic>
                      <p:nvPicPr>
                        <p:cNvPr id="0" name="Picture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5" y="375"/>
                          <a:ext cx="13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6"/>
            <p:cNvGraphicFramePr>
              <a:graphicFrameLocks/>
            </p:cNvGraphicFramePr>
            <p:nvPr/>
          </p:nvGraphicFramePr>
          <p:xfrm>
            <a:off x="3884" y="1587"/>
            <a:ext cx="16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5" name="公式" r:id="rId22" imgW="263525" imgH="285750" progId="Equation.3">
                    <p:embed/>
                  </p:oleObj>
                </mc:Choice>
                <mc:Fallback>
                  <p:oleObj name="公式" r:id="rId22" imgW="263525" imgH="285750" progId="Equation.3">
                    <p:embed/>
                    <p:pic>
                      <p:nvPicPr>
                        <p:cNvPr id="0" name="Picture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4" y="1587"/>
                          <a:ext cx="16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Line 17"/>
            <p:cNvSpPr>
              <a:spLocks noChangeShapeType="1"/>
            </p:cNvSpPr>
            <p:nvPr/>
          </p:nvSpPr>
          <p:spPr bwMode="auto">
            <a:xfrm flipH="1">
              <a:off x="4387" y="677"/>
              <a:ext cx="312" cy="623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Oval 18"/>
            <p:cNvSpPr>
              <a:spLocks noChangeArrowheads="1"/>
            </p:cNvSpPr>
            <p:nvPr/>
          </p:nvSpPr>
          <p:spPr bwMode="auto">
            <a:xfrm>
              <a:off x="4340" y="1253"/>
              <a:ext cx="93" cy="9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" name="Object 4"/>
          <p:cNvGraphicFramePr>
            <a:graphicFrameLocks/>
          </p:cNvGraphicFramePr>
          <p:nvPr/>
        </p:nvGraphicFramePr>
        <p:xfrm>
          <a:off x="642910" y="5857892"/>
          <a:ext cx="56959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24" imgW="3162300" imgH="406400" progId="Equation.DSMT4">
                  <p:embed/>
                </p:oleObj>
              </mc:Choice>
              <mc:Fallback>
                <p:oleObj name="Equation" r:id="rId24" imgW="3162300" imgH="406400" progId="Equation.DSMT4">
                  <p:embed/>
                  <p:pic>
                    <p:nvPicPr>
                      <p:cNvPr id="0" name="Picture 31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857892"/>
                        <a:ext cx="56959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 bwMode="auto">
          <a:xfrm>
            <a:off x="0" y="5857892"/>
            <a:ext cx="9144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732588" y="3733800"/>
            <a:ext cx="1890712" cy="1847850"/>
            <a:chOff x="4241" y="2352"/>
            <a:chExt cx="1191" cy="1164"/>
          </a:xfrm>
        </p:grpSpPr>
        <p:sp>
          <p:nvSpPr>
            <p:cNvPr id="1075" name="Freeform 2"/>
            <p:cNvSpPr>
              <a:spLocks/>
            </p:cNvSpPr>
            <p:nvPr/>
          </p:nvSpPr>
          <p:spPr bwMode="auto">
            <a:xfrm>
              <a:off x="4241" y="2640"/>
              <a:ext cx="1105" cy="673"/>
            </a:xfrm>
            <a:custGeom>
              <a:avLst/>
              <a:gdLst>
                <a:gd name="T0" fmla="*/ 0 w 1105"/>
                <a:gd name="T1" fmla="*/ 240 h 673"/>
                <a:gd name="T2" fmla="*/ 672 w 1105"/>
                <a:gd name="T3" fmla="*/ 0 h 673"/>
                <a:gd name="T4" fmla="*/ 1104 w 1105"/>
                <a:gd name="T5" fmla="*/ 432 h 673"/>
                <a:gd name="T6" fmla="*/ 432 w 1105"/>
                <a:gd name="T7" fmla="*/ 672 h 673"/>
                <a:gd name="T8" fmla="*/ 0 w 1105"/>
                <a:gd name="T9" fmla="*/ 24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5"/>
                <a:gd name="T16" fmla="*/ 0 h 673"/>
                <a:gd name="T17" fmla="*/ 1105 w 1105"/>
                <a:gd name="T18" fmla="*/ 673 h 6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5" h="673">
                  <a:moveTo>
                    <a:pt x="0" y="240"/>
                  </a:moveTo>
                  <a:lnTo>
                    <a:pt x="672" y="0"/>
                  </a:lnTo>
                  <a:lnTo>
                    <a:pt x="1104" y="432"/>
                  </a:lnTo>
                  <a:lnTo>
                    <a:pt x="432" y="672"/>
                  </a:lnTo>
                  <a:lnTo>
                    <a:pt x="0" y="240"/>
                  </a:lnTo>
                </a:path>
              </a:pathLst>
            </a:custGeom>
            <a:solidFill>
              <a:srgbClr val="744D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Line 3"/>
            <p:cNvSpPr>
              <a:spLocks noChangeShapeType="1"/>
            </p:cNvSpPr>
            <p:nvPr/>
          </p:nvSpPr>
          <p:spPr bwMode="auto">
            <a:xfrm flipV="1">
              <a:off x="4673" y="2400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Line 4"/>
            <p:cNvSpPr>
              <a:spLocks noChangeShapeType="1"/>
            </p:cNvSpPr>
            <p:nvPr/>
          </p:nvSpPr>
          <p:spPr bwMode="auto">
            <a:xfrm>
              <a:off x="4913" y="2880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42" name="Object 5"/>
            <p:cNvGraphicFramePr>
              <a:graphicFrameLocks/>
            </p:cNvGraphicFramePr>
            <p:nvPr/>
          </p:nvGraphicFramePr>
          <p:xfrm>
            <a:off x="4534" y="2928"/>
            <a:ext cx="16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Equation" r:id="rId4" imgW="254000" imgH="328613" progId="Equation.3">
                    <p:embed/>
                  </p:oleObj>
                </mc:Choice>
                <mc:Fallback>
                  <p:oleObj name="Equation" r:id="rId4" imgW="254000" imgH="328613" progId="Equation.3">
                    <p:embed/>
                    <p:pic>
                      <p:nvPicPr>
                        <p:cNvPr id="0" name="Picture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2928"/>
                          <a:ext cx="16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3" name="Object 6"/>
            <p:cNvGraphicFramePr>
              <a:graphicFrameLocks/>
            </p:cNvGraphicFramePr>
            <p:nvPr/>
          </p:nvGraphicFramePr>
          <p:xfrm>
            <a:off x="4558" y="3321"/>
            <a:ext cx="25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Equation" r:id="rId6" imgW="396875" imgH="303213" progId="Equation.3">
                    <p:embed/>
                  </p:oleObj>
                </mc:Choice>
                <mc:Fallback>
                  <p:oleObj name="Equation" r:id="rId6" imgW="396875" imgH="303213" progId="Equation.3">
                    <p:embed/>
                    <p:pic>
                      <p:nvPicPr>
                        <p:cNvPr id="0" name="Picture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321"/>
                          <a:ext cx="25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" name="Object 7"/>
            <p:cNvGraphicFramePr>
              <a:graphicFrameLocks/>
            </p:cNvGraphicFramePr>
            <p:nvPr/>
          </p:nvGraphicFramePr>
          <p:xfrm>
            <a:off x="4704" y="2928"/>
            <a:ext cx="32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Equation" r:id="rId8" imgW="508000" imgH="325438" progId="Equation.3">
                    <p:embed/>
                  </p:oleObj>
                </mc:Choice>
                <mc:Fallback>
                  <p:oleObj name="Equation" r:id="rId8" imgW="508000" imgH="325438" progId="Equation.3">
                    <p:embed/>
                    <p:pic>
                      <p:nvPicPr>
                        <p:cNvPr id="0" name="Picture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928"/>
                          <a:ext cx="320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8" name="Line 8"/>
            <p:cNvSpPr>
              <a:spLocks noChangeShapeType="1"/>
            </p:cNvSpPr>
            <p:nvPr/>
          </p:nvSpPr>
          <p:spPr bwMode="auto">
            <a:xfrm>
              <a:off x="4241" y="288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9"/>
            <p:cNvSpPr>
              <a:spLocks/>
            </p:cNvSpPr>
            <p:nvPr/>
          </p:nvSpPr>
          <p:spPr bwMode="auto">
            <a:xfrm>
              <a:off x="4673" y="3135"/>
              <a:ext cx="667" cy="173"/>
            </a:xfrm>
            <a:custGeom>
              <a:avLst/>
              <a:gdLst>
                <a:gd name="T0" fmla="*/ 0 w 667"/>
                <a:gd name="T1" fmla="*/ 172 h 173"/>
                <a:gd name="T2" fmla="*/ 488 w 667"/>
                <a:gd name="T3" fmla="*/ 0 h 173"/>
                <a:gd name="T4" fmla="*/ 666 w 667"/>
                <a:gd name="T5" fmla="*/ 172 h 173"/>
                <a:gd name="T6" fmla="*/ 0 w 667"/>
                <a:gd name="T7" fmla="*/ 172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7"/>
                <a:gd name="T13" fmla="*/ 0 h 173"/>
                <a:gd name="T14" fmla="*/ 667 w 667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7" h="173">
                  <a:moveTo>
                    <a:pt x="0" y="172"/>
                  </a:moveTo>
                  <a:lnTo>
                    <a:pt x="488" y="0"/>
                  </a:lnTo>
                  <a:lnTo>
                    <a:pt x="666" y="172"/>
                  </a:lnTo>
                  <a:lnTo>
                    <a:pt x="0" y="172"/>
                  </a:lnTo>
                </a:path>
              </a:pathLst>
            </a:custGeom>
            <a:solidFill>
              <a:srgbClr val="0066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45" name="Object 10"/>
            <p:cNvGraphicFramePr>
              <a:graphicFrameLocks/>
            </p:cNvGraphicFramePr>
            <p:nvPr/>
          </p:nvGraphicFramePr>
          <p:xfrm>
            <a:off x="5113" y="3312"/>
            <a:ext cx="31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Equation" r:id="rId10" imgW="506413" imgH="323850" progId="Equation.3">
                    <p:embed/>
                  </p:oleObj>
                </mc:Choice>
                <mc:Fallback>
                  <p:oleObj name="Equation" r:id="rId10" imgW="506413" imgH="323850" progId="Equation.3">
                    <p:embed/>
                    <p:pic>
                      <p:nvPicPr>
                        <p:cNvPr id="0" name="Picture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3312"/>
                          <a:ext cx="31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0" name="Line 11"/>
            <p:cNvSpPr>
              <a:spLocks noChangeShapeType="1"/>
            </p:cNvSpPr>
            <p:nvPr/>
          </p:nvSpPr>
          <p:spPr bwMode="auto">
            <a:xfrm flipH="1" flipV="1">
              <a:off x="4308" y="2649"/>
              <a:ext cx="353" cy="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2"/>
            <p:cNvSpPr>
              <a:spLocks/>
            </p:cNvSpPr>
            <p:nvPr/>
          </p:nvSpPr>
          <p:spPr bwMode="auto">
            <a:xfrm>
              <a:off x="4606" y="3124"/>
              <a:ext cx="58" cy="60"/>
            </a:xfrm>
            <a:custGeom>
              <a:avLst/>
              <a:gdLst>
                <a:gd name="T0" fmla="*/ 0 w 58"/>
                <a:gd name="T1" fmla="*/ 59 h 60"/>
                <a:gd name="T2" fmla="*/ 1 w 58"/>
                <a:gd name="T3" fmla="*/ 50 h 60"/>
                <a:gd name="T4" fmla="*/ 2 w 58"/>
                <a:gd name="T5" fmla="*/ 42 h 60"/>
                <a:gd name="T6" fmla="*/ 2 w 58"/>
                <a:gd name="T7" fmla="*/ 38 h 60"/>
                <a:gd name="T8" fmla="*/ 3 w 58"/>
                <a:gd name="T9" fmla="*/ 34 h 60"/>
                <a:gd name="T10" fmla="*/ 4 w 58"/>
                <a:gd name="T11" fmla="*/ 30 h 60"/>
                <a:gd name="T12" fmla="*/ 4 w 58"/>
                <a:gd name="T13" fmla="*/ 27 h 60"/>
                <a:gd name="T14" fmla="*/ 5 w 58"/>
                <a:gd name="T15" fmla="*/ 23 h 60"/>
                <a:gd name="T16" fmla="*/ 6 w 58"/>
                <a:gd name="T17" fmla="*/ 20 h 60"/>
                <a:gd name="T18" fmla="*/ 7 w 58"/>
                <a:gd name="T19" fmla="*/ 17 h 60"/>
                <a:gd name="T20" fmla="*/ 8 w 58"/>
                <a:gd name="T21" fmla="*/ 14 h 60"/>
                <a:gd name="T22" fmla="*/ 10 w 58"/>
                <a:gd name="T23" fmla="*/ 11 h 60"/>
                <a:gd name="T24" fmla="*/ 11 w 58"/>
                <a:gd name="T25" fmla="*/ 9 h 60"/>
                <a:gd name="T26" fmla="*/ 12 w 58"/>
                <a:gd name="T27" fmla="*/ 7 h 60"/>
                <a:gd name="T28" fmla="*/ 14 w 58"/>
                <a:gd name="T29" fmla="*/ 5 h 60"/>
                <a:gd name="T30" fmla="*/ 16 w 58"/>
                <a:gd name="T31" fmla="*/ 3 h 60"/>
                <a:gd name="T32" fmla="*/ 18 w 58"/>
                <a:gd name="T33" fmla="*/ 2 h 60"/>
                <a:gd name="T34" fmla="*/ 20 w 58"/>
                <a:gd name="T35" fmla="*/ 1 h 60"/>
                <a:gd name="T36" fmla="*/ 23 w 58"/>
                <a:gd name="T37" fmla="*/ 1 h 60"/>
                <a:gd name="T38" fmla="*/ 25 w 58"/>
                <a:gd name="T39" fmla="*/ 0 h 60"/>
                <a:gd name="T40" fmla="*/ 28 w 58"/>
                <a:gd name="T41" fmla="*/ 0 h 60"/>
                <a:gd name="T42" fmla="*/ 30 w 58"/>
                <a:gd name="T43" fmla="*/ 0 h 60"/>
                <a:gd name="T44" fmla="*/ 33 w 58"/>
                <a:gd name="T45" fmla="*/ 0 h 60"/>
                <a:gd name="T46" fmla="*/ 36 w 58"/>
                <a:gd name="T47" fmla="*/ 0 h 60"/>
                <a:gd name="T48" fmla="*/ 39 w 58"/>
                <a:gd name="T49" fmla="*/ 0 h 60"/>
                <a:gd name="T50" fmla="*/ 41 w 58"/>
                <a:gd name="T51" fmla="*/ 1 h 60"/>
                <a:gd name="T52" fmla="*/ 45 w 58"/>
                <a:gd name="T53" fmla="*/ 2 h 60"/>
                <a:gd name="T54" fmla="*/ 51 w 58"/>
                <a:gd name="T55" fmla="*/ 3 h 60"/>
                <a:gd name="T56" fmla="*/ 57 w 58"/>
                <a:gd name="T57" fmla="*/ 5 h 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"/>
                <a:gd name="T88" fmla="*/ 0 h 60"/>
                <a:gd name="T89" fmla="*/ 58 w 58"/>
                <a:gd name="T90" fmla="*/ 60 h 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" h="60">
                  <a:moveTo>
                    <a:pt x="0" y="59"/>
                  </a:moveTo>
                  <a:lnTo>
                    <a:pt x="1" y="50"/>
                  </a:lnTo>
                  <a:lnTo>
                    <a:pt x="2" y="42"/>
                  </a:lnTo>
                  <a:lnTo>
                    <a:pt x="2" y="38"/>
                  </a:lnTo>
                  <a:lnTo>
                    <a:pt x="3" y="34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5" y="23"/>
                  </a:lnTo>
                  <a:lnTo>
                    <a:pt x="6" y="20"/>
                  </a:lnTo>
                  <a:lnTo>
                    <a:pt x="7" y="17"/>
                  </a:lnTo>
                  <a:lnTo>
                    <a:pt x="8" y="14"/>
                  </a:lnTo>
                  <a:lnTo>
                    <a:pt x="10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4" y="5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3" y="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5" y="2"/>
                  </a:lnTo>
                  <a:lnTo>
                    <a:pt x="51" y="3"/>
                  </a:lnTo>
                  <a:lnTo>
                    <a:pt x="57" y="5"/>
                  </a:ln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2" name="Group 15"/>
            <p:cNvGrpSpPr>
              <a:grpSpLocks/>
            </p:cNvGrpSpPr>
            <p:nvPr/>
          </p:nvGrpSpPr>
          <p:grpSpPr bwMode="auto">
            <a:xfrm>
              <a:off x="4320" y="2472"/>
              <a:ext cx="159" cy="194"/>
              <a:chOff x="4320" y="2472"/>
              <a:chExt cx="159" cy="194"/>
            </a:xfrm>
          </p:grpSpPr>
          <p:graphicFrame>
            <p:nvGraphicFramePr>
              <p:cNvPr id="1047" name="Object 13"/>
              <p:cNvGraphicFramePr>
                <a:graphicFrameLocks/>
              </p:cNvGraphicFramePr>
              <p:nvPr/>
            </p:nvGraphicFramePr>
            <p:xfrm>
              <a:off x="4324" y="2515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8" name="Equation" r:id="rId12" imgW="228204" imgH="239297" progId="Equation.3">
                      <p:embed/>
                    </p:oleObj>
                  </mc:Choice>
                  <mc:Fallback>
                    <p:oleObj name="Equation" r:id="rId12" imgW="228204" imgH="239297" progId="Equation.3">
                      <p:embed/>
                      <p:pic>
                        <p:nvPicPr>
                          <p:cNvPr id="0" name="Picture 2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4" y="2515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5" name="Line 14"/>
              <p:cNvSpPr>
                <a:spLocks noChangeShapeType="1"/>
              </p:cNvSpPr>
              <p:nvPr/>
            </p:nvSpPr>
            <p:spPr bwMode="auto">
              <a:xfrm>
                <a:off x="4320" y="2472"/>
                <a:ext cx="1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83" name="Line 16"/>
            <p:cNvSpPr>
              <a:spLocks noChangeShapeType="1"/>
            </p:cNvSpPr>
            <p:nvPr/>
          </p:nvSpPr>
          <p:spPr bwMode="auto">
            <a:xfrm>
              <a:off x="5343" y="307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46" name="Object 17"/>
            <p:cNvGraphicFramePr>
              <a:graphicFrameLocks/>
            </p:cNvGraphicFramePr>
            <p:nvPr/>
          </p:nvGraphicFramePr>
          <p:xfrm>
            <a:off x="4760" y="2377"/>
            <a:ext cx="14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" name="Equation" r:id="rId14" imgW="228600" imgH="314325" progId="Equation.3">
                    <p:embed/>
                  </p:oleObj>
                </mc:Choice>
                <mc:Fallback>
                  <p:oleObj name="Equation" r:id="rId14" imgW="228600" imgH="314325" progId="Equation.3">
                    <p:embed/>
                    <p:pic>
                      <p:nvPicPr>
                        <p:cNvPr id="0" name="Picture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2377"/>
                          <a:ext cx="14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4" name="Line 18"/>
            <p:cNvSpPr>
              <a:spLocks noChangeShapeType="1"/>
            </p:cNvSpPr>
            <p:nvPr/>
          </p:nvSpPr>
          <p:spPr bwMode="auto">
            <a:xfrm>
              <a:off x="4752" y="235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9" name="Rectangle 20"/>
          <p:cNvSpPr>
            <a:spLocks noChangeArrowheads="1"/>
          </p:cNvSpPr>
          <p:nvPr/>
        </p:nvSpPr>
        <p:spPr bwMode="auto">
          <a:xfrm>
            <a:off x="609600" y="304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chemeClr val="tx2"/>
                </a:solidFill>
              </a:rPr>
              <a:t>一、曲面的面积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400800" y="838200"/>
            <a:ext cx="2216150" cy="2452688"/>
            <a:chOff x="4032" y="528"/>
            <a:chExt cx="1396" cy="1545"/>
          </a:xfrm>
        </p:grpSpPr>
        <p:grpSp>
          <p:nvGrpSpPr>
            <p:cNvPr id="1070" name="Group 30"/>
            <p:cNvGrpSpPr>
              <a:grpSpLocks/>
            </p:cNvGrpSpPr>
            <p:nvPr/>
          </p:nvGrpSpPr>
          <p:grpSpPr bwMode="auto">
            <a:xfrm>
              <a:off x="4032" y="528"/>
              <a:ext cx="1396" cy="1545"/>
              <a:chOff x="4032" y="528"/>
              <a:chExt cx="1396" cy="1545"/>
            </a:xfrm>
          </p:grpSpPr>
          <p:graphicFrame>
            <p:nvGraphicFramePr>
              <p:cNvPr id="1037" name="Object 21"/>
              <p:cNvGraphicFramePr>
                <a:graphicFrameLocks/>
              </p:cNvGraphicFramePr>
              <p:nvPr/>
            </p:nvGraphicFramePr>
            <p:xfrm>
              <a:off x="4080" y="576"/>
              <a:ext cx="1348" cy="9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0" name="位图图像" r:id="rId16" imgW="2139950" imgH="1492250" progId="PBrush">
                      <p:embed/>
                    </p:oleObj>
                  </mc:Choice>
                  <mc:Fallback>
                    <p:oleObj name="位图图像" r:id="rId16" imgW="2139950" imgH="1492250" progId="PBrush">
                      <p:embed/>
                      <p:pic>
                        <p:nvPicPr>
                          <p:cNvPr id="0" name="Picture 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576"/>
                            <a:ext cx="1348" cy="9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8" name="Object 22"/>
              <p:cNvGraphicFramePr>
                <a:graphicFrameLocks/>
              </p:cNvGraphicFramePr>
              <p:nvPr/>
            </p:nvGraphicFramePr>
            <p:xfrm>
              <a:off x="4176" y="1920"/>
              <a:ext cx="145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" name="Equation" r:id="rId18" imgW="230188" imgH="242888" progId="Equation.3">
                      <p:embed/>
                    </p:oleObj>
                  </mc:Choice>
                  <mc:Fallback>
                    <p:oleObj name="Equation" r:id="rId18" imgW="230188" imgH="242888" progId="Equation.3">
                      <p:embed/>
                      <p:pic>
                        <p:nvPicPr>
                          <p:cNvPr id="0" name="Picture 3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920"/>
                            <a:ext cx="145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9" name="Object 23"/>
              <p:cNvGraphicFramePr>
                <a:graphicFrameLocks/>
              </p:cNvGraphicFramePr>
              <p:nvPr/>
            </p:nvGraphicFramePr>
            <p:xfrm>
              <a:off x="5232" y="1743"/>
              <a:ext cx="153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2" name="Equation" r:id="rId20" imgW="242888" imgH="314325" progId="Equation.3">
                      <p:embed/>
                    </p:oleObj>
                  </mc:Choice>
                  <mc:Fallback>
                    <p:oleObj name="Equation" r:id="rId20" imgW="242888" imgH="314325" progId="Equation.3">
                      <p:embed/>
                      <p:pic>
                        <p:nvPicPr>
                          <p:cNvPr id="0" name="Picture 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743"/>
                            <a:ext cx="153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1" name="Line 24"/>
              <p:cNvSpPr>
                <a:spLocks noChangeShapeType="1"/>
              </p:cNvSpPr>
              <p:nvPr/>
            </p:nvSpPr>
            <p:spPr bwMode="auto">
              <a:xfrm>
                <a:off x="4368" y="1680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Line 25"/>
              <p:cNvSpPr>
                <a:spLocks noChangeShapeType="1"/>
              </p:cNvSpPr>
              <p:nvPr/>
            </p:nvSpPr>
            <p:spPr bwMode="auto">
              <a:xfrm flipH="1">
                <a:off x="4032" y="1680"/>
                <a:ext cx="336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Line 26"/>
              <p:cNvSpPr>
                <a:spLocks noChangeShapeType="1"/>
              </p:cNvSpPr>
              <p:nvPr/>
            </p:nvSpPr>
            <p:spPr bwMode="auto">
              <a:xfrm flipV="1">
                <a:off x="4368" y="52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40" name="Object 27"/>
              <p:cNvGraphicFramePr>
                <a:graphicFrameLocks/>
              </p:cNvGraphicFramePr>
              <p:nvPr/>
            </p:nvGraphicFramePr>
            <p:xfrm>
              <a:off x="4176" y="528"/>
              <a:ext cx="138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3" name="Equation" r:id="rId22" imgW="219075" imgH="217488" progId="Equation.3">
                      <p:embed/>
                    </p:oleObj>
                  </mc:Choice>
                  <mc:Fallback>
                    <p:oleObj name="Equation" r:id="rId22" imgW="219075" imgH="217488" progId="Equation.3">
                      <p:embed/>
                      <p:pic>
                        <p:nvPicPr>
                          <p:cNvPr id="0" name="Picture 3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528"/>
                            <a:ext cx="138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4" name="Line 28"/>
              <p:cNvSpPr>
                <a:spLocks noChangeShapeType="1"/>
              </p:cNvSpPr>
              <p:nvPr/>
            </p:nvSpPr>
            <p:spPr bwMode="auto">
              <a:xfrm flipV="1">
                <a:off x="4368" y="1200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41" name="Object 29"/>
              <p:cNvGraphicFramePr>
                <a:graphicFrameLocks/>
              </p:cNvGraphicFramePr>
              <p:nvPr/>
            </p:nvGraphicFramePr>
            <p:xfrm>
              <a:off x="4363" y="963"/>
              <a:ext cx="160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4" name="Equation" r:id="rId24" imgW="254000" imgH="312738" progId="Equation.3">
                      <p:embed/>
                    </p:oleObj>
                  </mc:Choice>
                  <mc:Fallback>
                    <p:oleObj name="Equation" r:id="rId24" imgW="254000" imgH="312738" progId="Equation.3">
                      <p:embed/>
                      <p:pic>
                        <p:nvPicPr>
                          <p:cNvPr id="0" name="Picture 3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3" y="963"/>
                            <a:ext cx="160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36" name="Object 31"/>
            <p:cNvGraphicFramePr>
              <a:graphicFrameLocks/>
            </p:cNvGraphicFramePr>
            <p:nvPr/>
          </p:nvGraphicFramePr>
          <p:xfrm>
            <a:off x="4198" y="1559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" name="Equation" r:id="rId26" imgW="301102" imgH="316950" progId="Equation.3">
                    <p:embed/>
                  </p:oleObj>
                </mc:Choice>
                <mc:Fallback>
                  <p:oleObj name="Equation" r:id="rId26" imgW="301102" imgH="316950" progId="Equation.3">
                    <p:embed/>
                    <p:pic>
                      <p:nvPicPr>
                        <p:cNvPr id="0" name="Picture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" y="1559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622300" y="914400"/>
            <a:ext cx="269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设光滑曲面</a:t>
            </a:r>
          </a:p>
        </p:txBody>
      </p:sp>
      <p:graphicFrame>
        <p:nvGraphicFramePr>
          <p:cNvPr id="6178" name="Object 34"/>
          <p:cNvGraphicFramePr>
            <a:graphicFrameLocks/>
          </p:cNvGraphicFramePr>
          <p:nvPr/>
        </p:nvGraphicFramePr>
        <p:xfrm>
          <a:off x="2527300" y="996950"/>
          <a:ext cx="36703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28" imgW="3670300" imgH="446088" progId="Equation.3">
                  <p:embed/>
                </p:oleObj>
              </mc:Choice>
              <mc:Fallback>
                <p:oleObj name="Equation" r:id="rId28" imgW="3670300" imgH="446088" progId="Equation.3">
                  <p:embed/>
                  <p:pic>
                    <p:nvPicPr>
                      <p:cNvPr id="0" name="Picture 36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996950"/>
                        <a:ext cx="36703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304800" y="1543050"/>
            <a:ext cx="624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则面积 </a:t>
            </a:r>
            <a:r>
              <a:rPr lang="en-US" altLang="zh-CN" i="1"/>
              <a:t>A </a:t>
            </a:r>
            <a:r>
              <a:rPr lang="zh-CN" altLang="en-US"/>
              <a:t>可看成曲面上各点</a:t>
            </a:r>
          </a:p>
        </p:txBody>
      </p:sp>
      <p:graphicFrame>
        <p:nvGraphicFramePr>
          <p:cNvPr id="6180" name="Object 36"/>
          <p:cNvGraphicFramePr>
            <a:graphicFrameLocks/>
          </p:cNvGraphicFramePr>
          <p:nvPr/>
        </p:nvGraphicFramePr>
        <p:xfrm>
          <a:off x="4724400" y="1619250"/>
          <a:ext cx="1422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30" imgW="1422400" imgH="430213" progId="Equation.3">
                  <p:embed/>
                </p:oleObj>
              </mc:Choice>
              <mc:Fallback>
                <p:oleObj name="Equation" r:id="rId30" imgW="1422400" imgH="430213" progId="Equation.3">
                  <p:embed/>
                  <p:pic>
                    <p:nvPicPr>
                      <p:cNvPr id="0" name="Picture 37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19250"/>
                        <a:ext cx="1422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266700" y="2057400"/>
            <a:ext cx="613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处小切平面的面积 </a:t>
            </a:r>
            <a:r>
              <a:rPr lang="en-US" altLang="zh-CN">
                <a:solidFill>
                  <a:schemeClr val="tx2"/>
                </a:solidFill>
              </a:rPr>
              <a:t>d </a:t>
            </a:r>
            <a:r>
              <a:rPr lang="en-US" altLang="zh-CN" i="1">
                <a:solidFill>
                  <a:schemeClr val="tx2"/>
                </a:solidFill>
              </a:rPr>
              <a:t>A </a:t>
            </a:r>
            <a:r>
              <a:rPr lang="zh-CN" altLang="en-US"/>
              <a:t>无限积累而成</a:t>
            </a:r>
            <a:r>
              <a:rPr lang="en-US" altLang="zh-CN"/>
              <a:t>. 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266700" y="264795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设它在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上的投影为 </a:t>
            </a:r>
            <a:r>
              <a:rPr lang="en-US" altLang="zh-CN">
                <a:solidFill>
                  <a:schemeClr val="tx2"/>
                </a:solidFill>
              </a:rPr>
              <a:t>d</a:t>
            </a:r>
            <a:r>
              <a:rPr lang="en-US" altLang="zh-CN" i="1">
                <a:solidFill>
                  <a:schemeClr val="tx2"/>
                </a:solidFill>
                <a:latin typeface="Symbol" pitchFamily="18" charset="2"/>
              </a:rPr>
              <a:t>s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/>
              <a:t>,</a:t>
            </a:r>
          </a:p>
        </p:txBody>
      </p:sp>
      <p:graphicFrame>
        <p:nvGraphicFramePr>
          <p:cNvPr id="6183" name="Object 39"/>
          <p:cNvGraphicFramePr>
            <a:graphicFrameLocks/>
          </p:cNvGraphicFramePr>
          <p:nvPr/>
        </p:nvGraphicFramePr>
        <p:xfrm>
          <a:off x="1130300" y="3200400"/>
          <a:ext cx="2463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32" imgW="2463800" imgH="496888" progId="Equation.3">
                  <p:embed/>
                </p:oleObj>
              </mc:Choice>
              <mc:Fallback>
                <p:oleObj name="Equation" r:id="rId32" imgW="2463800" imgH="496888" progId="Equation.3">
                  <p:embed/>
                  <p:pic>
                    <p:nvPicPr>
                      <p:cNvPr id="0" name="Picture 38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3200400"/>
                        <a:ext cx="24638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4" name="Object 40"/>
          <p:cNvGraphicFramePr>
            <a:graphicFrameLocks/>
          </p:cNvGraphicFramePr>
          <p:nvPr/>
        </p:nvGraphicFramePr>
        <p:xfrm>
          <a:off x="1644650" y="3656013"/>
          <a:ext cx="484505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4" imgW="4845050" imgH="1157288" progId="Equation.3">
                  <p:embed/>
                </p:oleObj>
              </mc:Choice>
              <mc:Fallback>
                <p:oleObj name="Equation" r:id="rId34" imgW="4845050" imgH="1157288" progId="Equation.3">
                  <p:embed/>
                  <p:pic>
                    <p:nvPicPr>
                      <p:cNvPr id="0" name="Picture 39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656013"/>
                        <a:ext cx="484505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" name="Line 41"/>
          <p:cNvSpPr>
            <a:spLocks noChangeShapeType="1"/>
          </p:cNvSpPr>
          <p:nvPr/>
        </p:nvSpPr>
        <p:spPr bwMode="auto">
          <a:xfrm>
            <a:off x="1447800" y="37338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86" name="Object 42"/>
          <p:cNvGraphicFramePr>
            <a:graphicFrameLocks/>
          </p:cNvGraphicFramePr>
          <p:nvPr/>
        </p:nvGraphicFramePr>
        <p:xfrm>
          <a:off x="622300" y="4953000"/>
          <a:ext cx="58674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36" imgW="5867400" imgH="801688" progId="Equation.3">
                  <p:embed/>
                </p:oleObj>
              </mc:Choice>
              <mc:Fallback>
                <p:oleObj name="Equation" r:id="rId36" imgW="5867400" imgH="801688" progId="Equation.3">
                  <p:embed/>
                  <p:pic>
                    <p:nvPicPr>
                      <p:cNvPr id="0" name="Picture 40"/>
                      <p:cNvPicPr>
                        <a:picLocks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4953000"/>
                        <a:ext cx="58674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1714500" y="589756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称为面积元素</a:t>
            </a:r>
            <a:r>
              <a:rPr lang="en-US" altLang="zh-CN"/>
              <a:t>)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4305300" y="2662238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7696200" y="5148263"/>
            <a:ext cx="457200" cy="774700"/>
            <a:chOff x="4848" y="3243"/>
            <a:chExt cx="288" cy="488"/>
          </a:xfrm>
        </p:grpSpPr>
        <p:graphicFrame>
          <p:nvGraphicFramePr>
            <p:cNvPr id="1035" name="Object 45"/>
            <p:cNvGraphicFramePr>
              <a:graphicFrameLocks/>
            </p:cNvGraphicFramePr>
            <p:nvPr/>
          </p:nvGraphicFramePr>
          <p:xfrm>
            <a:off x="4944" y="3483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" name="公式" r:id="rId38" imgW="304800" imgH="393700" progId="Equation.3">
                    <p:embed/>
                  </p:oleObj>
                </mc:Choice>
                <mc:Fallback>
                  <p:oleObj name="公式" r:id="rId38" imgW="304800" imgH="393700" progId="Equation.3">
                    <p:embed/>
                    <p:pic>
                      <p:nvPicPr>
                        <p:cNvPr id="0" name="Picture 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3483"/>
                          <a:ext cx="1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9" name="Line 46"/>
            <p:cNvSpPr>
              <a:spLocks noChangeShapeType="1"/>
            </p:cNvSpPr>
            <p:nvPr/>
          </p:nvSpPr>
          <p:spPr bwMode="auto">
            <a:xfrm flipH="1" flipV="1">
              <a:off x="4848" y="3243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7429500" y="850900"/>
            <a:ext cx="561975" cy="611188"/>
            <a:chOff x="4704" y="528"/>
            <a:chExt cx="354" cy="385"/>
          </a:xfrm>
        </p:grpSpPr>
        <p:graphicFrame>
          <p:nvGraphicFramePr>
            <p:cNvPr id="1034" name="Object 48"/>
            <p:cNvGraphicFramePr>
              <a:graphicFrameLocks/>
            </p:cNvGraphicFramePr>
            <p:nvPr/>
          </p:nvGraphicFramePr>
          <p:xfrm>
            <a:off x="4896" y="528"/>
            <a:ext cx="16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Equation" r:id="rId40" imgW="257175" imgH="331788" progId="Equation.3">
                    <p:embed/>
                  </p:oleObj>
                </mc:Choice>
                <mc:Fallback>
                  <p:oleObj name="Equation" r:id="rId40" imgW="257175" imgH="331788" progId="Equation.3">
                    <p:embed/>
                    <p:pic>
                      <p:nvPicPr>
                        <p:cNvPr id="0" name="Picture 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528"/>
                          <a:ext cx="16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7" name="Line 49"/>
            <p:cNvSpPr>
              <a:spLocks noChangeShapeType="1"/>
            </p:cNvSpPr>
            <p:nvPr/>
          </p:nvSpPr>
          <p:spPr bwMode="auto">
            <a:xfrm flipH="1">
              <a:off x="4704" y="624"/>
              <a:ext cx="192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50"/>
            <p:cNvSpPr>
              <a:spLocks/>
            </p:cNvSpPr>
            <p:nvPr/>
          </p:nvSpPr>
          <p:spPr bwMode="auto">
            <a:xfrm>
              <a:off x="4704" y="853"/>
              <a:ext cx="110" cy="60"/>
            </a:xfrm>
            <a:custGeom>
              <a:avLst/>
              <a:gdLst>
                <a:gd name="T0" fmla="*/ 0 w 110"/>
                <a:gd name="T1" fmla="*/ 59 h 60"/>
                <a:gd name="T2" fmla="*/ 2 w 110"/>
                <a:gd name="T3" fmla="*/ 50 h 60"/>
                <a:gd name="T4" fmla="*/ 4 w 110"/>
                <a:gd name="T5" fmla="*/ 42 h 60"/>
                <a:gd name="T6" fmla="*/ 5 w 110"/>
                <a:gd name="T7" fmla="*/ 38 h 60"/>
                <a:gd name="T8" fmla="*/ 6 w 110"/>
                <a:gd name="T9" fmla="*/ 34 h 60"/>
                <a:gd name="T10" fmla="*/ 7 w 110"/>
                <a:gd name="T11" fmla="*/ 30 h 60"/>
                <a:gd name="T12" fmla="*/ 9 w 110"/>
                <a:gd name="T13" fmla="*/ 27 h 60"/>
                <a:gd name="T14" fmla="*/ 10 w 110"/>
                <a:gd name="T15" fmla="*/ 23 h 60"/>
                <a:gd name="T16" fmla="*/ 12 w 110"/>
                <a:gd name="T17" fmla="*/ 20 h 60"/>
                <a:gd name="T18" fmla="*/ 14 w 110"/>
                <a:gd name="T19" fmla="*/ 17 h 60"/>
                <a:gd name="T20" fmla="*/ 16 w 110"/>
                <a:gd name="T21" fmla="*/ 14 h 60"/>
                <a:gd name="T22" fmla="*/ 18 w 110"/>
                <a:gd name="T23" fmla="*/ 11 h 60"/>
                <a:gd name="T24" fmla="*/ 21 w 110"/>
                <a:gd name="T25" fmla="*/ 9 h 60"/>
                <a:gd name="T26" fmla="*/ 24 w 110"/>
                <a:gd name="T27" fmla="*/ 7 h 60"/>
                <a:gd name="T28" fmla="*/ 27 w 110"/>
                <a:gd name="T29" fmla="*/ 5 h 60"/>
                <a:gd name="T30" fmla="*/ 30 w 110"/>
                <a:gd name="T31" fmla="*/ 3 h 60"/>
                <a:gd name="T32" fmla="*/ 34 w 110"/>
                <a:gd name="T33" fmla="*/ 2 h 60"/>
                <a:gd name="T34" fmla="*/ 39 w 110"/>
                <a:gd name="T35" fmla="*/ 1 h 60"/>
                <a:gd name="T36" fmla="*/ 43 w 110"/>
                <a:gd name="T37" fmla="*/ 1 h 60"/>
                <a:gd name="T38" fmla="*/ 48 w 110"/>
                <a:gd name="T39" fmla="*/ 0 h 60"/>
                <a:gd name="T40" fmla="*/ 52 w 110"/>
                <a:gd name="T41" fmla="*/ 0 h 60"/>
                <a:gd name="T42" fmla="*/ 58 w 110"/>
                <a:gd name="T43" fmla="*/ 0 h 60"/>
                <a:gd name="T44" fmla="*/ 63 w 110"/>
                <a:gd name="T45" fmla="*/ 0 h 60"/>
                <a:gd name="T46" fmla="*/ 68 w 110"/>
                <a:gd name="T47" fmla="*/ 0 h 60"/>
                <a:gd name="T48" fmla="*/ 74 w 110"/>
                <a:gd name="T49" fmla="*/ 0 h 60"/>
                <a:gd name="T50" fmla="*/ 79 w 110"/>
                <a:gd name="T51" fmla="*/ 1 h 60"/>
                <a:gd name="T52" fmla="*/ 85 w 110"/>
                <a:gd name="T53" fmla="*/ 2 h 60"/>
                <a:gd name="T54" fmla="*/ 97 w 110"/>
                <a:gd name="T55" fmla="*/ 3 h 60"/>
                <a:gd name="T56" fmla="*/ 109 w 110"/>
                <a:gd name="T57" fmla="*/ 5 h 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0"/>
                <a:gd name="T88" fmla="*/ 0 h 60"/>
                <a:gd name="T89" fmla="*/ 110 w 110"/>
                <a:gd name="T90" fmla="*/ 60 h 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0" h="60">
                  <a:moveTo>
                    <a:pt x="0" y="59"/>
                  </a:moveTo>
                  <a:lnTo>
                    <a:pt x="2" y="50"/>
                  </a:lnTo>
                  <a:lnTo>
                    <a:pt x="4" y="42"/>
                  </a:lnTo>
                  <a:lnTo>
                    <a:pt x="5" y="38"/>
                  </a:lnTo>
                  <a:lnTo>
                    <a:pt x="6" y="34"/>
                  </a:lnTo>
                  <a:lnTo>
                    <a:pt x="7" y="30"/>
                  </a:lnTo>
                  <a:lnTo>
                    <a:pt x="9" y="27"/>
                  </a:lnTo>
                  <a:lnTo>
                    <a:pt x="10" y="23"/>
                  </a:lnTo>
                  <a:lnTo>
                    <a:pt x="12" y="20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18" y="11"/>
                  </a:lnTo>
                  <a:lnTo>
                    <a:pt x="21" y="9"/>
                  </a:lnTo>
                  <a:lnTo>
                    <a:pt x="24" y="7"/>
                  </a:lnTo>
                  <a:lnTo>
                    <a:pt x="27" y="5"/>
                  </a:lnTo>
                  <a:lnTo>
                    <a:pt x="30" y="3"/>
                  </a:lnTo>
                  <a:lnTo>
                    <a:pt x="34" y="2"/>
                  </a:lnTo>
                  <a:lnTo>
                    <a:pt x="39" y="1"/>
                  </a:lnTo>
                  <a:lnTo>
                    <a:pt x="43" y="1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3" y="0"/>
                  </a:lnTo>
                  <a:lnTo>
                    <a:pt x="68" y="0"/>
                  </a:lnTo>
                  <a:lnTo>
                    <a:pt x="74" y="0"/>
                  </a:lnTo>
                  <a:lnTo>
                    <a:pt x="79" y="1"/>
                  </a:lnTo>
                  <a:lnTo>
                    <a:pt x="85" y="2"/>
                  </a:lnTo>
                  <a:lnTo>
                    <a:pt x="97" y="3"/>
                  </a:lnTo>
                  <a:lnTo>
                    <a:pt x="109" y="5"/>
                  </a:lnTo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7169150" y="1000125"/>
            <a:ext cx="1003300" cy="873125"/>
            <a:chOff x="4527" y="507"/>
            <a:chExt cx="617" cy="570"/>
          </a:xfrm>
        </p:grpSpPr>
        <p:sp>
          <p:nvSpPr>
            <p:cNvPr id="1064" name="AutoShape 52"/>
            <p:cNvSpPr>
              <a:spLocks noChangeArrowheads="1"/>
            </p:cNvSpPr>
            <p:nvPr/>
          </p:nvSpPr>
          <p:spPr bwMode="auto">
            <a:xfrm rot="2316897">
              <a:off x="4706" y="927"/>
              <a:ext cx="241" cy="150"/>
            </a:xfrm>
            <a:prstGeom prst="parallelogram">
              <a:avLst>
                <a:gd name="adj" fmla="val 50335"/>
              </a:avLst>
            </a:prstGeom>
            <a:solidFill>
              <a:srgbClr val="99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2" name="Object 53"/>
            <p:cNvGraphicFramePr>
              <a:graphicFrameLocks/>
            </p:cNvGraphicFramePr>
            <p:nvPr/>
          </p:nvGraphicFramePr>
          <p:xfrm>
            <a:off x="4892" y="873"/>
            <a:ext cx="25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Equation" r:id="rId42" imgW="400050" imgH="303213" progId="Equation.3">
                    <p:embed/>
                  </p:oleObj>
                </mc:Choice>
                <mc:Fallback>
                  <p:oleObj name="Equation" r:id="rId42" imgW="400050" imgH="303213" progId="Equation.3">
                    <p:embed/>
                    <p:pic>
                      <p:nvPicPr>
                        <p:cNvPr id="0" name="Picture 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" y="873"/>
                          <a:ext cx="25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" name="Line 54"/>
            <p:cNvSpPr>
              <a:spLocks noChangeShapeType="1"/>
            </p:cNvSpPr>
            <p:nvPr/>
          </p:nvSpPr>
          <p:spPr bwMode="auto">
            <a:xfrm flipH="1" flipV="1">
              <a:off x="4527" y="600"/>
              <a:ext cx="273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3" name="Object 55"/>
            <p:cNvGraphicFramePr>
              <a:graphicFrameLocks/>
            </p:cNvGraphicFramePr>
            <p:nvPr/>
          </p:nvGraphicFramePr>
          <p:xfrm>
            <a:off x="4571" y="507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Equation" r:id="rId44" imgW="228204" imgH="240882" progId="Equation.3">
                    <p:embed/>
                  </p:oleObj>
                </mc:Choice>
                <mc:Fallback>
                  <p:oleObj name="Equation" r:id="rId44" imgW="228204" imgH="240882" progId="Equation.3">
                    <p:embed/>
                    <p:pic>
                      <p:nvPicPr>
                        <p:cNvPr id="0" name="Picture 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1" y="507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6" name="Line 56"/>
            <p:cNvSpPr>
              <a:spLocks noChangeShapeType="1"/>
            </p:cNvSpPr>
            <p:nvPr/>
          </p:nvSpPr>
          <p:spPr bwMode="auto">
            <a:xfrm>
              <a:off x="4571" y="507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7507288" y="838200"/>
            <a:ext cx="792162" cy="2327275"/>
            <a:chOff x="4729" y="528"/>
            <a:chExt cx="499" cy="1466"/>
          </a:xfrm>
        </p:grpSpPr>
        <p:sp>
          <p:nvSpPr>
            <p:cNvPr id="1062" name="AutoShape 58"/>
            <p:cNvSpPr>
              <a:spLocks noChangeArrowheads="1"/>
            </p:cNvSpPr>
            <p:nvPr/>
          </p:nvSpPr>
          <p:spPr bwMode="auto">
            <a:xfrm rot="-7268119">
              <a:off x="4703" y="1760"/>
              <a:ext cx="238" cy="186"/>
            </a:xfrm>
            <a:prstGeom prst="parallelogram">
              <a:avLst>
                <a:gd name="adj" fmla="val 41888"/>
              </a:avLst>
            </a:prstGeom>
            <a:solidFill>
              <a:srgbClr val="00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1" name="Object 59"/>
            <p:cNvGraphicFramePr>
              <a:graphicFrameLocks/>
            </p:cNvGraphicFramePr>
            <p:nvPr/>
          </p:nvGraphicFramePr>
          <p:xfrm>
            <a:off x="4907" y="1789"/>
            <a:ext cx="32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Equation" r:id="rId46" imgW="509588" imgH="325438" progId="Equation.3">
                    <p:embed/>
                  </p:oleObj>
                </mc:Choice>
                <mc:Fallback>
                  <p:oleObj name="Equation" r:id="rId46" imgW="509588" imgH="325438" progId="Equation.3">
                    <p:embed/>
                    <p:pic>
                      <p:nvPicPr>
                        <p:cNvPr id="0" name="Picture 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7" y="1789"/>
                          <a:ext cx="32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3" name="Line 60"/>
            <p:cNvSpPr>
              <a:spLocks noChangeShapeType="1"/>
            </p:cNvSpPr>
            <p:nvPr/>
          </p:nvSpPr>
          <p:spPr bwMode="auto">
            <a:xfrm>
              <a:off x="4800" y="528"/>
              <a:ext cx="0" cy="1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7" grpId="0" autoUpdateAnimBg="0"/>
      <p:bldP spid="6179" grpId="0" autoUpdateAnimBg="0"/>
      <p:bldP spid="6181" grpId="0" autoUpdateAnimBg="0"/>
      <p:bldP spid="6182" grpId="0" autoUpdateAnimBg="0"/>
      <p:bldP spid="6185" grpId="0" animBg="1"/>
      <p:bldP spid="6187" grpId="0" autoUpdateAnimBg="0"/>
      <p:bldP spid="61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/>
          </p:cNvGraphicFramePr>
          <p:nvPr/>
        </p:nvGraphicFramePr>
        <p:xfrm>
          <a:off x="485775" y="533400"/>
          <a:ext cx="82057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4" imgW="8205788" imgH="1016000" progId="Equation.3">
                  <p:embed/>
                </p:oleObj>
              </mc:Choice>
              <mc:Fallback>
                <p:oleObj name="Equation" r:id="rId4" imgW="8205788" imgH="1016000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533400"/>
                        <a:ext cx="82057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/>
          </p:cNvGraphicFramePr>
          <p:nvPr/>
        </p:nvGraphicFramePr>
        <p:xfrm>
          <a:off x="395288" y="1773238"/>
          <a:ext cx="813752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公式" r:id="rId6" imgW="3517900" imgH="508000" progId="Equation.3">
                  <p:embed/>
                </p:oleObj>
              </mc:Choice>
              <mc:Fallback>
                <p:oleObj name="公式" r:id="rId6" imgW="3517900" imgH="508000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3238"/>
                        <a:ext cx="8137525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/>
          </p:cNvGraphicFramePr>
          <p:nvPr/>
        </p:nvGraphicFramePr>
        <p:xfrm>
          <a:off x="919163" y="2943225"/>
          <a:ext cx="187166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8" imgW="1871663" imgH="1149350" progId="Equation.3">
                  <p:embed/>
                </p:oleObj>
              </mc:Choice>
              <mc:Fallback>
                <p:oleObj name="Equation" r:id="rId8" imgW="1871663" imgH="1149350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2943225"/>
                        <a:ext cx="1871662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/>
          </p:cNvGraphicFramePr>
          <p:nvPr/>
        </p:nvGraphicFramePr>
        <p:xfrm>
          <a:off x="485775" y="4079875"/>
          <a:ext cx="82057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0" imgW="8205788" imgH="1117600" progId="Equation.3">
                  <p:embed/>
                </p:oleObj>
              </mc:Choice>
              <mc:Fallback>
                <p:oleObj name="Equation" r:id="rId10" imgW="8205788" imgH="1117600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4079875"/>
                        <a:ext cx="8205788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533400" y="304800"/>
            <a:ext cx="1806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3200">
                <a:solidFill>
                  <a:schemeClr val="tx2"/>
                </a:solidFill>
              </a:rPr>
              <a:t>问题：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381000" y="395288"/>
            <a:ext cx="8382000" cy="1552575"/>
            <a:chOff x="240" y="249"/>
            <a:chExt cx="5280" cy="978"/>
          </a:xfrm>
        </p:grpSpPr>
        <p:sp>
          <p:nvSpPr>
            <p:cNvPr id="20492" name="Rectangle 3"/>
            <p:cNvSpPr>
              <a:spLocks noChangeArrowheads="1"/>
            </p:cNvSpPr>
            <p:nvPr/>
          </p:nvSpPr>
          <p:spPr bwMode="auto">
            <a:xfrm>
              <a:off x="1056" y="249"/>
              <a:ext cx="4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</a:t>
              </a:r>
              <a:r>
                <a:rPr lang="zh-CN" altLang="en-US"/>
                <a:t>设物体占有空间区域 </a:t>
              </a:r>
              <a:r>
                <a:rPr lang="en-US" altLang="zh-CN">
                  <a:latin typeface="Symbol" pitchFamily="18" charset="2"/>
                </a:rPr>
                <a:t>W</a:t>
              </a:r>
              <a:r>
                <a:rPr lang="en-US" altLang="zh-CN"/>
                <a:t> ,  </a:t>
              </a:r>
              <a:r>
                <a:rPr lang="zh-CN" altLang="en-US"/>
                <a:t>其密度函数为</a:t>
              </a:r>
            </a:p>
          </p:txBody>
        </p:sp>
        <p:graphicFrame>
          <p:nvGraphicFramePr>
            <p:cNvPr id="20484" name="Object 4"/>
            <p:cNvGraphicFramePr>
              <a:graphicFrameLocks/>
            </p:cNvGraphicFramePr>
            <p:nvPr/>
          </p:nvGraphicFramePr>
          <p:xfrm>
            <a:off x="240" y="576"/>
            <a:ext cx="111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name="Equation" r:id="rId4" imgW="1765300" imgH="496888" progId="Equation.3">
                    <p:embed/>
                  </p:oleObj>
                </mc:Choice>
                <mc:Fallback>
                  <p:oleObj name="Equation" r:id="rId4" imgW="1765300" imgH="496888" progId="Equation.3">
                    <p:embed/>
                    <p:pic>
                      <p:nvPicPr>
                        <p:cNvPr id="0" name="Picture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576"/>
                          <a:ext cx="1112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Rectangle 5"/>
            <p:cNvSpPr>
              <a:spLocks noChangeArrowheads="1"/>
            </p:cNvSpPr>
            <p:nvPr/>
          </p:nvSpPr>
          <p:spPr bwMode="auto">
            <a:xfrm>
              <a:off x="240" y="576"/>
              <a:ext cx="5280" cy="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altLang="zh-CN"/>
                <a:t>                   </a:t>
              </a:r>
              <a:r>
                <a:rPr lang="zh-CN" altLang="en-US"/>
                <a:t>求物体对位于点 </a:t>
              </a:r>
              <a:r>
                <a:rPr lang="en-US" altLang="zh-CN" i="1"/>
                <a:t>P</a:t>
              </a:r>
              <a:r>
                <a:rPr lang="en-US" altLang="zh-CN" baseline="-25000"/>
                <a:t>0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r>
                <a:rPr lang="en-US" altLang="zh-CN"/>
                <a:t>, </a:t>
              </a:r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r>
                <a:rPr lang="en-US" altLang="zh-CN"/>
                <a:t>, </a:t>
              </a:r>
              <a:r>
                <a:rPr lang="en-US" altLang="zh-CN" i="1"/>
                <a:t>z</a:t>
              </a:r>
              <a:r>
                <a:rPr lang="en-US" altLang="zh-CN" baseline="-25000"/>
                <a:t>0</a:t>
              </a:r>
              <a:r>
                <a:rPr lang="en-US" altLang="zh-CN"/>
                <a:t>) </a:t>
              </a:r>
              <a:r>
                <a:rPr lang="zh-CN" altLang="en-US"/>
                <a:t>处的单位质</a:t>
              </a:r>
            </a:p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/>
                <a:t>量质点的引力</a:t>
              </a:r>
              <a:r>
                <a:rPr lang="en-US" altLang="zh-CN"/>
                <a:t>. </a:t>
              </a:r>
            </a:p>
          </p:txBody>
        </p:sp>
      </p:grp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42913" y="2124075"/>
            <a:ext cx="3055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解决办法</a:t>
            </a:r>
            <a:r>
              <a:rPr lang="en-US" altLang="zh-CN"/>
              <a:t>:  </a:t>
            </a:r>
            <a:r>
              <a:rPr lang="zh-CN" altLang="en-US"/>
              <a:t>元素法</a:t>
            </a:r>
            <a:r>
              <a:rPr lang="en-US" altLang="zh-CN"/>
              <a:t>.</a:t>
            </a:r>
          </a:p>
        </p:txBody>
      </p:sp>
      <p:graphicFrame>
        <p:nvGraphicFramePr>
          <p:cNvPr id="45064" name="Object 8"/>
          <p:cNvGraphicFramePr>
            <a:graphicFrameLocks/>
          </p:cNvGraphicFramePr>
          <p:nvPr/>
        </p:nvGraphicFramePr>
        <p:xfrm>
          <a:off x="322263" y="4286250"/>
          <a:ext cx="2673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6" imgW="2673350" imgH="447675" progId="Equation.3">
                  <p:embed/>
                </p:oleObj>
              </mc:Choice>
              <mc:Fallback>
                <p:oleObj name="Equation" r:id="rId6" imgW="2673350" imgH="447675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4286250"/>
                        <a:ext cx="26733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50825" y="2924175"/>
            <a:ext cx="8893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6038" rIns="90488" bIns="46038">
            <a:spAutoFit/>
          </a:bodyPr>
          <a:lstStyle/>
          <a:p>
            <a:r>
              <a:rPr lang="en-US" altLang="zh-CN"/>
              <a:t>   </a:t>
            </a:r>
            <a:r>
              <a:rPr lang="zh-CN" altLang="en-US"/>
              <a:t>在典型小区域 </a:t>
            </a:r>
            <a:r>
              <a:rPr lang="en-US" altLang="zh-CN"/>
              <a:t>d</a:t>
            </a:r>
            <a:r>
              <a:rPr lang="en-US" altLang="zh-CN" i="1"/>
              <a:t>v </a:t>
            </a:r>
            <a:r>
              <a:rPr lang="zh-CN" altLang="en-US"/>
              <a:t>内任取一点 </a:t>
            </a:r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/>
              <a:t>z</a:t>
            </a:r>
            <a:r>
              <a:rPr lang="en-US" altLang="zh-CN"/>
              <a:t>)</a:t>
            </a:r>
            <a:r>
              <a:rPr lang="zh-CN" altLang="en-US"/>
              <a:t>，当</a:t>
            </a:r>
            <a:r>
              <a:rPr lang="en-US" altLang="zh-CN"/>
              <a:t>d</a:t>
            </a:r>
            <a:r>
              <a:rPr lang="en-US" altLang="zh-CN" i="1"/>
              <a:t>v </a:t>
            </a:r>
            <a:r>
              <a:rPr lang="zh-CN" altLang="en-US"/>
              <a:t>很小时， 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322263" y="3549650"/>
            <a:ext cx="8215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可看作其上的质量集中在该点，故 </a:t>
            </a:r>
            <a:r>
              <a:rPr lang="en-US" altLang="zh-CN"/>
              <a:t>d</a:t>
            </a:r>
            <a:r>
              <a:rPr lang="en-US" altLang="zh-CN" i="1"/>
              <a:t>v </a:t>
            </a:r>
            <a:r>
              <a:rPr lang="zh-CN" altLang="en-US"/>
              <a:t>上质量元素为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3048000" y="4202113"/>
            <a:ext cx="2324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则有引力元素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322263" y="4943475"/>
            <a:ext cx="4824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在三个坐标轴上的分量分别为</a:t>
            </a:r>
          </a:p>
        </p:txBody>
      </p:sp>
      <p:graphicFrame>
        <p:nvGraphicFramePr>
          <p:cNvPr id="45069" name="Object 13"/>
          <p:cNvGraphicFramePr>
            <a:graphicFrameLocks/>
          </p:cNvGraphicFramePr>
          <p:nvPr/>
        </p:nvGraphicFramePr>
        <p:xfrm>
          <a:off x="5372100" y="4286250"/>
          <a:ext cx="35496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8" imgW="3549650" imgH="544513" progId="Equation.3">
                  <p:embed/>
                </p:oleObj>
              </mc:Choice>
              <mc:Fallback>
                <p:oleObj name="Equation" r:id="rId8" imgW="3549650" imgH="544513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4286250"/>
                        <a:ext cx="35496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5" grpId="0" autoUpdateAnimBg="0"/>
      <p:bldP spid="45066" grpId="0" autoUpdateAnimBg="0"/>
      <p:bldP spid="45067" grpId="0" autoUpdateAnimBg="0"/>
      <p:bldP spid="4506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/>
          </p:cNvGraphicFramePr>
          <p:nvPr/>
        </p:nvGraphicFramePr>
        <p:xfrm>
          <a:off x="1066800" y="519113"/>
          <a:ext cx="44323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4" imgW="4432300" imgH="919163" progId="Equation.3">
                  <p:embed/>
                </p:oleObj>
              </mc:Choice>
              <mc:Fallback>
                <p:oleObj name="Equation" r:id="rId4" imgW="4432300" imgH="919163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9113"/>
                        <a:ext cx="44323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/>
          </p:cNvGraphicFramePr>
          <p:nvPr/>
        </p:nvGraphicFramePr>
        <p:xfrm>
          <a:off x="1066800" y="1481138"/>
          <a:ext cx="44323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6" imgW="4432300" imgH="925513" progId="Equation.3">
                  <p:embed/>
                </p:oleObj>
              </mc:Choice>
              <mc:Fallback>
                <p:oleObj name="Equation" r:id="rId6" imgW="4432300" imgH="925513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81138"/>
                        <a:ext cx="44323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/>
          </p:cNvGraphicFramePr>
          <p:nvPr/>
        </p:nvGraphicFramePr>
        <p:xfrm>
          <a:off x="1066800" y="2427288"/>
          <a:ext cx="44323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8" imgW="4432300" imgH="947738" progId="Equation.3">
                  <p:embed/>
                </p:oleObj>
              </mc:Choice>
              <mc:Fallback>
                <p:oleObj name="Equation" r:id="rId8" imgW="4432300" imgH="947738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27288"/>
                        <a:ext cx="44323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/>
          </p:cNvGraphicFramePr>
          <p:nvPr/>
        </p:nvGraphicFramePr>
        <p:xfrm>
          <a:off x="762000" y="3505200"/>
          <a:ext cx="58864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10" imgW="5886450" imgH="688975" progId="Equation.3">
                  <p:embed/>
                </p:oleObj>
              </mc:Choice>
              <mc:Fallback>
                <p:oleObj name="Equation" r:id="rId10" imgW="5886450" imgH="688975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58864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/>
          </p:cNvGraphicFramePr>
          <p:nvPr/>
        </p:nvGraphicFramePr>
        <p:xfrm>
          <a:off x="762000" y="4495800"/>
          <a:ext cx="604996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12" imgW="6049963" imgH="1454150" progId="Equation.3">
                  <p:embed/>
                </p:oleObj>
              </mc:Choice>
              <mc:Fallback>
                <p:oleObj name="Equation" r:id="rId12" imgW="6049963" imgH="1454150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5800"/>
                        <a:ext cx="6049963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379413"/>
            <a:ext cx="5983288" cy="457200"/>
          </a:xfrm>
          <a:noFill/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即物体对质点的引力分量为</a:t>
            </a:r>
          </a:p>
        </p:txBody>
      </p:sp>
      <p:graphicFrame>
        <p:nvGraphicFramePr>
          <p:cNvPr id="49155" name="Object 3"/>
          <p:cNvGraphicFramePr>
            <a:graphicFrameLocks/>
          </p:cNvGraphicFramePr>
          <p:nvPr/>
        </p:nvGraphicFramePr>
        <p:xfrm>
          <a:off x="1295400" y="990600"/>
          <a:ext cx="51196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4" imgW="5119688" imgH="968375" progId="Equation.3">
                  <p:embed/>
                </p:oleObj>
              </mc:Choice>
              <mc:Fallback>
                <p:oleObj name="Equation" r:id="rId4" imgW="5119688" imgH="968375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0600"/>
                        <a:ext cx="51196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/>
          </p:cNvGraphicFramePr>
          <p:nvPr/>
        </p:nvGraphicFramePr>
        <p:xfrm>
          <a:off x="1295400" y="1946275"/>
          <a:ext cx="51196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6" imgW="5119688" imgH="968375" progId="Equation.3">
                  <p:embed/>
                </p:oleObj>
              </mc:Choice>
              <mc:Fallback>
                <p:oleObj name="Equation" r:id="rId6" imgW="5119688" imgH="968375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46275"/>
                        <a:ext cx="51196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/>
          </p:cNvGraphicFramePr>
          <p:nvPr/>
        </p:nvGraphicFramePr>
        <p:xfrm>
          <a:off x="1295400" y="2901950"/>
          <a:ext cx="51196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8" imgW="5119688" imgH="996950" progId="Equation.3">
                  <p:embed/>
                </p:oleObj>
              </mc:Choice>
              <mc:Fallback>
                <p:oleObj name="Equation" r:id="rId8" imgW="5119688" imgH="996950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01950"/>
                        <a:ext cx="511968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19100" y="4246563"/>
            <a:ext cx="1106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CN" altLang="en-US"/>
              <a:t>其中</a:t>
            </a:r>
            <a:r>
              <a:rPr lang="en-US" altLang="zh-CN"/>
              <a:t>:</a:t>
            </a:r>
            <a:r>
              <a:rPr lang="en-US" altLang="zh-CN" b="0"/>
              <a:t> </a:t>
            </a:r>
          </a:p>
        </p:txBody>
      </p:sp>
      <p:graphicFrame>
        <p:nvGraphicFramePr>
          <p:cNvPr id="49159" name="Object 7"/>
          <p:cNvGraphicFramePr>
            <a:graphicFrameLocks/>
          </p:cNvGraphicFramePr>
          <p:nvPr/>
        </p:nvGraphicFramePr>
        <p:xfrm>
          <a:off x="1525588" y="4176713"/>
          <a:ext cx="57435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10" imgW="5743575" imgH="700088" progId="Equation.3">
                  <p:embed/>
                </p:oleObj>
              </mc:Choice>
              <mc:Fallback>
                <p:oleObj name="Equation" r:id="rId10" imgW="5743575" imgH="700088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4176713"/>
                        <a:ext cx="574357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328613" y="5095875"/>
            <a:ext cx="6907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zh-CN" altLang="en-US"/>
              <a:t>可推广到求平面薄板对某一质点的引力</a:t>
            </a:r>
            <a:r>
              <a:rPr lang="en-US" altLang="zh-CN"/>
              <a:t>.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685800" y="5622925"/>
            <a:ext cx="7477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en-US" altLang="zh-CN"/>
              <a:t>( </a:t>
            </a:r>
            <a:r>
              <a:rPr lang="en-US" altLang="zh-CN" i="1">
                <a:latin typeface="Symbol" pitchFamily="18" charset="2"/>
              </a:rPr>
              <a:t>r</a:t>
            </a:r>
            <a:r>
              <a:rPr lang="en-US" altLang="zh-CN" i="1"/>
              <a:t> </a:t>
            </a:r>
            <a:r>
              <a:rPr lang="en-US" altLang="zh-CN"/>
              <a:t>d</a:t>
            </a:r>
            <a:r>
              <a:rPr lang="en-US" altLang="zh-CN" i="1"/>
              <a:t>v</a:t>
            </a:r>
            <a:r>
              <a:rPr lang="en-US" altLang="zh-CN"/>
              <a:t> </a:t>
            </a:r>
            <a:r>
              <a:rPr lang="zh-CN" altLang="en-US"/>
              <a:t>改成 </a:t>
            </a:r>
            <a:r>
              <a:rPr lang="en-US" altLang="zh-CN" i="1">
                <a:latin typeface="Symbol" pitchFamily="18" charset="2"/>
              </a:rPr>
              <a:t>m</a:t>
            </a:r>
            <a:r>
              <a:rPr lang="en-US" altLang="zh-CN" i="1"/>
              <a:t> </a:t>
            </a:r>
            <a:r>
              <a:rPr lang="en-US" altLang="zh-CN"/>
              <a:t>d</a:t>
            </a:r>
            <a:r>
              <a:rPr lang="en-US" altLang="zh-CN" i="1">
                <a:latin typeface="Symbol" pitchFamily="18" charset="2"/>
              </a:rPr>
              <a:t>s</a:t>
            </a:r>
            <a:r>
              <a:rPr lang="en-US" altLang="zh-CN" i="1"/>
              <a:t> </a:t>
            </a:r>
            <a:r>
              <a:rPr lang="en-US" altLang="zh-CN"/>
              <a:t>,  </a:t>
            </a:r>
            <a:r>
              <a:rPr lang="zh-CN" altLang="en-US"/>
              <a:t>三重积分改为二重积分即可 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build="p" autoUpdateAnimBg="0"/>
      <p:bldP spid="49160" grpId="0" autoUpdateAnimBg="0"/>
      <p:bldP spid="4916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/>
          </p:cNvGraphicFramePr>
          <p:nvPr/>
        </p:nvGraphicFramePr>
        <p:xfrm>
          <a:off x="360363" y="3048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4" imgW="8275638" imgH="1752600" progId="Equation.3">
                  <p:embed/>
                </p:oleObj>
              </mc:Choice>
              <mc:Fallback>
                <p:oleObj name="Equation" r:id="rId4" imgW="8275638" imgH="1752600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304800"/>
                        <a:ext cx="8275637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533400" y="2266950"/>
            <a:ext cx="64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51204" name="Object 4"/>
          <p:cNvGraphicFramePr>
            <a:graphicFrameLocks/>
          </p:cNvGraphicFramePr>
          <p:nvPr/>
        </p:nvGraphicFramePr>
        <p:xfrm>
          <a:off x="1303338" y="2290763"/>
          <a:ext cx="29162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6" imgW="2916238" imgH="568325" progId="Equation.3">
                  <p:embed/>
                </p:oleObj>
              </mc:Choice>
              <mc:Fallback>
                <p:oleObj name="Equation" r:id="rId6" imgW="2916238" imgH="568325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2290763"/>
                        <a:ext cx="291623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/>
          </p:cNvGraphicFramePr>
          <p:nvPr/>
        </p:nvGraphicFramePr>
        <p:xfrm>
          <a:off x="2971800" y="3513138"/>
          <a:ext cx="1854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公式" r:id="rId8" imgW="1854200" imgH="482600" progId="Equation.3">
                  <p:embed/>
                </p:oleObj>
              </mc:Choice>
              <mc:Fallback>
                <p:oleObj name="公式" r:id="rId8" imgW="1854200" imgH="482600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13138"/>
                        <a:ext cx="1854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60363" y="304800"/>
            <a:ext cx="8223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7.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533400" y="2693988"/>
            <a:ext cx="4110038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/>
              <a:t>由球体的对称性及质量分</a:t>
            </a:r>
          </a:p>
          <a:p>
            <a:pPr>
              <a:lnSpc>
                <a:spcPct val="140000"/>
              </a:lnSpc>
            </a:pPr>
            <a:r>
              <a:rPr lang="zh-CN" altLang="en-US"/>
              <a:t>布的均匀性知</a:t>
            </a:r>
            <a:r>
              <a:rPr lang="en-US" altLang="zh-CN"/>
              <a:t>,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153150" y="1722438"/>
            <a:ext cx="2382838" cy="3333750"/>
            <a:chOff x="3876" y="1085"/>
            <a:chExt cx="1501" cy="2100"/>
          </a:xfrm>
        </p:grpSpPr>
        <p:sp>
          <p:nvSpPr>
            <p:cNvPr id="23563" name="Line 8"/>
            <p:cNvSpPr>
              <a:spLocks noChangeShapeType="1"/>
            </p:cNvSpPr>
            <p:nvPr/>
          </p:nvSpPr>
          <p:spPr bwMode="auto">
            <a:xfrm flipV="1">
              <a:off x="4567" y="1213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9"/>
            <p:cNvSpPr>
              <a:spLocks noChangeShapeType="1"/>
            </p:cNvSpPr>
            <p:nvPr/>
          </p:nvSpPr>
          <p:spPr bwMode="auto">
            <a:xfrm flipH="1">
              <a:off x="3876" y="2413"/>
              <a:ext cx="691" cy="5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10"/>
            <p:cNvSpPr>
              <a:spLocks noChangeShapeType="1"/>
            </p:cNvSpPr>
            <p:nvPr/>
          </p:nvSpPr>
          <p:spPr bwMode="auto">
            <a:xfrm>
              <a:off x="4567" y="2413"/>
              <a:ext cx="8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4072" y="1921"/>
              <a:ext cx="989" cy="983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Oval 12"/>
            <p:cNvSpPr>
              <a:spLocks noChangeArrowheads="1"/>
            </p:cNvSpPr>
            <p:nvPr/>
          </p:nvSpPr>
          <p:spPr bwMode="auto">
            <a:xfrm>
              <a:off x="4075" y="2258"/>
              <a:ext cx="983" cy="309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Rectangle 13"/>
            <p:cNvSpPr>
              <a:spLocks noChangeArrowheads="1"/>
            </p:cNvSpPr>
            <p:nvPr/>
          </p:nvSpPr>
          <p:spPr bwMode="auto">
            <a:xfrm>
              <a:off x="4019" y="2858"/>
              <a:ext cx="2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23569" name="Rectangle 14"/>
            <p:cNvSpPr>
              <a:spLocks noChangeArrowheads="1"/>
            </p:cNvSpPr>
            <p:nvPr/>
          </p:nvSpPr>
          <p:spPr bwMode="auto">
            <a:xfrm>
              <a:off x="5151" y="2413"/>
              <a:ext cx="2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23570" name="Rectangle 15"/>
            <p:cNvSpPr>
              <a:spLocks noChangeArrowheads="1"/>
            </p:cNvSpPr>
            <p:nvPr/>
          </p:nvSpPr>
          <p:spPr bwMode="auto">
            <a:xfrm>
              <a:off x="4567" y="1085"/>
              <a:ext cx="2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23571" name="Rectangle 16"/>
            <p:cNvSpPr>
              <a:spLocks noChangeArrowheads="1"/>
            </p:cNvSpPr>
            <p:nvPr/>
          </p:nvSpPr>
          <p:spPr bwMode="auto">
            <a:xfrm>
              <a:off x="4471" y="1412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Arial" charset="0"/>
                  <a:ea typeface="宋体" pitchFamily="2" charset="-122"/>
                </a:rPr>
                <a:t>•</a:t>
              </a:r>
              <a:endParaRPr lang="en-US" altLang="zh-CN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23572" name="Rectangle 17"/>
            <p:cNvSpPr>
              <a:spLocks noChangeArrowheads="1"/>
            </p:cNvSpPr>
            <p:nvPr/>
          </p:nvSpPr>
          <p:spPr bwMode="auto">
            <a:xfrm>
              <a:off x="4606" y="1412"/>
              <a:ext cx="2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a</a:t>
              </a:r>
            </a:p>
          </p:txBody>
        </p:sp>
      </p:grp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533400" y="4152900"/>
            <a:ext cx="4068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所求引力沿 </a:t>
            </a:r>
            <a:r>
              <a:rPr lang="en-US" altLang="zh-CN" i="1"/>
              <a:t>z </a:t>
            </a:r>
            <a:r>
              <a:rPr lang="zh-CN" altLang="en-US"/>
              <a:t>轴的分量为</a:t>
            </a:r>
          </a:p>
        </p:txBody>
      </p:sp>
      <p:graphicFrame>
        <p:nvGraphicFramePr>
          <p:cNvPr id="51220" name="Object 20"/>
          <p:cNvGraphicFramePr>
            <a:graphicFrameLocks/>
          </p:cNvGraphicFramePr>
          <p:nvPr/>
        </p:nvGraphicFramePr>
        <p:xfrm>
          <a:off x="533400" y="4859338"/>
          <a:ext cx="54991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10" imgW="5499100" imgH="1150938" progId="Equation.3">
                  <p:embed/>
                </p:oleObj>
              </mc:Choice>
              <mc:Fallback>
                <p:oleObj name="Equation" r:id="rId10" imgW="5499100" imgH="1150938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59338"/>
                        <a:ext cx="549910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7" grpId="0" autoUpdateAnimBg="0"/>
      <p:bldP spid="5121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/>
          </p:cNvGraphicFramePr>
          <p:nvPr/>
        </p:nvGraphicFramePr>
        <p:xfrm>
          <a:off x="171450" y="4279900"/>
          <a:ext cx="80835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4" imgW="3683000" imgH="381000" progId="Equation.DSMT4">
                  <p:embed/>
                </p:oleObj>
              </mc:Choice>
              <mc:Fallback>
                <p:oleObj name="Equation" r:id="rId4" imgW="3683000" imgH="381000" progId="Equation.DSMT4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4279900"/>
                        <a:ext cx="80835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/>
          </p:cNvGraphicFramePr>
          <p:nvPr/>
        </p:nvGraphicFramePr>
        <p:xfrm>
          <a:off x="547688" y="344488"/>
          <a:ext cx="53133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6" imgW="5313363" imgH="1117600" progId="Equation.3">
                  <p:embed/>
                </p:oleObj>
              </mc:Choice>
              <mc:Fallback>
                <p:oleObj name="Equation" r:id="rId6" imgW="5313363" imgH="1117600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344488"/>
                        <a:ext cx="531336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/>
          </p:cNvGraphicFramePr>
          <p:nvPr/>
        </p:nvGraphicFramePr>
        <p:xfrm>
          <a:off x="447675" y="1549400"/>
          <a:ext cx="618966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8" imgW="6189663" imgH="1192213" progId="Equation.3">
                  <p:embed/>
                </p:oleObj>
              </mc:Choice>
              <mc:Fallback>
                <p:oleObj name="Equation" r:id="rId8" imgW="6189663" imgH="1192213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549400"/>
                        <a:ext cx="6189663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28600" y="2932113"/>
            <a:ext cx="1073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其中</a:t>
            </a:r>
            <a:r>
              <a:rPr lang="en-US" altLang="zh-CN"/>
              <a:t>, </a:t>
            </a:r>
          </a:p>
        </p:txBody>
      </p:sp>
      <p:graphicFrame>
        <p:nvGraphicFramePr>
          <p:cNvPr id="53254" name="Object 6"/>
          <p:cNvGraphicFramePr>
            <a:graphicFrameLocks/>
          </p:cNvGraphicFramePr>
          <p:nvPr/>
        </p:nvGraphicFramePr>
        <p:xfrm>
          <a:off x="1301750" y="2932113"/>
          <a:ext cx="47894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0" imgW="4789488" imgH="549275" progId="Equation.3">
                  <p:embed/>
                </p:oleObj>
              </mc:Choice>
              <mc:Fallback>
                <p:oleObj name="Equation" r:id="rId10" imgW="4789488" imgH="549275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932113"/>
                        <a:ext cx="47894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5" name="Group 17"/>
          <p:cNvGrpSpPr>
            <a:grpSpLocks/>
          </p:cNvGrpSpPr>
          <p:nvPr/>
        </p:nvGrpSpPr>
        <p:grpSpPr bwMode="auto">
          <a:xfrm>
            <a:off x="6624638" y="377825"/>
            <a:ext cx="2382837" cy="3333750"/>
            <a:chOff x="4173" y="238"/>
            <a:chExt cx="1501" cy="2100"/>
          </a:xfrm>
        </p:grpSpPr>
        <p:sp>
          <p:nvSpPr>
            <p:cNvPr id="24588" name="Line 7"/>
            <p:cNvSpPr>
              <a:spLocks noChangeShapeType="1"/>
            </p:cNvSpPr>
            <p:nvPr/>
          </p:nvSpPr>
          <p:spPr bwMode="auto">
            <a:xfrm flipV="1">
              <a:off x="4864" y="366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8"/>
            <p:cNvSpPr>
              <a:spLocks noChangeShapeType="1"/>
            </p:cNvSpPr>
            <p:nvPr/>
          </p:nvSpPr>
          <p:spPr bwMode="auto">
            <a:xfrm flipH="1">
              <a:off x="4173" y="1566"/>
              <a:ext cx="691" cy="5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9"/>
            <p:cNvSpPr>
              <a:spLocks noChangeShapeType="1"/>
            </p:cNvSpPr>
            <p:nvPr/>
          </p:nvSpPr>
          <p:spPr bwMode="auto">
            <a:xfrm>
              <a:off x="4864" y="1566"/>
              <a:ext cx="8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Oval 10"/>
            <p:cNvSpPr>
              <a:spLocks noChangeArrowheads="1"/>
            </p:cNvSpPr>
            <p:nvPr/>
          </p:nvSpPr>
          <p:spPr bwMode="auto">
            <a:xfrm>
              <a:off x="4369" y="1074"/>
              <a:ext cx="989" cy="983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Oval 11"/>
            <p:cNvSpPr>
              <a:spLocks noChangeArrowheads="1"/>
            </p:cNvSpPr>
            <p:nvPr/>
          </p:nvSpPr>
          <p:spPr bwMode="auto">
            <a:xfrm>
              <a:off x="4372" y="1411"/>
              <a:ext cx="983" cy="309"/>
            </a:xfrm>
            <a:prstGeom prst="ellipse">
              <a:avLst/>
            </a:prstGeom>
            <a:noFill/>
            <a:ln w="25400">
              <a:solidFill>
                <a:srgbClr val="00FF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Rectangle 12"/>
            <p:cNvSpPr>
              <a:spLocks noChangeArrowheads="1"/>
            </p:cNvSpPr>
            <p:nvPr/>
          </p:nvSpPr>
          <p:spPr bwMode="auto">
            <a:xfrm>
              <a:off x="4316" y="2011"/>
              <a:ext cx="2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24594" name="Rectangle 13"/>
            <p:cNvSpPr>
              <a:spLocks noChangeArrowheads="1"/>
            </p:cNvSpPr>
            <p:nvPr/>
          </p:nvSpPr>
          <p:spPr bwMode="auto">
            <a:xfrm>
              <a:off x="5448" y="1566"/>
              <a:ext cx="2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24595" name="Rectangle 14"/>
            <p:cNvSpPr>
              <a:spLocks noChangeArrowheads="1"/>
            </p:cNvSpPr>
            <p:nvPr/>
          </p:nvSpPr>
          <p:spPr bwMode="auto">
            <a:xfrm>
              <a:off x="4864" y="238"/>
              <a:ext cx="2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24596" name="Rectangle 15"/>
            <p:cNvSpPr>
              <a:spLocks noChangeArrowheads="1"/>
            </p:cNvSpPr>
            <p:nvPr/>
          </p:nvSpPr>
          <p:spPr bwMode="auto">
            <a:xfrm>
              <a:off x="4768" y="565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latin typeface="Arial" charset="0"/>
                  <a:ea typeface="宋体" pitchFamily="2" charset="-122"/>
                </a:rPr>
                <a:t>•</a:t>
              </a:r>
              <a:endParaRPr lang="en-US" altLang="zh-CN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24597" name="Rectangle 16"/>
            <p:cNvSpPr>
              <a:spLocks noChangeArrowheads="1"/>
            </p:cNvSpPr>
            <p:nvPr/>
          </p:nvSpPr>
          <p:spPr bwMode="auto">
            <a:xfrm>
              <a:off x="4903" y="565"/>
              <a:ext cx="2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a</a:t>
              </a:r>
            </a:p>
          </p:txBody>
        </p:sp>
      </p:grpSp>
      <p:sp>
        <p:nvSpPr>
          <p:cNvPr id="53266" name="Oval 18"/>
          <p:cNvSpPr>
            <a:spLocks noChangeArrowheads="1"/>
          </p:cNvSpPr>
          <p:nvPr/>
        </p:nvSpPr>
        <p:spPr bwMode="auto">
          <a:xfrm>
            <a:off x="7172325" y="1849438"/>
            <a:ext cx="1098550" cy="263525"/>
          </a:xfrm>
          <a:prstGeom prst="ellipse">
            <a:avLst/>
          </a:prstGeom>
          <a:solidFill>
            <a:srgbClr val="009900"/>
          </a:solidFill>
          <a:ln w="25400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267" name="Object 19"/>
          <p:cNvGraphicFramePr>
            <a:graphicFrameLocks/>
          </p:cNvGraphicFramePr>
          <p:nvPr/>
        </p:nvGraphicFramePr>
        <p:xfrm>
          <a:off x="7721600" y="1720850"/>
          <a:ext cx="381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12" imgW="381000" imgH="403225" progId="Equation.3">
                  <p:embed/>
                </p:oleObj>
              </mc:Choice>
              <mc:Fallback>
                <p:oleObj name="Equation" r:id="rId12" imgW="381000" imgH="403225" progId="Equation.3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1720850"/>
                        <a:ext cx="381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228600" y="3651250"/>
            <a:ext cx="4824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再利用极坐标下的二重积分得</a:t>
            </a:r>
          </a:p>
        </p:txBody>
      </p:sp>
      <p:graphicFrame>
        <p:nvGraphicFramePr>
          <p:cNvPr id="53269" name="Object 21"/>
          <p:cNvGraphicFramePr>
            <a:graphicFrameLocks/>
          </p:cNvGraphicFramePr>
          <p:nvPr/>
        </p:nvGraphicFramePr>
        <p:xfrm>
          <a:off x="571472" y="5072074"/>
          <a:ext cx="6715172" cy="12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14" imgW="6527800" imgH="1220788" progId="Equation.DSMT4">
                  <p:embed/>
                </p:oleObj>
              </mc:Choice>
              <mc:Fallback>
                <p:oleObj name="Equation" r:id="rId14" imgW="6527800" imgH="1220788" progId="Equation.DSMT4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5072074"/>
                        <a:ext cx="6715172" cy="1285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utoUpdateAnimBg="0"/>
      <p:bldP spid="53266" grpId="0" animBg="1"/>
      <p:bldP spid="5326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/>
          </p:cNvGraphicFramePr>
          <p:nvPr/>
        </p:nvGraphicFramePr>
        <p:xfrm>
          <a:off x="547688" y="276225"/>
          <a:ext cx="65278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4" imgW="6527800" imgH="1220788" progId="Equation.3">
                  <p:embed/>
                </p:oleObj>
              </mc:Choice>
              <mc:Fallback>
                <p:oleObj name="Equation" r:id="rId4" imgW="6527800" imgH="1220788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276225"/>
                        <a:ext cx="65278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/>
          </p:cNvGraphicFramePr>
          <p:nvPr/>
        </p:nvGraphicFramePr>
        <p:xfrm>
          <a:off x="533400" y="1455738"/>
          <a:ext cx="6738938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6" imgW="6738938" imgH="1173163" progId="Equation.3">
                  <p:embed/>
                </p:oleObj>
              </mc:Choice>
              <mc:Fallback>
                <p:oleObj name="Equation" r:id="rId6" imgW="6738938" imgH="1173163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55738"/>
                        <a:ext cx="6738938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/>
          </p:cNvGraphicFramePr>
          <p:nvPr/>
        </p:nvGraphicFramePr>
        <p:xfrm>
          <a:off x="533400" y="2887663"/>
          <a:ext cx="70993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8" imgW="7099300" imgH="1058863" progId="Equation.3">
                  <p:embed/>
                </p:oleObj>
              </mc:Choice>
              <mc:Fallback>
                <p:oleObj name="Equation" r:id="rId8" imgW="7099300" imgH="1058863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87663"/>
                        <a:ext cx="70993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/>
          </p:cNvGraphicFramePr>
          <p:nvPr/>
        </p:nvGraphicFramePr>
        <p:xfrm>
          <a:off x="547688" y="3933825"/>
          <a:ext cx="4152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10" imgW="4152900" imgH="1016000" progId="Equation.3">
                  <p:embed/>
                </p:oleObj>
              </mc:Choice>
              <mc:Fallback>
                <p:oleObj name="Equation" r:id="rId10" imgW="4152900" imgH="1016000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3933825"/>
                        <a:ext cx="4152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/>
          </p:cNvGraphicFramePr>
          <p:nvPr/>
        </p:nvGraphicFramePr>
        <p:xfrm>
          <a:off x="533400" y="5043488"/>
          <a:ext cx="20701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12" imgW="2070100" imgH="955675" progId="Equation.3">
                  <p:embed/>
                </p:oleObj>
              </mc:Choice>
              <mc:Fallback>
                <p:oleObj name="Equation" r:id="rId12" imgW="2070100" imgH="955675" progId="Equation.3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43488"/>
                        <a:ext cx="20701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/>
          </p:cNvGraphicFramePr>
          <p:nvPr/>
        </p:nvGraphicFramePr>
        <p:xfrm>
          <a:off x="3252788" y="5226050"/>
          <a:ext cx="437991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14" imgW="4379913" imgH="1030288" progId="Equation.3">
                  <p:embed/>
                </p:oleObj>
              </mc:Choice>
              <mc:Fallback>
                <p:oleObj name="Equation" r:id="rId14" imgW="4379913" imgH="1030288" progId="Equation.3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5226050"/>
                        <a:ext cx="4379912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495300"/>
            <a:ext cx="1143000" cy="685800"/>
          </a:xfrm>
          <a:noFill/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519113" y="1468438"/>
            <a:ext cx="3800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en-US" altLang="zh-CN"/>
              <a:t>1. </a:t>
            </a:r>
            <a:r>
              <a:rPr lang="zh-CN" altLang="en-US">
                <a:solidFill>
                  <a:srgbClr val="00FFFF"/>
                </a:solidFill>
              </a:rPr>
              <a:t>曲面</a:t>
            </a:r>
            <a:r>
              <a:rPr lang="en-US" altLang="zh-CN" i="1">
                <a:solidFill>
                  <a:srgbClr val="00FFFF"/>
                </a:solidFill>
              </a:rPr>
              <a:t>z </a:t>
            </a:r>
            <a:r>
              <a:rPr lang="en-US" altLang="zh-CN">
                <a:solidFill>
                  <a:srgbClr val="00FFFF"/>
                </a:solidFill>
              </a:rPr>
              <a:t>= </a:t>
            </a:r>
            <a:r>
              <a:rPr lang="en-US" altLang="zh-CN" i="1">
                <a:solidFill>
                  <a:srgbClr val="00FFFF"/>
                </a:solidFill>
              </a:rPr>
              <a:t>f </a:t>
            </a:r>
            <a:r>
              <a:rPr lang="en-US" altLang="zh-CN">
                <a:solidFill>
                  <a:srgbClr val="00FFFF"/>
                </a:solidFill>
              </a:rPr>
              <a:t>(</a:t>
            </a:r>
            <a:r>
              <a:rPr lang="en-US" altLang="zh-CN" i="1">
                <a:solidFill>
                  <a:srgbClr val="00FFFF"/>
                </a:solidFill>
              </a:rPr>
              <a:t>x</a:t>
            </a:r>
            <a:r>
              <a:rPr lang="en-US" altLang="zh-CN">
                <a:solidFill>
                  <a:srgbClr val="00FFFF"/>
                </a:solidFill>
              </a:rPr>
              <a:t>, </a:t>
            </a:r>
            <a:r>
              <a:rPr lang="en-US" altLang="zh-CN" i="1">
                <a:solidFill>
                  <a:srgbClr val="00FFFF"/>
                </a:solidFill>
              </a:rPr>
              <a:t>y</a:t>
            </a:r>
            <a:r>
              <a:rPr lang="en-US" altLang="zh-CN">
                <a:solidFill>
                  <a:srgbClr val="00FFFF"/>
                </a:solidFill>
              </a:rPr>
              <a:t>)</a:t>
            </a:r>
            <a:r>
              <a:rPr lang="zh-CN" altLang="en-US">
                <a:solidFill>
                  <a:srgbClr val="00FFFF"/>
                </a:solidFill>
              </a:rPr>
              <a:t>的面积</a:t>
            </a:r>
          </a:p>
        </p:txBody>
      </p:sp>
      <p:graphicFrame>
        <p:nvGraphicFramePr>
          <p:cNvPr id="57348" name="Object 4"/>
          <p:cNvGraphicFramePr>
            <a:graphicFrameLocks/>
          </p:cNvGraphicFramePr>
          <p:nvPr/>
        </p:nvGraphicFramePr>
        <p:xfrm>
          <a:off x="1447800" y="2276475"/>
          <a:ext cx="53276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4" imgW="5327650" imgH="1065213" progId="Equation.3">
                  <p:embed/>
                </p:oleObj>
              </mc:Choice>
              <mc:Fallback>
                <p:oleObj name="Equation" r:id="rId4" imgW="5327650" imgH="1065213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76475"/>
                        <a:ext cx="53276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31838" y="3587750"/>
            <a:ext cx="5849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其中</a:t>
            </a:r>
            <a:r>
              <a:rPr lang="en-US" altLang="zh-CN"/>
              <a:t>,  </a:t>
            </a:r>
            <a:r>
              <a:rPr lang="en-US" altLang="zh-CN" i="1"/>
              <a:t>D</a:t>
            </a:r>
            <a:r>
              <a:rPr lang="zh-CN" altLang="en-US"/>
              <a:t>为原曲面在 </a:t>
            </a:r>
            <a:r>
              <a:rPr lang="en-US" altLang="zh-CN" i="1"/>
              <a:t>xOy </a:t>
            </a:r>
            <a:r>
              <a:rPr lang="zh-CN" altLang="en-US"/>
              <a:t>面内的投影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4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1000" y="381000"/>
            <a:ext cx="434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altLang="zh-CN"/>
              <a:t>2. </a:t>
            </a:r>
            <a:r>
              <a:rPr lang="zh-CN" altLang="en-US">
                <a:solidFill>
                  <a:srgbClr val="00FFFF"/>
                </a:solidFill>
              </a:rPr>
              <a:t>非均匀薄板质心坐标</a:t>
            </a:r>
          </a:p>
        </p:txBody>
      </p:sp>
      <p:graphicFrame>
        <p:nvGraphicFramePr>
          <p:cNvPr id="59395" name="Object 3"/>
          <p:cNvGraphicFramePr>
            <a:graphicFrameLocks/>
          </p:cNvGraphicFramePr>
          <p:nvPr/>
        </p:nvGraphicFramePr>
        <p:xfrm>
          <a:off x="685800" y="3581400"/>
          <a:ext cx="7297738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4" imgW="7297738" imgH="2865438" progId="Equation.3">
                  <p:embed/>
                </p:oleObj>
              </mc:Choice>
              <mc:Fallback>
                <p:oleObj name="Equation" r:id="rId4" imgW="7297738" imgH="2865438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7297738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/>
          </p:cNvGraphicFramePr>
          <p:nvPr/>
        </p:nvGraphicFramePr>
        <p:xfrm>
          <a:off x="1143000" y="1171575"/>
          <a:ext cx="610870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6" imgW="6108700" imgH="1636713" progId="Equation.3">
                  <p:embed/>
                </p:oleObj>
              </mc:Choice>
              <mc:Fallback>
                <p:oleObj name="Equation" r:id="rId6" imgW="6108700" imgH="1636713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71575"/>
                        <a:ext cx="6108700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81000" y="2909888"/>
            <a:ext cx="4913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en-US" altLang="zh-CN"/>
              <a:t>3.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空间非均匀物体的质心坐标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/>
          </p:cNvGraphicFramePr>
          <p:nvPr/>
        </p:nvGraphicFramePr>
        <p:xfrm>
          <a:off x="990600" y="1219200"/>
          <a:ext cx="66484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4" imgW="6648450" imgH="893763" progId="Equation.3">
                  <p:embed/>
                </p:oleObj>
              </mc:Choice>
              <mc:Fallback>
                <p:oleObj name="Equation" r:id="rId4" imgW="6648450" imgH="893763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66484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57200" y="3429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altLang="zh-CN"/>
              <a:t>4. </a:t>
            </a:r>
            <a:r>
              <a:rPr lang="zh-CN" altLang="en-US">
                <a:solidFill>
                  <a:srgbClr val="00FFFF"/>
                </a:solidFill>
              </a:rPr>
              <a:t>非均匀薄板对 </a:t>
            </a:r>
            <a:r>
              <a:rPr lang="en-US" altLang="zh-CN" i="1">
                <a:solidFill>
                  <a:srgbClr val="00FFFF"/>
                </a:solidFill>
              </a:rPr>
              <a:t>x</a:t>
            </a:r>
            <a:r>
              <a:rPr lang="en-US" altLang="zh-CN">
                <a:solidFill>
                  <a:srgbClr val="00FFFF"/>
                </a:solidFill>
              </a:rPr>
              <a:t>, </a:t>
            </a:r>
            <a:r>
              <a:rPr lang="en-US" altLang="zh-CN" i="1">
                <a:solidFill>
                  <a:srgbClr val="00FFFF"/>
                </a:solidFill>
              </a:rPr>
              <a:t>y </a:t>
            </a:r>
            <a:r>
              <a:rPr lang="zh-CN" altLang="en-US">
                <a:solidFill>
                  <a:srgbClr val="00FFFF"/>
                </a:solidFill>
              </a:rPr>
              <a:t>轴的转动惯量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57200" y="2100263"/>
            <a:ext cx="739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altLang="zh-CN"/>
              <a:t>5. </a:t>
            </a:r>
            <a:r>
              <a:rPr lang="zh-CN" altLang="en-US">
                <a:solidFill>
                  <a:srgbClr val="00FFFF"/>
                </a:solidFill>
              </a:rPr>
              <a:t>空间非均匀物体对 </a:t>
            </a:r>
            <a:r>
              <a:rPr lang="en-US" altLang="zh-CN" i="1">
                <a:solidFill>
                  <a:srgbClr val="00FFFF"/>
                </a:solidFill>
              </a:rPr>
              <a:t>x</a:t>
            </a:r>
            <a:r>
              <a:rPr lang="en-US" altLang="zh-CN">
                <a:solidFill>
                  <a:srgbClr val="00FFFF"/>
                </a:solidFill>
              </a:rPr>
              <a:t>, </a:t>
            </a:r>
            <a:r>
              <a:rPr lang="en-US" altLang="zh-CN" i="1">
                <a:solidFill>
                  <a:srgbClr val="00FFFF"/>
                </a:solidFill>
              </a:rPr>
              <a:t>y</a:t>
            </a:r>
            <a:r>
              <a:rPr lang="en-US" altLang="zh-CN">
                <a:solidFill>
                  <a:srgbClr val="00FFFF"/>
                </a:solidFill>
              </a:rPr>
              <a:t>,</a:t>
            </a:r>
            <a:r>
              <a:rPr lang="en-US" altLang="zh-CN" i="1">
                <a:solidFill>
                  <a:srgbClr val="00FFFF"/>
                </a:solidFill>
              </a:rPr>
              <a:t> z  </a:t>
            </a:r>
            <a:r>
              <a:rPr lang="zh-CN" altLang="en-US">
                <a:solidFill>
                  <a:srgbClr val="00FFFF"/>
                </a:solidFill>
              </a:rPr>
              <a:t>轴的转动惯量</a:t>
            </a:r>
          </a:p>
        </p:txBody>
      </p:sp>
      <p:graphicFrame>
        <p:nvGraphicFramePr>
          <p:cNvPr id="61445" name="Object 5"/>
          <p:cNvGraphicFramePr>
            <a:graphicFrameLocks/>
          </p:cNvGraphicFramePr>
          <p:nvPr/>
        </p:nvGraphicFramePr>
        <p:xfrm>
          <a:off x="1022350" y="2971800"/>
          <a:ext cx="452120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6" imgW="4521200" imgH="2706688" progId="Equation.3">
                  <p:embed/>
                </p:oleObj>
              </mc:Choice>
              <mc:Fallback>
                <p:oleObj name="Equation" r:id="rId6" imgW="4521200" imgH="2706688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2971800"/>
                        <a:ext cx="4521200" cy="270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ChangeArrowheads="1"/>
          </p:cNvSpPr>
          <p:nvPr/>
        </p:nvSpPr>
        <p:spPr bwMode="auto">
          <a:xfrm>
            <a:off x="685800" y="457200"/>
            <a:ext cx="328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故有曲面面积公式</a:t>
            </a:r>
          </a:p>
        </p:txBody>
      </p:sp>
      <p:graphicFrame>
        <p:nvGraphicFramePr>
          <p:cNvPr id="8195" name="Object 3"/>
          <p:cNvGraphicFramePr>
            <a:graphicFrameLocks/>
          </p:cNvGraphicFramePr>
          <p:nvPr/>
        </p:nvGraphicFramePr>
        <p:xfrm>
          <a:off x="1208088" y="1250950"/>
          <a:ext cx="566261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5662613" imgH="747713" progId="Equation.3">
                  <p:embed/>
                </p:oleObj>
              </mc:Choice>
              <mc:Fallback>
                <p:oleObj name="Equation" r:id="rId4" imgW="5662613" imgH="747713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250950"/>
                        <a:ext cx="5662612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449388" y="2058988"/>
            <a:ext cx="5407025" cy="1216025"/>
          </a:xfrm>
          <a:prstGeom prst="rect">
            <a:avLst/>
          </a:prstGeom>
          <a:solidFill>
            <a:srgbClr val="000099"/>
          </a:solidFill>
          <a:ln w="127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197" name="Object 5"/>
          <p:cNvGraphicFramePr>
            <a:graphicFrameLocks/>
          </p:cNvGraphicFramePr>
          <p:nvPr/>
        </p:nvGraphicFramePr>
        <p:xfrm>
          <a:off x="1447800" y="2224088"/>
          <a:ext cx="532765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5327650" imgH="1065213" progId="Equation.3">
                  <p:embed/>
                </p:oleObj>
              </mc:Choice>
              <mc:Fallback>
                <p:oleObj name="Equation" r:id="rId6" imgW="5327650" imgH="1065213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24088"/>
                        <a:ext cx="532765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09600" y="35052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若光滑曲面方程为</a:t>
            </a:r>
          </a:p>
        </p:txBody>
      </p:sp>
      <p:graphicFrame>
        <p:nvGraphicFramePr>
          <p:cNvPr id="8199" name="Object 7"/>
          <p:cNvGraphicFramePr>
            <a:graphicFrameLocks/>
          </p:cNvGraphicFramePr>
          <p:nvPr/>
        </p:nvGraphicFramePr>
        <p:xfrm>
          <a:off x="1447800" y="4351338"/>
          <a:ext cx="54229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8" imgW="5422900" imgH="1023938" progId="Equation.3">
                  <p:embed/>
                </p:oleObj>
              </mc:Choice>
              <mc:Fallback>
                <p:oleObj name="Equation" r:id="rId8" imgW="5422900" imgH="1023938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51338"/>
                        <a:ext cx="542290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/>
          </p:cNvGraphicFramePr>
          <p:nvPr/>
        </p:nvGraphicFramePr>
        <p:xfrm>
          <a:off x="3557588" y="3519488"/>
          <a:ext cx="36941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0" imgW="3694113" imgH="554038" progId="Equation.3">
                  <p:embed/>
                </p:oleObj>
              </mc:Choice>
              <mc:Fallback>
                <p:oleObj name="Equation" r:id="rId10" imgW="3694113" imgH="554038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3519488"/>
                        <a:ext cx="369411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239000" y="35194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/>
              <a:t>则有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04800" y="23622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CN" altLang="en-US"/>
              <a:t>即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595313" y="5583238"/>
            <a:ext cx="575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类似有投影到 </a:t>
            </a:r>
            <a:r>
              <a:rPr lang="en-US" altLang="zh-CN" i="1"/>
              <a:t>xOz </a:t>
            </a:r>
            <a:r>
              <a:rPr lang="zh-CN" altLang="en-US"/>
              <a:t>面上的积分公式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8" grpId="0" build="p" autoUpdateAnimBg="0"/>
      <p:bldP spid="8201" grpId="0" autoUpdateAnimBg="0"/>
      <p:bldP spid="8202" grpId="0" build="p" autoUpdateAnimBg="0"/>
      <p:bldP spid="820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57200" y="300038"/>
            <a:ext cx="510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altLang="zh-CN"/>
              <a:t>6.</a:t>
            </a:r>
            <a:r>
              <a:rPr lang="en-US" altLang="zh-CN">
                <a:solidFill>
                  <a:srgbClr val="00FFFF"/>
                </a:solidFill>
                <a:latin typeface="楷体_GB2312" pitchFamily="49" charset="-122"/>
              </a:rPr>
              <a:t> 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平面薄板对单位质点的引力</a:t>
            </a:r>
          </a:p>
        </p:txBody>
      </p:sp>
      <p:graphicFrame>
        <p:nvGraphicFramePr>
          <p:cNvPr id="63491" name="Object 3"/>
          <p:cNvGraphicFramePr>
            <a:graphicFrameLocks/>
          </p:cNvGraphicFramePr>
          <p:nvPr/>
        </p:nvGraphicFramePr>
        <p:xfrm>
          <a:off x="815975" y="3463925"/>
          <a:ext cx="51196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4" imgW="5119688" imgH="968375" progId="Equation.3">
                  <p:embed/>
                </p:oleObj>
              </mc:Choice>
              <mc:Fallback>
                <p:oleObj name="Equation" r:id="rId4" imgW="5119688" imgH="968375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3463925"/>
                        <a:ext cx="51196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/>
          </p:cNvGraphicFramePr>
          <p:nvPr/>
        </p:nvGraphicFramePr>
        <p:xfrm>
          <a:off x="815975" y="4419600"/>
          <a:ext cx="51196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6" imgW="5119688" imgH="968375" progId="Equation.3">
                  <p:embed/>
                </p:oleObj>
              </mc:Choice>
              <mc:Fallback>
                <p:oleObj name="Equation" r:id="rId6" imgW="5119688" imgH="968375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4419600"/>
                        <a:ext cx="51196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/>
          </p:cNvGraphicFramePr>
          <p:nvPr/>
        </p:nvGraphicFramePr>
        <p:xfrm>
          <a:off x="815975" y="5375275"/>
          <a:ext cx="51196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8" imgW="5119688" imgH="996950" progId="Equation.3">
                  <p:embed/>
                </p:oleObj>
              </mc:Choice>
              <mc:Fallback>
                <p:oleObj name="Equation" r:id="rId8" imgW="5119688" imgH="996950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5375275"/>
                        <a:ext cx="511968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/>
          </p:cNvGraphicFramePr>
          <p:nvPr/>
        </p:nvGraphicFramePr>
        <p:xfrm>
          <a:off x="968375" y="909638"/>
          <a:ext cx="4759325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10" imgW="4759325" imgH="1865313" progId="Equation.3">
                  <p:embed/>
                </p:oleObj>
              </mc:Choice>
              <mc:Fallback>
                <p:oleObj name="Equation" r:id="rId10" imgW="4759325" imgH="1865313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909638"/>
                        <a:ext cx="4759325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57200" y="2854325"/>
            <a:ext cx="510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altLang="zh-CN"/>
              <a:t>7.</a:t>
            </a:r>
            <a:r>
              <a:rPr lang="en-US" altLang="zh-CN">
                <a:solidFill>
                  <a:srgbClr val="00FFFF"/>
                </a:solidFill>
                <a:latin typeface="楷体_GB2312" pitchFamily="49" charset="-122"/>
              </a:rPr>
              <a:t> 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空间物质对单位质点的引力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49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533400"/>
            <a:ext cx="1295400" cy="685800"/>
          </a:xfrm>
          <a:noFill/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68313" y="2205038"/>
            <a:ext cx="8382000" cy="258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sz="5400" dirty="0" smtClean="0"/>
              <a:t>P</a:t>
            </a:r>
            <a:r>
              <a:rPr lang="en-US" altLang="zh-CN" sz="2400" dirty="0" smtClean="0"/>
              <a:t>177</a:t>
            </a:r>
            <a:r>
              <a:rPr lang="en-US" altLang="zh-CN" sz="3200" dirty="0" smtClean="0"/>
              <a:t>-</a:t>
            </a:r>
            <a:r>
              <a:rPr lang="en-US" altLang="zh-CN" sz="2400" dirty="0" smtClean="0"/>
              <a:t>178</a:t>
            </a:r>
            <a:r>
              <a:rPr lang="en-US" altLang="zh-CN" sz="5400" dirty="0" smtClean="0"/>
              <a:t>   </a:t>
            </a:r>
            <a:endParaRPr lang="en-US" altLang="zh-CN" sz="5400" dirty="0"/>
          </a:p>
          <a:p>
            <a:endParaRPr lang="en-US" altLang="zh-CN" sz="5400" dirty="0"/>
          </a:p>
          <a:p>
            <a:r>
              <a:rPr lang="en-US" altLang="zh-CN" sz="5400"/>
              <a:t>      </a:t>
            </a:r>
            <a:r>
              <a:rPr lang="en-US" altLang="zh-CN" sz="5400" smtClean="0"/>
              <a:t>          1</a:t>
            </a:r>
            <a:endParaRPr lang="en-US" altLang="zh-CN" sz="5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ChangeArrowheads="1"/>
          </p:cNvSpPr>
          <p:nvPr/>
        </p:nvSpPr>
        <p:spPr bwMode="auto">
          <a:xfrm>
            <a:off x="547688" y="381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09600" y="10668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3084" name="Rectangle 4"/>
          <p:cNvSpPr>
            <a:spLocks noChangeArrowheads="1"/>
          </p:cNvSpPr>
          <p:nvPr/>
        </p:nvSpPr>
        <p:spPr bwMode="auto">
          <a:xfrm>
            <a:off x="1462088" y="381000"/>
            <a:ext cx="4903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6038" rIns="90488" bIns="46038">
            <a:spAutoFit/>
          </a:bodyPr>
          <a:lstStyle/>
          <a:p>
            <a:r>
              <a:rPr lang="zh-CN" altLang="en-US"/>
              <a:t>计算半径为 </a:t>
            </a:r>
            <a:r>
              <a:rPr lang="en-US" altLang="zh-CN" i="1"/>
              <a:t>a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的球的表面积 </a:t>
            </a:r>
            <a:r>
              <a:rPr lang="en-US" altLang="zh-CN"/>
              <a:t>.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400175" y="1062038"/>
            <a:ext cx="4913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以球心为原点建立直角坐标系</a:t>
            </a:r>
            <a:r>
              <a:rPr lang="en-US" altLang="zh-CN"/>
              <a:t>.</a:t>
            </a:r>
          </a:p>
        </p:txBody>
      </p:sp>
      <p:graphicFrame>
        <p:nvGraphicFramePr>
          <p:cNvPr id="10246" name="Object 6"/>
          <p:cNvGraphicFramePr>
            <a:graphicFrameLocks/>
          </p:cNvGraphicFramePr>
          <p:nvPr/>
        </p:nvGraphicFramePr>
        <p:xfrm>
          <a:off x="228600" y="3276600"/>
          <a:ext cx="57816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5781675" imgH="1065213" progId="Equation.3">
                  <p:embed/>
                </p:oleObj>
              </mc:Choice>
              <mc:Fallback>
                <p:oleObj name="Equation" r:id="rId4" imgW="5781675" imgH="1065213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76600"/>
                        <a:ext cx="57816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62000" y="1600200"/>
            <a:ext cx="232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球面方程为：</a:t>
            </a:r>
          </a:p>
        </p:txBody>
      </p:sp>
      <p:graphicFrame>
        <p:nvGraphicFramePr>
          <p:cNvPr id="10248" name="Object 8"/>
          <p:cNvGraphicFramePr>
            <a:graphicFrameLocks/>
          </p:cNvGraphicFramePr>
          <p:nvPr/>
        </p:nvGraphicFramePr>
        <p:xfrm>
          <a:off x="3048000" y="1600200"/>
          <a:ext cx="2717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6" imgW="2717800" imgH="554038" progId="Equation.3">
                  <p:embed/>
                </p:oleObj>
              </mc:Choice>
              <mc:Fallback>
                <p:oleObj name="Equation" r:id="rId6" imgW="2717800" imgH="554038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00200"/>
                        <a:ext cx="2717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47688" y="2122488"/>
            <a:ext cx="2324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利用对称性，</a:t>
            </a:r>
          </a:p>
        </p:txBody>
      </p:sp>
      <p:graphicFrame>
        <p:nvGraphicFramePr>
          <p:cNvPr id="10250" name="Object 10"/>
          <p:cNvGraphicFramePr>
            <a:graphicFrameLocks/>
          </p:cNvGraphicFramePr>
          <p:nvPr/>
        </p:nvGraphicFramePr>
        <p:xfrm>
          <a:off x="2667000" y="2209800"/>
          <a:ext cx="13350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8" imgW="1335088" imgH="490538" progId="Equation.3">
                  <p:embed/>
                </p:oleObj>
              </mc:Choice>
              <mc:Fallback>
                <p:oleObj name="Equation" r:id="rId8" imgW="1335088" imgH="490538" progId="Equation.3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09800"/>
                        <a:ext cx="13350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038600" y="2133600"/>
            <a:ext cx="1252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其中，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46113" y="2689225"/>
            <a:ext cx="4632325" cy="523875"/>
            <a:chOff x="407" y="1694"/>
            <a:chExt cx="2918" cy="330"/>
          </a:xfrm>
        </p:grpSpPr>
        <p:graphicFrame>
          <p:nvGraphicFramePr>
            <p:cNvPr id="3081" name="Object 12"/>
            <p:cNvGraphicFramePr>
              <a:graphicFrameLocks/>
            </p:cNvGraphicFramePr>
            <p:nvPr/>
          </p:nvGraphicFramePr>
          <p:xfrm>
            <a:off x="407" y="1728"/>
            <a:ext cx="26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Equation" r:id="rId10" imgW="417513" imgH="469900" progId="Equation.3">
                    <p:embed/>
                  </p:oleObj>
                </mc:Choice>
                <mc:Fallback>
                  <p:oleObj name="Equation" r:id="rId10" imgW="417513" imgH="469900" progId="Equation.3">
                    <p:embed/>
                    <p:pic>
                      <p:nvPicPr>
                        <p:cNvPr id="0" name="Picture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1728"/>
                          <a:ext cx="26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" name="Rectangle 13"/>
            <p:cNvSpPr>
              <a:spLocks noChangeArrowheads="1"/>
            </p:cNvSpPr>
            <p:nvPr/>
          </p:nvSpPr>
          <p:spPr bwMode="auto">
            <a:xfrm>
              <a:off x="624" y="1694"/>
              <a:ext cx="27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zh-CN" altLang="en-US"/>
                <a:t>是球在第一卦限内的面积 </a:t>
              </a:r>
              <a:r>
                <a:rPr lang="en-US" altLang="zh-CN"/>
                <a:t>.</a:t>
              </a:r>
            </a:p>
          </p:txBody>
        </p:sp>
      </p:grpSp>
      <p:graphicFrame>
        <p:nvGraphicFramePr>
          <p:cNvPr id="10255" name="Object 15"/>
          <p:cNvGraphicFramePr>
            <a:graphicFrameLocks/>
          </p:cNvGraphicFramePr>
          <p:nvPr/>
        </p:nvGraphicFramePr>
        <p:xfrm>
          <a:off x="6172200" y="4038600"/>
          <a:ext cx="26797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12" imgW="2679700" imgH="636588" progId="Equation.3">
                  <p:embed/>
                </p:oleObj>
              </mc:Choice>
              <mc:Fallback>
                <p:oleObj name="Equation" r:id="rId12" imgW="2679700" imgH="636588" progId="Equation.3">
                  <p:embed/>
                  <p:pic>
                    <p:nvPicPr>
                      <p:cNvPr id="0" name="Picture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038600"/>
                        <a:ext cx="26797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/>
          </p:cNvGraphicFramePr>
          <p:nvPr/>
        </p:nvGraphicFramePr>
        <p:xfrm>
          <a:off x="749300" y="4419600"/>
          <a:ext cx="476408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14" imgW="4764088" imgH="1208088" progId="Equation.3">
                  <p:embed/>
                </p:oleObj>
              </mc:Choice>
              <mc:Fallback>
                <p:oleObj name="Equation" r:id="rId14" imgW="4764088" imgH="1208088" progId="Equation.3">
                  <p:embed/>
                  <p:pic>
                    <p:nvPicPr>
                      <p:cNvPr id="0" name="Picture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419600"/>
                        <a:ext cx="4764088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/>
          </p:cNvGraphicFramePr>
          <p:nvPr/>
        </p:nvGraphicFramePr>
        <p:xfrm>
          <a:off x="6096000" y="4648200"/>
          <a:ext cx="27559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16" imgW="2755900" imgH="987425" progId="Equation.3">
                  <p:embed/>
                </p:oleObj>
              </mc:Choice>
              <mc:Fallback>
                <p:oleObj name="Equation" r:id="rId16" imgW="2755900" imgH="987425" progId="Equation.3">
                  <p:embed/>
                  <p:pic>
                    <p:nvPicPr>
                      <p:cNvPr id="0" name="Picture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648200"/>
                        <a:ext cx="27559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/>
          </p:cNvGraphicFramePr>
          <p:nvPr/>
        </p:nvGraphicFramePr>
        <p:xfrm>
          <a:off x="758825" y="5562600"/>
          <a:ext cx="36782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18" imgW="3678238" imgH="1003300" progId="Equation.3">
                  <p:embed/>
                </p:oleObj>
              </mc:Choice>
              <mc:Fallback>
                <p:oleObj name="Equation" r:id="rId18" imgW="3678238" imgH="1003300" progId="Equation.3">
                  <p:embed/>
                  <p:pic>
                    <p:nvPicPr>
                      <p:cNvPr id="0" name="Picture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5562600"/>
                        <a:ext cx="367823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324600" y="457200"/>
            <a:ext cx="2362200" cy="2424113"/>
            <a:chOff x="3984" y="288"/>
            <a:chExt cx="1488" cy="1527"/>
          </a:xfrm>
        </p:grpSpPr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 flipH="1">
              <a:off x="3984" y="1116"/>
              <a:ext cx="672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4656" y="1116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 flipV="1">
              <a:off x="4656" y="336"/>
              <a:ext cx="0" cy="7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4151" y="611"/>
              <a:ext cx="1010" cy="1010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4151" y="1019"/>
              <a:ext cx="1010" cy="1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4656" y="612"/>
              <a:ext cx="0" cy="5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4250" y="1116"/>
              <a:ext cx="40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4656" y="1116"/>
              <a:ext cx="5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auto">
            <a:xfrm>
              <a:off x="4507" y="588"/>
              <a:ext cx="150" cy="625"/>
            </a:xfrm>
            <a:custGeom>
              <a:avLst/>
              <a:gdLst>
                <a:gd name="T0" fmla="*/ 149 w 150"/>
                <a:gd name="T1" fmla="*/ 0 h 625"/>
                <a:gd name="T2" fmla="*/ 136 w 150"/>
                <a:gd name="T3" fmla="*/ 18 h 625"/>
                <a:gd name="T4" fmla="*/ 122 w 150"/>
                <a:gd name="T5" fmla="*/ 36 h 625"/>
                <a:gd name="T6" fmla="*/ 109 w 150"/>
                <a:gd name="T7" fmla="*/ 54 h 625"/>
                <a:gd name="T8" fmla="*/ 97 w 150"/>
                <a:gd name="T9" fmla="*/ 73 h 625"/>
                <a:gd name="T10" fmla="*/ 84 w 150"/>
                <a:gd name="T11" fmla="*/ 93 h 625"/>
                <a:gd name="T12" fmla="*/ 73 w 150"/>
                <a:gd name="T13" fmla="*/ 113 h 625"/>
                <a:gd name="T14" fmla="*/ 68 w 150"/>
                <a:gd name="T15" fmla="*/ 123 h 625"/>
                <a:gd name="T16" fmla="*/ 63 w 150"/>
                <a:gd name="T17" fmla="*/ 134 h 625"/>
                <a:gd name="T18" fmla="*/ 58 w 150"/>
                <a:gd name="T19" fmla="*/ 145 h 625"/>
                <a:gd name="T20" fmla="*/ 53 w 150"/>
                <a:gd name="T21" fmla="*/ 156 h 625"/>
                <a:gd name="T22" fmla="*/ 44 w 150"/>
                <a:gd name="T23" fmla="*/ 179 h 625"/>
                <a:gd name="T24" fmla="*/ 37 w 150"/>
                <a:gd name="T25" fmla="*/ 203 h 625"/>
                <a:gd name="T26" fmla="*/ 29 w 150"/>
                <a:gd name="T27" fmla="*/ 228 h 625"/>
                <a:gd name="T28" fmla="*/ 23 w 150"/>
                <a:gd name="T29" fmla="*/ 254 h 625"/>
                <a:gd name="T30" fmla="*/ 17 w 150"/>
                <a:gd name="T31" fmla="*/ 280 h 625"/>
                <a:gd name="T32" fmla="*/ 12 w 150"/>
                <a:gd name="T33" fmla="*/ 307 h 625"/>
                <a:gd name="T34" fmla="*/ 9 w 150"/>
                <a:gd name="T35" fmla="*/ 335 h 625"/>
                <a:gd name="T36" fmla="*/ 5 w 150"/>
                <a:gd name="T37" fmla="*/ 364 h 625"/>
                <a:gd name="T38" fmla="*/ 4 w 150"/>
                <a:gd name="T39" fmla="*/ 379 h 625"/>
                <a:gd name="T40" fmla="*/ 3 w 150"/>
                <a:gd name="T41" fmla="*/ 394 h 625"/>
                <a:gd name="T42" fmla="*/ 2 w 150"/>
                <a:gd name="T43" fmla="*/ 409 h 625"/>
                <a:gd name="T44" fmla="*/ 1 w 150"/>
                <a:gd name="T45" fmla="*/ 425 h 625"/>
                <a:gd name="T46" fmla="*/ 0 w 150"/>
                <a:gd name="T47" fmla="*/ 457 h 625"/>
                <a:gd name="T48" fmla="*/ 0 w 150"/>
                <a:gd name="T49" fmla="*/ 489 h 625"/>
                <a:gd name="T50" fmla="*/ 1 w 150"/>
                <a:gd name="T51" fmla="*/ 522 h 625"/>
                <a:gd name="T52" fmla="*/ 2 w 150"/>
                <a:gd name="T53" fmla="*/ 556 h 625"/>
                <a:gd name="T54" fmla="*/ 4 w 150"/>
                <a:gd name="T55" fmla="*/ 590 h 625"/>
                <a:gd name="T56" fmla="*/ 5 w 150"/>
                <a:gd name="T57" fmla="*/ 624 h 62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0"/>
                <a:gd name="T88" fmla="*/ 0 h 625"/>
                <a:gd name="T89" fmla="*/ 150 w 150"/>
                <a:gd name="T90" fmla="*/ 625 h 62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0" h="625">
                  <a:moveTo>
                    <a:pt x="149" y="0"/>
                  </a:moveTo>
                  <a:lnTo>
                    <a:pt x="136" y="18"/>
                  </a:lnTo>
                  <a:lnTo>
                    <a:pt x="122" y="36"/>
                  </a:lnTo>
                  <a:lnTo>
                    <a:pt x="109" y="54"/>
                  </a:lnTo>
                  <a:lnTo>
                    <a:pt x="97" y="73"/>
                  </a:lnTo>
                  <a:lnTo>
                    <a:pt x="84" y="93"/>
                  </a:lnTo>
                  <a:lnTo>
                    <a:pt x="73" y="113"/>
                  </a:lnTo>
                  <a:lnTo>
                    <a:pt x="68" y="123"/>
                  </a:lnTo>
                  <a:lnTo>
                    <a:pt x="63" y="134"/>
                  </a:lnTo>
                  <a:lnTo>
                    <a:pt x="58" y="145"/>
                  </a:lnTo>
                  <a:lnTo>
                    <a:pt x="53" y="156"/>
                  </a:lnTo>
                  <a:lnTo>
                    <a:pt x="44" y="179"/>
                  </a:lnTo>
                  <a:lnTo>
                    <a:pt x="37" y="203"/>
                  </a:lnTo>
                  <a:lnTo>
                    <a:pt x="29" y="228"/>
                  </a:lnTo>
                  <a:lnTo>
                    <a:pt x="23" y="254"/>
                  </a:lnTo>
                  <a:lnTo>
                    <a:pt x="17" y="280"/>
                  </a:lnTo>
                  <a:lnTo>
                    <a:pt x="12" y="307"/>
                  </a:lnTo>
                  <a:lnTo>
                    <a:pt x="9" y="335"/>
                  </a:lnTo>
                  <a:lnTo>
                    <a:pt x="5" y="364"/>
                  </a:lnTo>
                  <a:lnTo>
                    <a:pt x="4" y="379"/>
                  </a:lnTo>
                  <a:lnTo>
                    <a:pt x="3" y="394"/>
                  </a:lnTo>
                  <a:lnTo>
                    <a:pt x="2" y="409"/>
                  </a:lnTo>
                  <a:lnTo>
                    <a:pt x="1" y="425"/>
                  </a:lnTo>
                  <a:lnTo>
                    <a:pt x="0" y="457"/>
                  </a:lnTo>
                  <a:lnTo>
                    <a:pt x="0" y="489"/>
                  </a:lnTo>
                  <a:lnTo>
                    <a:pt x="1" y="522"/>
                  </a:lnTo>
                  <a:lnTo>
                    <a:pt x="2" y="556"/>
                  </a:lnTo>
                  <a:lnTo>
                    <a:pt x="4" y="590"/>
                  </a:lnTo>
                  <a:lnTo>
                    <a:pt x="5" y="624"/>
                  </a:lnTo>
                </a:path>
              </a:pathLst>
            </a:custGeom>
            <a:noFill/>
            <a:ln w="25400" cap="rnd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Rectangle 28"/>
            <p:cNvSpPr>
              <a:spLocks noChangeArrowheads="1"/>
            </p:cNvSpPr>
            <p:nvPr/>
          </p:nvSpPr>
          <p:spPr bwMode="auto">
            <a:xfrm>
              <a:off x="4032" y="1488"/>
              <a:ext cx="2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3101" name="Rectangle 29"/>
            <p:cNvSpPr>
              <a:spLocks noChangeArrowheads="1"/>
            </p:cNvSpPr>
            <p:nvPr/>
          </p:nvSpPr>
          <p:spPr bwMode="auto">
            <a:xfrm>
              <a:off x="5232" y="1056"/>
              <a:ext cx="2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4656" y="288"/>
              <a:ext cx="2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5" grpId="0" autoUpdateAnimBg="0"/>
      <p:bldP spid="10247" grpId="0" autoUpdateAnimBg="0"/>
      <p:bldP spid="10249" grpId="0" autoUpdateAnimBg="0"/>
      <p:bldP spid="102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/>
          </p:cNvGraphicFramePr>
          <p:nvPr/>
        </p:nvGraphicFramePr>
        <p:xfrm>
          <a:off x="755650" y="4149725"/>
          <a:ext cx="1346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1346200" imgH="598488" progId="Equation.3">
                  <p:embed/>
                </p:oleObj>
              </mc:Choice>
              <mc:Fallback>
                <p:oleObj name="Equation" r:id="rId4" imgW="1346200" imgH="598488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149725"/>
                        <a:ext cx="13462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/>
          </p:cNvGraphicFramePr>
          <p:nvPr/>
        </p:nvGraphicFramePr>
        <p:xfrm>
          <a:off x="827088" y="692150"/>
          <a:ext cx="40322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6" imgW="3678238" imgH="1003300" progId="Equation.3">
                  <p:embed/>
                </p:oleObj>
              </mc:Choice>
              <mc:Fallback>
                <p:oleObj name="Equation" r:id="rId6" imgW="3678238" imgH="1003300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2150"/>
                        <a:ext cx="40322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/>
          </p:cNvGraphicFramePr>
          <p:nvPr/>
        </p:nvGraphicFramePr>
        <p:xfrm>
          <a:off x="755650" y="1916113"/>
          <a:ext cx="16129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8" imgW="685502" imgH="406224" progId="Equation.3">
                  <p:embed/>
                </p:oleObj>
              </mc:Choice>
              <mc:Fallback>
                <p:oleObj name="公式" r:id="rId8" imgW="685502" imgH="406224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16113"/>
                        <a:ext cx="16129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4" name="Group 17"/>
          <p:cNvGrpSpPr>
            <a:grpSpLocks/>
          </p:cNvGrpSpPr>
          <p:nvPr/>
        </p:nvGrpSpPr>
        <p:grpSpPr bwMode="auto">
          <a:xfrm>
            <a:off x="6400800" y="914400"/>
            <a:ext cx="2362200" cy="2424113"/>
            <a:chOff x="4032" y="576"/>
            <a:chExt cx="1488" cy="1527"/>
          </a:xfrm>
        </p:grpSpPr>
        <p:sp>
          <p:nvSpPr>
            <p:cNvPr id="4105" name="Line 5"/>
            <p:cNvSpPr>
              <a:spLocks noChangeShapeType="1"/>
            </p:cNvSpPr>
            <p:nvPr/>
          </p:nvSpPr>
          <p:spPr bwMode="auto">
            <a:xfrm flipH="1">
              <a:off x="4032" y="1404"/>
              <a:ext cx="672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Line 6"/>
            <p:cNvSpPr>
              <a:spLocks noChangeShapeType="1"/>
            </p:cNvSpPr>
            <p:nvPr/>
          </p:nvSpPr>
          <p:spPr bwMode="auto">
            <a:xfrm>
              <a:off x="4704" y="1404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Line 7"/>
            <p:cNvSpPr>
              <a:spLocks noChangeShapeType="1"/>
            </p:cNvSpPr>
            <p:nvPr/>
          </p:nvSpPr>
          <p:spPr bwMode="auto">
            <a:xfrm flipV="1">
              <a:off x="4704" y="624"/>
              <a:ext cx="0" cy="7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Oval 8"/>
            <p:cNvSpPr>
              <a:spLocks noChangeArrowheads="1"/>
            </p:cNvSpPr>
            <p:nvPr/>
          </p:nvSpPr>
          <p:spPr bwMode="auto">
            <a:xfrm>
              <a:off x="4199" y="899"/>
              <a:ext cx="1010" cy="1010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9"/>
            <p:cNvSpPr>
              <a:spLocks noChangeArrowheads="1"/>
            </p:cNvSpPr>
            <p:nvPr/>
          </p:nvSpPr>
          <p:spPr bwMode="auto">
            <a:xfrm>
              <a:off x="4199" y="1307"/>
              <a:ext cx="1010" cy="1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>
              <a:off x="4704" y="900"/>
              <a:ext cx="0" cy="5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Line 11"/>
            <p:cNvSpPr>
              <a:spLocks noChangeShapeType="1"/>
            </p:cNvSpPr>
            <p:nvPr/>
          </p:nvSpPr>
          <p:spPr bwMode="auto">
            <a:xfrm flipH="1">
              <a:off x="4298" y="1404"/>
              <a:ext cx="40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12"/>
            <p:cNvSpPr>
              <a:spLocks noChangeShapeType="1"/>
            </p:cNvSpPr>
            <p:nvPr/>
          </p:nvSpPr>
          <p:spPr bwMode="auto">
            <a:xfrm>
              <a:off x="4704" y="1404"/>
              <a:ext cx="5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3"/>
            <p:cNvSpPr>
              <a:spLocks/>
            </p:cNvSpPr>
            <p:nvPr/>
          </p:nvSpPr>
          <p:spPr bwMode="auto">
            <a:xfrm>
              <a:off x="4555" y="876"/>
              <a:ext cx="150" cy="625"/>
            </a:xfrm>
            <a:custGeom>
              <a:avLst/>
              <a:gdLst>
                <a:gd name="T0" fmla="*/ 149 w 150"/>
                <a:gd name="T1" fmla="*/ 0 h 625"/>
                <a:gd name="T2" fmla="*/ 136 w 150"/>
                <a:gd name="T3" fmla="*/ 18 h 625"/>
                <a:gd name="T4" fmla="*/ 122 w 150"/>
                <a:gd name="T5" fmla="*/ 36 h 625"/>
                <a:gd name="T6" fmla="*/ 109 w 150"/>
                <a:gd name="T7" fmla="*/ 54 h 625"/>
                <a:gd name="T8" fmla="*/ 97 w 150"/>
                <a:gd name="T9" fmla="*/ 73 h 625"/>
                <a:gd name="T10" fmla="*/ 84 w 150"/>
                <a:gd name="T11" fmla="*/ 93 h 625"/>
                <a:gd name="T12" fmla="*/ 73 w 150"/>
                <a:gd name="T13" fmla="*/ 113 h 625"/>
                <a:gd name="T14" fmla="*/ 68 w 150"/>
                <a:gd name="T15" fmla="*/ 123 h 625"/>
                <a:gd name="T16" fmla="*/ 63 w 150"/>
                <a:gd name="T17" fmla="*/ 134 h 625"/>
                <a:gd name="T18" fmla="*/ 58 w 150"/>
                <a:gd name="T19" fmla="*/ 145 h 625"/>
                <a:gd name="T20" fmla="*/ 53 w 150"/>
                <a:gd name="T21" fmla="*/ 156 h 625"/>
                <a:gd name="T22" fmla="*/ 44 w 150"/>
                <a:gd name="T23" fmla="*/ 179 h 625"/>
                <a:gd name="T24" fmla="*/ 37 w 150"/>
                <a:gd name="T25" fmla="*/ 203 h 625"/>
                <a:gd name="T26" fmla="*/ 29 w 150"/>
                <a:gd name="T27" fmla="*/ 228 h 625"/>
                <a:gd name="T28" fmla="*/ 23 w 150"/>
                <a:gd name="T29" fmla="*/ 254 h 625"/>
                <a:gd name="T30" fmla="*/ 17 w 150"/>
                <a:gd name="T31" fmla="*/ 280 h 625"/>
                <a:gd name="T32" fmla="*/ 12 w 150"/>
                <a:gd name="T33" fmla="*/ 307 h 625"/>
                <a:gd name="T34" fmla="*/ 9 w 150"/>
                <a:gd name="T35" fmla="*/ 335 h 625"/>
                <a:gd name="T36" fmla="*/ 5 w 150"/>
                <a:gd name="T37" fmla="*/ 364 h 625"/>
                <a:gd name="T38" fmla="*/ 4 w 150"/>
                <a:gd name="T39" fmla="*/ 379 h 625"/>
                <a:gd name="T40" fmla="*/ 3 w 150"/>
                <a:gd name="T41" fmla="*/ 394 h 625"/>
                <a:gd name="T42" fmla="*/ 2 w 150"/>
                <a:gd name="T43" fmla="*/ 409 h 625"/>
                <a:gd name="T44" fmla="*/ 1 w 150"/>
                <a:gd name="T45" fmla="*/ 425 h 625"/>
                <a:gd name="T46" fmla="*/ 0 w 150"/>
                <a:gd name="T47" fmla="*/ 457 h 625"/>
                <a:gd name="T48" fmla="*/ 0 w 150"/>
                <a:gd name="T49" fmla="*/ 489 h 625"/>
                <a:gd name="T50" fmla="*/ 1 w 150"/>
                <a:gd name="T51" fmla="*/ 522 h 625"/>
                <a:gd name="T52" fmla="*/ 2 w 150"/>
                <a:gd name="T53" fmla="*/ 556 h 625"/>
                <a:gd name="T54" fmla="*/ 4 w 150"/>
                <a:gd name="T55" fmla="*/ 590 h 625"/>
                <a:gd name="T56" fmla="*/ 5 w 150"/>
                <a:gd name="T57" fmla="*/ 624 h 62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0"/>
                <a:gd name="T88" fmla="*/ 0 h 625"/>
                <a:gd name="T89" fmla="*/ 150 w 150"/>
                <a:gd name="T90" fmla="*/ 625 h 62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0" h="625">
                  <a:moveTo>
                    <a:pt x="149" y="0"/>
                  </a:moveTo>
                  <a:lnTo>
                    <a:pt x="136" y="18"/>
                  </a:lnTo>
                  <a:lnTo>
                    <a:pt x="122" y="36"/>
                  </a:lnTo>
                  <a:lnTo>
                    <a:pt x="109" y="54"/>
                  </a:lnTo>
                  <a:lnTo>
                    <a:pt x="97" y="73"/>
                  </a:lnTo>
                  <a:lnTo>
                    <a:pt x="84" y="93"/>
                  </a:lnTo>
                  <a:lnTo>
                    <a:pt x="73" y="113"/>
                  </a:lnTo>
                  <a:lnTo>
                    <a:pt x="68" y="123"/>
                  </a:lnTo>
                  <a:lnTo>
                    <a:pt x="63" y="134"/>
                  </a:lnTo>
                  <a:lnTo>
                    <a:pt x="58" y="145"/>
                  </a:lnTo>
                  <a:lnTo>
                    <a:pt x="53" y="156"/>
                  </a:lnTo>
                  <a:lnTo>
                    <a:pt x="44" y="179"/>
                  </a:lnTo>
                  <a:lnTo>
                    <a:pt x="37" y="203"/>
                  </a:lnTo>
                  <a:lnTo>
                    <a:pt x="29" y="228"/>
                  </a:lnTo>
                  <a:lnTo>
                    <a:pt x="23" y="254"/>
                  </a:lnTo>
                  <a:lnTo>
                    <a:pt x="17" y="280"/>
                  </a:lnTo>
                  <a:lnTo>
                    <a:pt x="12" y="307"/>
                  </a:lnTo>
                  <a:lnTo>
                    <a:pt x="9" y="335"/>
                  </a:lnTo>
                  <a:lnTo>
                    <a:pt x="5" y="364"/>
                  </a:lnTo>
                  <a:lnTo>
                    <a:pt x="4" y="379"/>
                  </a:lnTo>
                  <a:lnTo>
                    <a:pt x="3" y="394"/>
                  </a:lnTo>
                  <a:lnTo>
                    <a:pt x="2" y="409"/>
                  </a:lnTo>
                  <a:lnTo>
                    <a:pt x="1" y="425"/>
                  </a:lnTo>
                  <a:lnTo>
                    <a:pt x="0" y="457"/>
                  </a:lnTo>
                  <a:lnTo>
                    <a:pt x="0" y="489"/>
                  </a:lnTo>
                  <a:lnTo>
                    <a:pt x="1" y="522"/>
                  </a:lnTo>
                  <a:lnTo>
                    <a:pt x="2" y="556"/>
                  </a:lnTo>
                  <a:lnTo>
                    <a:pt x="4" y="590"/>
                  </a:lnTo>
                  <a:lnTo>
                    <a:pt x="5" y="624"/>
                  </a:lnTo>
                </a:path>
              </a:pathLst>
            </a:custGeom>
            <a:noFill/>
            <a:ln w="25400" cap="rnd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Rectangle 14"/>
            <p:cNvSpPr>
              <a:spLocks noChangeArrowheads="1"/>
            </p:cNvSpPr>
            <p:nvPr/>
          </p:nvSpPr>
          <p:spPr bwMode="auto">
            <a:xfrm>
              <a:off x="4080" y="1776"/>
              <a:ext cx="2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4115" name="Rectangle 15"/>
            <p:cNvSpPr>
              <a:spLocks noChangeArrowheads="1"/>
            </p:cNvSpPr>
            <p:nvPr/>
          </p:nvSpPr>
          <p:spPr bwMode="auto">
            <a:xfrm>
              <a:off x="5280" y="1344"/>
              <a:ext cx="2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4116" name="Rectangle 16"/>
            <p:cNvSpPr>
              <a:spLocks noChangeArrowheads="1"/>
            </p:cNvSpPr>
            <p:nvPr/>
          </p:nvSpPr>
          <p:spPr bwMode="auto">
            <a:xfrm>
              <a:off x="4704" y="576"/>
              <a:ext cx="2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</p:grpSp>
      <p:graphicFrame>
        <p:nvGraphicFramePr>
          <p:cNvPr id="12307" name="Object 19"/>
          <p:cNvGraphicFramePr>
            <a:graphicFrameLocks/>
          </p:cNvGraphicFramePr>
          <p:nvPr/>
        </p:nvGraphicFramePr>
        <p:xfrm>
          <a:off x="5649913" y="2071688"/>
          <a:ext cx="8509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10" imgW="850900" imgH="827088" progId="Equation.3">
                  <p:embed/>
                </p:oleObj>
              </mc:Choice>
              <mc:Fallback>
                <p:oleObj name="Equation" r:id="rId10" imgW="850900" imgH="827088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2071688"/>
                        <a:ext cx="8509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/>
          </p:cNvGraphicFramePr>
          <p:nvPr/>
        </p:nvGraphicFramePr>
        <p:xfrm>
          <a:off x="755650" y="2997200"/>
          <a:ext cx="32480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公式" r:id="rId12" imgW="1524000" imgH="533400" progId="Equation.3">
                  <p:embed/>
                </p:oleObj>
              </mc:Choice>
              <mc:Fallback>
                <p:oleObj name="公式" r:id="rId12" imgW="1524000" imgH="533400" progId="Equation.3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324802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/>
          </p:cNvGraphicFramePr>
          <p:nvPr/>
        </p:nvGraphicFramePr>
        <p:xfrm>
          <a:off x="2286000" y="1928813"/>
          <a:ext cx="34290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14" imgW="1422400" imgH="381000" progId="Equation.DSMT4">
                  <p:embed/>
                </p:oleObj>
              </mc:Choice>
              <mc:Fallback>
                <p:oleObj name="Equation" r:id="rId14" imgW="1422400" imgH="381000" progId="Equation.DSMT4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28813"/>
                        <a:ext cx="34290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" cy="533400"/>
          </a:xfrm>
          <a:noFill/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5129" name="Group 5"/>
          <p:cNvGrpSpPr>
            <a:grpSpLocks/>
          </p:cNvGrpSpPr>
          <p:nvPr/>
        </p:nvGrpSpPr>
        <p:grpSpPr bwMode="auto">
          <a:xfrm>
            <a:off x="442913" y="228600"/>
            <a:ext cx="8215312" cy="1520825"/>
            <a:chOff x="279" y="144"/>
            <a:chExt cx="5175" cy="958"/>
          </a:xfrm>
        </p:grpSpPr>
        <p:sp>
          <p:nvSpPr>
            <p:cNvPr id="5152" name="Rectangle 3"/>
            <p:cNvSpPr>
              <a:spLocks noChangeArrowheads="1"/>
            </p:cNvSpPr>
            <p:nvPr/>
          </p:nvSpPr>
          <p:spPr bwMode="auto">
            <a:xfrm>
              <a:off x="768" y="144"/>
              <a:ext cx="46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zh-CN" altLang="en-US"/>
                <a:t>设有一颗地球同步轨道通讯卫星，距地面的高</a:t>
              </a:r>
            </a:p>
          </p:txBody>
        </p:sp>
        <p:sp>
          <p:nvSpPr>
            <p:cNvPr id="5153" name="Rectangle 4"/>
            <p:cNvSpPr>
              <a:spLocks noChangeArrowheads="1"/>
            </p:cNvSpPr>
            <p:nvPr/>
          </p:nvSpPr>
          <p:spPr bwMode="auto">
            <a:xfrm>
              <a:off x="279" y="452"/>
              <a:ext cx="5175" cy="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/>
                <a:t>度为 </a:t>
              </a:r>
              <a:r>
                <a:rPr lang="en-US" altLang="zh-CN" i="1"/>
                <a:t>h</a:t>
              </a:r>
              <a:r>
                <a:rPr lang="en-US" altLang="zh-CN"/>
                <a:t> = 36000 km, </a:t>
              </a:r>
              <a:r>
                <a:rPr lang="zh-CN" altLang="en-US"/>
                <a:t>试计算该卫星的覆盖面积与地球</a:t>
              </a:r>
            </a:p>
            <a:p>
              <a:pPr>
                <a:lnSpc>
                  <a:spcPct val="110000"/>
                </a:lnSpc>
              </a:pPr>
              <a:r>
                <a:rPr lang="zh-CN" altLang="en-US"/>
                <a:t>表面积之比</a:t>
              </a:r>
              <a:r>
                <a:rPr lang="en-US" altLang="zh-CN"/>
                <a:t>. (</a:t>
              </a:r>
              <a:r>
                <a:rPr lang="zh-CN" altLang="en-US"/>
                <a:t>地球半径为 </a:t>
              </a:r>
              <a:r>
                <a:rPr lang="en-US" altLang="zh-CN" i="1"/>
                <a:t>R</a:t>
              </a:r>
              <a:r>
                <a:rPr lang="en-US" altLang="zh-CN"/>
                <a:t> = 6400 km)</a:t>
              </a:r>
            </a:p>
          </p:txBody>
        </p:sp>
      </p:grp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52425" y="1790700"/>
            <a:ext cx="4198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解：如图建立直角坐标系</a:t>
            </a:r>
            <a:r>
              <a:rPr lang="en-US" altLang="zh-CN"/>
              <a:t>.</a:t>
            </a:r>
          </a:p>
        </p:txBody>
      </p:sp>
      <p:grpSp>
        <p:nvGrpSpPr>
          <p:cNvPr id="5131" name="Group 35"/>
          <p:cNvGrpSpPr>
            <a:grpSpLocks/>
          </p:cNvGrpSpPr>
          <p:nvPr/>
        </p:nvGrpSpPr>
        <p:grpSpPr bwMode="auto">
          <a:xfrm>
            <a:off x="6519863" y="1662113"/>
            <a:ext cx="2362200" cy="4024312"/>
            <a:chOff x="4107" y="1047"/>
            <a:chExt cx="1488" cy="2535"/>
          </a:xfrm>
        </p:grpSpPr>
        <p:sp>
          <p:nvSpPr>
            <p:cNvPr id="5135" name="Line 7"/>
            <p:cNvSpPr>
              <a:spLocks noChangeShapeType="1"/>
            </p:cNvSpPr>
            <p:nvPr/>
          </p:nvSpPr>
          <p:spPr bwMode="auto">
            <a:xfrm flipH="1">
              <a:off x="4107" y="2883"/>
              <a:ext cx="672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8"/>
            <p:cNvSpPr>
              <a:spLocks noChangeShapeType="1"/>
            </p:cNvSpPr>
            <p:nvPr/>
          </p:nvSpPr>
          <p:spPr bwMode="auto">
            <a:xfrm>
              <a:off x="4779" y="2883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9"/>
            <p:cNvSpPr>
              <a:spLocks noChangeShapeType="1"/>
            </p:cNvSpPr>
            <p:nvPr/>
          </p:nvSpPr>
          <p:spPr bwMode="auto">
            <a:xfrm flipV="1">
              <a:off x="4779" y="1047"/>
              <a:ext cx="0" cy="18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Oval 10"/>
            <p:cNvSpPr>
              <a:spLocks noChangeArrowheads="1"/>
            </p:cNvSpPr>
            <p:nvPr/>
          </p:nvSpPr>
          <p:spPr bwMode="auto">
            <a:xfrm>
              <a:off x="4283" y="2377"/>
              <a:ext cx="1010" cy="1010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Line 11"/>
            <p:cNvSpPr>
              <a:spLocks noChangeShapeType="1"/>
            </p:cNvSpPr>
            <p:nvPr/>
          </p:nvSpPr>
          <p:spPr bwMode="auto">
            <a:xfrm>
              <a:off x="4779" y="2343"/>
              <a:ext cx="0" cy="5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Line 12"/>
            <p:cNvSpPr>
              <a:spLocks noChangeShapeType="1"/>
            </p:cNvSpPr>
            <p:nvPr/>
          </p:nvSpPr>
          <p:spPr bwMode="auto">
            <a:xfrm flipH="1">
              <a:off x="4373" y="2883"/>
              <a:ext cx="40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Line 13"/>
            <p:cNvSpPr>
              <a:spLocks noChangeShapeType="1"/>
            </p:cNvSpPr>
            <p:nvPr/>
          </p:nvSpPr>
          <p:spPr bwMode="auto">
            <a:xfrm>
              <a:off x="4779" y="2883"/>
              <a:ext cx="5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Rectangle 14"/>
            <p:cNvSpPr>
              <a:spLocks noChangeArrowheads="1"/>
            </p:cNvSpPr>
            <p:nvPr/>
          </p:nvSpPr>
          <p:spPr bwMode="auto">
            <a:xfrm>
              <a:off x="4155" y="3255"/>
              <a:ext cx="2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5143" name="Rectangle 15"/>
            <p:cNvSpPr>
              <a:spLocks noChangeArrowheads="1"/>
            </p:cNvSpPr>
            <p:nvPr/>
          </p:nvSpPr>
          <p:spPr bwMode="auto">
            <a:xfrm>
              <a:off x="5355" y="2823"/>
              <a:ext cx="2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5144" name="Rectangle 16"/>
            <p:cNvSpPr>
              <a:spLocks noChangeArrowheads="1"/>
            </p:cNvSpPr>
            <p:nvPr/>
          </p:nvSpPr>
          <p:spPr bwMode="auto">
            <a:xfrm>
              <a:off x="4779" y="1047"/>
              <a:ext cx="2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5145" name="Line 17"/>
            <p:cNvSpPr>
              <a:spLocks noChangeShapeType="1"/>
            </p:cNvSpPr>
            <p:nvPr/>
          </p:nvSpPr>
          <p:spPr bwMode="auto">
            <a:xfrm flipV="1">
              <a:off x="4332" y="1285"/>
              <a:ext cx="447" cy="1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18"/>
            <p:cNvSpPr>
              <a:spLocks noChangeShapeType="1"/>
            </p:cNvSpPr>
            <p:nvPr/>
          </p:nvSpPr>
          <p:spPr bwMode="auto">
            <a:xfrm>
              <a:off x="4779" y="1285"/>
              <a:ext cx="504" cy="15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Rectangle 19"/>
            <p:cNvSpPr>
              <a:spLocks noChangeArrowheads="1"/>
            </p:cNvSpPr>
            <p:nvPr/>
          </p:nvSpPr>
          <p:spPr bwMode="auto">
            <a:xfrm>
              <a:off x="4683" y="1143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6038" rIns="90488" bIns="46038">
              <a:spAutoFit/>
            </a:bodyPr>
            <a:lstStyle/>
            <a:p>
              <a:r>
                <a:rPr lang="en-US" altLang="zh-CN">
                  <a:solidFill>
                    <a:srgbClr val="00FFFF"/>
                  </a:solidFill>
                  <a:latin typeface="Arial" charset="0"/>
                  <a:ea typeface="宋体" pitchFamily="2" charset="-122"/>
                </a:rPr>
                <a:t>•</a:t>
              </a:r>
              <a:endParaRPr lang="en-US" altLang="zh-CN">
                <a:solidFill>
                  <a:srgbClr val="00FFFF"/>
                </a:solidFill>
                <a:ea typeface="宋体" pitchFamily="2" charset="-122"/>
              </a:endParaRPr>
            </a:p>
          </p:txBody>
        </p:sp>
        <p:sp>
          <p:nvSpPr>
            <p:cNvPr id="5148" name="Line 20"/>
            <p:cNvSpPr>
              <a:spLocks noChangeShapeType="1"/>
            </p:cNvSpPr>
            <p:nvPr/>
          </p:nvSpPr>
          <p:spPr bwMode="auto">
            <a:xfrm flipV="1">
              <a:off x="4778" y="2607"/>
              <a:ext cx="455" cy="276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Line 21"/>
            <p:cNvSpPr>
              <a:spLocks noChangeShapeType="1"/>
            </p:cNvSpPr>
            <p:nvPr/>
          </p:nvSpPr>
          <p:spPr bwMode="auto">
            <a:xfrm>
              <a:off x="4332" y="2614"/>
              <a:ext cx="447" cy="269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Oval 22"/>
            <p:cNvSpPr>
              <a:spLocks noChangeArrowheads="1"/>
            </p:cNvSpPr>
            <p:nvPr/>
          </p:nvSpPr>
          <p:spPr bwMode="auto">
            <a:xfrm>
              <a:off x="4356" y="2498"/>
              <a:ext cx="834" cy="20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Line 23"/>
            <p:cNvSpPr>
              <a:spLocks noChangeShapeType="1"/>
            </p:cNvSpPr>
            <p:nvPr/>
          </p:nvSpPr>
          <p:spPr bwMode="auto">
            <a:xfrm>
              <a:off x="4381" y="2607"/>
              <a:ext cx="7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499350" y="4094163"/>
            <a:ext cx="484188" cy="404812"/>
            <a:chOff x="4683" y="2607"/>
            <a:chExt cx="305" cy="255"/>
          </a:xfrm>
        </p:grpSpPr>
        <p:sp>
          <p:nvSpPr>
            <p:cNvPr id="5134" name="Rectangle 25"/>
            <p:cNvSpPr>
              <a:spLocks noChangeArrowheads="1"/>
            </p:cNvSpPr>
            <p:nvPr/>
          </p:nvSpPr>
          <p:spPr bwMode="auto">
            <a:xfrm rot="-3660000">
              <a:off x="4724" y="2654"/>
              <a:ext cx="1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en-US" altLang="zh-CN" sz="2000">
                  <a:solidFill>
                    <a:srgbClr val="FF6600"/>
                  </a:solidFill>
                </a:rPr>
                <a:t>)</a:t>
              </a:r>
            </a:p>
          </p:txBody>
        </p:sp>
        <p:graphicFrame>
          <p:nvGraphicFramePr>
            <p:cNvPr id="5127" name="Object 26"/>
            <p:cNvGraphicFramePr>
              <a:graphicFrameLocks/>
            </p:cNvGraphicFramePr>
            <p:nvPr/>
          </p:nvGraphicFramePr>
          <p:xfrm>
            <a:off x="4788" y="2607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Equation" r:id="rId4" imgW="317500" imgH="292100" progId="Equation.3">
                    <p:embed/>
                  </p:oleObj>
                </mc:Choice>
                <mc:Fallback>
                  <p:oleObj name="Equation" r:id="rId4" imgW="317500" imgH="292100" progId="Equation.3">
                    <p:embed/>
                    <p:pic>
                      <p:nvPicPr>
                        <p:cNvPr id="0" name="Picture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2607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42913" y="2374900"/>
            <a:ext cx="232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覆盖面方程：</a:t>
            </a:r>
          </a:p>
        </p:txBody>
      </p:sp>
      <p:graphicFrame>
        <p:nvGraphicFramePr>
          <p:cNvPr id="14365" name="Object 29"/>
          <p:cNvGraphicFramePr>
            <a:graphicFrameLocks/>
          </p:cNvGraphicFramePr>
          <p:nvPr/>
        </p:nvGraphicFramePr>
        <p:xfrm>
          <a:off x="2471738" y="2309813"/>
          <a:ext cx="28511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6" imgW="2851150" imgH="636588" progId="Equation.3">
                  <p:embed/>
                </p:oleObj>
              </mc:Choice>
              <mc:Fallback>
                <p:oleObj name="Equation" r:id="rId6" imgW="2851150" imgH="636588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309813"/>
                        <a:ext cx="285115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/>
          <p:cNvGraphicFramePr>
            <a:graphicFrameLocks/>
          </p:cNvGraphicFramePr>
          <p:nvPr/>
        </p:nvGraphicFramePr>
        <p:xfrm>
          <a:off x="569913" y="3086100"/>
          <a:ext cx="552608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8" imgW="5526088" imgH="1065213" progId="Equation.DSMT4">
                  <p:embed/>
                </p:oleObj>
              </mc:Choice>
              <mc:Fallback>
                <p:oleObj name="Equation" r:id="rId8" imgW="5526088" imgH="1065213" progId="Equation.DSMT4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3086100"/>
                        <a:ext cx="5526087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32"/>
          <p:cNvGraphicFramePr>
            <a:graphicFrameLocks/>
          </p:cNvGraphicFramePr>
          <p:nvPr/>
        </p:nvGraphicFramePr>
        <p:xfrm>
          <a:off x="917575" y="4152900"/>
          <a:ext cx="37099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0" imgW="3709988" imgH="969963" progId="Equation.3">
                  <p:embed/>
                </p:oleObj>
              </mc:Choice>
              <mc:Fallback>
                <p:oleObj name="Equation" r:id="rId10" imgW="3709988" imgH="969963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4152900"/>
                        <a:ext cx="37099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33"/>
          <p:cNvGraphicFramePr>
            <a:graphicFrameLocks/>
          </p:cNvGraphicFramePr>
          <p:nvPr/>
        </p:nvGraphicFramePr>
        <p:xfrm>
          <a:off x="900113" y="5157788"/>
          <a:ext cx="33591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公式" r:id="rId12" imgW="2019300" imgH="469900" progId="Equation.3">
                  <p:embed/>
                </p:oleObj>
              </mc:Choice>
              <mc:Fallback>
                <p:oleObj name="公式" r:id="rId12" imgW="2019300" imgH="469900" progId="Equation.3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57788"/>
                        <a:ext cx="33591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34"/>
          <p:cNvGraphicFramePr>
            <a:graphicFrameLocks/>
          </p:cNvGraphicFramePr>
          <p:nvPr/>
        </p:nvGraphicFramePr>
        <p:xfrm>
          <a:off x="889000" y="6057900"/>
          <a:ext cx="2667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4" imgW="2667000" imgH="531813" progId="Equation.3">
                  <p:embed/>
                </p:oleObj>
              </mc:Choice>
              <mc:Fallback>
                <p:oleObj name="Equation" r:id="rId14" imgW="2667000" imgH="531813" progId="Equation.3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6057900"/>
                        <a:ext cx="2667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1436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4" name="Group 23"/>
          <p:cNvGrpSpPr>
            <a:grpSpLocks/>
          </p:cNvGrpSpPr>
          <p:nvPr/>
        </p:nvGrpSpPr>
        <p:grpSpPr bwMode="auto">
          <a:xfrm>
            <a:off x="6519863" y="1662113"/>
            <a:ext cx="2362200" cy="4024312"/>
            <a:chOff x="4107" y="1047"/>
            <a:chExt cx="1488" cy="2535"/>
          </a:xfrm>
        </p:grpSpPr>
        <p:grpSp>
          <p:nvGrpSpPr>
            <p:cNvPr id="6160" name="Group 19"/>
            <p:cNvGrpSpPr>
              <a:grpSpLocks/>
            </p:cNvGrpSpPr>
            <p:nvPr/>
          </p:nvGrpSpPr>
          <p:grpSpPr bwMode="auto">
            <a:xfrm>
              <a:off x="4107" y="1047"/>
              <a:ext cx="1488" cy="2535"/>
              <a:chOff x="4107" y="1047"/>
              <a:chExt cx="1488" cy="2535"/>
            </a:xfrm>
          </p:grpSpPr>
          <p:sp>
            <p:nvSpPr>
              <p:cNvPr id="6163" name="Line 2"/>
              <p:cNvSpPr>
                <a:spLocks noChangeShapeType="1"/>
              </p:cNvSpPr>
              <p:nvPr/>
            </p:nvSpPr>
            <p:spPr bwMode="auto">
              <a:xfrm flipH="1">
                <a:off x="4107" y="2883"/>
                <a:ext cx="672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4" name="Line 3"/>
              <p:cNvSpPr>
                <a:spLocks noChangeShapeType="1"/>
              </p:cNvSpPr>
              <p:nvPr/>
            </p:nvSpPr>
            <p:spPr bwMode="auto">
              <a:xfrm>
                <a:off x="4779" y="2883"/>
                <a:ext cx="8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Line 4"/>
              <p:cNvSpPr>
                <a:spLocks noChangeShapeType="1"/>
              </p:cNvSpPr>
              <p:nvPr/>
            </p:nvSpPr>
            <p:spPr bwMode="auto">
              <a:xfrm flipV="1">
                <a:off x="4779" y="1047"/>
                <a:ext cx="0" cy="18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Oval 5"/>
              <p:cNvSpPr>
                <a:spLocks noChangeArrowheads="1"/>
              </p:cNvSpPr>
              <p:nvPr/>
            </p:nvSpPr>
            <p:spPr bwMode="auto">
              <a:xfrm>
                <a:off x="4283" y="2377"/>
                <a:ext cx="1010" cy="1010"/>
              </a:xfrm>
              <a:prstGeom prst="ellipse">
                <a:avLst/>
              </a:prstGeom>
              <a:solidFill>
                <a:srgbClr val="0099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7" name="Line 6"/>
              <p:cNvSpPr>
                <a:spLocks noChangeShapeType="1"/>
              </p:cNvSpPr>
              <p:nvPr/>
            </p:nvSpPr>
            <p:spPr bwMode="auto">
              <a:xfrm>
                <a:off x="4779" y="2343"/>
                <a:ext cx="0" cy="5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Line 7"/>
              <p:cNvSpPr>
                <a:spLocks noChangeShapeType="1"/>
              </p:cNvSpPr>
              <p:nvPr/>
            </p:nvSpPr>
            <p:spPr bwMode="auto">
              <a:xfrm flipH="1">
                <a:off x="4373" y="2883"/>
                <a:ext cx="406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Line 8"/>
              <p:cNvSpPr>
                <a:spLocks noChangeShapeType="1"/>
              </p:cNvSpPr>
              <p:nvPr/>
            </p:nvSpPr>
            <p:spPr bwMode="auto">
              <a:xfrm>
                <a:off x="4779" y="2883"/>
                <a:ext cx="5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Rectangle 9"/>
              <p:cNvSpPr>
                <a:spLocks noChangeArrowheads="1"/>
              </p:cNvSpPr>
              <p:nvPr/>
            </p:nvSpPr>
            <p:spPr bwMode="auto">
              <a:xfrm>
                <a:off x="4155" y="3255"/>
                <a:ext cx="22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6038" rIns="90488" bIns="46038">
                <a:spAutoFit/>
              </a:bodyPr>
              <a:lstStyle/>
              <a:p>
                <a:r>
                  <a:rPr lang="en-US" altLang="zh-CN" i="1"/>
                  <a:t>x</a:t>
                </a:r>
              </a:p>
            </p:txBody>
          </p:sp>
          <p:sp>
            <p:nvSpPr>
              <p:cNvPr id="6171" name="Rectangle 10"/>
              <p:cNvSpPr>
                <a:spLocks noChangeArrowheads="1"/>
              </p:cNvSpPr>
              <p:nvPr/>
            </p:nvSpPr>
            <p:spPr bwMode="auto">
              <a:xfrm>
                <a:off x="5355" y="2823"/>
                <a:ext cx="21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6038" rIns="90488" bIns="46038">
                <a:spAutoFit/>
              </a:bodyPr>
              <a:lstStyle/>
              <a:p>
                <a:r>
                  <a:rPr lang="en-US" altLang="zh-CN" i="1"/>
                  <a:t>y</a:t>
                </a:r>
              </a:p>
            </p:txBody>
          </p:sp>
          <p:sp>
            <p:nvSpPr>
              <p:cNvPr id="6172" name="Rectangle 11"/>
              <p:cNvSpPr>
                <a:spLocks noChangeArrowheads="1"/>
              </p:cNvSpPr>
              <p:nvPr/>
            </p:nvSpPr>
            <p:spPr bwMode="auto">
              <a:xfrm>
                <a:off x="4779" y="1047"/>
                <a:ext cx="20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6038" rIns="90488" bIns="46038">
                <a:spAutoFit/>
              </a:bodyPr>
              <a:lstStyle/>
              <a:p>
                <a:r>
                  <a:rPr lang="en-US" altLang="zh-CN" i="1"/>
                  <a:t>z</a:t>
                </a:r>
              </a:p>
            </p:txBody>
          </p:sp>
          <p:sp>
            <p:nvSpPr>
              <p:cNvPr id="6173" name="Line 12"/>
              <p:cNvSpPr>
                <a:spLocks noChangeShapeType="1"/>
              </p:cNvSpPr>
              <p:nvPr/>
            </p:nvSpPr>
            <p:spPr bwMode="auto">
              <a:xfrm flipV="1">
                <a:off x="4275" y="1285"/>
                <a:ext cx="504" cy="15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4" name="Line 13"/>
              <p:cNvSpPr>
                <a:spLocks noChangeShapeType="1"/>
              </p:cNvSpPr>
              <p:nvPr/>
            </p:nvSpPr>
            <p:spPr bwMode="auto">
              <a:xfrm>
                <a:off x="4779" y="1285"/>
                <a:ext cx="504" cy="15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5" name="Rectangle 14"/>
              <p:cNvSpPr>
                <a:spLocks noChangeArrowheads="1"/>
              </p:cNvSpPr>
              <p:nvPr/>
            </p:nvSpPr>
            <p:spPr bwMode="auto">
              <a:xfrm>
                <a:off x="4683" y="1143"/>
                <a:ext cx="19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6038" rIns="90488" bIns="46038">
                <a:spAutoFit/>
              </a:bodyPr>
              <a:lstStyle/>
              <a:p>
                <a:r>
                  <a:rPr lang="en-US" altLang="zh-CN">
                    <a:solidFill>
                      <a:srgbClr val="00FFFF"/>
                    </a:solidFill>
                    <a:latin typeface="Arial" charset="0"/>
                    <a:ea typeface="宋体" pitchFamily="2" charset="-122"/>
                  </a:rPr>
                  <a:t>•</a:t>
                </a:r>
                <a:endParaRPr lang="en-US" altLang="zh-CN">
                  <a:solidFill>
                    <a:srgbClr val="00FFFF"/>
                  </a:solidFill>
                  <a:ea typeface="宋体" pitchFamily="2" charset="-122"/>
                </a:endParaRPr>
              </a:p>
            </p:txBody>
          </p:sp>
          <p:sp>
            <p:nvSpPr>
              <p:cNvPr id="6176" name="Line 15"/>
              <p:cNvSpPr>
                <a:spLocks noChangeShapeType="1"/>
              </p:cNvSpPr>
              <p:nvPr/>
            </p:nvSpPr>
            <p:spPr bwMode="auto">
              <a:xfrm flipV="1">
                <a:off x="4778" y="2607"/>
                <a:ext cx="455" cy="276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7" name="Line 16"/>
              <p:cNvSpPr>
                <a:spLocks noChangeShapeType="1"/>
              </p:cNvSpPr>
              <p:nvPr/>
            </p:nvSpPr>
            <p:spPr bwMode="auto">
              <a:xfrm>
                <a:off x="4373" y="2607"/>
                <a:ext cx="406" cy="276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8" name="Oval 17"/>
              <p:cNvSpPr>
                <a:spLocks noChangeArrowheads="1"/>
              </p:cNvSpPr>
              <p:nvPr/>
            </p:nvSpPr>
            <p:spPr bwMode="auto">
              <a:xfrm>
                <a:off x="4391" y="2498"/>
                <a:ext cx="775" cy="21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9" name="Line 18"/>
              <p:cNvSpPr>
                <a:spLocks noChangeShapeType="1"/>
              </p:cNvSpPr>
              <p:nvPr/>
            </p:nvSpPr>
            <p:spPr bwMode="auto">
              <a:xfrm>
                <a:off x="4381" y="2607"/>
                <a:ext cx="7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61" name="Group 22"/>
            <p:cNvGrpSpPr>
              <a:grpSpLocks/>
            </p:cNvGrpSpPr>
            <p:nvPr/>
          </p:nvGrpSpPr>
          <p:grpSpPr bwMode="auto">
            <a:xfrm>
              <a:off x="4683" y="2607"/>
              <a:ext cx="305" cy="255"/>
              <a:chOff x="4683" y="2607"/>
              <a:chExt cx="305" cy="255"/>
            </a:xfrm>
          </p:grpSpPr>
          <p:sp>
            <p:nvSpPr>
              <p:cNvPr id="6162" name="Rectangle 20"/>
              <p:cNvSpPr>
                <a:spLocks noChangeArrowheads="1"/>
              </p:cNvSpPr>
              <p:nvPr/>
            </p:nvSpPr>
            <p:spPr bwMode="auto">
              <a:xfrm rot="-3660000">
                <a:off x="4724" y="2654"/>
                <a:ext cx="1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6038" rIns="90488" bIns="46038">
                <a:spAutoFit/>
              </a:bodyPr>
              <a:lstStyle/>
              <a:p>
                <a:r>
                  <a:rPr lang="en-US" altLang="zh-CN" sz="2000">
                    <a:solidFill>
                      <a:srgbClr val="FF6600"/>
                    </a:solidFill>
                  </a:rPr>
                  <a:t>)</a:t>
                </a:r>
              </a:p>
            </p:txBody>
          </p:sp>
          <p:graphicFrame>
            <p:nvGraphicFramePr>
              <p:cNvPr id="6153" name="Object 21"/>
              <p:cNvGraphicFramePr>
                <a:graphicFrameLocks/>
              </p:cNvGraphicFramePr>
              <p:nvPr/>
            </p:nvGraphicFramePr>
            <p:xfrm>
              <a:off x="4788" y="2607"/>
              <a:ext cx="20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8" name="Equation" r:id="rId4" imgW="317500" imgH="292100" progId="Equation.3">
                      <p:embed/>
                    </p:oleObj>
                  </mc:Choice>
                  <mc:Fallback>
                    <p:oleObj name="Equation" r:id="rId4" imgW="317500" imgH="292100" progId="Equation.3">
                      <p:embed/>
                      <p:pic>
                        <p:nvPicPr>
                          <p:cNvPr id="0" name="Picture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8" y="2607"/>
                            <a:ext cx="20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155" name="Rectangle 24"/>
          <p:cNvSpPr>
            <a:spLocks noChangeArrowheads="1"/>
          </p:cNvSpPr>
          <p:nvPr/>
        </p:nvSpPr>
        <p:spPr bwMode="auto">
          <a:xfrm>
            <a:off x="533400" y="304800"/>
            <a:ext cx="2233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en-US" altLang="zh-CN" i="1"/>
              <a:t>h</a:t>
            </a:r>
            <a:r>
              <a:rPr lang="en-US" altLang="zh-CN"/>
              <a:t> = 36000 km</a:t>
            </a:r>
          </a:p>
        </p:txBody>
      </p:sp>
      <p:sp>
        <p:nvSpPr>
          <p:cNvPr id="6156" name="Rectangle 25"/>
          <p:cNvSpPr>
            <a:spLocks noChangeArrowheads="1"/>
          </p:cNvSpPr>
          <p:nvPr/>
        </p:nvSpPr>
        <p:spPr bwMode="auto">
          <a:xfrm>
            <a:off x="3124200" y="304800"/>
            <a:ext cx="2093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en-US" altLang="zh-CN" i="1"/>
              <a:t>R</a:t>
            </a:r>
            <a:r>
              <a:rPr lang="en-US" altLang="zh-CN"/>
              <a:t> = 6400 km</a:t>
            </a:r>
          </a:p>
        </p:txBody>
      </p:sp>
      <p:sp>
        <p:nvSpPr>
          <p:cNvPr id="6157" name="Line 26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11" name="Object 27"/>
          <p:cNvGraphicFramePr>
            <a:graphicFrameLocks/>
          </p:cNvGraphicFramePr>
          <p:nvPr/>
        </p:nvGraphicFramePr>
        <p:xfrm>
          <a:off x="1674813" y="1506538"/>
          <a:ext cx="11049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6" imgW="1104900" imgH="320675" progId="Equation.3">
                  <p:embed/>
                </p:oleObj>
              </mc:Choice>
              <mc:Fallback>
                <p:oleObj name="Equation" r:id="rId6" imgW="1104900" imgH="320675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1506538"/>
                        <a:ext cx="11049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8"/>
          <p:cNvGraphicFramePr>
            <a:graphicFrameLocks/>
          </p:cNvGraphicFramePr>
          <p:nvPr/>
        </p:nvGraphicFramePr>
        <p:xfrm>
          <a:off x="2767013" y="1158875"/>
          <a:ext cx="92233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8" imgW="922338" imgH="893763" progId="Equation.3">
                  <p:embed/>
                </p:oleObj>
              </mc:Choice>
              <mc:Fallback>
                <p:oleObj name="Equation" r:id="rId8" imgW="922338" imgH="893763" progId="Equation.3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1158875"/>
                        <a:ext cx="922337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/>
          <p:cNvGraphicFramePr>
            <a:graphicFrameLocks/>
          </p:cNvGraphicFramePr>
          <p:nvPr/>
        </p:nvGraphicFramePr>
        <p:xfrm>
          <a:off x="5484813" y="304800"/>
          <a:ext cx="30146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0" imgW="3014663" imgH="531813" progId="Equation.3">
                  <p:embed/>
                </p:oleObj>
              </mc:Choice>
              <mc:Fallback>
                <p:oleObj name="Equation" r:id="rId10" imgW="3014663" imgH="531813" progId="Equation.3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304800"/>
                        <a:ext cx="30146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/>
          </p:cNvGraphicFramePr>
          <p:nvPr/>
        </p:nvGraphicFramePr>
        <p:xfrm>
          <a:off x="533400" y="3465513"/>
          <a:ext cx="13081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12" imgW="1308100" imgH="933450" progId="Equation.3">
                  <p:embed/>
                </p:oleObj>
              </mc:Choice>
              <mc:Fallback>
                <p:oleObj name="Equation" r:id="rId12" imgW="1308100" imgH="933450" progId="Equation.3">
                  <p:embed/>
                  <p:pic>
                    <p:nvPicPr>
                      <p:cNvPr id="0" name="Picture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65513"/>
                        <a:ext cx="13081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/>
          </p:cNvGraphicFramePr>
          <p:nvPr/>
        </p:nvGraphicFramePr>
        <p:xfrm>
          <a:off x="1843088" y="3449638"/>
          <a:ext cx="27082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14" imgW="2708275" imgH="1044575" progId="Equation.3">
                  <p:embed/>
                </p:oleObj>
              </mc:Choice>
              <mc:Fallback>
                <p:oleObj name="Equation" r:id="rId14" imgW="2708275" imgH="1044575" progId="Equation.3">
                  <p:embed/>
                  <p:pic>
                    <p:nvPicPr>
                      <p:cNvPr id="0" name="Picture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3449638"/>
                        <a:ext cx="270827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2"/>
          <p:cNvGraphicFramePr>
            <a:graphicFrameLocks/>
          </p:cNvGraphicFramePr>
          <p:nvPr/>
        </p:nvGraphicFramePr>
        <p:xfrm>
          <a:off x="1116013" y="4652963"/>
          <a:ext cx="24987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公式" r:id="rId16" imgW="1040948" imgH="406224" progId="Equation.3">
                  <p:embed/>
                </p:oleObj>
              </mc:Choice>
              <mc:Fallback>
                <p:oleObj name="公式" r:id="rId16" imgW="1040948" imgH="406224" progId="Equation.3">
                  <p:embed/>
                  <p:pic>
                    <p:nvPicPr>
                      <p:cNvPr id="0" name="Picture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52963"/>
                        <a:ext cx="249872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7" name="Rectangle 33"/>
          <p:cNvSpPr>
            <a:spLocks noGrp="1" noChangeArrowheads="1"/>
          </p:cNvSpPr>
          <p:nvPr>
            <p:ph type="title"/>
          </p:nvPr>
        </p:nvSpPr>
        <p:spPr>
          <a:xfrm>
            <a:off x="457200" y="1300163"/>
            <a:ext cx="1811338" cy="547687"/>
          </a:xfrm>
          <a:noFill/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易见，</a:t>
            </a:r>
          </a:p>
        </p:txBody>
      </p:sp>
      <p:graphicFrame>
        <p:nvGraphicFramePr>
          <p:cNvPr id="16418" name="Object 34"/>
          <p:cNvGraphicFramePr>
            <a:graphicFrameLocks/>
          </p:cNvGraphicFramePr>
          <p:nvPr/>
        </p:nvGraphicFramePr>
        <p:xfrm>
          <a:off x="2438400" y="2181225"/>
          <a:ext cx="30448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18" imgW="3044825" imgH="911225" progId="Equation.3">
                  <p:embed/>
                </p:oleObj>
              </mc:Choice>
              <mc:Fallback>
                <p:oleObj name="Equation" r:id="rId18" imgW="3044825" imgH="911225" progId="Equation.3">
                  <p:embed/>
                  <p:pic>
                    <p:nvPicPr>
                      <p:cNvPr id="0" name="Picture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81225"/>
                        <a:ext cx="30448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519113" y="5753100"/>
            <a:ext cx="6229350" cy="5191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/>
              <a:t>从上面的比例，你可以得到什么结论？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7" grpId="0" autoUpdateAnimBg="0"/>
      <p:bldP spid="164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9400"/>
            <a:ext cx="1905000" cy="546100"/>
          </a:xfrm>
          <a:noFill/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accent2"/>
                </a:solidFill>
                <a:ea typeface="楷体_GB2312" pitchFamily="49" charset="-122"/>
              </a:rPr>
              <a:t>二、质心</a:t>
            </a:r>
          </a:p>
        </p:txBody>
      </p:sp>
      <p:graphicFrame>
        <p:nvGraphicFramePr>
          <p:cNvPr id="18435" name="Object 3"/>
          <p:cNvGraphicFramePr>
            <a:graphicFrameLocks/>
          </p:cNvGraphicFramePr>
          <p:nvPr/>
        </p:nvGraphicFramePr>
        <p:xfrm>
          <a:off x="398463" y="984250"/>
          <a:ext cx="8529637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4" imgW="8529638" imgH="1090613" progId="Equation.3">
                  <p:embed/>
                </p:oleObj>
              </mc:Choice>
              <mc:Fallback>
                <p:oleObj name="Equation" r:id="rId4" imgW="8529638" imgH="1090613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984250"/>
                        <a:ext cx="8529637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/>
          </p:cNvGraphicFramePr>
          <p:nvPr/>
        </p:nvGraphicFramePr>
        <p:xfrm>
          <a:off x="1295400" y="2062163"/>
          <a:ext cx="47942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6" imgW="4794250" imgH="896938" progId="Equation.3">
                  <p:embed/>
                </p:oleObj>
              </mc:Choice>
              <mc:Fallback>
                <p:oleObj name="Equation" r:id="rId6" imgW="4794250" imgH="896938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62163"/>
                        <a:ext cx="479425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98463" y="309245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由力学知，质点系的</a:t>
            </a:r>
            <a:r>
              <a:rPr lang="zh-CN" altLang="en-US">
                <a:solidFill>
                  <a:schemeClr val="tx2"/>
                </a:solidFill>
              </a:rPr>
              <a:t>质心坐标</a:t>
            </a:r>
            <a:r>
              <a:rPr lang="zh-CN" altLang="en-US"/>
              <a:t>为</a:t>
            </a:r>
          </a:p>
        </p:txBody>
      </p:sp>
      <p:graphicFrame>
        <p:nvGraphicFramePr>
          <p:cNvPr id="18438" name="Object 6"/>
          <p:cNvGraphicFramePr>
            <a:graphicFrameLocks/>
          </p:cNvGraphicFramePr>
          <p:nvPr/>
        </p:nvGraphicFramePr>
        <p:xfrm>
          <a:off x="990600" y="3611563"/>
          <a:ext cx="3060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8" imgW="3060700" imgH="1778000" progId="Equation.3">
                  <p:embed/>
                </p:oleObj>
              </mc:Choice>
              <mc:Fallback>
                <p:oleObj name="Equation" r:id="rId8" imgW="3060700" imgH="1778000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11563"/>
                        <a:ext cx="3060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/>
          </p:cNvGraphicFramePr>
          <p:nvPr/>
        </p:nvGraphicFramePr>
        <p:xfrm>
          <a:off x="4514850" y="3551238"/>
          <a:ext cx="28892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0" imgW="2889250" imgH="1838325" progId="Equation.3">
                  <p:embed/>
                </p:oleObj>
              </mc:Choice>
              <mc:Fallback>
                <p:oleObj name="Equation" r:id="rId10" imgW="2889250" imgH="1838325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551238"/>
                        <a:ext cx="288925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989263" y="1524000"/>
            <a:ext cx="5603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则质点系关于</a:t>
            </a:r>
            <a:r>
              <a:rPr lang="zh-CN" altLang="en-US" i="1"/>
              <a:t> </a:t>
            </a:r>
            <a:r>
              <a:rPr lang="en-US" altLang="zh-CN" i="1"/>
              <a:t>x</a:t>
            </a:r>
            <a:r>
              <a:rPr lang="en-US" altLang="zh-CN"/>
              <a:t>,  </a:t>
            </a:r>
            <a:r>
              <a:rPr lang="en-US" altLang="zh-CN" i="1"/>
              <a:t>y </a:t>
            </a:r>
            <a:r>
              <a:rPr lang="zh-CN" altLang="en-US"/>
              <a:t>轴的</a:t>
            </a:r>
            <a:r>
              <a:rPr lang="zh-CN" altLang="en-US">
                <a:solidFill>
                  <a:srgbClr val="00FFFF"/>
                </a:solidFill>
              </a:rPr>
              <a:t>静矩</a:t>
            </a:r>
            <a:r>
              <a:rPr lang="zh-CN" altLang="en-US"/>
              <a:t>分别为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457200" y="5565775"/>
            <a:ext cx="460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其中，</a:t>
            </a:r>
            <a:r>
              <a:rPr lang="en-US" altLang="zh-CN" i="1"/>
              <a:t>M </a:t>
            </a:r>
            <a:r>
              <a:rPr lang="zh-CN" altLang="en-US"/>
              <a:t>是质点系的总质量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40" grpId="0" autoUpdateAnimBg="0"/>
      <p:bldP spid="1844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/>
          </p:cNvGraphicFramePr>
          <p:nvPr/>
        </p:nvGraphicFramePr>
        <p:xfrm>
          <a:off x="965200" y="3513138"/>
          <a:ext cx="2320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4" imgW="2320925" imgH="447675" progId="Equation.3">
                  <p:embed/>
                </p:oleObj>
              </mc:Choice>
              <mc:Fallback>
                <p:oleObj name="Equation" r:id="rId4" imgW="2320925" imgH="447675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513138"/>
                        <a:ext cx="23209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3"/>
          <p:cNvSpPr>
            <a:spLocks noChangeArrowheads="1"/>
          </p:cNvSpPr>
          <p:nvPr/>
        </p:nvSpPr>
        <p:spPr bwMode="auto">
          <a:xfrm>
            <a:off x="479425" y="319088"/>
            <a:ext cx="12842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chemeClr val="tx2"/>
                </a:solidFill>
              </a:rPr>
              <a:t>问题：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8313" y="333375"/>
            <a:ext cx="8258175" cy="1114425"/>
            <a:chOff x="302" y="201"/>
            <a:chExt cx="5202" cy="702"/>
          </a:xfrm>
        </p:grpSpPr>
        <p:sp>
          <p:nvSpPr>
            <p:cNvPr id="8207" name="Rectangle 4"/>
            <p:cNvSpPr>
              <a:spLocks noChangeArrowheads="1"/>
            </p:cNvSpPr>
            <p:nvPr/>
          </p:nvSpPr>
          <p:spPr bwMode="auto">
            <a:xfrm>
              <a:off x="974" y="201"/>
              <a:ext cx="45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zh-CN" altLang="en-US"/>
                <a:t>有一平面薄片，占</a:t>
              </a:r>
              <a:r>
                <a:rPr lang="en-US" altLang="zh-CN" i="1"/>
                <a:t>xOy</a:t>
              </a:r>
              <a:r>
                <a:rPr lang="zh-CN" altLang="en-US"/>
                <a:t>面上区域 </a:t>
              </a:r>
              <a:r>
                <a:rPr lang="en-US" altLang="zh-CN" i="1"/>
                <a:t>D</a:t>
              </a:r>
              <a:r>
                <a:rPr lang="zh-CN" altLang="en-US"/>
                <a:t>，其面密度</a:t>
              </a:r>
            </a:p>
          </p:txBody>
        </p:sp>
        <p:graphicFrame>
          <p:nvGraphicFramePr>
            <p:cNvPr id="8199" name="Object 5"/>
            <p:cNvGraphicFramePr>
              <a:graphicFrameLocks/>
            </p:cNvGraphicFramePr>
            <p:nvPr/>
          </p:nvGraphicFramePr>
          <p:xfrm>
            <a:off x="302" y="570"/>
            <a:ext cx="1041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" name="Equation" r:id="rId6" imgW="1652588" imgH="528638" progId="Equation.3">
                    <p:embed/>
                  </p:oleObj>
                </mc:Choice>
                <mc:Fallback>
                  <p:oleObj name="Equation" r:id="rId6" imgW="1652588" imgH="528638" progId="Equation.3">
                    <p:embed/>
                    <p:pic>
                      <p:nvPicPr>
                        <p:cNvPr id="0" name="Picture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570"/>
                          <a:ext cx="1041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Rectangle 6"/>
            <p:cNvSpPr>
              <a:spLocks noChangeArrowheads="1"/>
            </p:cNvSpPr>
            <p:nvPr/>
          </p:nvSpPr>
          <p:spPr bwMode="auto">
            <a:xfrm>
              <a:off x="1335" y="570"/>
              <a:ext cx="17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6038" rIns="90488" bIns="46038">
              <a:spAutoFit/>
            </a:bodyPr>
            <a:lstStyle/>
            <a:p>
              <a:r>
                <a:rPr lang="zh-CN" altLang="en-US"/>
                <a:t>求其质心的坐标 </a:t>
              </a:r>
              <a:r>
                <a:rPr lang="en-US" altLang="zh-CN"/>
                <a:t>.</a:t>
              </a:r>
            </a:p>
          </p:txBody>
        </p:sp>
      </p:grp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71513" y="1666875"/>
            <a:ext cx="3203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解决方法：元素法 </a:t>
            </a:r>
            <a:r>
              <a:rPr lang="en-US" altLang="zh-CN"/>
              <a:t>.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50825" y="2276475"/>
            <a:ext cx="8424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6038" rIns="90488" bIns="46038">
            <a:spAutoFit/>
          </a:bodyPr>
          <a:lstStyle/>
          <a:p>
            <a:r>
              <a:rPr lang="zh-CN" altLang="en-US"/>
              <a:t>在典型小区域 </a:t>
            </a:r>
            <a:r>
              <a:rPr lang="en-US" altLang="zh-CN"/>
              <a:t>d</a:t>
            </a:r>
            <a:r>
              <a:rPr lang="en-US" altLang="zh-CN" i="1">
                <a:latin typeface="Symbol" pitchFamily="18" charset="2"/>
              </a:rPr>
              <a:t>s</a:t>
            </a:r>
            <a:r>
              <a:rPr lang="en-US" altLang="zh-CN" i="1"/>
              <a:t> </a:t>
            </a:r>
            <a:r>
              <a:rPr lang="zh-CN" altLang="en-US"/>
              <a:t>内任取一点 </a:t>
            </a:r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 </a:t>
            </a:r>
            <a:r>
              <a:rPr lang="en-US" altLang="zh-CN"/>
              <a:t>)</a:t>
            </a:r>
            <a:r>
              <a:rPr lang="zh-CN" altLang="en-US"/>
              <a:t>，当</a:t>
            </a:r>
            <a:r>
              <a:rPr lang="en-US" altLang="zh-CN"/>
              <a:t>d</a:t>
            </a:r>
            <a:r>
              <a:rPr lang="en-US" altLang="zh-CN" i="1">
                <a:latin typeface="Symbol" pitchFamily="18" charset="2"/>
              </a:rPr>
              <a:t>s</a:t>
            </a:r>
            <a:r>
              <a:rPr lang="en-US" altLang="zh-CN" i="1"/>
              <a:t> </a:t>
            </a:r>
            <a:r>
              <a:rPr lang="zh-CN" altLang="en-US"/>
              <a:t>很小时， 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88938" y="2865438"/>
            <a:ext cx="8272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可看作其上的质量集中在该点，故 </a:t>
            </a:r>
            <a:r>
              <a:rPr lang="en-US" altLang="zh-CN"/>
              <a:t>d</a:t>
            </a:r>
            <a:r>
              <a:rPr lang="en-US" altLang="zh-CN" i="1">
                <a:latin typeface="Symbol" pitchFamily="18" charset="2"/>
              </a:rPr>
              <a:t>s</a:t>
            </a:r>
            <a:r>
              <a:rPr lang="en-US" altLang="zh-CN" i="1"/>
              <a:t> </a:t>
            </a:r>
            <a:r>
              <a:rPr lang="zh-CN" altLang="en-US"/>
              <a:t>上质量元素为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541713" y="3429000"/>
            <a:ext cx="2681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则有静力矩元素</a:t>
            </a:r>
          </a:p>
        </p:txBody>
      </p:sp>
      <p:graphicFrame>
        <p:nvGraphicFramePr>
          <p:cNvPr id="20492" name="Object 12"/>
          <p:cNvGraphicFramePr>
            <a:graphicFrameLocks/>
          </p:cNvGraphicFramePr>
          <p:nvPr/>
        </p:nvGraphicFramePr>
        <p:xfrm>
          <a:off x="671513" y="4127500"/>
          <a:ext cx="2857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8" imgW="2857500" imgH="501650" progId="Equation.3">
                  <p:embed/>
                </p:oleObj>
              </mc:Choice>
              <mc:Fallback>
                <p:oleObj name="Equation" r:id="rId8" imgW="2857500" imgH="501650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127500"/>
                        <a:ext cx="28575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/>
          </p:cNvGraphicFramePr>
          <p:nvPr/>
        </p:nvGraphicFramePr>
        <p:xfrm>
          <a:off x="3887788" y="4100513"/>
          <a:ext cx="28575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0" imgW="2857500" imgH="528638" progId="Equation.3">
                  <p:embed/>
                </p:oleObj>
              </mc:Choice>
              <mc:Fallback>
                <p:oleObj name="Equation" r:id="rId10" imgW="2857500" imgH="528638" progId="Equation.3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4100513"/>
                        <a:ext cx="28575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/>
          <p:cNvGraphicFramePr>
            <a:graphicFrameLocks/>
          </p:cNvGraphicFramePr>
          <p:nvPr/>
        </p:nvGraphicFramePr>
        <p:xfrm>
          <a:off x="965200" y="4876800"/>
          <a:ext cx="66675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2" imgW="6667500" imgH="674688" progId="Equation.3">
                  <p:embed/>
                </p:oleObj>
              </mc:Choice>
              <mc:Fallback>
                <p:oleObj name="Equation" r:id="rId12" imgW="6667500" imgH="674688" progId="Equation.3">
                  <p:embed/>
                  <p:pic>
                    <p:nvPicPr>
                      <p:cNvPr id="0" name="Picture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876800"/>
                        <a:ext cx="66675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874713" y="5683250"/>
            <a:ext cx="1966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6038" rIns="90488" bIns="46038">
            <a:spAutoFit/>
          </a:bodyPr>
          <a:lstStyle/>
          <a:p>
            <a:r>
              <a:rPr lang="zh-CN" altLang="en-US"/>
              <a:t>且总质量为</a:t>
            </a:r>
          </a:p>
        </p:txBody>
      </p:sp>
      <p:graphicFrame>
        <p:nvGraphicFramePr>
          <p:cNvPr id="20496" name="Object 16"/>
          <p:cNvGraphicFramePr>
            <a:graphicFrameLocks/>
          </p:cNvGraphicFramePr>
          <p:nvPr/>
        </p:nvGraphicFramePr>
        <p:xfrm>
          <a:off x="2841625" y="5683250"/>
          <a:ext cx="280193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4" imgW="2801938" imgH="674688" progId="Equation.3">
                  <p:embed/>
                </p:oleObj>
              </mc:Choice>
              <mc:Fallback>
                <p:oleObj name="Equation" r:id="rId14" imgW="2801938" imgH="674688" progId="Equation.3">
                  <p:embed/>
                  <p:pic>
                    <p:nvPicPr>
                      <p:cNvPr id="0" name="Picture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5683250"/>
                        <a:ext cx="2801938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utoUpdateAnimBg="0"/>
      <p:bldP spid="20489" grpId="0" autoUpdateAnimBg="0"/>
      <p:bldP spid="20490" grpId="0" autoUpdateAnimBg="0"/>
      <p:bldP spid="20491" grpId="0" autoUpdateAnimBg="0"/>
      <p:bldP spid="20495" grpId="0" autoUpdateAnimBg="0"/>
    </p:bldLst>
  </p:timing>
</p:sld>
</file>

<file path=ppt/theme/theme1.xml><?xml version="1.0" encoding="utf-8"?>
<a:theme xmlns:a="http://schemas.openxmlformats.org/drawingml/2006/main" name="资源库制作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99CCFF"/>
      </a:accent1>
      <a:accent2>
        <a:srgbClr val="FFFF00"/>
      </a:accent2>
      <a:accent3>
        <a:srgbClr val="AAAACA"/>
      </a:accent3>
      <a:accent4>
        <a:srgbClr val="DADADA"/>
      </a:accent4>
      <a:accent5>
        <a:srgbClr val="CAE2FF"/>
      </a:accent5>
      <a:accent6>
        <a:srgbClr val="E7E700"/>
      </a:accent6>
      <a:hlink>
        <a:srgbClr val="CCCCFF"/>
      </a:hlink>
      <a:folHlink>
        <a:srgbClr val="B2B2B2"/>
      </a:folHlink>
    </a:clrScheme>
    <a:fontScheme name="资源库制作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资源库制作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资源库制作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资源库制作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资源库制作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资源库制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资源库制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资源库制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Settings\a\Application Data\Microsoft\Templates\资源库制作.pot</Template>
  <TotalTime>4313</TotalTime>
  <Words>846</Words>
  <Application>Microsoft Office PowerPoint</Application>
  <PresentationFormat>全屏显示(4:3)</PresentationFormat>
  <Paragraphs>176</Paragraphs>
  <Slides>31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资源库制作</vt:lpstr>
      <vt:lpstr>Equation</vt:lpstr>
      <vt:lpstr>位图图像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例2.</vt:lpstr>
      <vt:lpstr>易见，</vt:lpstr>
      <vt:lpstr>二、质心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三、转动惯量</vt:lpstr>
      <vt:lpstr>PowerPoint 演示文稿</vt:lpstr>
      <vt:lpstr>PowerPoint 演示文稿</vt:lpstr>
      <vt:lpstr>PowerPoint 演示文稿</vt:lpstr>
      <vt:lpstr>四、引力</vt:lpstr>
      <vt:lpstr>PowerPoint 演示文稿</vt:lpstr>
      <vt:lpstr>PowerPoint 演示文稿</vt:lpstr>
      <vt:lpstr>PowerPoint 演示文稿</vt:lpstr>
      <vt:lpstr>即物体对质点的引力分量为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作业</vt:lpstr>
    </vt:vector>
  </TitlesOfParts>
  <Company>xt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重积分</dc:title>
  <dc:subject>第四节  重积分的应用</dc:subject>
  <dc:creator>huady</dc:creator>
  <cp:lastModifiedBy>huady</cp:lastModifiedBy>
  <cp:revision>191</cp:revision>
  <dcterms:created xsi:type="dcterms:W3CDTF">2003-03-13T02:30:57Z</dcterms:created>
  <dcterms:modified xsi:type="dcterms:W3CDTF">2018-04-19T05:13:49Z</dcterms:modified>
</cp:coreProperties>
</file>