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74" r:id="rId16"/>
    <p:sldId id="269" r:id="rId17"/>
    <p:sldId id="270" r:id="rId18"/>
    <p:sldId id="276" r:id="rId19"/>
    <p:sldId id="272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9933"/>
    <a:srgbClr val="FF9900"/>
    <a:srgbClr val="FFFF00"/>
    <a:srgbClr val="FF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0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w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10" Type="http://schemas.openxmlformats.org/officeDocument/2006/relationships/image" Target="../media/image87.wmf"/><Relationship Id="rId4" Type="http://schemas.openxmlformats.org/officeDocument/2006/relationships/image" Target="../media/image81.emf"/><Relationship Id="rId9" Type="http://schemas.openxmlformats.org/officeDocument/2006/relationships/image" Target="../media/image8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7.wmf"/><Relationship Id="rId2" Type="http://schemas.openxmlformats.org/officeDocument/2006/relationships/image" Target="../media/image93.wmf"/><Relationship Id="rId1" Type="http://schemas.openxmlformats.org/officeDocument/2006/relationships/image" Target="../media/image88.wmf"/><Relationship Id="rId6" Type="http://schemas.openxmlformats.org/officeDocument/2006/relationships/image" Target="../media/image90.png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11" Type="http://schemas.openxmlformats.org/officeDocument/2006/relationships/image" Target="../media/image108.wmf"/><Relationship Id="rId5" Type="http://schemas.openxmlformats.org/officeDocument/2006/relationships/image" Target="../media/image102.wmf"/><Relationship Id="rId10" Type="http://schemas.openxmlformats.org/officeDocument/2006/relationships/image" Target="../media/image107.e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4.wmf"/><Relationship Id="rId7" Type="http://schemas.openxmlformats.org/officeDocument/2006/relationships/image" Target="../media/image112.wmf"/><Relationship Id="rId2" Type="http://schemas.openxmlformats.org/officeDocument/2006/relationships/image" Target="../media/image102.wmf"/><Relationship Id="rId1" Type="http://schemas.openxmlformats.org/officeDocument/2006/relationships/image" Target="../media/image98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4.w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image" Target="../media/image53.emf"/><Relationship Id="rId3" Type="http://schemas.openxmlformats.org/officeDocument/2006/relationships/image" Target="../media/image43.wmf"/><Relationship Id="rId7" Type="http://schemas.openxmlformats.org/officeDocument/2006/relationships/image" Target="../media/image47.emf"/><Relationship Id="rId12" Type="http://schemas.openxmlformats.org/officeDocument/2006/relationships/image" Target="../media/image52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emf"/><Relationship Id="rId11" Type="http://schemas.openxmlformats.org/officeDocument/2006/relationships/image" Target="../media/image51.emf"/><Relationship Id="rId5" Type="http://schemas.openxmlformats.org/officeDocument/2006/relationships/image" Target="../media/image45.wmf"/><Relationship Id="rId15" Type="http://schemas.openxmlformats.org/officeDocument/2006/relationships/image" Target="../media/image55.emf"/><Relationship Id="rId10" Type="http://schemas.openxmlformats.org/officeDocument/2006/relationships/image" Target="../media/image50.emf"/><Relationship Id="rId4" Type="http://schemas.openxmlformats.org/officeDocument/2006/relationships/image" Target="../media/image44.wmf"/><Relationship Id="rId9" Type="http://schemas.openxmlformats.org/officeDocument/2006/relationships/image" Target="../media/image49.emf"/><Relationship Id="rId14" Type="http://schemas.openxmlformats.org/officeDocument/2006/relationships/image" Target="../media/image5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5A9BE-80F5-4979-BCA1-440560C65A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B8293-F03B-46E3-B9A9-8D04B0521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17C76-E80B-4264-8D9A-B01817354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CC1F3-5F68-4D68-8631-EA87C2832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9B79A-3171-4EEE-A6FC-9EC6A5DFCC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303B1-66FF-4D28-A4B5-749C041A4C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B885E-0872-4844-A5EA-52302639BA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FA9D-D797-4739-A9B1-28C6DFEA62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E9449-EC75-4348-8B61-A52F5CFDD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1270B-625B-4929-AA3A-162B5A94F6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4F8-1A6F-4C51-8AC0-5A572F4862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ea typeface="+mn-ea"/>
              </a:defRPr>
            </a:lvl1pPr>
          </a:lstStyle>
          <a:p>
            <a:pPr>
              <a:defRPr/>
            </a:pPr>
            <a:fld id="{8A3CDC9A-CFFA-4FC1-B463-88D615D29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1.e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5.e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emf"/><Relationship Id="rId20" Type="http://schemas.openxmlformats.org/officeDocument/2006/relationships/image" Target="../media/image8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1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3.emf"/><Relationship Id="rId22" Type="http://schemas.openxmlformats.org/officeDocument/2006/relationships/image" Target="../media/image8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5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8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3.wmf"/><Relationship Id="rId22" Type="http://schemas.openxmlformats.org/officeDocument/2006/relationships/image" Target="../media/image107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8.e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1.emf"/><Relationship Id="rId32" Type="http://schemas.openxmlformats.org/officeDocument/2006/relationships/image" Target="../media/image55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3.e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emf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5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43000" y="1447800"/>
            <a:ext cx="7572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895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第一节   对弧长的曲线积分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10668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323850" y="273050"/>
          <a:ext cx="8305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name="Equation" r:id="rId3" imgW="3441600" imgH="774360" progId="Equation.DSMT4">
                  <p:embed/>
                </p:oleObj>
              </mc:Choice>
              <mc:Fallback>
                <p:oleObj name="Equation" r:id="rId3" imgW="3441600" imgH="774360" progId="Equation.DSMT4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3050"/>
                        <a:ext cx="83058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2286000"/>
            <a:ext cx="64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371600" y="2286000"/>
          <a:ext cx="2971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name="Equation" r:id="rId5" imgW="2679480" imgH="622080" progId="Equation.3">
                  <p:embed/>
                </p:oleObj>
              </mc:Choice>
              <mc:Fallback>
                <p:oleObj name="Equation" r:id="rId5" imgW="2679480" imgH="6220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29718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33400" y="3048000"/>
          <a:ext cx="482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7" imgW="4825800" imgH="698400" progId="Equation.3">
                  <p:embed/>
                </p:oleObj>
              </mc:Choice>
              <mc:Fallback>
                <p:oleObj name="Equation" r:id="rId7" imgW="4825800" imgH="6984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482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981200" y="3810000"/>
          <a:ext cx="444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9" imgW="4444920" imgH="520560" progId="Equation.3">
                  <p:embed/>
                </p:oleObj>
              </mc:Choice>
              <mc:Fallback>
                <p:oleObj name="Equation" r:id="rId9" imgW="4444920" imgH="5205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4445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533400" y="4572000"/>
          <a:ext cx="3937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11" imgW="3936960" imgH="698400" progId="Equation.3">
                  <p:embed/>
                </p:oleObj>
              </mc:Choice>
              <mc:Fallback>
                <p:oleObj name="Equation" r:id="rId11" imgW="3936960" imgH="69840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0"/>
                        <a:ext cx="39370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4572000" y="4343400"/>
          <a:ext cx="3695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13" imgW="3695400" imgH="1104840" progId="Equation.3">
                  <p:embed/>
                </p:oleObj>
              </mc:Choice>
              <mc:Fallback>
                <p:oleObj name="Equation" r:id="rId13" imgW="3695400" imgH="110484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43400"/>
                        <a:ext cx="36957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533400" y="5486400"/>
          <a:ext cx="4140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15" imgW="4140000" imgH="838080" progId="Equation.3">
                  <p:embed/>
                </p:oleObj>
              </mc:Choice>
              <mc:Fallback>
                <p:oleObj name="Equation" r:id="rId15" imgW="4140000" imgH="83808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86400"/>
                        <a:ext cx="4140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3048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1143000"/>
            <a:ext cx="487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/>
              <a:t>对</a:t>
            </a:r>
            <a:r>
              <a:rPr lang="zh-CN" altLang="en-US">
                <a:solidFill>
                  <a:srgbClr val="FFFF00"/>
                </a:solidFill>
              </a:rPr>
              <a:t>弧长</a:t>
            </a:r>
            <a:r>
              <a:rPr lang="zh-CN" altLang="en-US"/>
              <a:t>的曲线积分的计算法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33400" y="3124200"/>
          <a:ext cx="7772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" imgW="3403440" imgH="342720" progId="Equation.3">
                  <p:embed/>
                </p:oleObj>
              </mc:Choice>
              <mc:Fallback>
                <p:oleObj name="Equation" r:id="rId3" imgW="3403440" imgH="342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7772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914400" y="1905000"/>
          <a:ext cx="381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5" imgW="1638000" imgH="469800" progId="Equation.3">
                  <p:embed/>
                </p:oleObj>
              </mc:Choice>
              <mc:Fallback>
                <p:oleObj name="Equation" r:id="rId5" imgW="16380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38100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928688" y="4800600"/>
          <a:ext cx="3575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7" imgW="1536480" imgH="203040" progId="Equation.3">
                  <p:embed/>
                </p:oleObj>
              </mc:Choice>
              <mc:Fallback>
                <p:oleObj name="Equation" r:id="rId7" imgW="15364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800600"/>
                        <a:ext cx="35750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685800" y="5429250"/>
          <a:ext cx="6934200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9" imgW="2908080" imgH="342720" progId="Equation.3">
                  <p:embed/>
                </p:oleObj>
              </mc:Choice>
              <mc:Fallback>
                <p:oleObj name="Equation" r:id="rId9" imgW="2908080" imgH="342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429250"/>
                        <a:ext cx="6934200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715000" y="2133600"/>
          <a:ext cx="1993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1" imgW="901440" imgH="215640" progId="Equation.3">
                  <p:embed/>
                </p:oleObj>
              </mc:Choice>
              <mc:Fallback>
                <p:oleObj name="Equation" r:id="rId11" imgW="90144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33600"/>
                        <a:ext cx="19939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533400" y="4114800"/>
            <a:ext cx="74152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可推广到 </a:t>
            </a:r>
            <a:r>
              <a:rPr lang="en-US" altLang="zh-CN"/>
              <a:t>3 </a:t>
            </a:r>
            <a:r>
              <a:rPr lang="zh-CN" altLang="en-US"/>
              <a:t>维空间曲线以参数方程给出的情形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98475" y="881063"/>
          <a:ext cx="78136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6" name="公式" r:id="rId3" imgW="3352680" imgH="698400" progId="Equation.3">
                  <p:embed/>
                </p:oleObj>
              </mc:Choice>
              <mc:Fallback>
                <p:oleObj name="公式" r:id="rId3" imgW="3352680" imgH="69840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881063"/>
                        <a:ext cx="781367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33400" y="3048000"/>
          <a:ext cx="65532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5" imgW="6502320" imgH="838080" progId="Equation.3">
                  <p:embed/>
                </p:oleObj>
              </mc:Choice>
              <mc:Fallback>
                <p:oleObj name="Equation" r:id="rId5" imgW="6502320" imgH="838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65532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838200" y="4114800"/>
          <a:ext cx="57912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7" imgW="2489040" imgH="393480" progId="Equation.3">
                  <p:embed/>
                </p:oleObj>
              </mc:Choice>
              <mc:Fallback>
                <p:oleObj name="Equation" r:id="rId7" imgW="2489040" imgH="39348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14800"/>
                        <a:ext cx="5791200" cy="91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468313" y="112553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5288" y="2636838"/>
            <a:ext cx="842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838200" y="5257800"/>
          <a:ext cx="5486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9" imgW="2374560" imgH="431640" progId="Equation.3">
                  <p:embed/>
                </p:oleObj>
              </mc:Choice>
              <mc:Fallback>
                <p:oleObj name="Equation" r:id="rId9" imgW="237456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257800"/>
                        <a:ext cx="54864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629400" y="1752600"/>
            <a:ext cx="2286000" cy="1524000"/>
            <a:chOff x="6629400" y="1752600"/>
            <a:chExt cx="2286000" cy="1524000"/>
          </a:xfrm>
        </p:grpSpPr>
        <p:sp>
          <p:nvSpPr>
            <p:cNvPr id="11274" name="Line 13"/>
            <p:cNvSpPr>
              <a:spLocks noChangeShapeType="1"/>
            </p:cNvSpPr>
            <p:nvPr/>
          </p:nvSpPr>
          <p:spPr bwMode="auto">
            <a:xfrm>
              <a:off x="6629400" y="2743200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14"/>
            <p:cNvSpPr>
              <a:spLocks noChangeShapeType="1"/>
            </p:cNvSpPr>
            <p:nvPr/>
          </p:nvSpPr>
          <p:spPr bwMode="auto">
            <a:xfrm flipV="1">
              <a:off x="7696200" y="17526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Text Box 16"/>
            <p:cNvSpPr txBox="1">
              <a:spLocks noChangeArrowheads="1"/>
            </p:cNvSpPr>
            <p:nvPr/>
          </p:nvSpPr>
          <p:spPr bwMode="auto">
            <a:xfrm>
              <a:off x="8534400" y="266700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a</a:t>
              </a:r>
            </a:p>
          </p:txBody>
        </p:sp>
        <p:sp>
          <p:nvSpPr>
            <p:cNvPr id="11278" name="Text Box 17"/>
            <p:cNvSpPr txBox="1">
              <a:spLocks noChangeArrowheads="1"/>
            </p:cNvSpPr>
            <p:nvPr/>
          </p:nvSpPr>
          <p:spPr bwMode="auto">
            <a:xfrm>
              <a:off x="7391400" y="1828800"/>
              <a:ext cx="361950" cy="519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b</a:t>
              </a:r>
            </a:p>
          </p:txBody>
        </p:sp>
        <p:sp>
          <p:nvSpPr>
            <p:cNvPr id="3" name="任意多边形 2"/>
            <p:cNvSpPr/>
            <p:nvPr/>
          </p:nvSpPr>
          <p:spPr bwMode="auto">
            <a:xfrm>
              <a:off x="7683690" y="2197290"/>
              <a:ext cx="992766" cy="532262"/>
            </a:xfrm>
            <a:custGeom>
              <a:avLst/>
              <a:gdLst>
                <a:gd name="connsiteX0" fmla="*/ 0 w 849721"/>
                <a:gd name="connsiteY0" fmla="*/ 0 h 532262"/>
                <a:gd name="connsiteX1" fmla="*/ 532262 w 849721"/>
                <a:gd name="connsiteY1" fmla="*/ 81886 h 532262"/>
                <a:gd name="connsiteX2" fmla="*/ 805217 w 849721"/>
                <a:gd name="connsiteY2" fmla="*/ 300250 h 532262"/>
                <a:gd name="connsiteX3" fmla="*/ 846161 w 849721"/>
                <a:gd name="connsiteY3" fmla="*/ 532262 h 5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9721" h="532262">
                  <a:moveTo>
                    <a:pt x="0" y="0"/>
                  </a:moveTo>
                  <a:cubicBezTo>
                    <a:pt x="199029" y="15922"/>
                    <a:pt x="398059" y="31844"/>
                    <a:pt x="532262" y="81886"/>
                  </a:cubicBezTo>
                  <a:cubicBezTo>
                    <a:pt x="666465" y="131928"/>
                    <a:pt x="752901" y="225187"/>
                    <a:pt x="805217" y="300250"/>
                  </a:cubicBezTo>
                  <a:cubicBezTo>
                    <a:pt x="857533" y="375313"/>
                    <a:pt x="851847" y="453787"/>
                    <a:pt x="846161" y="532262"/>
                  </a:cubicBezTo>
                </a:path>
              </a:pathLst>
            </a:custGeom>
            <a:noFill/>
            <a:ln w="28575" cap="flat" cmpd="sng" algn="ctr">
              <a:solidFill>
                <a:srgbClr val="00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48" name="Object 0"/>
          <p:cNvGraphicFramePr>
            <a:graphicFrameLocks noChangeAspect="1"/>
          </p:cNvGraphicFramePr>
          <p:nvPr/>
        </p:nvGraphicFramePr>
        <p:xfrm>
          <a:off x="4191000" y="5029200"/>
          <a:ext cx="287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3" imgW="2869920" imgH="965160" progId="Equation.3">
                  <p:embed/>
                </p:oleObj>
              </mc:Choice>
              <mc:Fallback>
                <p:oleObj name="公式" r:id="rId3" imgW="2869920" imgH="9651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2870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"/>
          <p:cNvGraphicFramePr>
            <a:graphicFrameLocks noChangeAspect="1"/>
          </p:cNvGraphicFramePr>
          <p:nvPr/>
        </p:nvGraphicFramePr>
        <p:xfrm>
          <a:off x="685800" y="457200"/>
          <a:ext cx="5486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2374560" imgH="431640" progId="Equation.3">
                  <p:embed/>
                </p:oleObj>
              </mc:Choice>
              <mc:Fallback>
                <p:oleObj name="Equation" r:id="rId5" imgW="237456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"/>
                        <a:ext cx="54864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685800" y="1524000"/>
          <a:ext cx="42846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1854000" imgH="406080" progId="Equation.3">
                  <p:embed/>
                </p:oleObj>
              </mc:Choice>
              <mc:Fallback>
                <p:oleObj name="Equation" r:id="rId7" imgW="18540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24000"/>
                        <a:ext cx="4284663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85800" y="2514600"/>
          <a:ext cx="44608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1930320" imgH="431640" progId="Equation.3">
                  <p:embed/>
                </p:oleObj>
              </mc:Choice>
              <mc:Fallback>
                <p:oleObj name="Equation" r:id="rId9" imgW="1930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446087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685800" y="3657600"/>
          <a:ext cx="5662613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11" imgW="2450880" imgH="533160" progId="Equation.3">
                  <p:embed/>
                </p:oleObj>
              </mc:Choice>
              <mc:Fallback>
                <p:oleObj name="Equation" r:id="rId11" imgW="24508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57600"/>
                        <a:ext cx="5662613" cy="1231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685800" y="5029200"/>
          <a:ext cx="34909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3" imgW="1511280" imgH="406080" progId="Equation.3">
                  <p:embed/>
                </p:oleObj>
              </mc:Choice>
              <mc:Fallback>
                <p:oleObj name="Equation" r:id="rId13" imgW="15112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3490913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2.</a:t>
            </a:r>
          </a:p>
        </p:txBody>
      </p:sp>
      <p:graphicFrame>
        <p:nvGraphicFramePr>
          <p:cNvPr id="28672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368874"/>
              </p:ext>
            </p:extLst>
          </p:nvPr>
        </p:nvGraphicFramePr>
        <p:xfrm>
          <a:off x="920750" y="4801795"/>
          <a:ext cx="66182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" name="Equation" r:id="rId3" imgW="3085920" imgH="291960" progId="Equation.3">
                  <p:embed/>
                </p:oleObj>
              </mc:Choice>
              <mc:Fallback>
                <p:oleObj name="Equation" r:id="rId3" imgW="3085920" imgH="2919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4801795"/>
                        <a:ext cx="6618287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04800" y="2169696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解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1219200" y="1905000"/>
          <a:ext cx="717073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5" imgW="3035160" imgH="482400" progId="Equation.3">
                  <p:embed/>
                </p:oleObj>
              </mc:Choice>
              <mc:Fallback>
                <p:oleObj name="Equation" r:id="rId5" imgW="30351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7170738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743200" y="3733800"/>
          <a:ext cx="4699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7" imgW="215640" imgH="164880" progId="Equation.3">
                  <p:embed/>
                </p:oleObj>
              </mc:Choice>
              <mc:Fallback>
                <p:oleObj name="Equation" r:id="rId7" imgW="21564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4699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6477000" y="3505200"/>
          <a:ext cx="1981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9" imgW="876240" imgH="215640" progId="Equation.3">
                  <p:embed/>
                </p:oleObj>
              </mc:Choice>
              <mc:Fallback>
                <p:oleObj name="Equation" r:id="rId9" imgW="87624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5200"/>
                        <a:ext cx="19812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990600" y="5562600"/>
          <a:ext cx="3962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1" imgW="1765080" imgH="406080" progId="Equation.3">
                  <p:embed/>
                </p:oleObj>
              </mc:Choice>
              <mc:Fallback>
                <p:oleObj name="Equation" r:id="rId11" imgW="176508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562600"/>
                        <a:ext cx="3962400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910999"/>
              </p:ext>
            </p:extLst>
          </p:nvPr>
        </p:nvGraphicFramePr>
        <p:xfrm>
          <a:off x="7599488" y="4877952"/>
          <a:ext cx="1066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3" imgW="457200" imgH="203040" progId="Equation.3">
                  <p:embed/>
                </p:oleObj>
              </mc:Choice>
              <mc:Fallback>
                <p:oleObj name="Equation" r:id="rId13" imgW="45720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9488" y="4877952"/>
                        <a:ext cx="10668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657600" y="4114800"/>
          <a:ext cx="228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5" imgW="1028520" imgH="253800" progId="Equation.3">
                  <p:embed/>
                </p:oleObj>
              </mc:Choice>
              <mc:Fallback>
                <p:oleObj name="Equation" r:id="rId15" imgW="102852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4800"/>
                        <a:ext cx="22860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04800" y="3622432"/>
            <a:ext cx="2416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/>
              <a:t>化为参数方程 </a:t>
            </a:r>
          </a:p>
        </p:txBody>
      </p:sp>
      <p:sp>
        <p:nvSpPr>
          <p:cNvPr id="18453" name="AutoShape 21"/>
          <p:cNvSpPr>
            <a:spLocks/>
          </p:cNvSpPr>
          <p:nvPr/>
        </p:nvSpPr>
        <p:spPr bwMode="auto">
          <a:xfrm>
            <a:off x="3352800" y="3276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3657600" y="3048000"/>
          <a:ext cx="2438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7" imgW="1041120" imgH="253800" progId="Equation.3">
                  <p:embed/>
                </p:oleObj>
              </mc:Choice>
              <mc:Fallback>
                <p:oleObj name="Equation" r:id="rId17" imgW="10411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24384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657600" y="3657600"/>
          <a:ext cx="1752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19" imgW="736560" imgH="203040" progId="Equation.3">
                  <p:embed/>
                </p:oleObj>
              </mc:Choice>
              <mc:Fallback>
                <p:oleObj name="Equation" r:id="rId19" imgW="7365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17526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81000" y="4876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580063" y="5734050"/>
            <a:ext cx="240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9933"/>
                </a:solidFill>
              </a:rPr>
              <a:t>用几何法另解</a:t>
            </a:r>
            <a:r>
              <a:rPr lang="en-US" altLang="zh-CN">
                <a:solidFill>
                  <a:srgbClr val="FF9933"/>
                </a:solidFill>
              </a:rPr>
              <a:t>.</a:t>
            </a:r>
          </a:p>
        </p:txBody>
      </p:sp>
      <p:graphicFrame>
        <p:nvGraphicFramePr>
          <p:cNvPr id="13323" name="Object 22"/>
          <p:cNvGraphicFramePr>
            <a:graphicFrameLocks noChangeAspect="1"/>
          </p:cNvGraphicFramePr>
          <p:nvPr/>
        </p:nvGraphicFramePr>
        <p:xfrm>
          <a:off x="428625" y="285750"/>
          <a:ext cx="83597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公式" r:id="rId21" imgW="3466800" imgH="609480" progId="Equation.3">
                  <p:embed/>
                </p:oleObj>
              </mc:Choice>
              <mc:Fallback>
                <p:oleObj name="公式" r:id="rId21" imgW="3466800" imgH="60948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85750"/>
                        <a:ext cx="8359775" cy="1363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utoUpdateAnimBg="0"/>
      <p:bldP spid="18452" grpId="0" build="p" autoUpdateAnimBg="0"/>
      <p:bldP spid="18453" grpId="0" animBg="1"/>
      <p:bldP spid="18456" grpId="0" build="p" autoUpdateAnimBg="0"/>
      <p:bldP spid="184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717550" cy="484188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3.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250825" y="260350"/>
          <a:ext cx="759301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3" imgW="3149280" imgH="583920" progId="Equation.3">
                  <p:embed/>
                </p:oleObj>
              </mc:Choice>
              <mc:Fallback>
                <p:oleObj name="Equation" r:id="rId3" imgW="3149280" imgH="58392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0350"/>
                        <a:ext cx="7593013" cy="130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547813" y="3500438"/>
          <a:ext cx="6491287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公式" r:id="rId5" imgW="2552400" imgH="571320" progId="Equation.3">
                  <p:embed/>
                </p:oleObj>
              </mc:Choice>
              <mc:Fallback>
                <p:oleObj name="公式" r:id="rId5" imgW="2552400" imgH="57132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00438"/>
                        <a:ext cx="6491287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6629400" y="990600"/>
            <a:ext cx="2133600" cy="2133600"/>
            <a:chOff x="4032" y="624"/>
            <a:chExt cx="1344" cy="1344"/>
          </a:xfrm>
        </p:grpSpPr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>
              <a:off x="4032" y="13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Oval 10"/>
            <p:cNvSpPr>
              <a:spLocks noChangeArrowheads="1"/>
            </p:cNvSpPr>
            <p:nvPr/>
          </p:nvSpPr>
          <p:spPr bwMode="auto">
            <a:xfrm>
              <a:off x="4080" y="816"/>
              <a:ext cx="1056" cy="1056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2" name="Object 11"/>
            <p:cNvGraphicFramePr>
              <a:graphicFrameLocks noChangeAspect="1"/>
            </p:cNvGraphicFramePr>
            <p:nvPr/>
          </p:nvGraphicFramePr>
          <p:xfrm>
            <a:off x="4080" y="1440"/>
            <a:ext cx="10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0" name="位图图像" r:id="rId7" imgW="1695687" imgH="666667" progId="PBrush">
                    <p:embed/>
                  </p:oleObj>
                </mc:Choice>
                <mc:Fallback>
                  <p:oleObj name="位图图像" r:id="rId7" imgW="1695687" imgH="666667" progId="PBrush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0"/>
                          <a:ext cx="106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Line 12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4992" y="1344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R</a:t>
              </a:r>
            </a:p>
          </p:txBody>
        </p:sp>
      </p:grp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250825" y="1557338"/>
            <a:ext cx="13112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解法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graphicFrame>
        <p:nvGraphicFramePr>
          <p:cNvPr id="22546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2051050" y="2636838"/>
          <a:ext cx="374491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公式" r:id="rId9" imgW="1714320" imgH="279360" progId="Equation.3">
                  <p:embed/>
                </p:oleObj>
              </mc:Choice>
              <mc:Fallback>
                <p:oleObj name="公式" r:id="rId9" imgW="171432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3744913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76238" y="3879850"/>
            <a:ext cx="125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于是，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835150" y="5157788"/>
          <a:ext cx="61976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公式" r:id="rId11" imgW="2438280" imgH="457200" progId="Equation.3">
                  <p:embed/>
                </p:oleObj>
              </mc:Choice>
              <mc:Fallback>
                <p:oleObj name="公式" r:id="rId11" imgW="2438280" imgH="4572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57788"/>
                        <a:ext cx="6197600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1547813" y="1916113"/>
            <a:ext cx="4895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取 </a:t>
            </a:r>
            <a:r>
              <a:rPr lang="en-US" altLang="zh-CN" i="1"/>
              <a:t>x </a:t>
            </a:r>
            <a:r>
              <a:rPr lang="zh-CN" altLang="en-US"/>
              <a:t>为参数，将</a:t>
            </a:r>
            <a:r>
              <a:rPr lang="en-US" altLang="zh-CN" i="1"/>
              <a:t>L </a:t>
            </a:r>
            <a:r>
              <a:rPr lang="zh-CN" altLang="en-US"/>
              <a:t>曲线表示为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 autoUpdateAnimBg="0"/>
      <p:bldP spid="22548" grpId="0"/>
      <p:bldP spid="225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285728"/>
            <a:ext cx="685800" cy="5334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3.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28596" y="240794"/>
          <a:ext cx="7593012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3" imgW="3149280" imgH="583920" progId="Equation.3">
                  <p:embed/>
                </p:oleObj>
              </mc:Choice>
              <mc:Fallback>
                <p:oleObj name="Equation" r:id="rId3" imgW="3149280" imgH="58392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40794"/>
                        <a:ext cx="7593012" cy="130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23850" y="2997200"/>
          <a:ext cx="5100638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3" name="公式" r:id="rId5" imgW="2298600" imgH="787320" progId="Equation.3">
                  <p:embed/>
                </p:oleObj>
              </mc:Choice>
              <mc:Fallback>
                <p:oleObj name="公式" r:id="rId5" imgW="2298600" imgH="78732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97200"/>
                        <a:ext cx="5100638" cy="174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611188" y="4652963"/>
          <a:ext cx="6551612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4" name="公式" r:id="rId7" imgW="2501640" imgH="469800" progId="Equation.3">
                  <p:embed/>
                </p:oleObj>
              </mc:Choice>
              <mc:Fallback>
                <p:oleObj name="公式" r:id="rId7" imgW="2501640" imgH="46980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652963"/>
                        <a:ext cx="6551612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971550" y="5803900"/>
          <a:ext cx="73453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5" name="公式" r:id="rId9" imgW="3098520" imgH="444240" progId="Equation.3">
                  <p:embed/>
                </p:oleObj>
              </mc:Choice>
              <mc:Fallback>
                <p:oleObj name="公式" r:id="rId9" imgW="3098520" imgH="44424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3900"/>
                        <a:ext cx="73453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3779838" y="2263775"/>
          <a:ext cx="30241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公式" r:id="rId11" imgW="1409400" imgH="419040" progId="Equation.3">
                  <p:embed/>
                </p:oleObj>
              </mc:Choice>
              <mc:Fallback>
                <p:oleObj name="公式" r:id="rId11" imgW="1409400" imgH="41904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263775"/>
                        <a:ext cx="3024187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629400" y="990600"/>
            <a:ext cx="2133600" cy="2133600"/>
            <a:chOff x="4032" y="624"/>
            <a:chExt cx="1344" cy="1344"/>
          </a:xfrm>
        </p:grpSpPr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>
              <a:off x="4032" y="1392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4080" y="816"/>
              <a:ext cx="1056" cy="1056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" name="Object 17"/>
            <p:cNvGraphicFramePr>
              <a:graphicFrameLocks noChangeAspect="1"/>
            </p:cNvGraphicFramePr>
            <p:nvPr/>
          </p:nvGraphicFramePr>
          <p:xfrm>
            <a:off x="4080" y="1440"/>
            <a:ext cx="10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位图图像" r:id="rId13" imgW="1695687" imgH="666667" progId="PBrush">
                    <p:embed/>
                  </p:oleObj>
                </mc:Choice>
                <mc:Fallback>
                  <p:oleObj name="位图图像" r:id="rId13" imgW="1695687" imgH="666667" progId="PBrush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440"/>
                          <a:ext cx="106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 flipV="1">
              <a:off x="4080" y="62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Text Box 18"/>
            <p:cNvSpPr txBox="1">
              <a:spLocks noChangeArrowheads="1"/>
            </p:cNvSpPr>
            <p:nvPr/>
          </p:nvSpPr>
          <p:spPr bwMode="auto">
            <a:xfrm>
              <a:off x="4992" y="1344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i="1"/>
                <a:t>R</a:t>
              </a:r>
            </a:p>
          </p:txBody>
        </p:sp>
      </p:grp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50825" y="1628775"/>
            <a:ext cx="14287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解法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95288" y="2492375"/>
          <a:ext cx="2295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15" imgW="952200" imgH="228600" progId="Equation.3">
                  <p:embed/>
                </p:oleObj>
              </mc:Choice>
              <mc:Fallback>
                <p:oleObj name="Equation" r:id="rId15" imgW="952200" imgH="22860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492375"/>
                        <a:ext cx="22955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2700338" y="25654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547813" y="1628775"/>
            <a:ext cx="46085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/>
              <a:t>将 </a:t>
            </a:r>
            <a:r>
              <a:rPr lang="en-US" altLang="zh-CN" i="1"/>
              <a:t>x</a:t>
            </a:r>
            <a:r>
              <a:rPr lang="en-US" altLang="zh-CN"/>
              <a:t>,  </a:t>
            </a:r>
            <a:r>
              <a:rPr lang="en-US" altLang="zh-CN" i="1"/>
              <a:t>y </a:t>
            </a:r>
            <a:r>
              <a:rPr lang="zh-CN" altLang="en-US"/>
              <a:t>用圆的参数方程表示</a:t>
            </a:r>
            <a:r>
              <a:rPr lang="en-US" altLang="zh-CN"/>
              <a:t>.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516688" y="3716338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于是，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" grpId="0" autoUpdateAnimBg="0"/>
      <p:bldP spid="15382" grpId="0" animBg="1"/>
      <p:bldP spid="15384" grpId="0"/>
      <p:bldP spid="153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4.</a:t>
            </a:r>
          </a:p>
        </p:txBody>
      </p:sp>
      <p:graphicFrame>
        <p:nvGraphicFramePr>
          <p:cNvPr id="16386" name="Object 5"/>
          <p:cNvGraphicFramePr>
            <a:graphicFrameLocks noChangeAspect="1"/>
          </p:cNvGraphicFramePr>
          <p:nvPr/>
        </p:nvGraphicFramePr>
        <p:xfrm>
          <a:off x="1143000" y="214313"/>
          <a:ext cx="6097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" name="Equation" r:id="rId3" imgW="6095880" imgH="622080" progId="Equation.3">
                  <p:embed/>
                </p:oleObj>
              </mc:Choice>
              <mc:Fallback>
                <p:oleObj name="Equation" r:id="rId3" imgW="6095880" imgH="6220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313"/>
                        <a:ext cx="60975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57200" y="105251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295400" y="1128713"/>
          <a:ext cx="3406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7" name="Equation" r:id="rId5" imgW="3314520" imgH="380880" progId="Equation.3">
                  <p:embed/>
                </p:oleObj>
              </mc:Choice>
              <mc:Fallback>
                <p:oleObj name="Equation" r:id="rId5" imgW="3314520" imgH="3808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28713"/>
                        <a:ext cx="34067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495800" y="1128713"/>
          <a:ext cx="1803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8" name="Equation" r:id="rId7" imgW="1803240" imgH="380880" progId="Equation.3">
                  <p:embed/>
                </p:oleObj>
              </mc:Choice>
              <mc:Fallback>
                <p:oleObj name="Equation" r:id="rId7" imgW="1803240" imgH="3808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28713"/>
                        <a:ext cx="18034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477000" y="1128713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9" name="Equation" r:id="rId9" imgW="1815840" imgH="393480" progId="Equation.3">
                  <p:embed/>
                </p:oleObj>
              </mc:Choice>
              <mc:Fallback>
                <p:oleObj name="Equation" r:id="rId9" imgW="1815840" imgH="3934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128713"/>
                        <a:ext cx="181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42938" y="3357563"/>
          <a:ext cx="2286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0" name="Equation" r:id="rId11" imgW="1054080" imgH="317160" progId="Equation.3">
                  <p:embed/>
                </p:oleObj>
              </mc:Choice>
              <mc:Fallback>
                <p:oleObj name="Equation" r:id="rId11" imgW="1054080" imgH="31716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357563"/>
                        <a:ext cx="2286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500063" y="4857750"/>
          <a:ext cx="2971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1" name="Equation" r:id="rId13" imgW="3085920" imgH="698400" progId="Equation.3">
                  <p:embed/>
                </p:oleObj>
              </mc:Choice>
              <mc:Fallback>
                <p:oleObj name="Equation" r:id="rId13" imgW="3085920" imgH="69840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857750"/>
                        <a:ext cx="29718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3571875" y="5000625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2" name="Equation" r:id="rId15" imgW="253800" imgH="177480" progId="Equation.3">
                  <p:embed/>
                </p:oleObj>
              </mc:Choice>
              <mc:Fallback>
                <p:oleObj name="Equation" r:id="rId15" imgW="253800" imgH="17748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000625"/>
                        <a:ext cx="6096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6934200" y="3186113"/>
            <a:ext cx="1828800" cy="2362200"/>
            <a:chOff x="4272" y="2592"/>
            <a:chExt cx="1152" cy="1488"/>
          </a:xfrm>
        </p:grpSpPr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>
              <a:off x="4320" y="288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Oval 18"/>
            <p:cNvSpPr>
              <a:spLocks noChangeArrowheads="1"/>
            </p:cNvSpPr>
            <p:nvPr/>
          </p:nvSpPr>
          <p:spPr bwMode="auto">
            <a:xfrm>
              <a:off x="4272" y="2880"/>
              <a:ext cx="1056" cy="1056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Line 20"/>
            <p:cNvSpPr>
              <a:spLocks noChangeShapeType="1"/>
            </p:cNvSpPr>
            <p:nvPr/>
          </p:nvSpPr>
          <p:spPr bwMode="auto">
            <a:xfrm flipV="1">
              <a:off x="4800" y="259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Text Box 21"/>
            <p:cNvSpPr txBox="1">
              <a:spLocks noChangeArrowheads="1"/>
            </p:cNvSpPr>
            <p:nvPr/>
          </p:nvSpPr>
          <p:spPr bwMode="auto">
            <a:xfrm>
              <a:off x="4512" y="326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ym typeface="Symbol" pitchFamily="18" charset="2"/>
                </a:rPr>
                <a:t></a:t>
              </a:r>
              <a:r>
                <a:rPr lang="en-US" altLang="zh-CN" sz="2400"/>
                <a:t>1</a:t>
              </a:r>
            </a:p>
          </p:txBody>
        </p:sp>
      </p:grp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838200" y="2347913"/>
          <a:ext cx="73644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3" name="Equation" r:id="rId17" imgW="3429000" imgH="469800" progId="Equation.3">
                  <p:embed/>
                </p:oleObj>
              </mc:Choice>
              <mc:Fallback>
                <p:oleObj name="Equation" r:id="rId17" imgW="3429000" imgH="46980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47913"/>
                        <a:ext cx="736441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609600" y="1738313"/>
          <a:ext cx="594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19" imgW="5752800" imgH="457200" progId="Equation.3">
                  <p:embed/>
                </p:oleObj>
              </mc:Choice>
              <mc:Fallback>
                <p:oleObj name="Equation" r:id="rId19" imgW="5752800" imgH="45720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38313"/>
                        <a:ext cx="594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500063" y="4143375"/>
          <a:ext cx="57150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21" imgW="2743200" imgH="330120" progId="Equation.3">
                  <p:embed/>
                </p:oleObj>
              </mc:Choice>
              <mc:Fallback>
                <p:oleObj name="Equation" r:id="rId21" imgW="2743200" imgH="330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143375"/>
                        <a:ext cx="57150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2"/>
          <p:cNvGrpSpPr>
            <a:grpSpLocks/>
          </p:cNvGrpSpPr>
          <p:nvPr/>
        </p:nvGrpSpPr>
        <p:grpSpPr bwMode="auto">
          <a:xfrm>
            <a:off x="428625" y="5643563"/>
            <a:ext cx="7996238" cy="1009650"/>
            <a:chOff x="500034" y="5848350"/>
            <a:chExt cx="7995808" cy="1009650"/>
          </a:xfrm>
        </p:grpSpPr>
        <p:graphicFrame>
          <p:nvGraphicFramePr>
            <p:cNvPr id="6" name="Object 22"/>
            <p:cNvGraphicFramePr>
              <a:graphicFrameLocks noChangeAspect="1"/>
            </p:cNvGraphicFramePr>
            <p:nvPr/>
          </p:nvGraphicFramePr>
          <p:xfrm>
            <a:off x="2143108" y="5848350"/>
            <a:ext cx="3517900" cy="1009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6" name="公式" r:id="rId23" imgW="1638000" imgH="469800" progId="Equation.3">
                    <p:embed/>
                  </p:oleObj>
                </mc:Choice>
                <mc:Fallback>
                  <p:oleObj name="公式" r:id="rId23" imgW="1638000" imgH="469800" progId="Equation.3">
                    <p:embed/>
                    <p:pic>
                      <p:nvPicPr>
                        <p:cNvPr id="0" name="Picture 1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3108" y="5848350"/>
                          <a:ext cx="3517900" cy="1009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1" name="组合 21"/>
            <p:cNvGrpSpPr>
              <a:grpSpLocks/>
            </p:cNvGrpSpPr>
            <p:nvPr/>
          </p:nvGrpSpPr>
          <p:grpSpPr bwMode="auto">
            <a:xfrm>
              <a:off x="500034" y="6072206"/>
              <a:ext cx="7995808" cy="523220"/>
              <a:chOff x="500034" y="6072206"/>
              <a:chExt cx="7995808" cy="523220"/>
            </a:xfrm>
          </p:grpSpPr>
          <p:sp>
            <p:nvSpPr>
              <p:cNvPr id="16402" name="TextBox 18"/>
              <p:cNvSpPr txBox="1">
                <a:spLocks noChangeArrowheads="1"/>
              </p:cNvSpPr>
              <p:nvPr/>
            </p:nvSpPr>
            <p:spPr bwMode="auto">
              <a:xfrm>
                <a:off x="500034" y="6072206"/>
                <a:ext cx="162736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注：若用</a:t>
                </a:r>
              </a:p>
            </p:txBody>
          </p:sp>
          <p:sp>
            <p:nvSpPr>
              <p:cNvPr id="16403" name="TextBox 20"/>
              <p:cNvSpPr txBox="1">
                <a:spLocks noChangeArrowheads="1"/>
              </p:cNvSpPr>
              <p:nvPr/>
            </p:nvSpPr>
            <p:spPr bwMode="auto">
              <a:xfrm>
                <a:off x="5786446" y="6072206"/>
                <a:ext cx="270939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则计算略复杂。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96863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smtClean="0"/>
              <a:t>4.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43000" y="214313"/>
          <a:ext cx="6097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3" imgW="6095880" imgH="622080" progId="Equation.3">
                  <p:embed/>
                </p:oleObj>
              </mc:Choice>
              <mc:Fallback>
                <p:oleObj name="Equation" r:id="rId3" imgW="6095880" imgH="6220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4313"/>
                        <a:ext cx="60975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052513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解</a:t>
            </a:r>
            <a:r>
              <a:rPr lang="en-US" altLang="zh-CN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889263"/>
              </p:ext>
            </p:extLst>
          </p:nvPr>
        </p:nvGraphicFramePr>
        <p:xfrm>
          <a:off x="408225" y="2729075"/>
          <a:ext cx="22860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5" imgW="1054080" imgH="317160" progId="Equation.3">
                  <p:embed/>
                </p:oleObj>
              </mc:Choice>
              <mc:Fallback>
                <p:oleObj name="Equation" r:id="rId5" imgW="1054080" imgH="3171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25" y="2729075"/>
                        <a:ext cx="22860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94953"/>
              </p:ext>
            </p:extLst>
          </p:nvPr>
        </p:nvGraphicFramePr>
        <p:xfrm>
          <a:off x="6630988" y="6040043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7" imgW="253800" imgH="177480" progId="Equation.3">
                  <p:embed/>
                </p:oleObj>
              </mc:Choice>
              <mc:Fallback>
                <p:oleObj name="Equation" r:id="rId7" imgW="253800" imgH="177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0988" y="6040043"/>
                        <a:ext cx="6096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6715326" y="953880"/>
            <a:ext cx="1828800" cy="2362200"/>
            <a:chOff x="4272" y="2592"/>
            <a:chExt cx="1152" cy="1488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320" y="288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4272" y="2880"/>
              <a:ext cx="1056" cy="1056"/>
            </a:xfrm>
            <a:prstGeom prst="ellips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V="1">
              <a:off x="4800" y="2592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4512" y="3264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ym typeface="Symbol" pitchFamily="18" charset="2"/>
                </a:rPr>
                <a:t></a:t>
              </a:r>
              <a:r>
                <a:rPr lang="en-US" altLang="zh-CN" sz="2400"/>
                <a:t>1</a:t>
              </a:r>
            </a:p>
          </p:txBody>
        </p:sp>
      </p:grpSp>
      <p:graphicFrame>
        <p:nvGraphicFramePr>
          <p:cNvPr id="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77261"/>
              </p:ext>
            </p:extLst>
          </p:nvPr>
        </p:nvGraphicFramePr>
        <p:xfrm>
          <a:off x="401638" y="3533775"/>
          <a:ext cx="68246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9" imgW="3276360" imgH="330120" progId="Equation.DSMT4">
                  <p:embed/>
                </p:oleObj>
              </mc:Choice>
              <mc:Fallback>
                <p:oleObj name="Equation" r:id="rId9" imgW="327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533775"/>
                        <a:ext cx="6824662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42353" y="1056505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</a:t>
            </a:r>
            <a:r>
              <a:rPr lang="zh-CN" altLang="en-US" dirty="0" smtClean="0"/>
              <a:t>在直角坐标系下的参数方程为：</a:t>
            </a:r>
            <a:endParaRPr lang="zh-CN" altLang="en-US" dirty="0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395330"/>
              </p:ext>
            </p:extLst>
          </p:nvPr>
        </p:nvGraphicFramePr>
        <p:xfrm>
          <a:off x="2030413" y="1606712"/>
          <a:ext cx="36004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11" imgW="1676160" imgH="469800" progId="Equation.DSMT4">
                  <p:embed/>
                </p:oleObj>
              </mc:Choice>
              <mc:Fallback>
                <p:oleObj name="Equation" r:id="rId11" imgW="1676160" imgH="4698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606712"/>
                        <a:ext cx="36004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323"/>
              </p:ext>
            </p:extLst>
          </p:nvPr>
        </p:nvGraphicFramePr>
        <p:xfrm>
          <a:off x="408225" y="4341170"/>
          <a:ext cx="2795623" cy="652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13" imgW="1409400" imgH="330120" progId="Equation.DSMT4">
                  <p:embed/>
                </p:oleObj>
              </mc:Choice>
              <mc:Fallback>
                <p:oleObj name="Equation" r:id="rId13" imgW="140940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25" y="4341170"/>
                        <a:ext cx="2795623" cy="6525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975174"/>
              </p:ext>
            </p:extLst>
          </p:nvPr>
        </p:nvGraphicFramePr>
        <p:xfrm>
          <a:off x="3351413" y="4180076"/>
          <a:ext cx="3363913" cy="896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15" imgW="1663560" imgH="444240" progId="Equation.DSMT4">
                  <p:embed/>
                </p:oleObj>
              </mc:Choice>
              <mc:Fallback>
                <p:oleObj name="Equation" r:id="rId15" imgW="1663560" imgH="44424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413" y="4180076"/>
                        <a:ext cx="3363913" cy="8963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246037"/>
              </p:ext>
            </p:extLst>
          </p:nvPr>
        </p:nvGraphicFramePr>
        <p:xfrm>
          <a:off x="408225" y="5047519"/>
          <a:ext cx="3107181" cy="670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17" imgW="1523880" imgH="330120" progId="Equation.DSMT4">
                  <p:embed/>
                </p:oleObj>
              </mc:Choice>
              <mc:Fallback>
                <p:oleObj name="Equation" r:id="rId17" imgW="1523880" imgH="3301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25" y="5047519"/>
                        <a:ext cx="3107181" cy="6709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223914"/>
              </p:ext>
            </p:extLst>
          </p:nvPr>
        </p:nvGraphicFramePr>
        <p:xfrm>
          <a:off x="408225" y="5766074"/>
          <a:ext cx="6131517" cy="974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9" imgW="3022560" imgH="482400" progId="Equation.DSMT4">
                  <p:embed/>
                </p:oleObj>
              </mc:Choice>
              <mc:Fallback>
                <p:oleObj name="Equation" r:id="rId19" imgW="3022560" imgH="4824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225" y="5766074"/>
                        <a:ext cx="6131517" cy="9749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321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69215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755650" y="2276475"/>
            <a:ext cx="71294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dirty="0" smtClean="0"/>
              <a:t>P</a:t>
            </a:r>
            <a:r>
              <a:rPr lang="en-US" altLang="zh-CN" sz="2400" dirty="0" smtClean="0"/>
              <a:t>193</a:t>
            </a:r>
            <a:r>
              <a:rPr lang="en-US" altLang="zh-CN" sz="5400" dirty="0" smtClean="0"/>
              <a:t>            </a:t>
            </a:r>
            <a:r>
              <a:rPr lang="en-US" altLang="zh-CN" sz="5400" dirty="0"/>
              <a:t>3/ </a:t>
            </a:r>
            <a:r>
              <a:rPr lang="en-US" altLang="zh-CN" dirty="0"/>
              <a:t>(2)(3)(4)(5)(6)(8)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2170113" cy="6858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ea typeface="楷体_GB2312" pitchFamily="49" charset="-122"/>
              </a:rPr>
              <a:t>一、引例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42113" y="1447800"/>
            <a:ext cx="1462087" cy="3276600"/>
            <a:chOff x="4247" y="912"/>
            <a:chExt cx="921" cy="2064"/>
          </a:xfrm>
        </p:grpSpPr>
        <p:sp>
          <p:nvSpPr>
            <p:cNvPr id="1059" name="Arc 5"/>
            <p:cNvSpPr>
              <a:spLocks/>
            </p:cNvSpPr>
            <p:nvPr/>
          </p:nvSpPr>
          <p:spPr bwMode="auto">
            <a:xfrm flipV="1">
              <a:off x="4335" y="991"/>
              <a:ext cx="670" cy="1789"/>
            </a:xfrm>
            <a:custGeom>
              <a:avLst/>
              <a:gdLst>
                <a:gd name="T0" fmla="*/ 0 w 21600"/>
                <a:gd name="T1" fmla="*/ 0 h 27825"/>
                <a:gd name="T2" fmla="*/ 1 w 21600"/>
                <a:gd name="T3" fmla="*/ 7 h 27825"/>
                <a:gd name="T4" fmla="*/ 0 w 21600"/>
                <a:gd name="T5" fmla="*/ 6 h 2782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7825"/>
                <a:gd name="T11" fmla="*/ 21600 w 21600"/>
                <a:gd name="T12" fmla="*/ 27825 h 278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7825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08"/>
                    <a:pt x="21291" y="25805"/>
                    <a:pt x="20683" y="27825"/>
                  </a:cubicBezTo>
                </a:path>
                <a:path w="21600" h="27825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708"/>
                    <a:pt x="21291" y="25805"/>
                    <a:pt x="20683" y="2782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4247" y="2784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" name="Equation" r:id="rId3" imgW="279360" imgH="304560" progId="Equation.3">
                    <p:embed/>
                  </p:oleObj>
                </mc:Choice>
                <mc:Fallback>
                  <p:oleObj name="Equation" r:id="rId3" imgW="279360" imgH="304560" progId="Equation.3">
                    <p:embed/>
                    <p:pic>
                      <p:nvPicPr>
                        <p:cNvPr id="0" name="Object 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2784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4992" y="912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" name="Equation" r:id="rId5" imgW="279360" imgH="304560" progId="Equation.3">
                    <p:embed/>
                  </p:oleObj>
                </mc:Choice>
                <mc:Fallback>
                  <p:oleObj name="Equation" r:id="rId5" imgW="279360" imgH="304560" progId="Equation.3">
                    <p:embed/>
                    <p:pic>
                      <p:nvPicPr>
                        <p:cNvPr id="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912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4800" y="2438400"/>
            <a:ext cx="1995488" cy="923925"/>
            <a:chOff x="192" y="1502"/>
            <a:chExt cx="1257" cy="582"/>
          </a:xfrm>
        </p:grpSpPr>
        <p:sp>
          <p:nvSpPr>
            <p:cNvPr id="1057" name="Text Box 11"/>
            <p:cNvSpPr txBox="1">
              <a:spLocks noChangeArrowheads="1"/>
            </p:cNvSpPr>
            <p:nvPr/>
          </p:nvSpPr>
          <p:spPr bwMode="auto">
            <a:xfrm>
              <a:off x="192" y="1502"/>
              <a:ext cx="12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弧段为</a:t>
              </a:r>
              <a:r>
                <a:rPr lang="en-US" altLang="zh-CN" i="1"/>
                <a:t>AB </a:t>
              </a:r>
              <a:r>
                <a:rPr lang="en-US" altLang="zh-CN"/>
                <a:t>, </a:t>
              </a:r>
            </a:p>
          </p:txBody>
        </p:sp>
        <p:sp>
          <p:nvSpPr>
            <p:cNvPr id="1058" name="Arc 12"/>
            <p:cNvSpPr>
              <a:spLocks/>
            </p:cNvSpPr>
            <p:nvPr/>
          </p:nvSpPr>
          <p:spPr bwMode="auto">
            <a:xfrm>
              <a:off x="960" y="1509"/>
              <a:ext cx="242" cy="575"/>
            </a:xfrm>
            <a:custGeom>
              <a:avLst/>
              <a:gdLst>
                <a:gd name="T0" fmla="*/ 0 w 16834"/>
                <a:gd name="T1" fmla="*/ 0 h 21600"/>
                <a:gd name="T2" fmla="*/ 0 w 16834"/>
                <a:gd name="T3" fmla="*/ 0 h 21600"/>
                <a:gd name="T4" fmla="*/ 0 w 16834"/>
                <a:gd name="T5" fmla="*/ 0 h 21600"/>
                <a:gd name="T6" fmla="*/ 0 60000 65536"/>
                <a:gd name="T7" fmla="*/ 0 60000 65536"/>
                <a:gd name="T8" fmla="*/ 0 60000 65536"/>
                <a:gd name="T9" fmla="*/ 0 w 16834"/>
                <a:gd name="T10" fmla="*/ 0 h 21600"/>
                <a:gd name="T11" fmla="*/ 16834 w 1683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34" h="21600" fill="none" extrusionOk="0">
                  <a:moveTo>
                    <a:pt x="0" y="1385"/>
                  </a:moveTo>
                  <a:cubicBezTo>
                    <a:pt x="2433" y="469"/>
                    <a:pt x="5011" y="-1"/>
                    <a:pt x="7611" y="0"/>
                  </a:cubicBezTo>
                  <a:cubicBezTo>
                    <a:pt x="10800" y="0"/>
                    <a:pt x="13950" y="706"/>
                    <a:pt x="16833" y="2068"/>
                  </a:cubicBezTo>
                </a:path>
                <a:path w="16834" h="21600" stroke="0" extrusionOk="0">
                  <a:moveTo>
                    <a:pt x="0" y="1385"/>
                  </a:moveTo>
                  <a:cubicBezTo>
                    <a:pt x="2433" y="469"/>
                    <a:pt x="5011" y="-1"/>
                    <a:pt x="7611" y="0"/>
                  </a:cubicBezTo>
                  <a:cubicBezTo>
                    <a:pt x="10800" y="0"/>
                    <a:pt x="13950" y="706"/>
                    <a:pt x="16833" y="2068"/>
                  </a:cubicBezTo>
                  <a:lnTo>
                    <a:pt x="761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2209800" y="2438400"/>
            <a:ext cx="3790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其线密度为 </a:t>
            </a:r>
            <a:r>
              <a:rPr lang="zh-CN" altLang="en-US" i="1">
                <a:sym typeface="Symbol" pitchFamily="18" charset="2"/>
              </a:rPr>
              <a:t>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) .</a:t>
            </a:r>
            <a:endParaRPr lang="zh-CN" altLang="en-US"/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990600" y="37338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“</a:t>
            </a:r>
            <a:r>
              <a:rPr lang="zh-CN" altLang="en-US"/>
              <a:t>分</a:t>
            </a:r>
            <a:r>
              <a:rPr lang="en-US" altLang="zh-CN"/>
              <a:t>, </a:t>
            </a:r>
            <a:r>
              <a:rPr lang="zh-CN" altLang="en-US"/>
              <a:t>匀</a:t>
            </a:r>
            <a:r>
              <a:rPr lang="en-US" altLang="zh-CN"/>
              <a:t>, </a:t>
            </a:r>
            <a:r>
              <a:rPr lang="zh-CN" altLang="en-US"/>
              <a:t>合</a:t>
            </a:r>
            <a:r>
              <a:rPr lang="en-US" altLang="zh-CN"/>
              <a:t>, </a:t>
            </a:r>
            <a:r>
              <a:rPr lang="zh-CN" altLang="en-US"/>
              <a:t>精” </a:t>
            </a:r>
          </a:p>
        </p:txBody>
      </p:sp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307975" y="4572000"/>
            <a:ext cx="1063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可得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304800" y="3048000"/>
            <a:ext cx="3570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为计算此构件的质量</a:t>
            </a:r>
            <a:r>
              <a:rPr lang="en-US" altLang="zh-CN">
                <a:latin typeface="楷体_GB2312" pitchFamily="49" charset="-122"/>
              </a:rPr>
              <a:t>,</a:t>
            </a:r>
          </a:p>
        </p:txBody>
      </p:sp>
      <p:sp>
        <p:nvSpPr>
          <p:cNvPr id="3099" name="Arc 27"/>
          <p:cNvSpPr>
            <a:spLocks/>
          </p:cNvSpPr>
          <p:nvPr/>
        </p:nvSpPr>
        <p:spPr bwMode="auto">
          <a:xfrm flipV="1">
            <a:off x="6934200" y="2209800"/>
            <a:ext cx="977900" cy="1101725"/>
          </a:xfrm>
          <a:custGeom>
            <a:avLst/>
            <a:gdLst>
              <a:gd name="T0" fmla="*/ 1908005628 w 20930"/>
              <a:gd name="T1" fmla="*/ 0 h 10799"/>
              <a:gd name="T2" fmla="*/ 2134738550 w 20930"/>
              <a:gd name="T3" fmla="*/ 2147483647 h 10799"/>
              <a:gd name="T4" fmla="*/ 0 w 20930"/>
              <a:gd name="T5" fmla="*/ 2147483647 h 10799"/>
              <a:gd name="T6" fmla="*/ 0 60000 65536"/>
              <a:gd name="T7" fmla="*/ 0 60000 65536"/>
              <a:gd name="T8" fmla="*/ 0 60000 65536"/>
              <a:gd name="T9" fmla="*/ 0 w 20930"/>
              <a:gd name="T10" fmla="*/ 0 h 10799"/>
              <a:gd name="T11" fmla="*/ 20930 w 20930"/>
              <a:gd name="T12" fmla="*/ 10799 h 107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0" h="10799" fill="none" extrusionOk="0">
                <a:moveTo>
                  <a:pt x="18706" y="0"/>
                </a:moveTo>
                <a:cubicBezTo>
                  <a:pt x="19693" y="1710"/>
                  <a:pt x="20442" y="3547"/>
                  <a:pt x="20930" y="5460"/>
                </a:cubicBezTo>
              </a:path>
              <a:path w="20930" h="10799" stroke="0" extrusionOk="0">
                <a:moveTo>
                  <a:pt x="18706" y="0"/>
                </a:moveTo>
                <a:cubicBezTo>
                  <a:pt x="19693" y="1710"/>
                  <a:pt x="20442" y="3547"/>
                  <a:pt x="20930" y="5460"/>
                </a:cubicBezTo>
                <a:lnTo>
                  <a:pt x="0" y="10799"/>
                </a:ln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81000" y="1143000"/>
            <a:ext cx="55419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00FFFF"/>
                </a:solidFill>
                <a:latin typeface="楷体_GB2312" pitchFamily="49" charset="-122"/>
              </a:rPr>
              <a:t>求非均匀线密度曲线形构件的质量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733800" y="3048000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采用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6553200" y="2667000"/>
            <a:ext cx="1349375" cy="542925"/>
            <a:chOff x="4128" y="1680"/>
            <a:chExt cx="850" cy="342"/>
          </a:xfrm>
        </p:grpSpPr>
        <p:graphicFrame>
          <p:nvGraphicFramePr>
            <p:cNvPr id="1029" name="Object 28"/>
            <p:cNvGraphicFramePr>
              <a:graphicFrameLocks noChangeAspect="1"/>
            </p:cNvGraphicFramePr>
            <p:nvPr/>
          </p:nvGraphicFramePr>
          <p:xfrm>
            <a:off x="4128" y="1680"/>
            <a:ext cx="78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" name="Equation" r:id="rId7" imgW="520560" imgH="228600" progId="Equation.3">
                    <p:embed/>
                  </p:oleObj>
                </mc:Choice>
                <mc:Fallback>
                  <p:oleObj name="Equation" r:id="rId7" imgW="520560" imgH="228600" progId="Equation.3">
                    <p:embed/>
                    <p:pic>
                      <p:nvPicPr>
                        <p:cNvPr id="0" name="Object 2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78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4944" y="187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400" b="0">
                <a:solidFill>
                  <a:srgbClr val="00FFFF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880225" y="1600200"/>
            <a:ext cx="1042988" cy="2817813"/>
            <a:chOff x="4334" y="1008"/>
            <a:chExt cx="657" cy="1775"/>
          </a:xfrm>
        </p:grpSpPr>
        <p:sp>
          <p:nvSpPr>
            <p:cNvPr id="1047" name="Line 33"/>
            <p:cNvSpPr>
              <a:spLocks noChangeShapeType="1"/>
            </p:cNvSpPr>
            <p:nvPr/>
          </p:nvSpPr>
          <p:spPr bwMode="auto">
            <a:xfrm>
              <a:off x="4801" y="2256"/>
              <a:ext cx="47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Line 34"/>
            <p:cNvSpPr>
              <a:spLocks noChangeShapeType="1"/>
            </p:cNvSpPr>
            <p:nvPr/>
          </p:nvSpPr>
          <p:spPr bwMode="auto">
            <a:xfrm>
              <a:off x="4874" y="2064"/>
              <a:ext cx="54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Line 35"/>
            <p:cNvSpPr>
              <a:spLocks noChangeShapeType="1"/>
            </p:cNvSpPr>
            <p:nvPr/>
          </p:nvSpPr>
          <p:spPr bwMode="auto">
            <a:xfrm>
              <a:off x="4552" y="2640"/>
              <a:ext cx="52" cy="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36"/>
            <p:cNvSpPr>
              <a:spLocks noChangeShapeType="1"/>
            </p:cNvSpPr>
            <p:nvPr/>
          </p:nvSpPr>
          <p:spPr bwMode="auto">
            <a:xfrm>
              <a:off x="4704" y="2448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1" name="Line 37"/>
            <p:cNvSpPr>
              <a:spLocks noChangeShapeType="1"/>
            </p:cNvSpPr>
            <p:nvPr/>
          </p:nvSpPr>
          <p:spPr bwMode="auto">
            <a:xfrm>
              <a:off x="4334" y="2738"/>
              <a:ext cx="0" cy="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Line 38"/>
            <p:cNvSpPr>
              <a:spLocks noChangeShapeType="1"/>
            </p:cNvSpPr>
            <p:nvPr/>
          </p:nvSpPr>
          <p:spPr bwMode="auto">
            <a:xfrm>
              <a:off x="4946" y="1728"/>
              <a:ext cx="45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Line 39"/>
            <p:cNvSpPr>
              <a:spLocks noChangeShapeType="1"/>
            </p:cNvSpPr>
            <p:nvPr/>
          </p:nvSpPr>
          <p:spPr bwMode="auto">
            <a:xfrm>
              <a:off x="4946" y="1008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Line 40"/>
            <p:cNvSpPr>
              <a:spLocks noChangeShapeType="1"/>
            </p:cNvSpPr>
            <p:nvPr/>
          </p:nvSpPr>
          <p:spPr bwMode="auto">
            <a:xfrm>
              <a:off x="4946" y="1536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Line 41"/>
            <p:cNvSpPr>
              <a:spLocks noChangeShapeType="1"/>
            </p:cNvSpPr>
            <p:nvPr/>
          </p:nvSpPr>
          <p:spPr bwMode="auto">
            <a:xfrm>
              <a:off x="4946" y="1297"/>
              <a:ext cx="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14" name="Rectangle 42"/>
          <p:cNvSpPr>
            <a:spLocks noChangeArrowheads="1"/>
          </p:cNvSpPr>
          <p:nvPr/>
        </p:nvSpPr>
        <p:spPr bwMode="auto">
          <a:xfrm>
            <a:off x="609600" y="1773238"/>
            <a:ext cx="601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假设曲线形细长构件在面 </a:t>
            </a:r>
            <a:r>
              <a:rPr lang="en-US" altLang="zh-CN" i="1"/>
              <a:t>xOy </a:t>
            </a:r>
            <a:r>
              <a:rPr lang="zh-CN" altLang="en-US"/>
              <a:t>所占</a:t>
            </a:r>
          </a:p>
        </p:txBody>
      </p:sp>
      <p:graphicFrame>
        <p:nvGraphicFramePr>
          <p:cNvPr id="3120" name="Object 14"/>
          <p:cNvGraphicFramePr>
            <a:graphicFrameLocks noChangeAspect="1"/>
          </p:cNvGraphicFramePr>
          <p:nvPr/>
        </p:nvGraphicFramePr>
        <p:xfrm>
          <a:off x="1214438" y="4357688"/>
          <a:ext cx="4191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9" imgW="1612800" imgH="431640" progId="Equation.3">
                  <p:embed/>
                </p:oleObj>
              </mc:Choice>
              <mc:Fallback>
                <p:oleObj name="公式" r:id="rId9" imgW="1612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357688"/>
                        <a:ext cx="41910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/>
        </p:nvGraphicFramePr>
        <p:xfrm>
          <a:off x="7929563" y="2428875"/>
          <a:ext cx="923925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公式" r:id="rId11" imgW="355320" imgH="457200" progId="Equation.3">
                  <p:embed/>
                </p:oleObj>
              </mc:Choice>
              <mc:Fallback>
                <p:oleObj name="公式" r:id="rId11" imgW="355320" imgH="457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2428875"/>
                        <a:ext cx="923925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9"/>
          <p:cNvGrpSpPr>
            <a:grpSpLocks/>
          </p:cNvGrpSpPr>
          <p:nvPr/>
        </p:nvGrpSpPr>
        <p:grpSpPr bwMode="auto">
          <a:xfrm>
            <a:off x="7848600" y="3124200"/>
            <a:ext cx="955675" cy="1643063"/>
            <a:chOff x="7848600" y="3124200"/>
            <a:chExt cx="955700" cy="1643068"/>
          </a:xfrm>
        </p:grpSpPr>
        <p:sp>
          <p:nvSpPr>
            <p:cNvPr id="1046" name="Line 43"/>
            <p:cNvSpPr>
              <a:spLocks noChangeShapeType="1"/>
            </p:cNvSpPr>
            <p:nvPr/>
          </p:nvSpPr>
          <p:spPr bwMode="auto">
            <a:xfrm>
              <a:off x="7848600" y="3124200"/>
              <a:ext cx="457200" cy="11430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" name="Object 39"/>
            <p:cNvGraphicFramePr>
              <a:graphicFrameLocks noChangeAspect="1"/>
            </p:cNvGraphicFramePr>
            <p:nvPr/>
          </p:nvGraphicFramePr>
          <p:xfrm>
            <a:off x="8143900" y="4214818"/>
            <a:ext cx="66040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公式" r:id="rId13" imgW="253800" imgH="228600" progId="Equation.3">
                    <p:embed/>
                  </p:oleObj>
                </mc:Choice>
                <mc:Fallback>
                  <p:oleObj name="公式" r:id="rId13" imgW="253800" imgH="228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3900" y="4214818"/>
                          <a:ext cx="660400" cy="552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 autoUpdateAnimBg="0"/>
      <p:bldP spid="3087" grpId="0" autoUpdateAnimBg="0"/>
      <p:bldP spid="3090" grpId="0" autoUpdateAnimBg="0"/>
      <p:bldP spid="3094" grpId="0" autoUpdateAnimBg="0"/>
      <p:bldP spid="3099" grpId="0" animBg="1"/>
      <p:bldP spid="3101" grpId="0" autoUpdateAnimBg="0"/>
      <p:bldP spid="3102" grpId="0" autoUpdateAnimBg="0"/>
      <p:bldP spid="31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09600" y="1081088"/>
            <a:ext cx="8248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>
                <a:sym typeface="Symbol" pitchFamily="18" charset="2"/>
              </a:rPr>
              <a:t>L </a:t>
            </a:r>
            <a:r>
              <a:rPr lang="zh-CN" altLang="en-US"/>
              <a:t>是 </a:t>
            </a:r>
            <a:r>
              <a:rPr lang="en-US" altLang="zh-CN" i="1"/>
              <a:t>xOy </a:t>
            </a:r>
            <a:r>
              <a:rPr lang="zh-CN" altLang="en-US"/>
              <a:t>面内一条光滑曲线弧 </a:t>
            </a:r>
            <a:r>
              <a:rPr lang="en-US" altLang="zh-CN"/>
              <a:t>, 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 </a:t>
            </a:r>
            <a:r>
              <a:rPr lang="zh-CN" altLang="en-US"/>
              <a:t>是定义</a:t>
            </a:r>
            <a:endParaRPr lang="en-US" altLang="zh-CN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04800" y="1630363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义在 </a:t>
            </a:r>
            <a:r>
              <a:rPr lang="en-US" altLang="zh-CN" i="1">
                <a:sym typeface="Symbol" pitchFamily="18" charset="2"/>
              </a:rPr>
              <a:t>L </a:t>
            </a:r>
            <a:r>
              <a:rPr lang="zh-CN" altLang="en-US"/>
              <a:t>上的一个有界函数</a:t>
            </a:r>
            <a:r>
              <a:rPr lang="en-US" altLang="zh-CN"/>
              <a:t>, 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215188" y="2928938"/>
            <a:ext cx="144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都存在</a:t>
            </a:r>
            <a:r>
              <a:rPr lang="en-US" altLang="zh-CN"/>
              <a:t>,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343400" y="1630363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zh-CN" altLang="en-US"/>
              <a:t>若对</a:t>
            </a:r>
            <a:r>
              <a:rPr lang="zh-CN" altLang="en-US" i="1"/>
              <a:t> </a:t>
            </a: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FFFF"/>
                </a:solidFill>
              </a:rPr>
              <a:t>任意分割</a:t>
            </a:r>
            <a:r>
              <a:rPr lang="zh-CN" altLang="en-US"/>
              <a:t>和对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304800" y="22098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局部的</a:t>
            </a:r>
            <a:r>
              <a:rPr lang="zh-CN" altLang="en-US">
                <a:solidFill>
                  <a:srgbClr val="00FFFF"/>
                </a:solidFill>
              </a:rPr>
              <a:t>任意取点</a:t>
            </a:r>
            <a:r>
              <a:rPr lang="en-US" altLang="zh-CN"/>
              <a:t>,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2971800" y="2224088"/>
            <a:ext cx="3962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dirty="0"/>
              <a:t>下列</a:t>
            </a:r>
            <a:r>
              <a:rPr lang="zh-CN" altLang="en-US" dirty="0" smtClean="0"/>
              <a:t>“乘积和的极限”</a:t>
            </a:r>
            <a:endParaRPr lang="zh-CN" altLang="en-US" dirty="0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381000" y="3810000"/>
            <a:ext cx="81534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则称此极限为函数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在曲线 </a:t>
            </a:r>
            <a:r>
              <a:rPr lang="en-US" altLang="zh-CN" i="1">
                <a:sym typeface="Symbol" pitchFamily="18" charset="2"/>
              </a:rPr>
              <a:t>L</a:t>
            </a:r>
            <a:r>
              <a:rPr lang="zh-CN" altLang="en-US"/>
              <a:t>上</a:t>
            </a:r>
            <a:r>
              <a:rPr lang="zh-CN" altLang="en-US">
                <a:solidFill>
                  <a:srgbClr val="FFFF00"/>
                </a:solidFill>
              </a:rPr>
              <a:t>对弧长的曲线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积分</a:t>
            </a:r>
            <a:r>
              <a:rPr lang="zh-CN" altLang="en-US"/>
              <a:t>或</a:t>
            </a:r>
            <a:r>
              <a:rPr lang="zh-CN" altLang="en-US">
                <a:solidFill>
                  <a:srgbClr val="FFFF00"/>
                </a:solidFill>
              </a:rPr>
              <a:t>第一类曲线积分</a:t>
            </a:r>
            <a:r>
              <a:rPr lang="en-US" altLang="zh-CN"/>
              <a:t>.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267200" y="44196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/>
              <a:t>, 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FFFF"/>
                </a:solidFill>
              </a:rPr>
              <a:t>被积函数 </a:t>
            </a:r>
            <a:r>
              <a:rPr lang="en-US" altLang="zh-CN"/>
              <a:t>, 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533400" y="510540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FFFF"/>
                </a:solidFill>
              </a:rPr>
              <a:t>积分弧段</a:t>
            </a:r>
            <a:r>
              <a:rPr lang="zh-CN" altLang="en-US">
                <a:solidFill>
                  <a:schemeClr val="tx2"/>
                </a:solidFill>
              </a:rPr>
              <a:t> </a:t>
            </a:r>
            <a:r>
              <a:rPr lang="en-US" altLang="zh-CN"/>
              <a:t>.  d</a:t>
            </a:r>
            <a:r>
              <a:rPr lang="en-US" altLang="zh-CN" i="1"/>
              <a:t>s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00FFFF"/>
                </a:solidFill>
              </a:rPr>
              <a:t>弧长元素</a:t>
            </a:r>
            <a:r>
              <a:rPr lang="en-US" altLang="zh-CN"/>
              <a:t>.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57200" y="5791200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易见，曲线形构件的质量</a:t>
            </a:r>
          </a:p>
        </p:txBody>
      </p:sp>
      <p:sp>
        <p:nvSpPr>
          <p:cNvPr id="2063" name="Rectangle 50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二、对弧长的曲线积分的概念与性质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4267200" y="2757488"/>
            <a:ext cx="2955925" cy="868362"/>
            <a:chOff x="4267200" y="2757488"/>
            <a:chExt cx="2955925" cy="868362"/>
          </a:xfrm>
        </p:grpSpPr>
        <p:sp>
          <p:nvSpPr>
            <p:cNvPr id="2065" name="Text Box 14"/>
            <p:cNvSpPr txBox="1">
              <a:spLocks noChangeArrowheads="1"/>
            </p:cNvSpPr>
            <p:nvPr/>
          </p:nvSpPr>
          <p:spPr bwMode="auto">
            <a:xfrm>
              <a:off x="4267200" y="2757488"/>
              <a:ext cx="1135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FF99FF"/>
                  </a:solidFill>
                </a:rPr>
                <a:t>记作</a:t>
              </a:r>
            </a:p>
          </p:txBody>
        </p:sp>
        <p:graphicFrame>
          <p:nvGraphicFramePr>
            <p:cNvPr id="4149" name="Object 14"/>
            <p:cNvGraphicFramePr>
              <a:graphicFrameLocks noChangeAspect="1"/>
            </p:cNvGraphicFramePr>
            <p:nvPr/>
          </p:nvGraphicFramePr>
          <p:xfrm>
            <a:off x="4286250" y="2857500"/>
            <a:ext cx="2936875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0" name="公式" r:id="rId3" imgW="1130040" imgH="317160" progId="Equation.3">
                    <p:embed/>
                  </p:oleObj>
                </mc:Choice>
                <mc:Fallback>
                  <p:oleObj name="公式" r:id="rId3" imgW="113004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0" y="2857500"/>
                          <a:ext cx="2936875" cy="768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24679"/>
              </p:ext>
            </p:extLst>
          </p:nvPr>
        </p:nvGraphicFramePr>
        <p:xfrm>
          <a:off x="4572000" y="5756994"/>
          <a:ext cx="34639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5" imgW="1333440" imgH="317160" progId="Equation.3">
                  <p:embed/>
                </p:oleObj>
              </mc:Choice>
              <mc:Fallback>
                <p:oleObj name="公式" r:id="rId5" imgW="13334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56994"/>
                        <a:ext cx="3463925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1" name="Object 4"/>
          <p:cNvGraphicFramePr>
            <a:graphicFrameLocks noChangeAspect="1"/>
          </p:cNvGraphicFramePr>
          <p:nvPr/>
        </p:nvGraphicFramePr>
        <p:xfrm>
          <a:off x="841375" y="2719803"/>
          <a:ext cx="339883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公式" r:id="rId7" imgW="1307880" imgH="431640" progId="Equation.3">
                  <p:embed/>
                </p:oleObj>
              </mc:Choice>
              <mc:Fallback>
                <p:oleObj name="公式" r:id="rId7" imgW="1307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719803"/>
                        <a:ext cx="3398838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3" grpId="0" autoUpdateAnimBg="0"/>
      <p:bldP spid="4105" grpId="0" autoUpdateAnimBg="0"/>
      <p:bldP spid="4112" grpId="0" autoUpdateAnimBg="0"/>
      <p:bldP spid="4113" grpId="0" autoUpdateAnimBg="0"/>
      <p:bldP spid="4115" grpId="0" autoUpdateAnimBg="0"/>
      <p:bldP spid="4116" grpId="0" autoUpdateAnimBg="0"/>
      <p:bldP spid="4120" grpId="0" autoUpdateAnimBg="0"/>
      <p:bldP spid="4121" grpId="0" autoUpdateAnimBg="0"/>
      <p:bldP spid="412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57200" y="1905000"/>
            <a:ext cx="5119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如果 </a:t>
            </a: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是封闭曲线 </a:t>
            </a:r>
            <a:r>
              <a:rPr lang="en-US" altLang="zh-CN"/>
              <a:t>, </a:t>
            </a:r>
            <a:r>
              <a:rPr lang="zh-CN" altLang="en-US"/>
              <a:t>则记为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4876800" y="1828800"/>
          <a:ext cx="20764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3" imgW="888840" imgH="317160" progId="Equation.3">
                  <p:embed/>
                </p:oleObj>
              </mc:Choice>
              <mc:Fallback>
                <p:oleObj name="Equation" r:id="rId3" imgW="88884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828800"/>
                        <a:ext cx="20764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1371600" y="381000"/>
          <a:ext cx="57324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5" imgW="2273040" imgH="419040" progId="Equation.3">
                  <p:embed/>
                </p:oleObj>
              </mc:Choice>
              <mc:Fallback>
                <p:oleObj name="Equation" r:id="rId5" imgW="2273040" imgH="4190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"/>
                        <a:ext cx="5732463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517525" y="2635250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注：对弧长的曲线积分的定义可推广到 </a:t>
            </a:r>
            <a:r>
              <a:rPr lang="en-US" altLang="zh-CN"/>
              <a:t>3 </a:t>
            </a:r>
            <a:r>
              <a:rPr lang="zh-CN" altLang="en-US"/>
              <a:t>维空间</a:t>
            </a:r>
            <a:r>
              <a:rPr lang="en-US" altLang="zh-CN"/>
              <a:t>.</a:t>
            </a:r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533400" y="3276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即有</a:t>
            </a:r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81000" y="4724400"/>
            <a:ext cx="87630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理解为空间一曲线形构件 </a:t>
            </a:r>
            <a:r>
              <a:rPr lang="zh-CN" altLang="en-US">
                <a:sym typeface="Symbol" pitchFamily="18" charset="2"/>
              </a:rPr>
              <a:t>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zh-CN" altLang="en-US">
                <a:sym typeface="Symbol" pitchFamily="18" charset="2"/>
              </a:rPr>
              <a:t>非均匀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zh-CN" altLang="en-US">
                <a:sym typeface="Symbol" pitchFamily="18" charset="2"/>
              </a:rPr>
              <a:t>密度为</a:t>
            </a:r>
            <a:r>
              <a:rPr lang="zh-CN" altLang="en-US" i="1">
                <a:sym typeface="Symbol" pitchFamily="18" charset="2"/>
              </a:rPr>
              <a:t> </a:t>
            </a:r>
            <a:r>
              <a:rPr lang="en-US" altLang="zh-CN" i="1">
                <a:sym typeface="Symbol" pitchFamily="18" charset="2"/>
              </a:rPr>
              <a:t>f </a:t>
            </a:r>
            <a:r>
              <a:rPr lang="en-US" altLang="zh-CN">
                <a:sym typeface="Symbol" pitchFamily="18" charset="2"/>
              </a:rPr>
              <a:t>(</a:t>
            </a:r>
            <a:r>
              <a:rPr lang="en-US" altLang="zh-CN" i="1">
                <a:sym typeface="Symbol" pitchFamily="18" charset="2"/>
              </a:rPr>
              <a:t>x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y</a:t>
            </a:r>
            <a:r>
              <a:rPr lang="en-US" altLang="zh-CN">
                <a:sym typeface="Symbol" pitchFamily="18" charset="2"/>
              </a:rPr>
              <a:t>, </a:t>
            </a:r>
            <a:r>
              <a:rPr lang="en-US" altLang="zh-CN" i="1">
                <a:sym typeface="Symbol" pitchFamily="18" charset="2"/>
              </a:rPr>
              <a:t>z</a:t>
            </a:r>
            <a:r>
              <a:rPr lang="en-US" altLang="zh-CN">
                <a:sym typeface="Symbol" pitchFamily="18" charset="2"/>
              </a:rPr>
              <a:t>) )</a:t>
            </a:r>
          </a:p>
          <a:p>
            <a:pPr>
              <a:lnSpc>
                <a:spcPct val="130000"/>
              </a:lnSpc>
            </a:pPr>
            <a:r>
              <a:rPr lang="zh-CN" altLang="en-US">
                <a:sym typeface="Symbol" pitchFamily="18" charset="2"/>
              </a:rPr>
              <a:t>的质量</a:t>
            </a:r>
            <a:r>
              <a:rPr lang="en-US" altLang="zh-CN">
                <a:sym typeface="Symbol" pitchFamily="18" charset="2"/>
              </a:rPr>
              <a:t>.</a:t>
            </a:r>
            <a:endParaRPr lang="en-US" altLang="zh-CN"/>
          </a:p>
        </p:txBody>
      </p:sp>
      <p:graphicFrame>
        <p:nvGraphicFramePr>
          <p:cNvPr id="5138" name="Object 14"/>
          <p:cNvGraphicFramePr>
            <a:graphicFrameLocks noChangeAspect="1"/>
          </p:cNvGraphicFramePr>
          <p:nvPr/>
        </p:nvGraphicFramePr>
        <p:xfrm>
          <a:off x="1571625" y="3429000"/>
          <a:ext cx="6731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7" imgW="2590560" imgH="431640" progId="Equation.3">
                  <p:embed/>
                </p:oleObj>
              </mc:Choice>
              <mc:Fallback>
                <p:oleObj name="公式" r:id="rId7" imgW="259056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29000"/>
                        <a:ext cx="673100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utoUpdateAnimBg="0"/>
      <p:bldP spid="5133" grpId="0" autoUpdateAnimBg="0"/>
      <p:bldP spid="5134" grpId="0" autoUpdateAnimBg="0"/>
      <p:bldP spid="51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1219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性质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57200" y="838200"/>
          <a:ext cx="8247063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3441600" imgH="634680" progId="Equation.3">
                  <p:embed/>
                </p:oleObj>
              </mc:Choice>
              <mc:Fallback>
                <p:oleObj name="Equation" r:id="rId3" imgW="3441600" imgH="634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8247063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487363" y="2286000"/>
          <a:ext cx="7380287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5" imgW="3111480" imgH="609480" progId="Equation.3">
                  <p:embed/>
                </p:oleObj>
              </mc:Choice>
              <mc:Fallback>
                <p:oleObj name="公式" r:id="rId5" imgW="311148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2286000"/>
                        <a:ext cx="7380287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457200" y="4578350"/>
          <a:ext cx="6096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7" imgW="2412720" imgH="558720" progId="Equation.3">
                  <p:embed/>
                </p:oleObj>
              </mc:Choice>
              <mc:Fallback>
                <p:oleObj name="Equation" r:id="rId7" imgW="2412720" imgH="5587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8350"/>
                        <a:ext cx="60960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514600" y="38862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(</a:t>
            </a:r>
            <a:r>
              <a:rPr lang="en-US" altLang="zh-CN" i="1"/>
              <a:t> l </a:t>
            </a:r>
            <a:r>
              <a:rPr lang="zh-CN" altLang="en-US"/>
              <a:t>为曲线弧 </a:t>
            </a:r>
            <a:r>
              <a:rPr lang="en-US" altLang="zh-CN" i="1">
                <a:sym typeface="Symbol" pitchFamily="18" charset="2"/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的长度</a:t>
            </a:r>
            <a:r>
              <a:rPr lang="en-US" altLang="zh-CN"/>
              <a:t>)</a:t>
            </a: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609600" y="5943600"/>
          <a:ext cx="7391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9" imgW="2844720" imgH="304560" progId="Equation.3">
                  <p:embed/>
                </p:oleObj>
              </mc:Choice>
              <mc:Fallback>
                <p:oleObj name="Equation" r:id="rId9" imgW="284472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43600"/>
                        <a:ext cx="7391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481013" y="3806825"/>
          <a:ext cx="21447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11" imgW="825480" imgH="317160" progId="Equation.3">
                  <p:embed/>
                </p:oleObj>
              </mc:Choice>
              <mc:Fallback>
                <p:oleObj name="公式" r:id="rId11" imgW="825480" imgH="317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3806825"/>
                        <a:ext cx="2144712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5943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三、对弧长的曲线积分的计算法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381000" y="3055938"/>
          <a:ext cx="80772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Equation" r:id="rId3" imgW="3403440" imgH="342720" progId="Equation.3">
                  <p:embed/>
                </p:oleObj>
              </mc:Choice>
              <mc:Fallback>
                <p:oleObj name="Equation" r:id="rId3" imgW="340344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55938"/>
                        <a:ext cx="80772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6100" y="1160463"/>
            <a:ext cx="128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: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858125" y="235743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</a:rPr>
              <a:t>且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8600" y="2376488"/>
            <a:ext cx="2667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上的连续函数 </a:t>
            </a:r>
            <a:r>
              <a:rPr lang="en-US" altLang="zh-CN"/>
              <a:t>,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1676400" y="1143000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是定义在光滑曲线弧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743200" y="23622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则曲线积分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5715000" y="1752600"/>
          <a:ext cx="198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5" imgW="799920" imgH="203040" progId="Equation.3">
                  <p:embed/>
                </p:oleObj>
              </mc:Choice>
              <mc:Fallback>
                <p:oleObj name="Equation" r:id="rId5" imgW="79992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1981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304800" y="4038600"/>
            <a:ext cx="533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/>
              <a:t>特别地， 如果曲线 </a:t>
            </a:r>
            <a:r>
              <a:rPr lang="en-US" altLang="zh-CN" i="1"/>
              <a:t>L </a:t>
            </a:r>
            <a:r>
              <a:rPr lang="zh-CN" altLang="en-US"/>
              <a:t>的方程为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304800" y="4876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则有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/>
        </p:nvGraphicFramePr>
        <p:xfrm>
          <a:off x="5578475" y="4876800"/>
          <a:ext cx="26638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Equation" r:id="rId7" imgW="1091880" imgH="279360" progId="Equation.3">
                  <p:embed/>
                </p:oleObj>
              </mc:Choice>
              <mc:Fallback>
                <p:oleObj name="Equation" r:id="rId7" imgW="109188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4876800"/>
                        <a:ext cx="2663825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3276600" y="4800600"/>
          <a:ext cx="25098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name="Equation" r:id="rId9" imgW="1028520" imgH="342720" progId="Equation.3">
                  <p:embed/>
                </p:oleObj>
              </mc:Choice>
              <mc:Fallback>
                <p:oleObj name="Equation" r:id="rId9" imgW="1028520" imgH="34272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00600"/>
                        <a:ext cx="2509838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441325" y="5857875"/>
            <a:ext cx="1017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证明</a:t>
            </a:r>
            <a:r>
              <a:rPr lang="en-US" altLang="zh-CN"/>
              <a:t>: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676400" y="5867400"/>
            <a:ext cx="170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根据定义 </a:t>
            </a: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643055"/>
              </p:ext>
            </p:extLst>
          </p:nvPr>
        </p:nvGraphicFramePr>
        <p:xfrm>
          <a:off x="5362575" y="5644852"/>
          <a:ext cx="300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name="Equation" r:id="rId11" imgW="3009600" imgH="952200" progId="Equation.3">
                  <p:embed/>
                </p:oleObj>
              </mc:Choice>
              <mc:Fallback>
                <p:oleObj name="Equation" r:id="rId11" imgW="3009600" imgH="952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5644852"/>
                        <a:ext cx="30099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48585"/>
              </p:ext>
            </p:extLst>
          </p:nvPr>
        </p:nvGraphicFramePr>
        <p:xfrm>
          <a:off x="3495675" y="5808365"/>
          <a:ext cx="1854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7" name="Equation" r:id="rId13" imgW="1854000" imgH="660240" progId="Equation.3">
                  <p:embed/>
                </p:oleObj>
              </mc:Choice>
              <mc:Fallback>
                <p:oleObj name="Equation" r:id="rId13" imgW="1854000" imgH="6602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5808365"/>
                        <a:ext cx="1854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785938" y="1698259"/>
            <a:ext cx="342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/>
              <a:t>L</a:t>
            </a:r>
            <a:r>
              <a:rPr lang="en-US" altLang="zh-CN" dirty="0"/>
              <a:t>:   </a:t>
            </a:r>
            <a:r>
              <a:rPr lang="en-US" altLang="zh-CN" i="1" dirty="0"/>
              <a:t>x </a:t>
            </a:r>
            <a:r>
              <a:rPr lang="en-US" altLang="zh-CN" dirty="0"/>
              <a:t>=</a:t>
            </a:r>
            <a:r>
              <a:rPr lang="en-US" altLang="zh-CN" i="1" dirty="0">
                <a:sym typeface="Symbol" pitchFamily="18" charset="2"/>
              </a:rPr>
              <a:t>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),  </a:t>
            </a:r>
            <a:r>
              <a:rPr lang="en-US" altLang="zh-CN" i="1" dirty="0">
                <a:sym typeface="Symbol" pitchFamily="18" charset="2"/>
              </a:rPr>
              <a:t>y </a:t>
            </a:r>
            <a:r>
              <a:rPr lang="en-US" altLang="zh-CN" dirty="0">
                <a:sym typeface="Symbol" pitchFamily="18" charset="2"/>
              </a:rPr>
              <a:t>= </a:t>
            </a:r>
            <a:r>
              <a:rPr lang="en-US" altLang="zh-CN" i="1" dirty="0">
                <a:sym typeface="Symbol" pitchFamily="18" charset="2"/>
              </a:rPr>
              <a:t> 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en-US" altLang="zh-CN" i="1" dirty="0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), </a:t>
            </a:r>
            <a:endParaRPr lang="zh-CN" altLang="en-US" dirty="0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1071563" y="4838700"/>
          <a:ext cx="21764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8" name="公式" r:id="rId15" imgW="838080" imgH="304560" progId="Equation.3">
                  <p:embed/>
                </p:oleObj>
              </mc:Choice>
              <mc:Fallback>
                <p:oleObj name="公式" r:id="rId15" imgW="838080" imgH="304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838700"/>
                        <a:ext cx="2176462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4643438" y="2286000"/>
          <a:ext cx="32654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9" name="公式" r:id="rId17" imgW="1257120" imgH="317160" progId="Equation.3">
                  <p:embed/>
                </p:oleObj>
              </mc:Choice>
              <mc:Fallback>
                <p:oleObj name="公式" r:id="rId17" imgW="1257120" imgH="317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86000"/>
                        <a:ext cx="32654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5214938" y="4143375"/>
          <a:ext cx="35290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0" name="公式" r:id="rId19" imgW="1358640" imgH="203040" progId="Equation.3">
                  <p:embed/>
                </p:oleObj>
              </mc:Choice>
              <mc:Fallback>
                <p:oleObj name="公式" r:id="rId19" imgW="1358640" imgH="203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4143375"/>
                        <a:ext cx="352901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utoUpdateAnimBg="0"/>
      <p:bldP spid="7177" grpId="0" autoUpdateAnimBg="0"/>
      <p:bldP spid="7178" grpId="0" autoUpdateAnimBg="0"/>
      <p:bldP spid="7179" grpId="0" autoUpdateAnimBg="0"/>
      <p:bldP spid="7185" grpId="0" autoUpdateAnimBg="0"/>
      <p:bldP spid="7187" grpId="0" build="p" autoUpdateAnimBg="0"/>
      <p:bldP spid="7191" grpId="0" autoUpdateAnimBg="0"/>
      <p:bldP spid="7192" grpId="0" autoUpdateAnimBg="0"/>
      <p:bldP spid="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0" name="Object 1024"/>
          <p:cNvGraphicFramePr>
            <a:graphicFrameLocks noChangeAspect="1"/>
          </p:cNvGraphicFramePr>
          <p:nvPr/>
        </p:nvGraphicFramePr>
        <p:xfrm>
          <a:off x="444500" y="1127125"/>
          <a:ext cx="50276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3" imgW="4863960" imgH="469800" progId="Equation.3">
                  <p:embed/>
                </p:oleObj>
              </mc:Choice>
              <mc:Fallback>
                <p:oleObj name="Equation" r:id="rId3" imgW="4863960" imgH="4698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1127125"/>
                        <a:ext cx="502761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" name="Object 1025"/>
          <p:cNvGraphicFramePr>
            <a:graphicFrameLocks noChangeAspect="1"/>
          </p:cNvGraphicFramePr>
          <p:nvPr/>
        </p:nvGraphicFramePr>
        <p:xfrm>
          <a:off x="831850" y="1724025"/>
          <a:ext cx="4203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5" imgW="4203360" imgH="749160" progId="Equation.3">
                  <p:embed/>
                </p:oleObj>
              </mc:Choice>
              <mc:Fallback>
                <p:oleObj name="Equation" r:id="rId5" imgW="4203360" imgH="7491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724025"/>
                        <a:ext cx="42037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2" name="Object 1026"/>
          <p:cNvGraphicFramePr>
            <a:graphicFrameLocks noChangeAspect="1"/>
          </p:cNvGraphicFramePr>
          <p:nvPr/>
        </p:nvGraphicFramePr>
        <p:xfrm>
          <a:off x="1454150" y="2720975"/>
          <a:ext cx="355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7" imgW="3555720" imgH="533160" progId="Equation.3">
                  <p:embed/>
                </p:oleObj>
              </mc:Choice>
              <mc:Fallback>
                <p:oleObj name="Equation" r:id="rId7" imgW="3555720" imgH="533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2720975"/>
                        <a:ext cx="3556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609600" y="457200"/>
            <a:ext cx="3886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设各分点对应参数为</a:t>
            </a:r>
          </a:p>
        </p:txBody>
      </p:sp>
      <p:graphicFrame>
        <p:nvGraphicFramePr>
          <p:cNvPr id="25603" name="Object 1027"/>
          <p:cNvGraphicFramePr>
            <a:graphicFrameLocks noChangeAspect="1"/>
          </p:cNvGraphicFramePr>
          <p:nvPr/>
        </p:nvGraphicFramePr>
        <p:xfrm>
          <a:off x="4057650" y="561975"/>
          <a:ext cx="246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9" imgW="2463480" imgH="431640" progId="Equation.3">
                  <p:embed/>
                </p:oleObj>
              </mc:Choice>
              <mc:Fallback>
                <p:oleObj name="Equation" r:id="rId9" imgW="2463480" imgH="43164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561975"/>
                        <a:ext cx="246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028"/>
          <p:cNvGraphicFramePr>
            <a:graphicFrameLocks noChangeAspect="1"/>
          </p:cNvGraphicFramePr>
          <p:nvPr/>
        </p:nvGraphicFramePr>
        <p:xfrm>
          <a:off x="5422900" y="2784475"/>
          <a:ext cx="1789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1" imgW="1714320" imgH="431640" progId="Equation.3">
                  <p:embed/>
                </p:oleObj>
              </mc:Choice>
              <mc:Fallback>
                <p:oleObj name="Equation" r:id="rId11" imgW="1714320" imgH="4316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2784475"/>
                        <a:ext cx="17891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029"/>
          <p:cNvGraphicFramePr>
            <a:graphicFrameLocks noChangeAspect="1"/>
          </p:cNvGraphicFramePr>
          <p:nvPr/>
        </p:nvGraphicFramePr>
        <p:xfrm>
          <a:off x="914400" y="3886200"/>
          <a:ext cx="6943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13" imgW="6654600" imgH="952200" progId="Equation.3">
                  <p:embed/>
                </p:oleObj>
              </mc:Choice>
              <mc:Fallback>
                <p:oleObj name="Equation" r:id="rId13" imgW="6654600" imgH="952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694372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030"/>
          <p:cNvGraphicFramePr>
            <a:graphicFrameLocks noChangeAspect="1"/>
          </p:cNvGraphicFramePr>
          <p:nvPr/>
        </p:nvGraphicFramePr>
        <p:xfrm>
          <a:off x="1066800" y="3352800"/>
          <a:ext cx="1816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5" imgW="1815840" imgH="622080" progId="Equation.3">
                  <p:embed/>
                </p:oleObj>
              </mc:Choice>
              <mc:Fallback>
                <p:oleObj name="Equation" r:id="rId15" imgW="1815840" imgH="6220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18161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036"/>
          <p:cNvSpPr txBox="1">
            <a:spLocks noChangeArrowheads="1"/>
          </p:cNvSpPr>
          <p:nvPr/>
        </p:nvSpPr>
        <p:spPr bwMode="auto">
          <a:xfrm>
            <a:off x="533400" y="33528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25607" name="Object 1031"/>
          <p:cNvGraphicFramePr>
            <a:graphicFrameLocks noChangeAspect="1"/>
          </p:cNvGraphicFramePr>
          <p:nvPr/>
        </p:nvGraphicFramePr>
        <p:xfrm>
          <a:off x="2895600" y="4800600"/>
          <a:ext cx="32004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17" imgW="1434960" imgH="279360" progId="Equation.3">
                  <p:embed/>
                </p:oleObj>
              </mc:Choice>
              <mc:Fallback>
                <p:oleObj name="Equation" r:id="rId17" imgW="143496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32004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1038"/>
          <p:cNvSpPr txBox="1">
            <a:spLocks noChangeArrowheads="1"/>
          </p:cNvSpPr>
          <p:nvPr/>
        </p:nvSpPr>
        <p:spPr bwMode="auto">
          <a:xfrm>
            <a:off x="5334000" y="1981200"/>
            <a:ext cx="256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FFFF"/>
                </a:solidFill>
              </a:rPr>
              <a:t>(</a:t>
            </a:r>
            <a:r>
              <a:rPr lang="zh-CN" altLang="en-US">
                <a:solidFill>
                  <a:srgbClr val="00FFFF"/>
                </a:solidFill>
              </a:rPr>
              <a:t>积分中值定理</a:t>
            </a:r>
            <a:r>
              <a:rPr lang="en-US" altLang="zh-CN">
                <a:solidFill>
                  <a:srgbClr val="00FFFF"/>
                </a:solidFill>
              </a:rPr>
              <a:t>)</a:t>
            </a:r>
          </a:p>
        </p:txBody>
      </p:sp>
      <p:graphicFrame>
        <p:nvGraphicFramePr>
          <p:cNvPr id="25608" name="Object 1032"/>
          <p:cNvGraphicFramePr>
            <a:graphicFrameLocks noChangeAspect="1"/>
          </p:cNvGraphicFramePr>
          <p:nvPr/>
        </p:nvGraphicFramePr>
        <p:xfrm>
          <a:off x="762000" y="5334000"/>
          <a:ext cx="69437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19" imgW="6654600" imgH="952200" progId="Equation.3">
                  <p:embed/>
                </p:oleObj>
              </mc:Choice>
              <mc:Fallback>
                <p:oleObj name="Equation" r:id="rId19" imgW="6654600" imgH="952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694372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Line 1040"/>
          <p:cNvSpPr>
            <a:spLocks noChangeShapeType="1"/>
          </p:cNvSpPr>
          <p:nvPr/>
        </p:nvSpPr>
        <p:spPr bwMode="auto">
          <a:xfrm flipH="1">
            <a:off x="914400" y="5105400"/>
            <a:ext cx="1905000" cy="5334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041"/>
          <p:cNvSpPr>
            <a:spLocks noChangeShapeType="1"/>
          </p:cNvSpPr>
          <p:nvPr/>
        </p:nvSpPr>
        <p:spPr bwMode="auto">
          <a:xfrm flipH="1">
            <a:off x="1524000" y="2209800"/>
            <a:ext cx="3810000" cy="6096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autoUpdateAnimBg="0"/>
      <p:bldP spid="20492" grpId="0" autoUpdateAnimBg="0"/>
      <p:bldP spid="20494" grpId="0" autoUpdateAnimBg="0"/>
      <p:bldP spid="20496" grpId="0" animBg="1"/>
      <p:bldP spid="204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28800"/>
            <a:ext cx="13716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推广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609600" y="2438400"/>
          <a:ext cx="79248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3" imgW="3174840" imgH="723600" progId="Equation.3">
                  <p:embed/>
                </p:oleObj>
              </mc:Choice>
              <mc:Fallback>
                <p:oleObj name="Equation" r:id="rId3" imgW="3174840" imgH="7236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924800" cy="168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33400" y="4191000"/>
          <a:ext cx="7315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5" imgW="3060360" imgH="660240" progId="Equation.3">
                  <p:embed/>
                </p:oleObj>
              </mc:Choice>
              <mc:Fallback>
                <p:oleObj name="Equation" r:id="rId5" imgW="3060360" imgH="6602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91000"/>
                        <a:ext cx="7315200" cy="157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371600" y="381000"/>
          <a:ext cx="19812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7" imgW="1815840" imgH="622080" progId="Equation.3">
                  <p:embed/>
                </p:oleObj>
              </mc:Choice>
              <mc:Fallback>
                <p:oleObj name="Equation" r:id="rId7" imgW="1815840" imgH="622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"/>
                        <a:ext cx="19812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752600" y="1143000"/>
          <a:ext cx="5483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9" imgW="5486400" imgH="736560" progId="Equation.3">
                  <p:embed/>
                </p:oleObj>
              </mc:Choice>
              <mc:Fallback>
                <p:oleObj name="Equation" r:id="rId9" imgW="5486400" imgH="736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43000"/>
                        <a:ext cx="5483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7200" y="4572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因此</a:t>
            </a: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1524000" y="5867400"/>
          <a:ext cx="13843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1" imgW="634680" imgH="203040" progId="Equation.3">
                  <p:embed/>
                </p:oleObj>
              </mc:Choice>
              <mc:Fallback>
                <p:oleObj name="Equation" r:id="rId11" imgW="634680" imgH="203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867400"/>
                        <a:ext cx="13843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466725" y="381000"/>
          <a:ext cx="8212138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" name="Equation" r:id="rId3" imgW="3225600" imgH="545760" progId="Equation.3">
                  <p:embed/>
                </p:oleObj>
              </mc:Choice>
              <mc:Fallback>
                <p:oleObj name="Equation" r:id="rId3" imgW="3225600" imgH="5457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81000"/>
                        <a:ext cx="8212138" cy="1254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143000" y="1828800"/>
          <a:ext cx="533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" name="Equation" r:id="rId5" imgW="4546440" imgH="469800" progId="Equation.3">
                  <p:embed/>
                </p:oleObj>
              </mc:Choice>
              <mc:Fallback>
                <p:oleObj name="Equation" r:id="rId5" imgW="4546440" imgH="46980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8800"/>
                        <a:ext cx="5334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609600" y="2514600"/>
          <a:ext cx="12700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" name="Equation" r:id="rId7" imgW="533160" imgH="304560" progId="Equation.3">
                  <p:embed/>
                </p:oleObj>
              </mc:Choice>
              <mc:Fallback>
                <p:oleObj name="Equation" r:id="rId7" imgW="533160" imgH="3045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12700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828800" y="3352800"/>
          <a:ext cx="2667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9" imgW="2514600" imgH="698400" progId="Equation.3">
                  <p:embed/>
                </p:oleObj>
              </mc:Choice>
              <mc:Fallback>
                <p:oleObj name="Equation" r:id="rId9" imgW="2514600" imgH="69840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667000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4724400" y="5257800"/>
          <a:ext cx="154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11" imgW="1549080" imgH="850680" progId="Equation.3">
                  <p:embed/>
                </p:oleObj>
              </mc:Choice>
              <mc:Fallback>
                <p:oleObj name="Equation" r:id="rId11" imgW="1549080" imgH="85068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257800"/>
                        <a:ext cx="1549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7200" y="18288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解</a:t>
            </a:r>
            <a:r>
              <a:rPr lang="en-US" altLang="zh-CN"/>
              <a:t>: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705600" y="1371600"/>
            <a:ext cx="2057400" cy="2120900"/>
            <a:chOff x="4080" y="1568"/>
            <a:chExt cx="1296" cy="1336"/>
          </a:xfrm>
        </p:grpSpPr>
        <p:graphicFrame>
          <p:nvGraphicFramePr>
            <p:cNvPr id="8202" name="Object 8"/>
            <p:cNvGraphicFramePr>
              <a:graphicFrameLocks noChangeAspect="1"/>
            </p:cNvGraphicFramePr>
            <p:nvPr/>
          </p:nvGraphicFramePr>
          <p:xfrm>
            <a:off x="4080" y="2704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9" name="Equation" r:id="rId13" imgW="304560" imgH="317160" progId="Equation.3">
                    <p:embed/>
                  </p:oleObj>
                </mc:Choice>
                <mc:Fallback>
                  <p:oleObj name="Equation" r:id="rId13" imgW="30456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704"/>
                          <a:ext cx="19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12" name="Group 12"/>
            <p:cNvGrpSpPr>
              <a:grpSpLocks/>
            </p:cNvGrpSpPr>
            <p:nvPr/>
          </p:nvGrpSpPr>
          <p:grpSpPr bwMode="auto">
            <a:xfrm>
              <a:off x="4176" y="1568"/>
              <a:ext cx="1200" cy="1312"/>
              <a:chOff x="4176" y="1568"/>
              <a:chExt cx="1200" cy="1312"/>
            </a:xfrm>
          </p:grpSpPr>
          <p:graphicFrame>
            <p:nvGraphicFramePr>
              <p:cNvPr id="8203" name="Object 9"/>
              <p:cNvGraphicFramePr>
                <a:graphicFrameLocks noChangeAspect="1"/>
              </p:cNvGraphicFramePr>
              <p:nvPr/>
            </p:nvGraphicFramePr>
            <p:xfrm>
              <a:off x="5062" y="2688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0" name="Equation" r:id="rId15" imgW="152280" imgH="304560" progId="Equation.3">
                      <p:embed/>
                    </p:oleObj>
                  </mc:Choice>
                  <mc:Fallback>
                    <p:oleObj name="Equation" r:id="rId15" imgW="152280" imgH="30456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2" y="2688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4" name="Object 10"/>
              <p:cNvGraphicFramePr>
                <a:graphicFrameLocks noChangeAspect="1"/>
              </p:cNvGraphicFramePr>
              <p:nvPr/>
            </p:nvGraphicFramePr>
            <p:xfrm>
              <a:off x="4725" y="2304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1" name="Equation" r:id="rId17" imgW="253800" imgH="304560" progId="Equation.3">
                      <p:embed/>
                    </p:oleObj>
                  </mc:Choice>
                  <mc:Fallback>
                    <p:oleObj name="Equation" r:id="rId17" imgW="253800" imgH="30456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5" y="2304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3" name="Line 15"/>
              <p:cNvSpPr>
                <a:spLocks noChangeShapeType="1"/>
              </p:cNvSpPr>
              <p:nvPr/>
            </p:nvSpPr>
            <p:spPr bwMode="auto">
              <a:xfrm>
                <a:off x="4176" y="2673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4" name="Line 16"/>
              <p:cNvSpPr>
                <a:spLocks noChangeShapeType="1"/>
              </p:cNvSpPr>
              <p:nvPr/>
            </p:nvSpPr>
            <p:spPr bwMode="auto">
              <a:xfrm flipV="1">
                <a:off x="4176" y="1584"/>
                <a:ext cx="0" cy="108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5" name="Object 11"/>
              <p:cNvGraphicFramePr>
                <a:graphicFrameLocks noChangeAspect="1"/>
              </p:cNvGraphicFramePr>
              <p:nvPr/>
            </p:nvGraphicFramePr>
            <p:xfrm>
              <a:off x="5232" y="272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2" name="Equation" r:id="rId19" imgW="228600" imgH="241200" progId="Equation.3">
                      <p:embed/>
                    </p:oleObj>
                  </mc:Choice>
                  <mc:Fallback>
                    <p:oleObj name="Equation" r:id="rId19" imgW="228600" imgH="2412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72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2"/>
              <p:cNvGraphicFramePr>
                <a:graphicFrameLocks noChangeAspect="1"/>
              </p:cNvGraphicFramePr>
              <p:nvPr/>
            </p:nvGraphicFramePr>
            <p:xfrm>
              <a:off x="4224" y="15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3" name="Equation" r:id="rId21" imgW="241200" imgH="317160" progId="Equation.3">
                      <p:embed/>
                    </p:oleObj>
                  </mc:Choice>
                  <mc:Fallback>
                    <p:oleObj name="Equation" r:id="rId21" imgW="241200" imgH="3171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5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7" name="Object 13"/>
              <p:cNvGraphicFramePr>
                <a:graphicFrameLocks noChangeAspect="1"/>
              </p:cNvGraphicFramePr>
              <p:nvPr/>
            </p:nvGraphicFramePr>
            <p:xfrm>
              <a:off x="4376" y="1872"/>
              <a:ext cx="61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4" name="Equation" r:id="rId23" imgW="977760" imgH="533160" progId="Equation.3">
                      <p:embed/>
                    </p:oleObj>
                  </mc:Choice>
                  <mc:Fallback>
                    <p:oleObj name="Equation" r:id="rId23" imgW="977760" imgH="53316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6" y="1872"/>
                            <a:ext cx="616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5" name="Line 20"/>
              <p:cNvSpPr>
                <a:spLocks noChangeShapeType="1"/>
              </p:cNvSpPr>
              <p:nvPr/>
            </p:nvSpPr>
            <p:spPr bwMode="auto">
              <a:xfrm>
                <a:off x="5091" y="1813"/>
                <a:ext cx="0" cy="8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8" name="Object 14"/>
              <p:cNvGraphicFramePr>
                <a:graphicFrameLocks noChangeAspect="1"/>
              </p:cNvGraphicFramePr>
              <p:nvPr/>
            </p:nvGraphicFramePr>
            <p:xfrm>
              <a:off x="4768" y="1568"/>
              <a:ext cx="584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55" name="Equation" r:id="rId25" imgW="927000" imgH="406080" progId="Equation.3">
                      <p:embed/>
                    </p:oleObj>
                  </mc:Choice>
                  <mc:Fallback>
                    <p:oleObj name="Equation" r:id="rId25" imgW="927000" imgH="40608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8" y="1568"/>
                            <a:ext cx="584" cy="2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16" name="Freeform 22"/>
              <p:cNvSpPr>
                <a:spLocks/>
              </p:cNvSpPr>
              <p:nvPr/>
            </p:nvSpPr>
            <p:spPr bwMode="auto">
              <a:xfrm>
                <a:off x="4176" y="1802"/>
                <a:ext cx="906" cy="864"/>
              </a:xfrm>
              <a:custGeom>
                <a:avLst/>
                <a:gdLst>
                  <a:gd name="T0" fmla="*/ 0 w 906"/>
                  <a:gd name="T1" fmla="*/ 864 h 864"/>
                  <a:gd name="T2" fmla="*/ 90 w 906"/>
                  <a:gd name="T3" fmla="*/ 858 h 864"/>
                  <a:gd name="T4" fmla="*/ 180 w 906"/>
                  <a:gd name="T5" fmla="*/ 828 h 864"/>
                  <a:gd name="T6" fmla="*/ 270 w 906"/>
                  <a:gd name="T7" fmla="*/ 786 h 864"/>
                  <a:gd name="T8" fmla="*/ 360 w 906"/>
                  <a:gd name="T9" fmla="*/ 726 h 864"/>
                  <a:gd name="T10" fmla="*/ 456 w 906"/>
                  <a:gd name="T11" fmla="*/ 648 h 864"/>
                  <a:gd name="T12" fmla="*/ 546 w 906"/>
                  <a:gd name="T13" fmla="*/ 552 h 864"/>
                  <a:gd name="T14" fmla="*/ 636 w 906"/>
                  <a:gd name="T15" fmla="*/ 438 h 864"/>
                  <a:gd name="T16" fmla="*/ 726 w 906"/>
                  <a:gd name="T17" fmla="*/ 312 h 864"/>
                  <a:gd name="T18" fmla="*/ 816 w 906"/>
                  <a:gd name="T19" fmla="*/ 162 h 864"/>
                  <a:gd name="T20" fmla="*/ 906 w 906"/>
                  <a:gd name="T21" fmla="*/ 0 h 86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06"/>
                  <a:gd name="T34" fmla="*/ 0 h 864"/>
                  <a:gd name="T35" fmla="*/ 906 w 906"/>
                  <a:gd name="T36" fmla="*/ 864 h 86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06" h="864">
                    <a:moveTo>
                      <a:pt x="0" y="864"/>
                    </a:moveTo>
                    <a:lnTo>
                      <a:pt x="90" y="858"/>
                    </a:lnTo>
                    <a:lnTo>
                      <a:pt x="180" y="828"/>
                    </a:lnTo>
                    <a:lnTo>
                      <a:pt x="270" y="786"/>
                    </a:lnTo>
                    <a:lnTo>
                      <a:pt x="360" y="726"/>
                    </a:lnTo>
                    <a:lnTo>
                      <a:pt x="456" y="648"/>
                    </a:lnTo>
                    <a:lnTo>
                      <a:pt x="546" y="552"/>
                    </a:lnTo>
                    <a:lnTo>
                      <a:pt x="636" y="438"/>
                    </a:lnTo>
                    <a:lnTo>
                      <a:pt x="726" y="312"/>
                    </a:lnTo>
                    <a:lnTo>
                      <a:pt x="816" y="162"/>
                    </a:lnTo>
                    <a:lnTo>
                      <a:pt x="906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1828800" y="2514600"/>
          <a:ext cx="36576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27" imgW="1523880" imgH="330120" progId="Equation.3">
                  <p:embed/>
                </p:oleObj>
              </mc:Choice>
              <mc:Fallback>
                <p:oleObj name="Equation" r:id="rId27" imgW="152388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6576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828800" y="4038600"/>
          <a:ext cx="41910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Equation" r:id="rId29" imgW="1739880" imgH="431640" progId="Equation.3">
                  <p:embed/>
                </p:oleObj>
              </mc:Choice>
              <mc:Fallback>
                <p:oleObj name="Equation" r:id="rId29" imgW="1739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4191000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828800" y="5029200"/>
          <a:ext cx="27432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Equation" r:id="rId31" imgW="1218960" imgH="533160" progId="Equation.3">
                  <p:embed/>
                </p:oleObj>
              </mc:Choice>
              <mc:Fallback>
                <p:oleObj name="Equation" r:id="rId31" imgW="121896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2743200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480</Words>
  <Application>Microsoft Office PowerPoint</Application>
  <PresentationFormat>全屏显示(4:3)</PresentationFormat>
  <Paragraphs>85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默认设计模板</vt:lpstr>
      <vt:lpstr>Equation</vt:lpstr>
      <vt:lpstr>公式</vt:lpstr>
      <vt:lpstr>位图图像</vt:lpstr>
      <vt:lpstr>第一节   对弧长的曲线积分</vt:lpstr>
      <vt:lpstr>一、引例</vt:lpstr>
      <vt:lpstr>二、对弧长的曲线积分的概念与性质</vt:lpstr>
      <vt:lpstr>PowerPoint 演示文稿</vt:lpstr>
      <vt:lpstr>性质:</vt:lpstr>
      <vt:lpstr>三、对弧长的曲线积分的计算法</vt:lpstr>
      <vt:lpstr>PowerPoint 演示文稿</vt:lpstr>
      <vt:lpstr>推广:</vt:lpstr>
      <vt:lpstr>例1.</vt:lpstr>
      <vt:lpstr>例2.</vt:lpstr>
      <vt:lpstr>小结</vt:lpstr>
      <vt:lpstr>课堂练习</vt:lpstr>
      <vt:lpstr>PowerPoint 演示文稿</vt:lpstr>
      <vt:lpstr>2.</vt:lpstr>
      <vt:lpstr>3.</vt:lpstr>
      <vt:lpstr>3.</vt:lpstr>
      <vt:lpstr>4.</vt:lpstr>
      <vt:lpstr>4.</vt:lpstr>
      <vt:lpstr>作业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第一节   对弧长的曲线积分</dc:subject>
  <dc:creator>huady</dc:creator>
  <cp:lastModifiedBy>huady</cp:lastModifiedBy>
  <cp:revision>96</cp:revision>
  <dcterms:created xsi:type="dcterms:W3CDTF">2006-03-20T12:02:53Z</dcterms:created>
  <dcterms:modified xsi:type="dcterms:W3CDTF">2018-04-19T05:13:03Z</dcterms:modified>
</cp:coreProperties>
</file>