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63" r:id="rId10"/>
    <p:sldId id="264" r:id="rId11"/>
    <p:sldId id="277" r:id="rId12"/>
    <p:sldId id="287" r:id="rId13"/>
    <p:sldId id="288" r:id="rId14"/>
    <p:sldId id="280" r:id="rId15"/>
    <p:sldId id="290" r:id="rId16"/>
    <p:sldId id="291" r:id="rId17"/>
    <p:sldId id="292" r:id="rId18"/>
    <p:sldId id="297" r:id="rId19"/>
    <p:sldId id="295" r:id="rId20"/>
    <p:sldId id="296" r:id="rId21"/>
    <p:sldId id="266" r:id="rId22"/>
    <p:sldId id="303" r:id="rId23"/>
    <p:sldId id="304" r:id="rId24"/>
    <p:sldId id="267" r:id="rId25"/>
    <p:sldId id="271" r:id="rId26"/>
    <p:sldId id="289" r:id="rId27"/>
    <p:sldId id="311" r:id="rId28"/>
    <p:sldId id="308" r:id="rId29"/>
    <p:sldId id="309" r:id="rId30"/>
    <p:sldId id="272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99"/>
    <a:srgbClr val="00FF00"/>
    <a:srgbClr val="33CC33"/>
    <a:srgbClr val="008000"/>
    <a:srgbClr val="66FF33"/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wmf"/><Relationship Id="rId7" Type="http://schemas.openxmlformats.org/officeDocument/2006/relationships/image" Target="../media/image66.e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emf"/><Relationship Id="rId11" Type="http://schemas.openxmlformats.org/officeDocument/2006/relationships/image" Target="../media/image80.w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emf"/><Relationship Id="rId7" Type="http://schemas.openxmlformats.org/officeDocument/2006/relationships/image" Target="../media/image87.w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0.wmf"/><Relationship Id="rId5" Type="http://schemas.openxmlformats.org/officeDocument/2006/relationships/image" Target="../media/image86.emf"/><Relationship Id="rId10" Type="http://schemas.openxmlformats.org/officeDocument/2006/relationships/image" Target="../media/image90.wmf"/><Relationship Id="rId4" Type="http://schemas.openxmlformats.org/officeDocument/2006/relationships/image" Target="../media/image85.emf"/><Relationship Id="rId9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7" Type="http://schemas.openxmlformats.org/officeDocument/2006/relationships/image" Target="../media/image98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5" Type="http://schemas.openxmlformats.org/officeDocument/2006/relationships/image" Target="../media/image103.wmf"/><Relationship Id="rId4" Type="http://schemas.openxmlformats.org/officeDocument/2006/relationships/image" Target="../media/image10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3.wmf"/><Relationship Id="rId7" Type="http://schemas.openxmlformats.org/officeDocument/2006/relationships/image" Target="../media/image126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9.wmf"/><Relationship Id="rId5" Type="http://schemas.openxmlformats.org/officeDocument/2006/relationships/image" Target="../media/image125.wmf"/><Relationship Id="rId10" Type="http://schemas.openxmlformats.org/officeDocument/2006/relationships/image" Target="../media/image129.emf"/><Relationship Id="rId4" Type="http://schemas.openxmlformats.org/officeDocument/2006/relationships/image" Target="../media/image124.wmf"/><Relationship Id="rId9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image" Target="../media/image137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28.wmf"/><Relationship Id="rId5" Type="http://schemas.openxmlformats.org/officeDocument/2006/relationships/image" Target="../media/image134.wmf"/><Relationship Id="rId10" Type="http://schemas.openxmlformats.org/officeDocument/2006/relationships/image" Target="../media/image136.emf"/><Relationship Id="rId4" Type="http://schemas.openxmlformats.org/officeDocument/2006/relationships/image" Target="../media/image133.wmf"/><Relationship Id="rId9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Relationship Id="rId4" Type="http://schemas.openxmlformats.org/officeDocument/2006/relationships/image" Target="../media/image1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8.wmf"/><Relationship Id="rId7" Type="http://schemas.openxmlformats.org/officeDocument/2006/relationships/image" Target="../media/image147.wmf"/><Relationship Id="rId2" Type="http://schemas.openxmlformats.org/officeDocument/2006/relationships/image" Target="../media/image7.wmf"/><Relationship Id="rId1" Type="http://schemas.openxmlformats.org/officeDocument/2006/relationships/image" Target="../media/image145.wmf"/><Relationship Id="rId6" Type="http://schemas.openxmlformats.org/officeDocument/2006/relationships/image" Target="../media/image13.wmf"/><Relationship Id="rId5" Type="http://schemas.openxmlformats.org/officeDocument/2006/relationships/image" Target="../media/image146.wmf"/><Relationship Id="rId10" Type="http://schemas.openxmlformats.org/officeDocument/2006/relationships/image" Target="../media/image150.wmf"/><Relationship Id="rId4" Type="http://schemas.openxmlformats.org/officeDocument/2006/relationships/image" Target="../media/image9.wmf"/><Relationship Id="rId9" Type="http://schemas.openxmlformats.org/officeDocument/2006/relationships/image" Target="../media/image14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53.wmf"/><Relationship Id="rId18" Type="http://schemas.openxmlformats.org/officeDocument/2006/relationships/image" Target="../media/image158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12" Type="http://schemas.openxmlformats.org/officeDocument/2006/relationships/image" Target="../media/image151.wmf"/><Relationship Id="rId17" Type="http://schemas.openxmlformats.org/officeDocument/2006/relationships/image" Target="../media/image157.wmf"/><Relationship Id="rId2" Type="http://schemas.openxmlformats.org/officeDocument/2006/relationships/image" Target="../media/image163.wmf"/><Relationship Id="rId16" Type="http://schemas.openxmlformats.org/officeDocument/2006/relationships/image" Target="../media/image156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11" Type="http://schemas.openxmlformats.org/officeDocument/2006/relationships/image" Target="../media/image8.wmf"/><Relationship Id="rId5" Type="http://schemas.openxmlformats.org/officeDocument/2006/relationships/image" Target="../media/image166.wmf"/><Relationship Id="rId15" Type="http://schemas.openxmlformats.org/officeDocument/2006/relationships/image" Target="../media/image155.wmf"/><Relationship Id="rId10" Type="http://schemas.openxmlformats.org/officeDocument/2006/relationships/image" Target="../media/image7.w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Relationship Id="rId14" Type="http://schemas.openxmlformats.org/officeDocument/2006/relationships/image" Target="../media/image15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3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9.wmf"/><Relationship Id="rId10" Type="http://schemas.openxmlformats.org/officeDocument/2006/relationships/image" Target="../media/image179.wmf"/><Relationship Id="rId4" Type="http://schemas.openxmlformats.org/officeDocument/2006/relationships/image" Target="../media/image174.wmf"/><Relationship Id="rId9" Type="http://schemas.openxmlformats.org/officeDocument/2006/relationships/image" Target="../media/image17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20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19.wmf"/><Relationship Id="rId16" Type="http://schemas.openxmlformats.org/officeDocument/2006/relationships/image" Target="../media/image25.e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11" Type="http://schemas.openxmlformats.org/officeDocument/2006/relationships/image" Target="../media/image11.wmf"/><Relationship Id="rId5" Type="http://schemas.openxmlformats.org/officeDocument/2006/relationships/image" Target="../media/image22.wmf"/><Relationship Id="rId15" Type="http://schemas.openxmlformats.org/officeDocument/2006/relationships/image" Target="../media/image24.emf"/><Relationship Id="rId10" Type="http://schemas.openxmlformats.org/officeDocument/2006/relationships/image" Target="../media/image10.wmf"/><Relationship Id="rId4" Type="http://schemas.openxmlformats.org/officeDocument/2006/relationships/image" Target="../media/image21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w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25E3ACD8-9805-4409-B25B-09F400E26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5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C50E-30D9-4A4D-AD8E-E5923E817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02A18-81DE-48F2-8D82-5B031A7CE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486E5-8FF2-48F2-8385-7A7676F25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79577-C83E-4952-B6FB-D394C25F4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029AE-F0E4-4887-A7B4-0B676BBC7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5D3DF-4AF6-4A5E-929A-DCE22CCCA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D5D0-E9BB-4B85-A2C3-C164E3D72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8BC46-89CF-430D-B72E-A5F98168D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107F5-A9B1-41FA-8323-712B58D8D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070BB-9271-49E2-8139-815531DA4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A26F-F94D-4E2F-BBFD-A658EAE06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FD97B5C2-06DD-4395-8D74-33BE6CA50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67.bin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emf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3.wmf"/><Relationship Id="rId19" Type="http://schemas.openxmlformats.org/officeDocument/2006/relationships/image" Target="../media/image69.e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78.e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83.bin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0.bin"/><Relationship Id="rId24" Type="http://schemas.openxmlformats.org/officeDocument/2006/relationships/oleObject" Target="../embeddings/oleObject86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image" Target="../media/image79.emf"/><Relationship Id="rId10" Type="http://schemas.openxmlformats.org/officeDocument/2006/relationships/image" Target="../media/image73.emf"/><Relationship Id="rId19" Type="http://schemas.openxmlformats.org/officeDocument/2006/relationships/image" Target="../media/image81.e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5.emf"/><Relationship Id="rId22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91.e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7.bin"/><Relationship Id="rId21" Type="http://schemas.openxmlformats.org/officeDocument/2006/relationships/image" Target="../media/image89.w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6.emf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80.wmf"/><Relationship Id="rId23" Type="http://schemas.openxmlformats.org/officeDocument/2006/relationships/image" Target="../media/image90.wmf"/><Relationship Id="rId10" Type="http://schemas.openxmlformats.org/officeDocument/2006/relationships/image" Target="../media/image85.emf"/><Relationship Id="rId19" Type="http://schemas.openxmlformats.org/officeDocument/2006/relationships/image" Target="../media/image88.w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9.wmf"/><Relationship Id="rId22" Type="http://schemas.openxmlformats.org/officeDocument/2006/relationships/image" Target="../media/image12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9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5.wmf"/><Relationship Id="rId22" Type="http://schemas.openxmlformats.org/officeDocument/2006/relationships/image" Target="../media/image1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3.w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5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4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60.bin"/><Relationship Id="rId18" Type="http://schemas.openxmlformats.org/officeDocument/2006/relationships/oleObject" Target="../embeddings/oleObject163.bin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149.w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46.wmf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3.wmf"/><Relationship Id="rId23" Type="http://schemas.openxmlformats.org/officeDocument/2006/relationships/image" Target="../media/image150.wmf"/><Relationship Id="rId10" Type="http://schemas.openxmlformats.org/officeDocument/2006/relationships/image" Target="../media/image9.wmf"/><Relationship Id="rId19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56.wmf"/><Relationship Id="rId26" Type="http://schemas.openxmlformats.org/officeDocument/2006/relationships/image" Target="../media/image160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59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61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1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69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156.w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38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8.wmf"/><Relationship Id="rId32" Type="http://schemas.openxmlformats.org/officeDocument/2006/relationships/image" Target="../media/image155.wmf"/><Relationship Id="rId37" Type="http://schemas.openxmlformats.org/officeDocument/2006/relationships/oleObject" Target="../embeddings/oleObject19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53.wmf"/><Relationship Id="rId36" Type="http://schemas.openxmlformats.org/officeDocument/2006/relationships/image" Target="../media/image157.wmf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67.wmf"/><Relationship Id="rId22" Type="http://schemas.openxmlformats.org/officeDocument/2006/relationships/image" Target="../media/image7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54.wmf"/><Relationship Id="rId35" Type="http://schemas.openxmlformats.org/officeDocument/2006/relationships/oleObject" Target="../embeddings/oleObject19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08.bin"/><Relationship Id="rId3" Type="http://schemas.openxmlformats.org/officeDocument/2006/relationships/oleObject" Target="../embeddings/oleObject197.bin"/><Relationship Id="rId21" Type="http://schemas.openxmlformats.org/officeDocument/2006/relationships/image" Target="../media/image178.wmf"/><Relationship Id="rId7" Type="http://schemas.openxmlformats.org/officeDocument/2006/relationships/oleObject" Target="../embeddings/oleObject199.bin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76.wmf"/><Relationship Id="rId25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2.wmf"/><Relationship Id="rId11" Type="http://schemas.openxmlformats.org/officeDocument/2006/relationships/image" Target="../media/image182.png"/><Relationship Id="rId24" Type="http://schemas.openxmlformats.org/officeDocument/2006/relationships/oleObject" Target="../embeddings/oleObject207.bin"/><Relationship Id="rId5" Type="http://schemas.openxmlformats.org/officeDocument/2006/relationships/oleObject" Target="../embeddings/oleObject198.bin"/><Relationship Id="rId15" Type="http://schemas.openxmlformats.org/officeDocument/2006/relationships/image" Target="../media/image175.wmf"/><Relationship Id="rId23" Type="http://schemas.openxmlformats.org/officeDocument/2006/relationships/image" Target="../media/image179.wmf"/><Relationship Id="rId10" Type="http://schemas.openxmlformats.org/officeDocument/2006/relationships/image" Target="../media/image174.wmf"/><Relationship Id="rId19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00.bin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Relationship Id="rId27" Type="http://schemas.openxmlformats.org/officeDocument/2006/relationships/image" Target="../media/image18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25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11.wmf"/><Relationship Id="rId32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1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6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39.e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5.emf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2.emf"/><Relationship Id="rId23" Type="http://schemas.openxmlformats.org/officeDocument/2006/relationships/image" Target="../media/image40.emf"/><Relationship Id="rId10" Type="http://schemas.openxmlformats.org/officeDocument/2006/relationships/image" Target="../media/image34.emf"/><Relationship Id="rId19" Type="http://schemas.openxmlformats.org/officeDocument/2006/relationships/image" Target="../media/image38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6.emf"/><Relationship Id="rId22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43000" y="1447800"/>
            <a:ext cx="7100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895600"/>
            <a:ext cx="6400800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第三节  格林公式及其应用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9226" name="Text Box 73"/>
          <p:cNvSpPr txBox="1">
            <a:spLocks noChangeArrowheads="1"/>
          </p:cNvSpPr>
          <p:nvPr/>
        </p:nvSpPr>
        <p:spPr bwMode="auto">
          <a:xfrm>
            <a:off x="1447800" y="5334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L </a:t>
            </a:r>
            <a:r>
              <a:rPr lang="zh-CN" altLang="en-US"/>
              <a:t>是任意一条分段光滑的闭曲线</a:t>
            </a:r>
            <a:r>
              <a:rPr lang="en-US" altLang="zh-CN"/>
              <a:t>, </a:t>
            </a:r>
            <a:r>
              <a:rPr lang="zh-CN" altLang="en-US"/>
              <a:t>证明</a:t>
            </a:r>
          </a:p>
        </p:txBody>
      </p:sp>
      <p:graphicFrame>
        <p:nvGraphicFramePr>
          <p:cNvPr id="9218" name="Object 74"/>
          <p:cNvGraphicFramePr>
            <a:graphicFrameLocks noChangeAspect="1"/>
          </p:cNvGraphicFramePr>
          <p:nvPr/>
        </p:nvGraphicFramePr>
        <p:xfrm>
          <a:off x="2438400" y="1066800"/>
          <a:ext cx="3810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3" imgW="1434960" imgH="317160" progId="Equation.3">
                  <p:embed/>
                </p:oleObj>
              </mc:Choice>
              <mc:Fallback>
                <p:oleObj name="Equation" r:id="rId3" imgW="1434960" imgH="3171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38100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762000" y="21574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 </a:t>
            </a:r>
          </a:p>
        </p:txBody>
      </p:sp>
      <p:graphicFrame>
        <p:nvGraphicFramePr>
          <p:cNvPr id="10316" name="Object 76"/>
          <p:cNvGraphicFramePr>
            <a:graphicFrameLocks noChangeAspect="1"/>
          </p:cNvGraphicFramePr>
          <p:nvPr/>
        </p:nvGraphicFramePr>
        <p:xfrm>
          <a:off x="1524000" y="2133600"/>
          <a:ext cx="2895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5" imgW="1193760" imgH="228600" progId="Equation.3">
                  <p:embed/>
                </p:oleObj>
              </mc:Choice>
              <mc:Fallback>
                <p:oleObj name="Equation" r:id="rId5" imgW="1193760" imgH="2286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2895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7" name="Text Box 77"/>
          <p:cNvSpPr txBox="1">
            <a:spLocks noChangeArrowheads="1"/>
          </p:cNvSpPr>
          <p:nvPr/>
        </p:nvSpPr>
        <p:spPr bwMode="auto">
          <a:xfrm>
            <a:off x="4419600" y="2133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0319" name="Text Box 79"/>
          <p:cNvSpPr txBox="1">
            <a:spLocks noChangeArrowheads="1"/>
          </p:cNvSpPr>
          <p:nvPr/>
        </p:nvSpPr>
        <p:spPr bwMode="auto">
          <a:xfrm>
            <a:off x="457200" y="4267200"/>
            <a:ext cx="324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利用格林公式 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10320" name="Object 80"/>
          <p:cNvGraphicFramePr>
            <a:graphicFrameLocks noChangeAspect="1"/>
          </p:cNvGraphicFramePr>
          <p:nvPr/>
        </p:nvGraphicFramePr>
        <p:xfrm>
          <a:off x="838200" y="4876800"/>
          <a:ext cx="3048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7" imgW="1193760" imgH="317160" progId="Equation.3">
                  <p:embed/>
                </p:oleObj>
              </mc:Choice>
              <mc:Fallback>
                <p:oleObj name="Equation" r:id="rId7" imgW="1193760" imgH="31716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30480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2" name="Object 82"/>
          <p:cNvGraphicFramePr>
            <a:graphicFrameLocks noChangeAspect="1"/>
          </p:cNvGraphicFramePr>
          <p:nvPr/>
        </p:nvGraphicFramePr>
        <p:xfrm>
          <a:off x="3810000" y="4876800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9" imgW="1041120" imgH="380880" progId="Equation.3">
                  <p:embed/>
                </p:oleObj>
              </mc:Choice>
              <mc:Fallback>
                <p:oleObj name="Equation" r:id="rId9" imgW="1041120" imgH="3808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76800"/>
                        <a:ext cx="25146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4" name="Object 84"/>
          <p:cNvGraphicFramePr>
            <a:graphicFrameLocks noChangeAspect="1"/>
          </p:cNvGraphicFramePr>
          <p:nvPr/>
        </p:nvGraphicFramePr>
        <p:xfrm>
          <a:off x="1066800" y="2743200"/>
          <a:ext cx="15224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1" imgW="698400" imgH="634680" progId="Equation.3">
                  <p:embed/>
                </p:oleObj>
              </mc:Choice>
              <mc:Fallback>
                <p:oleObj name="Equation" r:id="rId11" imgW="698400" imgH="63468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1522413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5" name="Object 20"/>
          <p:cNvGraphicFramePr>
            <a:graphicFrameLocks noChangeAspect="1"/>
          </p:cNvGraphicFramePr>
          <p:nvPr/>
        </p:nvGraphicFramePr>
        <p:xfrm>
          <a:off x="2571750" y="2862263"/>
          <a:ext cx="18018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13" imgW="761760" imgH="431640" progId="Equation.3">
                  <p:embed/>
                </p:oleObj>
              </mc:Choice>
              <mc:Fallback>
                <p:oleObj name="公式" r:id="rId13" imgW="761760" imgH="43164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862263"/>
                        <a:ext cx="1801813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6"/>
          <p:cNvGraphicFramePr>
            <a:graphicFrameLocks noChangeAspect="1"/>
          </p:cNvGraphicFramePr>
          <p:nvPr/>
        </p:nvGraphicFramePr>
        <p:xfrm>
          <a:off x="4357688" y="3143250"/>
          <a:ext cx="21320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15" imgW="901440" imgH="203040" progId="Equation.3">
                  <p:embed/>
                </p:oleObj>
              </mc:Choice>
              <mc:Fallback>
                <p:oleObj name="公式" r:id="rId15" imgW="901440" imgH="203040" progId="Equation.3">
                  <p:embed/>
                  <p:pic>
                    <p:nvPicPr>
                      <p:cNvPr id="0" name="Object 8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143250"/>
                        <a:ext cx="21320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5" grpId="0" autoUpdateAnimBg="0"/>
      <p:bldP spid="10317" grpId="0" autoUpdateAnimBg="0"/>
      <p:bldP spid="103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6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323850" y="188913"/>
          <a:ext cx="83391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3" imgW="3479760" imgH="444240" progId="Equation.3">
                  <p:embed/>
                </p:oleObj>
              </mc:Choice>
              <mc:Fallback>
                <p:oleObj name="Equation" r:id="rId3" imgW="3479760" imgH="44424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833913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914400" y="1600200"/>
          <a:ext cx="618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5" imgW="6184800" imgH="914400" progId="Equation.3">
                  <p:embed/>
                </p:oleObj>
              </mc:Choice>
              <mc:Fallback>
                <p:oleObj name="Equation" r:id="rId5" imgW="6184800" imgH="91440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18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762000" y="49530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7" imgW="2577960" imgH="431640" progId="Equation.3">
                  <p:embed/>
                </p:oleObj>
              </mc:Choice>
              <mc:Fallback>
                <p:oleObj name="Equation" r:id="rId7" imgW="2577960" imgH="43164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2578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685800" y="2590800"/>
          <a:ext cx="55245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9" imgW="2463480" imgH="939600" progId="Equation.3">
                  <p:embed/>
                </p:oleObj>
              </mc:Choice>
              <mc:Fallback>
                <p:oleObj name="Equation" r:id="rId9" imgW="2463480" imgH="9396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55245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581400" y="4724400"/>
          <a:ext cx="2209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1" imgW="927000" imgH="431640" progId="Equation.3">
                  <p:embed/>
                </p:oleObj>
              </mc:Choice>
              <mc:Fallback>
                <p:oleObj name="Equation" r:id="rId11" imgW="927000" imgH="4316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724400"/>
                        <a:ext cx="22098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57200" y="1752600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381000" y="57912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由格林公式知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086600" y="2667000"/>
            <a:ext cx="1533525" cy="1533525"/>
            <a:chOff x="4176" y="3168"/>
            <a:chExt cx="966" cy="966"/>
          </a:xfrm>
        </p:grpSpPr>
        <p:grpSp>
          <p:nvGrpSpPr>
            <p:cNvPr id="10256" name="Group 28"/>
            <p:cNvGrpSpPr>
              <a:grpSpLocks/>
            </p:cNvGrpSpPr>
            <p:nvPr/>
          </p:nvGrpSpPr>
          <p:grpSpPr bwMode="auto">
            <a:xfrm>
              <a:off x="4176" y="3168"/>
              <a:ext cx="966" cy="966"/>
              <a:chOff x="4620" y="827"/>
              <a:chExt cx="804" cy="805"/>
            </a:xfrm>
          </p:grpSpPr>
          <p:sp>
            <p:nvSpPr>
              <p:cNvPr id="10260" name="Line 29"/>
              <p:cNvSpPr>
                <a:spLocks noChangeShapeType="1"/>
              </p:cNvSpPr>
              <p:nvPr/>
            </p:nvSpPr>
            <p:spPr bwMode="auto">
              <a:xfrm flipV="1">
                <a:off x="4620" y="1344"/>
                <a:ext cx="8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Line 30"/>
              <p:cNvSpPr>
                <a:spLocks noChangeShapeType="1"/>
              </p:cNvSpPr>
              <p:nvPr/>
            </p:nvSpPr>
            <p:spPr bwMode="auto">
              <a:xfrm flipV="1">
                <a:off x="4992" y="827"/>
                <a:ext cx="0" cy="8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48" name="Object 6"/>
            <p:cNvGraphicFramePr>
              <a:graphicFrameLocks noChangeAspect="1"/>
            </p:cNvGraphicFramePr>
            <p:nvPr/>
          </p:nvGraphicFramePr>
          <p:xfrm>
            <a:off x="4408" y="31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9" name="Equation" r:id="rId13" imgW="241200" imgH="317160" progId="Equation.3">
                    <p:embed/>
                  </p:oleObj>
                </mc:Choice>
                <mc:Fallback>
                  <p:oleObj name="Equation" r:id="rId13" imgW="241200" imgH="317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31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4992" y="38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0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8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Freeform 33"/>
            <p:cNvSpPr>
              <a:spLocks/>
            </p:cNvSpPr>
            <p:nvPr/>
          </p:nvSpPr>
          <p:spPr bwMode="auto">
            <a:xfrm>
              <a:off x="4256" y="3400"/>
              <a:ext cx="752" cy="608"/>
            </a:xfrm>
            <a:custGeom>
              <a:avLst/>
              <a:gdLst>
                <a:gd name="T0" fmla="*/ 16 w 752"/>
                <a:gd name="T1" fmla="*/ 488 h 608"/>
                <a:gd name="T2" fmla="*/ 112 w 752"/>
                <a:gd name="T3" fmla="*/ 152 h 608"/>
                <a:gd name="T4" fmla="*/ 400 w 752"/>
                <a:gd name="T5" fmla="*/ 8 h 608"/>
                <a:gd name="T6" fmla="*/ 688 w 752"/>
                <a:gd name="T7" fmla="*/ 104 h 608"/>
                <a:gd name="T8" fmla="*/ 736 w 752"/>
                <a:gd name="T9" fmla="*/ 248 h 608"/>
                <a:gd name="T10" fmla="*/ 592 w 752"/>
                <a:gd name="T11" fmla="*/ 536 h 608"/>
                <a:gd name="T12" fmla="*/ 448 w 752"/>
                <a:gd name="T13" fmla="*/ 488 h 608"/>
                <a:gd name="T14" fmla="*/ 496 w 752"/>
                <a:gd name="T15" fmla="*/ 248 h 608"/>
                <a:gd name="T16" fmla="*/ 400 w 752"/>
                <a:gd name="T17" fmla="*/ 200 h 608"/>
                <a:gd name="T18" fmla="*/ 208 w 752"/>
                <a:gd name="T19" fmla="*/ 248 h 608"/>
                <a:gd name="T20" fmla="*/ 160 w 752"/>
                <a:gd name="T21" fmla="*/ 488 h 608"/>
                <a:gd name="T22" fmla="*/ 112 w 752"/>
                <a:gd name="T23" fmla="*/ 584 h 608"/>
                <a:gd name="T24" fmla="*/ 16 w 752"/>
                <a:gd name="T25" fmla="*/ 584 h 608"/>
                <a:gd name="T26" fmla="*/ 16 w 752"/>
                <a:gd name="T27" fmla="*/ 488 h 6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52"/>
                <a:gd name="T43" fmla="*/ 0 h 608"/>
                <a:gd name="T44" fmla="*/ 752 w 752"/>
                <a:gd name="T45" fmla="*/ 608 h 6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52" h="608">
                  <a:moveTo>
                    <a:pt x="16" y="488"/>
                  </a:moveTo>
                  <a:cubicBezTo>
                    <a:pt x="32" y="416"/>
                    <a:pt x="48" y="232"/>
                    <a:pt x="112" y="152"/>
                  </a:cubicBezTo>
                  <a:cubicBezTo>
                    <a:pt x="176" y="72"/>
                    <a:pt x="304" y="16"/>
                    <a:pt x="400" y="8"/>
                  </a:cubicBezTo>
                  <a:cubicBezTo>
                    <a:pt x="496" y="0"/>
                    <a:pt x="632" y="64"/>
                    <a:pt x="688" y="104"/>
                  </a:cubicBezTo>
                  <a:cubicBezTo>
                    <a:pt x="744" y="144"/>
                    <a:pt x="752" y="176"/>
                    <a:pt x="736" y="248"/>
                  </a:cubicBezTo>
                  <a:cubicBezTo>
                    <a:pt x="720" y="320"/>
                    <a:pt x="640" y="496"/>
                    <a:pt x="592" y="536"/>
                  </a:cubicBezTo>
                  <a:cubicBezTo>
                    <a:pt x="544" y="576"/>
                    <a:pt x="464" y="536"/>
                    <a:pt x="448" y="488"/>
                  </a:cubicBezTo>
                  <a:cubicBezTo>
                    <a:pt x="432" y="440"/>
                    <a:pt x="504" y="296"/>
                    <a:pt x="496" y="248"/>
                  </a:cubicBezTo>
                  <a:cubicBezTo>
                    <a:pt x="488" y="200"/>
                    <a:pt x="448" y="200"/>
                    <a:pt x="400" y="200"/>
                  </a:cubicBezTo>
                  <a:cubicBezTo>
                    <a:pt x="352" y="200"/>
                    <a:pt x="248" y="200"/>
                    <a:pt x="208" y="248"/>
                  </a:cubicBezTo>
                  <a:cubicBezTo>
                    <a:pt x="168" y="296"/>
                    <a:pt x="176" y="432"/>
                    <a:pt x="160" y="488"/>
                  </a:cubicBezTo>
                  <a:cubicBezTo>
                    <a:pt x="144" y="544"/>
                    <a:pt x="136" y="568"/>
                    <a:pt x="112" y="584"/>
                  </a:cubicBezTo>
                  <a:cubicBezTo>
                    <a:pt x="88" y="600"/>
                    <a:pt x="32" y="608"/>
                    <a:pt x="16" y="584"/>
                  </a:cubicBezTo>
                  <a:cubicBezTo>
                    <a:pt x="0" y="560"/>
                    <a:pt x="0" y="560"/>
                    <a:pt x="16" y="488"/>
                  </a:cubicBez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0" name="Object 8"/>
            <p:cNvGraphicFramePr>
              <a:graphicFrameLocks noChangeAspect="1"/>
            </p:cNvGraphicFramePr>
            <p:nvPr/>
          </p:nvGraphicFramePr>
          <p:xfrm>
            <a:off x="4936" y="329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Equation" r:id="rId17" imgW="253800" imgH="304560" progId="Equation.3">
                    <p:embed/>
                  </p:oleObj>
                </mc:Choice>
                <mc:Fallback>
                  <p:oleObj name="Equation" r:id="rId17" imgW="253800" imgH="3045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329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 flipV="1">
              <a:off x="4909" y="3648"/>
              <a:ext cx="96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259" name="Picture 36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426" y="3798"/>
              <a:ext cx="18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55" name="Text Box 38"/>
          <p:cNvSpPr txBox="1">
            <a:spLocks noChangeArrowheads="1"/>
          </p:cNvSpPr>
          <p:nvPr/>
        </p:nvSpPr>
        <p:spPr bwMode="auto">
          <a:xfrm>
            <a:off x="304800" y="1143000"/>
            <a:ext cx="8488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光滑且</a:t>
            </a:r>
            <a:r>
              <a:rPr lang="zh-CN" altLang="en-US">
                <a:solidFill>
                  <a:srgbClr val="00FFFF"/>
                </a:solidFill>
              </a:rPr>
              <a:t>不经过原点</a:t>
            </a:r>
            <a:r>
              <a:rPr lang="zh-CN" altLang="en-US"/>
              <a:t>的连续闭曲线，方向为逆时针方向</a:t>
            </a:r>
            <a:r>
              <a:rPr lang="en-US" altLang="zh-CN"/>
              <a:t>.</a:t>
            </a:r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2714625" y="5572125"/>
          <a:ext cx="47593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公式" r:id="rId20" imgW="2006280" imgH="431640" progId="Equation.3">
                  <p:embed/>
                </p:oleObj>
              </mc:Choice>
              <mc:Fallback>
                <p:oleObj name="公式" r:id="rId20" imgW="2006280" imgH="43164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572125"/>
                        <a:ext cx="47593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 autoUpdateAnimBg="0"/>
      <p:bldP spid="2562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"/>
          <p:cNvGraphicFramePr>
            <a:graphicFrameLocks noGrp="1" noChangeAspect="1"/>
          </p:cNvGraphicFramePr>
          <p:nvPr>
            <p:ph type="title"/>
          </p:nvPr>
        </p:nvGraphicFramePr>
        <p:xfrm>
          <a:off x="533400" y="228600"/>
          <a:ext cx="28781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3" imgW="1231560" imgH="444240" progId="Equation.3">
                  <p:embed/>
                </p:oleObj>
              </mc:Choice>
              <mc:Fallback>
                <p:oleObj name="Equation" r:id="rId3" imgW="1231560" imgH="4442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2878138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1219200" y="1219200"/>
          <a:ext cx="5638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5" imgW="2590560" imgH="444240" progId="Equation.3">
                  <p:embed/>
                </p:oleObj>
              </mc:Choice>
              <mc:Fallback>
                <p:oleObj name="Equation" r:id="rId5" imgW="2590560" imgH="44424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56388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381000" y="2389188"/>
          <a:ext cx="28225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7" imgW="1168200" imgH="215640" progId="Equation.3">
                  <p:embed/>
                </p:oleObj>
              </mc:Choice>
              <mc:Fallback>
                <p:oleObj name="Equation" r:id="rId7" imgW="1168200" imgH="21564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89188"/>
                        <a:ext cx="28225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457200" y="2971800"/>
          <a:ext cx="601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9" imgW="2692080" imgH="431640" progId="Equation.3">
                  <p:embed/>
                </p:oleObj>
              </mc:Choice>
              <mc:Fallback>
                <p:oleObj name="Equation" r:id="rId9" imgW="2692080" imgH="431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6019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304800" y="4038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内作圆周</a:t>
            </a:r>
          </a:p>
        </p:txBody>
      </p:sp>
      <p:graphicFrame>
        <p:nvGraphicFramePr>
          <p:cNvPr id="36902" name="Object 38"/>
          <p:cNvGraphicFramePr>
            <a:graphicFrameLocks noChangeAspect="1"/>
          </p:cNvGraphicFramePr>
          <p:nvPr/>
        </p:nvGraphicFramePr>
        <p:xfrm>
          <a:off x="2590800" y="4038600"/>
          <a:ext cx="24971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11" imgW="1054080" imgH="228600" progId="Equation.3">
                  <p:embed/>
                </p:oleObj>
              </mc:Choice>
              <mc:Fallback>
                <p:oleObj name="Equation" r:id="rId11" imgW="105408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24971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5219700" y="40767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逆时针方向</a:t>
            </a:r>
            <a:r>
              <a:rPr lang="en-US" altLang="zh-CN"/>
              <a:t>,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zh-CN" altLang="en-US"/>
              <a:t>和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en-US" altLang="zh-CN" i="1" baseline="3000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¯</a:t>
            </a:r>
            <a:r>
              <a:rPr lang="en-US" altLang="zh-CN" i="1"/>
              <a:t> </a:t>
            </a:r>
            <a:r>
              <a:rPr lang="zh-CN" altLang="en-US"/>
              <a:t>所围的区域为 </a:t>
            </a:r>
            <a:r>
              <a:rPr lang="en-US" altLang="zh-CN" i="1"/>
              <a:t>D</a:t>
            </a:r>
            <a:r>
              <a:rPr lang="en-US" altLang="zh-CN" baseline="-25000"/>
              <a:t>1 </a:t>
            </a:r>
            <a:r>
              <a:rPr lang="en-US" altLang="zh-CN"/>
              <a:t>,  </a:t>
            </a:r>
            <a:r>
              <a:rPr lang="zh-CN" altLang="en-US"/>
              <a:t>对区域 </a:t>
            </a:r>
            <a:r>
              <a:rPr lang="en-US" altLang="zh-CN" i="1"/>
              <a:t>D</a:t>
            </a:r>
            <a:r>
              <a:rPr lang="en-US" altLang="zh-CN" baseline="-25000"/>
              <a:t>1 </a:t>
            </a:r>
            <a:r>
              <a:rPr lang="zh-CN" altLang="en-US"/>
              <a:t>可以应用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304800" y="5562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格林公式 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sp>
        <p:nvSpPr>
          <p:cNvPr id="11281" name="Text Box 50"/>
          <p:cNvSpPr txBox="1">
            <a:spLocks noChangeArrowheads="1"/>
          </p:cNvSpPr>
          <p:nvPr/>
        </p:nvSpPr>
        <p:spPr bwMode="auto">
          <a:xfrm>
            <a:off x="3505200" y="457200"/>
            <a:ext cx="522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</a:t>
            </a:r>
            <a:r>
              <a:rPr lang="zh-CN" altLang="en-US">
                <a:latin typeface="楷体_GB2312" pitchFamily="49" charset="-122"/>
              </a:rPr>
              <a:t>为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过原点</a:t>
            </a:r>
            <a:r>
              <a:rPr lang="zh-CN" altLang="en-US">
                <a:latin typeface="楷体_GB2312" pitchFamily="49" charset="-122"/>
              </a:rPr>
              <a:t>逆时针方向的闭曲线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365125" y="1339850"/>
            <a:ext cx="1182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解：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705600" y="914400"/>
            <a:ext cx="2209800" cy="2424113"/>
            <a:chOff x="4196" y="839"/>
            <a:chExt cx="1392" cy="1527"/>
          </a:xfrm>
        </p:grpSpPr>
        <p:grpSp>
          <p:nvGrpSpPr>
            <p:cNvPr id="11297" name="Group 9"/>
            <p:cNvGrpSpPr>
              <a:grpSpLocks/>
            </p:cNvGrpSpPr>
            <p:nvPr/>
          </p:nvGrpSpPr>
          <p:grpSpPr bwMode="auto">
            <a:xfrm>
              <a:off x="4274" y="1104"/>
              <a:ext cx="1059" cy="1190"/>
              <a:chOff x="4112" y="1360"/>
              <a:chExt cx="1176" cy="1320"/>
            </a:xfrm>
          </p:grpSpPr>
          <p:sp>
            <p:nvSpPr>
              <p:cNvPr id="11302" name="Freeform 10"/>
              <p:cNvSpPr>
                <a:spLocks/>
              </p:cNvSpPr>
              <p:nvPr/>
            </p:nvSpPr>
            <p:spPr bwMode="auto">
              <a:xfrm>
                <a:off x="4112" y="1360"/>
                <a:ext cx="1176" cy="1320"/>
              </a:xfrm>
              <a:custGeom>
                <a:avLst/>
                <a:gdLst>
                  <a:gd name="T0" fmla="*/ 16 w 1176"/>
                  <a:gd name="T1" fmla="*/ 560 h 1320"/>
                  <a:gd name="T2" fmla="*/ 208 w 1176"/>
                  <a:gd name="T3" fmla="*/ 128 h 1320"/>
                  <a:gd name="T4" fmla="*/ 880 w 1176"/>
                  <a:gd name="T5" fmla="*/ 80 h 1320"/>
                  <a:gd name="T6" fmla="*/ 1168 w 1176"/>
                  <a:gd name="T7" fmla="*/ 608 h 1320"/>
                  <a:gd name="T8" fmla="*/ 928 w 1176"/>
                  <a:gd name="T9" fmla="*/ 1184 h 1320"/>
                  <a:gd name="T10" fmla="*/ 352 w 1176"/>
                  <a:gd name="T11" fmla="*/ 1280 h 1320"/>
                  <a:gd name="T12" fmla="*/ 112 w 1176"/>
                  <a:gd name="T13" fmla="*/ 944 h 1320"/>
                  <a:gd name="T14" fmla="*/ 16 w 1176"/>
                  <a:gd name="T15" fmla="*/ 560 h 13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76"/>
                  <a:gd name="T25" fmla="*/ 0 h 1320"/>
                  <a:gd name="T26" fmla="*/ 1176 w 1176"/>
                  <a:gd name="T27" fmla="*/ 1320 h 13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76" h="1320">
                    <a:moveTo>
                      <a:pt x="16" y="560"/>
                    </a:moveTo>
                    <a:cubicBezTo>
                      <a:pt x="32" y="424"/>
                      <a:pt x="64" y="208"/>
                      <a:pt x="208" y="128"/>
                    </a:cubicBezTo>
                    <a:cubicBezTo>
                      <a:pt x="352" y="48"/>
                      <a:pt x="720" y="0"/>
                      <a:pt x="880" y="80"/>
                    </a:cubicBezTo>
                    <a:cubicBezTo>
                      <a:pt x="1040" y="160"/>
                      <a:pt x="1160" y="424"/>
                      <a:pt x="1168" y="608"/>
                    </a:cubicBezTo>
                    <a:cubicBezTo>
                      <a:pt x="1176" y="792"/>
                      <a:pt x="1064" y="1072"/>
                      <a:pt x="928" y="1184"/>
                    </a:cubicBezTo>
                    <a:cubicBezTo>
                      <a:pt x="792" y="1296"/>
                      <a:pt x="488" y="1320"/>
                      <a:pt x="352" y="1280"/>
                    </a:cubicBezTo>
                    <a:cubicBezTo>
                      <a:pt x="216" y="1240"/>
                      <a:pt x="168" y="1064"/>
                      <a:pt x="112" y="944"/>
                    </a:cubicBezTo>
                    <a:cubicBezTo>
                      <a:pt x="56" y="824"/>
                      <a:pt x="0" y="696"/>
                      <a:pt x="16" y="560"/>
                    </a:cubicBezTo>
                    <a:close/>
                  </a:path>
                </a:pathLst>
              </a:custGeom>
              <a:solidFill>
                <a:srgbClr val="008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Line 11"/>
              <p:cNvSpPr>
                <a:spLocks noChangeShapeType="1"/>
              </p:cNvSpPr>
              <p:nvPr/>
            </p:nvSpPr>
            <p:spPr bwMode="auto">
              <a:xfrm flipV="1">
                <a:off x="5088" y="2256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4" name="Object 12"/>
            <p:cNvGraphicFramePr>
              <a:graphicFrameLocks noChangeAspect="1"/>
            </p:cNvGraphicFramePr>
            <p:nvPr/>
          </p:nvGraphicFramePr>
          <p:xfrm>
            <a:off x="5184" y="105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9" name="Equation" r:id="rId13" imgW="253800" imgH="304560" progId="Equation.3">
                    <p:embed/>
                  </p:oleObj>
                </mc:Choice>
                <mc:Fallback>
                  <p:oleObj name="Equation" r:id="rId13" imgW="25380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8" name="Group 25"/>
            <p:cNvGrpSpPr>
              <a:grpSpLocks/>
            </p:cNvGrpSpPr>
            <p:nvPr/>
          </p:nvGrpSpPr>
          <p:grpSpPr bwMode="auto">
            <a:xfrm>
              <a:off x="4196" y="839"/>
              <a:ext cx="1392" cy="1527"/>
              <a:chOff x="4176" y="1008"/>
              <a:chExt cx="1392" cy="1527"/>
            </a:xfrm>
          </p:grpSpPr>
          <p:graphicFrame>
            <p:nvGraphicFramePr>
              <p:cNvPr id="11275" name="Object 26"/>
              <p:cNvGraphicFramePr>
                <a:graphicFrameLocks noChangeAspect="1"/>
              </p:cNvGraphicFramePr>
              <p:nvPr/>
            </p:nvGraphicFramePr>
            <p:xfrm>
              <a:off x="4856" y="100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0" name="Equation" r:id="rId15" imgW="241200" imgH="317160" progId="Equation.3">
                      <p:embed/>
                    </p:oleObj>
                  </mc:Choice>
                  <mc:Fallback>
                    <p:oleObj name="Equation" r:id="rId15" imgW="241200" imgH="3171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6" y="100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6" name="Object 27"/>
              <p:cNvGraphicFramePr>
                <a:graphicFrameLocks noChangeAspect="1"/>
              </p:cNvGraphicFramePr>
              <p:nvPr/>
            </p:nvGraphicFramePr>
            <p:xfrm>
              <a:off x="5424" y="192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1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92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9" name="Line 28"/>
              <p:cNvSpPr>
                <a:spLocks noChangeShapeType="1"/>
              </p:cNvSpPr>
              <p:nvPr/>
            </p:nvSpPr>
            <p:spPr bwMode="auto">
              <a:xfrm>
                <a:off x="4176" y="1865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Line 29"/>
              <p:cNvSpPr>
                <a:spLocks noChangeShapeType="1"/>
              </p:cNvSpPr>
              <p:nvPr/>
            </p:nvSpPr>
            <p:spPr bwMode="auto">
              <a:xfrm flipV="1">
                <a:off x="4787" y="1016"/>
                <a:ext cx="0" cy="15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1301" name="Picture 30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4612" y="1872"/>
                <a:ext cx="18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239000" y="1600200"/>
            <a:ext cx="931863" cy="1098550"/>
            <a:chOff x="4528" y="1432"/>
            <a:chExt cx="587" cy="692"/>
          </a:xfrm>
        </p:grpSpPr>
        <p:sp>
          <p:nvSpPr>
            <p:cNvPr id="11295" name="Oval 22"/>
            <p:cNvSpPr>
              <a:spLocks noChangeArrowheads="1"/>
            </p:cNvSpPr>
            <p:nvPr/>
          </p:nvSpPr>
          <p:spPr bwMode="auto">
            <a:xfrm>
              <a:off x="4528" y="1605"/>
              <a:ext cx="519" cy="5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23"/>
            <p:cNvGraphicFramePr>
              <a:graphicFrameLocks noChangeAspect="1"/>
            </p:cNvGraphicFramePr>
            <p:nvPr/>
          </p:nvGraphicFramePr>
          <p:xfrm>
            <a:off x="4960" y="1432"/>
            <a:ext cx="15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" name="公式" r:id="rId20" imgW="88560" imgH="177480" progId="Equation.3">
                    <p:embed/>
                  </p:oleObj>
                </mc:Choice>
                <mc:Fallback>
                  <p:oleObj name="公式" r:id="rId20" imgW="8856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432"/>
                          <a:ext cx="155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Arc 24"/>
            <p:cNvSpPr>
              <a:spLocks/>
            </p:cNvSpPr>
            <p:nvPr/>
          </p:nvSpPr>
          <p:spPr bwMode="auto">
            <a:xfrm>
              <a:off x="4787" y="1865"/>
              <a:ext cx="247" cy="238"/>
            </a:xfrm>
            <a:custGeom>
              <a:avLst/>
              <a:gdLst>
                <a:gd name="T0" fmla="*/ 3 w 20544"/>
                <a:gd name="T1" fmla="*/ 1 h 19900"/>
                <a:gd name="T2" fmla="*/ 1 w 20544"/>
                <a:gd name="T3" fmla="*/ 3 h 19900"/>
                <a:gd name="T4" fmla="*/ 0 w 20544"/>
                <a:gd name="T5" fmla="*/ 0 h 19900"/>
                <a:gd name="T6" fmla="*/ 0 60000 65536"/>
                <a:gd name="T7" fmla="*/ 0 60000 65536"/>
                <a:gd name="T8" fmla="*/ 0 60000 65536"/>
                <a:gd name="T9" fmla="*/ 0 w 20544"/>
                <a:gd name="T10" fmla="*/ 0 h 19900"/>
                <a:gd name="T11" fmla="*/ 20544 w 20544"/>
                <a:gd name="T12" fmla="*/ 19900 h 19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44" h="19900" fill="none" extrusionOk="0">
                  <a:moveTo>
                    <a:pt x="20543" y="6671"/>
                  </a:moveTo>
                  <a:cubicBezTo>
                    <a:pt x="18607" y="12634"/>
                    <a:pt x="14175" y="17462"/>
                    <a:pt x="8399" y="19900"/>
                  </a:cubicBezTo>
                </a:path>
                <a:path w="20544" h="19900" stroke="0" extrusionOk="0">
                  <a:moveTo>
                    <a:pt x="20543" y="6671"/>
                  </a:moveTo>
                  <a:cubicBezTo>
                    <a:pt x="18607" y="12634"/>
                    <a:pt x="14175" y="17462"/>
                    <a:pt x="8399" y="199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6781800" y="1295400"/>
            <a:ext cx="1828800" cy="1981200"/>
            <a:chOff x="4464" y="1872"/>
            <a:chExt cx="1152" cy="1200"/>
          </a:xfrm>
        </p:grpSpPr>
        <p:grpSp>
          <p:nvGrpSpPr>
            <p:cNvPr id="11287" name="Group 52"/>
            <p:cNvGrpSpPr>
              <a:grpSpLocks/>
            </p:cNvGrpSpPr>
            <p:nvPr/>
          </p:nvGrpSpPr>
          <p:grpSpPr bwMode="auto">
            <a:xfrm>
              <a:off x="4464" y="1872"/>
              <a:ext cx="1104" cy="1200"/>
              <a:chOff x="2544" y="672"/>
              <a:chExt cx="1059" cy="1190"/>
            </a:xfrm>
          </p:grpSpPr>
          <p:grpSp>
            <p:nvGrpSpPr>
              <p:cNvPr id="11290" name="Group 15"/>
              <p:cNvGrpSpPr>
                <a:grpSpLocks/>
              </p:cNvGrpSpPr>
              <p:nvPr/>
            </p:nvGrpSpPr>
            <p:grpSpPr bwMode="auto">
              <a:xfrm>
                <a:off x="2544" y="672"/>
                <a:ext cx="1059" cy="1190"/>
                <a:chOff x="4112" y="1360"/>
                <a:chExt cx="1176" cy="1320"/>
              </a:xfrm>
            </p:grpSpPr>
            <p:sp>
              <p:nvSpPr>
                <p:cNvPr id="11293" name="Freeform 16"/>
                <p:cNvSpPr>
                  <a:spLocks/>
                </p:cNvSpPr>
                <p:nvPr/>
              </p:nvSpPr>
              <p:spPr bwMode="auto">
                <a:xfrm>
                  <a:off x="4112" y="1360"/>
                  <a:ext cx="1176" cy="1320"/>
                </a:xfrm>
                <a:custGeom>
                  <a:avLst/>
                  <a:gdLst>
                    <a:gd name="T0" fmla="*/ 16 w 1176"/>
                    <a:gd name="T1" fmla="*/ 560 h 1320"/>
                    <a:gd name="T2" fmla="*/ 208 w 1176"/>
                    <a:gd name="T3" fmla="*/ 128 h 1320"/>
                    <a:gd name="T4" fmla="*/ 880 w 1176"/>
                    <a:gd name="T5" fmla="*/ 80 h 1320"/>
                    <a:gd name="T6" fmla="*/ 1168 w 1176"/>
                    <a:gd name="T7" fmla="*/ 608 h 1320"/>
                    <a:gd name="T8" fmla="*/ 928 w 1176"/>
                    <a:gd name="T9" fmla="*/ 1184 h 1320"/>
                    <a:gd name="T10" fmla="*/ 352 w 1176"/>
                    <a:gd name="T11" fmla="*/ 1280 h 1320"/>
                    <a:gd name="T12" fmla="*/ 112 w 1176"/>
                    <a:gd name="T13" fmla="*/ 944 h 1320"/>
                    <a:gd name="T14" fmla="*/ 16 w 1176"/>
                    <a:gd name="T15" fmla="*/ 560 h 13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76"/>
                    <a:gd name="T25" fmla="*/ 0 h 1320"/>
                    <a:gd name="T26" fmla="*/ 1176 w 1176"/>
                    <a:gd name="T27" fmla="*/ 1320 h 132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76" h="1320">
                      <a:moveTo>
                        <a:pt x="16" y="560"/>
                      </a:moveTo>
                      <a:cubicBezTo>
                        <a:pt x="32" y="424"/>
                        <a:pt x="64" y="208"/>
                        <a:pt x="208" y="128"/>
                      </a:cubicBezTo>
                      <a:cubicBezTo>
                        <a:pt x="352" y="48"/>
                        <a:pt x="720" y="0"/>
                        <a:pt x="880" y="80"/>
                      </a:cubicBezTo>
                      <a:cubicBezTo>
                        <a:pt x="1040" y="160"/>
                        <a:pt x="1160" y="424"/>
                        <a:pt x="1168" y="608"/>
                      </a:cubicBezTo>
                      <a:cubicBezTo>
                        <a:pt x="1176" y="792"/>
                        <a:pt x="1064" y="1072"/>
                        <a:pt x="928" y="1184"/>
                      </a:cubicBezTo>
                      <a:cubicBezTo>
                        <a:pt x="792" y="1296"/>
                        <a:pt x="488" y="1320"/>
                        <a:pt x="352" y="1280"/>
                      </a:cubicBezTo>
                      <a:cubicBezTo>
                        <a:pt x="216" y="1240"/>
                        <a:pt x="168" y="1064"/>
                        <a:pt x="112" y="944"/>
                      </a:cubicBezTo>
                      <a:cubicBezTo>
                        <a:pt x="56" y="824"/>
                        <a:pt x="0" y="696"/>
                        <a:pt x="16" y="560"/>
                      </a:cubicBezTo>
                      <a:close/>
                    </a:path>
                  </a:pathLst>
                </a:custGeom>
                <a:solidFill>
                  <a:srgbClr val="0033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9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088" y="2256"/>
                  <a:ext cx="144" cy="24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272" name="Object 18"/>
              <p:cNvGraphicFramePr>
                <a:graphicFrameLocks noChangeAspect="1"/>
              </p:cNvGraphicFramePr>
              <p:nvPr/>
            </p:nvGraphicFramePr>
            <p:xfrm>
              <a:off x="2734" y="1480"/>
              <a:ext cx="295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3" name="公式" r:id="rId22" imgW="190440" imgH="215640" progId="Equation.3">
                      <p:embed/>
                    </p:oleObj>
                  </mc:Choice>
                  <mc:Fallback>
                    <p:oleObj name="公式" r:id="rId22" imgW="190440" imgH="21564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4" y="1480"/>
                            <a:ext cx="295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1" name="Oval 19"/>
              <p:cNvSpPr>
                <a:spLocks noChangeArrowheads="1"/>
              </p:cNvSpPr>
              <p:nvPr/>
            </p:nvSpPr>
            <p:spPr bwMode="auto">
              <a:xfrm>
                <a:off x="2820" y="1004"/>
                <a:ext cx="518" cy="519"/>
              </a:xfrm>
              <a:prstGeom prst="ellipse">
                <a:avLst/>
              </a:prstGeom>
              <a:solidFill>
                <a:srgbClr val="008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Arc 20"/>
              <p:cNvSpPr>
                <a:spLocks/>
              </p:cNvSpPr>
              <p:nvPr/>
            </p:nvSpPr>
            <p:spPr bwMode="auto">
              <a:xfrm>
                <a:off x="3081" y="1257"/>
                <a:ext cx="246" cy="238"/>
              </a:xfrm>
              <a:custGeom>
                <a:avLst/>
                <a:gdLst>
                  <a:gd name="T0" fmla="*/ 3 w 20544"/>
                  <a:gd name="T1" fmla="*/ 1 h 19900"/>
                  <a:gd name="T2" fmla="*/ 1 w 20544"/>
                  <a:gd name="T3" fmla="*/ 3 h 19900"/>
                  <a:gd name="T4" fmla="*/ 0 w 20544"/>
                  <a:gd name="T5" fmla="*/ 0 h 19900"/>
                  <a:gd name="T6" fmla="*/ 0 60000 65536"/>
                  <a:gd name="T7" fmla="*/ 0 60000 65536"/>
                  <a:gd name="T8" fmla="*/ 0 60000 65536"/>
                  <a:gd name="T9" fmla="*/ 0 w 20544"/>
                  <a:gd name="T10" fmla="*/ 0 h 19900"/>
                  <a:gd name="T11" fmla="*/ 20544 w 20544"/>
                  <a:gd name="T12" fmla="*/ 19900 h 199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4" h="19900" fill="none" extrusionOk="0">
                    <a:moveTo>
                      <a:pt x="20543" y="6671"/>
                    </a:moveTo>
                    <a:cubicBezTo>
                      <a:pt x="18607" y="12634"/>
                      <a:pt x="14175" y="17462"/>
                      <a:pt x="8399" y="19900"/>
                    </a:cubicBezTo>
                  </a:path>
                  <a:path w="20544" h="19900" stroke="0" extrusionOk="0">
                    <a:moveTo>
                      <a:pt x="20543" y="6671"/>
                    </a:moveTo>
                    <a:cubicBezTo>
                      <a:pt x="18607" y="12634"/>
                      <a:pt x="14175" y="17462"/>
                      <a:pt x="8399" y="199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8" name="Line 54"/>
            <p:cNvSpPr>
              <a:spLocks noChangeShapeType="1"/>
            </p:cNvSpPr>
            <p:nvPr/>
          </p:nvSpPr>
          <p:spPr bwMode="auto">
            <a:xfrm>
              <a:off x="4464" y="244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55"/>
            <p:cNvSpPr>
              <a:spLocks noChangeShapeType="1"/>
            </p:cNvSpPr>
            <p:nvPr/>
          </p:nvSpPr>
          <p:spPr bwMode="auto">
            <a:xfrm flipV="1">
              <a:off x="5040" y="1872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7740650" y="14128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l</a:t>
            </a:r>
          </a:p>
        </p:txBody>
      </p:sp>
      <p:graphicFrame>
        <p:nvGraphicFramePr>
          <p:cNvPr id="42" name="Object 32"/>
          <p:cNvGraphicFramePr>
            <a:graphicFrameLocks noChangeAspect="1"/>
          </p:cNvGraphicFramePr>
          <p:nvPr/>
        </p:nvGraphicFramePr>
        <p:xfrm>
          <a:off x="2508250" y="5357813"/>
          <a:ext cx="48085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公式" r:id="rId24" imgW="2209680" imgH="431640" progId="Equation.3">
                  <p:embed/>
                </p:oleObj>
              </mc:Choice>
              <mc:Fallback>
                <p:oleObj name="公式" r:id="rId24" imgW="2209680" imgH="43164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357813"/>
                        <a:ext cx="48085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1" grpId="0" autoUpdateAnimBg="0"/>
      <p:bldP spid="36903" grpId="0" autoUpdateAnimBg="0"/>
      <p:bldP spid="36908" grpId="0" autoUpdateAnimBg="0"/>
      <p:bldP spid="36909" grpId="0" autoUpdateAnimBg="0"/>
      <p:bldP spid="36915" grpId="0" autoUpdateAnimBg="0"/>
      <p:bldP spid="369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0" name="Group 39"/>
          <p:cNvGrpSpPr>
            <a:grpSpLocks/>
          </p:cNvGrpSpPr>
          <p:nvPr/>
        </p:nvGrpSpPr>
        <p:grpSpPr bwMode="auto">
          <a:xfrm>
            <a:off x="6705600" y="1752600"/>
            <a:ext cx="2209800" cy="2424113"/>
            <a:chOff x="4080" y="528"/>
            <a:chExt cx="1392" cy="1527"/>
          </a:xfrm>
        </p:grpSpPr>
        <p:grpSp>
          <p:nvGrpSpPr>
            <p:cNvPr id="12303" name="Group 11"/>
            <p:cNvGrpSpPr>
              <a:grpSpLocks/>
            </p:cNvGrpSpPr>
            <p:nvPr/>
          </p:nvGrpSpPr>
          <p:grpSpPr bwMode="auto">
            <a:xfrm>
              <a:off x="4158" y="793"/>
              <a:ext cx="1059" cy="1190"/>
              <a:chOff x="4112" y="1360"/>
              <a:chExt cx="1176" cy="1320"/>
            </a:xfrm>
          </p:grpSpPr>
          <p:sp>
            <p:nvSpPr>
              <p:cNvPr id="12318" name="Freeform 12"/>
              <p:cNvSpPr>
                <a:spLocks/>
              </p:cNvSpPr>
              <p:nvPr/>
            </p:nvSpPr>
            <p:spPr bwMode="auto">
              <a:xfrm>
                <a:off x="4112" y="1360"/>
                <a:ext cx="1176" cy="1320"/>
              </a:xfrm>
              <a:custGeom>
                <a:avLst/>
                <a:gdLst>
                  <a:gd name="T0" fmla="*/ 16 w 1176"/>
                  <a:gd name="T1" fmla="*/ 560 h 1320"/>
                  <a:gd name="T2" fmla="*/ 208 w 1176"/>
                  <a:gd name="T3" fmla="*/ 128 h 1320"/>
                  <a:gd name="T4" fmla="*/ 880 w 1176"/>
                  <a:gd name="T5" fmla="*/ 80 h 1320"/>
                  <a:gd name="T6" fmla="*/ 1168 w 1176"/>
                  <a:gd name="T7" fmla="*/ 608 h 1320"/>
                  <a:gd name="T8" fmla="*/ 928 w 1176"/>
                  <a:gd name="T9" fmla="*/ 1184 h 1320"/>
                  <a:gd name="T10" fmla="*/ 352 w 1176"/>
                  <a:gd name="T11" fmla="*/ 1280 h 1320"/>
                  <a:gd name="T12" fmla="*/ 112 w 1176"/>
                  <a:gd name="T13" fmla="*/ 944 h 1320"/>
                  <a:gd name="T14" fmla="*/ 16 w 1176"/>
                  <a:gd name="T15" fmla="*/ 560 h 13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76"/>
                  <a:gd name="T25" fmla="*/ 0 h 1320"/>
                  <a:gd name="T26" fmla="*/ 1176 w 1176"/>
                  <a:gd name="T27" fmla="*/ 1320 h 13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76" h="1320">
                    <a:moveTo>
                      <a:pt x="16" y="560"/>
                    </a:moveTo>
                    <a:cubicBezTo>
                      <a:pt x="32" y="424"/>
                      <a:pt x="64" y="208"/>
                      <a:pt x="208" y="128"/>
                    </a:cubicBezTo>
                    <a:cubicBezTo>
                      <a:pt x="352" y="48"/>
                      <a:pt x="720" y="0"/>
                      <a:pt x="880" y="80"/>
                    </a:cubicBezTo>
                    <a:cubicBezTo>
                      <a:pt x="1040" y="160"/>
                      <a:pt x="1160" y="424"/>
                      <a:pt x="1168" y="608"/>
                    </a:cubicBezTo>
                    <a:cubicBezTo>
                      <a:pt x="1176" y="792"/>
                      <a:pt x="1064" y="1072"/>
                      <a:pt x="928" y="1184"/>
                    </a:cubicBezTo>
                    <a:cubicBezTo>
                      <a:pt x="792" y="1296"/>
                      <a:pt x="488" y="1320"/>
                      <a:pt x="352" y="1280"/>
                    </a:cubicBezTo>
                    <a:cubicBezTo>
                      <a:pt x="216" y="1240"/>
                      <a:pt x="168" y="1064"/>
                      <a:pt x="112" y="944"/>
                    </a:cubicBezTo>
                    <a:cubicBezTo>
                      <a:pt x="56" y="824"/>
                      <a:pt x="0" y="696"/>
                      <a:pt x="16" y="560"/>
                    </a:cubicBezTo>
                    <a:close/>
                  </a:path>
                </a:pathLst>
              </a:cu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Line 13"/>
              <p:cNvSpPr>
                <a:spLocks noChangeShapeType="1"/>
              </p:cNvSpPr>
              <p:nvPr/>
            </p:nvSpPr>
            <p:spPr bwMode="auto">
              <a:xfrm flipV="1">
                <a:off x="5088" y="2256"/>
                <a:ext cx="144" cy="24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295" name="Object 14"/>
            <p:cNvGraphicFramePr>
              <a:graphicFrameLocks noChangeAspect="1"/>
            </p:cNvGraphicFramePr>
            <p:nvPr/>
          </p:nvGraphicFramePr>
          <p:xfrm>
            <a:off x="5132" y="901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name="Equation" r:id="rId3" imgW="253800" imgH="304560" progId="Equation.3">
                    <p:embed/>
                  </p:oleObj>
                </mc:Choice>
                <mc:Fallback>
                  <p:oleObj name="Equation" r:id="rId3" imgW="25380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" y="901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4" name="Group 15"/>
            <p:cNvGrpSpPr>
              <a:grpSpLocks/>
            </p:cNvGrpSpPr>
            <p:nvPr/>
          </p:nvGrpSpPr>
          <p:grpSpPr bwMode="auto">
            <a:xfrm>
              <a:off x="4156" y="793"/>
              <a:ext cx="1059" cy="1190"/>
              <a:chOff x="4252" y="1321"/>
              <a:chExt cx="1059" cy="1190"/>
            </a:xfrm>
          </p:grpSpPr>
          <p:grpSp>
            <p:nvGrpSpPr>
              <p:cNvPr id="12312" name="Group 16"/>
              <p:cNvGrpSpPr>
                <a:grpSpLocks/>
              </p:cNvGrpSpPr>
              <p:nvPr/>
            </p:nvGrpSpPr>
            <p:grpSpPr bwMode="auto">
              <a:xfrm>
                <a:off x="4252" y="1321"/>
                <a:ext cx="1059" cy="1190"/>
                <a:chOff x="4252" y="1321"/>
                <a:chExt cx="1059" cy="1190"/>
              </a:xfrm>
            </p:grpSpPr>
            <p:grpSp>
              <p:nvGrpSpPr>
                <p:cNvPr id="12314" name="Group 17"/>
                <p:cNvGrpSpPr>
                  <a:grpSpLocks/>
                </p:cNvGrpSpPr>
                <p:nvPr/>
              </p:nvGrpSpPr>
              <p:grpSpPr bwMode="auto">
                <a:xfrm>
                  <a:off x="4252" y="1321"/>
                  <a:ext cx="1059" cy="1190"/>
                  <a:chOff x="4112" y="1360"/>
                  <a:chExt cx="1176" cy="1320"/>
                </a:xfrm>
              </p:grpSpPr>
              <p:sp>
                <p:nvSpPr>
                  <p:cNvPr id="12316" name="Freeform 18"/>
                  <p:cNvSpPr>
                    <a:spLocks/>
                  </p:cNvSpPr>
                  <p:nvPr/>
                </p:nvSpPr>
                <p:spPr bwMode="auto">
                  <a:xfrm>
                    <a:off x="4112" y="1360"/>
                    <a:ext cx="1176" cy="1320"/>
                  </a:xfrm>
                  <a:custGeom>
                    <a:avLst/>
                    <a:gdLst>
                      <a:gd name="T0" fmla="*/ 16 w 1176"/>
                      <a:gd name="T1" fmla="*/ 560 h 1320"/>
                      <a:gd name="T2" fmla="*/ 208 w 1176"/>
                      <a:gd name="T3" fmla="*/ 128 h 1320"/>
                      <a:gd name="T4" fmla="*/ 880 w 1176"/>
                      <a:gd name="T5" fmla="*/ 80 h 1320"/>
                      <a:gd name="T6" fmla="*/ 1168 w 1176"/>
                      <a:gd name="T7" fmla="*/ 608 h 1320"/>
                      <a:gd name="T8" fmla="*/ 928 w 1176"/>
                      <a:gd name="T9" fmla="*/ 1184 h 1320"/>
                      <a:gd name="T10" fmla="*/ 352 w 1176"/>
                      <a:gd name="T11" fmla="*/ 1280 h 1320"/>
                      <a:gd name="T12" fmla="*/ 112 w 1176"/>
                      <a:gd name="T13" fmla="*/ 944 h 1320"/>
                      <a:gd name="T14" fmla="*/ 16 w 1176"/>
                      <a:gd name="T15" fmla="*/ 560 h 132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76"/>
                      <a:gd name="T25" fmla="*/ 0 h 1320"/>
                      <a:gd name="T26" fmla="*/ 1176 w 1176"/>
                      <a:gd name="T27" fmla="*/ 1320 h 132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76" h="1320">
                        <a:moveTo>
                          <a:pt x="16" y="560"/>
                        </a:moveTo>
                        <a:cubicBezTo>
                          <a:pt x="32" y="424"/>
                          <a:pt x="64" y="208"/>
                          <a:pt x="208" y="128"/>
                        </a:cubicBezTo>
                        <a:cubicBezTo>
                          <a:pt x="352" y="48"/>
                          <a:pt x="720" y="0"/>
                          <a:pt x="880" y="80"/>
                        </a:cubicBezTo>
                        <a:cubicBezTo>
                          <a:pt x="1040" y="160"/>
                          <a:pt x="1160" y="424"/>
                          <a:pt x="1168" y="608"/>
                        </a:cubicBezTo>
                        <a:cubicBezTo>
                          <a:pt x="1176" y="792"/>
                          <a:pt x="1064" y="1072"/>
                          <a:pt x="928" y="1184"/>
                        </a:cubicBezTo>
                        <a:cubicBezTo>
                          <a:pt x="792" y="1296"/>
                          <a:pt x="488" y="1320"/>
                          <a:pt x="352" y="1280"/>
                        </a:cubicBezTo>
                        <a:cubicBezTo>
                          <a:pt x="216" y="1240"/>
                          <a:pt x="168" y="1064"/>
                          <a:pt x="112" y="944"/>
                        </a:cubicBezTo>
                        <a:cubicBezTo>
                          <a:pt x="56" y="824"/>
                          <a:pt x="0" y="696"/>
                          <a:pt x="16" y="560"/>
                        </a:cubicBezTo>
                        <a:close/>
                      </a:path>
                    </a:pathLst>
                  </a:cu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7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88" y="2256"/>
                    <a:ext cx="144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2299" name="Object 20"/>
                <p:cNvGraphicFramePr>
                  <a:graphicFrameLocks noChangeAspect="1"/>
                </p:cNvGraphicFramePr>
                <p:nvPr/>
              </p:nvGraphicFramePr>
              <p:xfrm>
                <a:off x="4442" y="2129"/>
                <a:ext cx="295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71" name="公式" r:id="rId5" imgW="190440" imgH="215640" progId="Equation.3">
                        <p:embed/>
                      </p:oleObj>
                    </mc:Choice>
                    <mc:Fallback>
                      <p:oleObj name="公式" r:id="rId5" imgW="190440" imgH="215640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2" y="2129"/>
                              <a:ext cx="295" cy="3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15" name="Oval 21"/>
                <p:cNvSpPr>
                  <a:spLocks noChangeArrowheads="1"/>
                </p:cNvSpPr>
                <p:nvPr/>
              </p:nvSpPr>
              <p:spPr bwMode="auto">
                <a:xfrm>
                  <a:off x="4528" y="1653"/>
                  <a:ext cx="518" cy="519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13" name="Arc 22"/>
              <p:cNvSpPr>
                <a:spLocks/>
              </p:cNvSpPr>
              <p:nvPr/>
            </p:nvSpPr>
            <p:spPr bwMode="auto">
              <a:xfrm>
                <a:off x="4789" y="1906"/>
                <a:ext cx="246" cy="238"/>
              </a:xfrm>
              <a:custGeom>
                <a:avLst/>
                <a:gdLst>
                  <a:gd name="T0" fmla="*/ 3 w 20544"/>
                  <a:gd name="T1" fmla="*/ 1 h 19900"/>
                  <a:gd name="T2" fmla="*/ 1 w 20544"/>
                  <a:gd name="T3" fmla="*/ 3 h 19900"/>
                  <a:gd name="T4" fmla="*/ 0 w 20544"/>
                  <a:gd name="T5" fmla="*/ 0 h 19900"/>
                  <a:gd name="T6" fmla="*/ 0 60000 65536"/>
                  <a:gd name="T7" fmla="*/ 0 60000 65536"/>
                  <a:gd name="T8" fmla="*/ 0 60000 65536"/>
                  <a:gd name="T9" fmla="*/ 0 w 20544"/>
                  <a:gd name="T10" fmla="*/ 0 h 19900"/>
                  <a:gd name="T11" fmla="*/ 20544 w 20544"/>
                  <a:gd name="T12" fmla="*/ 19900 h 199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4" h="19900" fill="none" extrusionOk="0">
                    <a:moveTo>
                      <a:pt x="20543" y="6671"/>
                    </a:moveTo>
                    <a:cubicBezTo>
                      <a:pt x="18607" y="12634"/>
                      <a:pt x="14175" y="17462"/>
                      <a:pt x="8399" y="19900"/>
                    </a:cubicBezTo>
                  </a:path>
                  <a:path w="20544" h="19900" stroke="0" extrusionOk="0">
                    <a:moveTo>
                      <a:pt x="20543" y="6671"/>
                    </a:moveTo>
                    <a:cubicBezTo>
                      <a:pt x="18607" y="12634"/>
                      <a:pt x="14175" y="17462"/>
                      <a:pt x="8399" y="199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05" name="Group 23"/>
            <p:cNvGrpSpPr>
              <a:grpSpLocks/>
            </p:cNvGrpSpPr>
            <p:nvPr/>
          </p:nvGrpSpPr>
          <p:grpSpPr bwMode="auto">
            <a:xfrm>
              <a:off x="4432" y="952"/>
              <a:ext cx="587" cy="692"/>
              <a:chOff x="4528" y="1432"/>
              <a:chExt cx="587" cy="692"/>
            </a:xfrm>
          </p:grpSpPr>
          <p:sp>
            <p:nvSpPr>
              <p:cNvPr id="12310" name="Oval 24"/>
              <p:cNvSpPr>
                <a:spLocks noChangeArrowheads="1"/>
              </p:cNvSpPr>
              <p:nvPr/>
            </p:nvSpPr>
            <p:spPr bwMode="auto">
              <a:xfrm>
                <a:off x="4528" y="1605"/>
                <a:ext cx="519" cy="5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298" name="Object 25"/>
              <p:cNvGraphicFramePr>
                <a:graphicFrameLocks noChangeAspect="1"/>
              </p:cNvGraphicFramePr>
              <p:nvPr/>
            </p:nvGraphicFramePr>
            <p:xfrm>
              <a:off x="4960" y="1432"/>
              <a:ext cx="155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2" name="公式" r:id="rId7" imgW="88560" imgH="177480" progId="Equation.3">
                      <p:embed/>
                    </p:oleObj>
                  </mc:Choice>
                  <mc:Fallback>
                    <p:oleObj name="公式" r:id="rId7" imgW="88560" imgH="1774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0" y="1432"/>
                            <a:ext cx="155" cy="3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1" name="Arc 26"/>
              <p:cNvSpPr>
                <a:spLocks/>
              </p:cNvSpPr>
              <p:nvPr/>
            </p:nvSpPr>
            <p:spPr bwMode="auto">
              <a:xfrm>
                <a:off x="4787" y="1865"/>
                <a:ext cx="247" cy="238"/>
              </a:xfrm>
              <a:custGeom>
                <a:avLst/>
                <a:gdLst>
                  <a:gd name="T0" fmla="*/ 3 w 20544"/>
                  <a:gd name="T1" fmla="*/ 1 h 19900"/>
                  <a:gd name="T2" fmla="*/ 1 w 20544"/>
                  <a:gd name="T3" fmla="*/ 3 h 19900"/>
                  <a:gd name="T4" fmla="*/ 0 w 20544"/>
                  <a:gd name="T5" fmla="*/ 0 h 19900"/>
                  <a:gd name="T6" fmla="*/ 0 60000 65536"/>
                  <a:gd name="T7" fmla="*/ 0 60000 65536"/>
                  <a:gd name="T8" fmla="*/ 0 60000 65536"/>
                  <a:gd name="T9" fmla="*/ 0 w 20544"/>
                  <a:gd name="T10" fmla="*/ 0 h 19900"/>
                  <a:gd name="T11" fmla="*/ 20544 w 20544"/>
                  <a:gd name="T12" fmla="*/ 19900 h 199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44" h="19900" fill="none" extrusionOk="0">
                    <a:moveTo>
                      <a:pt x="20543" y="6671"/>
                    </a:moveTo>
                    <a:cubicBezTo>
                      <a:pt x="18607" y="12634"/>
                      <a:pt x="14175" y="17462"/>
                      <a:pt x="8399" y="19900"/>
                    </a:cubicBezTo>
                  </a:path>
                  <a:path w="20544" h="19900" stroke="0" extrusionOk="0">
                    <a:moveTo>
                      <a:pt x="20543" y="6671"/>
                    </a:moveTo>
                    <a:cubicBezTo>
                      <a:pt x="18607" y="12634"/>
                      <a:pt x="14175" y="17462"/>
                      <a:pt x="8399" y="199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06" name="Group 27"/>
            <p:cNvGrpSpPr>
              <a:grpSpLocks/>
            </p:cNvGrpSpPr>
            <p:nvPr/>
          </p:nvGrpSpPr>
          <p:grpSpPr bwMode="auto">
            <a:xfrm>
              <a:off x="4080" y="528"/>
              <a:ext cx="1392" cy="1527"/>
              <a:chOff x="4176" y="1008"/>
              <a:chExt cx="1392" cy="1527"/>
            </a:xfrm>
          </p:grpSpPr>
          <p:graphicFrame>
            <p:nvGraphicFramePr>
              <p:cNvPr id="12296" name="Object 28"/>
              <p:cNvGraphicFramePr>
                <a:graphicFrameLocks noChangeAspect="1"/>
              </p:cNvGraphicFramePr>
              <p:nvPr/>
            </p:nvGraphicFramePr>
            <p:xfrm>
              <a:off x="4856" y="100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3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6" y="100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7" name="Object 29"/>
              <p:cNvGraphicFramePr>
                <a:graphicFrameLocks noChangeAspect="1"/>
              </p:cNvGraphicFramePr>
              <p:nvPr/>
            </p:nvGraphicFramePr>
            <p:xfrm>
              <a:off x="5424" y="192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4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92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Line 30"/>
              <p:cNvSpPr>
                <a:spLocks noChangeShapeType="1"/>
              </p:cNvSpPr>
              <p:nvPr/>
            </p:nvSpPr>
            <p:spPr bwMode="auto">
              <a:xfrm>
                <a:off x="4176" y="1865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31"/>
              <p:cNvSpPr>
                <a:spLocks noChangeShapeType="1"/>
              </p:cNvSpPr>
              <p:nvPr/>
            </p:nvSpPr>
            <p:spPr bwMode="auto">
              <a:xfrm flipV="1">
                <a:off x="4787" y="1016"/>
                <a:ext cx="0" cy="15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2309" name="Picture 32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612" y="1872"/>
                <a:ext cx="18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7921" name="Rectangle 33"/>
          <p:cNvSpPr>
            <a:spLocks noGrp="1" noChangeArrowheads="1"/>
          </p:cNvSpPr>
          <p:nvPr>
            <p:ph type="title"/>
          </p:nvPr>
        </p:nvSpPr>
        <p:spPr>
          <a:xfrm>
            <a:off x="228600" y="1676400"/>
            <a:ext cx="762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</a:t>
            </a:r>
          </a:p>
        </p:txBody>
      </p:sp>
      <p:sp>
        <p:nvSpPr>
          <p:cNvPr id="12302" name="Line 40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0" name="Object 32"/>
          <p:cNvGraphicFramePr>
            <a:graphicFrameLocks noChangeAspect="1"/>
          </p:cNvGraphicFramePr>
          <p:nvPr/>
        </p:nvGraphicFramePr>
        <p:xfrm>
          <a:off x="1714500" y="142875"/>
          <a:ext cx="5848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公式" r:id="rId14" imgW="2209680" imgH="431640" progId="Equation.3">
                  <p:embed/>
                </p:oleObj>
              </mc:Choice>
              <mc:Fallback>
                <p:oleObj name="公式" r:id="rId14" imgW="2209680" imgH="43164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42875"/>
                        <a:ext cx="58483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4"/>
          <p:cNvGraphicFramePr>
            <a:graphicFrameLocks noChangeAspect="1"/>
          </p:cNvGraphicFramePr>
          <p:nvPr/>
        </p:nvGraphicFramePr>
        <p:xfrm>
          <a:off x="571500" y="2928938"/>
          <a:ext cx="2589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公式" r:id="rId16" imgW="977760" imgH="431640" progId="Equation.3">
                  <p:embed/>
                </p:oleObj>
              </mc:Choice>
              <mc:Fallback>
                <p:oleObj name="公式" r:id="rId16" imgW="977760" imgH="43164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928938"/>
                        <a:ext cx="25892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5"/>
          <p:cNvGraphicFramePr>
            <a:graphicFrameLocks noChangeAspect="1"/>
          </p:cNvGraphicFramePr>
          <p:nvPr/>
        </p:nvGraphicFramePr>
        <p:xfrm>
          <a:off x="928688" y="1571625"/>
          <a:ext cx="55451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公式" r:id="rId18" imgW="2095200" imgH="431640" progId="Equation.3">
                  <p:embed/>
                </p:oleObj>
              </mc:Choice>
              <mc:Fallback>
                <p:oleObj name="公式" r:id="rId18" imgW="2095200" imgH="43164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71625"/>
                        <a:ext cx="554513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6"/>
          <p:cNvGraphicFramePr>
            <a:graphicFrameLocks noChangeAspect="1"/>
          </p:cNvGraphicFramePr>
          <p:nvPr/>
        </p:nvGraphicFramePr>
        <p:xfrm>
          <a:off x="571500" y="4071938"/>
          <a:ext cx="30257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公式" r:id="rId20" imgW="1143000" imgH="406080" progId="Equation.3">
                  <p:embed/>
                </p:oleObj>
              </mc:Choice>
              <mc:Fallback>
                <p:oleObj name="公式" r:id="rId20" imgW="1143000" imgH="40608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071938"/>
                        <a:ext cx="30257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6"/>
          <p:cNvGraphicFramePr>
            <a:graphicFrameLocks noChangeAspect="1"/>
          </p:cNvGraphicFramePr>
          <p:nvPr/>
        </p:nvGraphicFramePr>
        <p:xfrm>
          <a:off x="627063" y="5286375"/>
          <a:ext cx="37306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公式" r:id="rId22" imgW="1409400" imgH="419040" progId="Equation.3">
                  <p:embed/>
                </p:oleObj>
              </mc:Choice>
              <mc:Fallback>
                <p:oleObj name="公式" r:id="rId22" imgW="1409400" imgH="419040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5286375"/>
                        <a:ext cx="3730625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315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三、平面上曲线积分与路径无关的条件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04800" y="944563"/>
            <a:ext cx="8615363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/>
              <a:t>G</a:t>
            </a:r>
            <a:r>
              <a:rPr lang="zh-CN" altLang="en-US"/>
              <a:t>为平面内一开区域，</a:t>
            </a:r>
            <a:r>
              <a:rPr lang="zh-CN" altLang="en-US">
                <a:sym typeface="Symbol" pitchFamily="18" charset="2"/>
              </a:rPr>
              <a:t>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G</a:t>
            </a:r>
            <a:r>
              <a:rPr lang="zh-CN" altLang="en-US">
                <a:sym typeface="Symbol" pitchFamily="18" charset="2"/>
              </a:rPr>
              <a:t>，从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zh-CN" altLang="en-US">
                <a:sym typeface="Symbol" pitchFamily="18" charset="2"/>
              </a:rPr>
              <a:t>到 </a:t>
            </a:r>
            <a:r>
              <a:rPr lang="en-US" altLang="zh-CN" i="1">
                <a:sym typeface="Symbol" pitchFamily="18" charset="2"/>
              </a:rPr>
              <a:t>B </a:t>
            </a:r>
            <a:r>
              <a:rPr lang="zh-CN" altLang="en-US">
                <a:sym typeface="Symbol" pitchFamily="18" charset="2"/>
              </a:rPr>
              <a:t>的任</a:t>
            </a:r>
          </a:p>
          <a:p>
            <a:pPr>
              <a:lnSpc>
                <a:spcPct val="135000"/>
              </a:lnSpc>
            </a:pPr>
            <a:r>
              <a:rPr lang="zh-CN" altLang="en-US">
                <a:sym typeface="Symbol" pitchFamily="18" charset="2"/>
              </a:rPr>
              <a:t>意光滑或分段光滑的曲线 </a:t>
            </a: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 i="1" baseline="-25000">
                <a:sym typeface="Symbol" pitchFamily="18" charset="2"/>
              </a:rPr>
              <a:t>i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都有</a:t>
            </a:r>
            <a:endParaRPr lang="zh-CN" alt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81000" y="3124200"/>
            <a:ext cx="545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则称</a:t>
            </a:r>
            <a:r>
              <a:rPr lang="zh-CN" altLang="en-US">
                <a:solidFill>
                  <a:schemeClr val="tx2"/>
                </a:solidFill>
              </a:rPr>
              <a:t>曲线积分在 </a:t>
            </a:r>
            <a:r>
              <a:rPr lang="en-US" altLang="zh-CN">
                <a:solidFill>
                  <a:schemeClr val="tx2"/>
                </a:solidFill>
              </a:rPr>
              <a:t>G </a:t>
            </a:r>
            <a:r>
              <a:rPr lang="zh-CN" altLang="en-US">
                <a:solidFill>
                  <a:schemeClr val="tx2"/>
                </a:solidFill>
              </a:rPr>
              <a:t>内与路径无关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200" y="4495800"/>
            <a:ext cx="544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•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2819400" y="4114800"/>
            <a:ext cx="544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28707" name="Freeform 35"/>
          <p:cNvSpPr>
            <a:spLocks/>
          </p:cNvSpPr>
          <p:nvPr/>
        </p:nvSpPr>
        <p:spPr bwMode="auto">
          <a:xfrm>
            <a:off x="838200" y="4089400"/>
            <a:ext cx="2133600" cy="635000"/>
          </a:xfrm>
          <a:custGeom>
            <a:avLst/>
            <a:gdLst>
              <a:gd name="T0" fmla="*/ 0 w 1344"/>
              <a:gd name="T1" fmla="*/ 635000 h 400"/>
              <a:gd name="T2" fmla="*/ 304800 w 1344"/>
              <a:gd name="T3" fmla="*/ 101600 h 400"/>
              <a:gd name="T4" fmla="*/ 1295400 w 1344"/>
              <a:gd name="T5" fmla="*/ 25400 h 400"/>
              <a:gd name="T6" fmla="*/ 2133600 w 1344"/>
              <a:gd name="T7" fmla="*/ 254000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400"/>
              <a:gd name="T14" fmla="*/ 1344 w 1344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400">
                <a:moveTo>
                  <a:pt x="0" y="400"/>
                </a:moveTo>
                <a:cubicBezTo>
                  <a:pt x="28" y="264"/>
                  <a:pt x="56" y="128"/>
                  <a:pt x="192" y="64"/>
                </a:cubicBezTo>
                <a:cubicBezTo>
                  <a:pt x="328" y="0"/>
                  <a:pt x="624" y="0"/>
                  <a:pt x="816" y="16"/>
                </a:cubicBezTo>
                <a:cubicBezTo>
                  <a:pt x="1008" y="32"/>
                  <a:pt x="1176" y="96"/>
                  <a:pt x="1344" y="160"/>
                </a:cubicBezTo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888024" y="4369776"/>
            <a:ext cx="21336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0" name="Freeform 38"/>
          <p:cNvSpPr>
            <a:spLocks/>
          </p:cNvSpPr>
          <p:nvPr/>
        </p:nvSpPr>
        <p:spPr bwMode="auto">
          <a:xfrm>
            <a:off x="838200" y="4419600"/>
            <a:ext cx="2133600" cy="889000"/>
          </a:xfrm>
          <a:custGeom>
            <a:avLst/>
            <a:gdLst>
              <a:gd name="T0" fmla="*/ 0 w 1344"/>
              <a:gd name="T1" fmla="*/ 381000 h 560"/>
              <a:gd name="T2" fmla="*/ 685800 w 1344"/>
              <a:gd name="T3" fmla="*/ 838200 h 560"/>
              <a:gd name="T4" fmla="*/ 1524000 w 1344"/>
              <a:gd name="T5" fmla="*/ 685800 h 560"/>
              <a:gd name="T6" fmla="*/ 2133600 w 1344"/>
              <a:gd name="T7" fmla="*/ 0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560"/>
              <a:gd name="T14" fmla="*/ 1344 w 1344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560">
                <a:moveTo>
                  <a:pt x="0" y="240"/>
                </a:moveTo>
                <a:cubicBezTo>
                  <a:pt x="136" y="368"/>
                  <a:pt x="272" y="496"/>
                  <a:pt x="432" y="528"/>
                </a:cubicBezTo>
                <a:cubicBezTo>
                  <a:pt x="592" y="560"/>
                  <a:pt x="808" y="520"/>
                  <a:pt x="960" y="432"/>
                </a:cubicBezTo>
                <a:cubicBezTo>
                  <a:pt x="1112" y="344"/>
                  <a:pt x="1228" y="172"/>
                  <a:pt x="1344" y="0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1371600" y="3657600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447800" y="4114800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676400" y="4876800"/>
          <a:ext cx="3635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363538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3357563" y="37147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1905000" y="4114800"/>
            <a:ext cx="304800" cy="0"/>
          </a:xfrm>
          <a:prstGeom prst="line">
            <a:avLst/>
          </a:prstGeom>
          <a:noFill/>
          <a:ln w="28575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V="1">
            <a:off x="1828800" y="4495800"/>
            <a:ext cx="381000" cy="762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 flipV="1">
            <a:off x="2133600" y="5029200"/>
            <a:ext cx="304800" cy="152400"/>
          </a:xfrm>
          <a:prstGeom prst="line">
            <a:avLst/>
          </a:prstGeom>
          <a:noFill/>
          <a:ln w="28575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1905000" y="54102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由曲线的任意性知有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5334000" y="5334000"/>
          <a:ext cx="2743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9" imgW="1231560" imgH="317160" progId="Equation.3">
                  <p:embed/>
                </p:oleObj>
              </mc:Choice>
              <mc:Fallback>
                <p:oleObj name="Equation" r:id="rId9" imgW="123156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2743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6" name="Line 54"/>
          <p:cNvSpPr>
            <a:spLocks noChangeShapeType="1"/>
          </p:cNvSpPr>
          <p:nvPr/>
        </p:nvSpPr>
        <p:spPr bwMode="auto">
          <a:xfrm flipH="1" flipV="1">
            <a:off x="1066800" y="5029200"/>
            <a:ext cx="381000" cy="228600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27" name="Text Box 55"/>
          <p:cNvSpPr txBox="1">
            <a:spLocks noChangeArrowheads="1"/>
          </p:cNvSpPr>
          <p:nvPr/>
        </p:nvSpPr>
        <p:spPr bwMode="auto">
          <a:xfrm>
            <a:off x="533400" y="6019800"/>
            <a:ext cx="533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  <a:r>
              <a:rPr lang="en-US" altLang="zh-CN" i="1"/>
              <a:t>L </a:t>
            </a:r>
            <a:r>
              <a:rPr lang="zh-CN" altLang="en-US"/>
              <a:t>是过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zh-CN" altLang="en-US"/>
              <a:t>的任意闭曲线</a:t>
            </a:r>
            <a:r>
              <a:rPr lang="en-US" altLang="zh-CN"/>
              <a:t>.</a:t>
            </a:r>
          </a:p>
        </p:txBody>
      </p:sp>
      <p:graphicFrame>
        <p:nvGraphicFramePr>
          <p:cNvPr id="68615" name="Object 46"/>
          <p:cNvGraphicFramePr>
            <a:graphicFrameLocks noChangeAspect="1"/>
          </p:cNvGraphicFramePr>
          <p:nvPr/>
        </p:nvGraphicFramePr>
        <p:xfrm>
          <a:off x="714375" y="2163763"/>
          <a:ext cx="6572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公式" r:id="rId11" imgW="2539800" imgH="342720" progId="Equation.3">
                  <p:embed/>
                </p:oleObj>
              </mc:Choice>
              <mc:Fallback>
                <p:oleObj name="公式" r:id="rId11" imgW="2539800" imgH="34272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163763"/>
                        <a:ext cx="65722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3929063" y="3714750"/>
          <a:ext cx="50720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公式" r:id="rId13" imgW="2019240" imgH="330120" progId="Equation.3">
                  <p:embed/>
                </p:oleObj>
              </mc:Choice>
              <mc:Fallback>
                <p:oleObj name="公式" r:id="rId13" imgW="2019240" imgH="33012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714750"/>
                        <a:ext cx="50720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3857625" y="4429125"/>
          <a:ext cx="36639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公式" r:id="rId15" imgW="1384200" imgH="330120" progId="Equation.3">
                  <p:embed/>
                </p:oleObj>
              </mc:Choice>
              <mc:Fallback>
                <p:oleObj name="公式" r:id="rId15" imgW="1384200" imgH="33012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429125"/>
                        <a:ext cx="366395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1" grpId="0" autoUpdateAnimBg="0"/>
      <p:bldP spid="28703" grpId="0" autoUpdateAnimBg="0"/>
      <p:bldP spid="28705" grpId="0" autoUpdateAnimBg="0"/>
      <p:bldP spid="28706" grpId="0" autoUpdateAnimBg="0"/>
      <p:bldP spid="28707" grpId="0" animBg="1"/>
      <p:bldP spid="28708" grpId="0" animBg="1"/>
      <p:bldP spid="28710" grpId="0" animBg="1"/>
      <p:bldP spid="28715" grpId="0" autoUpdateAnimBg="0"/>
      <p:bldP spid="28717" grpId="0" animBg="1"/>
      <p:bldP spid="28718" grpId="0" animBg="1"/>
      <p:bldP spid="28719" grpId="0" animBg="1"/>
      <p:bldP spid="28722" grpId="0" autoUpdateAnimBg="0"/>
      <p:bldP spid="28726" grpId="0" animBg="1"/>
      <p:bldP spid="287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57188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定理</a:t>
            </a:r>
          </a:p>
        </p:txBody>
      </p:sp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1371600" y="381000"/>
            <a:ext cx="7443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设区域</a:t>
            </a:r>
            <a:r>
              <a:rPr lang="en-US" altLang="zh-CN">
                <a:solidFill>
                  <a:srgbClr val="00FFFF"/>
                </a:solidFill>
              </a:rPr>
              <a:t>G</a:t>
            </a:r>
            <a:r>
              <a:rPr lang="zh-CN" altLang="en-US">
                <a:solidFill>
                  <a:srgbClr val="00FFFF"/>
                </a:solidFill>
              </a:rPr>
              <a:t>单连通</a:t>
            </a:r>
            <a:r>
              <a:rPr lang="zh-CN" altLang="en-US"/>
              <a:t>，函数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 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</a:t>
            </a:r>
            <a:r>
              <a:rPr lang="en-US" altLang="zh-CN"/>
              <a:t>G</a:t>
            </a:r>
            <a:r>
              <a:rPr lang="zh-CN" altLang="en-US"/>
              <a:t>内有</a:t>
            </a:r>
          </a:p>
        </p:txBody>
      </p:sp>
      <p:sp>
        <p:nvSpPr>
          <p:cNvPr id="14345" name="Text Box 5"/>
          <p:cNvSpPr txBox="1">
            <a:spLocks noChangeArrowheads="1"/>
          </p:cNvSpPr>
          <p:nvPr/>
        </p:nvSpPr>
        <p:spPr bwMode="auto">
          <a:xfrm>
            <a:off x="323850" y="836613"/>
            <a:ext cx="8626475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FFFF"/>
                </a:solidFill>
              </a:rPr>
              <a:t>一阶连续偏导数</a:t>
            </a:r>
            <a:r>
              <a:rPr lang="zh-CN" altLang="en-US"/>
              <a:t>，则曲线积分                         在</a:t>
            </a:r>
            <a:r>
              <a:rPr lang="en-US" altLang="zh-CN"/>
              <a:t>G</a:t>
            </a:r>
            <a:r>
              <a:rPr lang="zh-CN" altLang="en-US"/>
              <a:t>内与路径无关（或沿</a:t>
            </a:r>
            <a:r>
              <a:rPr lang="en-US" altLang="zh-CN"/>
              <a:t>G</a:t>
            </a:r>
            <a:r>
              <a:rPr lang="zh-CN" altLang="en-US"/>
              <a:t>内任意闭曲线的曲线积分为零）的充要条件是在</a:t>
            </a:r>
            <a:r>
              <a:rPr lang="en-US" altLang="zh-CN"/>
              <a:t>G</a:t>
            </a:r>
            <a:r>
              <a:rPr lang="zh-CN" altLang="en-US"/>
              <a:t>内恒有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/>
        </p:nvGraphicFramePr>
        <p:xfrm>
          <a:off x="3921125" y="1935163"/>
          <a:ext cx="1600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1935163"/>
                        <a:ext cx="1600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65125" y="2955925"/>
            <a:ext cx="1604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证：“</a:t>
            </a:r>
            <a:r>
              <a:rPr lang="zh-CN" altLang="en-US">
                <a:sym typeface="Symbol" pitchFamily="18" charset="2"/>
              </a:rPr>
              <a:t>”</a:t>
            </a:r>
            <a:endParaRPr lang="zh-CN" alt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979613" y="2997200"/>
            <a:ext cx="6811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</a:t>
            </a:r>
            <a:r>
              <a:rPr lang="en-US" altLang="zh-CN"/>
              <a:t>G</a:t>
            </a:r>
            <a:r>
              <a:rPr lang="zh-CN" altLang="en-US"/>
              <a:t>是单连通的，故任意闭曲线 </a:t>
            </a:r>
            <a:r>
              <a:rPr lang="en-US" altLang="zh-CN" i="1"/>
              <a:t>L</a:t>
            </a:r>
            <a:r>
              <a:rPr lang="zh-CN" altLang="en-US"/>
              <a:t>所围区域</a:t>
            </a: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539750" y="3716338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507960" imgH="177480" progId="Equation.3">
                  <p:embed/>
                </p:oleObj>
              </mc:Choice>
              <mc:Fallback>
                <p:oleObj name="Equation" r:id="rId5" imgW="50796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12192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908175" y="3644900"/>
            <a:ext cx="300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利用</a:t>
            </a:r>
            <a:r>
              <a:rPr lang="en-US" altLang="zh-CN"/>
              <a:t>Green </a:t>
            </a:r>
            <a:r>
              <a:rPr lang="zh-CN" altLang="en-US"/>
              <a:t>公式得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1403350" y="4292600"/>
          <a:ext cx="57610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7" imgW="2425680" imgH="444240" progId="Equation.3">
                  <p:embed/>
                </p:oleObj>
              </mc:Choice>
              <mc:Fallback>
                <p:oleObj name="公式" r:id="rId7" imgW="24256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57610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28600" y="5562600"/>
            <a:ext cx="89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“</a:t>
            </a:r>
            <a:r>
              <a:rPr lang="en-US" altLang="zh-CN">
                <a:sym typeface="Symbol" pitchFamily="18" charset="2"/>
              </a:rPr>
              <a:t>”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066800" y="5562600"/>
            <a:ext cx="134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反证法</a:t>
            </a:r>
            <a:r>
              <a:rPr lang="en-US" altLang="zh-CN"/>
              <a:t>.</a:t>
            </a:r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2362200" y="5334000"/>
          <a:ext cx="55102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9" imgW="2590560" imgH="507960" progId="Equation.3">
                  <p:embed/>
                </p:oleObj>
              </mc:Choice>
              <mc:Fallback>
                <p:oleObj name="Equation" r:id="rId9" imgW="259056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55102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6"/>
          <p:cNvGraphicFramePr>
            <a:graphicFrameLocks noChangeAspect="1"/>
          </p:cNvGraphicFramePr>
          <p:nvPr/>
        </p:nvGraphicFramePr>
        <p:xfrm>
          <a:off x="5027613" y="812800"/>
          <a:ext cx="22145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11" imgW="914400" imgH="304560" progId="Equation.3">
                  <p:embed/>
                </p:oleObj>
              </mc:Choice>
              <mc:Fallback>
                <p:oleObj name="公式" r:id="rId11" imgW="914400" imgH="30456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812800"/>
                        <a:ext cx="221456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autoUpdateAnimBg="0"/>
      <p:bldP spid="39947" grpId="0" autoUpdateAnimBg="0"/>
      <p:bldP spid="39949" grpId="0" autoUpdateAnimBg="0"/>
      <p:bldP spid="39951" grpId="0" autoUpdateAnimBg="0"/>
      <p:bldP spid="399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187950" y="981075"/>
          <a:ext cx="38766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3" imgW="1562040" imgH="431640" progId="Equation.3">
                  <p:embed/>
                </p:oleObj>
              </mc:Choice>
              <mc:Fallback>
                <p:oleObj name="公式" r:id="rId3" imgW="15620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981075"/>
                        <a:ext cx="38766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95288" y="333375"/>
          <a:ext cx="73517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公式" r:id="rId5" imgW="3085920" imgH="228600" progId="Equation.3">
                  <p:embed/>
                </p:oleObj>
              </mc:Choice>
              <mc:Fallback>
                <p:oleObj name="公式" r:id="rId5" imgW="3085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3375"/>
                        <a:ext cx="735171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79388" y="1196975"/>
            <a:ext cx="2376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使得在 </a:t>
            </a:r>
            <a:r>
              <a:rPr lang="en-US" altLang="zh-CN"/>
              <a:t>K</a:t>
            </a:r>
            <a:r>
              <a:rPr lang="zh-CN" altLang="en-US"/>
              <a:t>上有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484438" y="908050"/>
          <a:ext cx="24574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公式" r:id="rId7" imgW="1079280" imgH="482400" progId="Equation.3">
                  <p:embed/>
                </p:oleObj>
              </mc:Choice>
              <mc:Fallback>
                <p:oleObj name="公式" r:id="rId7" imgW="10792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08050"/>
                        <a:ext cx="2457450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492500" y="2133600"/>
            <a:ext cx="3543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再由格林公式，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81000" y="2895600"/>
          <a:ext cx="5257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9" imgW="2234880" imgH="431640" progId="Equation.3">
                  <p:embed/>
                </p:oleObj>
              </mc:Choice>
              <mc:Fallback>
                <p:oleObj name="Equation" r:id="rId9" imgW="22348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52578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5638800" y="2895600"/>
          <a:ext cx="1549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1" imgW="622080" imgH="406080" progId="Equation.3">
                  <p:embed/>
                </p:oleObj>
              </mc:Choice>
              <mc:Fallback>
                <p:oleObj name="Equation" r:id="rId11" imgW="6220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1549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7772400" y="31242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矛盾</a:t>
            </a:r>
            <a:r>
              <a:rPr lang="en-US" altLang="zh-CN"/>
              <a:t>!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086600" y="3124200"/>
            <a:ext cx="65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&gt; 0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81000" y="5029200"/>
            <a:ext cx="83677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注：定理的条件 “</a:t>
            </a:r>
            <a:r>
              <a:rPr lang="en-US" altLang="zh-CN">
                <a:solidFill>
                  <a:srgbClr val="00FFFF"/>
                </a:solidFill>
              </a:rPr>
              <a:t>G </a:t>
            </a:r>
            <a:r>
              <a:rPr lang="zh-CN" altLang="en-US">
                <a:solidFill>
                  <a:srgbClr val="00FFFF"/>
                </a:solidFill>
              </a:rPr>
              <a:t>单连通，</a:t>
            </a:r>
            <a:r>
              <a:rPr lang="en-US" altLang="zh-CN" i="1">
                <a:solidFill>
                  <a:srgbClr val="00FFFF"/>
                </a:solidFill>
              </a:rPr>
              <a:t>P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en-US" altLang="zh-CN" i="1">
                <a:solidFill>
                  <a:srgbClr val="00FFFF"/>
                </a:solidFill>
              </a:rPr>
              <a:t>Q </a:t>
            </a:r>
            <a:r>
              <a:rPr lang="zh-CN" altLang="en-US">
                <a:solidFill>
                  <a:srgbClr val="00FFFF"/>
                </a:solidFill>
              </a:rPr>
              <a:t>一阶偏导连续</a:t>
            </a:r>
            <a:r>
              <a:rPr lang="zh-CN" altLang="en-US"/>
              <a:t>”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不可少！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95288" y="2133600"/>
            <a:ext cx="3078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en-US" altLang="zh-CN"/>
              <a:t>K</a:t>
            </a:r>
            <a:r>
              <a:rPr lang="zh-CN" altLang="en-US"/>
              <a:t>的正边界为</a:t>
            </a:r>
            <a:r>
              <a:rPr lang="en-US" altLang="zh-CN" i="1"/>
              <a:t>L</a:t>
            </a:r>
            <a:r>
              <a:rPr lang="en-US" altLang="zh-CN" b="0"/>
              <a:t> . 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81000" y="4114800"/>
            <a:ext cx="2535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故在</a:t>
            </a:r>
            <a:r>
              <a:rPr lang="en-US" altLang="zh-CN"/>
              <a:t>G</a:t>
            </a:r>
            <a:r>
              <a:rPr lang="zh-CN" altLang="en-US"/>
              <a:t>内恒有</a:t>
            </a:r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2514600" y="3886200"/>
          <a:ext cx="19859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3" imgW="799920" imgH="431640" progId="Equation.3">
                  <p:embed/>
                </p:oleObj>
              </mc:Choice>
              <mc:Fallback>
                <p:oleObj name="Equation" r:id="rId13" imgW="79992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9859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utoUpdateAnimBg="0"/>
      <p:bldP spid="40969" grpId="0" autoUpdateAnimBg="0"/>
      <p:bldP spid="40973" grpId="0" autoUpdateAnimBg="0"/>
      <p:bldP spid="40974" grpId="0" autoUpdateAnimBg="0"/>
      <p:bldP spid="40975" grpId="0" autoUpdateAnimBg="0"/>
      <p:bldP spid="40978" grpId="0" autoUpdateAnimBg="0"/>
      <p:bldP spid="409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1336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几点说明：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09600" y="8382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/>
              <a:t>G</a:t>
            </a:r>
            <a:r>
              <a:rPr lang="en-US" altLang="zh-CN" i="1"/>
              <a:t> </a:t>
            </a:r>
            <a:r>
              <a:rPr lang="zh-CN" altLang="en-US"/>
              <a:t>是单连通域</a:t>
            </a:r>
            <a:r>
              <a:rPr lang="zh-CN" altLang="en-US">
                <a:solidFill>
                  <a:srgbClr val="66FF33"/>
                </a:solidFill>
              </a:rPr>
              <a:t> </a:t>
            </a:r>
            <a:r>
              <a:rPr lang="en-US" altLang="zh-CN"/>
              <a:t>,  </a:t>
            </a:r>
            <a:r>
              <a:rPr lang="zh-CN" altLang="en-US"/>
              <a:t>函数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 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G </a:t>
            </a:r>
            <a:r>
              <a:rPr lang="zh-CN" altLang="en-US"/>
              <a:t>内 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04800" y="1447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具有一阶连续偏导数</a:t>
            </a:r>
            <a:r>
              <a:rPr lang="en-US" altLang="zh-CN"/>
              <a:t>,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09600" y="19812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沿</a:t>
            </a:r>
            <a:r>
              <a:rPr lang="en-US" altLang="zh-CN"/>
              <a:t>G</a:t>
            </a:r>
            <a:r>
              <a:rPr lang="en-US" altLang="zh-CN" i="1"/>
              <a:t> </a:t>
            </a:r>
            <a:r>
              <a:rPr lang="zh-CN" altLang="en-US"/>
              <a:t>中任意光滑闭曲线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 i="1"/>
              <a:t>L</a:t>
            </a:r>
            <a:r>
              <a:rPr lang="en-US" altLang="zh-CN"/>
              <a:t> , </a:t>
            </a:r>
            <a:r>
              <a:rPr lang="zh-CN" altLang="en-US"/>
              <a:t>有</a:t>
            </a:r>
          </a:p>
        </p:txBody>
      </p:sp>
      <p:graphicFrame>
        <p:nvGraphicFramePr>
          <p:cNvPr id="69632" name="Object 0"/>
          <p:cNvGraphicFramePr>
            <a:graphicFrameLocks noChangeAspect="1"/>
          </p:cNvGraphicFramePr>
          <p:nvPr/>
        </p:nvGraphicFramePr>
        <p:xfrm>
          <a:off x="5791200" y="1905000"/>
          <a:ext cx="2743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3" imgW="1231560" imgH="317160" progId="Equation.3">
                  <p:embed/>
                </p:oleObj>
              </mc:Choice>
              <mc:Fallback>
                <p:oleObj name="Equation" r:id="rId3" imgW="1231560" imgH="317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05000"/>
                        <a:ext cx="2743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09600" y="26670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对</a:t>
            </a:r>
            <a:r>
              <a:rPr lang="en-US" altLang="zh-CN"/>
              <a:t>G</a:t>
            </a:r>
            <a:r>
              <a:rPr lang="en-US" altLang="zh-CN" i="1"/>
              <a:t> </a:t>
            </a:r>
            <a:r>
              <a:rPr lang="zh-CN" altLang="en-US"/>
              <a:t>中任一分段光滑曲线</a:t>
            </a:r>
            <a:r>
              <a:rPr lang="zh-CN" altLang="en-US" i="1"/>
              <a:t> </a:t>
            </a:r>
            <a:r>
              <a:rPr lang="en-US" altLang="zh-CN" i="1"/>
              <a:t>L</a:t>
            </a:r>
            <a:r>
              <a:rPr lang="en-US" altLang="zh-CN"/>
              <a:t>, </a:t>
            </a:r>
            <a:r>
              <a:rPr lang="zh-CN" altLang="en-US"/>
              <a:t>曲线积分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609600" y="3962400"/>
            <a:ext cx="379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在 </a:t>
            </a:r>
            <a:r>
              <a:rPr lang="en-US" altLang="zh-CN"/>
              <a:t>G </a:t>
            </a:r>
            <a:r>
              <a:rPr lang="zh-CN" altLang="en-US"/>
              <a:t>内每一点都有</a:t>
            </a:r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4191000" y="3810000"/>
          <a:ext cx="1600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5" imgW="711000" imgH="431640" progId="Equation.3">
                  <p:embed/>
                </p:oleObj>
              </mc:Choice>
              <mc:Fallback>
                <p:oleObj name="Equation" r:id="rId5" imgW="71100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10000"/>
                        <a:ext cx="1600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219200" y="3200400"/>
          <a:ext cx="20764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7" imgW="927000" imgH="304560" progId="Equation.3">
                  <p:embed/>
                </p:oleObj>
              </mc:Choice>
              <mc:Fallback>
                <p:oleObj name="Equation" r:id="rId7" imgW="92700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207645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276600" y="32766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与路径无关</a:t>
            </a:r>
            <a:r>
              <a:rPr lang="en-US" altLang="zh-CN"/>
              <a:t>, </a:t>
            </a:r>
            <a:r>
              <a:rPr lang="zh-CN" altLang="en-US"/>
              <a:t>只与起终点有关</a:t>
            </a:r>
            <a:r>
              <a:rPr lang="en-US" altLang="zh-CN"/>
              <a:t>. 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886200" y="14478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则以下条件等价</a:t>
            </a:r>
            <a:r>
              <a:rPr lang="en-US" altLang="zh-CN"/>
              <a:t>: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81000" y="4724400"/>
            <a:ext cx="5808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积分与路径无关时</a:t>
            </a:r>
            <a:r>
              <a:rPr lang="en-US" altLang="zh-CN"/>
              <a:t>, </a:t>
            </a:r>
            <a:r>
              <a:rPr lang="zh-CN" altLang="en-US"/>
              <a:t>曲线积分可记为 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886200" y="5181600"/>
          <a:ext cx="2438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9" imgW="1066680" imgH="342720" progId="Equation.3">
                  <p:embed/>
                </p:oleObj>
              </mc:Choice>
              <mc:Fallback>
                <p:oleObj name="Equation" r:id="rId9" imgW="106668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24384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24000" y="5257800"/>
            <a:ext cx="2362200" cy="738188"/>
            <a:chOff x="1008" y="3663"/>
            <a:chExt cx="1488" cy="465"/>
          </a:xfrm>
        </p:grpSpPr>
        <p:graphicFrame>
          <p:nvGraphicFramePr>
            <p:cNvPr id="16390" name="Object 4"/>
            <p:cNvGraphicFramePr>
              <a:graphicFrameLocks noChangeAspect="1"/>
            </p:cNvGraphicFramePr>
            <p:nvPr/>
          </p:nvGraphicFramePr>
          <p:xfrm>
            <a:off x="1008" y="3663"/>
            <a:ext cx="148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0" name="Equation" r:id="rId11" imgW="1015920" imgH="317160" progId="Equation.3">
                    <p:embed/>
                  </p:oleObj>
                </mc:Choice>
                <mc:Fallback>
                  <p:oleObj name="Equation" r:id="rId11" imgW="101592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663"/>
                          <a:ext cx="1488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Freeform 39"/>
            <p:cNvSpPr>
              <a:spLocks/>
            </p:cNvSpPr>
            <p:nvPr/>
          </p:nvSpPr>
          <p:spPr bwMode="auto">
            <a:xfrm>
              <a:off x="1152" y="3888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0 h 48"/>
                <a:gd name="T4" fmla="*/ 192 w 192"/>
                <a:gd name="T5" fmla="*/ 4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76" y="40"/>
                    <a:pt x="192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517525" y="5988050"/>
            <a:ext cx="715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且在实际计算时可选用折线等简单曲线计算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3" grpId="0" autoUpdateAnimBg="0"/>
      <p:bldP spid="41994" grpId="0" autoUpdateAnimBg="0"/>
      <p:bldP spid="41996" grpId="0" autoUpdateAnimBg="0"/>
      <p:bldP spid="42001" grpId="0" autoUpdateAnimBg="0"/>
      <p:bldP spid="42004" grpId="0" autoUpdateAnimBg="0"/>
      <p:bldP spid="42006" grpId="0" autoUpdateAnimBg="0"/>
      <p:bldP spid="42017" grpId="0" build="p" autoUpdateAnimBg="0"/>
      <p:bldP spid="420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533400" y="304800"/>
          <a:ext cx="78930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3327120" imgH="723600" progId="Equation.3">
                  <p:embed/>
                </p:oleObj>
              </mc:Choice>
              <mc:Fallback>
                <p:oleObj name="Equation" r:id="rId3" imgW="3327120" imgH="723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7893050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286000" y="1828800"/>
          <a:ext cx="2286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977760" imgH="431640" progId="Equation.3">
                  <p:embed/>
                </p:oleObj>
              </mc:Choice>
              <mc:Fallback>
                <p:oleObj name="Equation" r:id="rId5" imgW="977760" imgH="4316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22860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81000" y="1981200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1000" y="3886200"/>
            <a:ext cx="7086600" cy="1676400"/>
            <a:chOff x="528" y="2544"/>
            <a:chExt cx="4360" cy="1008"/>
          </a:xfrm>
        </p:grpSpPr>
        <p:graphicFrame>
          <p:nvGraphicFramePr>
            <p:cNvPr id="17414" name="Object 15"/>
            <p:cNvGraphicFramePr>
              <a:graphicFrameLocks noChangeAspect="1"/>
            </p:cNvGraphicFramePr>
            <p:nvPr/>
          </p:nvGraphicFramePr>
          <p:xfrm>
            <a:off x="528" y="2544"/>
            <a:ext cx="405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0" name="Equation" r:id="rId7" imgW="6438600" imgH="812520" progId="Equation.3">
                    <p:embed/>
                  </p:oleObj>
                </mc:Choice>
                <mc:Fallback>
                  <p:oleObj name="Equation" r:id="rId7" imgW="6438600" imgH="81252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44"/>
                          <a:ext cx="4056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16"/>
            <p:cNvGraphicFramePr>
              <a:graphicFrameLocks noChangeAspect="1"/>
            </p:cNvGraphicFramePr>
            <p:nvPr/>
          </p:nvGraphicFramePr>
          <p:xfrm>
            <a:off x="2016" y="3040"/>
            <a:ext cx="287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Equation" r:id="rId9" imgW="4559040" imgH="812520" progId="Equation.3">
                    <p:embed/>
                  </p:oleObj>
                </mc:Choice>
                <mc:Fallback>
                  <p:oleObj name="Equation" r:id="rId9" imgW="4559040" imgH="812520" progId="Equation.3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40"/>
                          <a:ext cx="2872" cy="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2286000" y="5638800"/>
          <a:ext cx="3492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3492360" imgH="698400" progId="Equation.3">
                  <p:embed/>
                </p:oleObj>
              </mc:Choice>
              <mc:Fallback>
                <p:oleObj name="Equation" r:id="rId11" imgW="3492360" imgH="69840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3492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5791200" y="5562600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825480" imgH="838080" progId="Equation.3">
                  <p:embed/>
                </p:oleObj>
              </mc:Choice>
              <mc:Fallback>
                <p:oleObj name="Equation" r:id="rId13" imgW="825480" imgH="83808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825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381000" y="297180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所以积分值与路径无关，可选用折线积分</a:t>
            </a:r>
            <a:r>
              <a:rPr lang="en-US" altLang="zh-CN"/>
              <a:t>.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781800" y="1066800"/>
            <a:ext cx="2133600" cy="1828800"/>
            <a:chOff x="4272" y="672"/>
            <a:chExt cx="1344" cy="1152"/>
          </a:xfrm>
        </p:grpSpPr>
        <p:sp>
          <p:nvSpPr>
            <p:cNvPr id="17426" name="Line 19"/>
            <p:cNvSpPr>
              <a:spLocks noChangeShapeType="1"/>
            </p:cNvSpPr>
            <p:nvPr/>
          </p:nvSpPr>
          <p:spPr bwMode="auto">
            <a:xfrm>
              <a:off x="4272" y="1536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20"/>
            <p:cNvSpPr>
              <a:spLocks noChangeShapeType="1"/>
            </p:cNvSpPr>
            <p:nvPr/>
          </p:nvSpPr>
          <p:spPr bwMode="auto">
            <a:xfrm flipV="1">
              <a:off x="4608" y="672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21"/>
            <p:cNvSpPr>
              <a:spLocks/>
            </p:cNvSpPr>
            <p:nvPr/>
          </p:nvSpPr>
          <p:spPr bwMode="auto">
            <a:xfrm>
              <a:off x="4608" y="912"/>
              <a:ext cx="672" cy="624"/>
            </a:xfrm>
            <a:custGeom>
              <a:avLst/>
              <a:gdLst>
                <a:gd name="T0" fmla="*/ 0 w 720"/>
                <a:gd name="T1" fmla="*/ 624 h 480"/>
                <a:gd name="T2" fmla="*/ 314 w 720"/>
                <a:gd name="T3" fmla="*/ 125 h 480"/>
                <a:gd name="T4" fmla="*/ 672 w 720"/>
                <a:gd name="T5" fmla="*/ 0 h 480"/>
                <a:gd name="T6" fmla="*/ 0 60000 65536"/>
                <a:gd name="T7" fmla="*/ 0 60000 65536"/>
                <a:gd name="T8" fmla="*/ 0 60000 65536"/>
                <a:gd name="T9" fmla="*/ 0 w 720"/>
                <a:gd name="T10" fmla="*/ 0 h 480"/>
                <a:gd name="T11" fmla="*/ 720 w 72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480">
                  <a:moveTo>
                    <a:pt x="0" y="480"/>
                  </a:moveTo>
                  <a:cubicBezTo>
                    <a:pt x="108" y="328"/>
                    <a:pt x="216" y="176"/>
                    <a:pt x="336" y="96"/>
                  </a:cubicBezTo>
                  <a:cubicBezTo>
                    <a:pt x="456" y="16"/>
                    <a:pt x="588" y="8"/>
                    <a:pt x="720" y="0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>
              <a:off x="5280" y="912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Text Box 23"/>
            <p:cNvSpPr txBox="1">
              <a:spLocks noChangeArrowheads="1"/>
            </p:cNvSpPr>
            <p:nvPr/>
          </p:nvSpPr>
          <p:spPr bwMode="auto">
            <a:xfrm>
              <a:off x="5232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17431" name="Line 24"/>
            <p:cNvSpPr>
              <a:spLocks noChangeShapeType="1"/>
            </p:cNvSpPr>
            <p:nvPr/>
          </p:nvSpPr>
          <p:spPr bwMode="auto">
            <a:xfrm flipH="1">
              <a:off x="4608" y="9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Text Box 25"/>
            <p:cNvSpPr txBox="1">
              <a:spLocks noChangeArrowheads="1"/>
            </p:cNvSpPr>
            <p:nvPr/>
          </p:nvSpPr>
          <p:spPr bwMode="auto">
            <a:xfrm>
              <a:off x="441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17433" name="Text Box 27"/>
            <p:cNvSpPr txBox="1">
              <a:spLocks noChangeArrowheads="1"/>
            </p:cNvSpPr>
            <p:nvPr/>
          </p:nvSpPr>
          <p:spPr bwMode="auto">
            <a:xfrm>
              <a:off x="4368" y="153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  <p:sp>
          <p:nvSpPr>
            <p:cNvPr id="17434" name="Line 28"/>
            <p:cNvSpPr>
              <a:spLocks noChangeShapeType="1"/>
            </p:cNvSpPr>
            <p:nvPr/>
          </p:nvSpPr>
          <p:spPr bwMode="auto">
            <a:xfrm flipV="1">
              <a:off x="4752" y="1056"/>
              <a:ext cx="14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Text Box 29"/>
            <p:cNvSpPr txBox="1">
              <a:spLocks noChangeArrowheads="1"/>
            </p:cNvSpPr>
            <p:nvPr/>
          </p:nvSpPr>
          <p:spPr bwMode="auto">
            <a:xfrm>
              <a:off x="5184" y="67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B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467600" y="1676400"/>
            <a:ext cx="1225550" cy="838200"/>
            <a:chOff x="4704" y="1056"/>
            <a:chExt cx="772" cy="528"/>
          </a:xfrm>
        </p:grpSpPr>
        <p:sp>
          <p:nvSpPr>
            <p:cNvPr id="17423" name="Text Box 30"/>
            <p:cNvSpPr txBox="1">
              <a:spLocks noChangeArrowheads="1"/>
            </p:cNvSpPr>
            <p:nvPr/>
          </p:nvSpPr>
          <p:spPr bwMode="auto">
            <a:xfrm>
              <a:off x="5232" y="129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A</a:t>
              </a:r>
            </a:p>
          </p:txBody>
        </p:sp>
        <p:sp>
          <p:nvSpPr>
            <p:cNvPr id="17424" name="Line 31"/>
            <p:cNvSpPr>
              <a:spLocks noChangeShapeType="1"/>
            </p:cNvSpPr>
            <p:nvPr/>
          </p:nvSpPr>
          <p:spPr bwMode="auto">
            <a:xfrm>
              <a:off x="4704" y="1536"/>
              <a:ext cx="288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2"/>
            <p:cNvSpPr>
              <a:spLocks noChangeShapeType="1"/>
            </p:cNvSpPr>
            <p:nvPr/>
          </p:nvSpPr>
          <p:spPr bwMode="auto">
            <a:xfrm flipV="1">
              <a:off x="5280" y="1056"/>
              <a:ext cx="0" cy="288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1219200" y="1981200"/>
            <a:ext cx="1481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易见，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 autoUpdateAnimBg="0"/>
      <p:bldP spid="47130" grpId="0" autoUpdateAnimBg="0"/>
      <p:bldP spid="471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9906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066800" y="2057400"/>
          <a:ext cx="400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3" imgW="4000320" imgH="1054080" progId="Equation.3">
                  <p:embed/>
                </p:oleObj>
              </mc:Choice>
              <mc:Fallback>
                <p:oleObj name="Equation" r:id="rId3" imgW="4000320" imgH="10540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40005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295400" y="3352800"/>
          <a:ext cx="322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5" imgW="3225600" imgH="914400" progId="Equation.3">
                  <p:embed/>
                </p:oleObj>
              </mc:Choice>
              <mc:Fallback>
                <p:oleObj name="Equation" r:id="rId5" imgW="3225600" imgH="9144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3225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85800" y="5257800"/>
          <a:ext cx="609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7" imgW="5867280" imgH="444240" progId="Equation.3">
                  <p:embed/>
                </p:oleObj>
              </mc:Choice>
              <mc:Fallback>
                <p:oleObj name="Equation" r:id="rId7" imgW="5867280" imgH="4442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6096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174625" y="201613"/>
          <a:ext cx="85010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公式" r:id="rId9" imgW="3429000" imgH="634680" progId="Equation.3">
                  <p:embed/>
                </p:oleObj>
              </mc:Choice>
              <mc:Fallback>
                <p:oleObj name="公式" r:id="rId9" imgW="3429000" imgH="6346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201613"/>
                        <a:ext cx="8501063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81000" y="1905000"/>
            <a:ext cx="109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解：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400800" y="1905000"/>
            <a:ext cx="2422525" cy="2379663"/>
            <a:chOff x="3408" y="1056"/>
            <a:chExt cx="1526" cy="1499"/>
          </a:xfrm>
        </p:grpSpPr>
        <p:sp>
          <p:nvSpPr>
            <p:cNvPr id="18453" name="Oval 12"/>
            <p:cNvSpPr>
              <a:spLocks noChangeArrowheads="1"/>
            </p:cNvSpPr>
            <p:nvPr/>
          </p:nvSpPr>
          <p:spPr bwMode="auto">
            <a:xfrm>
              <a:off x="3435" y="1263"/>
              <a:ext cx="1077" cy="10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3"/>
            <p:cNvSpPr>
              <a:spLocks noChangeShapeType="1"/>
            </p:cNvSpPr>
            <p:nvPr/>
          </p:nvSpPr>
          <p:spPr bwMode="auto">
            <a:xfrm>
              <a:off x="3408" y="2358"/>
              <a:ext cx="14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4"/>
            <p:cNvSpPr>
              <a:spLocks noChangeShapeType="1"/>
            </p:cNvSpPr>
            <p:nvPr/>
          </p:nvSpPr>
          <p:spPr bwMode="auto">
            <a:xfrm flipV="1">
              <a:off x="3975" y="1065"/>
              <a:ext cx="0" cy="1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5"/>
            <p:cNvSpPr>
              <a:spLocks/>
            </p:cNvSpPr>
            <p:nvPr/>
          </p:nvSpPr>
          <p:spPr bwMode="auto">
            <a:xfrm>
              <a:off x="3975" y="1792"/>
              <a:ext cx="539" cy="538"/>
            </a:xfrm>
            <a:custGeom>
              <a:avLst/>
              <a:gdLst>
                <a:gd name="T0" fmla="*/ 0 w 539"/>
                <a:gd name="T1" fmla="*/ 538 h 538"/>
                <a:gd name="T2" fmla="*/ 161 w 539"/>
                <a:gd name="T3" fmla="*/ 517 h 538"/>
                <a:gd name="T4" fmla="*/ 341 w 539"/>
                <a:gd name="T5" fmla="*/ 425 h 538"/>
                <a:gd name="T6" fmla="*/ 455 w 539"/>
                <a:gd name="T7" fmla="*/ 301 h 538"/>
                <a:gd name="T8" fmla="*/ 509 w 539"/>
                <a:gd name="T9" fmla="*/ 193 h 538"/>
                <a:gd name="T10" fmla="*/ 527 w 539"/>
                <a:gd name="T11" fmla="*/ 91 h 538"/>
                <a:gd name="T12" fmla="*/ 539 w 539"/>
                <a:gd name="T13" fmla="*/ 0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9"/>
                <a:gd name="T22" fmla="*/ 0 h 538"/>
                <a:gd name="T23" fmla="*/ 539 w 539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9" h="538">
                  <a:moveTo>
                    <a:pt x="0" y="538"/>
                  </a:moveTo>
                  <a:cubicBezTo>
                    <a:pt x="27" y="535"/>
                    <a:pt x="104" y="536"/>
                    <a:pt x="161" y="517"/>
                  </a:cubicBezTo>
                  <a:cubicBezTo>
                    <a:pt x="218" y="498"/>
                    <a:pt x="292" y="461"/>
                    <a:pt x="341" y="425"/>
                  </a:cubicBezTo>
                  <a:cubicBezTo>
                    <a:pt x="390" y="389"/>
                    <a:pt x="427" y="340"/>
                    <a:pt x="455" y="301"/>
                  </a:cubicBezTo>
                  <a:cubicBezTo>
                    <a:pt x="483" y="262"/>
                    <a:pt x="497" y="228"/>
                    <a:pt x="509" y="193"/>
                  </a:cubicBezTo>
                  <a:cubicBezTo>
                    <a:pt x="521" y="158"/>
                    <a:pt x="522" y="123"/>
                    <a:pt x="527" y="91"/>
                  </a:cubicBezTo>
                  <a:cubicBezTo>
                    <a:pt x="532" y="59"/>
                    <a:pt x="537" y="19"/>
                    <a:pt x="539" y="0"/>
                  </a:cubicBezTo>
                </a:path>
              </a:pathLst>
            </a:cu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6"/>
            <p:cNvSpPr>
              <a:spLocks/>
            </p:cNvSpPr>
            <p:nvPr/>
          </p:nvSpPr>
          <p:spPr bwMode="auto">
            <a:xfrm>
              <a:off x="4202" y="2132"/>
              <a:ext cx="199" cy="141"/>
            </a:xfrm>
            <a:custGeom>
              <a:avLst/>
              <a:gdLst>
                <a:gd name="T0" fmla="*/ 0 w 199"/>
                <a:gd name="T1" fmla="*/ 141 h 141"/>
                <a:gd name="T2" fmla="*/ 114 w 199"/>
                <a:gd name="T3" fmla="*/ 85 h 141"/>
                <a:gd name="T4" fmla="*/ 199 w 199"/>
                <a:gd name="T5" fmla="*/ 0 h 141"/>
                <a:gd name="T6" fmla="*/ 0 60000 65536"/>
                <a:gd name="T7" fmla="*/ 0 60000 65536"/>
                <a:gd name="T8" fmla="*/ 0 60000 65536"/>
                <a:gd name="T9" fmla="*/ 0 w 199"/>
                <a:gd name="T10" fmla="*/ 0 h 141"/>
                <a:gd name="T11" fmla="*/ 199 w 199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141">
                  <a:moveTo>
                    <a:pt x="0" y="141"/>
                  </a:moveTo>
                  <a:cubicBezTo>
                    <a:pt x="40" y="125"/>
                    <a:pt x="81" y="109"/>
                    <a:pt x="114" y="85"/>
                  </a:cubicBezTo>
                  <a:cubicBezTo>
                    <a:pt x="147" y="61"/>
                    <a:pt x="173" y="30"/>
                    <a:pt x="199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0" name="Object 18"/>
            <p:cNvGraphicFramePr>
              <a:graphicFrameLocks noChangeAspect="1"/>
            </p:cNvGraphicFramePr>
            <p:nvPr/>
          </p:nvGraphicFramePr>
          <p:xfrm>
            <a:off x="3988" y="105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8" name="公式" r:id="rId11" imgW="253800" imgH="317160" progId="Equation.3">
                    <p:embed/>
                  </p:oleObj>
                </mc:Choice>
                <mc:Fallback>
                  <p:oleObj name="公式" r:id="rId11" imgW="253800" imgH="317160" progId="Equation.3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1056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19"/>
            <p:cNvGraphicFramePr>
              <a:graphicFrameLocks noChangeAspect="1"/>
            </p:cNvGraphicFramePr>
            <p:nvPr/>
          </p:nvGraphicFramePr>
          <p:xfrm>
            <a:off x="3883" y="235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9" name="公式" r:id="rId13" imgW="291960" imgH="317160" progId="Equation.3">
                    <p:embed/>
                  </p:oleObj>
                </mc:Choice>
                <mc:Fallback>
                  <p:oleObj name="公式" r:id="rId13" imgW="291960" imgH="317160" progId="Equation.3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2355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20"/>
            <p:cNvGraphicFramePr>
              <a:graphicFrameLocks noChangeAspect="1"/>
            </p:cNvGraphicFramePr>
            <p:nvPr/>
          </p:nvGraphicFramePr>
          <p:xfrm>
            <a:off x="4518" y="1668"/>
            <a:ext cx="4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0" name="公式" r:id="rId15" imgW="660240" imgH="393480" progId="Equation.3">
                    <p:embed/>
                  </p:oleObj>
                </mc:Choice>
                <mc:Fallback>
                  <p:oleObj name="公式" r:id="rId15" imgW="660240" imgH="393480" progId="Equation.3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1668"/>
                          <a:ext cx="4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21"/>
            <p:cNvGraphicFramePr>
              <a:graphicFrameLocks noChangeAspect="1"/>
            </p:cNvGraphicFramePr>
            <p:nvPr/>
          </p:nvGraphicFramePr>
          <p:xfrm>
            <a:off x="4202" y="1983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1" name="公式" r:id="rId17" imgW="266400" imgH="291960" progId="Equation.3">
                    <p:embed/>
                  </p:oleObj>
                </mc:Choice>
                <mc:Fallback>
                  <p:oleObj name="公式" r:id="rId17" imgW="266400" imgH="291960" progId="Equation.3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1983"/>
                          <a:ext cx="1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7315200" y="3048000"/>
            <a:ext cx="1306513" cy="1306513"/>
            <a:chOff x="4405" y="2865"/>
            <a:chExt cx="823" cy="823"/>
          </a:xfrm>
        </p:grpSpPr>
        <p:sp>
          <p:nvSpPr>
            <p:cNvPr id="18449" name="Line 23"/>
            <p:cNvSpPr>
              <a:spLocks noChangeShapeType="1"/>
            </p:cNvSpPr>
            <p:nvPr/>
          </p:nvSpPr>
          <p:spPr bwMode="auto">
            <a:xfrm flipV="1">
              <a:off x="4942" y="2865"/>
              <a:ext cx="0" cy="56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24"/>
            <p:cNvSpPr>
              <a:spLocks noChangeShapeType="1"/>
            </p:cNvSpPr>
            <p:nvPr/>
          </p:nvSpPr>
          <p:spPr bwMode="auto">
            <a:xfrm>
              <a:off x="4405" y="3431"/>
              <a:ext cx="53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25"/>
            <p:cNvSpPr>
              <a:spLocks noChangeShapeType="1"/>
            </p:cNvSpPr>
            <p:nvPr/>
          </p:nvSpPr>
          <p:spPr bwMode="auto">
            <a:xfrm>
              <a:off x="4632" y="3431"/>
              <a:ext cx="19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 flipV="1">
              <a:off x="4944" y="3120"/>
              <a:ext cx="0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8" name="Object 27"/>
            <p:cNvGraphicFramePr>
              <a:graphicFrameLocks noChangeAspect="1"/>
            </p:cNvGraphicFramePr>
            <p:nvPr/>
          </p:nvGraphicFramePr>
          <p:xfrm>
            <a:off x="4742" y="3440"/>
            <a:ext cx="4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2" name="公式" r:id="rId19" imgW="685800" imgH="393480" progId="Equation.3">
                    <p:embed/>
                  </p:oleObj>
                </mc:Choice>
                <mc:Fallback>
                  <p:oleObj name="公式" r:id="rId19" imgW="685800" imgH="393480" progId="Equation.3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3440"/>
                          <a:ext cx="4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28"/>
            <p:cNvGraphicFramePr>
              <a:graphicFrameLocks noChangeAspect="1"/>
            </p:cNvGraphicFramePr>
            <p:nvPr/>
          </p:nvGraphicFramePr>
          <p:xfrm>
            <a:off x="5004" y="308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3" name="公式" r:id="rId21" imgW="355320" imgH="419040" progId="Equation.3">
                    <p:embed/>
                  </p:oleObj>
                </mc:Choice>
                <mc:Fallback>
                  <p:oleObj name="公式" r:id="rId21" imgW="355320" imgH="419040" progId="Equation.3">
                    <p:embed/>
                    <p:pic>
                      <p:nvPicPr>
                        <p:cNvPr id="0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3082"/>
                          <a:ext cx="22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4800" y="4419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故曲线积分与路径无关，选取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 autoUpdateAnimBg="0"/>
      <p:bldP spid="450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6670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一、几个概念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7143750" y="142875"/>
            <a:ext cx="1806575" cy="1612900"/>
            <a:chOff x="4272" y="1152"/>
            <a:chExt cx="1138" cy="1016"/>
          </a:xfrm>
        </p:grpSpPr>
        <p:sp>
          <p:nvSpPr>
            <p:cNvPr id="1045" name="Freeform 96"/>
            <p:cNvSpPr>
              <a:spLocks/>
            </p:cNvSpPr>
            <p:nvPr/>
          </p:nvSpPr>
          <p:spPr bwMode="auto">
            <a:xfrm>
              <a:off x="4272" y="1200"/>
              <a:ext cx="1112" cy="968"/>
            </a:xfrm>
            <a:custGeom>
              <a:avLst/>
              <a:gdLst>
                <a:gd name="T0" fmla="*/ 48 w 1112"/>
                <a:gd name="T1" fmla="*/ 624 h 968"/>
                <a:gd name="T2" fmla="*/ 96 w 1112"/>
                <a:gd name="T3" fmla="*/ 192 h 968"/>
                <a:gd name="T4" fmla="*/ 528 w 1112"/>
                <a:gd name="T5" fmla="*/ 0 h 968"/>
                <a:gd name="T6" fmla="*/ 960 w 1112"/>
                <a:gd name="T7" fmla="*/ 192 h 968"/>
                <a:gd name="T8" fmla="*/ 1056 w 1112"/>
                <a:gd name="T9" fmla="*/ 768 h 968"/>
                <a:gd name="T10" fmla="*/ 624 w 1112"/>
                <a:gd name="T11" fmla="*/ 912 h 968"/>
                <a:gd name="T12" fmla="*/ 96 w 1112"/>
                <a:gd name="T13" fmla="*/ 912 h 968"/>
                <a:gd name="T14" fmla="*/ 48 w 1112"/>
                <a:gd name="T15" fmla="*/ 624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968"/>
                <a:gd name="T26" fmla="*/ 1112 w 1112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968">
                  <a:moveTo>
                    <a:pt x="48" y="624"/>
                  </a:moveTo>
                  <a:cubicBezTo>
                    <a:pt x="48" y="504"/>
                    <a:pt x="16" y="296"/>
                    <a:pt x="96" y="192"/>
                  </a:cubicBezTo>
                  <a:cubicBezTo>
                    <a:pt x="176" y="88"/>
                    <a:pt x="384" y="0"/>
                    <a:pt x="528" y="0"/>
                  </a:cubicBezTo>
                  <a:cubicBezTo>
                    <a:pt x="672" y="0"/>
                    <a:pt x="872" y="64"/>
                    <a:pt x="960" y="192"/>
                  </a:cubicBezTo>
                  <a:cubicBezTo>
                    <a:pt x="1048" y="320"/>
                    <a:pt x="1112" y="648"/>
                    <a:pt x="1056" y="768"/>
                  </a:cubicBezTo>
                  <a:cubicBezTo>
                    <a:pt x="1000" y="888"/>
                    <a:pt x="784" y="888"/>
                    <a:pt x="624" y="912"/>
                  </a:cubicBezTo>
                  <a:cubicBezTo>
                    <a:pt x="464" y="936"/>
                    <a:pt x="192" y="968"/>
                    <a:pt x="96" y="912"/>
                  </a:cubicBezTo>
                  <a:cubicBezTo>
                    <a:pt x="0" y="856"/>
                    <a:pt x="48" y="744"/>
                    <a:pt x="48" y="624"/>
                  </a:cubicBezTo>
                  <a:close/>
                </a:path>
              </a:pathLst>
            </a:custGeom>
            <a:solidFill>
              <a:srgbClr val="009900"/>
            </a:solidFill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" name="Object 97"/>
            <p:cNvGraphicFramePr>
              <a:graphicFrameLocks noChangeAspect="1"/>
            </p:cNvGraphicFramePr>
            <p:nvPr/>
          </p:nvGraphicFramePr>
          <p:xfrm>
            <a:off x="5184" y="1152"/>
            <a:ext cx="22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152"/>
                          <a:ext cx="22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98"/>
            <p:cNvGraphicFramePr>
              <a:graphicFrameLocks noChangeAspect="1"/>
            </p:cNvGraphicFramePr>
            <p:nvPr/>
          </p:nvGraphicFramePr>
          <p:xfrm>
            <a:off x="5040" y="1776"/>
            <a:ext cx="24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5" imgW="164880" imgH="164880" progId="Equation.3">
                    <p:embed/>
                  </p:oleObj>
                </mc:Choice>
                <mc:Fallback>
                  <p:oleObj name="Equation" r:id="rId5" imgW="164880" imgH="16488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76"/>
                          <a:ext cx="240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357188" y="116363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区域 </a:t>
            </a:r>
            <a:r>
              <a:rPr lang="en-US" altLang="zh-CN" i="1"/>
              <a:t>D </a:t>
            </a:r>
            <a:r>
              <a:rPr lang="zh-CN" altLang="en-US"/>
              <a:t>分类</a:t>
            </a:r>
          </a:p>
        </p:txBody>
      </p:sp>
      <p:sp>
        <p:nvSpPr>
          <p:cNvPr id="3172" name="Text Box 100"/>
          <p:cNvSpPr txBox="1">
            <a:spLocks noChangeArrowheads="1"/>
          </p:cNvSpPr>
          <p:nvPr/>
        </p:nvSpPr>
        <p:spPr bwMode="auto">
          <a:xfrm>
            <a:off x="2590800" y="914400"/>
            <a:ext cx="462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单</a:t>
            </a:r>
            <a:r>
              <a:rPr lang="zh-CN" altLang="en-US"/>
              <a:t>连通区域 </a:t>
            </a:r>
            <a:r>
              <a:rPr lang="en-US" altLang="zh-CN"/>
              <a:t>( </a:t>
            </a:r>
            <a:r>
              <a:rPr lang="zh-CN" altLang="en-US"/>
              <a:t>无</a:t>
            </a:r>
            <a:r>
              <a:rPr lang="zh-CN" altLang="en-US">
                <a:solidFill>
                  <a:schemeClr val="tx2"/>
                </a:solidFill>
              </a:rPr>
              <a:t>“洞”</a:t>
            </a:r>
            <a:r>
              <a:rPr lang="zh-CN" altLang="en-US"/>
              <a:t>区域 </a:t>
            </a:r>
            <a:r>
              <a:rPr lang="en-US" altLang="zh-CN"/>
              <a:t>)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2590800" y="1479550"/>
            <a:ext cx="455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多</a:t>
            </a:r>
            <a:r>
              <a:rPr lang="zh-CN" altLang="en-US"/>
              <a:t>连通区域 </a:t>
            </a:r>
            <a:r>
              <a:rPr lang="en-US" altLang="zh-CN"/>
              <a:t>( </a:t>
            </a:r>
            <a:r>
              <a:rPr lang="zh-CN" altLang="en-US"/>
              <a:t>有</a:t>
            </a:r>
            <a:r>
              <a:rPr lang="zh-CN" altLang="en-US">
                <a:solidFill>
                  <a:schemeClr val="tx2"/>
                </a:solidFill>
              </a:rPr>
              <a:t>“洞”</a:t>
            </a:r>
            <a:r>
              <a:rPr lang="zh-CN" altLang="en-US"/>
              <a:t>区域 </a:t>
            </a:r>
            <a:r>
              <a:rPr lang="en-US" altLang="zh-CN"/>
              <a:t>)</a:t>
            </a:r>
          </a:p>
        </p:txBody>
      </p:sp>
      <p:sp>
        <p:nvSpPr>
          <p:cNvPr id="3174" name="Text Box 102"/>
          <p:cNvSpPr txBox="1">
            <a:spLocks noChangeArrowheads="1"/>
          </p:cNvSpPr>
          <p:nvPr/>
        </p:nvSpPr>
        <p:spPr bwMode="auto">
          <a:xfrm>
            <a:off x="381000" y="22098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域 </a:t>
            </a:r>
            <a:r>
              <a:rPr lang="en-US" altLang="zh-CN" i="1"/>
              <a:t>D </a:t>
            </a:r>
            <a:r>
              <a:rPr lang="zh-CN" altLang="en-US"/>
              <a:t>边界 </a:t>
            </a:r>
            <a:r>
              <a:rPr lang="en-US" altLang="zh-CN" i="1"/>
              <a:t>L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正向</a:t>
            </a:r>
            <a:r>
              <a:rPr lang="en-US" altLang="zh-CN"/>
              <a:t>:  </a:t>
            </a:r>
            <a:r>
              <a:rPr lang="zh-CN" altLang="en-US"/>
              <a:t>沿</a:t>
            </a:r>
            <a:r>
              <a:rPr lang="en-US" altLang="zh-CN" i="1"/>
              <a:t>L</a:t>
            </a:r>
            <a:r>
              <a:rPr lang="zh-CN" altLang="en-US"/>
              <a:t>的正向走，区域始终在左侧 </a:t>
            </a:r>
            <a:r>
              <a:rPr lang="en-US" altLang="zh-CN"/>
              <a:t>.</a:t>
            </a:r>
          </a:p>
        </p:txBody>
      </p:sp>
      <p:sp>
        <p:nvSpPr>
          <p:cNvPr id="3175" name="Freeform 103"/>
          <p:cNvSpPr>
            <a:spLocks/>
          </p:cNvSpPr>
          <p:nvPr/>
        </p:nvSpPr>
        <p:spPr bwMode="auto">
          <a:xfrm>
            <a:off x="7677150" y="600075"/>
            <a:ext cx="685800" cy="711200"/>
          </a:xfrm>
          <a:custGeom>
            <a:avLst/>
            <a:gdLst>
              <a:gd name="T0" fmla="*/ 50800 w 432"/>
              <a:gd name="T1" fmla="*/ 469900 h 448"/>
              <a:gd name="T2" fmla="*/ 50800 w 432"/>
              <a:gd name="T3" fmla="*/ 165100 h 448"/>
              <a:gd name="T4" fmla="*/ 355600 w 432"/>
              <a:gd name="T5" fmla="*/ 12700 h 448"/>
              <a:gd name="T6" fmla="*/ 660400 w 432"/>
              <a:gd name="T7" fmla="*/ 241300 h 448"/>
              <a:gd name="T8" fmla="*/ 508000 w 432"/>
              <a:gd name="T9" fmla="*/ 546100 h 448"/>
              <a:gd name="T10" fmla="*/ 279400 w 432"/>
              <a:gd name="T11" fmla="*/ 698500 h 448"/>
              <a:gd name="T12" fmla="*/ 50800 w 432"/>
              <a:gd name="T13" fmla="*/ 46990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2"/>
              <a:gd name="T22" fmla="*/ 0 h 448"/>
              <a:gd name="T23" fmla="*/ 432 w 432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2" h="448">
                <a:moveTo>
                  <a:pt x="32" y="296"/>
                </a:moveTo>
                <a:cubicBezTo>
                  <a:pt x="8" y="240"/>
                  <a:pt x="0" y="152"/>
                  <a:pt x="32" y="104"/>
                </a:cubicBezTo>
                <a:cubicBezTo>
                  <a:pt x="64" y="56"/>
                  <a:pt x="160" y="0"/>
                  <a:pt x="224" y="8"/>
                </a:cubicBezTo>
                <a:cubicBezTo>
                  <a:pt x="288" y="16"/>
                  <a:pt x="400" y="96"/>
                  <a:pt x="416" y="152"/>
                </a:cubicBezTo>
                <a:cubicBezTo>
                  <a:pt x="432" y="208"/>
                  <a:pt x="360" y="296"/>
                  <a:pt x="320" y="344"/>
                </a:cubicBezTo>
                <a:cubicBezTo>
                  <a:pt x="280" y="392"/>
                  <a:pt x="224" y="448"/>
                  <a:pt x="176" y="440"/>
                </a:cubicBezTo>
                <a:cubicBezTo>
                  <a:pt x="128" y="432"/>
                  <a:pt x="56" y="352"/>
                  <a:pt x="32" y="296"/>
                </a:cubicBezTo>
                <a:close/>
              </a:path>
            </a:pathLst>
          </a:custGeom>
          <a:solidFill>
            <a:srgbClr val="000099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 flipV="1">
            <a:off x="7905750" y="1590675"/>
            <a:ext cx="533400" cy="76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" name="Line 105"/>
          <p:cNvSpPr>
            <a:spLocks noChangeShapeType="1"/>
          </p:cNvSpPr>
          <p:nvPr/>
        </p:nvSpPr>
        <p:spPr bwMode="auto">
          <a:xfrm flipH="1">
            <a:off x="8058150" y="981075"/>
            <a:ext cx="22860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" name="AutoShape 106"/>
          <p:cNvSpPr>
            <a:spLocks/>
          </p:cNvSpPr>
          <p:nvPr/>
        </p:nvSpPr>
        <p:spPr bwMode="auto">
          <a:xfrm>
            <a:off x="2514600" y="10223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381000" y="29718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牛顿</a:t>
            </a:r>
            <a:r>
              <a:rPr lang="en-US" altLang="zh-CN">
                <a:solidFill>
                  <a:srgbClr val="00FFFF"/>
                </a:solidFill>
              </a:rPr>
              <a:t>-</a:t>
            </a:r>
            <a:r>
              <a:rPr lang="zh-CN" altLang="en-US">
                <a:solidFill>
                  <a:srgbClr val="00FFFF"/>
                </a:solidFill>
              </a:rPr>
              <a:t>莱布尼兹公式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457200" y="3733800"/>
            <a:ext cx="547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的一个原函数 </a:t>
            </a:r>
            <a:r>
              <a:rPr lang="en-US" altLang="zh-CN"/>
              <a:t>.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81000" y="4343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格林公式</a:t>
            </a:r>
          </a:p>
        </p:txBody>
      </p:sp>
      <p:graphicFrame>
        <p:nvGraphicFramePr>
          <p:cNvPr id="3184" name="Object 112"/>
          <p:cNvGraphicFramePr>
            <a:graphicFrameLocks noChangeAspect="1"/>
          </p:cNvGraphicFramePr>
          <p:nvPr/>
        </p:nvGraphicFramePr>
        <p:xfrm>
          <a:off x="304800" y="4953000"/>
          <a:ext cx="850423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3504960" imgH="634680" progId="Equation.3">
                  <p:embed/>
                </p:oleObj>
              </mc:Choice>
              <mc:Fallback>
                <p:oleObj name="Equation" r:id="rId7" imgW="3504960" imgH="63468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8504238" cy="1541463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4143375" y="2928938"/>
            <a:ext cx="3786188" cy="677862"/>
            <a:chOff x="4143372" y="2928934"/>
            <a:chExt cx="3786214" cy="677745"/>
          </a:xfrm>
        </p:grpSpPr>
        <p:graphicFrame>
          <p:nvGraphicFramePr>
            <p:cNvPr id="1027" name="Object 109"/>
            <p:cNvGraphicFramePr>
              <a:graphicFrameLocks noChangeAspect="1"/>
            </p:cNvGraphicFramePr>
            <p:nvPr/>
          </p:nvGraphicFramePr>
          <p:xfrm>
            <a:off x="4143372" y="2928934"/>
            <a:ext cx="3786214" cy="677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公式" r:id="rId9" imgW="114120" imgH="215640" progId="Equation.3">
                    <p:embed/>
                  </p:oleObj>
                </mc:Choice>
                <mc:Fallback>
                  <p:oleObj name="公式" r:id="rId9" imgW="114120" imgH="21564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2928934"/>
                          <a:ext cx="3786214" cy="677745"/>
                        </a:xfrm>
                        <a:prstGeom prst="rect">
                          <a:avLst/>
                        </a:prstGeom>
                        <a:solidFill>
                          <a:srgbClr val="008000"/>
                        </a:solidFill>
                        <a:ln w="9525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099"/>
            <p:cNvGraphicFramePr>
              <a:graphicFrameLocks noChangeAspect="1"/>
            </p:cNvGraphicFramePr>
            <p:nvPr/>
          </p:nvGraphicFramePr>
          <p:xfrm>
            <a:off x="4286248" y="2928934"/>
            <a:ext cx="3243383" cy="674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公式" r:id="rId11" imgW="1587240" imgH="330120" progId="Equation.3">
                    <p:embed/>
                  </p:oleObj>
                </mc:Choice>
                <mc:Fallback>
                  <p:oleObj name="公式" r:id="rId11" imgW="1587240" imgH="330120" progId="Equation.3">
                    <p:embed/>
                    <p:pic>
                      <p:nvPicPr>
                        <p:cNvPr id="0" name="Object 409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2928934"/>
                          <a:ext cx="3243383" cy="674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1" grpId="0" autoUpdateAnimBg="0"/>
      <p:bldP spid="3172" grpId="0" autoUpdateAnimBg="0"/>
      <p:bldP spid="3173" grpId="0" autoUpdateAnimBg="0"/>
      <p:bldP spid="3174" grpId="0" autoUpdateAnimBg="0"/>
      <p:bldP spid="3175" grpId="0" animBg="1"/>
      <p:bldP spid="3176" grpId="0" animBg="1"/>
      <p:bldP spid="3177" grpId="0" animBg="1"/>
      <p:bldP spid="3178" grpId="0" animBg="1"/>
      <p:bldP spid="3180" grpId="0" autoUpdateAnimBg="0"/>
      <p:bldP spid="3182" grpId="0" autoUpdateAnimBg="0"/>
      <p:bldP spid="318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68313" y="2747963"/>
          <a:ext cx="49672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公式" r:id="rId3" imgW="2222280" imgH="342720" progId="Equation.3">
                  <p:embed/>
                </p:oleObj>
              </mc:Choice>
              <mc:Fallback>
                <p:oleObj name="公式" r:id="rId3" imgW="2222280" imgH="34272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47963"/>
                        <a:ext cx="4967287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68313" y="3716338"/>
          <a:ext cx="49672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公式" r:id="rId5" imgW="2222280" imgH="330120" progId="Equation.3">
                  <p:embed/>
                </p:oleObj>
              </mc:Choice>
              <mc:Fallback>
                <p:oleObj name="公式" r:id="rId5" imgW="2222280" imgH="33012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16338"/>
                        <a:ext cx="4967287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33400" y="4876800"/>
          <a:ext cx="389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7" imgW="3898800" imgH="698400" progId="Equation.3">
                  <p:embed/>
                </p:oleObj>
              </mc:Choice>
              <mc:Fallback>
                <p:oleObj name="Equation" r:id="rId7" imgW="3898800" imgH="6984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3898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4495800" y="48006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公式" r:id="rId9" imgW="1993680" imgH="838080" progId="Equation.3">
                  <p:embed/>
                </p:oleObj>
              </mc:Choice>
              <mc:Fallback>
                <p:oleObj name="公式" r:id="rId9" imgW="1993680" imgH="8380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00600"/>
                        <a:ext cx="199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609600" y="457200"/>
          <a:ext cx="4800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1" imgW="2133360" imgH="380880" progId="Equation.3">
                  <p:embed/>
                </p:oleObj>
              </mc:Choice>
              <mc:Fallback>
                <p:oleObj name="Equation" r:id="rId11" imgW="2133360" imgH="3808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48006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357188" y="1500188"/>
          <a:ext cx="4716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公式" r:id="rId13" imgW="2171520" imgH="406080" progId="Equation.3">
                  <p:embed/>
                </p:oleObj>
              </mc:Choice>
              <mc:Fallback>
                <p:oleObj name="公式" r:id="rId13" imgW="2171520" imgH="4060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500188"/>
                        <a:ext cx="4716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6248400" y="457200"/>
            <a:ext cx="2422525" cy="2449513"/>
            <a:chOff x="6248400" y="457200"/>
            <a:chExt cx="2422525" cy="2449513"/>
          </a:xfrm>
        </p:grpSpPr>
        <p:grpSp>
          <p:nvGrpSpPr>
            <p:cNvPr id="19470" name="Group 46"/>
            <p:cNvGrpSpPr>
              <a:grpSpLocks/>
            </p:cNvGrpSpPr>
            <p:nvPr/>
          </p:nvGrpSpPr>
          <p:grpSpPr bwMode="auto">
            <a:xfrm>
              <a:off x="6248400" y="457200"/>
              <a:ext cx="2422525" cy="2449513"/>
              <a:chOff x="3936" y="288"/>
              <a:chExt cx="1526" cy="1543"/>
            </a:xfrm>
          </p:grpSpPr>
          <p:grpSp>
            <p:nvGrpSpPr>
              <p:cNvPr id="19471" name="Group 29"/>
              <p:cNvGrpSpPr>
                <a:grpSpLocks/>
              </p:cNvGrpSpPr>
              <p:nvPr/>
            </p:nvGrpSpPr>
            <p:grpSpPr bwMode="auto">
              <a:xfrm>
                <a:off x="3936" y="288"/>
                <a:ext cx="1526" cy="1499"/>
                <a:chOff x="3408" y="1056"/>
                <a:chExt cx="1526" cy="1499"/>
              </a:xfrm>
            </p:grpSpPr>
            <p:sp>
              <p:nvSpPr>
                <p:cNvPr id="19477" name="Oval 30"/>
                <p:cNvSpPr>
                  <a:spLocks noChangeArrowheads="1"/>
                </p:cNvSpPr>
                <p:nvPr/>
              </p:nvSpPr>
              <p:spPr bwMode="auto">
                <a:xfrm>
                  <a:off x="3435" y="1263"/>
                  <a:ext cx="1077" cy="107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Line 31"/>
                <p:cNvSpPr>
                  <a:spLocks noChangeShapeType="1"/>
                </p:cNvSpPr>
                <p:nvPr/>
              </p:nvSpPr>
              <p:spPr bwMode="auto">
                <a:xfrm>
                  <a:off x="3408" y="2358"/>
                  <a:ext cx="141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975" y="1065"/>
                  <a:ext cx="0" cy="12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0" name="Freeform 33"/>
                <p:cNvSpPr>
                  <a:spLocks/>
                </p:cNvSpPr>
                <p:nvPr/>
              </p:nvSpPr>
              <p:spPr bwMode="auto">
                <a:xfrm>
                  <a:off x="3975" y="1792"/>
                  <a:ext cx="539" cy="538"/>
                </a:xfrm>
                <a:custGeom>
                  <a:avLst/>
                  <a:gdLst>
                    <a:gd name="T0" fmla="*/ 0 w 539"/>
                    <a:gd name="T1" fmla="*/ 538 h 538"/>
                    <a:gd name="T2" fmla="*/ 161 w 539"/>
                    <a:gd name="T3" fmla="*/ 517 h 538"/>
                    <a:gd name="T4" fmla="*/ 341 w 539"/>
                    <a:gd name="T5" fmla="*/ 425 h 538"/>
                    <a:gd name="T6" fmla="*/ 455 w 539"/>
                    <a:gd name="T7" fmla="*/ 301 h 538"/>
                    <a:gd name="T8" fmla="*/ 509 w 539"/>
                    <a:gd name="T9" fmla="*/ 193 h 538"/>
                    <a:gd name="T10" fmla="*/ 527 w 539"/>
                    <a:gd name="T11" fmla="*/ 91 h 538"/>
                    <a:gd name="T12" fmla="*/ 539 w 539"/>
                    <a:gd name="T13" fmla="*/ 0 h 5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9"/>
                    <a:gd name="T22" fmla="*/ 0 h 538"/>
                    <a:gd name="T23" fmla="*/ 539 w 539"/>
                    <a:gd name="T24" fmla="*/ 538 h 5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9" h="538">
                      <a:moveTo>
                        <a:pt x="0" y="538"/>
                      </a:moveTo>
                      <a:cubicBezTo>
                        <a:pt x="27" y="535"/>
                        <a:pt x="104" y="536"/>
                        <a:pt x="161" y="517"/>
                      </a:cubicBezTo>
                      <a:cubicBezTo>
                        <a:pt x="218" y="498"/>
                        <a:pt x="292" y="461"/>
                        <a:pt x="341" y="425"/>
                      </a:cubicBezTo>
                      <a:cubicBezTo>
                        <a:pt x="390" y="389"/>
                        <a:pt x="427" y="340"/>
                        <a:pt x="455" y="301"/>
                      </a:cubicBezTo>
                      <a:cubicBezTo>
                        <a:pt x="483" y="262"/>
                        <a:pt x="497" y="228"/>
                        <a:pt x="509" y="193"/>
                      </a:cubicBezTo>
                      <a:cubicBezTo>
                        <a:pt x="521" y="158"/>
                        <a:pt x="522" y="123"/>
                        <a:pt x="527" y="91"/>
                      </a:cubicBezTo>
                      <a:cubicBezTo>
                        <a:pt x="532" y="59"/>
                        <a:pt x="537" y="19"/>
                        <a:pt x="539" y="0"/>
                      </a:cubicBezTo>
                    </a:path>
                  </a:pathLst>
                </a:custGeom>
                <a:noFill/>
                <a:ln w="5715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1" name="Freeform 34"/>
                <p:cNvSpPr>
                  <a:spLocks/>
                </p:cNvSpPr>
                <p:nvPr/>
              </p:nvSpPr>
              <p:spPr bwMode="auto">
                <a:xfrm>
                  <a:off x="4202" y="2132"/>
                  <a:ext cx="199" cy="141"/>
                </a:xfrm>
                <a:custGeom>
                  <a:avLst/>
                  <a:gdLst>
                    <a:gd name="T0" fmla="*/ 0 w 199"/>
                    <a:gd name="T1" fmla="*/ 141 h 141"/>
                    <a:gd name="T2" fmla="*/ 114 w 199"/>
                    <a:gd name="T3" fmla="*/ 85 h 141"/>
                    <a:gd name="T4" fmla="*/ 199 w 199"/>
                    <a:gd name="T5" fmla="*/ 0 h 141"/>
                    <a:gd name="T6" fmla="*/ 0 60000 65536"/>
                    <a:gd name="T7" fmla="*/ 0 60000 65536"/>
                    <a:gd name="T8" fmla="*/ 0 60000 65536"/>
                    <a:gd name="T9" fmla="*/ 0 w 199"/>
                    <a:gd name="T10" fmla="*/ 0 h 141"/>
                    <a:gd name="T11" fmla="*/ 199 w 199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" h="141">
                      <a:moveTo>
                        <a:pt x="0" y="141"/>
                      </a:moveTo>
                      <a:cubicBezTo>
                        <a:pt x="40" y="125"/>
                        <a:pt x="81" y="109"/>
                        <a:pt x="114" y="85"/>
                      </a:cubicBezTo>
                      <a:cubicBezTo>
                        <a:pt x="147" y="61"/>
                        <a:pt x="173" y="30"/>
                        <a:pt x="199" y="0"/>
                      </a:cubicBezTo>
                    </a:path>
                  </a:pathLst>
                </a:custGeom>
                <a:noFill/>
                <a:ln w="571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66" name="Object 35"/>
                <p:cNvGraphicFramePr>
                  <a:graphicFrameLocks noChangeAspect="1"/>
                </p:cNvGraphicFramePr>
                <p:nvPr/>
              </p:nvGraphicFramePr>
              <p:xfrm>
                <a:off x="3988" y="1056"/>
                <a:ext cx="16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1" name="公式" r:id="rId15" imgW="253800" imgH="317160" progId="Equation.3">
                        <p:embed/>
                      </p:oleObj>
                    </mc:Choice>
                    <mc:Fallback>
                      <p:oleObj name="公式" r:id="rId15" imgW="253800" imgH="317160" progId="Equation.3">
                        <p:embed/>
                        <p:pic>
                          <p:nvPicPr>
                            <p:cNvPr id="0" name="Object 35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8" y="1056"/>
                              <a:ext cx="160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7" name="Object 36"/>
                <p:cNvGraphicFramePr>
                  <a:graphicFrameLocks noChangeAspect="1"/>
                </p:cNvGraphicFramePr>
                <p:nvPr/>
              </p:nvGraphicFramePr>
              <p:xfrm>
                <a:off x="3883" y="2355"/>
                <a:ext cx="184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2" name="公式" r:id="rId17" imgW="291960" imgH="317160" progId="Equation.3">
                        <p:embed/>
                      </p:oleObj>
                    </mc:Choice>
                    <mc:Fallback>
                      <p:oleObj name="公式" r:id="rId17" imgW="291960" imgH="317160" progId="Equation.3">
                        <p:embed/>
                        <p:pic>
                          <p:nvPicPr>
                            <p:cNvPr id="0" name="Object 36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3" y="2355"/>
                              <a:ext cx="184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8" name="Object 37"/>
                <p:cNvGraphicFramePr>
                  <a:graphicFrameLocks noChangeAspect="1"/>
                </p:cNvGraphicFramePr>
                <p:nvPr/>
              </p:nvGraphicFramePr>
              <p:xfrm>
                <a:off x="4518" y="1668"/>
                <a:ext cx="416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3" name="公式" r:id="rId19" imgW="660240" imgH="393480" progId="Equation.3">
                        <p:embed/>
                      </p:oleObj>
                    </mc:Choice>
                    <mc:Fallback>
                      <p:oleObj name="公式" r:id="rId19" imgW="660240" imgH="393480" progId="Equation.3">
                        <p:embed/>
                        <p:pic>
                          <p:nvPicPr>
                            <p:cNvPr id="0" name="Object 37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8" y="1668"/>
                              <a:ext cx="416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69" name="Object 38"/>
                <p:cNvGraphicFramePr>
                  <a:graphicFrameLocks noChangeAspect="1"/>
                </p:cNvGraphicFramePr>
                <p:nvPr/>
              </p:nvGraphicFramePr>
              <p:xfrm>
                <a:off x="4202" y="1983"/>
                <a:ext cx="168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4" name="公式" r:id="rId21" imgW="266400" imgH="291960" progId="Equation.3">
                        <p:embed/>
                      </p:oleObj>
                    </mc:Choice>
                    <mc:Fallback>
                      <p:oleObj name="公式" r:id="rId21" imgW="266400" imgH="291960" progId="Equation.3">
                        <p:embed/>
                        <p:pic>
                          <p:nvPicPr>
                            <p:cNvPr id="0" name="Object 3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02" y="1983"/>
                              <a:ext cx="168" cy="1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472" name="Group 39"/>
              <p:cNvGrpSpPr>
                <a:grpSpLocks/>
              </p:cNvGrpSpPr>
              <p:nvPr/>
            </p:nvGrpSpPr>
            <p:grpSpPr bwMode="auto">
              <a:xfrm>
                <a:off x="4512" y="1008"/>
                <a:ext cx="769" cy="823"/>
                <a:chOff x="4405" y="2865"/>
                <a:chExt cx="769" cy="823"/>
              </a:xfrm>
            </p:grpSpPr>
            <p:sp>
              <p:nvSpPr>
                <p:cNvPr id="1947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942" y="2865"/>
                  <a:ext cx="0" cy="566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4" name="Line 41"/>
                <p:cNvSpPr>
                  <a:spLocks noChangeShapeType="1"/>
                </p:cNvSpPr>
                <p:nvPr/>
              </p:nvSpPr>
              <p:spPr bwMode="auto">
                <a:xfrm>
                  <a:off x="4405" y="3431"/>
                  <a:ext cx="537" cy="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5" name="Line 42"/>
                <p:cNvSpPr>
                  <a:spLocks noChangeShapeType="1"/>
                </p:cNvSpPr>
                <p:nvPr/>
              </p:nvSpPr>
              <p:spPr bwMode="auto">
                <a:xfrm>
                  <a:off x="4632" y="3431"/>
                  <a:ext cx="199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944" y="3120"/>
                  <a:ext cx="0" cy="226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64" name="Object 44"/>
                <p:cNvGraphicFramePr>
                  <a:graphicFrameLocks noChangeAspect="1"/>
                </p:cNvGraphicFramePr>
                <p:nvPr/>
              </p:nvGraphicFramePr>
              <p:xfrm>
                <a:off x="4742" y="3440"/>
                <a:ext cx="43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5" name="公式" r:id="rId23" imgW="685800" imgH="393480" progId="Equation.3">
                        <p:embed/>
                      </p:oleObj>
                    </mc:Choice>
                    <mc:Fallback>
                      <p:oleObj name="公式" r:id="rId23" imgW="685800" imgH="393480" progId="Equation.3">
                        <p:embed/>
                        <p:pic>
                          <p:nvPicPr>
                            <p:cNvPr id="0" name="Object 4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2" y="3440"/>
                              <a:ext cx="432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6" name="Object 7"/>
            <p:cNvGraphicFramePr>
              <a:graphicFrameLocks noChangeAspect="1"/>
            </p:cNvGraphicFramePr>
            <p:nvPr/>
          </p:nvGraphicFramePr>
          <p:xfrm>
            <a:off x="8072462" y="1928802"/>
            <a:ext cx="377847" cy="485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6" name="Equation" r:id="rId25" imgW="177480" imgH="228600" progId="Equation.DSMT4">
                    <p:embed/>
                  </p:oleObj>
                </mc:Choice>
                <mc:Fallback>
                  <p:oleObj name="Equation" r:id="rId25" imgW="177480" imgH="228600" progId="Equation.DSMT4">
                    <p:embed/>
                    <p:pic>
                      <p:nvPicPr>
                        <p:cNvPr id="0" name="Picture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2462" y="1928802"/>
                          <a:ext cx="377847" cy="4858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304800"/>
            <a:ext cx="14478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66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57200" y="1828800"/>
            <a:ext cx="608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1. </a:t>
            </a:r>
            <a:r>
              <a:rPr lang="zh-CN" altLang="en-US">
                <a:latin typeface="楷体_GB2312" pitchFamily="49" charset="-122"/>
              </a:rPr>
              <a:t>格林公式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适用于单、复连通区域</a:t>
            </a:r>
            <a:r>
              <a:rPr lang="en-US" altLang="zh-CN"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70656" name="Object 0"/>
          <p:cNvGraphicFramePr>
            <a:graphicFrameLocks noChangeAspect="1"/>
          </p:cNvGraphicFramePr>
          <p:nvPr/>
        </p:nvGraphicFramePr>
        <p:xfrm>
          <a:off x="496888" y="2286000"/>
          <a:ext cx="790575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3" imgW="3733560" imgH="634680" progId="Equation.3">
                  <p:embed/>
                </p:oleObj>
              </mc:Choice>
              <mc:Fallback>
                <p:oleObj name="公式" r:id="rId3" imgW="3733560" imgH="6346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286000"/>
                        <a:ext cx="790575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81000" y="3478213"/>
            <a:ext cx="57483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楷体_GB2312" pitchFamily="49" charset="-122"/>
              </a:rPr>
              <a:t>其中，</a:t>
            </a:r>
            <a:r>
              <a:rPr lang="en-US" altLang="zh-CN" i="1"/>
              <a:t>L </a:t>
            </a:r>
            <a:r>
              <a:rPr lang="zh-CN" altLang="en-US"/>
              <a:t>是 </a:t>
            </a:r>
            <a:r>
              <a:rPr lang="en-US" altLang="zh-CN" i="1"/>
              <a:t>D </a:t>
            </a:r>
            <a:r>
              <a:rPr lang="zh-CN" altLang="en-US">
                <a:latin typeface="楷体_GB2312" pitchFamily="49" charset="-122"/>
              </a:rPr>
              <a:t>的边界正向封闭曲线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81000" y="1066800"/>
            <a:ext cx="8220075" cy="5191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大前提：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),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在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上具有连续一阶偏导数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381000" y="4038600"/>
            <a:ext cx="8294688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复连通时边界曲线不止一条，都要考虑进去，</a:t>
            </a:r>
          </a:p>
          <a:p>
            <a:pPr>
              <a:lnSpc>
                <a:spcPct val="145000"/>
              </a:lnSpc>
            </a:pPr>
            <a:r>
              <a:rPr lang="zh-CN" altLang="en-US">
                <a:latin typeface="楷体_GB2312" pitchFamily="49" charset="-122"/>
              </a:rPr>
              <a:t>且要注意曲线的方向！如，</a:t>
            </a:r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788988" y="5486400"/>
          <a:ext cx="50561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5" imgW="2387520" imgH="469800" progId="Equation.3">
                  <p:embed/>
                </p:oleObj>
              </mc:Choice>
              <mc:Fallback>
                <p:oleObj name="公式" r:id="rId5" imgW="238752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486400"/>
                        <a:ext cx="505618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400800" y="4724400"/>
            <a:ext cx="2154238" cy="1524000"/>
            <a:chOff x="4032" y="2976"/>
            <a:chExt cx="1357" cy="960"/>
          </a:xfrm>
        </p:grpSpPr>
        <p:grpSp>
          <p:nvGrpSpPr>
            <p:cNvPr id="20490" name="Group 47"/>
            <p:cNvGrpSpPr>
              <a:grpSpLocks/>
            </p:cNvGrpSpPr>
            <p:nvPr/>
          </p:nvGrpSpPr>
          <p:grpSpPr bwMode="auto">
            <a:xfrm>
              <a:off x="4032" y="2976"/>
              <a:ext cx="1357" cy="960"/>
              <a:chOff x="4080" y="2976"/>
              <a:chExt cx="1357" cy="960"/>
            </a:xfrm>
          </p:grpSpPr>
          <p:sp>
            <p:nvSpPr>
              <p:cNvPr id="20492" name="Oval 38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1344" cy="816"/>
              </a:xfrm>
              <a:prstGeom prst="ellipse">
                <a:avLst/>
              </a:prstGeom>
              <a:solidFill>
                <a:srgbClr val="008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3" name="Oval 41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3200" i="1"/>
              </a:p>
            </p:txBody>
          </p:sp>
          <p:sp>
            <p:nvSpPr>
              <p:cNvPr id="20494" name="Line 42"/>
              <p:cNvSpPr>
                <a:spLocks noChangeShapeType="1"/>
              </p:cNvSpPr>
              <p:nvPr/>
            </p:nvSpPr>
            <p:spPr bwMode="auto">
              <a:xfrm flipH="1">
                <a:off x="4320" y="3120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43"/>
              <p:cNvSpPr>
                <a:spLocks noChangeShapeType="1"/>
              </p:cNvSpPr>
              <p:nvPr/>
            </p:nvSpPr>
            <p:spPr bwMode="auto">
              <a:xfrm rot="16200000" flipV="1">
                <a:off x="4584" y="3576"/>
                <a:ext cx="48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Text Box 44"/>
              <p:cNvSpPr txBox="1">
                <a:spLocks noChangeArrowheads="1"/>
              </p:cNvSpPr>
              <p:nvPr/>
            </p:nvSpPr>
            <p:spPr bwMode="auto">
              <a:xfrm>
                <a:off x="5184" y="2976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L</a:t>
                </a:r>
              </a:p>
            </p:txBody>
          </p:sp>
          <p:sp>
            <p:nvSpPr>
              <p:cNvPr id="20497" name="Rectangle 46"/>
              <p:cNvSpPr>
                <a:spLocks noChangeArrowheads="1"/>
              </p:cNvSpPr>
              <p:nvPr/>
            </p:nvSpPr>
            <p:spPr bwMode="auto">
              <a:xfrm>
                <a:off x="4848" y="3264"/>
                <a:ext cx="18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i="1">
                    <a:solidFill>
                      <a:srgbClr val="FF6699"/>
                    </a:solidFill>
                  </a:rPr>
                  <a:t>l</a:t>
                </a:r>
              </a:p>
            </p:txBody>
          </p:sp>
        </p:grpSp>
        <p:sp>
          <p:nvSpPr>
            <p:cNvPr id="20491" name="Text Box 48"/>
            <p:cNvSpPr txBox="1">
              <a:spLocks noChangeArrowheads="1"/>
            </p:cNvSpPr>
            <p:nvPr/>
          </p:nvSpPr>
          <p:spPr bwMode="auto">
            <a:xfrm>
              <a:off x="5040" y="345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 autoUpdateAnimBg="0"/>
      <p:bldP spid="12318" grpId="0" autoUpdateAnimBg="0"/>
      <p:bldP spid="12319" grpId="0" animBg="1" autoUpdateAnimBg="0"/>
      <p:bldP spid="123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85750"/>
            <a:ext cx="62484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平面上曲线积分与路径无关的条件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743200" y="4267200"/>
          <a:ext cx="2730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730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42938" y="1000125"/>
            <a:ext cx="547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 </a:t>
            </a:r>
            <a:r>
              <a:rPr lang="zh-CN" altLang="en-US">
                <a:latin typeface="楷体_GB2312" pitchFamily="49" charset="-122"/>
              </a:rPr>
              <a:t>曲线积分与路径无关的概念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09600" y="3200400"/>
            <a:ext cx="792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(2) </a:t>
            </a:r>
            <a:r>
              <a:rPr lang="zh-CN" altLang="en-US">
                <a:latin typeface="楷体_GB2312" pitchFamily="49" charset="-122"/>
              </a:rPr>
              <a:t>平面区域 </a:t>
            </a:r>
            <a:r>
              <a:rPr lang="en-US" altLang="zh-CN"/>
              <a:t>G </a:t>
            </a:r>
            <a:r>
              <a:rPr lang="zh-CN" altLang="en-US">
                <a:latin typeface="楷体_GB2312" pitchFamily="49" charset="-122"/>
              </a:rPr>
              <a:t>单连通，曲线积分与路径无关</a:t>
            </a:r>
          </a:p>
        </p:txBody>
      </p:sp>
      <p:sp>
        <p:nvSpPr>
          <p:cNvPr id="53260" name="AutoShape 12"/>
          <p:cNvSpPr>
            <a:spLocks noChangeArrowheads="1"/>
          </p:cNvSpPr>
          <p:nvPr/>
        </p:nvSpPr>
        <p:spPr bwMode="auto">
          <a:xfrm>
            <a:off x="3657600" y="37338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3657600" y="5334000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63" name="Object 7"/>
          <p:cNvGraphicFramePr>
            <a:graphicFrameLocks noChangeAspect="1"/>
          </p:cNvGraphicFramePr>
          <p:nvPr/>
        </p:nvGraphicFramePr>
        <p:xfrm>
          <a:off x="1500188" y="1643063"/>
          <a:ext cx="4775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公式" r:id="rId5" imgW="2006280" imgH="330120" progId="Equation.3">
                  <p:embed/>
                </p:oleObj>
              </mc:Choice>
              <mc:Fallback>
                <p:oleObj name="公式" r:id="rId5" imgW="2006280" imgH="33012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643063"/>
                        <a:ext cx="47752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2286000" y="2428875"/>
          <a:ext cx="3000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7" imgW="1218960" imgH="317160" progId="Equation.3">
                  <p:embed/>
                </p:oleObj>
              </mc:Choice>
              <mc:Fallback>
                <p:oleObj name="公式" r:id="rId7" imgW="1218960" imgH="31716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28875"/>
                        <a:ext cx="30003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2571750" y="5929313"/>
          <a:ext cx="3000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9" imgW="1218960" imgH="317160" progId="Equation.3">
                  <p:embed/>
                </p:oleObj>
              </mc:Choice>
              <mc:Fallback>
                <p:oleObj name="公式" r:id="rId9" imgW="1218960" imgH="31716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929313"/>
                        <a:ext cx="30003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  <p:bldP spid="53259" grpId="0" autoUpdateAnimBg="0"/>
      <p:bldP spid="53260" grpId="0" animBg="1"/>
      <p:bldP spid="532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4419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注意各定理的使用条件！</a:t>
            </a:r>
          </a:p>
        </p:txBody>
      </p:sp>
      <p:graphicFrame>
        <p:nvGraphicFramePr>
          <p:cNvPr id="71680" name="Object 0"/>
          <p:cNvGraphicFramePr>
            <a:graphicFrameLocks noChangeAspect="1"/>
          </p:cNvGraphicFramePr>
          <p:nvPr/>
        </p:nvGraphicFramePr>
        <p:xfrm>
          <a:off x="2209800" y="3886200"/>
          <a:ext cx="3352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333440" imgH="406080" progId="Equation.3">
                  <p:embed/>
                </p:oleObj>
              </mc:Choice>
              <mc:Fallback>
                <p:oleObj name="Equation" r:id="rId3" imgW="133344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3528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33400" y="327660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正向闭曲线 </a:t>
            </a:r>
            <a:r>
              <a:rPr lang="en-US" altLang="zh-CN" i="1"/>
              <a:t>L </a:t>
            </a:r>
            <a:r>
              <a:rPr lang="zh-CN" altLang="en-US"/>
              <a:t>所围区域 </a:t>
            </a:r>
            <a:r>
              <a:rPr lang="en-US" altLang="zh-CN" i="1"/>
              <a:t>D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FFFF"/>
                </a:solidFill>
              </a:rPr>
              <a:t>面积公式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14400" y="1752600"/>
            <a:ext cx="4594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Green </a:t>
            </a:r>
            <a:r>
              <a:rPr lang="zh-CN" altLang="en-US"/>
              <a:t>公式： 偏导连续！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790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曲线积分与路径无关： 单连通，偏导连续！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utoUpdateAnimBg="0"/>
      <p:bldP spid="55303" grpId="0" autoUpdateAnimBg="0"/>
      <p:bldP spid="553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3566" name="Text Box 1035"/>
          <p:cNvSpPr txBox="1">
            <a:spLocks noChangeArrowheads="1"/>
          </p:cNvSpPr>
          <p:nvPr/>
        </p:nvSpPr>
        <p:spPr bwMode="auto">
          <a:xfrm>
            <a:off x="381000" y="10668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23554" name="Object 1076"/>
          <p:cNvGraphicFramePr>
            <a:graphicFrameLocks noChangeAspect="1"/>
          </p:cNvGraphicFramePr>
          <p:nvPr/>
        </p:nvGraphicFramePr>
        <p:xfrm>
          <a:off x="304800" y="1066800"/>
          <a:ext cx="7924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7594560" imgH="1130040" progId="Equation.3">
                  <p:embed/>
                </p:oleObj>
              </mc:Choice>
              <mc:Fallback>
                <p:oleObj name="Equation" r:id="rId3" imgW="7594560" imgH="1130040" progId="Equation.3">
                  <p:embed/>
                  <p:pic>
                    <p:nvPicPr>
                      <p:cNvPr id="0" name="Object 107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79248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95"/>
          <p:cNvGrpSpPr>
            <a:grpSpLocks/>
          </p:cNvGrpSpPr>
          <p:nvPr/>
        </p:nvGrpSpPr>
        <p:grpSpPr bwMode="auto">
          <a:xfrm>
            <a:off x="6492875" y="3505200"/>
            <a:ext cx="2309813" cy="2205038"/>
            <a:chOff x="4090" y="2064"/>
            <a:chExt cx="1455" cy="1389"/>
          </a:xfrm>
        </p:grpSpPr>
        <p:sp>
          <p:nvSpPr>
            <p:cNvPr id="23569" name="Line 1078"/>
            <p:cNvSpPr>
              <a:spLocks noChangeShapeType="1"/>
            </p:cNvSpPr>
            <p:nvPr/>
          </p:nvSpPr>
          <p:spPr bwMode="auto">
            <a:xfrm>
              <a:off x="4090" y="3226"/>
              <a:ext cx="14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079"/>
            <p:cNvSpPr>
              <a:spLocks noChangeShapeType="1"/>
            </p:cNvSpPr>
            <p:nvPr/>
          </p:nvSpPr>
          <p:spPr bwMode="auto">
            <a:xfrm flipV="1">
              <a:off x="4359" y="2064"/>
              <a:ext cx="0" cy="1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080"/>
            <p:cNvSpPr>
              <a:spLocks noChangeShapeType="1"/>
            </p:cNvSpPr>
            <p:nvPr/>
          </p:nvSpPr>
          <p:spPr bwMode="auto">
            <a:xfrm>
              <a:off x="4359" y="3226"/>
              <a:ext cx="85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081"/>
            <p:cNvSpPr>
              <a:spLocks noChangeShapeType="1"/>
            </p:cNvSpPr>
            <p:nvPr/>
          </p:nvSpPr>
          <p:spPr bwMode="auto">
            <a:xfrm rot="-5400000">
              <a:off x="3935" y="2802"/>
              <a:ext cx="85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1082"/>
            <p:cNvSpPr>
              <a:spLocks noChangeShapeType="1"/>
            </p:cNvSpPr>
            <p:nvPr/>
          </p:nvSpPr>
          <p:spPr bwMode="auto">
            <a:xfrm>
              <a:off x="4359" y="2377"/>
              <a:ext cx="850" cy="85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9" name="Object 1083"/>
            <p:cNvGraphicFramePr>
              <a:graphicFrameLocks noChangeAspect="1"/>
            </p:cNvGraphicFramePr>
            <p:nvPr/>
          </p:nvGraphicFramePr>
          <p:xfrm>
            <a:off x="5385" y="329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3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Object 10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5" y="3292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1084"/>
            <p:cNvGraphicFramePr>
              <a:graphicFrameLocks noChangeAspect="1"/>
            </p:cNvGraphicFramePr>
            <p:nvPr/>
          </p:nvGraphicFramePr>
          <p:xfrm>
            <a:off x="4360" y="206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4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Object 108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206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085"/>
            <p:cNvGraphicFramePr>
              <a:graphicFrameLocks noChangeAspect="1"/>
            </p:cNvGraphicFramePr>
            <p:nvPr/>
          </p:nvGraphicFramePr>
          <p:xfrm>
            <a:off x="4175" y="322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5" name="公式" r:id="rId9" imgW="291960" imgH="317160" progId="Equation.3">
                    <p:embed/>
                  </p:oleObj>
                </mc:Choice>
                <mc:Fallback>
                  <p:oleObj name="公式" r:id="rId9" imgW="291960" imgH="317160" progId="Equation.3">
                    <p:embed/>
                    <p:pic>
                      <p:nvPicPr>
                        <p:cNvPr id="0" name="Object 108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322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1086"/>
            <p:cNvGraphicFramePr>
              <a:graphicFrameLocks noChangeAspect="1"/>
            </p:cNvGraphicFramePr>
            <p:nvPr/>
          </p:nvGraphicFramePr>
          <p:xfrm>
            <a:off x="4229" y="229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6" name="公式" r:id="rId11" imgW="177480" imgH="304560" progId="Equation.3">
                    <p:embed/>
                  </p:oleObj>
                </mc:Choice>
                <mc:Fallback>
                  <p:oleObj name="公式" r:id="rId11" imgW="177480" imgH="304560" progId="Equation.3">
                    <p:embed/>
                    <p:pic>
                      <p:nvPicPr>
                        <p:cNvPr id="0" name="Object 108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229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1087"/>
            <p:cNvGraphicFramePr>
              <a:graphicFrameLocks noChangeAspect="1"/>
            </p:cNvGraphicFramePr>
            <p:nvPr/>
          </p:nvGraphicFramePr>
          <p:xfrm>
            <a:off x="5153" y="3261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7" name="公式" r:id="rId13" imgW="177480" imgH="304560" progId="Equation.3">
                    <p:embed/>
                  </p:oleObj>
                </mc:Choice>
                <mc:Fallback>
                  <p:oleObj name="公式" r:id="rId13" imgW="177480" imgH="304560" progId="Equation.3">
                    <p:embed/>
                    <p:pic>
                      <p:nvPicPr>
                        <p:cNvPr id="0" name="Object 108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" y="3261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088"/>
            <p:cNvGraphicFramePr>
              <a:graphicFrameLocks noChangeAspect="1"/>
            </p:cNvGraphicFramePr>
            <p:nvPr/>
          </p:nvGraphicFramePr>
          <p:xfrm>
            <a:off x="4520" y="2886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8" name="公式" r:id="rId14" imgW="317160" imgH="291960" progId="Equation.3">
                    <p:embed/>
                  </p:oleObj>
                </mc:Choice>
                <mc:Fallback>
                  <p:oleObj name="公式" r:id="rId14" imgW="317160" imgH="291960" progId="Equation.3">
                    <p:embed/>
                    <p:pic>
                      <p:nvPicPr>
                        <p:cNvPr id="0" name="Object 108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886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77" name="Object 1089"/>
          <p:cNvGraphicFramePr>
            <a:graphicFrameLocks noChangeAspect="1"/>
          </p:cNvGraphicFramePr>
          <p:nvPr/>
        </p:nvGraphicFramePr>
        <p:xfrm>
          <a:off x="1219200" y="2514600"/>
          <a:ext cx="525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16" imgW="5029200" imgH="431640" progId="Equation.3">
                  <p:embed/>
                </p:oleObj>
              </mc:Choice>
              <mc:Fallback>
                <p:oleObj name="Equation" r:id="rId16" imgW="5029200" imgH="431640" progId="Equation.3">
                  <p:embed/>
                  <p:pic>
                    <p:nvPicPr>
                      <p:cNvPr id="0" name="Object 10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5257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8" name="Object 1090"/>
          <p:cNvGraphicFramePr>
            <a:graphicFrameLocks noChangeAspect="1"/>
          </p:cNvGraphicFramePr>
          <p:nvPr/>
        </p:nvGraphicFramePr>
        <p:xfrm>
          <a:off x="457200" y="3124200"/>
          <a:ext cx="5816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18" imgW="5816520" imgH="1002960" progId="Equation.3">
                  <p:embed/>
                </p:oleObj>
              </mc:Choice>
              <mc:Fallback>
                <p:oleObj name="Equation" r:id="rId18" imgW="5816520" imgH="1002960" progId="Equation.3">
                  <p:embed/>
                  <p:pic>
                    <p:nvPicPr>
                      <p:cNvPr id="0" name="Object 10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5816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9" name="Object 1091"/>
          <p:cNvGraphicFramePr>
            <a:graphicFrameLocks noChangeAspect="1"/>
          </p:cNvGraphicFramePr>
          <p:nvPr/>
        </p:nvGraphicFramePr>
        <p:xfrm>
          <a:off x="2514600" y="4267200"/>
          <a:ext cx="1638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20" imgW="1638000" imgH="812520" progId="Equation.3">
                  <p:embed/>
                </p:oleObj>
              </mc:Choice>
              <mc:Fallback>
                <p:oleObj name="Equation" r:id="rId20" imgW="1638000" imgH="812520" progId="Equation.3">
                  <p:embed/>
                  <p:pic>
                    <p:nvPicPr>
                      <p:cNvPr id="0" name="Object 10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16383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0" name="Object 1092"/>
          <p:cNvGraphicFramePr>
            <a:graphicFrameLocks noChangeAspect="1"/>
          </p:cNvGraphicFramePr>
          <p:nvPr/>
        </p:nvGraphicFramePr>
        <p:xfrm>
          <a:off x="2514600" y="5181600"/>
          <a:ext cx="2971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22" imgW="2869920" imgH="838080" progId="Equation.3">
                  <p:embed/>
                </p:oleObj>
              </mc:Choice>
              <mc:Fallback>
                <p:oleObj name="Equation" r:id="rId22" imgW="2869920" imgH="838080" progId="Equation.3">
                  <p:embed/>
                  <p:pic>
                    <p:nvPicPr>
                      <p:cNvPr id="0" name="Object 10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29718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2" name="Text Box 1094"/>
          <p:cNvSpPr txBox="1">
            <a:spLocks noChangeArrowheads="1"/>
          </p:cNvSpPr>
          <p:nvPr/>
        </p:nvSpPr>
        <p:spPr bwMode="auto">
          <a:xfrm>
            <a:off x="457200" y="2438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2</a:t>
            </a:r>
            <a:r>
              <a:rPr lang="en-US" altLang="zh-CN" sz="2800" b="1" dirty="0" smtClean="0"/>
              <a:t>.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454650" y="2813050"/>
            <a:ext cx="3459163" cy="1930400"/>
            <a:chOff x="3436" y="1532"/>
            <a:chExt cx="2179" cy="1216"/>
          </a:xfrm>
        </p:grpSpPr>
        <p:graphicFrame>
          <p:nvGraphicFramePr>
            <p:cNvPr id="26636" name="Object 10"/>
            <p:cNvGraphicFramePr>
              <a:graphicFrameLocks noChangeAspect="1"/>
            </p:cNvGraphicFramePr>
            <p:nvPr/>
          </p:nvGraphicFramePr>
          <p:xfrm>
            <a:off x="5495" y="2636"/>
            <a:ext cx="12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0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5" y="2636"/>
                          <a:ext cx="120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61"/>
            <p:cNvSpPr>
              <a:spLocks noChangeShapeType="1"/>
            </p:cNvSpPr>
            <p:nvPr/>
          </p:nvSpPr>
          <p:spPr bwMode="auto">
            <a:xfrm>
              <a:off x="3436" y="2579"/>
              <a:ext cx="2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62"/>
            <p:cNvSpPr>
              <a:spLocks noChangeShapeType="1"/>
            </p:cNvSpPr>
            <p:nvPr/>
          </p:nvSpPr>
          <p:spPr bwMode="auto">
            <a:xfrm flipV="1">
              <a:off x="4176" y="1532"/>
              <a:ext cx="0" cy="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7" name="Object 11"/>
            <p:cNvGraphicFramePr>
              <a:graphicFrameLocks noChangeAspect="1"/>
            </p:cNvGraphicFramePr>
            <p:nvPr/>
          </p:nvGraphicFramePr>
          <p:xfrm>
            <a:off x="4247" y="1532"/>
            <a:ext cx="12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1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0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532"/>
                          <a:ext cx="120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2"/>
            <p:cNvGraphicFramePr>
              <a:graphicFrameLocks noChangeAspect="1"/>
            </p:cNvGraphicFramePr>
            <p:nvPr/>
          </p:nvGraphicFramePr>
          <p:xfrm>
            <a:off x="4029" y="2588"/>
            <a:ext cx="139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2" name="公式" r:id="rId7" imgW="291960" imgH="317160" progId="Equation.3">
                    <p:embed/>
                  </p:oleObj>
                </mc:Choice>
                <mc:Fallback>
                  <p:oleObj name="公式" r:id="rId7" imgW="291960" imgH="31716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2588"/>
                          <a:ext cx="139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67912"/>
              </p:ext>
            </p:extLst>
          </p:nvPr>
        </p:nvGraphicFramePr>
        <p:xfrm>
          <a:off x="304800" y="410220"/>
          <a:ext cx="83820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9" imgW="7505640" imgH="2298600" progId="Equation.3">
                  <p:embed/>
                </p:oleObj>
              </mc:Choice>
              <mc:Fallback>
                <p:oleObj name="Equation" r:id="rId9" imgW="7505640" imgH="229860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0220"/>
                        <a:ext cx="8382000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5562600" y="4495800"/>
            <a:ext cx="28162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6400800" y="3124200"/>
            <a:ext cx="2276475" cy="1597025"/>
            <a:chOff x="4032" y="1728"/>
            <a:chExt cx="1434" cy="1006"/>
          </a:xfrm>
        </p:grpSpPr>
        <p:sp>
          <p:nvSpPr>
            <p:cNvPr id="26651" name="Line 64"/>
            <p:cNvSpPr>
              <a:spLocks noChangeShapeType="1"/>
            </p:cNvSpPr>
            <p:nvPr/>
          </p:nvSpPr>
          <p:spPr bwMode="auto">
            <a:xfrm>
              <a:off x="4176" y="1872"/>
              <a:ext cx="1160" cy="707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2" name="Object 6"/>
            <p:cNvGraphicFramePr>
              <a:graphicFrameLocks noChangeAspect="1"/>
            </p:cNvGraphicFramePr>
            <p:nvPr/>
          </p:nvGraphicFramePr>
          <p:xfrm>
            <a:off x="5328" y="2352"/>
            <a:ext cx="1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4" name="公式" r:id="rId11" imgW="291960" imgH="304560" progId="Equation.3">
                    <p:embed/>
                  </p:oleObj>
                </mc:Choice>
                <mc:Fallback>
                  <p:oleObj name="公式" r:id="rId11" imgW="291960" imgH="30456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352"/>
                          <a:ext cx="138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7"/>
            <p:cNvGraphicFramePr>
              <a:graphicFrameLocks noChangeAspect="1"/>
            </p:cNvGraphicFramePr>
            <p:nvPr/>
          </p:nvGraphicFramePr>
          <p:xfrm>
            <a:off x="4176" y="1728"/>
            <a:ext cx="14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" name="公式" r:id="rId13" imgW="291960" imgH="291960" progId="Equation.3">
                    <p:embed/>
                  </p:oleObj>
                </mc:Choice>
                <mc:Fallback>
                  <p:oleObj name="公式" r:id="rId13" imgW="291960" imgH="29196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28"/>
                          <a:ext cx="144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8"/>
            <p:cNvGraphicFramePr>
              <a:graphicFrameLocks noChangeAspect="1"/>
            </p:cNvGraphicFramePr>
            <p:nvPr/>
          </p:nvGraphicFramePr>
          <p:xfrm>
            <a:off x="5280" y="2592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6" name="公式" r:id="rId15" imgW="215640" imgH="304560" progId="Equation.3">
                    <p:embed/>
                  </p:oleObj>
                </mc:Choice>
                <mc:Fallback>
                  <p:oleObj name="公式" r:id="rId15" imgW="215640" imgH="30456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92"/>
                          <a:ext cx="102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9"/>
            <p:cNvGraphicFramePr>
              <a:graphicFrameLocks noChangeAspect="1"/>
            </p:cNvGraphicFramePr>
            <p:nvPr/>
          </p:nvGraphicFramePr>
          <p:xfrm>
            <a:off x="4032" y="1776"/>
            <a:ext cx="8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7" name="公式" r:id="rId17" imgW="177480" imgH="304560" progId="Equation.3">
                    <p:embed/>
                  </p:oleObj>
                </mc:Choice>
                <mc:Fallback>
                  <p:oleObj name="公式" r:id="rId17" imgW="177480" imgH="30456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776"/>
                          <a:ext cx="84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Line 75"/>
            <p:cNvSpPr>
              <a:spLocks noChangeShapeType="1"/>
            </p:cNvSpPr>
            <p:nvPr/>
          </p:nvSpPr>
          <p:spPr bwMode="auto">
            <a:xfrm>
              <a:off x="4560" y="2112"/>
              <a:ext cx="400" cy="243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257800" y="3352800"/>
            <a:ext cx="1371600" cy="1368425"/>
            <a:chOff x="3312" y="1872"/>
            <a:chExt cx="864" cy="862"/>
          </a:xfrm>
        </p:grpSpPr>
        <p:sp>
          <p:nvSpPr>
            <p:cNvPr id="26649" name="Arc 63"/>
            <p:cNvSpPr>
              <a:spLocks/>
            </p:cNvSpPr>
            <p:nvPr/>
          </p:nvSpPr>
          <p:spPr bwMode="auto">
            <a:xfrm flipH="1">
              <a:off x="3504" y="1872"/>
              <a:ext cx="672" cy="768"/>
            </a:xfrm>
            <a:custGeom>
              <a:avLst/>
              <a:gdLst>
                <a:gd name="T0" fmla="*/ 0 w 21541"/>
                <a:gd name="T1" fmla="*/ 0 h 21600"/>
                <a:gd name="T2" fmla="*/ 21 w 21541"/>
                <a:gd name="T3" fmla="*/ 25 h 21600"/>
                <a:gd name="T4" fmla="*/ 0 w 21541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541"/>
                <a:gd name="T10" fmla="*/ 0 h 21600"/>
                <a:gd name="T11" fmla="*/ 21541 w 215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1" h="21600" fill="none" extrusionOk="0">
                  <a:moveTo>
                    <a:pt x="-1" y="0"/>
                  </a:moveTo>
                  <a:cubicBezTo>
                    <a:pt x="11310" y="0"/>
                    <a:pt x="20705" y="8724"/>
                    <a:pt x="21540" y="20004"/>
                  </a:cubicBezTo>
                </a:path>
                <a:path w="21541" h="21600" stroke="0" extrusionOk="0">
                  <a:moveTo>
                    <a:pt x="-1" y="0"/>
                  </a:moveTo>
                  <a:cubicBezTo>
                    <a:pt x="11310" y="0"/>
                    <a:pt x="20705" y="8724"/>
                    <a:pt x="21540" y="200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0" name="Object 4"/>
            <p:cNvGraphicFramePr>
              <a:graphicFrameLocks noChangeAspect="1"/>
            </p:cNvGraphicFramePr>
            <p:nvPr/>
          </p:nvGraphicFramePr>
          <p:xfrm>
            <a:off x="3360" y="2400"/>
            <a:ext cx="139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8" name="公式" r:id="rId19" imgW="291960" imgH="317160" progId="Equation.3">
                    <p:embed/>
                  </p:oleObj>
                </mc:Choice>
                <mc:Fallback>
                  <p:oleObj name="公式" r:id="rId19" imgW="291960" imgH="31716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00"/>
                          <a:ext cx="139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5"/>
            <p:cNvGraphicFramePr>
              <a:graphicFrameLocks noChangeAspect="1"/>
            </p:cNvGraphicFramePr>
            <p:nvPr/>
          </p:nvGraphicFramePr>
          <p:xfrm>
            <a:off x="3312" y="2592"/>
            <a:ext cx="216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9" name="公式" r:id="rId21" imgW="457200" imgH="304560" progId="Equation.3">
                    <p:embed/>
                  </p:oleObj>
                </mc:Choice>
                <mc:Fallback>
                  <p:oleObj name="公式" r:id="rId21" imgW="457200" imgH="30456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92"/>
                          <a:ext cx="216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Arc 76"/>
            <p:cNvSpPr>
              <a:spLocks/>
            </p:cNvSpPr>
            <p:nvPr/>
          </p:nvSpPr>
          <p:spPr bwMode="auto">
            <a:xfrm rot="19781296" flipH="1">
              <a:off x="3606" y="2040"/>
              <a:ext cx="364" cy="454"/>
            </a:xfrm>
            <a:custGeom>
              <a:avLst/>
              <a:gdLst>
                <a:gd name="T0" fmla="*/ 2 w 15726"/>
                <a:gd name="T1" fmla="*/ 0 h 21401"/>
                <a:gd name="T2" fmla="*/ 8 w 15726"/>
                <a:gd name="T3" fmla="*/ 3 h 21401"/>
                <a:gd name="T4" fmla="*/ 0 w 15726"/>
                <a:gd name="T5" fmla="*/ 10 h 21401"/>
                <a:gd name="T6" fmla="*/ 0 60000 65536"/>
                <a:gd name="T7" fmla="*/ 0 60000 65536"/>
                <a:gd name="T8" fmla="*/ 0 60000 65536"/>
                <a:gd name="T9" fmla="*/ 0 w 15726"/>
                <a:gd name="T10" fmla="*/ 0 h 21401"/>
                <a:gd name="T11" fmla="*/ 15726 w 15726"/>
                <a:gd name="T12" fmla="*/ 21401 h 21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26" h="21401" fill="none" extrusionOk="0">
                  <a:moveTo>
                    <a:pt x="2922" y="-1"/>
                  </a:moveTo>
                  <a:cubicBezTo>
                    <a:pt x="7818" y="668"/>
                    <a:pt x="12338" y="2995"/>
                    <a:pt x="15726" y="6593"/>
                  </a:cubicBezTo>
                </a:path>
                <a:path w="15726" h="21401" stroke="0" extrusionOk="0">
                  <a:moveTo>
                    <a:pt x="2922" y="-1"/>
                  </a:moveTo>
                  <a:cubicBezTo>
                    <a:pt x="7818" y="668"/>
                    <a:pt x="12338" y="2995"/>
                    <a:pt x="15726" y="6593"/>
                  </a:cubicBezTo>
                  <a:lnTo>
                    <a:pt x="0" y="21401"/>
                  </a:lnTo>
                  <a:close/>
                </a:path>
              </a:pathLst>
            </a:cu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09" name="Line 77"/>
          <p:cNvSpPr>
            <a:spLocks noChangeShapeType="1"/>
          </p:cNvSpPr>
          <p:nvPr/>
        </p:nvSpPr>
        <p:spPr bwMode="auto">
          <a:xfrm>
            <a:off x="6858000" y="4495800"/>
            <a:ext cx="600075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304800" y="3863975"/>
          <a:ext cx="48244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23" imgW="1828800" imgH="203040" progId="Equation.3">
                  <p:embed/>
                </p:oleObj>
              </mc:Choice>
              <mc:Fallback>
                <p:oleObj name="Equation" r:id="rId23" imgW="1828800" imgH="20304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63975"/>
                        <a:ext cx="482441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381000" y="4625975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25" imgW="1879560" imgH="469800" progId="Equation.3">
                  <p:embed/>
                </p:oleObj>
              </mc:Choice>
              <mc:Fallback>
                <p:oleObj name="Equation" r:id="rId25" imgW="1879560" imgH="4698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25975"/>
                        <a:ext cx="2057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667000" y="4625975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Equation" r:id="rId27" imgW="2044440" imgH="469800" progId="Equation.3">
                  <p:embed/>
                </p:oleObj>
              </mc:Choice>
              <mc:Fallback>
                <p:oleObj name="Equation" r:id="rId27" imgW="2044440" imgH="4698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25975"/>
                        <a:ext cx="2209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304800" y="546417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根据格林公式得</a:t>
            </a: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304800" y="31019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8522" name="Text Box 90"/>
          <p:cNvSpPr txBox="1">
            <a:spLocks noChangeArrowheads="1"/>
          </p:cNvSpPr>
          <p:nvPr/>
        </p:nvSpPr>
        <p:spPr bwMode="auto">
          <a:xfrm>
            <a:off x="1143000" y="3124200"/>
            <a:ext cx="3424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添加有向曲线段 </a:t>
            </a:r>
            <a:r>
              <a:rPr lang="en-US" altLang="zh-CN" i="1"/>
              <a:t>CA .</a:t>
            </a:r>
          </a:p>
        </p:txBody>
      </p:sp>
      <p:sp>
        <p:nvSpPr>
          <p:cNvPr id="18523" name="Text Box 91"/>
          <p:cNvSpPr txBox="1">
            <a:spLocks noChangeArrowheads="1"/>
          </p:cNvSpPr>
          <p:nvPr/>
        </p:nvSpPr>
        <p:spPr bwMode="auto">
          <a:xfrm>
            <a:off x="6324600" y="37338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6" grpId="0" animBg="1"/>
      <p:bldP spid="18509" grpId="0" animBg="1"/>
      <p:bldP spid="18516" grpId="0" autoUpdateAnimBg="0"/>
      <p:bldP spid="18518" grpId="0" autoUpdateAnimBg="0"/>
      <p:bldP spid="18522" grpId="0" autoUpdateAnimBg="0"/>
      <p:bldP spid="1852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486400" y="1295400"/>
          <a:ext cx="2768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Equation" r:id="rId3" imgW="2768400" imgH="812520" progId="Equation.3">
                  <p:embed/>
                </p:oleObj>
              </mc:Choice>
              <mc:Fallback>
                <p:oleObj name="Equation" r:id="rId3" imgW="2768400" imgH="81252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95400"/>
                        <a:ext cx="27686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685800" y="490538"/>
          <a:ext cx="48006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5" imgW="4381200" imgH="622080" progId="Equation.3">
                  <p:embed/>
                </p:oleObj>
              </mc:Choice>
              <mc:Fallback>
                <p:oleObj name="Equation" r:id="rId5" imgW="4381200" imgH="622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0538"/>
                        <a:ext cx="48006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81000" y="1295400"/>
          <a:ext cx="505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7" imgW="5054400" imgH="622080" progId="Equation.3">
                  <p:embed/>
                </p:oleObj>
              </mc:Choice>
              <mc:Fallback>
                <p:oleObj name="Equation" r:id="rId7" imgW="5054400" imgH="6220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505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81000" y="2057400"/>
          <a:ext cx="320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9" imgW="3200400" imgH="952200" progId="Equation.3">
                  <p:embed/>
                </p:oleObj>
              </mc:Choice>
              <mc:Fallback>
                <p:oleObj name="Equation" r:id="rId9" imgW="3200400" imgH="9522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200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838200" y="3276600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公式" r:id="rId11" imgW="3314520" imgH="393480" progId="Equation.3">
                  <p:embed/>
                </p:oleObj>
              </mc:Choice>
              <mc:Fallback>
                <p:oleObj name="公式" r:id="rId11" imgW="3314520" imgH="3934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331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457200" y="3962400"/>
          <a:ext cx="4343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13" imgW="4292280" imgH="812520" progId="Equation.3">
                  <p:embed/>
                </p:oleObj>
              </mc:Choice>
              <mc:Fallback>
                <p:oleObj name="Equation" r:id="rId13" imgW="4292280" imgH="81252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43434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676400" y="4724400"/>
          <a:ext cx="2032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15" imgW="2031840" imgH="698400" progId="Equation.3">
                  <p:embed/>
                </p:oleObj>
              </mc:Choice>
              <mc:Fallback>
                <p:oleObj name="Equation" r:id="rId15" imgW="2031840" imgH="6984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032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563563" y="5638800"/>
          <a:ext cx="5303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17" imgW="2082600" imgH="304560" progId="Equation.3">
                  <p:embed/>
                </p:oleObj>
              </mc:Choice>
              <mc:Fallback>
                <p:oleObj name="Equation" r:id="rId17" imgW="2082600" imgH="3045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638800"/>
                        <a:ext cx="5303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5867400" y="5562600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Equation" r:id="rId19" imgW="1333440" imgH="825480" progId="Equation.3">
                  <p:embed/>
                </p:oleObj>
              </mc:Choice>
              <mc:Fallback>
                <p:oleObj name="Equation" r:id="rId19" imgW="1333440" imgH="8254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62600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8" name="Group 75"/>
          <p:cNvGrpSpPr>
            <a:grpSpLocks/>
          </p:cNvGrpSpPr>
          <p:nvPr/>
        </p:nvGrpSpPr>
        <p:grpSpPr bwMode="auto">
          <a:xfrm>
            <a:off x="5334000" y="2209800"/>
            <a:ext cx="3656013" cy="1930400"/>
            <a:chOff x="3312" y="1772"/>
            <a:chExt cx="2303" cy="1216"/>
          </a:xfrm>
        </p:grpSpPr>
        <p:grpSp>
          <p:nvGrpSpPr>
            <p:cNvPr id="27670" name="Group 54"/>
            <p:cNvGrpSpPr>
              <a:grpSpLocks/>
            </p:cNvGrpSpPr>
            <p:nvPr/>
          </p:nvGrpSpPr>
          <p:grpSpPr bwMode="auto">
            <a:xfrm>
              <a:off x="3436" y="1772"/>
              <a:ext cx="2179" cy="1216"/>
              <a:chOff x="3436" y="1532"/>
              <a:chExt cx="2179" cy="1216"/>
            </a:xfrm>
          </p:grpSpPr>
          <p:graphicFrame>
            <p:nvGraphicFramePr>
              <p:cNvPr id="27665" name="Object 55"/>
              <p:cNvGraphicFramePr>
                <a:graphicFrameLocks noChangeAspect="1"/>
              </p:cNvGraphicFramePr>
              <p:nvPr/>
            </p:nvGraphicFramePr>
            <p:xfrm>
              <a:off x="5495" y="2636"/>
              <a:ext cx="12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3" name="公式" r:id="rId21" imgW="253800" imgH="241200" progId="Equation.3">
                      <p:embed/>
                    </p:oleObj>
                  </mc:Choice>
                  <mc:Fallback>
                    <p:oleObj name="公式" r:id="rId21" imgW="253800" imgH="241200" progId="Equation.3">
                      <p:embed/>
                      <p:pic>
                        <p:nvPicPr>
                          <p:cNvPr id="0" name="Object 5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95" y="2636"/>
                            <a:ext cx="120" cy="1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0" name="Line 56"/>
              <p:cNvSpPr>
                <a:spLocks noChangeShapeType="1"/>
              </p:cNvSpPr>
              <p:nvPr/>
            </p:nvSpPr>
            <p:spPr bwMode="auto">
              <a:xfrm>
                <a:off x="3436" y="2579"/>
                <a:ext cx="215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Line 57"/>
              <p:cNvSpPr>
                <a:spLocks noChangeShapeType="1"/>
              </p:cNvSpPr>
              <p:nvPr/>
            </p:nvSpPr>
            <p:spPr bwMode="auto">
              <a:xfrm flipV="1">
                <a:off x="4176" y="1532"/>
                <a:ext cx="0" cy="11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66" name="Object 58"/>
              <p:cNvGraphicFramePr>
                <a:graphicFrameLocks noChangeAspect="1"/>
              </p:cNvGraphicFramePr>
              <p:nvPr/>
            </p:nvGraphicFramePr>
            <p:xfrm>
              <a:off x="4247" y="1532"/>
              <a:ext cx="120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4" name="公式" r:id="rId23" imgW="253800" imgH="317160" progId="Equation.3">
                      <p:embed/>
                    </p:oleObj>
                  </mc:Choice>
                  <mc:Fallback>
                    <p:oleObj name="公式" r:id="rId23" imgW="253800" imgH="317160" progId="Equation.3">
                      <p:embed/>
                      <p:pic>
                        <p:nvPicPr>
                          <p:cNvPr id="0" name="Object 5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" y="1532"/>
                            <a:ext cx="120" cy="1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7" name="Object 59"/>
              <p:cNvGraphicFramePr>
                <a:graphicFrameLocks noChangeAspect="1"/>
              </p:cNvGraphicFramePr>
              <p:nvPr/>
            </p:nvGraphicFramePr>
            <p:xfrm>
              <a:off x="4029" y="2588"/>
              <a:ext cx="139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5" name="公式" r:id="rId25" imgW="291960" imgH="317160" progId="Equation.3">
                      <p:embed/>
                    </p:oleObj>
                  </mc:Choice>
                  <mc:Fallback>
                    <p:oleObj name="公式" r:id="rId25" imgW="291960" imgH="317160" progId="Equation.3">
                      <p:embed/>
                      <p:pic>
                        <p:nvPicPr>
                          <p:cNvPr id="0" name="Object 5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9" y="2588"/>
                            <a:ext cx="139" cy="1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71" name="Line 60"/>
            <p:cNvSpPr>
              <a:spLocks noChangeShapeType="1"/>
            </p:cNvSpPr>
            <p:nvPr/>
          </p:nvSpPr>
          <p:spPr bwMode="auto">
            <a:xfrm>
              <a:off x="3504" y="2832"/>
              <a:ext cx="177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72" name="Group 61"/>
            <p:cNvGrpSpPr>
              <a:grpSpLocks/>
            </p:cNvGrpSpPr>
            <p:nvPr/>
          </p:nvGrpSpPr>
          <p:grpSpPr bwMode="auto">
            <a:xfrm>
              <a:off x="4032" y="1968"/>
              <a:ext cx="1434" cy="1006"/>
              <a:chOff x="4032" y="1728"/>
              <a:chExt cx="1434" cy="1006"/>
            </a:xfrm>
          </p:grpSpPr>
          <p:sp>
            <p:nvSpPr>
              <p:cNvPr id="27678" name="Line 62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1160" cy="707"/>
              </a:xfrm>
              <a:prstGeom prst="line">
                <a:avLst/>
              </a:prstGeom>
              <a:noFill/>
              <a:ln w="571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61" name="Object 63"/>
              <p:cNvGraphicFramePr>
                <a:graphicFrameLocks noChangeAspect="1"/>
              </p:cNvGraphicFramePr>
              <p:nvPr/>
            </p:nvGraphicFramePr>
            <p:xfrm>
              <a:off x="5328" y="2352"/>
              <a:ext cx="138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6" name="公式" r:id="rId27" imgW="291960" imgH="304560" progId="Equation.3">
                      <p:embed/>
                    </p:oleObj>
                  </mc:Choice>
                  <mc:Fallback>
                    <p:oleObj name="公式" r:id="rId27" imgW="291960" imgH="304560" progId="Equation.3">
                      <p:embed/>
                      <p:pic>
                        <p:nvPicPr>
                          <p:cNvPr id="0" name="Object 6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52"/>
                            <a:ext cx="138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2" name="Object 64"/>
              <p:cNvGraphicFramePr>
                <a:graphicFrameLocks noChangeAspect="1"/>
              </p:cNvGraphicFramePr>
              <p:nvPr/>
            </p:nvGraphicFramePr>
            <p:xfrm>
              <a:off x="4176" y="1728"/>
              <a:ext cx="14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7" name="公式" r:id="rId29" imgW="291960" imgH="291960" progId="Equation.3">
                      <p:embed/>
                    </p:oleObj>
                  </mc:Choice>
                  <mc:Fallback>
                    <p:oleObj name="公式" r:id="rId29" imgW="291960" imgH="291960" progId="Equation.3">
                      <p:embed/>
                      <p:pic>
                        <p:nvPicPr>
                          <p:cNvPr id="0" name="Object 6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728"/>
                            <a:ext cx="144" cy="1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3" name="Object 65"/>
              <p:cNvGraphicFramePr>
                <a:graphicFrameLocks noChangeAspect="1"/>
              </p:cNvGraphicFramePr>
              <p:nvPr/>
            </p:nvGraphicFramePr>
            <p:xfrm>
              <a:off x="5280" y="2592"/>
              <a:ext cx="102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8" name="公式" r:id="rId31" imgW="215640" imgH="304560" progId="Equation.3">
                      <p:embed/>
                    </p:oleObj>
                  </mc:Choice>
                  <mc:Fallback>
                    <p:oleObj name="公式" r:id="rId31" imgW="215640" imgH="304560" progId="Equation.3">
                      <p:embed/>
                      <p:pic>
                        <p:nvPicPr>
                          <p:cNvPr id="0" name="Object 6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592"/>
                            <a:ext cx="102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4" name="Object 66"/>
              <p:cNvGraphicFramePr>
                <a:graphicFrameLocks noChangeAspect="1"/>
              </p:cNvGraphicFramePr>
              <p:nvPr/>
            </p:nvGraphicFramePr>
            <p:xfrm>
              <a:off x="4032" y="1776"/>
              <a:ext cx="8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9" name="公式" r:id="rId33" imgW="177480" imgH="304560" progId="Equation.3">
                      <p:embed/>
                    </p:oleObj>
                  </mc:Choice>
                  <mc:Fallback>
                    <p:oleObj name="公式" r:id="rId33" imgW="177480" imgH="304560" progId="Equation.3">
                      <p:embed/>
                      <p:pic>
                        <p:nvPicPr>
                          <p:cNvPr id="0" name="Object 6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776"/>
                            <a:ext cx="84" cy="1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9" name="Line 67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400" cy="243"/>
              </a:xfrm>
              <a:prstGeom prst="line">
                <a:avLst/>
              </a:prstGeom>
              <a:noFill/>
              <a:ln w="63500">
                <a:solidFill>
                  <a:schemeClr val="tx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73" name="Group 68"/>
            <p:cNvGrpSpPr>
              <a:grpSpLocks/>
            </p:cNvGrpSpPr>
            <p:nvPr/>
          </p:nvGrpSpPr>
          <p:grpSpPr bwMode="auto">
            <a:xfrm>
              <a:off x="3312" y="2112"/>
              <a:ext cx="864" cy="862"/>
              <a:chOff x="3312" y="1872"/>
              <a:chExt cx="864" cy="862"/>
            </a:xfrm>
          </p:grpSpPr>
          <p:sp>
            <p:nvSpPr>
              <p:cNvPr id="27676" name="Arc 69"/>
              <p:cNvSpPr>
                <a:spLocks/>
              </p:cNvSpPr>
              <p:nvPr/>
            </p:nvSpPr>
            <p:spPr bwMode="auto">
              <a:xfrm flipH="1">
                <a:off x="3504" y="1872"/>
                <a:ext cx="672" cy="768"/>
              </a:xfrm>
              <a:custGeom>
                <a:avLst/>
                <a:gdLst>
                  <a:gd name="T0" fmla="*/ 0 w 21541"/>
                  <a:gd name="T1" fmla="*/ 0 h 21600"/>
                  <a:gd name="T2" fmla="*/ 21 w 21541"/>
                  <a:gd name="T3" fmla="*/ 25 h 21600"/>
                  <a:gd name="T4" fmla="*/ 0 w 21541"/>
                  <a:gd name="T5" fmla="*/ 27 h 21600"/>
                  <a:gd name="T6" fmla="*/ 0 60000 65536"/>
                  <a:gd name="T7" fmla="*/ 0 60000 65536"/>
                  <a:gd name="T8" fmla="*/ 0 60000 65536"/>
                  <a:gd name="T9" fmla="*/ 0 w 21541"/>
                  <a:gd name="T10" fmla="*/ 0 h 21600"/>
                  <a:gd name="T11" fmla="*/ 21541 w 2154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41" h="21600" fill="none" extrusionOk="0">
                    <a:moveTo>
                      <a:pt x="-1" y="0"/>
                    </a:moveTo>
                    <a:cubicBezTo>
                      <a:pt x="11310" y="0"/>
                      <a:pt x="20705" y="8724"/>
                      <a:pt x="21540" y="20004"/>
                    </a:cubicBezTo>
                  </a:path>
                  <a:path w="21541" h="21600" stroke="0" extrusionOk="0">
                    <a:moveTo>
                      <a:pt x="-1" y="0"/>
                    </a:moveTo>
                    <a:cubicBezTo>
                      <a:pt x="11310" y="0"/>
                      <a:pt x="20705" y="8724"/>
                      <a:pt x="21540" y="2000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9" name="Object 70"/>
              <p:cNvGraphicFramePr>
                <a:graphicFrameLocks noChangeAspect="1"/>
              </p:cNvGraphicFramePr>
              <p:nvPr/>
            </p:nvGraphicFramePr>
            <p:xfrm>
              <a:off x="3360" y="2400"/>
              <a:ext cx="139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0" name="公式" r:id="rId35" imgW="291960" imgH="317160" progId="Equation.3">
                      <p:embed/>
                    </p:oleObj>
                  </mc:Choice>
                  <mc:Fallback>
                    <p:oleObj name="公式" r:id="rId35" imgW="291960" imgH="317160" progId="Equation.3">
                      <p:embed/>
                      <p:pic>
                        <p:nvPicPr>
                          <p:cNvPr id="0" name="Object 7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400"/>
                            <a:ext cx="139" cy="1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0" name="Object 71"/>
              <p:cNvGraphicFramePr>
                <a:graphicFrameLocks noChangeAspect="1"/>
              </p:cNvGraphicFramePr>
              <p:nvPr/>
            </p:nvGraphicFramePr>
            <p:xfrm>
              <a:off x="3312" y="2592"/>
              <a:ext cx="216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1" name="公式" r:id="rId37" imgW="457200" imgH="304560" progId="Equation.3">
                      <p:embed/>
                    </p:oleObj>
                  </mc:Choice>
                  <mc:Fallback>
                    <p:oleObj name="公式" r:id="rId37" imgW="457200" imgH="304560" progId="Equation.3">
                      <p:embed/>
                      <p:pic>
                        <p:nvPicPr>
                          <p:cNvPr id="0" name="Object 7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592"/>
                            <a:ext cx="216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7" name="Arc 72"/>
              <p:cNvSpPr>
                <a:spLocks/>
              </p:cNvSpPr>
              <p:nvPr/>
            </p:nvSpPr>
            <p:spPr bwMode="auto">
              <a:xfrm rot="19781296" flipH="1">
                <a:off x="3606" y="2040"/>
                <a:ext cx="364" cy="454"/>
              </a:xfrm>
              <a:custGeom>
                <a:avLst/>
                <a:gdLst>
                  <a:gd name="T0" fmla="*/ 2 w 15726"/>
                  <a:gd name="T1" fmla="*/ 0 h 21401"/>
                  <a:gd name="T2" fmla="*/ 8 w 15726"/>
                  <a:gd name="T3" fmla="*/ 3 h 21401"/>
                  <a:gd name="T4" fmla="*/ 0 w 15726"/>
                  <a:gd name="T5" fmla="*/ 10 h 21401"/>
                  <a:gd name="T6" fmla="*/ 0 60000 65536"/>
                  <a:gd name="T7" fmla="*/ 0 60000 65536"/>
                  <a:gd name="T8" fmla="*/ 0 60000 65536"/>
                  <a:gd name="T9" fmla="*/ 0 w 15726"/>
                  <a:gd name="T10" fmla="*/ 0 h 21401"/>
                  <a:gd name="T11" fmla="*/ 15726 w 15726"/>
                  <a:gd name="T12" fmla="*/ 21401 h 214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726" h="21401" fill="none" extrusionOk="0">
                    <a:moveTo>
                      <a:pt x="2922" y="-1"/>
                    </a:moveTo>
                    <a:cubicBezTo>
                      <a:pt x="7818" y="668"/>
                      <a:pt x="12338" y="2995"/>
                      <a:pt x="15726" y="6593"/>
                    </a:cubicBezTo>
                  </a:path>
                  <a:path w="15726" h="21401" stroke="0" extrusionOk="0">
                    <a:moveTo>
                      <a:pt x="2922" y="-1"/>
                    </a:moveTo>
                    <a:cubicBezTo>
                      <a:pt x="7818" y="668"/>
                      <a:pt x="12338" y="2995"/>
                      <a:pt x="15726" y="6593"/>
                    </a:cubicBezTo>
                    <a:lnTo>
                      <a:pt x="0" y="21401"/>
                    </a:lnTo>
                    <a:close/>
                  </a:path>
                </a:pathLst>
              </a:custGeom>
              <a:noFill/>
              <a:ln w="635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4" name="Line 73"/>
            <p:cNvSpPr>
              <a:spLocks noChangeShapeType="1"/>
            </p:cNvSpPr>
            <p:nvPr/>
          </p:nvSpPr>
          <p:spPr bwMode="auto">
            <a:xfrm>
              <a:off x="4320" y="2832"/>
              <a:ext cx="378" cy="0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Text Box 74"/>
            <p:cNvSpPr txBox="1">
              <a:spLocks noChangeArrowheads="1"/>
            </p:cNvSpPr>
            <p:nvPr/>
          </p:nvSpPr>
          <p:spPr bwMode="auto">
            <a:xfrm>
              <a:off x="3984" y="235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D</a:t>
              </a:r>
            </a:p>
          </p:txBody>
        </p:sp>
      </p:grpSp>
      <p:sp>
        <p:nvSpPr>
          <p:cNvPr id="38988" name="Text Box 76"/>
          <p:cNvSpPr txBox="1">
            <a:spLocks noChangeArrowheads="1"/>
          </p:cNvSpPr>
          <p:nvPr/>
        </p:nvSpPr>
        <p:spPr bwMode="auto">
          <a:xfrm>
            <a:off x="288925" y="31686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3.</a:t>
            </a:r>
          </a:p>
        </p:txBody>
      </p:sp>
      <p:graphicFrame>
        <p:nvGraphicFramePr>
          <p:cNvPr id="25602" name="Object 50"/>
          <p:cNvGraphicFramePr>
            <a:graphicFrameLocks noChangeAspect="1"/>
          </p:cNvGraphicFramePr>
          <p:nvPr/>
        </p:nvGraphicFramePr>
        <p:xfrm>
          <a:off x="381000" y="381000"/>
          <a:ext cx="7696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" imgW="7035480" imgH="977760" progId="Equation.DSMT4">
                  <p:embed/>
                </p:oleObj>
              </mc:Choice>
              <mc:Fallback>
                <p:oleObj name="Equation" r:id="rId3" imgW="7035480" imgH="9777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7696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6" name="Object 52"/>
          <p:cNvGraphicFramePr>
            <a:graphicFrameLocks noChangeAspect="1"/>
          </p:cNvGraphicFramePr>
          <p:nvPr/>
        </p:nvGraphicFramePr>
        <p:xfrm>
          <a:off x="1295400" y="1905000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5" imgW="2768400" imgH="393480" progId="Equation.3">
                  <p:embed/>
                </p:oleObj>
              </mc:Choice>
              <mc:Fallback>
                <p:oleObj name="Equation" r:id="rId5" imgW="2768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276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7" name="Object 53"/>
          <p:cNvGraphicFramePr>
            <a:graphicFrameLocks noChangeAspect="1"/>
          </p:cNvGraphicFramePr>
          <p:nvPr/>
        </p:nvGraphicFramePr>
        <p:xfrm>
          <a:off x="457200" y="2590800"/>
          <a:ext cx="340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7" imgW="3403440" imgH="393480" progId="Equation.3">
                  <p:embed/>
                </p:oleObj>
              </mc:Choice>
              <mc:Fallback>
                <p:oleObj name="公式" r:id="rId7" imgW="340344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3403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8" name="Object 54"/>
          <p:cNvGraphicFramePr>
            <a:graphicFrameLocks noChangeAspect="1"/>
          </p:cNvGraphicFramePr>
          <p:nvPr/>
        </p:nvGraphicFramePr>
        <p:xfrm>
          <a:off x="381000" y="3200400"/>
          <a:ext cx="455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公式" r:id="rId9" imgW="4559040" imgH="457200" progId="Equation.3">
                  <p:embed/>
                </p:oleObj>
              </mc:Choice>
              <mc:Fallback>
                <p:oleObj name="公式" r:id="rId9" imgW="455904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55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648200" y="990600"/>
            <a:ext cx="4170363" cy="1928813"/>
            <a:chOff x="2880" y="610"/>
            <a:chExt cx="2627" cy="1215"/>
          </a:xfrm>
        </p:grpSpPr>
        <p:grpSp>
          <p:nvGrpSpPr>
            <p:cNvPr id="25618" name="Group 56"/>
            <p:cNvGrpSpPr>
              <a:grpSpLocks/>
            </p:cNvGrpSpPr>
            <p:nvPr/>
          </p:nvGrpSpPr>
          <p:grpSpPr bwMode="auto">
            <a:xfrm>
              <a:off x="2880" y="610"/>
              <a:ext cx="2627" cy="1215"/>
              <a:chOff x="2880" y="610"/>
              <a:chExt cx="2627" cy="1215"/>
            </a:xfrm>
          </p:grpSpPr>
          <p:pic>
            <p:nvPicPr>
              <p:cNvPr id="25621" name="Picture 57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880" y="610"/>
                <a:ext cx="2627" cy="12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</p:pic>
          <p:graphicFrame>
            <p:nvGraphicFramePr>
              <p:cNvPr id="25610" name="Object 58"/>
              <p:cNvGraphicFramePr>
                <a:graphicFrameLocks noChangeAspect="1"/>
              </p:cNvGraphicFramePr>
              <p:nvPr/>
            </p:nvGraphicFramePr>
            <p:xfrm>
              <a:off x="3022" y="157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0" name="公式" r:id="rId12" imgW="291960" imgH="317160" progId="Equation.3">
                      <p:embed/>
                    </p:oleObj>
                  </mc:Choice>
                  <mc:Fallback>
                    <p:oleObj name="公式" r:id="rId12" imgW="2919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2" y="157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59"/>
              <p:cNvGraphicFramePr>
                <a:graphicFrameLocks noChangeAspect="1"/>
              </p:cNvGraphicFramePr>
              <p:nvPr/>
            </p:nvGraphicFramePr>
            <p:xfrm>
              <a:off x="4779" y="1546"/>
              <a:ext cx="63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1" name="公式" r:id="rId14" imgW="1002960" imgH="393480" progId="Equation.3">
                      <p:embed/>
                    </p:oleObj>
                  </mc:Choice>
                  <mc:Fallback>
                    <p:oleObj name="公式" r:id="rId14" imgW="100296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9" y="1546"/>
                            <a:ext cx="632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2" name="Object 60"/>
              <p:cNvGraphicFramePr>
                <a:graphicFrameLocks noChangeAspect="1"/>
              </p:cNvGraphicFramePr>
              <p:nvPr/>
            </p:nvGraphicFramePr>
            <p:xfrm>
              <a:off x="4014" y="1574"/>
              <a:ext cx="23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" name="公式" r:id="rId16" imgW="368280" imgH="291960" progId="Equation.3">
                      <p:embed/>
                    </p:oleObj>
                  </mc:Choice>
                  <mc:Fallback>
                    <p:oleObj name="公式" r:id="rId16" imgW="3682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1574"/>
                            <a:ext cx="23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61"/>
              <p:cNvGraphicFramePr>
                <a:graphicFrameLocks noChangeAspect="1"/>
              </p:cNvGraphicFramePr>
              <p:nvPr/>
            </p:nvGraphicFramePr>
            <p:xfrm>
              <a:off x="4240" y="899"/>
              <a:ext cx="25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3" name="公式" r:id="rId18" imgW="406080" imgH="291960" progId="Equation.3">
                      <p:embed/>
                    </p:oleObj>
                  </mc:Choice>
                  <mc:Fallback>
                    <p:oleObj name="公式" r:id="rId18" imgW="4060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0" y="899"/>
                            <a:ext cx="256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9" name="Line 62"/>
            <p:cNvSpPr>
              <a:spLocks noChangeShapeType="1"/>
            </p:cNvSpPr>
            <p:nvPr/>
          </p:nvSpPr>
          <p:spPr bwMode="auto">
            <a:xfrm>
              <a:off x="3759" y="1480"/>
              <a:ext cx="51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63"/>
            <p:cNvSpPr>
              <a:spLocks/>
            </p:cNvSpPr>
            <p:nvPr/>
          </p:nvSpPr>
          <p:spPr bwMode="auto">
            <a:xfrm>
              <a:off x="3532" y="1042"/>
              <a:ext cx="815" cy="173"/>
            </a:xfrm>
            <a:custGeom>
              <a:avLst/>
              <a:gdLst>
                <a:gd name="T0" fmla="*/ 640 w 815"/>
                <a:gd name="T1" fmla="*/ 110 h 173"/>
                <a:gd name="T2" fmla="*/ 779 w 815"/>
                <a:gd name="T3" fmla="*/ 162 h 173"/>
                <a:gd name="T4" fmla="*/ 425 w 815"/>
                <a:gd name="T5" fmla="*/ 41 h 173"/>
                <a:gd name="T6" fmla="*/ 203 w 815"/>
                <a:gd name="T7" fmla="*/ 5 h 173"/>
                <a:gd name="T8" fmla="*/ 0 w 815"/>
                <a:gd name="T9" fmla="*/ 12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5"/>
                <a:gd name="T16" fmla="*/ 0 h 173"/>
                <a:gd name="T17" fmla="*/ 815 w 815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5" h="173">
                  <a:moveTo>
                    <a:pt x="640" y="110"/>
                  </a:moveTo>
                  <a:cubicBezTo>
                    <a:pt x="663" y="117"/>
                    <a:pt x="815" y="173"/>
                    <a:pt x="779" y="162"/>
                  </a:cubicBezTo>
                  <a:cubicBezTo>
                    <a:pt x="743" y="151"/>
                    <a:pt x="521" y="67"/>
                    <a:pt x="425" y="41"/>
                  </a:cubicBezTo>
                  <a:cubicBezTo>
                    <a:pt x="329" y="15"/>
                    <a:pt x="274" y="10"/>
                    <a:pt x="203" y="5"/>
                  </a:cubicBezTo>
                  <a:cubicBezTo>
                    <a:pt x="132" y="0"/>
                    <a:pt x="42" y="11"/>
                    <a:pt x="0" y="12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448" name="Object 64"/>
          <p:cNvGraphicFramePr>
            <a:graphicFrameLocks noChangeAspect="1"/>
          </p:cNvGraphicFramePr>
          <p:nvPr/>
        </p:nvGraphicFramePr>
        <p:xfrm>
          <a:off x="685800" y="3810000"/>
          <a:ext cx="2743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20" imgW="1231560" imgH="406080" progId="Equation.3">
                  <p:embed/>
                </p:oleObj>
              </mc:Choice>
              <mc:Fallback>
                <p:oleObj name="Equation" r:id="rId20" imgW="1231560" imgH="406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27432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0" name="Object 66"/>
          <p:cNvGraphicFramePr>
            <a:graphicFrameLocks noChangeAspect="1"/>
          </p:cNvGraphicFramePr>
          <p:nvPr/>
        </p:nvGraphicFramePr>
        <p:xfrm>
          <a:off x="990600" y="5029200"/>
          <a:ext cx="5791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22" imgW="2717640" imgH="431640" progId="Equation.3">
                  <p:embed/>
                </p:oleObj>
              </mc:Choice>
              <mc:Fallback>
                <p:oleObj name="Equation" r:id="rId22" imgW="27176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57912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1" name="Object 67"/>
          <p:cNvGraphicFramePr>
            <a:graphicFrameLocks noChangeAspect="1"/>
          </p:cNvGraphicFramePr>
          <p:nvPr/>
        </p:nvGraphicFramePr>
        <p:xfrm>
          <a:off x="6781800" y="5029200"/>
          <a:ext cx="101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公式" r:id="rId24" imgW="1015920" imgH="838080" progId="Equation.3">
                  <p:embed/>
                </p:oleObj>
              </mc:Choice>
              <mc:Fallback>
                <p:oleObj name="公式" r:id="rId24" imgW="1015920" imgH="838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1016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457200" y="1524000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6454" name="Object 70"/>
          <p:cNvGraphicFramePr>
            <a:graphicFrameLocks noChangeAspect="1"/>
          </p:cNvGraphicFramePr>
          <p:nvPr/>
        </p:nvGraphicFramePr>
        <p:xfrm>
          <a:off x="3429000" y="3733800"/>
          <a:ext cx="3886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26" imgW="1625400" imgH="406080" progId="Equation.3">
                  <p:embed/>
                </p:oleObj>
              </mc:Choice>
              <mc:Fallback>
                <p:oleObj name="Equation" r:id="rId26" imgW="1625400" imgH="406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3886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323850" y="6092825"/>
            <a:ext cx="5892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  </a:t>
            </a:r>
            <a:r>
              <a:rPr lang="zh-CN" altLang="en-US" dirty="0"/>
              <a:t>还可</a:t>
            </a:r>
            <a:r>
              <a:rPr lang="zh-CN" altLang="en-US" dirty="0" smtClean="0"/>
              <a:t>分别用定积分</a:t>
            </a:r>
            <a:r>
              <a:rPr lang="en-US" altLang="zh-CN" dirty="0"/>
              <a:t>,  </a:t>
            </a:r>
            <a:r>
              <a:rPr lang="zh-CN" altLang="en-US" dirty="0"/>
              <a:t>二重积分做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5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3" grpId="0" autoUpdateAnimBg="0"/>
      <p:bldP spid="164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31813" y="347663"/>
          <a:ext cx="777557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3" imgW="3340080" imgH="774360" progId="Equation.3">
                  <p:embed/>
                </p:oleObj>
              </mc:Choice>
              <mc:Fallback>
                <p:oleObj name="Equation" r:id="rId3" imgW="3340080" imgH="774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47663"/>
                        <a:ext cx="7775575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410200" y="2133600"/>
          <a:ext cx="16795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33600"/>
                        <a:ext cx="167957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4800" y="23479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143000" y="2362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因曲线积分与路径无关</a:t>
            </a:r>
            <a:r>
              <a:rPr lang="en-US" altLang="zh-CN"/>
              <a:t>,  </a:t>
            </a:r>
            <a:r>
              <a:rPr lang="zh-CN" altLang="en-US"/>
              <a:t>故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685800" y="3124200"/>
          <a:ext cx="3429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Equation" r:id="rId7" imgW="1422360" imgH="228600" progId="Equation.3">
                  <p:embed/>
                </p:oleObj>
              </mc:Choice>
              <mc:Fallback>
                <p:oleObj name="Equation" r:id="rId7" imgW="142236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3429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4876800" y="3124200"/>
          <a:ext cx="20304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9" imgW="825480" imgH="228600" progId="Equation.3">
                  <p:embed/>
                </p:oleObj>
              </mc:Choice>
              <mc:Fallback>
                <p:oleObj name="Equation" r:id="rId9" imgW="825480" imgH="2286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03041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514600" y="3886200"/>
          <a:ext cx="1676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11" imgW="711000" imgH="228600" progId="Equation.3">
                  <p:embed/>
                </p:oleObj>
              </mc:Choice>
              <mc:Fallback>
                <p:oleObj name="Equation" r:id="rId11" imgW="711000" imgH="2286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16764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4343400" y="3886200"/>
          <a:ext cx="2667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13" imgW="1130040" imgH="241200" progId="Equation.3">
                  <p:embed/>
                </p:oleObj>
              </mc:Choice>
              <mc:Fallback>
                <p:oleObj name="Equation" r:id="rId13" imgW="1130040" imgH="2412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26670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38200" cy="6096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4</a:t>
            </a:r>
            <a:r>
              <a:rPr lang="en-US" altLang="zh-CN" sz="2800" b="1" dirty="0" smtClean="0"/>
              <a:t>.</a:t>
            </a:r>
            <a:endParaRPr lang="en-US" altLang="zh-CN" dirty="0" smtClean="0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593725" y="3854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特征方程为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533400" y="4473575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故齐次方程的通解为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3886200" y="4495800"/>
          <a:ext cx="29495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Equation" r:id="rId15" imgW="1155600" imgH="228600" progId="Equation.DSMT4">
                  <p:embed/>
                </p:oleObj>
              </mc:Choice>
              <mc:Fallback>
                <p:oleObj name="Equation" r:id="rId15" imgW="1155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0"/>
                        <a:ext cx="29495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918325" y="456247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下求特解</a:t>
            </a:r>
            <a:r>
              <a:rPr lang="en-US" altLang="zh-CN"/>
              <a:t>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42910" y="5143512"/>
            <a:ext cx="5637811" cy="589744"/>
            <a:chOff x="642910" y="5143512"/>
            <a:chExt cx="5637811" cy="589744"/>
          </a:xfrm>
        </p:grpSpPr>
        <p:graphicFrame>
          <p:nvGraphicFramePr>
            <p:cNvPr id="6247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41702"/>
                </p:ext>
              </p:extLst>
            </p:nvPr>
          </p:nvGraphicFramePr>
          <p:xfrm>
            <a:off x="4644008" y="5242869"/>
            <a:ext cx="1636713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9" name="Equation" r:id="rId17" imgW="685800" imgH="177480" progId="Equation.DSMT4">
                    <p:embed/>
                  </p:oleObj>
                </mc:Choice>
                <mc:Fallback>
                  <p:oleObj name="Equation" r:id="rId17" imgW="68580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5242869"/>
                          <a:ext cx="1636713" cy="423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576181"/>
                </p:ext>
              </p:extLst>
            </p:nvPr>
          </p:nvGraphicFramePr>
          <p:xfrm>
            <a:off x="2850080" y="5187156"/>
            <a:ext cx="1120775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0" name="Equation" r:id="rId19" imgW="469800" imgH="228600" progId="Equation.DSMT4">
                    <p:embed/>
                  </p:oleObj>
                </mc:Choice>
                <mc:Fallback>
                  <p:oleObj name="Equation" r:id="rId19" imgW="46980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080" y="5187156"/>
                          <a:ext cx="1120775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642910" y="5143512"/>
              <a:ext cx="4237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方程右端项为            型，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9154" y="5857892"/>
            <a:ext cx="4929190" cy="549724"/>
            <a:chOff x="4214810" y="5857892"/>
            <a:chExt cx="4929190" cy="549724"/>
          </a:xfrm>
        </p:grpSpPr>
        <p:sp>
          <p:nvSpPr>
            <p:cNvPr id="22" name="TextBox 21"/>
            <p:cNvSpPr txBox="1"/>
            <p:nvPr/>
          </p:nvSpPr>
          <p:spPr>
            <a:xfrm>
              <a:off x="4214810" y="5884396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故设特解为</a:t>
              </a:r>
              <a:endParaRPr lang="zh-CN" altLang="en-US" dirty="0"/>
            </a:p>
          </p:txBody>
        </p:sp>
        <p:graphicFrame>
          <p:nvGraphicFramePr>
            <p:cNvPr id="23" name="Object 15"/>
            <p:cNvGraphicFramePr>
              <a:graphicFrameLocks noChangeAspect="1"/>
            </p:cNvGraphicFramePr>
            <p:nvPr/>
          </p:nvGraphicFramePr>
          <p:xfrm>
            <a:off x="6235700" y="5857892"/>
            <a:ext cx="29083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1" name="Equation" r:id="rId21" imgW="1218960" imgH="228600" progId="Equation.DSMT4">
                    <p:embed/>
                  </p:oleObj>
                </mc:Choice>
                <mc:Fallback>
                  <p:oleObj name="Equation" r:id="rId21" imgW="1218960" imgH="2286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5700" y="5857892"/>
                          <a:ext cx="29083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5" grpId="0" autoUpdateAnimBg="0"/>
      <p:bldP spid="62476" grpId="0" autoUpdateAnimBg="0"/>
      <p:bldP spid="62480" grpId="0" autoUpdateAnimBg="0"/>
      <p:bldP spid="624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600200" y="2590800"/>
          <a:ext cx="457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3" imgW="1790640" imgH="228600" progId="Equation.3">
                  <p:embed/>
                </p:oleObj>
              </mc:Choice>
              <mc:Fallback>
                <p:oleObj name="Equation" r:id="rId3" imgW="1790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4572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609600" y="3382963"/>
          <a:ext cx="51149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5" imgW="2108160" imgH="228600" progId="Equation.3">
                  <p:embed/>
                </p:oleObj>
              </mc:Choice>
              <mc:Fallback>
                <p:oleObj name="Equation" r:id="rId5" imgW="21081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82963"/>
                        <a:ext cx="51149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981200" y="5257800"/>
          <a:ext cx="44196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7" imgW="1777680" imgH="406080" progId="Equation.3">
                  <p:embed/>
                </p:oleObj>
              </mc:Choice>
              <mc:Fallback>
                <p:oleObj name="Equation" r:id="rId7" imgW="17776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44196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743200" y="1143000"/>
          <a:ext cx="3733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9" imgW="1485720" imgH="203040" progId="Equation.3">
                  <p:embed/>
                </p:oleObj>
              </mc:Choice>
              <mc:Fallback>
                <p:oleObj name="Equation" r:id="rId9" imgW="1485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7338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457200" y="1905000"/>
          <a:ext cx="24955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11" imgW="1054080" imgH="228600" progId="Equation.3">
                  <p:embed/>
                </p:oleObj>
              </mc:Choice>
              <mc:Fallback>
                <p:oleObj name="Equation" r:id="rId11" imgW="1054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49555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371600" y="4114800"/>
          <a:ext cx="430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13" imgW="4305240" imgH="825480" progId="Equation.3">
                  <p:embed/>
                </p:oleObj>
              </mc:Choice>
              <mc:Fallback>
                <p:oleObj name="Equation" r:id="rId13" imgW="430524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4305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2438400" y="381000"/>
          <a:ext cx="3716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15" imgW="1574640" imgH="228600" progId="Equation.3">
                  <p:embed/>
                </p:oleObj>
              </mc:Choice>
              <mc:Fallback>
                <p:oleObj name="Equation" r:id="rId15" imgW="15746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"/>
                        <a:ext cx="37163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21336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代入方程得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124200" y="1905000"/>
            <a:ext cx="3308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</a:t>
            </a:r>
            <a:r>
              <a:rPr lang="en-US" altLang="zh-CN"/>
              <a:t>,  </a:t>
            </a:r>
            <a:r>
              <a:rPr lang="zh-CN" altLang="en-US"/>
              <a:t>方程的通解为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57200" y="1143000"/>
            <a:ext cx="205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比较系数得</a:t>
            </a:r>
            <a:r>
              <a:rPr lang="en-US" altLang="zh-CN"/>
              <a:t>,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85800" y="5486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utoUpdateAnimBg="0"/>
      <p:bldP spid="63498" grpId="0" autoUpdateAnimBg="0"/>
      <p:bldP spid="63499" grpId="0" autoUpdateAnimBg="0"/>
      <p:bldP spid="635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5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6670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二、格林公式</a:t>
            </a:r>
          </a:p>
        </p:txBody>
      </p:sp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457200" y="10668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zh-CN" altLang="en-US"/>
              <a:t>  设区域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是由分段光滑正向曲线 </a:t>
            </a:r>
            <a:r>
              <a:rPr lang="en-US" altLang="zh-CN" i="1"/>
              <a:t>L </a:t>
            </a:r>
            <a:r>
              <a:rPr lang="zh-CN" altLang="en-US"/>
              <a:t>围成</a:t>
            </a:r>
            <a:r>
              <a:rPr lang="en-US" altLang="zh-CN"/>
              <a:t>, </a:t>
            </a:r>
            <a:r>
              <a:rPr lang="zh-CN" altLang="en-US"/>
              <a:t>函数</a:t>
            </a:r>
          </a:p>
        </p:txBody>
      </p:sp>
      <p:graphicFrame>
        <p:nvGraphicFramePr>
          <p:cNvPr id="66560" name="Object 4096"/>
          <p:cNvGraphicFramePr>
            <a:graphicFrameLocks noChangeAspect="1"/>
          </p:cNvGraphicFramePr>
          <p:nvPr/>
        </p:nvGraphicFramePr>
        <p:xfrm>
          <a:off x="1474788" y="2209800"/>
          <a:ext cx="49736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公式" r:id="rId3" imgW="2298600" imgH="469800" progId="Equation.3">
                  <p:embed/>
                </p:oleObj>
              </mc:Choice>
              <mc:Fallback>
                <p:oleObj name="公式" r:id="rId3" imgW="2298600" imgH="469800" progId="Equation.3">
                  <p:embed/>
                  <p:pic>
                    <p:nvPicPr>
                      <p:cNvPr id="0" name="Object 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209800"/>
                        <a:ext cx="49736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6705600" y="243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FFFF"/>
                </a:solidFill>
              </a:rPr>
              <a:t>( Green </a:t>
            </a:r>
            <a:r>
              <a:rPr lang="zh-CN" altLang="en-US" sz="2400">
                <a:solidFill>
                  <a:srgbClr val="00FFFF"/>
                </a:solidFill>
              </a:rPr>
              <a:t>公式 </a:t>
            </a:r>
            <a:r>
              <a:rPr lang="en-US" altLang="zh-CN" sz="2400">
                <a:solidFill>
                  <a:srgbClr val="00FFFF"/>
                </a:solidFill>
              </a:rPr>
              <a:t>)</a:t>
            </a:r>
          </a:p>
        </p:txBody>
      </p:sp>
      <p:sp>
        <p:nvSpPr>
          <p:cNvPr id="4158" name="Text Box 62"/>
          <p:cNvSpPr txBox="1">
            <a:spLocks noChangeArrowheads="1"/>
          </p:cNvSpPr>
          <p:nvPr/>
        </p:nvSpPr>
        <p:spPr bwMode="auto">
          <a:xfrm>
            <a:off x="304800" y="16002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zh-CN" altLang="en-US" dirty="0">
                <a:solidFill>
                  <a:srgbClr val="00FFFF"/>
                </a:solidFill>
              </a:rPr>
              <a:t>在 </a:t>
            </a:r>
            <a:r>
              <a:rPr lang="en-US" altLang="zh-CN" i="1" dirty="0">
                <a:solidFill>
                  <a:srgbClr val="00FFFF"/>
                </a:solidFill>
              </a:rPr>
              <a:t>D</a:t>
            </a:r>
            <a:r>
              <a:rPr lang="en-US" altLang="zh-CN" dirty="0">
                <a:solidFill>
                  <a:srgbClr val="00FFFF"/>
                </a:solidFill>
              </a:rPr>
              <a:t> </a:t>
            </a:r>
            <a:r>
              <a:rPr lang="zh-CN" altLang="en-US" dirty="0">
                <a:solidFill>
                  <a:srgbClr val="00FFFF"/>
                </a:solidFill>
              </a:rPr>
              <a:t>上具有连续一阶偏导数</a:t>
            </a:r>
            <a:r>
              <a:rPr lang="zh-CN" altLang="en-US" dirty="0"/>
              <a:t> </a:t>
            </a:r>
            <a:r>
              <a:rPr lang="en-US" altLang="zh-CN" dirty="0"/>
              <a:t>,  </a:t>
            </a:r>
            <a:r>
              <a:rPr lang="zh-CN" altLang="en-US" dirty="0"/>
              <a:t>则有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876925" y="3886200"/>
            <a:ext cx="3267075" cy="2611438"/>
            <a:chOff x="3702" y="2448"/>
            <a:chExt cx="2058" cy="1645"/>
          </a:xfrm>
        </p:grpSpPr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3702" y="3866"/>
              <a:ext cx="20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66"/>
            <p:cNvSpPr>
              <a:spLocks noChangeShapeType="1"/>
            </p:cNvSpPr>
            <p:nvPr/>
          </p:nvSpPr>
          <p:spPr bwMode="auto">
            <a:xfrm flipV="1">
              <a:off x="3957" y="2448"/>
              <a:ext cx="0" cy="16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Oval 67"/>
            <p:cNvSpPr>
              <a:spLocks noChangeArrowheads="1"/>
            </p:cNvSpPr>
            <p:nvPr/>
          </p:nvSpPr>
          <p:spPr bwMode="auto">
            <a:xfrm rot="-2287422">
              <a:off x="4208" y="2808"/>
              <a:ext cx="1236" cy="766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" name="Object 4100"/>
            <p:cNvGraphicFramePr>
              <a:graphicFrameLocks noChangeAspect="1"/>
            </p:cNvGraphicFramePr>
            <p:nvPr/>
          </p:nvGraphicFramePr>
          <p:xfrm>
            <a:off x="5600" y="3905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Object 410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0" y="3905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101"/>
            <p:cNvGraphicFramePr>
              <a:graphicFrameLocks noChangeAspect="1"/>
            </p:cNvGraphicFramePr>
            <p:nvPr/>
          </p:nvGraphicFramePr>
          <p:xfrm>
            <a:off x="3973" y="2448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Object 410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448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102"/>
            <p:cNvGraphicFramePr>
              <a:graphicFrameLocks noChangeAspect="1"/>
            </p:cNvGraphicFramePr>
            <p:nvPr/>
          </p:nvGraphicFramePr>
          <p:xfrm>
            <a:off x="3770" y="3893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公式" r:id="rId9" imgW="291960" imgH="317160" progId="Equation.3">
                    <p:embed/>
                  </p:oleObj>
                </mc:Choice>
                <mc:Fallback>
                  <p:oleObj name="公式" r:id="rId9" imgW="291960" imgH="317160" progId="Equation.3">
                    <p:embed/>
                    <p:pic>
                      <p:nvPicPr>
                        <p:cNvPr id="0" name="Object 410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3893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2" name="Line 71"/>
            <p:cNvSpPr>
              <a:spLocks noChangeShapeType="1"/>
            </p:cNvSpPr>
            <p:nvPr/>
          </p:nvSpPr>
          <p:spPr bwMode="auto">
            <a:xfrm>
              <a:off x="4278" y="3412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72"/>
            <p:cNvSpPr>
              <a:spLocks noChangeShapeType="1"/>
            </p:cNvSpPr>
            <p:nvPr/>
          </p:nvSpPr>
          <p:spPr bwMode="auto">
            <a:xfrm>
              <a:off x="5371" y="2930"/>
              <a:ext cx="0" cy="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7" name="Object 4103"/>
            <p:cNvGraphicFramePr>
              <a:graphicFrameLocks noChangeAspect="1"/>
            </p:cNvGraphicFramePr>
            <p:nvPr/>
          </p:nvGraphicFramePr>
          <p:xfrm>
            <a:off x="4208" y="389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公式" r:id="rId11" imgW="228600" imgH="241200" progId="Equation.3">
                    <p:embed/>
                  </p:oleObj>
                </mc:Choice>
                <mc:Fallback>
                  <p:oleObj name="公式" r:id="rId11" imgW="228600" imgH="241200" progId="Equation.3">
                    <p:embed/>
                    <p:pic>
                      <p:nvPicPr>
                        <p:cNvPr id="0" name="Object 410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3893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4104"/>
            <p:cNvGraphicFramePr>
              <a:graphicFrameLocks noChangeAspect="1"/>
            </p:cNvGraphicFramePr>
            <p:nvPr/>
          </p:nvGraphicFramePr>
          <p:xfrm>
            <a:off x="5325" y="386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公式" r:id="rId13" imgW="215640" imgH="317160" progId="Equation.3">
                    <p:embed/>
                  </p:oleObj>
                </mc:Choice>
                <mc:Fallback>
                  <p:oleObj name="公式" r:id="rId13" imgW="215640" imgH="317160" progId="Equation.3">
                    <p:embed/>
                    <p:pic>
                      <p:nvPicPr>
                        <p:cNvPr id="0" name="Object 410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3866"/>
                          <a:ext cx="13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4105"/>
            <p:cNvGraphicFramePr>
              <a:graphicFrameLocks noChangeAspect="1"/>
            </p:cNvGraphicFramePr>
            <p:nvPr/>
          </p:nvGraphicFramePr>
          <p:xfrm>
            <a:off x="4354" y="2478"/>
            <a:ext cx="10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15" imgW="2057400" imgH="419040" progId="Equation.3">
                    <p:embed/>
                  </p:oleObj>
                </mc:Choice>
                <mc:Fallback>
                  <p:oleObj name="Equation" r:id="rId15" imgW="2057400" imgH="419040" progId="Equation.3">
                    <p:embed/>
                    <p:pic>
                      <p:nvPicPr>
                        <p:cNvPr id="0" name="Object 410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478"/>
                          <a:ext cx="1055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4106"/>
            <p:cNvGraphicFramePr>
              <a:graphicFrameLocks noChangeAspect="1"/>
            </p:cNvGraphicFramePr>
            <p:nvPr/>
          </p:nvGraphicFramePr>
          <p:xfrm>
            <a:off x="4739" y="293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公式" r:id="rId17" imgW="317160" imgH="291960" progId="Equation.3">
                    <p:embed/>
                  </p:oleObj>
                </mc:Choice>
                <mc:Fallback>
                  <p:oleObj name="公式" r:id="rId17" imgW="317160" imgH="291960" progId="Equation.3">
                    <p:embed/>
                    <p:pic>
                      <p:nvPicPr>
                        <p:cNvPr id="0" name="Object 410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2930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4107"/>
            <p:cNvGraphicFramePr>
              <a:graphicFrameLocks noChangeAspect="1"/>
            </p:cNvGraphicFramePr>
            <p:nvPr/>
          </p:nvGraphicFramePr>
          <p:xfrm>
            <a:off x="4272" y="3648"/>
            <a:ext cx="102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19" imgW="2006280" imgH="419040" progId="Equation.3">
                    <p:embed/>
                  </p:oleObj>
                </mc:Choice>
                <mc:Fallback>
                  <p:oleObj name="Equation" r:id="rId19" imgW="2006280" imgH="419040" progId="Equation.3">
                    <p:embed/>
                    <p:pic>
                      <p:nvPicPr>
                        <p:cNvPr id="0" name="Object 410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648"/>
                          <a:ext cx="1029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4" name="Group 78"/>
            <p:cNvGrpSpPr>
              <a:grpSpLocks/>
            </p:cNvGrpSpPr>
            <p:nvPr/>
          </p:nvGrpSpPr>
          <p:grpSpPr bwMode="auto">
            <a:xfrm>
              <a:off x="4551" y="2826"/>
              <a:ext cx="576" cy="841"/>
              <a:chOff x="4308" y="1661"/>
              <a:chExt cx="576" cy="841"/>
            </a:xfrm>
          </p:grpSpPr>
          <p:sp>
            <p:nvSpPr>
              <p:cNvPr id="2075" name="Arc 79"/>
              <p:cNvSpPr>
                <a:spLocks/>
              </p:cNvSpPr>
              <p:nvPr/>
            </p:nvSpPr>
            <p:spPr bwMode="auto">
              <a:xfrm rot="6131913">
                <a:off x="4336" y="1974"/>
                <a:ext cx="528" cy="528"/>
              </a:xfrm>
              <a:custGeom>
                <a:avLst/>
                <a:gdLst>
                  <a:gd name="T0" fmla="*/ 6 w 19792"/>
                  <a:gd name="T1" fmla="*/ 0 h 19797"/>
                  <a:gd name="T2" fmla="*/ 14 w 19792"/>
                  <a:gd name="T3" fmla="*/ 8 h 19797"/>
                  <a:gd name="T4" fmla="*/ 0 w 19792"/>
                  <a:gd name="T5" fmla="*/ 14 h 19797"/>
                  <a:gd name="T6" fmla="*/ 0 60000 65536"/>
                  <a:gd name="T7" fmla="*/ 0 60000 65536"/>
                  <a:gd name="T8" fmla="*/ 0 60000 65536"/>
                  <a:gd name="T9" fmla="*/ 0 w 19792"/>
                  <a:gd name="T10" fmla="*/ 0 h 19797"/>
                  <a:gd name="T11" fmla="*/ 19792 w 19792"/>
                  <a:gd name="T12" fmla="*/ 19797 h 197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92" h="19797" fill="none" extrusionOk="0">
                    <a:moveTo>
                      <a:pt x="8639" y="-1"/>
                    </a:moveTo>
                    <a:cubicBezTo>
                      <a:pt x="13628" y="2177"/>
                      <a:pt x="17612" y="6158"/>
                      <a:pt x="19792" y="11146"/>
                    </a:cubicBezTo>
                  </a:path>
                  <a:path w="19792" h="19797" stroke="0" extrusionOk="0">
                    <a:moveTo>
                      <a:pt x="8639" y="-1"/>
                    </a:moveTo>
                    <a:cubicBezTo>
                      <a:pt x="13628" y="2177"/>
                      <a:pt x="17612" y="6158"/>
                      <a:pt x="19792" y="11146"/>
                    </a:cubicBezTo>
                    <a:lnTo>
                      <a:pt x="0" y="19797"/>
                    </a:lnTo>
                    <a:close/>
                  </a:path>
                </a:pathLst>
              </a:custGeom>
              <a:noFill/>
              <a:ln w="57150">
                <a:solidFill>
                  <a:srgbClr val="66FF99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Arc 80"/>
              <p:cNvSpPr>
                <a:spLocks/>
              </p:cNvSpPr>
              <p:nvPr/>
            </p:nvSpPr>
            <p:spPr bwMode="auto">
              <a:xfrm rot="7602161" flipH="1" flipV="1">
                <a:off x="4416" y="1553"/>
                <a:ext cx="360" cy="576"/>
              </a:xfrm>
              <a:custGeom>
                <a:avLst/>
                <a:gdLst>
                  <a:gd name="T0" fmla="*/ 0 w 13509"/>
                  <a:gd name="T1" fmla="*/ 0 h 21600"/>
                  <a:gd name="T2" fmla="*/ 10 w 13509"/>
                  <a:gd name="T3" fmla="*/ 3 h 21600"/>
                  <a:gd name="T4" fmla="*/ 0 w 13509"/>
                  <a:gd name="T5" fmla="*/ 15 h 21600"/>
                  <a:gd name="T6" fmla="*/ 0 60000 65536"/>
                  <a:gd name="T7" fmla="*/ 0 60000 65536"/>
                  <a:gd name="T8" fmla="*/ 0 60000 65536"/>
                  <a:gd name="T9" fmla="*/ 0 w 13509"/>
                  <a:gd name="T10" fmla="*/ 0 h 21600"/>
                  <a:gd name="T11" fmla="*/ 13509 w 135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09" h="21600" fill="none" extrusionOk="0">
                    <a:moveTo>
                      <a:pt x="-1" y="0"/>
                    </a:moveTo>
                    <a:cubicBezTo>
                      <a:pt x="4911" y="0"/>
                      <a:pt x="9676" y="1673"/>
                      <a:pt x="13509" y="4745"/>
                    </a:cubicBezTo>
                  </a:path>
                  <a:path w="13509" h="21600" stroke="0" extrusionOk="0">
                    <a:moveTo>
                      <a:pt x="-1" y="0"/>
                    </a:moveTo>
                    <a:cubicBezTo>
                      <a:pt x="4911" y="0"/>
                      <a:pt x="9676" y="1673"/>
                      <a:pt x="13509" y="474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66FF99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6561" name="Object 4097"/>
          <p:cNvGraphicFramePr>
            <a:graphicFrameLocks noChangeAspect="1"/>
          </p:cNvGraphicFramePr>
          <p:nvPr/>
        </p:nvGraphicFramePr>
        <p:xfrm>
          <a:off x="685800" y="4038600"/>
          <a:ext cx="483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21" imgW="4838400" imgH="419040" progId="Equation.3">
                  <p:embed/>
                </p:oleObj>
              </mc:Choice>
              <mc:Fallback>
                <p:oleObj name="Equation" r:id="rId21" imgW="4838400" imgH="419040" progId="Equation.3">
                  <p:embed/>
                  <p:pic>
                    <p:nvPicPr>
                      <p:cNvPr id="0" name="Object 40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4838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4098"/>
          <p:cNvGraphicFramePr>
            <a:graphicFrameLocks noChangeAspect="1"/>
          </p:cNvGraphicFramePr>
          <p:nvPr/>
        </p:nvGraphicFramePr>
        <p:xfrm>
          <a:off x="762000" y="4648200"/>
          <a:ext cx="430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23" imgW="4305240" imgH="952200" progId="Equation.3">
                  <p:embed/>
                </p:oleObj>
              </mc:Choice>
              <mc:Fallback>
                <p:oleObj name="Equation" r:id="rId23" imgW="4305240" imgH="952200" progId="Equation.3">
                  <p:embed/>
                  <p:pic>
                    <p:nvPicPr>
                      <p:cNvPr id="0" name="Object 40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4305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4099"/>
          <p:cNvGraphicFramePr>
            <a:graphicFrameLocks noChangeAspect="1"/>
          </p:cNvGraphicFramePr>
          <p:nvPr/>
        </p:nvGraphicFramePr>
        <p:xfrm>
          <a:off x="533400" y="5638800"/>
          <a:ext cx="495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25" imgW="4952880" imgH="698400" progId="Equation.3">
                  <p:embed/>
                </p:oleObj>
              </mc:Choice>
              <mc:Fallback>
                <p:oleObj name="Equation" r:id="rId25" imgW="4952880" imgH="698400" progId="Equation.3">
                  <p:embed/>
                  <p:pic>
                    <p:nvPicPr>
                      <p:cNvPr id="0" name="Object 40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4953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1" name="Text Box 85"/>
          <p:cNvSpPr txBox="1">
            <a:spLocks noChangeArrowheads="1"/>
          </p:cNvSpPr>
          <p:nvPr/>
        </p:nvSpPr>
        <p:spPr bwMode="auto">
          <a:xfrm>
            <a:off x="304800" y="3352800"/>
            <a:ext cx="88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1143000" y="3352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1)</a:t>
            </a:r>
            <a:r>
              <a:rPr lang="en-US" altLang="zh-CN" b="0"/>
              <a:t>  </a:t>
            </a:r>
            <a:r>
              <a:rPr lang="zh-CN" altLang="en-US"/>
              <a:t>若 </a:t>
            </a:r>
            <a:r>
              <a:rPr lang="en-US" altLang="zh-CN" i="1"/>
              <a:t>D </a:t>
            </a:r>
            <a:r>
              <a:rPr lang="zh-CN" altLang="en-US"/>
              <a:t>既是 </a:t>
            </a:r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型区域 </a:t>
            </a:r>
            <a:r>
              <a:rPr lang="en-US" altLang="zh-CN"/>
              <a:t>, </a:t>
            </a:r>
            <a:r>
              <a:rPr lang="zh-CN" altLang="en-US"/>
              <a:t>又是</a:t>
            </a:r>
            <a:r>
              <a:rPr lang="zh-CN" altLang="en-US" i="1"/>
              <a:t> </a:t>
            </a:r>
            <a:r>
              <a:rPr lang="en-US" altLang="zh-CN">
                <a:solidFill>
                  <a:schemeClr val="tx2"/>
                </a:solidFill>
              </a:rPr>
              <a:t>Y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型区域 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1" grpId="0" autoUpdateAnimBg="0"/>
      <p:bldP spid="4156" grpId="0" autoUpdateAnimBg="0"/>
      <p:bldP spid="4158" grpId="0" autoUpdateAnimBg="0"/>
      <p:bldP spid="4181" grpId="0" autoUpdateAnimBg="0"/>
      <p:bldP spid="418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8382000" cy="237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dirty="0" smtClean="0"/>
              <a:t>216</a:t>
            </a:r>
            <a:r>
              <a:rPr lang="en-US" altLang="zh-CN" sz="2400" dirty="0" smtClean="0"/>
              <a:t> </a:t>
            </a:r>
            <a:r>
              <a:rPr lang="en-US" altLang="zh-CN" dirty="0"/>
              <a:t>-</a:t>
            </a:r>
            <a:r>
              <a:rPr lang="en-US" altLang="zh-CN" sz="2400" dirty="0"/>
              <a:t> </a:t>
            </a:r>
            <a:r>
              <a:rPr lang="en-US" altLang="zh-CN" dirty="0" smtClean="0"/>
              <a:t>218 </a:t>
            </a:r>
            <a:r>
              <a:rPr lang="en-US" altLang="zh-CN" sz="5400" dirty="0" smtClean="0"/>
              <a:t>  </a:t>
            </a:r>
            <a:endParaRPr lang="en-US" altLang="zh-CN" sz="5400" dirty="0"/>
          </a:p>
          <a:p>
            <a:pPr>
              <a:lnSpc>
                <a:spcPct val="75000"/>
              </a:lnSpc>
            </a:pPr>
            <a:r>
              <a:rPr lang="en-US" altLang="zh-CN" sz="5400" dirty="0"/>
              <a:t>         </a:t>
            </a:r>
          </a:p>
          <a:p>
            <a:r>
              <a:rPr lang="en-US" altLang="zh-CN" sz="5400" dirty="0"/>
              <a:t>        1/</a:t>
            </a:r>
            <a:r>
              <a:rPr lang="en-US" altLang="zh-CN" sz="3200" dirty="0"/>
              <a:t>(1) </a:t>
            </a:r>
            <a:r>
              <a:rPr lang="en-US" altLang="zh-CN" dirty="0">
                <a:solidFill>
                  <a:schemeClr val="tx2"/>
                </a:solidFill>
              </a:rPr>
              <a:t>“</a:t>
            </a:r>
            <a:r>
              <a:rPr lang="zh-CN" altLang="en-US" dirty="0">
                <a:solidFill>
                  <a:schemeClr val="tx2"/>
                </a:solidFill>
              </a:rPr>
              <a:t>验证”</a:t>
            </a:r>
            <a:r>
              <a:rPr lang="en-US" altLang="zh-CN" dirty="0">
                <a:solidFill>
                  <a:schemeClr val="tx2"/>
                </a:solidFill>
              </a:rPr>
              <a:t>!!!!</a:t>
            </a:r>
            <a:r>
              <a:rPr lang="en-US" altLang="zh-CN" sz="3200" dirty="0"/>
              <a:t>               </a:t>
            </a:r>
            <a:r>
              <a:rPr lang="en-US" altLang="zh-CN" sz="5400" dirty="0" smtClean="0"/>
              <a:t>7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600200"/>
            <a:ext cx="1295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再考察</a:t>
            </a:r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1676400" y="1600200"/>
          <a:ext cx="990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419040" imgH="304560" progId="Equation.3">
                  <p:embed/>
                </p:oleObj>
              </mc:Choice>
              <mc:Fallback>
                <p:oleObj name="Equation" r:id="rId3" imgW="419040" imgH="304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990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304800" y="23622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5" imgW="1320480" imgH="330120" progId="Equation.3">
                  <p:embed/>
                </p:oleObj>
              </mc:Choice>
              <mc:Fallback>
                <p:oleObj name="Equation" r:id="rId5" imgW="1320480" imgH="3301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31242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304800" y="3200400"/>
          <a:ext cx="52578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7" imgW="2184120" imgH="330120" progId="Equation.3">
                  <p:embed/>
                </p:oleObj>
              </mc:Choice>
              <mc:Fallback>
                <p:oleObj name="Equation" r:id="rId7" imgW="2184120" imgH="3301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52578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381000" y="3962400"/>
          <a:ext cx="219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9" imgW="2197080" imgH="952200" progId="Equation.3">
                  <p:embed/>
                </p:oleObj>
              </mc:Choice>
              <mc:Fallback>
                <p:oleObj name="Equation" r:id="rId9" imgW="2197080" imgH="952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219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35"/>
          <p:cNvGraphicFramePr>
            <a:graphicFrameLocks noChangeAspect="1"/>
          </p:cNvGraphicFramePr>
          <p:nvPr/>
        </p:nvGraphicFramePr>
        <p:xfrm>
          <a:off x="609600" y="228600"/>
          <a:ext cx="73787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11" imgW="2908080" imgH="444240" progId="Equation.3">
                  <p:embed/>
                </p:oleObj>
              </mc:Choice>
              <mc:Fallback>
                <p:oleObj name="Equation" r:id="rId11" imgW="2908080" imgH="44424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73787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4" name="Object 54"/>
          <p:cNvGraphicFramePr>
            <a:graphicFrameLocks noChangeAspect="1"/>
          </p:cNvGraphicFramePr>
          <p:nvPr/>
        </p:nvGraphicFramePr>
        <p:xfrm>
          <a:off x="2667000" y="1600200"/>
          <a:ext cx="251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13" imgW="1054080" imgH="330120" progId="Equation.3">
                  <p:embed/>
                </p:oleObj>
              </mc:Choice>
              <mc:Fallback>
                <p:oleObj name="Equation" r:id="rId13" imgW="1054080" imgH="3301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2514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1" name="Group 56"/>
          <p:cNvGrpSpPr>
            <a:grpSpLocks/>
          </p:cNvGrpSpPr>
          <p:nvPr/>
        </p:nvGrpSpPr>
        <p:grpSpPr bwMode="auto">
          <a:xfrm>
            <a:off x="6248400" y="1752600"/>
            <a:ext cx="2692400" cy="2611438"/>
            <a:chOff x="3936" y="768"/>
            <a:chExt cx="1696" cy="1645"/>
          </a:xfrm>
        </p:grpSpPr>
        <p:sp>
          <p:nvSpPr>
            <p:cNvPr id="3094" name="Line 39"/>
            <p:cNvSpPr>
              <a:spLocks noChangeShapeType="1"/>
            </p:cNvSpPr>
            <p:nvPr/>
          </p:nvSpPr>
          <p:spPr bwMode="auto">
            <a:xfrm flipV="1">
              <a:off x="4128" y="768"/>
              <a:ext cx="0" cy="16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Oval 40"/>
            <p:cNvSpPr>
              <a:spLocks noChangeArrowheads="1"/>
            </p:cNvSpPr>
            <p:nvPr/>
          </p:nvSpPr>
          <p:spPr bwMode="auto">
            <a:xfrm rot="-2287422">
              <a:off x="4208" y="1128"/>
              <a:ext cx="1236" cy="766"/>
            </a:xfrm>
            <a:prstGeom prst="ellipse">
              <a:avLst/>
            </a:prstGeom>
            <a:solidFill>
              <a:srgbClr val="33CCFF"/>
            </a:soli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2" name="Object 41"/>
            <p:cNvGraphicFramePr>
              <a:graphicFrameLocks noChangeAspect="1"/>
            </p:cNvGraphicFramePr>
            <p:nvPr/>
          </p:nvGraphicFramePr>
          <p:xfrm>
            <a:off x="5472" y="2256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公式" r:id="rId15" imgW="253800" imgH="241200" progId="Equation.3">
                    <p:embed/>
                  </p:oleObj>
                </mc:Choice>
                <mc:Fallback>
                  <p:oleObj name="公式" r:id="rId15" imgW="253800" imgH="24120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256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42"/>
            <p:cNvGraphicFramePr>
              <a:graphicFrameLocks noChangeAspect="1"/>
            </p:cNvGraphicFramePr>
            <p:nvPr/>
          </p:nvGraphicFramePr>
          <p:xfrm>
            <a:off x="3936" y="81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公式" r:id="rId17" imgW="253800" imgH="317160" progId="Equation.3">
                    <p:embed/>
                  </p:oleObj>
                </mc:Choice>
                <mc:Fallback>
                  <p:oleObj name="公式" r:id="rId17" imgW="253800" imgH="317160" progId="Equation.3">
                    <p:embed/>
                    <p:pic>
                      <p:nvPicPr>
                        <p:cNvPr id="0" name="Object 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816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43"/>
            <p:cNvGraphicFramePr>
              <a:graphicFrameLocks noChangeAspect="1"/>
            </p:cNvGraphicFramePr>
            <p:nvPr/>
          </p:nvGraphicFramePr>
          <p:xfrm>
            <a:off x="3936" y="220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公式" r:id="rId19" imgW="291960" imgH="317160" progId="Equation.3">
                    <p:embed/>
                  </p:oleObj>
                </mc:Choice>
                <mc:Fallback>
                  <p:oleObj name="公式" r:id="rId19" imgW="291960" imgH="317160" progId="Equation.3">
                    <p:embed/>
                    <p:pic>
                      <p:nvPicPr>
                        <p:cNvPr id="0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0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6" name="Line 44"/>
            <p:cNvSpPr>
              <a:spLocks noChangeShapeType="1"/>
            </p:cNvSpPr>
            <p:nvPr/>
          </p:nvSpPr>
          <p:spPr bwMode="auto">
            <a:xfrm>
              <a:off x="4278" y="1732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45"/>
            <p:cNvSpPr>
              <a:spLocks noChangeShapeType="1"/>
            </p:cNvSpPr>
            <p:nvPr/>
          </p:nvSpPr>
          <p:spPr bwMode="auto">
            <a:xfrm>
              <a:off x="5371" y="1250"/>
              <a:ext cx="0" cy="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5" name="Object 46"/>
            <p:cNvGraphicFramePr>
              <a:graphicFrameLocks noChangeAspect="1"/>
            </p:cNvGraphicFramePr>
            <p:nvPr/>
          </p:nvGraphicFramePr>
          <p:xfrm>
            <a:off x="4208" y="221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公式" r:id="rId21" imgW="228600" imgH="241200" progId="Equation.3">
                    <p:embed/>
                  </p:oleObj>
                </mc:Choice>
                <mc:Fallback>
                  <p:oleObj name="公式" r:id="rId21" imgW="228600" imgH="241200" progId="Equation.3">
                    <p:embed/>
                    <p:pic>
                      <p:nvPicPr>
                        <p:cNvPr id="0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2213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47"/>
            <p:cNvGraphicFramePr>
              <a:graphicFrameLocks noChangeAspect="1"/>
            </p:cNvGraphicFramePr>
            <p:nvPr/>
          </p:nvGraphicFramePr>
          <p:xfrm>
            <a:off x="5280" y="220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公式" r:id="rId23" imgW="215640" imgH="317160" progId="Equation.3">
                    <p:embed/>
                  </p:oleObj>
                </mc:Choice>
                <mc:Fallback>
                  <p:oleObj name="公式" r:id="rId23" imgW="215640" imgH="317160" progId="Equation.3">
                    <p:embed/>
                    <p:pic>
                      <p:nvPicPr>
                        <p:cNvPr id="0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208"/>
                          <a:ext cx="13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48"/>
            <p:cNvGraphicFramePr>
              <a:graphicFrameLocks noChangeAspect="1"/>
            </p:cNvGraphicFramePr>
            <p:nvPr/>
          </p:nvGraphicFramePr>
          <p:xfrm>
            <a:off x="4354" y="798"/>
            <a:ext cx="105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Equation" r:id="rId25" imgW="2057400" imgH="419040" progId="Equation.3">
                    <p:embed/>
                  </p:oleObj>
                </mc:Choice>
                <mc:Fallback>
                  <p:oleObj name="Equation" r:id="rId25" imgW="2057400" imgH="419040" progId="Equation.3">
                    <p:embed/>
                    <p:pic>
                      <p:nvPicPr>
                        <p:cNvPr id="0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798"/>
                          <a:ext cx="1055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49"/>
            <p:cNvGraphicFramePr>
              <a:graphicFrameLocks noChangeAspect="1"/>
            </p:cNvGraphicFramePr>
            <p:nvPr/>
          </p:nvGraphicFramePr>
          <p:xfrm>
            <a:off x="4739" y="125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公式" r:id="rId27" imgW="317160" imgH="291960" progId="Equation.3">
                    <p:embed/>
                  </p:oleObj>
                </mc:Choice>
                <mc:Fallback>
                  <p:oleObj name="公式" r:id="rId27" imgW="317160" imgH="291960" progId="Equation.3">
                    <p:embed/>
                    <p:pic>
                      <p:nvPicPr>
                        <p:cNvPr id="0" name="Object 4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1250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50"/>
            <p:cNvGraphicFramePr>
              <a:graphicFrameLocks noChangeAspect="1"/>
            </p:cNvGraphicFramePr>
            <p:nvPr/>
          </p:nvGraphicFramePr>
          <p:xfrm>
            <a:off x="4272" y="1968"/>
            <a:ext cx="102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Equation" r:id="rId29" imgW="2006280" imgH="419040" progId="Equation.3">
                    <p:embed/>
                  </p:oleObj>
                </mc:Choice>
                <mc:Fallback>
                  <p:oleObj name="Equation" r:id="rId29" imgW="2006280" imgH="419040" progId="Equation.3">
                    <p:embed/>
                    <p:pic>
                      <p:nvPicPr>
                        <p:cNvPr id="0" name="Object 5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968"/>
                          <a:ext cx="1029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8" name="Group 51"/>
            <p:cNvGrpSpPr>
              <a:grpSpLocks/>
            </p:cNvGrpSpPr>
            <p:nvPr/>
          </p:nvGrpSpPr>
          <p:grpSpPr bwMode="auto">
            <a:xfrm>
              <a:off x="4551" y="1146"/>
              <a:ext cx="576" cy="841"/>
              <a:chOff x="4308" y="1661"/>
              <a:chExt cx="576" cy="841"/>
            </a:xfrm>
          </p:grpSpPr>
          <p:sp>
            <p:nvSpPr>
              <p:cNvPr id="3100" name="Arc 52"/>
              <p:cNvSpPr>
                <a:spLocks/>
              </p:cNvSpPr>
              <p:nvPr/>
            </p:nvSpPr>
            <p:spPr bwMode="auto">
              <a:xfrm rot="6131913">
                <a:off x="4336" y="1974"/>
                <a:ext cx="528" cy="528"/>
              </a:xfrm>
              <a:custGeom>
                <a:avLst/>
                <a:gdLst>
                  <a:gd name="T0" fmla="*/ 6 w 19792"/>
                  <a:gd name="T1" fmla="*/ 0 h 19797"/>
                  <a:gd name="T2" fmla="*/ 14 w 19792"/>
                  <a:gd name="T3" fmla="*/ 8 h 19797"/>
                  <a:gd name="T4" fmla="*/ 0 w 19792"/>
                  <a:gd name="T5" fmla="*/ 14 h 19797"/>
                  <a:gd name="T6" fmla="*/ 0 60000 65536"/>
                  <a:gd name="T7" fmla="*/ 0 60000 65536"/>
                  <a:gd name="T8" fmla="*/ 0 60000 65536"/>
                  <a:gd name="T9" fmla="*/ 0 w 19792"/>
                  <a:gd name="T10" fmla="*/ 0 h 19797"/>
                  <a:gd name="T11" fmla="*/ 19792 w 19792"/>
                  <a:gd name="T12" fmla="*/ 19797 h 197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92" h="19797" fill="none" extrusionOk="0">
                    <a:moveTo>
                      <a:pt x="8639" y="-1"/>
                    </a:moveTo>
                    <a:cubicBezTo>
                      <a:pt x="13628" y="2177"/>
                      <a:pt x="17612" y="6158"/>
                      <a:pt x="19792" y="11146"/>
                    </a:cubicBezTo>
                  </a:path>
                  <a:path w="19792" h="19797" stroke="0" extrusionOk="0">
                    <a:moveTo>
                      <a:pt x="8639" y="-1"/>
                    </a:moveTo>
                    <a:cubicBezTo>
                      <a:pt x="13628" y="2177"/>
                      <a:pt x="17612" y="6158"/>
                      <a:pt x="19792" y="11146"/>
                    </a:cubicBezTo>
                    <a:lnTo>
                      <a:pt x="0" y="19797"/>
                    </a:lnTo>
                    <a:close/>
                  </a:path>
                </a:pathLst>
              </a:custGeom>
              <a:noFill/>
              <a:ln w="57150">
                <a:solidFill>
                  <a:srgbClr val="66FF99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1" name="Arc 53"/>
              <p:cNvSpPr>
                <a:spLocks/>
              </p:cNvSpPr>
              <p:nvPr/>
            </p:nvSpPr>
            <p:spPr bwMode="auto">
              <a:xfrm rot="7602161" flipH="1" flipV="1">
                <a:off x="4416" y="1553"/>
                <a:ext cx="360" cy="576"/>
              </a:xfrm>
              <a:custGeom>
                <a:avLst/>
                <a:gdLst>
                  <a:gd name="T0" fmla="*/ 0 w 13509"/>
                  <a:gd name="T1" fmla="*/ 0 h 21600"/>
                  <a:gd name="T2" fmla="*/ 10 w 13509"/>
                  <a:gd name="T3" fmla="*/ 3 h 21600"/>
                  <a:gd name="T4" fmla="*/ 0 w 13509"/>
                  <a:gd name="T5" fmla="*/ 15 h 21600"/>
                  <a:gd name="T6" fmla="*/ 0 60000 65536"/>
                  <a:gd name="T7" fmla="*/ 0 60000 65536"/>
                  <a:gd name="T8" fmla="*/ 0 60000 65536"/>
                  <a:gd name="T9" fmla="*/ 0 w 13509"/>
                  <a:gd name="T10" fmla="*/ 0 h 21600"/>
                  <a:gd name="T11" fmla="*/ 13509 w 135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09" h="21600" fill="none" extrusionOk="0">
                    <a:moveTo>
                      <a:pt x="-1" y="0"/>
                    </a:moveTo>
                    <a:cubicBezTo>
                      <a:pt x="4911" y="0"/>
                      <a:pt x="9676" y="1673"/>
                      <a:pt x="13509" y="4745"/>
                    </a:cubicBezTo>
                  </a:path>
                  <a:path w="13509" h="21600" stroke="0" extrusionOk="0">
                    <a:moveTo>
                      <a:pt x="-1" y="0"/>
                    </a:moveTo>
                    <a:cubicBezTo>
                      <a:pt x="4911" y="0"/>
                      <a:pt x="9676" y="1673"/>
                      <a:pt x="13509" y="474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66FF99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99" name="Line 55"/>
            <p:cNvSpPr>
              <a:spLocks noChangeShapeType="1"/>
            </p:cNvSpPr>
            <p:nvPr/>
          </p:nvSpPr>
          <p:spPr bwMode="auto">
            <a:xfrm>
              <a:off x="3936" y="22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77" name="Object 57"/>
          <p:cNvGraphicFramePr>
            <a:graphicFrameLocks noChangeAspect="1"/>
          </p:cNvGraphicFramePr>
          <p:nvPr/>
        </p:nvGraphicFramePr>
        <p:xfrm>
          <a:off x="3429000" y="2362200"/>
          <a:ext cx="2667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31" imgW="1079280" imgH="330120" progId="Equation.3">
                  <p:embed/>
                </p:oleObj>
              </mc:Choice>
              <mc:Fallback>
                <p:oleObj name="Equation" r:id="rId31" imgW="1079280" imgH="33012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26670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Line 58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304800" y="4953000"/>
            <a:ext cx="546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同理对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x, y</a:t>
            </a:r>
            <a:r>
              <a:rPr lang="en-US" altLang="zh-CN"/>
              <a:t>) </a:t>
            </a:r>
            <a:r>
              <a:rPr lang="zh-CN" altLang="en-US"/>
              <a:t>用</a:t>
            </a:r>
            <a:r>
              <a:rPr lang="en-US" altLang="zh-CN"/>
              <a:t>Y</a:t>
            </a:r>
            <a:r>
              <a:rPr lang="zh-CN" altLang="en-US"/>
              <a:t>型区域积分可得</a:t>
            </a:r>
          </a:p>
        </p:txBody>
      </p:sp>
      <p:graphicFrame>
        <p:nvGraphicFramePr>
          <p:cNvPr id="5180" name="Object 60"/>
          <p:cNvGraphicFramePr>
            <a:graphicFrameLocks noChangeAspect="1"/>
          </p:cNvGraphicFramePr>
          <p:nvPr/>
        </p:nvGraphicFramePr>
        <p:xfrm>
          <a:off x="2066925" y="5562600"/>
          <a:ext cx="35544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公式" r:id="rId33" imgW="1346040" imgH="444240" progId="Equation.3">
                  <p:embed/>
                </p:oleObj>
              </mc:Choice>
              <mc:Fallback>
                <p:oleObj name="公式" r:id="rId33" imgW="1346040" imgH="4442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562600"/>
                        <a:ext cx="355441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utoUpdateAnimBg="0"/>
      <p:bldP spid="517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20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6629400" y="762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①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6629400" y="1981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②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381000" y="28956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两式相加</a:t>
            </a:r>
            <a:r>
              <a:rPr lang="en-US" altLang="zh-CN"/>
              <a:t>, </a:t>
            </a:r>
            <a:r>
              <a:rPr lang="zh-CN" altLang="en-US"/>
              <a:t>则对既是</a:t>
            </a:r>
            <a:r>
              <a:rPr lang="en-US" altLang="zh-CN"/>
              <a:t>X </a:t>
            </a:r>
            <a:r>
              <a:rPr lang="zh-CN" altLang="en-US"/>
              <a:t>型又是</a:t>
            </a:r>
            <a:r>
              <a:rPr lang="en-US" altLang="zh-CN"/>
              <a:t>Y </a:t>
            </a:r>
            <a:r>
              <a:rPr lang="zh-CN" altLang="en-US"/>
              <a:t>型的区域 </a:t>
            </a:r>
            <a:r>
              <a:rPr lang="en-US" altLang="zh-CN" i="1"/>
              <a:t>D </a:t>
            </a:r>
            <a:r>
              <a:rPr lang="zh-CN" altLang="en-US"/>
              <a:t>有</a:t>
            </a:r>
            <a:r>
              <a:rPr lang="en-US" altLang="zh-CN"/>
              <a:t>:</a:t>
            </a:r>
          </a:p>
        </p:txBody>
      </p:sp>
      <p:graphicFrame>
        <p:nvGraphicFramePr>
          <p:cNvPr id="6182" name="Object 38"/>
          <p:cNvGraphicFramePr>
            <a:graphicFrameLocks noChangeAspect="1"/>
          </p:cNvGraphicFramePr>
          <p:nvPr/>
        </p:nvGraphicFramePr>
        <p:xfrm>
          <a:off x="1331913" y="3644900"/>
          <a:ext cx="62261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2438280" imgH="431640" progId="Equation.3">
                  <p:embed/>
                </p:oleObj>
              </mc:Choice>
              <mc:Fallback>
                <p:oleObj name="公式" r:id="rId3" imgW="243828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622617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457200" y="4876800"/>
            <a:ext cx="8077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2)</a:t>
            </a:r>
            <a:r>
              <a:rPr lang="en-US" altLang="zh-CN" b="0"/>
              <a:t>  </a:t>
            </a:r>
            <a:r>
              <a:rPr lang="zh-CN" altLang="en-US"/>
              <a:t>若 </a:t>
            </a:r>
            <a:r>
              <a:rPr lang="en-US" altLang="zh-CN" i="1"/>
              <a:t>D </a:t>
            </a:r>
            <a:r>
              <a:rPr lang="zh-CN" altLang="en-US"/>
              <a:t>既不是 </a:t>
            </a:r>
            <a:r>
              <a:rPr lang="en-US" altLang="zh-CN">
                <a:solidFill>
                  <a:schemeClr val="tx2"/>
                </a:solidFill>
              </a:rPr>
              <a:t>X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型区域 </a:t>
            </a:r>
            <a:r>
              <a:rPr lang="en-US" altLang="zh-CN"/>
              <a:t>, </a:t>
            </a:r>
            <a:r>
              <a:rPr lang="zh-CN" altLang="en-US"/>
              <a:t>又不是</a:t>
            </a:r>
            <a:r>
              <a:rPr lang="zh-CN" altLang="en-US" i="1"/>
              <a:t> </a:t>
            </a:r>
            <a:r>
              <a:rPr lang="en-US" altLang="zh-CN">
                <a:solidFill>
                  <a:schemeClr val="tx2"/>
                </a:solidFill>
              </a:rPr>
              <a:t>Y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型区域 </a:t>
            </a:r>
            <a:r>
              <a:rPr lang="en-US" altLang="zh-CN"/>
              <a:t>, </a:t>
            </a:r>
            <a:r>
              <a:rPr lang="zh-CN" altLang="en-US"/>
              <a:t>则可以将原区域分割成既是 </a:t>
            </a:r>
            <a:r>
              <a:rPr lang="en-US" altLang="zh-CN"/>
              <a:t>X </a:t>
            </a:r>
            <a:r>
              <a:rPr lang="zh-CN" altLang="en-US"/>
              <a:t>型又是</a:t>
            </a:r>
            <a:r>
              <a:rPr lang="en-US" altLang="zh-CN"/>
              <a:t>Y </a:t>
            </a:r>
            <a:r>
              <a:rPr lang="zh-CN" altLang="en-US"/>
              <a:t>型的区域，如</a:t>
            </a:r>
          </a:p>
        </p:txBody>
      </p:sp>
      <p:graphicFrame>
        <p:nvGraphicFramePr>
          <p:cNvPr id="6185" name="Object 4097"/>
          <p:cNvGraphicFramePr>
            <a:graphicFrameLocks noChangeAspect="1"/>
          </p:cNvGraphicFramePr>
          <p:nvPr/>
        </p:nvGraphicFramePr>
        <p:xfrm>
          <a:off x="1214438" y="642938"/>
          <a:ext cx="25130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5" imgW="990360" imgH="304560" progId="Equation.3">
                  <p:embed/>
                </p:oleObj>
              </mc:Choice>
              <mc:Fallback>
                <p:oleObj name="公式" r:id="rId5" imgW="990360" imgH="304560" progId="Equation.3">
                  <p:embed/>
                  <p:pic>
                    <p:nvPicPr>
                      <p:cNvPr id="0" name="Object 40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642938"/>
                        <a:ext cx="2513012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2"/>
          <p:cNvGraphicFramePr>
            <a:graphicFrameLocks noChangeAspect="1"/>
          </p:cNvGraphicFramePr>
          <p:nvPr/>
        </p:nvGraphicFramePr>
        <p:xfrm>
          <a:off x="3714750" y="531813"/>
          <a:ext cx="23193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7" imgW="977760" imgH="431640" progId="Equation.3">
                  <p:embed/>
                </p:oleObj>
              </mc:Choice>
              <mc:Fallback>
                <p:oleObj name="公式" r:id="rId7" imgW="977760" imgH="43164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31813"/>
                        <a:ext cx="2319338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3"/>
          <p:cNvGraphicFramePr>
            <a:graphicFrameLocks noChangeAspect="1"/>
          </p:cNvGraphicFramePr>
          <p:nvPr/>
        </p:nvGraphicFramePr>
        <p:xfrm>
          <a:off x="1214438" y="1714500"/>
          <a:ext cx="25447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9" imgW="1002960" imgH="304560" progId="Equation.3">
                  <p:embed/>
                </p:oleObj>
              </mc:Choice>
              <mc:Fallback>
                <p:oleObj name="公式" r:id="rId9" imgW="1002960" imgH="304560" progId="Equation.3">
                  <p:embed/>
                  <p:pic>
                    <p:nvPicPr>
                      <p:cNvPr id="0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14500"/>
                        <a:ext cx="2544762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4"/>
          <p:cNvGraphicFramePr>
            <a:graphicFrameLocks noChangeAspect="1"/>
          </p:cNvGraphicFramePr>
          <p:nvPr/>
        </p:nvGraphicFramePr>
        <p:xfrm>
          <a:off x="3714750" y="1571625"/>
          <a:ext cx="22558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11" imgW="888840" imgH="431640" progId="Equation.3">
                  <p:embed/>
                </p:oleObj>
              </mc:Choice>
              <mc:Fallback>
                <p:oleObj name="公式" r:id="rId11" imgW="888840" imgH="43164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571625"/>
                        <a:ext cx="2255838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 autoUpdateAnimBg="0"/>
      <p:bldP spid="6180" grpId="0" autoUpdateAnimBg="0"/>
      <p:bldP spid="6181" grpId="0" autoUpdateAnimBg="0"/>
      <p:bldP spid="61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3463" y="430213"/>
            <a:ext cx="2159000" cy="2133600"/>
            <a:chOff x="4024" y="725"/>
            <a:chExt cx="1360" cy="1344"/>
          </a:xfrm>
        </p:grpSpPr>
        <p:sp>
          <p:nvSpPr>
            <p:cNvPr id="5150" name="Freeform 5"/>
            <p:cNvSpPr>
              <a:spLocks/>
            </p:cNvSpPr>
            <p:nvPr/>
          </p:nvSpPr>
          <p:spPr bwMode="auto">
            <a:xfrm>
              <a:off x="4024" y="725"/>
              <a:ext cx="1360" cy="1344"/>
            </a:xfrm>
            <a:custGeom>
              <a:avLst/>
              <a:gdLst>
                <a:gd name="T0" fmla="*/ 344 w 1360"/>
                <a:gd name="T1" fmla="*/ 328 h 1344"/>
                <a:gd name="T2" fmla="*/ 104 w 1360"/>
                <a:gd name="T3" fmla="*/ 520 h 1344"/>
                <a:gd name="T4" fmla="*/ 8 w 1360"/>
                <a:gd name="T5" fmla="*/ 904 h 1344"/>
                <a:gd name="T6" fmla="*/ 152 w 1360"/>
                <a:gd name="T7" fmla="*/ 1240 h 1344"/>
                <a:gd name="T8" fmla="*/ 488 w 1360"/>
                <a:gd name="T9" fmla="*/ 1336 h 1344"/>
                <a:gd name="T10" fmla="*/ 920 w 1360"/>
                <a:gd name="T11" fmla="*/ 1288 h 1344"/>
                <a:gd name="T12" fmla="*/ 1304 w 1360"/>
                <a:gd name="T13" fmla="*/ 1048 h 1344"/>
                <a:gd name="T14" fmla="*/ 1256 w 1360"/>
                <a:gd name="T15" fmla="*/ 712 h 1344"/>
                <a:gd name="T16" fmla="*/ 968 w 1360"/>
                <a:gd name="T17" fmla="*/ 664 h 1344"/>
                <a:gd name="T18" fmla="*/ 728 w 1360"/>
                <a:gd name="T19" fmla="*/ 664 h 1344"/>
                <a:gd name="T20" fmla="*/ 680 w 1360"/>
                <a:gd name="T21" fmla="*/ 520 h 1344"/>
                <a:gd name="T22" fmla="*/ 872 w 1360"/>
                <a:gd name="T23" fmla="*/ 424 h 1344"/>
                <a:gd name="T24" fmla="*/ 1064 w 1360"/>
                <a:gd name="T25" fmla="*/ 280 h 1344"/>
                <a:gd name="T26" fmla="*/ 1016 w 1360"/>
                <a:gd name="T27" fmla="*/ 40 h 1344"/>
                <a:gd name="T28" fmla="*/ 680 w 1360"/>
                <a:gd name="T29" fmla="*/ 40 h 1344"/>
                <a:gd name="T30" fmla="*/ 392 w 1360"/>
                <a:gd name="T31" fmla="*/ 184 h 1344"/>
                <a:gd name="T32" fmla="*/ 344 w 1360"/>
                <a:gd name="T33" fmla="*/ 328 h 13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60"/>
                <a:gd name="T52" fmla="*/ 0 h 1344"/>
                <a:gd name="T53" fmla="*/ 1360 w 1360"/>
                <a:gd name="T54" fmla="*/ 1344 h 13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60" h="1344">
                  <a:moveTo>
                    <a:pt x="344" y="328"/>
                  </a:moveTo>
                  <a:cubicBezTo>
                    <a:pt x="296" y="384"/>
                    <a:pt x="160" y="424"/>
                    <a:pt x="104" y="520"/>
                  </a:cubicBezTo>
                  <a:cubicBezTo>
                    <a:pt x="48" y="616"/>
                    <a:pt x="0" y="784"/>
                    <a:pt x="8" y="904"/>
                  </a:cubicBezTo>
                  <a:cubicBezTo>
                    <a:pt x="16" y="1024"/>
                    <a:pt x="72" y="1168"/>
                    <a:pt x="152" y="1240"/>
                  </a:cubicBezTo>
                  <a:cubicBezTo>
                    <a:pt x="232" y="1312"/>
                    <a:pt x="360" y="1328"/>
                    <a:pt x="488" y="1336"/>
                  </a:cubicBezTo>
                  <a:cubicBezTo>
                    <a:pt x="616" y="1344"/>
                    <a:pt x="784" y="1336"/>
                    <a:pt x="920" y="1288"/>
                  </a:cubicBezTo>
                  <a:cubicBezTo>
                    <a:pt x="1056" y="1240"/>
                    <a:pt x="1248" y="1144"/>
                    <a:pt x="1304" y="1048"/>
                  </a:cubicBezTo>
                  <a:cubicBezTo>
                    <a:pt x="1360" y="952"/>
                    <a:pt x="1312" y="776"/>
                    <a:pt x="1256" y="712"/>
                  </a:cubicBezTo>
                  <a:cubicBezTo>
                    <a:pt x="1200" y="648"/>
                    <a:pt x="1056" y="672"/>
                    <a:pt x="968" y="664"/>
                  </a:cubicBezTo>
                  <a:cubicBezTo>
                    <a:pt x="880" y="656"/>
                    <a:pt x="776" y="688"/>
                    <a:pt x="728" y="664"/>
                  </a:cubicBezTo>
                  <a:cubicBezTo>
                    <a:pt x="680" y="640"/>
                    <a:pt x="656" y="560"/>
                    <a:pt x="680" y="520"/>
                  </a:cubicBezTo>
                  <a:cubicBezTo>
                    <a:pt x="704" y="480"/>
                    <a:pt x="808" y="464"/>
                    <a:pt x="872" y="424"/>
                  </a:cubicBezTo>
                  <a:cubicBezTo>
                    <a:pt x="936" y="384"/>
                    <a:pt x="1040" y="344"/>
                    <a:pt x="1064" y="280"/>
                  </a:cubicBezTo>
                  <a:cubicBezTo>
                    <a:pt x="1088" y="216"/>
                    <a:pt x="1080" y="80"/>
                    <a:pt x="1016" y="40"/>
                  </a:cubicBezTo>
                  <a:cubicBezTo>
                    <a:pt x="952" y="0"/>
                    <a:pt x="784" y="16"/>
                    <a:pt x="680" y="40"/>
                  </a:cubicBezTo>
                  <a:cubicBezTo>
                    <a:pt x="576" y="64"/>
                    <a:pt x="448" y="136"/>
                    <a:pt x="392" y="184"/>
                  </a:cubicBezTo>
                  <a:cubicBezTo>
                    <a:pt x="336" y="232"/>
                    <a:pt x="392" y="272"/>
                    <a:pt x="344" y="328"/>
                  </a:cubicBezTo>
                  <a:close/>
                </a:path>
              </a:pathLst>
            </a:custGeom>
            <a:solidFill>
              <a:srgbClr val="0066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6"/>
            <p:cNvSpPr>
              <a:spLocks noChangeShapeType="1"/>
            </p:cNvSpPr>
            <p:nvPr/>
          </p:nvSpPr>
          <p:spPr bwMode="auto">
            <a:xfrm flipV="1">
              <a:off x="4416" y="2058"/>
              <a:ext cx="227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2" name="Object 7"/>
            <p:cNvGraphicFramePr>
              <a:graphicFrameLocks noChangeAspect="1"/>
            </p:cNvGraphicFramePr>
            <p:nvPr/>
          </p:nvGraphicFramePr>
          <p:xfrm>
            <a:off x="5136" y="117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0" name="Equation" r:id="rId3" imgW="253800" imgH="304560" progId="Equation.3">
                    <p:embed/>
                  </p:oleObj>
                </mc:Choice>
                <mc:Fallback>
                  <p:oleObj name="Equation" r:id="rId3" imgW="25380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17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202363" y="493713"/>
            <a:ext cx="1066800" cy="1016000"/>
            <a:chOff x="4080" y="765"/>
            <a:chExt cx="672" cy="640"/>
          </a:xfrm>
        </p:grpSpPr>
        <p:sp>
          <p:nvSpPr>
            <p:cNvPr id="5147" name="Line 9"/>
            <p:cNvSpPr>
              <a:spLocks noChangeShapeType="1"/>
            </p:cNvSpPr>
            <p:nvPr/>
          </p:nvSpPr>
          <p:spPr bwMode="auto">
            <a:xfrm flipV="1">
              <a:off x="4080" y="1405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10"/>
            <p:cNvSpPr>
              <a:spLocks noChangeShapeType="1"/>
            </p:cNvSpPr>
            <p:nvPr/>
          </p:nvSpPr>
          <p:spPr bwMode="auto">
            <a:xfrm>
              <a:off x="4128" y="1245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11"/>
            <p:cNvSpPr>
              <a:spLocks noChangeShapeType="1"/>
            </p:cNvSpPr>
            <p:nvPr/>
          </p:nvSpPr>
          <p:spPr bwMode="auto">
            <a:xfrm flipV="1">
              <a:off x="4704" y="765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659563" y="549275"/>
            <a:ext cx="1066800" cy="1695450"/>
            <a:chOff x="4368" y="800"/>
            <a:chExt cx="672" cy="1068"/>
          </a:xfrm>
        </p:grpSpPr>
        <p:graphicFrame>
          <p:nvGraphicFramePr>
            <p:cNvPr id="5129" name="Object 13"/>
            <p:cNvGraphicFramePr>
              <a:graphicFrameLocks noChangeAspect="1"/>
            </p:cNvGraphicFramePr>
            <p:nvPr/>
          </p:nvGraphicFramePr>
          <p:xfrm>
            <a:off x="4792" y="800"/>
            <a:ext cx="2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1" name="Equation" r:id="rId5" imgW="393480" imgH="444240" progId="Equation.3">
                    <p:embed/>
                  </p:oleObj>
                </mc:Choice>
                <mc:Fallback>
                  <p:oleObj name="Equation" r:id="rId5" imgW="393480" imgH="444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800"/>
                          <a:ext cx="24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4"/>
            <p:cNvGraphicFramePr>
              <a:graphicFrameLocks noChangeAspect="1"/>
            </p:cNvGraphicFramePr>
            <p:nvPr/>
          </p:nvGraphicFramePr>
          <p:xfrm>
            <a:off x="4608" y="1588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" name="Equation" r:id="rId7" imgW="444240" imgH="444240" progId="Equation.3">
                    <p:embed/>
                  </p:oleObj>
                </mc:Choice>
                <mc:Fallback>
                  <p:oleObj name="Equation" r:id="rId7" imgW="44424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88"/>
                          <a:ext cx="28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5"/>
            <p:cNvGraphicFramePr>
              <a:graphicFrameLocks noChangeAspect="1"/>
            </p:cNvGraphicFramePr>
            <p:nvPr/>
          </p:nvGraphicFramePr>
          <p:xfrm>
            <a:off x="4368" y="912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" name="Equation" r:id="rId9" imgW="444240" imgH="444240" progId="Equation.3">
                    <p:embed/>
                  </p:oleObj>
                </mc:Choice>
                <mc:Fallback>
                  <p:oleObj name="Equation" r:id="rId9" imgW="44424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12"/>
                          <a:ext cx="28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6" name="Line 16"/>
          <p:cNvSpPr>
            <a:spLocks noChangeShapeType="1"/>
          </p:cNvSpPr>
          <p:nvPr/>
        </p:nvSpPr>
        <p:spPr bwMode="auto">
          <a:xfrm flipV="1">
            <a:off x="7345363" y="1006475"/>
            <a:ext cx="304800" cy="1524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7265988" y="646113"/>
            <a:ext cx="0" cy="431800"/>
          </a:xfrm>
          <a:prstGeom prst="line">
            <a:avLst/>
          </a:prstGeom>
          <a:noFill/>
          <a:ln w="28575">
            <a:solidFill>
              <a:srgbClr val="FF6699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7116763" y="688975"/>
            <a:ext cx="0" cy="431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V="1">
            <a:off x="6430963" y="1222375"/>
            <a:ext cx="50323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V="1">
            <a:off x="6430963" y="129857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6430963" y="1452563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6430963" y="1581150"/>
            <a:ext cx="5032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745163" y="460375"/>
            <a:ext cx="2514600" cy="2628900"/>
            <a:chOff x="3792" y="744"/>
            <a:chExt cx="1584" cy="1656"/>
          </a:xfrm>
        </p:grpSpPr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3936" y="218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3936" y="764"/>
              <a:ext cx="0" cy="1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7" name="Object 26"/>
            <p:cNvGraphicFramePr>
              <a:graphicFrameLocks noChangeAspect="1"/>
            </p:cNvGraphicFramePr>
            <p:nvPr/>
          </p:nvGraphicFramePr>
          <p:xfrm>
            <a:off x="3976" y="7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7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27"/>
            <p:cNvGraphicFramePr>
              <a:graphicFrameLocks noChangeAspect="1"/>
            </p:cNvGraphicFramePr>
            <p:nvPr/>
          </p:nvGraphicFramePr>
          <p:xfrm>
            <a:off x="5232" y="22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2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46" name="Picture 28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792" y="2200"/>
              <a:ext cx="18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395288" y="2185988"/>
          <a:ext cx="446405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公式" r:id="rId16" imgW="1777680" imgH="431640" progId="Equation.3">
                  <p:embed/>
                </p:oleObj>
              </mc:Choice>
              <mc:Fallback>
                <p:oleObj name="公式" r:id="rId16" imgW="177768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85988"/>
                        <a:ext cx="446405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755650" y="1050925"/>
          <a:ext cx="37449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公式" r:id="rId18" imgW="1434960" imgH="431640" progId="Equation.3">
                  <p:embed/>
                </p:oleObj>
              </mc:Choice>
              <mc:Fallback>
                <p:oleObj name="公式" r:id="rId18" imgW="143496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0925"/>
                        <a:ext cx="37449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395288" y="3357563"/>
          <a:ext cx="345598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公式" r:id="rId20" imgW="1371600" imgH="431640" progId="Equation.3">
                  <p:embed/>
                </p:oleObj>
              </mc:Choice>
              <mc:Fallback>
                <p:oleObj name="公式" r:id="rId20" imgW="137160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3455987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395288" y="4508500"/>
          <a:ext cx="2876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公式" r:id="rId22" imgW="1091880" imgH="317160" progId="Equation.3">
                  <p:embed/>
                </p:oleObj>
              </mc:Choice>
              <mc:Fallback>
                <p:oleObj name="公式" r:id="rId22" imgW="109188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08500"/>
                        <a:ext cx="28765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8" name="Object 38"/>
          <p:cNvGraphicFramePr>
            <a:graphicFrameLocks noChangeAspect="1"/>
          </p:cNvGraphicFramePr>
          <p:nvPr/>
        </p:nvGraphicFramePr>
        <p:xfrm>
          <a:off x="4500563" y="3573463"/>
          <a:ext cx="42481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公式" r:id="rId24" imgW="1663560" imgH="241200" progId="Equation.3">
                  <p:embed/>
                </p:oleObj>
              </mc:Choice>
              <mc:Fallback>
                <p:oleObj name="公式" r:id="rId24" imgW="1663560" imgH="241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73463"/>
                        <a:ext cx="424815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/>
      <p:bldP spid="56337" grpId="0" animBg="1"/>
      <p:bldP spid="56338" grpId="0" animBg="1"/>
      <p:bldP spid="56339" grpId="0" animBg="1"/>
      <p:bldP spid="56340" grpId="0" animBg="1"/>
      <p:bldP spid="56341" grpId="0" animBg="1"/>
      <p:bldP spid="563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3744913" cy="627062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3)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是复连通区域</a:t>
            </a:r>
            <a:endParaRPr lang="zh-CN" altLang="en-US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2252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则格林公式</a:t>
            </a:r>
          </a:p>
        </p:txBody>
      </p:sp>
      <p:graphicFrame>
        <p:nvGraphicFramePr>
          <p:cNvPr id="5734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32088" y="981075"/>
          <a:ext cx="55530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2298600" imgH="469800" progId="Equation.3">
                  <p:embed/>
                </p:oleObj>
              </mc:Choice>
              <mc:Fallback>
                <p:oleObj name="公式" r:id="rId3" imgW="22986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981075"/>
                        <a:ext cx="55530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92138" y="2462213"/>
            <a:ext cx="6881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中的 </a:t>
            </a:r>
            <a:r>
              <a:rPr lang="en-US" altLang="zh-CN" i="1"/>
              <a:t>L </a:t>
            </a:r>
            <a:r>
              <a:rPr lang="zh-CN" altLang="en-US"/>
              <a:t>应包括沿区域 </a:t>
            </a:r>
            <a:r>
              <a:rPr lang="en-US" altLang="zh-CN" i="1"/>
              <a:t>D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FFFF"/>
                </a:solidFill>
              </a:rPr>
              <a:t>全部边界</a:t>
            </a:r>
            <a:r>
              <a:rPr lang="zh-CN" altLang="en-US"/>
              <a:t>的曲线</a:t>
            </a:r>
            <a:r>
              <a:rPr lang="en-US" altLang="zh-CN"/>
              <a:t>, 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11188" y="3068638"/>
            <a:ext cx="604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且所有边界的方向对 </a:t>
            </a:r>
            <a:r>
              <a:rPr lang="en-US" altLang="zh-CN" i="1"/>
              <a:t>D </a:t>
            </a:r>
            <a:r>
              <a:rPr lang="zh-CN" altLang="en-US"/>
              <a:t>来说都是</a:t>
            </a:r>
            <a:r>
              <a:rPr lang="zh-CN" altLang="en-US">
                <a:solidFill>
                  <a:srgbClr val="00FFFF"/>
                </a:solidFill>
              </a:rPr>
              <a:t>正向</a:t>
            </a:r>
            <a:r>
              <a:rPr lang="en-US" altLang="zh-CN"/>
              <a:t>.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76238" y="3902075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如图</a:t>
            </a:r>
            <a:r>
              <a:rPr lang="en-US" altLang="zh-CN"/>
              <a:t>,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35150" y="3789363"/>
            <a:ext cx="2268538" cy="1524000"/>
            <a:chOff x="4032" y="2976"/>
            <a:chExt cx="1429" cy="960"/>
          </a:xfrm>
        </p:grpSpPr>
        <p:grpSp>
          <p:nvGrpSpPr>
            <p:cNvPr id="6154" name="Group 11"/>
            <p:cNvGrpSpPr>
              <a:grpSpLocks/>
            </p:cNvGrpSpPr>
            <p:nvPr/>
          </p:nvGrpSpPr>
          <p:grpSpPr bwMode="auto">
            <a:xfrm>
              <a:off x="4032" y="2976"/>
              <a:ext cx="1429" cy="960"/>
              <a:chOff x="4080" y="2976"/>
              <a:chExt cx="1429" cy="960"/>
            </a:xfrm>
          </p:grpSpPr>
          <p:sp>
            <p:nvSpPr>
              <p:cNvPr id="6156" name="Oval 12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1344" cy="816"/>
              </a:xfrm>
              <a:prstGeom prst="ellipse">
                <a:avLst/>
              </a:prstGeom>
              <a:solidFill>
                <a:srgbClr val="008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7" name="Oval 13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3200" i="1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 flipH="1">
                <a:off x="4320" y="3120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4584" y="3576"/>
                <a:ext cx="48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Text Box 16"/>
              <p:cNvSpPr txBox="1">
                <a:spLocks noChangeArrowheads="1"/>
              </p:cNvSpPr>
              <p:nvPr/>
            </p:nvSpPr>
            <p:spPr bwMode="auto">
              <a:xfrm>
                <a:off x="5184" y="2976"/>
                <a:ext cx="32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L</a:t>
                </a:r>
                <a:r>
                  <a:rPr lang="en-US" altLang="zh-CN" sz="1800"/>
                  <a:t>1</a:t>
                </a:r>
                <a:endParaRPr lang="en-US" altLang="zh-CN" sz="1800" b="0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4848" y="3264"/>
                <a:ext cx="25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i="1">
                    <a:solidFill>
                      <a:srgbClr val="FF6699"/>
                    </a:solidFill>
                  </a:rPr>
                  <a:t>l</a:t>
                </a:r>
                <a:r>
                  <a:rPr lang="en-US" altLang="zh-CN" sz="1800">
                    <a:solidFill>
                      <a:srgbClr val="FF6699"/>
                    </a:solidFill>
                  </a:rPr>
                  <a:t>1</a:t>
                </a:r>
              </a:p>
            </p:txBody>
          </p:sp>
        </p:grpSp>
        <p:sp>
          <p:nvSpPr>
            <p:cNvPr id="6155" name="Text Box 18"/>
            <p:cNvSpPr txBox="1">
              <a:spLocks noChangeArrowheads="1"/>
            </p:cNvSpPr>
            <p:nvPr/>
          </p:nvSpPr>
          <p:spPr bwMode="auto">
            <a:xfrm>
              <a:off x="5040" y="345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D</a:t>
              </a:r>
            </a:p>
          </p:txBody>
        </p:sp>
      </p:grp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2786063" y="5357813"/>
          <a:ext cx="56022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2361960" imgH="495000" progId="Equation.3">
                  <p:embed/>
                </p:oleObj>
              </mc:Choice>
              <mc:Fallback>
                <p:oleObj name="公式" r:id="rId5" imgW="2361960" imgH="49500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357813"/>
                        <a:ext cx="5602287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51" grpId="0"/>
      <p:bldP spid="57352" grpId="0"/>
      <p:bldP spid="573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052"/>
          <p:cNvSpPr>
            <a:spLocks noChangeArrowheads="1"/>
          </p:cNvSpPr>
          <p:nvPr/>
        </p:nvSpPr>
        <p:spPr bwMode="auto">
          <a:xfrm>
            <a:off x="381000" y="1828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推论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正向闭曲线 </a:t>
            </a:r>
            <a:r>
              <a:rPr lang="en-US" altLang="zh-CN" i="1"/>
              <a:t>L </a:t>
            </a:r>
            <a:r>
              <a:rPr lang="zh-CN" altLang="en-US"/>
              <a:t>所围区域 </a:t>
            </a:r>
            <a:r>
              <a:rPr lang="en-US" altLang="zh-CN" i="1"/>
              <a:t>D </a:t>
            </a:r>
            <a:r>
              <a:rPr lang="zh-CN" altLang="en-US"/>
              <a:t>的面积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35845" name="Object 2053"/>
          <p:cNvGraphicFramePr>
            <a:graphicFrameLocks noChangeAspect="1"/>
          </p:cNvGraphicFramePr>
          <p:nvPr/>
        </p:nvGraphicFramePr>
        <p:xfrm>
          <a:off x="2133600" y="2438400"/>
          <a:ext cx="3352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公式" r:id="rId3" imgW="1333440" imgH="406080" progId="Equation.3">
                  <p:embed/>
                </p:oleObj>
              </mc:Choice>
              <mc:Fallback>
                <p:oleObj name="公式" r:id="rId3" imgW="1333440" imgH="40608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33528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5"/>
          <p:cNvGraphicFramePr>
            <a:graphicFrameLocks noChangeAspect="1"/>
          </p:cNvGraphicFramePr>
          <p:nvPr/>
        </p:nvGraphicFramePr>
        <p:xfrm>
          <a:off x="1931988" y="228600"/>
          <a:ext cx="49752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5" imgW="2349360" imgH="469800" progId="Equation.3">
                  <p:embed/>
                </p:oleObj>
              </mc:Choice>
              <mc:Fallback>
                <p:oleObj name="公式" r:id="rId5" imgW="2349360" imgH="4698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28600"/>
                        <a:ext cx="49752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33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2062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6" name="Rectangle 206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6764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格林公式</a:t>
            </a:r>
          </a:p>
        </p:txBody>
      </p:sp>
      <p:sp>
        <p:nvSpPr>
          <p:cNvPr id="35856" name="Text Box 2064"/>
          <p:cNvSpPr txBox="1">
            <a:spLocks noChangeArrowheads="1"/>
          </p:cNvSpPr>
          <p:nvPr/>
        </p:nvSpPr>
        <p:spPr bwMode="auto">
          <a:xfrm>
            <a:off x="381000" y="3429000"/>
            <a:ext cx="1998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   </a:t>
            </a:r>
            <a:r>
              <a:rPr lang="zh-CN" altLang="en-US"/>
              <a:t>注意到</a:t>
            </a:r>
          </a:p>
        </p:txBody>
      </p:sp>
      <p:graphicFrame>
        <p:nvGraphicFramePr>
          <p:cNvPr id="35858" name="Object 2066"/>
          <p:cNvGraphicFramePr>
            <a:graphicFrameLocks noChangeAspect="1"/>
          </p:cNvGraphicFramePr>
          <p:nvPr/>
        </p:nvGraphicFramePr>
        <p:xfrm>
          <a:off x="2362200" y="3352800"/>
          <a:ext cx="541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7" imgW="2108160" imgH="317160" progId="Equation.3">
                  <p:embed/>
                </p:oleObj>
              </mc:Choice>
              <mc:Fallback>
                <p:oleObj name="Equation" r:id="rId7" imgW="2108160" imgH="317160" progId="Equation.3">
                  <p:embed/>
                  <p:pic>
                    <p:nvPicPr>
                      <p:cNvPr id="0" name="Object 2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5410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2067"/>
          <p:cNvGraphicFramePr>
            <a:graphicFrameLocks noChangeAspect="1"/>
          </p:cNvGraphicFramePr>
          <p:nvPr/>
        </p:nvGraphicFramePr>
        <p:xfrm>
          <a:off x="2057400" y="4267200"/>
          <a:ext cx="38814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9" imgW="1638000" imgH="304560" progId="Equation.3">
                  <p:embed/>
                </p:oleObj>
              </mc:Choice>
              <mc:Fallback>
                <p:oleObj name="Equation" r:id="rId9" imgW="1638000" imgH="304560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388143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Text Box 2068"/>
          <p:cNvSpPr txBox="1">
            <a:spLocks noChangeArrowheads="1"/>
          </p:cNvSpPr>
          <p:nvPr/>
        </p:nvSpPr>
        <p:spPr bwMode="auto">
          <a:xfrm>
            <a:off x="1127125" y="5172075"/>
            <a:ext cx="214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故结论成立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  <p:bldP spid="35856" grpId="0" autoUpdateAnimBg="0"/>
      <p:bldP spid="3586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8194" name="Object 47"/>
          <p:cNvGraphicFramePr>
            <a:graphicFrameLocks noChangeAspect="1"/>
          </p:cNvGraphicFramePr>
          <p:nvPr/>
        </p:nvGraphicFramePr>
        <p:xfrm>
          <a:off x="762000" y="381000"/>
          <a:ext cx="7924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3340080" imgH="469800" progId="Equation.3">
                  <p:embed/>
                </p:oleObj>
              </mc:Choice>
              <mc:Fallback>
                <p:oleObj name="Equation" r:id="rId3" imgW="3340080" imgH="469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79248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6" name="Object 50"/>
          <p:cNvGraphicFramePr>
            <a:graphicFrameLocks noChangeAspect="1"/>
          </p:cNvGraphicFramePr>
          <p:nvPr/>
        </p:nvGraphicFramePr>
        <p:xfrm>
          <a:off x="1524000" y="3276600"/>
          <a:ext cx="4724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2108160" imgH="406080" progId="Equation.3">
                  <p:embed/>
                </p:oleObj>
              </mc:Choice>
              <mc:Fallback>
                <p:oleObj name="Equation" r:id="rId5" imgW="210816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4724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" name="Object 51"/>
          <p:cNvGraphicFramePr>
            <a:graphicFrameLocks noChangeAspect="1"/>
          </p:cNvGraphicFramePr>
          <p:nvPr/>
        </p:nvGraphicFramePr>
        <p:xfrm>
          <a:off x="1524000" y="4343400"/>
          <a:ext cx="990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431640" imgH="203040" progId="Equation.3">
                  <p:embed/>
                </p:oleObj>
              </mc:Choice>
              <mc:Fallback>
                <p:oleObj name="Equation" r:id="rId7" imgW="431640" imgH="2030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9906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457200" y="2362200"/>
            <a:ext cx="1090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400800" y="1600200"/>
            <a:ext cx="2514600" cy="1828800"/>
            <a:chOff x="4032" y="1008"/>
            <a:chExt cx="1584" cy="1152"/>
          </a:xfrm>
        </p:grpSpPr>
        <p:sp>
          <p:nvSpPr>
            <p:cNvPr id="8204" name="Oval 53"/>
            <p:cNvSpPr>
              <a:spLocks noChangeArrowheads="1"/>
            </p:cNvSpPr>
            <p:nvPr/>
          </p:nvSpPr>
          <p:spPr bwMode="auto">
            <a:xfrm>
              <a:off x="4224" y="1296"/>
              <a:ext cx="1008" cy="624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54"/>
            <p:cNvSpPr>
              <a:spLocks noChangeShapeType="1"/>
            </p:cNvSpPr>
            <p:nvPr/>
          </p:nvSpPr>
          <p:spPr bwMode="auto">
            <a:xfrm>
              <a:off x="4032" y="163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55"/>
            <p:cNvSpPr>
              <a:spLocks noChangeShapeType="1"/>
            </p:cNvSpPr>
            <p:nvPr/>
          </p:nvSpPr>
          <p:spPr bwMode="auto">
            <a:xfrm flipV="1">
              <a:off x="4752" y="100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7696200" y="1828800"/>
            <a:ext cx="782638" cy="519113"/>
            <a:chOff x="4848" y="1152"/>
            <a:chExt cx="493" cy="327"/>
          </a:xfrm>
        </p:grpSpPr>
        <p:sp>
          <p:nvSpPr>
            <p:cNvPr id="8202" name="Line 56"/>
            <p:cNvSpPr>
              <a:spLocks noChangeShapeType="1"/>
            </p:cNvSpPr>
            <p:nvPr/>
          </p:nvSpPr>
          <p:spPr bwMode="auto">
            <a:xfrm flipH="1" flipV="1">
              <a:off x="4848" y="1296"/>
              <a:ext cx="240" cy="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58"/>
            <p:cNvSpPr txBox="1">
              <a:spLocks noChangeArrowheads="1"/>
            </p:cNvSpPr>
            <p:nvPr/>
          </p:nvSpPr>
          <p:spPr bwMode="auto">
            <a:xfrm>
              <a:off x="5088" y="1152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L</a:t>
              </a:r>
            </a:p>
          </p:txBody>
        </p:sp>
      </p:grpSp>
      <p:graphicFrame>
        <p:nvGraphicFramePr>
          <p:cNvPr id="9277" name="Object 20"/>
          <p:cNvGraphicFramePr>
            <a:graphicFrameLocks noChangeAspect="1"/>
          </p:cNvGraphicFramePr>
          <p:nvPr/>
        </p:nvGraphicFramePr>
        <p:xfrm>
          <a:off x="1214438" y="2214563"/>
          <a:ext cx="31623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9" imgW="1333440" imgH="406080" progId="Equation.3">
                  <p:embed/>
                </p:oleObj>
              </mc:Choice>
              <mc:Fallback>
                <p:oleObj name="公式" r:id="rId9" imgW="1333440" imgH="40608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214563"/>
                        <a:ext cx="31623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928</Words>
  <Application>Microsoft Office PowerPoint</Application>
  <PresentationFormat>全屏显示(4:3)</PresentationFormat>
  <Paragraphs>148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默认设计模板</vt:lpstr>
      <vt:lpstr>Equation</vt:lpstr>
      <vt:lpstr>公式</vt:lpstr>
      <vt:lpstr>第三节  格林公式及其应用</vt:lpstr>
      <vt:lpstr>一、几个概念</vt:lpstr>
      <vt:lpstr>二、格林公式</vt:lpstr>
      <vt:lpstr>再考察</vt:lpstr>
      <vt:lpstr>即</vt:lpstr>
      <vt:lpstr>PowerPoint 演示文稿</vt:lpstr>
      <vt:lpstr>3) 若D 是复连通区域</vt:lpstr>
      <vt:lpstr>格林公式</vt:lpstr>
      <vt:lpstr>例1.</vt:lpstr>
      <vt:lpstr>例2.</vt:lpstr>
      <vt:lpstr>例3. </vt:lpstr>
      <vt:lpstr>PowerPoint 演示文稿</vt:lpstr>
      <vt:lpstr>即</vt:lpstr>
      <vt:lpstr>三、平面上曲线积分与路径无关的条件</vt:lpstr>
      <vt:lpstr>定理</vt:lpstr>
      <vt:lpstr>PowerPoint 演示文稿</vt:lpstr>
      <vt:lpstr>几点说明：</vt:lpstr>
      <vt:lpstr>例.</vt:lpstr>
      <vt:lpstr>例.</vt:lpstr>
      <vt:lpstr>PowerPoint 演示文稿</vt:lpstr>
      <vt:lpstr>小结</vt:lpstr>
      <vt:lpstr>2.  平面上曲线积分与路径无关的条件</vt:lpstr>
      <vt:lpstr>注意各定理的使用条件！</vt:lpstr>
      <vt:lpstr>课堂练习</vt:lpstr>
      <vt:lpstr>2.</vt:lpstr>
      <vt:lpstr>PowerPoint 演示文稿</vt:lpstr>
      <vt:lpstr>3.</vt:lpstr>
      <vt:lpstr>4.</vt:lpstr>
      <vt:lpstr>代入方程得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第三节   格林公式及其应用</dc:subject>
  <dc:creator>huady</dc:creator>
  <cp:lastModifiedBy>huady</cp:lastModifiedBy>
  <cp:revision>255</cp:revision>
  <dcterms:created xsi:type="dcterms:W3CDTF">2006-03-20T12:02:53Z</dcterms:created>
  <dcterms:modified xsi:type="dcterms:W3CDTF">2018-04-25T06:03:15Z</dcterms:modified>
</cp:coreProperties>
</file>