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304" r:id="rId5"/>
    <p:sldId id="262" r:id="rId6"/>
    <p:sldId id="292" r:id="rId7"/>
    <p:sldId id="263" r:id="rId8"/>
    <p:sldId id="264" r:id="rId9"/>
    <p:sldId id="298" r:id="rId10"/>
    <p:sldId id="266" r:id="rId11"/>
    <p:sldId id="267" r:id="rId12"/>
    <p:sldId id="302" r:id="rId13"/>
    <p:sldId id="270" r:id="rId14"/>
    <p:sldId id="269" r:id="rId15"/>
    <p:sldId id="303" r:id="rId16"/>
    <p:sldId id="307" r:id="rId17"/>
    <p:sldId id="27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FF9933"/>
    <a:srgbClr val="00FFFF"/>
    <a:srgbClr val="00FF00"/>
    <a:srgbClr val="66FF66"/>
    <a:srgbClr val="99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7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w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Relationship Id="rId14" Type="http://schemas.openxmlformats.org/officeDocument/2006/relationships/image" Target="../media/image11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5.wmf"/><Relationship Id="rId1" Type="http://schemas.openxmlformats.org/officeDocument/2006/relationships/image" Target="../media/image12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w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wmf"/><Relationship Id="rId17" Type="http://schemas.openxmlformats.org/officeDocument/2006/relationships/image" Target="../media/image24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w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w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38.w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7.wmf"/><Relationship Id="rId5" Type="http://schemas.openxmlformats.org/officeDocument/2006/relationships/image" Target="../media/image31.emf"/><Relationship Id="rId15" Type="http://schemas.openxmlformats.org/officeDocument/2006/relationships/image" Target="../media/image41.emf"/><Relationship Id="rId10" Type="http://schemas.openxmlformats.org/officeDocument/2006/relationships/image" Target="../media/image36.wmf"/><Relationship Id="rId4" Type="http://schemas.openxmlformats.org/officeDocument/2006/relationships/image" Target="../media/image30.emf"/><Relationship Id="rId9" Type="http://schemas.openxmlformats.org/officeDocument/2006/relationships/image" Target="../media/image35.wmf"/><Relationship Id="rId14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wmf"/><Relationship Id="rId7" Type="http://schemas.openxmlformats.org/officeDocument/2006/relationships/image" Target="../media/image53.e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w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70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w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Relationship Id="rId14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3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2.emf"/><Relationship Id="rId2" Type="http://schemas.openxmlformats.org/officeDocument/2006/relationships/image" Target="../media/image73.emf"/><Relationship Id="rId16" Type="http://schemas.openxmlformats.org/officeDocument/2006/relationships/image" Target="../media/image86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68.wmf"/><Relationship Id="rId5" Type="http://schemas.openxmlformats.org/officeDocument/2006/relationships/image" Target="../media/image76.emf"/><Relationship Id="rId15" Type="http://schemas.openxmlformats.org/officeDocument/2006/relationships/image" Target="../media/image85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Relationship Id="rId14" Type="http://schemas.openxmlformats.org/officeDocument/2006/relationships/image" Target="../media/image8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81389-3484-45D5-8101-898EE53205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C56EA-7617-4CB7-9BD6-EEE6D66962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B972-AD9A-42B2-B6CC-8394B534D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F55BE-BBCC-4B02-9B44-2A80F551D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61732-780B-4C00-9872-1508E9D6A9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5BDF4-F929-4C1C-870B-6BEF3DC848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C9A6A-135D-4034-8C9C-58A978B3A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C0326-2F61-46D0-AFD5-493BFB90A8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D66E1-9483-4977-BB9D-D3402C47C1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F45A0-319D-40C1-8506-F676006F9A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5F814-3A44-4C20-87A6-0D36C5812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CE3A9-B12E-4615-9B38-8BA99E06B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ea typeface="+mn-ea"/>
              </a:defRPr>
            </a:lvl1pPr>
          </a:lstStyle>
          <a:p>
            <a:pPr>
              <a:defRPr/>
            </a:pPr>
            <a:fld id="{CB4F3B2B-DA16-4332-AE93-732565B28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1.emf"/><Relationship Id="rId26" Type="http://schemas.openxmlformats.org/officeDocument/2006/relationships/image" Target="../media/image115.e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4.e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16.emf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1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21.e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5.e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9" Type="http://schemas.openxmlformats.org/officeDocument/2006/relationships/image" Target="../media/image25.emf"/><Relationship Id="rId3" Type="http://schemas.openxmlformats.org/officeDocument/2006/relationships/oleObject" Target="../embeddings/oleObject8.bin"/><Relationship Id="rId21" Type="http://schemas.openxmlformats.org/officeDocument/2006/relationships/image" Target="../media/image16.emf"/><Relationship Id="rId34" Type="http://schemas.openxmlformats.org/officeDocument/2006/relationships/oleObject" Target="../embeddings/oleObject23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17" Type="http://schemas.openxmlformats.org/officeDocument/2006/relationships/image" Target="../media/image14.emf"/><Relationship Id="rId25" Type="http://schemas.openxmlformats.org/officeDocument/2006/relationships/image" Target="../media/image18.wmf"/><Relationship Id="rId33" Type="http://schemas.openxmlformats.org/officeDocument/2006/relationships/image" Target="../media/image22.emf"/><Relationship Id="rId38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18.bin"/><Relationship Id="rId32" Type="http://schemas.openxmlformats.org/officeDocument/2006/relationships/oleObject" Target="../embeddings/oleObject22.bin"/><Relationship Id="rId37" Type="http://schemas.openxmlformats.org/officeDocument/2006/relationships/image" Target="../media/image24.e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26.emf"/><Relationship Id="rId23" Type="http://schemas.openxmlformats.org/officeDocument/2006/relationships/image" Target="../media/image17.emf"/><Relationship Id="rId28" Type="http://schemas.openxmlformats.org/officeDocument/2006/relationships/oleObject" Target="../embeddings/oleObject20.bin"/><Relationship Id="rId36" Type="http://schemas.openxmlformats.org/officeDocument/2006/relationships/oleObject" Target="../embeddings/oleObject24.bin"/><Relationship Id="rId10" Type="http://schemas.openxmlformats.org/officeDocument/2006/relationships/image" Target="../media/image11.emf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emf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21.bin"/><Relationship Id="rId35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42.emf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7.bin"/><Relationship Id="rId3" Type="http://schemas.openxmlformats.org/officeDocument/2006/relationships/oleObject" Target="../embeddings/oleObject26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emf"/><Relationship Id="rId17" Type="http://schemas.openxmlformats.org/officeDocument/2006/relationships/image" Target="../media/image33.emf"/><Relationship Id="rId25" Type="http://schemas.openxmlformats.org/officeDocument/2006/relationships/image" Target="../media/image37.wmf"/><Relationship Id="rId33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0.bin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40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32.e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38.bin"/><Relationship Id="rId10" Type="http://schemas.openxmlformats.org/officeDocument/2006/relationships/image" Target="../media/image30.emf"/><Relationship Id="rId19" Type="http://schemas.openxmlformats.org/officeDocument/2006/relationships/image" Target="../media/image34.emf"/><Relationship Id="rId31" Type="http://schemas.openxmlformats.org/officeDocument/2006/relationships/image" Target="../media/image4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emf"/><Relationship Id="rId22" Type="http://schemas.openxmlformats.org/officeDocument/2006/relationships/image" Target="../media/image5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5.emf"/><Relationship Id="rId26" Type="http://schemas.openxmlformats.org/officeDocument/2006/relationships/image" Target="../media/image69.e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70.emf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7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9.emf"/><Relationship Id="rId26" Type="http://schemas.openxmlformats.org/officeDocument/2006/relationships/image" Target="../media/image82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86.e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68.wmf"/><Relationship Id="rId32" Type="http://schemas.openxmlformats.org/officeDocument/2006/relationships/image" Target="../media/image85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83.emf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8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6"/>
          <p:cNvSpPr txBox="1">
            <a:spLocks noChangeArrowheads="1"/>
          </p:cNvSpPr>
          <p:nvPr/>
        </p:nvSpPr>
        <p:spPr bwMode="auto">
          <a:xfrm>
            <a:off x="1143000" y="1447800"/>
            <a:ext cx="735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99FF"/>
                </a:solidFill>
              </a:rPr>
              <a:t>第十一章       曲线积分与曲面积分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895600"/>
            <a:ext cx="6553200" cy="8382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第六节  高斯公式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3048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914400"/>
            <a:ext cx="411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 </a:t>
            </a:r>
            <a:r>
              <a:rPr lang="zh-CN" altLang="en-US"/>
              <a:t>高斯（</a:t>
            </a:r>
            <a:r>
              <a:rPr lang="en-US" altLang="zh-CN"/>
              <a:t>Gauss</a:t>
            </a:r>
            <a:r>
              <a:rPr lang="zh-CN" altLang="en-US"/>
              <a:t>）公式：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57200" y="3962400"/>
            <a:ext cx="3748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a. </a:t>
            </a:r>
            <a:r>
              <a:rPr lang="zh-CN" altLang="en-US"/>
              <a:t>函数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zh-CN" altLang="en-US"/>
              <a:t>的确定 </a:t>
            </a:r>
            <a:r>
              <a:rPr lang="en-US" altLang="zh-CN"/>
              <a:t>.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457200" y="4572000"/>
            <a:ext cx="6983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b. </a:t>
            </a:r>
            <a:r>
              <a:rPr lang="zh-CN" altLang="en-US"/>
              <a:t>考察函数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zh-CN" altLang="en-US"/>
              <a:t>的一阶偏导数是否连续 </a:t>
            </a:r>
            <a:r>
              <a:rPr lang="en-US" altLang="zh-CN"/>
              <a:t>.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457200" y="5181600"/>
            <a:ext cx="605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c. </a:t>
            </a:r>
            <a:r>
              <a:rPr lang="zh-CN" altLang="en-US"/>
              <a:t>高斯公式对</a:t>
            </a:r>
            <a:r>
              <a:rPr lang="zh-CN" altLang="en-US">
                <a:solidFill>
                  <a:srgbClr val="00FFFF"/>
                </a:solidFill>
              </a:rPr>
              <a:t>封闭曲面</a:t>
            </a:r>
            <a:r>
              <a:rPr lang="zh-CN" altLang="en-US"/>
              <a:t>、且</a:t>
            </a:r>
            <a:r>
              <a:rPr lang="zh-CN" altLang="en-US">
                <a:solidFill>
                  <a:srgbClr val="00FFFF"/>
                </a:solidFill>
              </a:rPr>
              <a:t>外侧</a:t>
            </a:r>
            <a:r>
              <a:rPr lang="zh-CN" altLang="en-US"/>
              <a:t>适用 </a:t>
            </a:r>
            <a:r>
              <a:rPr lang="en-US" altLang="zh-CN"/>
              <a:t>.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38200" y="5791200"/>
            <a:ext cx="7685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必要时可以加辅助曲面！内侧情况差一个符号！</a:t>
            </a:r>
          </a:p>
        </p:txBody>
      </p:sp>
      <p:graphicFrame>
        <p:nvGraphicFramePr>
          <p:cNvPr id="12326" name="Object 154"/>
          <p:cNvGraphicFramePr>
            <a:graphicFrameLocks noChangeAspect="1"/>
          </p:cNvGraphicFramePr>
          <p:nvPr/>
        </p:nvGraphicFramePr>
        <p:xfrm>
          <a:off x="1143000" y="1357313"/>
          <a:ext cx="498157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3" imgW="2070000" imgH="469800" progId="Equation.3">
                  <p:embed/>
                </p:oleObj>
              </mc:Choice>
              <mc:Fallback>
                <p:oleObj name="公式" r:id="rId3" imgW="2070000" imgH="469800" progId="Equation.3">
                  <p:embed/>
                  <p:pic>
                    <p:nvPicPr>
                      <p:cNvPr id="0" name="Object 1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7313"/>
                        <a:ext cx="4981575" cy="1135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39"/>
          <p:cNvGraphicFramePr>
            <a:graphicFrameLocks noChangeAspect="1"/>
          </p:cNvGraphicFramePr>
          <p:nvPr/>
        </p:nvGraphicFramePr>
        <p:xfrm>
          <a:off x="1643063" y="3214688"/>
          <a:ext cx="55927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5" imgW="2323800" imgH="317160" progId="Equation.3">
                  <p:embed/>
                </p:oleObj>
              </mc:Choice>
              <mc:Fallback>
                <p:oleObj name="公式" r:id="rId5" imgW="2323800" imgH="317160" progId="Equation.3">
                  <p:embed/>
                  <p:pic>
                    <p:nvPicPr>
                      <p:cNvPr id="0" name="Object 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214688"/>
                        <a:ext cx="5592762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0"/>
          <p:cNvGraphicFramePr>
            <a:graphicFrameLocks noChangeAspect="1"/>
          </p:cNvGraphicFramePr>
          <p:nvPr/>
        </p:nvGraphicFramePr>
        <p:xfrm>
          <a:off x="1571625" y="2428875"/>
          <a:ext cx="53784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7" imgW="2234880" imgH="317160" progId="Equation.3">
                  <p:embed/>
                </p:oleObj>
              </mc:Choice>
              <mc:Fallback>
                <p:oleObj name="公式" r:id="rId7" imgW="2234880" imgH="317160" progId="Equation.3">
                  <p:embed/>
                  <p:pic>
                    <p:nvPicPr>
                      <p:cNvPr id="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428875"/>
                        <a:ext cx="5378450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21" grpId="0" autoUpdateAnimBg="0"/>
      <p:bldP spid="12322" grpId="0" autoUpdateAnimBg="0"/>
      <p:bldP spid="12323" grpId="0" autoUpdateAnimBg="0"/>
      <p:bldP spid="123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381000" y="838200"/>
          <a:ext cx="8382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3606480" imgH="787320" progId="Equation.3">
                  <p:embed/>
                </p:oleObj>
              </mc:Choice>
              <mc:Fallback>
                <p:oleObj name="Equation" r:id="rId3" imgW="3606480" imgH="78732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38200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1219200" y="2895600"/>
          <a:ext cx="514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5143320" imgH="393480" progId="Equation.3">
                  <p:embed/>
                </p:oleObj>
              </mc:Choice>
              <mc:Fallback>
                <p:oleObj name="Equation" r:id="rId5" imgW="5143320" imgH="39348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514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90600" y="3429000"/>
          <a:ext cx="48768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7" imgW="2019240" imgH="469800" progId="Equation.3">
                  <p:embed/>
                </p:oleObj>
              </mc:Choice>
              <mc:Fallback>
                <p:oleObj name="Equation" r:id="rId7" imgW="2019240" imgH="4698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487680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828800" y="4572000"/>
          <a:ext cx="29448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9" imgW="1193760" imgH="304560" progId="Equation.3">
                  <p:embed/>
                </p:oleObj>
              </mc:Choice>
              <mc:Fallback>
                <p:oleObj name="Equation" r:id="rId9" imgW="1193760" imgH="30456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294481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381000" y="2743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828800" y="5486400"/>
          <a:ext cx="990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1" imgW="393480" imgH="203040" progId="Equation.3">
                  <p:embed/>
                </p:oleObj>
              </mc:Choice>
              <mc:Fallback>
                <p:oleObj name="Equation" r:id="rId11" imgW="393480" imgH="20304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9906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7162800" y="2057400"/>
            <a:ext cx="1447800" cy="1524000"/>
            <a:chOff x="4416" y="2208"/>
            <a:chExt cx="912" cy="960"/>
          </a:xfrm>
        </p:grpSpPr>
        <p:grpSp>
          <p:nvGrpSpPr>
            <p:cNvPr id="10251" name="Group 92"/>
            <p:cNvGrpSpPr>
              <a:grpSpLocks/>
            </p:cNvGrpSpPr>
            <p:nvPr/>
          </p:nvGrpSpPr>
          <p:grpSpPr bwMode="auto">
            <a:xfrm>
              <a:off x="4416" y="2448"/>
              <a:ext cx="720" cy="720"/>
              <a:chOff x="3888" y="3360"/>
              <a:chExt cx="720" cy="720"/>
            </a:xfrm>
          </p:grpSpPr>
          <p:sp>
            <p:nvSpPr>
              <p:cNvPr id="10258" name="AutoShape 93"/>
              <p:cNvSpPr>
                <a:spLocks noChangeArrowheads="1"/>
              </p:cNvSpPr>
              <p:nvPr/>
            </p:nvSpPr>
            <p:spPr bwMode="auto">
              <a:xfrm>
                <a:off x="3888" y="3360"/>
                <a:ext cx="720" cy="720"/>
              </a:xfrm>
              <a:prstGeom prst="cube">
                <a:avLst>
                  <a:gd name="adj" fmla="val 25000"/>
                </a:avLst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9" name="Line 94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0" name="Line 95"/>
              <p:cNvSpPr>
                <a:spLocks noChangeShapeType="1"/>
              </p:cNvSpPr>
              <p:nvPr/>
            </p:nvSpPr>
            <p:spPr bwMode="auto">
              <a:xfrm flipH="1">
                <a:off x="4080" y="388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Line 96"/>
              <p:cNvSpPr>
                <a:spLocks noChangeShapeType="1"/>
              </p:cNvSpPr>
              <p:nvPr/>
            </p:nvSpPr>
            <p:spPr bwMode="auto">
              <a:xfrm flipH="1">
                <a:off x="3888" y="388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2" name="Line 97"/>
            <p:cNvSpPr>
              <a:spLocks noChangeShapeType="1"/>
            </p:cNvSpPr>
            <p:nvPr/>
          </p:nvSpPr>
          <p:spPr bwMode="auto">
            <a:xfrm flipV="1">
              <a:off x="4800" y="2208"/>
              <a:ext cx="0" cy="33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98"/>
            <p:cNvSpPr>
              <a:spLocks noChangeShapeType="1"/>
            </p:cNvSpPr>
            <p:nvPr/>
          </p:nvSpPr>
          <p:spPr bwMode="auto">
            <a:xfrm flipH="1">
              <a:off x="4560" y="2976"/>
              <a:ext cx="144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99"/>
            <p:cNvSpPr>
              <a:spLocks noChangeShapeType="1"/>
            </p:cNvSpPr>
            <p:nvPr/>
          </p:nvSpPr>
          <p:spPr bwMode="auto">
            <a:xfrm>
              <a:off x="5136" y="2832"/>
              <a:ext cx="19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00"/>
            <p:cNvSpPr>
              <a:spLocks noChangeShapeType="1"/>
            </p:cNvSpPr>
            <p:nvPr/>
          </p:nvSpPr>
          <p:spPr bwMode="auto">
            <a:xfrm>
              <a:off x="4800" y="2352"/>
              <a:ext cx="0" cy="48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01"/>
            <p:cNvSpPr>
              <a:spLocks noChangeShapeType="1"/>
            </p:cNvSpPr>
            <p:nvPr/>
          </p:nvSpPr>
          <p:spPr bwMode="auto">
            <a:xfrm flipH="1">
              <a:off x="4656" y="2832"/>
              <a:ext cx="144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02"/>
            <p:cNvSpPr>
              <a:spLocks noChangeShapeType="1"/>
            </p:cNvSpPr>
            <p:nvPr/>
          </p:nvSpPr>
          <p:spPr bwMode="auto">
            <a:xfrm>
              <a:off x="4800" y="2832"/>
              <a:ext cx="38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82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04800" y="2590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endParaRPr lang="en-US" altLang="zh-CN" b="0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04800" y="304800"/>
          <a:ext cx="83820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" imgW="3593880" imgH="952200" progId="Equation.3">
                  <p:embed/>
                </p:oleObj>
              </mc:Choice>
              <mc:Fallback>
                <p:oleObj name="Equation" r:id="rId3" imgW="3593880" imgH="9522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83820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629400" y="1828800"/>
            <a:ext cx="1828800" cy="2057400"/>
            <a:chOff x="4128" y="1584"/>
            <a:chExt cx="1152" cy="1296"/>
          </a:xfrm>
        </p:grpSpPr>
        <p:sp>
          <p:nvSpPr>
            <p:cNvPr id="11286" name="Line 11"/>
            <p:cNvSpPr>
              <a:spLocks noChangeShapeType="1"/>
            </p:cNvSpPr>
            <p:nvPr/>
          </p:nvSpPr>
          <p:spPr bwMode="auto">
            <a:xfrm flipH="1">
              <a:off x="4128" y="2496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12"/>
            <p:cNvSpPr>
              <a:spLocks noChangeShapeType="1"/>
            </p:cNvSpPr>
            <p:nvPr/>
          </p:nvSpPr>
          <p:spPr bwMode="auto">
            <a:xfrm>
              <a:off x="4560" y="24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13"/>
            <p:cNvSpPr>
              <a:spLocks noChangeShapeType="1"/>
            </p:cNvSpPr>
            <p:nvPr/>
          </p:nvSpPr>
          <p:spPr bwMode="auto">
            <a:xfrm flipV="1">
              <a:off x="4560" y="158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Freeform 14"/>
            <p:cNvSpPr>
              <a:spLocks/>
            </p:cNvSpPr>
            <p:nvPr/>
          </p:nvSpPr>
          <p:spPr bwMode="auto">
            <a:xfrm>
              <a:off x="4176" y="1824"/>
              <a:ext cx="384" cy="672"/>
            </a:xfrm>
            <a:custGeom>
              <a:avLst/>
              <a:gdLst>
                <a:gd name="T0" fmla="*/ 0 w 384"/>
                <a:gd name="T1" fmla="*/ 0 h 672"/>
                <a:gd name="T2" fmla="*/ 96 w 384"/>
                <a:gd name="T3" fmla="*/ 384 h 672"/>
                <a:gd name="T4" fmla="*/ 240 w 384"/>
                <a:gd name="T5" fmla="*/ 624 h 672"/>
                <a:gd name="T6" fmla="*/ 384 w 384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672"/>
                <a:gd name="T14" fmla="*/ 384 w 38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672">
                  <a:moveTo>
                    <a:pt x="0" y="0"/>
                  </a:moveTo>
                  <a:cubicBezTo>
                    <a:pt x="28" y="140"/>
                    <a:pt x="56" y="280"/>
                    <a:pt x="96" y="384"/>
                  </a:cubicBezTo>
                  <a:cubicBezTo>
                    <a:pt x="136" y="488"/>
                    <a:pt x="192" y="576"/>
                    <a:pt x="240" y="624"/>
                  </a:cubicBezTo>
                  <a:cubicBezTo>
                    <a:pt x="288" y="672"/>
                    <a:pt x="336" y="672"/>
                    <a:pt x="384" y="672"/>
                  </a:cubicBezTo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Freeform 15"/>
            <p:cNvSpPr>
              <a:spLocks/>
            </p:cNvSpPr>
            <p:nvPr/>
          </p:nvSpPr>
          <p:spPr bwMode="auto">
            <a:xfrm flipH="1">
              <a:off x="4560" y="1824"/>
              <a:ext cx="384" cy="672"/>
            </a:xfrm>
            <a:custGeom>
              <a:avLst/>
              <a:gdLst>
                <a:gd name="T0" fmla="*/ 0 w 384"/>
                <a:gd name="T1" fmla="*/ 0 h 672"/>
                <a:gd name="T2" fmla="*/ 96 w 384"/>
                <a:gd name="T3" fmla="*/ 384 h 672"/>
                <a:gd name="T4" fmla="*/ 240 w 384"/>
                <a:gd name="T5" fmla="*/ 624 h 672"/>
                <a:gd name="T6" fmla="*/ 384 w 384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672"/>
                <a:gd name="T14" fmla="*/ 384 w 38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672">
                  <a:moveTo>
                    <a:pt x="0" y="0"/>
                  </a:moveTo>
                  <a:cubicBezTo>
                    <a:pt x="28" y="140"/>
                    <a:pt x="56" y="280"/>
                    <a:pt x="96" y="384"/>
                  </a:cubicBezTo>
                  <a:cubicBezTo>
                    <a:pt x="136" y="488"/>
                    <a:pt x="192" y="576"/>
                    <a:pt x="240" y="624"/>
                  </a:cubicBezTo>
                  <a:cubicBezTo>
                    <a:pt x="288" y="672"/>
                    <a:pt x="336" y="672"/>
                    <a:pt x="384" y="672"/>
                  </a:cubicBezTo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Oval 16"/>
            <p:cNvSpPr>
              <a:spLocks noChangeArrowheads="1"/>
            </p:cNvSpPr>
            <p:nvPr/>
          </p:nvSpPr>
          <p:spPr bwMode="auto">
            <a:xfrm>
              <a:off x="4176" y="1776"/>
              <a:ext cx="768" cy="144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33" name="Oval 17"/>
          <p:cNvSpPr>
            <a:spLocks noChangeArrowheads="1"/>
          </p:cNvSpPr>
          <p:nvPr/>
        </p:nvSpPr>
        <p:spPr bwMode="auto">
          <a:xfrm>
            <a:off x="6705600" y="3124200"/>
            <a:ext cx="1219200" cy="2286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543800" y="2514600"/>
            <a:ext cx="977900" cy="469900"/>
            <a:chOff x="4800" y="2112"/>
            <a:chExt cx="616" cy="296"/>
          </a:xfrm>
        </p:grpSpPr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>
              <a:off x="4800" y="2112"/>
              <a:ext cx="384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4" name="Object 19"/>
            <p:cNvGraphicFramePr>
              <a:graphicFrameLocks noChangeAspect="1"/>
            </p:cNvGraphicFramePr>
            <p:nvPr/>
          </p:nvGraphicFramePr>
          <p:xfrm>
            <a:off x="5184" y="2112"/>
            <a:ext cx="2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name="Equation" r:id="rId5" imgW="139680" imgH="177480" progId="Equation.3">
                    <p:embed/>
                  </p:oleObj>
                </mc:Choice>
                <mc:Fallback>
                  <p:oleObj name="Equation" r:id="rId5" imgW="13968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112"/>
                          <a:ext cx="23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990600" y="2590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添加辅助面</a:t>
            </a:r>
          </a:p>
        </p:txBody>
      </p:sp>
      <p:graphicFrame>
        <p:nvGraphicFramePr>
          <p:cNvPr id="60445" name="Object 29"/>
          <p:cNvGraphicFramePr>
            <a:graphicFrameLocks noChangeAspect="1"/>
          </p:cNvGraphicFramePr>
          <p:nvPr/>
        </p:nvGraphicFramePr>
        <p:xfrm>
          <a:off x="2895600" y="2667000"/>
          <a:ext cx="3200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7" imgW="1498320" imgH="241200" progId="Equation.3">
                  <p:embed/>
                </p:oleObj>
              </mc:Choice>
              <mc:Fallback>
                <p:oleObj name="Equation" r:id="rId7" imgW="149832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32004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81000" y="3200400"/>
            <a:ext cx="134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取上侧</a:t>
            </a:r>
            <a:r>
              <a:rPr lang="en-US" altLang="zh-CN"/>
              <a:t>.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1752600" y="32004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sym typeface="Symbol" pitchFamily="18" charset="2"/>
              </a:rPr>
              <a:t>且设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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和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</a:t>
            </a:r>
            <a:r>
              <a:rPr lang="en-US" altLang="zh-CN" baseline="-25000">
                <a:latin typeface="楷体_GB2312" pitchFamily="49" charset="-122"/>
                <a:sym typeface="Symbol" pitchFamily="18" charset="2"/>
              </a:rPr>
              <a:t>1</a:t>
            </a:r>
            <a:r>
              <a:rPr lang="en-US" altLang="zh-CN" baseline="-25000"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所围区域为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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>
              <a:latin typeface="楷体_GB2312" pitchFamily="49" charset="-122"/>
              <a:sym typeface="Symbol" pitchFamily="18" charset="2"/>
            </a:endParaRP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04800" y="3810000"/>
            <a:ext cx="289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则由</a:t>
            </a:r>
            <a:r>
              <a:rPr lang="en-US" altLang="zh-CN"/>
              <a:t>Gauss</a:t>
            </a:r>
            <a:r>
              <a:rPr lang="zh-CN" altLang="en-US"/>
              <a:t>公式得</a:t>
            </a:r>
          </a:p>
        </p:txBody>
      </p:sp>
      <p:graphicFrame>
        <p:nvGraphicFramePr>
          <p:cNvPr id="60449" name="Object 33"/>
          <p:cNvGraphicFramePr>
            <a:graphicFrameLocks noChangeAspect="1"/>
          </p:cNvGraphicFramePr>
          <p:nvPr/>
        </p:nvGraphicFramePr>
        <p:xfrm>
          <a:off x="762000" y="4343400"/>
          <a:ext cx="43434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9" imgW="1790640" imgH="330120" progId="Equation.3">
                  <p:embed/>
                </p:oleObj>
              </mc:Choice>
              <mc:Fallback>
                <p:oleObj name="Equation" r:id="rId9" imgW="1790640" imgH="3301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43434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0" name="Object 34"/>
          <p:cNvGraphicFramePr>
            <a:graphicFrameLocks noChangeAspect="1"/>
          </p:cNvGraphicFramePr>
          <p:nvPr/>
        </p:nvGraphicFramePr>
        <p:xfrm>
          <a:off x="5105400" y="4343400"/>
          <a:ext cx="27432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11" imgW="1257120" imgH="304560" progId="Equation.3">
                  <p:embed/>
                </p:oleObj>
              </mc:Choice>
              <mc:Fallback>
                <p:oleObj name="Equation" r:id="rId11" imgW="1257120" imgH="304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27432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1" name="Object 35"/>
          <p:cNvGraphicFramePr>
            <a:graphicFrameLocks noChangeAspect="1"/>
          </p:cNvGraphicFramePr>
          <p:nvPr/>
        </p:nvGraphicFramePr>
        <p:xfrm>
          <a:off x="92075" y="5000625"/>
          <a:ext cx="88407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13" imgW="3644640" imgH="330120" progId="Equation.3">
                  <p:embed/>
                </p:oleObj>
              </mc:Choice>
              <mc:Fallback>
                <p:oleObj name="Equation" r:id="rId13" imgW="3644640" imgH="3301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5000625"/>
                        <a:ext cx="8840788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2" name="Object 36"/>
          <p:cNvGraphicFramePr>
            <a:graphicFrameLocks noChangeAspect="1"/>
          </p:cNvGraphicFramePr>
          <p:nvPr/>
        </p:nvGraphicFramePr>
        <p:xfrm>
          <a:off x="3878263" y="5772150"/>
          <a:ext cx="22066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公式" r:id="rId15" imgW="888840" imgH="342720" progId="Equation.3">
                  <p:embed/>
                </p:oleObj>
              </mc:Choice>
              <mc:Fallback>
                <p:oleObj name="公式" r:id="rId15" imgW="888840" imgH="3427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5772150"/>
                        <a:ext cx="2206625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3" name="Object 37"/>
          <p:cNvGraphicFramePr>
            <a:graphicFrameLocks noChangeAspect="1"/>
          </p:cNvGraphicFramePr>
          <p:nvPr/>
        </p:nvGraphicFramePr>
        <p:xfrm>
          <a:off x="6156325" y="5907088"/>
          <a:ext cx="863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17" imgW="342720" imgH="177480" progId="Equation.3">
                  <p:embed/>
                </p:oleObj>
              </mc:Choice>
              <mc:Fallback>
                <p:oleObj name="Equation" r:id="rId17" imgW="342720" imgH="177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907088"/>
                        <a:ext cx="8636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5" name="Line 39"/>
          <p:cNvSpPr>
            <a:spLocks noChangeShapeType="1"/>
          </p:cNvSpPr>
          <p:nvPr/>
        </p:nvSpPr>
        <p:spPr bwMode="auto">
          <a:xfrm flipV="1">
            <a:off x="7524750" y="1628775"/>
            <a:ext cx="0" cy="647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56" name="Object 40"/>
          <p:cNvGraphicFramePr>
            <a:graphicFrameLocks noChangeAspect="1"/>
          </p:cNvGraphicFramePr>
          <p:nvPr/>
        </p:nvGraphicFramePr>
        <p:xfrm>
          <a:off x="1692275" y="5734050"/>
          <a:ext cx="22066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19" imgW="850680" imgH="330120" progId="Equation.3">
                  <p:embed/>
                </p:oleObj>
              </mc:Choice>
              <mc:Fallback>
                <p:oleObj name="公式" r:id="rId19" imgW="850680" imgH="3301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734050"/>
                        <a:ext cx="22066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  <p:bldP spid="60433" grpId="0" animBg="1"/>
      <p:bldP spid="60444" grpId="0" autoUpdateAnimBg="0"/>
      <p:bldP spid="60446" grpId="0" autoUpdateAnimBg="0"/>
      <p:bldP spid="60447" grpId="0" autoUpdateAnimBg="0"/>
      <p:bldP spid="60448" grpId="0" autoUpdateAnimBg="0"/>
      <p:bldP spid="604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graphicFrame>
        <p:nvGraphicFramePr>
          <p:cNvPr id="12290" name="Object 105"/>
          <p:cNvGraphicFramePr>
            <a:graphicFrameLocks noChangeAspect="1"/>
          </p:cNvGraphicFramePr>
          <p:nvPr/>
        </p:nvGraphicFramePr>
        <p:xfrm>
          <a:off x="609600" y="228600"/>
          <a:ext cx="80010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3" imgW="3454200" imgH="583920" progId="Equation.3">
                  <p:embed/>
                </p:oleObj>
              </mc:Choice>
              <mc:Fallback>
                <p:oleObj name="Equation" r:id="rId3" imgW="3454200" imgH="58392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"/>
                        <a:ext cx="8001000" cy="135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304800" y="1571612"/>
            <a:ext cx="100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/>
              <a:t>解</a:t>
            </a:r>
            <a:r>
              <a:rPr lang="en-US" altLang="zh-CN" dirty="0"/>
              <a:t>:   </a:t>
            </a:r>
          </a:p>
        </p:txBody>
      </p:sp>
      <p:sp>
        <p:nvSpPr>
          <p:cNvPr id="16492" name="Text Box 108"/>
          <p:cNvSpPr txBox="1">
            <a:spLocks noChangeArrowheads="1"/>
          </p:cNvSpPr>
          <p:nvPr/>
        </p:nvSpPr>
        <p:spPr bwMode="auto">
          <a:xfrm>
            <a:off x="1066800" y="16002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作取下侧的辅助面</a:t>
            </a:r>
          </a:p>
        </p:txBody>
      </p:sp>
      <p:graphicFrame>
        <p:nvGraphicFramePr>
          <p:cNvPr id="16493" name="Object 109"/>
          <p:cNvGraphicFramePr>
            <a:graphicFrameLocks noChangeAspect="1"/>
          </p:cNvGraphicFramePr>
          <p:nvPr/>
        </p:nvGraphicFramePr>
        <p:xfrm>
          <a:off x="4114800" y="1676400"/>
          <a:ext cx="1447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14478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4" name="Object 110"/>
          <p:cNvGraphicFramePr>
            <a:graphicFrameLocks noChangeAspect="1"/>
          </p:cNvGraphicFramePr>
          <p:nvPr/>
        </p:nvGraphicFramePr>
        <p:xfrm>
          <a:off x="1219200" y="2133600"/>
          <a:ext cx="35179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7" imgW="1650960" imgH="253800" progId="Equation.3">
                  <p:embed/>
                </p:oleObj>
              </mc:Choice>
              <mc:Fallback>
                <p:oleObj name="Equation" r:id="rId7" imgW="1650960" imgH="25380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35179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5" name="Object 111"/>
          <p:cNvGraphicFramePr>
            <a:graphicFrameLocks noChangeAspect="1"/>
          </p:cNvGraphicFramePr>
          <p:nvPr/>
        </p:nvGraphicFramePr>
        <p:xfrm>
          <a:off x="457200" y="2819400"/>
          <a:ext cx="609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9" imgW="253800" imgH="164880" progId="Equation.3">
                  <p:embed/>
                </p:oleObj>
              </mc:Choice>
              <mc:Fallback>
                <p:oleObj name="Equation" r:id="rId9" imgW="253800" imgH="16488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6096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6" name="Object 112"/>
          <p:cNvGraphicFramePr>
            <a:graphicFrameLocks noChangeAspect="1"/>
          </p:cNvGraphicFramePr>
          <p:nvPr/>
        </p:nvGraphicFramePr>
        <p:xfrm>
          <a:off x="1143000" y="2667000"/>
          <a:ext cx="2133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11" imgW="927000" imgH="330120" progId="Equation.3">
                  <p:embed/>
                </p:oleObj>
              </mc:Choice>
              <mc:Fallback>
                <p:oleObj name="Equation" r:id="rId11" imgW="927000" imgH="33012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21336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7" name="Object 113"/>
          <p:cNvGraphicFramePr>
            <a:graphicFrameLocks noChangeAspect="1"/>
          </p:cNvGraphicFramePr>
          <p:nvPr/>
        </p:nvGraphicFramePr>
        <p:xfrm>
          <a:off x="250825" y="3429000"/>
          <a:ext cx="6003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13" imgW="2501640" imgH="317160" progId="Equation.3">
                  <p:embed/>
                </p:oleObj>
              </mc:Choice>
              <mc:Fallback>
                <p:oleObj name="Equation" r:id="rId13" imgW="2501640" imgH="31716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29000"/>
                        <a:ext cx="60039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9" name="Object 115"/>
          <p:cNvGraphicFramePr>
            <a:graphicFrameLocks noChangeAspect="1"/>
          </p:cNvGraphicFramePr>
          <p:nvPr/>
        </p:nvGraphicFramePr>
        <p:xfrm>
          <a:off x="1835150" y="5105400"/>
          <a:ext cx="23622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15" imgW="1066680" imgH="342720" progId="Equation.3">
                  <p:embed/>
                </p:oleObj>
              </mc:Choice>
              <mc:Fallback>
                <p:oleObj name="Equation" r:id="rId15" imgW="1066680" imgH="34272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05400"/>
                        <a:ext cx="23622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1" name="Object 117"/>
          <p:cNvGraphicFramePr>
            <a:graphicFrameLocks noChangeAspect="1"/>
          </p:cNvGraphicFramePr>
          <p:nvPr/>
        </p:nvGraphicFramePr>
        <p:xfrm>
          <a:off x="261938" y="5805488"/>
          <a:ext cx="37338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17" imgW="1638000" imgH="368280" progId="Equation.3">
                  <p:embed/>
                </p:oleObj>
              </mc:Choice>
              <mc:Fallback>
                <p:oleObj name="Equation" r:id="rId17" imgW="1638000" imgH="36828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5805488"/>
                        <a:ext cx="3733800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4" name="Object 120"/>
          <p:cNvGraphicFramePr>
            <a:graphicFrameLocks noChangeAspect="1"/>
          </p:cNvGraphicFramePr>
          <p:nvPr/>
        </p:nvGraphicFramePr>
        <p:xfrm>
          <a:off x="3995738" y="5805488"/>
          <a:ext cx="3886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19" imgW="1625400" imgH="342720" progId="Equation.3">
                  <p:embed/>
                </p:oleObj>
              </mc:Choice>
              <mc:Fallback>
                <p:oleObj name="Equation" r:id="rId19" imgW="1625400" imgH="34272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805488"/>
                        <a:ext cx="38862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6" name="Object 122"/>
          <p:cNvGraphicFramePr>
            <a:graphicFrameLocks noChangeAspect="1"/>
          </p:cNvGraphicFramePr>
          <p:nvPr/>
        </p:nvGraphicFramePr>
        <p:xfrm>
          <a:off x="7958138" y="5729288"/>
          <a:ext cx="7127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21" imgW="291960" imgH="406080" progId="Equation.3">
                  <p:embed/>
                </p:oleObj>
              </mc:Choice>
              <mc:Fallback>
                <p:oleObj name="Equation" r:id="rId21" imgW="291960" imgH="406080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138" y="5729288"/>
                        <a:ext cx="71278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6"/>
          <p:cNvGrpSpPr>
            <a:grpSpLocks/>
          </p:cNvGrpSpPr>
          <p:nvPr/>
        </p:nvGrpSpPr>
        <p:grpSpPr bwMode="auto">
          <a:xfrm>
            <a:off x="5943600" y="1371600"/>
            <a:ext cx="1752600" cy="2209800"/>
            <a:chOff x="4560" y="912"/>
            <a:chExt cx="1104" cy="1392"/>
          </a:xfrm>
        </p:grpSpPr>
        <p:grpSp>
          <p:nvGrpSpPr>
            <p:cNvPr id="12310" name="Group 174"/>
            <p:cNvGrpSpPr>
              <a:grpSpLocks/>
            </p:cNvGrpSpPr>
            <p:nvPr/>
          </p:nvGrpSpPr>
          <p:grpSpPr bwMode="auto">
            <a:xfrm>
              <a:off x="4560" y="1152"/>
              <a:ext cx="912" cy="1104"/>
              <a:chOff x="3504" y="1008"/>
              <a:chExt cx="912" cy="1104"/>
            </a:xfrm>
          </p:grpSpPr>
          <p:sp>
            <p:nvSpPr>
              <p:cNvPr id="12325" name="Oval 149"/>
              <p:cNvSpPr>
                <a:spLocks noChangeArrowheads="1"/>
              </p:cNvSpPr>
              <p:nvPr/>
            </p:nvSpPr>
            <p:spPr bwMode="auto">
              <a:xfrm>
                <a:off x="3552" y="1008"/>
                <a:ext cx="768" cy="1056"/>
              </a:xfrm>
              <a:prstGeom prst="ellipse">
                <a:avLst/>
              </a:prstGeom>
              <a:solidFill>
                <a:srgbClr val="0099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6" name="Rectangle 150"/>
              <p:cNvSpPr>
                <a:spLocks noChangeArrowheads="1"/>
              </p:cNvSpPr>
              <p:nvPr/>
            </p:nvSpPr>
            <p:spPr bwMode="auto">
              <a:xfrm>
                <a:off x="3504" y="1440"/>
                <a:ext cx="912" cy="6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11" name="Group 175"/>
            <p:cNvGrpSpPr>
              <a:grpSpLocks/>
            </p:cNvGrpSpPr>
            <p:nvPr/>
          </p:nvGrpSpPr>
          <p:grpSpPr bwMode="auto">
            <a:xfrm>
              <a:off x="4560" y="912"/>
              <a:ext cx="1104" cy="1392"/>
              <a:chOff x="4560" y="912"/>
              <a:chExt cx="1104" cy="1392"/>
            </a:xfrm>
          </p:grpSpPr>
          <p:sp>
            <p:nvSpPr>
              <p:cNvPr id="12312" name="Oval 151"/>
              <p:cNvSpPr>
                <a:spLocks noChangeArrowheads="1"/>
              </p:cNvSpPr>
              <p:nvPr/>
            </p:nvSpPr>
            <p:spPr bwMode="auto">
              <a:xfrm>
                <a:off x="4608" y="1536"/>
                <a:ext cx="768" cy="96"/>
              </a:xfrm>
              <a:prstGeom prst="ellipse">
                <a:avLst/>
              </a:prstGeom>
              <a:solidFill>
                <a:srgbClr val="009900"/>
              </a:solidFill>
              <a:ln w="1905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Line 152"/>
              <p:cNvSpPr>
                <a:spLocks noChangeShapeType="1"/>
              </p:cNvSpPr>
              <p:nvPr/>
            </p:nvSpPr>
            <p:spPr bwMode="auto">
              <a:xfrm flipV="1">
                <a:off x="4992" y="158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Line 154"/>
              <p:cNvSpPr>
                <a:spLocks noChangeShapeType="1"/>
              </p:cNvSpPr>
              <p:nvPr/>
            </p:nvSpPr>
            <p:spPr bwMode="auto">
              <a:xfrm flipV="1">
                <a:off x="4992" y="115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155"/>
              <p:cNvSpPr>
                <a:spLocks noChangeShapeType="1"/>
              </p:cNvSpPr>
              <p:nvPr/>
            </p:nvSpPr>
            <p:spPr bwMode="auto">
              <a:xfrm flipV="1">
                <a:off x="4992" y="91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156"/>
              <p:cNvSpPr>
                <a:spLocks noChangeShapeType="1"/>
              </p:cNvSpPr>
              <p:nvPr/>
            </p:nvSpPr>
            <p:spPr bwMode="auto">
              <a:xfrm flipH="1">
                <a:off x="4560" y="1968"/>
                <a:ext cx="432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157"/>
              <p:cNvSpPr>
                <a:spLocks noChangeShapeType="1"/>
              </p:cNvSpPr>
              <p:nvPr/>
            </p:nvSpPr>
            <p:spPr bwMode="auto">
              <a:xfrm>
                <a:off x="4992" y="1968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Oval 158"/>
              <p:cNvSpPr>
                <a:spLocks noChangeArrowheads="1"/>
              </p:cNvSpPr>
              <p:nvPr/>
            </p:nvSpPr>
            <p:spPr bwMode="auto">
              <a:xfrm>
                <a:off x="4608" y="1920"/>
                <a:ext cx="768" cy="9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2319" name="Freeform 160"/>
              <p:cNvSpPr>
                <a:spLocks/>
              </p:cNvSpPr>
              <p:nvPr/>
            </p:nvSpPr>
            <p:spPr bwMode="auto">
              <a:xfrm>
                <a:off x="4560" y="1584"/>
                <a:ext cx="48" cy="336"/>
              </a:xfrm>
              <a:custGeom>
                <a:avLst/>
                <a:gdLst>
                  <a:gd name="T0" fmla="*/ 48 w 48"/>
                  <a:gd name="T1" fmla="*/ 0 h 336"/>
                  <a:gd name="T2" fmla="*/ 0 w 48"/>
                  <a:gd name="T3" fmla="*/ 336 h 336"/>
                  <a:gd name="T4" fmla="*/ 0 60000 65536"/>
                  <a:gd name="T5" fmla="*/ 0 60000 65536"/>
                  <a:gd name="T6" fmla="*/ 0 w 48"/>
                  <a:gd name="T7" fmla="*/ 0 h 336"/>
                  <a:gd name="T8" fmla="*/ 48 w 48"/>
                  <a:gd name="T9" fmla="*/ 336 h 3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336">
                    <a:moveTo>
                      <a:pt x="48" y="0"/>
                    </a:moveTo>
                    <a:cubicBezTo>
                      <a:pt x="28" y="140"/>
                      <a:pt x="8" y="280"/>
                      <a:pt x="0" y="33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Freeform 161"/>
              <p:cNvSpPr>
                <a:spLocks/>
              </p:cNvSpPr>
              <p:nvPr/>
            </p:nvSpPr>
            <p:spPr bwMode="auto">
              <a:xfrm flipH="1">
                <a:off x="5376" y="1584"/>
                <a:ext cx="48" cy="336"/>
              </a:xfrm>
              <a:custGeom>
                <a:avLst/>
                <a:gdLst>
                  <a:gd name="T0" fmla="*/ 48 w 48"/>
                  <a:gd name="T1" fmla="*/ 0 h 336"/>
                  <a:gd name="T2" fmla="*/ 0 w 48"/>
                  <a:gd name="T3" fmla="*/ 336 h 336"/>
                  <a:gd name="T4" fmla="*/ 0 60000 65536"/>
                  <a:gd name="T5" fmla="*/ 0 60000 65536"/>
                  <a:gd name="T6" fmla="*/ 0 w 48"/>
                  <a:gd name="T7" fmla="*/ 0 h 336"/>
                  <a:gd name="T8" fmla="*/ 48 w 48"/>
                  <a:gd name="T9" fmla="*/ 336 h 3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336">
                    <a:moveTo>
                      <a:pt x="48" y="0"/>
                    </a:moveTo>
                    <a:cubicBezTo>
                      <a:pt x="28" y="140"/>
                      <a:pt x="8" y="280"/>
                      <a:pt x="0" y="33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Line 162"/>
              <p:cNvSpPr>
                <a:spLocks noChangeShapeType="1"/>
              </p:cNvSpPr>
              <p:nvPr/>
            </p:nvSpPr>
            <p:spPr bwMode="auto">
              <a:xfrm flipV="1">
                <a:off x="4608" y="1584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FF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2" name="Line 163"/>
              <p:cNvSpPr>
                <a:spLocks noChangeShapeType="1"/>
              </p:cNvSpPr>
              <p:nvPr/>
            </p:nvSpPr>
            <p:spPr bwMode="auto">
              <a:xfrm>
                <a:off x="5376" y="1584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FF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Text Box 164"/>
              <p:cNvSpPr txBox="1">
                <a:spLocks noChangeArrowheads="1"/>
              </p:cNvSpPr>
              <p:nvPr/>
            </p:nvSpPr>
            <p:spPr bwMode="auto">
              <a:xfrm>
                <a:off x="4944" y="1008"/>
                <a:ext cx="14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/>
                  <a:t>2</a:t>
                </a:r>
              </a:p>
            </p:txBody>
          </p:sp>
          <p:sp>
            <p:nvSpPr>
              <p:cNvPr id="12324" name="Text Box 168"/>
              <p:cNvSpPr txBox="1">
                <a:spLocks noChangeArrowheads="1"/>
              </p:cNvSpPr>
              <p:nvPr/>
            </p:nvSpPr>
            <p:spPr bwMode="auto">
              <a:xfrm>
                <a:off x="4944" y="1440"/>
                <a:ext cx="14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/>
                  <a:t>1</a:t>
                </a:r>
              </a:p>
            </p:txBody>
          </p:sp>
        </p:grpSp>
      </p:grpSp>
      <p:sp>
        <p:nvSpPr>
          <p:cNvPr id="16553" name="Line 169"/>
          <p:cNvSpPr>
            <a:spLocks noChangeShapeType="1"/>
          </p:cNvSpPr>
          <p:nvPr/>
        </p:nvSpPr>
        <p:spPr bwMode="auto">
          <a:xfrm>
            <a:off x="6934200" y="2438400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49" name="Line 165"/>
          <p:cNvSpPr>
            <a:spLocks noChangeShapeType="1"/>
          </p:cNvSpPr>
          <p:nvPr/>
        </p:nvSpPr>
        <p:spPr bwMode="auto">
          <a:xfrm flipV="1">
            <a:off x="6858000" y="1752600"/>
            <a:ext cx="3048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561" name="Object 177"/>
          <p:cNvGraphicFramePr>
            <a:graphicFrameLocks noChangeAspect="1"/>
          </p:cNvGraphicFramePr>
          <p:nvPr/>
        </p:nvGraphicFramePr>
        <p:xfrm>
          <a:off x="1835150" y="4221163"/>
          <a:ext cx="37750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公式" r:id="rId23" imgW="1638000" imgH="342720" progId="Equation.3">
                  <p:embed/>
                </p:oleObj>
              </mc:Choice>
              <mc:Fallback>
                <p:oleObj name="公式" r:id="rId23" imgW="1638000" imgH="342720" progId="Equation.3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21163"/>
                        <a:ext cx="37750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2" name="Object 178"/>
          <p:cNvGraphicFramePr>
            <a:graphicFrameLocks noChangeAspect="1"/>
          </p:cNvGraphicFramePr>
          <p:nvPr/>
        </p:nvGraphicFramePr>
        <p:xfrm>
          <a:off x="234950" y="5105400"/>
          <a:ext cx="1554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25" imgW="647640" imgH="317160" progId="Equation.3">
                  <p:embed/>
                </p:oleObj>
              </mc:Choice>
              <mc:Fallback>
                <p:oleObj name="Equation" r:id="rId25" imgW="647640" imgH="317160" progId="Equation.3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5105400"/>
                        <a:ext cx="15541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4" name="Object 180"/>
          <p:cNvGraphicFramePr>
            <a:graphicFrameLocks noChangeAspect="1"/>
          </p:cNvGraphicFramePr>
          <p:nvPr/>
        </p:nvGraphicFramePr>
        <p:xfrm>
          <a:off x="6323013" y="3421063"/>
          <a:ext cx="108108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公式" r:id="rId27" imgW="469800" imgH="330120" progId="Equation.3">
                  <p:embed/>
                </p:oleObj>
              </mc:Choice>
              <mc:Fallback>
                <p:oleObj name="公式" r:id="rId27" imgW="469800" imgH="330120" progId="Equation.3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3421063"/>
                        <a:ext cx="1081087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5" name="Object 181"/>
          <p:cNvGraphicFramePr>
            <a:graphicFrameLocks noChangeAspect="1"/>
          </p:cNvGraphicFramePr>
          <p:nvPr/>
        </p:nvGraphicFramePr>
        <p:xfrm>
          <a:off x="250825" y="4221163"/>
          <a:ext cx="1554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29" imgW="647640" imgH="317160" progId="Equation.3">
                  <p:embed/>
                </p:oleObj>
              </mc:Choice>
              <mc:Fallback>
                <p:oleObj name="Equation" r:id="rId29" imgW="647640" imgH="317160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21163"/>
                        <a:ext cx="15541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1" grpId="0" autoUpdateAnimBg="0"/>
      <p:bldP spid="16492" grpId="0" autoUpdateAnimBg="0"/>
      <p:bldP spid="16553" grpId="0" animBg="1"/>
      <p:bldP spid="165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6858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4.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468313" y="260350"/>
          <a:ext cx="776605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公式" r:id="rId3" imgW="3301920" imgH="965160" progId="Equation.3">
                  <p:embed/>
                </p:oleObj>
              </mc:Choice>
              <mc:Fallback>
                <p:oleObj name="公式" r:id="rId3" imgW="3301920" imgH="96516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766050" cy="21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250825" y="242093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5464" name="Rectangle 104"/>
          <p:cNvSpPr>
            <a:spLocks noChangeArrowheads="1"/>
          </p:cNvSpPr>
          <p:nvPr/>
        </p:nvSpPr>
        <p:spPr bwMode="auto">
          <a:xfrm>
            <a:off x="519113" y="4478338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易见，</a:t>
            </a:r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2287588" y="3903663"/>
          <a:ext cx="31242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1371600" imgH="609480" progId="Equation.3">
                  <p:embed/>
                </p:oleObj>
              </mc:Choice>
              <mc:Fallback>
                <p:oleObj name="Equation" r:id="rId5" imgW="1371600" imgH="609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903663"/>
                        <a:ext cx="3124200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4211638" y="2852738"/>
          <a:ext cx="16827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公式" r:id="rId7" imgW="736560" imgH="406080" progId="Equation.3">
                  <p:embed/>
                </p:oleObj>
              </mc:Choice>
              <mc:Fallback>
                <p:oleObj name="公式" r:id="rId7" imgW="73656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852738"/>
                        <a:ext cx="168275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5940425" y="2852738"/>
          <a:ext cx="12779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9" imgW="558720" imgH="406080" progId="Equation.3">
                  <p:embed/>
                </p:oleObj>
              </mc:Choice>
              <mc:Fallback>
                <p:oleObj name="Equation" r:id="rId9" imgW="5587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852738"/>
                        <a:ext cx="1277938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7308850" y="2852738"/>
          <a:ext cx="11318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11" imgW="495000" imgH="406080" progId="Equation.3">
                  <p:embed/>
                </p:oleObj>
              </mc:Choice>
              <mc:Fallback>
                <p:oleObj name="Equation" r:id="rId11" imgW="4950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852738"/>
                        <a:ext cx="1131888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539750" y="2997200"/>
          <a:ext cx="35274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13" imgW="1447560" imgH="279360" progId="Equation.3">
                  <p:embed/>
                </p:oleObj>
              </mc:Choice>
              <mc:Fallback>
                <p:oleObj name="Equation" r:id="rId13" imgW="144756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97200"/>
                        <a:ext cx="3527425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5487988" y="4262438"/>
          <a:ext cx="20574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5" imgW="876240" imgH="419040" progId="Equation.3">
                  <p:embed/>
                </p:oleObj>
              </mc:Choice>
              <mc:Fallback>
                <p:oleObj name="Equation" r:id="rId15" imgW="87624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4262438"/>
                        <a:ext cx="205740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1144588" y="5597525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同理，</a:t>
            </a:r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2627313" y="5445125"/>
          <a:ext cx="5410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17" imgW="2374560" imgH="444240" progId="Equation.3">
                  <p:embed/>
                </p:oleObj>
              </mc:Choice>
              <mc:Fallback>
                <p:oleObj name="Equation" r:id="rId17" imgW="23745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45125"/>
                        <a:ext cx="54102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56" grpId="0" autoUpdateAnimBg="0"/>
      <p:bldP spid="15464" grpId="0" autoUpdateAnimBg="0"/>
      <p:bldP spid="1547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50825" y="3357563"/>
            <a:ext cx="854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注意到在原点处，函数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zh-CN" altLang="en-US"/>
              <a:t>的一阶偏导数不连续，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228600" y="3989388"/>
            <a:ext cx="3246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</a:rPr>
              <a:t>Gauss</a:t>
            </a:r>
            <a:r>
              <a:rPr lang="zh-CN" altLang="en-US">
                <a:solidFill>
                  <a:srgbClr val="00FFFF"/>
                </a:solidFill>
              </a:rPr>
              <a:t>公式不可用</a:t>
            </a:r>
            <a:r>
              <a:rPr lang="zh-CN" altLang="en-US"/>
              <a:t>！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276600" y="4005263"/>
            <a:ext cx="541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因此在椭球面</a:t>
            </a:r>
            <a:r>
              <a:rPr lang="zh-CN" altLang="en-US">
                <a:sym typeface="Symbol" pitchFamily="18" charset="2"/>
              </a:rPr>
              <a:t></a:t>
            </a:r>
            <a:r>
              <a:rPr lang="zh-CN" altLang="en-US"/>
              <a:t>内以原点为中心，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179388" y="4724400"/>
            <a:ext cx="876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半径为 </a:t>
            </a:r>
            <a:r>
              <a:rPr lang="zh-CN" altLang="en-US">
                <a:sym typeface="Symbol" pitchFamily="18" charset="2"/>
              </a:rPr>
              <a:t> 作一个球面  使之含于椭球面内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取球面内侧 </a:t>
            </a:r>
            <a:r>
              <a:rPr lang="en-US" altLang="zh-CN">
                <a:sym typeface="Symbol" pitchFamily="18" charset="2"/>
              </a:rPr>
              <a:t>. </a:t>
            </a:r>
            <a:endParaRPr lang="en-US" altLang="zh-CN"/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179388" y="5445125"/>
            <a:ext cx="8497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记 </a:t>
            </a:r>
            <a:r>
              <a:rPr lang="zh-CN" altLang="en-US">
                <a:sym typeface="Symbol" pitchFamily="18" charset="2"/>
              </a:rPr>
              <a:t> 与 围成的区域为， 则在 上可用</a:t>
            </a:r>
            <a:r>
              <a:rPr lang="en-US" altLang="zh-CN">
                <a:sym typeface="Symbol" pitchFamily="18" charset="2"/>
              </a:rPr>
              <a:t>Gauss</a:t>
            </a:r>
            <a:r>
              <a:rPr lang="zh-CN" altLang="en-US">
                <a:sym typeface="Symbol" pitchFamily="18" charset="2"/>
              </a:rPr>
              <a:t>公式 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graphicFrame>
        <p:nvGraphicFramePr>
          <p:cNvPr id="14338" name="Object 37"/>
          <p:cNvGraphicFramePr>
            <a:graphicFrameLocks noChangeAspect="1"/>
          </p:cNvGraphicFramePr>
          <p:nvPr/>
        </p:nvGraphicFramePr>
        <p:xfrm>
          <a:off x="395288" y="2060575"/>
          <a:ext cx="2487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3" imgW="1091880" imgH="444240" progId="Equation.3">
                  <p:embed/>
                </p:oleObj>
              </mc:Choice>
              <mc:Fallback>
                <p:oleObj name="公式" r:id="rId3" imgW="109188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2487612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9"/>
          <p:cNvGraphicFramePr>
            <a:graphicFrameLocks noChangeAspect="1"/>
          </p:cNvGraphicFramePr>
          <p:nvPr/>
        </p:nvGraphicFramePr>
        <p:xfrm>
          <a:off x="3203575" y="2060575"/>
          <a:ext cx="5410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2374560" imgH="444240" progId="Equation.3">
                  <p:embed/>
                </p:oleObj>
              </mc:Choice>
              <mc:Fallback>
                <p:oleObj name="Equation" r:id="rId5" imgW="2374560" imgH="4442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60575"/>
                        <a:ext cx="54102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0"/>
          <p:cNvGraphicFramePr>
            <a:graphicFrameLocks noGrp="1" noChangeAspect="1"/>
          </p:cNvGraphicFramePr>
          <p:nvPr>
            <p:ph/>
          </p:nvPr>
        </p:nvGraphicFramePr>
        <p:xfrm>
          <a:off x="1763713" y="333375"/>
          <a:ext cx="5040312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7" imgW="2095200" imgH="545760" progId="Equation.3">
                  <p:embed/>
                </p:oleObj>
              </mc:Choice>
              <mc:Fallback>
                <p:oleObj name="公式" r:id="rId7" imgW="2095200" imgH="545760" progId="Equation.3">
                  <p:embed/>
                  <p:pic>
                    <p:nvPicPr>
                      <p:cNvPr id="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3375"/>
                        <a:ext cx="5040312" cy="131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Line 42"/>
          <p:cNvSpPr>
            <a:spLocks noChangeShapeType="1"/>
          </p:cNvSpPr>
          <p:nvPr/>
        </p:nvSpPr>
        <p:spPr bwMode="auto">
          <a:xfrm>
            <a:off x="0" y="32131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0" grpId="0" autoUpdateAnimBg="0"/>
      <p:bldP spid="61471" grpId="0" autoUpdateAnimBg="0"/>
      <p:bldP spid="61472" grpId="0" autoUpdateAnimBg="0"/>
      <p:bldP spid="61473" grpId="0" autoUpdateAnimBg="0"/>
      <p:bldP spid="6147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1295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即有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00800" y="228600"/>
            <a:ext cx="2452688" cy="2195513"/>
            <a:chOff x="4032" y="144"/>
            <a:chExt cx="1545" cy="1383"/>
          </a:xfrm>
        </p:grpSpPr>
        <p:sp>
          <p:nvSpPr>
            <p:cNvPr id="15377" name="Oval 3"/>
            <p:cNvSpPr>
              <a:spLocks noChangeArrowheads="1"/>
            </p:cNvSpPr>
            <p:nvPr/>
          </p:nvSpPr>
          <p:spPr bwMode="auto">
            <a:xfrm>
              <a:off x="4032" y="336"/>
              <a:ext cx="1296" cy="768"/>
            </a:xfrm>
            <a:prstGeom prst="ellipse">
              <a:avLst/>
            </a:prstGeom>
            <a:gradFill rotWithShape="0">
              <a:gsLst>
                <a:gs pos="0">
                  <a:srgbClr val="004700"/>
                </a:gs>
                <a:gs pos="5000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Oval 5"/>
            <p:cNvSpPr>
              <a:spLocks noChangeArrowheads="1"/>
            </p:cNvSpPr>
            <p:nvPr/>
          </p:nvSpPr>
          <p:spPr bwMode="auto">
            <a:xfrm>
              <a:off x="4416" y="432"/>
              <a:ext cx="528" cy="528"/>
            </a:xfrm>
            <a:prstGeom prst="ellipse">
              <a:avLst/>
            </a:prstGeom>
            <a:gradFill rotWithShape="0">
              <a:gsLst>
                <a:gs pos="0">
                  <a:srgbClr val="764718"/>
                </a:gs>
                <a:gs pos="5000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Oval 4"/>
            <p:cNvSpPr>
              <a:spLocks noChangeArrowheads="1"/>
            </p:cNvSpPr>
            <p:nvPr/>
          </p:nvSpPr>
          <p:spPr bwMode="auto">
            <a:xfrm>
              <a:off x="4032" y="624"/>
              <a:ext cx="1296" cy="192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6"/>
            <p:cNvSpPr>
              <a:spLocks noChangeShapeType="1"/>
            </p:cNvSpPr>
            <p:nvPr/>
          </p:nvSpPr>
          <p:spPr bwMode="auto">
            <a:xfrm>
              <a:off x="4032" y="72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8"/>
            <p:cNvSpPr>
              <a:spLocks noChangeShapeType="1"/>
            </p:cNvSpPr>
            <p:nvPr/>
          </p:nvSpPr>
          <p:spPr bwMode="auto">
            <a:xfrm flipV="1">
              <a:off x="4704" y="1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9"/>
            <p:cNvSpPr>
              <a:spLocks noChangeShapeType="1"/>
            </p:cNvSpPr>
            <p:nvPr/>
          </p:nvSpPr>
          <p:spPr bwMode="auto">
            <a:xfrm flipH="1">
              <a:off x="4128" y="7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10"/>
            <p:cNvSpPr>
              <a:spLocks noChangeShapeType="1"/>
            </p:cNvSpPr>
            <p:nvPr/>
          </p:nvSpPr>
          <p:spPr bwMode="auto">
            <a:xfrm>
              <a:off x="4704" y="72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Text Box 11"/>
            <p:cNvSpPr txBox="1">
              <a:spLocks noChangeArrowheads="1"/>
            </p:cNvSpPr>
            <p:nvPr/>
          </p:nvSpPr>
          <p:spPr bwMode="auto">
            <a:xfrm>
              <a:off x="5328" y="1008"/>
              <a:ext cx="2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</a:t>
              </a:r>
              <a:endParaRPr lang="en-US" altLang="zh-CN"/>
            </a:p>
          </p:txBody>
        </p:sp>
        <p:sp>
          <p:nvSpPr>
            <p:cNvPr id="15385" name="Rectangle 12"/>
            <p:cNvSpPr>
              <a:spLocks noChangeArrowheads="1"/>
            </p:cNvSpPr>
            <p:nvPr/>
          </p:nvSpPr>
          <p:spPr bwMode="auto">
            <a:xfrm>
              <a:off x="4992" y="67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</a:t>
              </a:r>
            </a:p>
          </p:txBody>
        </p:sp>
        <p:sp>
          <p:nvSpPr>
            <p:cNvPr id="15386" name="Rectangle 13"/>
            <p:cNvSpPr>
              <a:spLocks noChangeArrowheads="1"/>
            </p:cNvSpPr>
            <p:nvPr/>
          </p:nvSpPr>
          <p:spPr bwMode="auto">
            <a:xfrm>
              <a:off x="4848" y="120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</a:t>
              </a:r>
            </a:p>
          </p:txBody>
        </p:sp>
        <p:sp>
          <p:nvSpPr>
            <p:cNvPr id="15387" name="Line 14"/>
            <p:cNvSpPr>
              <a:spLocks noChangeShapeType="1"/>
            </p:cNvSpPr>
            <p:nvPr/>
          </p:nvSpPr>
          <p:spPr bwMode="auto">
            <a:xfrm flipH="1" flipV="1">
              <a:off x="4800" y="912"/>
              <a:ext cx="48" cy="48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15"/>
            <p:cNvSpPr>
              <a:spLocks noChangeShapeType="1"/>
            </p:cNvSpPr>
            <p:nvPr/>
          </p:nvSpPr>
          <p:spPr bwMode="auto">
            <a:xfrm flipH="1" flipV="1">
              <a:off x="5040" y="1056"/>
              <a:ext cx="240" cy="14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1447800" y="304800"/>
          <a:ext cx="28654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3" imgW="1117440" imgH="304560" progId="Equation.3">
                  <p:embed/>
                </p:oleObj>
              </mc:Choice>
              <mc:Fallback>
                <p:oleObj name="Equation" r:id="rId3" imgW="1117440" imgH="304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"/>
                        <a:ext cx="286543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609600" y="1066800"/>
          <a:ext cx="40386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5" imgW="1714320" imgH="469800" progId="Equation.3">
                  <p:embed/>
                </p:oleObj>
              </mc:Choice>
              <mc:Fallback>
                <p:oleObj name="Equation" r:id="rId5" imgW="171432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4038600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6" name="Object 20"/>
          <p:cNvGraphicFramePr>
            <a:graphicFrameLocks noChangeAspect="1"/>
          </p:cNvGraphicFramePr>
          <p:nvPr/>
        </p:nvGraphicFramePr>
        <p:xfrm>
          <a:off x="609600" y="2133600"/>
          <a:ext cx="33496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7" imgW="1422360" imgH="419040" progId="Equation.3">
                  <p:embed/>
                </p:oleObj>
              </mc:Choice>
              <mc:Fallback>
                <p:oleObj name="Equation" r:id="rId7" imgW="142236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3349625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8" name="Object 22"/>
          <p:cNvGraphicFramePr>
            <a:graphicFrameLocks noChangeAspect="1"/>
          </p:cNvGraphicFramePr>
          <p:nvPr/>
        </p:nvGraphicFramePr>
        <p:xfrm>
          <a:off x="4648200" y="1295400"/>
          <a:ext cx="11398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9" imgW="444240" imgH="304560" progId="Equation.3">
                  <p:embed/>
                </p:oleObj>
              </mc:Choice>
              <mc:Fallback>
                <p:oleObj name="Equation" r:id="rId9" imgW="444240" imgH="304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95400"/>
                        <a:ext cx="113982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9" name="Object 23"/>
          <p:cNvGraphicFramePr>
            <a:graphicFrameLocks noChangeAspect="1"/>
          </p:cNvGraphicFramePr>
          <p:nvPr/>
        </p:nvGraphicFramePr>
        <p:xfrm>
          <a:off x="4038600" y="2286000"/>
          <a:ext cx="11398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11" imgW="444240" imgH="304560" progId="Equation.3">
                  <p:embed/>
                </p:oleObj>
              </mc:Choice>
              <mc:Fallback>
                <p:oleObj name="Equation" r:id="rId11" imgW="444240" imgH="304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0"/>
                        <a:ext cx="113982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609600" y="3124200"/>
          <a:ext cx="52101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13" imgW="2031840" imgH="545760" progId="Equation.3">
                  <p:embed/>
                </p:oleObj>
              </mc:Choice>
              <mc:Fallback>
                <p:oleObj name="Equation" r:id="rId13" imgW="2031840" imgH="5457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521017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2" name="Object 26"/>
          <p:cNvGraphicFramePr>
            <a:graphicFrameLocks noChangeAspect="1"/>
          </p:cNvGraphicFramePr>
          <p:nvPr/>
        </p:nvGraphicFramePr>
        <p:xfrm>
          <a:off x="609600" y="4343400"/>
          <a:ext cx="56991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15" imgW="2222280" imgH="406080" progId="Equation.3">
                  <p:embed/>
                </p:oleObj>
              </mc:Choice>
              <mc:Fallback>
                <p:oleObj name="Equation" r:id="rId15" imgW="222228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569912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4" name="Object 28"/>
          <p:cNvGraphicFramePr>
            <a:graphicFrameLocks noChangeAspect="1"/>
          </p:cNvGraphicFramePr>
          <p:nvPr/>
        </p:nvGraphicFramePr>
        <p:xfrm>
          <a:off x="641350" y="5334000"/>
          <a:ext cx="1987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公式" r:id="rId17" imgW="774360" imgH="406080" progId="Equation.3">
                  <p:embed/>
                </p:oleObj>
              </mc:Choice>
              <mc:Fallback>
                <p:oleObj name="公式" r:id="rId17" imgW="77436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5334000"/>
                        <a:ext cx="19875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6324600" y="4724400"/>
            <a:ext cx="2541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此时可用</a:t>
            </a:r>
            <a:r>
              <a:rPr lang="en-US" altLang="zh-CN">
                <a:solidFill>
                  <a:srgbClr val="00FFFF"/>
                </a:solidFill>
              </a:rPr>
              <a:t>Gauss</a:t>
            </a:r>
          </a:p>
          <a:p>
            <a:r>
              <a:rPr lang="zh-CN" altLang="en-US">
                <a:solidFill>
                  <a:srgbClr val="00FFFF"/>
                </a:solidFill>
              </a:rPr>
              <a:t>公式</a:t>
            </a:r>
            <a:r>
              <a:rPr lang="en-US" altLang="zh-CN">
                <a:solidFill>
                  <a:srgbClr val="00FFFF"/>
                </a:solidFill>
              </a:rPr>
              <a:t>!</a:t>
            </a:r>
          </a:p>
        </p:txBody>
      </p:sp>
      <p:graphicFrame>
        <p:nvGraphicFramePr>
          <p:cNvPr id="65567" name="Object 31"/>
          <p:cNvGraphicFramePr>
            <a:graphicFrameLocks noChangeAspect="1"/>
          </p:cNvGraphicFramePr>
          <p:nvPr/>
        </p:nvGraphicFramePr>
        <p:xfrm>
          <a:off x="2743200" y="5334000"/>
          <a:ext cx="31273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19" imgW="1218960" imgH="406080" progId="Equation.3">
                  <p:embed/>
                </p:oleObj>
              </mc:Choice>
              <mc:Fallback>
                <p:oleObj name="Equation" r:id="rId19" imgW="121896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34000"/>
                        <a:ext cx="312737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443663" y="2959100"/>
            <a:ext cx="2089150" cy="547688"/>
            <a:chOff x="4059" y="1864"/>
            <a:chExt cx="1316" cy="345"/>
          </a:xfrm>
        </p:grpSpPr>
        <p:graphicFrame>
          <p:nvGraphicFramePr>
            <p:cNvPr id="15371" name="Object 32"/>
            <p:cNvGraphicFramePr>
              <a:graphicFrameLocks noChangeAspect="1"/>
            </p:cNvGraphicFramePr>
            <p:nvPr/>
          </p:nvGraphicFramePr>
          <p:xfrm>
            <a:off x="4059" y="1888"/>
            <a:ext cx="34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1" name="公式" r:id="rId21" imgW="215640" imgH="215640" progId="Equation.3">
                    <p:embed/>
                  </p:oleObj>
                </mc:Choice>
                <mc:Fallback>
                  <p:oleObj name="公式" r:id="rId21" imgW="21564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888"/>
                          <a:ext cx="349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Text Box 33"/>
            <p:cNvSpPr txBox="1">
              <a:spLocks noChangeArrowheads="1"/>
            </p:cNvSpPr>
            <p:nvPr/>
          </p:nvSpPr>
          <p:spPr bwMode="auto">
            <a:xfrm>
              <a:off x="4332" y="1864"/>
              <a:ext cx="10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为小球体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53340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3820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smtClean="0"/>
              <a:t>P</a:t>
            </a:r>
            <a:r>
              <a:rPr lang="en-US" altLang="zh-CN" sz="2400" dirty="0" smtClean="0"/>
              <a:t>239</a:t>
            </a:r>
            <a:r>
              <a:rPr lang="en-US" altLang="zh-CN" sz="3200" dirty="0" smtClean="0"/>
              <a:t>-</a:t>
            </a:r>
            <a:r>
              <a:rPr lang="en-US" altLang="zh-CN" sz="2400" dirty="0" smtClean="0"/>
              <a:t>240                </a:t>
            </a:r>
            <a:endParaRPr lang="en-US" altLang="zh-CN" sz="2400" dirty="0"/>
          </a:p>
          <a:p>
            <a:r>
              <a:rPr lang="en-US" altLang="zh-CN" sz="2400" dirty="0"/>
              <a:t>                                              </a:t>
            </a:r>
            <a:r>
              <a:rPr lang="en-US" altLang="zh-CN" sz="5400" dirty="0" smtClean="0"/>
              <a:t>1</a:t>
            </a:r>
          </a:p>
          <a:p>
            <a:endParaRPr lang="en-US" altLang="zh-CN" sz="5400" dirty="0"/>
          </a:p>
          <a:p>
            <a:r>
              <a:rPr lang="en-US" altLang="zh-CN" sz="5400" dirty="0" smtClean="0"/>
              <a:t>P</a:t>
            </a:r>
            <a:r>
              <a:rPr lang="en-US" altLang="zh-CN" sz="2400" dirty="0" smtClean="0"/>
              <a:t>250 </a:t>
            </a:r>
            <a:r>
              <a:rPr lang="en-US" altLang="zh-CN" sz="3200" dirty="0" smtClean="0"/>
              <a:t>               </a:t>
            </a:r>
            <a:endParaRPr lang="en-US" altLang="zh-CN" sz="3200" dirty="0"/>
          </a:p>
          <a:p>
            <a:r>
              <a:rPr lang="en-US" altLang="zh-CN" sz="3200"/>
              <a:t> </a:t>
            </a:r>
            <a:r>
              <a:rPr lang="en-US" altLang="zh-CN" sz="3200" smtClean="0"/>
              <a:t>                             </a:t>
            </a:r>
            <a:r>
              <a:rPr lang="en-US" altLang="zh-CN" sz="5400" smtClean="0"/>
              <a:t>4/</a:t>
            </a:r>
            <a:r>
              <a:rPr lang="en-US" altLang="zh-CN" sz="2400" smtClean="0"/>
              <a:t>(</a:t>
            </a:r>
            <a:r>
              <a:rPr lang="en-US" altLang="zh-CN" sz="2400" dirty="0" smtClean="0"/>
              <a:t>3)</a:t>
            </a:r>
            <a:r>
              <a:rPr lang="en-US" altLang="zh-CN" sz="5400" dirty="0" smtClean="0"/>
              <a:t>  </a:t>
            </a:r>
            <a:endParaRPr lang="en-US" altLang="zh-CN" sz="5400" dirty="0"/>
          </a:p>
          <a:p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41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2446338" cy="700087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几个公式</a:t>
            </a:r>
            <a:r>
              <a:rPr lang="en-US" altLang="zh-CN" sz="32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1030" name="Text Box 142"/>
          <p:cNvSpPr txBox="1">
            <a:spLocks noChangeArrowheads="1"/>
          </p:cNvSpPr>
          <p:nvPr/>
        </p:nvSpPr>
        <p:spPr bwMode="auto">
          <a:xfrm>
            <a:off x="441325" y="1285875"/>
            <a:ext cx="3368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牛顿</a:t>
            </a:r>
            <a:r>
              <a:rPr lang="en-US" altLang="zh-CN"/>
              <a:t>-</a:t>
            </a:r>
            <a:r>
              <a:rPr lang="zh-CN" altLang="en-US"/>
              <a:t>莱布尼兹公式 </a:t>
            </a:r>
            <a:r>
              <a:rPr lang="en-US" altLang="zh-CN"/>
              <a:t>:</a:t>
            </a:r>
          </a:p>
        </p:txBody>
      </p:sp>
      <p:graphicFrame>
        <p:nvGraphicFramePr>
          <p:cNvPr id="1026" name="Object 143"/>
          <p:cNvGraphicFramePr>
            <a:graphicFrameLocks noChangeAspect="1"/>
          </p:cNvGraphicFramePr>
          <p:nvPr/>
        </p:nvGraphicFramePr>
        <p:xfrm>
          <a:off x="4006850" y="1143000"/>
          <a:ext cx="417988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638000" imgH="330120" progId="Equation.3">
                  <p:embed/>
                </p:oleObj>
              </mc:Choice>
              <mc:Fallback>
                <p:oleObj name="Equation" r:id="rId3" imgW="1638000" imgH="330120" progId="Equation.3">
                  <p:embed/>
                  <p:pic>
                    <p:nvPicPr>
                      <p:cNvPr id="0" name="Object 1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1143000"/>
                        <a:ext cx="4179888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44"/>
          <p:cNvSpPr txBox="1">
            <a:spLocks noChangeArrowheads="1"/>
          </p:cNvSpPr>
          <p:nvPr/>
        </p:nvSpPr>
        <p:spPr bwMode="auto">
          <a:xfrm>
            <a:off x="457200" y="2514600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格林公式</a:t>
            </a:r>
            <a:r>
              <a:rPr lang="en-US" altLang="zh-CN"/>
              <a:t>:</a:t>
            </a:r>
          </a:p>
        </p:txBody>
      </p:sp>
      <p:graphicFrame>
        <p:nvGraphicFramePr>
          <p:cNvPr id="1027" name="Object 145"/>
          <p:cNvGraphicFramePr>
            <a:graphicFrameLocks noChangeAspect="1"/>
          </p:cNvGraphicFramePr>
          <p:nvPr/>
        </p:nvGraphicFramePr>
        <p:xfrm>
          <a:off x="2438400" y="2209800"/>
          <a:ext cx="5029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2361960" imgH="469800" progId="Equation.3">
                  <p:embed/>
                </p:oleObj>
              </mc:Choice>
              <mc:Fallback>
                <p:oleObj name="Equation" r:id="rId5" imgW="2361960" imgH="469800" progId="Equation.3">
                  <p:embed/>
                  <p:pic>
                    <p:nvPicPr>
                      <p:cNvPr id="0" name="Object 1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0"/>
                        <a:ext cx="50292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46"/>
          <p:cNvSpPr txBox="1">
            <a:spLocks noChangeArrowheads="1"/>
          </p:cNvSpPr>
          <p:nvPr/>
        </p:nvSpPr>
        <p:spPr bwMode="auto">
          <a:xfrm>
            <a:off x="441325" y="3571875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高斯公式</a:t>
            </a:r>
            <a:r>
              <a:rPr lang="en-US" altLang="zh-CN"/>
              <a:t>:</a:t>
            </a:r>
          </a:p>
        </p:txBody>
      </p:sp>
      <p:graphicFrame>
        <p:nvGraphicFramePr>
          <p:cNvPr id="3219" name="Object 147"/>
          <p:cNvGraphicFramePr>
            <a:graphicFrameLocks noChangeAspect="1"/>
          </p:cNvGraphicFramePr>
          <p:nvPr/>
        </p:nvGraphicFramePr>
        <p:xfrm>
          <a:off x="1403350" y="4149725"/>
          <a:ext cx="509587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7" imgW="2197080" imgH="799920" progId="Equation.3">
                  <p:embed/>
                </p:oleObj>
              </mc:Choice>
              <mc:Fallback>
                <p:oleObj name="公式" r:id="rId7" imgW="2197080" imgH="799920" progId="Equation.3">
                  <p:embed/>
                  <p:pic>
                    <p:nvPicPr>
                      <p:cNvPr id="0" name="Object 1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49725"/>
                        <a:ext cx="5095875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2743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一、高斯公式</a:t>
            </a:r>
          </a:p>
        </p:txBody>
      </p:sp>
      <p:sp>
        <p:nvSpPr>
          <p:cNvPr id="7343" name="Text Box 175"/>
          <p:cNvSpPr txBox="1">
            <a:spLocks noChangeArrowheads="1"/>
          </p:cNvSpPr>
          <p:nvPr/>
        </p:nvSpPr>
        <p:spPr bwMode="auto">
          <a:xfrm>
            <a:off x="533400" y="9906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.  </a:t>
            </a:r>
            <a:r>
              <a:rPr lang="zh-CN" altLang="en-US"/>
              <a:t>设空间闭区域 </a:t>
            </a:r>
            <a:r>
              <a:rPr lang="zh-CN" altLang="en-US">
                <a:sym typeface="Symbol" pitchFamily="18" charset="2"/>
              </a:rPr>
              <a:t> 由分片光滑的闭曲面  围成 </a:t>
            </a:r>
            <a:r>
              <a:rPr lang="en-US" altLang="zh-CN">
                <a:sym typeface="Symbol" pitchFamily="18" charset="2"/>
              </a:rPr>
              <a:t>, </a:t>
            </a:r>
          </a:p>
        </p:txBody>
      </p:sp>
      <p:graphicFrame>
        <p:nvGraphicFramePr>
          <p:cNvPr id="7345" name="Object 177"/>
          <p:cNvGraphicFramePr>
            <a:graphicFrameLocks noChangeAspect="1"/>
          </p:cNvGraphicFramePr>
          <p:nvPr/>
        </p:nvGraphicFramePr>
        <p:xfrm>
          <a:off x="1219200" y="2209800"/>
          <a:ext cx="4495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2095200" imgH="469800" progId="Equation.3">
                  <p:embed/>
                </p:oleObj>
              </mc:Choice>
              <mc:Fallback>
                <p:oleObj name="Equation" r:id="rId3" imgW="2095200" imgH="469800" progId="Equation.3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44958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6" name="Object 178"/>
          <p:cNvGraphicFramePr>
            <a:graphicFrameLocks noChangeAspect="1"/>
          </p:cNvGraphicFramePr>
          <p:nvPr/>
        </p:nvGraphicFramePr>
        <p:xfrm>
          <a:off x="1447800" y="3352800"/>
          <a:ext cx="5105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260440" imgH="317160" progId="Equation.3">
                  <p:embed/>
                </p:oleObj>
              </mc:Choice>
              <mc:Fallback>
                <p:oleObj name="Equation" r:id="rId5" imgW="2260440" imgH="317160" progId="Equation.3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51054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7" name="Text Box 179"/>
          <p:cNvSpPr txBox="1">
            <a:spLocks noChangeArrowheads="1"/>
          </p:cNvSpPr>
          <p:nvPr/>
        </p:nvSpPr>
        <p:spPr bwMode="auto">
          <a:xfrm>
            <a:off x="3048000" y="15240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函数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,</a:t>
            </a:r>
            <a:r>
              <a:rPr lang="en-US" altLang="zh-CN" i="1"/>
              <a:t> R </a:t>
            </a:r>
            <a:r>
              <a:rPr lang="zh-CN" altLang="en-US"/>
              <a:t>在 </a:t>
            </a:r>
            <a:r>
              <a:rPr lang="zh-CN" altLang="en-US">
                <a:sym typeface="Symbol" pitchFamily="18" charset="2"/>
              </a:rPr>
              <a:t> 上</a:t>
            </a:r>
            <a:r>
              <a:rPr lang="zh-CN" altLang="en-US">
                <a:solidFill>
                  <a:srgbClr val="00FFFF"/>
                </a:solidFill>
              </a:rPr>
              <a:t>一阶偏导数连续</a:t>
            </a:r>
            <a:r>
              <a:rPr lang="en-US" altLang="zh-CN"/>
              <a:t>,</a:t>
            </a:r>
          </a:p>
        </p:txBody>
      </p:sp>
      <p:sp>
        <p:nvSpPr>
          <p:cNvPr id="7348" name="Text Box 180"/>
          <p:cNvSpPr txBox="1">
            <a:spLocks noChangeArrowheads="1"/>
          </p:cNvSpPr>
          <p:nvPr/>
        </p:nvSpPr>
        <p:spPr bwMode="auto">
          <a:xfrm>
            <a:off x="311150" y="1570038"/>
            <a:ext cx="2894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ym typeface="Symbol" pitchFamily="18" charset="2"/>
              </a:rPr>
              <a:t> </a:t>
            </a:r>
            <a:r>
              <a:rPr lang="zh-CN" altLang="en-US"/>
              <a:t>的方向取</a:t>
            </a:r>
            <a:r>
              <a:rPr lang="zh-CN" altLang="en-US">
                <a:solidFill>
                  <a:srgbClr val="00FFFF"/>
                </a:solidFill>
              </a:rPr>
              <a:t>外侧 </a:t>
            </a:r>
            <a:r>
              <a:rPr lang="en-US" altLang="zh-CN"/>
              <a:t>, </a:t>
            </a:r>
          </a:p>
        </p:txBody>
      </p:sp>
      <p:sp>
        <p:nvSpPr>
          <p:cNvPr id="7349" name="Text Box 181"/>
          <p:cNvSpPr txBox="1">
            <a:spLocks noChangeArrowheads="1"/>
          </p:cNvSpPr>
          <p:nvPr/>
        </p:nvSpPr>
        <p:spPr bwMode="auto">
          <a:xfrm>
            <a:off x="304800" y="21336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 </a:t>
            </a:r>
          </a:p>
        </p:txBody>
      </p:sp>
      <p:sp>
        <p:nvSpPr>
          <p:cNvPr id="7351" name="Rectangle 183"/>
          <p:cNvSpPr>
            <a:spLocks noChangeArrowheads="1"/>
          </p:cNvSpPr>
          <p:nvPr/>
        </p:nvSpPr>
        <p:spPr bwMode="auto">
          <a:xfrm>
            <a:off x="6553200" y="274320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FFFF"/>
                </a:solidFill>
              </a:rPr>
              <a:t>(Gauss </a:t>
            </a:r>
            <a:r>
              <a:rPr lang="zh-CN" altLang="zh-CN" sz="2400">
                <a:solidFill>
                  <a:srgbClr val="00FFFF"/>
                </a:solidFill>
              </a:rPr>
              <a:t>公式</a:t>
            </a:r>
            <a:r>
              <a:rPr lang="en-US" altLang="zh-CN" sz="2400">
                <a:solidFill>
                  <a:srgbClr val="00FFFF"/>
                </a:solidFill>
              </a:rPr>
              <a:t>)</a:t>
            </a:r>
          </a:p>
        </p:txBody>
      </p:sp>
      <p:graphicFrame>
        <p:nvGraphicFramePr>
          <p:cNvPr id="7355" name="Object 187"/>
          <p:cNvGraphicFramePr>
            <a:graphicFrameLocks noChangeAspect="1"/>
          </p:cNvGraphicFramePr>
          <p:nvPr/>
        </p:nvGraphicFramePr>
        <p:xfrm>
          <a:off x="228600" y="4191000"/>
          <a:ext cx="8610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3784320" imgH="469800" progId="Equation.3">
                  <p:embed/>
                </p:oleObj>
              </mc:Choice>
              <mc:Fallback>
                <p:oleObj name="Equation" r:id="rId7" imgW="3784320" imgH="469800" progId="Equation.3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86106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6" name="Text Box 188"/>
          <p:cNvSpPr txBox="1">
            <a:spLocks noChangeArrowheads="1"/>
          </p:cNvSpPr>
          <p:nvPr/>
        </p:nvSpPr>
        <p:spPr bwMode="auto">
          <a:xfrm>
            <a:off x="6994525" y="33210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或</a:t>
            </a:r>
          </a:p>
        </p:txBody>
      </p:sp>
      <p:graphicFrame>
        <p:nvGraphicFramePr>
          <p:cNvPr id="7357" name="Object 189"/>
          <p:cNvGraphicFramePr>
            <a:graphicFrameLocks noChangeAspect="1"/>
          </p:cNvGraphicFramePr>
          <p:nvPr/>
        </p:nvGraphicFramePr>
        <p:xfrm>
          <a:off x="381000" y="5410200"/>
          <a:ext cx="80010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3314520" imgH="457200" progId="Equation.3">
                  <p:embed/>
                </p:oleObj>
              </mc:Choice>
              <mc:Fallback>
                <p:oleObj name="Equation" r:id="rId9" imgW="3314520" imgH="457200" progId="Equation.3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10200"/>
                        <a:ext cx="80010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3" grpId="0" autoUpdateAnimBg="0"/>
      <p:bldP spid="7347" grpId="0" autoUpdateAnimBg="0"/>
      <p:bldP spid="7348" grpId="0" autoUpdateAnimBg="0"/>
      <p:bldP spid="7349" grpId="0" autoUpdateAnimBg="0"/>
      <p:bldP spid="7351" grpId="0" autoUpdateAnimBg="0"/>
      <p:bldP spid="735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28" name="Object 1088"/>
          <p:cNvGraphicFramePr>
            <a:graphicFrameLocks noChangeAspect="1"/>
          </p:cNvGraphicFramePr>
          <p:nvPr/>
        </p:nvGraphicFramePr>
        <p:xfrm>
          <a:off x="1828800" y="228600"/>
          <a:ext cx="47291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3" imgW="2095200" imgH="431640" progId="Equation.3">
                  <p:embed/>
                </p:oleObj>
              </mc:Choice>
              <mc:Fallback>
                <p:oleObj name="Equation" r:id="rId3" imgW="2095200" imgH="431640" progId="Equation.3">
                  <p:embed/>
                  <p:pic>
                    <p:nvPicPr>
                      <p:cNvPr id="0" name="Object 1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"/>
                        <a:ext cx="4729163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30" name="Text Box 1090"/>
          <p:cNvSpPr txBox="1">
            <a:spLocks noChangeArrowheads="1"/>
          </p:cNvSpPr>
          <p:nvPr/>
        </p:nvSpPr>
        <p:spPr bwMode="auto">
          <a:xfrm>
            <a:off x="228600" y="381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证：先证</a:t>
            </a:r>
          </a:p>
        </p:txBody>
      </p:sp>
      <p:sp>
        <p:nvSpPr>
          <p:cNvPr id="62531" name="Text Box 1091"/>
          <p:cNvSpPr txBox="1">
            <a:spLocks noChangeArrowheads="1"/>
          </p:cNvSpPr>
          <p:nvPr/>
        </p:nvSpPr>
        <p:spPr bwMode="auto">
          <a:xfrm>
            <a:off x="304800" y="1066800"/>
            <a:ext cx="621823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设穿过 </a:t>
            </a:r>
            <a:r>
              <a:rPr lang="zh-CN" altLang="en-US">
                <a:sym typeface="Symbol" pitchFamily="18" charset="2"/>
              </a:rPr>
              <a:t> 内部且平行于 </a:t>
            </a:r>
            <a:r>
              <a:rPr lang="en-US" altLang="zh-CN" i="1">
                <a:sym typeface="Symbol" pitchFamily="18" charset="2"/>
              </a:rPr>
              <a:t>z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轴的直线与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Symbol" pitchFamily="18" charset="2"/>
              </a:rPr>
              <a:t> 的边界曲面  </a:t>
            </a:r>
            <a:r>
              <a:rPr lang="zh-CN" altLang="en-US"/>
              <a:t>的交点恰好是 </a:t>
            </a:r>
            <a:r>
              <a:rPr lang="en-US" altLang="zh-CN"/>
              <a:t>2 </a:t>
            </a:r>
            <a:r>
              <a:rPr lang="zh-CN" altLang="en-US"/>
              <a:t>个</a:t>
            </a:r>
            <a:r>
              <a:rPr lang="en-US" altLang="zh-CN"/>
              <a:t>, </a:t>
            </a:r>
          </a:p>
        </p:txBody>
      </p:sp>
      <p:graphicFrame>
        <p:nvGraphicFramePr>
          <p:cNvPr id="62535" name="Object 1095"/>
          <p:cNvGraphicFramePr>
            <a:graphicFrameLocks noChangeAspect="1"/>
          </p:cNvGraphicFramePr>
          <p:nvPr/>
        </p:nvGraphicFramePr>
        <p:xfrm>
          <a:off x="8077200" y="1981200"/>
          <a:ext cx="38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5" imgW="203040" imgH="228600" progId="Equation.3">
                  <p:embed/>
                </p:oleObj>
              </mc:Choice>
              <mc:Fallback>
                <p:oleObj name="Equation" r:id="rId5" imgW="203040" imgH="228600" progId="Equation.3">
                  <p:embed/>
                  <p:pic>
                    <p:nvPicPr>
                      <p:cNvPr id="0" name="Object 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981200"/>
                        <a:ext cx="381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21"/>
          <p:cNvGrpSpPr>
            <a:grpSpLocks/>
          </p:cNvGrpSpPr>
          <p:nvPr/>
        </p:nvGrpSpPr>
        <p:grpSpPr bwMode="auto">
          <a:xfrm>
            <a:off x="6629400" y="1143000"/>
            <a:ext cx="1841500" cy="2673350"/>
            <a:chOff x="3552" y="1776"/>
            <a:chExt cx="1160" cy="1684"/>
          </a:xfrm>
        </p:grpSpPr>
        <p:sp>
          <p:nvSpPr>
            <p:cNvPr id="3098" name="Freeform 1099"/>
            <p:cNvSpPr>
              <a:spLocks/>
            </p:cNvSpPr>
            <p:nvPr/>
          </p:nvSpPr>
          <p:spPr bwMode="auto">
            <a:xfrm>
              <a:off x="3878" y="2208"/>
              <a:ext cx="567" cy="528"/>
            </a:xfrm>
            <a:custGeom>
              <a:avLst/>
              <a:gdLst>
                <a:gd name="T0" fmla="*/ 0 w 576"/>
                <a:gd name="T1" fmla="*/ 48 h 528"/>
                <a:gd name="T2" fmla="*/ 0 w 576"/>
                <a:gd name="T3" fmla="*/ 528 h 528"/>
                <a:gd name="T4" fmla="*/ 576 w 576"/>
                <a:gd name="T5" fmla="*/ 384 h 528"/>
                <a:gd name="T6" fmla="*/ 576 w 576"/>
                <a:gd name="T7" fmla="*/ 0 h 528"/>
                <a:gd name="T8" fmla="*/ 0 w 576"/>
                <a:gd name="T9" fmla="*/ 48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28"/>
                <a:gd name="T17" fmla="*/ 576 w 576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28">
                  <a:moveTo>
                    <a:pt x="0" y="48"/>
                  </a:moveTo>
                  <a:lnTo>
                    <a:pt x="0" y="528"/>
                  </a:lnTo>
                  <a:lnTo>
                    <a:pt x="576" y="384"/>
                  </a:lnTo>
                  <a:lnTo>
                    <a:pt x="576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1100"/>
            <p:cNvSpPr>
              <a:spLocks noChangeShapeType="1"/>
            </p:cNvSpPr>
            <p:nvPr/>
          </p:nvSpPr>
          <p:spPr bwMode="auto">
            <a:xfrm>
              <a:off x="3878" y="272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Arc 1101"/>
            <p:cNvSpPr>
              <a:spLocks/>
            </p:cNvSpPr>
            <p:nvPr/>
          </p:nvSpPr>
          <p:spPr bwMode="auto">
            <a:xfrm>
              <a:off x="3874" y="2640"/>
              <a:ext cx="567" cy="288"/>
            </a:xfrm>
            <a:custGeom>
              <a:avLst/>
              <a:gdLst>
                <a:gd name="T0" fmla="*/ 567 w 42357"/>
                <a:gd name="T1" fmla="*/ 11 h 21600"/>
                <a:gd name="T2" fmla="*/ 0 w 42357"/>
                <a:gd name="T3" fmla="*/ 79 h 21600"/>
                <a:gd name="T4" fmla="*/ 278 w 4235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357"/>
                <a:gd name="T10" fmla="*/ 0 h 21600"/>
                <a:gd name="T11" fmla="*/ 42357 w 4235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57" h="21600" fill="none" extrusionOk="0">
                  <a:moveTo>
                    <a:pt x="42356" y="809"/>
                  </a:moveTo>
                  <a:cubicBezTo>
                    <a:pt x="41921" y="12415"/>
                    <a:pt x="32386" y="21599"/>
                    <a:pt x="20772" y="21600"/>
                  </a:cubicBezTo>
                  <a:cubicBezTo>
                    <a:pt x="11124" y="21600"/>
                    <a:pt x="2646" y="15202"/>
                    <a:pt x="0" y="5924"/>
                  </a:cubicBezTo>
                </a:path>
                <a:path w="42357" h="21600" stroke="0" extrusionOk="0">
                  <a:moveTo>
                    <a:pt x="42356" y="809"/>
                  </a:moveTo>
                  <a:cubicBezTo>
                    <a:pt x="41921" y="12415"/>
                    <a:pt x="32386" y="21599"/>
                    <a:pt x="20772" y="21600"/>
                  </a:cubicBezTo>
                  <a:cubicBezTo>
                    <a:pt x="11124" y="21600"/>
                    <a:pt x="2646" y="15202"/>
                    <a:pt x="0" y="5924"/>
                  </a:cubicBezTo>
                  <a:lnTo>
                    <a:pt x="20772" y="0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Arc 1102"/>
            <p:cNvSpPr>
              <a:spLocks/>
            </p:cNvSpPr>
            <p:nvPr/>
          </p:nvSpPr>
          <p:spPr bwMode="auto">
            <a:xfrm>
              <a:off x="3878" y="1970"/>
              <a:ext cx="567" cy="384"/>
            </a:xfrm>
            <a:custGeom>
              <a:avLst/>
              <a:gdLst>
                <a:gd name="T0" fmla="*/ 0 w 41368"/>
                <a:gd name="T1" fmla="*/ 285 h 21600"/>
                <a:gd name="T2" fmla="*/ 567 w 41368"/>
                <a:gd name="T3" fmla="*/ 263 h 21600"/>
                <a:gd name="T4" fmla="*/ 286 w 41368"/>
                <a:gd name="T5" fmla="*/ 384 h 21600"/>
                <a:gd name="T6" fmla="*/ 0 60000 65536"/>
                <a:gd name="T7" fmla="*/ 0 60000 65536"/>
                <a:gd name="T8" fmla="*/ 0 60000 65536"/>
                <a:gd name="T9" fmla="*/ 0 w 41368"/>
                <a:gd name="T10" fmla="*/ 0 h 21600"/>
                <a:gd name="T11" fmla="*/ 41368 w 4136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68" h="21600" fill="none" extrusionOk="0">
                  <a:moveTo>
                    <a:pt x="0" y="16035"/>
                  </a:moveTo>
                  <a:cubicBezTo>
                    <a:pt x="2521" y="6579"/>
                    <a:pt x="11084" y="-1"/>
                    <a:pt x="20871" y="0"/>
                  </a:cubicBezTo>
                  <a:cubicBezTo>
                    <a:pt x="30174" y="0"/>
                    <a:pt x="38432" y="5956"/>
                    <a:pt x="41367" y="14785"/>
                  </a:cubicBezTo>
                </a:path>
                <a:path w="41368" h="21600" stroke="0" extrusionOk="0">
                  <a:moveTo>
                    <a:pt x="0" y="16035"/>
                  </a:moveTo>
                  <a:cubicBezTo>
                    <a:pt x="2521" y="6579"/>
                    <a:pt x="11084" y="-1"/>
                    <a:pt x="20871" y="0"/>
                  </a:cubicBezTo>
                  <a:cubicBezTo>
                    <a:pt x="30174" y="0"/>
                    <a:pt x="38432" y="5956"/>
                    <a:pt x="41367" y="14785"/>
                  </a:cubicBezTo>
                  <a:lnTo>
                    <a:pt x="20871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Arc 1103"/>
            <p:cNvSpPr>
              <a:spLocks/>
            </p:cNvSpPr>
            <p:nvPr/>
          </p:nvSpPr>
          <p:spPr bwMode="auto">
            <a:xfrm>
              <a:off x="3881" y="2114"/>
              <a:ext cx="555" cy="289"/>
            </a:xfrm>
            <a:custGeom>
              <a:avLst/>
              <a:gdLst>
                <a:gd name="T0" fmla="*/ 0 w 35634"/>
                <a:gd name="T1" fmla="*/ 138 h 21600"/>
                <a:gd name="T2" fmla="*/ 555 w 35634"/>
                <a:gd name="T3" fmla="*/ 115 h 21600"/>
                <a:gd name="T4" fmla="*/ 287 w 35634"/>
                <a:gd name="T5" fmla="*/ 289 h 21600"/>
                <a:gd name="T6" fmla="*/ 0 60000 65536"/>
                <a:gd name="T7" fmla="*/ 0 60000 65536"/>
                <a:gd name="T8" fmla="*/ 0 60000 65536"/>
                <a:gd name="T9" fmla="*/ 0 w 35634"/>
                <a:gd name="T10" fmla="*/ 0 h 21600"/>
                <a:gd name="T11" fmla="*/ 35634 w 356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634" h="21600" fill="none" extrusionOk="0">
                  <a:moveTo>
                    <a:pt x="-1" y="10292"/>
                  </a:moveTo>
                  <a:cubicBezTo>
                    <a:pt x="3929" y="3897"/>
                    <a:pt x="10897" y="-1"/>
                    <a:pt x="18404" y="0"/>
                  </a:cubicBezTo>
                  <a:cubicBezTo>
                    <a:pt x="25173" y="0"/>
                    <a:pt x="31551" y="3173"/>
                    <a:pt x="35634" y="8573"/>
                  </a:cubicBezTo>
                </a:path>
                <a:path w="35634" h="21600" stroke="0" extrusionOk="0">
                  <a:moveTo>
                    <a:pt x="-1" y="10292"/>
                  </a:moveTo>
                  <a:cubicBezTo>
                    <a:pt x="3929" y="3897"/>
                    <a:pt x="10897" y="-1"/>
                    <a:pt x="18404" y="0"/>
                  </a:cubicBezTo>
                  <a:cubicBezTo>
                    <a:pt x="25173" y="0"/>
                    <a:pt x="31551" y="3173"/>
                    <a:pt x="35634" y="8573"/>
                  </a:cubicBezTo>
                  <a:lnTo>
                    <a:pt x="18404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Arc 1104"/>
            <p:cNvSpPr>
              <a:spLocks/>
            </p:cNvSpPr>
            <p:nvPr/>
          </p:nvSpPr>
          <p:spPr bwMode="auto">
            <a:xfrm rot="-1293864">
              <a:off x="3882" y="2497"/>
              <a:ext cx="567" cy="259"/>
            </a:xfrm>
            <a:custGeom>
              <a:avLst/>
              <a:gdLst>
                <a:gd name="T0" fmla="*/ 0 w 40659"/>
                <a:gd name="T1" fmla="*/ 92 h 32224"/>
                <a:gd name="T2" fmla="*/ 528 w 40659"/>
                <a:gd name="T3" fmla="*/ 259 h 32224"/>
                <a:gd name="T4" fmla="*/ 266 w 40659"/>
                <a:gd name="T5" fmla="*/ 174 h 32224"/>
                <a:gd name="T6" fmla="*/ 0 60000 65536"/>
                <a:gd name="T7" fmla="*/ 0 60000 65536"/>
                <a:gd name="T8" fmla="*/ 0 60000 65536"/>
                <a:gd name="T9" fmla="*/ 0 w 40659"/>
                <a:gd name="T10" fmla="*/ 0 h 32224"/>
                <a:gd name="T11" fmla="*/ 40659 w 40659"/>
                <a:gd name="T12" fmla="*/ 32224 h 32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59" h="32224" fill="none" extrusionOk="0">
                  <a:moveTo>
                    <a:pt x="0" y="11435"/>
                  </a:moveTo>
                  <a:cubicBezTo>
                    <a:pt x="3754" y="4396"/>
                    <a:pt x="11081" y="-1"/>
                    <a:pt x="19059" y="0"/>
                  </a:cubicBezTo>
                  <a:cubicBezTo>
                    <a:pt x="30988" y="0"/>
                    <a:pt x="40659" y="9670"/>
                    <a:pt x="40659" y="21600"/>
                  </a:cubicBezTo>
                  <a:cubicBezTo>
                    <a:pt x="40659" y="25322"/>
                    <a:pt x="39696" y="28982"/>
                    <a:pt x="37865" y="32223"/>
                  </a:cubicBezTo>
                </a:path>
                <a:path w="40659" h="32224" stroke="0" extrusionOk="0">
                  <a:moveTo>
                    <a:pt x="0" y="11435"/>
                  </a:moveTo>
                  <a:cubicBezTo>
                    <a:pt x="3754" y="4396"/>
                    <a:pt x="11081" y="-1"/>
                    <a:pt x="19059" y="0"/>
                  </a:cubicBezTo>
                  <a:cubicBezTo>
                    <a:pt x="30988" y="0"/>
                    <a:pt x="40659" y="9670"/>
                    <a:pt x="40659" y="21600"/>
                  </a:cubicBezTo>
                  <a:cubicBezTo>
                    <a:pt x="40659" y="25322"/>
                    <a:pt x="39696" y="28982"/>
                    <a:pt x="37865" y="32223"/>
                  </a:cubicBezTo>
                  <a:lnTo>
                    <a:pt x="19059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Arc 1105"/>
            <p:cNvSpPr>
              <a:spLocks/>
            </p:cNvSpPr>
            <p:nvPr/>
          </p:nvSpPr>
          <p:spPr bwMode="auto">
            <a:xfrm>
              <a:off x="3898" y="2159"/>
              <a:ext cx="540" cy="183"/>
            </a:xfrm>
            <a:custGeom>
              <a:avLst/>
              <a:gdLst>
                <a:gd name="T0" fmla="*/ 540 w 37425"/>
                <a:gd name="T1" fmla="*/ 78 h 21600"/>
                <a:gd name="T2" fmla="*/ 0 w 37425"/>
                <a:gd name="T3" fmla="*/ 103 h 21600"/>
                <a:gd name="T4" fmla="*/ 258 w 37425"/>
                <a:gd name="T5" fmla="*/ 0 h 21600"/>
                <a:gd name="T6" fmla="*/ 0 60000 65536"/>
                <a:gd name="T7" fmla="*/ 0 60000 65536"/>
                <a:gd name="T8" fmla="*/ 0 60000 65536"/>
                <a:gd name="T9" fmla="*/ 0 w 37425"/>
                <a:gd name="T10" fmla="*/ 0 h 21600"/>
                <a:gd name="T11" fmla="*/ 37425 w 3742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25" h="21600" fill="none" extrusionOk="0">
                  <a:moveTo>
                    <a:pt x="37425" y="9150"/>
                  </a:moveTo>
                  <a:cubicBezTo>
                    <a:pt x="33872" y="16746"/>
                    <a:pt x="26244" y="21599"/>
                    <a:pt x="17859" y="21600"/>
                  </a:cubicBezTo>
                  <a:cubicBezTo>
                    <a:pt x="10708" y="21600"/>
                    <a:pt x="4021" y="18061"/>
                    <a:pt x="-1" y="12149"/>
                  </a:cubicBezTo>
                </a:path>
                <a:path w="37425" h="21600" stroke="0" extrusionOk="0">
                  <a:moveTo>
                    <a:pt x="37425" y="9150"/>
                  </a:moveTo>
                  <a:cubicBezTo>
                    <a:pt x="33872" y="16746"/>
                    <a:pt x="26244" y="21599"/>
                    <a:pt x="17859" y="21600"/>
                  </a:cubicBezTo>
                  <a:cubicBezTo>
                    <a:pt x="10708" y="21600"/>
                    <a:pt x="4021" y="18061"/>
                    <a:pt x="-1" y="12149"/>
                  </a:cubicBezTo>
                  <a:lnTo>
                    <a:pt x="17859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5" name="Line 1106"/>
            <p:cNvSpPr>
              <a:spLocks noChangeShapeType="1"/>
            </p:cNvSpPr>
            <p:nvPr/>
          </p:nvSpPr>
          <p:spPr bwMode="auto">
            <a:xfrm>
              <a:off x="4445" y="2592"/>
              <a:ext cx="4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6" name="Line 1107"/>
            <p:cNvSpPr>
              <a:spLocks noChangeShapeType="1"/>
            </p:cNvSpPr>
            <p:nvPr/>
          </p:nvSpPr>
          <p:spPr bwMode="auto">
            <a:xfrm>
              <a:off x="3796" y="297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7" name="Line 1108"/>
            <p:cNvSpPr>
              <a:spLocks noChangeShapeType="1"/>
            </p:cNvSpPr>
            <p:nvPr/>
          </p:nvSpPr>
          <p:spPr bwMode="auto">
            <a:xfrm flipH="1">
              <a:off x="3552" y="2976"/>
              <a:ext cx="244" cy="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8" name="Line 1109"/>
            <p:cNvSpPr>
              <a:spLocks noChangeShapeType="1"/>
            </p:cNvSpPr>
            <p:nvPr/>
          </p:nvSpPr>
          <p:spPr bwMode="auto">
            <a:xfrm flipV="1">
              <a:off x="3796" y="177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9" name="Arc 1110"/>
            <p:cNvSpPr>
              <a:spLocks/>
            </p:cNvSpPr>
            <p:nvPr/>
          </p:nvSpPr>
          <p:spPr bwMode="auto">
            <a:xfrm rot="-791262">
              <a:off x="3891" y="2639"/>
              <a:ext cx="563" cy="144"/>
            </a:xfrm>
            <a:custGeom>
              <a:avLst/>
              <a:gdLst>
                <a:gd name="T0" fmla="*/ 563 w 41272"/>
                <a:gd name="T1" fmla="*/ 45 h 21600"/>
                <a:gd name="T2" fmla="*/ 0 w 41272"/>
                <a:gd name="T3" fmla="*/ 40 h 21600"/>
                <a:gd name="T4" fmla="*/ 283 w 41272"/>
                <a:gd name="T5" fmla="*/ 0 h 21600"/>
                <a:gd name="T6" fmla="*/ 0 60000 65536"/>
                <a:gd name="T7" fmla="*/ 0 60000 65536"/>
                <a:gd name="T8" fmla="*/ 0 60000 65536"/>
                <a:gd name="T9" fmla="*/ 0 w 41272"/>
                <a:gd name="T10" fmla="*/ 0 h 21600"/>
                <a:gd name="T11" fmla="*/ 41272 w 4127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272" h="21600" fill="none" extrusionOk="0">
                  <a:moveTo>
                    <a:pt x="41272" y="6720"/>
                  </a:moveTo>
                  <a:cubicBezTo>
                    <a:pt x="38366" y="15596"/>
                    <a:pt x="30084" y="21599"/>
                    <a:pt x="20744" y="21600"/>
                  </a:cubicBezTo>
                  <a:cubicBezTo>
                    <a:pt x="11133" y="21600"/>
                    <a:pt x="2679" y="15250"/>
                    <a:pt x="0" y="6020"/>
                  </a:cubicBezTo>
                </a:path>
                <a:path w="41272" h="21600" stroke="0" extrusionOk="0">
                  <a:moveTo>
                    <a:pt x="41272" y="6720"/>
                  </a:moveTo>
                  <a:cubicBezTo>
                    <a:pt x="38366" y="15596"/>
                    <a:pt x="30084" y="21599"/>
                    <a:pt x="20744" y="21600"/>
                  </a:cubicBezTo>
                  <a:cubicBezTo>
                    <a:pt x="11133" y="21600"/>
                    <a:pt x="2679" y="15250"/>
                    <a:pt x="0" y="6020"/>
                  </a:cubicBezTo>
                  <a:lnTo>
                    <a:pt x="20744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0" name="Freeform 1111"/>
            <p:cNvSpPr>
              <a:spLocks/>
            </p:cNvSpPr>
            <p:nvPr/>
          </p:nvSpPr>
          <p:spPr bwMode="auto">
            <a:xfrm>
              <a:off x="3868" y="3024"/>
              <a:ext cx="589" cy="400"/>
            </a:xfrm>
            <a:custGeom>
              <a:avLst/>
              <a:gdLst>
                <a:gd name="T0" fmla="*/ 24 w 624"/>
                <a:gd name="T1" fmla="*/ 144 h 400"/>
                <a:gd name="T2" fmla="*/ 264 w 624"/>
                <a:gd name="T3" fmla="*/ 384 h 400"/>
                <a:gd name="T4" fmla="*/ 552 w 624"/>
                <a:gd name="T5" fmla="*/ 240 h 400"/>
                <a:gd name="T6" fmla="*/ 600 w 624"/>
                <a:gd name="T7" fmla="*/ 96 h 400"/>
                <a:gd name="T8" fmla="*/ 408 w 624"/>
                <a:gd name="T9" fmla="*/ 0 h 400"/>
                <a:gd name="T10" fmla="*/ 24 w 624"/>
                <a:gd name="T11" fmla="*/ 144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400"/>
                <a:gd name="T20" fmla="*/ 624 w 624"/>
                <a:gd name="T21" fmla="*/ 400 h 4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400">
                  <a:moveTo>
                    <a:pt x="24" y="144"/>
                  </a:moveTo>
                  <a:cubicBezTo>
                    <a:pt x="0" y="208"/>
                    <a:pt x="176" y="368"/>
                    <a:pt x="264" y="384"/>
                  </a:cubicBezTo>
                  <a:cubicBezTo>
                    <a:pt x="352" y="400"/>
                    <a:pt x="496" y="288"/>
                    <a:pt x="552" y="240"/>
                  </a:cubicBezTo>
                  <a:cubicBezTo>
                    <a:pt x="608" y="192"/>
                    <a:pt x="624" y="136"/>
                    <a:pt x="600" y="96"/>
                  </a:cubicBezTo>
                  <a:cubicBezTo>
                    <a:pt x="576" y="56"/>
                    <a:pt x="504" y="0"/>
                    <a:pt x="408" y="0"/>
                  </a:cubicBezTo>
                  <a:cubicBezTo>
                    <a:pt x="312" y="0"/>
                    <a:pt x="48" y="80"/>
                    <a:pt x="24" y="144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7" name="Object 1112"/>
            <p:cNvGraphicFramePr>
              <a:graphicFrameLocks noChangeAspect="1"/>
            </p:cNvGraphicFramePr>
            <p:nvPr/>
          </p:nvGraphicFramePr>
          <p:xfrm>
            <a:off x="3608" y="178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Equation" r:id="rId7" imgW="215640" imgH="215640" progId="Equation.3">
                    <p:embed/>
                  </p:oleObj>
                </mc:Choice>
                <mc:Fallback>
                  <p:oleObj name="Equation" r:id="rId7" imgW="215640" imgH="215640" progId="Equation.3">
                    <p:embed/>
                    <p:pic>
                      <p:nvPicPr>
                        <p:cNvPr id="0" name="Object 1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1780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1113"/>
            <p:cNvGraphicFramePr>
              <a:graphicFrameLocks noChangeAspect="1"/>
            </p:cNvGraphicFramePr>
            <p:nvPr/>
          </p:nvGraphicFramePr>
          <p:xfrm>
            <a:off x="4560" y="302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0" name="Object 1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028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1114"/>
            <p:cNvGraphicFramePr>
              <a:graphicFrameLocks noChangeAspect="1"/>
            </p:cNvGraphicFramePr>
            <p:nvPr/>
          </p:nvGraphicFramePr>
          <p:xfrm>
            <a:off x="3648" y="33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Equation" r:id="rId11" imgW="228600" imgH="241200" progId="Equation.3">
                    <p:embed/>
                  </p:oleObj>
                </mc:Choice>
                <mc:Fallback>
                  <p:oleObj name="Equation" r:id="rId11" imgW="228600" imgH="241200" progId="Equation.3">
                    <p:embed/>
                    <p:pic>
                      <p:nvPicPr>
                        <p:cNvPr id="0" name="Object 1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3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Object 1115"/>
            <p:cNvGraphicFramePr>
              <a:graphicFrameLocks noChangeAspect="1"/>
            </p:cNvGraphicFramePr>
            <p:nvPr/>
          </p:nvGraphicFramePr>
          <p:xfrm>
            <a:off x="4032" y="3072"/>
            <a:ext cx="2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Equation" r:id="rId13" imgW="291960" imgH="241200" progId="Equation.3">
                    <p:embed/>
                  </p:oleObj>
                </mc:Choice>
                <mc:Fallback>
                  <p:oleObj name="Equation" r:id="rId13" imgW="291960" imgH="241200" progId="Equation.3">
                    <p:embed/>
                    <p:pic>
                      <p:nvPicPr>
                        <p:cNvPr id="0" name="Object 1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072"/>
                          <a:ext cx="288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11" name="Picture 1116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600" y="2876"/>
              <a:ext cx="18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091" name="Object 1117"/>
            <p:cNvGraphicFramePr>
              <a:graphicFrameLocks noChangeAspect="1"/>
            </p:cNvGraphicFramePr>
            <p:nvPr/>
          </p:nvGraphicFramePr>
          <p:xfrm>
            <a:off x="4120" y="244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Equation" r:id="rId16" imgW="164880" imgH="164880" progId="Equation.3">
                    <p:embed/>
                  </p:oleObj>
                </mc:Choice>
                <mc:Fallback>
                  <p:oleObj name="Equation" r:id="rId16" imgW="164880" imgH="164880" progId="Equation.3">
                    <p:embed/>
                    <p:pic>
                      <p:nvPicPr>
                        <p:cNvPr id="0" name="Object 1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2440"/>
                          <a:ext cx="20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558" name="Text Box 1118"/>
          <p:cNvSpPr txBox="1">
            <a:spLocks noChangeArrowheads="1"/>
          </p:cNvSpPr>
          <p:nvPr/>
        </p:nvSpPr>
        <p:spPr bwMode="auto">
          <a:xfrm>
            <a:off x="304800" y="22098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故可设</a:t>
            </a:r>
          </a:p>
        </p:txBody>
      </p:sp>
      <p:graphicFrame>
        <p:nvGraphicFramePr>
          <p:cNvPr id="62559" name="Object 1119"/>
          <p:cNvGraphicFramePr>
            <a:graphicFrameLocks noChangeAspect="1"/>
          </p:cNvGraphicFramePr>
          <p:nvPr/>
        </p:nvGraphicFramePr>
        <p:xfrm>
          <a:off x="1600200" y="2286000"/>
          <a:ext cx="3429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18" imgW="1473120" imgH="228600" progId="Equation.3">
                  <p:embed/>
                </p:oleObj>
              </mc:Choice>
              <mc:Fallback>
                <p:oleObj name="Equation" r:id="rId18" imgW="1473120" imgH="228600" progId="Equation.3">
                  <p:embed/>
                  <p:pic>
                    <p:nvPicPr>
                      <p:cNvPr id="0" name="Object 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34290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4" name="Object 1094"/>
          <p:cNvGraphicFramePr>
            <a:graphicFrameLocks noChangeAspect="1"/>
          </p:cNvGraphicFramePr>
          <p:nvPr/>
        </p:nvGraphicFramePr>
        <p:xfrm>
          <a:off x="7543800" y="1295400"/>
          <a:ext cx="3984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20" imgW="203040" imgH="215640" progId="Equation.3">
                  <p:embed/>
                </p:oleObj>
              </mc:Choice>
              <mc:Fallback>
                <p:oleObj name="Equation" r:id="rId20" imgW="203040" imgH="215640" progId="Equation.3">
                  <p:embed/>
                  <p:pic>
                    <p:nvPicPr>
                      <p:cNvPr id="0" name="Object 1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295400"/>
                        <a:ext cx="3984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6" name="Object 1096"/>
          <p:cNvGraphicFramePr>
            <a:graphicFrameLocks noChangeAspect="1"/>
          </p:cNvGraphicFramePr>
          <p:nvPr/>
        </p:nvGraphicFramePr>
        <p:xfrm>
          <a:off x="7696200" y="2590800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22" imgW="190440" imgH="215640" progId="Equation.3">
                  <p:embed/>
                </p:oleObj>
              </mc:Choice>
              <mc:Fallback>
                <p:oleObj name="Equation" r:id="rId22" imgW="190440" imgH="215640" progId="Equation.3">
                  <p:embed/>
                  <p:pic>
                    <p:nvPicPr>
                      <p:cNvPr id="0" name="Object 1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590800"/>
                        <a:ext cx="400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2" name="Text Box 1122"/>
          <p:cNvSpPr txBox="1">
            <a:spLocks noChangeArrowheads="1"/>
          </p:cNvSpPr>
          <p:nvPr/>
        </p:nvSpPr>
        <p:spPr bwMode="auto">
          <a:xfrm>
            <a:off x="4800600" y="2209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（如图）</a:t>
            </a:r>
          </a:p>
        </p:txBody>
      </p:sp>
      <p:graphicFrame>
        <p:nvGraphicFramePr>
          <p:cNvPr id="62563" name="Object 1123"/>
          <p:cNvGraphicFramePr>
            <a:graphicFrameLocks noChangeAspect="1"/>
          </p:cNvGraphicFramePr>
          <p:nvPr/>
        </p:nvGraphicFramePr>
        <p:xfrm>
          <a:off x="381000" y="2971800"/>
          <a:ext cx="524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24" imgW="5244840" imgH="469800" progId="Equation.3">
                  <p:embed/>
                </p:oleObj>
              </mc:Choice>
              <mc:Fallback>
                <p:oleObj name="Equation" r:id="rId24" imgW="5244840" imgH="469800" progId="Equation.3">
                  <p:embed/>
                  <p:pic>
                    <p:nvPicPr>
                      <p:cNvPr id="0" name="Object 1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5245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4" name="Object 1124"/>
          <p:cNvGraphicFramePr>
            <a:graphicFrameLocks noChangeAspect="1"/>
          </p:cNvGraphicFramePr>
          <p:nvPr/>
        </p:nvGraphicFramePr>
        <p:xfrm>
          <a:off x="381000" y="3581400"/>
          <a:ext cx="529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26" imgW="5295600" imgH="469800" progId="Equation.3">
                  <p:embed/>
                </p:oleObj>
              </mc:Choice>
              <mc:Fallback>
                <p:oleObj name="Equation" r:id="rId26" imgW="5295600" imgH="469800" progId="Equation.3">
                  <p:embed/>
                  <p:pic>
                    <p:nvPicPr>
                      <p:cNvPr id="0" name="Object 1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5295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5" name="Object 1125"/>
          <p:cNvGraphicFramePr>
            <a:graphicFrameLocks noChangeAspect="1"/>
          </p:cNvGraphicFramePr>
          <p:nvPr/>
        </p:nvGraphicFramePr>
        <p:xfrm>
          <a:off x="381000" y="4127500"/>
          <a:ext cx="5715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28" imgW="2412720" imgH="228600" progId="Equation.3">
                  <p:embed/>
                </p:oleObj>
              </mc:Choice>
              <mc:Fallback>
                <p:oleObj name="Equation" r:id="rId28" imgW="2412720" imgH="228600" progId="Equation.3">
                  <p:embed/>
                  <p:pic>
                    <p:nvPicPr>
                      <p:cNvPr id="0" name="Object 1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27500"/>
                        <a:ext cx="57150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6" name="Object 1126"/>
          <p:cNvGraphicFramePr>
            <a:graphicFrameLocks noChangeAspect="1"/>
          </p:cNvGraphicFramePr>
          <p:nvPr/>
        </p:nvGraphicFramePr>
        <p:xfrm>
          <a:off x="5867400" y="4724400"/>
          <a:ext cx="1905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30" imgW="850680" imgH="431640" progId="Equation.3">
                  <p:embed/>
                </p:oleObj>
              </mc:Choice>
              <mc:Fallback>
                <p:oleObj name="Equation" r:id="rId30" imgW="850680" imgH="431640" progId="Equation.3">
                  <p:embed/>
                  <p:pic>
                    <p:nvPicPr>
                      <p:cNvPr id="0" name="Object 1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24400"/>
                        <a:ext cx="1905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" name="Object 1127"/>
          <p:cNvGraphicFramePr>
            <a:graphicFrameLocks noChangeAspect="1"/>
          </p:cNvGraphicFramePr>
          <p:nvPr/>
        </p:nvGraphicFramePr>
        <p:xfrm>
          <a:off x="3886200" y="4876800"/>
          <a:ext cx="1219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32" imgW="520560" imgH="342720" progId="Equation.3">
                  <p:embed/>
                </p:oleObj>
              </mc:Choice>
              <mc:Fallback>
                <p:oleObj name="Equation" r:id="rId32" imgW="520560" imgH="342720" progId="Equation.3">
                  <p:embed/>
                  <p:pic>
                    <p:nvPicPr>
                      <p:cNvPr id="0" name="Object 1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76800"/>
                        <a:ext cx="12192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8" name="Object 1128"/>
          <p:cNvGraphicFramePr>
            <a:graphicFrameLocks noChangeAspect="1"/>
          </p:cNvGraphicFramePr>
          <p:nvPr/>
        </p:nvGraphicFramePr>
        <p:xfrm>
          <a:off x="1371600" y="4800600"/>
          <a:ext cx="25098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34" imgW="1180800" imgH="431640" progId="Equation.3">
                  <p:embed/>
                </p:oleObj>
              </mc:Choice>
              <mc:Fallback>
                <p:oleObj name="Equation" r:id="rId34" imgW="1180800" imgH="431640" progId="Equation.3">
                  <p:embed/>
                  <p:pic>
                    <p:nvPicPr>
                      <p:cNvPr id="0" name="Object 1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2509838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9" name="Object 1129"/>
          <p:cNvGraphicFramePr>
            <a:graphicFrameLocks noChangeAspect="1"/>
          </p:cNvGraphicFramePr>
          <p:nvPr/>
        </p:nvGraphicFramePr>
        <p:xfrm>
          <a:off x="4800600" y="5021263"/>
          <a:ext cx="1066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36" imgW="457200" imgH="203040" progId="Equation.3">
                  <p:embed/>
                </p:oleObj>
              </mc:Choice>
              <mc:Fallback>
                <p:oleObj name="Equation" r:id="rId36" imgW="457200" imgH="203040" progId="Equation.3">
                  <p:embed/>
                  <p:pic>
                    <p:nvPicPr>
                      <p:cNvPr id="0" name="Object 1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021263"/>
                        <a:ext cx="10668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0" name="Object 1130"/>
          <p:cNvGraphicFramePr>
            <a:graphicFrameLocks noChangeAspect="1"/>
          </p:cNvGraphicFramePr>
          <p:nvPr/>
        </p:nvGraphicFramePr>
        <p:xfrm>
          <a:off x="990600" y="5791200"/>
          <a:ext cx="685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38" imgW="3085920" imgH="342720" progId="Equation.3">
                  <p:embed/>
                </p:oleObj>
              </mc:Choice>
              <mc:Fallback>
                <p:oleObj name="Equation" r:id="rId38" imgW="3085920" imgH="342720" progId="Equation.3">
                  <p:embed/>
                  <p:pic>
                    <p:nvPicPr>
                      <p:cNvPr id="0" name="Object 1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6858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71" name="Text Box 1131"/>
          <p:cNvSpPr txBox="1">
            <a:spLocks noChangeArrowheads="1"/>
          </p:cNvSpPr>
          <p:nvPr/>
        </p:nvSpPr>
        <p:spPr bwMode="auto">
          <a:xfrm>
            <a:off x="457200" y="49530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0" grpId="0" autoUpdateAnimBg="0"/>
      <p:bldP spid="62531" grpId="0" autoUpdateAnimBg="0"/>
      <p:bldP spid="62558" grpId="0" autoUpdateAnimBg="0"/>
      <p:bldP spid="62562" grpId="0" autoUpdateAnimBg="0"/>
      <p:bldP spid="625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97"/>
          <p:cNvSpPr>
            <a:spLocks noGrp="1" noChangeArrowheads="1"/>
          </p:cNvSpPr>
          <p:nvPr>
            <p:ph type="title"/>
          </p:nvPr>
        </p:nvSpPr>
        <p:spPr>
          <a:xfrm>
            <a:off x="182563" y="228600"/>
            <a:ext cx="762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又</a:t>
            </a:r>
          </a:p>
        </p:txBody>
      </p:sp>
      <p:grpSp>
        <p:nvGrpSpPr>
          <p:cNvPr id="4114" name="Group 121"/>
          <p:cNvGrpSpPr>
            <a:grpSpLocks/>
          </p:cNvGrpSpPr>
          <p:nvPr/>
        </p:nvGrpSpPr>
        <p:grpSpPr bwMode="auto">
          <a:xfrm>
            <a:off x="6583363" y="533400"/>
            <a:ext cx="1841500" cy="2673350"/>
            <a:chOff x="4176" y="720"/>
            <a:chExt cx="1160" cy="1684"/>
          </a:xfrm>
        </p:grpSpPr>
        <p:graphicFrame>
          <p:nvGraphicFramePr>
            <p:cNvPr id="4105" name="Object 98"/>
            <p:cNvGraphicFramePr>
              <a:graphicFrameLocks noChangeAspect="1"/>
            </p:cNvGraphicFramePr>
            <p:nvPr/>
          </p:nvGraphicFramePr>
          <p:xfrm>
            <a:off x="5088" y="1248"/>
            <a:ext cx="24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3" name="Equation" r:id="rId3" imgW="203040" imgH="228600" progId="Equation.3">
                    <p:embed/>
                  </p:oleObj>
                </mc:Choice>
                <mc:Fallback>
                  <p:oleObj name="Equation" r:id="rId3" imgW="203040" imgH="2286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48"/>
                          <a:ext cx="240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17" name="Group 99"/>
            <p:cNvGrpSpPr>
              <a:grpSpLocks/>
            </p:cNvGrpSpPr>
            <p:nvPr/>
          </p:nvGrpSpPr>
          <p:grpSpPr bwMode="auto">
            <a:xfrm>
              <a:off x="4176" y="720"/>
              <a:ext cx="1160" cy="1684"/>
              <a:chOff x="3552" y="1776"/>
              <a:chExt cx="1160" cy="1684"/>
            </a:xfrm>
          </p:grpSpPr>
          <p:sp>
            <p:nvSpPr>
              <p:cNvPr id="4118" name="Freeform 100"/>
              <p:cNvSpPr>
                <a:spLocks/>
              </p:cNvSpPr>
              <p:nvPr/>
            </p:nvSpPr>
            <p:spPr bwMode="auto">
              <a:xfrm>
                <a:off x="3878" y="2208"/>
                <a:ext cx="567" cy="528"/>
              </a:xfrm>
              <a:custGeom>
                <a:avLst/>
                <a:gdLst>
                  <a:gd name="T0" fmla="*/ 0 w 576"/>
                  <a:gd name="T1" fmla="*/ 48 h 528"/>
                  <a:gd name="T2" fmla="*/ 0 w 576"/>
                  <a:gd name="T3" fmla="*/ 528 h 528"/>
                  <a:gd name="T4" fmla="*/ 576 w 576"/>
                  <a:gd name="T5" fmla="*/ 384 h 528"/>
                  <a:gd name="T6" fmla="*/ 576 w 576"/>
                  <a:gd name="T7" fmla="*/ 0 h 528"/>
                  <a:gd name="T8" fmla="*/ 0 w 576"/>
                  <a:gd name="T9" fmla="*/ 48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528"/>
                  <a:gd name="T17" fmla="*/ 576 w 576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528">
                    <a:moveTo>
                      <a:pt x="0" y="48"/>
                    </a:moveTo>
                    <a:lnTo>
                      <a:pt x="0" y="528"/>
                    </a:lnTo>
                    <a:lnTo>
                      <a:pt x="576" y="384"/>
                    </a:lnTo>
                    <a:lnTo>
                      <a:pt x="576" y="0"/>
                    </a:lnTo>
                    <a:lnTo>
                      <a:pt x="0" y="4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18"/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9" name="Line 101"/>
              <p:cNvSpPr>
                <a:spLocks noChangeShapeType="1"/>
              </p:cNvSpPr>
              <p:nvPr/>
            </p:nvSpPr>
            <p:spPr bwMode="auto">
              <a:xfrm>
                <a:off x="3878" y="2724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Arc 102"/>
              <p:cNvSpPr>
                <a:spLocks/>
              </p:cNvSpPr>
              <p:nvPr/>
            </p:nvSpPr>
            <p:spPr bwMode="auto">
              <a:xfrm>
                <a:off x="3874" y="2640"/>
                <a:ext cx="567" cy="288"/>
              </a:xfrm>
              <a:custGeom>
                <a:avLst/>
                <a:gdLst>
                  <a:gd name="T0" fmla="*/ 567 w 42357"/>
                  <a:gd name="T1" fmla="*/ 11 h 21600"/>
                  <a:gd name="T2" fmla="*/ 0 w 42357"/>
                  <a:gd name="T3" fmla="*/ 79 h 21600"/>
                  <a:gd name="T4" fmla="*/ 278 w 4235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357"/>
                  <a:gd name="T10" fmla="*/ 0 h 21600"/>
                  <a:gd name="T11" fmla="*/ 42357 w 4235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357" h="21600" fill="none" extrusionOk="0">
                    <a:moveTo>
                      <a:pt x="42356" y="809"/>
                    </a:moveTo>
                    <a:cubicBezTo>
                      <a:pt x="41921" y="12415"/>
                      <a:pt x="32386" y="21599"/>
                      <a:pt x="20772" y="21600"/>
                    </a:cubicBezTo>
                    <a:cubicBezTo>
                      <a:pt x="11124" y="21600"/>
                      <a:pt x="2646" y="15202"/>
                      <a:pt x="0" y="5924"/>
                    </a:cubicBezTo>
                  </a:path>
                  <a:path w="42357" h="21600" stroke="0" extrusionOk="0">
                    <a:moveTo>
                      <a:pt x="42356" y="809"/>
                    </a:moveTo>
                    <a:cubicBezTo>
                      <a:pt x="41921" y="12415"/>
                      <a:pt x="32386" y="21599"/>
                      <a:pt x="20772" y="21600"/>
                    </a:cubicBezTo>
                    <a:cubicBezTo>
                      <a:pt x="11124" y="21600"/>
                      <a:pt x="2646" y="15202"/>
                      <a:pt x="0" y="5924"/>
                    </a:cubicBezTo>
                    <a:lnTo>
                      <a:pt x="207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18"/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1" name="Arc 103"/>
              <p:cNvSpPr>
                <a:spLocks/>
              </p:cNvSpPr>
              <p:nvPr/>
            </p:nvSpPr>
            <p:spPr bwMode="auto">
              <a:xfrm>
                <a:off x="3878" y="1970"/>
                <a:ext cx="567" cy="384"/>
              </a:xfrm>
              <a:custGeom>
                <a:avLst/>
                <a:gdLst>
                  <a:gd name="T0" fmla="*/ 0 w 41368"/>
                  <a:gd name="T1" fmla="*/ 285 h 21600"/>
                  <a:gd name="T2" fmla="*/ 567 w 41368"/>
                  <a:gd name="T3" fmla="*/ 263 h 21600"/>
                  <a:gd name="T4" fmla="*/ 286 w 41368"/>
                  <a:gd name="T5" fmla="*/ 384 h 21600"/>
                  <a:gd name="T6" fmla="*/ 0 60000 65536"/>
                  <a:gd name="T7" fmla="*/ 0 60000 65536"/>
                  <a:gd name="T8" fmla="*/ 0 60000 65536"/>
                  <a:gd name="T9" fmla="*/ 0 w 41368"/>
                  <a:gd name="T10" fmla="*/ 0 h 21600"/>
                  <a:gd name="T11" fmla="*/ 41368 w 4136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68" h="21600" fill="none" extrusionOk="0">
                    <a:moveTo>
                      <a:pt x="0" y="16035"/>
                    </a:moveTo>
                    <a:cubicBezTo>
                      <a:pt x="2521" y="6579"/>
                      <a:pt x="11084" y="-1"/>
                      <a:pt x="20871" y="0"/>
                    </a:cubicBezTo>
                    <a:cubicBezTo>
                      <a:pt x="30174" y="0"/>
                      <a:pt x="38432" y="5956"/>
                      <a:pt x="41367" y="14785"/>
                    </a:cubicBezTo>
                  </a:path>
                  <a:path w="41368" h="21600" stroke="0" extrusionOk="0">
                    <a:moveTo>
                      <a:pt x="0" y="16035"/>
                    </a:moveTo>
                    <a:cubicBezTo>
                      <a:pt x="2521" y="6579"/>
                      <a:pt x="11084" y="-1"/>
                      <a:pt x="20871" y="0"/>
                    </a:cubicBezTo>
                    <a:cubicBezTo>
                      <a:pt x="30174" y="0"/>
                      <a:pt x="38432" y="5956"/>
                      <a:pt x="41367" y="14785"/>
                    </a:cubicBezTo>
                    <a:lnTo>
                      <a:pt x="20871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18"/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2" name="Arc 104"/>
              <p:cNvSpPr>
                <a:spLocks/>
              </p:cNvSpPr>
              <p:nvPr/>
            </p:nvSpPr>
            <p:spPr bwMode="auto">
              <a:xfrm>
                <a:off x="3881" y="2114"/>
                <a:ext cx="555" cy="289"/>
              </a:xfrm>
              <a:custGeom>
                <a:avLst/>
                <a:gdLst>
                  <a:gd name="T0" fmla="*/ 0 w 35634"/>
                  <a:gd name="T1" fmla="*/ 138 h 21600"/>
                  <a:gd name="T2" fmla="*/ 555 w 35634"/>
                  <a:gd name="T3" fmla="*/ 115 h 21600"/>
                  <a:gd name="T4" fmla="*/ 287 w 35634"/>
                  <a:gd name="T5" fmla="*/ 289 h 21600"/>
                  <a:gd name="T6" fmla="*/ 0 60000 65536"/>
                  <a:gd name="T7" fmla="*/ 0 60000 65536"/>
                  <a:gd name="T8" fmla="*/ 0 60000 65536"/>
                  <a:gd name="T9" fmla="*/ 0 w 35634"/>
                  <a:gd name="T10" fmla="*/ 0 h 21600"/>
                  <a:gd name="T11" fmla="*/ 35634 w 3563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634" h="21600" fill="none" extrusionOk="0">
                    <a:moveTo>
                      <a:pt x="-1" y="10292"/>
                    </a:moveTo>
                    <a:cubicBezTo>
                      <a:pt x="3929" y="3897"/>
                      <a:pt x="10897" y="-1"/>
                      <a:pt x="18404" y="0"/>
                    </a:cubicBezTo>
                    <a:cubicBezTo>
                      <a:pt x="25173" y="0"/>
                      <a:pt x="31551" y="3173"/>
                      <a:pt x="35634" y="8573"/>
                    </a:cubicBezTo>
                  </a:path>
                  <a:path w="35634" h="21600" stroke="0" extrusionOk="0">
                    <a:moveTo>
                      <a:pt x="-1" y="10292"/>
                    </a:moveTo>
                    <a:cubicBezTo>
                      <a:pt x="3929" y="3897"/>
                      <a:pt x="10897" y="-1"/>
                      <a:pt x="18404" y="0"/>
                    </a:cubicBezTo>
                    <a:cubicBezTo>
                      <a:pt x="25173" y="0"/>
                      <a:pt x="31551" y="3173"/>
                      <a:pt x="35634" y="8573"/>
                    </a:cubicBezTo>
                    <a:lnTo>
                      <a:pt x="18404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18"/>
                  </a:gs>
                  <a:gs pos="100000">
                    <a:srgbClr val="33CC33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3" name="Arc 105"/>
              <p:cNvSpPr>
                <a:spLocks/>
              </p:cNvSpPr>
              <p:nvPr/>
            </p:nvSpPr>
            <p:spPr bwMode="auto">
              <a:xfrm rot="-1293864">
                <a:off x="3882" y="2497"/>
                <a:ext cx="567" cy="259"/>
              </a:xfrm>
              <a:custGeom>
                <a:avLst/>
                <a:gdLst>
                  <a:gd name="T0" fmla="*/ 0 w 40659"/>
                  <a:gd name="T1" fmla="*/ 92 h 32224"/>
                  <a:gd name="T2" fmla="*/ 528 w 40659"/>
                  <a:gd name="T3" fmla="*/ 259 h 32224"/>
                  <a:gd name="T4" fmla="*/ 266 w 40659"/>
                  <a:gd name="T5" fmla="*/ 174 h 32224"/>
                  <a:gd name="T6" fmla="*/ 0 60000 65536"/>
                  <a:gd name="T7" fmla="*/ 0 60000 65536"/>
                  <a:gd name="T8" fmla="*/ 0 60000 65536"/>
                  <a:gd name="T9" fmla="*/ 0 w 40659"/>
                  <a:gd name="T10" fmla="*/ 0 h 32224"/>
                  <a:gd name="T11" fmla="*/ 40659 w 40659"/>
                  <a:gd name="T12" fmla="*/ 32224 h 322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59" h="32224" fill="none" extrusionOk="0">
                    <a:moveTo>
                      <a:pt x="0" y="11435"/>
                    </a:moveTo>
                    <a:cubicBezTo>
                      <a:pt x="3754" y="4396"/>
                      <a:pt x="11081" y="-1"/>
                      <a:pt x="19059" y="0"/>
                    </a:cubicBezTo>
                    <a:cubicBezTo>
                      <a:pt x="30988" y="0"/>
                      <a:pt x="40659" y="9670"/>
                      <a:pt x="40659" y="21600"/>
                    </a:cubicBezTo>
                    <a:cubicBezTo>
                      <a:pt x="40659" y="25322"/>
                      <a:pt x="39696" y="28982"/>
                      <a:pt x="37865" y="32223"/>
                    </a:cubicBezTo>
                  </a:path>
                  <a:path w="40659" h="32224" stroke="0" extrusionOk="0">
                    <a:moveTo>
                      <a:pt x="0" y="11435"/>
                    </a:moveTo>
                    <a:cubicBezTo>
                      <a:pt x="3754" y="4396"/>
                      <a:pt x="11081" y="-1"/>
                      <a:pt x="19059" y="0"/>
                    </a:cubicBezTo>
                    <a:cubicBezTo>
                      <a:pt x="30988" y="0"/>
                      <a:pt x="40659" y="9670"/>
                      <a:pt x="40659" y="21600"/>
                    </a:cubicBezTo>
                    <a:cubicBezTo>
                      <a:pt x="40659" y="25322"/>
                      <a:pt x="39696" y="28982"/>
                      <a:pt x="37865" y="32223"/>
                    </a:cubicBezTo>
                    <a:lnTo>
                      <a:pt x="19059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18"/>
                  </a:gs>
                  <a:gs pos="100000">
                    <a:srgbClr val="33CC33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4" name="Arc 106"/>
              <p:cNvSpPr>
                <a:spLocks/>
              </p:cNvSpPr>
              <p:nvPr/>
            </p:nvSpPr>
            <p:spPr bwMode="auto">
              <a:xfrm>
                <a:off x="3898" y="2159"/>
                <a:ext cx="540" cy="183"/>
              </a:xfrm>
              <a:custGeom>
                <a:avLst/>
                <a:gdLst>
                  <a:gd name="T0" fmla="*/ 540 w 37425"/>
                  <a:gd name="T1" fmla="*/ 78 h 21600"/>
                  <a:gd name="T2" fmla="*/ 0 w 37425"/>
                  <a:gd name="T3" fmla="*/ 103 h 21600"/>
                  <a:gd name="T4" fmla="*/ 258 w 374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7425"/>
                  <a:gd name="T10" fmla="*/ 0 h 21600"/>
                  <a:gd name="T11" fmla="*/ 37425 w 374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425" h="21600" fill="none" extrusionOk="0">
                    <a:moveTo>
                      <a:pt x="37425" y="9150"/>
                    </a:moveTo>
                    <a:cubicBezTo>
                      <a:pt x="33872" y="16746"/>
                      <a:pt x="26244" y="21599"/>
                      <a:pt x="17859" y="21600"/>
                    </a:cubicBezTo>
                    <a:cubicBezTo>
                      <a:pt x="10708" y="21600"/>
                      <a:pt x="4021" y="18061"/>
                      <a:pt x="-1" y="12149"/>
                    </a:cubicBezTo>
                  </a:path>
                  <a:path w="37425" h="21600" stroke="0" extrusionOk="0">
                    <a:moveTo>
                      <a:pt x="37425" y="9150"/>
                    </a:moveTo>
                    <a:cubicBezTo>
                      <a:pt x="33872" y="16746"/>
                      <a:pt x="26244" y="21599"/>
                      <a:pt x="17859" y="21600"/>
                    </a:cubicBezTo>
                    <a:cubicBezTo>
                      <a:pt x="10708" y="21600"/>
                      <a:pt x="4021" y="18061"/>
                      <a:pt x="-1" y="12149"/>
                    </a:cubicBezTo>
                    <a:lnTo>
                      <a:pt x="1785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5" name="Line 107"/>
              <p:cNvSpPr>
                <a:spLocks noChangeShapeType="1"/>
              </p:cNvSpPr>
              <p:nvPr/>
            </p:nvSpPr>
            <p:spPr bwMode="auto">
              <a:xfrm>
                <a:off x="4445" y="2592"/>
                <a:ext cx="4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" name="Line 108"/>
              <p:cNvSpPr>
                <a:spLocks noChangeShapeType="1"/>
              </p:cNvSpPr>
              <p:nvPr/>
            </p:nvSpPr>
            <p:spPr bwMode="auto">
              <a:xfrm>
                <a:off x="3796" y="2976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7" name="Line 109"/>
              <p:cNvSpPr>
                <a:spLocks noChangeShapeType="1"/>
              </p:cNvSpPr>
              <p:nvPr/>
            </p:nvSpPr>
            <p:spPr bwMode="auto">
              <a:xfrm flipH="1">
                <a:off x="3552" y="2976"/>
                <a:ext cx="244" cy="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8" name="Line 110"/>
              <p:cNvSpPr>
                <a:spLocks noChangeShapeType="1"/>
              </p:cNvSpPr>
              <p:nvPr/>
            </p:nvSpPr>
            <p:spPr bwMode="auto">
              <a:xfrm flipV="1">
                <a:off x="3796" y="1776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Arc 111"/>
              <p:cNvSpPr>
                <a:spLocks/>
              </p:cNvSpPr>
              <p:nvPr/>
            </p:nvSpPr>
            <p:spPr bwMode="auto">
              <a:xfrm rot="-791262">
                <a:off x="3891" y="2639"/>
                <a:ext cx="563" cy="144"/>
              </a:xfrm>
              <a:custGeom>
                <a:avLst/>
                <a:gdLst>
                  <a:gd name="T0" fmla="*/ 563 w 41272"/>
                  <a:gd name="T1" fmla="*/ 45 h 21600"/>
                  <a:gd name="T2" fmla="*/ 0 w 41272"/>
                  <a:gd name="T3" fmla="*/ 40 h 21600"/>
                  <a:gd name="T4" fmla="*/ 283 w 412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272"/>
                  <a:gd name="T10" fmla="*/ 0 h 21600"/>
                  <a:gd name="T11" fmla="*/ 41272 w 412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272" h="21600" fill="none" extrusionOk="0">
                    <a:moveTo>
                      <a:pt x="41272" y="6720"/>
                    </a:moveTo>
                    <a:cubicBezTo>
                      <a:pt x="38366" y="15596"/>
                      <a:pt x="30084" y="21599"/>
                      <a:pt x="20744" y="21600"/>
                    </a:cubicBezTo>
                    <a:cubicBezTo>
                      <a:pt x="11133" y="21600"/>
                      <a:pt x="2679" y="15250"/>
                      <a:pt x="0" y="6020"/>
                    </a:cubicBezTo>
                  </a:path>
                  <a:path w="41272" h="21600" stroke="0" extrusionOk="0">
                    <a:moveTo>
                      <a:pt x="41272" y="6720"/>
                    </a:moveTo>
                    <a:cubicBezTo>
                      <a:pt x="38366" y="15596"/>
                      <a:pt x="30084" y="21599"/>
                      <a:pt x="20744" y="21600"/>
                    </a:cubicBezTo>
                    <a:cubicBezTo>
                      <a:pt x="11133" y="21600"/>
                      <a:pt x="2679" y="15250"/>
                      <a:pt x="0" y="6020"/>
                    </a:cubicBezTo>
                    <a:lnTo>
                      <a:pt x="20744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0" name="Freeform 112"/>
              <p:cNvSpPr>
                <a:spLocks/>
              </p:cNvSpPr>
              <p:nvPr/>
            </p:nvSpPr>
            <p:spPr bwMode="auto">
              <a:xfrm>
                <a:off x="3868" y="3024"/>
                <a:ext cx="589" cy="400"/>
              </a:xfrm>
              <a:custGeom>
                <a:avLst/>
                <a:gdLst>
                  <a:gd name="T0" fmla="*/ 24 w 624"/>
                  <a:gd name="T1" fmla="*/ 144 h 400"/>
                  <a:gd name="T2" fmla="*/ 264 w 624"/>
                  <a:gd name="T3" fmla="*/ 384 h 400"/>
                  <a:gd name="T4" fmla="*/ 552 w 624"/>
                  <a:gd name="T5" fmla="*/ 240 h 400"/>
                  <a:gd name="T6" fmla="*/ 600 w 624"/>
                  <a:gd name="T7" fmla="*/ 96 h 400"/>
                  <a:gd name="T8" fmla="*/ 408 w 624"/>
                  <a:gd name="T9" fmla="*/ 0 h 400"/>
                  <a:gd name="T10" fmla="*/ 24 w 624"/>
                  <a:gd name="T11" fmla="*/ 144 h 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4"/>
                  <a:gd name="T19" fmla="*/ 0 h 400"/>
                  <a:gd name="T20" fmla="*/ 624 w 624"/>
                  <a:gd name="T21" fmla="*/ 400 h 4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4" h="400">
                    <a:moveTo>
                      <a:pt x="24" y="144"/>
                    </a:moveTo>
                    <a:cubicBezTo>
                      <a:pt x="0" y="208"/>
                      <a:pt x="176" y="368"/>
                      <a:pt x="264" y="384"/>
                    </a:cubicBezTo>
                    <a:cubicBezTo>
                      <a:pt x="352" y="400"/>
                      <a:pt x="496" y="288"/>
                      <a:pt x="552" y="240"/>
                    </a:cubicBezTo>
                    <a:cubicBezTo>
                      <a:pt x="608" y="192"/>
                      <a:pt x="624" y="136"/>
                      <a:pt x="600" y="96"/>
                    </a:cubicBezTo>
                    <a:cubicBezTo>
                      <a:pt x="576" y="56"/>
                      <a:pt x="504" y="0"/>
                      <a:pt x="408" y="0"/>
                    </a:cubicBezTo>
                    <a:cubicBezTo>
                      <a:pt x="312" y="0"/>
                      <a:pt x="48" y="80"/>
                      <a:pt x="24" y="1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8" name="Object 113"/>
              <p:cNvGraphicFramePr>
                <a:graphicFrameLocks noChangeAspect="1"/>
              </p:cNvGraphicFramePr>
              <p:nvPr/>
            </p:nvGraphicFramePr>
            <p:xfrm>
              <a:off x="3608" y="17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4" name="Equation" r:id="rId5" imgW="215640" imgH="215640" progId="Equation.3">
                      <p:embed/>
                    </p:oleObj>
                  </mc:Choice>
                  <mc:Fallback>
                    <p:oleObj name="Equation" r:id="rId5" imgW="215640" imgH="215640" progId="Equation.3">
                      <p:embed/>
                      <p:pic>
                        <p:nvPicPr>
                          <p:cNvPr id="0" name="Object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8" y="17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9" name="Object 114"/>
              <p:cNvGraphicFramePr>
                <a:graphicFrameLocks noChangeAspect="1"/>
              </p:cNvGraphicFramePr>
              <p:nvPr/>
            </p:nvGraphicFramePr>
            <p:xfrm>
              <a:off x="4560" y="302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5" name="Equation" r:id="rId7" imgW="241200" imgH="317160" progId="Equation.3">
                      <p:embed/>
                    </p:oleObj>
                  </mc:Choice>
                  <mc:Fallback>
                    <p:oleObj name="Equation" r:id="rId7" imgW="241200" imgH="317160" progId="Equation.3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02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115"/>
              <p:cNvGraphicFramePr>
                <a:graphicFrameLocks noChangeAspect="1"/>
              </p:cNvGraphicFramePr>
              <p:nvPr/>
            </p:nvGraphicFramePr>
            <p:xfrm>
              <a:off x="3648" y="330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6" name="Equation" r:id="rId9" imgW="228600" imgH="241200" progId="Equation.3">
                      <p:embed/>
                    </p:oleObj>
                  </mc:Choice>
                  <mc:Fallback>
                    <p:oleObj name="Equation" r:id="rId9" imgW="228600" imgH="241200" progId="Equation.3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330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1" name="Object 116"/>
              <p:cNvGraphicFramePr>
                <a:graphicFrameLocks noChangeAspect="1"/>
              </p:cNvGraphicFramePr>
              <p:nvPr/>
            </p:nvGraphicFramePr>
            <p:xfrm>
              <a:off x="4032" y="3072"/>
              <a:ext cx="28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7" name="Equation" r:id="rId11" imgW="291960" imgH="241200" progId="Equation.3">
                      <p:embed/>
                    </p:oleObj>
                  </mc:Choice>
                  <mc:Fallback>
                    <p:oleObj name="Equation" r:id="rId11" imgW="291960" imgH="241200" progId="Equation.3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3072"/>
                            <a:ext cx="288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131" name="Picture 117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3600" y="2876"/>
                <a:ext cx="18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4112" name="Object 118"/>
              <p:cNvGraphicFramePr>
                <a:graphicFrameLocks noChangeAspect="1"/>
              </p:cNvGraphicFramePr>
              <p:nvPr/>
            </p:nvGraphicFramePr>
            <p:xfrm>
              <a:off x="4120" y="2440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8" name="Equation" r:id="rId14" imgW="164880" imgH="164880" progId="Equation.3">
                      <p:embed/>
                    </p:oleObj>
                  </mc:Choice>
                  <mc:Fallback>
                    <p:oleObj name="Equation" r:id="rId14" imgW="164880" imgH="164880" progId="Equation.3">
                      <p:embed/>
                      <p:pic>
                        <p:nvPicPr>
                          <p:cNvPr id="0" name="Object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0" y="2440"/>
                            <a:ext cx="200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06" name="Object 119"/>
            <p:cNvGraphicFramePr>
              <a:graphicFrameLocks noChangeAspect="1"/>
            </p:cNvGraphicFramePr>
            <p:nvPr/>
          </p:nvGraphicFramePr>
          <p:xfrm>
            <a:off x="4752" y="816"/>
            <a:ext cx="25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Equation" r:id="rId16" imgW="203040" imgH="215640" progId="Equation.3">
                    <p:embed/>
                  </p:oleObj>
                </mc:Choice>
                <mc:Fallback>
                  <p:oleObj name="Equation" r:id="rId16" imgW="203040" imgH="21564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816"/>
                          <a:ext cx="251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20"/>
            <p:cNvGraphicFramePr>
              <a:graphicFrameLocks noChangeAspect="1"/>
            </p:cNvGraphicFramePr>
            <p:nvPr/>
          </p:nvGraphicFramePr>
          <p:xfrm>
            <a:off x="4848" y="1632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Equation" r:id="rId18" imgW="190440" imgH="215640" progId="Equation.3">
                    <p:embed/>
                  </p:oleObj>
                </mc:Choice>
                <mc:Fallback>
                  <p:oleObj name="Equation" r:id="rId18" imgW="190440" imgH="215640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32"/>
                          <a:ext cx="25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14" name="Object 122"/>
          <p:cNvGraphicFramePr>
            <a:graphicFrameLocks noChangeAspect="1"/>
          </p:cNvGraphicFramePr>
          <p:nvPr/>
        </p:nvGraphicFramePr>
        <p:xfrm>
          <a:off x="944563" y="304800"/>
          <a:ext cx="2743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20" imgW="1168200" imgH="304560" progId="Equation.3">
                  <p:embed/>
                </p:oleObj>
              </mc:Choice>
              <mc:Fallback>
                <p:oleObj name="Equation" r:id="rId20" imgW="1168200" imgH="304560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04800"/>
                        <a:ext cx="27432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" name="Object 123"/>
          <p:cNvGraphicFramePr>
            <a:graphicFrameLocks noChangeAspect="1"/>
          </p:cNvGraphicFramePr>
          <p:nvPr/>
        </p:nvGraphicFramePr>
        <p:xfrm>
          <a:off x="288925" y="1219200"/>
          <a:ext cx="55006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22" imgW="2336760" imgH="330120" progId="Equation.3">
                  <p:embed/>
                </p:oleObj>
              </mc:Choice>
              <mc:Fallback>
                <p:oleObj name="Equation" r:id="rId22" imgW="2336760" imgH="330120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1219200"/>
                        <a:ext cx="5500688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7" name="Object 125"/>
          <p:cNvGraphicFramePr>
            <a:graphicFrameLocks noChangeAspect="1"/>
          </p:cNvGraphicFramePr>
          <p:nvPr/>
        </p:nvGraphicFramePr>
        <p:xfrm>
          <a:off x="334963" y="4114800"/>
          <a:ext cx="68580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24" imgW="3060360" imgH="342720" progId="Equation.3">
                  <p:embed/>
                </p:oleObj>
              </mc:Choice>
              <mc:Fallback>
                <p:oleObj name="Equation" r:id="rId24" imgW="3060360" imgH="34272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114800"/>
                        <a:ext cx="68580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8" name="Object 126"/>
          <p:cNvGraphicFramePr>
            <a:graphicFrameLocks noChangeAspect="1"/>
          </p:cNvGraphicFramePr>
          <p:nvPr/>
        </p:nvGraphicFramePr>
        <p:xfrm>
          <a:off x="334963" y="2209800"/>
          <a:ext cx="44846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26" imgW="1904760" imgH="330120" progId="Equation.3">
                  <p:embed/>
                </p:oleObj>
              </mc:Choice>
              <mc:Fallback>
                <p:oleObj name="Equation" r:id="rId26" imgW="1904760" imgH="33012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2209800"/>
                        <a:ext cx="4484687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9" name="Object 127"/>
          <p:cNvGraphicFramePr>
            <a:graphicFrameLocks noChangeAspect="1"/>
          </p:cNvGraphicFramePr>
          <p:nvPr/>
        </p:nvGraphicFramePr>
        <p:xfrm>
          <a:off x="304800" y="3124200"/>
          <a:ext cx="86407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28" imgW="3670200" imgH="342720" progId="Equation.3">
                  <p:embed/>
                </p:oleObj>
              </mc:Choice>
              <mc:Fallback>
                <p:oleObj name="Equation" r:id="rId28" imgW="3670200" imgH="34272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24200"/>
                        <a:ext cx="864076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2" name="Object 130"/>
          <p:cNvGraphicFramePr>
            <a:graphicFrameLocks noChangeAspect="1"/>
          </p:cNvGraphicFramePr>
          <p:nvPr/>
        </p:nvGraphicFramePr>
        <p:xfrm>
          <a:off x="3733800" y="1828800"/>
          <a:ext cx="29178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30" imgW="1269720" imgH="241200" progId="Equation.3">
                  <p:embed/>
                </p:oleObj>
              </mc:Choice>
              <mc:Fallback>
                <p:oleObj name="Equation" r:id="rId30" imgW="1269720" imgH="241200" progId="Equation.3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2917825" cy="554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288925" y="49974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8324" name="Object 132"/>
          <p:cNvGraphicFramePr>
            <a:graphicFrameLocks noChangeAspect="1"/>
          </p:cNvGraphicFramePr>
          <p:nvPr/>
        </p:nvGraphicFramePr>
        <p:xfrm>
          <a:off x="914400" y="4953000"/>
          <a:ext cx="47291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32" imgW="2095200" imgH="431640" progId="Equation.3">
                  <p:embed/>
                </p:oleObj>
              </mc:Choice>
              <mc:Fallback>
                <p:oleObj name="Equation" r:id="rId32" imgW="2095200" imgH="431640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4729163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81000" y="5943600"/>
            <a:ext cx="321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同理可证另外两式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3" grpId="0" autoUpdateAnimBg="0"/>
      <p:bldP spid="83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2514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对一般区域，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048000" y="3810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可添加辅助面将其分割成若干个特殊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228600" y="838200"/>
            <a:ext cx="8686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区域 </a:t>
            </a:r>
            <a:r>
              <a:rPr lang="en-US" altLang="zh-CN">
                <a:sym typeface="Symbol" pitchFamily="18" charset="2"/>
              </a:rPr>
              <a:t>,  </a:t>
            </a:r>
            <a:r>
              <a:rPr lang="zh-CN" altLang="en-US">
                <a:sym typeface="Symbol" pitchFamily="18" charset="2"/>
              </a:rPr>
              <a:t>在辅助面的正反两侧面积分正负抵消，</a:t>
            </a:r>
            <a:r>
              <a:rPr lang="zh-CN" altLang="en-US"/>
              <a:t>仍能使上述结果成立 </a:t>
            </a:r>
            <a:r>
              <a:rPr lang="en-US" altLang="zh-CN"/>
              <a:t>.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381000" y="2057400"/>
            <a:ext cx="195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综上有，</a:t>
            </a:r>
          </a:p>
        </p:txBody>
      </p:sp>
      <p:graphicFrame>
        <p:nvGraphicFramePr>
          <p:cNvPr id="50209" name="Object 33"/>
          <p:cNvGraphicFramePr>
            <a:graphicFrameLocks noChangeAspect="1"/>
          </p:cNvGraphicFramePr>
          <p:nvPr/>
        </p:nvGraphicFramePr>
        <p:xfrm>
          <a:off x="2057400" y="1905000"/>
          <a:ext cx="48768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2108160" imgH="431640" progId="Equation.3">
                  <p:embed/>
                </p:oleObj>
              </mc:Choice>
              <mc:Fallback>
                <p:oleObj name="Equation" r:id="rId3" imgW="210816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8768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9" name="Object 43"/>
          <p:cNvGraphicFramePr>
            <a:graphicFrameLocks noChangeAspect="1"/>
          </p:cNvGraphicFramePr>
          <p:nvPr/>
        </p:nvGraphicFramePr>
        <p:xfrm>
          <a:off x="1981200" y="3810000"/>
          <a:ext cx="5029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2095200" imgH="431640" progId="Equation.3">
                  <p:embed/>
                </p:oleObj>
              </mc:Choice>
              <mc:Fallback>
                <p:oleObj name="Equation" r:id="rId5" imgW="2095200" imgH="431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50292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1" name="Object 45"/>
          <p:cNvGraphicFramePr>
            <a:graphicFrameLocks noChangeAspect="1"/>
          </p:cNvGraphicFramePr>
          <p:nvPr/>
        </p:nvGraphicFramePr>
        <p:xfrm>
          <a:off x="1905000" y="2819400"/>
          <a:ext cx="49530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2108160" imgH="431640" progId="Equation.3">
                  <p:embed/>
                </p:oleObj>
              </mc:Choice>
              <mc:Fallback>
                <p:oleObj name="Equation" r:id="rId7" imgW="2108160" imgH="431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19400"/>
                        <a:ext cx="49530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304800" y="487680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叠加得高斯公式</a:t>
            </a:r>
          </a:p>
        </p:txBody>
      </p:sp>
      <p:graphicFrame>
        <p:nvGraphicFramePr>
          <p:cNvPr id="50224" name="Object 48"/>
          <p:cNvGraphicFramePr>
            <a:graphicFrameLocks noChangeAspect="1"/>
          </p:cNvGraphicFramePr>
          <p:nvPr/>
        </p:nvGraphicFramePr>
        <p:xfrm>
          <a:off x="3124200" y="4800600"/>
          <a:ext cx="4914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9" imgW="2273040" imgH="774360" progId="Equation.3">
                  <p:embed/>
                </p:oleObj>
              </mc:Choice>
              <mc:Fallback>
                <p:oleObj name="Equation" r:id="rId9" imgW="2273040" imgH="774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49149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4" grpId="0" autoUpdateAnimBg="0"/>
      <p:bldP spid="50207" grpId="0" autoUpdateAnimBg="0"/>
      <p:bldP spid="50208" grpId="0" autoUpdateAnimBg="0"/>
      <p:bldP spid="502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6146" name="Object 151"/>
          <p:cNvGraphicFramePr>
            <a:graphicFrameLocks noChangeAspect="1"/>
          </p:cNvGraphicFramePr>
          <p:nvPr/>
        </p:nvGraphicFramePr>
        <p:xfrm>
          <a:off x="490538" y="381000"/>
          <a:ext cx="8348662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3492360" imgH="825480" progId="Equation.3">
                  <p:embed/>
                </p:oleObj>
              </mc:Choice>
              <mc:Fallback>
                <p:oleObj name="Equation" r:id="rId3" imgW="3492360" imgH="82548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381000"/>
                        <a:ext cx="8348662" cy="191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9" name="Text Box 153"/>
          <p:cNvSpPr txBox="1">
            <a:spLocks noChangeArrowheads="1"/>
          </p:cNvSpPr>
          <p:nvPr/>
        </p:nvSpPr>
        <p:spPr bwMode="auto">
          <a:xfrm>
            <a:off x="381000" y="24384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9370" name="Object 154"/>
          <p:cNvGraphicFramePr>
            <a:graphicFrameLocks noChangeAspect="1"/>
          </p:cNvGraphicFramePr>
          <p:nvPr/>
        </p:nvGraphicFramePr>
        <p:xfrm>
          <a:off x="1143000" y="2514600"/>
          <a:ext cx="5105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2120760" imgH="203040" progId="Equation.3">
                  <p:embed/>
                </p:oleObj>
              </mc:Choice>
              <mc:Fallback>
                <p:oleObj name="Equation" r:id="rId5" imgW="2120760" imgH="203040" progId="Equation.3">
                  <p:embed/>
                  <p:pic>
                    <p:nvPicPr>
                      <p:cNvPr id="0" name="Object 1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51054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1" name="Object 155"/>
          <p:cNvGraphicFramePr>
            <a:graphicFrameLocks noChangeAspect="1"/>
          </p:cNvGraphicFramePr>
          <p:nvPr/>
        </p:nvGraphicFramePr>
        <p:xfrm>
          <a:off x="642938" y="3124200"/>
          <a:ext cx="53006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2184120" imgH="469800" progId="Equation.3">
                  <p:embed/>
                </p:oleObj>
              </mc:Choice>
              <mc:Fallback>
                <p:oleObj name="Equation" r:id="rId7" imgW="2184120" imgH="469800" progId="Equation.3">
                  <p:embed/>
                  <p:pic>
                    <p:nvPicPr>
                      <p:cNvPr id="0" name="Object 1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124200"/>
                        <a:ext cx="5300662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3" name="Text Box 157"/>
          <p:cNvSpPr txBox="1">
            <a:spLocks noChangeArrowheads="1"/>
          </p:cNvSpPr>
          <p:nvPr/>
        </p:nvSpPr>
        <p:spPr bwMode="auto">
          <a:xfrm>
            <a:off x="6400800" y="2514600"/>
            <a:ext cx="218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</a:t>
            </a:r>
            <a:r>
              <a:rPr lang="en-US" altLang="zh-CN"/>
              <a:t>Gauss</a:t>
            </a:r>
            <a:r>
              <a:rPr lang="zh-CN" altLang="en-US"/>
              <a:t>公式</a:t>
            </a:r>
          </a:p>
        </p:txBody>
      </p:sp>
      <p:grpSp>
        <p:nvGrpSpPr>
          <p:cNvPr id="2" name="Group 159"/>
          <p:cNvGrpSpPr>
            <a:grpSpLocks/>
          </p:cNvGrpSpPr>
          <p:nvPr/>
        </p:nvGrpSpPr>
        <p:grpSpPr bwMode="auto">
          <a:xfrm>
            <a:off x="7239000" y="3505200"/>
            <a:ext cx="1470025" cy="2566988"/>
            <a:chOff x="4763" y="1248"/>
            <a:chExt cx="926" cy="1617"/>
          </a:xfrm>
        </p:grpSpPr>
        <p:grpSp>
          <p:nvGrpSpPr>
            <p:cNvPr id="6161" name="Group 160"/>
            <p:cNvGrpSpPr>
              <a:grpSpLocks/>
            </p:cNvGrpSpPr>
            <p:nvPr/>
          </p:nvGrpSpPr>
          <p:grpSpPr bwMode="auto">
            <a:xfrm>
              <a:off x="4763" y="1278"/>
              <a:ext cx="885" cy="1421"/>
              <a:chOff x="4547" y="1293"/>
              <a:chExt cx="885" cy="1421"/>
            </a:xfrm>
          </p:grpSpPr>
          <p:sp>
            <p:nvSpPr>
              <p:cNvPr id="6162" name="Freeform 161"/>
              <p:cNvSpPr>
                <a:spLocks/>
              </p:cNvSpPr>
              <p:nvPr/>
            </p:nvSpPr>
            <p:spPr bwMode="auto">
              <a:xfrm>
                <a:off x="4550" y="1603"/>
                <a:ext cx="691" cy="845"/>
              </a:xfrm>
              <a:custGeom>
                <a:avLst/>
                <a:gdLst>
                  <a:gd name="T0" fmla="*/ 0 w 864"/>
                  <a:gd name="T1" fmla="*/ 0 h 1056"/>
                  <a:gd name="T2" fmla="*/ 0 w 864"/>
                  <a:gd name="T3" fmla="*/ 1056 h 1056"/>
                  <a:gd name="T4" fmla="*/ 864 w 864"/>
                  <a:gd name="T5" fmla="*/ 1056 h 1056"/>
                  <a:gd name="T6" fmla="*/ 864 w 864"/>
                  <a:gd name="T7" fmla="*/ 0 h 1056"/>
                  <a:gd name="T8" fmla="*/ 0 w 864"/>
                  <a:gd name="T9" fmla="*/ 0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1056"/>
                  <a:gd name="T17" fmla="*/ 864 w 864"/>
                  <a:gd name="T18" fmla="*/ 1056 h 10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1056">
                    <a:moveTo>
                      <a:pt x="0" y="0"/>
                    </a:moveTo>
                    <a:lnTo>
                      <a:pt x="0" y="1056"/>
                    </a:lnTo>
                    <a:lnTo>
                      <a:pt x="864" y="1056"/>
                    </a:lnTo>
                    <a:lnTo>
                      <a:pt x="86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50000">
                    <a:srgbClr val="009900"/>
                  </a:gs>
                  <a:gs pos="100000">
                    <a:srgbClr val="0047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3" name="Arc 162"/>
              <p:cNvSpPr>
                <a:spLocks/>
              </p:cNvSpPr>
              <p:nvPr/>
            </p:nvSpPr>
            <p:spPr bwMode="auto">
              <a:xfrm flipH="1" flipV="1">
                <a:off x="4547" y="2441"/>
                <a:ext cx="694" cy="102"/>
              </a:xfrm>
              <a:custGeom>
                <a:avLst/>
                <a:gdLst>
                  <a:gd name="T0" fmla="*/ 1 w 43200"/>
                  <a:gd name="T1" fmla="*/ 93 h 25813"/>
                  <a:gd name="T2" fmla="*/ 687 w 43200"/>
                  <a:gd name="T3" fmla="*/ 102 h 25813"/>
                  <a:gd name="T4" fmla="*/ 347 w 43200"/>
                  <a:gd name="T5" fmla="*/ 85 h 2581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813"/>
                  <a:gd name="T11" fmla="*/ 43200 w 43200"/>
                  <a:gd name="T12" fmla="*/ 25813 h 25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813" fill="none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</a:path>
                  <a:path w="43200" h="25813" stroke="0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50000">
                    <a:srgbClr val="009900"/>
                  </a:gs>
                  <a:gs pos="100000">
                    <a:srgbClr val="00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4" name="Arc 163"/>
              <p:cNvSpPr>
                <a:spLocks/>
              </p:cNvSpPr>
              <p:nvPr/>
            </p:nvSpPr>
            <p:spPr bwMode="auto">
              <a:xfrm>
                <a:off x="4550" y="2345"/>
                <a:ext cx="691" cy="100"/>
              </a:xfrm>
              <a:custGeom>
                <a:avLst/>
                <a:gdLst>
                  <a:gd name="T0" fmla="*/ 1 w 43200"/>
                  <a:gd name="T1" fmla="*/ 91 h 25813"/>
                  <a:gd name="T2" fmla="*/ 684 w 43200"/>
                  <a:gd name="T3" fmla="*/ 100 h 25813"/>
                  <a:gd name="T4" fmla="*/ 345 w 43200"/>
                  <a:gd name="T5" fmla="*/ 84 h 2581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813"/>
                  <a:gd name="T11" fmla="*/ 43200 w 43200"/>
                  <a:gd name="T12" fmla="*/ 25813 h 25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813" fill="none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</a:path>
                  <a:path w="43200" h="25813" stroke="0" extrusionOk="0">
                    <a:moveTo>
                      <a:pt x="90" y="23569"/>
                    </a:moveTo>
                    <a:cubicBezTo>
                      <a:pt x="30" y="22915"/>
                      <a:pt x="0" y="222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3014"/>
                      <a:pt x="43061" y="24425"/>
                      <a:pt x="42785" y="2581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50000">
                    <a:srgbClr val="009900"/>
                  </a:gs>
                  <a:gs pos="100000">
                    <a:srgbClr val="00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80" name="Oval 164"/>
              <p:cNvSpPr>
                <a:spLocks noChangeArrowheads="1"/>
              </p:cNvSpPr>
              <p:nvPr/>
            </p:nvSpPr>
            <p:spPr bwMode="auto">
              <a:xfrm>
                <a:off x="4550" y="1523"/>
                <a:ext cx="691" cy="154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66" name="Line 165"/>
              <p:cNvSpPr>
                <a:spLocks noChangeShapeType="1"/>
              </p:cNvSpPr>
              <p:nvPr/>
            </p:nvSpPr>
            <p:spPr bwMode="auto">
              <a:xfrm>
                <a:off x="4895" y="2452"/>
                <a:ext cx="3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7" name="Line 166"/>
              <p:cNvSpPr>
                <a:spLocks noChangeShapeType="1"/>
              </p:cNvSpPr>
              <p:nvPr/>
            </p:nvSpPr>
            <p:spPr bwMode="auto">
              <a:xfrm flipV="1">
                <a:off x="4895" y="1630"/>
                <a:ext cx="0" cy="8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8" name="Line 167"/>
              <p:cNvSpPr>
                <a:spLocks noChangeShapeType="1"/>
              </p:cNvSpPr>
              <p:nvPr/>
            </p:nvSpPr>
            <p:spPr bwMode="auto">
              <a:xfrm flipV="1">
                <a:off x="4895" y="1293"/>
                <a:ext cx="0" cy="2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9" name="Line 168"/>
              <p:cNvSpPr>
                <a:spLocks noChangeShapeType="1"/>
              </p:cNvSpPr>
              <p:nvPr/>
            </p:nvSpPr>
            <p:spPr bwMode="auto">
              <a:xfrm>
                <a:off x="5240" y="24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0" name="Line 169"/>
              <p:cNvSpPr>
                <a:spLocks noChangeShapeType="1"/>
              </p:cNvSpPr>
              <p:nvPr/>
            </p:nvSpPr>
            <p:spPr bwMode="auto">
              <a:xfrm flipH="1">
                <a:off x="4828" y="2489"/>
                <a:ext cx="27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1" name="Line 170"/>
              <p:cNvSpPr>
                <a:spLocks noChangeShapeType="1"/>
              </p:cNvSpPr>
              <p:nvPr/>
            </p:nvSpPr>
            <p:spPr bwMode="auto">
              <a:xfrm flipH="1">
                <a:off x="4627" y="2527"/>
                <a:ext cx="192" cy="1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2" name="Oval 171"/>
              <p:cNvSpPr>
                <a:spLocks noChangeArrowheads="1"/>
              </p:cNvSpPr>
              <p:nvPr/>
            </p:nvSpPr>
            <p:spPr bwMode="auto">
              <a:xfrm>
                <a:off x="4883" y="158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151" name="Object 172"/>
            <p:cNvGraphicFramePr>
              <a:graphicFrameLocks noChangeAspect="1"/>
            </p:cNvGraphicFramePr>
            <p:nvPr/>
          </p:nvGraphicFramePr>
          <p:xfrm>
            <a:off x="4872" y="2720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2720"/>
                          <a:ext cx="137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173"/>
            <p:cNvGraphicFramePr>
              <a:graphicFrameLocks noChangeAspect="1"/>
            </p:cNvGraphicFramePr>
            <p:nvPr/>
          </p:nvGraphicFramePr>
          <p:xfrm>
            <a:off x="5160" y="1476"/>
            <a:ext cx="114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" name="Equation" r:id="rId11" imgW="190440" imgH="317160" progId="Equation.3">
                    <p:embed/>
                  </p:oleObj>
                </mc:Choice>
                <mc:Fallback>
                  <p:oleObj name="Equation" r:id="rId11" imgW="190440" imgH="31716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" y="1476"/>
                          <a:ext cx="114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174"/>
            <p:cNvGraphicFramePr>
              <a:graphicFrameLocks noChangeAspect="1"/>
            </p:cNvGraphicFramePr>
            <p:nvPr/>
          </p:nvGraphicFramePr>
          <p:xfrm>
            <a:off x="5160" y="1248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" name="Equation" r:id="rId13" imgW="215640" imgH="215640" progId="Equation.3">
                    <p:embed/>
                  </p:oleObj>
                </mc:Choice>
                <mc:Fallback>
                  <p:oleObj name="Equation" r:id="rId13" imgW="215640" imgH="215640" progId="Equation.3">
                    <p:embed/>
                    <p:pic>
                      <p:nvPicPr>
                        <p:cNvPr id="0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" y="1248"/>
                          <a:ext cx="129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75"/>
            <p:cNvGraphicFramePr>
              <a:graphicFrameLocks noChangeAspect="1"/>
            </p:cNvGraphicFramePr>
            <p:nvPr/>
          </p:nvGraphicFramePr>
          <p:xfrm>
            <a:off x="5016" y="2538"/>
            <a:ext cx="9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" name="Equation" r:id="rId15" imgW="152280" imgH="304560" progId="Equation.3">
                    <p:embed/>
                  </p:oleObj>
                </mc:Choice>
                <mc:Fallback>
                  <p:oleObj name="Equation" r:id="rId15" imgW="152280" imgH="304560" progId="Equation.3">
                    <p:embed/>
                    <p:pic>
                      <p:nvPicPr>
                        <p:cNvPr id="0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538"/>
                          <a:ext cx="90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176"/>
            <p:cNvGraphicFramePr>
              <a:graphicFrameLocks noChangeAspect="1"/>
            </p:cNvGraphicFramePr>
            <p:nvPr/>
          </p:nvGraphicFramePr>
          <p:xfrm>
            <a:off x="5544" y="2483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4" y="2483"/>
                          <a:ext cx="145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97" name="Object 181"/>
          <p:cNvGraphicFramePr>
            <a:graphicFrameLocks noChangeAspect="1"/>
          </p:cNvGraphicFramePr>
          <p:nvPr/>
        </p:nvGraphicFramePr>
        <p:xfrm>
          <a:off x="1905000" y="4876800"/>
          <a:ext cx="495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19" imgW="2070000" imgH="330120" progId="Equation.3">
                  <p:embed/>
                </p:oleObj>
              </mc:Choice>
              <mc:Fallback>
                <p:oleObj name="Equation" r:id="rId19" imgW="2070000" imgH="330120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49530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8" name="Object 182"/>
          <p:cNvGraphicFramePr>
            <a:graphicFrameLocks noChangeAspect="1"/>
          </p:cNvGraphicFramePr>
          <p:nvPr/>
        </p:nvGraphicFramePr>
        <p:xfrm>
          <a:off x="1905000" y="5715000"/>
          <a:ext cx="1066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21" imgW="469800" imgH="406080" progId="Equation.3">
                  <p:embed/>
                </p:oleObj>
              </mc:Choice>
              <mc:Fallback>
                <p:oleObj name="Equation" r:id="rId21" imgW="469800" imgH="406080" progId="Equation.3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0"/>
                        <a:ext cx="10668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4"/>
          <p:cNvGraphicFramePr>
            <a:graphicFrameLocks noChangeAspect="1"/>
          </p:cNvGraphicFramePr>
          <p:nvPr/>
        </p:nvGraphicFramePr>
        <p:xfrm>
          <a:off x="1857375" y="4143375"/>
          <a:ext cx="357663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公式" r:id="rId23" imgW="1485720" imgH="317160" progId="Equation.3">
                  <p:embed/>
                </p:oleObj>
              </mc:Choice>
              <mc:Fallback>
                <p:oleObj name="公式" r:id="rId23" imgW="1485720" imgH="317160" progId="Equation.3">
                  <p:embed/>
                  <p:pic>
                    <p:nvPicPr>
                      <p:cNvPr id="0" name="Picture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143375"/>
                        <a:ext cx="3576638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" grpId="0" autoUpdateAnimBg="0"/>
      <p:bldP spid="93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6858000" y="228600"/>
            <a:ext cx="1990725" cy="2217738"/>
            <a:chOff x="4224" y="1968"/>
            <a:chExt cx="1254" cy="1397"/>
          </a:xfrm>
        </p:grpSpPr>
        <p:sp>
          <p:nvSpPr>
            <p:cNvPr id="7199" name="Freeform 150"/>
            <p:cNvSpPr>
              <a:spLocks/>
            </p:cNvSpPr>
            <p:nvPr/>
          </p:nvSpPr>
          <p:spPr bwMode="auto">
            <a:xfrm>
              <a:off x="4224" y="2448"/>
              <a:ext cx="1056" cy="528"/>
            </a:xfrm>
            <a:custGeom>
              <a:avLst/>
              <a:gdLst>
                <a:gd name="T0" fmla="*/ 0 w 1056"/>
                <a:gd name="T1" fmla="*/ 0 h 528"/>
                <a:gd name="T2" fmla="*/ 528 w 1056"/>
                <a:gd name="T3" fmla="*/ 528 h 528"/>
                <a:gd name="T4" fmla="*/ 1056 w 1056"/>
                <a:gd name="T5" fmla="*/ 0 h 528"/>
                <a:gd name="T6" fmla="*/ 0 w 1056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528"/>
                <a:gd name="T14" fmla="*/ 1056 w 105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528">
                  <a:moveTo>
                    <a:pt x="0" y="0"/>
                  </a:moveTo>
                  <a:lnTo>
                    <a:pt x="528" y="528"/>
                  </a:lnTo>
                  <a:lnTo>
                    <a:pt x="10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1600"/>
                </a:gs>
                <a:gs pos="50000">
                  <a:srgbClr val="008000"/>
                </a:gs>
                <a:gs pos="100000">
                  <a:srgbClr val="001600"/>
                </a:gs>
              </a:gsLst>
              <a:lin ang="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8" name="Object 151"/>
            <p:cNvGraphicFramePr>
              <a:graphicFrameLocks noChangeAspect="1"/>
            </p:cNvGraphicFramePr>
            <p:nvPr/>
          </p:nvGraphicFramePr>
          <p:xfrm>
            <a:off x="5136" y="2592"/>
            <a:ext cx="18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0" name="Equation" r:id="rId3" imgW="139680" imgH="152280" progId="Equation.3">
                    <p:embed/>
                  </p:oleObj>
                </mc:Choice>
                <mc:Fallback>
                  <p:oleObj name="Equation" r:id="rId3" imgW="139680" imgH="152280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592"/>
                          <a:ext cx="187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0" name="Oval 152"/>
            <p:cNvSpPr>
              <a:spLocks noChangeArrowheads="1"/>
            </p:cNvSpPr>
            <p:nvPr/>
          </p:nvSpPr>
          <p:spPr bwMode="auto">
            <a:xfrm>
              <a:off x="4224" y="2304"/>
              <a:ext cx="1056" cy="288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9" name="Object 153"/>
            <p:cNvGraphicFramePr>
              <a:graphicFrameLocks noChangeAspect="1"/>
            </p:cNvGraphicFramePr>
            <p:nvPr/>
          </p:nvGraphicFramePr>
          <p:xfrm>
            <a:off x="4773" y="2337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1" name="公式" r:id="rId5" imgW="126720" imgH="177480" progId="Equation.3">
                    <p:embed/>
                  </p:oleObj>
                </mc:Choice>
                <mc:Fallback>
                  <p:oleObj name="公式" r:id="rId5" imgW="126720" imgH="17748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2337"/>
                          <a:ext cx="177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Line 154"/>
            <p:cNvSpPr>
              <a:spLocks noChangeShapeType="1"/>
            </p:cNvSpPr>
            <p:nvPr/>
          </p:nvSpPr>
          <p:spPr bwMode="auto">
            <a:xfrm>
              <a:off x="4752" y="297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155"/>
            <p:cNvSpPr>
              <a:spLocks noChangeShapeType="1"/>
            </p:cNvSpPr>
            <p:nvPr/>
          </p:nvSpPr>
          <p:spPr bwMode="auto">
            <a:xfrm flipV="1">
              <a:off x="4752" y="2441"/>
              <a:ext cx="6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156"/>
            <p:cNvSpPr>
              <a:spLocks noChangeShapeType="1"/>
            </p:cNvSpPr>
            <p:nvPr/>
          </p:nvSpPr>
          <p:spPr bwMode="auto">
            <a:xfrm flipH="1">
              <a:off x="4464" y="2976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157"/>
            <p:cNvSpPr>
              <a:spLocks noChangeShapeType="1"/>
            </p:cNvSpPr>
            <p:nvPr/>
          </p:nvSpPr>
          <p:spPr bwMode="auto">
            <a:xfrm flipV="1">
              <a:off x="4754" y="201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0" name="Object 158"/>
            <p:cNvGraphicFramePr>
              <a:graphicFrameLocks noChangeAspect="1"/>
            </p:cNvGraphicFramePr>
            <p:nvPr/>
          </p:nvGraphicFramePr>
          <p:xfrm>
            <a:off x="4773" y="1968"/>
            <a:ext cx="17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2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1968"/>
                          <a:ext cx="177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159"/>
            <p:cNvGraphicFramePr>
              <a:graphicFrameLocks noChangeAspect="1"/>
            </p:cNvGraphicFramePr>
            <p:nvPr/>
          </p:nvGraphicFramePr>
          <p:xfrm>
            <a:off x="5280" y="2976"/>
            <a:ext cx="19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3" name="公式" r:id="rId9" imgW="139680" imgH="164880" progId="Equation.3">
                    <p:embed/>
                  </p:oleObj>
                </mc:Choice>
                <mc:Fallback>
                  <p:oleObj name="公式" r:id="rId9" imgW="139680" imgH="164880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976"/>
                          <a:ext cx="198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160"/>
            <p:cNvGraphicFramePr>
              <a:graphicFrameLocks noChangeAspect="1"/>
            </p:cNvGraphicFramePr>
            <p:nvPr/>
          </p:nvGraphicFramePr>
          <p:xfrm>
            <a:off x="4560" y="3168"/>
            <a:ext cx="17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4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168"/>
                          <a:ext cx="177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5" name="Oval 161"/>
            <p:cNvSpPr>
              <a:spLocks noChangeArrowheads="1"/>
            </p:cNvSpPr>
            <p:nvPr/>
          </p:nvSpPr>
          <p:spPr bwMode="auto">
            <a:xfrm>
              <a:off x="4729" y="2447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03" name="Line 163"/>
          <p:cNvSpPr>
            <a:spLocks noChangeShapeType="1"/>
          </p:cNvSpPr>
          <p:nvPr/>
        </p:nvSpPr>
        <p:spPr bwMode="auto">
          <a:xfrm>
            <a:off x="8001000" y="1295400"/>
            <a:ext cx="30480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87" name="Group 196"/>
          <p:cNvGrpSpPr>
            <a:grpSpLocks/>
          </p:cNvGrpSpPr>
          <p:nvPr/>
        </p:nvGrpSpPr>
        <p:grpSpPr bwMode="auto">
          <a:xfrm>
            <a:off x="250825" y="188913"/>
            <a:ext cx="7086600" cy="2443162"/>
            <a:chOff x="192" y="192"/>
            <a:chExt cx="4464" cy="1539"/>
          </a:xfrm>
        </p:grpSpPr>
        <p:sp>
          <p:nvSpPr>
            <p:cNvPr id="7195" name="Rectangle 164"/>
            <p:cNvSpPr>
              <a:spLocks noChangeArrowheads="1"/>
            </p:cNvSpPr>
            <p:nvPr/>
          </p:nvSpPr>
          <p:spPr bwMode="auto">
            <a:xfrm>
              <a:off x="624" y="192"/>
              <a:ext cx="26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/>
                <a:t>利用</a:t>
              </a:r>
              <a:r>
                <a:rPr lang="en-US" altLang="zh-CN"/>
                <a:t>Gauss </a:t>
              </a:r>
              <a:r>
                <a:rPr lang="zh-CN" altLang="en-US"/>
                <a:t>公式计算积分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196" name="Text Box 166"/>
            <p:cNvSpPr txBox="1">
              <a:spLocks noChangeArrowheads="1"/>
            </p:cNvSpPr>
            <p:nvPr/>
          </p:nvSpPr>
          <p:spPr bwMode="auto">
            <a:xfrm>
              <a:off x="192" y="1020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其中</a:t>
              </a:r>
              <a:r>
                <a:rPr lang="zh-CN" altLang="en-US">
                  <a:sym typeface="Symbol" pitchFamily="18" charset="2"/>
                </a:rPr>
                <a:t></a:t>
              </a:r>
              <a:r>
                <a:rPr lang="zh-CN" altLang="en-US" i="1">
                  <a:sym typeface="Symbol" pitchFamily="18" charset="2"/>
                </a:rPr>
                <a:t> </a:t>
              </a:r>
              <a:r>
                <a:rPr lang="zh-CN" altLang="en-US">
                  <a:sym typeface="Symbol" pitchFamily="18" charset="2"/>
                </a:rPr>
                <a:t>为锥面</a:t>
              </a:r>
            </a:p>
          </p:txBody>
        </p:sp>
        <p:graphicFrame>
          <p:nvGraphicFramePr>
            <p:cNvPr id="7177" name="Object 167"/>
            <p:cNvGraphicFramePr>
              <a:graphicFrameLocks noChangeAspect="1"/>
            </p:cNvGraphicFramePr>
            <p:nvPr/>
          </p:nvGraphicFramePr>
          <p:xfrm>
            <a:off x="1584" y="1056"/>
            <a:ext cx="11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5" name="Equation" r:id="rId13" imgW="838080" imgH="228600" progId="Equation.3">
                    <p:embed/>
                  </p:oleObj>
                </mc:Choice>
                <mc:Fallback>
                  <p:oleObj name="Equation" r:id="rId13" imgW="838080" imgH="228600" progId="Equation.3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056"/>
                          <a:ext cx="111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7" name="Text Box 168"/>
            <p:cNvSpPr txBox="1">
              <a:spLocks noChangeArrowheads="1"/>
            </p:cNvSpPr>
            <p:nvPr/>
          </p:nvSpPr>
          <p:spPr bwMode="auto">
            <a:xfrm>
              <a:off x="2640" y="1056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ym typeface="Symbol" pitchFamily="18" charset="2"/>
                </a:rPr>
                <a:t>介于</a:t>
              </a:r>
              <a:r>
                <a:rPr lang="en-US" altLang="zh-CN" i="1">
                  <a:sym typeface="Symbol" pitchFamily="18" charset="2"/>
                </a:rPr>
                <a:t>z = </a:t>
              </a:r>
              <a:r>
                <a:rPr lang="en-US" altLang="zh-CN">
                  <a:sym typeface="Symbol" pitchFamily="18" charset="2"/>
                </a:rPr>
                <a:t>0 </a:t>
              </a:r>
              <a:r>
                <a:rPr lang="zh-CN" altLang="en-US">
                  <a:sym typeface="Symbol" pitchFamily="18" charset="2"/>
                </a:rPr>
                <a:t>及 </a:t>
              </a:r>
              <a:r>
                <a:rPr lang="en-US" altLang="zh-CN" i="1">
                  <a:sym typeface="Symbol" pitchFamily="18" charset="2"/>
                </a:rPr>
                <a:t>z =  h </a:t>
              </a:r>
            </a:p>
          </p:txBody>
        </p:sp>
        <p:sp>
          <p:nvSpPr>
            <p:cNvPr id="7198" name="Text Box 169"/>
            <p:cNvSpPr txBox="1">
              <a:spLocks noChangeArrowheads="1"/>
            </p:cNvSpPr>
            <p:nvPr/>
          </p:nvSpPr>
          <p:spPr bwMode="auto">
            <a:xfrm>
              <a:off x="192" y="1404"/>
              <a:ext cx="44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ym typeface="Symbol" pitchFamily="18" charset="2"/>
                </a:rPr>
                <a:t>之间部分的下侧</a:t>
              </a:r>
              <a:r>
                <a:rPr lang="en-US" altLang="zh-CN">
                  <a:sym typeface="Symbol" pitchFamily="18" charset="2"/>
                </a:rPr>
                <a:t>, </a:t>
              </a:r>
              <a:r>
                <a:rPr lang="en-US" altLang="zh-CN" i="1">
                  <a:sym typeface="Symbol" pitchFamily="18" charset="2"/>
                </a:rPr>
                <a:t> </a:t>
              </a:r>
              <a:r>
                <a:rPr lang="en-US" altLang="zh-CN">
                  <a:sym typeface="Symbol" pitchFamily="18" charset="2"/>
                </a:rPr>
                <a:t>, </a:t>
              </a:r>
              <a:r>
                <a:rPr lang="en-US" altLang="zh-CN" i="1">
                  <a:sym typeface="Symbol" pitchFamily="18" charset="2"/>
                </a:rPr>
                <a:t> </a:t>
              </a:r>
              <a:r>
                <a:rPr lang="en-US" altLang="zh-CN">
                  <a:sym typeface="Symbol" pitchFamily="18" charset="2"/>
                </a:rPr>
                <a:t>, </a:t>
              </a:r>
              <a:r>
                <a:rPr lang="en-US" altLang="zh-CN" i="1">
                  <a:sym typeface="Symbol" pitchFamily="18" charset="2"/>
                </a:rPr>
                <a:t></a:t>
              </a:r>
              <a:r>
                <a:rPr lang="en-US" altLang="zh-CN">
                  <a:sym typeface="Symbol" pitchFamily="18" charset="2"/>
                </a:rPr>
                <a:t> </a:t>
              </a:r>
              <a:r>
                <a:rPr lang="zh-CN" altLang="en-US">
                  <a:sym typeface="Symbol" pitchFamily="18" charset="2"/>
                </a:rPr>
                <a:t>为法向量的方向角</a:t>
              </a:r>
              <a:r>
                <a:rPr lang="en-US" altLang="zh-CN">
                  <a:sym typeface="Symbol" pitchFamily="18" charset="2"/>
                </a:rPr>
                <a:t>.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304800" y="2819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0420" name="Object 180"/>
          <p:cNvGraphicFramePr>
            <a:graphicFrameLocks noChangeAspect="1"/>
          </p:cNvGraphicFramePr>
          <p:nvPr/>
        </p:nvGraphicFramePr>
        <p:xfrm>
          <a:off x="2268538" y="364490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15" imgW="647640" imgH="215640" progId="Equation.3">
                  <p:embed/>
                </p:oleObj>
              </mc:Choice>
              <mc:Fallback>
                <p:oleObj name="Equation" r:id="rId15" imgW="647640" imgH="215640" progId="Equation.3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644900"/>
                        <a:ext cx="1447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1" name="Object 181"/>
          <p:cNvGraphicFramePr>
            <a:graphicFrameLocks noChangeAspect="1"/>
          </p:cNvGraphicFramePr>
          <p:nvPr/>
        </p:nvGraphicFramePr>
        <p:xfrm>
          <a:off x="3779838" y="3595688"/>
          <a:ext cx="38862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17" imgW="1790640" imgH="253800" progId="Equation.3">
                  <p:embed/>
                </p:oleObj>
              </mc:Choice>
              <mc:Fallback>
                <p:oleObj name="Equation" r:id="rId17" imgW="1790640" imgH="253800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95688"/>
                        <a:ext cx="388620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2" name="Text Box 182"/>
          <p:cNvSpPr txBox="1">
            <a:spLocks noChangeArrowheads="1"/>
          </p:cNvSpPr>
          <p:nvPr/>
        </p:nvSpPr>
        <p:spPr bwMode="auto">
          <a:xfrm>
            <a:off x="7543800" y="3573463"/>
            <a:ext cx="1349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上侧 </a:t>
            </a:r>
            <a:r>
              <a:rPr lang="en-US" altLang="zh-CN"/>
              <a:t>.</a:t>
            </a:r>
          </a:p>
        </p:txBody>
      </p:sp>
      <p:graphicFrame>
        <p:nvGraphicFramePr>
          <p:cNvPr id="10423" name="Object 183"/>
          <p:cNvGraphicFramePr>
            <a:graphicFrameLocks noChangeAspect="1"/>
          </p:cNvGraphicFramePr>
          <p:nvPr/>
        </p:nvGraphicFramePr>
        <p:xfrm>
          <a:off x="971550" y="4292600"/>
          <a:ext cx="48275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公式" r:id="rId19" imgW="2057400" imgH="330120" progId="Equation.3">
                  <p:embed/>
                </p:oleObj>
              </mc:Choice>
              <mc:Fallback>
                <p:oleObj name="公式" r:id="rId19" imgW="2057400" imgH="330120" progId="Equation.3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4827588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9" name="Text Box 189"/>
          <p:cNvSpPr txBox="1">
            <a:spLocks noChangeArrowheads="1"/>
          </p:cNvSpPr>
          <p:nvPr/>
        </p:nvSpPr>
        <p:spPr bwMode="auto">
          <a:xfrm>
            <a:off x="433388" y="4365625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则 </a:t>
            </a:r>
          </a:p>
        </p:txBody>
      </p:sp>
      <p:graphicFrame>
        <p:nvGraphicFramePr>
          <p:cNvPr id="10430" name="Object 190"/>
          <p:cNvGraphicFramePr>
            <a:graphicFrameLocks noChangeAspect="1"/>
          </p:cNvGraphicFramePr>
          <p:nvPr/>
        </p:nvGraphicFramePr>
        <p:xfrm>
          <a:off x="684213" y="5013325"/>
          <a:ext cx="44196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21" imgW="1828800" imgH="317160" progId="Equation.3">
                  <p:embed/>
                </p:oleObj>
              </mc:Choice>
              <mc:Fallback>
                <p:oleObj name="Equation" r:id="rId21" imgW="1828800" imgH="317160" progId="Equation.3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325"/>
                        <a:ext cx="4419600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2" name="Rectangle 192"/>
          <p:cNvSpPr>
            <a:spLocks noChangeArrowheads="1"/>
          </p:cNvSpPr>
          <p:nvPr/>
        </p:nvSpPr>
        <p:spPr bwMode="auto">
          <a:xfrm>
            <a:off x="323850" y="3573463"/>
            <a:ext cx="196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添加辅助面</a:t>
            </a:r>
          </a:p>
        </p:txBody>
      </p: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6858000" y="762000"/>
            <a:ext cx="1676400" cy="457200"/>
            <a:chOff x="4320" y="480"/>
            <a:chExt cx="1056" cy="288"/>
          </a:xfrm>
        </p:grpSpPr>
        <p:sp>
          <p:nvSpPr>
            <p:cNvPr id="7194" name="Oval 171"/>
            <p:cNvSpPr>
              <a:spLocks noChangeArrowheads="1"/>
            </p:cNvSpPr>
            <p:nvPr/>
          </p:nvSpPr>
          <p:spPr bwMode="auto">
            <a:xfrm>
              <a:off x="4320" y="480"/>
              <a:ext cx="1056" cy="288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6" name="Object 193"/>
            <p:cNvGraphicFramePr>
              <a:graphicFrameLocks noChangeAspect="1"/>
            </p:cNvGraphicFramePr>
            <p:nvPr/>
          </p:nvGraphicFramePr>
          <p:xfrm>
            <a:off x="4560" y="480"/>
            <a:ext cx="22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" name="Equation" r:id="rId23" imgW="190440" imgH="215640" progId="Equation.3">
                    <p:embed/>
                  </p:oleObj>
                </mc:Choice>
                <mc:Fallback>
                  <p:oleObj name="Equation" r:id="rId23" imgW="190440" imgH="215640" progId="Equation.3">
                    <p:embed/>
                    <p:pic>
                      <p:nvPicPr>
                        <p:cNvPr id="0" name="Object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480"/>
                          <a:ext cx="229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17" name="Line 177"/>
          <p:cNvSpPr>
            <a:spLocks noChangeShapeType="1"/>
          </p:cNvSpPr>
          <p:nvPr/>
        </p:nvSpPr>
        <p:spPr bwMode="auto">
          <a:xfrm flipV="1">
            <a:off x="8077200" y="457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35" name="Object 195"/>
          <p:cNvGraphicFramePr>
            <a:graphicFrameLocks noChangeAspect="1"/>
          </p:cNvGraphicFramePr>
          <p:nvPr/>
        </p:nvGraphicFramePr>
        <p:xfrm>
          <a:off x="684213" y="5805488"/>
          <a:ext cx="6477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25" imgW="2743200" imgH="342720" progId="Equation.3">
                  <p:embed/>
                </p:oleObj>
              </mc:Choice>
              <mc:Fallback>
                <p:oleObj name="Equation" r:id="rId25" imgW="2743200" imgH="34272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05488"/>
                        <a:ext cx="64770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9" name="Object 199"/>
          <p:cNvGraphicFramePr>
            <a:graphicFrameLocks noChangeAspect="1"/>
          </p:cNvGraphicFramePr>
          <p:nvPr/>
        </p:nvGraphicFramePr>
        <p:xfrm>
          <a:off x="1116013" y="2781300"/>
          <a:ext cx="58404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公式" r:id="rId27" imgW="2489040" imgH="304560" progId="Equation.3">
                  <p:embed/>
                </p:oleObj>
              </mc:Choice>
              <mc:Fallback>
                <p:oleObj name="公式" r:id="rId27" imgW="2489040" imgH="304560" progId="Equation.3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81300"/>
                        <a:ext cx="5840412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4"/>
          <p:cNvGraphicFramePr>
            <a:graphicFrameLocks noChangeAspect="1"/>
          </p:cNvGraphicFramePr>
          <p:nvPr/>
        </p:nvGraphicFramePr>
        <p:xfrm>
          <a:off x="357188" y="714375"/>
          <a:ext cx="62642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公式" r:id="rId29" imgW="2603160" imgH="317160" progId="Equation.3">
                  <p:embed/>
                </p:oleObj>
              </mc:Choice>
              <mc:Fallback>
                <p:oleObj name="公式" r:id="rId29" imgW="2603160" imgH="317160" progId="Equation.3">
                  <p:embed/>
                  <p:pic>
                    <p:nvPicPr>
                      <p:cNvPr id="0" name="Object 1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714375"/>
                        <a:ext cx="626427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" grpId="0" animBg="1"/>
      <p:bldP spid="10419" grpId="0" autoUpdateAnimBg="0"/>
      <p:bldP spid="10422" grpId="0" autoUpdateAnimBg="0"/>
      <p:bldP spid="10429" grpId="0" autoUpdateAnimBg="0"/>
      <p:bldP spid="10432" grpId="0" autoUpdateAnimBg="0"/>
      <p:bldP spid="104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0" name="Object 0"/>
          <p:cNvGraphicFramePr>
            <a:graphicFrameLocks noChangeAspect="1"/>
          </p:cNvGraphicFramePr>
          <p:nvPr/>
        </p:nvGraphicFramePr>
        <p:xfrm>
          <a:off x="609600" y="373063"/>
          <a:ext cx="6477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3" imgW="2743200" imgH="342720" progId="Equation.3">
                  <p:embed/>
                </p:oleObj>
              </mc:Choice>
              <mc:Fallback>
                <p:oleObj name="Equation" r:id="rId3" imgW="2743200" imgH="3427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063"/>
                        <a:ext cx="64770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609600" y="1219200"/>
          <a:ext cx="3505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5" imgW="1498320" imgH="342720" progId="Equation.3">
                  <p:embed/>
                </p:oleObj>
              </mc:Choice>
              <mc:Fallback>
                <p:oleObj name="Equation" r:id="rId5" imgW="1498320" imgH="342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35052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4114800" y="1143000"/>
          <a:ext cx="34163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7" imgW="1460160" imgH="330120" progId="Equation.3">
                  <p:embed/>
                </p:oleObj>
              </mc:Choice>
              <mc:Fallback>
                <p:oleObj name="Equation" r:id="rId7" imgW="146016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143000"/>
                        <a:ext cx="34163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609600" y="2057400"/>
          <a:ext cx="347503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9" imgW="1485720" imgH="406080" progId="Equation.3">
                  <p:embed/>
                </p:oleObj>
              </mc:Choice>
              <mc:Fallback>
                <p:oleObj name="Equation" r:id="rId9" imgW="14857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3475038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4114800" y="2057400"/>
          <a:ext cx="10398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11" imgW="444240" imgH="419040" progId="Equation.3">
                  <p:embed/>
                </p:oleObj>
              </mc:Choice>
              <mc:Fallback>
                <p:oleObj name="Equation" r:id="rId11" imgW="444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57400"/>
                        <a:ext cx="1039813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0" name="Group 41"/>
          <p:cNvGrpSpPr>
            <a:grpSpLocks/>
          </p:cNvGrpSpPr>
          <p:nvPr/>
        </p:nvGrpSpPr>
        <p:grpSpPr bwMode="auto">
          <a:xfrm>
            <a:off x="6858000" y="1828800"/>
            <a:ext cx="1990725" cy="2217738"/>
            <a:chOff x="4320" y="1152"/>
            <a:chExt cx="1254" cy="1397"/>
          </a:xfrm>
        </p:grpSpPr>
        <p:grpSp>
          <p:nvGrpSpPr>
            <p:cNvPr id="8212" name="Group 17"/>
            <p:cNvGrpSpPr>
              <a:grpSpLocks/>
            </p:cNvGrpSpPr>
            <p:nvPr/>
          </p:nvGrpSpPr>
          <p:grpSpPr bwMode="auto">
            <a:xfrm>
              <a:off x="4320" y="1152"/>
              <a:ext cx="1254" cy="1397"/>
              <a:chOff x="4224" y="1968"/>
              <a:chExt cx="1254" cy="1397"/>
            </a:xfrm>
          </p:grpSpPr>
          <p:sp>
            <p:nvSpPr>
              <p:cNvPr id="8217" name="Freeform 18"/>
              <p:cNvSpPr>
                <a:spLocks/>
              </p:cNvSpPr>
              <p:nvPr/>
            </p:nvSpPr>
            <p:spPr bwMode="auto">
              <a:xfrm>
                <a:off x="4224" y="2448"/>
                <a:ext cx="1056" cy="528"/>
              </a:xfrm>
              <a:custGeom>
                <a:avLst/>
                <a:gdLst>
                  <a:gd name="T0" fmla="*/ 0 w 1056"/>
                  <a:gd name="T1" fmla="*/ 0 h 528"/>
                  <a:gd name="T2" fmla="*/ 528 w 1056"/>
                  <a:gd name="T3" fmla="*/ 528 h 528"/>
                  <a:gd name="T4" fmla="*/ 1056 w 1056"/>
                  <a:gd name="T5" fmla="*/ 0 h 528"/>
                  <a:gd name="T6" fmla="*/ 0 w 1056"/>
                  <a:gd name="T7" fmla="*/ 0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528"/>
                  <a:gd name="T14" fmla="*/ 1056 w 1056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528">
                    <a:moveTo>
                      <a:pt x="0" y="0"/>
                    </a:moveTo>
                    <a:lnTo>
                      <a:pt x="528" y="528"/>
                    </a:lnTo>
                    <a:lnTo>
                      <a:pt x="10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1600"/>
                  </a:gs>
                  <a:gs pos="50000">
                    <a:srgbClr val="008000"/>
                  </a:gs>
                  <a:gs pos="100000">
                    <a:srgbClr val="0016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5" name="Object 11"/>
              <p:cNvGraphicFramePr>
                <a:graphicFrameLocks noChangeAspect="1"/>
              </p:cNvGraphicFramePr>
              <p:nvPr/>
            </p:nvGraphicFramePr>
            <p:xfrm>
              <a:off x="5136" y="2592"/>
              <a:ext cx="187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9" name="Equation" r:id="rId13" imgW="139680" imgH="152280" progId="Equation.3">
                      <p:embed/>
                    </p:oleObj>
                  </mc:Choice>
                  <mc:Fallback>
                    <p:oleObj name="Equation" r:id="rId13" imgW="139680" imgH="1522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592"/>
                            <a:ext cx="187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8" name="Oval 20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1056" cy="288"/>
              </a:xfrm>
              <a:prstGeom prst="ellipse">
                <a:avLst/>
              </a:prstGeom>
              <a:solidFill>
                <a:srgbClr val="9966FF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6" name="Object 12"/>
              <p:cNvGraphicFramePr>
                <a:graphicFrameLocks noChangeAspect="1"/>
              </p:cNvGraphicFramePr>
              <p:nvPr/>
            </p:nvGraphicFramePr>
            <p:xfrm>
              <a:off x="4773" y="2337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0" name="公式" r:id="rId15" imgW="126720" imgH="177480" progId="Equation.3">
                      <p:embed/>
                    </p:oleObj>
                  </mc:Choice>
                  <mc:Fallback>
                    <p:oleObj name="公式" r:id="rId15" imgW="126720" imgH="1774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3" y="2337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9" name="Line 22"/>
              <p:cNvSpPr>
                <a:spLocks noChangeShapeType="1"/>
              </p:cNvSpPr>
              <p:nvPr/>
            </p:nvSpPr>
            <p:spPr bwMode="auto">
              <a:xfrm>
                <a:off x="4752" y="2976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0" name="Line 23"/>
              <p:cNvSpPr>
                <a:spLocks noChangeShapeType="1"/>
              </p:cNvSpPr>
              <p:nvPr/>
            </p:nvSpPr>
            <p:spPr bwMode="auto">
              <a:xfrm flipV="1">
                <a:off x="4752" y="2441"/>
                <a:ext cx="6" cy="5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Line 24"/>
              <p:cNvSpPr>
                <a:spLocks noChangeShapeType="1"/>
              </p:cNvSpPr>
              <p:nvPr/>
            </p:nvSpPr>
            <p:spPr bwMode="auto">
              <a:xfrm flipH="1">
                <a:off x="4464" y="2976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Line 25"/>
              <p:cNvSpPr>
                <a:spLocks noChangeShapeType="1"/>
              </p:cNvSpPr>
              <p:nvPr/>
            </p:nvSpPr>
            <p:spPr bwMode="auto">
              <a:xfrm flipV="1">
                <a:off x="4754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7" name="Object 13"/>
              <p:cNvGraphicFramePr>
                <a:graphicFrameLocks noChangeAspect="1"/>
              </p:cNvGraphicFramePr>
              <p:nvPr/>
            </p:nvGraphicFramePr>
            <p:xfrm>
              <a:off x="4773" y="1968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1" name="公式" r:id="rId17" imgW="126720" imgH="126720" progId="Equation.3">
                      <p:embed/>
                    </p:oleObj>
                  </mc:Choice>
                  <mc:Fallback>
                    <p:oleObj name="公式" r:id="rId17" imgW="126720" imgH="12672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3" y="1968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8" name="Object 14"/>
              <p:cNvGraphicFramePr>
                <a:graphicFrameLocks noChangeAspect="1"/>
              </p:cNvGraphicFramePr>
              <p:nvPr/>
            </p:nvGraphicFramePr>
            <p:xfrm>
              <a:off x="5280" y="2976"/>
              <a:ext cx="198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2" name="公式" r:id="rId19" imgW="139680" imgH="164880" progId="Equation.3">
                      <p:embed/>
                    </p:oleObj>
                  </mc:Choice>
                  <mc:Fallback>
                    <p:oleObj name="公式" r:id="rId19" imgW="139680" imgH="1648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976"/>
                            <a:ext cx="198" cy="2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9" name="Object 15"/>
              <p:cNvGraphicFramePr>
                <a:graphicFrameLocks noChangeAspect="1"/>
              </p:cNvGraphicFramePr>
              <p:nvPr/>
            </p:nvGraphicFramePr>
            <p:xfrm>
              <a:off x="4560" y="3168"/>
              <a:ext cx="177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3" name="公式" r:id="rId21" imgW="126720" imgH="139680" progId="Equation.3">
                      <p:embed/>
                    </p:oleObj>
                  </mc:Choice>
                  <mc:Fallback>
                    <p:oleObj name="公式" r:id="rId21" imgW="126720" imgH="1396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168"/>
                            <a:ext cx="177" cy="1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3" name="Oval 29"/>
              <p:cNvSpPr>
                <a:spLocks noChangeArrowheads="1"/>
              </p:cNvSpPr>
              <p:nvPr/>
            </p:nvSpPr>
            <p:spPr bwMode="auto">
              <a:xfrm>
                <a:off x="4729" y="2447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3" name="Line 30"/>
            <p:cNvSpPr>
              <a:spLocks noChangeShapeType="1"/>
            </p:cNvSpPr>
            <p:nvPr/>
          </p:nvSpPr>
          <p:spPr bwMode="auto">
            <a:xfrm>
              <a:off x="5040" y="1824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4" name="Group 31"/>
            <p:cNvGrpSpPr>
              <a:grpSpLocks/>
            </p:cNvGrpSpPr>
            <p:nvPr/>
          </p:nvGrpSpPr>
          <p:grpSpPr bwMode="auto">
            <a:xfrm>
              <a:off x="4320" y="1488"/>
              <a:ext cx="1056" cy="288"/>
              <a:chOff x="4320" y="480"/>
              <a:chExt cx="1056" cy="288"/>
            </a:xfrm>
          </p:grpSpPr>
          <p:sp>
            <p:nvSpPr>
              <p:cNvPr id="8216" name="Oval 32"/>
              <p:cNvSpPr>
                <a:spLocks noChangeArrowheads="1"/>
              </p:cNvSpPr>
              <p:nvPr/>
            </p:nvSpPr>
            <p:spPr bwMode="auto">
              <a:xfrm>
                <a:off x="4320" y="480"/>
                <a:ext cx="1056" cy="288"/>
              </a:xfrm>
              <a:prstGeom prst="ellipse">
                <a:avLst/>
              </a:prstGeom>
              <a:solidFill>
                <a:srgbClr val="66CCFF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4" name="Object 10"/>
              <p:cNvGraphicFramePr>
                <a:graphicFrameLocks noChangeAspect="1"/>
              </p:cNvGraphicFramePr>
              <p:nvPr/>
            </p:nvGraphicFramePr>
            <p:xfrm>
              <a:off x="4560" y="480"/>
              <a:ext cx="229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4" name="Equation" r:id="rId23" imgW="190440" imgH="215640" progId="Equation.3">
                      <p:embed/>
                    </p:oleObj>
                  </mc:Choice>
                  <mc:Fallback>
                    <p:oleObj name="Equation" r:id="rId23" imgW="19044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480"/>
                            <a:ext cx="229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5" name="Line 34"/>
            <p:cNvSpPr>
              <a:spLocks noChangeShapeType="1"/>
            </p:cNvSpPr>
            <p:nvPr/>
          </p:nvSpPr>
          <p:spPr bwMode="auto">
            <a:xfrm flipV="1">
              <a:off x="5088" y="1296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468313" y="2997200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注意到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042988" y="3644900"/>
          <a:ext cx="45005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公式" r:id="rId25" imgW="1917360" imgH="330120" progId="Equation.3">
                  <p:embed/>
                </p:oleObj>
              </mc:Choice>
              <mc:Fallback>
                <p:oleObj name="公式" r:id="rId25" imgW="191736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4500562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538163" y="4419600"/>
          <a:ext cx="20558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公式" r:id="rId27" imgW="863280" imgH="342720" progId="Equation.3">
                  <p:embed/>
                </p:oleObj>
              </mc:Choice>
              <mc:Fallback>
                <p:oleObj name="公式" r:id="rId27" imgW="86328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419600"/>
                        <a:ext cx="2055812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627313" y="4508500"/>
          <a:ext cx="13303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29" imgW="558720" imgH="228600" progId="Equation.3">
                  <p:embed/>
                </p:oleObj>
              </mc:Choice>
              <mc:Fallback>
                <p:oleObj name="Equation" r:id="rId29" imgW="5587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08500"/>
                        <a:ext cx="13303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3922713" y="4541838"/>
          <a:ext cx="9509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31" imgW="406080" imgH="228600" progId="Equation.3">
                  <p:embed/>
                </p:oleObj>
              </mc:Choice>
              <mc:Fallback>
                <p:oleObj name="Equation" r:id="rId31" imgW="406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541838"/>
                        <a:ext cx="9509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827088" y="5445125"/>
          <a:ext cx="28194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33" imgW="1218960" imgH="419040" progId="Equation.3">
                  <p:embed/>
                </p:oleObj>
              </mc:Choice>
              <mc:Fallback>
                <p:oleObj name="Equation" r:id="rId33" imgW="121896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45125"/>
                        <a:ext cx="2819400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426</Words>
  <Application>Microsoft Office PowerPoint</Application>
  <PresentationFormat>全屏显示(4:3)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默认设计模板</vt:lpstr>
      <vt:lpstr>Equation</vt:lpstr>
      <vt:lpstr>公式</vt:lpstr>
      <vt:lpstr>第六节  高斯公式</vt:lpstr>
      <vt:lpstr>几个公式:</vt:lpstr>
      <vt:lpstr>一、高斯公式</vt:lpstr>
      <vt:lpstr>PowerPoint 演示文稿</vt:lpstr>
      <vt:lpstr>又</vt:lpstr>
      <vt:lpstr>对一般区域，</vt:lpstr>
      <vt:lpstr>例1.</vt:lpstr>
      <vt:lpstr>例2.</vt:lpstr>
      <vt:lpstr>PowerPoint 演示文稿</vt:lpstr>
      <vt:lpstr>小结</vt:lpstr>
      <vt:lpstr>课堂练习</vt:lpstr>
      <vt:lpstr>2.</vt:lpstr>
      <vt:lpstr>3.</vt:lpstr>
      <vt:lpstr>4.</vt:lpstr>
      <vt:lpstr>PowerPoint 演示文稿</vt:lpstr>
      <vt:lpstr>即有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曲线积分和曲面积分</dc:title>
  <dc:subject>第六节   高斯公式 通量与散度</dc:subject>
  <dc:creator>huady</dc:creator>
  <cp:lastModifiedBy>huady</cp:lastModifiedBy>
  <cp:revision>223</cp:revision>
  <dcterms:created xsi:type="dcterms:W3CDTF">2006-03-20T12:02:53Z</dcterms:created>
  <dcterms:modified xsi:type="dcterms:W3CDTF">2018-05-15T01:25:16Z</dcterms:modified>
</cp:coreProperties>
</file>