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304" r:id="rId4"/>
    <p:sldId id="310" r:id="rId5"/>
    <p:sldId id="263" r:id="rId6"/>
    <p:sldId id="301" r:id="rId7"/>
    <p:sldId id="329" r:id="rId8"/>
    <p:sldId id="330" r:id="rId9"/>
    <p:sldId id="264" r:id="rId10"/>
    <p:sldId id="298" r:id="rId11"/>
    <p:sldId id="319" r:id="rId12"/>
    <p:sldId id="302" r:id="rId13"/>
    <p:sldId id="341" r:id="rId14"/>
    <p:sldId id="289" r:id="rId15"/>
    <p:sldId id="340" r:id="rId16"/>
    <p:sldId id="27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933"/>
    <a:srgbClr val="00FFFF"/>
    <a:srgbClr val="00FF00"/>
    <a:srgbClr val="66FF66"/>
    <a:srgbClr val="9966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74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e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e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w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4366F-1714-43A9-A083-AB63D7EF0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8955-FD9A-4528-A421-246FAD9A9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F5FC9-6AC5-4052-90C6-9E45FEE4D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85F6-88B6-419B-A404-89F4EA794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B241E-2B9D-4405-BB42-54A190BAC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60088-F5B5-4A05-BA89-ACD76664C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0B439-E0FF-4F6C-8DA3-0F6955486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776D-19C2-4CDE-868D-915A4ED4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494AE-B8FC-4CFD-8F90-067932F81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0088-6A6B-42EE-B253-D299890FE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07F95-175A-4813-A261-09B1482EB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C81B4E35-6134-49B2-AA12-49AB6297A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0.bin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8.emf"/><Relationship Id="rId19" Type="http://schemas.openxmlformats.org/officeDocument/2006/relationships/image" Target="../media/image82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e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1913" y="1412875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3200"/>
            <a:ext cx="6705600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第二节     常数项级数的审敛法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858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10 .</a:t>
            </a:r>
            <a:endParaRPr lang="en-US" altLang="zh-CN" smtClean="0"/>
          </a:p>
        </p:txBody>
      </p:sp>
      <p:graphicFrame>
        <p:nvGraphicFramePr>
          <p:cNvPr id="9218" name="Object 96"/>
          <p:cNvGraphicFramePr>
            <a:graphicFrameLocks noChangeAspect="1"/>
          </p:cNvGraphicFramePr>
          <p:nvPr/>
        </p:nvGraphicFramePr>
        <p:xfrm>
          <a:off x="1447800" y="533400"/>
          <a:ext cx="600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6007100" imgH="952500" progId="Equation.3">
                  <p:embed/>
                </p:oleObj>
              </mc:Choice>
              <mc:Fallback>
                <p:oleObj name="Equation" r:id="rId3" imgW="6007100" imgH="952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6007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17" name="Text Box 97"/>
          <p:cNvSpPr txBox="1">
            <a:spLocks noChangeArrowheads="1"/>
          </p:cNvSpPr>
          <p:nvPr/>
        </p:nvSpPr>
        <p:spPr bwMode="auto">
          <a:xfrm>
            <a:off x="457200" y="1524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6418" name="Object 98"/>
          <p:cNvGraphicFramePr>
            <a:graphicFrameLocks noChangeAspect="1"/>
          </p:cNvGraphicFramePr>
          <p:nvPr/>
        </p:nvGraphicFramePr>
        <p:xfrm>
          <a:off x="1417638" y="1600200"/>
          <a:ext cx="33432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409088" imgH="406224" progId="Equation.3">
                  <p:embed/>
                </p:oleObj>
              </mc:Choice>
              <mc:Fallback>
                <p:oleObj name="Equation" r:id="rId5" imgW="1409088" imgH="4062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600200"/>
                        <a:ext cx="334327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9" name="Object 99"/>
          <p:cNvGraphicFramePr>
            <a:graphicFrameLocks noChangeAspect="1"/>
          </p:cNvGraphicFramePr>
          <p:nvPr/>
        </p:nvGraphicFramePr>
        <p:xfrm>
          <a:off x="719138" y="2971800"/>
          <a:ext cx="29067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7" imgW="1383699" imgH="406224" progId="Equation.3">
                  <p:embed/>
                </p:oleObj>
              </mc:Choice>
              <mc:Fallback>
                <p:oleObj name="Equation" r:id="rId7" imgW="1383699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71800"/>
                        <a:ext cx="29067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1" name="Text Box 101"/>
          <p:cNvSpPr txBox="1">
            <a:spLocks noChangeArrowheads="1"/>
          </p:cNvSpPr>
          <p:nvPr/>
        </p:nvSpPr>
        <p:spPr bwMode="auto">
          <a:xfrm>
            <a:off x="990600" y="5257800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因此原级数发散 </a:t>
            </a:r>
            <a:r>
              <a:rPr lang="en-US" altLang="zh-CN"/>
              <a:t>.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981200" y="4343400"/>
            <a:ext cx="2438400" cy="442913"/>
            <a:chOff x="1248" y="2496"/>
            <a:chExt cx="1536" cy="279"/>
          </a:xfrm>
        </p:grpSpPr>
        <p:graphicFrame>
          <p:nvGraphicFramePr>
            <p:cNvPr id="9223" name="Object 103"/>
            <p:cNvGraphicFramePr>
              <a:graphicFrameLocks noChangeAspect="1"/>
            </p:cNvGraphicFramePr>
            <p:nvPr/>
          </p:nvGraphicFramePr>
          <p:xfrm>
            <a:off x="1248" y="2496"/>
            <a:ext cx="15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9" imgW="1155700" imgH="228600" progId="Equation.3">
                    <p:embed/>
                  </p:oleObj>
                </mc:Choice>
                <mc:Fallback>
                  <p:oleObj name="Equation" r:id="rId9" imgW="1155700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96"/>
                          <a:ext cx="15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Line 104"/>
            <p:cNvSpPr>
              <a:spLocks noChangeShapeType="1"/>
            </p:cNvSpPr>
            <p:nvPr/>
          </p:nvSpPr>
          <p:spPr bwMode="auto">
            <a:xfrm flipH="1">
              <a:off x="1680" y="254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425" name="Object 105"/>
          <p:cNvGraphicFramePr>
            <a:graphicFrameLocks noChangeAspect="1"/>
          </p:cNvGraphicFramePr>
          <p:nvPr/>
        </p:nvGraphicFramePr>
        <p:xfrm>
          <a:off x="3657600" y="2971800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1" imgW="2247900" imgH="838200" progId="Equation.3">
                  <p:embed/>
                </p:oleObj>
              </mc:Choice>
              <mc:Fallback>
                <p:oleObj name="Equation" r:id="rId11" imgW="2247900" imgH="838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24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7" name="Text Box 107"/>
          <p:cNvSpPr txBox="1">
            <a:spLocks noChangeArrowheads="1"/>
          </p:cNvSpPr>
          <p:nvPr/>
        </p:nvSpPr>
        <p:spPr bwMode="auto">
          <a:xfrm>
            <a:off x="1295400" y="4267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4953000" y="4267200"/>
            <a:ext cx="3271838" cy="519113"/>
            <a:chOff x="3120" y="2688"/>
            <a:chExt cx="2061" cy="327"/>
          </a:xfrm>
        </p:grpSpPr>
        <p:sp>
          <p:nvSpPr>
            <p:cNvPr id="9230" name="Text Box 108"/>
            <p:cNvSpPr txBox="1">
              <a:spLocks noChangeArrowheads="1"/>
            </p:cNvSpPr>
            <p:nvPr/>
          </p:nvSpPr>
          <p:spPr bwMode="auto">
            <a:xfrm>
              <a:off x="3120" y="268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从而</a:t>
              </a:r>
            </a:p>
          </p:txBody>
        </p:sp>
        <p:graphicFrame>
          <p:nvGraphicFramePr>
            <p:cNvPr id="9222" name="Object 110"/>
            <p:cNvGraphicFramePr>
              <a:graphicFrameLocks noChangeAspect="1"/>
            </p:cNvGraphicFramePr>
            <p:nvPr/>
          </p:nvGraphicFramePr>
          <p:xfrm>
            <a:off x="3746" y="2736"/>
            <a:ext cx="143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13" imgW="1079500" imgH="228600" progId="Equation.3">
                    <p:embed/>
                  </p:oleObj>
                </mc:Choice>
                <mc:Fallback>
                  <p:oleObj name="Equation" r:id="rId13" imgW="10795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" y="2736"/>
                          <a:ext cx="143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Line 112"/>
            <p:cNvSpPr>
              <a:spLocks noChangeShapeType="1"/>
            </p:cNvSpPr>
            <p:nvPr/>
          </p:nvSpPr>
          <p:spPr bwMode="auto">
            <a:xfrm flipH="1">
              <a:off x="4080" y="2736"/>
              <a:ext cx="4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7" grpId="0" autoUpdateAnimBg="0"/>
      <p:bldP spid="56421" grpId="0" autoUpdateAnimBg="0"/>
      <p:bldP spid="564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88913"/>
            <a:ext cx="1657350" cy="700087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68313" y="8890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交错级数及其审敛法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925513" y="1574800"/>
            <a:ext cx="4583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莱布尼兹定理 （</a:t>
            </a:r>
            <a:r>
              <a:rPr lang="en-US" altLang="zh-CN"/>
              <a:t>2</a:t>
            </a:r>
            <a:r>
              <a:rPr lang="zh-CN" altLang="en-US"/>
              <a:t>个条件）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68313" y="3141663"/>
            <a:ext cx="7134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绝对收敛与条件收敛（任意项级数）</a:t>
            </a:r>
          </a:p>
        </p:txBody>
      </p:sp>
      <p:graphicFrame>
        <p:nvGraphicFramePr>
          <p:cNvPr id="79900" name="Object 28"/>
          <p:cNvGraphicFramePr>
            <a:graphicFrameLocks noChangeAspect="1"/>
          </p:cNvGraphicFramePr>
          <p:nvPr/>
        </p:nvGraphicFramePr>
        <p:xfrm>
          <a:off x="323850" y="4508500"/>
          <a:ext cx="85010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3" imgW="106411680" imgH="13804920" progId="Equation.3">
                  <p:embed/>
                </p:oleObj>
              </mc:Choice>
              <mc:Fallback>
                <p:oleObj name="公式" r:id="rId3" imgW="106411680" imgH="138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8501063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925513" y="3903663"/>
            <a:ext cx="462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绝对收敛与条件收敛的定义 </a:t>
            </a:r>
            <a:r>
              <a:rPr lang="en-US" altLang="zh-CN"/>
              <a:t>.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4645025" y="2349500"/>
            <a:ext cx="291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减法</a:t>
            </a:r>
            <a:r>
              <a:rPr lang="en-US" altLang="zh-CN"/>
              <a:t>, </a:t>
            </a:r>
            <a:r>
              <a:rPr lang="zh-CN" altLang="en-US"/>
              <a:t>除法</a:t>
            </a:r>
            <a:r>
              <a:rPr lang="en-US" altLang="zh-CN"/>
              <a:t>, </a:t>
            </a:r>
            <a:r>
              <a:rPr lang="zh-CN" altLang="en-US"/>
              <a:t>求导</a:t>
            </a:r>
            <a:r>
              <a:rPr lang="en-US" altLang="zh-CN"/>
              <a:t>)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971550" y="2349500"/>
            <a:ext cx="347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  </a:t>
            </a:r>
            <a:r>
              <a:rPr lang="zh-CN" altLang="en-US"/>
              <a:t>如何比较大小</a:t>
            </a:r>
            <a:r>
              <a:rPr lang="en-US" altLang="zh-CN"/>
              <a:t>?</a:t>
            </a:r>
          </a:p>
        </p:txBody>
      </p:sp>
      <p:graphicFrame>
        <p:nvGraphicFramePr>
          <p:cNvPr id="79905" name="Object 33"/>
          <p:cNvGraphicFramePr>
            <a:graphicFrameLocks noGrp="1" noChangeAspect="1"/>
          </p:cNvGraphicFramePr>
          <p:nvPr>
            <p:ph idx="1"/>
          </p:nvPr>
        </p:nvGraphicFramePr>
        <p:xfrm>
          <a:off x="468313" y="5589588"/>
          <a:ext cx="77771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5" imgW="98287560" imgH="13804920" progId="Equation.3">
                  <p:embed/>
                </p:oleObj>
              </mc:Choice>
              <mc:Fallback>
                <p:oleObj name="公式" r:id="rId5" imgW="98287560" imgH="1380492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89588"/>
                        <a:ext cx="7777162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98" grpId="0" autoUpdateAnimBg="0"/>
      <p:bldP spid="79899" grpId="0" autoUpdateAnimBg="0"/>
      <p:bldP spid="79902" grpId="0" autoUpdateAnimBg="0"/>
      <p:bldP spid="79903" grpId="0"/>
      <p:bldP spid="799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3970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60511" name="Object 95"/>
          <p:cNvGraphicFramePr>
            <a:graphicFrameLocks noChangeAspect="1"/>
          </p:cNvGraphicFramePr>
          <p:nvPr/>
        </p:nvGraphicFramePr>
        <p:xfrm>
          <a:off x="285750" y="3214688"/>
          <a:ext cx="215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3" imgW="69041160" imgH="29654640" progId="Equation.3">
                  <p:embed/>
                </p:oleObj>
              </mc:Choice>
              <mc:Fallback>
                <p:oleObj name="Equation" r:id="rId3" imgW="69041160" imgH="29654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214688"/>
                        <a:ext cx="2159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2" name="Object 96"/>
          <p:cNvGraphicFramePr>
            <a:graphicFrameLocks noChangeAspect="1"/>
          </p:cNvGraphicFramePr>
          <p:nvPr/>
        </p:nvGraphicFramePr>
        <p:xfrm>
          <a:off x="2551113" y="3370263"/>
          <a:ext cx="9350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公式" r:id="rId5" imgW="12173400" imgH="8928000" progId="Equation.3">
                  <p:embed/>
                </p:oleObj>
              </mc:Choice>
              <mc:Fallback>
                <p:oleObj name="公式" r:id="rId5" imgW="12173400" imgH="8928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370263"/>
                        <a:ext cx="9350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3" name="Object 97"/>
          <p:cNvGraphicFramePr>
            <a:graphicFrameLocks noChangeAspect="1"/>
          </p:cNvGraphicFramePr>
          <p:nvPr/>
        </p:nvGraphicFramePr>
        <p:xfrm>
          <a:off x="3500438" y="3214688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7" imgW="36545400" imgH="28435320" progId="Equation.3">
                  <p:embed/>
                </p:oleObj>
              </mc:Choice>
              <mc:Fallback>
                <p:oleObj name="Equation" r:id="rId7" imgW="36545400" imgH="28435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214688"/>
                        <a:ext cx="114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4" name="Object 98"/>
          <p:cNvGraphicFramePr>
            <a:graphicFrameLocks noChangeAspect="1"/>
          </p:cNvGraphicFramePr>
          <p:nvPr/>
        </p:nvGraphicFramePr>
        <p:xfrm>
          <a:off x="4500563" y="3143250"/>
          <a:ext cx="10302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公式" r:id="rId9" imgW="12985560" imgH="13398480" progId="Equation.3">
                  <p:embed/>
                </p:oleObj>
              </mc:Choice>
              <mc:Fallback>
                <p:oleObj name="公式" r:id="rId9" imgW="12985560" imgH="13398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143250"/>
                        <a:ext cx="10302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5" name="Object 99"/>
          <p:cNvGraphicFramePr>
            <a:graphicFrameLocks noChangeAspect="1"/>
          </p:cNvGraphicFramePr>
          <p:nvPr/>
        </p:nvGraphicFramePr>
        <p:xfrm>
          <a:off x="5572125" y="3143250"/>
          <a:ext cx="23066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公式" r:id="rId11" imgW="32889600" imgH="15024240" progId="Equation.3">
                  <p:embed/>
                </p:oleObj>
              </mc:Choice>
              <mc:Fallback>
                <p:oleObj name="公式" r:id="rId11" imgW="32889600" imgH="150242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143250"/>
                        <a:ext cx="2306638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6" name="Object 100"/>
          <p:cNvGraphicFramePr>
            <a:graphicFrameLocks noChangeAspect="1"/>
          </p:cNvGraphicFramePr>
          <p:nvPr/>
        </p:nvGraphicFramePr>
        <p:xfrm>
          <a:off x="7858125" y="3214688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3" imgW="35326800" imgH="26809560" progId="Equation.3">
                  <p:embed/>
                </p:oleObj>
              </mc:Choice>
              <mc:Fallback>
                <p:oleObj name="Equation" r:id="rId13" imgW="35326800" imgH="268095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3214688"/>
                        <a:ext cx="110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" name="Object 102"/>
          <p:cNvGraphicFramePr>
            <a:graphicFrameLocks noChangeAspect="1"/>
          </p:cNvGraphicFramePr>
          <p:nvPr/>
        </p:nvGraphicFramePr>
        <p:xfrm>
          <a:off x="1054100" y="4579938"/>
          <a:ext cx="381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15" imgW="121847400" imgH="32499360" progId="Equation.3">
                  <p:embed/>
                </p:oleObj>
              </mc:Choice>
              <mc:Fallback>
                <p:oleObj name="Equation" r:id="rId15" imgW="121847400" imgH="324993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579938"/>
                        <a:ext cx="3810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6" name="Group 106"/>
          <p:cNvGrpSpPr>
            <a:grpSpLocks/>
          </p:cNvGrpSpPr>
          <p:nvPr/>
        </p:nvGrpSpPr>
        <p:grpSpPr bwMode="auto">
          <a:xfrm>
            <a:off x="1365250" y="1173163"/>
            <a:ext cx="5410200" cy="1019175"/>
            <a:chOff x="672" y="195"/>
            <a:chExt cx="3408" cy="642"/>
          </a:xfrm>
        </p:grpSpPr>
        <p:sp>
          <p:nvSpPr>
            <p:cNvPr id="11282" name="Rectangle 103"/>
            <p:cNvSpPr>
              <a:spLocks noChangeArrowheads="1"/>
            </p:cNvSpPr>
            <p:nvPr/>
          </p:nvSpPr>
          <p:spPr bwMode="auto">
            <a:xfrm>
              <a:off x="672" y="336"/>
              <a:ext cx="34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/>
                <a:t> </a:t>
              </a:r>
              <a:r>
                <a:rPr lang="zh-CN" altLang="en-US"/>
                <a:t>判定级数                      的收敛性 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11274" name="Object 104"/>
            <p:cNvGraphicFramePr>
              <a:graphicFrameLocks noChangeAspect="1"/>
            </p:cNvGraphicFramePr>
            <p:nvPr/>
          </p:nvGraphicFramePr>
          <p:xfrm>
            <a:off x="1632" y="195"/>
            <a:ext cx="129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Equation" r:id="rId17" imgW="29639880" imgH="13804920" progId="Equation.3">
                    <p:embed/>
                  </p:oleObj>
                </mc:Choice>
                <mc:Fallback>
                  <p:oleObj name="Equation" r:id="rId17" imgW="29639880" imgH="1380492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5"/>
                          <a:ext cx="1296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679450" y="23876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60524" name="Object 108"/>
          <p:cNvGraphicFramePr>
            <a:graphicFrameLocks noChangeAspect="1"/>
          </p:cNvGraphicFramePr>
          <p:nvPr/>
        </p:nvGraphicFramePr>
        <p:xfrm>
          <a:off x="1441450" y="2235200"/>
          <a:ext cx="21209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19" imgW="29233800" imgH="13398480" progId="Equation.3">
                  <p:embed/>
                </p:oleObj>
              </mc:Choice>
              <mc:Fallback>
                <p:oleObj name="Equation" r:id="rId19" imgW="29233800" imgH="13398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235200"/>
                        <a:ext cx="21209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5014913" y="4797425"/>
            <a:ext cx="249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故原级数收敛</a:t>
            </a:r>
            <a:r>
              <a:rPr lang="en-US" altLang="zh-CN"/>
              <a:t>. </a:t>
            </a:r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1177925" y="5918200"/>
            <a:ext cx="110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另解</a:t>
            </a:r>
            <a:r>
              <a:rPr lang="en-US" altLang="zh-CN"/>
              <a:t>: </a:t>
            </a:r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2422525" y="5948363"/>
            <a:ext cx="240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莱布尼兹定理</a:t>
            </a:r>
            <a:r>
              <a:rPr lang="en-US" altLang="zh-CN"/>
              <a:t>.</a:t>
            </a:r>
          </a:p>
        </p:txBody>
      </p:sp>
      <p:sp>
        <p:nvSpPr>
          <p:cNvPr id="11281" name="Rectangle 112"/>
          <p:cNvSpPr>
            <a:spLocks noChangeArrowheads="1"/>
          </p:cNvSpPr>
          <p:nvPr/>
        </p:nvSpPr>
        <p:spPr bwMode="auto">
          <a:xfrm>
            <a:off x="3059113" y="3333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rgbClr val="FF9933"/>
                </a:solidFill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3" grpId="0" autoUpdateAnimBg="0"/>
      <p:bldP spid="60525" grpId="0" autoUpdateAnimBg="0"/>
      <p:bldP spid="60526" grpId="0"/>
      <p:bldP spid="605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90513" y="1549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052513" y="1930400"/>
          <a:ext cx="2362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1066800" imgH="431800" progId="Equation.3">
                  <p:embed/>
                </p:oleObj>
              </mc:Choice>
              <mc:Fallback>
                <p:oleObj name="Equation" r:id="rId3" imgW="10668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930400"/>
                        <a:ext cx="23622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976313" y="3225800"/>
          <a:ext cx="403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5" imgW="3898900" imgH="863600" progId="Equation.3">
                  <p:embed/>
                </p:oleObj>
              </mc:Choice>
              <mc:Fallback>
                <p:oleObj name="Equation" r:id="rId5" imgW="3898900" imgH="863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225800"/>
                        <a:ext cx="4038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5167313" y="3454400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7" imgW="2247900" imgH="431800" progId="Equation.3">
                  <p:embed/>
                </p:oleObj>
              </mc:Choice>
              <mc:Fallback>
                <p:oleObj name="Equation" r:id="rId7" imgW="22479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454400"/>
                        <a:ext cx="2247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900113" y="4292600"/>
          <a:ext cx="2984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9" imgW="2984500" imgH="863600" progId="Equation.3">
                  <p:embed/>
                </p:oleObj>
              </mc:Choice>
              <mc:Fallback>
                <p:oleObj name="Equation" r:id="rId9" imgW="2984500" imgH="863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2984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4024313" y="4521200"/>
          <a:ext cx="685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1" imgW="291973" imgH="203112" progId="Equation.3">
                  <p:embed/>
                </p:oleObj>
              </mc:Choice>
              <mc:Fallback>
                <p:oleObj name="Equation" r:id="rId11" imgW="291973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521200"/>
                        <a:ext cx="685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938713" y="44450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楷体_GB2312" pitchFamily="49" charset="-122"/>
              </a:rPr>
              <a:t>故由莱布尼兹定理</a:t>
            </a:r>
            <a:r>
              <a:rPr lang="zh-CN" altLang="en-US">
                <a:latin typeface="楷体_GB2312" pitchFamily="49" charset="-122"/>
              </a:rPr>
              <a:t>知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1052513" y="406400"/>
          <a:ext cx="48339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3" imgW="4826000" imgH="965200" progId="Equation.3">
                  <p:embed/>
                </p:oleObj>
              </mc:Choice>
              <mc:Fallback>
                <p:oleObj name="Equation" r:id="rId13" imgW="4826000" imgH="965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06400"/>
                        <a:ext cx="48339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3414713" y="1549400"/>
          <a:ext cx="48768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15" imgW="75540600" imgH="21120120" progId="Equation.3">
                  <p:embed/>
                </p:oleObj>
              </mc:Choice>
              <mc:Fallback>
                <p:oleObj name="Equation" r:id="rId15" imgW="75540600" imgH="211201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1549400"/>
                        <a:ext cx="4876800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8291513" y="2159000"/>
            <a:ext cx="65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&lt; 0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823913" y="551180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楷体_GB2312" pitchFamily="49" charset="-122"/>
              </a:rPr>
              <a:t>原级数收敛</a:t>
            </a:r>
            <a:r>
              <a:rPr lang="zh-CN" altLang="en-US">
                <a:latin typeface="楷体_GB2312" pitchFamily="49" charset="-122"/>
              </a:rPr>
              <a:t> </a:t>
            </a:r>
            <a:r>
              <a:rPr lang="zh-CN" altLang="zh-CN">
                <a:latin typeface="楷体_GB2312" pitchFamily="49" charset="-122"/>
              </a:rPr>
              <a:t>.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12301" name="Rectangle 15"/>
          <p:cNvSpPr>
            <a:spLocks noGrp="1" noChangeArrowheads="1"/>
          </p:cNvSpPr>
          <p:nvPr>
            <p:ph type="title"/>
          </p:nvPr>
        </p:nvSpPr>
        <p:spPr>
          <a:xfrm>
            <a:off x="454025" y="617538"/>
            <a:ext cx="646113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8" grpId="0" autoUpdateAnimBg="0"/>
      <p:bldP spid="104461" grpId="0" autoUpdateAnimBg="0"/>
      <p:bldP spid="1044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sp>
        <p:nvSpPr>
          <p:cNvPr id="47221" name="Text Box 117"/>
          <p:cNvSpPr txBox="1">
            <a:spLocks noChangeArrowheads="1"/>
          </p:cNvSpPr>
          <p:nvPr/>
        </p:nvSpPr>
        <p:spPr bwMode="auto">
          <a:xfrm>
            <a:off x="228600" y="2895600"/>
            <a:ext cx="685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3314" name="Object 126"/>
          <p:cNvGraphicFramePr>
            <a:graphicFrameLocks noChangeAspect="1"/>
          </p:cNvGraphicFramePr>
          <p:nvPr/>
        </p:nvGraphicFramePr>
        <p:xfrm>
          <a:off x="609600" y="762000"/>
          <a:ext cx="62484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3" imgW="83258280" imgH="13804920" progId="Equation.3">
                  <p:embed/>
                </p:oleObj>
              </mc:Choice>
              <mc:Fallback>
                <p:oleObj name="Equation" r:id="rId3" imgW="83258280" imgH="13804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62484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27"/>
          <p:cNvGraphicFramePr>
            <a:graphicFrameLocks noChangeAspect="1"/>
          </p:cNvGraphicFramePr>
          <p:nvPr/>
        </p:nvGraphicFramePr>
        <p:xfrm>
          <a:off x="609600" y="1752600"/>
          <a:ext cx="7239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5" imgW="98694000" imgH="12992040" progId="Equation.3">
                  <p:embed/>
                </p:oleObj>
              </mc:Choice>
              <mc:Fallback>
                <p:oleObj name="Equation" r:id="rId5" imgW="98694000" imgH="12992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72390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28"/>
          <p:cNvSpPr txBox="1">
            <a:spLocks noChangeArrowheads="1"/>
          </p:cNvSpPr>
          <p:nvPr/>
        </p:nvSpPr>
        <p:spPr bwMode="auto">
          <a:xfrm>
            <a:off x="914400" y="3048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判定下列级数的敛散性 </a:t>
            </a:r>
            <a:r>
              <a:rPr lang="en-US" altLang="zh-CN"/>
              <a:t>.</a:t>
            </a: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1066800" y="2743200"/>
            <a:ext cx="6111875" cy="908050"/>
            <a:chOff x="672" y="1728"/>
            <a:chExt cx="3850" cy="572"/>
          </a:xfrm>
        </p:grpSpPr>
        <p:sp>
          <p:nvSpPr>
            <p:cNvPr id="13330" name="Text Box 129"/>
            <p:cNvSpPr txBox="1">
              <a:spLocks noChangeArrowheads="1"/>
            </p:cNvSpPr>
            <p:nvPr/>
          </p:nvSpPr>
          <p:spPr bwMode="auto">
            <a:xfrm>
              <a:off x="672" y="1872"/>
              <a:ext cx="38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级数 </a:t>
              </a:r>
              <a:r>
                <a:rPr lang="en-US" altLang="zh-CN"/>
                <a:t>1) </a:t>
              </a:r>
              <a:r>
                <a:rPr lang="zh-CN" altLang="en-US"/>
                <a:t>为交错级数，且               满足</a:t>
              </a:r>
            </a:p>
          </p:txBody>
        </p:sp>
        <p:graphicFrame>
          <p:nvGraphicFramePr>
            <p:cNvPr id="13320" name="Object 130"/>
            <p:cNvGraphicFramePr>
              <a:graphicFrameLocks noChangeAspect="1"/>
            </p:cNvGraphicFramePr>
            <p:nvPr/>
          </p:nvGraphicFramePr>
          <p:xfrm>
            <a:off x="3120" y="1728"/>
            <a:ext cx="76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Equation" r:id="rId7" imgW="17453880" imgH="12992040" progId="Equation.3">
                    <p:embed/>
                  </p:oleObj>
                </mc:Choice>
                <mc:Fallback>
                  <p:oleObj name="Equation" r:id="rId7" imgW="17453880" imgH="12992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728"/>
                          <a:ext cx="768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235" name="Text Box 131"/>
          <p:cNvSpPr txBox="1">
            <a:spLocks noChangeArrowheads="1"/>
          </p:cNvSpPr>
          <p:nvPr/>
        </p:nvSpPr>
        <p:spPr bwMode="auto">
          <a:xfrm>
            <a:off x="1143000" y="3657600"/>
            <a:ext cx="6346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莱布尼兹定理的条件， 故</a:t>
            </a:r>
            <a:r>
              <a:rPr lang="zh-CN" altLang="zh-CN">
                <a:latin typeface="楷体_GB2312" pitchFamily="49" charset="-122"/>
              </a:rPr>
              <a:t>原级数收敛</a:t>
            </a:r>
            <a:r>
              <a:rPr lang="zh-CN" altLang="en-US">
                <a:latin typeface="楷体_GB2312" pitchFamily="49" charset="-122"/>
              </a:rPr>
              <a:t> </a:t>
            </a:r>
            <a:r>
              <a:rPr lang="zh-CN" altLang="zh-CN">
                <a:latin typeface="楷体_GB2312" pitchFamily="49" charset="-122"/>
              </a:rPr>
              <a:t>.</a:t>
            </a:r>
            <a:endParaRPr lang="en-US" altLang="zh-CN"/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533400" y="4267200"/>
            <a:ext cx="7010400" cy="908050"/>
            <a:chOff x="336" y="2688"/>
            <a:chExt cx="4416" cy="572"/>
          </a:xfrm>
        </p:grpSpPr>
        <p:sp>
          <p:nvSpPr>
            <p:cNvPr id="13329" name="Text Box 132"/>
            <p:cNvSpPr txBox="1">
              <a:spLocks noChangeArrowheads="1"/>
            </p:cNvSpPr>
            <p:nvPr/>
          </p:nvSpPr>
          <p:spPr bwMode="auto">
            <a:xfrm>
              <a:off x="336" y="2832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级数 </a:t>
              </a:r>
              <a:r>
                <a:rPr lang="en-US" altLang="zh-CN"/>
                <a:t>2) </a:t>
              </a:r>
              <a:r>
                <a:rPr lang="zh-CN" altLang="en-US"/>
                <a:t>也为交错级数，且                 满足</a:t>
              </a:r>
            </a:p>
          </p:txBody>
        </p:sp>
        <p:graphicFrame>
          <p:nvGraphicFramePr>
            <p:cNvPr id="13319" name="Object 133"/>
            <p:cNvGraphicFramePr>
              <a:graphicFrameLocks noChangeAspect="1"/>
            </p:cNvGraphicFramePr>
            <p:nvPr/>
          </p:nvGraphicFramePr>
          <p:xfrm>
            <a:off x="2976" y="2688"/>
            <a:ext cx="875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9" imgW="19891080" imgH="12992040" progId="Equation.3">
                    <p:embed/>
                  </p:oleObj>
                </mc:Choice>
                <mc:Fallback>
                  <p:oleObj name="Equation" r:id="rId9" imgW="19891080" imgH="12992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88"/>
                          <a:ext cx="875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238" name="Object 134"/>
          <p:cNvGraphicFramePr>
            <a:graphicFrameLocks noChangeAspect="1"/>
          </p:cNvGraphicFramePr>
          <p:nvPr/>
        </p:nvGraphicFramePr>
        <p:xfrm>
          <a:off x="990600" y="5410200"/>
          <a:ext cx="26368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1" imgW="37764000" imgH="14617800" progId="Equation.3">
                  <p:embed/>
                </p:oleObj>
              </mc:Choice>
              <mc:Fallback>
                <p:oleObj name="Equation" r:id="rId11" imgW="37764000" imgH="1461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263683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39" name="Object 135"/>
          <p:cNvGraphicFramePr>
            <a:graphicFrameLocks noChangeAspect="1"/>
          </p:cNvGraphicFramePr>
          <p:nvPr/>
        </p:nvGraphicFramePr>
        <p:xfrm>
          <a:off x="3657600" y="5410200"/>
          <a:ext cx="16732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3" imgW="23952960" imgH="12992040" progId="Equation.3">
                  <p:embed/>
                </p:oleObj>
              </mc:Choice>
              <mc:Fallback>
                <p:oleObj name="Equation" r:id="rId13" imgW="23952960" imgH="12992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16732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44" name="Text Box 140"/>
          <p:cNvSpPr txBox="1">
            <a:spLocks noChangeArrowheads="1"/>
          </p:cNvSpPr>
          <p:nvPr/>
        </p:nvSpPr>
        <p:spPr bwMode="auto">
          <a:xfrm>
            <a:off x="5334000" y="5638800"/>
            <a:ext cx="65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&lt; 1</a:t>
            </a:r>
          </a:p>
        </p:txBody>
      </p:sp>
      <p:sp>
        <p:nvSpPr>
          <p:cNvPr id="47245" name="Text Box 141"/>
          <p:cNvSpPr txBox="1">
            <a:spLocks noChangeArrowheads="1"/>
          </p:cNvSpPr>
          <p:nvPr/>
        </p:nvSpPr>
        <p:spPr bwMode="auto">
          <a:xfrm>
            <a:off x="6232525" y="55308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47246" name="Object 142"/>
          <p:cNvGraphicFramePr>
            <a:graphicFrameLocks noChangeAspect="1"/>
          </p:cNvGraphicFramePr>
          <p:nvPr/>
        </p:nvGraphicFramePr>
        <p:xfrm>
          <a:off x="6781800" y="5562600"/>
          <a:ext cx="1833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5" imgW="22328280" imgH="7302600" progId="Equation.3">
                  <p:embed/>
                </p:oleObj>
              </mc:Choice>
              <mc:Fallback>
                <p:oleObj name="Equation" r:id="rId15" imgW="22328280" imgH="730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562600"/>
                        <a:ext cx="183356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21" grpId="0" autoUpdateAnimBg="0"/>
      <p:bldP spid="47235" grpId="0" autoUpdateAnimBg="0"/>
      <p:bldP spid="47244" grpId="0" autoUpdateAnimBg="0"/>
      <p:bldP spid="4724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12954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另外，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371600" y="457200"/>
          <a:ext cx="2590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" imgW="34920360" imgH="12992040" progId="Equation.3">
                  <p:embed/>
                </p:oleObj>
              </mc:Choice>
              <mc:Fallback>
                <p:oleObj name="Equation" r:id="rId3" imgW="34920360" imgH="12992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"/>
                        <a:ext cx="25908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3886200" y="739775"/>
          <a:ext cx="762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5" imgW="10142280" imgH="5676840" progId="Equation.3">
                  <p:embed/>
                </p:oleObj>
              </mc:Choice>
              <mc:Fallback>
                <p:oleObj name="Equation" r:id="rId5" imgW="10142280" imgH="56768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739775"/>
                        <a:ext cx="762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41325" y="1514475"/>
            <a:ext cx="679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所以原级数也满足莱布尼兹条件，故收敛 </a:t>
            </a:r>
            <a:r>
              <a:rPr lang="en-US" altLang="zh-CN"/>
              <a:t>.</a:t>
            </a: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914400" y="3048000"/>
          <a:ext cx="15938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7" imgW="21515760" imgH="13804920" progId="Equation.3">
                  <p:embed/>
                </p:oleObj>
              </mc:Choice>
              <mc:Fallback>
                <p:oleObj name="Equation" r:id="rId7" imgW="21515760" imgH="138049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15938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3276600" y="2971800"/>
          <a:ext cx="1981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9" imgW="24765480" imgH="13398480" progId="Equation.3">
                  <p:embed/>
                </p:oleObj>
              </mc:Choice>
              <mc:Fallback>
                <p:oleObj name="Equation" r:id="rId9" imgW="24765480" imgH="13398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1981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7239000" y="4419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7391400" y="5715000"/>
            <a:ext cx="1239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228600" y="23622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再问：上述级数各项取绝对值后所成的级数是否收敛 </a:t>
            </a:r>
            <a:r>
              <a:rPr lang="en-US" altLang="zh-CN">
                <a:solidFill>
                  <a:schemeClr val="tx2"/>
                </a:solidFill>
              </a:rPr>
              <a:t>?</a:t>
            </a:r>
          </a:p>
        </p:txBody>
      </p: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914400" y="4191000"/>
          <a:ext cx="167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11" imgW="698197" imgH="444307" progId="Equation.3">
                  <p:embed/>
                </p:oleObj>
              </mc:Choice>
              <mc:Fallback>
                <p:oleObj name="Equation" r:id="rId11" imgW="698197" imgH="44430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1676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2667000" y="4191000"/>
          <a:ext cx="18811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3" imgW="774364" imgH="431613" progId="Equation.3">
                  <p:embed/>
                </p:oleObj>
              </mc:Choice>
              <mc:Fallback>
                <p:oleObj name="Equation" r:id="rId13" imgW="774364" imgH="4316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1881188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2" name="Object 18"/>
          <p:cNvGraphicFramePr>
            <a:graphicFrameLocks noChangeAspect="1"/>
          </p:cNvGraphicFramePr>
          <p:nvPr/>
        </p:nvGraphicFramePr>
        <p:xfrm>
          <a:off x="4495800" y="4191000"/>
          <a:ext cx="2632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15" imgW="1104900" imgH="431800" progId="Equation.3">
                  <p:embed/>
                </p:oleObj>
              </mc:Choice>
              <mc:Fallback>
                <p:oleObj name="Equation" r:id="rId15" imgW="11049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91000"/>
                        <a:ext cx="26320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304800" y="4495800"/>
            <a:ext cx="481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1)</a:t>
            </a:r>
          </a:p>
        </p:txBody>
      </p:sp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914400" y="5486400"/>
          <a:ext cx="167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17" imgW="698197" imgH="444307" progId="Equation.3">
                  <p:embed/>
                </p:oleObj>
              </mc:Choice>
              <mc:Fallback>
                <p:oleObj name="Equation" r:id="rId17" imgW="698197" imgH="44430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1676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2590800" y="5486400"/>
          <a:ext cx="23447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18" imgW="965200" imgH="419100" progId="Equation.3">
                  <p:embed/>
                </p:oleObj>
              </mc:Choice>
              <mc:Fallback>
                <p:oleObj name="Equation" r:id="rId18" imgW="965200" imgH="4191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23447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304800" y="5791200"/>
            <a:ext cx="481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2)</a:t>
            </a:r>
          </a:p>
        </p:txBody>
      </p:sp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4953000" y="5461000"/>
          <a:ext cx="2362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20" imgW="964781" imgH="406224" progId="Equation.3">
                  <p:embed/>
                </p:oleObj>
              </mc:Choice>
              <mc:Fallback>
                <p:oleObj name="Equation" r:id="rId20" imgW="964781" imgH="40622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61000"/>
                        <a:ext cx="23622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utoUpdateAnimBg="0"/>
      <p:bldP spid="103437" grpId="0" autoUpdateAnimBg="0"/>
      <p:bldP spid="103438" grpId="0" autoUpdateAnimBg="0"/>
      <p:bldP spid="103439" grpId="0" autoUpdateAnimBg="0"/>
      <p:bldP spid="103443" grpId="0" autoUpdateAnimBg="0"/>
      <p:bldP spid="1034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556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z="2400" smtClean="0"/>
              <a:t>272                      </a:t>
            </a:r>
            <a:r>
              <a:rPr lang="en-US" altLang="zh-CN" sz="5400"/>
              <a:t>5</a:t>
            </a:r>
            <a:endParaRPr lang="en-US" altLang="zh-CN" sz="320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323528" y="317865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思考题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:</a:t>
            </a:r>
            <a:endParaRPr lang="en-US" altLang="zh-CN" b="0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98280"/>
              </p:ext>
            </p:extLst>
          </p:nvPr>
        </p:nvGraphicFramePr>
        <p:xfrm>
          <a:off x="827584" y="3635853"/>
          <a:ext cx="74374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2781000" imgH="914400" progId="Equation.DSMT4">
                  <p:embed/>
                </p:oleObj>
              </mc:Choice>
              <mc:Fallback>
                <p:oleObj name="Equation" r:id="rId3" imgW="27810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35853"/>
                        <a:ext cx="7437438" cy="240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9530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二、交错级数及其审敛法</a:t>
            </a:r>
          </a:p>
        </p:txBody>
      </p:sp>
      <p:sp>
        <p:nvSpPr>
          <p:cNvPr id="7426" name="Text Box 258"/>
          <p:cNvSpPr txBox="1">
            <a:spLocks noChangeArrowheads="1"/>
          </p:cNvSpPr>
          <p:nvPr/>
        </p:nvSpPr>
        <p:spPr bwMode="auto">
          <a:xfrm>
            <a:off x="914400" y="1143000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各项是正负交错的级数称为</a:t>
            </a:r>
            <a:r>
              <a:rPr lang="zh-CN" altLang="en-US">
                <a:solidFill>
                  <a:schemeClr val="tx2"/>
                </a:solidFill>
              </a:rPr>
              <a:t>交错级数</a:t>
            </a:r>
            <a:r>
              <a:rPr lang="en-US" altLang="zh-CN"/>
              <a:t>,  </a:t>
            </a:r>
            <a:r>
              <a:rPr lang="zh-CN" altLang="en-US"/>
              <a:t>形如 </a:t>
            </a:r>
          </a:p>
        </p:txBody>
      </p:sp>
      <p:graphicFrame>
        <p:nvGraphicFramePr>
          <p:cNvPr id="7455" name="Object 287"/>
          <p:cNvGraphicFramePr>
            <a:graphicFrameLocks noChangeAspect="1"/>
          </p:cNvGraphicFramePr>
          <p:nvPr/>
        </p:nvGraphicFramePr>
        <p:xfrm>
          <a:off x="1447800" y="2667000"/>
          <a:ext cx="2416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30045960" imgH="13398480" progId="Equation.3">
                  <p:embed/>
                </p:oleObj>
              </mc:Choice>
              <mc:Fallback>
                <p:oleObj name="Equation" r:id="rId3" imgW="30045960" imgH="13398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416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6" name="Text Box 288"/>
          <p:cNvSpPr txBox="1">
            <a:spLocks noChangeArrowheads="1"/>
          </p:cNvSpPr>
          <p:nvPr/>
        </p:nvSpPr>
        <p:spPr bwMode="auto">
          <a:xfrm>
            <a:off x="533400" y="2895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记为</a:t>
            </a:r>
          </a:p>
        </p:txBody>
      </p:sp>
      <p:graphicFrame>
        <p:nvGraphicFramePr>
          <p:cNvPr id="7462" name="Object 2207"/>
          <p:cNvGraphicFramePr>
            <a:graphicFrameLocks noChangeAspect="1"/>
          </p:cNvGraphicFramePr>
          <p:nvPr/>
        </p:nvGraphicFramePr>
        <p:xfrm>
          <a:off x="642938" y="1928813"/>
          <a:ext cx="69135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5" imgW="2971800" imgH="241300" progId="Equation.3">
                  <p:embed/>
                </p:oleObj>
              </mc:Choice>
              <mc:Fallback>
                <p:oleObj name="公式" r:id="rId5" imgW="2971800" imgH="241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928813"/>
                        <a:ext cx="69135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6" grpId="0" autoUpdateAnimBg="0"/>
      <p:bldP spid="74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23" name="Object 2207"/>
          <p:cNvGraphicFramePr>
            <a:graphicFrameLocks noChangeAspect="1"/>
          </p:cNvGraphicFramePr>
          <p:nvPr/>
        </p:nvGraphicFramePr>
        <p:xfrm>
          <a:off x="1066800" y="762000"/>
          <a:ext cx="61737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2654300" imgH="419100" progId="Equation.3">
                  <p:embed/>
                </p:oleObj>
              </mc:Choice>
              <mc:Fallback>
                <p:oleObj name="Equation" r:id="rId3" imgW="26543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62000"/>
                        <a:ext cx="6173788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2209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2438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莱布尼兹定理</a:t>
            </a:r>
            <a:endParaRPr lang="zh-CN" altLang="en-US" smtClean="0"/>
          </a:p>
        </p:txBody>
      </p:sp>
      <p:sp>
        <p:nvSpPr>
          <p:cNvPr id="62626" name="Text Box 2210"/>
          <p:cNvSpPr txBox="1">
            <a:spLocks noChangeArrowheads="1"/>
          </p:cNvSpPr>
          <p:nvPr/>
        </p:nvSpPr>
        <p:spPr bwMode="auto">
          <a:xfrm>
            <a:off x="304800" y="32766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62627" name="Object 2211"/>
          <p:cNvGraphicFramePr>
            <a:graphicFrameLocks noChangeAspect="1"/>
          </p:cNvGraphicFramePr>
          <p:nvPr/>
        </p:nvGraphicFramePr>
        <p:xfrm>
          <a:off x="2514600" y="3276600"/>
          <a:ext cx="49403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69041160" imgH="7302600" progId="Equation.3">
                  <p:embed/>
                </p:oleObj>
              </mc:Choice>
              <mc:Fallback>
                <p:oleObj name="Equation" r:id="rId5" imgW="69041160" imgH="730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49403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28" name="Object 2212"/>
          <p:cNvGraphicFramePr>
            <a:graphicFrameLocks noChangeAspect="1"/>
          </p:cNvGraphicFramePr>
          <p:nvPr/>
        </p:nvGraphicFramePr>
        <p:xfrm>
          <a:off x="2209800" y="4038600"/>
          <a:ext cx="5791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82039680" imgH="7302600" progId="Equation.3">
                  <p:embed/>
                </p:oleObj>
              </mc:Choice>
              <mc:Fallback>
                <p:oleObj name="Equation" r:id="rId7" imgW="82039680" imgH="730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5791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31" name="Object 2215"/>
          <p:cNvGraphicFramePr>
            <a:graphicFrameLocks noChangeAspect="1"/>
          </p:cNvGraphicFramePr>
          <p:nvPr/>
        </p:nvGraphicFramePr>
        <p:xfrm>
          <a:off x="8001000" y="4038600"/>
          <a:ext cx="76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9" imgW="11360880" imgH="7302600" progId="Equation.3">
                  <p:embed/>
                </p:oleObj>
              </mc:Choice>
              <mc:Fallback>
                <p:oleObj name="Equation" r:id="rId9" imgW="11360880" imgH="730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38600"/>
                        <a:ext cx="762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32" name="Text Box 2216"/>
          <p:cNvSpPr txBox="1">
            <a:spLocks noChangeArrowheads="1"/>
          </p:cNvSpPr>
          <p:nvPr/>
        </p:nvSpPr>
        <p:spPr bwMode="auto">
          <a:xfrm>
            <a:off x="304800" y="4038600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另一方面</a:t>
            </a:r>
            <a:r>
              <a:rPr lang="en-US" altLang="zh-CN"/>
              <a:t>, </a:t>
            </a:r>
          </a:p>
        </p:txBody>
      </p:sp>
      <p:sp>
        <p:nvSpPr>
          <p:cNvPr id="62634" name="Text Box 2218"/>
          <p:cNvSpPr txBox="1">
            <a:spLocks noChangeArrowheads="1"/>
          </p:cNvSpPr>
          <p:nvPr/>
        </p:nvSpPr>
        <p:spPr bwMode="auto">
          <a:xfrm>
            <a:off x="363538" y="5229225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从中易见</a:t>
            </a:r>
            <a:r>
              <a:rPr lang="en-US" altLang="zh-CN"/>
              <a:t>, </a:t>
            </a:r>
          </a:p>
        </p:txBody>
      </p:sp>
      <p:graphicFrame>
        <p:nvGraphicFramePr>
          <p:cNvPr id="62639" name="Object 2223"/>
          <p:cNvGraphicFramePr>
            <a:graphicFrameLocks noChangeAspect="1"/>
          </p:cNvGraphicFramePr>
          <p:nvPr/>
        </p:nvGraphicFramePr>
        <p:xfrm>
          <a:off x="469900" y="2438400"/>
          <a:ext cx="7578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公式" r:id="rId11" imgW="98287560" imgH="7302600" progId="Equation.3">
                  <p:embed/>
                </p:oleObj>
              </mc:Choice>
              <mc:Fallback>
                <p:oleObj name="公式" r:id="rId11" imgW="98287560" imgH="730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438400"/>
                        <a:ext cx="75787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40" name="Object 2224"/>
          <p:cNvGraphicFramePr>
            <a:graphicFrameLocks noChangeAspect="1"/>
          </p:cNvGraphicFramePr>
          <p:nvPr/>
        </p:nvGraphicFramePr>
        <p:xfrm>
          <a:off x="533400" y="1676400"/>
          <a:ext cx="7772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13" imgW="101537280" imgH="8521560" progId="Equation.3">
                  <p:embed/>
                </p:oleObj>
              </mc:Choice>
              <mc:Fallback>
                <p:oleObj name="Equation" r:id="rId13" imgW="101537280" imgH="85215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772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41" name="Text Box 2225"/>
          <p:cNvSpPr txBox="1">
            <a:spLocks noChangeArrowheads="1"/>
          </p:cNvSpPr>
          <p:nvPr/>
        </p:nvSpPr>
        <p:spPr bwMode="auto">
          <a:xfrm>
            <a:off x="1066800" y="3276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一方面，</a:t>
            </a:r>
          </a:p>
        </p:txBody>
      </p:sp>
      <p:sp>
        <p:nvSpPr>
          <p:cNvPr id="62642" name="Text Box 2226"/>
          <p:cNvSpPr txBox="1">
            <a:spLocks noChangeArrowheads="1"/>
          </p:cNvSpPr>
          <p:nvPr/>
        </p:nvSpPr>
        <p:spPr bwMode="auto">
          <a:xfrm>
            <a:off x="652463" y="5905500"/>
            <a:ext cx="6015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故数列</a:t>
            </a:r>
            <a:r>
              <a:rPr lang="en-US" altLang="zh-CN"/>
              <a:t>{ </a:t>
            </a:r>
            <a:r>
              <a:rPr lang="en-US" altLang="zh-CN" i="1"/>
              <a:t>s</a:t>
            </a:r>
            <a:r>
              <a:rPr lang="en-US" altLang="zh-CN" sz="2400" baseline="-25000"/>
              <a:t>2</a:t>
            </a:r>
            <a:r>
              <a:rPr lang="en-US" altLang="zh-CN" i="1" baseline="-25000"/>
              <a:t>n </a:t>
            </a:r>
            <a:r>
              <a:rPr lang="en-US" altLang="zh-CN"/>
              <a:t>}</a:t>
            </a:r>
            <a:r>
              <a:rPr lang="zh-CN" altLang="en-US"/>
              <a:t>有极限存在，不妨设为</a:t>
            </a:r>
            <a:r>
              <a:rPr lang="en-US" altLang="zh-CN" i="1"/>
              <a:t>s </a:t>
            </a:r>
            <a:r>
              <a:rPr lang="en-US" altLang="zh-CN"/>
              <a:t>. </a:t>
            </a:r>
          </a:p>
        </p:txBody>
      </p:sp>
      <p:sp>
        <p:nvSpPr>
          <p:cNvPr id="62643" name="Rectangle 2227"/>
          <p:cNvSpPr>
            <a:spLocks noChangeArrowheads="1"/>
          </p:cNvSpPr>
          <p:nvPr/>
        </p:nvSpPr>
        <p:spPr bwMode="auto">
          <a:xfrm>
            <a:off x="2268538" y="5229225"/>
            <a:ext cx="543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数列</a:t>
            </a:r>
            <a:r>
              <a:rPr lang="en-US" altLang="zh-CN"/>
              <a:t>{ </a:t>
            </a:r>
            <a:r>
              <a:rPr lang="en-US" altLang="zh-CN" i="1"/>
              <a:t>s</a:t>
            </a:r>
            <a:r>
              <a:rPr lang="en-US" altLang="zh-CN" sz="2400" baseline="-25000"/>
              <a:t>2</a:t>
            </a:r>
            <a:r>
              <a:rPr lang="en-US" altLang="zh-CN" i="1" baseline="-25000"/>
              <a:t>n </a:t>
            </a:r>
            <a:r>
              <a:rPr lang="en-US" altLang="zh-CN"/>
              <a:t>}</a:t>
            </a:r>
            <a:r>
              <a:rPr lang="zh-CN" altLang="en-US"/>
              <a:t>是单调增加的有界数列</a:t>
            </a:r>
            <a:r>
              <a:rPr lang="en-US" altLang="zh-CN"/>
              <a:t>, </a:t>
            </a:r>
          </a:p>
        </p:txBody>
      </p:sp>
      <p:graphicFrame>
        <p:nvGraphicFramePr>
          <p:cNvPr id="62647" name="Object 2207"/>
          <p:cNvGraphicFramePr>
            <a:graphicFrameLocks noChangeAspect="1"/>
          </p:cNvGraphicFramePr>
          <p:nvPr/>
        </p:nvGraphicFramePr>
        <p:xfrm>
          <a:off x="7500938" y="3357563"/>
          <a:ext cx="5603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公式" r:id="rId15" imgW="241091" imgH="177646" progId="Equation.3">
                  <p:embed/>
                </p:oleObj>
              </mc:Choice>
              <mc:Fallback>
                <p:oleObj name="公式" r:id="rId15" imgW="241091" imgH="17764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357563"/>
                        <a:ext cx="560387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48" name="Object 2232"/>
          <p:cNvGraphicFramePr>
            <a:graphicFrameLocks noChangeAspect="1"/>
          </p:cNvGraphicFramePr>
          <p:nvPr/>
        </p:nvGraphicFramePr>
        <p:xfrm>
          <a:off x="2714625" y="4572000"/>
          <a:ext cx="679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公式" r:id="rId17" imgW="291847" imgH="215713" progId="Equation.3">
                  <p:embed/>
                </p:oleObj>
              </mc:Choice>
              <mc:Fallback>
                <p:oleObj name="公式" r:id="rId17" imgW="291847" imgH="2157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572000"/>
                        <a:ext cx="6794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26" grpId="0" autoUpdateAnimBg="0"/>
      <p:bldP spid="62632" grpId="0" autoUpdateAnimBg="0"/>
      <p:bldP spid="62634" grpId="0" autoUpdateAnimBg="0"/>
      <p:bldP spid="62641" grpId="0" autoUpdateAnimBg="0"/>
      <p:bldP spid="62642" grpId="0" autoUpdateAnimBg="0"/>
      <p:bldP spid="626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304800" y="1724025"/>
            <a:ext cx="843915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即原级数的前奇数项的和与前偶数项的和趋于同一极</a:t>
            </a:r>
          </a:p>
          <a:p>
            <a:pPr>
              <a:lnSpc>
                <a:spcPct val="130000"/>
              </a:lnSpc>
            </a:pPr>
            <a:r>
              <a:rPr lang="zh-CN" altLang="en-US"/>
              <a:t>限 </a:t>
            </a:r>
            <a:r>
              <a:rPr lang="en-US" altLang="zh-CN" i="1"/>
              <a:t>s</a:t>
            </a:r>
            <a:r>
              <a:rPr lang="en-US" altLang="zh-CN"/>
              <a:t>,  </a:t>
            </a:r>
            <a:r>
              <a:rPr lang="zh-CN" altLang="en-US"/>
              <a:t>故原级数的部分和 </a:t>
            </a:r>
            <a:r>
              <a:rPr lang="en-US" altLang="zh-CN" i="1"/>
              <a:t>s</a:t>
            </a:r>
            <a:r>
              <a:rPr lang="en-US" altLang="zh-CN" i="1" baseline="-25000"/>
              <a:t>n </a:t>
            </a:r>
            <a:r>
              <a:rPr lang="zh-CN" altLang="en-US"/>
              <a:t>有极限 </a:t>
            </a:r>
            <a:r>
              <a:rPr lang="en-US" altLang="zh-CN" i="1"/>
              <a:t>s</a:t>
            </a:r>
            <a:r>
              <a:rPr lang="en-US" altLang="zh-CN"/>
              <a:t> ,  </a:t>
            </a:r>
            <a:r>
              <a:rPr lang="zh-CN" altLang="en-US"/>
              <a:t>即原级数收敛于</a:t>
            </a:r>
          </a:p>
          <a:p>
            <a:pPr>
              <a:lnSpc>
                <a:spcPct val="130000"/>
              </a:lnSpc>
            </a:pPr>
            <a:r>
              <a:rPr lang="en-US" altLang="zh-CN" i="1"/>
              <a:t>s 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41325" y="37782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余项</a:t>
            </a:r>
          </a:p>
        </p:txBody>
      </p:sp>
      <p:graphicFrame>
        <p:nvGraphicFramePr>
          <p:cNvPr id="68656" name="Object 48"/>
          <p:cNvGraphicFramePr>
            <a:graphicFrameLocks noChangeAspect="1"/>
          </p:cNvGraphicFramePr>
          <p:nvPr/>
        </p:nvGraphicFramePr>
        <p:xfrm>
          <a:off x="1447800" y="3810000"/>
          <a:ext cx="3708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1562100" imgH="228600" progId="Equation.3">
                  <p:embed/>
                </p:oleObj>
              </mc:Choice>
              <mc:Fallback>
                <p:oleObj name="Equation" r:id="rId3" imgW="15621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3708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7" name="Object 49"/>
          <p:cNvGraphicFramePr>
            <a:graphicFrameLocks noChangeAspect="1"/>
          </p:cNvGraphicFramePr>
          <p:nvPr/>
        </p:nvGraphicFramePr>
        <p:xfrm>
          <a:off x="1189038" y="4572000"/>
          <a:ext cx="3719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1524000" imgH="228600" progId="Equation.3">
                  <p:embed/>
                </p:oleObj>
              </mc:Choice>
              <mc:Fallback>
                <p:oleObj name="Equation" r:id="rId5" imgW="15240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572000"/>
                        <a:ext cx="371951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381000" y="5181600"/>
            <a:ext cx="79248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</a:rPr>
              <a:t>上式右端仍是一个交错级数，它仍满足收敛的两个条件 </a:t>
            </a:r>
            <a:r>
              <a:rPr lang="en-US" altLang="zh-CN"/>
              <a:t>(1) (2) </a:t>
            </a:r>
            <a:r>
              <a:rPr lang="en-US" altLang="zh-CN">
                <a:latin typeface="楷体_GB2312" pitchFamily="49" charset="-122"/>
              </a:rPr>
              <a:t>, </a:t>
            </a:r>
            <a:endParaRPr lang="en-US" altLang="zh-CN" b="0">
              <a:latin typeface="楷体_GB2312" pitchFamily="49" charset="-122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581400" y="5867400"/>
            <a:ext cx="2895600" cy="519113"/>
            <a:chOff x="2736" y="3312"/>
            <a:chExt cx="1824" cy="327"/>
          </a:xfrm>
        </p:grpSpPr>
        <p:graphicFrame>
          <p:nvGraphicFramePr>
            <p:cNvPr id="3079" name="Object 51"/>
            <p:cNvGraphicFramePr>
              <a:graphicFrameLocks noChangeAspect="1"/>
            </p:cNvGraphicFramePr>
            <p:nvPr/>
          </p:nvGraphicFramePr>
          <p:xfrm>
            <a:off x="3504" y="3312"/>
            <a:ext cx="105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7" imgW="749300" imgH="228600" progId="Equation.3">
                    <p:embed/>
                  </p:oleObj>
                </mc:Choice>
                <mc:Fallback>
                  <p:oleObj name="Equation" r:id="rId7" imgW="749300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312"/>
                          <a:ext cx="1056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Rectangle 53"/>
            <p:cNvSpPr>
              <a:spLocks noChangeArrowheads="1"/>
            </p:cNvSpPr>
            <p:nvPr/>
          </p:nvSpPr>
          <p:spPr bwMode="auto">
            <a:xfrm>
              <a:off x="2736" y="331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</a:rPr>
                <a:t>故其和</a:t>
              </a:r>
            </a:p>
          </p:txBody>
        </p:sp>
      </p:grpSp>
      <p:graphicFrame>
        <p:nvGraphicFramePr>
          <p:cNvPr id="68663" name="Object 55"/>
          <p:cNvGraphicFramePr>
            <a:graphicFrameLocks noChangeAspect="1"/>
          </p:cNvGraphicFramePr>
          <p:nvPr/>
        </p:nvGraphicFramePr>
        <p:xfrm>
          <a:off x="304800" y="349250"/>
          <a:ext cx="3048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9" imgW="1193282" imgH="266584" progId="Equation.3">
                  <p:embed/>
                </p:oleObj>
              </mc:Choice>
              <mc:Fallback>
                <p:oleObj name="Equation" r:id="rId9" imgW="1193282" imgH="26658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9250"/>
                        <a:ext cx="30480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4" name="Object 56"/>
          <p:cNvGraphicFramePr>
            <a:graphicFrameLocks noChangeAspect="1"/>
          </p:cNvGraphicFramePr>
          <p:nvPr/>
        </p:nvGraphicFramePr>
        <p:xfrm>
          <a:off x="3810000" y="417513"/>
          <a:ext cx="36417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1" imgW="3886200" imgH="584200" progId="Equation.3">
                  <p:embed/>
                </p:oleObj>
              </mc:Choice>
              <mc:Fallback>
                <p:oleObj name="Equation" r:id="rId11" imgW="3886200" imgH="584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7513"/>
                        <a:ext cx="36417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5" name="Object 57"/>
          <p:cNvGraphicFramePr>
            <a:graphicFrameLocks noChangeAspect="1"/>
          </p:cNvGraphicFramePr>
          <p:nvPr/>
        </p:nvGraphicFramePr>
        <p:xfrm>
          <a:off x="1066800" y="1066800"/>
          <a:ext cx="5029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3" imgW="2082800" imgH="266700" progId="Equation.3">
                  <p:embed/>
                </p:oleObj>
              </mc:Choice>
              <mc:Fallback>
                <p:oleObj name="Equation" r:id="rId13" imgW="2082800" imgH="266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50292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6" name="Object 2207"/>
          <p:cNvGraphicFramePr>
            <a:graphicFrameLocks noChangeAspect="1"/>
          </p:cNvGraphicFramePr>
          <p:nvPr/>
        </p:nvGraphicFramePr>
        <p:xfrm>
          <a:off x="1214438" y="2928938"/>
          <a:ext cx="10334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15" imgW="444114" imgH="215713" progId="Equation.3">
                  <p:embed/>
                </p:oleObj>
              </mc:Choice>
              <mc:Fallback>
                <p:oleObj name="公式" r:id="rId15" imgW="444114" imgH="2157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928938"/>
                        <a:ext cx="103346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3" grpId="0" autoUpdateAnimBg="0"/>
      <p:bldP spid="68655" grpId="0" autoUpdateAnimBg="0"/>
      <p:bldP spid="686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3200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例如，交错级数</a:t>
            </a:r>
          </a:p>
        </p:txBody>
      </p:sp>
      <p:graphicFrame>
        <p:nvGraphicFramePr>
          <p:cNvPr id="4098" name="Object 264"/>
          <p:cNvGraphicFramePr>
            <a:graphicFrameLocks noChangeAspect="1"/>
          </p:cNvGraphicFramePr>
          <p:nvPr/>
        </p:nvGraphicFramePr>
        <p:xfrm>
          <a:off x="1676400" y="990600"/>
          <a:ext cx="5181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3" imgW="2132674" imgH="406224" progId="Equation.3">
                  <p:embed/>
                </p:oleObj>
              </mc:Choice>
              <mc:Fallback>
                <p:oleObj name="Equation" r:id="rId3" imgW="2132674" imgH="4062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51816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1" name="Text Box 265"/>
          <p:cNvSpPr txBox="1">
            <a:spLocks noChangeArrowheads="1"/>
          </p:cNvSpPr>
          <p:nvPr/>
        </p:nvSpPr>
        <p:spPr bwMode="auto">
          <a:xfrm>
            <a:off x="477838" y="2057400"/>
            <a:ext cx="3103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满足条件</a:t>
            </a:r>
          </a:p>
        </p:txBody>
      </p:sp>
      <p:graphicFrame>
        <p:nvGraphicFramePr>
          <p:cNvPr id="9482" name="Object 266"/>
          <p:cNvGraphicFramePr>
            <a:graphicFrameLocks noChangeAspect="1"/>
          </p:cNvGraphicFramePr>
          <p:nvPr/>
        </p:nvGraphicFramePr>
        <p:xfrm>
          <a:off x="1447800" y="2611438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5" imgW="1460500" imgH="838200" progId="Equation.3">
                  <p:embed/>
                </p:oleObj>
              </mc:Choice>
              <mc:Fallback>
                <p:oleObj name="Equation" r:id="rId5" imgW="1460500" imgH="838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11438"/>
                        <a:ext cx="1460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3" name="Text Box 267"/>
          <p:cNvSpPr txBox="1">
            <a:spLocks noChangeArrowheads="1"/>
          </p:cNvSpPr>
          <p:nvPr/>
        </p:nvSpPr>
        <p:spPr bwMode="auto">
          <a:xfrm>
            <a:off x="539750" y="4737100"/>
            <a:ext cx="426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所以它是收敛的</a:t>
            </a:r>
            <a:r>
              <a:rPr lang="en-US" altLang="zh-CN"/>
              <a:t>,</a:t>
            </a:r>
          </a:p>
        </p:txBody>
      </p:sp>
      <p:graphicFrame>
        <p:nvGraphicFramePr>
          <p:cNvPr id="9484" name="Object 268"/>
          <p:cNvGraphicFramePr>
            <a:graphicFrameLocks noChangeAspect="1"/>
          </p:cNvGraphicFramePr>
          <p:nvPr/>
        </p:nvGraphicFramePr>
        <p:xfrm>
          <a:off x="3429000" y="4821238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7" imgW="1586811" imgH="444307" progId="Equation.3">
                  <p:embed/>
                </p:oleObj>
              </mc:Choice>
              <mc:Fallback>
                <p:oleObj name="Equation" r:id="rId7" imgW="1586811" imgH="44430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21238"/>
                        <a:ext cx="158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5" name="Object 269"/>
          <p:cNvGraphicFramePr>
            <a:graphicFrameLocks noChangeAspect="1"/>
          </p:cNvGraphicFramePr>
          <p:nvPr/>
        </p:nvGraphicFramePr>
        <p:xfrm>
          <a:off x="3019425" y="2616200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9" imgW="1041400" imgH="838200" progId="Equation.3">
                  <p:embed/>
                </p:oleObj>
              </mc:Choice>
              <mc:Fallback>
                <p:oleObj name="Equation" r:id="rId9" imgW="10414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616200"/>
                        <a:ext cx="104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6" name="Object 270"/>
          <p:cNvGraphicFramePr>
            <a:graphicFrameLocks noChangeAspect="1"/>
          </p:cNvGraphicFramePr>
          <p:nvPr/>
        </p:nvGraphicFramePr>
        <p:xfrm>
          <a:off x="4191000" y="2844800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1" imgW="3035300" imgH="431800" progId="Equation.3">
                  <p:embed/>
                </p:oleObj>
              </mc:Choice>
              <mc:Fallback>
                <p:oleObj name="Equation" r:id="rId11" imgW="30353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44800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7" name="Object 271"/>
          <p:cNvGraphicFramePr>
            <a:graphicFrameLocks noChangeAspect="1"/>
          </p:cNvGraphicFramePr>
          <p:nvPr/>
        </p:nvGraphicFramePr>
        <p:xfrm>
          <a:off x="1400175" y="3878263"/>
          <a:ext cx="140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3" imgW="1409700" imgH="558800" progId="Equation.3">
                  <p:embed/>
                </p:oleObj>
              </mc:Choice>
              <mc:Fallback>
                <p:oleObj name="Equation" r:id="rId13" imgW="1409700" imgH="558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878263"/>
                        <a:ext cx="14097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8" name="Object 272"/>
          <p:cNvGraphicFramePr>
            <a:graphicFrameLocks noChangeAspect="1"/>
          </p:cNvGraphicFramePr>
          <p:nvPr/>
        </p:nvGraphicFramePr>
        <p:xfrm>
          <a:off x="2921000" y="36830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5" imgW="1104900" imgH="838200" progId="Equation.3">
                  <p:embed/>
                </p:oleObj>
              </mc:Choice>
              <mc:Fallback>
                <p:oleObj name="Equation" r:id="rId15" imgW="11049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683000"/>
                        <a:ext cx="110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9" name="Object 273"/>
          <p:cNvGraphicFramePr>
            <a:graphicFrameLocks noChangeAspect="1"/>
          </p:cNvGraphicFramePr>
          <p:nvPr/>
        </p:nvGraphicFramePr>
        <p:xfrm>
          <a:off x="4114800" y="3886200"/>
          <a:ext cx="628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17" imgW="253670" imgH="177569" progId="Equation.3">
                  <p:embed/>
                </p:oleObj>
              </mc:Choice>
              <mc:Fallback>
                <p:oleObj name="Equation" r:id="rId17" imgW="253670" imgH="17756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86200"/>
                        <a:ext cx="6286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0" name="Object 274"/>
          <p:cNvGraphicFramePr>
            <a:graphicFrameLocks noChangeAspect="1"/>
          </p:cNvGraphicFramePr>
          <p:nvPr/>
        </p:nvGraphicFramePr>
        <p:xfrm>
          <a:off x="539750" y="5489575"/>
          <a:ext cx="63373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公式" r:id="rId19" imgW="2616200" imgH="406400" progId="Equation.3">
                  <p:embed/>
                </p:oleObj>
              </mc:Choice>
              <mc:Fallback>
                <p:oleObj name="公式" r:id="rId19" imgW="2616200" imgH="406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89575"/>
                        <a:ext cx="63373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1" grpId="0" autoUpdateAnimBg="0"/>
      <p:bldP spid="94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4724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三、绝对收敛与条件收敛</a:t>
            </a:r>
          </a:p>
        </p:txBody>
      </p:sp>
      <p:sp>
        <p:nvSpPr>
          <p:cNvPr id="59468" name="Text Box 76"/>
          <p:cNvSpPr txBox="1">
            <a:spLocks noChangeArrowheads="1"/>
          </p:cNvSpPr>
          <p:nvPr/>
        </p:nvSpPr>
        <p:spPr bwMode="auto">
          <a:xfrm>
            <a:off x="762000" y="1143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正项和负项任意出现的级数称为任意项级数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59470" name="Object 78"/>
          <p:cNvGraphicFramePr>
            <a:graphicFrameLocks noChangeAspect="1"/>
          </p:cNvGraphicFramePr>
          <p:nvPr/>
        </p:nvGraphicFramePr>
        <p:xfrm>
          <a:off x="304800" y="1752600"/>
          <a:ext cx="70199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2946400" imgH="419100" progId="Equation.3">
                  <p:embed/>
                </p:oleObj>
              </mc:Choice>
              <mc:Fallback>
                <p:oleObj name="Equation" r:id="rId3" imgW="29464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7019925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2" name="Text Box 80"/>
          <p:cNvSpPr txBox="1">
            <a:spLocks noChangeArrowheads="1"/>
          </p:cNvSpPr>
          <p:nvPr/>
        </p:nvSpPr>
        <p:spPr bwMode="auto">
          <a:xfrm>
            <a:off x="7162800" y="19812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绝对收敛</a:t>
            </a:r>
            <a:r>
              <a:rPr lang="en-US" altLang="zh-CN"/>
              <a:t>;</a:t>
            </a:r>
          </a:p>
        </p:txBody>
      </p:sp>
      <p:graphicFrame>
        <p:nvGraphicFramePr>
          <p:cNvPr id="59471" name="Object 79"/>
          <p:cNvGraphicFramePr>
            <a:graphicFrameLocks noChangeAspect="1"/>
          </p:cNvGraphicFramePr>
          <p:nvPr/>
        </p:nvGraphicFramePr>
        <p:xfrm>
          <a:off x="304800" y="2667000"/>
          <a:ext cx="67849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2832100" imgH="419100" progId="Equation.3">
                  <p:embed/>
                </p:oleObj>
              </mc:Choice>
              <mc:Fallback>
                <p:oleObj name="Equation" r:id="rId5" imgW="28321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67849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3" name="Text Box 81"/>
          <p:cNvSpPr txBox="1">
            <a:spLocks noChangeArrowheads="1"/>
          </p:cNvSpPr>
          <p:nvPr/>
        </p:nvSpPr>
        <p:spPr bwMode="auto">
          <a:xfrm>
            <a:off x="7086600" y="2895600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条件收敛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59476" name="Rectangle 84"/>
          <p:cNvSpPr>
            <a:spLocks noChangeArrowheads="1"/>
          </p:cNvSpPr>
          <p:nvPr/>
        </p:nvSpPr>
        <p:spPr bwMode="auto">
          <a:xfrm>
            <a:off x="304800" y="4191000"/>
            <a:ext cx="16748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易见，</a:t>
            </a:r>
          </a:p>
        </p:txBody>
      </p:sp>
      <p:graphicFrame>
        <p:nvGraphicFramePr>
          <p:cNvPr id="59477" name="Object 85"/>
          <p:cNvGraphicFramePr>
            <a:graphicFrameLocks noChangeAspect="1"/>
          </p:cNvGraphicFramePr>
          <p:nvPr/>
        </p:nvGraphicFramePr>
        <p:xfrm>
          <a:off x="1371600" y="4038600"/>
          <a:ext cx="29559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7" imgW="1308100" imgH="419100" progId="Equation.3">
                  <p:embed/>
                </p:oleObj>
              </mc:Choice>
              <mc:Fallback>
                <p:oleObj name="Equation" r:id="rId7" imgW="13081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29559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8" name="Text Box 86"/>
          <p:cNvSpPr txBox="1">
            <a:spLocks noChangeArrowheads="1"/>
          </p:cNvSpPr>
          <p:nvPr/>
        </p:nvSpPr>
        <p:spPr bwMode="auto">
          <a:xfrm>
            <a:off x="4419600" y="4191000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绝对收敛；</a:t>
            </a:r>
          </a:p>
        </p:txBody>
      </p:sp>
      <p:graphicFrame>
        <p:nvGraphicFramePr>
          <p:cNvPr id="59479" name="Object 87"/>
          <p:cNvGraphicFramePr>
            <a:graphicFrameLocks noChangeAspect="1"/>
          </p:cNvGraphicFramePr>
          <p:nvPr/>
        </p:nvGraphicFramePr>
        <p:xfrm>
          <a:off x="1447800" y="5334000"/>
          <a:ext cx="29860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9" imgW="1231366" imgH="418918" progId="Equation.3">
                  <p:embed/>
                </p:oleObj>
              </mc:Choice>
              <mc:Fallback>
                <p:oleObj name="Equation" r:id="rId9" imgW="1231366" imgH="418918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2986088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0" name="Text Box 88"/>
          <p:cNvSpPr txBox="1">
            <a:spLocks noChangeArrowheads="1"/>
          </p:cNvSpPr>
          <p:nvPr/>
        </p:nvSpPr>
        <p:spPr bwMode="auto">
          <a:xfrm>
            <a:off x="4419600" y="5562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条件收敛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68" grpId="0" autoUpdateAnimBg="0"/>
      <p:bldP spid="59472" grpId="0" autoUpdateAnimBg="0"/>
      <p:bldP spid="59473" grpId="0" autoUpdateAnimBg="0"/>
      <p:bldP spid="59476" grpId="0" autoUpdateAnimBg="0"/>
      <p:bldP spid="59478" grpId="0" autoUpdateAnimBg="0"/>
      <p:bldP spid="594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70" name="Object 34"/>
          <p:cNvGraphicFramePr>
            <a:graphicFrameLocks noChangeAspect="1"/>
          </p:cNvGraphicFramePr>
          <p:nvPr/>
        </p:nvGraphicFramePr>
        <p:xfrm>
          <a:off x="1371600" y="228600"/>
          <a:ext cx="6781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84882960" imgH="13398480" progId="Equation.3">
                  <p:embed/>
                </p:oleObj>
              </mc:Choice>
              <mc:Fallback>
                <p:oleObj name="Equation" r:id="rId3" imgW="84882960" imgH="13398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6781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533400" y="1524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latin typeface="楷体_GB2312" pitchFamily="49" charset="-122"/>
              </a:rPr>
              <a:t>证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91173" name="Object 37"/>
          <p:cNvGraphicFramePr>
            <a:graphicFrameLocks noChangeAspect="1"/>
          </p:cNvGraphicFramePr>
          <p:nvPr/>
        </p:nvGraphicFramePr>
        <p:xfrm>
          <a:off x="1447800" y="1371600"/>
          <a:ext cx="525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2298700" imgH="406400" progId="Equation.3">
                  <p:embed/>
                </p:oleObj>
              </mc:Choice>
              <mc:Fallback>
                <p:oleObj name="Equation" r:id="rId5" imgW="22987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52578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5" name="Object 39"/>
          <p:cNvGraphicFramePr>
            <a:graphicFrameLocks noChangeAspect="1"/>
          </p:cNvGraphicFramePr>
          <p:nvPr/>
        </p:nvGraphicFramePr>
        <p:xfrm>
          <a:off x="457200" y="2438400"/>
          <a:ext cx="525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7" imgW="2209800" imgH="228600" progId="Equation.3">
                  <p:embed/>
                </p:oleObj>
              </mc:Choice>
              <mc:Fallback>
                <p:oleObj name="Equation" r:id="rId7" imgW="22098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52578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6" name="Object 40"/>
          <p:cNvGraphicFramePr>
            <a:graphicFrameLocks noChangeAspect="1"/>
          </p:cNvGraphicFramePr>
          <p:nvPr/>
        </p:nvGraphicFramePr>
        <p:xfrm>
          <a:off x="5943600" y="2133600"/>
          <a:ext cx="2362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9" imgW="1016000" imgH="419100" progId="Equation.3">
                  <p:embed/>
                </p:oleObj>
              </mc:Choice>
              <mc:Fallback>
                <p:oleObj name="Equation" r:id="rId9" imgW="10160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33600"/>
                        <a:ext cx="23622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7" name="Object 41"/>
          <p:cNvGraphicFramePr>
            <a:graphicFrameLocks noChangeAspect="1"/>
          </p:cNvGraphicFramePr>
          <p:nvPr/>
        </p:nvGraphicFramePr>
        <p:xfrm>
          <a:off x="381000" y="304800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1" imgW="1244600" imgH="419100" progId="Equation.3">
                  <p:embed/>
                </p:oleObj>
              </mc:Choice>
              <mc:Fallback>
                <p:oleObj name="Equation" r:id="rId11" imgW="12446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320040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3733800" y="3048000"/>
          <a:ext cx="44196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3" imgW="1892300" imgH="419100" progId="Equation.3">
                  <p:embed/>
                </p:oleObj>
              </mc:Choice>
              <mc:Fallback>
                <p:oleObj name="Equation" r:id="rId13" imgW="18923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44196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381000" y="4114800"/>
          <a:ext cx="341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5" imgW="3416300" imgH="952500" progId="Equation.3">
                  <p:embed/>
                </p:oleObj>
              </mc:Choice>
              <mc:Fallback>
                <p:oleObj name="Equation" r:id="rId15" imgW="3416300" imgH="952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3416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45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</a:p>
        </p:txBody>
      </p:sp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323850" y="5084763"/>
            <a:ext cx="83629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tx2"/>
                </a:solidFill>
              </a:rPr>
              <a:t>注：</a:t>
            </a:r>
            <a:r>
              <a:rPr lang="zh-CN" altLang="en-US"/>
              <a:t>绝对收敛与条件收敛都是在原级数收敛的意义下</a:t>
            </a:r>
          </a:p>
          <a:p>
            <a:pPr>
              <a:lnSpc>
                <a:spcPct val="125000"/>
              </a:lnSpc>
            </a:pPr>
            <a:r>
              <a:rPr lang="zh-CN" altLang="en-US"/>
              <a:t>         考虑的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2" grpId="0" autoUpdateAnimBg="0"/>
      <p:bldP spid="911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447800"/>
            <a:ext cx="1371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应用：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/>
        </p:nvGraphicFramePr>
        <p:xfrm>
          <a:off x="914400" y="152400"/>
          <a:ext cx="6781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3528720" imgH="546120" progId="Equation.3">
                  <p:embed/>
                </p:oleObj>
              </mc:Choice>
              <mc:Fallback>
                <p:oleObj name="Equation" r:id="rId3" imgW="3528720" imgH="546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"/>
                        <a:ext cx="6781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4235450" y="2133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1447800" y="1752600"/>
            <a:ext cx="2514600" cy="1066800"/>
          </a:xfrm>
          <a:prstGeom prst="rect">
            <a:avLst/>
          </a:prstGeom>
          <a:noFill/>
          <a:ln w="38100" cmpd="dbl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任意项级数</a:t>
            </a:r>
          </a:p>
          <a:p>
            <a:pPr algn="ctr"/>
            <a:r>
              <a:rPr lang="zh-CN" altLang="en-US"/>
              <a:t>敛散性问题</a:t>
            </a:r>
            <a:endParaRPr lang="zh-CN" altLang="en-US" sz="2400" b="0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5334000" y="1752600"/>
            <a:ext cx="2209800" cy="1066800"/>
          </a:xfrm>
          <a:prstGeom prst="rect">
            <a:avLst/>
          </a:prstGeom>
          <a:noFill/>
          <a:ln w="38100" cmpd="dbl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正项级数</a:t>
            </a:r>
          </a:p>
          <a:p>
            <a:pPr algn="ctr"/>
            <a:r>
              <a:rPr lang="zh-CN" altLang="en-US"/>
              <a:t>敛散性问题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73" grpId="0" animBg="1"/>
      <p:bldP spid="92174" grpId="0" animBg="1" autoUpdateAnimBg="0"/>
      <p:bldP spid="9217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1143000" y="381000"/>
          <a:ext cx="50720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2146300" imgH="419100" progId="Equation.3">
                  <p:embed/>
                </p:oleObj>
              </mc:Choice>
              <mc:Fallback>
                <p:oleObj name="Equation" r:id="rId3" imgW="21463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"/>
                        <a:ext cx="507206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0" name="Text Box 230"/>
          <p:cNvSpPr txBox="1">
            <a:spLocks noChangeArrowheads="1"/>
          </p:cNvSpPr>
          <p:nvPr/>
        </p:nvSpPr>
        <p:spPr bwMode="auto">
          <a:xfrm>
            <a:off x="542925" y="1766888"/>
            <a:ext cx="1219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解：</a:t>
            </a:r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1524000" y="1676400"/>
          <a:ext cx="292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5" imgW="93413160" imgH="28841760" progId="Equation.3">
                  <p:embed/>
                </p:oleObj>
              </mc:Choice>
              <mc:Fallback>
                <p:oleObj name="Equation" r:id="rId5" imgW="93413160" imgH="28841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921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4648200" y="1600200"/>
          <a:ext cx="233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7" imgW="74728080" imgH="30467160" progId="Equation.3">
                  <p:embed/>
                </p:oleObj>
              </mc:Choice>
              <mc:Fallback>
                <p:oleObj name="Equation" r:id="rId7" imgW="74728080" imgH="3046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2336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762000" y="2895600"/>
          <a:ext cx="3479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111286080" imgH="30467160" progId="Equation.3">
                  <p:embed/>
                </p:oleObj>
              </mc:Choice>
              <mc:Fallback>
                <p:oleObj name="Equation" r:id="rId9" imgW="111286080" imgH="30467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3479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4648200" y="2819400"/>
          <a:ext cx="304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1" imgW="39794760" imgH="13398480" progId="Equation.3">
                  <p:embed/>
                </p:oleObj>
              </mc:Choice>
              <mc:Fallback>
                <p:oleObj name="Equation" r:id="rId11" imgW="39794760" imgH="13398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3048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396</Words>
  <Application>Microsoft Office PowerPoint</Application>
  <PresentationFormat>全屏显示(4:3)</PresentationFormat>
  <Paragraphs>81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楷体_GB2312</vt:lpstr>
      <vt:lpstr>宋体</vt:lpstr>
      <vt:lpstr>Times New Roman</vt:lpstr>
      <vt:lpstr>默认设计模板</vt:lpstr>
      <vt:lpstr>Equation</vt:lpstr>
      <vt:lpstr>公式</vt:lpstr>
      <vt:lpstr>第二节     常数项级数的审敛法</vt:lpstr>
      <vt:lpstr>二、交错级数及其审敛法</vt:lpstr>
      <vt:lpstr>莱布尼兹定理</vt:lpstr>
      <vt:lpstr>PowerPoint 演示文稿</vt:lpstr>
      <vt:lpstr>例如，交错级数</vt:lpstr>
      <vt:lpstr>三、绝对收敛与条件收敛</vt:lpstr>
      <vt:lpstr>定理</vt:lpstr>
      <vt:lpstr>应用：</vt:lpstr>
      <vt:lpstr>例9.</vt:lpstr>
      <vt:lpstr>例10 .</vt:lpstr>
      <vt:lpstr>小结</vt:lpstr>
      <vt:lpstr>1.</vt:lpstr>
      <vt:lpstr>2.</vt:lpstr>
      <vt:lpstr>3.</vt:lpstr>
      <vt:lpstr>另外，</vt:lpstr>
      <vt:lpstr>作业</vt:lpstr>
    </vt:vector>
  </TitlesOfParts>
  <Company>iapcm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第二节  常数项级数的审敛法(续)</dc:subject>
  <dc:creator>huady</dc:creator>
  <cp:lastModifiedBy>huady</cp:lastModifiedBy>
  <cp:revision>385</cp:revision>
  <dcterms:created xsi:type="dcterms:W3CDTF">2006-03-20T12:02:53Z</dcterms:created>
  <dcterms:modified xsi:type="dcterms:W3CDTF">2018-05-28T14:07:29Z</dcterms:modified>
</cp:coreProperties>
</file>