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77" r:id="rId3"/>
    <p:sldId id="380" r:id="rId4"/>
    <p:sldId id="381" r:id="rId5"/>
    <p:sldId id="382" r:id="rId6"/>
    <p:sldId id="383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71" r:id="rId18"/>
    <p:sldId id="372" r:id="rId19"/>
    <p:sldId id="373" r:id="rId20"/>
    <p:sldId id="374" r:id="rId21"/>
    <p:sldId id="375" r:id="rId22"/>
    <p:sldId id="376" r:id="rId23"/>
    <p:sldId id="398" r:id="rId24"/>
    <p:sldId id="267" r:id="rId25"/>
    <p:sldId id="319" r:id="rId26"/>
    <p:sldId id="272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FF9933"/>
    <a:srgbClr val="00FFFF"/>
    <a:srgbClr val="00FF00"/>
    <a:srgbClr val="66FF66"/>
    <a:srgbClr val="9966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1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w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Relationship Id="rId9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wmf"/><Relationship Id="rId7" Type="http://schemas.openxmlformats.org/officeDocument/2006/relationships/image" Target="../media/image114.e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e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image" Target="../media/image128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12" Type="http://schemas.openxmlformats.org/officeDocument/2006/relationships/image" Target="../media/image127.emf"/><Relationship Id="rId2" Type="http://schemas.openxmlformats.org/officeDocument/2006/relationships/image" Target="../media/image117.emf"/><Relationship Id="rId16" Type="http://schemas.openxmlformats.org/officeDocument/2006/relationships/image" Target="../media/image131.wmf"/><Relationship Id="rId1" Type="http://schemas.openxmlformats.org/officeDocument/2006/relationships/image" Target="../media/image116.wmf"/><Relationship Id="rId6" Type="http://schemas.openxmlformats.org/officeDocument/2006/relationships/image" Target="../media/image121.emf"/><Relationship Id="rId11" Type="http://schemas.openxmlformats.org/officeDocument/2006/relationships/image" Target="../media/image126.emf"/><Relationship Id="rId5" Type="http://schemas.openxmlformats.org/officeDocument/2006/relationships/image" Target="../media/image120.emf"/><Relationship Id="rId15" Type="http://schemas.openxmlformats.org/officeDocument/2006/relationships/image" Target="../media/image130.emf"/><Relationship Id="rId10" Type="http://schemas.openxmlformats.org/officeDocument/2006/relationships/image" Target="../media/image125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Relationship Id="rId14" Type="http://schemas.openxmlformats.org/officeDocument/2006/relationships/image" Target="../media/image12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emf"/><Relationship Id="rId7" Type="http://schemas.openxmlformats.org/officeDocument/2006/relationships/image" Target="../media/image138.w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w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4" Type="http://schemas.openxmlformats.org/officeDocument/2006/relationships/image" Target="../media/image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7" Type="http://schemas.openxmlformats.org/officeDocument/2006/relationships/image" Target="../media/image151.w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7E850-C35D-4F01-8180-EF9F7BDDE6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CEC81-08EA-413B-9231-15DFDDA360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36825-4D4C-4D7B-A664-6151F5B7D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EF53-4D39-448F-9548-87876D681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4EAA4-4FEE-4DD8-9B8D-83D3D9372D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53333B-E83C-4795-B316-8A7A005F4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CA477-0EF2-4C39-BB5F-6A0FBE35C0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21F1D-216C-47A5-98EA-85B80C172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3D81A-7134-45EF-A64C-712A627FD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D9E99-264E-4E40-96FC-C9F93675CA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0705E-F642-424C-8F72-FF85A7AB7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0E3D3-7C07-4A7E-B9F1-CC87CD86D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D80A804A-4707-4D27-9865-82750D8F7C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7.e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06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11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5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0.emf"/><Relationship Id="rId18" Type="http://schemas.openxmlformats.org/officeDocument/2006/relationships/oleObject" Target="../embeddings/oleObject127.bin"/><Relationship Id="rId26" Type="http://schemas.openxmlformats.org/officeDocument/2006/relationships/oleObject" Target="../embeddings/oleObject131.bin"/><Relationship Id="rId3" Type="http://schemas.openxmlformats.org/officeDocument/2006/relationships/oleObject" Target="../embeddings/oleObject120.bin"/><Relationship Id="rId21" Type="http://schemas.openxmlformats.org/officeDocument/2006/relationships/image" Target="../media/image124.emf"/><Relationship Id="rId34" Type="http://schemas.openxmlformats.org/officeDocument/2006/relationships/oleObject" Target="../embeddings/oleObject135.bin"/><Relationship Id="rId7" Type="http://schemas.openxmlformats.org/officeDocument/2006/relationships/oleObject" Target="../embeddings/oleObject122.bin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22.emf"/><Relationship Id="rId25" Type="http://schemas.openxmlformats.org/officeDocument/2006/relationships/image" Target="../media/image126.emf"/><Relationship Id="rId33" Type="http://schemas.openxmlformats.org/officeDocument/2006/relationships/image" Target="../media/image13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29" Type="http://schemas.openxmlformats.org/officeDocument/2006/relationships/image" Target="../media/image128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emf"/><Relationship Id="rId11" Type="http://schemas.openxmlformats.org/officeDocument/2006/relationships/slide" Target="slide11.xml"/><Relationship Id="rId24" Type="http://schemas.openxmlformats.org/officeDocument/2006/relationships/oleObject" Target="../embeddings/oleObject130.bin"/><Relationship Id="rId32" Type="http://schemas.openxmlformats.org/officeDocument/2006/relationships/oleObject" Target="../embeddings/oleObject134.bin"/><Relationship Id="rId5" Type="http://schemas.openxmlformats.org/officeDocument/2006/relationships/oleObject" Target="../embeddings/oleObject121.bin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28" Type="http://schemas.openxmlformats.org/officeDocument/2006/relationships/oleObject" Target="../embeddings/oleObject132.bin"/><Relationship Id="rId10" Type="http://schemas.openxmlformats.org/officeDocument/2006/relationships/image" Target="../media/image119.emf"/><Relationship Id="rId19" Type="http://schemas.openxmlformats.org/officeDocument/2006/relationships/image" Target="../media/image123.emf"/><Relationship Id="rId31" Type="http://schemas.openxmlformats.org/officeDocument/2006/relationships/image" Target="../media/image129.e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Relationship Id="rId27" Type="http://schemas.openxmlformats.org/officeDocument/2006/relationships/image" Target="../media/image127.emf"/><Relationship Id="rId30" Type="http://schemas.openxmlformats.org/officeDocument/2006/relationships/oleObject" Target="../embeddings/oleObject133.bin"/><Relationship Id="rId35" Type="http://schemas.openxmlformats.org/officeDocument/2006/relationships/image" Target="../media/image1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6.wmf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6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92275" y="1196975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99FF"/>
                </a:solidFill>
              </a:rPr>
              <a:t>第十二章             无穷级数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708275"/>
            <a:ext cx="7461250" cy="838200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第五节     函数的幂级数</a:t>
            </a:r>
            <a:b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40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        展开式的应用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914400" y="2819400"/>
          <a:ext cx="65262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6350000" imgH="838200" progId="Equation.3">
                  <p:embed/>
                </p:oleObj>
              </mc:Choice>
              <mc:Fallback>
                <p:oleObj name="Equation" r:id="rId3" imgW="6350000" imgH="838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6526213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143000" y="4876800"/>
          <a:ext cx="33210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3225800" imgH="838200" progId="Equation.3">
                  <p:embed/>
                </p:oleObj>
              </mc:Choice>
              <mc:Fallback>
                <p:oleObj name="Equation" r:id="rId5" imgW="3225800" imgH="838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332105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457200" y="1981200"/>
            <a:ext cx="6934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比较恒等式两端 </a:t>
            </a:r>
            <a:r>
              <a:rPr lang="en-US" altLang="zh-CN" i="1"/>
              <a:t>x </a:t>
            </a:r>
            <a:r>
              <a:rPr lang="zh-CN" altLang="en-US">
                <a:latin typeface="楷体_GB2312" pitchFamily="49" charset="-122"/>
              </a:rPr>
              <a:t>的同次幂的系数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得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81000" y="39624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故所求解的幂级数展开式的前几项为</a:t>
            </a:r>
          </a:p>
        </p:txBody>
      </p:sp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457200" y="333375"/>
          <a:ext cx="4724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7" imgW="4419600" imgH="482600" progId="Equation.3">
                  <p:embed/>
                </p:oleObj>
              </mc:Choice>
              <mc:Fallback>
                <p:oleObj name="Equation" r:id="rId7" imgW="4419600" imgH="482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3375"/>
                        <a:ext cx="47244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1371600" y="990600"/>
          <a:ext cx="632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9" imgW="2654300" imgH="241300" progId="Equation.3">
                  <p:embed/>
                </p:oleObj>
              </mc:Choice>
              <mc:Fallback>
                <p:oleObj name="Equation" r:id="rId9" imgW="2654300" imgH="241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90600"/>
                        <a:ext cx="6324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  <p:bldP spid="15770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914900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二阶齐次线性微分方程问题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990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定理</a:t>
            </a:r>
            <a:endParaRPr lang="zh-CN" altLang="en-US" sz="3200">
              <a:solidFill>
                <a:schemeClr val="tx2"/>
              </a:solidFill>
            </a:endParaRPr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692275" y="1052513"/>
          <a:ext cx="5327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3" imgW="2108200" imgH="203200" progId="Equation.3">
                  <p:embed/>
                </p:oleObj>
              </mc:Choice>
              <mc:Fallback>
                <p:oleObj name="公式" r:id="rId3" imgW="2108200" imgH="203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53276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609600" y="1828800"/>
          <a:ext cx="7926388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3327400" imgH="914400" progId="Equation.3">
                  <p:embed/>
                </p:oleObj>
              </mc:Choice>
              <mc:Fallback>
                <p:oleObj name="Equation" r:id="rId5" imgW="332740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926388" cy="214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533400" y="4164013"/>
            <a:ext cx="23098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具体做法：</a:t>
            </a:r>
            <a:endParaRPr lang="zh-CN" altLang="en-US" sz="3200">
              <a:latin typeface="楷体_GB2312" pitchFamily="49" charset="-122"/>
            </a:endParaRPr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1287463" y="5133975"/>
          <a:ext cx="5516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7" imgW="2209800" imgH="215900" progId="Equation.3">
                  <p:embed/>
                </p:oleObj>
              </mc:Choice>
              <mc:Fallback>
                <p:oleObj name="公式" r:id="rId7" imgW="2209800" imgH="215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133975"/>
                        <a:ext cx="551656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533400" y="5867400"/>
            <a:ext cx="73914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比较恒等式两端</a:t>
            </a:r>
            <a:r>
              <a:rPr lang="zh-CN" altLang="en-US"/>
              <a:t> </a:t>
            </a:r>
            <a:r>
              <a:rPr lang="en-US" altLang="zh-CN" i="1"/>
              <a:t>x </a:t>
            </a:r>
            <a:r>
              <a:rPr lang="zh-CN" altLang="en-US">
                <a:latin typeface="楷体_GB2312" pitchFamily="49" charset="-122"/>
              </a:rPr>
              <a:t>的同次幂的系数</a:t>
            </a:r>
            <a:r>
              <a:rPr lang="en-US" altLang="zh-CN">
                <a:latin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</a:rPr>
              <a:t>确定</a:t>
            </a:r>
            <a:r>
              <a:rPr lang="zh-CN" altLang="en-US"/>
              <a:t> </a:t>
            </a:r>
            <a:r>
              <a:rPr lang="en-US" altLang="zh-CN" i="1"/>
              <a:t>y 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2438400" y="4038600"/>
          <a:ext cx="2819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9" imgW="2971800" imgH="952500" progId="Equation.3">
                  <p:embed/>
                </p:oleObj>
              </mc:Choice>
              <mc:Fallback>
                <p:oleObj name="Equation" r:id="rId9" imgW="2971800" imgH="952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28194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/>
      <p:bldP spid="158726" grpId="0" autoUpdateAnimBg="0"/>
      <p:bldP spid="15872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143000" y="1752600"/>
          <a:ext cx="7086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" imgW="2832100" imgH="228600" progId="Equation.3">
                  <p:embed/>
                </p:oleObj>
              </mc:Choice>
              <mc:Fallback>
                <p:oleObj name="Equation" r:id="rId3" imgW="28321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70866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539750" y="404813"/>
          <a:ext cx="76962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5" imgW="3276600" imgH="482600" progId="Equation.3">
                  <p:embed/>
                </p:oleObj>
              </mc:Choice>
              <mc:Fallback>
                <p:oleObj name="Equation" r:id="rId5" imgW="32766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76962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1314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解：</a:t>
            </a:r>
          </a:p>
        </p:txBody>
      </p:sp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533400" y="3429000"/>
          <a:ext cx="514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公式" r:id="rId7" imgW="5143500" imgH="482600" progId="Equation.3">
                  <p:embed/>
                </p:oleObj>
              </mc:Choice>
              <mc:Fallback>
                <p:oleObj name="公式" r:id="rId7" imgW="51435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5143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7696200" y="3429000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(1)</a:t>
            </a:r>
          </a:p>
        </p:txBody>
      </p:sp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457200" y="4267200"/>
          <a:ext cx="278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9" imgW="2781300" imgH="469900" progId="Equation.3">
                  <p:embed/>
                </p:oleObj>
              </mc:Choice>
              <mc:Fallback>
                <p:oleObj name="Equation" r:id="rId9" imgW="2781300" imgH="469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2781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457200" y="5105400"/>
          <a:ext cx="482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11" imgW="4826000" imgH="482600" progId="Equation.3">
                  <p:embed/>
                </p:oleObj>
              </mc:Choice>
              <mc:Fallback>
                <p:oleObj name="公式" r:id="rId11" imgW="48260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4826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5715000" y="3200400"/>
          <a:ext cx="153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13" imgW="1536700" imgH="952500" progId="Equation.3">
                  <p:embed/>
                </p:oleObj>
              </mc:Choice>
              <mc:Fallback>
                <p:oleObj name="公式" r:id="rId13" imgW="1536700" imgH="952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00400"/>
                        <a:ext cx="1536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5410200" y="4876800"/>
          <a:ext cx="1968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15" imgW="1968500" imgH="952500" progId="Equation.3">
                  <p:embed/>
                </p:oleObj>
              </mc:Choice>
              <mc:Fallback>
                <p:oleObj name="公式" r:id="rId15" imgW="1968500" imgH="9525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76800"/>
                        <a:ext cx="1968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2971800" y="4267200"/>
          <a:ext cx="142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17" imgW="1422400" imgH="444500" progId="Equation.3">
                  <p:embed/>
                </p:oleObj>
              </mc:Choice>
              <mc:Fallback>
                <p:oleObj name="Equation" r:id="rId17" imgW="1422400" imgH="4445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1422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685800" y="25908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t"/>
            <a:r>
              <a:rPr lang="zh-CN" altLang="en-US"/>
              <a:t>故所求的解可在 </a:t>
            </a:r>
            <a:r>
              <a:rPr lang="en-US" altLang="zh-CN"/>
              <a:t>R </a:t>
            </a:r>
            <a:r>
              <a:rPr lang="zh-CN" altLang="en-US"/>
              <a:t>上展开成 </a:t>
            </a:r>
            <a:r>
              <a:rPr lang="en-US" altLang="zh-CN" i="1"/>
              <a:t>x </a:t>
            </a:r>
            <a:r>
              <a:rPr lang="zh-CN" altLang="en-US"/>
              <a:t>的幂级数</a:t>
            </a:r>
          </a:p>
        </p:txBody>
      </p:sp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381000" y="5838825"/>
          <a:ext cx="31829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9" imgW="1307532" imgH="253890" progId="Equation.3">
                  <p:embed/>
                </p:oleObj>
              </mc:Choice>
              <mc:Fallback>
                <p:oleObj name="Equation" r:id="rId19" imgW="1307532" imgH="25389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838825"/>
                        <a:ext cx="318293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9" name="Object 15"/>
          <p:cNvGraphicFramePr>
            <a:graphicFrameLocks noChangeAspect="1"/>
          </p:cNvGraphicFramePr>
          <p:nvPr/>
        </p:nvGraphicFramePr>
        <p:xfrm>
          <a:off x="3708400" y="5876925"/>
          <a:ext cx="1554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21" imgW="622030" imgH="215806" progId="Equation.3">
                  <p:embed/>
                </p:oleObj>
              </mc:Choice>
              <mc:Fallback>
                <p:oleObj name="Equation" r:id="rId21" imgW="622030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876925"/>
                        <a:ext cx="155416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4784725" y="4181475"/>
            <a:ext cx="306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(1) </a:t>
            </a:r>
            <a:r>
              <a:rPr lang="zh-CN" altLang="en-US"/>
              <a:t>逐项求导得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7696200" y="5029200"/>
            <a:ext cx="72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autoUpdateAnimBg="0"/>
      <p:bldP spid="159751" grpId="0" autoUpdateAnimBg="0"/>
      <p:bldP spid="159757" grpId="0" autoUpdateAnimBg="0"/>
      <p:bldP spid="159760" grpId="0" autoUpdateAnimBg="0"/>
      <p:bldP spid="15976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457200" y="990600"/>
          <a:ext cx="521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3" imgW="5219700" imgH="482600" progId="Equation.3">
                  <p:embed/>
                </p:oleObj>
              </mc:Choice>
              <mc:Fallback>
                <p:oleObj name="Equation" r:id="rId3" imgW="5219700" imgH="48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5219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457200" y="1981200"/>
          <a:ext cx="586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公式" r:id="rId5" imgW="5867400" imgH="482600" progId="Equation.3">
                  <p:embed/>
                </p:oleObj>
              </mc:Choice>
              <mc:Fallback>
                <p:oleObj name="公式" r:id="rId5" imgW="5867400" imgH="482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5867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381000" y="28194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对上式再 逐项求导</a:t>
            </a:r>
            <a:r>
              <a:rPr lang="en-US" altLang="zh-CN"/>
              <a:t>,  </a:t>
            </a:r>
            <a:r>
              <a:rPr lang="zh-CN" altLang="en-US"/>
              <a:t>得</a:t>
            </a: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6400800" y="1752600"/>
          <a:ext cx="2362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7" imgW="1054100" imgH="431800" progId="Equation.3">
                  <p:embed/>
                </p:oleObj>
              </mc:Choice>
              <mc:Fallback>
                <p:oleObj name="Equation" r:id="rId7" imgW="10541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752600"/>
                        <a:ext cx="2362200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834063" y="762000"/>
          <a:ext cx="20716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9" imgW="901309" imgH="431613" progId="Equation.3">
                  <p:embed/>
                </p:oleObj>
              </mc:Choice>
              <mc:Fallback>
                <p:oleObj name="Equation" r:id="rId9" imgW="901309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762000"/>
                        <a:ext cx="2071687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5486400" y="3429000"/>
          <a:ext cx="3048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11" imgW="1282700" imgH="431800" progId="Equation.3">
                  <p:embed/>
                </p:oleObj>
              </mc:Choice>
              <mc:Fallback>
                <p:oleObj name="Equation" r:id="rId11" imgW="12827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429000"/>
                        <a:ext cx="30480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381000" y="3657600"/>
          <a:ext cx="5181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3" imgW="2146300" imgH="241300" progId="Equation.3">
                  <p:embed/>
                </p:oleObj>
              </mc:Choice>
              <mc:Fallback>
                <p:oleObj name="Equation" r:id="rId13" imgW="2146300" imgH="241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51816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2106613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于是，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65125" y="4540250"/>
            <a:ext cx="7331075" cy="533400"/>
            <a:chOff x="230" y="2860"/>
            <a:chExt cx="4618" cy="336"/>
          </a:xfrm>
        </p:grpSpPr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230" y="2860"/>
              <a:ext cx="46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将上述表达式代入原方程                      中得，</a:t>
              </a:r>
            </a:p>
          </p:txBody>
        </p:sp>
        <p:graphicFrame>
          <p:nvGraphicFramePr>
            <p:cNvPr id="12297" name="Object 12"/>
            <p:cNvGraphicFramePr>
              <a:graphicFrameLocks noChangeAspect="1"/>
            </p:cNvGraphicFramePr>
            <p:nvPr/>
          </p:nvGraphicFramePr>
          <p:xfrm>
            <a:off x="2784" y="2880"/>
            <a:ext cx="114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" name="Equation" r:id="rId15" imgW="736600" imgH="203200" progId="Equation.3">
                    <p:embed/>
                  </p:oleObj>
                </mc:Choice>
                <mc:Fallback>
                  <p:oleObj name="Equation" r:id="rId15" imgW="736600" imgH="2032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880"/>
                          <a:ext cx="1144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0781" name="Object 13"/>
          <p:cNvGraphicFramePr>
            <a:graphicFrameLocks noChangeAspect="1"/>
          </p:cNvGraphicFramePr>
          <p:nvPr/>
        </p:nvGraphicFramePr>
        <p:xfrm>
          <a:off x="1371600" y="5181600"/>
          <a:ext cx="57340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17" imgW="2413000" imgH="431800" progId="Equation.3">
                  <p:embed/>
                </p:oleObj>
              </mc:Choice>
              <mc:Fallback>
                <p:oleObj name="Equation" r:id="rId17" imgW="24130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57340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143000" y="228600"/>
          <a:ext cx="57340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2413000" imgH="431800" progId="Equation.3">
                  <p:embed/>
                </p:oleObj>
              </mc:Choice>
              <mc:Fallback>
                <p:oleObj name="Equation" r:id="rId3" imgW="24130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"/>
                        <a:ext cx="57340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28600" y="15240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整理得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1066800" y="2209800"/>
          <a:ext cx="7239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5" imgW="3022600" imgH="241300" progId="Equation.3">
                  <p:embed/>
                </p:oleObj>
              </mc:Choice>
              <mc:Fallback>
                <p:oleObj name="Equation" r:id="rId5" imgW="3022600" imgH="241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72390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1066800" y="3048000"/>
          <a:ext cx="561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7" imgW="5613400" imgH="482600" progId="Equation.3">
                  <p:embed/>
                </p:oleObj>
              </mc:Choice>
              <mc:Fallback>
                <p:oleObj name="Equation" r:id="rId7" imgW="5613400" imgH="482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5613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33400" y="39624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于是有</a:t>
            </a:r>
          </a:p>
        </p:txBody>
      </p:sp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1752600" y="3733800"/>
          <a:ext cx="5410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9" imgW="2094591" imgH="406224" progId="Equation.3">
                  <p:embed/>
                </p:oleObj>
              </mc:Choice>
              <mc:Fallback>
                <p:oleObj name="Equation" r:id="rId9" imgW="2094591" imgH="4062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541020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609600" y="4953000"/>
          <a:ext cx="7543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1" imgW="3251200" imgH="431800" progId="Equation.3">
                  <p:embed/>
                </p:oleObj>
              </mc:Choice>
              <mc:Fallback>
                <p:oleObj name="Equation" r:id="rId11" imgW="32512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75438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457200" y="1371600"/>
          <a:ext cx="312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公式" r:id="rId3" imgW="3124200" imgH="838200" progId="Equation.3">
                  <p:embed/>
                </p:oleObj>
              </mc:Choice>
              <mc:Fallback>
                <p:oleObj name="公式" r:id="rId3" imgW="3124200" imgH="838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3124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381000" y="3581400"/>
          <a:ext cx="473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5" imgW="4737100" imgH="838200" progId="Equation.3">
                  <p:embed/>
                </p:oleObj>
              </mc:Choice>
              <mc:Fallback>
                <p:oleObj name="公式" r:id="rId5" imgW="4737100" imgH="838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4737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2209800" y="4876800"/>
          <a:ext cx="2514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7" imgW="1016000" imgH="228600" progId="Equation.3">
                  <p:embed/>
                </p:oleObj>
              </mc:Choice>
              <mc:Fallback>
                <p:oleObj name="Equation" r:id="rId7" imgW="10160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25146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457200" y="2514600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公式" r:id="rId9" imgW="1943100" imgH="838200" progId="Equation.3">
                  <p:embed/>
                </p:oleObj>
              </mc:Choice>
              <mc:Fallback>
                <p:oleObj name="公式" r:id="rId9" imgW="1943100" imgH="838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1943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2590800" y="2514600"/>
          <a:ext cx="193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公式" r:id="rId11" imgW="1930400" imgH="838200" progId="Equation.3">
                  <p:embed/>
                </p:oleObj>
              </mc:Choice>
              <mc:Fallback>
                <p:oleObj name="公式" r:id="rId11" imgW="1930400" imgH="838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1930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838200" y="5562600"/>
          <a:ext cx="7162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13" imgW="3009900" imgH="431800" progId="Equation.3">
                  <p:embed/>
                </p:oleObj>
              </mc:Choice>
              <mc:Fallback>
                <p:oleObj name="Equation" r:id="rId13" imgW="3009900" imgH="431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62600"/>
                        <a:ext cx="71628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867400" y="457200"/>
          <a:ext cx="297656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5" imgW="1282700" imgH="660400" progId="Equation.3">
                  <p:embed/>
                </p:oleObj>
              </mc:Choice>
              <mc:Fallback>
                <p:oleObj name="Equation" r:id="rId15" imgW="1282700" imgH="660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7200"/>
                        <a:ext cx="2976563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由递推公式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,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得</a:t>
            </a:r>
            <a:endParaRPr lang="zh-CN" altLang="en-US" smtClean="0"/>
          </a:p>
        </p:txBody>
      </p:sp>
      <p:graphicFrame>
        <p:nvGraphicFramePr>
          <p:cNvPr id="14345" name="Object 10"/>
          <p:cNvGraphicFramePr>
            <a:graphicFrameLocks noChangeAspect="1"/>
          </p:cNvGraphicFramePr>
          <p:nvPr/>
        </p:nvGraphicFramePr>
        <p:xfrm>
          <a:off x="5791200" y="2133600"/>
          <a:ext cx="321310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17" imgW="1244600" imgH="635000" progId="Equation.3">
                  <p:embed/>
                </p:oleObj>
              </mc:Choice>
              <mc:Fallback>
                <p:oleObj name="Equation" r:id="rId17" imgW="1244600" imgH="635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33600"/>
                        <a:ext cx="3213100" cy="163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638800" y="304800"/>
            <a:ext cx="3276600" cy="373380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8" name="Text Box 12"/>
          <p:cNvSpPr txBox="1">
            <a:spLocks noChangeArrowheads="1"/>
          </p:cNvSpPr>
          <p:nvPr/>
        </p:nvSpPr>
        <p:spPr bwMode="auto">
          <a:xfrm>
            <a:off x="381000" y="4876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一般地有，</a:t>
            </a:r>
          </a:p>
        </p:txBody>
      </p:sp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2971800" y="304800"/>
          <a:ext cx="2133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9" imgW="863225" imgH="406224" progId="Equation.3">
                  <p:embed/>
                </p:oleObj>
              </mc:Choice>
              <mc:Fallback>
                <p:oleObj name="Equation" r:id="rId19" imgW="863225" imgH="406224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21336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762000" y="3352800"/>
          <a:ext cx="66548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6654800" imgH="1968500" progId="Equation.3">
                  <p:embed/>
                </p:oleObj>
              </mc:Choice>
              <mc:Fallback>
                <p:oleObj name="Equation" r:id="rId3" imgW="6654800" imgH="1968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6654800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362200" y="381000"/>
          <a:ext cx="2514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1016000" imgH="228600" progId="Equation.3">
                  <p:embed/>
                </p:oleObj>
              </mc:Choice>
              <mc:Fallback>
                <p:oleObj name="Equation" r:id="rId5" imgW="1016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1000"/>
                        <a:ext cx="25146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990600" y="1066800"/>
          <a:ext cx="7162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7" imgW="3009900" imgH="431800" progId="Equation.3">
                  <p:embed/>
                </p:oleObj>
              </mc:Choice>
              <mc:Fallback>
                <p:oleObj name="Equation" r:id="rId7" imgW="30099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16280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400" y="3810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一般地有，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38400"/>
            <a:ext cx="2895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于是所求特解为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2819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三、欧拉公式</a:t>
            </a: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990600" y="5130800"/>
          <a:ext cx="6553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3" imgW="2781300" imgH="228600" progId="Equation.3">
                  <p:embed/>
                </p:oleObj>
              </mc:Choice>
              <mc:Fallback>
                <p:oleObj name="Equation" r:id="rId3" imgW="27813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30800"/>
                        <a:ext cx="65532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381000" y="3352800"/>
          <a:ext cx="7543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5" imgW="2933700" imgH="241300" progId="Equation.3">
                  <p:embed/>
                </p:oleObj>
              </mc:Choice>
              <mc:Fallback>
                <p:oleObj name="Equation" r:id="rId5" imgW="2933700" imgH="241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7543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533400" y="1066800"/>
          <a:ext cx="7848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7" imgW="3187700" imgH="419100" progId="Equation.3">
                  <p:embed/>
                </p:oleObj>
              </mc:Choice>
              <mc:Fallback>
                <p:oleObj name="Equation" r:id="rId7" imgW="3187700" imgH="4191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066800"/>
                        <a:ext cx="78486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2133600" y="2133600"/>
          <a:ext cx="6248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9" imgW="2463800" imgH="419100" progId="Equation.3">
                  <p:embed/>
                </p:oleObj>
              </mc:Choice>
              <mc:Fallback>
                <p:oleObj name="Equation" r:id="rId9" imgW="2463800" imgH="419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62484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457200" y="5943600"/>
            <a:ext cx="428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收敛</a:t>
            </a:r>
            <a:r>
              <a:rPr lang="zh-CN" altLang="en-US"/>
              <a:t>，且</a:t>
            </a:r>
            <a:r>
              <a:rPr lang="zh-CN" altLang="en-US">
                <a:solidFill>
                  <a:schemeClr val="tx2"/>
                </a:solidFill>
              </a:rPr>
              <a:t>其和为 </a:t>
            </a:r>
            <a:r>
              <a:rPr lang="en-US" altLang="zh-CN" i="1">
                <a:solidFill>
                  <a:schemeClr val="tx2"/>
                </a:solidFill>
              </a:rPr>
              <a:t>u</a:t>
            </a:r>
            <a:r>
              <a:rPr lang="en-US" altLang="zh-CN">
                <a:solidFill>
                  <a:schemeClr val="tx2"/>
                </a:solidFill>
              </a:rPr>
              <a:t> + i </a:t>
            </a:r>
            <a:r>
              <a:rPr lang="en-US" altLang="zh-CN" i="1">
                <a:solidFill>
                  <a:schemeClr val="tx2"/>
                </a:solidFill>
              </a:rPr>
              <a:t>v</a:t>
            </a:r>
            <a:r>
              <a:rPr lang="en-US" altLang="zh-CN" i="1"/>
              <a:t> 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5288" y="3933825"/>
            <a:ext cx="6172200" cy="1019175"/>
            <a:chOff x="240" y="2457"/>
            <a:chExt cx="3888" cy="642"/>
          </a:xfrm>
        </p:grpSpPr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240" y="2592"/>
              <a:ext cx="2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则称构造的</a:t>
              </a:r>
              <a:r>
                <a:rPr lang="zh-CN" altLang="en-US">
                  <a:latin typeface="楷体_GB2312" pitchFamily="49" charset="-122"/>
                </a:rPr>
                <a:t>复数项级数</a:t>
              </a:r>
            </a:p>
          </p:txBody>
        </p:sp>
        <p:graphicFrame>
          <p:nvGraphicFramePr>
            <p:cNvPr id="16390" name="Object 10"/>
            <p:cNvGraphicFramePr>
              <a:graphicFrameLocks noChangeAspect="1"/>
            </p:cNvGraphicFramePr>
            <p:nvPr/>
          </p:nvGraphicFramePr>
          <p:xfrm>
            <a:off x="2592" y="2457"/>
            <a:ext cx="153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5" name="Equation" r:id="rId11" imgW="1002865" imgH="418918" progId="Equation.3">
                    <p:embed/>
                  </p:oleObj>
                </mc:Choice>
                <mc:Fallback>
                  <p:oleObj name="Equation" r:id="rId11" imgW="1002865" imgH="418918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57"/>
                          <a:ext cx="1536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457200" y="1066800"/>
          <a:ext cx="7772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3" imgW="3581400" imgH="419100" progId="Equation.3">
                  <p:embed/>
                </p:oleObj>
              </mc:Choice>
              <mc:Fallback>
                <p:oleObj name="Equation" r:id="rId3" imgW="35814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7724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6781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accent1"/>
                </a:solidFill>
                <a:ea typeface="楷体_GB2312" pitchFamily="49" charset="-122"/>
              </a:rPr>
              <a:t>如果复数项级数各项的模所构成的级数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288" y="1989138"/>
            <a:ext cx="7764462" cy="984250"/>
            <a:chOff x="288" y="1318"/>
            <a:chExt cx="4891" cy="620"/>
          </a:xfrm>
        </p:grpSpPr>
        <p:graphicFrame>
          <p:nvGraphicFramePr>
            <p:cNvPr id="17414" name="Object 5"/>
            <p:cNvGraphicFramePr>
              <a:graphicFrameLocks noChangeAspect="1"/>
            </p:cNvGraphicFramePr>
            <p:nvPr/>
          </p:nvGraphicFramePr>
          <p:xfrm>
            <a:off x="2640" y="1318"/>
            <a:ext cx="1296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name="Equation" r:id="rId5" imgW="876300" imgH="419100" progId="Equation.3">
                    <p:embed/>
                  </p:oleObj>
                </mc:Choice>
                <mc:Fallback>
                  <p:oleObj name="Equation" r:id="rId5" imgW="876300" imgH="4191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318"/>
                          <a:ext cx="1296" cy="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Text Box 6"/>
            <p:cNvSpPr txBox="1">
              <a:spLocks noChangeArrowheads="1"/>
            </p:cNvSpPr>
            <p:nvPr/>
          </p:nvSpPr>
          <p:spPr bwMode="auto">
            <a:xfrm>
              <a:off x="288" y="1488"/>
              <a:ext cx="48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收敛，则称复数项级数                         </a:t>
              </a:r>
              <a:r>
                <a:rPr lang="zh-CN" altLang="en-US">
                  <a:solidFill>
                    <a:schemeClr val="tx2"/>
                  </a:solidFill>
                </a:rPr>
                <a:t>绝对收敛</a:t>
              </a:r>
              <a:r>
                <a:rPr lang="zh-CN" altLang="en-US"/>
                <a:t>，</a:t>
              </a:r>
            </a:p>
          </p:txBody>
        </p:sp>
      </p:grpSp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2390775" y="3140075"/>
          <a:ext cx="4586288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7" imgW="58886280" imgH="13398480" progId="Equation.3">
                  <p:embed/>
                </p:oleObj>
              </mc:Choice>
              <mc:Fallback>
                <p:oleObj name="Equation" r:id="rId7" imgW="58886280" imgH="13398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140075"/>
                        <a:ext cx="4586288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539750" y="3357563"/>
            <a:ext cx="2182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此时，必有</a:t>
            </a:r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990600" y="4419600"/>
          <a:ext cx="32178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9" imgW="38576160" imgH="9740880" progId="Equation.3">
                  <p:embed/>
                </p:oleObj>
              </mc:Choice>
              <mc:Fallback>
                <p:oleObj name="Equation" r:id="rId9" imgW="38576160" imgH="97408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32178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4800600" y="4419600"/>
          <a:ext cx="29781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1" imgW="35732880" imgH="9740880" progId="Equation.3">
                  <p:embed/>
                </p:oleObj>
              </mc:Choice>
              <mc:Fallback>
                <p:oleObj name="Equation" r:id="rId11" imgW="35732880" imgH="97408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19600"/>
                        <a:ext cx="297815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  <p:bldP spid="1372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3400"/>
            <a:ext cx="2514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设复数项级数</a:t>
            </a:r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2971800" y="304800"/>
          <a:ext cx="5334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3" imgW="68229000" imgH="14211360" progId="Equation.3">
                  <p:embed/>
                </p:oleObj>
              </mc:Choice>
              <mc:Fallback>
                <p:oleObj name="Equation" r:id="rId3" imgW="68229000" imgH="14211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"/>
                        <a:ext cx="53340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304800" y="18288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其中，</a:t>
            </a:r>
            <a:r>
              <a:rPr lang="en-US" altLang="zh-CN" i="1"/>
              <a:t>z </a:t>
            </a:r>
            <a:r>
              <a:rPr lang="en-US" altLang="zh-CN"/>
              <a:t>= </a:t>
            </a:r>
            <a:r>
              <a:rPr lang="en-US" altLang="zh-CN" i="1"/>
              <a:t>x </a:t>
            </a:r>
            <a:r>
              <a:rPr lang="en-US" altLang="zh-CN"/>
              <a:t>+ i </a:t>
            </a:r>
            <a:r>
              <a:rPr lang="en-US" altLang="zh-CN" i="1"/>
              <a:t>y .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6702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故上述级数在整个复平面上是绝对收敛的</a:t>
            </a:r>
            <a:r>
              <a:rPr lang="en-US" altLang="zh-CN"/>
              <a:t>.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685800" y="2743200"/>
          <a:ext cx="20574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5" imgW="27608760" imgH="15430680" progId="Equation.3">
                  <p:embed/>
                </p:oleObj>
              </mc:Choice>
              <mc:Fallback>
                <p:oleObj name="Equation" r:id="rId5" imgW="27608760" imgH="15430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20574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3505200" y="1524000"/>
          <a:ext cx="3778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7" imgW="48324960" imgH="15430680" progId="Equation.3">
                  <p:embed/>
                </p:oleObj>
              </mc:Choice>
              <mc:Fallback>
                <p:oleObj name="Equation" r:id="rId7" imgW="48324960" imgH="15430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37782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2743200" y="2743200"/>
          <a:ext cx="21796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9" imgW="29233800" imgH="15024240" progId="Equation.3">
                  <p:embed/>
                </p:oleObj>
              </mc:Choice>
              <mc:Fallback>
                <p:oleObj name="Equation" r:id="rId9" imgW="29233800" imgH="1502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2179638" cy="112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4953000" y="3124200"/>
          <a:ext cx="990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11" imgW="12173400" imgH="4457880" progId="Equation.3">
                  <p:embed/>
                </p:oleObj>
              </mc:Choice>
              <mc:Fallback>
                <p:oleObj name="Equation" r:id="rId11" imgW="12173400" imgH="4457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24200"/>
                        <a:ext cx="990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457200" y="4800600"/>
          <a:ext cx="60404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13" imgW="2641600" imgH="228600" progId="Equation.3">
                  <p:embed/>
                </p:oleObj>
              </mc:Choice>
              <mc:Fallback>
                <p:oleObj name="Equation" r:id="rId13" imgW="26416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60404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838200" y="5715000"/>
          <a:ext cx="76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15" imgW="10548360" imgH="6489720" progId="Equation.3">
                  <p:embed/>
                </p:oleObj>
              </mc:Choice>
              <mc:Fallback>
                <p:oleObj name="Equation" r:id="rId15" imgW="10548360" imgH="6489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762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/>
        </p:nvGraphicFramePr>
        <p:xfrm>
          <a:off x="7772400" y="1350963"/>
          <a:ext cx="83185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17" imgW="9329760" imgH="6489720" progId="Equation.3">
                  <p:embed/>
                </p:oleObj>
              </mc:Choice>
              <mc:Fallback>
                <p:oleObj name="Equation" r:id="rId17" imgW="9329760" imgH="64897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350963"/>
                        <a:ext cx="831850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4267200" y="304800"/>
            <a:ext cx="3886200" cy="1066800"/>
          </a:xfrm>
          <a:prstGeom prst="rect">
            <a:avLst/>
          </a:prstGeom>
          <a:noFill/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57" name="Object 10"/>
          <p:cNvGraphicFramePr>
            <a:graphicFrameLocks noChangeAspect="1"/>
          </p:cNvGraphicFramePr>
          <p:nvPr/>
        </p:nvGraphicFramePr>
        <p:xfrm>
          <a:off x="1571625" y="5429250"/>
          <a:ext cx="40005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公式" r:id="rId19" imgW="1548728" imgH="444307" progId="Equation.3">
                  <p:embed/>
                </p:oleObj>
              </mc:Choice>
              <mc:Fallback>
                <p:oleObj name="公式" r:id="rId19" imgW="1548728" imgH="444307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429250"/>
                        <a:ext cx="4000500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4" grpId="0" autoUpdateAnimBg="0"/>
      <p:bldP spid="138245" grpId="0" autoUpdateAnimBg="0"/>
      <p:bldP spid="1382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2819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黑体" pitchFamily="2" charset="-122"/>
                <a:ea typeface="楷体_GB2312" pitchFamily="49" charset="-122"/>
              </a:rPr>
              <a:t>一、近似计算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323850" y="1196975"/>
          <a:ext cx="461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4610100" imgH="457200" progId="Equation.3">
                  <p:embed/>
                </p:oleObj>
              </mc:Choice>
              <mc:Fallback>
                <p:oleObj name="Equation" r:id="rId3" imgW="46101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4610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5148263" y="1268413"/>
          <a:ext cx="363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3632200" imgH="431800" progId="Equation.3">
                  <p:embed/>
                </p:oleObj>
              </mc:Choice>
              <mc:Fallback>
                <p:oleObj name="Equation" r:id="rId5" imgW="36322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268413"/>
                        <a:ext cx="3632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2987675" y="1916113"/>
          <a:ext cx="27987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7" imgW="34920360" imgH="7302600" progId="Equation.3">
                  <p:embed/>
                </p:oleObj>
              </mc:Choice>
              <mc:Fallback>
                <p:oleObj name="公式" r:id="rId7" imgW="34920360" imgH="730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916113"/>
                        <a:ext cx="2798763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4859338" y="2708275"/>
          <a:ext cx="3352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公式" r:id="rId9" imgW="44263080" imgH="7302600" progId="Equation.3">
                  <p:embed/>
                </p:oleObj>
              </mc:Choice>
              <mc:Fallback>
                <p:oleObj name="公式" r:id="rId9" imgW="44263080" imgH="7302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708275"/>
                        <a:ext cx="33528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395288" y="2708275"/>
            <a:ext cx="4421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特别地</a:t>
            </a:r>
            <a:r>
              <a:rPr lang="en-US" altLang="zh-CN"/>
              <a:t>, </a:t>
            </a:r>
            <a:r>
              <a:rPr lang="zh-CN" altLang="en-US"/>
              <a:t>当</a:t>
            </a:r>
            <a:r>
              <a:rPr lang="en-US" altLang="zh-CN" i="1"/>
              <a:t>A </a:t>
            </a:r>
            <a:r>
              <a:rPr lang="zh-CN" altLang="en-US"/>
              <a:t>是正项级数时</a:t>
            </a:r>
            <a:r>
              <a:rPr lang="en-US" altLang="zh-CN"/>
              <a:t>, </a:t>
            </a:r>
          </a:p>
        </p:txBody>
      </p:sp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3635375" y="3357563"/>
          <a:ext cx="22161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公式" r:id="rId11" imgW="26390160" imgH="7302600" progId="Equation.3">
                  <p:embed/>
                </p:oleObj>
              </mc:Choice>
              <mc:Fallback>
                <p:oleObj name="公式" r:id="rId11" imgW="26390160" imgH="730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357563"/>
                        <a:ext cx="221615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68313" y="3357563"/>
            <a:ext cx="3176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A </a:t>
            </a:r>
            <a:r>
              <a:rPr lang="zh-CN" altLang="en-US"/>
              <a:t>是交错级数时</a:t>
            </a:r>
            <a:r>
              <a:rPr lang="en-US" altLang="zh-CN"/>
              <a:t>, 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539750" y="4076700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截断误差估计的方法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</a:rPr>
              <a:t>交错级数除外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):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323850" y="4652963"/>
            <a:ext cx="84963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>
                <a:latin typeface="楷体_GB2312" pitchFamily="49" charset="-122"/>
              </a:rPr>
              <a:t>   </a:t>
            </a:r>
            <a:r>
              <a:rPr lang="zh-CN" altLang="en-US">
                <a:latin typeface="楷体_GB2312" pitchFamily="49" charset="-122"/>
              </a:rPr>
              <a:t>放大余和中的各项，使放大后的级数成为收敛的等比级数或其它易求和的级数，求出其和即为误差界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43375" name="Object 15"/>
          <p:cNvGraphicFramePr>
            <a:graphicFrameLocks noChangeAspect="1"/>
          </p:cNvGraphicFramePr>
          <p:nvPr/>
        </p:nvGraphicFramePr>
        <p:xfrm>
          <a:off x="1979613" y="1916113"/>
          <a:ext cx="10366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公式" r:id="rId13" imgW="431613" imgH="228501" progId="Equation.3">
                  <p:embed/>
                </p:oleObj>
              </mc:Choice>
              <mc:Fallback>
                <p:oleObj name="公式" r:id="rId13" imgW="431613" imgH="228501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103663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6" name="Text Box 16"/>
          <p:cNvSpPr txBox="1">
            <a:spLocks noChangeArrowheads="1"/>
          </p:cNvSpPr>
          <p:nvPr/>
        </p:nvSpPr>
        <p:spPr bwMode="auto">
          <a:xfrm>
            <a:off x="395288" y="1916113"/>
            <a:ext cx="222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截断误差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utoUpdateAnimBg="0"/>
      <p:bldP spid="143371" grpId="0" autoUpdateAnimBg="0"/>
      <p:bldP spid="143372" grpId="0" autoUpdateAnimBg="0"/>
      <p:bldP spid="143373" grpId="0" autoUpdateAnimBg="0"/>
      <p:bldP spid="1433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304800" y="381000"/>
          <a:ext cx="46751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3" imgW="2043813" imgH="215806" progId="Equation.3">
                  <p:embed/>
                </p:oleObj>
              </mc:Choice>
              <mc:Fallback>
                <p:oleObj name="Equation" r:id="rId3" imgW="2043813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"/>
                        <a:ext cx="46751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582613" y="1066800"/>
          <a:ext cx="79517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5" imgW="3581400" imgH="431800" progId="Equation.3">
                  <p:embed/>
                </p:oleObj>
              </mc:Choice>
              <mc:Fallback>
                <p:oleObj name="Equation" r:id="rId5" imgW="35814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066800"/>
                        <a:ext cx="7951787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066800" y="2133600"/>
          <a:ext cx="6400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7" imgW="2857500" imgH="431800" progId="Equation.3">
                  <p:embed/>
                </p:oleObj>
              </mc:Choice>
              <mc:Fallback>
                <p:oleObj name="Equation" r:id="rId7" imgW="28575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33600"/>
                        <a:ext cx="64008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1066800" y="3124200"/>
          <a:ext cx="7391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9" imgW="3263900" imgH="431800" progId="Equation.3">
                  <p:embed/>
                </p:oleObj>
              </mc:Choice>
              <mc:Fallback>
                <p:oleObj name="Equation" r:id="rId9" imgW="3263900" imgH="431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73914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1066800" y="4572000"/>
          <a:ext cx="2590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1" imgW="1002865" imgH="203112" progId="Equation.3">
                  <p:embed/>
                </p:oleObj>
              </mc:Choice>
              <mc:Fallback>
                <p:oleObj name="Equation" r:id="rId11" imgW="1002865" imgH="203112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25908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1524000" y="4038600"/>
            <a:ext cx="3124200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5257800" y="4038600"/>
            <a:ext cx="3048000" cy="0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2438400" y="4114800"/>
          <a:ext cx="839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13" imgW="11360880" imgH="5270400" progId="Equation.3">
                  <p:embed/>
                </p:oleObj>
              </mc:Choice>
              <mc:Fallback>
                <p:oleObj name="Equation" r:id="rId13" imgW="11360880" imgH="5270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83978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6400800" y="4038600"/>
          <a:ext cx="838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5" imgW="10954800" imgH="6489720" progId="Equation.3">
                  <p:embed/>
                </p:oleObj>
              </mc:Choice>
              <mc:Fallback>
                <p:oleObj name="Equation" r:id="rId15" imgW="10954800" imgH="64897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38600"/>
                        <a:ext cx="8382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579438" y="5481638"/>
          <a:ext cx="45577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7" imgW="60104880" imgH="7302600" progId="Equation.3">
                  <p:embed/>
                </p:oleObj>
              </mc:Choice>
              <mc:Fallback>
                <p:oleObj name="Equation" r:id="rId17" imgW="60104880" imgH="7302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5481638"/>
                        <a:ext cx="45577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6019800" y="54864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欧拉公式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animBg="1"/>
      <p:bldP spid="139272" grpId="0" animBg="1"/>
      <p:bldP spid="1392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2133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欧拉公式</a:t>
            </a: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3124200" y="1081088"/>
          <a:ext cx="297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81088"/>
                        <a:ext cx="297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3124200" y="381000"/>
          <a:ext cx="2987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5" imgW="39388680" imgH="6489720" progId="Equation.3">
                  <p:embed/>
                </p:oleObj>
              </mc:Choice>
              <mc:Fallback>
                <p:oleObj name="Equation" r:id="rId5" imgW="39388680" imgH="64897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"/>
                        <a:ext cx="29876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5013325" y="2505075"/>
            <a:ext cx="2773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也称为欧拉公式</a:t>
            </a:r>
            <a:r>
              <a:rPr lang="en-US" altLang="zh-CN"/>
              <a:t>.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304800" y="4038600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利用欧拉公式可得复数的指数形式</a:t>
            </a:r>
          </a:p>
        </p:txBody>
      </p:sp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6858000" y="4572000"/>
          <a:ext cx="3190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7" imgW="4861800" imgH="5270400" progId="Equation.3">
                  <p:embed/>
                </p:oleObj>
              </mc:Choice>
              <mc:Fallback>
                <p:oleObj name="Equation" r:id="rId7" imgW="4861800" imgH="5270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72000"/>
                        <a:ext cx="3190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/>
        </p:nvGraphicFramePr>
        <p:xfrm>
          <a:off x="7010400" y="5103813"/>
          <a:ext cx="2317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9" imgW="7705080" imgH="10147320" progId="Equation.3">
                  <p:embed/>
                </p:oleObj>
              </mc:Choice>
              <mc:Fallback>
                <p:oleObj name="Equation" r:id="rId9" imgW="7705080" imgH="101473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03813"/>
                        <a:ext cx="23177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8" name="Arc 10"/>
          <p:cNvSpPr>
            <a:spLocks/>
          </p:cNvSpPr>
          <p:nvPr/>
        </p:nvSpPr>
        <p:spPr bwMode="auto">
          <a:xfrm>
            <a:off x="6553200" y="5183188"/>
            <a:ext cx="452438" cy="338137"/>
          </a:xfrm>
          <a:custGeom>
            <a:avLst/>
            <a:gdLst>
              <a:gd name="T0" fmla="*/ 6535340 w 21400"/>
              <a:gd name="T1" fmla="*/ 0 h 15899"/>
              <a:gd name="T2" fmla="*/ 9565426 w 21400"/>
              <a:gd name="T3" fmla="*/ 5865239 h 15899"/>
              <a:gd name="T4" fmla="*/ 0 w 21400"/>
              <a:gd name="T5" fmla="*/ 7191436 h 15899"/>
              <a:gd name="T6" fmla="*/ 0 60000 65536"/>
              <a:gd name="T7" fmla="*/ 0 60000 65536"/>
              <a:gd name="T8" fmla="*/ 0 60000 65536"/>
              <a:gd name="T9" fmla="*/ 0 w 21400"/>
              <a:gd name="T10" fmla="*/ 0 h 15899"/>
              <a:gd name="T11" fmla="*/ 21400 w 21400"/>
              <a:gd name="T12" fmla="*/ 15899 h 158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00" h="15899" fill="none" extrusionOk="0">
                <a:moveTo>
                  <a:pt x="14621" y="-1"/>
                </a:moveTo>
                <a:cubicBezTo>
                  <a:pt x="18320" y="3401"/>
                  <a:pt x="20717" y="7987"/>
                  <a:pt x="21400" y="12966"/>
                </a:cubicBezTo>
              </a:path>
              <a:path w="21400" h="15899" stroke="0" extrusionOk="0">
                <a:moveTo>
                  <a:pt x="14621" y="-1"/>
                </a:moveTo>
                <a:cubicBezTo>
                  <a:pt x="18320" y="3401"/>
                  <a:pt x="20717" y="7987"/>
                  <a:pt x="21400" y="12966"/>
                </a:cubicBezTo>
                <a:lnTo>
                  <a:pt x="0" y="15899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299200" y="3886200"/>
            <a:ext cx="1854200" cy="1917700"/>
            <a:chOff x="3968" y="2448"/>
            <a:chExt cx="1168" cy="1208"/>
          </a:xfrm>
        </p:grpSpPr>
        <p:grpSp>
          <p:nvGrpSpPr>
            <p:cNvPr id="20504" name="Group 12"/>
            <p:cNvGrpSpPr>
              <a:grpSpLocks/>
            </p:cNvGrpSpPr>
            <p:nvPr/>
          </p:nvGrpSpPr>
          <p:grpSpPr bwMode="auto">
            <a:xfrm>
              <a:off x="3968" y="2448"/>
              <a:ext cx="1168" cy="1208"/>
              <a:chOff x="3968" y="2448"/>
              <a:chExt cx="1168" cy="1208"/>
            </a:xfrm>
          </p:grpSpPr>
          <p:sp>
            <p:nvSpPr>
              <p:cNvPr id="20505" name="Line 13"/>
              <p:cNvSpPr>
                <a:spLocks noChangeShapeType="1"/>
              </p:cNvSpPr>
              <p:nvPr/>
            </p:nvSpPr>
            <p:spPr bwMode="auto">
              <a:xfrm>
                <a:off x="4752" y="2709"/>
                <a:ext cx="0" cy="7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6" name="Line 14"/>
              <p:cNvSpPr>
                <a:spLocks noChangeShapeType="1"/>
              </p:cNvSpPr>
              <p:nvPr/>
            </p:nvSpPr>
            <p:spPr bwMode="auto">
              <a:xfrm>
                <a:off x="4176" y="3456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7" name="Line 15"/>
              <p:cNvSpPr>
                <a:spLocks noChangeShapeType="1"/>
              </p:cNvSpPr>
              <p:nvPr/>
            </p:nvSpPr>
            <p:spPr bwMode="auto">
              <a:xfrm flipV="1">
                <a:off x="4176" y="2448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8" name="Line 16"/>
              <p:cNvSpPr>
                <a:spLocks noChangeShapeType="1"/>
              </p:cNvSpPr>
              <p:nvPr/>
            </p:nvSpPr>
            <p:spPr bwMode="auto">
              <a:xfrm flipV="1">
                <a:off x="4176" y="2688"/>
                <a:ext cx="576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494" name="Object 17">
                <a:hlinkClick r:id="rId11" action="ppaction://hlinksldjump"/>
              </p:cNvPr>
              <p:cNvGraphicFramePr>
                <a:graphicFrameLocks noChangeAspect="1"/>
              </p:cNvGraphicFramePr>
              <p:nvPr/>
            </p:nvGraphicFramePr>
            <p:xfrm>
              <a:off x="4992" y="350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6" name="Equation" r:id="rId12" imgW="7299000" imgH="7709040" progId="Equation.3">
                      <p:embed/>
                    </p:oleObj>
                  </mc:Choice>
                  <mc:Fallback>
                    <p:oleObj name="Equation" r:id="rId12" imgW="7299000" imgH="7709040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350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5" name="Object 18"/>
              <p:cNvGraphicFramePr>
                <a:graphicFrameLocks noChangeAspect="1"/>
              </p:cNvGraphicFramePr>
              <p:nvPr/>
            </p:nvGraphicFramePr>
            <p:xfrm>
              <a:off x="4656" y="34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7" name="Equation" r:id="rId14" imgW="291960" imgH="304920" progId="Equation.3">
                      <p:embed/>
                    </p:oleObj>
                  </mc:Choice>
                  <mc:Fallback>
                    <p:oleObj name="Equation" r:id="rId14" imgW="291960" imgH="30492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4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6" name="Object 19"/>
              <p:cNvGraphicFramePr>
                <a:graphicFrameLocks noChangeAspect="1"/>
              </p:cNvGraphicFramePr>
              <p:nvPr/>
            </p:nvGraphicFramePr>
            <p:xfrm>
              <a:off x="3968" y="244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8" name="Equation" r:id="rId16" imgW="7705080" imgH="10147320" progId="Equation.3">
                      <p:embed/>
                    </p:oleObj>
                  </mc:Choice>
                  <mc:Fallback>
                    <p:oleObj name="Equation" r:id="rId16" imgW="7705080" imgH="1014732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8" y="244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7" name="Object 20"/>
              <p:cNvGraphicFramePr>
                <a:graphicFrameLocks noChangeAspect="1"/>
              </p:cNvGraphicFramePr>
              <p:nvPr/>
            </p:nvGraphicFramePr>
            <p:xfrm>
              <a:off x="4800" y="2991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9" name="Equation" r:id="rId18" imgW="304560" imgH="406440" progId="Equation.3">
                      <p:embed/>
                    </p:oleObj>
                  </mc:Choice>
                  <mc:Fallback>
                    <p:oleObj name="Equation" r:id="rId18" imgW="304560" imgH="40644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991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93" name="Object 21"/>
            <p:cNvGraphicFramePr>
              <a:graphicFrameLocks noChangeAspect="1"/>
            </p:cNvGraphicFramePr>
            <p:nvPr/>
          </p:nvGraphicFramePr>
          <p:xfrm>
            <a:off x="4065" y="34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0" name="Equation" r:id="rId20" imgW="9736200" imgH="10147320" progId="Equation.3">
                    <p:embed/>
                  </p:oleObj>
                </mc:Choice>
                <mc:Fallback>
                  <p:oleObj name="Equation" r:id="rId20" imgW="9736200" imgH="1014732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34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0310" name="Object 22"/>
          <p:cNvGraphicFramePr>
            <a:graphicFrameLocks noChangeAspect="1"/>
          </p:cNvGraphicFramePr>
          <p:nvPr/>
        </p:nvGraphicFramePr>
        <p:xfrm>
          <a:off x="7086600" y="3810000"/>
          <a:ext cx="1452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22" imgW="21922200" imgH="6489720" progId="Equation.3">
                  <p:embed/>
                </p:oleObj>
              </mc:Choice>
              <mc:Fallback>
                <p:oleObj name="Equation" r:id="rId22" imgW="21922200" imgH="64897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810000"/>
                        <a:ext cx="14525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1" name="Object 23"/>
          <p:cNvGraphicFramePr>
            <a:graphicFrameLocks noChangeAspect="1"/>
          </p:cNvGraphicFramePr>
          <p:nvPr/>
        </p:nvGraphicFramePr>
        <p:xfrm>
          <a:off x="990600" y="4822825"/>
          <a:ext cx="1676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24" imgW="21922200" imgH="6489720" progId="Equation.3">
                  <p:embed/>
                </p:oleObj>
              </mc:Choice>
              <mc:Fallback>
                <p:oleObj name="Equation" r:id="rId24" imgW="21922200" imgH="648972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22825"/>
                        <a:ext cx="16764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2" name="Object 24"/>
          <p:cNvGraphicFramePr>
            <a:graphicFrameLocks noChangeAspect="1"/>
          </p:cNvGraphicFramePr>
          <p:nvPr/>
        </p:nvGraphicFramePr>
        <p:xfrm>
          <a:off x="2743200" y="4800600"/>
          <a:ext cx="2971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26" imgW="41825880" imgH="6896160" progId="Equation.3">
                  <p:embed/>
                </p:oleObj>
              </mc:Choice>
              <mc:Fallback>
                <p:oleObj name="Equation" r:id="rId26" imgW="41825880" imgH="689616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29718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3" name="Object 25"/>
          <p:cNvGraphicFramePr>
            <a:graphicFrameLocks noChangeAspect="1"/>
          </p:cNvGraphicFramePr>
          <p:nvPr/>
        </p:nvGraphicFramePr>
        <p:xfrm>
          <a:off x="2743200" y="5362575"/>
          <a:ext cx="1219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28" imgW="15016680" imgH="7302600" progId="Equation.3">
                  <p:embed/>
                </p:oleObj>
              </mc:Choice>
              <mc:Fallback>
                <p:oleObj name="Equation" r:id="rId28" imgW="15016680" imgH="73026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62575"/>
                        <a:ext cx="12192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4" name="Text Box 26"/>
          <p:cNvSpPr txBox="1">
            <a:spLocks noChangeArrowheads="1"/>
          </p:cNvSpPr>
          <p:nvPr/>
        </p:nvSpPr>
        <p:spPr bwMode="auto">
          <a:xfrm>
            <a:off x="611188" y="6092825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其中，</a:t>
            </a:r>
          </a:p>
        </p:txBody>
      </p:sp>
      <p:graphicFrame>
        <p:nvGraphicFramePr>
          <p:cNvPr id="140315" name="Object 27"/>
          <p:cNvGraphicFramePr>
            <a:graphicFrameLocks noChangeAspect="1"/>
          </p:cNvGraphicFramePr>
          <p:nvPr/>
        </p:nvGraphicFramePr>
        <p:xfrm>
          <a:off x="1763713" y="6092825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30" imgW="17047800" imgH="6489720" progId="Equation.3">
                  <p:embed/>
                </p:oleObj>
              </mc:Choice>
              <mc:Fallback>
                <p:oleObj name="Equation" r:id="rId30" imgW="17047800" imgH="648972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092825"/>
                        <a:ext cx="1295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6" name="Object 28"/>
          <p:cNvGraphicFramePr>
            <a:graphicFrameLocks noChangeAspect="1"/>
          </p:cNvGraphicFramePr>
          <p:nvPr/>
        </p:nvGraphicFramePr>
        <p:xfrm>
          <a:off x="3209925" y="6080125"/>
          <a:ext cx="350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32" imgW="45481680" imgH="6896160" progId="Equation.3">
                  <p:embed/>
                </p:oleObj>
              </mc:Choice>
              <mc:Fallback>
                <p:oleObj name="Equation" r:id="rId32" imgW="45481680" imgH="68961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6080125"/>
                        <a:ext cx="3505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7"/>
          <p:cNvGraphicFramePr>
            <a:graphicFrameLocks noChangeAspect="1"/>
          </p:cNvGraphicFramePr>
          <p:nvPr/>
        </p:nvGraphicFramePr>
        <p:xfrm>
          <a:off x="1214438" y="1785938"/>
          <a:ext cx="335438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公式" r:id="rId34" imgW="1447172" imgH="812447" progId="Equation.3">
                  <p:embed/>
                </p:oleObj>
              </mc:Choice>
              <mc:Fallback>
                <p:oleObj name="公式" r:id="rId34" imgW="1447172" imgH="812447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785938"/>
                        <a:ext cx="3354387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autoUpdateAnimBg="0"/>
      <p:bldP spid="140295" grpId="0" autoUpdateAnimBg="0"/>
      <p:bldP spid="140298" grpId="0" animBg="1"/>
      <p:bldP spid="14031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2517775" cy="6477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复数的运算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2627313" y="1989138"/>
          <a:ext cx="26797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3" imgW="29639880" imgH="6896160" progId="Equation.3">
                  <p:embed/>
                </p:oleObj>
              </mc:Choice>
              <mc:Fallback>
                <p:oleObj name="Equation" r:id="rId3" imgW="29639880" imgH="6896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89138"/>
                        <a:ext cx="26797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5938" y="3816350"/>
            <a:ext cx="3390900" cy="576263"/>
            <a:chOff x="288" y="2160"/>
            <a:chExt cx="2136" cy="363"/>
          </a:xfrm>
        </p:grpSpPr>
        <p:sp>
          <p:nvSpPr>
            <p:cNvPr id="21517" name="Text Box 7"/>
            <p:cNvSpPr txBox="1">
              <a:spLocks noChangeArrowheads="1"/>
            </p:cNvSpPr>
            <p:nvPr/>
          </p:nvSpPr>
          <p:spPr bwMode="auto">
            <a:xfrm>
              <a:off x="288" y="2160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特别地，对</a:t>
              </a:r>
            </a:p>
          </p:txBody>
        </p:sp>
        <p:graphicFrame>
          <p:nvGraphicFramePr>
            <p:cNvPr id="21513" name="Object 8"/>
            <p:cNvGraphicFramePr>
              <a:graphicFrameLocks noChangeAspect="1"/>
            </p:cNvGraphicFramePr>
            <p:nvPr/>
          </p:nvGraphicFramePr>
          <p:xfrm>
            <a:off x="1459" y="2208"/>
            <a:ext cx="96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7" name="Equation" r:id="rId5" imgW="19891080" imgH="6489720" progId="Equation.3">
                    <p:embed/>
                  </p:oleObj>
                </mc:Choice>
                <mc:Fallback>
                  <p:oleObj name="Equation" r:id="rId5" imgW="19891080" imgH="648972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2208"/>
                          <a:ext cx="965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2051050" y="2997200"/>
          <a:ext cx="269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7" imgW="34514280" imgH="7302600" progId="Equation.3">
                  <p:embed/>
                </p:oleObj>
              </mc:Choice>
              <mc:Fallback>
                <p:oleObj name="Equation" r:id="rId7" imgW="34514280" imgH="730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2698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/>
        </p:nvGraphicFramePr>
        <p:xfrm>
          <a:off x="4714875" y="3068638"/>
          <a:ext cx="3079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9" imgW="39388680" imgH="6489720" progId="Equation.3">
                  <p:embed/>
                </p:oleObj>
              </mc:Choice>
              <mc:Fallback>
                <p:oleObj name="Equation" r:id="rId9" imgW="39388680" imgH="64897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068638"/>
                        <a:ext cx="3079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8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539750" y="836613"/>
          <a:ext cx="67691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公式" r:id="rId11" imgW="88945200" imgH="14211360" progId="Equation.3">
                  <p:embed/>
                </p:oleObj>
              </mc:Choice>
              <mc:Fallback>
                <p:oleObj name="公式" r:id="rId11" imgW="88945200" imgH="14211360" progId="Equation.3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36613"/>
                        <a:ext cx="67691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539750" y="2997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又可得</a:t>
            </a:r>
          </a:p>
        </p:txBody>
      </p:sp>
      <p:graphicFrame>
        <p:nvGraphicFramePr>
          <p:cNvPr id="141333" name="Object 7"/>
          <p:cNvGraphicFramePr>
            <a:graphicFrameLocks noChangeAspect="1"/>
          </p:cNvGraphicFramePr>
          <p:nvPr/>
        </p:nvGraphicFramePr>
        <p:xfrm>
          <a:off x="1000125" y="4572000"/>
          <a:ext cx="765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公式" r:id="rId13" imgW="330057" imgH="203112" progId="Equation.3">
                  <p:embed/>
                </p:oleObj>
              </mc:Choice>
              <mc:Fallback>
                <p:oleObj name="公式" r:id="rId13" imgW="330057" imgH="203112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572000"/>
                        <a:ext cx="7651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1785938" y="4572000"/>
          <a:ext cx="4089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公式" r:id="rId15" imgW="1765300" imgH="228600" progId="Equation.3">
                  <p:embed/>
                </p:oleObj>
              </mc:Choice>
              <mc:Fallback>
                <p:oleObj name="公式" r:id="rId15" imgW="17653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572000"/>
                        <a:ext cx="4089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1571625" y="5357813"/>
          <a:ext cx="45910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公式" r:id="rId17" imgW="1981200" imgH="279400" progId="Equation.3">
                  <p:embed/>
                </p:oleObj>
              </mc:Choice>
              <mc:Fallback>
                <p:oleObj name="公式" r:id="rId17" imgW="1981200" imgH="279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357813"/>
                        <a:ext cx="459105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65163" y="1668463"/>
            <a:ext cx="2754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近似计算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258888" y="2420938"/>
            <a:ext cx="6337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整体误差</a:t>
            </a:r>
            <a:r>
              <a:rPr lang="en-US" altLang="zh-CN"/>
              <a:t>= </a:t>
            </a:r>
            <a:r>
              <a:rPr lang="zh-CN" altLang="en-US"/>
              <a:t>舍入误差 </a:t>
            </a:r>
            <a:r>
              <a:rPr lang="en-US" altLang="zh-CN"/>
              <a:t>+ </a:t>
            </a:r>
            <a:r>
              <a:rPr lang="zh-CN" altLang="en-US"/>
              <a:t>截断误差</a:t>
            </a:r>
          </a:p>
        </p:txBody>
      </p:sp>
      <p:sp>
        <p:nvSpPr>
          <p:cNvPr id="22536" name="Rectangle 17"/>
          <p:cNvSpPr>
            <a:spLocks noGrp="1" noChangeArrowheads="1"/>
          </p:cNvSpPr>
          <p:nvPr>
            <p:ph type="title"/>
          </p:nvPr>
        </p:nvSpPr>
        <p:spPr>
          <a:xfrm>
            <a:off x="3563938" y="476250"/>
            <a:ext cx="1438275" cy="627063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graphicFrame>
        <p:nvGraphicFramePr>
          <p:cNvPr id="164882" name="Object 18"/>
          <p:cNvGraphicFramePr>
            <a:graphicFrameLocks noChangeAspect="1"/>
          </p:cNvGraphicFramePr>
          <p:nvPr/>
        </p:nvGraphicFramePr>
        <p:xfrm>
          <a:off x="3348038" y="3284538"/>
          <a:ext cx="27987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公式" r:id="rId3" imgW="34920360" imgH="7302600" progId="Equation.3">
                  <p:embed/>
                </p:oleObj>
              </mc:Choice>
              <mc:Fallback>
                <p:oleObj name="公式" r:id="rId3" imgW="34920360" imgH="730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284538"/>
                        <a:ext cx="2798762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3" name="Object 19"/>
          <p:cNvGraphicFramePr>
            <a:graphicFrameLocks noChangeAspect="1"/>
          </p:cNvGraphicFramePr>
          <p:nvPr/>
        </p:nvGraphicFramePr>
        <p:xfrm>
          <a:off x="5219700" y="4076700"/>
          <a:ext cx="3352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公式" r:id="rId5" imgW="44263080" imgH="7302600" progId="Equation.3">
                  <p:embed/>
                </p:oleObj>
              </mc:Choice>
              <mc:Fallback>
                <p:oleObj name="公式" r:id="rId5" imgW="44263080" imgH="7302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76700"/>
                        <a:ext cx="33528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755650" y="4149725"/>
            <a:ext cx="4421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特别地</a:t>
            </a:r>
            <a:r>
              <a:rPr lang="en-US" altLang="zh-CN"/>
              <a:t>, </a:t>
            </a:r>
            <a:r>
              <a:rPr lang="zh-CN" altLang="en-US"/>
              <a:t>当</a:t>
            </a:r>
            <a:r>
              <a:rPr lang="en-US" altLang="zh-CN" i="1"/>
              <a:t>A </a:t>
            </a:r>
            <a:r>
              <a:rPr lang="zh-CN" altLang="en-US"/>
              <a:t>是正项级数时</a:t>
            </a:r>
            <a:r>
              <a:rPr lang="en-US" altLang="zh-CN"/>
              <a:t>, </a:t>
            </a:r>
          </a:p>
        </p:txBody>
      </p:sp>
      <p:graphicFrame>
        <p:nvGraphicFramePr>
          <p:cNvPr id="164885" name="Object 21"/>
          <p:cNvGraphicFramePr>
            <a:graphicFrameLocks noChangeAspect="1"/>
          </p:cNvGraphicFramePr>
          <p:nvPr/>
        </p:nvGraphicFramePr>
        <p:xfrm>
          <a:off x="3995738" y="4868863"/>
          <a:ext cx="22161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公式" r:id="rId7" imgW="26390160" imgH="7302600" progId="Equation.3">
                  <p:embed/>
                </p:oleObj>
              </mc:Choice>
              <mc:Fallback>
                <p:oleObj name="公式" r:id="rId7" imgW="26390160" imgH="7302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68863"/>
                        <a:ext cx="221615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755650" y="4941888"/>
            <a:ext cx="3176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A </a:t>
            </a:r>
            <a:r>
              <a:rPr lang="zh-CN" altLang="en-US"/>
              <a:t>是交错级数时</a:t>
            </a:r>
            <a:r>
              <a:rPr lang="en-US" altLang="zh-CN"/>
              <a:t>, </a:t>
            </a:r>
          </a:p>
        </p:txBody>
      </p:sp>
      <p:graphicFrame>
        <p:nvGraphicFramePr>
          <p:cNvPr id="164887" name="Object 23"/>
          <p:cNvGraphicFramePr>
            <a:graphicFrameLocks noChangeAspect="1"/>
          </p:cNvGraphicFramePr>
          <p:nvPr/>
        </p:nvGraphicFramePr>
        <p:xfrm>
          <a:off x="2339975" y="3284538"/>
          <a:ext cx="10366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公式" r:id="rId9" imgW="431613" imgH="228501" progId="Equation.3">
                  <p:embed/>
                </p:oleObj>
              </mc:Choice>
              <mc:Fallback>
                <p:oleObj name="公式" r:id="rId9" imgW="431613" imgH="228501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84538"/>
                        <a:ext cx="103663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8" name="Text Box 24"/>
          <p:cNvSpPr txBox="1">
            <a:spLocks noChangeArrowheads="1"/>
          </p:cNvSpPr>
          <p:nvPr/>
        </p:nvSpPr>
        <p:spPr bwMode="auto">
          <a:xfrm>
            <a:off x="755650" y="3284538"/>
            <a:ext cx="222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截断误差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utoUpdateAnimBg="0"/>
      <p:bldP spid="164869" grpId="0"/>
      <p:bldP spid="164884" grpId="0" autoUpdateAnimBg="0"/>
      <p:bldP spid="164886" grpId="0" autoUpdateAnimBg="0"/>
      <p:bldP spid="164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20" name="Object 208"/>
          <p:cNvGraphicFramePr>
            <a:graphicFrameLocks noChangeAspect="1"/>
          </p:cNvGraphicFramePr>
          <p:nvPr/>
        </p:nvGraphicFramePr>
        <p:xfrm>
          <a:off x="628650" y="2054225"/>
          <a:ext cx="7162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2844800" imgH="215900" progId="Equation.3">
                  <p:embed/>
                </p:oleObj>
              </mc:Choice>
              <mc:Fallback>
                <p:oleObj name="Equation" r:id="rId3" imgW="2844800" imgH="215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054225"/>
                        <a:ext cx="71628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" name="Text Box 209"/>
          <p:cNvSpPr txBox="1">
            <a:spLocks noChangeArrowheads="1"/>
          </p:cNvSpPr>
          <p:nvPr/>
        </p:nvSpPr>
        <p:spPr bwMode="auto">
          <a:xfrm>
            <a:off x="323850" y="2892425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幂级数解法的步骤：</a:t>
            </a:r>
          </a:p>
        </p:txBody>
      </p:sp>
      <p:sp>
        <p:nvSpPr>
          <p:cNvPr id="13522" name="Text Box 210"/>
          <p:cNvSpPr txBox="1">
            <a:spLocks noChangeArrowheads="1"/>
          </p:cNvSpPr>
          <p:nvPr/>
        </p:nvSpPr>
        <p:spPr bwMode="auto">
          <a:xfrm>
            <a:off x="323850" y="3578225"/>
            <a:ext cx="8153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Tx/>
              <a:buAutoNum type="alphaLcPeriod"/>
            </a:pPr>
            <a:r>
              <a:rPr lang="zh-CN" altLang="en-US"/>
              <a:t>将所求的解在点 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  <a:r>
              <a:rPr lang="zh-CN" altLang="en-US"/>
              <a:t>处进行幂级数展开，确定其    展开式的收敛域</a:t>
            </a:r>
            <a:r>
              <a:rPr lang="en-US" altLang="zh-CN"/>
              <a:t>.</a:t>
            </a:r>
          </a:p>
        </p:txBody>
      </p:sp>
      <p:sp>
        <p:nvSpPr>
          <p:cNvPr id="13523" name="Text Box 211"/>
          <p:cNvSpPr txBox="1">
            <a:spLocks noChangeArrowheads="1"/>
          </p:cNvSpPr>
          <p:nvPr/>
        </p:nvSpPr>
        <p:spPr bwMode="auto">
          <a:xfrm>
            <a:off x="323850" y="4797425"/>
            <a:ext cx="8596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b.  </a:t>
            </a:r>
            <a:r>
              <a:rPr lang="zh-CN" altLang="en-US"/>
              <a:t>对展开式逐项求一阶甚至二阶导数，并代入原方程</a:t>
            </a:r>
            <a:r>
              <a:rPr lang="en-US" altLang="zh-CN"/>
              <a:t>.</a:t>
            </a:r>
          </a:p>
        </p:txBody>
      </p:sp>
      <p:sp>
        <p:nvSpPr>
          <p:cNvPr id="13524" name="Text Box 212"/>
          <p:cNvSpPr txBox="1">
            <a:spLocks noChangeArrowheads="1"/>
          </p:cNvSpPr>
          <p:nvPr/>
        </p:nvSpPr>
        <p:spPr bwMode="auto">
          <a:xfrm>
            <a:off x="323850" y="5407025"/>
            <a:ext cx="819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c.  </a:t>
            </a:r>
            <a:r>
              <a:rPr lang="zh-CN" altLang="en-US"/>
              <a:t>比较方程两端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的系数，从而确定展式中的系数</a:t>
            </a:r>
            <a:r>
              <a:rPr lang="en-US" altLang="zh-CN"/>
              <a:t>.</a:t>
            </a:r>
          </a:p>
        </p:txBody>
      </p:sp>
      <p:sp>
        <p:nvSpPr>
          <p:cNvPr id="23560" name="Rectangle 214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4968875" cy="555625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2.</a:t>
            </a:r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微分方程的幂级数解法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611188" y="1000125"/>
            <a:ext cx="7373937" cy="1022350"/>
            <a:chOff x="611188" y="1000108"/>
            <a:chExt cx="7373930" cy="1022350"/>
          </a:xfrm>
        </p:grpSpPr>
        <p:sp>
          <p:nvSpPr>
            <p:cNvPr id="23562" name="Rectangle 206"/>
            <p:cNvSpPr>
              <a:spLocks noChangeArrowheads="1"/>
            </p:cNvSpPr>
            <p:nvPr/>
          </p:nvSpPr>
          <p:spPr bwMode="auto">
            <a:xfrm>
              <a:off x="611188" y="1133475"/>
              <a:ext cx="3048000" cy="685800"/>
            </a:xfrm>
            <a:prstGeom prst="rect">
              <a:avLst/>
            </a:prstGeom>
            <a:noFill/>
            <a:ln w="76200" cmpd="tri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/>
                <a:t>一阶微分方程问题</a:t>
              </a:r>
              <a:r>
                <a:rPr lang="zh-CN" altLang="en-US">
                  <a:solidFill>
                    <a:schemeClr val="tx2"/>
                  </a:solidFill>
                </a:rPr>
                <a:t> </a:t>
              </a:r>
            </a:p>
          </p:txBody>
        </p:sp>
        <p:graphicFrame>
          <p:nvGraphicFramePr>
            <p:cNvPr id="23555" name="Object 3"/>
            <p:cNvGraphicFramePr>
              <a:graphicFrameLocks noChangeAspect="1"/>
            </p:cNvGraphicFramePr>
            <p:nvPr/>
          </p:nvGraphicFramePr>
          <p:xfrm>
            <a:off x="3571868" y="1000108"/>
            <a:ext cx="4413250" cy="1022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5" name="公式" r:id="rId5" imgW="1752600" imgH="406400" progId="Equation.3">
                    <p:embed/>
                  </p:oleObj>
                </mc:Choice>
                <mc:Fallback>
                  <p:oleObj name="公式" r:id="rId5" imgW="1752600" imgH="4064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1000108"/>
                          <a:ext cx="4413250" cy="1022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" grpId="0" autoUpdateAnimBg="0"/>
      <p:bldP spid="13522" grpId="0" autoUpdateAnimBg="0"/>
      <p:bldP spid="13523" grpId="0" autoUpdateAnimBg="0"/>
      <p:bldP spid="1352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24" name="Object 52"/>
          <p:cNvGraphicFramePr>
            <a:graphicFrameLocks noChangeAspect="1"/>
          </p:cNvGraphicFramePr>
          <p:nvPr/>
        </p:nvGraphicFramePr>
        <p:xfrm>
          <a:off x="812800" y="1658938"/>
          <a:ext cx="6499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3" imgW="85695480" imgH="7302600" progId="Equation.3">
                  <p:embed/>
                </p:oleObj>
              </mc:Choice>
              <mc:Fallback>
                <p:oleObj name="Equation" r:id="rId3" imgW="85695480" imgH="7302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658938"/>
                        <a:ext cx="64992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5" name="Object 53"/>
          <p:cNvGraphicFramePr>
            <a:graphicFrameLocks noChangeAspect="1"/>
          </p:cNvGraphicFramePr>
          <p:nvPr/>
        </p:nvGraphicFramePr>
        <p:xfrm>
          <a:off x="738188" y="3890963"/>
          <a:ext cx="1676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5" imgW="901080" imgH="254160" progId="Equation.3">
                  <p:embed/>
                </p:oleObj>
              </mc:Choice>
              <mc:Fallback>
                <p:oleObj name="Equation" r:id="rId5" imgW="901080" imgH="254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890963"/>
                        <a:ext cx="16764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6" name="Object 54"/>
          <p:cNvGraphicFramePr>
            <a:graphicFrameLocks noChangeAspect="1"/>
          </p:cNvGraphicFramePr>
          <p:nvPr/>
        </p:nvGraphicFramePr>
        <p:xfrm>
          <a:off x="2490788" y="3868738"/>
          <a:ext cx="2971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7" imgW="1726200" imgH="279360" progId="Equation.3">
                  <p:embed/>
                </p:oleObj>
              </mc:Choice>
              <mc:Fallback>
                <p:oleObj name="Equation" r:id="rId7" imgW="1726200" imgH="279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868738"/>
                        <a:ext cx="2971800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7" name="Object 55"/>
          <p:cNvGraphicFramePr>
            <a:graphicFrameLocks noChangeAspect="1"/>
          </p:cNvGraphicFramePr>
          <p:nvPr/>
        </p:nvGraphicFramePr>
        <p:xfrm>
          <a:off x="2490788" y="4430713"/>
          <a:ext cx="1219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9" imgW="609480" imgH="291960" progId="Equation.3">
                  <p:embed/>
                </p:oleObj>
              </mc:Choice>
              <mc:Fallback>
                <p:oleObj name="Equation" r:id="rId9" imgW="609480" imgH="2919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4430713"/>
                        <a:ext cx="12192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8" name="Text Box 56"/>
          <p:cNvSpPr txBox="1">
            <a:spLocks noChangeArrowheads="1"/>
          </p:cNvSpPr>
          <p:nvPr/>
        </p:nvSpPr>
        <p:spPr bwMode="auto">
          <a:xfrm>
            <a:off x="1103313" y="5208588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其中，</a:t>
            </a:r>
          </a:p>
        </p:txBody>
      </p:sp>
      <p:graphicFrame>
        <p:nvGraphicFramePr>
          <p:cNvPr id="79929" name="Object 57"/>
          <p:cNvGraphicFramePr>
            <a:graphicFrameLocks noChangeAspect="1"/>
          </p:cNvGraphicFramePr>
          <p:nvPr/>
        </p:nvGraphicFramePr>
        <p:xfrm>
          <a:off x="2185988" y="5240338"/>
          <a:ext cx="1295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1" imgW="698040" imgH="254160" progId="Equation.3">
                  <p:embed/>
                </p:oleObj>
              </mc:Choice>
              <mc:Fallback>
                <p:oleObj name="Equation" r:id="rId11" imgW="698040" imgH="254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240338"/>
                        <a:ext cx="12954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0" name="Object 58"/>
          <p:cNvGraphicFramePr>
            <a:graphicFrameLocks noChangeAspect="1"/>
          </p:cNvGraphicFramePr>
          <p:nvPr/>
        </p:nvGraphicFramePr>
        <p:xfrm>
          <a:off x="3557588" y="5267325"/>
          <a:ext cx="350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3" imgW="1878840" imgH="279360" progId="Equation.3">
                  <p:embed/>
                </p:oleObj>
              </mc:Choice>
              <mc:Fallback>
                <p:oleObj name="Equation" r:id="rId13" imgW="1878840" imgH="2793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5267325"/>
                        <a:ext cx="3505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60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2159000" cy="711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3.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欧拉公式</a:t>
            </a:r>
          </a:p>
        </p:txBody>
      </p:sp>
      <p:graphicFrame>
        <p:nvGraphicFramePr>
          <p:cNvPr id="79936" name="Object 64"/>
          <p:cNvGraphicFramePr>
            <a:graphicFrameLocks noChangeAspect="1"/>
          </p:cNvGraphicFramePr>
          <p:nvPr/>
        </p:nvGraphicFramePr>
        <p:xfrm>
          <a:off x="1000125" y="2428875"/>
          <a:ext cx="6235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公式" r:id="rId15" imgW="2476500" imgH="419100" progId="Equation.3">
                  <p:embed/>
                </p:oleObj>
              </mc:Choice>
              <mc:Fallback>
                <p:oleObj name="公式" r:id="rId15" imgW="2476500" imgH="4191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428875"/>
                        <a:ext cx="62357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2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75" y="981075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1116013" y="2349500"/>
            <a:ext cx="63357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smtClean="0"/>
              <a:t>P</a:t>
            </a:r>
            <a:r>
              <a:rPr lang="en-US" altLang="zh-CN" sz="2400" smtClean="0"/>
              <a:t>298                  </a:t>
            </a:r>
            <a:r>
              <a:rPr lang="en-US" altLang="zh-CN" sz="5400"/>
              <a:t>1/</a:t>
            </a:r>
            <a:r>
              <a:rPr lang="en-US" altLang="zh-CN" sz="3200"/>
              <a:t>(4)               </a:t>
            </a:r>
            <a:r>
              <a:rPr lang="en-US" altLang="zh-CN" sz="5400"/>
              <a:t>4/</a:t>
            </a:r>
            <a:r>
              <a:rPr lang="en-US" altLang="zh-CN"/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990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 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143000" y="457200"/>
          <a:ext cx="7543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6883400" imgH="444500" progId="Equation.3">
                  <p:embed/>
                </p:oleObj>
              </mc:Choice>
              <mc:Fallback>
                <p:oleObj name="Equation" r:id="rId3" imgW="6883400" imgH="444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"/>
                        <a:ext cx="75438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533400" y="2362200"/>
          <a:ext cx="203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2032000" imgH="431800" progId="Equation.3">
                  <p:embed/>
                </p:oleObj>
              </mc:Choice>
              <mc:Fallback>
                <p:oleObj name="Equation" r:id="rId5" imgW="20320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2032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2667000" y="2133600"/>
          <a:ext cx="515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公式" r:id="rId7" imgW="5156200" imgH="838200" progId="Equation.3">
                  <p:embed/>
                </p:oleObj>
              </mc:Choice>
              <mc:Fallback>
                <p:oleObj name="公式" r:id="rId7" imgW="5156200" imgH="838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3600"/>
                        <a:ext cx="5156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457200" y="3733800"/>
          <a:ext cx="19716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9" imgW="825142" imgH="406224" progId="Equation.3">
                  <p:embed/>
                </p:oleObj>
              </mc:Choice>
              <mc:Fallback>
                <p:oleObj name="Equation" r:id="rId9" imgW="825142" imgH="4062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33800"/>
                        <a:ext cx="1971675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900113" y="1052513"/>
          <a:ext cx="82438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公式" r:id="rId11" imgW="3632200" imgH="419100" progId="Equation.3">
                  <p:embed/>
                </p:oleObj>
              </mc:Choice>
              <mc:Fallback>
                <p:oleObj name="公式" r:id="rId11" imgW="36322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2513"/>
                        <a:ext cx="8243887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381000" y="3124200"/>
            <a:ext cx="8802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若取此级数的前</a:t>
            </a:r>
            <a:r>
              <a:rPr lang="en-US" altLang="zh-CN" i="1"/>
              <a:t>n </a:t>
            </a:r>
            <a:r>
              <a:rPr lang="zh-CN" altLang="en-US"/>
              <a:t>项和作为 </a:t>
            </a:r>
            <a:r>
              <a:rPr lang="en-US" altLang="zh-CN"/>
              <a:t>ln 2 </a:t>
            </a:r>
            <a:r>
              <a:rPr lang="zh-CN" altLang="en-US"/>
              <a:t>的近似值，截断误差为 </a:t>
            </a: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2574925" y="3946525"/>
            <a:ext cx="6088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为使整体误差 </a:t>
            </a:r>
            <a:r>
              <a:rPr lang="zh-CN" altLang="en-US">
                <a:sym typeface="Symbol" pitchFamily="18" charset="2"/>
              </a:rPr>
              <a:t> </a:t>
            </a:r>
            <a:r>
              <a:rPr lang="en-US" altLang="zh-CN">
                <a:sym typeface="Symbol" pitchFamily="18" charset="2"/>
              </a:rPr>
              <a:t>0.0001,  </a:t>
            </a:r>
            <a:r>
              <a:rPr lang="zh-CN" altLang="en-US"/>
              <a:t>截断误差至少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365125" y="4797425"/>
            <a:ext cx="877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也应</a:t>
            </a:r>
            <a:r>
              <a:rPr lang="zh-CN" altLang="en-US">
                <a:sym typeface="Symbol" pitchFamily="18" charset="2"/>
              </a:rPr>
              <a:t></a:t>
            </a:r>
            <a:r>
              <a:rPr lang="zh-CN" altLang="en-US"/>
              <a:t> </a:t>
            </a:r>
            <a:r>
              <a:rPr lang="en-US" altLang="zh-CN"/>
              <a:t>0.0001,  </a:t>
            </a:r>
            <a:r>
              <a:rPr lang="zh-CN" altLang="en-US"/>
              <a:t>故至少需取级数的前</a:t>
            </a:r>
            <a:r>
              <a:rPr lang="en-US" altLang="zh-CN"/>
              <a:t>10000 </a:t>
            </a:r>
            <a:r>
              <a:rPr lang="zh-CN" altLang="en-US"/>
              <a:t>项进行计算，</a:t>
            </a: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381000" y="5540375"/>
            <a:ext cx="7935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计算量太大，所以要用收敛较快的级数来代替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146441" grpId="0"/>
      <p:bldP spid="146442" grpId="0"/>
      <p:bldP spid="146443" grpId="0"/>
      <p:bldP spid="1464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914400" y="228600"/>
          <a:ext cx="7315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3060700" imgH="419100" progId="Equation.3">
                  <p:embed/>
                </p:oleObj>
              </mc:Choice>
              <mc:Fallback>
                <p:oleObj name="Equation" r:id="rId3" imgW="3060700" imgH="4191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7315200" cy="100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914400" y="1295400"/>
          <a:ext cx="7391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公式" r:id="rId5" imgW="7099300" imgH="889000" progId="Equation.3">
                  <p:embed/>
                </p:oleObj>
              </mc:Choice>
              <mc:Fallback>
                <p:oleObj name="公式" r:id="rId5" imgW="7099300" imgH="889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73914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23850" y="2420938"/>
            <a:ext cx="647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两式相减</a:t>
            </a:r>
            <a:r>
              <a:rPr lang="en-US" altLang="zh-CN"/>
              <a:t>,  </a:t>
            </a:r>
            <a:r>
              <a:rPr lang="zh-CN" altLang="en-US"/>
              <a:t>得到不含有偶次幂的展开式</a:t>
            </a:r>
            <a:r>
              <a:rPr lang="en-US" altLang="zh-CN"/>
              <a:t>:</a:t>
            </a:r>
          </a:p>
        </p:txBody>
      </p:sp>
      <p:sp>
        <p:nvSpPr>
          <p:cNvPr id="3082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62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由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81000" y="14478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</a:t>
            </a:r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609600" y="3048000"/>
          <a:ext cx="55816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7" imgW="2159000" imgH="406400" progId="Equation.3">
                  <p:embed/>
                </p:oleObj>
              </mc:Choice>
              <mc:Fallback>
                <p:oleObj name="Equation" r:id="rId7" imgW="2159000" imgH="40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558165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6629400" y="3429000"/>
          <a:ext cx="184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9" imgW="1841500" imgH="393700" progId="Equation.3">
                  <p:embed/>
                </p:oleObj>
              </mc:Choice>
              <mc:Fallback>
                <p:oleObj name="公式" r:id="rId9" imgW="1841500" imgH="3937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429000"/>
                        <a:ext cx="1841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396875" y="4298950"/>
          <a:ext cx="2209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11" imgW="901309" imgH="406224" progId="Equation.3">
                  <p:embed/>
                </p:oleObj>
              </mc:Choice>
              <mc:Fallback>
                <p:oleObj name="Equation" r:id="rId11" imgW="901309" imgH="40622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4298950"/>
                        <a:ext cx="22098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3708400" y="4292600"/>
          <a:ext cx="1066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3" imgW="14610600" imgH="12992040" progId="Equation.3">
                  <p:embed/>
                </p:oleObj>
              </mc:Choice>
              <mc:Fallback>
                <p:oleObj name="Equation" r:id="rId13" imgW="14610600" imgH="129920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92600"/>
                        <a:ext cx="10668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2743200" y="4495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解得</a:t>
            </a:r>
          </a:p>
        </p:txBody>
      </p:sp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611188" y="5373688"/>
          <a:ext cx="70580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15" imgW="2743200" imgH="406400" progId="Equation.3">
                  <p:embed/>
                </p:oleObj>
              </mc:Choice>
              <mc:Fallback>
                <p:oleObj name="Equation" r:id="rId15" imgW="2743200" imgH="406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73688"/>
                        <a:ext cx="7058025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utoUpdateAnimBg="0"/>
      <p:bldP spid="147462" grpId="0" autoUpdateAnimBg="0"/>
      <p:bldP spid="1474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395288" y="1412875"/>
          <a:ext cx="7561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公式" r:id="rId3" imgW="3225800" imgH="228600" progId="Equation.3">
                  <p:embed/>
                </p:oleObj>
              </mc:Choice>
              <mc:Fallback>
                <p:oleObj name="公式" r:id="rId3" imgW="32258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75612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463550" y="2033588"/>
          <a:ext cx="6172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5" imgW="2501900" imgH="406400" progId="Equation.3">
                  <p:embed/>
                </p:oleObj>
              </mc:Choice>
              <mc:Fallback>
                <p:oleObj name="Equation" r:id="rId5" imgW="2501900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033588"/>
                        <a:ext cx="617220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116013" y="3068638"/>
          <a:ext cx="41957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公式" r:id="rId7" imgW="1726451" imgH="406224" progId="Equation.3">
                  <p:embed/>
                </p:oleObj>
              </mc:Choice>
              <mc:Fallback>
                <p:oleObj name="公式" r:id="rId7" imgW="1726451" imgH="40622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4195762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149350" y="4219575"/>
          <a:ext cx="291782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公式" r:id="rId9" imgW="2768600" imgH="1282700" progId="Equation.3">
                  <p:embed/>
                </p:oleObj>
              </mc:Choice>
              <mc:Fallback>
                <p:oleObj name="公式" r:id="rId9" imgW="2768600" imgH="12827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219575"/>
                        <a:ext cx="2917825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539750" y="5589588"/>
          <a:ext cx="7010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1" imgW="2870200" imgH="406400" progId="Equation.3">
                  <p:embed/>
                </p:oleObj>
              </mc:Choice>
              <mc:Fallback>
                <p:oleObj name="Equation" r:id="rId11" imgW="2870200" imgH="406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89588"/>
                        <a:ext cx="7010400" cy="992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4140200" y="4149725"/>
          <a:ext cx="1365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13" imgW="571252" imgH="406224" progId="Equation.3">
                  <p:embed/>
                </p:oleObj>
              </mc:Choice>
              <mc:Fallback>
                <p:oleObj name="Equation" r:id="rId13" imgW="571252" imgH="406224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149725"/>
                        <a:ext cx="13652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762000" y="188913"/>
          <a:ext cx="64706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公式" r:id="rId15" imgW="2514600" imgH="406400" progId="Equation.3">
                  <p:embed/>
                </p:oleObj>
              </mc:Choice>
              <mc:Fallback>
                <p:oleObj name="公式" r:id="rId15" imgW="2514600" imgH="406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913"/>
                        <a:ext cx="6470650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考虑到舍入误差</a:t>
            </a:r>
            <a:r>
              <a:rPr lang="en-US" altLang="zh-CN"/>
              <a:t>,  </a:t>
            </a:r>
            <a:r>
              <a:rPr lang="zh-CN" altLang="en-US"/>
              <a:t>计算时应取五位小数</a:t>
            </a:r>
            <a:r>
              <a:rPr lang="en-US" altLang="zh-CN"/>
              <a:t>:</a:t>
            </a: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1187450" y="1052513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3" imgW="2298700" imgH="838200" progId="Equation.3">
                  <p:embed/>
                </p:oleObj>
              </mc:Choice>
              <mc:Fallback>
                <p:oleObj name="Equation" r:id="rId3" imgW="2298700" imgH="838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052513"/>
                        <a:ext cx="2298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3708400" y="1052513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5" imgW="2844800" imgH="838200" progId="Equation.3">
                  <p:embed/>
                </p:oleObj>
              </mc:Choice>
              <mc:Fallback>
                <p:oleObj name="Equation" r:id="rId5" imgW="2844800" imgH="838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052513"/>
                        <a:ext cx="284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1042988" y="2276475"/>
          <a:ext cx="293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7" imgW="2933700" imgH="838200" progId="Equation.3">
                  <p:embed/>
                </p:oleObj>
              </mc:Choice>
              <mc:Fallback>
                <p:oleObj name="Equation" r:id="rId7" imgW="2933700" imgH="838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76475"/>
                        <a:ext cx="293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3995738" y="2276475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9" imgW="2578100" imgH="838200" progId="Equation.3">
                  <p:embed/>
                </p:oleObj>
              </mc:Choice>
              <mc:Fallback>
                <p:oleObj name="Equation" r:id="rId9" imgW="2578100" imgH="838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76475"/>
                        <a:ext cx="2578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611188" y="3355975"/>
          <a:ext cx="799306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1" imgW="3048000" imgH="406400" progId="Equation.3">
                  <p:embed/>
                </p:oleObj>
              </mc:Choice>
              <mc:Fallback>
                <p:oleObj name="Equation" r:id="rId11" imgW="3048000" imgH="40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5975"/>
                        <a:ext cx="7993062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1547813" y="4797425"/>
          <a:ext cx="2447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公式" r:id="rId13" imgW="1016000" imgH="203200" progId="Equation.3">
                  <p:embed/>
                </p:oleObj>
              </mc:Choice>
              <mc:Fallback>
                <p:oleObj name="公式" r:id="rId13" imgW="1016000" imgH="203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797425"/>
                        <a:ext cx="24479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/>
        </p:nvGraphicFramePr>
        <p:xfrm>
          <a:off x="3995738" y="4797425"/>
          <a:ext cx="15128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公式" r:id="rId15" imgW="609336" imgH="203112" progId="Equation.3">
                  <p:embed/>
                </p:oleObj>
              </mc:Choice>
              <mc:Fallback>
                <p:oleObj name="公式" r:id="rId15" imgW="609336" imgH="20311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7425"/>
                        <a:ext cx="15128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468313" y="5516563"/>
          <a:ext cx="83518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17" imgW="3365500" imgH="406400" progId="Equation.3">
                  <p:embed/>
                </p:oleObj>
              </mc:Choice>
              <mc:Fallback>
                <p:oleObj name="公式" r:id="rId17" imgW="3365500" imgH="406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516563"/>
                        <a:ext cx="8351837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56388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二、微分方程的幂级数解法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755650" y="1125538"/>
            <a:ext cx="3600450" cy="6858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/>
              <a:t>1.  </a:t>
            </a:r>
            <a:r>
              <a:rPr lang="zh-CN" altLang="en-US"/>
              <a:t>一阶微分方程问题</a:t>
            </a:r>
            <a:r>
              <a:rPr lang="zh-CN" alt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468313" y="573405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chemeClr val="tx2"/>
                </a:solidFill>
              </a:rPr>
              <a:t>幂级数解法本质上是待定系数法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468313" y="4292600"/>
          <a:ext cx="58674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2514600" imgH="241300" progId="Equation.3">
                  <p:embed/>
                </p:oleObj>
              </mc:Choice>
              <mc:Fallback>
                <p:oleObj name="Equation" r:id="rId3" imgW="2514600" imgH="241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92600"/>
                        <a:ext cx="58674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762000" y="2971800"/>
          <a:ext cx="6629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2946400" imgH="228600" progId="Equation.3">
                  <p:embed/>
                </p:oleObj>
              </mc:Choice>
              <mc:Fallback>
                <p:oleObj name="Equation" r:id="rId5" imgW="29464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66294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2743200" y="3581400"/>
          <a:ext cx="40306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1739900" imgH="254000" progId="Equation.3">
                  <p:embed/>
                </p:oleObj>
              </mc:Choice>
              <mc:Fallback>
                <p:oleObj name="Equation" r:id="rId7" imgW="1739900" imgH="254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4030663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5" name="Object 6"/>
          <p:cNvGraphicFramePr>
            <a:graphicFrameLocks noChangeAspect="1"/>
          </p:cNvGraphicFramePr>
          <p:nvPr/>
        </p:nvGraphicFramePr>
        <p:xfrm>
          <a:off x="4286250" y="857250"/>
          <a:ext cx="23447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公式" r:id="rId9" imgW="1104900" imgH="673100" progId="Equation.3">
                  <p:embed/>
                </p:oleObj>
              </mc:Choice>
              <mc:Fallback>
                <p:oleObj name="公式" r:id="rId9" imgW="1104900" imgH="673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857250"/>
                        <a:ext cx="2344738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71500" y="2322513"/>
          <a:ext cx="707231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公式" r:id="rId11" imgW="3022600" imgH="228600" progId="Equation.3">
                  <p:embed/>
                </p:oleObj>
              </mc:Choice>
              <mc:Fallback>
                <p:oleObj name="公式" r:id="rId11" imgW="30226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322513"/>
                        <a:ext cx="7072313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508000" y="4973638"/>
          <a:ext cx="7993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公式" r:id="rId13" imgW="3454400" imgH="241300" progId="Equation.3">
                  <p:embed/>
                </p:oleObj>
              </mc:Choice>
              <mc:Fallback>
                <p:oleObj name="公式" r:id="rId13" imgW="34544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973638"/>
                        <a:ext cx="79930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/>
      <p:bldP spid="1546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85800" y="12954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将解代入原方程</a:t>
            </a:r>
            <a:r>
              <a:rPr lang="en-US" altLang="zh-CN"/>
              <a:t>, </a:t>
            </a:r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723900" y="2071688"/>
          <a:ext cx="621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3" imgW="198619200" imgH="14617800" progId="Equation.3">
                  <p:embed/>
                </p:oleObj>
              </mc:Choice>
              <mc:Fallback>
                <p:oleObj name="Equation" r:id="rId3" imgW="198619200" imgH="14617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071688"/>
                        <a:ext cx="6210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533400" y="3429000"/>
            <a:ext cx="786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由此确定的级数就是定解问题在收敛区间内的解</a:t>
            </a:r>
            <a:r>
              <a:rPr lang="en-US" altLang="zh-CN"/>
              <a:t>. </a:t>
            </a: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685800" y="2743200"/>
          <a:ext cx="449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5" imgW="143782200" imgH="14617800" progId="Equation.3">
                  <p:embed/>
                </p:oleObj>
              </mc:Choice>
              <mc:Fallback>
                <p:oleObj name="Equation" r:id="rId5" imgW="143782200" imgH="14617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4495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609600" y="623888"/>
          <a:ext cx="504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7" imgW="161248680" imgH="14617800" progId="Equation.3">
                  <p:embed/>
                </p:oleObj>
              </mc:Choice>
              <mc:Fallback>
                <p:oleObj name="Equation" r:id="rId7" imgW="161248680" imgH="14617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23888"/>
                        <a:ext cx="5041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build="p" autoUpdateAnimBg="0"/>
      <p:bldP spid="15565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6 .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524000" y="304800"/>
          <a:ext cx="5699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176277960" imgH="26809560" progId="Equation.3">
                  <p:embed/>
                </p:oleObj>
              </mc:Choice>
              <mc:Fallback>
                <p:oleObj name="Equation" r:id="rId3" imgW="176277960" imgH="268095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"/>
                        <a:ext cx="56991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33400" y="1357313"/>
            <a:ext cx="9636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  <a:endParaRPr lang="en-US" altLang="zh-CN" sz="3200"/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371600" y="1371600"/>
          <a:ext cx="32004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5" imgW="1397000" imgH="241300" progId="Equation.3">
                  <p:embed/>
                </p:oleObj>
              </mc:Choice>
              <mc:Fallback>
                <p:oleObj name="Equation" r:id="rId5" imgW="1397000" imgH="241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3200400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1371600" y="2017713"/>
          <a:ext cx="6781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7" imgW="2743200" imgH="241300" progId="Equation.3">
                  <p:embed/>
                </p:oleObj>
              </mc:Choice>
              <mc:Fallback>
                <p:oleObj name="Equation" r:id="rId7" imgW="27432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17713"/>
                        <a:ext cx="67818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762000" y="4284663"/>
          <a:ext cx="48180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9" imgW="4419600" imgH="482600" progId="Equation.3">
                  <p:embed/>
                </p:oleObj>
              </mc:Choice>
              <mc:Fallback>
                <p:oleObj name="Equation" r:id="rId9" imgW="44196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84663"/>
                        <a:ext cx="481806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1524000" y="4972050"/>
          <a:ext cx="59277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1" imgW="5448300" imgH="482600" progId="Equation.3">
                  <p:embed/>
                </p:oleObj>
              </mc:Choice>
              <mc:Fallback>
                <p:oleObj name="Equation" r:id="rId11" imgW="54483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72050"/>
                        <a:ext cx="592772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1042988" y="2781300"/>
          <a:ext cx="69135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公式" r:id="rId13" imgW="2692400" imgH="241300" progId="Equation.3">
                  <p:embed/>
                </p:oleObj>
              </mc:Choice>
              <mc:Fallback>
                <p:oleObj name="公式" r:id="rId13" imgW="26924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81300"/>
                        <a:ext cx="6913562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2" name="Text Box 10"/>
          <p:cNvSpPr txBox="1">
            <a:spLocks noChangeArrowheads="1"/>
          </p:cNvSpPr>
          <p:nvPr/>
        </p:nvSpPr>
        <p:spPr bwMode="auto">
          <a:xfrm>
            <a:off x="457200" y="2819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1476375" y="5661025"/>
          <a:ext cx="632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5" imgW="2654300" imgH="241300" progId="Equation.3">
                  <p:embed/>
                </p:oleObj>
              </mc:Choice>
              <mc:Fallback>
                <p:oleObj name="Equation" r:id="rId15" imgW="2654300" imgH="2413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61025"/>
                        <a:ext cx="6324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441325" y="3549650"/>
            <a:ext cx="3554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代入原方程得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utoUpdateAnimBg="0"/>
      <p:bldP spid="156682" grpId="0" autoUpdateAnimBg="0"/>
      <p:bldP spid="15668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6665</TotalTime>
  <Words>543</Words>
  <Application>Microsoft Office PowerPoint</Application>
  <PresentationFormat>全屏显示(4:3)</PresentationFormat>
  <Paragraphs>82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默认设计模板</vt:lpstr>
      <vt:lpstr>Equation</vt:lpstr>
      <vt:lpstr>公式</vt:lpstr>
      <vt:lpstr>第五节     函数的幂级数            展开式的应用</vt:lpstr>
      <vt:lpstr>一、近似计算</vt:lpstr>
      <vt:lpstr>例2 .</vt:lpstr>
      <vt:lpstr>由</vt:lpstr>
      <vt:lpstr>PowerPoint 演示文稿</vt:lpstr>
      <vt:lpstr>PowerPoint 演示文稿</vt:lpstr>
      <vt:lpstr>二、微分方程的幂级数解法</vt:lpstr>
      <vt:lpstr>PowerPoint 演示文稿</vt:lpstr>
      <vt:lpstr>例6 .</vt:lpstr>
      <vt:lpstr>PowerPoint 演示文稿</vt:lpstr>
      <vt:lpstr>2.  二阶齐次线性微分方程问题</vt:lpstr>
      <vt:lpstr>例7.</vt:lpstr>
      <vt:lpstr>于是，</vt:lpstr>
      <vt:lpstr>PowerPoint 演示文稿</vt:lpstr>
      <vt:lpstr>由递推公式,  得</vt:lpstr>
      <vt:lpstr>于是所求特解为</vt:lpstr>
      <vt:lpstr>三、欧拉公式</vt:lpstr>
      <vt:lpstr>如果复数项级数各项的模所构成的级数</vt:lpstr>
      <vt:lpstr>设复数项级数</vt:lpstr>
      <vt:lpstr>PowerPoint 演示文稿</vt:lpstr>
      <vt:lpstr>欧拉公式</vt:lpstr>
      <vt:lpstr>复数的运算</vt:lpstr>
      <vt:lpstr>小结</vt:lpstr>
      <vt:lpstr>2.  微分方程的幂级数解法</vt:lpstr>
      <vt:lpstr>3.  欧拉公式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无穷级数</dc:title>
  <dc:subject>第五节  函数的幂级数展开式的应用</dc:subject>
  <dc:creator>huady</dc:creator>
  <cp:lastModifiedBy>huady</cp:lastModifiedBy>
  <cp:revision>534</cp:revision>
  <dcterms:created xsi:type="dcterms:W3CDTF">2006-03-20T12:02:53Z</dcterms:created>
  <dcterms:modified xsi:type="dcterms:W3CDTF">2018-06-07T01:33:07Z</dcterms:modified>
</cp:coreProperties>
</file>