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73" r:id="rId3"/>
    <p:sldId id="374" r:id="rId4"/>
    <p:sldId id="377" r:id="rId5"/>
    <p:sldId id="378" r:id="rId6"/>
    <p:sldId id="379" r:id="rId7"/>
    <p:sldId id="280" r:id="rId8"/>
    <p:sldId id="261" r:id="rId9"/>
    <p:sldId id="304" r:id="rId10"/>
    <p:sldId id="310" r:id="rId11"/>
    <p:sldId id="329" r:id="rId12"/>
    <p:sldId id="348" r:id="rId13"/>
    <p:sldId id="319" r:id="rId14"/>
    <p:sldId id="267" r:id="rId15"/>
    <p:sldId id="357" r:id="rId16"/>
    <p:sldId id="272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0070"/>
    <a:srgbClr val="000066"/>
    <a:srgbClr val="000099"/>
    <a:srgbClr val="0000CC"/>
    <a:srgbClr val="003399"/>
    <a:srgbClr val="FF9933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67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17" Type="http://schemas.openxmlformats.org/officeDocument/2006/relationships/image" Target="../media/image87.emf"/><Relationship Id="rId2" Type="http://schemas.openxmlformats.org/officeDocument/2006/relationships/image" Target="../media/image72.wmf"/><Relationship Id="rId16" Type="http://schemas.openxmlformats.org/officeDocument/2006/relationships/image" Target="../media/image86.e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5" Type="http://schemas.openxmlformats.org/officeDocument/2006/relationships/image" Target="../media/image8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Relationship Id="rId14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93.wmf"/><Relationship Id="rId3" Type="http://schemas.openxmlformats.org/officeDocument/2006/relationships/image" Target="../media/image90.wmf"/><Relationship Id="rId7" Type="http://schemas.openxmlformats.org/officeDocument/2006/relationships/image" Target="../media/image78.wmf"/><Relationship Id="rId12" Type="http://schemas.openxmlformats.org/officeDocument/2006/relationships/image" Target="../media/image92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77.wmf"/><Relationship Id="rId11" Type="http://schemas.openxmlformats.org/officeDocument/2006/relationships/image" Target="../media/image91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Relationship Id="rId14" Type="http://schemas.openxmlformats.org/officeDocument/2006/relationships/image" Target="../media/image9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emf"/><Relationship Id="rId7" Type="http://schemas.openxmlformats.org/officeDocument/2006/relationships/image" Target="../media/image103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Relationship Id="rId9" Type="http://schemas.openxmlformats.org/officeDocument/2006/relationships/image" Target="../media/image10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image" Target="../media/image108.emf"/><Relationship Id="rId7" Type="http://schemas.openxmlformats.org/officeDocument/2006/relationships/image" Target="../media/image112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10" Type="http://schemas.openxmlformats.org/officeDocument/2006/relationships/image" Target="../media/image115.wmf"/><Relationship Id="rId4" Type="http://schemas.openxmlformats.org/officeDocument/2006/relationships/image" Target="../media/image109.emf"/><Relationship Id="rId9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e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emf"/><Relationship Id="rId5" Type="http://schemas.openxmlformats.org/officeDocument/2006/relationships/image" Target="../media/image10.wmf"/><Relationship Id="rId10" Type="http://schemas.openxmlformats.org/officeDocument/2006/relationships/image" Target="../media/image15.emf"/><Relationship Id="rId4" Type="http://schemas.openxmlformats.org/officeDocument/2006/relationships/image" Target="../media/image9.wmf"/><Relationship Id="rId9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wmf"/><Relationship Id="rId7" Type="http://schemas.openxmlformats.org/officeDocument/2006/relationships/image" Target="../media/image45.e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e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image" Target="../media/image7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D424D-993D-4729-81D6-9B2BC38E7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2CCA6-4051-4C8D-9E62-510079A419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53815-4118-4C5B-8935-F8BA6A3411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E43C7-54B3-4D0B-9216-8C27386A0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541C8-0F8C-442F-ACB2-847E98FAB9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2D3E8-2E7D-4063-B750-C41A95FF3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C1539-EBB2-479E-9F44-EBBAC1CD37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1811A-E966-445C-BDA2-923BAEF1F7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8CDC8-9D4E-48D7-84B5-C681357AFF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E89DC-75A2-41A0-BF73-E44F8EF29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80D7-319B-4DD2-AFA4-C3AE6A4215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76611-7C4C-4000-9EB4-836EE5B079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153269AF-B453-4991-8412-47C2652CD3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9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20" Type="http://schemas.openxmlformats.org/officeDocument/2006/relationships/image" Target="../media/image70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8.wmf"/><Relationship Id="rId26" Type="http://schemas.openxmlformats.org/officeDocument/2006/relationships/image" Target="../media/image82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34" Type="http://schemas.openxmlformats.org/officeDocument/2006/relationships/image" Target="../media/image86.emf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3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29" Type="http://schemas.openxmlformats.org/officeDocument/2006/relationships/oleObject" Target="../embeddings/oleObject8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1.wmf"/><Relationship Id="rId32" Type="http://schemas.openxmlformats.org/officeDocument/2006/relationships/image" Target="../media/image85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83.wmf"/><Relationship Id="rId36" Type="http://schemas.openxmlformats.org/officeDocument/2006/relationships/image" Target="../media/image87.emf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79.bin"/><Relationship Id="rId31" Type="http://schemas.openxmlformats.org/officeDocument/2006/relationships/oleObject" Target="../embeddings/oleObject85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6.wmf"/><Relationship Id="rId22" Type="http://schemas.openxmlformats.org/officeDocument/2006/relationships/image" Target="../media/image80.w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84.wmf"/><Relationship Id="rId35" Type="http://schemas.openxmlformats.org/officeDocument/2006/relationships/oleObject" Target="../embeddings/oleObject8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79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29" Type="http://schemas.openxmlformats.org/officeDocument/2006/relationships/oleObject" Target="../embeddings/oleObject10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93.wmf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Relationship Id="rId27" Type="http://schemas.openxmlformats.org/officeDocument/2006/relationships/oleObject" Target="../embeddings/oleObject100.bin"/><Relationship Id="rId30" Type="http://schemas.openxmlformats.org/officeDocument/2006/relationships/image" Target="../media/image9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61.w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10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1.e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e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0.e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97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13.e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0.e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e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09.e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1.emf"/><Relationship Id="rId22" Type="http://schemas.openxmlformats.org/officeDocument/2006/relationships/image" Target="../media/image1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emf"/><Relationship Id="rId26" Type="http://schemas.openxmlformats.org/officeDocument/2006/relationships/image" Target="../media/image17.e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18.e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Relationship Id="rId22" Type="http://schemas.openxmlformats.org/officeDocument/2006/relationships/image" Target="../media/image15.emf"/><Relationship Id="rId27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5.e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8.e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10" Type="http://schemas.openxmlformats.org/officeDocument/2006/relationships/image" Target="../media/image31.e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3.emf"/><Relationship Id="rId22" Type="http://schemas.openxmlformats.org/officeDocument/2006/relationships/image" Target="../media/image3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6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1.w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49530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四、正弦级数和余弦级数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定理    </a:t>
            </a:r>
            <a:r>
              <a:rPr lang="zh-CN" altLang="en-US"/>
              <a:t>对周期为 </a:t>
            </a:r>
            <a:r>
              <a:rPr lang="en-US" altLang="zh-CN"/>
              <a:t>2</a:t>
            </a:r>
            <a:r>
              <a:rPr lang="en-US" altLang="zh-CN">
                <a:sym typeface="Symbol" pitchFamily="18" charset="2"/>
              </a:rPr>
              <a:t> </a:t>
            </a:r>
            <a:r>
              <a:rPr lang="zh-CN" altLang="en-US">
                <a:sym typeface="Symbol" pitchFamily="18" charset="2"/>
              </a:rPr>
              <a:t>的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奇</a:t>
            </a:r>
            <a:r>
              <a:rPr lang="zh-CN" altLang="en-US">
                <a:sym typeface="Symbol" pitchFamily="18" charset="2"/>
              </a:rPr>
              <a:t>函数 </a:t>
            </a:r>
            <a:r>
              <a:rPr lang="en-US" altLang="zh-CN" i="1">
                <a:sym typeface="Symbol" pitchFamily="18" charset="2"/>
              </a:rPr>
              <a:t>f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) , </a:t>
            </a:r>
            <a:r>
              <a:rPr lang="zh-CN" altLang="en-US">
                <a:sym typeface="Symbol" pitchFamily="18" charset="2"/>
              </a:rPr>
              <a:t>其傅里叶</a:t>
            </a:r>
            <a:r>
              <a:rPr lang="zh-CN" altLang="en-US"/>
              <a:t>级数为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381000" y="38100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周期为</a:t>
            </a:r>
            <a:r>
              <a:rPr lang="en-US" altLang="zh-CN"/>
              <a:t>2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zh-CN" altLang="en-US">
                <a:sym typeface="Symbol" pitchFamily="18" charset="2"/>
              </a:rPr>
              <a:t>的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偶</a:t>
            </a:r>
            <a:r>
              <a:rPr lang="zh-CN" altLang="en-US">
                <a:sym typeface="Symbol" pitchFamily="18" charset="2"/>
              </a:rPr>
              <a:t>函数 </a:t>
            </a:r>
            <a:r>
              <a:rPr lang="en-US" altLang="zh-CN" i="1">
                <a:sym typeface="Symbol" pitchFamily="18" charset="2"/>
              </a:rPr>
              <a:t>f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) , </a:t>
            </a:r>
            <a:r>
              <a:rPr lang="zh-CN" altLang="en-US">
                <a:sym typeface="Symbol" pitchFamily="18" charset="2"/>
              </a:rPr>
              <a:t>其傅里叶级数为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余弦级数</a:t>
            </a:r>
            <a:r>
              <a:rPr lang="zh-CN" altLang="en-US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,</a:t>
            </a:r>
          </a:p>
        </p:txBody>
      </p:sp>
      <p:graphicFrame>
        <p:nvGraphicFramePr>
          <p:cNvPr id="154632" name="Object 8"/>
          <p:cNvGraphicFramePr>
            <a:graphicFrameLocks noChangeAspect="1"/>
          </p:cNvGraphicFramePr>
          <p:nvPr/>
        </p:nvGraphicFramePr>
        <p:xfrm>
          <a:off x="5030788" y="3043238"/>
          <a:ext cx="2698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3043238"/>
                        <a:ext cx="269875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3" name="Text Box 9"/>
          <p:cNvSpPr txBox="1">
            <a:spLocks noChangeArrowheads="1"/>
          </p:cNvSpPr>
          <p:nvPr/>
        </p:nvSpPr>
        <p:spPr bwMode="auto">
          <a:xfrm>
            <a:off x="457200" y="44958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它的傅</a:t>
            </a:r>
            <a:r>
              <a:rPr lang="zh-CN" altLang="en-US">
                <a:sym typeface="Symbol" pitchFamily="18" charset="2"/>
              </a:rPr>
              <a:t>里</a:t>
            </a:r>
            <a:r>
              <a:rPr lang="zh-CN" altLang="en-US"/>
              <a:t>叶系数为</a:t>
            </a: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FFFF"/>
                </a:solidFill>
              </a:rPr>
              <a:t>正弦级数</a:t>
            </a:r>
            <a:r>
              <a:rPr lang="en-US" altLang="zh-CN"/>
              <a:t>,</a:t>
            </a: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2133600" y="16002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它的傅</a:t>
            </a:r>
            <a:r>
              <a:rPr lang="zh-CN" altLang="en-US">
                <a:sym typeface="Symbol" pitchFamily="18" charset="2"/>
              </a:rPr>
              <a:t>里</a:t>
            </a:r>
            <a:r>
              <a:rPr lang="zh-CN" altLang="en-US"/>
              <a:t>叶系数为</a:t>
            </a:r>
          </a:p>
        </p:txBody>
      </p:sp>
      <p:sp>
        <p:nvSpPr>
          <p:cNvPr id="154636" name="AutoShape 12"/>
          <p:cNvSpPr>
            <a:spLocks/>
          </p:cNvSpPr>
          <p:nvPr/>
        </p:nvSpPr>
        <p:spPr bwMode="auto">
          <a:xfrm>
            <a:off x="1524000" y="2362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7" name="AutoShape 13"/>
          <p:cNvSpPr>
            <a:spLocks/>
          </p:cNvSpPr>
          <p:nvPr/>
        </p:nvSpPr>
        <p:spPr bwMode="auto">
          <a:xfrm>
            <a:off x="1524000" y="5257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4638" name="Object 6"/>
          <p:cNvGraphicFramePr>
            <a:graphicFrameLocks noChangeAspect="1"/>
          </p:cNvGraphicFramePr>
          <p:nvPr/>
        </p:nvGraphicFramePr>
        <p:xfrm>
          <a:off x="1928813" y="2286000"/>
          <a:ext cx="58070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公式" r:id="rId5" imgW="2654280" imgH="228600" progId="Equation.3">
                  <p:embed/>
                </p:oleObj>
              </mc:Choice>
              <mc:Fallback>
                <p:oleObj name="公式" r:id="rId5" imgW="2654280" imgH="22860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286000"/>
                        <a:ext cx="580707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857375" y="2857500"/>
          <a:ext cx="59293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公式" r:id="rId7" imgW="2768400" imgH="406080" progId="Equation.3">
                  <p:embed/>
                </p:oleObj>
              </mc:Choice>
              <mc:Fallback>
                <p:oleObj name="公式" r:id="rId7" imgW="2768400" imgH="40608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857500"/>
                        <a:ext cx="5929313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1785938" y="4929188"/>
          <a:ext cx="664368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公式" r:id="rId9" imgW="2831760" imgH="406080" progId="Equation.3">
                  <p:embed/>
                </p:oleObj>
              </mc:Choice>
              <mc:Fallback>
                <p:oleObj name="公式" r:id="rId9" imgW="2831760" imgH="40608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929188"/>
                        <a:ext cx="6643687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1857375" y="6000750"/>
          <a:ext cx="66436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公式" r:id="rId11" imgW="2755800" imgH="228600" progId="Equation.3">
                  <p:embed/>
                </p:oleObj>
              </mc:Choice>
              <mc:Fallback>
                <p:oleObj name="公式" r:id="rId11" imgW="2755800" imgH="228600" progId="Equation.3">
                  <p:embed/>
                  <p:pic>
                    <p:nvPicPr>
                      <p:cNvPr id="0" name="Picture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6000750"/>
                        <a:ext cx="664368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4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4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autoUpdateAnimBg="0"/>
      <p:bldP spid="154628" grpId="0" build="p" autoUpdateAnimBg="0"/>
      <p:bldP spid="154633" grpId="0" build="p" autoUpdateAnimBg="0"/>
      <p:bldP spid="154634" grpId="0" build="p" autoUpdateAnimBg="0" advAuto="0"/>
      <p:bldP spid="154635" grpId="0" build="p" autoUpdateAnimBg="0"/>
      <p:bldP spid="154636" grpId="0" animBg="1"/>
      <p:bldP spid="1546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703" name="Object 95"/>
          <p:cNvGraphicFramePr>
            <a:graphicFrameLocks noChangeAspect="1"/>
          </p:cNvGraphicFramePr>
          <p:nvPr/>
        </p:nvGraphicFramePr>
        <p:xfrm>
          <a:off x="4267200" y="304800"/>
          <a:ext cx="1828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3" imgW="749160" imgH="406080" progId="Equation.3">
                  <p:embed/>
                </p:oleObj>
              </mc:Choice>
              <mc:Fallback>
                <p:oleObj name="Equation" r:id="rId3" imgW="749160" imgH="406080" progId="Equation.3">
                  <p:embed/>
                  <p:pic>
                    <p:nvPicPr>
                      <p:cNvPr id="0" name="Object 9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04800"/>
                        <a:ext cx="1828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4" name="Object 96"/>
          <p:cNvGraphicFramePr>
            <a:graphicFrameLocks noChangeAspect="1"/>
          </p:cNvGraphicFramePr>
          <p:nvPr/>
        </p:nvGraphicFramePr>
        <p:xfrm>
          <a:off x="1066800" y="533400"/>
          <a:ext cx="3124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5" imgW="1346040" imgH="215640" progId="Equation.3">
                  <p:embed/>
                </p:oleObj>
              </mc:Choice>
              <mc:Fallback>
                <p:oleObj name="Equation" r:id="rId5" imgW="1346040" imgH="215640" progId="Equation.3">
                  <p:embed/>
                  <p:pic>
                    <p:nvPicPr>
                      <p:cNvPr id="0" name="Object 9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"/>
                        <a:ext cx="31242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5" name="Object 97"/>
          <p:cNvGraphicFramePr>
            <a:graphicFrameLocks noChangeAspect="1"/>
          </p:cNvGraphicFramePr>
          <p:nvPr/>
        </p:nvGraphicFramePr>
        <p:xfrm>
          <a:off x="6248400" y="609600"/>
          <a:ext cx="2057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公式" r:id="rId7" imgW="2057400" imgH="342720" progId="Equation.3">
                  <p:embed/>
                </p:oleObj>
              </mc:Choice>
              <mc:Fallback>
                <p:oleObj name="公式" r:id="rId7" imgW="2057400" imgH="342720" progId="Equation.3">
                  <p:embed/>
                  <p:pic>
                    <p:nvPicPr>
                      <p:cNvPr id="0" name="Object 9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09600"/>
                        <a:ext cx="2057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6" name="Object 98"/>
          <p:cNvGraphicFramePr>
            <a:graphicFrameLocks noChangeAspect="1"/>
          </p:cNvGraphicFramePr>
          <p:nvPr/>
        </p:nvGraphicFramePr>
        <p:xfrm>
          <a:off x="609600" y="1219200"/>
          <a:ext cx="3886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9" imgW="1638000" imgH="406080" progId="Equation.3">
                  <p:embed/>
                </p:oleObj>
              </mc:Choice>
              <mc:Fallback>
                <p:oleObj name="Equation" r:id="rId9" imgW="1638000" imgH="406080" progId="Equation.3">
                  <p:embed/>
                  <p:pic>
                    <p:nvPicPr>
                      <p:cNvPr id="0" name="Object 9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3886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7" name="Object 99"/>
          <p:cNvGraphicFramePr>
            <a:graphicFrameLocks noChangeAspect="1"/>
          </p:cNvGraphicFramePr>
          <p:nvPr/>
        </p:nvGraphicFramePr>
        <p:xfrm>
          <a:off x="4724400" y="1447800"/>
          <a:ext cx="37338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11" imgW="1384200" imgH="215640" progId="Equation.3">
                  <p:embed/>
                </p:oleObj>
              </mc:Choice>
              <mc:Fallback>
                <p:oleObj name="Equation" r:id="rId11" imgW="1384200" imgH="215640" progId="Equation.3">
                  <p:embed/>
                  <p:pic>
                    <p:nvPicPr>
                      <p:cNvPr id="0" name="Object 9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447800"/>
                        <a:ext cx="37338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8" name="Object 100"/>
          <p:cNvGraphicFramePr>
            <a:graphicFrameLocks noChangeAspect="1"/>
          </p:cNvGraphicFramePr>
          <p:nvPr/>
        </p:nvGraphicFramePr>
        <p:xfrm>
          <a:off x="685800" y="2209800"/>
          <a:ext cx="61722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13" imgW="2476440" imgH="419040" progId="Equation.3">
                  <p:embed/>
                </p:oleObj>
              </mc:Choice>
              <mc:Fallback>
                <p:oleObj name="Equation" r:id="rId13" imgW="2476440" imgH="419040" progId="Equation.3">
                  <p:embed/>
                  <p:pic>
                    <p:nvPicPr>
                      <p:cNvPr id="0" name="Object 10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617220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9" name="Object 101"/>
          <p:cNvGraphicFramePr>
            <a:graphicFrameLocks noChangeAspect="1"/>
          </p:cNvGraphicFramePr>
          <p:nvPr/>
        </p:nvGraphicFramePr>
        <p:xfrm>
          <a:off x="381000" y="3276600"/>
          <a:ext cx="3933825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15" imgW="1752480" imgH="825480" progId="Equation.3">
                  <p:embed/>
                </p:oleObj>
              </mc:Choice>
              <mc:Fallback>
                <p:oleObj name="Equation" r:id="rId15" imgW="1752480" imgH="825480" progId="Equation.3">
                  <p:embed/>
                  <p:pic>
                    <p:nvPicPr>
                      <p:cNvPr id="0" name="Object 10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3933825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10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62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证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mtClean="0"/>
          </a:p>
        </p:txBody>
      </p:sp>
      <p:graphicFrame>
        <p:nvGraphicFramePr>
          <p:cNvPr id="68714" name="Object 106"/>
          <p:cNvGraphicFramePr>
            <a:graphicFrameLocks noChangeAspect="1"/>
          </p:cNvGraphicFramePr>
          <p:nvPr/>
        </p:nvGraphicFramePr>
        <p:xfrm>
          <a:off x="685800" y="5334000"/>
          <a:ext cx="67818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17" imgW="2781000" imgH="419040" progId="Equation.3">
                  <p:embed/>
                </p:oleObj>
              </mc:Choice>
              <mc:Fallback>
                <p:oleObj name="Equation" r:id="rId17" imgW="2781000" imgH="419040" progId="Equation.3">
                  <p:embed/>
                  <p:pic>
                    <p:nvPicPr>
                      <p:cNvPr id="0" name="Object 10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0"/>
                        <a:ext cx="678180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6" name="Text Box 108"/>
          <p:cNvSpPr txBox="1">
            <a:spLocks noChangeArrowheads="1"/>
          </p:cNvSpPr>
          <p:nvPr/>
        </p:nvSpPr>
        <p:spPr bwMode="auto">
          <a:xfrm>
            <a:off x="7162800" y="23622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其中，</a:t>
            </a:r>
          </a:p>
        </p:txBody>
      </p:sp>
      <p:graphicFrame>
        <p:nvGraphicFramePr>
          <p:cNvPr id="68717" name="Object 109"/>
          <p:cNvGraphicFramePr>
            <a:graphicFrameLocks noChangeAspect="1"/>
          </p:cNvGraphicFramePr>
          <p:nvPr/>
        </p:nvGraphicFramePr>
        <p:xfrm>
          <a:off x="4572000" y="3276600"/>
          <a:ext cx="4068763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19" imgW="1765080" imgH="825480" progId="Equation.3">
                  <p:embed/>
                </p:oleObj>
              </mc:Choice>
              <mc:Fallback>
                <p:oleObj name="Equation" r:id="rId19" imgW="1765080" imgH="82548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76600"/>
                        <a:ext cx="4068763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9" name="AutoShape 111"/>
          <p:cNvSpPr>
            <a:spLocks noChangeArrowheads="1"/>
          </p:cNvSpPr>
          <p:nvPr/>
        </p:nvSpPr>
        <p:spPr bwMode="auto">
          <a:xfrm>
            <a:off x="3886200" y="4114800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00CC"/>
          </a:solidFill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6" grpId="0" autoUpdateAnimBg="0"/>
      <p:bldP spid="687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Rectangle 61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9144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sp>
        <p:nvSpPr>
          <p:cNvPr id="91276" name="Text Box 140"/>
          <p:cNvSpPr txBox="1">
            <a:spLocks noChangeArrowheads="1"/>
          </p:cNvSpPr>
          <p:nvPr/>
        </p:nvSpPr>
        <p:spPr bwMode="auto">
          <a:xfrm>
            <a:off x="381000" y="22860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91277" name="Object 141"/>
          <p:cNvGraphicFramePr>
            <a:graphicFrameLocks noChangeAspect="1"/>
          </p:cNvGraphicFramePr>
          <p:nvPr/>
        </p:nvGraphicFramePr>
        <p:xfrm>
          <a:off x="1143000" y="2362200"/>
          <a:ext cx="1882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3" imgW="749160" imgH="215640" progId="Equation.3">
                  <p:embed/>
                </p:oleObj>
              </mc:Choice>
              <mc:Fallback>
                <p:oleObj name="Equation" r:id="rId3" imgW="749160" imgH="215640" progId="Equation.3">
                  <p:embed/>
                  <p:pic>
                    <p:nvPicPr>
                      <p:cNvPr id="0" name="Object 1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18827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78" name="Object 142"/>
          <p:cNvGraphicFramePr>
            <a:graphicFrameLocks noChangeAspect="1"/>
          </p:cNvGraphicFramePr>
          <p:nvPr/>
        </p:nvGraphicFramePr>
        <p:xfrm>
          <a:off x="533400" y="4495800"/>
          <a:ext cx="4038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5" imgW="1701720" imgH="406080" progId="Equation.3">
                  <p:embed/>
                </p:oleObj>
              </mc:Choice>
              <mc:Fallback>
                <p:oleObj name="Equation" r:id="rId5" imgW="1701720" imgH="406080" progId="Equation.3">
                  <p:embed/>
                  <p:pic>
                    <p:nvPicPr>
                      <p:cNvPr id="0" name="Object 1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4038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79" name="Object 143"/>
          <p:cNvGraphicFramePr>
            <a:graphicFrameLocks noChangeAspect="1"/>
          </p:cNvGraphicFramePr>
          <p:nvPr/>
        </p:nvGraphicFramePr>
        <p:xfrm>
          <a:off x="4572000" y="4760913"/>
          <a:ext cx="7175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Equation" r:id="rId7" imgW="266400" imgH="177480" progId="Equation.3">
                  <p:embed/>
                </p:oleObj>
              </mc:Choice>
              <mc:Fallback>
                <p:oleObj name="Equation" r:id="rId7" imgW="266400" imgH="177480" progId="Equation.3">
                  <p:embed/>
                  <p:pic>
                    <p:nvPicPr>
                      <p:cNvPr id="0" name="Object 1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60913"/>
                        <a:ext cx="71755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44"/>
          <p:cNvGraphicFramePr>
            <a:graphicFrameLocks noChangeAspect="1"/>
          </p:cNvGraphicFramePr>
          <p:nvPr/>
        </p:nvGraphicFramePr>
        <p:xfrm>
          <a:off x="533400" y="457200"/>
          <a:ext cx="822960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Equation" r:id="rId9" imgW="3441600" imgH="723600" progId="Equation.3">
                  <p:embed/>
                </p:oleObj>
              </mc:Choice>
              <mc:Fallback>
                <p:oleObj name="Equation" r:id="rId9" imgW="3441600" imgH="723600" progId="Equation.3">
                  <p:embed/>
                  <p:pic>
                    <p:nvPicPr>
                      <p:cNvPr id="0" name="Object 1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8229600" cy="168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7"/>
          <p:cNvGrpSpPr>
            <a:grpSpLocks/>
          </p:cNvGrpSpPr>
          <p:nvPr/>
        </p:nvGrpSpPr>
        <p:grpSpPr bwMode="auto">
          <a:xfrm>
            <a:off x="6096000" y="1981200"/>
            <a:ext cx="2819400" cy="1866900"/>
            <a:chOff x="3840" y="1248"/>
            <a:chExt cx="1776" cy="1176"/>
          </a:xfrm>
        </p:grpSpPr>
        <p:sp>
          <p:nvSpPr>
            <p:cNvPr id="12321" name="Line 114"/>
            <p:cNvSpPr>
              <a:spLocks noChangeShapeType="1"/>
            </p:cNvSpPr>
            <p:nvPr/>
          </p:nvSpPr>
          <p:spPr bwMode="auto">
            <a:xfrm>
              <a:off x="4546" y="1626"/>
              <a:ext cx="33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Line 115"/>
            <p:cNvSpPr>
              <a:spLocks noChangeShapeType="1"/>
            </p:cNvSpPr>
            <p:nvPr/>
          </p:nvSpPr>
          <p:spPr bwMode="auto">
            <a:xfrm>
              <a:off x="3840" y="2208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Line 116"/>
            <p:cNvSpPr>
              <a:spLocks noChangeShapeType="1"/>
            </p:cNvSpPr>
            <p:nvPr/>
          </p:nvSpPr>
          <p:spPr bwMode="auto">
            <a:xfrm flipV="1">
              <a:off x="4548" y="1258"/>
              <a:ext cx="0" cy="1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0" name="Object 122"/>
            <p:cNvGraphicFramePr>
              <a:graphicFrameLocks noChangeAspect="1"/>
            </p:cNvGraphicFramePr>
            <p:nvPr/>
          </p:nvGraphicFramePr>
          <p:xfrm>
            <a:off x="4429" y="1488"/>
            <a:ext cx="12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0" name="公式" r:id="rId11" imgW="253800" imgH="330120" progId="Equation.3">
                    <p:embed/>
                  </p:oleObj>
                </mc:Choice>
                <mc:Fallback>
                  <p:oleObj name="公式" r:id="rId11" imgW="253800" imgH="330120" progId="Equation.3">
                    <p:embed/>
                    <p:pic>
                      <p:nvPicPr>
                        <p:cNvPr id="0" name="Object 12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" y="1488"/>
                          <a:ext cx="12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123"/>
            <p:cNvGraphicFramePr>
              <a:graphicFrameLocks noChangeAspect="1"/>
            </p:cNvGraphicFramePr>
            <p:nvPr/>
          </p:nvGraphicFramePr>
          <p:xfrm>
            <a:off x="4130" y="2254"/>
            <a:ext cx="176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1" name="公式" r:id="rId13" imgW="507960" imgH="317160" progId="Equation.3">
                    <p:embed/>
                  </p:oleObj>
                </mc:Choice>
                <mc:Fallback>
                  <p:oleObj name="公式" r:id="rId13" imgW="507960" imgH="317160" progId="Equation.3">
                    <p:embed/>
                    <p:pic>
                      <p:nvPicPr>
                        <p:cNvPr id="0" name="Object 12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2254"/>
                          <a:ext cx="176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124"/>
            <p:cNvGraphicFramePr>
              <a:graphicFrameLocks noChangeAspect="1"/>
            </p:cNvGraphicFramePr>
            <p:nvPr/>
          </p:nvGraphicFramePr>
          <p:xfrm>
            <a:off x="5424" y="2256"/>
            <a:ext cx="140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2" name="公式" r:id="rId15" imgW="266400" imgH="253800" progId="Equation.3">
                    <p:embed/>
                  </p:oleObj>
                </mc:Choice>
                <mc:Fallback>
                  <p:oleObj name="公式" r:id="rId15" imgW="266400" imgH="253800" progId="Equation.3">
                    <p:embed/>
                    <p:pic>
                      <p:nvPicPr>
                        <p:cNvPr id="0" name="Object 12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256"/>
                          <a:ext cx="140" cy="1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125"/>
            <p:cNvGraphicFramePr>
              <a:graphicFrameLocks noChangeAspect="1"/>
            </p:cNvGraphicFramePr>
            <p:nvPr/>
          </p:nvGraphicFramePr>
          <p:xfrm>
            <a:off x="4608" y="1248"/>
            <a:ext cx="13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3" name="公式" r:id="rId17" imgW="266400" imgH="330120" progId="Equation.3">
                    <p:embed/>
                  </p:oleObj>
                </mc:Choice>
                <mc:Fallback>
                  <p:oleObj name="公式" r:id="rId17" imgW="266400" imgH="330120" progId="Equation.3">
                    <p:embed/>
                    <p:pic>
                      <p:nvPicPr>
                        <p:cNvPr id="0" name="Object 12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248"/>
                          <a:ext cx="13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4" name="Line 127"/>
            <p:cNvSpPr>
              <a:spLocks noChangeShapeType="1"/>
            </p:cNvSpPr>
            <p:nvPr/>
          </p:nvSpPr>
          <p:spPr bwMode="auto">
            <a:xfrm>
              <a:off x="4886" y="1616"/>
              <a:ext cx="0" cy="5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Oval 128"/>
            <p:cNvSpPr>
              <a:spLocks noChangeArrowheads="1"/>
            </p:cNvSpPr>
            <p:nvPr/>
          </p:nvSpPr>
          <p:spPr bwMode="auto">
            <a:xfrm>
              <a:off x="4848" y="1584"/>
              <a:ext cx="79" cy="70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4" name="Object 130"/>
            <p:cNvGraphicFramePr>
              <a:graphicFrameLocks noChangeAspect="1"/>
            </p:cNvGraphicFramePr>
            <p:nvPr/>
          </p:nvGraphicFramePr>
          <p:xfrm>
            <a:off x="4851" y="2249"/>
            <a:ext cx="79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4" name="公式" r:id="rId19" imgW="228600" imgH="317160" progId="Equation.3">
                    <p:embed/>
                  </p:oleObj>
                </mc:Choice>
                <mc:Fallback>
                  <p:oleObj name="公式" r:id="rId19" imgW="228600" imgH="317160" progId="Equation.3">
                    <p:embed/>
                    <p:pic>
                      <p:nvPicPr>
                        <p:cNvPr id="0" name="Object 1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1" y="2249"/>
                          <a:ext cx="79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132"/>
            <p:cNvGraphicFramePr>
              <a:graphicFrameLocks noChangeAspect="1"/>
            </p:cNvGraphicFramePr>
            <p:nvPr/>
          </p:nvGraphicFramePr>
          <p:xfrm>
            <a:off x="4568" y="2245"/>
            <a:ext cx="70" cy="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5" name="公式" r:id="rId21" imgW="215640" imgH="330120" progId="Equation.3">
                    <p:embed/>
                  </p:oleObj>
                </mc:Choice>
                <mc:Fallback>
                  <p:oleObj name="公式" r:id="rId21" imgW="215640" imgH="330120" progId="Equation.3">
                    <p:embed/>
                    <p:pic>
                      <p:nvPicPr>
                        <p:cNvPr id="0" name="Object 13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2245"/>
                          <a:ext cx="70" cy="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6" name="Oval 136"/>
            <p:cNvSpPr>
              <a:spLocks noChangeArrowheads="1"/>
            </p:cNvSpPr>
            <p:nvPr/>
          </p:nvSpPr>
          <p:spPr bwMode="auto">
            <a:xfrm>
              <a:off x="4530" y="2202"/>
              <a:ext cx="34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6" name="Object 137"/>
            <p:cNvGraphicFramePr>
              <a:graphicFrameLocks noChangeAspect="1"/>
            </p:cNvGraphicFramePr>
            <p:nvPr/>
          </p:nvGraphicFramePr>
          <p:xfrm>
            <a:off x="5212" y="2254"/>
            <a:ext cx="74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6" name="公式" r:id="rId23" imgW="215640" imgH="317160" progId="Equation.3">
                    <p:embed/>
                  </p:oleObj>
                </mc:Choice>
                <mc:Fallback>
                  <p:oleObj name="公式" r:id="rId23" imgW="215640" imgH="317160" progId="Equation.3">
                    <p:embed/>
                    <p:pic>
                      <p:nvPicPr>
                        <p:cNvPr id="0" name="Object 13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2" y="2254"/>
                          <a:ext cx="74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7" name="Line 146"/>
            <p:cNvSpPr>
              <a:spLocks noChangeShapeType="1"/>
            </p:cNvSpPr>
            <p:nvPr/>
          </p:nvSpPr>
          <p:spPr bwMode="auto">
            <a:xfrm>
              <a:off x="4224" y="2208"/>
              <a:ext cx="33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Oval 147"/>
            <p:cNvSpPr>
              <a:spLocks noChangeArrowheads="1"/>
            </p:cNvSpPr>
            <p:nvPr/>
          </p:nvSpPr>
          <p:spPr bwMode="auto">
            <a:xfrm>
              <a:off x="4512" y="2160"/>
              <a:ext cx="79" cy="70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6248400" y="2514600"/>
            <a:ext cx="2133600" cy="1066800"/>
            <a:chOff x="3792" y="2976"/>
            <a:chExt cx="1344" cy="672"/>
          </a:xfrm>
        </p:grpSpPr>
        <p:sp>
          <p:nvSpPr>
            <p:cNvPr id="12316" name="Line 117"/>
            <p:cNvSpPr>
              <a:spLocks noChangeShapeType="1"/>
            </p:cNvSpPr>
            <p:nvPr/>
          </p:nvSpPr>
          <p:spPr bwMode="auto">
            <a:xfrm>
              <a:off x="4050" y="3002"/>
              <a:ext cx="0" cy="5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Line 133"/>
            <p:cNvSpPr>
              <a:spLocks noChangeShapeType="1"/>
            </p:cNvSpPr>
            <p:nvPr/>
          </p:nvSpPr>
          <p:spPr bwMode="auto">
            <a:xfrm>
              <a:off x="3792" y="3024"/>
              <a:ext cx="240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Oval 134"/>
            <p:cNvSpPr>
              <a:spLocks noChangeArrowheads="1"/>
            </p:cNvSpPr>
            <p:nvPr/>
          </p:nvSpPr>
          <p:spPr bwMode="auto">
            <a:xfrm>
              <a:off x="3984" y="2976"/>
              <a:ext cx="9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Line 150"/>
            <p:cNvSpPr>
              <a:spLocks noChangeShapeType="1"/>
            </p:cNvSpPr>
            <p:nvPr/>
          </p:nvSpPr>
          <p:spPr bwMode="auto">
            <a:xfrm>
              <a:off x="4752" y="3600"/>
              <a:ext cx="33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Oval 151"/>
            <p:cNvSpPr>
              <a:spLocks noChangeArrowheads="1"/>
            </p:cNvSpPr>
            <p:nvPr/>
          </p:nvSpPr>
          <p:spPr bwMode="auto">
            <a:xfrm>
              <a:off x="5040" y="3552"/>
              <a:ext cx="96" cy="96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1289" name="Object 153"/>
          <p:cNvGraphicFramePr>
            <a:graphicFrameLocks noChangeAspect="1"/>
          </p:cNvGraphicFramePr>
          <p:nvPr/>
        </p:nvGraphicFramePr>
        <p:xfrm>
          <a:off x="1295400" y="5522913"/>
          <a:ext cx="29718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" name="Equation" r:id="rId25" imgW="1180800" imgH="406080" progId="Equation.3">
                  <p:embed/>
                </p:oleObj>
              </mc:Choice>
              <mc:Fallback>
                <p:oleObj name="Equation" r:id="rId25" imgW="1180800" imgH="406080" progId="Equation.3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22913"/>
                        <a:ext cx="2971800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90" name="Object 154"/>
          <p:cNvGraphicFramePr>
            <a:graphicFrameLocks noChangeAspect="1"/>
          </p:cNvGraphicFramePr>
          <p:nvPr/>
        </p:nvGraphicFramePr>
        <p:xfrm>
          <a:off x="4419600" y="5751513"/>
          <a:ext cx="654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Equation" r:id="rId27" imgW="253800" imgH="177480" progId="Equation.3">
                  <p:embed/>
                </p:oleObj>
              </mc:Choice>
              <mc:Fallback>
                <p:oleObj name="Equation" r:id="rId27" imgW="253800" imgH="177480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51513"/>
                        <a:ext cx="65405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91" name="Object 155"/>
          <p:cNvGraphicFramePr>
            <a:graphicFrameLocks noChangeAspect="1"/>
          </p:cNvGraphicFramePr>
          <p:nvPr/>
        </p:nvGraphicFramePr>
        <p:xfrm>
          <a:off x="533400" y="5751513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公式" r:id="rId29" imgW="711000" imgH="457200" progId="Equation.3">
                  <p:embed/>
                </p:oleObj>
              </mc:Choice>
              <mc:Fallback>
                <p:oleObj name="公式" r:id="rId29" imgW="711000" imgH="457200" progId="Equation.3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751513"/>
                        <a:ext cx="71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92" name="Objec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818586"/>
              </p:ext>
            </p:extLst>
          </p:nvPr>
        </p:nvGraphicFramePr>
        <p:xfrm>
          <a:off x="6920290" y="5733256"/>
          <a:ext cx="1981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" name="Equation" r:id="rId31" imgW="799920" imgH="203040" progId="Equation.3">
                  <p:embed/>
                </p:oleObj>
              </mc:Choice>
              <mc:Fallback>
                <p:oleObj name="Equation" r:id="rId31" imgW="799920" imgH="203040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0290" y="5733256"/>
                        <a:ext cx="19812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96" name="Text Box 160"/>
          <p:cNvSpPr txBox="1">
            <a:spLocks noChangeArrowheads="1"/>
          </p:cNvSpPr>
          <p:nvPr/>
        </p:nvSpPr>
        <p:spPr bwMode="auto">
          <a:xfrm>
            <a:off x="3048000" y="2362200"/>
            <a:ext cx="18053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且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/>
              <a:t>的</a:t>
            </a:r>
          </a:p>
        </p:txBody>
      </p:sp>
      <p:grpSp>
        <p:nvGrpSpPr>
          <p:cNvPr id="4" name="Group 168"/>
          <p:cNvGrpSpPr>
            <a:grpSpLocks/>
          </p:cNvGrpSpPr>
          <p:nvPr/>
        </p:nvGrpSpPr>
        <p:grpSpPr bwMode="auto">
          <a:xfrm>
            <a:off x="381000" y="2971800"/>
            <a:ext cx="5603875" cy="531813"/>
            <a:chOff x="240" y="1872"/>
            <a:chExt cx="3530" cy="335"/>
          </a:xfrm>
        </p:grpSpPr>
        <p:graphicFrame>
          <p:nvGraphicFramePr>
            <p:cNvPr id="12299" name="Object 1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6734572"/>
                </p:ext>
              </p:extLst>
            </p:nvPr>
          </p:nvGraphicFramePr>
          <p:xfrm>
            <a:off x="1492" y="1908"/>
            <a:ext cx="227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1" name="公式" r:id="rId33" imgW="1549080" imgH="203040" progId="Equation.3">
                    <p:embed/>
                  </p:oleObj>
                </mc:Choice>
                <mc:Fallback>
                  <p:oleObj name="公式" r:id="rId33" imgW="1549080" imgH="203040" progId="Equation.3">
                    <p:embed/>
                    <p:pic>
                      <p:nvPicPr>
                        <p:cNvPr id="0" name="Object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1908"/>
                          <a:ext cx="2278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5" name="Rectangle 162"/>
            <p:cNvSpPr>
              <a:spLocks noChangeArrowheads="1"/>
            </p:cNvSpPr>
            <p:nvPr/>
          </p:nvSpPr>
          <p:spPr bwMode="auto">
            <a:xfrm>
              <a:off x="240" y="1872"/>
              <a:ext cx="12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不连续</a:t>
              </a:r>
              <a:r>
                <a:rPr lang="zh-CN" altLang="en-US" dirty="0" smtClean="0"/>
                <a:t>点为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0999" y="3420233"/>
            <a:ext cx="4288749" cy="1041400"/>
            <a:chOff x="380999" y="3420233"/>
            <a:chExt cx="4288749" cy="1041400"/>
          </a:xfrm>
        </p:grpSpPr>
        <p:sp>
          <p:nvSpPr>
            <p:cNvPr id="12314" name="Text Box 163"/>
            <p:cNvSpPr txBox="1">
              <a:spLocks noChangeArrowheads="1"/>
            </p:cNvSpPr>
            <p:nvPr/>
          </p:nvSpPr>
          <p:spPr bwMode="auto">
            <a:xfrm>
              <a:off x="380999" y="3717032"/>
              <a:ext cx="379095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级数在这些点处</a:t>
              </a:r>
              <a:r>
                <a:rPr lang="zh-CN" altLang="en-US" dirty="0"/>
                <a:t>收敛于</a:t>
              </a:r>
            </a:p>
          </p:txBody>
        </p:sp>
        <p:graphicFrame>
          <p:nvGraphicFramePr>
            <p:cNvPr id="12298" name="Object 1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6539493"/>
                </p:ext>
              </p:extLst>
            </p:nvPr>
          </p:nvGraphicFramePr>
          <p:xfrm>
            <a:off x="4115710" y="3420233"/>
            <a:ext cx="554038" cy="104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2" name="Equation" r:id="rId35" imgW="215640" imgH="406080" progId="Equation.3">
                    <p:embed/>
                  </p:oleObj>
                </mc:Choice>
                <mc:Fallback>
                  <p:oleObj name="Equation" r:id="rId35" imgW="215640" imgH="406080" progId="Equation.3">
                    <p:embed/>
                    <p:pic>
                      <p:nvPicPr>
                        <p:cNvPr id="0" name="Object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5710" y="3420233"/>
                          <a:ext cx="554038" cy="1041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76" grpId="0" autoUpdateAnimBg="0"/>
      <p:bldP spid="9129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702" name="Object 86"/>
          <p:cNvGraphicFramePr>
            <a:graphicFrameLocks noChangeAspect="1"/>
          </p:cNvGraphicFramePr>
          <p:nvPr/>
        </p:nvGraphicFramePr>
        <p:xfrm>
          <a:off x="914400" y="2438400"/>
          <a:ext cx="3897313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Equation" r:id="rId3" imgW="1536480" imgH="672840" progId="Equation.3">
                  <p:embed/>
                </p:oleObj>
              </mc:Choice>
              <mc:Fallback>
                <p:oleObj name="Equation" r:id="rId3" imgW="1536480" imgH="67284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3897313" cy="170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705" name="Object 89"/>
          <p:cNvGraphicFramePr>
            <a:graphicFrameLocks noChangeAspect="1"/>
          </p:cNvGraphicFramePr>
          <p:nvPr/>
        </p:nvGraphicFramePr>
        <p:xfrm>
          <a:off x="990600" y="1295400"/>
          <a:ext cx="2667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公式" r:id="rId5" imgW="2412720" imgH="838080" progId="Equation.3">
                  <p:embed/>
                </p:oleObj>
              </mc:Choice>
              <mc:Fallback>
                <p:oleObj name="公式" r:id="rId5" imgW="2412720" imgH="83808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26670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706" name="Object 90"/>
          <p:cNvGraphicFramePr>
            <a:graphicFrameLocks noChangeAspect="1"/>
          </p:cNvGraphicFramePr>
          <p:nvPr/>
        </p:nvGraphicFramePr>
        <p:xfrm>
          <a:off x="3733800" y="1295400"/>
          <a:ext cx="26050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7" imgW="1054080" imgH="406080" progId="Equation.3">
                  <p:embed/>
                </p:oleObj>
              </mc:Choice>
              <mc:Fallback>
                <p:oleObj name="Equation" r:id="rId7" imgW="1054080" imgH="40608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5400"/>
                        <a:ext cx="2605088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8" name="Group 114"/>
          <p:cNvGrpSpPr>
            <a:grpSpLocks/>
          </p:cNvGrpSpPr>
          <p:nvPr/>
        </p:nvGrpSpPr>
        <p:grpSpPr bwMode="auto">
          <a:xfrm>
            <a:off x="5791200" y="2286000"/>
            <a:ext cx="2819400" cy="1866900"/>
            <a:chOff x="3744" y="528"/>
            <a:chExt cx="1776" cy="1176"/>
          </a:xfrm>
        </p:grpSpPr>
        <p:sp>
          <p:nvSpPr>
            <p:cNvPr id="13329" name="Line 92"/>
            <p:cNvSpPr>
              <a:spLocks noChangeShapeType="1"/>
            </p:cNvSpPr>
            <p:nvPr/>
          </p:nvSpPr>
          <p:spPr bwMode="auto">
            <a:xfrm>
              <a:off x="4450" y="906"/>
              <a:ext cx="33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93"/>
            <p:cNvSpPr>
              <a:spLocks noChangeShapeType="1"/>
            </p:cNvSpPr>
            <p:nvPr/>
          </p:nvSpPr>
          <p:spPr bwMode="auto">
            <a:xfrm>
              <a:off x="3744" y="1488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Line 94"/>
            <p:cNvSpPr>
              <a:spLocks noChangeShapeType="1"/>
            </p:cNvSpPr>
            <p:nvPr/>
          </p:nvSpPr>
          <p:spPr bwMode="auto">
            <a:xfrm flipV="1">
              <a:off x="4452" y="538"/>
              <a:ext cx="0" cy="1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1" name="Object 96"/>
            <p:cNvGraphicFramePr>
              <a:graphicFrameLocks noChangeAspect="1"/>
            </p:cNvGraphicFramePr>
            <p:nvPr/>
          </p:nvGraphicFramePr>
          <p:xfrm>
            <a:off x="4333" y="768"/>
            <a:ext cx="12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9" name="公式" r:id="rId9" imgW="253800" imgH="330120" progId="Equation.3">
                    <p:embed/>
                  </p:oleObj>
                </mc:Choice>
                <mc:Fallback>
                  <p:oleObj name="公式" r:id="rId9" imgW="253800" imgH="330120" progId="Equation.3">
                    <p:embed/>
                    <p:pic>
                      <p:nvPicPr>
                        <p:cNvPr id="0" name="Object 9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3" y="768"/>
                          <a:ext cx="12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97"/>
            <p:cNvGraphicFramePr>
              <a:graphicFrameLocks noChangeAspect="1"/>
            </p:cNvGraphicFramePr>
            <p:nvPr/>
          </p:nvGraphicFramePr>
          <p:xfrm>
            <a:off x="4034" y="1534"/>
            <a:ext cx="176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0" name="公式" r:id="rId11" imgW="507960" imgH="317160" progId="Equation.3">
                    <p:embed/>
                  </p:oleObj>
                </mc:Choice>
                <mc:Fallback>
                  <p:oleObj name="公式" r:id="rId11" imgW="507960" imgH="317160" progId="Equation.3">
                    <p:embed/>
                    <p:pic>
                      <p:nvPicPr>
                        <p:cNvPr id="0" name="Object 9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4" y="1534"/>
                          <a:ext cx="176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98"/>
            <p:cNvGraphicFramePr>
              <a:graphicFrameLocks noChangeAspect="1"/>
            </p:cNvGraphicFramePr>
            <p:nvPr/>
          </p:nvGraphicFramePr>
          <p:xfrm>
            <a:off x="5328" y="1536"/>
            <a:ext cx="140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1" name="公式" r:id="rId13" imgW="266400" imgH="253800" progId="Equation.3">
                    <p:embed/>
                  </p:oleObj>
                </mc:Choice>
                <mc:Fallback>
                  <p:oleObj name="公式" r:id="rId13" imgW="266400" imgH="253800" progId="Equation.3">
                    <p:embed/>
                    <p:pic>
                      <p:nvPicPr>
                        <p:cNvPr id="0" name="Object 9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536"/>
                          <a:ext cx="140" cy="1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99"/>
            <p:cNvGraphicFramePr>
              <a:graphicFrameLocks noChangeAspect="1"/>
            </p:cNvGraphicFramePr>
            <p:nvPr/>
          </p:nvGraphicFramePr>
          <p:xfrm>
            <a:off x="4512" y="528"/>
            <a:ext cx="13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2" name="公式" r:id="rId15" imgW="266400" imgH="330120" progId="Equation.3">
                    <p:embed/>
                  </p:oleObj>
                </mc:Choice>
                <mc:Fallback>
                  <p:oleObj name="公式" r:id="rId15" imgW="266400" imgH="330120" progId="Equation.3">
                    <p:embed/>
                    <p:pic>
                      <p:nvPicPr>
                        <p:cNvPr id="0" name="Object 9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528"/>
                          <a:ext cx="13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2" name="Line 100"/>
            <p:cNvSpPr>
              <a:spLocks noChangeShapeType="1"/>
            </p:cNvSpPr>
            <p:nvPr/>
          </p:nvSpPr>
          <p:spPr bwMode="auto">
            <a:xfrm>
              <a:off x="4790" y="896"/>
              <a:ext cx="0" cy="5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Oval 101"/>
            <p:cNvSpPr>
              <a:spLocks noChangeArrowheads="1"/>
            </p:cNvSpPr>
            <p:nvPr/>
          </p:nvSpPr>
          <p:spPr bwMode="auto">
            <a:xfrm>
              <a:off x="4752" y="864"/>
              <a:ext cx="79" cy="70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5" name="Object 102"/>
            <p:cNvGraphicFramePr>
              <a:graphicFrameLocks noChangeAspect="1"/>
            </p:cNvGraphicFramePr>
            <p:nvPr/>
          </p:nvGraphicFramePr>
          <p:xfrm>
            <a:off x="4755" y="1529"/>
            <a:ext cx="79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3" name="公式" r:id="rId17" imgW="228600" imgH="317160" progId="Equation.3">
                    <p:embed/>
                  </p:oleObj>
                </mc:Choice>
                <mc:Fallback>
                  <p:oleObj name="公式" r:id="rId17" imgW="228600" imgH="317160" progId="Equation.3">
                    <p:embed/>
                    <p:pic>
                      <p:nvPicPr>
                        <p:cNvPr id="0" name="Object 10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5" y="1529"/>
                          <a:ext cx="79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Object 103"/>
            <p:cNvGraphicFramePr>
              <a:graphicFrameLocks noChangeAspect="1"/>
            </p:cNvGraphicFramePr>
            <p:nvPr/>
          </p:nvGraphicFramePr>
          <p:xfrm>
            <a:off x="4472" y="1525"/>
            <a:ext cx="70" cy="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4" name="公式" r:id="rId19" imgW="215640" imgH="330120" progId="Equation.3">
                    <p:embed/>
                  </p:oleObj>
                </mc:Choice>
                <mc:Fallback>
                  <p:oleObj name="公式" r:id="rId19" imgW="215640" imgH="330120" progId="Equation.3">
                    <p:embed/>
                    <p:pic>
                      <p:nvPicPr>
                        <p:cNvPr id="0" name="Object 10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1525"/>
                          <a:ext cx="70" cy="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4" name="Oval 104"/>
            <p:cNvSpPr>
              <a:spLocks noChangeArrowheads="1"/>
            </p:cNvSpPr>
            <p:nvPr/>
          </p:nvSpPr>
          <p:spPr bwMode="auto">
            <a:xfrm>
              <a:off x="4434" y="1482"/>
              <a:ext cx="34" cy="2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7" name="Object 105"/>
            <p:cNvGraphicFramePr>
              <a:graphicFrameLocks noChangeAspect="1"/>
            </p:cNvGraphicFramePr>
            <p:nvPr/>
          </p:nvGraphicFramePr>
          <p:xfrm>
            <a:off x="5116" y="1534"/>
            <a:ext cx="74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5" name="公式" r:id="rId21" imgW="215640" imgH="317160" progId="Equation.3">
                    <p:embed/>
                  </p:oleObj>
                </mc:Choice>
                <mc:Fallback>
                  <p:oleObj name="公式" r:id="rId21" imgW="215640" imgH="317160" progId="Equation.3">
                    <p:embed/>
                    <p:pic>
                      <p:nvPicPr>
                        <p:cNvPr id="0" name="Object 10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" y="1534"/>
                          <a:ext cx="74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5" name="Line 106"/>
            <p:cNvSpPr>
              <a:spLocks noChangeShapeType="1"/>
            </p:cNvSpPr>
            <p:nvPr/>
          </p:nvSpPr>
          <p:spPr bwMode="auto">
            <a:xfrm>
              <a:off x="4128" y="1488"/>
              <a:ext cx="33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Oval 107"/>
            <p:cNvSpPr>
              <a:spLocks noChangeArrowheads="1"/>
            </p:cNvSpPr>
            <p:nvPr/>
          </p:nvSpPr>
          <p:spPr bwMode="auto">
            <a:xfrm>
              <a:off x="4416" y="1440"/>
              <a:ext cx="79" cy="70"/>
            </a:xfrm>
            <a:prstGeom prst="ellips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37" name="Group 108"/>
            <p:cNvGrpSpPr>
              <a:grpSpLocks/>
            </p:cNvGrpSpPr>
            <p:nvPr/>
          </p:nvGrpSpPr>
          <p:grpSpPr bwMode="auto">
            <a:xfrm>
              <a:off x="3840" y="864"/>
              <a:ext cx="1344" cy="672"/>
              <a:chOff x="3792" y="2976"/>
              <a:chExt cx="1344" cy="672"/>
            </a:xfrm>
          </p:grpSpPr>
          <p:sp>
            <p:nvSpPr>
              <p:cNvPr id="13338" name="Line 109"/>
              <p:cNvSpPr>
                <a:spLocks noChangeShapeType="1"/>
              </p:cNvSpPr>
              <p:nvPr/>
            </p:nvSpPr>
            <p:spPr bwMode="auto">
              <a:xfrm>
                <a:off x="4050" y="3002"/>
                <a:ext cx="0" cy="5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9" name="Line 110"/>
              <p:cNvSpPr>
                <a:spLocks noChangeShapeType="1"/>
              </p:cNvSpPr>
              <p:nvPr/>
            </p:nvSpPr>
            <p:spPr bwMode="auto">
              <a:xfrm>
                <a:off x="3792" y="3024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0" name="Oval 111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1" name="Line 112"/>
              <p:cNvSpPr>
                <a:spLocks noChangeShapeType="1"/>
              </p:cNvSpPr>
              <p:nvPr/>
            </p:nvSpPr>
            <p:spPr bwMode="auto">
              <a:xfrm>
                <a:off x="4752" y="3600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2" name="Oval 113"/>
              <p:cNvSpPr>
                <a:spLocks noChangeArrowheads="1"/>
              </p:cNvSpPr>
              <p:nvPr/>
            </p:nvSpPr>
            <p:spPr bwMode="auto">
              <a:xfrm>
                <a:off x="5040" y="3552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11731" name="Object 115"/>
          <p:cNvGraphicFramePr>
            <a:graphicFrameLocks noChangeAspect="1"/>
          </p:cNvGraphicFramePr>
          <p:nvPr/>
        </p:nvGraphicFramePr>
        <p:xfrm>
          <a:off x="533400" y="304800"/>
          <a:ext cx="37338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23" imgW="1485720" imgH="406080" progId="Equation.3">
                  <p:embed/>
                </p:oleObj>
              </mc:Choice>
              <mc:Fallback>
                <p:oleObj name="Equation" r:id="rId23" imgW="1485720" imgH="406080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"/>
                        <a:ext cx="373380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732" name="Object 116"/>
          <p:cNvGraphicFramePr>
            <a:graphicFrameLocks noChangeAspect="1"/>
          </p:cNvGraphicFramePr>
          <p:nvPr/>
        </p:nvGraphicFramePr>
        <p:xfrm>
          <a:off x="4419600" y="228600"/>
          <a:ext cx="25781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25" imgW="1091880" imgH="482400" progId="Equation.3">
                  <p:embed/>
                </p:oleObj>
              </mc:Choice>
              <mc:Fallback>
                <p:oleObj name="Equation" r:id="rId25" imgW="1091880" imgH="48240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600"/>
                        <a:ext cx="2578100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285750" y="4357688"/>
          <a:ext cx="8064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公式" r:id="rId27" imgW="3416040" imgH="406080" progId="Equation.3">
                  <p:embed/>
                </p:oleObj>
              </mc:Choice>
              <mc:Fallback>
                <p:oleObj name="公式" r:id="rId27" imgW="341604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357688"/>
                        <a:ext cx="80645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/>
        </p:nvGraphicFramePr>
        <p:xfrm>
          <a:off x="1143000" y="5643563"/>
          <a:ext cx="53070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公式" r:id="rId29" imgW="2247840" imgH="203040" progId="Equation.3">
                  <p:embed/>
                </p:oleObj>
              </mc:Choice>
              <mc:Fallback>
                <p:oleObj name="公式" r:id="rId29" imgW="2247840" imgH="203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43563"/>
                        <a:ext cx="53070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228600"/>
            <a:ext cx="1219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小结</a:t>
            </a:r>
          </a:p>
        </p:txBody>
      </p:sp>
      <p:graphicFrame>
        <p:nvGraphicFramePr>
          <p:cNvPr id="79923" name="Object 51"/>
          <p:cNvGraphicFramePr>
            <a:graphicFrameLocks noChangeAspect="1"/>
          </p:cNvGraphicFramePr>
          <p:nvPr/>
        </p:nvGraphicFramePr>
        <p:xfrm>
          <a:off x="762000" y="1600200"/>
          <a:ext cx="73533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3" imgW="3162240" imgH="419040" progId="Equation.3">
                  <p:embed/>
                </p:oleObj>
              </mc:Choice>
              <mc:Fallback>
                <p:oleObj name="Equation" r:id="rId3" imgW="3162240" imgH="419040" progId="Equation.3">
                  <p:embed/>
                  <p:pic>
                    <p:nvPicPr>
                      <p:cNvPr id="0" name="Object 5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3533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6" name="Text Box 54"/>
          <p:cNvSpPr txBox="1">
            <a:spLocks noChangeArrowheads="1"/>
          </p:cNvSpPr>
          <p:nvPr/>
        </p:nvSpPr>
        <p:spPr bwMode="auto">
          <a:xfrm>
            <a:off x="381000" y="28194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其中</a:t>
            </a:r>
            <a:r>
              <a:rPr lang="en-US" altLang="zh-CN"/>
              <a:t>,</a:t>
            </a:r>
          </a:p>
        </p:txBody>
      </p:sp>
      <p:graphicFrame>
        <p:nvGraphicFramePr>
          <p:cNvPr id="79927" name="Object 55"/>
          <p:cNvGraphicFramePr>
            <a:graphicFrameLocks noChangeAspect="1"/>
          </p:cNvGraphicFramePr>
          <p:nvPr/>
        </p:nvGraphicFramePr>
        <p:xfrm>
          <a:off x="1447800" y="4876800"/>
          <a:ext cx="551656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5" imgW="2501640" imgH="444240" progId="Equation.3">
                  <p:embed/>
                </p:oleObj>
              </mc:Choice>
              <mc:Fallback>
                <p:oleObj name="Equation" r:id="rId5" imgW="2501640" imgH="4442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76800"/>
                        <a:ext cx="5516563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9" name="Text Box 57"/>
          <p:cNvSpPr txBox="1">
            <a:spLocks noChangeArrowheads="1"/>
          </p:cNvSpPr>
          <p:nvPr/>
        </p:nvSpPr>
        <p:spPr bwMode="auto">
          <a:xfrm>
            <a:off x="441325" y="981075"/>
            <a:ext cx="6530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周期为 </a:t>
            </a:r>
            <a:r>
              <a:rPr lang="en-US" altLang="zh-CN"/>
              <a:t>2 </a:t>
            </a:r>
            <a:r>
              <a:rPr lang="en-US" altLang="zh-CN" i="1"/>
              <a:t>l</a:t>
            </a:r>
            <a:r>
              <a:rPr lang="en-US" altLang="zh-CN"/>
              <a:t>  </a:t>
            </a:r>
            <a:r>
              <a:rPr lang="zh-CN" altLang="en-US"/>
              <a:t>的函数的傅里叶级数展开式为</a:t>
            </a:r>
          </a:p>
        </p:txBody>
      </p:sp>
      <p:sp>
        <p:nvSpPr>
          <p:cNvPr id="79930" name="Text Box 58"/>
          <p:cNvSpPr txBox="1">
            <a:spLocks noChangeArrowheads="1"/>
          </p:cNvSpPr>
          <p:nvPr/>
        </p:nvSpPr>
        <p:spPr bwMode="auto">
          <a:xfrm>
            <a:off x="609600" y="5943600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当需要展开成正、余弦级数时要用奇、偶延拓</a:t>
            </a:r>
            <a:r>
              <a:rPr lang="en-US" altLang="zh-CN"/>
              <a:t>.</a:t>
            </a:r>
          </a:p>
        </p:txBody>
      </p:sp>
      <p:graphicFrame>
        <p:nvGraphicFramePr>
          <p:cNvPr id="68705" name="Object 97"/>
          <p:cNvGraphicFramePr>
            <a:graphicFrameLocks noChangeAspect="1"/>
          </p:cNvGraphicFramePr>
          <p:nvPr/>
        </p:nvGraphicFramePr>
        <p:xfrm>
          <a:off x="1500188" y="2643188"/>
          <a:ext cx="66436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公式" r:id="rId7" imgW="2882880" imgH="406080" progId="Equation.3">
                  <p:embed/>
                </p:oleObj>
              </mc:Choice>
              <mc:Fallback>
                <p:oleObj name="公式" r:id="rId7" imgW="2882880" imgH="406080" progId="Equation.3">
                  <p:embed/>
                  <p:pic>
                    <p:nvPicPr>
                      <p:cNvPr id="0" name="Object 9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2643188"/>
                        <a:ext cx="6643687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571625" y="3643313"/>
          <a:ext cx="650081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公式" r:id="rId9" imgW="2869920" imgH="406080" progId="Equation.3">
                  <p:embed/>
                </p:oleObj>
              </mc:Choice>
              <mc:Fallback>
                <p:oleObj name="公式" r:id="rId9" imgW="2869920" imgH="40608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643313"/>
                        <a:ext cx="6500813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26" grpId="0" autoUpdateAnimBg="0"/>
      <p:bldP spid="79929" grpId="0" autoUpdateAnimBg="0"/>
      <p:bldP spid="7993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23622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23564" name="Text Box 11"/>
          <p:cNvSpPr txBox="1">
            <a:spLocks noChangeArrowheads="1"/>
          </p:cNvSpPr>
          <p:nvPr/>
        </p:nvSpPr>
        <p:spPr bwMode="auto">
          <a:xfrm>
            <a:off x="304800" y="7620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1.</a:t>
            </a:r>
          </a:p>
        </p:txBody>
      </p:sp>
      <p:sp>
        <p:nvSpPr>
          <p:cNvPr id="23565" name="Text Box 246"/>
          <p:cNvSpPr txBox="1">
            <a:spLocks noChangeArrowheads="1"/>
          </p:cNvSpPr>
          <p:nvPr/>
        </p:nvSpPr>
        <p:spPr bwMode="auto">
          <a:xfrm>
            <a:off x="714375" y="785813"/>
            <a:ext cx="709612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把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</a:t>
            </a:r>
            <a:r>
              <a:rPr lang="en-US" altLang="zh-CN" i="1"/>
              <a:t>x</a:t>
            </a:r>
            <a:r>
              <a:rPr lang="zh-CN" altLang="en-US"/>
              <a:t>（</a:t>
            </a:r>
            <a:r>
              <a:rPr lang="en-US" altLang="zh-CN"/>
              <a:t>0 &lt; </a:t>
            </a:r>
            <a:r>
              <a:rPr lang="en-US" altLang="zh-CN" i="1"/>
              <a:t>x</a:t>
            </a:r>
            <a:r>
              <a:rPr lang="en-US" altLang="zh-CN"/>
              <a:t> &lt; 2</a:t>
            </a:r>
            <a:r>
              <a:rPr lang="zh-CN" altLang="en-US"/>
              <a:t>）分别展开成</a:t>
            </a:r>
            <a:endParaRPr lang="en-US" altLang="zh-CN"/>
          </a:p>
          <a:p>
            <a:pPr>
              <a:spcBef>
                <a:spcPct val="50000"/>
              </a:spcBef>
            </a:pPr>
            <a:r>
              <a:rPr lang="en-US" altLang="zh-CN"/>
              <a:t>(1)  </a:t>
            </a:r>
            <a:r>
              <a:rPr lang="zh-CN" altLang="en-US"/>
              <a:t>正弦级数</a:t>
            </a:r>
            <a:r>
              <a:rPr lang="en-US" altLang="zh-CN"/>
              <a:t>;        (2)  </a:t>
            </a:r>
            <a:r>
              <a:rPr lang="zh-CN" altLang="en-US"/>
              <a:t>余弦级数</a:t>
            </a:r>
            <a:r>
              <a:rPr lang="en-US" altLang="zh-CN"/>
              <a:t>.</a:t>
            </a:r>
          </a:p>
        </p:txBody>
      </p:sp>
      <p:sp>
        <p:nvSpPr>
          <p:cNvPr id="13559" name="Text Box 247"/>
          <p:cNvSpPr txBox="1">
            <a:spLocks noChangeArrowheads="1"/>
          </p:cNvSpPr>
          <p:nvPr/>
        </p:nvSpPr>
        <p:spPr bwMode="auto">
          <a:xfrm>
            <a:off x="304800" y="19050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  <a:r>
              <a:rPr lang="en-US" altLang="zh-CN" b="0"/>
              <a:t> </a:t>
            </a:r>
            <a:r>
              <a:rPr lang="en-US" altLang="zh-CN"/>
              <a:t>(1)</a:t>
            </a:r>
          </a:p>
        </p:txBody>
      </p:sp>
      <p:graphicFrame>
        <p:nvGraphicFramePr>
          <p:cNvPr id="13561" name="Object 249"/>
          <p:cNvGraphicFramePr>
            <a:graphicFrameLocks noChangeAspect="1"/>
          </p:cNvGraphicFramePr>
          <p:nvPr/>
        </p:nvGraphicFramePr>
        <p:xfrm>
          <a:off x="533400" y="2438400"/>
          <a:ext cx="22860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6" name="Equation" r:id="rId3" imgW="939600" imgH="406080" progId="Equation.3">
                  <p:embed/>
                </p:oleObj>
              </mc:Choice>
              <mc:Fallback>
                <p:oleObj name="Equation" r:id="rId3" imgW="939600" imgH="406080" progId="Equation.3">
                  <p:embed/>
                  <p:pic>
                    <p:nvPicPr>
                      <p:cNvPr id="0" name="Object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22860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62" name="Object 250"/>
          <p:cNvGraphicFramePr>
            <a:graphicFrameLocks noChangeAspect="1"/>
          </p:cNvGraphicFramePr>
          <p:nvPr/>
        </p:nvGraphicFramePr>
        <p:xfrm>
          <a:off x="2438400" y="2438400"/>
          <a:ext cx="1828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Equation" r:id="rId5" imgW="774360" imgH="406080" progId="Equation.3">
                  <p:embed/>
                </p:oleObj>
              </mc:Choice>
              <mc:Fallback>
                <p:oleObj name="Equation" r:id="rId5" imgW="774360" imgH="406080" progId="Equation.3">
                  <p:embed/>
                  <p:pic>
                    <p:nvPicPr>
                      <p:cNvPr id="0" name="Object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18288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63" name="Object 251"/>
          <p:cNvGraphicFramePr>
            <a:graphicFrameLocks noChangeAspect="1"/>
          </p:cNvGraphicFramePr>
          <p:nvPr/>
        </p:nvGraphicFramePr>
        <p:xfrm>
          <a:off x="990600" y="3276600"/>
          <a:ext cx="6388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Equation" r:id="rId7" imgW="2717640" imgH="469800" progId="Equation.3">
                  <p:embed/>
                </p:oleObj>
              </mc:Choice>
              <mc:Fallback>
                <p:oleObj name="Equation" r:id="rId7" imgW="2717640" imgH="469800" progId="Equation.3">
                  <p:embed/>
                  <p:pic>
                    <p:nvPicPr>
                      <p:cNvPr id="0" name="Object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76600"/>
                        <a:ext cx="63881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64" name="Object 252"/>
          <p:cNvGraphicFramePr>
            <a:graphicFrameLocks noChangeAspect="1"/>
          </p:cNvGraphicFramePr>
          <p:nvPr/>
        </p:nvGraphicFramePr>
        <p:xfrm>
          <a:off x="990600" y="4191000"/>
          <a:ext cx="23431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9" name="Equation" r:id="rId9" imgW="939600" imgH="431640" progId="Equation.3">
                  <p:embed/>
                </p:oleObj>
              </mc:Choice>
              <mc:Fallback>
                <p:oleObj name="Equation" r:id="rId9" imgW="939600" imgH="431640" progId="Equation.3">
                  <p:embed/>
                  <p:pic>
                    <p:nvPicPr>
                      <p:cNvPr id="0" name="Object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91000"/>
                        <a:ext cx="234315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66" name="Object 254"/>
          <p:cNvGraphicFramePr>
            <a:graphicFrameLocks noChangeAspect="1"/>
          </p:cNvGraphicFramePr>
          <p:nvPr/>
        </p:nvGraphicFramePr>
        <p:xfrm>
          <a:off x="457200" y="5334000"/>
          <a:ext cx="28956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0" name="Equation" r:id="rId11" imgW="1231560" imgH="419040" progId="Equation.3">
                  <p:embed/>
                </p:oleObj>
              </mc:Choice>
              <mc:Fallback>
                <p:oleObj name="Equation" r:id="rId11" imgW="1231560" imgH="419040" progId="Equation.3">
                  <p:embed/>
                  <p:pic>
                    <p:nvPicPr>
                      <p:cNvPr id="0" name="Object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34000"/>
                        <a:ext cx="28956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67" name="Object 255"/>
          <p:cNvGraphicFramePr>
            <a:graphicFrameLocks noChangeAspect="1"/>
          </p:cNvGraphicFramePr>
          <p:nvPr/>
        </p:nvGraphicFramePr>
        <p:xfrm>
          <a:off x="2971800" y="5334000"/>
          <a:ext cx="24384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1" name="Equation" r:id="rId13" imgW="1066680" imgH="419040" progId="Equation.3">
                  <p:embed/>
                </p:oleObj>
              </mc:Choice>
              <mc:Fallback>
                <p:oleObj name="Equation" r:id="rId13" imgW="1066680" imgH="419040" progId="Equation.3">
                  <p:embed/>
                  <p:pic>
                    <p:nvPicPr>
                      <p:cNvPr id="0" name="Object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34000"/>
                        <a:ext cx="243840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68" name="Object 256"/>
          <p:cNvGraphicFramePr>
            <a:graphicFrameLocks noChangeAspect="1"/>
          </p:cNvGraphicFramePr>
          <p:nvPr/>
        </p:nvGraphicFramePr>
        <p:xfrm>
          <a:off x="6324600" y="5638800"/>
          <a:ext cx="1828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Equation" r:id="rId15" imgW="723600" imgH="203040" progId="Equation.3">
                  <p:embed/>
                </p:oleObj>
              </mc:Choice>
              <mc:Fallback>
                <p:oleObj name="Equation" r:id="rId15" imgW="723600" imgH="203040" progId="Equation.3">
                  <p:embed/>
                  <p:pic>
                    <p:nvPicPr>
                      <p:cNvPr id="0" name="Object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638800"/>
                        <a:ext cx="18288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79" name="Rectangle 267"/>
          <p:cNvSpPr>
            <a:spLocks noChangeArrowheads="1"/>
          </p:cNvSpPr>
          <p:nvPr/>
        </p:nvSpPr>
        <p:spPr bwMode="auto">
          <a:xfrm>
            <a:off x="1600200" y="1905000"/>
            <a:ext cx="4110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将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作</a:t>
            </a:r>
            <a:r>
              <a:rPr lang="zh-CN" altLang="en-US">
                <a:solidFill>
                  <a:schemeClr val="tx2"/>
                </a:solidFill>
              </a:rPr>
              <a:t>奇</a:t>
            </a:r>
            <a:r>
              <a:rPr lang="zh-CN" altLang="en-US"/>
              <a:t>周期延拓</a:t>
            </a:r>
            <a:r>
              <a:rPr lang="en-US" altLang="zh-CN"/>
              <a:t>,  </a:t>
            </a:r>
            <a:r>
              <a:rPr lang="zh-CN" altLang="en-US"/>
              <a:t>则</a:t>
            </a:r>
          </a:p>
        </p:txBody>
      </p:sp>
      <p:graphicFrame>
        <p:nvGraphicFramePr>
          <p:cNvPr id="68705" name="Object 19"/>
          <p:cNvGraphicFramePr>
            <a:graphicFrameLocks noChangeAspect="1"/>
          </p:cNvGraphicFramePr>
          <p:nvPr/>
        </p:nvGraphicFramePr>
        <p:xfrm>
          <a:off x="5643563" y="1928813"/>
          <a:ext cx="29622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公式" r:id="rId17" imgW="1307880" imgH="228600" progId="Equation.3">
                  <p:embed/>
                </p:oleObj>
              </mc:Choice>
              <mc:Fallback>
                <p:oleObj name="公式" r:id="rId17" imgW="1307880" imgH="22860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1928813"/>
                        <a:ext cx="29622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3429000" y="4314825"/>
          <a:ext cx="40846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公式" r:id="rId19" imgW="1803240" imgH="431640" progId="Equation.3">
                  <p:embed/>
                </p:oleObj>
              </mc:Choice>
              <mc:Fallback>
                <p:oleObj name="公式" r:id="rId19" imgW="1803240" imgH="43164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14825"/>
                        <a:ext cx="4084638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9" grpId="0" build="p" autoUpdateAnimBg="0"/>
      <p:bldP spid="1357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62000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20882" name="Rectangle 50"/>
          <p:cNvSpPr>
            <a:spLocks noChangeArrowheads="1"/>
          </p:cNvSpPr>
          <p:nvPr/>
        </p:nvSpPr>
        <p:spPr bwMode="auto">
          <a:xfrm>
            <a:off x="914400" y="457200"/>
            <a:ext cx="510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/>
              <a:t>将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作</a:t>
            </a:r>
            <a:r>
              <a:rPr lang="zh-CN" altLang="en-US">
                <a:solidFill>
                  <a:schemeClr val="tx2"/>
                </a:solidFill>
              </a:rPr>
              <a:t>偶</a:t>
            </a:r>
            <a:r>
              <a:rPr lang="zh-CN" altLang="en-US"/>
              <a:t>周期延拓 </a:t>
            </a:r>
            <a:r>
              <a:rPr lang="en-US" altLang="zh-CN"/>
              <a:t>,  </a:t>
            </a:r>
            <a:r>
              <a:rPr lang="zh-CN" altLang="en-US"/>
              <a:t>则</a:t>
            </a:r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120886" name="Object 54"/>
          <p:cNvGraphicFramePr>
            <a:graphicFrameLocks noChangeAspect="1"/>
          </p:cNvGraphicFramePr>
          <p:nvPr/>
        </p:nvGraphicFramePr>
        <p:xfrm>
          <a:off x="457200" y="1066800"/>
          <a:ext cx="1981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Equation" r:id="rId3" imgW="812520" imgH="406080" progId="Equation.3">
                  <p:embed/>
                </p:oleObj>
              </mc:Choice>
              <mc:Fallback>
                <p:oleObj name="Equation" r:id="rId3" imgW="812520" imgH="4060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1981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87" name="Object 55"/>
          <p:cNvGraphicFramePr>
            <a:graphicFrameLocks noChangeAspect="1"/>
          </p:cNvGraphicFramePr>
          <p:nvPr/>
        </p:nvGraphicFramePr>
        <p:xfrm>
          <a:off x="2438400" y="1066800"/>
          <a:ext cx="19050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Equation" r:id="rId5" imgW="799920" imgH="406080" progId="Equation.3">
                  <p:embed/>
                </p:oleObj>
              </mc:Choice>
              <mc:Fallback>
                <p:oleObj name="Equation" r:id="rId5" imgW="799920" imgH="4060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66800"/>
                        <a:ext cx="1905000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88" name="Object 56"/>
          <p:cNvGraphicFramePr>
            <a:graphicFrameLocks noChangeAspect="1"/>
          </p:cNvGraphicFramePr>
          <p:nvPr/>
        </p:nvGraphicFramePr>
        <p:xfrm>
          <a:off x="914400" y="1981200"/>
          <a:ext cx="60198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0" name="Equation" r:id="rId7" imgW="2539800" imgH="469800" progId="Equation.3">
                  <p:embed/>
                </p:oleObj>
              </mc:Choice>
              <mc:Fallback>
                <p:oleObj name="Equation" r:id="rId7" imgW="2539800" imgH="4698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6019800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89" name="Object 57"/>
          <p:cNvGraphicFramePr>
            <a:graphicFrameLocks noChangeAspect="1"/>
          </p:cNvGraphicFramePr>
          <p:nvPr/>
        </p:nvGraphicFramePr>
        <p:xfrm>
          <a:off x="914400" y="3352800"/>
          <a:ext cx="30273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1" name="Equation" r:id="rId9" imgW="1231560" imgH="406080" progId="Equation.3">
                  <p:embed/>
                </p:oleObj>
              </mc:Choice>
              <mc:Fallback>
                <p:oleObj name="Equation" r:id="rId9" imgW="1231560" imgH="4060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30273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91" name="Object 59"/>
          <p:cNvGraphicFramePr>
            <a:graphicFrameLocks noChangeAspect="1"/>
          </p:cNvGraphicFramePr>
          <p:nvPr/>
        </p:nvGraphicFramePr>
        <p:xfrm>
          <a:off x="381000" y="4648200"/>
          <a:ext cx="1766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2" name="Equation" r:id="rId11" imgW="672840" imgH="203040" progId="Equation.3">
                  <p:embed/>
                </p:oleObj>
              </mc:Choice>
              <mc:Fallback>
                <p:oleObj name="Equation" r:id="rId11" imgW="672840" imgH="2030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48200"/>
                        <a:ext cx="17668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92" name="Object 60"/>
          <p:cNvGraphicFramePr>
            <a:graphicFrameLocks noChangeAspect="1"/>
          </p:cNvGraphicFramePr>
          <p:nvPr/>
        </p:nvGraphicFramePr>
        <p:xfrm>
          <a:off x="5467350" y="1066800"/>
          <a:ext cx="27813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name="公式" r:id="rId13" imgW="1143000" imgH="406080" progId="Equation.3">
                  <p:embed/>
                </p:oleObj>
              </mc:Choice>
              <mc:Fallback>
                <p:oleObj name="公式" r:id="rId13" imgW="1143000" imgH="4060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1066800"/>
                        <a:ext cx="27813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98" name="Object 66"/>
          <p:cNvGraphicFramePr>
            <a:graphicFrameLocks noChangeAspect="1"/>
          </p:cNvGraphicFramePr>
          <p:nvPr/>
        </p:nvGraphicFramePr>
        <p:xfrm>
          <a:off x="1143000" y="5181600"/>
          <a:ext cx="73914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4" name="Equation" r:id="rId15" imgW="3073320" imgH="444240" progId="Equation.3">
                  <p:embed/>
                </p:oleObj>
              </mc:Choice>
              <mc:Fallback>
                <p:oleObj name="Equation" r:id="rId15" imgW="3073320" imgH="44424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1600"/>
                        <a:ext cx="7391400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99" name="Object 67"/>
          <p:cNvGraphicFramePr>
            <a:graphicFrameLocks noChangeAspect="1"/>
          </p:cNvGraphicFramePr>
          <p:nvPr/>
        </p:nvGraphicFramePr>
        <p:xfrm>
          <a:off x="6324600" y="624840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5" name="Equation" r:id="rId17" imgW="799920" imgH="203040" progId="Equation.3">
                  <p:embed/>
                </p:oleObj>
              </mc:Choice>
              <mc:Fallback>
                <p:oleObj name="Equation" r:id="rId17" imgW="799920" imgH="2030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248400"/>
                        <a:ext cx="1752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5" name="Object 16"/>
          <p:cNvGraphicFramePr>
            <a:graphicFrameLocks noChangeAspect="1"/>
          </p:cNvGraphicFramePr>
          <p:nvPr/>
        </p:nvGraphicFramePr>
        <p:xfrm>
          <a:off x="5072063" y="428625"/>
          <a:ext cx="2933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6" name="公式" r:id="rId19" imgW="1295280" imgH="228600" progId="Equation.3">
                  <p:embed/>
                </p:oleObj>
              </mc:Choice>
              <mc:Fallback>
                <p:oleObj name="公式" r:id="rId19" imgW="1295280" imgH="2286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428625"/>
                        <a:ext cx="29337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4071938" y="3214688"/>
          <a:ext cx="405447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7" name="公式" r:id="rId21" imgW="1790640" imgH="596880" progId="Equation.3">
                  <p:embed/>
                </p:oleObj>
              </mc:Choice>
              <mc:Fallback>
                <p:oleObj name="公式" r:id="rId21" imgW="1790640" imgH="59688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3214688"/>
                        <a:ext cx="4054475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8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533400"/>
            <a:ext cx="1295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71550" y="1773238"/>
            <a:ext cx="510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dirty="0" err="1" smtClean="0"/>
              <a:t>P</a:t>
            </a:r>
            <a:r>
              <a:rPr lang="en-US" altLang="zh-CN" sz="2400" dirty="0" err="1" smtClean="0"/>
              <a:t>321</a:t>
            </a:r>
            <a:r>
              <a:rPr lang="en-US" altLang="zh-CN" sz="2400" dirty="0" smtClean="0"/>
              <a:t>                            </a:t>
            </a:r>
            <a:r>
              <a:rPr lang="en-US" altLang="zh-CN" sz="5400" dirty="0"/>
              <a:t>5</a:t>
            </a:r>
          </a:p>
        </p:txBody>
      </p:sp>
      <p:sp>
        <p:nvSpPr>
          <p:cNvPr id="30724" name="Rectangle 15"/>
          <p:cNvSpPr>
            <a:spLocks noChangeArrowheads="1"/>
          </p:cNvSpPr>
          <p:nvPr/>
        </p:nvSpPr>
        <p:spPr bwMode="auto">
          <a:xfrm>
            <a:off x="971550" y="3500438"/>
            <a:ext cx="72723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dirty="0" smtClean="0"/>
              <a:t>P</a:t>
            </a:r>
            <a:r>
              <a:rPr lang="en-US" altLang="zh-CN" sz="2400" dirty="0" smtClean="0"/>
              <a:t>327           </a:t>
            </a:r>
            <a:r>
              <a:rPr lang="en-US" altLang="zh-CN" sz="5400" dirty="0"/>
              <a:t>1</a:t>
            </a:r>
            <a:r>
              <a:rPr lang="en-US" altLang="zh-CN" dirty="0"/>
              <a:t>/(3)</a:t>
            </a:r>
            <a:r>
              <a:rPr lang="en-US" altLang="zh-CN" sz="2400" dirty="0"/>
              <a:t>                </a:t>
            </a:r>
            <a:r>
              <a:rPr lang="en-US" altLang="zh-CN" sz="5400" dirty="0"/>
              <a:t>2/</a:t>
            </a:r>
            <a:r>
              <a:rPr lang="en-US" altLang="zh-CN" sz="3200" dirty="0"/>
              <a:t>(2)            </a:t>
            </a:r>
            <a:endParaRPr lang="en-US" altLang="zh-C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 b="0">
              <a:latin typeface="楷体_GB2312" pitchFamily="49" charset="-122"/>
            </a:endParaRPr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685800" y="3032125"/>
          <a:ext cx="78486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3" imgW="3213000" imgH="228600" progId="Equation.3">
                  <p:embed/>
                </p:oleObj>
              </mc:Choice>
              <mc:Fallback>
                <p:oleObj name="Equation" r:id="rId3" imgW="3213000" imgH="22860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32125"/>
                        <a:ext cx="7848600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971083"/>
              </p:ext>
            </p:extLst>
          </p:nvPr>
        </p:nvGraphicFramePr>
        <p:xfrm>
          <a:off x="2710656" y="3645024"/>
          <a:ext cx="280828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5" imgW="1218960" imgH="419040" progId="Equation.DSMT4">
                  <p:embed/>
                </p:oleObj>
              </mc:Choice>
              <mc:Fallback>
                <p:oleObj name="Equation" r:id="rId5" imgW="1218960" imgH="419040" progId="Equation.DSMT4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656" y="3645024"/>
                        <a:ext cx="2808288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23176"/>
              </p:ext>
            </p:extLst>
          </p:nvPr>
        </p:nvGraphicFramePr>
        <p:xfrm>
          <a:off x="5546147" y="3717032"/>
          <a:ext cx="166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公式" r:id="rId7" imgW="1663560" imgH="888840" progId="Equation.3">
                  <p:embed/>
                </p:oleObj>
              </mc:Choice>
              <mc:Fallback>
                <p:oleObj name="公式" r:id="rId7" imgW="1663560" imgH="88884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147" y="3717032"/>
                        <a:ext cx="16637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714645"/>
              </p:ext>
            </p:extLst>
          </p:nvPr>
        </p:nvGraphicFramePr>
        <p:xfrm>
          <a:off x="7448947" y="3933825"/>
          <a:ext cx="5794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9" imgW="253800" imgH="177480" progId="Equation.3">
                  <p:embed/>
                </p:oleObj>
              </mc:Choice>
              <mc:Fallback>
                <p:oleObj name="Equation" r:id="rId9" imgW="253800" imgH="17748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947" y="3933825"/>
                        <a:ext cx="5794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6" name="Object 8"/>
          <p:cNvGraphicFramePr>
            <a:graphicFrameLocks noChangeAspect="1"/>
          </p:cNvGraphicFramePr>
          <p:nvPr/>
        </p:nvGraphicFramePr>
        <p:xfrm>
          <a:off x="701675" y="4572000"/>
          <a:ext cx="70548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11" imgW="2806560" imgH="228600" progId="Equation.3">
                  <p:embed/>
                </p:oleObj>
              </mc:Choice>
              <mc:Fallback>
                <p:oleObj name="Equation" r:id="rId11" imgW="2806560" imgH="22860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572000"/>
                        <a:ext cx="705485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9"/>
          <p:cNvGraphicFramePr>
            <a:graphicFrameLocks noChangeAspect="1"/>
          </p:cNvGraphicFramePr>
          <p:nvPr/>
        </p:nvGraphicFramePr>
        <p:xfrm>
          <a:off x="228600" y="304800"/>
          <a:ext cx="86106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13" imgW="3771720" imgH="482400" progId="Equation.3">
                  <p:embed/>
                </p:oleObj>
              </mc:Choice>
              <mc:Fallback>
                <p:oleObj name="Equation" r:id="rId13" imgW="3771720" imgH="48240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"/>
                        <a:ext cx="8610600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8" name="Object 10"/>
          <p:cNvGraphicFramePr>
            <a:graphicFrameLocks noChangeAspect="1"/>
          </p:cNvGraphicFramePr>
          <p:nvPr/>
        </p:nvGraphicFramePr>
        <p:xfrm>
          <a:off x="1616075" y="5257800"/>
          <a:ext cx="5759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15" imgW="2260440" imgH="228600" progId="Equation.3">
                  <p:embed/>
                </p:oleObj>
              </mc:Choice>
              <mc:Fallback>
                <p:oleObj name="Equation" r:id="rId15" imgW="2260440" imgH="22860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5257800"/>
                        <a:ext cx="57594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447800" y="1371600"/>
            <a:ext cx="3733800" cy="1612900"/>
            <a:chOff x="3216" y="384"/>
            <a:chExt cx="2352" cy="1016"/>
          </a:xfrm>
        </p:grpSpPr>
        <p:sp>
          <p:nvSpPr>
            <p:cNvPr id="2067" name="Line 13"/>
            <p:cNvSpPr>
              <a:spLocks noChangeShapeType="1"/>
            </p:cNvSpPr>
            <p:nvPr/>
          </p:nvSpPr>
          <p:spPr bwMode="auto">
            <a:xfrm>
              <a:off x="3312" y="968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Line 14"/>
            <p:cNvSpPr>
              <a:spLocks noChangeShapeType="1"/>
            </p:cNvSpPr>
            <p:nvPr/>
          </p:nvSpPr>
          <p:spPr bwMode="auto">
            <a:xfrm flipV="1">
              <a:off x="4320" y="44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Line 15"/>
            <p:cNvSpPr>
              <a:spLocks noChangeShapeType="1"/>
            </p:cNvSpPr>
            <p:nvPr/>
          </p:nvSpPr>
          <p:spPr bwMode="auto">
            <a:xfrm flipV="1">
              <a:off x="4032" y="680"/>
              <a:ext cx="576" cy="57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Line 16"/>
            <p:cNvSpPr>
              <a:spLocks noChangeShapeType="1"/>
            </p:cNvSpPr>
            <p:nvPr/>
          </p:nvSpPr>
          <p:spPr bwMode="auto">
            <a:xfrm flipV="1">
              <a:off x="4032" y="68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Line 17"/>
            <p:cNvSpPr>
              <a:spLocks noChangeShapeType="1"/>
            </p:cNvSpPr>
            <p:nvPr/>
          </p:nvSpPr>
          <p:spPr bwMode="auto">
            <a:xfrm flipV="1">
              <a:off x="4608" y="680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Line 18"/>
            <p:cNvSpPr>
              <a:spLocks noChangeShapeType="1"/>
            </p:cNvSpPr>
            <p:nvPr/>
          </p:nvSpPr>
          <p:spPr bwMode="auto">
            <a:xfrm flipV="1">
              <a:off x="3456" y="680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Line 19"/>
            <p:cNvSpPr>
              <a:spLocks noChangeShapeType="1"/>
            </p:cNvSpPr>
            <p:nvPr/>
          </p:nvSpPr>
          <p:spPr bwMode="auto">
            <a:xfrm flipV="1">
              <a:off x="3456" y="68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Line 20"/>
            <p:cNvSpPr>
              <a:spLocks noChangeShapeType="1"/>
            </p:cNvSpPr>
            <p:nvPr/>
          </p:nvSpPr>
          <p:spPr bwMode="auto">
            <a:xfrm flipV="1">
              <a:off x="5184" y="68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8" name="Object 21"/>
            <p:cNvGraphicFramePr>
              <a:graphicFrameLocks noChangeAspect="1"/>
            </p:cNvGraphicFramePr>
            <p:nvPr/>
          </p:nvGraphicFramePr>
          <p:xfrm>
            <a:off x="4605" y="992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" name="Equation" r:id="rId17" imgW="241200" imgH="241200" progId="Equation.3">
                    <p:embed/>
                  </p:oleObj>
                </mc:Choice>
                <mc:Fallback>
                  <p:oleObj name="Equation" r:id="rId17" imgW="24120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5" y="992"/>
                          <a:ext cx="15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22"/>
            <p:cNvGraphicFramePr>
              <a:graphicFrameLocks noChangeAspect="1"/>
            </p:cNvGraphicFramePr>
            <p:nvPr/>
          </p:nvGraphicFramePr>
          <p:xfrm>
            <a:off x="3859" y="991"/>
            <a:ext cx="3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" name="Equation" r:id="rId19" imgW="507960" imgH="241200" progId="Equation.3">
                    <p:embed/>
                  </p:oleObj>
                </mc:Choice>
                <mc:Fallback>
                  <p:oleObj name="Equation" r:id="rId19" imgW="507960" imgH="241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9" y="991"/>
                          <a:ext cx="3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23"/>
            <p:cNvGraphicFramePr>
              <a:graphicFrameLocks noChangeAspect="1"/>
            </p:cNvGraphicFramePr>
            <p:nvPr/>
          </p:nvGraphicFramePr>
          <p:xfrm>
            <a:off x="4408" y="3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" name="Equation" r:id="rId21" imgW="241200" imgH="317160" progId="Equation.3">
                    <p:embed/>
                  </p:oleObj>
                </mc:Choice>
                <mc:Fallback>
                  <p:oleObj name="Equation" r:id="rId21" imgW="241200" imgH="3171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" y="3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24"/>
            <p:cNvGraphicFramePr>
              <a:graphicFrameLocks noChangeAspect="1"/>
            </p:cNvGraphicFramePr>
            <p:nvPr/>
          </p:nvGraphicFramePr>
          <p:xfrm>
            <a:off x="5424" y="10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" name="Equation" r:id="rId23" imgW="228600" imgH="241200" progId="Equation.3">
                    <p:embed/>
                  </p:oleObj>
                </mc:Choice>
                <mc:Fallback>
                  <p:oleObj name="Equation" r:id="rId23" imgW="228600" imgH="241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0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5" name="Line 25"/>
            <p:cNvSpPr>
              <a:spLocks noChangeShapeType="1"/>
            </p:cNvSpPr>
            <p:nvPr/>
          </p:nvSpPr>
          <p:spPr bwMode="auto">
            <a:xfrm flipV="1">
              <a:off x="3216" y="68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Line 26"/>
            <p:cNvSpPr>
              <a:spLocks noChangeShapeType="1"/>
            </p:cNvSpPr>
            <p:nvPr/>
          </p:nvSpPr>
          <p:spPr bwMode="auto">
            <a:xfrm flipV="1">
              <a:off x="5184" y="101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Line 27"/>
            <p:cNvSpPr>
              <a:spLocks noChangeShapeType="1"/>
            </p:cNvSpPr>
            <p:nvPr/>
          </p:nvSpPr>
          <p:spPr bwMode="auto">
            <a:xfrm flipV="1">
              <a:off x="4608" y="68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78" name="Group 28"/>
            <p:cNvGrpSpPr>
              <a:grpSpLocks/>
            </p:cNvGrpSpPr>
            <p:nvPr/>
          </p:nvGrpSpPr>
          <p:grpSpPr bwMode="auto">
            <a:xfrm>
              <a:off x="3441" y="643"/>
              <a:ext cx="1764" cy="36"/>
              <a:chOff x="3456" y="1680"/>
              <a:chExt cx="1764" cy="36"/>
            </a:xfrm>
          </p:grpSpPr>
          <p:sp>
            <p:nvSpPr>
              <p:cNvPr id="2079" name="Oval 29"/>
              <p:cNvSpPr>
                <a:spLocks noChangeArrowheads="1"/>
              </p:cNvSpPr>
              <p:nvPr/>
            </p:nvSpPr>
            <p:spPr bwMode="auto">
              <a:xfrm>
                <a:off x="4040" y="1680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0" name="Oval 30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1" name="Oval 31"/>
              <p:cNvSpPr>
                <a:spLocks noChangeArrowheads="1"/>
              </p:cNvSpPr>
              <p:nvPr/>
            </p:nvSpPr>
            <p:spPr bwMode="auto">
              <a:xfrm>
                <a:off x="3456" y="1680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2" name="Oval 32"/>
              <p:cNvSpPr>
                <a:spLocks noChangeArrowheads="1"/>
              </p:cNvSpPr>
              <p:nvPr/>
            </p:nvSpPr>
            <p:spPr bwMode="auto">
              <a:xfrm>
                <a:off x="5184" y="1680"/>
                <a:ext cx="36" cy="3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62" name="Object 33"/>
            <p:cNvGraphicFramePr>
              <a:graphicFrameLocks noChangeAspect="1"/>
            </p:cNvGraphicFramePr>
            <p:nvPr/>
          </p:nvGraphicFramePr>
          <p:xfrm>
            <a:off x="4372" y="970"/>
            <a:ext cx="18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" name="Equation" r:id="rId25" imgW="304560" imgH="317160" progId="Equation.3">
                    <p:embed/>
                  </p:oleObj>
                </mc:Choice>
                <mc:Fallback>
                  <p:oleObj name="Equation" r:id="rId25" imgW="304560" imgH="3171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" y="970"/>
                          <a:ext cx="188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5682" name="Object 34"/>
          <p:cNvGraphicFramePr>
            <a:graphicFrameLocks noChangeAspect="1"/>
          </p:cNvGraphicFramePr>
          <p:nvPr/>
        </p:nvGraphicFramePr>
        <p:xfrm>
          <a:off x="1143000" y="5943600"/>
          <a:ext cx="4572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27" imgW="1815840" imgH="228600" progId="Equation.3">
                  <p:embed/>
                </p:oleObj>
              </mc:Choice>
              <mc:Fallback>
                <p:oleObj name="Equation" r:id="rId27" imgW="181584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943600"/>
                        <a:ext cx="45720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83" name="Text Box 35"/>
          <p:cNvSpPr txBox="1">
            <a:spLocks noChangeArrowheads="1"/>
          </p:cNvSpPr>
          <p:nvPr/>
        </p:nvSpPr>
        <p:spPr bwMode="auto">
          <a:xfrm>
            <a:off x="611188" y="5229225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注意到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704355" y="3904028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级数收敛于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utoUpdateAnimBg="0"/>
      <p:bldP spid="155683" grpId="0" autoUpdateAnimBg="0"/>
      <p:bldP spid="3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4" name="Object 1026"/>
          <p:cNvGraphicFramePr>
            <a:graphicFrameLocks noChangeAspect="1"/>
          </p:cNvGraphicFramePr>
          <p:nvPr/>
        </p:nvGraphicFramePr>
        <p:xfrm>
          <a:off x="1295400" y="1524000"/>
          <a:ext cx="3962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3" imgW="3733560" imgH="1002960" progId="Equation.3">
                  <p:embed/>
                </p:oleObj>
              </mc:Choice>
              <mc:Fallback>
                <p:oleObj name="Equation" r:id="rId3" imgW="3733560" imgH="10029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24000"/>
                        <a:ext cx="39624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5" name="Object 1027"/>
          <p:cNvGraphicFramePr>
            <a:graphicFrameLocks noChangeAspect="1"/>
          </p:cNvGraphicFramePr>
          <p:nvPr/>
        </p:nvGraphicFramePr>
        <p:xfrm>
          <a:off x="1219200" y="2743200"/>
          <a:ext cx="172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公式" r:id="rId5" imgW="1726920" imgH="838080" progId="Equation.3">
                  <p:embed/>
                </p:oleObj>
              </mc:Choice>
              <mc:Fallback>
                <p:oleObj name="公式" r:id="rId5" imgW="1726920" imgH="8380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43200"/>
                        <a:ext cx="1727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1028"/>
          <p:cNvGraphicFramePr>
            <a:graphicFrameLocks noChangeAspect="1"/>
          </p:cNvGraphicFramePr>
          <p:nvPr/>
        </p:nvGraphicFramePr>
        <p:xfrm>
          <a:off x="3048000" y="2743200"/>
          <a:ext cx="1752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公式" r:id="rId7" imgW="1676160" imgH="838080" progId="Equation.3">
                  <p:embed/>
                </p:oleObj>
              </mc:Choice>
              <mc:Fallback>
                <p:oleObj name="公式" r:id="rId7" imgW="1676160" imgH="8380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17526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1029"/>
          <p:cNvGraphicFramePr>
            <a:graphicFrameLocks noChangeAspect="1"/>
          </p:cNvGraphicFramePr>
          <p:nvPr/>
        </p:nvGraphicFramePr>
        <p:xfrm>
          <a:off x="5715000" y="2895600"/>
          <a:ext cx="1803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公式" r:id="rId9" imgW="1803240" imgH="406080" progId="Equation.3">
                  <p:embed/>
                </p:oleObj>
              </mc:Choice>
              <mc:Fallback>
                <p:oleObj name="公式" r:id="rId9" imgW="1803240" imgH="40608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95600"/>
                        <a:ext cx="18034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032"/>
          <p:cNvGraphicFramePr>
            <a:graphicFrameLocks noChangeAspect="1"/>
          </p:cNvGraphicFramePr>
          <p:nvPr/>
        </p:nvGraphicFramePr>
        <p:xfrm>
          <a:off x="914400" y="5334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11" imgW="3352680" imgH="838080" progId="Equation.3">
                  <p:embed/>
                </p:oleObj>
              </mc:Choice>
              <mc:Fallback>
                <p:oleObj name="Equation" r:id="rId11" imgW="3352680" imgH="83808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"/>
                        <a:ext cx="335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1" name="Object 1033"/>
          <p:cNvGraphicFramePr>
            <a:graphicFrameLocks noChangeAspect="1"/>
          </p:cNvGraphicFramePr>
          <p:nvPr/>
        </p:nvGraphicFramePr>
        <p:xfrm>
          <a:off x="4343400" y="457200"/>
          <a:ext cx="243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13" imgW="2438280" imgH="838080" progId="Equation.3">
                  <p:embed/>
                </p:oleObj>
              </mc:Choice>
              <mc:Fallback>
                <p:oleObj name="Equation" r:id="rId13" imgW="2438280" imgH="83808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7200"/>
                        <a:ext cx="2438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714375" y="3643313"/>
          <a:ext cx="69294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公式" r:id="rId15" imgW="2679480" imgH="406080" progId="Equation.3">
                  <p:embed/>
                </p:oleObj>
              </mc:Choice>
              <mc:Fallback>
                <p:oleObj name="公式" r:id="rId15" imgW="267948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643313"/>
                        <a:ext cx="6929438" cy="105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1928813" y="4714875"/>
          <a:ext cx="31432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公式" r:id="rId17" imgW="1282680" imgH="444240" progId="Equation.3">
                  <p:embed/>
                </p:oleObj>
              </mc:Choice>
              <mc:Fallback>
                <p:oleObj name="公式" r:id="rId17" imgW="128268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714875"/>
                        <a:ext cx="3143250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928813" y="6072188"/>
          <a:ext cx="52863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公式" r:id="rId19" imgW="2108160" imgH="203040" progId="Equation.3">
                  <p:embed/>
                </p:oleObj>
              </mc:Choice>
              <mc:Fallback>
                <p:oleObj name="公式" r:id="rId19" imgW="210816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6072188"/>
                        <a:ext cx="5286375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Rectangle 2"/>
          <p:cNvSpPr>
            <a:spLocks noChangeArrowheads="1"/>
          </p:cNvSpPr>
          <p:nvPr/>
        </p:nvSpPr>
        <p:spPr bwMode="auto">
          <a:xfrm>
            <a:off x="1371600" y="304800"/>
            <a:ext cx="6934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lang="zh-CN" altLang="en-US"/>
              <a:t>如何将定义在</a:t>
            </a:r>
            <a:r>
              <a:rPr lang="en-US" altLang="zh-CN"/>
              <a:t>[ 0, </a:t>
            </a:r>
            <a:r>
              <a:rPr lang="en-US" altLang="zh-CN">
                <a:sym typeface="Symbol" pitchFamily="18" charset="2"/>
              </a:rPr>
              <a:t> ]</a:t>
            </a:r>
            <a:r>
              <a:rPr lang="zh-CN" altLang="en-US">
                <a:sym typeface="Symbol" pitchFamily="18" charset="2"/>
              </a:rPr>
              <a:t>上的函数展成正弦级数</a:t>
            </a:r>
          </a:p>
          <a:p>
            <a:pPr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或余弦级数</a:t>
            </a:r>
            <a:r>
              <a:rPr lang="en-US" altLang="zh-CN">
                <a:sym typeface="Symbol" pitchFamily="18" charset="2"/>
              </a:rPr>
              <a:t>?</a:t>
            </a:r>
          </a:p>
        </p:txBody>
      </p:sp>
      <p:sp>
        <p:nvSpPr>
          <p:cNvPr id="615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1535113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问题：</a:t>
            </a: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2819400" y="1936750"/>
          <a:ext cx="2667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3" imgW="1117440" imgH="203040" progId="Equation.3">
                  <p:embed/>
                </p:oleObj>
              </mc:Choice>
              <mc:Fallback>
                <p:oleObj name="Equation" r:id="rId3" imgW="111744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36750"/>
                        <a:ext cx="2667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1231900" y="1716088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FFFF"/>
                </a:solidFill>
              </a:rPr>
              <a:t>奇延拓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79500" y="2159000"/>
            <a:ext cx="1690688" cy="381000"/>
            <a:chOff x="720" y="768"/>
            <a:chExt cx="1065" cy="240"/>
          </a:xfrm>
        </p:grpSpPr>
        <p:sp>
          <p:nvSpPr>
            <p:cNvPr id="6196" name="Line 7"/>
            <p:cNvSpPr>
              <a:spLocks noChangeShapeType="1"/>
            </p:cNvSpPr>
            <p:nvPr/>
          </p:nvSpPr>
          <p:spPr bwMode="auto">
            <a:xfrm flipH="1">
              <a:off x="720" y="768"/>
              <a:ext cx="106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7" name="Line 8"/>
            <p:cNvSpPr>
              <a:spLocks noChangeShapeType="1"/>
            </p:cNvSpPr>
            <p:nvPr/>
          </p:nvSpPr>
          <p:spPr bwMode="auto">
            <a:xfrm>
              <a:off x="720" y="768"/>
              <a:ext cx="0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5589588" y="1701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FFFF"/>
                </a:solidFill>
              </a:rPr>
              <a:t>偶延拓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422900" y="2159000"/>
            <a:ext cx="1690688" cy="304800"/>
            <a:chOff x="3495" y="720"/>
            <a:chExt cx="1065" cy="192"/>
          </a:xfrm>
        </p:grpSpPr>
        <p:sp>
          <p:nvSpPr>
            <p:cNvPr id="6194" name="Line 11"/>
            <p:cNvSpPr>
              <a:spLocks noChangeShapeType="1"/>
            </p:cNvSpPr>
            <p:nvPr/>
          </p:nvSpPr>
          <p:spPr bwMode="auto">
            <a:xfrm flipH="1">
              <a:off x="3495" y="720"/>
              <a:ext cx="106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5" name="Line 12"/>
            <p:cNvSpPr>
              <a:spLocks noChangeShapeType="1"/>
            </p:cNvSpPr>
            <p:nvPr/>
          </p:nvSpPr>
          <p:spPr bwMode="auto">
            <a:xfrm>
              <a:off x="4560" y="720"/>
              <a:ext cx="0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813425" y="2727325"/>
            <a:ext cx="1330325" cy="854075"/>
            <a:chOff x="3654" y="1078"/>
            <a:chExt cx="838" cy="538"/>
          </a:xfrm>
        </p:grpSpPr>
        <p:sp>
          <p:nvSpPr>
            <p:cNvPr id="6192" name="Line 14"/>
            <p:cNvSpPr>
              <a:spLocks noChangeShapeType="1"/>
            </p:cNvSpPr>
            <p:nvPr/>
          </p:nvSpPr>
          <p:spPr bwMode="auto">
            <a:xfrm flipV="1">
              <a:off x="3820" y="110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3" name="Freeform 15"/>
            <p:cNvSpPr>
              <a:spLocks/>
            </p:cNvSpPr>
            <p:nvPr/>
          </p:nvSpPr>
          <p:spPr bwMode="auto">
            <a:xfrm>
              <a:off x="3820" y="1078"/>
              <a:ext cx="672" cy="240"/>
            </a:xfrm>
            <a:custGeom>
              <a:avLst/>
              <a:gdLst>
                <a:gd name="T0" fmla="*/ 0 w 672"/>
                <a:gd name="T1" fmla="*/ 0 h 240"/>
                <a:gd name="T2" fmla="*/ 192 w 672"/>
                <a:gd name="T3" fmla="*/ 192 h 240"/>
                <a:gd name="T4" fmla="*/ 432 w 672"/>
                <a:gd name="T5" fmla="*/ 48 h 240"/>
                <a:gd name="T6" fmla="*/ 672 w 672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0"/>
                  </a:moveTo>
                  <a:cubicBezTo>
                    <a:pt x="60" y="92"/>
                    <a:pt x="120" y="184"/>
                    <a:pt x="192" y="192"/>
                  </a:cubicBezTo>
                  <a:cubicBezTo>
                    <a:pt x="264" y="200"/>
                    <a:pt x="352" y="40"/>
                    <a:pt x="432" y="48"/>
                  </a:cubicBezTo>
                  <a:cubicBezTo>
                    <a:pt x="512" y="56"/>
                    <a:pt x="632" y="208"/>
                    <a:pt x="672" y="240"/>
                  </a:cubicBezTo>
                </a:path>
              </a:pathLst>
            </a:custGeom>
            <a:noFill/>
            <a:ln w="28575">
              <a:solidFill>
                <a:srgbClr val="FF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6" name="Object 16"/>
            <p:cNvGraphicFramePr>
              <a:graphicFrameLocks noChangeAspect="1"/>
            </p:cNvGraphicFramePr>
            <p:nvPr/>
          </p:nvGraphicFramePr>
          <p:xfrm>
            <a:off x="3654" y="1462"/>
            <a:ext cx="322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5" name="Equation" r:id="rId5" imgW="507960" imgH="241200" progId="Equation.3">
                    <p:embed/>
                  </p:oleObj>
                </mc:Choice>
                <mc:Fallback>
                  <p:oleObj name="Equation" r:id="rId5" imgW="50796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" y="1462"/>
                          <a:ext cx="322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543550" y="2527300"/>
            <a:ext cx="3206750" cy="1093788"/>
            <a:chOff x="3484" y="952"/>
            <a:chExt cx="2020" cy="689"/>
          </a:xfrm>
        </p:grpSpPr>
        <p:sp>
          <p:nvSpPr>
            <p:cNvPr id="6187" name="Line 18"/>
            <p:cNvSpPr>
              <a:spLocks noChangeShapeType="1"/>
            </p:cNvSpPr>
            <p:nvPr/>
          </p:nvSpPr>
          <p:spPr bwMode="auto">
            <a:xfrm>
              <a:off x="3484" y="1440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88" name="Group 19"/>
            <p:cNvGrpSpPr>
              <a:grpSpLocks/>
            </p:cNvGrpSpPr>
            <p:nvPr/>
          </p:nvGrpSpPr>
          <p:grpSpPr bwMode="auto">
            <a:xfrm>
              <a:off x="4492" y="952"/>
              <a:ext cx="1012" cy="689"/>
              <a:chOff x="4492" y="952"/>
              <a:chExt cx="1012" cy="689"/>
            </a:xfrm>
          </p:grpSpPr>
          <p:sp>
            <p:nvSpPr>
              <p:cNvPr id="6189" name="Line 20"/>
              <p:cNvSpPr>
                <a:spLocks noChangeShapeType="1"/>
              </p:cNvSpPr>
              <p:nvPr/>
            </p:nvSpPr>
            <p:spPr bwMode="auto">
              <a:xfrm flipV="1">
                <a:off x="4492" y="960"/>
                <a:ext cx="0" cy="6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0" name="Freeform 21"/>
              <p:cNvSpPr>
                <a:spLocks/>
              </p:cNvSpPr>
              <p:nvPr/>
            </p:nvSpPr>
            <p:spPr bwMode="auto">
              <a:xfrm>
                <a:off x="4492" y="1078"/>
                <a:ext cx="672" cy="240"/>
              </a:xfrm>
              <a:custGeom>
                <a:avLst/>
                <a:gdLst>
                  <a:gd name="T0" fmla="*/ 0 w 672"/>
                  <a:gd name="T1" fmla="*/ 240 h 240"/>
                  <a:gd name="T2" fmla="*/ 240 w 672"/>
                  <a:gd name="T3" fmla="*/ 48 h 240"/>
                  <a:gd name="T4" fmla="*/ 480 w 672"/>
                  <a:gd name="T5" fmla="*/ 192 h 240"/>
                  <a:gd name="T6" fmla="*/ 672 w 672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240"/>
                  <a:gd name="T14" fmla="*/ 672 w 672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240">
                    <a:moveTo>
                      <a:pt x="0" y="240"/>
                    </a:moveTo>
                    <a:cubicBezTo>
                      <a:pt x="80" y="148"/>
                      <a:pt x="160" y="56"/>
                      <a:pt x="240" y="48"/>
                    </a:cubicBezTo>
                    <a:cubicBezTo>
                      <a:pt x="320" y="40"/>
                      <a:pt x="408" y="200"/>
                      <a:pt x="480" y="192"/>
                    </a:cubicBezTo>
                    <a:cubicBezTo>
                      <a:pt x="552" y="184"/>
                      <a:pt x="640" y="32"/>
                      <a:pt x="67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1" name="Line 22"/>
              <p:cNvSpPr>
                <a:spLocks noChangeShapeType="1"/>
              </p:cNvSpPr>
              <p:nvPr/>
            </p:nvSpPr>
            <p:spPr bwMode="auto">
              <a:xfrm flipV="1">
                <a:off x="5164" y="1074"/>
                <a:ext cx="0" cy="3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52" name="Object 23"/>
              <p:cNvGraphicFramePr>
                <a:graphicFrameLocks noChangeAspect="1"/>
              </p:cNvGraphicFramePr>
              <p:nvPr/>
            </p:nvGraphicFramePr>
            <p:xfrm>
              <a:off x="5360" y="148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6" name="Equation" r:id="rId7" imgW="228600" imgH="241200" progId="Equation.3">
                      <p:embed/>
                    </p:oleObj>
                  </mc:Choice>
                  <mc:Fallback>
                    <p:oleObj name="Equation" r:id="rId7" imgW="228600" imgH="241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0" y="148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3" name="Object 24"/>
              <p:cNvGraphicFramePr>
                <a:graphicFrameLocks noChangeAspect="1"/>
              </p:cNvGraphicFramePr>
              <p:nvPr/>
            </p:nvGraphicFramePr>
            <p:xfrm>
              <a:off x="4511" y="1441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7" name="Equation" r:id="rId9" imgW="304560" imgH="317160" progId="Equation.3">
                      <p:embed/>
                    </p:oleObj>
                  </mc:Choice>
                  <mc:Fallback>
                    <p:oleObj name="Equation" r:id="rId9" imgW="304560" imgH="31716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1" y="1441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4" name="Object 25"/>
              <p:cNvGraphicFramePr>
                <a:graphicFrameLocks noChangeAspect="1"/>
              </p:cNvGraphicFramePr>
              <p:nvPr/>
            </p:nvGraphicFramePr>
            <p:xfrm>
              <a:off x="5120" y="1462"/>
              <a:ext cx="15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8" name="Equation" r:id="rId11" imgW="241200" imgH="241200" progId="Equation.3">
                      <p:embed/>
                    </p:oleObj>
                  </mc:Choice>
                  <mc:Fallback>
                    <p:oleObj name="Equation" r:id="rId11" imgW="241200" imgH="2412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0" y="1462"/>
                            <a:ext cx="152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5" name="Object 26"/>
              <p:cNvGraphicFramePr>
                <a:graphicFrameLocks noChangeAspect="1"/>
              </p:cNvGraphicFramePr>
              <p:nvPr/>
            </p:nvGraphicFramePr>
            <p:xfrm>
              <a:off x="4552" y="95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9" name="Equation" r:id="rId13" imgW="241200" imgH="317160" progId="Equation.3">
                      <p:embed/>
                    </p:oleObj>
                  </mc:Choice>
                  <mc:Fallback>
                    <p:oleObj name="Equation" r:id="rId13" imgW="241200" imgH="31716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2" y="95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09600" y="3124200"/>
            <a:ext cx="1304925" cy="615950"/>
            <a:chOff x="411" y="1984"/>
            <a:chExt cx="822" cy="388"/>
          </a:xfrm>
        </p:grpSpPr>
        <p:graphicFrame>
          <p:nvGraphicFramePr>
            <p:cNvPr id="6151" name="Object 28"/>
            <p:cNvGraphicFramePr>
              <a:graphicFrameLocks noChangeAspect="1"/>
            </p:cNvGraphicFramePr>
            <p:nvPr/>
          </p:nvGraphicFramePr>
          <p:xfrm>
            <a:off x="411" y="2013"/>
            <a:ext cx="31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" name="Equation" r:id="rId15" imgW="507960" imgH="241200" progId="Equation.3">
                    <p:embed/>
                  </p:oleObj>
                </mc:Choice>
                <mc:Fallback>
                  <p:oleObj name="Equation" r:id="rId15" imgW="507960" imgH="241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" y="2013"/>
                          <a:ext cx="31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99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3" name="Line 29"/>
            <p:cNvSpPr>
              <a:spLocks noChangeShapeType="1"/>
            </p:cNvSpPr>
            <p:nvPr/>
          </p:nvSpPr>
          <p:spPr bwMode="auto">
            <a:xfrm flipV="1">
              <a:off x="536" y="1984"/>
              <a:ext cx="0" cy="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84" name="Group 30"/>
            <p:cNvGrpSpPr>
              <a:grpSpLocks/>
            </p:cNvGrpSpPr>
            <p:nvPr/>
          </p:nvGrpSpPr>
          <p:grpSpPr bwMode="auto">
            <a:xfrm>
              <a:off x="536" y="2128"/>
              <a:ext cx="697" cy="240"/>
              <a:chOff x="480" y="1584"/>
              <a:chExt cx="697" cy="240"/>
            </a:xfrm>
          </p:grpSpPr>
          <p:sp>
            <p:nvSpPr>
              <p:cNvPr id="6185" name="Freeform 31"/>
              <p:cNvSpPr>
                <a:spLocks/>
              </p:cNvSpPr>
              <p:nvPr/>
            </p:nvSpPr>
            <p:spPr bwMode="auto">
              <a:xfrm rot="10800000">
                <a:off x="480" y="1584"/>
                <a:ext cx="672" cy="240"/>
              </a:xfrm>
              <a:custGeom>
                <a:avLst/>
                <a:gdLst>
                  <a:gd name="T0" fmla="*/ 0 w 672"/>
                  <a:gd name="T1" fmla="*/ 240 h 240"/>
                  <a:gd name="T2" fmla="*/ 240 w 672"/>
                  <a:gd name="T3" fmla="*/ 48 h 240"/>
                  <a:gd name="T4" fmla="*/ 480 w 672"/>
                  <a:gd name="T5" fmla="*/ 192 h 240"/>
                  <a:gd name="T6" fmla="*/ 672 w 672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240"/>
                  <a:gd name="T14" fmla="*/ 672 w 672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240">
                    <a:moveTo>
                      <a:pt x="0" y="240"/>
                    </a:moveTo>
                    <a:cubicBezTo>
                      <a:pt x="80" y="148"/>
                      <a:pt x="160" y="56"/>
                      <a:pt x="240" y="48"/>
                    </a:cubicBezTo>
                    <a:cubicBezTo>
                      <a:pt x="320" y="40"/>
                      <a:pt x="408" y="200"/>
                      <a:pt x="480" y="192"/>
                    </a:cubicBezTo>
                    <a:cubicBezTo>
                      <a:pt x="552" y="184"/>
                      <a:pt x="640" y="32"/>
                      <a:pt x="672" y="0"/>
                    </a:cubicBezTo>
                  </a:path>
                </a:pathLst>
              </a:custGeom>
              <a:noFill/>
              <a:ln w="28575">
                <a:solidFill>
                  <a:srgbClr val="FF99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6" name="Oval 32"/>
              <p:cNvSpPr>
                <a:spLocks noChangeArrowheads="1"/>
              </p:cNvSpPr>
              <p:nvPr/>
            </p:nvSpPr>
            <p:spPr bwMode="auto">
              <a:xfrm>
                <a:off x="1136" y="1584"/>
                <a:ext cx="41" cy="4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99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698500" y="2438400"/>
            <a:ext cx="2819400" cy="1428750"/>
            <a:chOff x="440" y="1536"/>
            <a:chExt cx="1776" cy="900"/>
          </a:xfrm>
        </p:grpSpPr>
        <p:graphicFrame>
          <p:nvGraphicFramePr>
            <p:cNvPr id="6147" name="Object 34"/>
            <p:cNvGraphicFramePr>
              <a:graphicFrameLocks noChangeAspect="1"/>
            </p:cNvGraphicFramePr>
            <p:nvPr/>
          </p:nvGraphicFramePr>
          <p:xfrm>
            <a:off x="1243" y="1984"/>
            <a:ext cx="19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1" name="Equation" r:id="rId17" imgW="304560" imgH="317160" progId="Equation.3">
                    <p:embed/>
                  </p:oleObj>
                </mc:Choice>
                <mc:Fallback>
                  <p:oleObj name="Equation" r:id="rId17" imgW="304560" imgH="31716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3" y="1984"/>
                          <a:ext cx="19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77" name="Group 35"/>
            <p:cNvGrpSpPr>
              <a:grpSpLocks/>
            </p:cNvGrpSpPr>
            <p:nvPr/>
          </p:nvGrpSpPr>
          <p:grpSpPr bwMode="auto">
            <a:xfrm>
              <a:off x="440" y="1536"/>
              <a:ext cx="1776" cy="900"/>
              <a:chOff x="432" y="896"/>
              <a:chExt cx="1776" cy="900"/>
            </a:xfrm>
          </p:grpSpPr>
          <p:graphicFrame>
            <p:nvGraphicFramePr>
              <p:cNvPr id="6148" name="Object 36"/>
              <p:cNvGraphicFramePr>
                <a:graphicFrameLocks noChangeAspect="1"/>
              </p:cNvGraphicFramePr>
              <p:nvPr/>
            </p:nvGraphicFramePr>
            <p:xfrm>
              <a:off x="1816" y="1384"/>
              <a:ext cx="15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2" name="Equation" r:id="rId19" imgW="241200" imgH="241200" progId="Equation.3">
                      <p:embed/>
                    </p:oleObj>
                  </mc:Choice>
                  <mc:Fallback>
                    <p:oleObj name="Equation" r:id="rId19" imgW="241200" imgH="24120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6" y="1384"/>
                            <a:ext cx="152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9" name="Line 37"/>
              <p:cNvSpPr>
                <a:spLocks noChangeShapeType="1"/>
              </p:cNvSpPr>
              <p:nvPr/>
            </p:nvSpPr>
            <p:spPr bwMode="auto">
              <a:xfrm flipV="1">
                <a:off x="1872" y="956"/>
                <a:ext cx="0" cy="3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0" name="Line 38"/>
              <p:cNvSpPr>
                <a:spLocks noChangeShapeType="1"/>
              </p:cNvSpPr>
              <p:nvPr/>
            </p:nvSpPr>
            <p:spPr bwMode="auto">
              <a:xfrm>
                <a:off x="432" y="1344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1" name="Line 39"/>
              <p:cNvSpPr>
                <a:spLocks noChangeShapeType="1"/>
              </p:cNvSpPr>
              <p:nvPr/>
            </p:nvSpPr>
            <p:spPr bwMode="auto">
              <a:xfrm flipV="1">
                <a:off x="1200" y="912"/>
                <a:ext cx="0" cy="8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49" name="Object 40"/>
              <p:cNvGraphicFramePr>
                <a:graphicFrameLocks noChangeAspect="1"/>
              </p:cNvGraphicFramePr>
              <p:nvPr/>
            </p:nvGraphicFramePr>
            <p:xfrm>
              <a:off x="1996" y="1373"/>
              <a:ext cx="21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3" name="公式" r:id="rId21" imgW="126720" imgH="139680" progId="Equation.3">
                      <p:embed/>
                    </p:oleObj>
                  </mc:Choice>
                  <mc:Fallback>
                    <p:oleObj name="公式" r:id="rId21" imgW="126720" imgH="13968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6" y="1373"/>
                            <a:ext cx="212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0" name="Object 41"/>
              <p:cNvGraphicFramePr>
                <a:graphicFrameLocks noChangeAspect="1"/>
              </p:cNvGraphicFramePr>
              <p:nvPr/>
            </p:nvGraphicFramePr>
            <p:xfrm>
              <a:off x="960" y="896"/>
              <a:ext cx="219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4" name="公式" r:id="rId23" imgW="139680" imgH="164880" progId="Equation.3">
                      <p:embed/>
                    </p:oleObj>
                  </mc:Choice>
                  <mc:Fallback>
                    <p:oleObj name="公式" r:id="rId23" imgW="139680" imgH="16488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896"/>
                            <a:ext cx="219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2" name="Freeform 42"/>
              <p:cNvSpPr>
                <a:spLocks/>
              </p:cNvSpPr>
              <p:nvPr/>
            </p:nvSpPr>
            <p:spPr bwMode="auto">
              <a:xfrm>
                <a:off x="1200" y="960"/>
                <a:ext cx="672" cy="240"/>
              </a:xfrm>
              <a:custGeom>
                <a:avLst/>
                <a:gdLst>
                  <a:gd name="T0" fmla="*/ 0 w 672"/>
                  <a:gd name="T1" fmla="*/ 240 h 240"/>
                  <a:gd name="T2" fmla="*/ 240 w 672"/>
                  <a:gd name="T3" fmla="*/ 48 h 240"/>
                  <a:gd name="T4" fmla="*/ 480 w 672"/>
                  <a:gd name="T5" fmla="*/ 192 h 240"/>
                  <a:gd name="T6" fmla="*/ 672 w 672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240"/>
                  <a:gd name="T14" fmla="*/ 672 w 672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240">
                    <a:moveTo>
                      <a:pt x="0" y="240"/>
                    </a:moveTo>
                    <a:cubicBezTo>
                      <a:pt x="80" y="148"/>
                      <a:pt x="160" y="56"/>
                      <a:pt x="240" y="48"/>
                    </a:cubicBezTo>
                    <a:cubicBezTo>
                      <a:pt x="320" y="40"/>
                      <a:pt x="408" y="200"/>
                      <a:pt x="480" y="192"/>
                    </a:cubicBezTo>
                    <a:cubicBezTo>
                      <a:pt x="552" y="184"/>
                      <a:pt x="640" y="32"/>
                      <a:pt x="67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78" name="Oval 43"/>
            <p:cNvSpPr>
              <a:spLocks noChangeArrowheads="1"/>
            </p:cNvSpPr>
            <p:nvPr/>
          </p:nvSpPr>
          <p:spPr bwMode="auto">
            <a:xfrm>
              <a:off x="1192" y="1792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9788" name="Line 44"/>
          <p:cNvSpPr>
            <a:spLocks noChangeShapeType="1"/>
          </p:cNvSpPr>
          <p:nvPr/>
        </p:nvSpPr>
        <p:spPr bwMode="auto">
          <a:xfrm>
            <a:off x="1524000" y="3983038"/>
            <a:ext cx="0" cy="360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89" name="Text Box 45"/>
          <p:cNvSpPr txBox="1">
            <a:spLocks noChangeArrowheads="1"/>
          </p:cNvSpPr>
          <p:nvPr/>
        </p:nvSpPr>
        <p:spPr bwMode="auto">
          <a:xfrm>
            <a:off x="609600" y="43434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周期延拓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</a:p>
        </p:txBody>
      </p:sp>
      <p:sp>
        <p:nvSpPr>
          <p:cNvPr id="159790" name="Line 46"/>
          <p:cNvSpPr>
            <a:spLocks noChangeShapeType="1"/>
          </p:cNvSpPr>
          <p:nvPr/>
        </p:nvSpPr>
        <p:spPr bwMode="auto">
          <a:xfrm>
            <a:off x="1524000" y="4800600"/>
            <a:ext cx="0" cy="3603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91" name="Text Box 47"/>
          <p:cNvSpPr txBox="1">
            <a:spLocks noChangeArrowheads="1"/>
          </p:cNvSpPr>
          <p:nvPr/>
        </p:nvSpPr>
        <p:spPr bwMode="auto">
          <a:xfrm>
            <a:off x="609600" y="5138738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en-US" altLang="zh-CN"/>
              <a:t>[0 , </a:t>
            </a:r>
            <a:r>
              <a:rPr lang="en-US" altLang="zh-CN">
                <a:sym typeface="Symbol" pitchFamily="18" charset="2"/>
              </a:rPr>
              <a:t> ] </a:t>
            </a:r>
            <a:r>
              <a:rPr lang="zh-CN" altLang="en-US"/>
              <a:t>上展成</a:t>
            </a:r>
          </a:p>
        </p:txBody>
      </p:sp>
      <p:sp>
        <p:nvSpPr>
          <p:cNvPr id="159792" name="Text Box 48"/>
          <p:cNvSpPr txBox="1">
            <a:spLocks noChangeArrowheads="1"/>
          </p:cNvSpPr>
          <p:nvPr/>
        </p:nvSpPr>
        <p:spPr bwMode="auto">
          <a:xfrm>
            <a:off x="609600" y="5562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正弦级数</a:t>
            </a:r>
          </a:p>
        </p:txBody>
      </p:sp>
      <p:sp>
        <p:nvSpPr>
          <p:cNvPr id="159793" name="Line 49"/>
          <p:cNvSpPr>
            <a:spLocks noChangeShapeType="1"/>
          </p:cNvSpPr>
          <p:nvPr/>
        </p:nvSpPr>
        <p:spPr bwMode="auto">
          <a:xfrm>
            <a:off x="5783263" y="3830638"/>
            <a:ext cx="0" cy="360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94" name="Text Box 50"/>
          <p:cNvSpPr txBox="1">
            <a:spLocks noChangeArrowheads="1"/>
          </p:cNvSpPr>
          <p:nvPr/>
        </p:nvSpPr>
        <p:spPr bwMode="auto">
          <a:xfrm>
            <a:off x="4953000" y="4191000"/>
            <a:ext cx="2506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周期延拓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</a:p>
        </p:txBody>
      </p:sp>
      <p:sp>
        <p:nvSpPr>
          <p:cNvPr id="159795" name="Line 51"/>
          <p:cNvSpPr>
            <a:spLocks noChangeShapeType="1"/>
          </p:cNvSpPr>
          <p:nvPr/>
        </p:nvSpPr>
        <p:spPr bwMode="auto">
          <a:xfrm>
            <a:off x="5783263" y="4668838"/>
            <a:ext cx="0" cy="360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96" name="Text Box 52"/>
          <p:cNvSpPr txBox="1">
            <a:spLocks noChangeArrowheads="1"/>
          </p:cNvSpPr>
          <p:nvPr/>
        </p:nvSpPr>
        <p:spPr bwMode="auto">
          <a:xfrm>
            <a:off x="4868863" y="542448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余弦级数</a:t>
            </a:r>
          </a:p>
        </p:txBody>
      </p:sp>
      <p:sp>
        <p:nvSpPr>
          <p:cNvPr id="159797" name="Text Box 53"/>
          <p:cNvSpPr txBox="1">
            <a:spLocks noChangeArrowheads="1"/>
          </p:cNvSpPr>
          <p:nvPr/>
        </p:nvSpPr>
        <p:spPr bwMode="auto">
          <a:xfrm>
            <a:off x="4868863" y="49530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en-US" altLang="zh-CN"/>
              <a:t>[0 , </a:t>
            </a:r>
            <a:r>
              <a:rPr lang="en-US" altLang="zh-CN">
                <a:sym typeface="Symbol" pitchFamily="18" charset="2"/>
              </a:rPr>
              <a:t> ]</a:t>
            </a:r>
            <a:r>
              <a:rPr lang="zh-CN" altLang="en-US"/>
              <a:t>上展成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9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9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9" grpId="0" build="p" autoUpdateAnimBg="0"/>
      <p:bldP spid="159753" grpId="0" build="p" autoUpdateAnimBg="0"/>
      <p:bldP spid="159788" grpId="0" animBg="1"/>
      <p:bldP spid="159789" grpId="0" build="p" autoUpdateAnimBg="0" advAuto="0"/>
      <p:bldP spid="159790" grpId="0" animBg="1"/>
      <p:bldP spid="159791" grpId="0" autoUpdateAnimBg="0"/>
      <p:bldP spid="159792" grpId="0" autoUpdateAnimBg="0"/>
      <p:bldP spid="159793" grpId="0" animBg="1"/>
      <p:bldP spid="159794" grpId="0" build="p" autoUpdateAnimBg="0" advAuto="0"/>
      <p:bldP spid="159795" grpId="0" animBg="1"/>
      <p:bldP spid="159796" grpId="0" autoUpdateAnimBg="0"/>
      <p:bldP spid="15979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7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mtClean="0"/>
          </a:p>
        </p:txBody>
      </p:sp>
      <p:sp>
        <p:nvSpPr>
          <p:cNvPr id="160771" name="Text Box 1027"/>
          <p:cNvSpPr txBox="1">
            <a:spLocks noChangeArrowheads="1"/>
          </p:cNvSpPr>
          <p:nvPr/>
        </p:nvSpPr>
        <p:spPr bwMode="auto">
          <a:xfrm>
            <a:off x="609600" y="160655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160772" name="Text Box 1028"/>
          <p:cNvSpPr txBox="1">
            <a:spLocks noChangeArrowheads="1"/>
          </p:cNvSpPr>
          <p:nvPr/>
        </p:nvSpPr>
        <p:spPr bwMode="auto">
          <a:xfrm>
            <a:off x="1219200" y="160655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(1)  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</a:rPr>
              <a:t>展成正弦级数</a:t>
            </a:r>
            <a:r>
              <a:rPr lang="en-US" altLang="zh-CN">
                <a:solidFill>
                  <a:schemeClr val="accent2"/>
                </a:solidFill>
                <a:latin typeface="楷体_GB2312" pitchFamily="49" charset="-122"/>
              </a:rPr>
              <a:t>.</a:t>
            </a:r>
            <a:endParaRPr lang="en-US" altLang="zh-CN" sz="2400">
              <a:latin typeface="楷体_GB2312" pitchFamily="49" charset="-122"/>
            </a:endParaRPr>
          </a:p>
        </p:txBody>
      </p:sp>
      <p:graphicFrame>
        <p:nvGraphicFramePr>
          <p:cNvPr id="160773" name="Object 1029"/>
          <p:cNvGraphicFramePr>
            <a:graphicFrameLocks noChangeAspect="1"/>
          </p:cNvGraphicFramePr>
          <p:nvPr/>
        </p:nvGraphicFramePr>
        <p:xfrm>
          <a:off x="4267200" y="1600200"/>
          <a:ext cx="35814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3" imgW="1396800" imgH="228600" progId="Equation.3">
                  <p:embed/>
                </p:oleObj>
              </mc:Choice>
              <mc:Fallback>
                <p:oleObj name="Equation" r:id="rId3" imgW="1396800" imgH="228600" progId="Equation.3">
                  <p:embed/>
                  <p:pic>
                    <p:nvPicPr>
                      <p:cNvPr id="0" name="Object 10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00200"/>
                        <a:ext cx="35814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1030"/>
          <p:cNvGraphicFramePr>
            <a:graphicFrameLocks noChangeAspect="1"/>
          </p:cNvGraphicFramePr>
          <p:nvPr/>
        </p:nvGraphicFramePr>
        <p:xfrm>
          <a:off x="914400" y="2133600"/>
          <a:ext cx="32289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5" imgW="3352680" imgH="838080" progId="Equation.3">
                  <p:embed/>
                </p:oleObj>
              </mc:Choice>
              <mc:Fallback>
                <p:oleObj name="Equation" r:id="rId5" imgW="3352680" imgH="838080" progId="Equation.3">
                  <p:embed/>
                  <p:pic>
                    <p:nvPicPr>
                      <p:cNvPr id="0" name="Object 10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322897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1031"/>
          <p:cNvGraphicFramePr>
            <a:graphicFrameLocks noChangeAspect="1"/>
          </p:cNvGraphicFramePr>
          <p:nvPr/>
        </p:nvGraphicFramePr>
        <p:xfrm>
          <a:off x="4191000" y="2133600"/>
          <a:ext cx="30575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7" imgW="3174840" imgH="838080" progId="Equation.3">
                  <p:embed/>
                </p:oleObj>
              </mc:Choice>
              <mc:Fallback>
                <p:oleObj name="Equation" r:id="rId7" imgW="3174840" imgH="838080" progId="Equation.3">
                  <p:embed/>
                  <p:pic>
                    <p:nvPicPr>
                      <p:cNvPr id="0" name="Object 10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133600"/>
                        <a:ext cx="30575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6" name="Object 1032"/>
          <p:cNvGraphicFramePr>
            <a:graphicFrameLocks noChangeAspect="1"/>
          </p:cNvGraphicFramePr>
          <p:nvPr/>
        </p:nvGraphicFramePr>
        <p:xfrm>
          <a:off x="1295400" y="3429000"/>
          <a:ext cx="3200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9" imgW="1434960" imgH="406080" progId="Equation.3">
                  <p:embed/>
                </p:oleObj>
              </mc:Choice>
              <mc:Fallback>
                <p:oleObj name="Equation" r:id="rId9" imgW="1434960" imgH="406080" progId="Equation.3">
                  <p:embed/>
                  <p:pic>
                    <p:nvPicPr>
                      <p:cNvPr id="0" name="Object 10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32004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7" name="Object 1033"/>
          <p:cNvGraphicFramePr>
            <a:graphicFrameLocks noChangeAspect="1"/>
          </p:cNvGraphicFramePr>
          <p:nvPr/>
        </p:nvGraphicFramePr>
        <p:xfrm>
          <a:off x="4495800" y="2971800"/>
          <a:ext cx="396240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11" imgW="1866600" imgH="850680" progId="Equation.3">
                  <p:embed/>
                </p:oleObj>
              </mc:Choice>
              <mc:Fallback>
                <p:oleObj name="Equation" r:id="rId11" imgW="1866600" imgH="850680" progId="Equation.3">
                  <p:embed/>
                  <p:pic>
                    <p:nvPicPr>
                      <p:cNvPr id="0" name="Object 10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971800"/>
                        <a:ext cx="3962400" cy="180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034"/>
          <p:cNvGraphicFramePr>
            <a:graphicFrameLocks noChangeAspect="1"/>
          </p:cNvGraphicFramePr>
          <p:nvPr/>
        </p:nvGraphicFramePr>
        <p:xfrm>
          <a:off x="381000" y="381000"/>
          <a:ext cx="78486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13" imgW="7670520" imgH="927000" progId="Equation.3">
                  <p:embed/>
                </p:oleObj>
              </mc:Choice>
              <mc:Fallback>
                <p:oleObj name="Equation" r:id="rId13" imgW="7670520" imgH="927000" progId="Equation.3">
                  <p:embed/>
                  <p:pic>
                    <p:nvPicPr>
                      <p:cNvPr id="0" name="Object 10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784860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9" name="Object 1035"/>
          <p:cNvGraphicFramePr>
            <a:graphicFrameLocks noChangeAspect="1"/>
          </p:cNvGraphicFramePr>
          <p:nvPr/>
        </p:nvGraphicFramePr>
        <p:xfrm>
          <a:off x="457200" y="4953000"/>
          <a:ext cx="82296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15" imgW="3632040" imgH="406080" progId="Equation.3">
                  <p:embed/>
                </p:oleObj>
              </mc:Choice>
              <mc:Fallback>
                <p:oleObj name="Equation" r:id="rId15" imgW="3632040" imgH="40608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3000"/>
                        <a:ext cx="82296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0" name="Object 1036"/>
          <p:cNvGraphicFramePr>
            <a:graphicFrameLocks noChangeAspect="1"/>
          </p:cNvGraphicFramePr>
          <p:nvPr/>
        </p:nvGraphicFramePr>
        <p:xfrm>
          <a:off x="6400800" y="5867400"/>
          <a:ext cx="1701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公式" r:id="rId17" imgW="1701720" imgH="406080" progId="Equation.3">
                  <p:embed/>
                </p:oleObj>
              </mc:Choice>
              <mc:Fallback>
                <p:oleObj name="公式" r:id="rId17" imgW="1701720" imgH="40608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867400"/>
                        <a:ext cx="17018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utoUpdateAnimBg="0"/>
      <p:bldP spid="16077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</a:rPr>
              <a:t>(2)  </a:t>
            </a:r>
            <a:r>
              <a:rPr lang="zh-CN" altLang="en-US" sz="28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展成余弦级数</a:t>
            </a:r>
            <a:r>
              <a:rPr lang="en-US" altLang="zh-CN" sz="2800" b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3352800" y="381000"/>
          <a:ext cx="3352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3" imgW="3288960" imgH="444240" progId="Equation.3">
                  <p:embed/>
                </p:oleObj>
              </mc:Choice>
              <mc:Fallback>
                <p:oleObj name="Equation" r:id="rId3" imgW="3288960" imgH="44424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1000"/>
                        <a:ext cx="33528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914400" y="990600"/>
          <a:ext cx="25796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5" imgW="2679480" imgH="838080" progId="Equation.3">
                  <p:embed/>
                </p:oleObj>
              </mc:Choice>
              <mc:Fallback>
                <p:oleObj name="Equation" r:id="rId5" imgW="2679480" imgH="83808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2579688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3581400" y="1143000"/>
          <a:ext cx="13001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7" imgW="495000" imgH="177480" progId="Equation.3">
                  <p:embed/>
                </p:oleObj>
              </mc:Choice>
              <mc:Fallback>
                <p:oleObj name="Equation" r:id="rId7" imgW="495000" imgH="17748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143000"/>
                        <a:ext cx="130016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Object 6"/>
          <p:cNvGraphicFramePr>
            <a:graphicFrameLocks noChangeAspect="1"/>
          </p:cNvGraphicFramePr>
          <p:nvPr/>
        </p:nvGraphicFramePr>
        <p:xfrm>
          <a:off x="914400" y="1828800"/>
          <a:ext cx="34845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9" imgW="3619440" imgH="838080" progId="Equation.3">
                  <p:embed/>
                </p:oleObj>
              </mc:Choice>
              <mc:Fallback>
                <p:oleObj name="Equation" r:id="rId9" imgW="3619440" imgH="83808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3484563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1371600" y="2819400"/>
          <a:ext cx="26289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公式" r:id="rId11" imgW="2730240" imgH="901440" progId="Equation.3">
                  <p:embed/>
                </p:oleObj>
              </mc:Choice>
              <mc:Fallback>
                <p:oleObj name="公式" r:id="rId11" imgW="2730240" imgH="90144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19400"/>
                        <a:ext cx="26289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4038600" y="2514600"/>
          <a:ext cx="42672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13" imgW="1752480" imgH="672840" progId="Equation.3">
                  <p:embed/>
                </p:oleObj>
              </mc:Choice>
              <mc:Fallback>
                <p:oleObj name="Equation" r:id="rId13" imgW="1752480" imgH="67284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514600"/>
                        <a:ext cx="4267200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1" name="Object 9"/>
          <p:cNvGraphicFramePr>
            <a:graphicFrameLocks noChangeAspect="1"/>
          </p:cNvGraphicFramePr>
          <p:nvPr/>
        </p:nvGraphicFramePr>
        <p:xfrm>
          <a:off x="381000" y="4495800"/>
          <a:ext cx="85217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15" imgW="3429000" imgH="406080" progId="Equation.3">
                  <p:embed/>
                </p:oleObj>
              </mc:Choice>
              <mc:Fallback>
                <p:oleObj name="Equation" r:id="rId15" imgW="3429000" imgH="40608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95800"/>
                        <a:ext cx="852170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6477000" y="5791200"/>
          <a:ext cx="1701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17" imgW="1701720" imgH="406080" progId="Equation.3">
                  <p:embed/>
                </p:oleObj>
              </mc:Choice>
              <mc:Fallback>
                <p:oleObj name="Equation" r:id="rId17" imgW="1701720" imgH="40608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791200"/>
                        <a:ext cx="17018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517525" y="5699125"/>
            <a:ext cx="477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注意等式对 </a:t>
            </a:r>
            <a:r>
              <a:rPr lang="en-US" altLang="zh-CN" i="1"/>
              <a:t>x </a:t>
            </a:r>
            <a:r>
              <a:rPr lang="en-US" altLang="zh-CN"/>
              <a:t>= 0 </a:t>
            </a:r>
            <a:r>
              <a:rPr lang="zh-CN" altLang="en-US"/>
              <a:t>和 </a:t>
            </a:r>
            <a:r>
              <a:rPr lang="zh-CN" altLang="en-US">
                <a:sym typeface="Symbol" pitchFamily="18" charset="2"/>
              </a:rPr>
              <a:t> 都成立</a:t>
            </a:r>
            <a:r>
              <a:rPr lang="en-US" altLang="zh-CN">
                <a:sym typeface="Symbol" pitchFamily="18" charset="2"/>
              </a:rPr>
              <a:t>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143000" y="144780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99FF"/>
                </a:solidFill>
              </a:rPr>
              <a:t>第十二章             无穷级数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667000"/>
            <a:ext cx="7696200" cy="8382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第八节     一般周期函数的傅里叶级数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一、周期为</a:t>
            </a:r>
            <a:r>
              <a:rPr lang="en-US" altLang="zh-CN" sz="3200" b="1" smtClean="0">
                <a:ea typeface="楷体_GB2312" pitchFamily="49" charset="-122"/>
              </a:rPr>
              <a:t>2</a:t>
            </a:r>
            <a:r>
              <a:rPr lang="en-US" altLang="zh-CN" sz="3200" b="1" i="1" smtClean="0">
                <a:ea typeface="楷体_GB2312" pitchFamily="49" charset="-122"/>
              </a:rPr>
              <a:t>l</a:t>
            </a:r>
            <a:r>
              <a:rPr lang="en-US" altLang="zh-CN" sz="3200" b="1" smtClean="0">
                <a:ea typeface="楷体_GB2312" pitchFamily="49" charset="-122"/>
              </a:rPr>
              <a:t> </a:t>
            </a:r>
            <a:r>
              <a:rPr lang="zh-CN" altLang="en-US" sz="3200" b="1" smtClean="0">
                <a:ea typeface="楷体_GB2312" pitchFamily="49" charset="-122"/>
              </a:rPr>
              <a:t>的周期函数的傅里叶级数</a:t>
            </a:r>
          </a:p>
        </p:txBody>
      </p:sp>
      <p:sp>
        <p:nvSpPr>
          <p:cNvPr id="7535" name="Text Box 367"/>
          <p:cNvSpPr txBox="1">
            <a:spLocks noChangeArrowheads="1"/>
          </p:cNvSpPr>
          <p:nvPr/>
        </p:nvSpPr>
        <p:spPr bwMode="auto">
          <a:xfrm>
            <a:off x="1828800" y="1690688"/>
            <a:ext cx="3276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周期为 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en-US" altLang="zh-CN" i="1">
                <a:solidFill>
                  <a:schemeClr val="tx2"/>
                </a:solidFill>
              </a:rPr>
              <a:t>l </a:t>
            </a:r>
            <a:r>
              <a:rPr lang="zh-CN" altLang="en-US"/>
              <a:t>函数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endParaRPr lang="en-US" altLang="zh-CN" i="1"/>
          </a:p>
        </p:txBody>
      </p:sp>
      <p:sp>
        <p:nvSpPr>
          <p:cNvPr id="7536" name="Text Box 368"/>
          <p:cNvSpPr txBox="1">
            <a:spLocks noChangeArrowheads="1"/>
          </p:cNvSpPr>
          <p:nvPr/>
        </p:nvSpPr>
        <p:spPr bwMode="auto">
          <a:xfrm>
            <a:off x="1905000" y="3352800"/>
            <a:ext cx="3505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周期为 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en-US" altLang="zh-CN">
                <a:solidFill>
                  <a:schemeClr val="tx2"/>
                </a:solidFill>
                <a:sym typeface="Symbol" pitchFamily="18" charset="2"/>
              </a:rPr>
              <a:t>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/>
              <a:t>函数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z</a:t>
            </a:r>
            <a:r>
              <a:rPr lang="en-US" altLang="zh-CN"/>
              <a:t>)</a:t>
            </a:r>
            <a:endParaRPr lang="en-US" altLang="zh-CN" i="1"/>
          </a:p>
        </p:txBody>
      </p:sp>
      <p:sp>
        <p:nvSpPr>
          <p:cNvPr id="7537" name="Text Box 369"/>
          <p:cNvSpPr txBox="1">
            <a:spLocks noChangeArrowheads="1"/>
          </p:cNvSpPr>
          <p:nvPr/>
        </p:nvSpPr>
        <p:spPr bwMode="auto">
          <a:xfrm>
            <a:off x="3124200" y="2438400"/>
            <a:ext cx="1981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变量代换</a:t>
            </a:r>
          </a:p>
        </p:txBody>
      </p:sp>
      <p:graphicFrame>
        <p:nvGraphicFramePr>
          <p:cNvPr id="176128" name="Object 0"/>
          <p:cNvGraphicFramePr>
            <a:graphicFrameLocks noChangeAspect="1"/>
          </p:cNvGraphicFramePr>
          <p:nvPr/>
        </p:nvGraphicFramePr>
        <p:xfrm>
          <a:off x="4724400" y="2224088"/>
          <a:ext cx="11096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495000" imgH="406080" progId="Equation.3">
                  <p:embed/>
                </p:oleObj>
              </mc:Choice>
              <mc:Fallback>
                <p:oleObj name="Equation" r:id="rId3" imgW="495000" imgH="40608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24088"/>
                        <a:ext cx="110966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9" name="AutoShape 371"/>
          <p:cNvSpPr>
            <a:spLocks noChangeArrowheads="1"/>
          </p:cNvSpPr>
          <p:nvPr/>
        </p:nvSpPr>
        <p:spPr bwMode="auto">
          <a:xfrm>
            <a:off x="2951163" y="2362200"/>
            <a:ext cx="179387" cy="838200"/>
          </a:xfrm>
          <a:prstGeom prst="downArrow">
            <a:avLst>
              <a:gd name="adj1" fmla="val 50000"/>
              <a:gd name="adj2" fmla="val 116814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540" name="Text Box 372"/>
          <p:cNvSpPr txBox="1">
            <a:spLocks noChangeArrowheads="1"/>
          </p:cNvSpPr>
          <p:nvPr/>
        </p:nvSpPr>
        <p:spPr bwMode="auto">
          <a:xfrm>
            <a:off x="3124200" y="4129088"/>
            <a:ext cx="45720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将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z</a:t>
            </a:r>
            <a:r>
              <a:rPr lang="en-US" altLang="zh-CN"/>
              <a:t>) </a:t>
            </a:r>
            <a:r>
              <a:rPr lang="zh-CN" altLang="en-US"/>
              <a:t>作傅里叶展开</a:t>
            </a:r>
          </a:p>
        </p:txBody>
      </p:sp>
      <p:sp>
        <p:nvSpPr>
          <p:cNvPr id="7541" name="AutoShape 373"/>
          <p:cNvSpPr>
            <a:spLocks noChangeArrowheads="1"/>
          </p:cNvSpPr>
          <p:nvPr/>
        </p:nvSpPr>
        <p:spPr bwMode="auto">
          <a:xfrm>
            <a:off x="2971800" y="4038600"/>
            <a:ext cx="179388" cy="838200"/>
          </a:xfrm>
          <a:prstGeom prst="downArrow">
            <a:avLst>
              <a:gd name="adj1" fmla="val 50000"/>
              <a:gd name="adj2" fmla="val 116814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542" name="Text Box 374"/>
          <p:cNvSpPr txBox="1">
            <a:spLocks noChangeArrowheads="1"/>
          </p:cNvSpPr>
          <p:nvPr/>
        </p:nvSpPr>
        <p:spPr bwMode="auto">
          <a:xfrm>
            <a:off x="1981200" y="5029200"/>
            <a:ext cx="4648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的傅里叶展开式</a:t>
            </a:r>
          </a:p>
        </p:txBody>
      </p:sp>
      <p:graphicFrame>
        <p:nvGraphicFramePr>
          <p:cNvPr id="176129" name="Object 1"/>
          <p:cNvGraphicFramePr>
            <a:graphicFrameLocks noChangeAspect="1"/>
          </p:cNvGraphicFramePr>
          <p:nvPr/>
        </p:nvGraphicFramePr>
        <p:xfrm>
          <a:off x="5334000" y="1727200"/>
          <a:ext cx="1828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698400" imgH="177480" progId="Equation.3">
                  <p:embed/>
                </p:oleObj>
              </mc:Choice>
              <mc:Fallback>
                <p:oleObj name="Equation" r:id="rId5" imgW="698400" imgH="177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727200"/>
                        <a:ext cx="18288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6427788" y="2454275"/>
          <a:ext cx="1927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7" imgW="736560" imgH="164880" progId="Equation.3">
                  <p:embed/>
                </p:oleObj>
              </mc:Choice>
              <mc:Fallback>
                <p:oleObj name="Equation" r:id="rId7" imgW="736560" imgH="164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788" y="2454275"/>
                        <a:ext cx="19272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5" grpId="0" autoUpdateAnimBg="0"/>
      <p:bldP spid="7536" grpId="0" autoUpdateAnimBg="0"/>
      <p:bldP spid="7537" grpId="0" autoUpdateAnimBg="0"/>
      <p:bldP spid="7539" grpId="0" animBg="1"/>
      <p:bldP spid="7540" grpId="0" autoUpdateAnimBg="0"/>
      <p:bldP spid="7541" grpId="0" animBg="1"/>
      <p:bldP spid="754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694" name="Object 230"/>
          <p:cNvGraphicFramePr>
            <a:graphicFrameLocks noChangeAspect="1"/>
          </p:cNvGraphicFramePr>
          <p:nvPr/>
        </p:nvGraphicFramePr>
        <p:xfrm>
          <a:off x="762000" y="1447800"/>
          <a:ext cx="73533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3" imgW="3162240" imgH="419040" progId="Equation.3">
                  <p:embed/>
                </p:oleObj>
              </mc:Choice>
              <mc:Fallback>
                <p:oleObj name="Equation" r:id="rId3" imgW="3162240" imgH="419040" progId="Equation.3">
                  <p:embed/>
                  <p:pic>
                    <p:nvPicPr>
                      <p:cNvPr id="0" name="Object 2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73533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23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13716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定理</a:t>
            </a:r>
            <a:endParaRPr lang="zh-CN" altLang="en-US" smtClean="0"/>
          </a:p>
        </p:txBody>
      </p:sp>
      <p:sp>
        <p:nvSpPr>
          <p:cNvPr id="62699" name="Text Box 235"/>
          <p:cNvSpPr txBox="1">
            <a:spLocks noChangeArrowheads="1"/>
          </p:cNvSpPr>
          <p:nvPr/>
        </p:nvSpPr>
        <p:spPr bwMode="auto">
          <a:xfrm>
            <a:off x="381000" y="26670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其中</a:t>
            </a:r>
            <a:r>
              <a:rPr lang="en-US" altLang="zh-CN"/>
              <a:t>,</a:t>
            </a:r>
          </a:p>
        </p:txBody>
      </p:sp>
      <p:graphicFrame>
        <p:nvGraphicFramePr>
          <p:cNvPr id="62701" name="Object 237"/>
          <p:cNvGraphicFramePr>
            <a:graphicFrameLocks noChangeAspect="1"/>
          </p:cNvGraphicFramePr>
          <p:nvPr/>
        </p:nvGraphicFramePr>
        <p:xfrm>
          <a:off x="1447800" y="4648200"/>
          <a:ext cx="551656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5" imgW="2501640" imgH="444240" progId="Equation.3">
                  <p:embed/>
                </p:oleObj>
              </mc:Choice>
              <mc:Fallback>
                <p:oleObj name="Equation" r:id="rId5" imgW="2501640" imgH="444240" progId="Equation.3">
                  <p:embed/>
                  <p:pic>
                    <p:nvPicPr>
                      <p:cNvPr id="0" name="Object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5516563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02" name="Text Box 238"/>
          <p:cNvSpPr txBox="1">
            <a:spLocks noChangeArrowheads="1"/>
          </p:cNvSpPr>
          <p:nvPr/>
        </p:nvSpPr>
        <p:spPr bwMode="auto">
          <a:xfrm>
            <a:off x="381000" y="5638800"/>
            <a:ext cx="83820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/>
              <a:t>且当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有奇、偶性时可分别展开成正、余弦级数 </a:t>
            </a:r>
            <a:r>
              <a:rPr lang="en-US" altLang="zh-CN"/>
              <a:t>.</a:t>
            </a:r>
          </a:p>
        </p:txBody>
      </p:sp>
      <p:sp>
        <p:nvSpPr>
          <p:cNvPr id="62704" name="Text Box 240"/>
          <p:cNvSpPr txBox="1">
            <a:spLocks noChangeArrowheads="1"/>
          </p:cNvSpPr>
          <p:nvPr/>
        </p:nvSpPr>
        <p:spPr bwMode="auto">
          <a:xfrm>
            <a:off x="1600200" y="304800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设周期为</a:t>
            </a:r>
            <a:r>
              <a:rPr lang="en-US" altLang="zh-CN"/>
              <a:t>2 </a:t>
            </a:r>
            <a:r>
              <a:rPr lang="en-US" altLang="zh-CN" i="1"/>
              <a:t>l</a:t>
            </a:r>
            <a:r>
              <a:rPr lang="en-US" altLang="zh-CN" i="1">
                <a:solidFill>
                  <a:schemeClr val="tx2"/>
                </a:solidFill>
              </a:rPr>
              <a:t>  </a:t>
            </a:r>
            <a:r>
              <a:rPr lang="zh-CN" altLang="en-US"/>
              <a:t>的周期函数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满足收敛定理</a:t>
            </a:r>
          </a:p>
        </p:txBody>
      </p:sp>
      <p:sp>
        <p:nvSpPr>
          <p:cNvPr id="62705" name="Text Box 241"/>
          <p:cNvSpPr txBox="1">
            <a:spLocks noChangeArrowheads="1"/>
          </p:cNvSpPr>
          <p:nvPr/>
        </p:nvSpPr>
        <p:spPr bwMode="auto">
          <a:xfrm>
            <a:off x="457200" y="838200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的条件</a:t>
            </a:r>
            <a:r>
              <a:rPr lang="en-US" altLang="zh-CN"/>
              <a:t>,  </a:t>
            </a:r>
            <a:r>
              <a:rPr lang="zh-CN" altLang="en-US"/>
              <a:t>则它的傅里叶级数展开式为</a:t>
            </a:r>
          </a:p>
        </p:txBody>
      </p:sp>
      <p:graphicFrame>
        <p:nvGraphicFramePr>
          <p:cNvPr id="68705" name="Object 97"/>
          <p:cNvGraphicFramePr>
            <a:graphicFrameLocks noChangeAspect="1"/>
          </p:cNvGraphicFramePr>
          <p:nvPr/>
        </p:nvGraphicFramePr>
        <p:xfrm>
          <a:off x="1571625" y="2571750"/>
          <a:ext cx="66436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公式" r:id="rId7" imgW="2882880" imgH="406080" progId="Equation.3">
                  <p:embed/>
                </p:oleObj>
              </mc:Choice>
              <mc:Fallback>
                <p:oleObj name="公式" r:id="rId7" imgW="2882880" imgH="406080" progId="Equation.3">
                  <p:embed/>
                  <p:pic>
                    <p:nvPicPr>
                      <p:cNvPr id="0" name="Object 9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571750"/>
                        <a:ext cx="664368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1643063" y="3643313"/>
          <a:ext cx="6500812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公式" r:id="rId9" imgW="2869920" imgH="406080" progId="Equation.3">
                  <p:embed/>
                </p:oleObj>
              </mc:Choice>
              <mc:Fallback>
                <p:oleObj name="公式" r:id="rId9" imgW="2869920" imgH="40608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643313"/>
                        <a:ext cx="6500812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99" grpId="0" autoUpdateAnimBg="0"/>
      <p:bldP spid="62702" grpId="0" autoUpdateAnimBg="0"/>
      <p:bldP spid="62704" grpId="0" autoUpdateAnimBg="0"/>
      <p:bldP spid="62705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6808</TotalTime>
  <Words>392</Words>
  <Application>Microsoft Office PowerPoint</Application>
  <PresentationFormat>全屏显示(4:3)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默认设计模板</vt:lpstr>
      <vt:lpstr>公式</vt:lpstr>
      <vt:lpstr>Equation</vt:lpstr>
      <vt:lpstr>四、正弦级数和余弦级数</vt:lpstr>
      <vt:lpstr>例5 .</vt:lpstr>
      <vt:lpstr>PowerPoint 演示文稿</vt:lpstr>
      <vt:lpstr>问题：</vt:lpstr>
      <vt:lpstr>例7 .</vt:lpstr>
      <vt:lpstr>(2)  展成余弦级数.</vt:lpstr>
      <vt:lpstr>第八节     一般周期函数的傅里叶级数</vt:lpstr>
      <vt:lpstr>一、周期为2l 的周期函数的傅里叶级数</vt:lpstr>
      <vt:lpstr>定理</vt:lpstr>
      <vt:lpstr>证:</vt:lpstr>
      <vt:lpstr>例1.</vt:lpstr>
      <vt:lpstr>PowerPoint 演示文稿</vt:lpstr>
      <vt:lpstr>小结</vt:lpstr>
      <vt:lpstr>课堂练习</vt:lpstr>
      <vt:lpstr>(2)</vt:lpstr>
      <vt:lpstr>作业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无穷级数</dc:title>
  <dc:subject>第八节 一般周期函数的傅里叶级数</dc:subject>
  <dc:creator>huady</dc:creator>
  <cp:lastModifiedBy>huady</cp:lastModifiedBy>
  <cp:revision>567</cp:revision>
  <dcterms:created xsi:type="dcterms:W3CDTF">2006-03-20T12:02:53Z</dcterms:created>
  <dcterms:modified xsi:type="dcterms:W3CDTF">2018-06-12T05:23:36Z</dcterms:modified>
</cp:coreProperties>
</file>