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1" r:id="rId3"/>
    <p:sldId id="379" r:id="rId4"/>
    <p:sldId id="304" r:id="rId5"/>
    <p:sldId id="310" r:id="rId6"/>
    <p:sldId id="263" r:id="rId7"/>
    <p:sldId id="329" r:id="rId8"/>
    <p:sldId id="348" r:id="rId9"/>
    <p:sldId id="371" r:id="rId10"/>
    <p:sldId id="350" r:id="rId11"/>
    <p:sldId id="366" r:id="rId12"/>
    <p:sldId id="343" r:id="rId13"/>
    <p:sldId id="364" r:id="rId14"/>
    <p:sldId id="373" r:id="rId15"/>
    <p:sldId id="344" r:id="rId16"/>
    <p:sldId id="345" r:id="rId17"/>
    <p:sldId id="374" r:id="rId18"/>
    <p:sldId id="375" r:id="rId19"/>
    <p:sldId id="353" r:id="rId20"/>
    <p:sldId id="346" r:id="rId21"/>
    <p:sldId id="376" r:id="rId22"/>
    <p:sldId id="347" r:id="rId23"/>
    <p:sldId id="365" r:id="rId24"/>
    <p:sldId id="377" r:id="rId25"/>
    <p:sldId id="319" r:id="rId26"/>
    <p:sldId id="267" r:id="rId27"/>
    <p:sldId id="357" r:id="rId28"/>
    <p:sldId id="378" r:id="rId29"/>
    <p:sldId id="272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70"/>
    <a:srgbClr val="000066"/>
    <a:srgbClr val="000099"/>
    <a:srgbClr val="FFCC00"/>
    <a:srgbClr val="00FF00"/>
    <a:srgbClr val="66FF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18" Type="http://schemas.openxmlformats.org/officeDocument/2006/relationships/image" Target="../media/image8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17" Type="http://schemas.openxmlformats.org/officeDocument/2006/relationships/image" Target="../media/image81.emf"/><Relationship Id="rId2" Type="http://schemas.openxmlformats.org/officeDocument/2006/relationships/image" Target="../media/image66.wmf"/><Relationship Id="rId16" Type="http://schemas.openxmlformats.org/officeDocument/2006/relationships/image" Target="../media/image80.emf"/><Relationship Id="rId1" Type="http://schemas.openxmlformats.org/officeDocument/2006/relationships/image" Target="../media/image65.w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5" Type="http://schemas.openxmlformats.org/officeDocument/2006/relationships/image" Target="../media/image79.emf"/><Relationship Id="rId10" Type="http://schemas.openxmlformats.org/officeDocument/2006/relationships/image" Target="../media/image74.emf"/><Relationship Id="rId19" Type="http://schemas.openxmlformats.org/officeDocument/2006/relationships/image" Target="../media/image83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0.e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emf"/><Relationship Id="rId11" Type="http://schemas.openxmlformats.org/officeDocument/2006/relationships/image" Target="../media/image94.wmf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emf"/><Relationship Id="rId4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emf"/><Relationship Id="rId18" Type="http://schemas.openxmlformats.org/officeDocument/2006/relationships/image" Target="../media/image120.emf"/><Relationship Id="rId3" Type="http://schemas.openxmlformats.org/officeDocument/2006/relationships/image" Target="../media/image105.wmf"/><Relationship Id="rId21" Type="http://schemas.openxmlformats.org/officeDocument/2006/relationships/image" Target="../media/image123.emf"/><Relationship Id="rId7" Type="http://schemas.openxmlformats.org/officeDocument/2006/relationships/image" Target="../media/image109.emf"/><Relationship Id="rId12" Type="http://schemas.openxmlformats.org/officeDocument/2006/relationships/image" Target="../media/image114.emf"/><Relationship Id="rId17" Type="http://schemas.openxmlformats.org/officeDocument/2006/relationships/image" Target="../media/image119.emf"/><Relationship Id="rId2" Type="http://schemas.openxmlformats.org/officeDocument/2006/relationships/image" Target="../media/image104.wmf"/><Relationship Id="rId16" Type="http://schemas.openxmlformats.org/officeDocument/2006/relationships/image" Target="../media/image118.emf"/><Relationship Id="rId20" Type="http://schemas.openxmlformats.org/officeDocument/2006/relationships/image" Target="../media/image122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24" Type="http://schemas.openxmlformats.org/officeDocument/2006/relationships/image" Target="../media/image126.wmf"/><Relationship Id="rId5" Type="http://schemas.openxmlformats.org/officeDocument/2006/relationships/image" Target="../media/image107.emf"/><Relationship Id="rId15" Type="http://schemas.openxmlformats.org/officeDocument/2006/relationships/image" Target="../media/image117.emf"/><Relationship Id="rId23" Type="http://schemas.openxmlformats.org/officeDocument/2006/relationships/image" Target="../media/image125.emf"/><Relationship Id="rId10" Type="http://schemas.openxmlformats.org/officeDocument/2006/relationships/image" Target="../media/image112.emf"/><Relationship Id="rId19" Type="http://schemas.openxmlformats.org/officeDocument/2006/relationships/image" Target="../media/image121.emf"/><Relationship Id="rId4" Type="http://schemas.openxmlformats.org/officeDocument/2006/relationships/image" Target="../media/image106.wmf"/><Relationship Id="rId9" Type="http://schemas.openxmlformats.org/officeDocument/2006/relationships/image" Target="../media/image111.emf"/><Relationship Id="rId14" Type="http://schemas.openxmlformats.org/officeDocument/2006/relationships/image" Target="../media/image116.emf"/><Relationship Id="rId22" Type="http://schemas.openxmlformats.org/officeDocument/2006/relationships/image" Target="../media/image12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18" Type="http://schemas.openxmlformats.org/officeDocument/2006/relationships/image" Target="../media/image144.emf"/><Relationship Id="rId26" Type="http://schemas.openxmlformats.org/officeDocument/2006/relationships/image" Target="../media/image152.emf"/><Relationship Id="rId3" Type="http://schemas.openxmlformats.org/officeDocument/2006/relationships/image" Target="../media/image129.emf"/><Relationship Id="rId21" Type="http://schemas.openxmlformats.org/officeDocument/2006/relationships/image" Target="../media/image147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17" Type="http://schemas.openxmlformats.org/officeDocument/2006/relationships/image" Target="../media/image143.emf"/><Relationship Id="rId25" Type="http://schemas.openxmlformats.org/officeDocument/2006/relationships/image" Target="../media/image151.emf"/><Relationship Id="rId2" Type="http://schemas.openxmlformats.org/officeDocument/2006/relationships/image" Target="../media/image128.emf"/><Relationship Id="rId16" Type="http://schemas.openxmlformats.org/officeDocument/2006/relationships/image" Target="../media/image142.emf"/><Relationship Id="rId20" Type="http://schemas.openxmlformats.org/officeDocument/2006/relationships/image" Target="../media/image146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24" Type="http://schemas.openxmlformats.org/officeDocument/2006/relationships/image" Target="../media/image150.emf"/><Relationship Id="rId5" Type="http://schemas.openxmlformats.org/officeDocument/2006/relationships/image" Target="../media/image131.emf"/><Relationship Id="rId15" Type="http://schemas.openxmlformats.org/officeDocument/2006/relationships/image" Target="../media/image141.emf"/><Relationship Id="rId23" Type="http://schemas.openxmlformats.org/officeDocument/2006/relationships/image" Target="../media/image149.emf"/><Relationship Id="rId10" Type="http://schemas.openxmlformats.org/officeDocument/2006/relationships/image" Target="../media/image136.emf"/><Relationship Id="rId19" Type="http://schemas.openxmlformats.org/officeDocument/2006/relationships/image" Target="../media/image145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Relationship Id="rId14" Type="http://schemas.openxmlformats.org/officeDocument/2006/relationships/image" Target="../media/image140.emf"/><Relationship Id="rId22" Type="http://schemas.openxmlformats.org/officeDocument/2006/relationships/image" Target="../media/image148.emf"/><Relationship Id="rId27" Type="http://schemas.openxmlformats.org/officeDocument/2006/relationships/image" Target="../media/image15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01.wmf"/><Relationship Id="rId4" Type="http://schemas.openxmlformats.org/officeDocument/2006/relationships/image" Target="../media/image16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79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12" Type="http://schemas.openxmlformats.org/officeDocument/2006/relationships/image" Target="../media/image178.e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11" Type="http://schemas.openxmlformats.org/officeDocument/2006/relationships/image" Target="../media/image177.emf"/><Relationship Id="rId5" Type="http://schemas.openxmlformats.org/officeDocument/2006/relationships/image" Target="../media/image171.wmf"/><Relationship Id="rId15" Type="http://schemas.openxmlformats.org/officeDocument/2006/relationships/image" Target="../media/image181.wmf"/><Relationship Id="rId10" Type="http://schemas.openxmlformats.org/officeDocument/2006/relationships/image" Target="../media/image176.e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Relationship Id="rId14" Type="http://schemas.openxmlformats.org/officeDocument/2006/relationships/image" Target="../media/image18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emf"/><Relationship Id="rId7" Type="http://schemas.openxmlformats.org/officeDocument/2006/relationships/image" Target="../media/image188.w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Relationship Id="rId9" Type="http://schemas.openxmlformats.org/officeDocument/2006/relationships/image" Target="../media/image19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emf"/><Relationship Id="rId11" Type="http://schemas.openxmlformats.org/officeDocument/2006/relationships/image" Target="../media/image20.w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7" Type="http://schemas.openxmlformats.org/officeDocument/2006/relationships/image" Target="../media/image197.w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emf"/><Relationship Id="rId5" Type="http://schemas.openxmlformats.org/officeDocument/2006/relationships/image" Target="../media/image195.emf"/><Relationship Id="rId4" Type="http://schemas.openxmlformats.org/officeDocument/2006/relationships/image" Target="../media/image1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6" Type="http://schemas.openxmlformats.org/officeDocument/2006/relationships/image" Target="../media/image208.wmf"/><Relationship Id="rId5" Type="http://schemas.openxmlformats.org/officeDocument/2006/relationships/image" Target="../media/image197.wmf"/><Relationship Id="rId4" Type="http://schemas.openxmlformats.org/officeDocument/2006/relationships/image" Target="../media/image20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3.wmf"/><Relationship Id="rId1" Type="http://schemas.openxmlformats.org/officeDocument/2006/relationships/image" Target="../media/image209.e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e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e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35.wmf"/><Relationship Id="rId1" Type="http://schemas.openxmlformats.org/officeDocument/2006/relationships/image" Target="../media/image42.w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5.emf"/><Relationship Id="rId2" Type="http://schemas.openxmlformats.org/officeDocument/2006/relationships/image" Target="../media/image51.emf"/><Relationship Id="rId1" Type="http://schemas.openxmlformats.org/officeDocument/2006/relationships/image" Target="../media/image50.wmf"/><Relationship Id="rId6" Type="http://schemas.openxmlformats.org/officeDocument/2006/relationships/image" Target="../media/image3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5" Type="http://schemas.openxmlformats.org/officeDocument/2006/relationships/image" Target="../media/image64.wmf"/><Relationship Id="rId4" Type="http://schemas.openxmlformats.org/officeDocument/2006/relationships/image" Target="../media/image6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3E6D3-1CDF-4676-83BC-165FFA915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63645-AB54-43C7-94A5-93AF33076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1601-A0E8-472A-B629-27A1552F8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1255F-0541-4129-AA89-EE5054720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2D282-1FFB-4E43-9F14-638A8403D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2AB63-8A61-44F8-84C9-0CF25480B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610CD-0B9C-438A-8431-C0B064C37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FC77A-0620-4295-9ADB-1D41CE1DC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1C1B2-4817-4C0F-A9CA-E9048B684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B95D6-AF10-43ED-926D-7BA03A7E65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429FD-3061-4ADC-8C24-C43C8E638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59BD494E-F723-4815-A4AE-4D042184A9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9.w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6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2.emf"/><Relationship Id="rId26" Type="http://schemas.openxmlformats.org/officeDocument/2006/relationships/image" Target="../media/image76.emf"/><Relationship Id="rId39" Type="http://schemas.openxmlformats.org/officeDocument/2006/relationships/oleObject" Target="../embeddings/oleObject84.bin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80.e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5.emf"/><Relationship Id="rId32" Type="http://schemas.openxmlformats.org/officeDocument/2006/relationships/image" Target="../media/image79.emf"/><Relationship Id="rId37" Type="http://schemas.openxmlformats.org/officeDocument/2006/relationships/oleObject" Target="../embeddings/oleObject83.bin"/><Relationship Id="rId40" Type="http://schemas.openxmlformats.org/officeDocument/2006/relationships/image" Target="../media/image83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7.emf"/><Relationship Id="rId36" Type="http://schemas.openxmlformats.org/officeDocument/2006/relationships/image" Target="../media/image81.emf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78.emf"/><Relationship Id="rId35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1.emf"/><Relationship Id="rId26" Type="http://schemas.openxmlformats.org/officeDocument/2006/relationships/image" Target="../media/image95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6.w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2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0.emf"/><Relationship Id="rId26" Type="http://schemas.openxmlformats.org/officeDocument/2006/relationships/image" Target="../media/image114.emf"/><Relationship Id="rId39" Type="http://schemas.openxmlformats.org/officeDocument/2006/relationships/oleObject" Target="../embeddings/oleObject122.bin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118.emf"/><Relationship Id="rId42" Type="http://schemas.openxmlformats.org/officeDocument/2006/relationships/image" Target="../media/image122.emf"/><Relationship Id="rId47" Type="http://schemas.openxmlformats.org/officeDocument/2006/relationships/oleObject" Target="../embeddings/oleObject126.bin"/><Relationship Id="rId50" Type="http://schemas.openxmlformats.org/officeDocument/2006/relationships/image" Target="../media/image126.w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7.e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38" Type="http://schemas.openxmlformats.org/officeDocument/2006/relationships/image" Target="../media/image120.emf"/><Relationship Id="rId46" Type="http://schemas.openxmlformats.org/officeDocument/2006/relationships/image" Target="../media/image12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emf"/><Relationship Id="rId20" Type="http://schemas.openxmlformats.org/officeDocument/2006/relationships/image" Target="../media/image111.emf"/><Relationship Id="rId29" Type="http://schemas.openxmlformats.org/officeDocument/2006/relationships/oleObject" Target="../embeddings/oleObject117.bin"/><Relationship Id="rId41" Type="http://schemas.openxmlformats.org/officeDocument/2006/relationships/oleObject" Target="../embeddings/oleObject12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3.emf"/><Relationship Id="rId32" Type="http://schemas.openxmlformats.org/officeDocument/2006/relationships/image" Target="../media/image117.emf"/><Relationship Id="rId37" Type="http://schemas.openxmlformats.org/officeDocument/2006/relationships/oleObject" Target="../embeddings/oleObject121.bin"/><Relationship Id="rId40" Type="http://schemas.openxmlformats.org/officeDocument/2006/relationships/image" Target="../media/image121.emf"/><Relationship Id="rId45" Type="http://schemas.openxmlformats.org/officeDocument/2006/relationships/oleObject" Target="../embeddings/oleObject125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5.emf"/><Relationship Id="rId36" Type="http://schemas.openxmlformats.org/officeDocument/2006/relationships/image" Target="../media/image119.emf"/><Relationship Id="rId49" Type="http://schemas.openxmlformats.org/officeDocument/2006/relationships/oleObject" Target="../embeddings/oleObject127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4" Type="http://schemas.openxmlformats.org/officeDocument/2006/relationships/image" Target="../media/image123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8.emf"/><Relationship Id="rId22" Type="http://schemas.openxmlformats.org/officeDocument/2006/relationships/image" Target="../media/image112.e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116.emf"/><Relationship Id="rId35" Type="http://schemas.openxmlformats.org/officeDocument/2006/relationships/oleObject" Target="../embeddings/oleObject120.bin"/><Relationship Id="rId43" Type="http://schemas.openxmlformats.org/officeDocument/2006/relationships/oleObject" Target="../embeddings/oleObject124.bin"/><Relationship Id="rId48" Type="http://schemas.openxmlformats.org/officeDocument/2006/relationships/image" Target="../media/image125.emf"/><Relationship Id="rId8" Type="http://schemas.openxmlformats.org/officeDocument/2006/relationships/image" Target="../media/image105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9" Type="http://schemas.openxmlformats.org/officeDocument/2006/relationships/oleObject" Target="../embeddings/oleObject146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42.emf"/><Relationship Id="rId42" Type="http://schemas.openxmlformats.org/officeDocument/2006/relationships/image" Target="../media/image146.emf"/><Relationship Id="rId47" Type="http://schemas.openxmlformats.org/officeDocument/2006/relationships/oleObject" Target="../embeddings/oleObject150.bin"/><Relationship Id="rId50" Type="http://schemas.openxmlformats.org/officeDocument/2006/relationships/image" Target="../media/image150.emf"/><Relationship Id="rId55" Type="http://schemas.openxmlformats.org/officeDocument/2006/relationships/oleObject" Target="../embeddings/oleObject154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38" Type="http://schemas.openxmlformats.org/officeDocument/2006/relationships/image" Target="../media/image144.emf"/><Relationship Id="rId46" Type="http://schemas.openxmlformats.org/officeDocument/2006/relationships/image" Target="../media/image14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41.bin"/><Relationship Id="rId41" Type="http://schemas.openxmlformats.org/officeDocument/2006/relationships/oleObject" Target="../embeddings/oleObject147.bin"/><Relationship Id="rId54" Type="http://schemas.openxmlformats.org/officeDocument/2006/relationships/image" Target="../media/image152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37" Type="http://schemas.openxmlformats.org/officeDocument/2006/relationships/oleObject" Target="../embeddings/oleObject145.bin"/><Relationship Id="rId40" Type="http://schemas.openxmlformats.org/officeDocument/2006/relationships/image" Target="../media/image145.emf"/><Relationship Id="rId45" Type="http://schemas.openxmlformats.org/officeDocument/2006/relationships/oleObject" Target="../embeddings/oleObject149.bin"/><Relationship Id="rId53" Type="http://schemas.openxmlformats.org/officeDocument/2006/relationships/oleObject" Target="../embeddings/oleObject153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39.emf"/><Relationship Id="rId36" Type="http://schemas.openxmlformats.org/officeDocument/2006/relationships/image" Target="../media/image143.emf"/><Relationship Id="rId49" Type="http://schemas.openxmlformats.org/officeDocument/2006/relationships/oleObject" Target="../embeddings/oleObject151.bin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4" Type="http://schemas.openxmlformats.org/officeDocument/2006/relationships/image" Target="../media/image147.emf"/><Relationship Id="rId52" Type="http://schemas.openxmlformats.org/officeDocument/2006/relationships/image" Target="../media/image151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40.emf"/><Relationship Id="rId35" Type="http://schemas.openxmlformats.org/officeDocument/2006/relationships/oleObject" Target="../embeddings/oleObject144.bin"/><Relationship Id="rId43" Type="http://schemas.openxmlformats.org/officeDocument/2006/relationships/oleObject" Target="../embeddings/oleObject148.bin"/><Relationship Id="rId48" Type="http://schemas.openxmlformats.org/officeDocument/2006/relationships/image" Target="../media/image149.emf"/><Relationship Id="rId56" Type="http://schemas.openxmlformats.org/officeDocument/2006/relationships/image" Target="../media/image153.emf"/><Relationship Id="rId8" Type="http://schemas.openxmlformats.org/officeDocument/2006/relationships/image" Target="../media/image129.emf"/><Relationship Id="rId51" Type="http://schemas.openxmlformats.org/officeDocument/2006/relationships/oleObject" Target="../embeddings/oleObject152.bin"/><Relationship Id="rId3" Type="http://schemas.openxmlformats.org/officeDocument/2006/relationships/oleObject" Target="../embeddings/oleObject12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1.e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7.e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2.emf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4.e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6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4.wmf"/><Relationship Id="rId26" Type="http://schemas.openxmlformats.org/officeDocument/2006/relationships/image" Target="../media/image178.emf"/><Relationship Id="rId39" Type="http://schemas.openxmlformats.org/officeDocument/2006/relationships/oleObject" Target="../embeddings/oleObject191.bin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34" Type="http://schemas.openxmlformats.org/officeDocument/2006/relationships/oleObject" Target="../embeddings/oleObject18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33" Type="http://schemas.openxmlformats.org/officeDocument/2006/relationships/oleObject" Target="../embeddings/oleObject187.bin"/><Relationship Id="rId38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77.emf"/><Relationship Id="rId32" Type="http://schemas.openxmlformats.org/officeDocument/2006/relationships/oleObject" Target="../embeddings/oleObject186.bin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81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oleObject" Target="../embeddings/oleObject182.bin"/><Relationship Id="rId36" Type="http://schemas.openxmlformats.org/officeDocument/2006/relationships/image" Target="../media/image179.wmf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77.bin"/><Relationship Id="rId31" Type="http://schemas.openxmlformats.org/officeDocument/2006/relationships/oleObject" Target="../embeddings/oleObject185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2.wmf"/><Relationship Id="rId22" Type="http://schemas.openxmlformats.org/officeDocument/2006/relationships/image" Target="../media/image176.emf"/><Relationship Id="rId27" Type="http://schemas.openxmlformats.org/officeDocument/2006/relationships/oleObject" Target="../embeddings/oleObject181.bin"/><Relationship Id="rId30" Type="http://schemas.openxmlformats.org/officeDocument/2006/relationships/oleObject" Target="../embeddings/oleObject184.bin"/><Relationship Id="rId35" Type="http://schemas.openxmlformats.org/officeDocument/2006/relationships/oleObject" Target="../embeddings/oleObject1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89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85.e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2.e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194.wmf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01.e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0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5.e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07.emf"/><Relationship Id="rId4" Type="http://schemas.openxmlformats.org/officeDocument/2006/relationships/image" Target="../media/image204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0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11.wmf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2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oleObject" Target="../embeddings/oleObject240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4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2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e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2.w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979613" y="1052513"/>
            <a:ext cx="4652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第十二章             无穷级数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349500"/>
            <a:ext cx="6264275" cy="838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第七节     傅里叶级数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2395538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即三角级数</a:t>
            </a:r>
          </a:p>
        </p:txBody>
      </p:sp>
      <p:graphicFrame>
        <p:nvGraphicFramePr>
          <p:cNvPr id="113686" name="Object 22"/>
          <p:cNvGraphicFramePr>
            <a:graphicFrameLocks noChangeAspect="1"/>
          </p:cNvGraphicFramePr>
          <p:nvPr/>
        </p:nvGraphicFramePr>
        <p:xfrm>
          <a:off x="2555875" y="260350"/>
          <a:ext cx="46624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3" imgW="63760680" imgH="13398480" progId="Equation.3">
                  <p:embed/>
                </p:oleObj>
              </mc:Choice>
              <mc:Fallback>
                <p:oleObj name="Equation" r:id="rId3" imgW="63760680" imgH="13398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0350"/>
                        <a:ext cx="4662488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596188" y="47625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①</a:t>
            </a:r>
          </a:p>
        </p:txBody>
      </p:sp>
      <p:sp>
        <p:nvSpPr>
          <p:cNvPr id="113689" name="Text Box 25"/>
          <p:cNvSpPr txBox="1">
            <a:spLocks noChangeArrowheads="1"/>
          </p:cNvSpPr>
          <p:nvPr/>
        </p:nvSpPr>
        <p:spPr bwMode="auto">
          <a:xfrm>
            <a:off x="8001000" y="1905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②</a:t>
            </a:r>
          </a:p>
        </p:txBody>
      </p:sp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304800" y="3733800"/>
            <a:ext cx="86106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以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叶系数为系数的三角级数 </a:t>
            </a:r>
            <a:r>
              <a:rPr lang="zh-CN" altLang="en-US">
                <a:ea typeface="黑体" pitchFamily="2" charset="-122"/>
              </a:rPr>
              <a:t>① </a:t>
            </a:r>
            <a:r>
              <a:rPr lang="zh-CN" altLang="en-US"/>
              <a:t>称为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傅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里</a:t>
            </a:r>
            <a:r>
              <a:rPr lang="zh-CN" altLang="en-US">
                <a:solidFill>
                  <a:schemeClr val="tx2"/>
                </a:solidFill>
              </a:rPr>
              <a:t>叶级数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800" y="3276600"/>
            <a:ext cx="8839200" cy="519113"/>
            <a:chOff x="192" y="2064"/>
            <a:chExt cx="5568" cy="327"/>
          </a:xfrm>
        </p:grpSpPr>
        <p:sp>
          <p:nvSpPr>
            <p:cNvPr id="8209" name="Text Box 29"/>
            <p:cNvSpPr txBox="1">
              <a:spLocks noChangeArrowheads="1"/>
            </p:cNvSpPr>
            <p:nvPr/>
          </p:nvSpPr>
          <p:spPr bwMode="auto">
            <a:xfrm>
              <a:off x="192" y="2064"/>
              <a:ext cx="24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则由公式 </a:t>
              </a:r>
              <a:r>
                <a:rPr lang="zh-CN" altLang="en-US">
                  <a:ea typeface="黑体" pitchFamily="2" charset="-122"/>
                </a:rPr>
                <a:t>② </a:t>
              </a:r>
              <a:r>
                <a:rPr lang="zh-CN" altLang="en-US"/>
                <a:t>确定的系数</a:t>
              </a:r>
            </a:p>
          </p:txBody>
        </p:sp>
        <p:sp>
          <p:nvSpPr>
            <p:cNvPr id="8210" name="Text Box 39"/>
            <p:cNvSpPr txBox="1">
              <a:spLocks noChangeArrowheads="1"/>
            </p:cNvSpPr>
            <p:nvPr/>
          </p:nvSpPr>
          <p:spPr bwMode="auto">
            <a:xfrm>
              <a:off x="3216" y="2064"/>
              <a:ext cx="2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称为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zh-CN" altLang="en-US"/>
                <a:t>的 </a:t>
              </a:r>
              <a:r>
                <a:rPr lang="zh-CN" altLang="en-US">
                  <a:solidFill>
                    <a:schemeClr val="tx2"/>
                  </a:solidFill>
                </a:rPr>
                <a:t>傅</a:t>
              </a:r>
              <a:r>
                <a:rPr lang="zh-CN" altLang="en-US">
                  <a:solidFill>
                    <a:schemeClr val="tx2"/>
                  </a:solidFill>
                  <a:sym typeface="Symbol" pitchFamily="18" charset="2"/>
                </a:rPr>
                <a:t>里</a:t>
              </a:r>
              <a:r>
                <a:rPr lang="zh-CN" altLang="en-US">
                  <a:solidFill>
                    <a:schemeClr val="tx2"/>
                  </a:solidFill>
                </a:rPr>
                <a:t>叶系数</a:t>
              </a:r>
              <a:r>
                <a:rPr lang="en-US" altLang="zh-CN"/>
                <a:t>;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447800" y="1219200"/>
            <a:ext cx="6400800" cy="1928813"/>
            <a:chOff x="960" y="912"/>
            <a:chExt cx="4032" cy="1215"/>
          </a:xfrm>
        </p:grpSpPr>
        <p:graphicFrame>
          <p:nvGraphicFramePr>
            <p:cNvPr id="8196" name="Object 23"/>
            <p:cNvGraphicFramePr>
              <a:graphicFrameLocks noChangeAspect="1"/>
            </p:cNvGraphicFramePr>
            <p:nvPr/>
          </p:nvGraphicFramePr>
          <p:xfrm>
            <a:off x="1152" y="912"/>
            <a:ext cx="3792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Equation" r:id="rId5" imgW="85289400" imgH="12992040" progId="Equation.3">
                    <p:embed/>
                  </p:oleObj>
                </mc:Choice>
                <mc:Fallback>
                  <p:oleObj name="Equation" r:id="rId5" imgW="85289400" imgH="12992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12"/>
                          <a:ext cx="3792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27"/>
            <p:cNvGraphicFramePr>
              <a:graphicFrameLocks noChangeAspect="1"/>
            </p:cNvGraphicFramePr>
            <p:nvPr/>
          </p:nvGraphicFramePr>
          <p:xfrm>
            <a:off x="1152" y="1536"/>
            <a:ext cx="3840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Equation" r:id="rId7" imgW="84476880" imgH="12992040" progId="Equation.3">
                    <p:embed/>
                  </p:oleObj>
                </mc:Choice>
                <mc:Fallback>
                  <p:oleObj name="Equation" r:id="rId7" imgW="84476880" imgH="129920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536"/>
                          <a:ext cx="3840" cy="5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AutoShape 41"/>
            <p:cNvSpPr>
              <a:spLocks/>
            </p:cNvSpPr>
            <p:nvPr/>
          </p:nvSpPr>
          <p:spPr bwMode="auto">
            <a:xfrm>
              <a:off x="960" y="120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304800" y="1828800"/>
            <a:ext cx="1387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其中，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304800" y="5029200"/>
            <a:ext cx="1674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问题：</a:t>
            </a:r>
          </a:p>
        </p:txBody>
      </p:sp>
      <p:sp>
        <p:nvSpPr>
          <p:cNvPr id="113708" name="Text Box 44"/>
          <p:cNvSpPr txBox="1">
            <a:spLocks noChangeArrowheads="1"/>
          </p:cNvSpPr>
          <p:nvPr/>
        </p:nvSpPr>
        <p:spPr bwMode="auto">
          <a:xfrm>
            <a:off x="1447800" y="51054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任给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  </a:t>
            </a:r>
            <a:r>
              <a:rPr lang="zh-CN" altLang="en-US"/>
              <a:t>可按公式 </a:t>
            </a:r>
            <a:r>
              <a:rPr lang="zh-CN" altLang="en-US">
                <a:ea typeface="黑体" pitchFamily="2" charset="-122"/>
              </a:rPr>
              <a:t>② </a:t>
            </a:r>
            <a:r>
              <a:rPr lang="zh-CN" altLang="en-US"/>
              <a:t>求出其 </a:t>
            </a:r>
            <a:r>
              <a:rPr lang="en-US" altLang="zh-CN"/>
              <a:t>Fourier </a:t>
            </a:r>
            <a:r>
              <a:rPr lang="zh-CN" altLang="en-US"/>
              <a:t>级数，</a:t>
            </a:r>
          </a:p>
        </p:txBody>
      </p:sp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533400" y="5715000"/>
            <a:ext cx="8129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但此级数收敛吗？如果收敛，一定收敛到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吗？</a:t>
            </a:r>
          </a:p>
        </p:txBody>
      </p:sp>
      <p:graphicFrame>
        <p:nvGraphicFramePr>
          <p:cNvPr id="113712" name="Object 72"/>
          <p:cNvGraphicFramePr>
            <a:graphicFrameLocks noChangeAspect="1"/>
          </p:cNvGraphicFramePr>
          <p:nvPr/>
        </p:nvGraphicFramePr>
        <p:xfrm>
          <a:off x="4171950" y="3286125"/>
          <a:ext cx="1039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公式" r:id="rId9" imgW="419100" imgH="228600" progId="Equation.3">
                  <p:embed/>
                </p:oleObj>
              </mc:Choice>
              <mc:Fallback>
                <p:oleObj name="公式" r:id="rId9" imgW="4191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286125"/>
                        <a:ext cx="10398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8" grpId="0" autoUpdateAnimBg="0"/>
      <p:bldP spid="113689" grpId="0" autoUpdateAnimBg="0"/>
      <p:bldP spid="113698" grpId="0" autoUpdateAnimBg="0"/>
      <p:bldP spid="113706" grpId="0" autoUpdateAnimBg="0"/>
      <p:bldP spid="113707" grpId="0" autoUpdateAnimBg="0"/>
      <p:bldP spid="113708" grpId="0" autoUpdateAnimBg="0"/>
      <p:bldP spid="1137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18288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收敛定理</a:t>
            </a:r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2133600" y="4572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是周期为</a:t>
            </a:r>
            <a:r>
              <a:rPr lang="en-US" altLang="zh-CN"/>
              <a:t>2 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的周期函数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/>
              <a:t>并满足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533400" y="11430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在一个周期内连续或只有有限个第一类间断点</a:t>
            </a:r>
            <a:r>
              <a:rPr lang="en-US" altLang="zh-CN"/>
              <a:t>;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533400" y="16764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在一个周期内至多只有有限个极值点</a:t>
            </a:r>
            <a:r>
              <a:rPr lang="en-US" altLang="zh-CN"/>
              <a:t>, 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304800" y="22860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叶级数收敛 </a:t>
            </a:r>
            <a:r>
              <a:rPr lang="en-US" altLang="zh-CN"/>
              <a:t>, </a:t>
            </a:r>
            <a:r>
              <a:rPr lang="zh-CN" altLang="en-US"/>
              <a:t>且有</a:t>
            </a:r>
          </a:p>
        </p:txBody>
      </p:sp>
      <p:graphicFrame>
        <p:nvGraphicFramePr>
          <p:cNvPr id="131092" name="Object 20"/>
          <p:cNvGraphicFramePr>
            <a:graphicFrameLocks noChangeAspect="1"/>
          </p:cNvGraphicFramePr>
          <p:nvPr/>
        </p:nvGraphicFramePr>
        <p:xfrm>
          <a:off x="609600" y="4114800"/>
          <a:ext cx="8588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3" imgW="8923680" imgH="15024240" progId="Equation.3">
                  <p:embed/>
                </p:oleObj>
              </mc:Choice>
              <mc:Fallback>
                <p:oleObj name="Equation" r:id="rId3" imgW="8923680" imgH="15024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858838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 noChangeAspect="1"/>
          </p:cNvGraphicFramePr>
          <p:nvPr/>
        </p:nvGraphicFramePr>
        <p:xfrm>
          <a:off x="1524000" y="4038600"/>
          <a:ext cx="1143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5" imgW="14204160" imgH="6489720" progId="Equation.3">
                  <p:embed/>
                </p:oleObj>
              </mc:Choice>
              <mc:Fallback>
                <p:oleObj name="Equation" r:id="rId5" imgW="14204160" imgH="64897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11430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 noChangeAspect="1"/>
          </p:cNvGraphicFramePr>
          <p:nvPr/>
        </p:nvGraphicFramePr>
        <p:xfrm>
          <a:off x="1447800" y="4724400"/>
          <a:ext cx="26670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7" imgW="35326800" imgH="13398480" progId="Equation.3">
                  <p:embed/>
                </p:oleObj>
              </mc:Choice>
              <mc:Fallback>
                <p:oleObj name="Equation" r:id="rId7" imgW="35326800" imgH="13398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26670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4341813" y="49672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为间断点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1000" y="5827713"/>
            <a:ext cx="5715000" cy="600075"/>
            <a:chOff x="240" y="3671"/>
            <a:chExt cx="3600" cy="378"/>
          </a:xfrm>
        </p:grpSpPr>
        <p:sp>
          <p:nvSpPr>
            <p:cNvPr id="9232" name="Text Box 24"/>
            <p:cNvSpPr txBox="1">
              <a:spLocks noChangeArrowheads="1"/>
            </p:cNvSpPr>
            <p:nvPr/>
          </p:nvSpPr>
          <p:spPr bwMode="auto">
            <a:xfrm>
              <a:off x="240" y="3696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其中</a:t>
              </a:r>
            </a:p>
          </p:txBody>
        </p:sp>
        <p:graphicFrame>
          <p:nvGraphicFramePr>
            <p:cNvPr id="9222" name="Object 25"/>
            <p:cNvGraphicFramePr>
              <a:graphicFrameLocks noChangeAspect="1"/>
            </p:cNvGraphicFramePr>
            <p:nvPr/>
          </p:nvGraphicFramePr>
          <p:xfrm>
            <a:off x="816" y="3671"/>
            <a:ext cx="67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Equation" r:id="rId9" imgW="12985560" imgH="7302600" progId="Equation.3">
                    <p:embed/>
                  </p:oleObj>
                </mc:Choice>
                <mc:Fallback>
                  <p:oleObj name="Equation" r:id="rId9" imgW="12985560" imgH="7302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671"/>
                          <a:ext cx="67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Text Box 27"/>
            <p:cNvSpPr txBox="1">
              <a:spLocks noChangeArrowheads="1"/>
            </p:cNvSpPr>
            <p:nvPr/>
          </p:nvSpPr>
          <p:spPr bwMode="auto">
            <a:xfrm>
              <a:off x="1440" y="3696"/>
              <a:ext cx="24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为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  <a:r>
                <a:rPr lang="zh-CN" altLang="en-US"/>
                <a:t>的傅</a:t>
              </a:r>
              <a:r>
                <a:rPr lang="zh-CN" altLang="en-US">
                  <a:sym typeface="Symbol" pitchFamily="18" charset="2"/>
                </a:rPr>
                <a:t>里</a:t>
              </a:r>
              <a:r>
                <a:rPr lang="zh-CN" altLang="en-US"/>
                <a:t>叶系数</a:t>
              </a:r>
              <a:r>
                <a:rPr lang="zh-CN" altLang="en-US">
                  <a:solidFill>
                    <a:schemeClr val="tx2"/>
                  </a:solidFill>
                </a:rPr>
                <a:t> </a:t>
              </a:r>
              <a:r>
                <a:rPr lang="en-US" altLang="zh-CN"/>
                <a:t>. </a:t>
              </a:r>
            </a:p>
          </p:txBody>
        </p:sp>
      </p:grp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2895600" y="4038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为连续点</a:t>
            </a:r>
          </a:p>
        </p:txBody>
      </p: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6248400" y="2743200"/>
            <a:ext cx="2362200" cy="16383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</a:rPr>
              <a:t>可见，</a:t>
            </a:r>
            <a:r>
              <a:rPr lang="zh-CN" altLang="en-US" sz="2400"/>
              <a:t>函数展成傅</a:t>
            </a:r>
            <a:r>
              <a:rPr lang="zh-CN" altLang="en-US" sz="2400">
                <a:sym typeface="Symbol" pitchFamily="18" charset="2"/>
              </a:rPr>
              <a:t>里</a:t>
            </a:r>
            <a:r>
              <a:rPr lang="zh-CN" altLang="en-US" sz="2400"/>
              <a:t>叶级数的条件比展成幂级数的条件低得多</a:t>
            </a:r>
            <a:r>
              <a:rPr lang="en-US" altLang="zh-CN" sz="2400"/>
              <a:t>.</a:t>
            </a:r>
          </a:p>
        </p:txBody>
      </p:sp>
      <p:graphicFrame>
        <p:nvGraphicFramePr>
          <p:cNvPr id="131105" name="Object 72"/>
          <p:cNvGraphicFramePr>
            <a:graphicFrameLocks noChangeAspect="1"/>
          </p:cNvGraphicFramePr>
          <p:nvPr/>
        </p:nvGraphicFramePr>
        <p:xfrm>
          <a:off x="714375" y="2857500"/>
          <a:ext cx="47577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公式" r:id="rId11" imgW="1917700" imgH="431800" progId="Equation.3">
                  <p:embed/>
                </p:oleObj>
              </mc:Choice>
              <mc:Fallback>
                <p:oleObj name="公式" r:id="rId11" imgW="19177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857500"/>
                        <a:ext cx="47577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8" grpId="0" autoUpdateAnimBg="0"/>
      <p:bldP spid="131089" grpId="0" autoUpdateAnimBg="0"/>
      <p:bldP spid="131090" grpId="0" autoUpdateAnimBg="0"/>
      <p:bldP spid="131095" grpId="0" autoUpdateAnimBg="0"/>
      <p:bldP spid="131100" grpId="0" autoUpdateAnimBg="0"/>
      <p:bldP spid="13110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1 . </a:t>
            </a:r>
          </a:p>
        </p:txBody>
      </p:sp>
      <p:sp>
        <p:nvSpPr>
          <p:cNvPr id="106534" name="Text Box 2086"/>
          <p:cNvSpPr txBox="1">
            <a:spLocks noChangeArrowheads="1"/>
          </p:cNvSpPr>
          <p:nvPr/>
        </p:nvSpPr>
        <p:spPr bwMode="auto">
          <a:xfrm>
            <a:off x="381000" y="3187700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06535" name="Object 2087"/>
          <p:cNvGraphicFramePr>
            <a:graphicFrameLocks noChangeAspect="1"/>
          </p:cNvGraphicFramePr>
          <p:nvPr/>
        </p:nvGraphicFramePr>
        <p:xfrm>
          <a:off x="533400" y="4419600"/>
          <a:ext cx="6934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Equation" r:id="rId3" imgW="3022600" imgH="228600" progId="Equation.3">
                  <p:embed/>
                </p:oleObj>
              </mc:Choice>
              <mc:Fallback>
                <p:oleObj name="Equation" r:id="rId3" imgW="3022600" imgH="2286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69342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63" name="Group 2171"/>
          <p:cNvGrpSpPr>
            <a:grpSpLocks/>
          </p:cNvGrpSpPr>
          <p:nvPr/>
        </p:nvGrpSpPr>
        <p:grpSpPr bwMode="auto">
          <a:xfrm>
            <a:off x="457200" y="381000"/>
            <a:ext cx="8305800" cy="2500313"/>
            <a:chOff x="288" y="240"/>
            <a:chExt cx="5232" cy="1575"/>
          </a:xfrm>
        </p:grpSpPr>
        <p:graphicFrame>
          <p:nvGraphicFramePr>
            <p:cNvPr id="10260" name="Object 2084"/>
            <p:cNvGraphicFramePr>
              <a:graphicFrameLocks noChangeAspect="1"/>
            </p:cNvGraphicFramePr>
            <p:nvPr/>
          </p:nvGraphicFramePr>
          <p:xfrm>
            <a:off x="1728" y="672"/>
            <a:ext cx="2448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3" name="Equation" r:id="rId5" imgW="1714500" imgH="482600" progId="Equation.3">
                    <p:embed/>
                  </p:oleObj>
                </mc:Choice>
                <mc:Fallback>
                  <p:oleObj name="Equation" r:id="rId5" imgW="1714500" imgH="4826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72"/>
                          <a:ext cx="2448" cy="6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3" name="Rectangle 2088"/>
            <p:cNvSpPr>
              <a:spLocks noChangeArrowheads="1"/>
            </p:cNvSpPr>
            <p:nvPr/>
          </p:nvSpPr>
          <p:spPr bwMode="auto">
            <a:xfrm>
              <a:off x="816" y="240"/>
              <a:ext cx="47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设</a:t>
              </a:r>
              <a:r>
                <a:rPr lang="zh-CN" altLang="en-US" i="1"/>
                <a:t>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 </a:t>
              </a:r>
              <a:r>
                <a:rPr lang="zh-CN" altLang="en-US"/>
                <a:t>是周期为 </a:t>
              </a:r>
              <a:r>
                <a:rPr lang="en-US" altLang="zh-CN"/>
                <a:t>2</a:t>
              </a:r>
              <a:r>
                <a:rPr lang="en-US" altLang="zh-CN">
                  <a:sym typeface="Symbol" pitchFamily="18" charset="2"/>
                </a:rPr>
                <a:t> </a:t>
              </a:r>
              <a:r>
                <a:rPr lang="zh-CN" altLang="en-US">
                  <a:sym typeface="Symbol" pitchFamily="18" charset="2"/>
                </a:rPr>
                <a:t>的周期函数 </a:t>
              </a:r>
              <a:r>
                <a:rPr lang="en-US" altLang="zh-CN">
                  <a:sym typeface="Symbol" pitchFamily="18" charset="2"/>
                </a:rPr>
                <a:t>,  </a:t>
              </a:r>
              <a:r>
                <a:rPr lang="zh-CN" altLang="en-US">
                  <a:sym typeface="Symbol" pitchFamily="18" charset="2"/>
                </a:rPr>
                <a:t>它在 </a:t>
              </a:r>
              <a:r>
                <a:rPr lang="en-US" altLang="zh-CN"/>
                <a:t>[</a:t>
              </a:r>
              <a:r>
                <a:rPr lang="en-US" altLang="zh-CN">
                  <a:sym typeface="Symbol" pitchFamily="18" charset="2"/>
                </a:rPr>
                <a:t>, )</a:t>
              </a:r>
            </a:p>
          </p:txBody>
        </p:sp>
        <p:sp>
          <p:nvSpPr>
            <p:cNvPr id="10294" name="Text Box 2090"/>
            <p:cNvSpPr txBox="1">
              <a:spLocks noChangeArrowheads="1"/>
            </p:cNvSpPr>
            <p:nvPr/>
          </p:nvSpPr>
          <p:spPr bwMode="auto">
            <a:xfrm>
              <a:off x="288" y="816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上的表达式为</a:t>
              </a:r>
            </a:p>
          </p:txBody>
        </p:sp>
        <p:sp>
          <p:nvSpPr>
            <p:cNvPr id="10295" name="Text Box 2091"/>
            <p:cNvSpPr txBox="1">
              <a:spLocks noChangeArrowheads="1"/>
            </p:cNvSpPr>
            <p:nvPr/>
          </p:nvSpPr>
          <p:spPr bwMode="auto">
            <a:xfrm>
              <a:off x="288" y="148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将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 </a:t>
              </a:r>
              <a:r>
                <a:rPr lang="zh-CN" altLang="en-US"/>
                <a:t>展成傅</a:t>
              </a:r>
              <a:r>
                <a:rPr lang="zh-CN" altLang="en-US">
                  <a:sym typeface="Symbol" pitchFamily="18" charset="2"/>
                </a:rPr>
                <a:t>里</a:t>
              </a:r>
              <a:r>
                <a:rPr lang="zh-CN" altLang="en-US"/>
                <a:t>叶级数</a:t>
              </a:r>
              <a:r>
                <a:rPr lang="en-US" altLang="zh-CN"/>
                <a:t>. </a:t>
              </a:r>
            </a:p>
          </p:txBody>
        </p:sp>
      </p:grpSp>
      <p:sp>
        <p:nvSpPr>
          <p:cNvPr id="106599" name="Text Box 2151"/>
          <p:cNvSpPr txBox="1">
            <a:spLocks noChangeArrowheads="1"/>
          </p:cNvSpPr>
          <p:nvPr/>
        </p:nvSpPr>
        <p:spPr bwMode="auto">
          <a:xfrm>
            <a:off x="381000" y="3124200"/>
            <a:ext cx="4267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/>
              <a:t>        </a:t>
            </a:r>
            <a:r>
              <a:rPr lang="zh-CN" altLang="en-US"/>
              <a:t>显然所给函数满足</a:t>
            </a:r>
          </a:p>
          <a:p>
            <a:pPr>
              <a:lnSpc>
                <a:spcPct val="125000"/>
              </a:lnSpc>
            </a:pPr>
            <a:r>
              <a:rPr lang="zh-CN" altLang="en-US"/>
              <a:t>收敛定理的条件，且</a:t>
            </a:r>
          </a:p>
        </p:txBody>
      </p:sp>
      <p:sp>
        <p:nvSpPr>
          <p:cNvPr id="106605" name="Text Box 2157"/>
          <p:cNvSpPr txBox="1">
            <a:spLocks noChangeArrowheads="1"/>
          </p:cNvSpPr>
          <p:nvPr/>
        </p:nvSpPr>
        <p:spPr bwMode="auto">
          <a:xfrm>
            <a:off x="457200" y="51054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在这些点处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级数收敛于</a:t>
            </a:r>
          </a:p>
        </p:txBody>
      </p:sp>
      <p:graphicFrame>
        <p:nvGraphicFramePr>
          <p:cNvPr id="106606" name="Object 2158"/>
          <p:cNvGraphicFramePr>
            <a:graphicFrameLocks noChangeAspect="1"/>
          </p:cNvGraphicFramePr>
          <p:nvPr/>
        </p:nvGraphicFramePr>
        <p:xfrm>
          <a:off x="4343400" y="4876800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7" imgW="22734360" imgH="12992040" progId="Equation.3">
                  <p:embed/>
                </p:oleObj>
              </mc:Choice>
              <mc:Fallback>
                <p:oleObj name="Equation" r:id="rId7" imgW="22734360" imgH="129920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76800"/>
                        <a:ext cx="1689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08" name="Text Box 2160"/>
          <p:cNvSpPr txBox="1">
            <a:spLocks noChangeArrowheads="1"/>
          </p:cNvSpPr>
          <p:nvPr/>
        </p:nvSpPr>
        <p:spPr bwMode="auto">
          <a:xfrm>
            <a:off x="593725" y="5857875"/>
            <a:ext cx="5092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在其它点处连续，收敛于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. </a:t>
            </a:r>
          </a:p>
        </p:txBody>
      </p:sp>
      <p:sp>
        <p:nvSpPr>
          <p:cNvPr id="106610" name="Text Box 2162"/>
          <p:cNvSpPr txBox="1">
            <a:spLocks noChangeArrowheads="1"/>
          </p:cNvSpPr>
          <p:nvPr/>
        </p:nvSpPr>
        <p:spPr bwMode="auto">
          <a:xfrm>
            <a:off x="5775325" y="5857875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其和函数如图</a:t>
            </a:r>
            <a:r>
              <a:rPr lang="en-US" altLang="zh-CN"/>
              <a:t>.</a:t>
            </a:r>
          </a:p>
        </p:txBody>
      </p:sp>
      <p:grpSp>
        <p:nvGrpSpPr>
          <p:cNvPr id="3" name="Group 2249"/>
          <p:cNvGrpSpPr>
            <a:grpSpLocks/>
          </p:cNvGrpSpPr>
          <p:nvPr/>
        </p:nvGrpSpPr>
        <p:grpSpPr bwMode="auto">
          <a:xfrm>
            <a:off x="5364163" y="3068638"/>
            <a:ext cx="2828925" cy="519112"/>
            <a:chOff x="3379" y="1933"/>
            <a:chExt cx="1782" cy="327"/>
          </a:xfrm>
        </p:grpSpPr>
        <p:sp>
          <p:nvSpPr>
            <p:cNvPr id="10287" name="Text Box 2163"/>
            <p:cNvSpPr txBox="1">
              <a:spLocks noChangeArrowheads="1"/>
            </p:cNvSpPr>
            <p:nvPr/>
          </p:nvSpPr>
          <p:spPr bwMode="auto">
            <a:xfrm>
              <a:off x="3379" y="1933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0288" name="Text Box 2164"/>
            <p:cNvSpPr txBox="1">
              <a:spLocks noChangeArrowheads="1"/>
            </p:cNvSpPr>
            <p:nvPr/>
          </p:nvSpPr>
          <p:spPr bwMode="auto">
            <a:xfrm>
              <a:off x="3696" y="1933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0289" name="Text Box 2165"/>
            <p:cNvSpPr txBox="1">
              <a:spLocks noChangeArrowheads="1"/>
            </p:cNvSpPr>
            <p:nvPr/>
          </p:nvSpPr>
          <p:spPr bwMode="auto">
            <a:xfrm>
              <a:off x="4014" y="1933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0290" name="Text Box 2166"/>
            <p:cNvSpPr txBox="1">
              <a:spLocks noChangeArrowheads="1"/>
            </p:cNvSpPr>
            <p:nvPr/>
          </p:nvSpPr>
          <p:spPr bwMode="auto">
            <a:xfrm>
              <a:off x="4332" y="1933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0291" name="Text Box 2167"/>
            <p:cNvSpPr txBox="1">
              <a:spLocks noChangeArrowheads="1"/>
            </p:cNvSpPr>
            <p:nvPr/>
          </p:nvSpPr>
          <p:spPr bwMode="auto">
            <a:xfrm>
              <a:off x="4649" y="1933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0292" name="Text Box 2168"/>
            <p:cNvSpPr txBox="1">
              <a:spLocks noChangeArrowheads="1"/>
            </p:cNvSpPr>
            <p:nvPr/>
          </p:nvSpPr>
          <p:spPr bwMode="auto">
            <a:xfrm>
              <a:off x="4967" y="1933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</p:grpSp>
      <p:graphicFrame>
        <p:nvGraphicFramePr>
          <p:cNvPr id="10244" name="Object 2178"/>
          <p:cNvGraphicFramePr>
            <a:graphicFrameLocks noChangeAspect="1"/>
          </p:cNvGraphicFramePr>
          <p:nvPr/>
        </p:nvGraphicFramePr>
        <p:xfrm>
          <a:off x="5365750" y="3932238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Equation" r:id="rId9" imgW="3236760" imgH="3238560" progId="Equation.3">
                  <p:embed/>
                </p:oleObj>
              </mc:Choice>
              <mc:Fallback>
                <p:oleObj name="Equation" r:id="rId9" imgW="3236760" imgH="32385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932238"/>
                        <a:ext cx="355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179"/>
          <p:cNvGraphicFramePr>
            <a:graphicFrameLocks noChangeAspect="1"/>
          </p:cNvGraphicFramePr>
          <p:nvPr/>
        </p:nvGraphicFramePr>
        <p:xfrm>
          <a:off x="5797550" y="2492375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Equation" r:id="rId11" imgW="127080" imgH="127080" progId="Equation.3">
                  <p:embed/>
                </p:oleObj>
              </mc:Choice>
              <mc:Fallback>
                <p:oleObj name="Equation" r:id="rId11" imgW="127080" imgH="12708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2492375"/>
                        <a:ext cx="355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2180"/>
          <p:cNvGraphicFramePr>
            <a:graphicFrameLocks noChangeAspect="1"/>
          </p:cNvGraphicFramePr>
          <p:nvPr/>
        </p:nvGraphicFramePr>
        <p:xfrm>
          <a:off x="7308850" y="3932238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13" imgW="127080" imgH="127080" progId="Equation.3">
                  <p:embed/>
                </p:oleObj>
              </mc:Choice>
              <mc:Fallback>
                <p:oleObj name="Equation" r:id="rId13" imgW="127080" imgH="1270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932238"/>
                        <a:ext cx="355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183"/>
          <p:cNvGraphicFramePr>
            <a:graphicFrameLocks noChangeAspect="1"/>
          </p:cNvGraphicFramePr>
          <p:nvPr/>
        </p:nvGraphicFramePr>
        <p:xfrm>
          <a:off x="6805613" y="2492375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Equation" r:id="rId15" imgW="127080" imgH="127080" progId="Equation.3">
                  <p:embed/>
                </p:oleObj>
              </mc:Choice>
              <mc:Fallback>
                <p:oleObj name="Equation" r:id="rId15" imgW="127080" imgH="1270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2492375"/>
                        <a:ext cx="355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184"/>
          <p:cNvGraphicFramePr>
            <a:graphicFrameLocks noChangeAspect="1"/>
          </p:cNvGraphicFramePr>
          <p:nvPr/>
        </p:nvGraphicFramePr>
        <p:xfrm>
          <a:off x="6373813" y="3932238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17" imgW="127080" imgH="127080" progId="Equation.3">
                  <p:embed/>
                </p:oleObj>
              </mc:Choice>
              <mc:Fallback>
                <p:oleObj name="Equation" r:id="rId17" imgW="127080" imgH="12708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3932238"/>
                        <a:ext cx="355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186"/>
          <p:cNvGraphicFramePr>
            <a:graphicFrameLocks noChangeAspect="1"/>
          </p:cNvGraphicFramePr>
          <p:nvPr/>
        </p:nvGraphicFramePr>
        <p:xfrm>
          <a:off x="7813675" y="2492375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19" imgW="127080" imgH="127080" progId="Equation.3">
                  <p:embed/>
                </p:oleObj>
              </mc:Choice>
              <mc:Fallback>
                <p:oleObj name="Equation" r:id="rId19" imgW="127080" imgH="12708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492375"/>
                        <a:ext cx="355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Line 2187"/>
          <p:cNvSpPr>
            <a:spLocks noChangeShapeType="1"/>
          </p:cNvSpPr>
          <p:nvPr/>
        </p:nvSpPr>
        <p:spPr bwMode="auto">
          <a:xfrm>
            <a:off x="4716463" y="335597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0" name="Line 2188"/>
          <p:cNvSpPr>
            <a:spLocks noChangeShapeType="1"/>
          </p:cNvSpPr>
          <p:nvPr/>
        </p:nvSpPr>
        <p:spPr bwMode="auto">
          <a:xfrm flipV="1">
            <a:off x="6516688" y="2060575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50" name="Object 2189"/>
          <p:cNvGraphicFramePr>
            <a:graphicFrameLocks noChangeAspect="1"/>
          </p:cNvGraphicFramePr>
          <p:nvPr/>
        </p:nvGraphicFramePr>
        <p:xfrm>
          <a:off x="5795963" y="3355975"/>
          <a:ext cx="508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21" imgW="8111160" imgH="4457880" progId="Equation.3">
                  <p:embed/>
                </p:oleObj>
              </mc:Choice>
              <mc:Fallback>
                <p:oleObj name="Equation" r:id="rId21" imgW="8111160" imgH="445788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55975"/>
                        <a:ext cx="508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2190"/>
          <p:cNvGraphicFramePr>
            <a:graphicFrameLocks noChangeAspect="1"/>
          </p:cNvGraphicFramePr>
          <p:nvPr/>
        </p:nvGraphicFramePr>
        <p:xfrm>
          <a:off x="6877050" y="3355975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23" imgW="4455360" imgH="4457880" progId="Equation.3">
                  <p:embed/>
                </p:oleObj>
              </mc:Choice>
              <mc:Fallback>
                <p:oleObj name="Equation" r:id="rId23" imgW="4455360" imgH="445788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355975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191"/>
          <p:cNvGraphicFramePr>
            <a:graphicFrameLocks noChangeAspect="1"/>
          </p:cNvGraphicFramePr>
          <p:nvPr/>
        </p:nvGraphicFramePr>
        <p:xfrm>
          <a:off x="6516688" y="2060575"/>
          <a:ext cx="285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25" imgW="4455360" imgH="5270400" progId="Equation.3">
                  <p:embed/>
                </p:oleObj>
              </mc:Choice>
              <mc:Fallback>
                <p:oleObj name="Equation" r:id="rId25" imgW="4455360" imgH="52704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060575"/>
                        <a:ext cx="28575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2192"/>
          <p:cNvGraphicFramePr>
            <a:graphicFrameLocks noChangeAspect="1"/>
          </p:cNvGraphicFramePr>
          <p:nvPr/>
        </p:nvGraphicFramePr>
        <p:xfrm>
          <a:off x="8459788" y="34290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27" imgW="6892560" imgH="7302600" progId="Equation.3">
                  <p:embed/>
                </p:oleObj>
              </mc:Choice>
              <mc:Fallback>
                <p:oleObj name="Equation" r:id="rId27" imgW="6892560" imgH="7302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3429000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Line 2193"/>
          <p:cNvSpPr>
            <a:spLocks noChangeShapeType="1"/>
          </p:cNvSpPr>
          <p:nvPr/>
        </p:nvSpPr>
        <p:spPr bwMode="auto">
          <a:xfrm>
            <a:off x="7019925" y="26368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2" name="Line 2194"/>
          <p:cNvSpPr>
            <a:spLocks noChangeShapeType="1"/>
          </p:cNvSpPr>
          <p:nvPr/>
        </p:nvSpPr>
        <p:spPr bwMode="auto">
          <a:xfrm>
            <a:off x="6516688" y="2636838"/>
            <a:ext cx="5032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2195"/>
          <p:cNvSpPr>
            <a:spLocks noChangeShapeType="1"/>
          </p:cNvSpPr>
          <p:nvPr/>
        </p:nvSpPr>
        <p:spPr bwMode="auto">
          <a:xfrm>
            <a:off x="6011863" y="4076700"/>
            <a:ext cx="5032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4" name="Line 2196"/>
          <p:cNvSpPr>
            <a:spLocks noChangeShapeType="1"/>
          </p:cNvSpPr>
          <p:nvPr/>
        </p:nvSpPr>
        <p:spPr bwMode="auto">
          <a:xfrm>
            <a:off x="6011863" y="26368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5" name="Line 2197"/>
          <p:cNvSpPr>
            <a:spLocks noChangeShapeType="1"/>
          </p:cNvSpPr>
          <p:nvPr/>
        </p:nvSpPr>
        <p:spPr bwMode="auto">
          <a:xfrm>
            <a:off x="5508625" y="26368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6" name="Line 2198"/>
          <p:cNvSpPr>
            <a:spLocks noChangeShapeType="1"/>
          </p:cNvSpPr>
          <p:nvPr/>
        </p:nvSpPr>
        <p:spPr bwMode="auto">
          <a:xfrm>
            <a:off x="7524750" y="26368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7" name="Line 2199"/>
          <p:cNvSpPr>
            <a:spLocks noChangeShapeType="1"/>
          </p:cNvSpPr>
          <p:nvPr/>
        </p:nvSpPr>
        <p:spPr bwMode="auto">
          <a:xfrm>
            <a:off x="8027988" y="26368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8" name="Line 2200"/>
          <p:cNvSpPr>
            <a:spLocks noChangeShapeType="1"/>
          </p:cNvSpPr>
          <p:nvPr/>
        </p:nvSpPr>
        <p:spPr bwMode="auto">
          <a:xfrm>
            <a:off x="5508625" y="2636838"/>
            <a:ext cx="503238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9" name="Line 2201"/>
          <p:cNvSpPr>
            <a:spLocks noChangeShapeType="1"/>
          </p:cNvSpPr>
          <p:nvPr/>
        </p:nvSpPr>
        <p:spPr bwMode="auto">
          <a:xfrm>
            <a:off x="7019925" y="4076700"/>
            <a:ext cx="503238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0" name="Line 2202"/>
          <p:cNvSpPr>
            <a:spLocks noChangeShapeType="1"/>
          </p:cNvSpPr>
          <p:nvPr/>
        </p:nvSpPr>
        <p:spPr bwMode="auto">
          <a:xfrm>
            <a:off x="7524750" y="2636838"/>
            <a:ext cx="5048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1" name="Line 2203"/>
          <p:cNvSpPr>
            <a:spLocks noChangeShapeType="1"/>
          </p:cNvSpPr>
          <p:nvPr/>
        </p:nvSpPr>
        <p:spPr bwMode="auto">
          <a:xfrm>
            <a:off x="5076825" y="4076700"/>
            <a:ext cx="430213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2" name="Line 2204"/>
          <p:cNvSpPr>
            <a:spLocks noChangeShapeType="1"/>
          </p:cNvSpPr>
          <p:nvPr/>
        </p:nvSpPr>
        <p:spPr bwMode="auto">
          <a:xfrm>
            <a:off x="8027988" y="4076700"/>
            <a:ext cx="3603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3" name="Text Box 2205"/>
          <p:cNvSpPr txBox="1">
            <a:spLocks noChangeArrowheads="1"/>
          </p:cNvSpPr>
          <p:nvPr/>
        </p:nvSpPr>
        <p:spPr bwMode="auto">
          <a:xfrm>
            <a:off x="6227763" y="2419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10284" name="Text Box 2206"/>
          <p:cNvSpPr txBox="1">
            <a:spLocks noChangeArrowheads="1"/>
          </p:cNvSpPr>
          <p:nvPr/>
        </p:nvSpPr>
        <p:spPr bwMode="auto">
          <a:xfrm>
            <a:off x="6516688" y="3789363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Symbol" pitchFamily="18" charset="2"/>
              </a:rPr>
              <a:t>1</a:t>
            </a:r>
            <a:endParaRPr lang="en-US" altLang="zh-CN" sz="2400" dirty="0"/>
          </a:p>
        </p:txBody>
      </p:sp>
      <p:grpSp>
        <p:nvGrpSpPr>
          <p:cNvPr id="4" name="Group 2246"/>
          <p:cNvGrpSpPr>
            <a:grpSpLocks/>
          </p:cNvGrpSpPr>
          <p:nvPr/>
        </p:nvGrpSpPr>
        <p:grpSpPr bwMode="auto">
          <a:xfrm>
            <a:off x="5364164" y="2468566"/>
            <a:ext cx="2339975" cy="382588"/>
            <a:chOff x="3334" y="1555"/>
            <a:chExt cx="1474" cy="241"/>
          </a:xfrm>
        </p:grpSpPr>
        <p:graphicFrame>
          <p:nvGraphicFramePr>
            <p:cNvPr id="10257" name="Object 2239"/>
            <p:cNvGraphicFramePr>
              <a:graphicFrameLocks noChangeAspect="1"/>
            </p:cNvGraphicFramePr>
            <p:nvPr/>
          </p:nvGraphicFramePr>
          <p:xfrm>
            <a:off x="3334" y="1570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5" name="Equation" r:id="rId29" imgW="127080" imgH="127080" progId="Equation.3">
                    <p:embed/>
                  </p:oleObj>
                </mc:Choice>
                <mc:Fallback>
                  <p:oleObj name="Equation" r:id="rId29" imgW="127080" imgH="12708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570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2240"/>
            <p:cNvGraphicFramePr>
              <a:graphicFrameLocks noChangeAspect="1"/>
            </p:cNvGraphicFramePr>
            <p:nvPr/>
          </p:nvGraphicFramePr>
          <p:xfrm>
            <a:off x="3969" y="1570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" name="Equation" r:id="rId31" imgW="127080" imgH="127080" progId="Equation.3">
                    <p:embed/>
                  </p:oleObj>
                </mc:Choice>
                <mc:Fallback>
                  <p:oleObj name="Equation" r:id="rId31" imgW="127080" imgH="12708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570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22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790846"/>
                </p:ext>
              </p:extLst>
            </p:nvPr>
          </p:nvGraphicFramePr>
          <p:xfrm>
            <a:off x="4582" y="1555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" name="Equation" r:id="rId33" imgW="127080" imgH="127080" progId="Equation.3">
                    <p:embed/>
                  </p:oleObj>
                </mc:Choice>
                <mc:Fallback>
                  <p:oleObj name="Equation" r:id="rId33" imgW="127080" imgH="12708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" y="1555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50"/>
          <p:cNvGrpSpPr>
            <a:grpSpLocks/>
          </p:cNvGrpSpPr>
          <p:nvPr/>
        </p:nvGrpSpPr>
        <p:grpSpPr bwMode="auto">
          <a:xfrm>
            <a:off x="5867400" y="3933825"/>
            <a:ext cx="2374900" cy="358775"/>
            <a:chOff x="3696" y="2478"/>
            <a:chExt cx="1496" cy="226"/>
          </a:xfrm>
        </p:grpSpPr>
        <p:graphicFrame>
          <p:nvGraphicFramePr>
            <p:cNvPr id="10254" name="Object 2242"/>
            <p:cNvGraphicFramePr>
              <a:graphicFrameLocks noChangeAspect="1"/>
            </p:cNvGraphicFramePr>
            <p:nvPr/>
          </p:nvGraphicFramePr>
          <p:xfrm>
            <a:off x="3696" y="2478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" name="Equation" r:id="rId35" imgW="127080" imgH="127080" progId="Equation.3">
                    <p:embed/>
                  </p:oleObj>
                </mc:Choice>
                <mc:Fallback>
                  <p:oleObj name="Equation" r:id="rId35" imgW="127080" imgH="12708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78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2243"/>
            <p:cNvGraphicFramePr>
              <a:graphicFrameLocks noChangeAspect="1"/>
            </p:cNvGraphicFramePr>
            <p:nvPr/>
          </p:nvGraphicFramePr>
          <p:xfrm>
            <a:off x="4966" y="2478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" name="Equation" r:id="rId37" imgW="127080" imgH="127080" progId="Equation.3">
                    <p:embed/>
                  </p:oleObj>
                </mc:Choice>
                <mc:Fallback>
                  <p:oleObj name="Equation" r:id="rId37" imgW="127080" imgH="12708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" y="2478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2244"/>
            <p:cNvGraphicFramePr>
              <a:graphicFrameLocks noChangeAspect="1"/>
            </p:cNvGraphicFramePr>
            <p:nvPr/>
          </p:nvGraphicFramePr>
          <p:xfrm>
            <a:off x="4332" y="2478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" name="Equation" r:id="rId39" imgW="127080" imgH="127080" progId="Equation.3">
                    <p:embed/>
                  </p:oleObj>
                </mc:Choice>
                <mc:Fallback>
                  <p:oleObj name="Equation" r:id="rId39" imgW="127080" imgH="12708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478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4" grpId="0" autoUpdateAnimBg="0"/>
      <p:bldP spid="106599" grpId="0" autoUpdateAnimBg="0"/>
      <p:bldP spid="106605" grpId="0" autoUpdateAnimBg="0"/>
      <p:bldP spid="106608" grpId="0" autoUpdateAnimBg="0"/>
      <p:bldP spid="1066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51" name="Object 27"/>
          <p:cNvGraphicFramePr>
            <a:graphicFrameLocks noChangeAspect="1"/>
          </p:cNvGraphicFramePr>
          <p:nvPr/>
        </p:nvGraphicFramePr>
        <p:xfrm>
          <a:off x="755650" y="1052513"/>
          <a:ext cx="3886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3" imgW="1574117" imgH="406224" progId="Equation.3">
                  <p:embed/>
                </p:oleObj>
              </mc:Choice>
              <mc:Fallback>
                <p:oleObj name="Equation" r:id="rId3" imgW="1574117" imgH="406224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38862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5" name="Object 31"/>
          <p:cNvGraphicFramePr>
            <a:graphicFrameLocks noChangeAspect="1"/>
          </p:cNvGraphicFramePr>
          <p:nvPr/>
        </p:nvGraphicFramePr>
        <p:xfrm>
          <a:off x="4613275" y="1296988"/>
          <a:ext cx="669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公式" r:id="rId5" imgW="279279" imgH="203112" progId="Equation.3">
                  <p:embed/>
                </p:oleObj>
              </mc:Choice>
              <mc:Fallback>
                <p:oleObj name="公式" r:id="rId5" imgW="279279" imgH="203112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1296988"/>
                        <a:ext cx="6699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3733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计算傅里叶系数如下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mtClean="0"/>
          </a:p>
        </p:txBody>
      </p:sp>
      <p:graphicFrame>
        <p:nvGraphicFramePr>
          <p:cNvPr id="129062" name="Object 38"/>
          <p:cNvGraphicFramePr>
            <a:graphicFrameLocks noChangeAspect="1"/>
          </p:cNvGraphicFramePr>
          <p:nvPr/>
        </p:nvGraphicFramePr>
        <p:xfrm>
          <a:off x="5795963" y="1341438"/>
          <a:ext cx="20732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公式" r:id="rId7" imgW="863225" imgH="203112" progId="Equation.3">
                  <p:embed/>
                </p:oleObj>
              </mc:Choice>
              <mc:Fallback>
                <p:oleObj name="公式" r:id="rId7" imgW="863225" imgH="203112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41438"/>
                        <a:ext cx="207327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4" name="Object 40"/>
          <p:cNvGraphicFramePr>
            <a:graphicFrameLocks noChangeAspect="1"/>
          </p:cNvGraphicFramePr>
          <p:nvPr/>
        </p:nvGraphicFramePr>
        <p:xfrm>
          <a:off x="4572000" y="2003425"/>
          <a:ext cx="296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公式" r:id="rId9" imgW="37764000" imgH="12992040" progId="Equation.3">
                  <p:embed/>
                </p:oleObj>
              </mc:Choice>
              <mc:Fallback>
                <p:oleObj name="公式" r:id="rId9" imgW="37764000" imgH="129920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03425"/>
                        <a:ext cx="29622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5" name="Object 41"/>
          <p:cNvGraphicFramePr>
            <a:graphicFrameLocks noChangeAspect="1"/>
          </p:cNvGraphicFramePr>
          <p:nvPr/>
        </p:nvGraphicFramePr>
        <p:xfrm>
          <a:off x="1042988" y="3141663"/>
          <a:ext cx="22891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公式" r:id="rId11" imgW="30858480" imgH="12992040" progId="Equation.3">
                  <p:embed/>
                </p:oleObj>
              </mc:Choice>
              <mc:Fallback>
                <p:oleObj name="公式" r:id="rId11" imgW="30858480" imgH="129920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228917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6" name="Object 42"/>
          <p:cNvGraphicFramePr>
            <a:graphicFrameLocks noChangeAspect="1"/>
          </p:cNvGraphicFramePr>
          <p:nvPr/>
        </p:nvGraphicFramePr>
        <p:xfrm>
          <a:off x="6372225" y="2708275"/>
          <a:ext cx="2139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13" imgW="29639880" imgH="7302600" progId="Equation.3">
                  <p:embed/>
                </p:oleObj>
              </mc:Choice>
              <mc:Fallback>
                <p:oleObj name="Equation" r:id="rId13" imgW="29639880" imgH="7302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708275"/>
                        <a:ext cx="21399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7" name="Object 43"/>
          <p:cNvGraphicFramePr>
            <a:graphicFrameLocks noChangeAspect="1"/>
          </p:cNvGraphicFramePr>
          <p:nvPr/>
        </p:nvGraphicFramePr>
        <p:xfrm>
          <a:off x="3348038" y="3141663"/>
          <a:ext cx="2743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Equation" r:id="rId15" imgW="35326800" imgH="12992040" progId="Equation.3">
                  <p:embed/>
                </p:oleObj>
              </mc:Choice>
              <mc:Fallback>
                <p:oleObj name="Equation" r:id="rId15" imgW="35326800" imgH="12992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141663"/>
                        <a:ext cx="27432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8" name="Object 44"/>
          <p:cNvGraphicFramePr>
            <a:graphicFrameLocks noChangeAspect="1"/>
          </p:cNvGraphicFramePr>
          <p:nvPr/>
        </p:nvGraphicFramePr>
        <p:xfrm>
          <a:off x="6084888" y="3141663"/>
          <a:ext cx="28194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Equation" r:id="rId17" imgW="35732880" imgH="13804920" progId="Equation.3">
                  <p:embed/>
                </p:oleObj>
              </mc:Choice>
              <mc:Fallback>
                <p:oleObj name="Equation" r:id="rId17" imgW="35732880" imgH="1380492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141663"/>
                        <a:ext cx="2819400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9" name="Object 45"/>
          <p:cNvGraphicFramePr>
            <a:graphicFrameLocks noChangeAspect="1"/>
          </p:cNvGraphicFramePr>
          <p:nvPr/>
        </p:nvGraphicFramePr>
        <p:xfrm>
          <a:off x="1071563" y="4457700"/>
          <a:ext cx="8302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Equation" r:id="rId19" imgW="10548360" imgH="15024240" progId="Equation.3">
                  <p:embed/>
                </p:oleObj>
              </mc:Choice>
              <mc:Fallback>
                <p:oleObj name="Equation" r:id="rId19" imgW="10548360" imgH="150242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457700"/>
                        <a:ext cx="830262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2" name="Object 48"/>
          <p:cNvGraphicFramePr>
            <a:graphicFrameLocks noChangeAspect="1"/>
          </p:cNvGraphicFramePr>
          <p:nvPr/>
        </p:nvGraphicFramePr>
        <p:xfrm>
          <a:off x="3128963" y="5295900"/>
          <a:ext cx="2743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Equation" r:id="rId21" imgW="36138960" imgH="6896160" progId="Equation.3">
                  <p:embed/>
                </p:oleObj>
              </mc:Choice>
              <mc:Fallback>
                <p:oleObj name="Equation" r:id="rId21" imgW="36138960" imgH="6896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295900"/>
                        <a:ext cx="27432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3" name="Object 49"/>
          <p:cNvGraphicFramePr>
            <a:graphicFrameLocks noChangeAspect="1"/>
          </p:cNvGraphicFramePr>
          <p:nvPr/>
        </p:nvGraphicFramePr>
        <p:xfrm>
          <a:off x="1763713" y="5302250"/>
          <a:ext cx="500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公式" r:id="rId23" imgW="190417" imgH="203112" progId="Equation.3">
                  <p:embed/>
                </p:oleObj>
              </mc:Choice>
              <mc:Fallback>
                <p:oleObj name="公式" r:id="rId23" imgW="190417" imgH="203112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02250"/>
                        <a:ext cx="5000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714375" y="2000250"/>
          <a:ext cx="38417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公式" r:id="rId25" imgW="1600200" imgH="406400" progId="Equation.3">
                  <p:embed/>
                </p:oleObj>
              </mc:Choice>
              <mc:Fallback>
                <p:oleObj name="公式" r:id="rId25" imgW="1600200" imgH="4064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00250"/>
                        <a:ext cx="38417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2"/>
          <p:cNvGraphicFramePr>
            <a:graphicFrameLocks noChangeAspect="1"/>
          </p:cNvGraphicFramePr>
          <p:nvPr/>
        </p:nvGraphicFramePr>
        <p:xfrm>
          <a:off x="1643063" y="4143375"/>
          <a:ext cx="7937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公式" r:id="rId27" imgW="330057" imgH="431613" progId="Equation.3">
                  <p:embed/>
                </p:oleObj>
              </mc:Choice>
              <mc:Fallback>
                <p:oleObj name="公式" r:id="rId27" imgW="330057" imgH="431613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143375"/>
                        <a:ext cx="7937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3"/>
          <p:cNvGraphicFramePr>
            <a:graphicFrameLocks noChangeAspect="1"/>
          </p:cNvGraphicFramePr>
          <p:nvPr/>
        </p:nvGraphicFramePr>
        <p:xfrm>
          <a:off x="2928938" y="4429125"/>
          <a:ext cx="2590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公式" r:id="rId29" imgW="1079032" imgH="215806" progId="Equation.3">
                  <p:embed/>
                </p:oleObj>
              </mc:Choice>
              <mc:Fallback>
                <p:oleObj name="公式" r:id="rId29" imgW="1079032" imgH="215806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29125"/>
                        <a:ext cx="25908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2322513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于是，</a:t>
            </a:r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1979613" y="333375"/>
          <a:ext cx="2209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3375"/>
                        <a:ext cx="22098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547688" y="2828925"/>
            <a:ext cx="677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将所求得的 </a:t>
            </a:r>
            <a:r>
              <a:rPr lang="en-US" altLang="zh-CN"/>
              <a:t>Fourier </a:t>
            </a:r>
            <a:r>
              <a:rPr lang="zh-CN" altLang="en-US"/>
              <a:t>系数代入 </a:t>
            </a:r>
            <a:r>
              <a:rPr lang="en-US" altLang="zh-CN"/>
              <a:t>Fourier </a:t>
            </a:r>
            <a:r>
              <a:rPr lang="zh-CN" altLang="en-US"/>
              <a:t>级数</a:t>
            </a:r>
          </a:p>
        </p:txBody>
      </p:sp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395288" y="4581525"/>
          <a:ext cx="8153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5" imgW="3594100" imgH="406400" progId="Equation.3">
                  <p:embed/>
                </p:oleObj>
              </mc:Choice>
              <mc:Fallback>
                <p:oleObj name="Equation" r:id="rId5" imgW="3594100" imgH="406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8153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1692275" y="5661025"/>
          <a:ext cx="6791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公式" r:id="rId7" imgW="2425700" imgH="203200" progId="Equation.3">
                  <p:embed/>
                </p:oleObj>
              </mc:Choice>
              <mc:Fallback>
                <p:oleObj name="公式" r:id="rId7" imgW="2425700" imgH="203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661025"/>
                        <a:ext cx="67913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700088" y="3362325"/>
          <a:ext cx="6324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9" imgW="2578100" imgH="419100" progId="Equation.3">
                  <p:embed/>
                </p:oleObj>
              </mc:Choice>
              <mc:Fallback>
                <p:oleObj name="Equation" r:id="rId9" imgW="2578100" imgH="4191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362325"/>
                        <a:ext cx="63246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7481888" y="3590925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graphicFrame>
        <p:nvGraphicFramePr>
          <p:cNvPr id="138262" name="Object 22"/>
          <p:cNvGraphicFramePr>
            <a:graphicFrameLocks noChangeAspect="1"/>
          </p:cNvGraphicFramePr>
          <p:nvPr/>
        </p:nvGraphicFramePr>
        <p:xfrm>
          <a:off x="1357313" y="1000125"/>
          <a:ext cx="4729162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公式" r:id="rId11" imgW="60104880" imgH="20307240" progId="Equation.3">
                  <p:embed/>
                </p:oleObj>
              </mc:Choice>
              <mc:Fallback>
                <p:oleObj name="公式" r:id="rId11" imgW="60104880" imgH="203072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000125"/>
                        <a:ext cx="4729162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2" grpId="0" autoUpdateAnimBg="0"/>
      <p:bldP spid="1382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90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13339" name="Group 101"/>
          <p:cNvGrpSpPr>
            <a:grpSpLocks/>
          </p:cNvGrpSpPr>
          <p:nvPr/>
        </p:nvGrpSpPr>
        <p:grpSpPr bwMode="auto">
          <a:xfrm>
            <a:off x="228600" y="228600"/>
            <a:ext cx="8686800" cy="3033713"/>
            <a:chOff x="144" y="144"/>
            <a:chExt cx="5472" cy="1911"/>
          </a:xfrm>
        </p:grpSpPr>
        <p:sp>
          <p:nvSpPr>
            <p:cNvPr id="13360" name="Rectangle 64"/>
            <p:cNvSpPr>
              <a:spLocks noChangeArrowheads="1"/>
            </p:cNvSpPr>
            <p:nvPr/>
          </p:nvSpPr>
          <p:spPr bwMode="auto">
            <a:xfrm>
              <a:off x="720" y="144"/>
              <a:ext cx="489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/>
                <a:t>设</a:t>
              </a:r>
              <a:r>
                <a:rPr lang="zh-CN" altLang="en-US" i="1"/>
                <a:t>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 </a:t>
              </a:r>
              <a:r>
                <a:rPr lang="zh-CN" altLang="en-US"/>
                <a:t>是周期为 </a:t>
              </a:r>
              <a:r>
                <a:rPr lang="en-US" altLang="zh-CN"/>
                <a:t>2</a:t>
              </a:r>
              <a:r>
                <a:rPr lang="en-US" altLang="zh-CN">
                  <a:sym typeface="Symbol" pitchFamily="18" charset="2"/>
                </a:rPr>
                <a:t> </a:t>
              </a:r>
              <a:r>
                <a:rPr lang="zh-CN" altLang="en-US">
                  <a:sym typeface="Symbol" pitchFamily="18" charset="2"/>
                </a:rPr>
                <a:t>的周期函数 </a:t>
              </a:r>
              <a:r>
                <a:rPr lang="en-US" altLang="zh-CN">
                  <a:sym typeface="Symbol" pitchFamily="18" charset="2"/>
                </a:rPr>
                <a:t>,</a:t>
              </a:r>
              <a:r>
                <a:rPr lang="zh-CN" altLang="en-US">
                  <a:sym typeface="Symbol" pitchFamily="18" charset="2"/>
                </a:rPr>
                <a:t>它在 </a:t>
              </a:r>
              <a:r>
                <a:rPr lang="en-US" altLang="zh-CN"/>
                <a:t>[</a:t>
              </a:r>
              <a:r>
                <a:rPr lang="en-US" altLang="zh-CN">
                  <a:sym typeface="Symbol" pitchFamily="18" charset="2"/>
                </a:rPr>
                <a:t>, ) </a:t>
              </a:r>
              <a:r>
                <a:rPr lang="zh-CN" altLang="en-US">
                  <a:sym typeface="Symbol" pitchFamily="18" charset="2"/>
                </a:rPr>
                <a:t>上</a:t>
              </a:r>
            </a:p>
          </p:txBody>
        </p:sp>
        <p:sp>
          <p:nvSpPr>
            <p:cNvPr id="13361" name="Text Box 65"/>
            <p:cNvSpPr txBox="1">
              <a:spLocks noChangeArrowheads="1"/>
            </p:cNvSpPr>
            <p:nvPr/>
          </p:nvSpPr>
          <p:spPr bwMode="auto">
            <a:xfrm>
              <a:off x="144" y="528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ym typeface="Symbol" pitchFamily="18" charset="2"/>
                </a:rPr>
                <a:t>的表达式为</a:t>
              </a:r>
            </a:p>
          </p:txBody>
        </p:sp>
        <p:sp>
          <p:nvSpPr>
            <p:cNvPr id="13362" name="Text Box 68"/>
            <p:cNvSpPr txBox="1">
              <a:spLocks noChangeArrowheads="1"/>
            </p:cNvSpPr>
            <p:nvPr/>
          </p:nvSpPr>
          <p:spPr bwMode="auto">
            <a:xfrm>
              <a:off x="192" y="172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将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 </a:t>
              </a:r>
              <a:r>
                <a:rPr lang="zh-CN" altLang="en-US"/>
                <a:t>展成傅</a:t>
              </a:r>
              <a:r>
                <a:rPr lang="zh-CN" altLang="en-US">
                  <a:sym typeface="Symbol" pitchFamily="18" charset="2"/>
                </a:rPr>
                <a:t>里</a:t>
              </a:r>
              <a:r>
                <a:rPr lang="zh-CN" altLang="en-US"/>
                <a:t>叶级数</a:t>
              </a:r>
              <a:r>
                <a:rPr lang="en-US" altLang="zh-CN"/>
                <a:t>.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107614" name="Text Box 94"/>
          <p:cNvSpPr txBox="1">
            <a:spLocks noChangeArrowheads="1"/>
          </p:cNvSpPr>
          <p:nvPr/>
        </p:nvSpPr>
        <p:spPr bwMode="auto">
          <a:xfrm>
            <a:off x="288925" y="3473450"/>
            <a:ext cx="161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107615" name="Text Box 95"/>
          <p:cNvSpPr txBox="1">
            <a:spLocks noChangeArrowheads="1"/>
          </p:cNvSpPr>
          <p:nvPr/>
        </p:nvSpPr>
        <p:spPr bwMode="auto">
          <a:xfrm>
            <a:off x="990600" y="3429000"/>
            <a:ext cx="6461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显然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满足收敛定理的条件，</a:t>
            </a:r>
          </a:p>
        </p:txBody>
      </p:sp>
      <p:graphicFrame>
        <p:nvGraphicFramePr>
          <p:cNvPr id="107616" name="Object 96"/>
          <p:cNvGraphicFramePr>
            <a:graphicFrameLocks noChangeAspect="1"/>
          </p:cNvGraphicFramePr>
          <p:nvPr/>
        </p:nvGraphicFramePr>
        <p:xfrm>
          <a:off x="838200" y="4114800"/>
          <a:ext cx="78089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Equation" r:id="rId3" imgW="105193080" imgH="7302600" progId="Equation.3">
                  <p:embed/>
                </p:oleObj>
              </mc:Choice>
              <mc:Fallback>
                <p:oleObj name="Equation" r:id="rId3" imgW="105193080" imgH="7302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4800"/>
                        <a:ext cx="780891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17" name="Text Box 97"/>
          <p:cNvSpPr txBox="1">
            <a:spLocks noChangeArrowheads="1"/>
          </p:cNvSpPr>
          <p:nvPr/>
        </p:nvSpPr>
        <p:spPr bwMode="auto">
          <a:xfrm>
            <a:off x="762000" y="4800600"/>
            <a:ext cx="625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在这些不连续点</a:t>
            </a:r>
            <a:r>
              <a:rPr lang="zh-CN" altLang="en-US" dirty="0" smtClean="0"/>
              <a:t>处级数收敛</a:t>
            </a:r>
            <a:r>
              <a:rPr lang="zh-CN" altLang="en-US" dirty="0"/>
              <a:t>于</a:t>
            </a:r>
          </a:p>
        </p:txBody>
      </p:sp>
      <p:graphicFrame>
        <p:nvGraphicFramePr>
          <p:cNvPr id="107618" name="Object 98"/>
          <p:cNvGraphicFramePr>
            <a:graphicFrameLocks noChangeAspect="1"/>
          </p:cNvGraphicFramePr>
          <p:nvPr/>
        </p:nvGraphicFramePr>
        <p:xfrm>
          <a:off x="827088" y="5445125"/>
          <a:ext cx="24987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公式" r:id="rId5" imgW="1079500" imgH="419100" progId="Equation.3">
                  <p:embed/>
                </p:oleObj>
              </mc:Choice>
              <mc:Fallback>
                <p:oleObj name="公式" r:id="rId5" imgW="1079500" imgH="4191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45125"/>
                        <a:ext cx="2498725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19" name="Object 99"/>
          <p:cNvGraphicFramePr>
            <a:graphicFrameLocks noChangeAspect="1"/>
          </p:cNvGraphicFramePr>
          <p:nvPr/>
        </p:nvGraphicFramePr>
        <p:xfrm>
          <a:off x="3429000" y="5486400"/>
          <a:ext cx="160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Equation" r:id="rId7" imgW="710891" imgH="406224" progId="Equation.3">
                  <p:embed/>
                </p:oleObj>
              </mc:Choice>
              <mc:Fallback>
                <p:oleObj name="Equation" r:id="rId7" imgW="710891" imgH="406224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1600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0" name="Object 100"/>
          <p:cNvGraphicFramePr>
            <a:graphicFrameLocks noChangeAspect="1"/>
          </p:cNvGraphicFramePr>
          <p:nvPr/>
        </p:nvGraphicFramePr>
        <p:xfrm>
          <a:off x="5105400" y="5486400"/>
          <a:ext cx="9128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Equation" r:id="rId9" imgW="914400" imgH="825500" progId="Equation.3">
                  <p:embed/>
                </p:oleObj>
              </mc:Choice>
              <mc:Fallback>
                <p:oleObj name="Equation" r:id="rId9" imgW="914400" imgH="8255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86400"/>
                        <a:ext cx="91281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427538" y="981075"/>
            <a:ext cx="4498975" cy="1612900"/>
            <a:chOff x="2785" y="692"/>
            <a:chExt cx="2834" cy="1016"/>
          </a:xfrm>
        </p:grpSpPr>
        <p:graphicFrame>
          <p:nvGraphicFramePr>
            <p:cNvPr id="13332" name="Object 50"/>
            <p:cNvGraphicFramePr>
              <a:graphicFrameLocks noChangeAspect="1"/>
            </p:cNvGraphicFramePr>
            <p:nvPr/>
          </p:nvGraphicFramePr>
          <p:xfrm>
            <a:off x="5473" y="11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8" name="Equation" r:id="rId11" imgW="7299000" imgH="7709040" progId="Equation.3">
                    <p:embed/>
                  </p:oleObj>
                </mc:Choice>
                <mc:Fallback>
                  <p:oleObj name="Equation" r:id="rId11" imgW="7299000" imgH="770904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3" y="11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51"/>
            <p:cNvGraphicFramePr>
              <a:graphicFrameLocks noChangeAspect="1"/>
            </p:cNvGraphicFramePr>
            <p:nvPr/>
          </p:nvGraphicFramePr>
          <p:xfrm>
            <a:off x="4085" y="6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9" name="Equation" r:id="rId13" imgW="7705080" imgH="10147320" progId="Equation.3">
                    <p:embed/>
                  </p:oleObj>
                </mc:Choice>
                <mc:Fallback>
                  <p:oleObj name="Equation" r:id="rId13" imgW="7705080" imgH="1014732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6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5" name="Line 53"/>
            <p:cNvSpPr>
              <a:spLocks noChangeShapeType="1"/>
            </p:cNvSpPr>
            <p:nvPr/>
          </p:nvSpPr>
          <p:spPr bwMode="auto">
            <a:xfrm>
              <a:off x="2785" y="1131"/>
              <a:ext cx="28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54"/>
            <p:cNvSpPr>
              <a:spLocks noChangeShapeType="1"/>
            </p:cNvSpPr>
            <p:nvPr/>
          </p:nvSpPr>
          <p:spPr bwMode="auto">
            <a:xfrm>
              <a:off x="3699" y="113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Line 55"/>
            <p:cNvSpPr>
              <a:spLocks noChangeShapeType="1"/>
            </p:cNvSpPr>
            <p:nvPr/>
          </p:nvSpPr>
          <p:spPr bwMode="auto">
            <a:xfrm flipH="1">
              <a:off x="3699" y="1132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56"/>
            <p:cNvSpPr>
              <a:spLocks noChangeShapeType="1"/>
            </p:cNvSpPr>
            <p:nvPr/>
          </p:nvSpPr>
          <p:spPr bwMode="auto">
            <a:xfrm flipV="1">
              <a:off x="4035" y="700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Line 57"/>
            <p:cNvSpPr>
              <a:spLocks noChangeShapeType="1"/>
            </p:cNvSpPr>
            <p:nvPr/>
          </p:nvSpPr>
          <p:spPr bwMode="auto">
            <a:xfrm>
              <a:off x="4035" y="1132"/>
              <a:ext cx="33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4" name="Object 61"/>
            <p:cNvGraphicFramePr>
              <a:graphicFrameLocks noChangeAspect="1"/>
            </p:cNvGraphicFramePr>
            <p:nvPr/>
          </p:nvGraphicFramePr>
          <p:xfrm>
            <a:off x="3591" y="1019"/>
            <a:ext cx="127" cy="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0" name="Equation" r:id="rId15" imgW="7705080" imgH="2832120" progId="Equation.3">
                    <p:embed/>
                  </p:oleObj>
                </mc:Choice>
                <mc:Fallback>
                  <p:oleObj name="Equation" r:id="rId15" imgW="7705080" imgH="283212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1019"/>
                          <a:ext cx="127" cy="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62"/>
            <p:cNvGraphicFramePr>
              <a:graphicFrameLocks noChangeAspect="1"/>
            </p:cNvGraphicFramePr>
            <p:nvPr/>
          </p:nvGraphicFramePr>
          <p:xfrm>
            <a:off x="3687" y="95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1" name="Equation" r:id="rId17" imgW="7705080" imgH="7709040" progId="Equation.3">
                    <p:embed/>
                  </p:oleObj>
                </mc:Choice>
                <mc:Fallback>
                  <p:oleObj name="Equation" r:id="rId17" imgW="7705080" imgH="770904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956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63"/>
            <p:cNvGraphicFramePr>
              <a:graphicFrameLocks noChangeAspect="1"/>
            </p:cNvGraphicFramePr>
            <p:nvPr/>
          </p:nvGraphicFramePr>
          <p:xfrm>
            <a:off x="4313" y="95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2" name="Equation" r:id="rId19" imgW="304560" imgH="304920" progId="Equation.3">
                    <p:embed/>
                  </p:oleObj>
                </mc:Choice>
                <mc:Fallback>
                  <p:oleObj name="Equation" r:id="rId19" imgW="304560" imgH="30492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956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02"/>
            <p:cNvGraphicFramePr>
              <a:graphicFrameLocks noChangeAspect="1"/>
            </p:cNvGraphicFramePr>
            <p:nvPr/>
          </p:nvGraphicFramePr>
          <p:xfrm>
            <a:off x="4224" y="100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3" name="Equation" r:id="rId21" imgW="3236760" imgH="3238560" progId="Equation.3">
                    <p:embed/>
                  </p:oleObj>
                </mc:Choice>
                <mc:Fallback>
                  <p:oleObj name="Equation" r:id="rId21" imgW="3236760" imgH="323856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08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4429125" y="1343025"/>
            <a:ext cx="4167188" cy="1035050"/>
            <a:chOff x="2784" y="720"/>
            <a:chExt cx="2625" cy="652"/>
          </a:xfrm>
        </p:grpSpPr>
        <p:graphicFrame>
          <p:nvGraphicFramePr>
            <p:cNvPr id="13319" name="Object 71"/>
            <p:cNvGraphicFramePr>
              <a:graphicFrameLocks noChangeAspect="1"/>
            </p:cNvGraphicFramePr>
            <p:nvPr/>
          </p:nvGraphicFramePr>
          <p:xfrm>
            <a:off x="4561" y="720"/>
            <a:ext cx="12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4" name="Equation" r:id="rId23" imgW="6892560" imgH="9740880" progId="Equation.3">
                    <p:embed/>
                  </p:oleObj>
                </mc:Choice>
                <mc:Fallback>
                  <p:oleObj name="Equation" r:id="rId23" imgW="6892560" imgH="974088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720"/>
                          <a:ext cx="129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72"/>
            <p:cNvGraphicFramePr>
              <a:graphicFrameLocks noChangeAspect="1"/>
            </p:cNvGraphicFramePr>
            <p:nvPr/>
          </p:nvGraphicFramePr>
          <p:xfrm>
            <a:off x="4993" y="726"/>
            <a:ext cx="11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5" name="Equation" r:id="rId25" imgW="6080400" imgH="10147320" progId="Equation.3">
                    <p:embed/>
                  </p:oleObj>
                </mc:Choice>
                <mc:Fallback>
                  <p:oleObj name="Equation" r:id="rId25" imgW="6080400" imgH="1014732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3" y="726"/>
                          <a:ext cx="11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5" name="Line 74"/>
            <p:cNvSpPr>
              <a:spLocks noChangeShapeType="1"/>
            </p:cNvSpPr>
            <p:nvPr/>
          </p:nvSpPr>
          <p:spPr bwMode="auto">
            <a:xfrm>
              <a:off x="3009" y="928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75"/>
            <p:cNvSpPr>
              <a:spLocks noChangeShapeType="1"/>
            </p:cNvSpPr>
            <p:nvPr/>
          </p:nvSpPr>
          <p:spPr bwMode="auto">
            <a:xfrm flipH="1">
              <a:off x="4369" y="939"/>
              <a:ext cx="0" cy="4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76"/>
            <p:cNvSpPr>
              <a:spLocks noChangeShapeType="1"/>
            </p:cNvSpPr>
            <p:nvPr/>
          </p:nvSpPr>
          <p:spPr bwMode="auto">
            <a:xfrm flipH="1">
              <a:off x="4377" y="929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77"/>
            <p:cNvSpPr>
              <a:spLocks noChangeShapeType="1"/>
            </p:cNvSpPr>
            <p:nvPr/>
          </p:nvSpPr>
          <p:spPr bwMode="auto">
            <a:xfrm flipH="1">
              <a:off x="5073" y="929"/>
              <a:ext cx="0" cy="4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78"/>
            <p:cNvSpPr>
              <a:spLocks noChangeShapeType="1"/>
            </p:cNvSpPr>
            <p:nvPr/>
          </p:nvSpPr>
          <p:spPr bwMode="auto">
            <a:xfrm flipH="1">
              <a:off x="5073" y="940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50" name="Group 79"/>
            <p:cNvGrpSpPr>
              <a:grpSpLocks/>
            </p:cNvGrpSpPr>
            <p:nvPr/>
          </p:nvGrpSpPr>
          <p:grpSpPr bwMode="auto">
            <a:xfrm>
              <a:off x="3016" y="929"/>
              <a:ext cx="672" cy="432"/>
              <a:chOff x="3024" y="973"/>
              <a:chExt cx="672" cy="432"/>
            </a:xfrm>
          </p:grpSpPr>
          <p:sp>
            <p:nvSpPr>
              <p:cNvPr id="13353" name="Line 80"/>
              <p:cNvSpPr>
                <a:spLocks noChangeShapeType="1"/>
              </p:cNvSpPr>
              <p:nvPr/>
            </p:nvSpPr>
            <p:spPr bwMode="auto">
              <a:xfrm flipH="1">
                <a:off x="3024" y="973"/>
                <a:ext cx="336" cy="43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4" name="Line 81"/>
              <p:cNvSpPr>
                <a:spLocks noChangeShapeType="1"/>
              </p:cNvSpPr>
              <p:nvPr/>
            </p:nvSpPr>
            <p:spPr bwMode="auto">
              <a:xfrm>
                <a:off x="3360" y="97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1" name="Line 82"/>
            <p:cNvSpPr>
              <a:spLocks noChangeShapeType="1"/>
            </p:cNvSpPr>
            <p:nvPr/>
          </p:nvSpPr>
          <p:spPr bwMode="auto">
            <a:xfrm>
              <a:off x="4716" y="929"/>
              <a:ext cx="33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83"/>
            <p:cNvSpPr>
              <a:spLocks noChangeShapeType="1"/>
            </p:cNvSpPr>
            <p:nvPr/>
          </p:nvSpPr>
          <p:spPr bwMode="auto">
            <a:xfrm>
              <a:off x="2784" y="929"/>
              <a:ext cx="195" cy="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1" name="Object 86"/>
            <p:cNvGraphicFramePr>
              <a:graphicFrameLocks noChangeAspect="1"/>
            </p:cNvGraphicFramePr>
            <p:nvPr/>
          </p:nvGraphicFramePr>
          <p:xfrm>
            <a:off x="2912" y="727"/>
            <a:ext cx="113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6" name="Equation" r:id="rId27" imgW="241200" imgH="406440" progId="Equation.3">
                    <p:embed/>
                  </p:oleObj>
                </mc:Choice>
                <mc:Fallback>
                  <p:oleObj name="Equation" r:id="rId27" imgW="241200" imgH="40644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" y="727"/>
                          <a:ext cx="113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87"/>
            <p:cNvGraphicFramePr>
              <a:graphicFrameLocks noChangeAspect="1"/>
            </p:cNvGraphicFramePr>
            <p:nvPr/>
          </p:nvGraphicFramePr>
          <p:xfrm>
            <a:off x="3261" y="720"/>
            <a:ext cx="12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7" name="Equation" r:id="rId29" imgW="279360" imgH="393840" progId="Equation.3">
                    <p:embed/>
                  </p:oleObj>
                </mc:Choice>
                <mc:Fallback>
                  <p:oleObj name="Equation" r:id="rId29" imgW="279360" imgH="393840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1" y="720"/>
                          <a:ext cx="129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88"/>
            <p:cNvGraphicFramePr>
              <a:graphicFrameLocks noChangeAspect="1"/>
            </p:cNvGraphicFramePr>
            <p:nvPr/>
          </p:nvGraphicFramePr>
          <p:xfrm>
            <a:off x="2785" y="822"/>
            <a:ext cx="127" cy="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8" name="Equation" r:id="rId31" imgW="304560" imgH="101520" progId="Equation.3">
                    <p:embed/>
                  </p:oleObj>
                </mc:Choice>
                <mc:Fallback>
                  <p:oleObj name="Equation" r:id="rId31" imgW="304560" imgH="101520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822"/>
                          <a:ext cx="127" cy="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89"/>
            <p:cNvGraphicFramePr>
              <a:graphicFrameLocks noChangeAspect="1"/>
            </p:cNvGraphicFramePr>
            <p:nvPr/>
          </p:nvGraphicFramePr>
          <p:xfrm>
            <a:off x="3169" y="822"/>
            <a:ext cx="127" cy="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9" name="Equation" r:id="rId33" imgW="304560" imgH="101520" progId="Equation.3">
                    <p:embed/>
                  </p:oleObj>
                </mc:Choice>
                <mc:Fallback>
                  <p:oleObj name="Equation" r:id="rId33" imgW="304560" imgH="10152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822"/>
                          <a:ext cx="127" cy="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90"/>
            <p:cNvGraphicFramePr>
              <a:graphicFrameLocks noChangeAspect="1"/>
            </p:cNvGraphicFramePr>
            <p:nvPr/>
          </p:nvGraphicFramePr>
          <p:xfrm>
            <a:off x="3017" y="75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0" name="Equation" r:id="rId35" imgW="304560" imgH="304920" progId="Equation.3">
                    <p:embed/>
                  </p:oleObj>
                </mc:Choice>
                <mc:Fallback>
                  <p:oleObj name="Equation" r:id="rId35" imgW="304560" imgH="30492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756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91"/>
            <p:cNvGraphicFramePr>
              <a:graphicFrameLocks noChangeAspect="1"/>
            </p:cNvGraphicFramePr>
            <p:nvPr/>
          </p:nvGraphicFramePr>
          <p:xfrm>
            <a:off x="3353" y="75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1" name="Equation" r:id="rId37" imgW="304560" imgH="304920" progId="Equation.3">
                    <p:embed/>
                  </p:oleObj>
                </mc:Choice>
                <mc:Fallback>
                  <p:oleObj name="Equation" r:id="rId37" imgW="304560" imgH="30492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756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92"/>
            <p:cNvGraphicFramePr>
              <a:graphicFrameLocks noChangeAspect="1"/>
            </p:cNvGraphicFramePr>
            <p:nvPr/>
          </p:nvGraphicFramePr>
          <p:xfrm>
            <a:off x="4657" y="75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2" name="Equation" r:id="rId39" imgW="304560" imgH="304920" progId="Equation.3">
                    <p:embed/>
                  </p:oleObj>
                </mc:Choice>
                <mc:Fallback>
                  <p:oleObj name="Equation" r:id="rId39" imgW="304560" imgH="30492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7" y="756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93"/>
            <p:cNvGraphicFramePr>
              <a:graphicFrameLocks noChangeAspect="1"/>
            </p:cNvGraphicFramePr>
            <p:nvPr/>
          </p:nvGraphicFramePr>
          <p:xfrm>
            <a:off x="5089" y="75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3" name="Equation" r:id="rId41" imgW="304560" imgH="304920" progId="Equation.3">
                    <p:embed/>
                  </p:oleObj>
                </mc:Choice>
                <mc:Fallback>
                  <p:oleObj name="Equation" r:id="rId41" imgW="304560" imgH="304920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756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104"/>
            <p:cNvGraphicFramePr>
              <a:graphicFrameLocks noChangeAspect="1"/>
            </p:cNvGraphicFramePr>
            <p:nvPr/>
          </p:nvGraphicFramePr>
          <p:xfrm>
            <a:off x="3600" y="86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4" name="Equation" r:id="rId43" imgW="3236760" imgH="3238560" progId="Equation.3">
                    <p:embed/>
                  </p:oleObj>
                </mc:Choice>
                <mc:Fallback>
                  <p:oleObj name="Equation" r:id="rId43" imgW="3236760" imgH="3238560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864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105"/>
            <p:cNvGraphicFramePr>
              <a:graphicFrameLocks noChangeAspect="1"/>
            </p:cNvGraphicFramePr>
            <p:nvPr/>
          </p:nvGraphicFramePr>
          <p:xfrm>
            <a:off x="2928" y="86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5" name="Equation" r:id="rId45" imgW="127080" imgH="127080" progId="Equation.3">
                    <p:embed/>
                  </p:oleObj>
                </mc:Choice>
                <mc:Fallback>
                  <p:oleObj name="Equation" r:id="rId45" imgW="127080" imgH="127080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864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06"/>
            <p:cNvGraphicFramePr>
              <a:graphicFrameLocks noChangeAspect="1"/>
            </p:cNvGraphicFramePr>
            <p:nvPr/>
          </p:nvGraphicFramePr>
          <p:xfrm>
            <a:off x="4992" y="86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6" name="Equation" r:id="rId47" imgW="127080" imgH="127080" progId="Equation.3">
                    <p:embed/>
                  </p:oleObj>
                </mc:Choice>
                <mc:Fallback>
                  <p:oleObj name="Equation" r:id="rId47" imgW="127080" imgH="12708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864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85750" y="1428750"/>
          <a:ext cx="3879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7" name="公式" r:id="rId49" imgW="1587500" imgH="469900" progId="Equation.3">
                  <p:embed/>
                </p:oleObj>
              </mc:Choice>
              <mc:Fallback>
                <p:oleObj name="公式" r:id="rId49" imgW="1587500" imgH="4699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428750"/>
                        <a:ext cx="38798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14" grpId="0" autoUpdateAnimBg="0"/>
      <p:bldP spid="107615" grpId="0" autoUpdateAnimBg="0"/>
      <p:bldP spid="1076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5410200" y="381000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其和函数如图</a:t>
            </a:r>
            <a:r>
              <a:rPr lang="en-US" altLang="zh-CN"/>
              <a:t>.</a:t>
            </a:r>
          </a:p>
        </p:txBody>
      </p:sp>
      <p:sp>
        <p:nvSpPr>
          <p:cNvPr id="108570" name="Rectangle 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在其它点处连续，收敛于 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) .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1295400" y="1752600"/>
            <a:ext cx="3567113" cy="457200"/>
            <a:chOff x="816" y="1104"/>
            <a:chExt cx="2247" cy="288"/>
          </a:xfrm>
        </p:grpSpPr>
        <p:sp>
          <p:nvSpPr>
            <p:cNvPr id="14392" name="Text Box 67"/>
            <p:cNvSpPr txBox="1">
              <a:spLocks noChangeArrowheads="1"/>
            </p:cNvSpPr>
            <p:nvPr/>
          </p:nvSpPr>
          <p:spPr bwMode="auto">
            <a:xfrm>
              <a:off x="816" y="1104"/>
              <a:ext cx="1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4393" name="Text Box 68"/>
            <p:cNvSpPr txBox="1">
              <a:spLocks noChangeArrowheads="1"/>
            </p:cNvSpPr>
            <p:nvPr/>
          </p:nvSpPr>
          <p:spPr bwMode="auto">
            <a:xfrm>
              <a:off x="1536" y="1104"/>
              <a:ext cx="1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4394" name="Text Box 69"/>
            <p:cNvSpPr txBox="1">
              <a:spLocks noChangeArrowheads="1"/>
            </p:cNvSpPr>
            <p:nvPr/>
          </p:nvSpPr>
          <p:spPr bwMode="auto">
            <a:xfrm>
              <a:off x="2160" y="1104"/>
              <a:ext cx="1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4395" name="Text Box 70"/>
            <p:cNvSpPr txBox="1">
              <a:spLocks noChangeArrowheads="1"/>
            </p:cNvSpPr>
            <p:nvPr/>
          </p:nvSpPr>
          <p:spPr bwMode="auto">
            <a:xfrm>
              <a:off x="2880" y="1104"/>
              <a:ext cx="1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FF00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</p:grpSp>
      <p:sp>
        <p:nvSpPr>
          <p:cNvPr id="108617" name="Text Box 73"/>
          <p:cNvSpPr txBox="1">
            <a:spLocks noChangeArrowheads="1"/>
          </p:cNvSpPr>
          <p:nvPr/>
        </p:nvSpPr>
        <p:spPr bwMode="auto">
          <a:xfrm>
            <a:off x="457200" y="2819400"/>
            <a:ext cx="3487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下面计算傅里叶系数</a:t>
            </a:r>
            <a:r>
              <a:rPr lang="en-US" altLang="zh-CN"/>
              <a:t>.</a:t>
            </a:r>
          </a:p>
        </p:txBody>
      </p:sp>
      <p:graphicFrame>
        <p:nvGraphicFramePr>
          <p:cNvPr id="108618" name="Object 74"/>
          <p:cNvGraphicFramePr>
            <a:graphicFrameLocks noChangeAspect="1"/>
          </p:cNvGraphicFramePr>
          <p:nvPr/>
        </p:nvGraphicFramePr>
        <p:xfrm>
          <a:off x="609600" y="3429000"/>
          <a:ext cx="2971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8" name="Equation" r:id="rId3" imgW="38170080" imgH="12992040" progId="Equation.3">
                  <p:embed/>
                </p:oleObj>
              </mc:Choice>
              <mc:Fallback>
                <p:oleObj name="Equation" r:id="rId3" imgW="38170080" imgH="129920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29718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19" name="Object 75"/>
          <p:cNvGraphicFramePr>
            <a:graphicFrameLocks noChangeAspect="1"/>
          </p:cNvGraphicFramePr>
          <p:nvPr/>
        </p:nvGraphicFramePr>
        <p:xfrm>
          <a:off x="3517900" y="3429000"/>
          <a:ext cx="20320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9" name="Equation" r:id="rId5" imgW="25984080" imgH="12992040" progId="Equation.3">
                  <p:embed/>
                </p:oleObj>
              </mc:Choice>
              <mc:Fallback>
                <p:oleObj name="Equation" r:id="rId5" imgW="25984080" imgH="1299204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429000"/>
                        <a:ext cx="20320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0" name="Object 76"/>
          <p:cNvGraphicFramePr>
            <a:graphicFrameLocks noChangeAspect="1"/>
          </p:cNvGraphicFramePr>
          <p:nvPr/>
        </p:nvGraphicFramePr>
        <p:xfrm>
          <a:off x="7239000" y="3505200"/>
          <a:ext cx="9318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0" name="Equation" r:id="rId7" imgW="12579480" imgH="12992040" progId="Equation.3">
                  <p:embed/>
                </p:oleObj>
              </mc:Choice>
              <mc:Fallback>
                <p:oleObj name="Equation" r:id="rId7" imgW="12579480" imgH="1299204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05200"/>
                        <a:ext cx="9318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1" name="Object 77"/>
          <p:cNvGraphicFramePr>
            <a:graphicFrameLocks noChangeAspect="1"/>
          </p:cNvGraphicFramePr>
          <p:nvPr/>
        </p:nvGraphicFramePr>
        <p:xfrm>
          <a:off x="5486400" y="3352800"/>
          <a:ext cx="1752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1" name="Equation" r:id="rId9" imgW="24359400" imgH="16649640" progId="Equation.3">
                  <p:embed/>
                </p:oleObj>
              </mc:Choice>
              <mc:Fallback>
                <p:oleObj name="Equation" r:id="rId9" imgW="24359400" imgH="1664964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1752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2" name="Object 78"/>
          <p:cNvGraphicFramePr>
            <a:graphicFrameLocks noChangeAspect="1"/>
          </p:cNvGraphicFramePr>
          <p:nvPr/>
        </p:nvGraphicFramePr>
        <p:xfrm>
          <a:off x="4267200" y="4495800"/>
          <a:ext cx="2895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2" name="Equation" r:id="rId11" imgW="40607280" imgH="12992040" progId="Equation.3">
                  <p:embed/>
                </p:oleObj>
              </mc:Choice>
              <mc:Fallback>
                <p:oleObj name="Equation" r:id="rId11" imgW="40607280" imgH="1299204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895600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3" name="Object 79"/>
          <p:cNvGraphicFramePr>
            <a:graphicFrameLocks noChangeAspect="1"/>
          </p:cNvGraphicFramePr>
          <p:nvPr/>
        </p:nvGraphicFramePr>
        <p:xfrm>
          <a:off x="533400" y="4495800"/>
          <a:ext cx="3733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3" name="Equation" r:id="rId13" imgW="50762160" imgH="12992040" progId="Equation.3">
                  <p:embed/>
                </p:oleObj>
              </mc:Choice>
              <mc:Fallback>
                <p:oleObj name="Equation" r:id="rId13" imgW="50762160" imgH="129920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37338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6" name="Object 82"/>
          <p:cNvGraphicFramePr>
            <a:graphicFrameLocks noChangeAspect="1"/>
          </p:cNvGraphicFramePr>
          <p:nvPr/>
        </p:nvGraphicFramePr>
        <p:xfrm>
          <a:off x="1066800" y="5562600"/>
          <a:ext cx="2743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4" name="Equation" r:id="rId15" imgW="37764000" imgH="12992040" progId="Equation.3">
                  <p:embed/>
                </p:oleObj>
              </mc:Choice>
              <mc:Fallback>
                <p:oleObj name="Equation" r:id="rId15" imgW="37764000" imgH="1299204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27432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7" name="Object 83"/>
          <p:cNvGraphicFramePr>
            <a:graphicFrameLocks noChangeAspect="1"/>
          </p:cNvGraphicFramePr>
          <p:nvPr/>
        </p:nvGraphicFramePr>
        <p:xfrm>
          <a:off x="3810000" y="5562600"/>
          <a:ext cx="49260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" name="Equation" r:id="rId17" imgW="67822560" imgH="12992040" progId="Equation.3">
                  <p:embed/>
                </p:oleObj>
              </mc:Choice>
              <mc:Fallback>
                <p:oleObj name="Equation" r:id="rId17" imgW="67822560" imgH="1299204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0"/>
                        <a:ext cx="492601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1066800" y="990600"/>
            <a:ext cx="4575175" cy="1612900"/>
            <a:chOff x="2736" y="624"/>
            <a:chExt cx="2882" cy="1016"/>
          </a:xfrm>
        </p:grpSpPr>
        <p:grpSp>
          <p:nvGrpSpPr>
            <p:cNvPr id="14375" name="Group 84"/>
            <p:cNvGrpSpPr>
              <a:grpSpLocks/>
            </p:cNvGrpSpPr>
            <p:nvPr/>
          </p:nvGrpSpPr>
          <p:grpSpPr bwMode="auto">
            <a:xfrm>
              <a:off x="2784" y="624"/>
              <a:ext cx="2834" cy="1016"/>
              <a:chOff x="2785" y="692"/>
              <a:chExt cx="2834" cy="1016"/>
            </a:xfrm>
          </p:grpSpPr>
          <p:graphicFrame>
            <p:nvGraphicFramePr>
              <p:cNvPr id="14359" name="Object 85"/>
              <p:cNvGraphicFramePr>
                <a:graphicFrameLocks noChangeAspect="1"/>
              </p:cNvGraphicFramePr>
              <p:nvPr/>
            </p:nvGraphicFramePr>
            <p:xfrm>
              <a:off x="5473" y="11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16" name="Equation" r:id="rId19" imgW="291960" imgH="304920" progId="Equation.3">
                      <p:embed/>
                    </p:oleObj>
                  </mc:Choice>
                  <mc:Fallback>
                    <p:oleObj name="Equation" r:id="rId19" imgW="291960" imgH="304920" progId="Equation.3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3" y="11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0" name="Object 86"/>
              <p:cNvGraphicFramePr>
                <a:graphicFrameLocks noChangeAspect="1"/>
              </p:cNvGraphicFramePr>
              <p:nvPr/>
            </p:nvGraphicFramePr>
            <p:xfrm>
              <a:off x="4085" y="69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17" name="Equation" r:id="rId21" imgW="304560" imgH="406440" progId="Equation.3">
                      <p:embed/>
                    </p:oleObj>
                  </mc:Choice>
                  <mc:Fallback>
                    <p:oleObj name="Equation" r:id="rId21" imgW="304560" imgH="406440" progId="Equation.3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5" y="69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7" name="Line 87"/>
              <p:cNvSpPr>
                <a:spLocks noChangeShapeType="1"/>
              </p:cNvSpPr>
              <p:nvPr/>
            </p:nvSpPr>
            <p:spPr bwMode="auto">
              <a:xfrm>
                <a:off x="2785" y="1131"/>
                <a:ext cx="28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8" name="Line 88"/>
              <p:cNvSpPr>
                <a:spLocks noChangeShapeType="1"/>
              </p:cNvSpPr>
              <p:nvPr/>
            </p:nvSpPr>
            <p:spPr bwMode="auto">
              <a:xfrm>
                <a:off x="3699" y="113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9" name="Line 89"/>
              <p:cNvSpPr>
                <a:spLocks noChangeShapeType="1"/>
              </p:cNvSpPr>
              <p:nvPr/>
            </p:nvSpPr>
            <p:spPr bwMode="auto">
              <a:xfrm flipH="1">
                <a:off x="3699" y="1132"/>
                <a:ext cx="336" cy="43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0" name="Line 90"/>
              <p:cNvSpPr>
                <a:spLocks noChangeShapeType="1"/>
              </p:cNvSpPr>
              <p:nvPr/>
            </p:nvSpPr>
            <p:spPr bwMode="auto">
              <a:xfrm flipV="1">
                <a:off x="4035" y="700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1" name="Line 91"/>
              <p:cNvSpPr>
                <a:spLocks noChangeShapeType="1"/>
              </p:cNvSpPr>
              <p:nvPr/>
            </p:nvSpPr>
            <p:spPr bwMode="auto">
              <a:xfrm>
                <a:off x="4035" y="113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61" name="Object 92"/>
              <p:cNvGraphicFramePr>
                <a:graphicFrameLocks noChangeAspect="1"/>
              </p:cNvGraphicFramePr>
              <p:nvPr/>
            </p:nvGraphicFramePr>
            <p:xfrm>
              <a:off x="3591" y="1019"/>
              <a:ext cx="127" cy="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18" name="Equation" r:id="rId23" imgW="304560" imgH="101520" progId="Equation.3">
                      <p:embed/>
                    </p:oleObj>
                  </mc:Choice>
                  <mc:Fallback>
                    <p:oleObj name="Equation" r:id="rId23" imgW="304560" imgH="101520" progId="Equation.3">
                      <p:embed/>
                      <p:pic>
                        <p:nvPicPr>
                          <p:cNvPr id="0" name="Picture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1" y="1019"/>
                            <a:ext cx="127" cy="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2" name="Object 93"/>
              <p:cNvGraphicFramePr>
                <a:graphicFrameLocks noChangeAspect="1"/>
              </p:cNvGraphicFramePr>
              <p:nvPr/>
            </p:nvGraphicFramePr>
            <p:xfrm>
              <a:off x="3687" y="956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19" name="Equation" r:id="rId25" imgW="304560" imgH="304920" progId="Equation.3">
                      <p:embed/>
                    </p:oleObj>
                  </mc:Choice>
                  <mc:Fallback>
                    <p:oleObj name="Equation" r:id="rId25" imgW="304560" imgH="304920" progId="Equation.3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7" y="956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3" name="Object 94"/>
              <p:cNvGraphicFramePr>
                <a:graphicFrameLocks noChangeAspect="1"/>
              </p:cNvGraphicFramePr>
              <p:nvPr/>
            </p:nvGraphicFramePr>
            <p:xfrm>
              <a:off x="4313" y="956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0" name="Equation" r:id="rId27" imgW="304560" imgH="304920" progId="Equation.3">
                      <p:embed/>
                    </p:oleObj>
                  </mc:Choice>
                  <mc:Fallback>
                    <p:oleObj name="Equation" r:id="rId27" imgW="304560" imgH="304920" progId="Equation.3">
                      <p:embed/>
                      <p:pic>
                        <p:nvPicPr>
                          <p:cNvPr id="0" name="Picture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3" y="956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4" name="Object 95"/>
              <p:cNvGraphicFramePr>
                <a:graphicFrameLocks noChangeAspect="1"/>
              </p:cNvGraphicFramePr>
              <p:nvPr/>
            </p:nvGraphicFramePr>
            <p:xfrm>
              <a:off x="4224" y="1008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1" name="Equation" r:id="rId29" imgW="127080" imgH="127080" progId="Equation.3">
                      <p:embed/>
                    </p:oleObj>
                  </mc:Choice>
                  <mc:Fallback>
                    <p:oleObj name="Equation" r:id="rId29" imgW="127080" imgH="127080" progId="Equation.3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008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76" name="Group 96"/>
            <p:cNvGrpSpPr>
              <a:grpSpLocks/>
            </p:cNvGrpSpPr>
            <p:nvPr/>
          </p:nvGrpSpPr>
          <p:grpSpPr bwMode="auto">
            <a:xfrm>
              <a:off x="2736" y="864"/>
              <a:ext cx="2625" cy="652"/>
              <a:chOff x="2784" y="720"/>
              <a:chExt cx="2625" cy="652"/>
            </a:xfrm>
          </p:grpSpPr>
          <p:graphicFrame>
            <p:nvGraphicFramePr>
              <p:cNvPr id="14346" name="Object 97"/>
              <p:cNvGraphicFramePr>
                <a:graphicFrameLocks noChangeAspect="1"/>
              </p:cNvGraphicFramePr>
              <p:nvPr/>
            </p:nvGraphicFramePr>
            <p:xfrm>
              <a:off x="4561" y="720"/>
              <a:ext cx="129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2" name="Equation" r:id="rId31" imgW="279360" imgH="393840" progId="Equation.3">
                      <p:embed/>
                    </p:oleObj>
                  </mc:Choice>
                  <mc:Fallback>
                    <p:oleObj name="Equation" r:id="rId31" imgW="279360" imgH="393840" progId="Equation.3">
                      <p:embed/>
                      <p:pic>
                        <p:nvPicPr>
                          <p:cNvPr id="0" name="Picture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1" y="720"/>
                            <a:ext cx="129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7" name="Object 98"/>
              <p:cNvGraphicFramePr>
                <a:graphicFrameLocks noChangeAspect="1"/>
              </p:cNvGraphicFramePr>
              <p:nvPr/>
            </p:nvGraphicFramePr>
            <p:xfrm>
              <a:off x="4993" y="726"/>
              <a:ext cx="114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3" name="Equation" r:id="rId33" imgW="241200" imgH="406440" progId="Equation.3">
                      <p:embed/>
                    </p:oleObj>
                  </mc:Choice>
                  <mc:Fallback>
                    <p:oleObj name="Equation" r:id="rId33" imgW="241200" imgH="406440" progId="Equation.3">
                      <p:embed/>
                      <p:pic>
                        <p:nvPicPr>
                          <p:cNvPr id="0" name="Picture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3" y="726"/>
                            <a:ext cx="114" cy="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7" name="Line 99"/>
              <p:cNvSpPr>
                <a:spLocks noChangeShapeType="1"/>
              </p:cNvSpPr>
              <p:nvPr/>
            </p:nvSpPr>
            <p:spPr bwMode="auto">
              <a:xfrm>
                <a:off x="3009" y="928"/>
                <a:ext cx="0" cy="4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8" name="Line 100"/>
              <p:cNvSpPr>
                <a:spLocks noChangeShapeType="1"/>
              </p:cNvSpPr>
              <p:nvPr/>
            </p:nvSpPr>
            <p:spPr bwMode="auto">
              <a:xfrm flipH="1">
                <a:off x="4369" y="939"/>
                <a:ext cx="0" cy="4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9" name="Line 101"/>
              <p:cNvSpPr>
                <a:spLocks noChangeShapeType="1"/>
              </p:cNvSpPr>
              <p:nvPr/>
            </p:nvSpPr>
            <p:spPr bwMode="auto">
              <a:xfrm flipH="1">
                <a:off x="4377" y="929"/>
                <a:ext cx="336" cy="43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0" name="Line 102"/>
              <p:cNvSpPr>
                <a:spLocks noChangeShapeType="1"/>
              </p:cNvSpPr>
              <p:nvPr/>
            </p:nvSpPr>
            <p:spPr bwMode="auto">
              <a:xfrm flipH="1">
                <a:off x="5073" y="929"/>
                <a:ext cx="0" cy="4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1" name="Line 103"/>
              <p:cNvSpPr>
                <a:spLocks noChangeShapeType="1"/>
              </p:cNvSpPr>
              <p:nvPr/>
            </p:nvSpPr>
            <p:spPr bwMode="auto">
              <a:xfrm flipH="1">
                <a:off x="5073" y="940"/>
                <a:ext cx="336" cy="43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82" name="Group 104"/>
              <p:cNvGrpSpPr>
                <a:grpSpLocks/>
              </p:cNvGrpSpPr>
              <p:nvPr/>
            </p:nvGrpSpPr>
            <p:grpSpPr bwMode="auto">
              <a:xfrm>
                <a:off x="3016" y="929"/>
                <a:ext cx="672" cy="432"/>
                <a:chOff x="3024" y="973"/>
                <a:chExt cx="672" cy="432"/>
              </a:xfrm>
            </p:grpSpPr>
            <p:sp>
              <p:nvSpPr>
                <p:cNvPr id="14385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024" y="973"/>
                  <a:ext cx="336" cy="432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6" name="Line 106"/>
                <p:cNvSpPr>
                  <a:spLocks noChangeShapeType="1"/>
                </p:cNvSpPr>
                <p:nvPr/>
              </p:nvSpPr>
              <p:spPr bwMode="auto">
                <a:xfrm>
                  <a:off x="3360" y="973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83" name="Line 107"/>
              <p:cNvSpPr>
                <a:spLocks noChangeShapeType="1"/>
              </p:cNvSpPr>
              <p:nvPr/>
            </p:nvSpPr>
            <p:spPr bwMode="auto">
              <a:xfrm>
                <a:off x="4716" y="929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4" name="Line 108"/>
              <p:cNvSpPr>
                <a:spLocks noChangeShapeType="1"/>
              </p:cNvSpPr>
              <p:nvPr/>
            </p:nvSpPr>
            <p:spPr bwMode="auto">
              <a:xfrm>
                <a:off x="2784" y="929"/>
                <a:ext cx="195" cy="1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48" name="Object 109"/>
              <p:cNvGraphicFramePr>
                <a:graphicFrameLocks noChangeAspect="1"/>
              </p:cNvGraphicFramePr>
              <p:nvPr/>
            </p:nvGraphicFramePr>
            <p:xfrm>
              <a:off x="2912" y="727"/>
              <a:ext cx="113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4" name="Equation" r:id="rId35" imgW="241200" imgH="406440" progId="Equation.3">
                      <p:embed/>
                    </p:oleObj>
                  </mc:Choice>
                  <mc:Fallback>
                    <p:oleObj name="Equation" r:id="rId35" imgW="241200" imgH="406440" progId="Equation.3">
                      <p:embed/>
                      <p:pic>
                        <p:nvPicPr>
                          <p:cNvPr id="0" name="Picture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2" y="727"/>
                            <a:ext cx="113" cy="1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9" name="Object 110"/>
              <p:cNvGraphicFramePr>
                <a:graphicFrameLocks noChangeAspect="1"/>
              </p:cNvGraphicFramePr>
              <p:nvPr/>
            </p:nvGraphicFramePr>
            <p:xfrm>
              <a:off x="3261" y="720"/>
              <a:ext cx="129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5" name="Equation" r:id="rId37" imgW="279360" imgH="393840" progId="Equation.3">
                      <p:embed/>
                    </p:oleObj>
                  </mc:Choice>
                  <mc:Fallback>
                    <p:oleObj name="Equation" r:id="rId37" imgW="279360" imgH="393840" progId="Equation.3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1" y="720"/>
                            <a:ext cx="129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0" name="Object 111"/>
              <p:cNvGraphicFramePr>
                <a:graphicFrameLocks noChangeAspect="1"/>
              </p:cNvGraphicFramePr>
              <p:nvPr/>
            </p:nvGraphicFramePr>
            <p:xfrm>
              <a:off x="2785" y="822"/>
              <a:ext cx="127" cy="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6" name="Equation" r:id="rId39" imgW="304560" imgH="101520" progId="Equation.3">
                      <p:embed/>
                    </p:oleObj>
                  </mc:Choice>
                  <mc:Fallback>
                    <p:oleObj name="Equation" r:id="rId39" imgW="304560" imgH="101520" progId="Equation.3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5" y="822"/>
                            <a:ext cx="127" cy="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1" name="Object 112"/>
              <p:cNvGraphicFramePr>
                <a:graphicFrameLocks noChangeAspect="1"/>
              </p:cNvGraphicFramePr>
              <p:nvPr/>
            </p:nvGraphicFramePr>
            <p:xfrm>
              <a:off x="3169" y="822"/>
              <a:ext cx="127" cy="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7" name="Equation" r:id="rId41" imgW="304560" imgH="101520" progId="Equation.3">
                      <p:embed/>
                    </p:oleObj>
                  </mc:Choice>
                  <mc:Fallback>
                    <p:oleObj name="Equation" r:id="rId41" imgW="304560" imgH="101520" progId="Equation.3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9" y="822"/>
                            <a:ext cx="127" cy="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2" name="Object 113"/>
              <p:cNvGraphicFramePr>
                <a:graphicFrameLocks noChangeAspect="1"/>
              </p:cNvGraphicFramePr>
              <p:nvPr/>
            </p:nvGraphicFramePr>
            <p:xfrm>
              <a:off x="3017" y="756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8" name="Equation" r:id="rId43" imgW="304560" imgH="304920" progId="Equation.3">
                      <p:embed/>
                    </p:oleObj>
                  </mc:Choice>
                  <mc:Fallback>
                    <p:oleObj name="Equation" r:id="rId43" imgW="304560" imgH="304920" progId="Equation.3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" y="756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3" name="Object 114"/>
              <p:cNvGraphicFramePr>
                <a:graphicFrameLocks noChangeAspect="1"/>
              </p:cNvGraphicFramePr>
              <p:nvPr/>
            </p:nvGraphicFramePr>
            <p:xfrm>
              <a:off x="3353" y="756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9" name="Equation" r:id="rId45" imgW="304560" imgH="304920" progId="Equation.3">
                      <p:embed/>
                    </p:oleObj>
                  </mc:Choice>
                  <mc:Fallback>
                    <p:oleObj name="Equation" r:id="rId45" imgW="304560" imgH="304920" progId="Equation.3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3" y="756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4" name="Object 115"/>
              <p:cNvGraphicFramePr>
                <a:graphicFrameLocks noChangeAspect="1"/>
              </p:cNvGraphicFramePr>
              <p:nvPr/>
            </p:nvGraphicFramePr>
            <p:xfrm>
              <a:off x="4657" y="756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30" name="Equation" r:id="rId47" imgW="304560" imgH="304920" progId="Equation.3">
                      <p:embed/>
                    </p:oleObj>
                  </mc:Choice>
                  <mc:Fallback>
                    <p:oleObj name="Equation" r:id="rId47" imgW="304560" imgH="304920" progId="Equation.3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7" y="756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5" name="Object 116"/>
              <p:cNvGraphicFramePr>
                <a:graphicFrameLocks noChangeAspect="1"/>
              </p:cNvGraphicFramePr>
              <p:nvPr/>
            </p:nvGraphicFramePr>
            <p:xfrm>
              <a:off x="5089" y="756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31" name="Equation" r:id="rId49" imgW="304560" imgH="304920" progId="Equation.3">
                      <p:embed/>
                    </p:oleObj>
                  </mc:Choice>
                  <mc:Fallback>
                    <p:oleObj name="Equation" r:id="rId49" imgW="304560" imgH="304920" progId="Equation.3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9" y="756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6" name="Object 117"/>
              <p:cNvGraphicFramePr>
                <a:graphicFrameLocks noChangeAspect="1"/>
              </p:cNvGraphicFramePr>
              <p:nvPr/>
            </p:nvGraphicFramePr>
            <p:xfrm>
              <a:off x="3600" y="864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32" name="Equation" r:id="rId51" imgW="127080" imgH="127080" progId="Equation.3">
                      <p:embed/>
                    </p:oleObj>
                  </mc:Choice>
                  <mc:Fallback>
                    <p:oleObj name="Equation" r:id="rId51" imgW="127080" imgH="127080" progId="Equation.3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864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7" name="Object 118"/>
              <p:cNvGraphicFramePr>
                <a:graphicFrameLocks noChangeAspect="1"/>
              </p:cNvGraphicFramePr>
              <p:nvPr/>
            </p:nvGraphicFramePr>
            <p:xfrm>
              <a:off x="2928" y="864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33" name="Equation" r:id="rId53" imgW="127080" imgH="127080" progId="Equation.3">
                      <p:embed/>
                    </p:oleObj>
                  </mc:Choice>
                  <mc:Fallback>
                    <p:oleObj name="Equation" r:id="rId53" imgW="127080" imgH="127080" progId="Equation.3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864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8" name="Object 119"/>
              <p:cNvGraphicFramePr>
                <a:graphicFrameLocks noChangeAspect="1"/>
              </p:cNvGraphicFramePr>
              <p:nvPr/>
            </p:nvGraphicFramePr>
            <p:xfrm>
              <a:off x="4992" y="864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34" name="Equation" r:id="rId55" imgW="127080" imgH="127080" progId="Equation.3">
                      <p:embed/>
                    </p:oleObj>
                  </mc:Choice>
                  <mc:Fallback>
                    <p:oleObj name="Equation" r:id="rId55" imgW="127080" imgH="127080" progId="Equation.3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864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1258888" y="2133600"/>
            <a:ext cx="3629025" cy="396875"/>
            <a:chOff x="793" y="1344"/>
            <a:chExt cx="2286" cy="250"/>
          </a:xfrm>
        </p:grpSpPr>
        <p:sp>
          <p:nvSpPr>
            <p:cNvPr id="14371" name="Text Box 122"/>
            <p:cNvSpPr txBox="1">
              <a:spLocks noChangeArrowheads="1"/>
            </p:cNvSpPr>
            <p:nvPr/>
          </p:nvSpPr>
          <p:spPr bwMode="auto">
            <a:xfrm>
              <a:off x="793" y="1344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0">
                  <a:solidFill>
                    <a:srgbClr val="FF9933"/>
                  </a:solidFill>
                  <a:latin typeface="Rockwell" pitchFamily="18" charset="0"/>
                  <a:sym typeface="Symbol" pitchFamily="18" charset="2"/>
                </a:rPr>
                <a:t>O</a:t>
              </a:r>
              <a:endParaRPr lang="en-US" altLang="zh-CN">
                <a:solidFill>
                  <a:srgbClr val="FF9933"/>
                </a:solidFill>
                <a:latin typeface="Rockwell" pitchFamily="18" charset="0"/>
                <a:sym typeface="Symbol" pitchFamily="18" charset="2"/>
              </a:endParaRPr>
            </a:p>
          </p:txBody>
        </p:sp>
        <p:sp>
          <p:nvSpPr>
            <p:cNvPr id="14372" name="Text Box 123"/>
            <p:cNvSpPr txBox="1">
              <a:spLocks noChangeArrowheads="1"/>
            </p:cNvSpPr>
            <p:nvPr/>
          </p:nvSpPr>
          <p:spPr bwMode="auto">
            <a:xfrm>
              <a:off x="1519" y="1344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0">
                  <a:solidFill>
                    <a:srgbClr val="FF9933"/>
                  </a:solidFill>
                  <a:latin typeface="Rockwell" pitchFamily="18" charset="0"/>
                  <a:sym typeface="Symbol" pitchFamily="18" charset="2"/>
                </a:rPr>
                <a:t>O</a:t>
              </a:r>
              <a:endParaRPr lang="en-US" altLang="zh-CN">
                <a:solidFill>
                  <a:srgbClr val="FF9933"/>
                </a:solidFill>
                <a:latin typeface="Rockwell" pitchFamily="18" charset="0"/>
                <a:sym typeface="Symbol" pitchFamily="18" charset="2"/>
              </a:endParaRPr>
            </a:p>
          </p:txBody>
        </p:sp>
        <p:sp>
          <p:nvSpPr>
            <p:cNvPr id="14373" name="Text Box 124"/>
            <p:cNvSpPr txBox="1">
              <a:spLocks noChangeArrowheads="1"/>
            </p:cNvSpPr>
            <p:nvPr/>
          </p:nvSpPr>
          <p:spPr bwMode="auto">
            <a:xfrm>
              <a:off x="2835" y="1344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0">
                  <a:solidFill>
                    <a:srgbClr val="FF9933"/>
                  </a:solidFill>
                  <a:latin typeface="Rockwell" pitchFamily="18" charset="0"/>
                  <a:sym typeface="Symbol" pitchFamily="18" charset="2"/>
                </a:rPr>
                <a:t>O</a:t>
              </a:r>
              <a:endParaRPr lang="en-US" altLang="zh-CN">
                <a:solidFill>
                  <a:srgbClr val="FF9933"/>
                </a:solidFill>
                <a:latin typeface="Rockwell" pitchFamily="18" charset="0"/>
                <a:sym typeface="Symbol" pitchFamily="18" charset="2"/>
              </a:endParaRPr>
            </a:p>
          </p:txBody>
        </p:sp>
        <p:sp>
          <p:nvSpPr>
            <p:cNvPr id="14374" name="Text Box 125"/>
            <p:cNvSpPr txBox="1">
              <a:spLocks noChangeArrowheads="1"/>
            </p:cNvSpPr>
            <p:nvPr/>
          </p:nvSpPr>
          <p:spPr bwMode="auto">
            <a:xfrm>
              <a:off x="2154" y="1344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0">
                  <a:solidFill>
                    <a:srgbClr val="FF9933"/>
                  </a:solidFill>
                  <a:latin typeface="Rockwell" pitchFamily="18" charset="0"/>
                  <a:sym typeface="Symbol" pitchFamily="18" charset="2"/>
                </a:rPr>
                <a:t>O</a:t>
              </a:r>
              <a:endParaRPr lang="en-US" altLang="zh-CN">
                <a:solidFill>
                  <a:srgbClr val="FF9933"/>
                </a:solidFill>
                <a:latin typeface="Rockwell" pitchFamily="18" charset="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9" grpId="0" autoUpdateAnimBg="0"/>
      <p:bldP spid="108570" grpId="0" autoUpdateAnimBg="0"/>
      <p:bldP spid="1086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914400" y="1295400"/>
          <a:ext cx="2743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" imgW="38982600" imgH="15024240" progId="Equation.3">
                  <p:embed/>
                </p:oleObj>
              </mc:Choice>
              <mc:Fallback>
                <p:oleObj name="Equation" r:id="rId3" imgW="38982600" imgH="150242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27432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3657600" y="1447800"/>
          <a:ext cx="173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5" imgW="55636560" imgH="26809560" progId="Equation.3">
                  <p:embed/>
                </p:oleObj>
              </mc:Choice>
              <mc:Fallback>
                <p:oleObj name="Equation" r:id="rId5" imgW="55636560" imgH="268095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739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914400" y="228600"/>
          <a:ext cx="49260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7" imgW="2818080" imgH="533520" progId="Equation.3">
                  <p:embed/>
                </p:oleObj>
              </mc:Choice>
              <mc:Fallback>
                <p:oleObj name="Equation" r:id="rId7" imgW="2818080" imgH="5335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"/>
                        <a:ext cx="492601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914400" y="2438400"/>
          <a:ext cx="388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9" imgW="55230480" imgH="19494360" progId="Equation.3">
                  <p:embed/>
                </p:oleObj>
              </mc:Choice>
              <mc:Fallback>
                <p:oleObj name="Equation" r:id="rId9" imgW="55230480" imgH="194943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38862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5486400" y="1371600"/>
          <a:ext cx="23590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11" imgW="36138960" imgH="12992040" progId="Equation.3">
                  <p:embed/>
                </p:oleObj>
              </mc:Choice>
              <mc:Fallback>
                <p:oleObj name="Equation" r:id="rId11" imgW="36138960" imgH="12992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23590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5334000" y="5334000"/>
          <a:ext cx="1524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13" imgW="20703600" imgH="13398480" progId="Equation.3">
                  <p:embed/>
                </p:oleObj>
              </mc:Choice>
              <mc:Fallback>
                <p:oleObj name="Equation" r:id="rId13" imgW="20703600" imgH="13398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15240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2133600" y="4114800"/>
          <a:ext cx="3886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15" imgW="51574680" imgH="12992040" progId="Equation.3">
                  <p:embed/>
                </p:oleObj>
              </mc:Choice>
              <mc:Fallback>
                <p:oleObj name="Equation" r:id="rId15" imgW="51574680" imgH="12992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3886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2590800" y="5334000"/>
          <a:ext cx="27432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17" imgW="36545400" imgH="12992040" progId="Equation.3">
                  <p:embed/>
                </p:oleObj>
              </mc:Choice>
              <mc:Fallback>
                <p:oleObj name="Equation" r:id="rId17" imgW="36545400" imgH="12992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0"/>
                        <a:ext cx="274320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304800" y="4114800"/>
            <a:ext cx="2827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类似地，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371600" y="1752600"/>
            <a:ext cx="737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将所求得的 </a:t>
            </a:r>
            <a:r>
              <a:rPr lang="en-US" altLang="zh-CN"/>
              <a:t>Fourier </a:t>
            </a:r>
            <a:r>
              <a:rPr lang="zh-CN" altLang="en-US"/>
              <a:t>系数代入 </a:t>
            </a:r>
            <a:r>
              <a:rPr lang="en-US" altLang="zh-CN"/>
              <a:t>Fourier </a:t>
            </a:r>
            <a:r>
              <a:rPr lang="zh-CN" altLang="en-US"/>
              <a:t>级数</a:t>
            </a: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762000" y="2209800"/>
          <a:ext cx="6324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3" imgW="2578100" imgH="419100" progId="Equation.3">
                  <p:embed/>
                </p:oleObj>
              </mc:Choice>
              <mc:Fallback>
                <p:oleObj name="Equation" r:id="rId3" imgW="25781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63246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7315200" y="2438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sp>
        <p:nvSpPr>
          <p:cNvPr id="1639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676400"/>
            <a:ext cx="1679575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于是，</a:t>
            </a:r>
            <a:endParaRPr lang="zh-CN" altLang="en-US" smtClean="0"/>
          </a:p>
        </p:txBody>
      </p:sp>
      <p:graphicFrame>
        <p:nvGraphicFramePr>
          <p:cNvPr id="16387" name="Object 9"/>
          <p:cNvGraphicFramePr>
            <a:graphicFrameLocks noChangeAspect="1"/>
          </p:cNvGraphicFramePr>
          <p:nvPr/>
        </p:nvGraphicFramePr>
        <p:xfrm>
          <a:off x="381000" y="152400"/>
          <a:ext cx="84740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5" imgW="114535800" imgH="19494360" progId="Equation.3">
                  <p:embed/>
                </p:oleObj>
              </mc:Choice>
              <mc:Fallback>
                <p:oleObj name="Equation" r:id="rId5" imgW="114535800" imgH="19494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84740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3" name="Object 25"/>
          <p:cNvGraphicFramePr>
            <a:graphicFrameLocks noChangeAspect="1"/>
          </p:cNvGraphicFramePr>
          <p:nvPr/>
        </p:nvGraphicFramePr>
        <p:xfrm>
          <a:off x="1406525" y="6129338"/>
          <a:ext cx="69389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公式" r:id="rId7" imgW="100318680" imgH="6489720" progId="Equation.3">
                  <p:embed/>
                </p:oleObj>
              </mc:Choice>
              <mc:Fallback>
                <p:oleObj name="公式" r:id="rId7" imgW="100318680" imgH="64897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6129338"/>
                        <a:ext cx="693896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26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0315" name="Object 27"/>
          <p:cNvGraphicFramePr>
            <a:graphicFrameLocks noChangeAspect="1"/>
          </p:cNvGraphicFramePr>
          <p:nvPr/>
        </p:nvGraphicFramePr>
        <p:xfrm>
          <a:off x="533400" y="3200400"/>
          <a:ext cx="66675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9" imgW="213242400" imgH="87769800" progId="Equation.3">
                  <p:embed/>
                </p:oleObj>
              </mc:Choice>
              <mc:Fallback>
                <p:oleObj name="Equation" r:id="rId9" imgW="213242400" imgH="8776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66675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117475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注：</a:t>
            </a:r>
          </a:p>
        </p:txBody>
      </p:sp>
      <p:graphicFrame>
        <p:nvGraphicFramePr>
          <p:cNvPr id="116778" name="Object 42"/>
          <p:cNvGraphicFramePr>
            <a:graphicFrameLocks noChangeAspect="1"/>
          </p:cNvGraphicFramePr>
          <p:nvPr/>
        </p:nvGraphicFramePr>
        <p:xfrm>
          <a:off x="685800" y="3733800"/>
          <a:ext cx="6364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6362700" imgH="431800" progId="Equation.3">
                  <p:embed/>
                </p:oleObj>
              </mc:Choice>
              <mc:Fallback>
                <p:oleObj name="Equation" r:id="rId3" imgW="63627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63642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9" name="Object 43"/>
          <p:cNvGraphicFramePr>
            <a:graphicFrameLocks noChangeAspect="1"/>
          </p:cNvGraphicFramePr>
          <p:nvPr/>
        </p:nvGraphicFramePr>
        <p:xfrm>
          <a:off x="550863" y="4365625"/>
          <a:ext cx="55340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5" imgW="2260600" imgH="406400" progId="Equation.3">
                  <p:embed/>
                </p:oleObj>
              </mc:Choice>
              <mc:Fallback>
                <p:oleObj name="公式" r:id="rId5" imgW="2260600" imgH="40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365625"/>
                        <a:ext cx="553402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7"/>
          <p:cNvSpPr txBox="1">
            <a:spLocks noChangeArrowheads="1"/>
          </p:cNvSpPr>
          <p:nvPr/>
        </p:nvSpPr>
        <p:spPr bwMode="auto">
          <a:xfrm>
            <a:off x="1066800" y="450850"/>
            <a:ext cx="7897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如果函数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只在区间 </a:t>
            </a:r>
            <a:r>
              <a:rPr lang="en-US" altLang="zh-CN"/>
              <a:t>[</a:t>
            </a:r>
            <a:r>
              <a:rPr lang="en-US" altLang="zh-CN">
                <a:sym typeface="Symbol" pitchFamily="18" charset="2"/>
              </a:rPr>
              <a:t>, ] </a:t>
            </a:r>
            <a:r>
              <a:rPr lang="zh-CN" altLang="en-US">
                <a:sym typeface="Symbol" pitchFamily="18" charset="2"/>
              </a:rPr>
              <a:t>上有定义，</a:t>
            </a:r>
            <a:r>
              <a:rPr lang="zh-CN" altLang="en-US"/>
              <a:t>但满足</a:t>
            </a:r>
          </a:p>
        </p:txBody>
      </p:sp>
      <p:sp>
        <p:nvSpPr>
          <p:cNvPr id="17414" name="Text Box 48"/>
          <p:cNvSpPr txBox="1">
            <a:spLocks noChangeArrowheads="1"/>
          </p:cNvSpPr>
          <p:nvPr/>
        </p:nvSpPr>
        <p:spPr bwMode="auto">
          <a:xfrm>
            <a:off x="304800" y="1066800"/>
            <a:ext cx="8659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收敛定理的条件，则可在</a:t>
            </a:r>
            <a:r>
              <a:rPr lang="en-US" altLang="zh-CN"/>
              <a:t>[</a:t>
            </a:r>
            <a:r>
              <a:rPr lang="en-US" altLang="zh-CN">
                <a:sym typeface="Symbol" pitchFamily="18" charset="2"/>
              </a:rPr>
              <a:t>, ) </a:t>
            </a:r>
            <a:r>
              <a:rPr lang="zh-CN" altLang="en-US"/>
              <a:t>或 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, ] </a:t>
            </a:r>
            <a:r>
              <a:rPr lang="zh-CN" altLang="en-US">
                <a:sym typeface="Symbol" pitchFamily="18" charset="2"/>
              </a:rPr>
              <a:t>外补充函数</a:t>
            </a:r>
          </a:p>
        </p:txBody>
      </p:sp>
      <p:sp>
        <p:nvSpPr>
          <p:cNvPr id="17415" name="Text Box 49"/>
          <p:cNvSpPr txBox="1">
            <a:spLocks noChangeArrowheads="1"/>
          </p:cNvSpPr>
          <p:nvPr/>
        </p:nvSpPr>
        <p:spPr bwMode="auto">
          <a:xfrm>
            <a:off x="228600" y="1600200"/>
            <a:ext cx="86868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</a:t>
            </a:r>
            <a:r>
              <a:rPr lang="zh-CN" altLang="en-US">
                <a:sym typeface="Symbol" pitchFamily="18" charset="2"/>
              </a:rPr>
              <a:t>定义，并将其</a:t>
            </a:r>
            <a:r>
              <a:rPr lang="zh-CN" altLang="en-US"/>
              <a:t>延拓成周期为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/>
              <a:t>的周期函数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然后将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展开成傅里叶级数</a:t>
            </a:r>
            <a:r>
              <a:rPr lang="en-US" altLang="zh-CN"/>
              <a:t>.  </a:t>
            </a:r>
            <a:r>
              <a:rPr lang="zh-CN" altLang="en-US"/>
              <a:t>最后，将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限制在</a:t>
            </a:r>
          </a:p>
        </p:txBody>
      </p:sp>
      <p:sp>
        <p:nvSpPr>
          <p:cNvPr id="17416" name="Text Box 50"/>
          <p:cNvSpPr txBox="1">
            <a:spLocks noChangeArrowheads="1"/>
          </p:cNvSpPr>
          <p:nvPr/>
        </p:nvSpPr>
        <p:spPr bwMode="auto">
          <a:xfrm>
            <a:off x="365125" y="2879725"/>
            <a:ext cx="3198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, ) </a:t>
            </a:r>
            <a:r>
              <a:rPr lang="zh-CN" altLang="en-US">
                <a:sym typeface="Symbol" pitchFamily="18" charset="2"/>
              </a:rPr>
              <a:t>内即可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一、三角级数</a:t>
            </a:r>
          </a:p>
        </p:txBody>
      </p:sp>
      <p:sp>
        <p:nvSpPr>
          <p:cNvPr id="7489" name="Text Box 321"/>
          <p:cNvSpPr txBox="1">
            <a:spLocks noChangeArrowheads="1"/>
          </p:cNvSpPr>
          <p:nvPr/>
        </p:nvSpPr>
        <p:spPr bwMode="auto">
          <a:xfrm>
            <a:off x="533400" y="10668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非正弦周期函数</a:t>
            </a:r>
            <a:r>
              <a:rPr lang="en-US" altLang="zh-CN"/>
              <a:t>:</a:t>
            </a:r>
            <a:r>
              <a:rPr lang="en-US" altLang="zh-CN">
                <a:latin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</a:rPr>
              <a:t>矩形波</a:t>
            </a:r>
          </a:p>
        </p:txBody>
      </p:sp>
      <p:grpSp>
        <p:nvGrpSpPr>
          <p:cNvPr id="2" name="Group 322"/>
          <p:cNvGrpSpPr>
            <a:grpSpLocks/>
          </p:cNvGrpSpPr>
          <p:nvPr/>
        </p:nvGrpSpPr>
        <p:grpSpPr bwMode="auto">
          <a:xfrm>
            <a:off x="1524000" y="1981200"/>
            <a:ext cx="5486400" cy="2209800"/>
            <a:chOff x="1008" y="1440"/>
            <a:chExt cx="3553" cy="1536"/>
          </a:xfrm>
        </p:grpSpPr>
        <p:grpSp>
          <p:nvGrpSpPr>
            <p:cNvPr id="1038" name="Group 323"/>
            <p:cNvGrpSpPr>
              <a:grpSpLocks/>
            </p:cNvGrpSpPr>
            <p:nvPr/>
          </p:nvGrpSpPr>
          <p:grpSpPr bwMode="auto">
            <a:xfrm>
              <a:off x="1008" y="1440"/>
              <a:ext cx="3553" cy="1536"/>
              <a:chOff x="1008" y="1440"/>
              <a:chExt cx="3553" cy="1536"/>
            </a:xfrm>
          </p:grpSpPr>
          <p:sp>
            <p:nvSpPr>
              <p:cNvPr id="1069" name="Line 324"/>
              <p:cNvSpPr>
                <a:spLocks noChangeShapeType="1"/>
              </p:cNvSpPr>
              <p:nvPr/>
            </p:nvSpPr>
            <p:spPr bwMode="auto">
              <a:xfrm>
                <a:off x="1008" y="2304"/>
                <a:ext cx="34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Line 325"/>
              <p:cNvSpPr>
                <a:spLocks noChangeShapeType="1"/>
              </p:cNvSpPr>
              <p:nvPr/>
            </p:nvSpPr>
            <p:spPr bwMode="auto">
              <a:xfrm flipV="1">
                <a:off x="2544" y="1488"/>
                <a:ext cx="0" cy="14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1" name="Object 326"/>
              <p:cNvGraphicFramePr>
                <a:graphicFrameLocks noChangeAspect="1"/>
              </p:cNvGraphicFramePr>
              <p:nvPr/>
            </p:nvGraphicFramePr>
            <p:xfrm>
              <a:off x="2400" y="2352"/>
              <a:ext cx="117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6" name="公式" r:id="rId3" imgW="228600" imgH="241300" progId="Equation.3">
                      <p:embed/>
                    </p:oleObj>
                  </mc:Choice>
                  <mc:Fallback>
                    <p:oleObj name="公式" r:id="rId3" imgW="228600" imgH="24130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352"/>
                            <a:ext cx="117" cy="1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327"/>
              <p:cNvGraphicFramePr>
                <a:graphicFrameLocks noChangeAspect="1"/>
              </p:cNvGraphicFramePr>
              <p:nvPr/>
            </p:nvGraphicFramePr>
            <p:xfrm>
              <a:off x="4484" y="2198"/>
              <a:ext cx="77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" name="公式" r:id="rId5" imgW="152334" imgH="279279" progId="Equation.3">
                      <p:embed/>
                    </p:oleObj>
                  </mc:Choice>
                  <mc:Fallback>
                    <p:oleObj name="公式" r:id="rId5" imgW="152334" imgH="279279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" y="2198"/>
                            <a:ext cx="77" cy="1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3" name="Object 328"/>
              <p:cNvGraphicFramePr>
                <a:graphicFrameLocks noChangeAspect="1"/>
              </p:cNvGraphicFramePr>
              <p:nvPr/>
            </p:nvGraphicFramePr>
            <p:xfrm>
              <a:off x="2592" y="1440"/>
              <a:ext cx="117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8" name="公式" r:id="rId7" imgW="228600" imgH="241300" progId="Equation.3">
                      <p:embed/>
                    </p:oleObj>
                  </mc:Choice>
                  <mc:Fallback>
                    <p:oleObj name="公式" r:id="rId7" imgW="228600" imgH="241300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440"/>
                            <a:ext cx="117" cy="1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9" name="Group 329"/>
            <p:cNvGrpSpPr>
              <a:grpSpLocks/>
            </p:cNvGrpSpPr>
            <p:nvPr/>
          </p:nvGrpSpPr>
          <p:grpSpPr bwMode="auto">
            <a:xfrm>
              <a:off x="2544" y="1680"/>
              <a:ext cx="384" cy="48"/>
              <a:chOff x="4128" y="1248"/>
              <a:chExt cx="384" cy="48"/>
            </a:xfrm>
          </p:grpSpPr>
          <p:sp>
            <p:nvSpPr>
              <p:cNvPr id="1067" name="Line 330"/>
              <p:cNvSpPr>
                <a:spLocks noChangeShapeType="1"/>
              </p:cNvSpPr>
              <p:nvPr/>
            </p:nvSpPr>
            <p:spPr bwMode="auto">
              <a:xfrm>
                <a:off x="4128" y="127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8" name="Oval 331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0" name="Group 332"/>
            <p:cNvGrpSpPr>
              <a:grpSpLocks/>
            </p:cNvGrpSpPr>
            <p:nvPr/>
          </p:nvGrpSpPr>
          <p:grpSpPr bwMode="auto">
            <a:xfrm>
              <a:off x="2880" y="2844"/>
              <a:ext cx="384" cy="48"/>
              <a:chOff x="4128" y="1248"/>
              <a:chExt cx="384" cy="48"/>
            </a:xfrm>
          </p:grpSpPr>
          <p:sp>
            <p:nvSpPr>
              <p:cNvPr id="1065" name="Line 333"/>
              <p:cNvSpPr>
                <a:spLocks noChangeShapeType="1"/>
              </p:cNvSpPr>
              <p:nvPr/>
            </p:nvSpPr>
            <p:spPr bwMode="auto">
              <a:xfrm>
                <a:off x="4128" y="127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Oval 334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1" name="Line 335"/>
            <p:cNvSpPr>
              <a:spLocks noChangeShapeType="1"/>
            </p:cNvSpPr>
            <p:nvPr/>
          </p:nvSpPr>
          <p:spPr bwMode="auto">
            <a:xfrm>
              <a:off x="2892" y="1728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2" name="Group 336"/>
            <p:cNvGrpSpPr>
              <a:grpSpLocks/>
            </p:cNvGrpSpPr>
            <p:nvPr/>
          </p:nvGrpSpPr>
          <p:grpSpPr bwMode="auto">
            <a:xfrm>
              <a:off x="3264" y="1668"/>
              <a:ext cx="384" cy="48"/>
              <a:chOff x="4128" y="1248"/>
              <a:chExt cx="384" cy="48"/>
            </a:xfrm>
          </p:grpSpPr>
          <p:sp>
            <p:nvSpPr>
              <p:cNvPr id="1063" name="Line 337"/>
              <p:cNvSpPr>
                <a:spLocks noChangeShapeType="1"/>
              </p:cNvSpPr>
              <p:nvPr/>
            </p:nvSpPr>
            <p:spPr bwMode="auto">
              <a:xfrm>
                <a:off x="4128" y="127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Oval 338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3" name="Group 339"/>
            <p:cNvGrpSpPr>
              <a:grpSpLocks/>
            </p:cNvGrpSpPr>
            <p:nvPr/>
          </p:nvGrpSpPr>
          <p:grpSpPr bwMode="auto">
            <a:xfrm>
              <a:off x="3624" y="2820"/>
              <a:ext cx="384" cy="48"/>
              <a:chOff x="4128" y="1248"/>
              <a:chExt cx="384" cy="48"/>
            </a:xfrm>
          </p:grpSpPr>
          <p:sp>
            <p:nvSpPr>
              <p:cNvPr id="1061" name="Line 340"/>
              <p:cNvSpPr>
                <a:spLocks noChangeShapeType="1"/>
              </p:cNvSpPr>
              <p:nvPr/>
            </p:nvSpPr>
            <p:spPr bwMode="auto">
              <a:xfrm>
                <a:off x="4128" y="127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Oval 341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4" name="Line 342"/>
            <p:cNvSpPr>
              <a:spLocks noChangeShapeType="1"/>
            </p:cNvSpPr>
            <p:nvPr/>
          </p:nvSpPr>
          <p:spPr bwMode="auto">
            <a:xfrm>
              <a:off x="3624" y="171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5" name="Group 343"/>
            <p:cNvGrpSpPr>
              <a:grpSpLocks/>
            </p:cNvGrpSpPr>
            <p:nvPr/>
          </p:nvGrpSpPr>
          <p:grpSpPr bwMode="auto">
            <a:xfrm>
              <a:off x="1812" y="1680"/>
              <a:ext cx="384" cy="48"/>
              <a:chOff x="4128" y="1248"/>
              <a:chExt cx="384" cy="48"/>
            </a:xfrm>
          </p:grpSpPr>
          <p:sp>
            <p:nvSpPr>
              <p:cNvPr id="1059" name="Line 344"/>
              <p:cNvSpPr>
                <a:spLocks noChangeShapeType="1"/>
              </p:cNvSpPr>
              <p:nvPr/>
            </p:nvSpPr>
            <p:spPr bwMode="auto">
              <a:xfrm>
                <a:off x="4128" y="127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Oval 345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" name="Group 346"/>
            <p:cNvGrpSpPr>
              <a:grpSpLocks/>
            </p:cNvGrpSpPr>
            <p:nvPr/>
          </p:nvGrpSpPr>
          <p:grpSpPr bwMode="auto">
            <a:xfrm>
              <a:off x="2172" y="2844"/>
              <a:ext cx="384" cy="48"/>
              <a:chOff x="4128" y="1248"/>
              <a:chExt cx="384" cy="48"/>
            </a:xfrm>
          </p:grpSpPr>
          <p:sp>
            <p:nvSpPr>
              <p:cNvPr id="1057" name="Line 347"/>
              <p:cNvSpPr>
                <a:spLocks noChangeShapeType="1"/>
              </p:cNvSpPr>
              <p:nvPr/>
            </p:nvSpPr>
            <p:spPr bwMode="auto">
              <a:xfrm>
                <a:off x="4128" y="127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Oval 348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7" name="Line 349"/>
            <p:cNvSpPr>
              <a:spLocks noChangeShapeType="1"/>
            </p:cNvSpPr>
            <p:nvPr/>
          </p:nvSpPr>
          <p:spPr bwMode="auto">
            <a:xfrm>
              <a:off x="2172" y="1728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8" name="Group 350"/>
            <p:cNvGrpSpPr>
              <a:grpSpLocks/>
            </p:cNvGrpSpPr>
            <p:nvPr/>
          </p:nvGrpSpPr>
          <p:grpSpPr bwMode="auto">
            <a:xfrm>
              <a:off x="1092" y="1680"/>
              <a:ext cx="384" cy="48"/>
              <a:chOff x="4128" y="1248"/>
              <a:chExt cx="384" cy="48"/>
            </a:xfrm>
          </p:grpSpPr>
          <p:sp>
            <p:nvSpPr>
              <p:cNvPr id="1055" name="Line 351"/>
              <p:cNvSpPr>
                <a:spLocks noChangeShapeType="1"/>
              </p:cNvSpPr>
              <p:nvPr/>
            </p:nvSpPr>
            <p:spPr bwMode="auto">
              <a:xfrm>
                <a:off x="4128" y="127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" name="Oval 352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9" name="Group 353"/>
            <p:cNvGrpSpPr>
              <a:grpSpLocks/>
            </p:cNvGrpSpPr>
            <p:nvPr/>
          </p:nvGrpSpPr>
          <p:grpSpPr bwMode="auto">
            <a:xfrm>
              <a:off x="1428" y="2844"/>
              <a:ext cx="384" cy="48"/>
              <a:chOff x="4128" y="1248"/>
              <a:chExt cx="384" cy="48"/>
            </a:xfrm>
          </p:grpSpPr>
          <p:sp>
            <p:nvSpPr>
              <p:cNvPr id="1053" name="Line 354"/>
              <p:cNvSpPr>
                <a:spLocks noChangeShapeType="1"/>
              </p:cNvSpPr>
              <p:nvPr/>
            </p:nvSpPr>
            <p:spPr bwMode="auto">
              <a:xfrm>
                <a:off x="4128" y="127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Oval 355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0" name="Line 356"/>
            <p:cNvSpPr>
              <a:spLocks noChangeShapeType="1"/>
            </p:cNvSpPr>
            <p:nvPr/>
          </p:nvSpPr>
          <p:spPr bwMode="auto">
            <a:xfrm>
              <a:off x="1440" y="1740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357"/>
            <p:cNvSpPr>
              <a:spLocks noChangeShapeType="1"/>
            </p:cNvSpPr>
            <p:nvPr/>
          </p:nvSpPr>
          <p:spPr bwMode="auto">
            <a:xfrm>
              <a:off x="3252" y="170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358"/>
            <p:cNvSpPr>
              <a:spLocks noChangeShapeType="1"/>
            </p:cNvSpPr>
            <p:nvPr/>
          </p:nvSpPr>
          <p:spPr bwMode="auto">
            <a:xfrm>
              <a:off x="1800" y="171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7" name="Object 359"/>
            <p:cNvGraphicFramePr>
              <a:graphicFrameLocks noChangeAspect="1"/>
            </p:cNvGraphicFramePr>
            <p:nvPr/>
          </p:nvGraphicFramePr>
          <p:xfrm>
            <a:off x="2928" y="2317"/>
            <a:ext cx="144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公式" r:id="rId9" imgW="266469" imgH="241091" progId="Equation.3">
                    <p:embed/>
                  </p:oleObj>
                </mc:Choice>
                <mc:Fallback>
                  <p:oleObj name="公式" r:id="rId9" imgW="266469" imgH="241091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317"/>
                          <a:ext cx="144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360"/>
            <p:cNvGraphicFramePr>
              <a:graphicFrameLocks noChangeAspect="1"/>
            </p:cNvGraphicFramePr>
            <p:nvPr/>
          </p:nvGraphicFramePr>
          <p:xfrm>
            <a:off x="1872" y="2352"/>
            <a:ext cx="27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公式" r:id="rId11" imgW="545863" imgH="241195" progId="Equation.3">
                    <p:embed/>
                  </p:oleObj>
                </mc:Choice>
                <mc:Fallback>
                  <p:oleObj name="公式" r:id="rId11" imgW="545863" imgH="241195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352"/>
                          <a:ext cx="271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361"/>
            <p:cNvGraphicFramePr>
              <a:graphicFrameLocks noChangeAspect="1"/>
            </p:cNvGraphicFramePr>
            <p:nvPr/>
          </p:nvGraphicFramePr>
          <p:xfrm flipH="1">
            <a:off x="2478" y="1632"/>
            <a:ext cx="6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公式" r:id="rId13" imgW="152268" imgH="317225" progId="Equation.3">
                    <p:embed/>
                  </p:oleObj>
                </mc:Choice>
                <mc:Fallback>
                  <p:oleObj name="公式" r:id="rId13" imgW="152268" imgH="317225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2478" y="1632"/>
                          <a:ext cx="66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362"/>
            <p:cNvGraphicFramePr>
              <a:graphicFrameLocks noChangeAspect="1"/>
            </p:cNvGraphicFramePr>
            <p:nvPr/>
          </p:nvGraphicFramePr>
          <p:xfrm>
            <a:off x="2592" y="2807"/>
            <a:ext cx="165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公式" r:id="rId15" imgW="431425" imgH="317225" progId="Equation.3">
                    <p:embed/>
                  </p:oleObj>
                </mc:Choice>
                <mc:Fallback>
                  <p:oleObj name="公式" r:id="rId15" imgW="431425" imgH="317225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07"/>
                          <a:ext cx="165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31" name="Object 363"/>
          <p:cNvGraphicFramePr>
            <a:graphicFrameLocks noChangeAspect="1"/>
          </p:cNvGraphicFramePr>
          <p:nvPr/>
        </p:nvGraphicFramePr>
        <p:xfrm>
          <a:off x="4724400" y="838200"/>
          <a:ext cx="34290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38200"/>
                        <a:ext cx="34290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4" name="Text Box 366"/>
          <p:cNvSpPr txBox="1">
            <a:spLocks noChangeArrowheads="1"/>
          </p:cNvSpPr>
          <p:nvPr/>
        </p:nvSpPr>
        <p:spPr bwMode="auto">
          <a:xfrm>
            <a:off x="457200" y="4572000"/>
            <a:ext cx="81534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</a:t>
            </a:r>
            <a:r>
              <a:rPr lang="zh-CN" altLang="en-US"/>
              <a:t>基本思想：将周期为</a:t>
            </a:r>
            <a:r>
              <a:rPr lang="en-US" altLang="zh-CN"/>
              <a:t>T </a:t>
            </a:r>
            <a:r>
              <a:rPr lang="zh-CN" altLang="en-US"/>
              <a:t>的周期函数用一系列以</a:t>
            </a:r>
            <a:r>
              <a:rPr lang="en-US" altLang="zh-CN"/>
              <a:t>T</a:t>
            </a:r>
            <a:r>
              <a:rPr lang="zh-CN" altLang="en-US"/>
              <a:t>为周期的正弦函数组成的级数来表示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9" grpId="0" autoUpdateAnimBg="0"/>
      <p:bldP spid="753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381000" y="1295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1143000" y="1295400"/>
            <a:ext cx="767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所给函数满足收敛定理的条件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将它进行延拓，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876800" y="2438400"/>
            <a:ext cx="3779838" cy="1524000"/>
            <a:chOff x="2928" y="2640"/>
            <a:chExt cx="2381" cy="960"/>
          </a:xfrm>
        </p:grpSpPr>
        <p:sp>
          <p:nvSpPr>
            <p:cNvPr id="18469" name="Line 30"/>
            <p:cNvSpPr>
              <a:spLocks noChangeShapeType="1"/>
            </p:cNvSpPr>
            <p:nvPr/>
          </p:nvSpPr>
          <p:spPr bwMode="auto">
            <a:xfrm>
              <a:off x="2970" y="3339"/>
              <a:ext cx="2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31"/>
            <p:cNvSpPr>
              <a:spLocks noChangeShapeType="1"/>
            </p:cNvSpPr>
            <p:nvPr/>
          </p:nvSpPr>
          <p:spPr bwMode="auto">
            <a:xfrm flipV="1">
              <a:off x="4051" y="2641"/>
              <a:ext cx="0" cy="9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32"/>
            <p:cNvSpPr>
              <a:spLocks noChangeShapeType="1"/>
            </p:cNvSpPr>
            <p:nvPr/>
          </p:nvSpPr>
          <p:spPr bwMode="auto">
            <a:xfrm flipV="1">
              <a:off x="4051" y="2946"/>
              <a:ext cx="375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33"/>
            <p:cNvSpPr>
              <a:spLocks noChangeShapeType="1"/>
            </p:cNvSpPr>
            <p:nvPr/>
          </p:nvSpPr>
          <p:spPr bwMode="auto">
            <a:xfrm flipH="1" flipV="1">
              <a:off x="3677" y="2946"/>
              <a:ext cx="374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34"/>
            <p:cNvSpPr>
              <a:spLocks noChangeShapeType="1"/>
            </p:cNvSpPr>
            <p:nvPr/>
          </p:nvSpPr>
          <p:spPr bwMode="auto">
            <a:xfrm flipH="1" flipV="1">
              <a:off x="4426" y="2946"/>
              <a:ext cx="374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35"/>
            <p:cNvSpPr>
              <a:spLocks noChangeShapeType="1"/>
            </p:cNvSpPr>
            <p:nvPr/>
          </p:nvSpPr>
          <p:spPr bwMode="auto">
            <a:xfrm flipV="1">
              <a:off x="3302" y="2946"/>
              <a:ext cx="375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36"/>
            <p:cNvSpPr>
              <a:spLocks noChangeShapeType="1"/>
            </p:cNvSpPr>
            <p:nvPr/>
          </p:nvSpPr>
          <p:spPr bwMode="auto">
            <a:xfrm flipV="1">
              <a:off x="4800" y="2946"/>
              <a:ext cx="374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37"/>
            <p:cNvSpPr>
              <a:spLocks noChangeShapeType="1"/>
            </p:cNvSpPr>
            <p:nvPr/>
          </p:nvSpPr>
          <p:spPr bwMode="auto">
            <a:xfrm flipH="1" flipV="1">
              <a:off x="2928" y="2946"/>
              <a:ext cx="374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9" name="Object 38"/>
            <p:cNvGraphicFramePr>
              <a:graphicFrameLocks noChangeAspect="1"/>
            </p:cNvGraphicFramePr>
            <p:nvPr/>
          </p:nvGraphicFramePr>
          <p:xfrm>
            <a:off x="5184" y="3408"/>
            <a:ext cx="125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4" name="公式" r:id="rId3" imgW="266469" imgH="253780" progId="Equation.3">
                    <p:embed/>
                  </p:oleObj>
                </mc:Choice>
                <mc:Fallback>
                  <p:oleObj name="公式" r:id="rId3" imgW="266469" imgH="25378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08"/>
                          <a:ext cx="125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39"/>
            <p:cNvGraphicFramePr>
              <a:graphicFrameLocks noChangeAspect="1"/>
            </p:cNvGraphicFramePr>
            <p:nvPr/>
          </p:nvGraphicFramePr>
          <p:xfrm>
            <a:off x="4128" y="2640"/>
            <a:ext cx="12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5" name="公式" r:id="rId5" imgW="266584" imgH="330057" progId="Equation.3">
                    <p:embed/>
                  </p:oleObj>
                </mc:Choice>
                <mc:Fallback>
                  <p:oleObj name="公式" r:id="rId5" imgW="266584" imgH="330057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40"/>
                          <a:ext cx="124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40"/>
            <p:cNvGraphicFramePr>
              <a:graphicFrameLocks noChangeAspect="1"/>
            </p:cNvGraphicFramePr>
            <p:nvPr/>
          </p:nvGraphicFramePr>
          <p:xfrm>
            <a:off x="3930" y="3382"/>
            <a:ext cx="101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6" name="公式" r:id="rId7" imgW="215806" imgH="330057" progId="Equation.3">
                    <p:embed/>
                  </p:oleObj>
                </mc:Choice>
                <mc:Fallback>
                  <p:oleObj name="公式" r:id="rId7" imgW="215806" imgH="330057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3382"/>
                          <a:ext cx="101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41"/>
            <p:cNvGraphicFramePr>
              <a:graphicFrameLocks noChangeAspect="1"/>
            </p:cNvGraphicFramePr>
            <p:nvPr/>
          </p:nvGraphicFramePr>
          <p:xfrm>
            <a:off x="4390" y="3429"/>
            <a:ext cx="113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7" name="Equation" r:id="rId9" imgW="241300" imgH="228600" progId="Equation.3">
                    <p:embed/>
                  </p:oleObj>
                </mc:Choice>
                <mc:Fallback>
                  <p:oleObj name="Equation" r:id="rId9" imgW="241300" imgH="2286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3429"/>
                          <a:ext cx="113" cy="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42"/>
            <p:cNvGraphicFramePr>
              <a:graphicFrameLocks noChangeAspect="1"/>
            </p:cNvGraphicFramePr>
            <p:nvPr/>
          </p:nvGraphicFramePr>
          <p:xfrm>
            <a:off x="3538" y="3429"/>
            <a:ext cx="243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8" name="Equation" r:id="rId11" imgW="520700" imgH="228600" progId="Equation.3">
                    <p:embed/>
                  </p:oleObj>
                </mc:Choice>
                <mc:Fallback>
                  <p:oleObj name="Equation" r:id="rId11" imgW="520700" imgH="2286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3429"/>
                          <a:ext cx="243" cy="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43"/>
            <p:cNvGraphicFramePr>
              <a:graphicFrameLocks noChangeAspect="1"/>
            </p:cNvGraphicFramePr>
            <p:nvPr/>
          </p:nvGraphicFramePr>
          <p:xfrm>
            <a:off x="4727" y="3385"/>
            <a:ext cx="19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9" name="Equation" r:id="rId13" imgW="418918" imgH="317362" progId="Equation.3">
                    <p:embed/>
                  </p:oleObj>
                </mc:Choice>
                <mc:Fallback>
                  <p:oleObj name="Equation" r:id="rId13" imgW="418918" imgH="317362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" y="3385"/>
                          <a:ext cx="195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44"/>
            <p:cNvGraphicFramePr>
              <a:graphicFrameLocks noChangeAspect="1"/>
            </p:cNvGraphicFramePr>
            <p:nvPr/>
          </p:nvGraphicFramePr>
          <p:xfrm>
            <a:off x="3106" y="3385"/>
            <a:ext cx="327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0" name="Equation" r:id="rId15" imgW="698197" imgH="317362" progId="Equation.3">
                    <p:embed/>
                  </p:oleObj>
                </mc:Choice>
                <mc:Fallback>
                  <p:oleObj name="Equation" r:id="rId15" imgW="698197" imgH="317362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3385"/>
                          <a:ext cx="327" cy="1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45"/>
            <p:cNvGraphicFramePr>
              <a:graphicFrameLocks noChangeAspect="1"/>
            </p:cNvGraphicFramePr>
            <p:nvPr/>
          </p:nvGraphicFramePr>
          <p:xfrm>
            <a:off x="3894" y="2906"/>
            <a:ext cx="113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1" name="Equation" r:id="rId17" imgW="241300" imgH="228600" progId="Equation.3">
                    <p:embed/>
                  </p:oleObj>
                </mc:Choice>
                <mc:Fallback>
                  <p:oleObj name="Equation" r:id="rId17" imgW="241300" imgH="22860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2906"/>
                          <a:ext cx="113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4" name="Object 46"/>
          <p:cNvGraphicFramePr>
            <a:graphicFrameLocks noChangeAspect="1"/>
          </p:cNvGraphicFramePr>
          <p:nvPr/>
        </p:nvGraphicFramePr>
        <p:xfrm>
          <a:off x="1066800" y="228600"/>
          <a:ext cx="7848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" name="Equation" r:id="rId19" imgW="3581400" imgH="469900" progId="Equation.3">
                  <p:embed/>
                </p:oleObj>
              </mc:Choice>
              <mc:Fallback>
                <p:oleObj name="Equation" r:id="rId19" imgW="3581400" imgH="4699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"/>
                        <a:ext cx="78486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20" name="Text Box 52"/>
          <p:cNvSpPr txBox="1">
            <a:spLocks noChangeArrowheads="1"/>
          </p:cNvSpPr>
          <p:nvPr/>
        </p:nvSpPr>
        <p:spPr bwMode="auto">
          <a:xfrm>
            <a:off x="1127125" y="1889125"/>
            <a:ext cx="5494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使延拓后的函数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的周期为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.</a:t>
            </a:r>
            <a:endParaRPr lang="en-US" altLang="zh-CN"/>
          </a:p>
        </p:txBody>
      </p:sp>
      <p:graphicFrame>
        <p:nvGraphicFramePr>
          <p:cNvPr id="109622" name="Object 54"/>
          <p:cNvGraphicFramePr>
            <a:graphicFrameLocks noChangeAspect="1"/>
          </p:cNvGraphicFramePr>
          <p:nvPr/>
        </p:nvGraphicFramePr>
        <p:xfrm>
          <a:off x="457200" y="4419600"/>
          <a:ext cx="37211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3" name="Equation" r:id="rId21" imgW="52387200" imgH="12992040" progId="Equation.3">
                  <p:embed/>
                </p:oleObj>
              </mc:Choice>
              <mc:Fallback>
                <p:oleObj name="Equation" r:id="rId21" imgW="52387200" imgH="1299204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9600"/>
                        <a:ext cx="37211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23" name="Object 55"/>
          <p:cNvGraphicFramePr>
            <a:graphicFrameLocks noChangeAspect="1"/>
          </p:cNvGraphicFramePr>
          <p:nvPr/>
        </p:nvGraphicFramePr>
        <p:xfrm>
          <a:off x="4211638" y="4437063"/>
          <a:ext cx="32019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4" name="Equation" r:id="rId23" imgW="45075600" imgH="12992040" progId="Equation.3">
                  <p:embed/>
                </p:oleObj>
              </mc:Choice>
              <mc:Fallback>
                <p:oleObj name="Equation" r:id="rId23" imgW="45075600" imgH="1299204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437063"/>
                        <a:ext cx="3201987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25" name="Object 57"/>
          <p:cNvGraphicFramePr>
            <a:graphicFrameLocks noChangeAspect="1"/>
          </p:cNvGraphicFramePr>
          <p:nvPr/>
        </p:nvGraphicFramePr>
        <p:xfrm>
          <a:off x="3657600" y="5257800"/>
          <a:ext cx="39227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" name="Equation" r:id="rId25" imgW="55230480" imgH="15430680" progId="Equation.3">
                  <p:embed/>
                </p:oleObj>
              </mc:Choice>
              <mc:Fallback>
                <p:oleObj name="Equation" r:id="rId25" imgW="55230480" imgH="1543068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3922713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932363" y="2420938"/>
            <a:ext cx="3713162" cy="1524000"/>
            <a:chOff x="1425" y="2205"/>
            <a:chExt cx="2339" cy="960"/>
          </a:xfrm>
        </p:grpSpPr>
        <p:sp>
          <p:nvSpPr>
            <p:cNvPr id="18463" name="Line 59"/>
            <p:cNvSpPr>
              <a:spLocks noChangeShapeType="1"/>
            </p:cNvSpPr>
            <p:nvPr/>
          </p:nvSpPr>
          <p:spPr bwMode="auto">
            <a:xfrm>
              <a:off x="1425" y="2904"/>
              <a:ext cx="2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60"/>
            <p:cNvSpPr>
              <a:spLocks noChangeShapeType="1"/>
            </p:cNvSpPr>
            <p:nvPr/>
          </p:nvSpPr>
          <p:spPr bwMode="auto">
            <a:xfrm flipV="1">
              <a:off x="2506" y="2206"/>
              <a:ext cx="0" cy="9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61"/>
            <p:cNvSpPr>
              <a:spLocks noChangeShapeType="1"/>
            </p:cNvSpPr>
            <p:nvPr/>
          </p:nvSpPr>
          <p:spPr bwMode="auto">
            <a:xfrm flipV="1">
              <a:off x="2506" y="2511"/>
              <a:ext cx="375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62"/>
            <p:cNvSpPr>
              <a:spLocks noChangeShapeType="1"/>
            </p:cNvSpPr>
            <p:nvPr/>
          </p:nvSpPr>
          <p:spPr bwMode="auto">
            <a:xfrm flipH="1" flipV="1">
              <a:off x="2154" y="2523"/>
              <a:ext cx="352" cy="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1" name="Object 63"/>
            <p:cNvGraphicFramePr>
              <a:graphicFrameLocks noChangeAspect="1"/>
            </p:cNvGraphicFramePr>
            <p:nvPr/>
          </p:nvGraphicFramePr>
          <p:xfrm>
            <a:off x="3639" y="2973"/>
            <a:ext cx="125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6" name="公式" r:id="rId27" imgW="266469" imgH="253780" progId="Equation.3">
                    <p:embed/>
                  </p:oleObj>
                </mc:Choice>
                <mc:Fallback>
                  <p:oleObj name="公式" r:id="rId27" imgW="266469" imgH="25378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2973"/>
                          <a:ext cx="125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64"/>
            <p:cNvGraphicFramePr>
              <a:graphicFrameLocks noChangeAspect="1"/>
            </p:cNvGraphicFramePr>
            <p:nvPr/>
          </p:nvGraphicFramePr>
          <p:xfrm>
            <a:off x="2583" y="2205"/>
            <a:ext cx="12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7" name="公式" r:id="rId28" imgW="266584" imgH="330057" progId="Equation.3">
                    <p:embed/>
                  </p:oleObj>
                </mc:Choice>
                <mc:Fallback>
                  <p:oleObj name="公式" r:id="rId28" imgW="266584" imgH="330057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2205"/>
                          <a:ext cx="124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65"/>
            <p:cNvGraphicFramePr>
              <a:graphicFrameLocks noChangeAspect="1"/>
            </p:cNvGraphicFramePr>
            <p:nvPr/>
          </p:nvGraphicFramePr>
          <p:xfrm>
            <a:off x="2385" y="2947"/>
            <a:ext cx="101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8" name="公式" r:id="rId29" imgW="215806" imgH="330057" progId="Equation.3">
                    <p:embed/>
                  </p:oleObj>
                </mc:Choice>
                <mc:Fallback>
                  <p:oleObj name="公式" r:id="rId29" imgW="215806" imgH="330057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2947"/>
                          <a:ext cx="101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66"/>
            <p:cNvGraphicFramePr>
              <a:graphicFrameLocks noChangeAspect="1"/>
            </p:cNvGraphicFramePr>
            <p:nvPr/>
          </p:nvGraphicFramePr>
          <p:xfrm>
            <a:off x="2845" y="2994"/>
            <a:ext cx="113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9" name="Equation" r:id="rId30" imgW="241300" imgH="228600" progId="Equation.3">
                    <p:embed/>
                  </p:oleObj>
                </mc:Choice>
                <mc:Fallback>
                  <p:oleObj name="Equation" r:id="rId30" imgW="241300" imgH="228600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2994"/>
                          <a:ext cx="113" cy="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67"/>
            <p:cNvGraphicFramePr>
              <a:graphicFrameLocks noChangeAspect="1"/>
            </p:cNvGraphicFramePr>
            <p:nvPr/>
          </p:nvGraphicFramePr>
          <p:xfrm>
            <a:off x="1993" y="2994"/>
            <a:ext cx="243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0" name="Equation" r:id="rId31" imgW="520700" imgH="228600" progId="Equation.3">
                    <p:embed/>
                  </p:oleObj>
                </mc:Choice>
                <mc:Fallback>
                  <p:oleObj name="Equation" r:id="rId31" imgW="520700" imgH="228600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2994"/>
                          <a:ext cx="243" cy="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68"/>
            <p:cNvGraphicFramePr>
              <a:graphicFrameLocks noChangeAspect="1"/>
            </p:cNvGraphicFramePr>
            <p:nvPr/>
          </p:nvGraphicFramePr>
          <p:xfrm>
            <a:off x="3182" y="2950"/>
            <a:ext cx="19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1" name="Equation" r:id="rId32" imgW="418918" imgH="317362" progId="Equation.3">
                    <p:embed/>
                  </p:oleObj>
                </mc:Choice>
                <mc:Fallback>
                  <p:oleObj name="Equation" r:id="rId32" imgW="418918" imgH="317362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2950"/>
                          <a:ext cx="195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69"/>
            <p:cNvGraphicFramePr>
              <a:graphicFrameLocks noChangeAspect="1"/>
            </p:cNvGraphicFramePr>
            <p:nvPr/>
          </p:nvGraphicFramePr>
          <p:xfrm>
            <a:off x="1561" y="2950"/>
            <a:ext cx="327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2" name="Equation" r:id="rId33" imgW="698197" imgH="317362" progId="Equation.3">
                    <p:embed/>
                  </p:oleObj>
                </mc:Choice>
                <mc:Fallback>
                  <p:oleObj name="Equation" r:id="rId33" imgW="698197" imgH="317362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2950"/>
                          <a:ext cx="327" cy="1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70"/>
            <p:cNvGraphicFramePr>
              <a:graphicFrameLocks noChangeAspect="1"/>
            </p:cNvGraphicFramePr>
            <p:nvPr/>
          </p:nvGraphicFramePr>
          <p:xfrm>
            <a:off x="2349" y="2471"/>
            <a:ext cx="113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3" name="Equation" r:id="rId34" imgW="241300" imgH="228600" progId="Equation.3">
                    <p:embed/>
                  </p:oleObj>
                </mc:Choice>
                <mc:Fallback>
                  <p:oleObj name="Equation" r:id="rId34" imgW="241300" imgH="22860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9" y="2471"/>
                          <a:ext cx="113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7" name="Line 71"/>
            <p:cNvSpPr>
              <a:spLocks noChangeShapeType="1"/>
            </p:cNvSpPr>
            <p:nvPr/>
          </p:nvSpPr>
          <p:spPr bwMode="auto">
            <a:xfrm>
              <a:off x="2154" y="252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72"/>
            <p:cNvSpPr>
              <a:spLocks noChangeShapeType="1"/>
            </p:cNvSpPr>
            <p:nvPr/>
          </p:nvSpPr>
          <p:spPr bwMode="auto">
            <a:xfrm>
              <a:off x="2880" y="252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8" name="Object 6"/>
          <p:cNvGraphicFramePr>
            <a:graphicFrameLocks noChangeAspect="1"/>
          </p:cNvGraphicFramePr>
          <p:nvPr/>
        </p:nvGraphicFramePr>
        <p:xfrm>
          <a:off x="571500" y="2428875"/>
          <a:ext cx="25320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4" name="公式" r:id="rId35" imgW="1155199" imgH="406224" progId="Equation.3">
                  <p:embed/>
                </p:oleObj>
              </mc:Choice>
              <mc:Fallback>
                <p:oleObj name="公式" r:id="rId35" imgW="1155199" imgH="406224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28875"/>
                        <a:ext cx="2532063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4"/>
          <p:cNvGraphicFramePr>
            <a:graphicFrameLocks noChangeAspect="1"/>
          </p:cNvGraphicFramePr>
          <p:nvPr/>
        </p:nvGraphicFramePr>
        <p:xfrm>
          <a:off x="928688" y="3429000"/>
          <a:ext cx="22542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5" name="公式" r:id="rId37" imgW="1028254" imgH="406224" progId="Equation.3">
                  <p:embed/>
                </p:oleObj>
              </mc:Choice>
              <mc:Fallback>
                <p:oleObj name="公式" r:id="rId37" imgW="1028254" imgH="406224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29000"/>
                        <a:ext cx="225425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5"/>
          <p:cNvGraphicFramePr>
            <a:graphicFrameLocks noChangeAspect="1"/>
          </p:cNvGraphicFramePr>
          <p:nvPr/>
        </p:nvGraphicFramePr>
        <p:xfrm>
          <a:off x="857250" y="5357813"/>
          <a:ext cx="26447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6" name="公式" r:id="rId39" imgW="1205977" imgH="406224" progId="Equation.3">
                  <p:embed/>
                </p:oleObj>
              </mc:Choice>
              <mc:Fallback>
                <p:oleObj name="公式" r:id="rId39" imgW="1205977" imgH="406224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357813"/>
                        <a:ext cx="264477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4" grpId="0" autoUpdateAnimBg="0"/>
      <p:bldP spid="109595" grpId="0" autoUpdateAnimBg="0"/>
      <p:bldP spid="10962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609600" y="228600"/>
          <a:ext cx="39227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3" imgW="2284920" imgH="635040" progId="Equation.3">
                  <p:embed/>
                </p:oleObj>
              </mc:Choice>
              <mc:Fallback>
                <p:oleObj name="Equation" r:id="rId3" imgW="2284920" imgH="635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"/>
                        <a:ext cx="3922713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4572000" y="234950"/>
          <a:ext cx="3048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5" imgW="38982600" imgH="12992040" progId="Equation.3">
                  <p:embed/>
                </p:oleObj>
              </mc:Choice>
              <mc:Fallback>
                <p:oleObj name="Equation" r:id="rId5" imgW="38982600" imgH="12992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950"/>
                        <a:ext cx="3048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609600" y="1371600"/>
          <a:ext cx="42227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7" imgW="54011880" imgH="19494360" progId="Equation.3">
                  <p:embed/>
                </p:oleObj>
              </mc:Choice>
              <mc:Fallback>
                <p:oleObj name="Equation" r:id="rId7" imgW="54011880" imgH="1949436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422275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4146550" y="3048000"/>
          <a:ext cx="39258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公式" r:id="rId9" imgW="53199360" imgH="12992040" progId="Equation.3">
                  <p:embed/>
                </p:oleObj>
              </mc:Choice>
              <mc:Fallback>
                <p:oleObj name="公式" r:id="rId9" imgW="53199360" imgH="129920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048000"/>
                        <a:ext cx="392588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/>
        </p:nvGraphicFramePr>
        <p:xfrm>
          <a:off x="1524000" y="5029200"/>
          <a:ext cx="66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11" imgW="9329760" imgH="12992040" progId="Equation.3">
                  <p:embed/>
                </p:oleObj>
              </mc:Choice>
              <mc:Fallback>
                <p:oleObj name="Equation" r:id="rId11" imgW="9329760" imgH="12992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660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2209800" y="5029200"/>
          <a:ext cx="5867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13" imgW="81633600" imgH="12992040" progId="Equation.3">
                  <p:embed/>
                </p:oleObj>
              </mc:Choice>
              <mc:Fallback>
                <p:oleObj name="Equation" r:id="rId13" imgW="81633600" imgH="12992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58674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4" name="Object 42"/>
          <p:cNvGraphicFramePr>
            <a:graphicFrameLocks noChangeAspect="1"/>
          </p:cNvGraphicFramePr>
          <p:nvPr/>
        </p:nvGraphicFramePr>
        <p:xfrm>
          <a:off x="500063" y="3071813"/>
          <a:ext cx="36877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公式" r:id="rId15" imgW="1612900" imgH="406400" progId="Equation.3">
                  <p:embed/>
                </p:oleObj>
              </mc:Choice>
              <mc:Fallback>
                <p:oleObj name="公式" r:id="rId15" imgW="1612900" imgH="406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071813"/>
                        <a:ext cx="3687762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 noChangeAspect="1"/>
          </p:cNvGraphicFramePr>
          <p:nvPr/>
        </p:nvGraphicFramePr>
        <p:xfrm>
          <a:off x="857250" y="4000500"/>
          <a:ext cx="53578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公式" r:id="rId17" imgW="2540000" imgH="431800" progId="Equation.3">
                  <p:embed/>
                </p:oleObj>
              </mc:Choice>
              <mc:Fallback>
                <p:oleObj name="公式" r:id="rId17" imgW="2540000" imgH="431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000500"/>
                        <a:ext cx="5357813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"/>
          <p:cNvGraphicFramePr>
            <a:graphicFrameLocks noChangeAspect="1"/>
          </p:cNvGraphicFramePr>
          <p:nvPr/>
        </p:nvGraphicFramePr>
        <p:xfrm>
          <a:off x="5214938" y="6072188"/>
          <a:ext cx="1849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公式" r:id="rId19" imgW="876300" imgH="203200" progId="Equation.3">
                  <p:embed/>
                </p:oleObj>
              </mc:Choice>
              <mc:Fallback>
                <p:oleObj name="公式" r:id="rId19" imgW="876300" imgH="203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6072188"/>
                        <a:ext cx="18494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990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0490" name="Text Box 47"/>
          <p:cNvSpPr txBox="1">
            <a:spLocks noChangeArrowheads="1"/>
          </p:cNvSpPr>
          <p:nvPr/>
        </p:nvSpPr>
        <p:spPr bwMode="auto">
          <a:xfrm>
            <a:off x="288925" y="2406650"/>
            <a:ext cx="1474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证明</a:t>
            </a:r>
            <a:r>
              <a:rPr lang="en-US" altLang="zh-CN"/>
              <a:t>:</a:t>
            </a:r>
          </a:p>
        </p:txBody>
      </p:sp>
      <p:graphicFrame>
        <p:nvGraphicFramePr>
          <p:cNvPr id="15872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47255"/>
              </p:ext>
            </p:extLst>
          </p:nvPr>
        </p:nvGraphicFramePr>
        <p:xfrm>
          <a:off x="1403351" y="2192808"/>
          <a:ext cx="3744714" cy="97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3" imgW="52387200" imgH="13398480" progId="Equation.3">
                  <p:embed/>
                </p:oleObj>
              </mc:Choice>
              <mc:Fallback>
                <p:oleObj name="Equation" r:id="rId3" imgW="52387200" imgH="13398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1" y="2192808"/>
                        <a:ext cx="3744714" cy="975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1403350" y="3213100"/>
          <a:ext cx="46132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5" imgW="63354600" imgH="13398480" progId="Equation.3">
                  <p:embed/>
                </p:oleObj>
              </mc:Choice>
              <mc:Fallback>
                <p:oleObj name="Equation" r:id="rId5" imgW="63354600" imgH="133984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46132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1" name="Group 57"/>
          <p:cNvGrpSpPr>
            <a:grpSpLocks/>
          </p:cNvGrpSpPr>
          <p:nvPr/>
        </p:nvGrpSpPr>
        <p:grpSpPr bwMode="auto">
          <a:xfrm>
            <a:off x="179388" y="188913"/>
            <a:ext cx="8763000" cy="1920875"/>
            <a:chOff x="240" y="96"/>
            <a:chExt cx="5520" cy="1210"/>
          </a:xfrm>
        </p:grpSpPr>
        <p:sp>
          <p:nvSpPr>
            <p:cNvPr id="20494" name="Text Box 44"/>
            <p:cNvSpPr txBox="1">
              <a:spLocks noChangeArrowheads="1"/>
            </p:cNvSpPr>
            <p:nvPr/>
          </p:nvSpPr>
          <p:spPr bwMode="auto">
            <a:xfrm>
              <a:off x="720" y="24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利用</a:t>
              </a:r>
            </a:p>
          </p:txBody>
        </p:sp>
        <p:graphicFrame>
          <p:nvGraphicFramePr>
            <p:cNvPr id="20487" name="Object 5"/>
            <p:cNvGraphicFramePr>
              <a:graphicFrameLocks noChangeAspect="1"/>
            </p:cNvGraphicFramePr>
            <p:nvPr/>
          </p:nvGraphicFramePr>
          <p:xfrm>
            <a:off x="1273" y="96"/>
            <a:ext cx="4487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Equation" r:id="rId7" imgW="99100080" imgH="12992040" progId="Equation.3">
                    <p:embed/>
                  </p:oleObj>
                </mc:Choice>
                <mc:Fallback>
                  <p:oleObj name="Equation" r:id="rId7" imgW="99100080" imgH="129920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96"/>
                          <a:ext cx="4487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Text Box 51"/>
            <p:cNvSpPr txBox="1">
              <a:spLocks noChangeArrowheads="1"/>
            </p:cNvSpPr>
            <p:nvPr/>
          </p:nvSpPr>
          <p:spPr bwMode="auto">
            <a:xfrm>
              <a:off x="240" y="768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其中，</a:t>
              </a:r>
            </a:p>
          </p:txBody>
        </p:sp>
        <p:graphicFrame>
          <p:nvGraphicFramePr>
            <p:cNvPr id="20488" name="Object 6"/>
            <p:cNvGraphicFramePr>
              <a:graphicFrameLocks noChangeAspect="1"/>
            </p:cNvGraphicFramePr>
            <p:nvPr/>
          </p:nvGraphicFramePr>
          <p:xfrm>
            <a:off x="912" y="624"/>
            <a:ext cx="2592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" name="Equation" r:id="rId9" imgW="1765300" imgH="469900" progId="Equation.3">
                    <p:embed/>
                  </p:oleObj>
                </mc:Choice>
                <mc:Fallback>
                  <p:oleObj name="Equation" r:id="rId9" imgW="1765300" imgH="4699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24"/>
                          <a:ext cx="2592" cy="6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45" name="Text Box 53"/>
          <p:cNvSpPr txBox="1">
            <a:spLocks noChangeArrowheads="1"/>
          </p:cNvSpPr>
          <p:nvPr/>
        </p:nvSpPr>
        <p:spPr bwMode="auto">
          <a:xfrm>
            <a:off x="241300" y="554672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  (1)</a:t>
            </a: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1471613" y="5661025"/>
          <a:ext cx="31162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11" imgW="97475400" imgH="13804920" progId="Equation.3">
                  <p:embed/>
                </p:oleObj>
              </mc:Choice>
              <mc:Fallback>
                <p:oleObj name="Equation" r:id="rId11" imgW="97475400" imgH="138049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5661025"/>
                        <a:ext cx="31162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5651500" y="5373688"/>
          <a:ext cx="32004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13" imgW="46294200" imgH="13398480" progId="Equation.3">
                  <p:embed/>
                </p:oleObj>
              </mc:Choice>
              <mc:Fallback>
                <p:oleObj name="Equation" r:id="rId13" imgW="46294200" imgH="13398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373688"/>
                        <a:ext cx="32004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4797425" y="55689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即得</a:t>
            </a:r>
          </a:p>
        </p:txBody>
      </p:sp>
      <p:graphicFrame>
        <p:nvGraphicFramePr>
          <p:cNvPr id="158728" name="Object 42"/>
          <p:cNvGraphicFramePr>
            <a:graphicFrameLocks noChangeAspect="1"/>
          </p:cNvGraphicFramePr>
          <p:nvPr/>
        </p:nvGraphicFramePr>
        <p:xfrm>
          <a:off x="1428750" y="4286250"/>
          <a:ext cx="39671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公式" r:id="rId15" imgW="1879600" imgH="419100" progId="Equation.3">
                  <p:embed/>
                </p:oleObj>
              </mc:Choice>
              <mc:Fallback>
                <p:oleObj name="公式" r:id="rId15" imgW="1879600" imgH="4191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86250"/>
                        <a:ext cx="3967163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5" grpId="0" autoUpdateAnimBg="0"/>
      <p:bldP spid="11064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6096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(2)</a:t>
            </a:r>
            <a:endParaRPr lang="en-US" altLang="zh-CN" smtClean="0"/>
          </a:p>
        </p:txBody>
      </p:sp>
      <p:graphicFrame>
        <p:nvGraphicFramePr>
          <p:cNvPr id="21506" name="Object 15"/>
          <p:cNvGraphicFramePr>
            <a:graphicFrameLocks noChangeAspect="1"/>
          </p:cNvGraphicFramePr>
          <p:nvPr/>
        </p:nvGraphicFramePr>
        <p:xfrm>
          <a:off x="838200" y="152400"/>
          <a:ext cx="41100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" imgW="56449080" imgH="13398480" progId="Equation.3">
                  <p:embed/>
                </p:oleObj>
              </mc:Choice>
              <mc:Fallback>
                <p:oleObj name="Equation" r:id="rId3" imgW="56449080" imgH="13398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"/>
                        <a:ext cx="41100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1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0065" name="Object 17"/>
          <p:cNvGraphicFramePr>
            <a:graphicFrameLocks noChangeAspect="1"/>
          </p:cNvGraphicFramePr>
          <p:nvPr/>
        </p:nvGraphicFramePr>
        <p:xfrm>
          <a:off x="1600200" y="1295400"/>
          <a:ext cx="2895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5" imgW="36951480" imgH="12992040" progId="Equation.3">
                  <p:embed/>
                </p:oleObj>
              </mc:Choice>
              <mc:Fallback>
                <p:oleObj name="Equation" r:id="rId5" imgW="36951480" imgH="12992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28956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323850" y="1557338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注意到</a:t>
            </a:r>
          </a:p>
        </p:txBody>
      </p:sp>
      <p:graphicFrame>
        <p:nvGraphicFramePr>
          <p:cNvPr id="130067" name="Object 19"/>
          <p:cNvGraphicFramePr>
            <a:graphicFrameLocks noChangeAspect="1"/>
          </p:cNvGraphicFramePr>
          <p:nvPr/>
        </p:nvGraphicFramePr>
        <p:xfrm>
          <a:off x="4495800" y="1371600"/>
          <a:ext cx="3429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7" imgW="47106360" imgH="12992040" progId="Equation.3">
                  <p:embed/>
                </p:oleObj>
              </mc:Choice>
              <mc:Fallback>
                <p:oleObj name="Equation" r:id="rId7" imgW="47106360" imgH="12992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1600"/>
                        <a:ext cx="3429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9" name="Object 21"/>
          <p:cNvGraphicFramePr>
            <a:graphicFrameLocks noChangeAspect="1"/>
          </p:cNvGraphicFramePr>
          <p:nvPr/>
        </p:nvGraphicFramePr>
        <p:xfrm>
          <a:off x="685800" y="4267200"/>
          <a:ext cx="5003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9" imgW="68229000" imgH="13398480" progId="Equation.3">
                  <p:embed/>
                </p:oleObj>
              </mc:Choice>
              <mc:Fallback>
                <p:oleObj name="Equation" r:id="rId9" imgW="68229000" imgH="133984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67200"/>
                        <a:ext cx="50038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81000" y="24384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又</a:t>
            </a:r>
          </a:p>
        </p:txBody>
      </p:sp>
      <p:graphicFrame>
        <p:nvGraphicFramePr>
          <p:cNvPr id="130071" name="Object 23"/>
          <p:cNvGraphicFramePr>
            <a:graphicFrameLocks noChangeAspect="1"/>
          </p:cNvGraphicFramePr>
          <p:nvPr/>
        </p:nvGraphicFramePr>
        <p:xfrm>
          <a:off x="609600" y="2362200"/>
          <a:ext cx="614997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11" imgW="84476880" imgH="26809560" progId="Equation.3">
                  <p:embed/>
                </p:oleObj>
              </mc:Choice>
              <mc:Fallback>
                <p:oleObj name="Equation" r:id="rId11" imgW="84476880" imgH="268095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6149975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4" name="Object 26"/>
          <p:cNvGraphicFramePr>
            <a:graphicFrameLocks noChangeAspect="1"/>
          </p:cNvGraphicFramePr>
          <p:nvPr/>
        </p:nvGraphicFramePr>
        <p:xfrm>
          <a:off x="609600" y="5486400"/>
          <a:ext cx="47355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13" imgW="64573200" imgH="13398480" progId="Equation.3">
                  <p:embed/>
                </p:oleObj>
              </mc:Choice>
              <mc:Fallback>
                <p:oleObj name="Equation" r:id="rId13" imgW="64573200" imgH="13398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47355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6003925" y="5781675"/>
            <a:ext cx="229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 </a:t>
            </a:r>
            <a:r>
              <a:rPr lang="en-US" altLang="zh-CN"/>
              <a:t>(2) </a:t>
            </a:r>
            <a:r>
              <a:rPr lang="zh-CN" altLang="en-US"/>
              <a:t>得证</a:t>
            </a:r>
            <a:r>
              <a:rPr lang="en-US" altLang="zh-CN"/>
              <a:t>.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6080125" y="45402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6" grpId="0" autoUpdateAnimBg="0"/>
      <p:bldP spid="130070" grpId="0" autoUpdateAnimBg="0"/>
      <p:bldP spid="130075" grpId="0" autoUpdateAnimBg="0"/>
      <p:bldP spid="13007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600200"/>
            <a:ext cx="685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159745" name="Object 1"/>
          <p:cNvGraphicFramePr>
            <a:graphicFrameLocks noChangeAspect="1"/>
          </p:cNvGraphicFramePr>
          <p:nvPr/>
        </p:nvGraphicFramePr>
        <p:xfrm>
          <a:off x="762000" y="1295400"/>
          <a:ext cx="80692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3" imgW="106411680" imgH="13398480" progId="Equation.3">
                  <p:embed/>
                </p:oleObj>
              </mc:Choice>
              <mc:Fallback>
                <p:oleObj name="Equation" r:id="rId3" imgW="106411680" imgH="13398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80692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457200" y="2743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1143000" y="2514600"/>
          <a:ext cx="553561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5" imgW="70666200" imgH="13398480" progId="Equation.3">
                  <p:embed/>
                </p:oleObj>
              </mc:Choice>
              <mc:Fallback>
                <p:oleObj name="Equation" r:id="rId5" imgW="70666200" imgH="13398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5535613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533400" y="41148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5076825" y="3860800"/>
          <a:ext cx="14319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7" imgW="18266400" imgH="13398480" progId="Equation.3">
                  <p:embed/>
                </p:oleObj>
              </mc:Choice>
              <mc:Fallback>
                <p:oleObj name="Equation" r:id="rId7" imgW="18266400" imgH="13398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860800"/>
                        <a:ext cx="1431925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6516688" y="3860800"/>
          <a:ext cx="9239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9" imgW="11766960" imgH="13398480" progId="Equation.3">
                  <p:embed/>
                </p:oleObj>
              </mc:Choice>
              <mc:Fallback>
                <p:oleObj name="Equation" r:id="rId9" imgW="11766960" imgH="133984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860800"/>
                        <a:ext cx="923925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42"/>
          <p:cNvGraphicFramePr>
            <a:graphicFrameLocks noChangeAspect="1"/>
          </p:cNvGraphicFramePr>
          <p:nvPr/>
        </p:nvGraphicFramePr>
        <p:xfrm>
          <a:off x="857250" y="214313"/>
          <a:ext cx="396716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公式" r:id="rId11" imgW="1879600" imgH="419100" progId="Equation.3">
                  <p:embed/>
                </p:oleObj>
              </mc:Choice>
              <mc:Fallback>
                <p:oleObj name="公式" r:id="rId11" imgW="1879600" imgH="4191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14313"/>
                        <a:ext cx="3967163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357313" y="3914775"/>
          <a:ext cx="35020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公式" r:id="rId13" imgW="1422400" imgH="406400" progId="Equation.3">
                  <p:embed/>
                </p:oleObj>
              </mc:Choice>
              <mc:Fallback>
                <p:oleObj name="公式" r:id="rId13" imgW="1422400" imgH="406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914775"/>
                        <a:ext cx="35020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4" grpId="0" autoUpdateAnimBg="0"/>
      <p:bldP spid="1423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915988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79923" name="Text Box 51"/>
          <p:cNvSpPr txBox="1">
            <a:spLocks noChangeArrowheads="1"/>
          </p:cNvSpPr>
          <p:nvPr/>
        </p:nvSpPr>
        <p:spPr bwMode="auto">
          <a:xfrm>
            <a:off x="250825" y="836613"/>
            <a:ext cx="3978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三角函数系的正交性</a:t>
            </a:r>
          </a:p>
        </p:txBody>
      </p:sp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250825" y="2060575"/>
            <a:ext cx="454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  </a:t>
            </a:r>
            <a:r>
              <a:rPr lang="zh-CN" altLang="en-US"/>
              <a:t>函数的傅里叶级数展开式</a:t>
            </a:r>
          </a:p>
        </p:txBody>
      </p:sp>
      <p:sp>
        <p:nvSpPr>
          <p:cNvPr id="79926" name="Text Box 54"/>
          <p:cNvSpPr txBox="1">
            <a:spLocks noChangeArrowheads="1"/>
          </p:cNvSpPr>
          <p:nvPr/>
        </p:nvSpPr>
        <p:spPr bwMode="auto">
          <a:xfrm>
            <a:off x="755650" y="2636838"/>
            <a:ext cx="587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收敛定理，傅里叶系数，傅里叶级数</a:t>
            </a:r>
          </a:p>
        </p:txBody>
      </p:sp>
      <p:graphicFrame>
        <p:nvGraphicFramePr>
          <p:cNvPr id="79930" name="Object 58"/>
          <p:cNvGraphicFramePr>
            <a:graphicFrameLocks noChangeAspect="1"/>
          </p:cNvGraphicFramePr>
          <p:nvPr/>
        </p:nvGraphicFramePr>
        <p:xfrm>
          <a:off x="5508625" y="5727700"/>
          <a:ext cx="26670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3" imgW="35326800" imgH="13398480" progId="Equation.3">
                  <p:embed/>
                </p:oleObj>
              </mc:Choice>
              <mc:Fallback>
                <p:oleObj name="Equation" r:id="rId3" imgW="35326800" imgH="13398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727700"/>
                        <a:ext cx="26670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31" name="Text Box 59"/>
          <p:cNvSpPr txBox="1">
            <a:spLocks noChangeArrowheads="1"/>
          </p:cNvSpPr>
          <p:nvPr/>
        </p:nvSpPr>
        <p:spPr bwMode="auto">
          <a:xfrm>
            <a:off x="395288" y="5949950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为间断点时傅里叶级数收敛到</a:t>
            </a:r>
          </a:p>
        </p:txBody>
      </p:sp>
      <p:graphicFrame>
        <p:nvGraphicFramePr>
          <p:cNvPr id="79941" name="Object 69"/>
          <p:cNvGraphicFramePr>
            <a:graphicFrameLocks noGrp="1" noChangeAspect="1"/>
          </p:cNvGraphicFramePr>
          <p:nvPr>
            <p:ph idx="1"/>
          </p:nvPr>
        </p:nvGraphicFramePr>
        <p:xfrm>
          <a:off x="611188" y="1412875"/>
          <a:ext cx="83169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5" imgW="3340100" imgH="203200" progId="Equation.3">
                  <p:embed/>
                </p:oleObj>
              </mc:Choice>
              <mc:Fallback>
                <p:oleObj name="Equation" r:id="rId5" imgW="3340100" imgH="203200" progId="Equation.3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8316912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43" name="Object 42"/>
          <p:cNvGraphicFramePr>
            <a:graphicFrameLocks noChangeAspect="1"/>
          </p:cNvGraphicFramePr>
          <p:nvPr/>
        </p:nvGraphicFramePr>
        <p:xfrm>
          <a:off x="714375" y="3143250"/>
          <a:ext cx="64404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公式" r:id="rId7" imgW="2616200" imgH="406400" progId="Equation.3">
                  <p:embed/>
                </p:oleObj>
              </mc:Choice>
              <mc:Fallback>
                <p:oleObj name="公式" r:id="rId7" imgW="2616200" imgH="406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143250"/>
                        <a:ext cx="6440488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714375" y="4000500"/>
          <a:ext cx="63785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公式" r:id="rId9" imgW="2590800" imgH="406400" progId="Equation.3">
                  <p:embed/>
                </p:oleObj>
              </mc:Choice>
              <mc:Fallback>
                <p:oleObj name="公式" r:id="rId9" imgW="2590800" imgH="406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00500"/>
                        <a:ext cx="63785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28625" y="4857750"/>
          <a:ext cx="80978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公式" r:id="rId11" imgW="3289300" imgH="431800" progId="Equation.3">
                  <p:embed/>
                </p:oleObj>
              </mc:Choice>
              <mc:Fallback>
                <p:oleObj name="公式" r:id="rId11" imgW="32893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857750"/>
                        <a:ext cx="8097838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23" grpId="0" autoUpdateAnimBg="0"/>
      <p:bldP spid="7992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CC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457200" y="11430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graphicFrame>
        <p:nvGraphicFramePr>
          <p:cNvPr id="24578" name="Object 204"/>
          <p:cNvGraphicFramePr>
            <a:graphicFrameLocks noChangeAspect="1"/>
          </p:cNvGraphicFramePr>
          <p:nvPr/>
        </p:nvGraphicFramePr>
        <p:xfrm>
          <a:off x="395288" y="836613"/>
          <a:ext cx="820896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公式" r:id="rId3" imgW="3378200" imgH="749300" progId="Equation.3">
                  <p:embed/>
                </p:oleObj>
              </mc:Choice>
              <mc:Fallback>
                <p:oleObj name="公式" r:id="rId3" imgW="3378200" imgH="749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8208962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" name="Object 205"/>
          <p:cNvGraphicFramePr>
            <a:graphicFrameLocks noChangeAspect="1"/>
          </p:cNvGraphicFramePr>
          <p:nvPr/>
        </p:nvGraphicFramePr>
        <p:xfrm>
          <a:off x="1331913" y="3068638"/>
          <a:ext cx="495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5" imgW="4953000" imgH="444500" progId="Equation.3">
                  <p:embed/>
                </p:oleObj>
              </mc:Choice>
              <mc:Fallback>
                <p:oleObj name="Equation" r:id="rId5" imgW="4953000" imgH="444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4953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" name="Text Box 207"/>
          <p:cNvSpPr txBox="1">
            <a:spLocks noChangeArrowheads="1"/>
          </p:cNvSpPr>
          <p:nvPr/>
        </p:nvSpPr>
        <p:spPr bwMode="auto">
          <a:xfrm>
            <a:off x="493713" y="29924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798513" y="3678238"/>
          <a:ext cx="5181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7" imgW="2146300" imgH="228600" progId="Equation.3">
                  <p:embed/>
                </p:oleObj>
              </mc:Choice>
              <mc:Fallback>
                <p:oleObj name="Equation" r:id="rId7" imgW="214630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678238"/>
                        <a:ext cx="5181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1" name="Object 209"/>
          <p:cNvGraphicFramePr>
            <a:graphicFrameLocks noChangeAspect="1"/>
          </p:cNvGraphicFramePr>
          <p:nvPr/>
        </p:nvGraphicFramePr>
        <p:xfrm>
          <a:off x="1027113" y="4440238"/>
          <a:ext cx="3048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9" imgW="2794000" imgH="876300" progId="Equation.3">
                  <p:embed/>
                </p:oleObj>
              </mc:Choice>
              <mc:Fallback>
                <p:oleObj name="Equation" r:id="rId9" imgW="2794000" imgH="876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440238"/>
                        <a:ext cx="30480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" name="Object 210"/>
          <p:cNvGraphicFramePr>
            <a:graphicFrameLocks noChangeAspect="1"/>
          </p:cNvGraphicFramePr>
          <p:nvPr/>
        </p:nvGraphicFramePr>
        <p:xfrm>
          <a:off x="4151313" y="4440238"/>
          <a:ext cx="2514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11" imgW="2400300" imgH="876300" progId="Equation.3">
                  <p:embed/>
                </p:oleObj>
              </mc:Choice>
              <mc:Fallback>
                <p:oleObj name="Equation" r:id="rId11" imgW="2400300" imgH="876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440238"/>
                        <a:ext cx="25146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3" name="Object 211"/>
          <p:cNvGraphicFramePr>
            <a:graphicFrameLocks noChangeAspect="1"/>
          </p:cNvGraphicFramePr>
          <p:nvPr/>
        </p:nvGraphicFramePr>
        <p:xfrm>
          <a:off x="6742113" y="4440238"/>
          <a:ext cx="869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13" imgW="368300" imgH="419100" progId="Equation.3">
                  <p:embed/>
                </p:oleObj>
              </mc:Choice>
              <mc:Fallback>
                <p:oleObj name="Equation" r:id="rId13" imgW="368300" imgH="4191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4440238"/>
                        <a:ext cx="8699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4" name="Object 212"/>
          <p:cNvGraphicFramePr>
            <a:graphicFrameLocks noChangeAspect="1"/>
          </p:cNvGraphicFramePr>
          <p:nvPr/>
        </p:nvGraphicFramePr>
        <p:xfrm>
          <a:off x="533400" y="5486400"/>
          <a:ext cx="2057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15" imgW="2057400" imgH="876300" progId="Equation.3">
                  <p:embed/>
                </p:oleObj>
              </mc:Choice>
              <mc:Fallback>
                <p:oleObj name="Equation" r:id="rId15" imgW="2057400" imgH="8763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86400"/>
                        <a:ext cx="2057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620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2.</a:t>
            </a:r>
          </a:p>
        </p:txBody>
      </p:sp>
      <p:graphicFrame>
        <p:nvGraphicFramePr>
          <p:cNvPr id="25602" name="Object 34"/>
          <p:cNvGraphicFramePr>
            <a:graphicFrameLocks noChangeAspect="1"/>
          </p:cNvGraphicFramePr>
          <p:nvPr/>
        </p:nvGraphicFramePr>
        <p:xfrm>
          <a:off x="381000" y="457200"/>
          <a:ext cx="76962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3" imgW="7442200" imgH="3175000" progId="Equation.3">
                  <p:embed/>
                </p:oleObj>
              </mc:Choice>
              <mc:Fallback>
                <p:oleObj name="Equation" r:id="rId3" imgW="7442200" imgH="3175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7696200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533400" y="4038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graphicFrame>
        <p:nvGraphicFramePr>
          <p:cNvPr id="120868" name="Object 36"/>
          <p:cNvGraphicFramePr>
            <a:graphicFrameLocks noChangeAspect="1"/>
          </p:cNvGraphicFramePr>
          <p:nvPr/>
        </p:nvGraphicFramePr>
        <p:xfrm>
          <a:off x="1447800" y="3886200"/>
          <a:ext cx="62626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5" imgW="6261100" imgH="952500" progId="Equation.3">
                  <p:embed/>
                </p:oleObj>
              </mc:Choice>
              <mc:Fallback>
                <p:oleObj name="Equation" r:id="rId5" imgW="6261100" imgH="952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62626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9" name="Object 37"/>
          <p:cNvGraphicFramePr>
            <a:graphicFrameLocks noChangeAspect="1"/>
          </p:cNvGraphicFramePr>
          <p:nvPr/>
        </p:nvGraphicFramePr>
        <p:xfrm>
          <a:off x="609600" y="5029200"/>
          <a:ext cx="8305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7" imgW="116566560" imgH="13398480" progId="Equation.3">
                  <p:embed/>
                </p:oleObj>
              </mc:Choice>
              <mc:Fallback>
                <p:oleObj name="Equation" r:id="rId7" imgW="116566560" imgH="13398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8305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3721100" y="1304925"/>
          <a:ext cx="240823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公式" r:id="rId3" imgW="1015559" imgH="406224" progId="Equation.3">
                  <p:embed/>
                </p:oleObj>
              </mc:Choice>
              <mc:Fallback>
                <p:oleObj name="公式" r:id="rId3" imgW="1015559" imgH="406224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1304925"/>
                        <a:ext cx="240823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430213" y="1381125"/>
          <a:ext cx="32766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5" imgW="1346200" imgH="330200" progId="Equation.3">
                  <p:embed/>
                </p:oleObj>
              </mc:Choice>
              <mc:Fallback>
                <p:oleObj name="Equation" r:id="rId5" imgW="1346200" imgH="330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381125"/>
                        <a:ext cx="32766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1692275" y="2205038"/>
          <a:ext cx="69230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公式" r:id="rId7" imgW="3022600" imgH="431800" progId="Equation.3">
                  <p:embed/>
                </p:oleObj>
              </mc:Choice>
              <mc:Fallback>
                <p:oleObj name="公式" r:id="rId7" imgW="30226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05038"/>
                        <a:ext cx="6923088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6"/>
          <p:cNvGraphicFramePr>
            <a:graphicFrameLocks noChangeAspect="1"/>
          </p:cNvGraphicFramePr>
          <p:nvPr/>
        </p:nvGraphicFramePr>
        <p:xfrm>
          <a:off x="508000" y="152400"/>
          <a:ext cx="78994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9" imgW="3467100" imgH="419100" progId="Equation.3">
                  <p:embed/>
                </p:oleObj>
              </mc:Choice>
              <mc:Fallback>
                <p:oleObj name="Equation" r:id="rId9" imgW="3467100" imgH="4191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52400"/>
                        <a:ext cx="78994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/>
        </p:nvGraphicFramePr>
        <p:xfrm>
          <a:off x="611188" y="5373688"/>
          <a:ext cx="64341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公式" r:id="rId11" imgW="2527300" imgH="457200" progId="Equation.3">
                  <p:embed/>
                </p:oleObj>
              </mc:Choice>
              <mc:Fallback>
                <p:oleObj name="公式" r:id="rId11" imgW="25273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73688"/>
                        <a:ext cx="643413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18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379" name="Object 19"/>
          <p:cNvGraphicFramePr>
            <a:graphicFrameLocks noChangeAspect="1"/>
          </p:cNvGraphicFramePr>
          <p:nvPr/>
        </p:nvGraphicFramePr>
        <p:xfrm>
          <a:off x="146050" y="3197225"/>
          <a:ext cx="89281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公式" r:id="rId13" imgW="3505200" imgH="863600" progId="Equation.3">
                  <p:embed/>
                </p:oleObj>
              </mc:Choice>
              <mc:Fallback>
                <p:oleObj name="公式" r:id="rId13" imgW="3505200" imgH="863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3197225"/>
                        <a:ext cx="89281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286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3820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err="1" smtClean="0"/>
              <a:t>P</a:t>
            </a:r>
            <a:r>
              <a:rPr lang="en-US" altLang="zh-CN" sz="2400" dirty="0" err="1" smtClean="0"/>
              <a:t>320</a:t>
            </a:r>
            <a:r>
              <a:rPr lang="en-US" altLang="zh-CN" sz="2400" dirty="0" smtClean="0"/>
              <a:t>-321                    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5400" dirty="0"/>
              <a:t>      1/</a:t>
            </a:r>
            <a:r>
              <a:rPr lang="en-US" altLang="zh-CN" sz="3200" dirty="0"/>
              <a:t>(1)</a:t>
            </a:r>
            <a:r>
              <a:rPr lang="en-US" altLang="zh-CN" sz="2400" dirty="0"/>
              <a:t> </a:t>
            </a:r>
            <a:endParaRPr lang="en-US" altLang="zh-C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6264696" cy="48238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5301208"/>
            <a:ext cx="84802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随着</a:t>
            </a:r>
            <a:r>
              <a:rPr lang="zh-CN" altLang="en-US" dirty="0" smtClean="0"/>
              <a:t>余</a:t>
            </a:r>
            <a:r>
              <a:rPr lang="zh-CN" altLang="zh-CN" dirty="0" smtClean="0"/>
              <a:t>弦</a:t>
            </a:r>
            <a:r>
              <a:rPr lang="zh-CN" altLang="zh-CN" dirty="0"/>
              <a:t>波数量逐渐的增长，他们最终会叠加成一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r>
              <a:rPr lang="zh-CN" altLang="zh-CN" dirty="0" smtClean="0"/>
              <a:t>标准</a:t>
            </a:r>
            <a:r>
              <a:rPr lang="zh-CN" altLang="zh-CN" dirty="0"/>
              <a:t>的矩形，大家从中体会到了什么道理？</a:t>
            </a:r>
          </a:p>
          <a:p>
            <a:r>
              <a:rPr lang="zh-CN" altLang="zh-CN" dirty="0"/>
              <a:t>（只要努力，弯的都能掰直！）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76" name="Object 212"/>
          <p:cNvGraphicFramePr>
            <a:graphicFrameLocks noChangeAspect="1"/>
          </p:cNvGraphicFramePr>
          <p:nvPr/>
        </p:nvGraphicFramePr>
        <p:xfrm>
          <a:off x="611188" y="2492375"/>
          <a:ext cx="4905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3" imgW="2095500" imgH="419100" progId="Equation.3">
                  <p:embed/>
                </p:oleObj>
              </mc:Choice>
              <mc:Fallback>
                <p:oleObj name="Equation" r:id="rId3" imgW="2095500" imgH="4191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49053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7" name="Text Box 213"/>
          <p:cNvSpPr txBox="1">
            <a:spLocks noChangeArrowheads="1"/>
          </p:cNvSpPr>
          <p:nvPr/>
        </p:nvSpPr>
        <p:spPr bwMode="auto">
          <a:xfrm>
            <a:off x="6011863" y="277971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谐波分析</a:t>
            </a:r>
          </a:p>
        </p:txBody>
      </p:sp>
      <p:graphicFrame>
        <p:nvGraphicFramePr>
          <p:cNvPr id="62678" name="Object 214"/>
          <p:cNvGraphicFramePr>
            <a:graphicFrameLocks noChangeAspect="1"/>
          </p:cNvGraphicFramePr>
          <p:nvPr/>
        </p:nvGraphicFramePr>
        <p:xfrm>
          <a:off x="1331913" y="3644900"/>
          <a:ext cx="7315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5" imgW="3098800" imgH="419100" progId="Equation.3">
                  <p:embed/>
                </p:oleObj>
              </mc:Choice>
              <mc:Fallback>
                <p:oleObj name="Equation" r:id="rId5" imgW="3098800" imgH="4191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73152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9" name="Object 215"/>
          <p:cNvGraphicFramePr>
            <a:graphicFrameLocks noChangeAspect="1"/>
          </p:cNvGraphicFramePr>
          <p:nvPr/>
        </p:nvGraphicFramePr>
        <p:xfrm>
          <a:off x="1587500" y="5521325"/>
          <a:ext cx="449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7" imgW="4419600" imgH="952500" progId="Equation.3">
                  <p:embed/>
                </p:oleObj>
              </mc:Choice>
              <mc:Fallback>
                <p:oleObj name="Equation" r:id="rId7" imgW="4419600" imgH="9525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521325"/>
                        <a:ext cx="4495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80" name="Object 216"/>
          <p:cNvGraphicFramePr>
            <a:graphicFrameLocks noChangeAspect="1"/>
          </p:cNvGraphicFramePr>
          <p:nvPr/>
        </p:nvGraphicFramePr>
        <p:xfrm>
          <a:off x="520700" y="4568825"/>
          <a:ext cx="15636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9" imgW="53605800" imgH="26403480" progId="Equation.3">
                  <p:embed/>
                </p:oleObj>
              </mc:Choice>
              <mc:Fallback>
                <p:oleObj name="Equation" r:id="rId9" imgW="53605800" imgH="264034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568825"/>
                        <a:ext cx="156368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81" name="Object 217"/>
          <p:cNvGraphicFramePr>
            <a:graphicFrameLocks noChangeAspect="1"/>
          </p:cNvGraphicFramePr>
          <p:nvPr/>
        </p:nvGraphicFramePr>
        <p:xfrm>
          <a:off x="2349500" y="4797425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11" imgW="67010400" imgH="13804920" progId="Equation.3">
                  <p:embed/>
                </p:oleObj>
              </mc:Choice>
              <mc:Fallback>
                <p:oleObj name="Equation" r:id="rId11" imgW="67010400" imgH="1380492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797425"/>
                        <a:ext cx="21336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82" name="Object 218"/>
          <p:cNvGraphicFramePr>
            <a:graphicFrameLocks noChangeAspect="1"/>
          </p:cNvGraphicFramePr>
          <p:nvPr/>
        </p:nvGraphicFramePr>
        <p:xfrm>
          <a:off x="4787900" y="4797425"/>
          <a:ext cx="2057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13" imgW="67822560" imgH="13804920" progId="Equation.3">
                  <p:embed/>
                </p:oleObj>
              </mc:Choice>
              <mc:Fallback>
                <p:oleObj name="Equation" r:id="rId13" imgW="67822560" imgH="138049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797425"/>
                        <a:ext cx="2057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 Box 220"/>
          <p:cNvSpPr txBox="1">
            <a:spLocks noChangeArrowheads="1"/>
          </p:cNvSpPr>
          <p:nvPr/>
        </p:nvSpPr>
        <p:spPr bwMode="auto">
          <a:xfrm>
            <a:off x="323850" y="333375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简单的周期运动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62685" name="Object 221"/>
          <p:cNvGraphicFramePr>
            <a:graphicFrameLocks noChangeAspect="1"/>
          </p:cNvGraphicFramePr>
          <p:nvPr/>
        </p:nvGraphicFramePr>
        <p:xfrm>
          <a:off x="3203575" y="404813"/>
          <a:ext cx="2736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15" imgW="84070800" imgH="12585600" progId="Equation.3">
                  <p:embed/>
                </p:oleObj>
              </mc:Choice>
              <mc:Fallback>
                <p:oleObj name="Equation" r:id="rId15" imgW="84070800" imgH="12585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04813"/>
                        <a:ext cx="2736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86" name="Text Box 222"/>
          <p:cNvSpPr txBox="1">
            <a:spLocks noChangeArrowheads="1"/>
          </p:cNvSpPr>
          <p:nvPr/>
        </p:nvSpPr>
        <p:spPr bwMode="auto">
          <a:xfrm>
            <a:off x="323850" y="177323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复杂的周期运动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62687" name="Object 223"/>
          <p:cNvGraphicFramePr>
            <a:graphicFrameLocks noChangeAspect="1"/>
          </p:cNvGraphicFramePr>
          <p:nvPr/>
        </p:nvGraphicFramePr>
        <p:xfrm>
          <a:off x="971550" y="981075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17" imgW="53199360" imgH="13804920" progId="Equation.3">
                  <p:embed/>
                </p:oleObj>
              </mc:Choice>
              <mc:Fallback>
                <p:oleObj name="Equation" r:id="rId17" imgW="53199360" imgH="1380492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1663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88" name="Object 224"/>
          <p:cNvGraphicFramePr>
            <a:graphicFrameLocks noChangeAspect="1"/>
          </p:cNvGraphicFramePr>
          <p:nvPr/>
        </p:nvGraphicFramePr>
        <p:xfrm>
          <a:off x="2843213" y="951592"/>
          <a:ext cx="201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19" imgW="64573200" imgH="14211360" progId="Equation.3">
                  <p:embed/>
                </p:oleObj>
              </mc:Choice>
              <mc:Fallback>
                <p:oleObj name="Equation" r:id="rId19" imgW="64573200" imgH="1421136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51592"/>
                        <a:ext cx="2019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89" name="Object 225"/>
          <p:cNvGraphicFramePr>
            <a:graphicFrameLocks noChangeAspect="1"/>
          </p:cNvGraphicFramePr>
          <p:nvPr/>
        </p:nvGraphicFramePr>
        <p:xfrm>
          <a:off x="5076825" y="922564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21" imgW="50356080" imgH="14211360" progId="Equation.3">
                  <p:embed/>
                </p:oleObj>
              </mc:Choice>
              <mc:Fallback>
                <p:oleObj name="Equation" r:id="rId21" imgW="50356080" imgH="142113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922564"/>
                        <a:ext cx="165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90" name="Text Box 226"/>
          <p:cNvSpPr txBox="1">
            <a:spLocks noChangeArrowheads="1"/>
          </p:cNvSpPr>
          <p:nvPr/>
        </p:nvSpPr>
        <p:spPr bwMode="auto">
          <a:xfrm>
            <a:off x="368300" y="572611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得级数</a:t>
            </a:r>
          </a:p>
        </p:txBody>
      </p:sp>
      <p:sp>
        <p:nvSpPr>
          <p:cNvPr id="62691" name="Rectangle 227"/>
          <p:cNvSpPr>
            <a:spLocks noChangeArrowheads="1"/>
          </p:cNvSpPr>
          <p:nvPr/>
        </p:nvSpPr>
        <p:spPr bwMode="auto">
          <a:xfrm>
            <a:off x="6007100" y="5711825"/>
            <a:ext cx="26225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称为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三角级数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62693" name="Oval 229"/>
          <p:cNvSpPr>
            <a:spLocks noChangeArrowheads="1"/>
          </p:cNvSpPr>
          <p:nvPr/>
        </p:nvSpPr>
        <p:spPr bwMode="auto">
          <a:xfrm>
            <a:off x="1692275" y="2563813"/>
            <a:ext cx="431800" cy="8636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96" name="Text Box 232"/>
          <p:cNvSpPr txBox="1">
            <a:spLocks noChangeArrowheads="1"/>
          </p:cNvSpPr>
          <p:nvPr/>
        </p:nvSpPr>
        <p:spPr bwMode="auto">
          <a:xfrm>
            <a:off x="179388" y="3211513"/>
            <a:ext cx="1695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直流分量</a:t>
            </a:r>
            <a:r>
              <a:rPr lang="zh-CN" altLang="en-US"/>
              <a:t> </a:t>
            </a:r>
          </a:p>
        </p:txBody>
      </p:sp>
      <p:grpSp>
        <p:nvGrpSpPr>
          <p:cNvPr id="2" name="组合 32"/>
          <p:cNvGrpSpPr>
            <a:grpSpLocks/>
          </p:cNvGrpSpPr>
          <p:nvPr/>
        </p:nvGrpSpPr>
        <p:grpSpPr bwMode="auto">
          <a:xfrm>
            <a:off x="3348038" y="1412875"/>
            <a:ext cx="5576887" cy="1295400"/>
            <a:chOff x="3348038" y="1412875"/>
            <a:chExt cx="5576887" cy="1295400"/>
          </a:xfrm>
        </p:grpSpPr>
        <p:grpSp>
          <p:nvGrpSpPr>
            <p:cNvPr id="2071" name="组合 33"/>
            <p:cNvGrpSpPr>
              <a:grpSpLocks/>
            </p:cNvGrpSpPr>
            <p:nvPr/>
          </p:nvGrpSpPr>
          <p:grpSpPr bwMode="auto">
            <a:xfrm>
              <a:off x="3348038" y="1412875"/>
              <a:ext cx="5576887" cy="1295400"/>
              <a:chOff x="3348038" y="1412875"/>
              <a:chExt cx="5576887" cy="1295400"/>
            </a:xfrm>
          </p:grpSpPr>
          <p:grpSp>
            <p:nvGrpSpPr>
              <p:cNvPr id="2072" name="Group 239"/>
              <p:cNvGrpSpPr>
                <a:grpSpLocks/>
              </p:cNvGrpSpPr>
              <p:nvPr/>
            </p:nvGrpSpPr>
            <p:grpSpPr bwMode="auto">
              <a:xfrm>
                <a:off x="5827713" y="1412875"/>
                <a:ext cx="3097212" cy="1168400"/>
                <a:chOff x="3672" y="800"/>
                <a:chExt cx="1951" cy="736"/>
              </a:xfrm>
            </p:grpSpPr>
            <p:sp>
              <p:nvSpPr>
                <p:cNvPr id="2074" name="Line 235"/>
                <p:cNvSpPr>
                  <a:spLocks noChangeShapeType="1"/>
                </p:cNvSpPr>
                <p:nvPr/>
              </p:nvSpPr>
              <p:spPr bwMode="auto">
                <a:xfrm>
                  <a:off x="3672" y="981"/>
                  <a:ext cx="726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4444" y="800"/>
                  <a:ext cx="635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zh-CN" altLang="en-US"/>
                    <a:t>基波</a:t>
                  </a:r>
                </a:p>
              </p:txBody>
            </p:sp>
            <p:sp>
              <p:nvSpPr>
                <p:cNvPr id="2076" name="Line 237"/>
                <p:cNvSpPr>
                  <a:spLocks noChangeShapeType="1"/>
                </p:cNvSpPr>
                <p:nvPr/>
              </p:nvSpPr>
              <p:spPr bwMode="auto">
                <a:xfrm>
                  <a:off x="3763" y="1390"/>
                  <a:ext cx="726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4535" y="1209"/>
                  <a:ext cx="1088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i="1"/>
                    <a:t>n</a:t>
                  </a:r>
                  <a:r>
                    <a:rPr kumimoji="0" lang="zh-CN" altLang="en-US"/>
                    <a:t>次谐波</a:t>
                  </a:r>
                </a:p>
              </p:txBody>
            </p:sp>
          </p:grpSp>
          <p:sp>
            <p:nvSpPr>
              <p:cNvPr id="2073" name="Rectangle 240"/>
              <p:cNvSpPr>
                <a:spLocks noChangeArrowheads="1"/>
              </p:cNvSpPr>
              <p:nvPr/>
            </p:nvSpPr>
            <p:spPr bwMode="auto">
              <a:xfrm>
                <a:off x="3348038" y="1412875"/>
                <a:ext cx="5400675" cy="12954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" name="Object 13"/>
            <p:cNvGraphicFramePr>
              <a:graphicFrameLocks noChangeAspect="1"/>
            </p:cNvGraphicFramePr>
            <p:nvPr/>
          </p:nvGraphicFramePr>
          <p:xfrm>
            <a:off x="3428992" y="1500174"/>
            <a:ext cx="2365375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" name="公式" r:id="rId23" imgW="1002865" imgH="215806" progId="Equation.3">
                    <p:embed/>
                  </p:oleObj>
                </mc:Choice>
                <mc:Fallback>
                  <p:oleObj name="公式" r:id="rId23" imgW="1002865" imgH="215806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1500174"/>
                          <a:ext cx="2365375" cy="509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4"/>
            <p:cNvGraphicFramePr>
              <a:graphicFrameLocks noChangeAspect="1"/>
            </p:cNvGraphicFramePr>
            <p:nvPr/>
          </p:nvGraphicFramePr>
          <p:xfrm>
            <a:off x="3357554" y="2071678"/>
            <a:ext cx="263525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" name="公式" r:id="rId25" imgW="1117600" imgH="228600" progId="Equation.3">
                    <p:embed/>
                  </p:oleObj>
                </mc:Choice>
                <mc:Fallback>
                  <p:oleObj name="公式" r:id="rId25" imgW="1117600" imgH="2286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554" y="2071678"/>
                          <a:ext cx="2635250" cy="539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7000875" y="4786313"/>
          <a:ext cx="12017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公式" r:id="rId27" imgW="508000" imgH="190500" progId="Equation.3">
                  <p:embed/>
                </p:oleObj>
              </mc:Choice>
              <mc:Fallback>
                <p:oleObj name="公式" r:id="rId27" imgW="508000" imgH="1905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786313"/>
                        <a:ext cx="12017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7" grpId="0" autoUpdateAnimBg="0"/>
      <p:bldP spid="62686" grpId="0" autoUpdateAnimBg="0"/>
      <p:bldP spid="62690" grpId="0" autoUpdateAnimBg="0"/>
      <p:bldP spid="62691" grpId="0" autoUpdateAnimBg="0"/>
      <p:bldP spid="62693" grpId="0" animBg="1"/>
      <p:bldP spid="626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8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4800600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二、三角函数系的正交性</a:t>
            </a:r>
          </a:p>
        </p:txBody>
      </p:sp>
      <p:graphicFrame>
        <p:nvGraphicFramePr>
          <p:cNvPr id="68688" name="Object 1104"/>
          <p:cNvGraphicFramePr>
            <a:graphicFrameLocks noChangeAspect="1"/>
          </p:cNvGraphicFramePr>
          <p:nvPr/>
        </p:nvGraphicFramePr>
        <p:xfrm>
          <a:off x="609600" y="1676400"/>
          <a:ext cx="8001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3" imgW="3340100" imgH="203200" progId="Equation.3">
                  <p:embed/>
                </p:oleObj>
              </mc:Choice>
              <mc:Fallback>
                <p:oleObj name="Equation" r:id="rId3" imgW="3340100" imgH="203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8001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90" name="Text Box 1106"/>
          <p:cNvSpPr txBox="1">
            <a:spLocks noChangeArrowheads="1"/>
          </p:cNvSpPr>
          <p:nvPr/>
        </p:nvSpPr>
        <p:spPr bwMode="auto">
          <a:xfrm>
            <a:off x="457200" y="1066800"/>
            <a:ext cx="2362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三角函数系</a:t>
            </a:r>
          </a:p>
        </p:txBody>
      </p:sp>
      <p:sp>
        <p:nvSpPr>
          <p:cNvPr id="68691" name="Text Box 1107"/>
          <p:cNvSpPr txBox="1">
            <a:spLocks noChangeArrowheads="1"/>
          </p:cNvSpPr>
          <p:nvPr/>
        </p:nvSpPr>
        <p:spPr bwMode="auto">
          <a:xfrm>
            <a:off x="441325" y="2193925"/>
            <a:ext cx="340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在</a:t>
            </a:r>
            <a:r>
              <a:rPr lang="en-US" altLang="zh-CN">
                <a:solidFill>
                  <a:schemeClr val="tx2"/>
                </a:solidFill>
              </a:rPr>
              <a:t>[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, ] 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上正交</a:t>
            </a:r>
            <a:r>
              <a:rPr lang="zh-CN" altLang="en-US">
                <a:sym typeface="Symbol" pitchFamily="18" charset="2"/>
              </a:rPr>
              <a:t>，</a:t>
            </a:r>
            <a:endParaRPr lang="zh-CN" altLang="en-US"/>
          </a:p>
        </p:txBody>
      </p:sp>
      <p:sp>
        <p:nvSpPr>
          <p:cNvPr id="68692" name="Text Box 1108"/>
          <p:cNvSpPr txBox="1">
            <a:spLocks noChangeArrowheads="1"/>
          </p:cNvSpPr>
          <p:nvPr/>
        </p:nvSpPr>
        <p:spPr bwMode="auto">
          <a:xfrm>
            <a:off x="3413125" y="2178050"/>
            <a:ext cx="554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即三角函数系中任意两个</a:t>
            </a:r>
            <a:r>
              <a:rPr lang="zh-CN" altLang="en-US">
                <a:solidFill>
                  <a:srgbClr val="00FFFF"/>
                </a:solidFill>
              </a:rPr>
              <a:t>不同</a:t>
            </a:r>
            <a:r>
              <a:rPr lang="zh-CN" altLang="en-US"/>
              <a:t>的函</a:t>
            </a:r>
          </a:p>
        </p:txBody>
      </p:sp>
      <p:sp>
        <p:nvSpPr>
          <p:cNvPr id="68693" name="Text Box 1109"/>
          <p:cNvSpPr txBox="1">
            <a:spLocks noChangeArrowheads="1"/>
          </p:cNvSpPr>
          <p:nvPr/>
        </p:nvSpPr>
        <p:spPr bwMode="auto">
          <a:xfrm>
            <a:off x="517525" y="2803525"/>
            <a:ext cx="618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数的乘积在</a:t>
            </a:r>
            <a:r>
              <a:rPr lang="en-US" altLang="zh-CN"/>
              <a:t>[</a:t>
            </a:r>
            <a:r>
              <a:rPr lang="en-US" altLang="zh-CN">
                <a:sym typeface="Symbol" pitchFamily="18" charset="2"/>
              </a:rPr>
              <a:t>, ] </a:t>
            </a:r>
            <a:r>
              <a:rPr lang="zh-CN" altLang="en-US">
                <a:sym typeface="Symbol" pitchFamily="18" charset="2"/>
              </a:rPr>
              <a:t>上的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积分为</a:t>
            </a:r>
            <a:r>
              <a:rPr lang="en-US" altLang="zh-CN">
                <a:solidFill>
                  <a:srgbClr val="00FFFF"/>
                </a:solidFill>
                <a:sym typeface="Symbol" pitchFamily="18" charset="2"/>
              </a:rPr>
              <a:t>0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，即有</a:t>
            </a:r>
          </a:p>
        </p:txBody>
      </p:sp>
      <p:graphicFrame>
        <p:nvGraphicFramePr>
          <p:cNvPr id="68694" name="Object 1110"/>
          <p:cNvGraphicFramePr>
            <a:graphicFrameLocks noChangeAspect="1"/>
          </p:cNvGraphicFramePr>
          <p:nvPr/>
        </p:nvGraphicFramePr>
        <p:xfrm>
          <a:off x="685800" y="3556000"/>
          <a:ext cx="5029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5" imgW="67822560" imgH="10553760" progId="Equation.3">
                  <p:embed/>
                </p:oleObj>
              </mc:Choice>
              <mc:Fallback>
                <p:oleObj name="Equation" r:id="rId5" imgW="67822560" imgH="105537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56000"/>
                        <a:ext cx="50292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6" name="Object 1112"/>
          <p:cNvGraphicFramePr>
            <a:graphicFrameLocks noChangeAspect="1"/>
          </p:cNvGraphicFramePr>
          <p:nvPr/>
        </p:nvGraphicFramePr>
        <p:xfrm>
          <a:off x="685800" y="4487863"/>
          <a:ext cx="6781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7" imgW="2730500" imgH="330200" progId="Equation.3">
                  <p:embed/>
                </p:oleObj>
              </mc:Choice>
              <mc:Fallback>
                <p:oleObj name="Equation" r:id="rId7" imgW="2730500" imgH="330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87863"/>
                        <a:ext cx="67818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7" name="Object 1113"/>
          <p:cNvGraphicFramePr>
            <a:graphicFrameLocks noChangeAspect="1"/>
          </p:cNvGraphicFramePr>
          <p:nvPr/>
        </p:nvGraphicFramePr>
        <p:xfrm>
          <a:off x="685800" y="5603875"/>
          <a:ext cx="3429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9" imgW="1422400" imgH="330200" progId="Equation.3">
                  <p:embed/>
                </p:oleObj>
              </mc:Choice>
              <mc:Fallback>
                <p:oleObj name="Equation" r:id="rId9" imgW="1422400" imgH="330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03875"/>
                        <a:ext cx="34290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9" name="Object 1115"/>
          <p:cNvGraphicFramePr>
            <a:graphicFrameLocks noChangeAspect="1"/>
          </p:cNvGraphicFramePr>
          <p:nvPr/>
        </p:nvGraphicFramePr>
        <p:xfrm>
          <a:off x="6400800" y="3733800"/>
          <a:ext cx="22177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11" imgW="952087" imgH="203112" progId="Equation.3">
                  <p:embed/>
                </p:oleObj>
              </mc:Choice>
              <mc:Fallback>
                <p:oleObj name="Equation" r:id="rId11" imgW="952087" imgH="203112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33800"/>
                        <a:ext cx="22177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0" name="Object 1116"/>
          <p:cNvGraphicFramePr>
            <a:graphicFrameLocks noChangeAspect="1"/>
          </p:cNvGraphicFramePr>
          <p:nvPr/>
        </p:nvGraphicFramePr>
        <p:xfrm>
          <a:off x="4572000" y="5191125"/>
          <a:ext cx="4038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13" imgW="1651000" imgH="203200" progId="Equation.3">
                  <p:embed/>
                </p:oleObj>
              </mc:Choice>
              <mc:Fallback>
                <p:oleObj name="Equation" r:id="rId13" imgW="1651000" imgH="203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91125"/>
                        <a:ext cx="4038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1117"/>
          <p:cNvGraphicFramePr>
            <a:graphicFrameLocks noChangeAspect="1"/>
          </p:cNvGraphicFramePr>
          <p:nvPr/>
        </p:nvGraphicFramePr>
        <p:xfrm>
          <a:off x="4343400" y="5835650"/>
          <a:ext cx="274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5" imgW="1167893" imgH="203112" progId="Equation.3">
                  <p:embed/>
                </p:oleObj>
              </mc:Choice>
              <mc:Fallback>
                <p:oleObj name="Equation" r:id="rId15" imgW="1167893" imgH="203112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835650"/>
                        <a:ext cx="27432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90" grpId="0" autoUpdateAnimBg="0"/>
      <p:bldP spid="68691" grpId="0" autoUpdateAnimBg="0"/>
      <p:bldP spid="68692" grpId="0" autoUpdateAnimBg="0"/>
      <p:bldP spid="686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90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但是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4103" name="Text Box 309"/>
          <p:cNvSpPr txBox="1">
            <a:spLocks noChangeArrowheads="1"/>
          </p:cNvSpPr>
          <p:nvPr/>
        </p:nvSpPr>
        <p:spPr bwMode="auto">
          <a:xfrm>
            <a:off x="1187450" y="908050"/>
            <a:ext cx="7675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在三角函数系中两个</a:t>
            </a:r>
            <a:r>
              <a:rPr lang="zh-CN" altLang="en-US">
                <a:solidFill>
                  <a:srgbClr val="00FFFF"/>
                </a:solidFill>
              </a:rPr>
              <a:t>相同</a:t>
            </a:r>
            <a:r>
              <a:rPr lang="zh-CN" altLang="en-US"/>
              <a:t>的函数的乘积在</a:t>
            </a:r>
            <a:r>
              <a:rPr lang="en-US" altLang="zh-CN"/>
              <a:t>[</a:t>
            </a:r>
            <a:r>
              <a:rPr lang="en-US" altLang="zh-CN">
                <a:sym typeface="Symbol" pitchFamily="18" charset="2"/>
              </a:rPr>
              <a:t>, ] </a:t>
            </a:r>
          </a:p>
        </p:txBody>
      </p:sp>
      <p:sp>
        <p:nvSpPr>
          <p:cNvPr id="4104" name="Text Box 310"/>
          <p:cNvSpPr txBox="1">
            <a:spLocks noChangeArrowheads="1"/>
          </p:cNvSpPr>
          <p:nvPr/>
        </p:nvSpPr>
        <p:spPr bwMode="auto">
          <a:xfrm>
            <a:off x="333375" y="1584325"/>
            <a:ext cx="3444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ym typeface="Symbol" pitchFamily="18" charset="2"/>
              </a:rPr>
              <a:t>上的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积分不为 </a:t>
            </a:r>
            <a:r>
              <a:rPr lang="en-US" altLang="zh-CN">
                <a:solidFill>
                  <a:srgbClr val="00FFFF"/>
                </a:solidFill>
                <a:sym typeface="Symbol" pitchFamily="18" charset="2"/>
              </a:rPr>
              <a:t>0</a:t>
            </a:r>
            <a:r>
              <a:rPr lang="en-US" altLang="zh-CN">
                <a:sym typeface="Symbol" pitchFamily="18" charset="2"/>
              </a:rPr>
              <a:t> .</a:t>
            </a:r>
            <a:r>
              <a:rPr lang="en-US" altLang="zh-CN"/>
              <a:t>  </a:t>
            </a:r>
          </a:p>
        </p:txBody>
      </p:sp>
      <p:graphicFrame>
        <p:nvGraphicFramePr>
          <p:cNvPr id="9527" name="Object 311"/>
          <p:cNvGraphicFramePr>
            <a:graphicFrameLocks noChangeAspect="1"/>
          </p:cNvGraphicFramePr>
          <p:nvPr/>
        </p:nvGraphicFramePr>
        <p:xfrm>
          <a:off x="1492250" y="2279650"/>
          <a:ext cx="19812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64573200" imgH="22339440" progId="Equation.3">
                  <p:embed/>
                </p:oleObj>
              </mc:Choice>
              <mc:Fallback>
                <p:oleObj name="Equation" r:id="rId3" imgW="64573200" imgH="223394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279650"/>
                        <a:ext cx="19812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8" name="Object 312"/>
          <p:cNvGraphicFramePr>
            <a:graphicFrameLocks noChangeAspect="1"/>
          </p:cNvGraphicFramePr>
          <p:nvPr/>
        </p:nvGraphicFramePr>
        <p:xfrm>
          <a:off x="1339850" y="4489450"/>
          <a:ext cx="2778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80415000" imgH="22339440" progId="Equation.3">
                  <p:embed/>
                </p:oleObj>
              </mc:Choice>
              <mc:Fallback>
                <p:oleObj name="Equation" r:id="rId5" imgW="80415000" imgH="22339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4489450"/>
                        <a:ext cx="27781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9" name="Object 313"/>
          <p:cNvGraphicFramePr>
            <a:graphicFrameLocks noChangeAspect="1"/>
          </p:cNvGraphicFramePr>
          <p:nvPr/>
        </p:nvGraphicFramePr>
        <p:xfrm>
          <a:off x="1457325" y="3333750"/>
          <a:ext cx="27019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85695480" imgH="22339440" progId="Equation.3">
                  <p:embed/>
                </p:oleObj>
              </mc:Choice>
              <mc:Fallback>
                <p:oleObj name="Equation" r:id="rId7" imgW="85695480" imgH="22339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3333750"/>
                        <a:ext cx="27019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0" name="Object 314"/>
          <p:cNvGraphicFramePr>
            <a:graphicFrameLocks noChangeAspect="1"/>
          </p:cNvGraphicFramePr>
          <p:nvPr/>
        </p:nvGraphicFramePr>
        <p:xfrm>
          <a:off x="4921250" y="4718050"/>
          <a:ext cx="23526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9" imgW="75946680" imgH="12585600" progId="Equation.3">
                  <p:embed/>
                </p:oleObj>
              </mc:Choice>
              <mc:Fallback>
                <p:oleObj name="Equation" r:id="rId9" imgW="75946680" imgH="12585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4718050"/>
                        <a:ext cx="235267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315"/>
          <p:cNvSpPr txBox="1">
            <a:spLocks noChangeArrowheads="1"/>
          </p:cNvSpPr>
          <p:nvPr/>
        </p:nvSpPr>
        <p:spPr bwMode="auto">
          <a:xfrm>
            <a:off x="3276600" y="155733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61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438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三、函数展开成傅里叶（</a:t>
            </a:r>
            <a:r>
              <a:rPr lang="en-US" altLang="zh-CN" sz="3200" b="1" smtClean="0">
                <a:ea typeface="楷体_GB2312" pitchFamily="49" charset="-122"/>
              </a:rPr>
              <a:t>Fourier</a:t>
            </a:r>
            <a:r>
              <a:rPr lang="zh-CN" altLang="en-US" sz="3200" b="1" smtClean="0">
                <a:ea typeface="楷体_GB2312" pitchFamily="49" charset="-122"/>
              </a:rPr>
              <a:t>）级数</a:t>
            </a:r>
          </a:p>
        </p:txBody>
      </p:sp>
      <p:graphicFrame>
        <p:nvGraphicFramePr>
          <p:cNvPr id="91236" name="Object 100"/>
          <p:cNvGraphicFramePr>
            <a:graphicFrameLocks noChangeAspect="1"/>
          </p:cNvGraphicFramePr>
          <p:nvPr/>
        </p:nvGraphicFramePr>
        <p:xfrm>
          <a:off x="457200" y="914400"/>
          <a:ext cx="46196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3" imgW="1954951" imgH="215806" progId="Equation.3">
                  <p:embed/>
                </p:oleObj>
              </mc:Choice>
              <mc:Fallback>
                <p:oleObj name="Equation" r:id="rId3" imgW="1954951" imgH="21580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46196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7" name="Object 101"/>
          <p:cNvGraphicFramePr>
            <a:graphicFrameLocks noChangeAspect="1"/>
          </p:cNvGraphicFramePr>
          <p:nvPr/>
        </p:nvGraphicFramePr>
        <p:xfrm>
          <a:off x="1371600" y="1371600"/>
          <a:ext cx="5638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5" imgW="5613400" imgH="952500" progId="Equation.3">
                  <p:embed/>
                </p:oleObj>
              </mc:Choice>
              <mc:Fallback>
                <p:oleObj name="Equation" r:id="rId5" imgW="5613400" imgH="9525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56388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8" name="Text Box 102"/>
          <p:cNvSpPr txBox="1">
            <a:spLocks noChangeArrowheads="1"/>
          </p:cNvSpPr>
          <p:nvPr/>
        </p:nvSpPr>
        <p:spPr bwMode="auto">
          <a:xfrm>
            <a:off x="5181600" y="8382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且能展开成三角级数</a:t>
            </a:r>
          </a:p>
        </p:txBody>
      </p:sp>
      <p:sp>
        <p:nvSpPr>
          <p:cNvPr id="91239" name="Text Box 103"/>
          <p:cNvSpPr txBox="1">
            <a:spLocks noChangeArrowheads="1"/>
          </p:cNvSpPr>
          <p:nvPr/>
        </p:nvSpPr>
        <p:spPr bwMode="auto">
          <a:xfrm>
            <a:off x="304800" y="2362200"/>
            <a:ext cx="160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问题：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447800" y="2362200"/>
            <a:ext cx="6248400" cy="539750"/>
            <a:chOff x="912" y="1680"/>
            <a:chExt cx="3936" cy="340"/>
          </a:xfrm>
        </p:grpSpPr>
        <p:graphicFrame>
          <p:nvGraphicFramePr>
            <p:cNvPr id="5129" name="Object 104"/>
            <p:cNvGraphicFramePr>
              <a:graphicFrameLocks noChangeAspect="1"/>
            </p:cNvGraphicFramePr>
            <p:nvPr/>
          </p:nvGraphicFramePr>
          <p:xfrm>
            <a:off x="2352" y="1680"/>
            <a:ext cx="249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Equation" r:id="rId7" imgW="53605800" imgH="7302600" progId="Equation.3">
                    <p:embed/>
                  </p:oleObj>
                </mc:Choice>
                <mc:Fallback>
                  <p:oleObj name="Equation" r:id="rId7" imgW="53605800" imgH="73026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680"/>
                          <a:ext cx="2496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Rectangle 105"/>
            <p:cNvSpPr>
              <a:spLocks noChangeArrowheads="1"/>
            </p:cNvSpPr>
            <p:nvPr/>
          </p:nvSpPr>
          <p:spPr bwMode="auto">
            <a:xfrm>
              <a:off x="912" y="1680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如何确定系数</a:t>
              </a:r>
            </a:p>
          </p:txBody>
        </p:sp>
      </p:grpSp>
      <p:graphicFrame>
        <p:nvGraphicFramePr>
          <p:cNvPr id="91243" name="Object 107"/>
          <p:cNvGraphicFramePr>
            <a:graphicFrameLocks noChangeAspect="1"/>
          </p:cNvGraphicFramePr>
          <p:nvPr/>
        </p:nvGraphicFramePr>
        <p:xfrm>
          <a:off x="381000" y="3048000"/>
          <a:ext cx="152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9" imgW="609600" imgH="228600" progId="Equation.3">
                  <p:embed/>
                </p:oleObj>
              </mc:Choice>
              <mc:Fallback>
                <p:oleObj name="Equation" r:id="rId9" imgW="6096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1524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44" name="Object 108"/>
          <p:cNvGraphicFramePr>
            <a:graphicFrameLocks noChangeAspect="1"/>
          </p:cNvGraphicFramePr>
          <p:nvPr/>
        </p:nvGraphicFramePr>
        <p:xfrm>
          <a:off x="457200" y="3657600"/>
          <a:ext cx="8077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11" imgW="7975600" imgH="952500" progId="Equation.3">
                  <p:embed/>
                </p:oleObj>
              </mc:Choice>
              <mc:Fallback>
                <p:oleObj name="Equation" r:id="rId11" imgW="7975600" imgH="9525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80772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45" name="Object 109"/>
          <p:cNvGraphicFramePr>
            <a:graphicFrameLocks noChangeAspect="1"/>
          </p:cNvGraphicFramePr>
          <p:nvPr/>
        </p:nvGraphicFramePr>
        <p:xfrm>
          <a:off x="1066800" y="5562600"/>
          <a:ext cx="990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13" imgW="406224" imgH="228501" progId="Equation.3">
                  <p:embed/>
                </p:oleObj>
              </mc:Choice>
              <mc:Fallback>
                <p:oleObj name="Equation" r:id="rId13" imgW="406224" imgH="22850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9906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46" name="Object 110"/>
          <p:cNvGraphicFramePr>
            <a:graphicFrameLocks noChangeAspect="1"/>
          </p:cNvGraphicFramePr>
          <p:nvPr/>
        </p:nvGraphicFramePr>
        <p:xfrm>
          <a:off x="1066800" y="4572000"/>
          <a:ext cx="7391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15" imgW="3175000" imgH="419100" progId="Equation.3">
                  <p:embed/>
                </p:oleObj>
              </mc:Choice>
              <mc:Fallback>
                <p:oleObj name="Equation" r:id="rId15" imgW="3175000" imgH="4191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73914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48" name="Object 112"/>
          <p:cNvGraphicFramePr>
            <a:graphicFrameLocks noChangeAspect="1"/>
          </p:cNvGraphicFramePr>
          <p:nvPr/>
        </p:nvGraphicFramePr>
        <p:xfrm>
          <a:off x="2819400" y="5562600"/>
          <a:ext cx="3200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17" imgW="42638400" imgH="12992040" progId="Equation.3">
                  <p:embed/>
                </p:oleObj>
              </mc:Choice>
              <mc:Fallback>
                <p:oleObj name="Equation" r:id="rId17" imgW="42638400" imgH="12992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62600"/>
                        <a:ext cx="32004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" grpId="0" autoUpdateAnimBg="0"/>
      <p:bldP spid="912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85" name="Object 69"/>
          <p:cNvGraphicFramePr>
            <a:graphicFrameLocks noChangeAspect="1"/>
          </p:cNvGraphicFramePr>
          <p:nvPr/>
        </p:nvGraphicFramePr>
        <p:xfrm>
          <a:off x="838200" y="1435100"/>
          <a:ext cx="1066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3" imgW="457200" imgH="228600" progId="Equation.3">
                  <p:embed/>
                </p:oleObj>
              </mc:Choice>
              <mc:Fallback>
                <p:oleObj name="Equation" r:id="rId3" imgW="4572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35100"/>
                        <a:ext cx="10668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2"/>
          <p:cNvGraphicFramePr>
            <a:graphicFrameLocks noChangeAspect="1"/>
          </p:cNvGraphicFramePr>
          <p:nvPr/>
        </p:nvGraphicFramePr>
        <p:xfrm>
          <a:off x="1524000" y="152400"/>
          <a:ext cx="5638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5" imgW="5613400" imgH="952500" progId="Equation.3">
                  <p:embed/>
                </p:oleObj>
              </mc:Choice>
              <mc:Fallback>
                <p:oleObj name="Equation" r:id="rId5" imgW="5613400" imgH="9525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"/>
                        <a:ext cx="56388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Line 7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1690" name="Object 74"/>
          <p:cNvGraphicFramePr>
            <a:graphicFrameLocks noChangeAspect="1"/>
          </p:cNvGraphicFramePr>
          <p:nvPr/>
        </p:nvGraphicFramePr>
        <p:xfrm>
          <a:off x="1524000" y="2133600"/>
          <a:ext cx="56562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7" imgW="78789960" imgH="12992040" progId="Equation.3">
                  <p:embed/>
                </p:oleObj>
              </mc:Choice>
              <mc:Fallback>
                <p:oleObj name="Equation" r:id="rId7" imgW="78789960" imgH="12992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56562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91" name="Object 75"/>
          <p:cNvGraphicFramePr>
            <a:graphicFrameLocks noChangeAspect="1"/>
          </p:cNvGraphicFramePr>
          <p:nvPr/>
        </p:nvGraphicFramePr>
        <p:xfrm>
          <a:off x="457200" y="3276600"/>
          <a:ext cx="1143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9" imgW="16235280" imgH="15836760" progId="Equation.3">
                  <p:embed/>
                </p:oleObj>
              </mc:Choice>
              <mc:Fallback>
                <p:oleObj name="Equation" r:id="rId9" imgW="16235280" imgH="158367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1143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92" name="Object 76"/>
          <p:cNvGraphicFramePr>
            <a:graphicFrameLocks noChangeAspect="1"/>
          </p:cNvGraphicFramePr>
          <p:nvPr/>
        </p:nvGraphicFramePr>
        <p:xfrm>
          <a:off x="1447800" y="3429000"/>
          <a:ext cx="35496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11" imgW="48731400" imgH="10960200" progId="Equation.3">
                  <p:embed/>
                </p:oleObj>
              </mc:Choice>
              <mc:Fallback>
                <p:oleObj name="Equation" r:id="rId11" imgW="48731400" imgH="10960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354965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93" name="Object 77"/>
          <p:cNvGraphicFramePr>
            <a:graphicFrameLocks noChangeAspect="1"/>
          </p:cNvGraphicFramePr>
          <p:nvPr/>
        </p:nvGraphicFramePr>
        <p:xfrm>
          <a:off x="4953000" y="3276600"/>
          <a:ext cx="35782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13" imgW="48324960" imgH="15024240" progId="Equation.3">
                  <p:embed/>
                </p:oleObj>
              </mc:Choice>
              <mc:Fallback>
                <p:oleObj name="Equation" r:id="rId13" imgW="48324960" imgH="150242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35782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94" name="Object 78"/>
          <p:cNvGraphicFramePr>
            <a:graphicFrameLocks noChangeAspect="1"/>
          </p:cNvGraphicFramePr>
          <p:nvPr/>
        </p:nvGraphicFramePr>
        <p:xfrm>
          <a:off x="457200" y="4648200"/>
          <a:ext cx="2743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15" imgW="37764000" imgH="10960200" progId="Equation.3">
                  <p:embed/>
                </p:oleObj>
              </mc:Choice>
              <mc:Fallback>
                <p:oleObj name="Equation" r:id="rId15" imgW="37764000" imgH="10960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27432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98" name="Object 82"/>
          <p:cNvGraphicFramePr>
            <a:graphicFrameLocks noChangeAspect="1"/>
          </p:cNvGraphicFramePr>
          <p:nvPr/>
        </p:nvGraphicFramePr>
        <p:xfrm>
          <a:off x="533400" y="5562600"/>
          <a:ext cx="41195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17" imgW="55636560" imgH="12992040" progId="Equation.3">
                  <p:embed/>
                </p:oleObj>
              </mc:Choice>
              <mc:Fallback>
                <p:oleObj name="Equation" r:id="rId17" imgW="55636560" imgH="12992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62600"/>
                        <a:ext cx="411956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8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371600"/>
            <a:ext cx="762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</a:rPr>
              <a:t>(2)</a:t>
            </a: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3286125" y="4786313"/>
          <a:ext cx="1039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公式" r:id="rId19" imgW="419100" imgH="228600" progId="Equation.3">
                  <p:embed/>
                </p:oleObj>
              </mc:Choice>
              <mc:Fallback>
                <p:oleObj name="公式" r:id="rId19" imgW="41910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786313"/>
                        <a:ext cx="10398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914400" y="1562100"/>
          <a:ext cx="990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3" imgW="419100" imgH="228600" progId="Equation.3">
                  <p:embed/>
                </p:oleObj>
              </mc:Choice>
              <mc:Fallback>
                <p:oleObj name="Equation" r:id="rId3" imgW="4191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62100"/>
                        <a:ext cx="9906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762000" y="5334000"/>
          <a:ext cx="4419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5" imgW="60104880" imgH="12992040" progId="Equation.3">
                  <p:embed/>
                </p:oleObj>
              </mc:Choice>
              <mc:Fallback>
                <p:oleObj name="Equation" r:id="rId5" imgW="60104880" imgH="12992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4419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600200" y="2209800"/>
          <a:ext cx="52197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7" imgW="2273300" imgH="406400" progId="Equation.3">
                  <p:embed/>
                </p:oleObj>
              </mc:Choice>
              <mc:Fallback>
                <p:oleObj name="Equation" r:id="rId7" imgW="2273300" imgH="406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52197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798513" y="3200400"/>
          <a:ext cx="76596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9" imgW="3263900" imgH="419100" progId="Equation.3">
                  <p:embed/>
                </p:oleObj>
              </mc:Choice>
              <mc:Fallback>
                <p:oleObj name="Equation" r:id="rId9" imgW="3263900" imgH="419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00400"/>
                        <a:ext cx="7659687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3505200" y="4495800"/>
          <a:ext cx="990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11" imgW="406224" imgH="228501" progId="Equation.3">
                  <p:embed/>
                </p:oleObj>
              </mc:Choice>
              <mc:Fallback>
                <p:oleObj name="Equation" r:id="rId11" imgW="406224" imgH="228501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5800"/>
                        <a:ext cx="9906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1600200" y="152400"/>
          <a:ext cx="5638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13" imgW="5613400" imgH="952500" progId="Equation.3">
                  <p:embed/>
                </p:oleObj>
              </mc:Choice>
              <mc:Fallback>
                <p:oleObj name="Equation" r:id="rId13" imgW="5613400" imgH="9525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"/>
                        <a:ext cx="56388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0"/>
            <a:ext cx="762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</a:rPr>
              <a:t>(3)</a:t>
            </a:r>
            <a:endParaRPr lang="en-US" altLang="zh-CN" smtClean="0"/>
          </a:p>
        </p:txBody>
      </p:sp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776288" y="4343400"/>
          <a:ext cx="27130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15" imgW="37357560" imgH="10960200" progId="Equation.3">
                  <p:embed/>
                </p:oleObj>
              </mc:Choice>
              <mc:Fallback>
                <p:oleObj name="Equation" r:id="rId15" imgW="37357560" imgH="10960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343400"/>
                        <a:ext cx="271303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779</Words>
  <Application>Microsoft Office PowerPoint</Application>
  <PresentationFormat>全屏显示(4:3)</PresentationFormat>
  <Paragraphs>134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默认设计模板</vt:lpstr>
      <vt:lpstr>公式</vt:lpstr>
      <vt:lpstr>Equation</vt:lpstr>
      <vt:lpstr>第七节     傅里叶级数</vt:lpstr>
      <vt:lpstr>一、三角级数</vt:lpstr>
      <vt:lpstr>PowerPoint 演示文稿</vt:lpstr>
      <vt:lpstr>PowerPoint 演示文稿</vt:lpstr>
      <vt:lpstr>二、三角函数系的正交性</vt:lpstr>
      <vt:lpstr>但是,</vt:lpstr>
      <vt:lpstr>三、函数展开成傅里叶（Fourier）级数</vt:lpstr>
      <vt:lpstr>(2)</vt:lpstr>
      <vt:lpstr>(3)</vt:lpstr>
      <vt:lpstr>即三角级数</vt:lpstr>
      <vt:lpstr>收敛定理</vt:lpstr>
      <vt:lpstr>例1 . </vt:lpstr>
      <vt:lpstr>计算傅里叶系数如下:</vt:lpstr>
      <vt:lpstr>于是，</vt:lpstr>
      <vt:lpstr>例2 .</vt:lpstr>
      <vt:lpstr>在其它点处连续，收敛于 f (x) .</vt:lpstr>
      <vt:lpstr>PowerPoint 演示文稿</vt:lpstr>
      <vt:lpstr>于是，</vt:lpstr>
      <vt:lpstr>注：</vt:lpstr>
      <vt:lpstr>例3 .</vt:lpstr>
      <vt:lpstr>PowerPoint 演示文稿</vt:lpstr>
      <vt:lpstr>例4 .</vt:lpstr>
      <vt:lpstr>(2)</vt:lpstr>
      <vt:lpstr>由</vt:lpstr>
      <vt:lpstr>小结</vt:lpstr>
      <vt:lpstr>课堂练习</vt:lpstr>
      <vt:lpstr>2.</vt:lpstr>
      <vt:lpstr>PowerPoint 演示文稿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无穷级数</dc:title>
  <dc:subject>第七节  傅里叶级数</dc:subject>
  <dc:creator>huady</dc:creator>
  <cp:lastModifiedBy>huady</cp:lastModifiedBy>
  <cp:revision>582</cp:revision>
  <dcterms:created xsi:type="dcterms:W3CDTF">2006-03-20T12:02:53Z</dcterms:created>
  <dcterms:modified xsi:type="dcterms:W3CDTF">2018-06-14T04:55:15Z</dcterms:modified>
</cp:coreProperties>
</file>