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9" r:id="rId5"/>
    <p:sldId id="258" r:id="rId6"/>
    <p:sldId id="271" r:id="rId7"/>
    <p:sldId id="285" r:id="rId8"/>
    <p:sldId id="260" r:id="rId9"/>
    <p:sldId id="261" r:id="rId10"/>
    <p:sldId id="263" r:id="rId11"/>
    <p:sldId id="267" r:id="rId12"/>
    <p:sldId id="265" r:id="rId13"/>
    <p:sldId id="264" r:id="rId14"/>
    <p:sldId id="272" r:id="rId15"/>
    <p:sldId id="266" r:id="rId16"/>
    <p:sldId id="269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68" r:id="rId2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FF"/>
    <a:srgbClr val="000066"/>
    <a:srgbClr val="0066CC"/>
    <a:srgbClr val="009999"/>
    <a:srgbClr val="66FFCC"/>
    <a:srgbClr val="FFCC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6" autoAdjust="0"/>
    <p:restoredTop sz="94634" autoAdjust="0"/>
  </p:normalViewPr>
  <p:slideViewPr>
    <p:cSldViewPr>
      <p:cViewPr varScale="1">
        <p:scale>
          <a:sx n="108" d="100"/>
          <a:sy n="108" d="100"/>
        </p:scale>
        <p:origin x="-111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image" Target="../media/image61.emf"/><Relationship Id="rId5" Type="http://schemas.openxmlformats.org/officeDocument/2006/relationships/image" Target="../media/image65.emf"/><Relationship Id="rId4" Type="http://schemas.openxmlformats.org/officeDocument/2006/relationships/image" Target="../media/image64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image" Target="../media/image68.wmf"/><Relationship Id="rId7" Type="http://schemas.openxmlformats.org/officeDocument/2006/relationships/image" Target="../media/image72.e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emf"/><Relationship Id="rId11" Type="http://schemas.openxmlformats.org/officeDocument/2006/relationships/image" Target="../media/image76.wmf"/><Relationship Id="rId5" Type="http://schemas.openxmlformats.org/officeDocument/2006/relationships/image" Target="../media/image70.wmf"/><Relationship Id="rId10" Type="http://schemas.openxmlformats.org/officeDocument/2006/relationships/image" Target="../media/image75.emf"/><Relationship Id="rId4" Type="http://schemas.openxmlformats.org/officeDocument/2006/relationships/image" Target="../media/image69.wmf"/><Relationship Id="rId9" Type="http://schemas.openxmlformats.org/officeDocument/2006/relationships/image" Target="../media/image74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image" Target="../media/image79.wmf"/><Relationship Id="rId7" Type="http://schemas.openxmlformats.org/officeDocument/2006/relationships/image" Target="../media/image83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Relationship Id="rId9" Type="http://schemas.openxmlformats.org/officeDocument/2006/relationships/image" Target="../media/image85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image" Target="../media/image88.wmf"/><Relationship Id="rId7" Type="http://schemas.openxmlformats.org/officeDocument/2006/relationships/image" Target="../media/image92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image" Target="../media/image96.emf"/><Relationship Id="rId7" Type="http://schemas.openxmlformats.org/officeDocument/2006/relationships/image" Target="../media/image100.emf"/><Relationship Id="rId2" Type="http://schemas.openxmlformats.org/officeDocument/2006/relationships/image" Target="../media/image95.emf"/><Relationship Id="rId1" Type="http://schemas.openxmlformats.org/officeDocument/2006/relationships/image" Target="../media/image94.wmf"/><Relationship Id="rId6" Type="http://schemas.openxmlformats.org/officeDocument/2006/relationships/image" Target="../media/image99.emf"/><Relationship Id="rId11" Type="http://schemas.openxmlformats.org/officeDocument/2006/relationships/image" Target="../media/image104.emf"/><Relationship Id="rId5" Type="http://schemas.openxmlformats.org/officeDocument/2006/relationships/image" Target="../media/image98.emf"/><Relationship Id="rId10" Type="http://schemas.openxmlformats.org/officeDocument/2006/relationships/image" Target="../media/image103.emf"/><Relationship Id="rId4" Type="http://schemas.openxmlformats.org/officeDocument/2006/relationships/image" Target="../media/image97.emf"/><Relationship Id="rId9" Type="http://schemas.openxmlformats.org/officeDocument/2006/relationships/image" Target="../media/image102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13" Type="http://schemas.openxmlformats.org/officeDocument/2006/relationships/image" Target="../media/image117.wmf"/><Relationship Id="rId3" Type="http://schemas.openxmlformats.org/officeDocument/2006/relationships/image" Target="../media/image107.wmf"/><Relationship Id="rId7" Type="http://schemas.openxmlformats.org/officeDocument/2006/relationships/image" Target="../media/image111.wmf"/><Relationship Id="rId12" Type="http://schemas.openxmlformats.org/officeDocument/2006/relationships/image" Target="../media/image116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6" Type="http://schemas.openxmlformats.org/officeDocument/2006/relationships/image" Target="../media/image110.wmf"/><Relationship Id="rId11" Type="http://schemas.openxmlformats.org/officeDocument/2006/relationships/image" Target="../media/image115.wmf"/><Relationship Id="rId5" Type="http://schemas.openxmlformats.org/officeDocument/2006/relationships/image" Target="../media/image109.wmf"/><Relationship Id="rId10" Type="http://schemas.openxmlformats.org/officeDocument/2006/relationships/image" Target="../media/image114.wmf"/><Relationship Id="rId4" Type="http://schemas.openxmlformats.org/officeDocument/2006/relationships/image" Target="../media/image108.wmf"/><Relationship Id="rId9" Type="http://schemas.openxmlformats.org/officeDocument/2006/relationships/image" Target="../media/image11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emf"/><Relationship Id="rId2" Type="http://schemas.openxmlformats.org/officeDocument/2006/relationships/image" Target="../media/image119.emf"/><Relationship Id="rId1" Type="http://schemas.openxmlformats.org/officeDocument/2006/relationships/image" Target="../media/image118.emf"/><Relationship Id="rId5" Type="http://schemas.openxmlformats.org/officeDocument/2006/relationships/image" Target="../media/image122.wmf"/><Relationship Id="rId4" Type="http://schemas.openxmlformats.org/officeDocument/2006/relationships/image" Target="../media/image121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emf"/><Relationship Id="rId3" Type="http://schemas.openxmlformats.org/officeDocument/2006/relationships/image" Target="../media/image125.emf"/><Relationship Id="rId7" Type="http://schemas.openxmlformats.org/officeDocument/2006/relationships/image" Target="../media/image129.emf"/><Relationship Id="rId2" Type="http://schemas.openxmlformats.org/officeDocument/2006/relationships/image" Target="../media/image124.emf"/><Relationship Id="rId1" Type="http://schemas.openxmlformats.org/officeDocument/2006/relationships/image" Target="../media/image123.emf"/><Relationship Id="rId6" Type="http://schemas.openxmlformats.org/officeDocument/2006/relationships/image" Target="../media/image128.emf"/><Relationship Id="rId5" Type="http://schemas.openxmlformats.org/officeDocument/2006/relationships/image" Target="../media/image127.emf"/><Relationship Id="rId4" Type="http://schemas.openxmlformats.org/officeDocument/2006/relationships/image" Target="../media/image126.emf"/><Relationship Id="rId9" Type="http://schemas.openxmlformats.org/officeDocument/2006/relationships/image" Target="../media/image13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7" Type="http://schemas.openxmlformats.org/officeDocument/2006/relationships/image" Target="../media/image138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Relationship Id="rId6" Type="http://schemas.openxmlformats.org/officeDocument/2006/relationships/image" Target="../media/image137.wmf"/><Relationship Id="rId5" Type="http://schemas.openxmlformats.org/officeDocument/2006/relationships/image" Target="../media/image136.wmf"/><Relationship Id="rId4" Type="http://schemas.openxmlformats.org/officeDocument/2006/relationships/image" Target="../media/image13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w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emf"/><Relationship Id="rId2" Type="http://schemas.openxmlformats.org/officeDocument/2006/relationships/image" Target="../media/image140.emf"/><Relationship Id="rId1" Type="http://schemas.openxmlformats.org/officeDocument/2006/relationships/image" Target="../media/image139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Relationship Id="rId4" Type="http://schemas.openxmlformats.org/officeDocument/2006/relationships/image" Target="../media/image14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146.emf"/><Relationship Id="rId4" Type="http://schemas.openxmlformats.org/officeDocument/2006/relationships/image" Target="../media/image149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wmf"/><Relationship Id="rId2" Type="http://schemas.openxmlformats.org/officeDocument/2006/relationships/image" Target="../media/image151.wmf"/><Relationship Id="rId1" Type="http://schemas.openxmlformats.org/officeDocument/2006/relationships/image" Target="../media/image150.emf"/><Relationship Id="rId4" Type="http://schemas.openxmlformats.org/officeDocument/2006/relationships/image" Target="../media/image153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3" Type="http://schemas.openxmlformats.org/officeDocument/2006/relationships/image" Target="../media/image156.wmf"/><Relationship Id="rId7" Type="http://schemas.openxmlformats.org/officeDocument/2006/relationships/image" Target="../media/image160.wmf"/><Relationship Id="rId12" Type="http://schemas.openxmlformats.org/officeDocument/2006/relationships/image" Target="../media/image165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Relationship Id="rId6" Type="http://schemas.openxmlformats.org/officeDocument/2006/relationships/image" Target="../media/image159.wmf"/><Relationship Id="rId11" Type="http://schemas.openxmlformats.org/officeDocument/2006/relationships/image" Target="../media/image164.wmf"/><Relationship Id="rId5" Type="http://schemas.openxmlformats.org/officeDocument/2006/relationships/image" Target="../media/image158.wmf"/><Relationship Id="rId10" Type="http://schemas.openxmlformats.org/officeDocument/2006/relationships/image" Target="../media/image163.wmf"/><Relationship Id="rId4" Type="http://schemas.openxmlformats.org/officeDocument/2006/relationships/image" Target="../media/image157.wmf"/><Relationship Id="rId9" Type="http://schemas.openxmlformats.org/officeDocument/2006/relationships/image" Target="../media/image162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emf"/><Relationship Id="rId2" Type="http://schemas.openxmlformats.org/officeDocument/2006/relationships/image" Target="../media/image167.emf"/><Relationship Id="rId1" Type="http://schemas.openxmlformats.org/officeDocument/2006/relationships/image" Target="../media/image166.emf"/><Relationship Id="rId4" Type="http://schemas.openxmlformats.org/officeDocument/2006/relationships/image" Target="../media/image15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emf"/><Relationship Id="rId7" Type="http://schemas.openxmlformats.org/officeDocument/2006/relationships/image" Target="../media/image19.w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6" Type="http://schemas.openxmlformats.org/officeDocument/2006/relationships/image" Target="../media/image18.wmf"/><Relationship Id="rId5" Type="http://schemas.openxmlformats.org/officeDocument/2006/relationships/image" Target="../media/image17.emf"/><Relationship Id="rId4" Type="http://schemas.openxmlformats.org/officeDocument/2006/relationships/image" Target="../media/image16.emf"/><Relationship Id="rId9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4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e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5" Type="http://schemas.openxmlformats.org/officeDocument/2006/relationships/image" Target="../media/image35.wmf"/><Relationship Id="rId4" Type="http://schemas.openxmlformats.org/officeDocument/2006/relationships/image" Target="../media/image34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11" Type="http://schemas.openxmlformats.org/officeDocument/2006/relationships/image" Target="../media/image46.emf"/><Relationship Id="rId5" Type="http://schemas.openxmlformats.org/officeDocument/2006/relationships/image" Target="../media/image40.wmf"/><Relationship Id="rId10" Type="http://schemas.openxmlformats.org/officeDocument/2006/relationships/image" Target="../media/image45.emf"/><Relationship Id="rId4" Type="http://schemas.openxmlformats.org/officeDocument/2006/relationships/image" Target="../media/image39.wmf"/><Relationship Id="rId9" Type="http://schemas.openxmlformats.org/officeDocument/2006/relationships/image" Target="../media/image44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emf"/><Relationship Id="rId5" Type="http://schemas.openxmlformats.org/officeDocument/2006/relationships/image" Target="../media/image51.emf"/><Relationship Id="rId4" Type="http://schemas.openxmlformats.org/officeDocument/2006/relationships/image" Target="../media/image5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E838AB-42BD-4118-89CE-B4EAD494BB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841424-E489-48EC-86C6-F4E2611005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9080D4-5997-40F3-8358-E8A1BFED6A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B6E8EF-1F4D-4F7C-A4F1-2FED69E48C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3DFB97-29B6-46B6-A92F-47F4BEDB1D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8C7B5-AAE0-40F6-AEE6-AF454C70FF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9176BA-AFEB-4504-BFE2-34556B1289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53AA4-D42F-40D7-9D46-FCD54A04D0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036B9D-1F8B-4776-95FF-21BDB0DB33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C91AB-DEE1-425E-8305-FA19B043C3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51446-F1DB-4387-9F41-3EB349BFE2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10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+mn-ea"/>
              </a:defRPr>
            </a:lvl1pPr>
          </a:lstStyle>
          <a:p>
            <a:pPr>
              <a:defRPr/>
            </a:pPr>
            <a:fld id="{314990DC-A3CF-46EA-A24C-2121344C52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52.bin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1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3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10" Type="http://schemas.openxmlformats.org/officeDocument/2006/relationships/image" Target="../media/image50.e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2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59.bin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5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0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5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6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2.e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64.emf"/><Relationship Id="rId4" Type="http://schemas.openxmlformats.org/officeDocument/2006/relationships/image" Target="../media/image61.emf"/><Relationship Id="rId9" Type="http://schemas.openxmlformats.org/officeDocument/2006/relationships/oleObject" Target="../embeddings/oleObject6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71.bin"/><Relationship Id="rId18" Type="http://schemas.openxmlformats.org/officeDocument/2006/relationships/image" Target="../media/image73.wmf"/><Relationship Id="rId3" Type="http://schemas.openxmlformats.org/officeDocument/2006/relationships/oleObject" Target="../embeddings/oleObject66.bin"/><Relationship Id="rId21" Type="http://schemas.openxmlformats.org/officeDocument/2006/relationships/oleObject" Target="../embeddings/oleObject75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70.wmf"/><Relationship Id="rId17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2.emf"/><Relationship Id="rId20" Type="http://schemas.openxmlformats.org/officeDocument/2006/relationships/image" Target="../media/image74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70.bin"/><Relationship Id="rId24" Type="http://schemas.openxmlformats.org/officeDocument/2006/relationships/image" Target="../media/image76.wmf"/><Relationship Id="rId5" Type="http://schemas.openxmlformats.org/officeDocument/2006/relationships/oleObject" Target="../embeddings/oleObject67.bin"/><Relationship Id="rId15" Type="http://schemas.openxmlformats.org/officeDocument/2006/relationships/oleObject" Target="../embeddings/oleObject72.bin"/><Relationship Id="rId23" Type="http://schemas.openxmlformats.org/officeDocument/2006/relationships/oleObject" Target="../embeddings/oleObject76.bin"/><Relationship Id="rId10" Type="http://schemas.openxmlformats.org/officeDocument/2006/relationships/image" Target="../media/image69.wmf"/><Relationship Id="rId19" Type="http://schemas.openxmlformats.org/officeDocument/2006/relationships/oleObject" Target="../embeddings/oleObject74.bin"/><Relationship Id="rId4" Type="http://schemas.openxmlformats.org/officeDocument/2006/relationships/image" Target="../media/image66.w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71.emf"/><Relationship Id="rId22" Type="http://schemas.openxmlformats.org/officeDocument/2006/relationships/image" Target="../media/image75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82.bin"/><Relationship Id="rId18" Type="http://schemas.openxmlformats.org/officeDocument/2006/relationships/image" Target="../media/image84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81.wmf"/><Relationship Id="rId17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3.wmf"/><Relationship Id="rId20" Type="http://schemas.openxmlformats.org/officeDocument/2006/relationships/image" Target="../media/image85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5" Type="http://schemas.openxmlformats.org/officeDocument/2006/relationships/oleObject" Target="../embeddings/oleObject83.bin"/><Relationship Id="rId10" Type="http://schemas.openxmlformats.org/officeDocument/2006/relationships/image" Target="../media/image80.wmf"/><Relationship Id="rId19" Type="http://schemas.openxmlformats.org/officeDocument/2006/relationships/oleObject" Target="../embeddings/oleObject85.bin"/><Relationship Id="rId4" Type="http://schemas.openxmlformats.org/officeDocument/2006/relationships/image" Target="../media/image77.w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82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oleObject" Target="../embeddings/oleObject91.bin"/><Relationship Id="rId18" Type="http://schemas.openxmlformats.org/officeDocument/2006/relationships/image" Target="../media/image93.w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90.wmf"/><Relationship Id="rId17" Type="http://schemas.openxmlformats.org/officeDocument/2006/relationships/oleObject" Target="../embeddings/oleObject9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2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5" Type="http://schemas.openxmlformats.org/officeDocument/2006/relationships/oleObject" Target="../embeddings/oleObject92.bin"/><Relationship Id="rId10" Type="http://schemas.openxmlformats.org/officeDocument/2006/relationships/image" Target="../media/image89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91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emf"/><Relationship Id="rId13" Type="http://schemas.openxmlformats.org/officeDocument/2006/relationships/oleObject" Target="../embeddings/oleObject99.bin"/><Relationship Id="rId18" Type="http://schemas.openxmlformats.org/officeDocument/2006/relationships/image" Target="../media/image101.wmf"/><Relationship Id="rId3" Type="http://schemas.openxmlformats.org/officeDocument/2006/relationships/oleObject" Target="../embeddings/oleObject94.bin"/><Relationship Id="rId21" Type="http://schemas.openxmlformats.org/officeDocument/2006/relationships/oleObject" Target="../embeddings/oleObject103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98.emf"/><Relationship Id="rId17" Type="http://schemas.openxmlformats.org/officeDocument/2006/relationships/oleObject" Target="../embeddings/oleObject10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0.emf"/><Relationship Id="rId20" Type="http://schemas.openxmlformats.org/officeDocument/2006/relationships/image" Target="../media/image102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5.emf"/><Relationship Id="rId11" Type="http://schemas.openxmlformats.org/officeDocument/2006/relationships/oleObject" Target="../embeddings/oleObject98.bin"/><Relationship Id="rId24" Type="http://schemas.openxmlformats.org/officeDocument/2006/relationships/image" Target="../media/image104.emf"/><Relationship Id="rId5" Type="http://schemas.openxmlformats.org/officeDocument/2006/relationships/oleObject" Target="../embeddings/oleObject95.bin"/><Relationship Id="rId15" Type="http://schemas.openxmlformats.org/officeDocument/2006/relationships/oleObject" Target="../embeddings/oleObject100.bin"/><Relationship Id="rId23" Type="http://schemas.openxmlformats.org/officeDocument/2006/relationships/oleObject" Target="../embeddings/oleObject104.bin"/><Relationship Id="rId10" Type="http://schemas.openxmlformats.org/officeDocument/2006/relationships/image" Target="../media/image97.emf"/><Relationship Id="rId19" Type="http://schemas.openxmlformats.org/officeDocument/2006/relationships/oleObject" Target="../embeddings/oleObject102.bin"/><Relationship Id="rId4" Type="http://schemas.openxmlformats.org/officeDocument/2006/relationships/image" Target="../media/image94.w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99.emf"/><Relationship Id="rId22" Type="http://schemas.openxmlformats.org/officeDocument/2006/relationships/image" Target="../media/image103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oleObject" Target="../embeddings/oleObject110.bin"/><Relationship Id="rId18" Type="http://schemas.openxmlformats.org/officeDocument/2006/relationships/image" Target="../media/image112.wmf"/><Relationship Id="rId26" Type="http://schemas.openxmlformats.org/officeDocument/2006/relationships/image" Target="../media/image116.wmf"/><Relationship Id="rId3" Type="http://schemas.openxmlformats.org/officeDocument/2006/relationships/oleObject" Target="../embeddings/oleObject105.bin"/><Relationship Id="rId21" Type="http://schemas.openxmlformats.org/officeDocument/2006/relationships/oleObject" Target="../embeddings/oleObject114.bin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109.wmf"/><Relationship Id="rId17" Type="http://schemas.openxmlformats.org/officeDocument/2006/relationships/oleObject" Target="../embeddings/oleObject112.bin"/><Relationship Id="rId25" Type="http://schemas.openxmlformats.org/officeDocument/2006/relationships/oleObject" Target="../embeddings/oleObject1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1.wmf"/><Relationship Id="rId20" Type="http://schemas.openxmlformats.org/officeDocument/2006/relationships/image" Target="../media/image113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109.bin"/><Relationship Id="rId24" Type="http://schemas.openxmlformats.org/officeDocument/2006/relationships/image" Target="../media/image115.wmf"/><Relationship Id="rId5" Type="http://schemas.openxmlformats.org/officeDocument/2006/relationships/oleObject" Target="../embeddings/oleObject106.bin"/><Relationship Id="rId15" Type="http://schemas.openxmlformats.org/officeDocument/2006/relationships/oleObject" Target="../embeddings/oleObject111.bin"/><Relationship Id="rId23" Type="http://schemas.openxmlformats.org/officeDocument/2006/relationships/oleObject" Target="../embeddings/oleObject115.bin"/><Relationship Id="rId28" Type="http://schemas.openxmlformats.org/officeDocument/2006/relationships/image" Target="../media/image117.wmf"/><Relationship Id="rId10" Type="http://schemas.openxmlformats.org/officeDocument/2006/relationships/image" Target="../media/image108.wmf"/><Relationship Id="rId19" Type="http://schemas.openxmlformats.org/officeDocument/2006/relationships/oleObject" Target="../embeddings/oleObject113.bin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108.bin"/><Relationship Id="rId14" Type="http://schemas.openxmlformats.org/officeDocument/2006/relationships/image" Target="../media/image110.wmf"/><Relationship Id="rId22" Type="http://schemas.openxmlformats.org/officeDocument/2006/relationships/image" Target="../media/image114.wmf"/><Relationship Id="rId27" Type="http://schemas.openxmlformats.org/officeDocument/2006/relationships/oleObject" Target="../embeddings/oleObject11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emf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12" Type="http://schemas.openxmlformats.org/officeDocument/2006/relationships/image" Target="../media/image12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19.emf"/><Relationship Id="rId11" Type="http://schemas.openxmlformats.org/officeDocument/2006/relationships/oleObject" Target="../embeddings/oleObject122.bin"/><Relationship Id="rId5" Type="http://schemas.openxmlformats.org/officeDocument/2006/relationships/oleObject" Target="../embeddings/oleObject119.bin"/><Relationship Id="rId10" Type="http://schemas.openxmlformats.org/officeDocument/2006/relationships/image" Target="../media/image121.wmf"/><Relationship Id="rId4" Type="http://schemas.openxmlformats.org/officeDocument/2006/relationships/image" Target="../media/image118.emf"/><Relationship Id="rId9" Type="http://schemas.openxmlformats.org/officeDocument/2006/relationships/oleObject" Target="../embeddings/oleObject121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emf"/><Relationship Id="rId13" Type="http://schemas.openxmlformats.org/officeDocument/2006/relationships/oleObject" Target="../embeddings/oleObject128.bin"/><Relationship Id="rId18" Type="http://schemas.openxmlformats.org/officeDocument/2006/relationships/image" Target="../media/image130.emf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12" Type="http://schemas.openxmlformats.org/officeDocument/2006/relationships/image" Target="../media/image127.emf"/><Relationship Id="rId17" Type="http://schemas.openxmlformats.org/officeDocument/2006/relationships/oleObject" Target="../embeddings/oleObject13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9.emf"/><Relationship Id="rId20" Type="http://schemas.openxmlformats.org/officeDocument/2006/relationships/image" Target="../media/image131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24.emf"/><Relationship Id="rId11" Type="http://schemas.openxmlformats.org/officeDocument/2006/relationships/oleObject" Target="../embeddings/oleObject127.bin"/><Relationship Id="rId5" Type="http://schemas.openxmlformats.org/officeDocument/2006/relationships/oleObject" Target="../embeddings/oleObject124.bin"/><Relationship Id="rId15" Type="http://schemas.openxmlformats.org/officeDocument/2006/relationships/oleObject" Target="../embeddings/oleObject129.bin"/><Relationship Id="rId10" Type="http://schemas.openxmlformats.org/officeDocument/2006/relationships/image" Target="../media/image126.emf"/><Relationship Id="rId19" Type="http://schemas.openxmlformats.org/officeDocument/2006/relationships/oleObject" Target="../embeddings/oleObject131.bin"/><Relationship Id="rId4" Type="http://schemas.openxmlformats.org/officeDocument/2006/relationships/image" Target="../media/image123.emf"/><Relationship Id="rId9" Type="http://schemas.openxmlformats.org/officeDocument/2006/relationships/oleObject" Target="../embeddings/oleObject126.bin"/><Relationship Id="rId14" Type="http://schemas.openxmlformats.org/officeDocument/2006/relationships/image" Target="../media/image12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13" Type="http://schemas.openxmlformats.org/officeDocument/2006/relationships/oleObject" Target="../embeddings/oleObject137.bin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4.bin"/><Relationship Id="rId12" Type="http://schemas.openxmlformats.org/officeDocument/2006/relationships/image" Target="../media/image13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8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33.wmf"/><Relationship Id="rId11" Type="http://schemas.openxmlformats.org/officeDocument/2006/relationships/oleObject" Target="../embeddings/oleObject136.bin"/><Relationship Id="rId5" Type="http://schemas.openxmlformats.org/officeDocument/2006/relationships/oleObject" Target="../embeddings/oleObject133.bin"/><Relationship Id="rId15" Type="http://schemas.openxmlformats.org/officeDocument/2006/relationships/oleObject" Target="../embeddings/oleObject138.bin"/><Relationship Id="rId10" Type="http://schemas.openxmlformats.org/officeDocument/2006/relationships/image" Target="../media/image135.wmf"/><Relationship Id="rId4" Type="http://schemas.openxmlformats.org/officeDocument/2006/relationships/image" Target="../media/image132.wmf"/><Relationship Id="rId9" Type="http://schemas.openxmlformats.org/officeDocument/2006/relationships/oleObject" Target="../embeddings/oleObject135.bin"/><Relationship Id="rId14" Type="http://schemas.openxmlformats.org/officeDocument/2006/relationships/image" Target="../media/image137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emf"/><Relationship Id="rId3" Type="http://schemas.openxmlformats.org/officeDocument/2006/relationships/oleObject" Target="../embeddings/oleObject139.bin"/><Relationship Id="rId7" Type="http://schemas.openxmlformats.org/officeDocument/2006/relationships/oleObject" Target="../embeddings/oleObject1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40.emf"/><Relationship Id="rId5" Type="http://schemas.openxmlformats.org/officeDocument/2006/relationships/oleObject" Target="../embeddings/oleObject140.bin"/><Relationship Id="rId4" Type="http://schemas.openxmlformats.org/officeDocument/2006/relationships/image" Target="../media/image139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3" Type="http://schemas.openxmlformats.org/officeDocument/2006/relationships/oleObject" Target="../embeddings/oleObject142.bin"/><Relationship Id="rId7" Type="http://schemas.openxmlformats.org/officeDocument/2006/relationships/oleObject" Target="../embeddings/oleObject1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43.wmf"/><Relationship Id="rId5" Type="http://schemas.openxmlformats.org/officeDocument/2006/relationships/oleObject" Target="../embeddings/oleObject143.bin"/><Relationship Id="rId10" Type="http://schemas.openxmlformats.org/officeDocument/2006/relationships/image" Target="../media/image145.wmf"/><Relationship Id="rId4" Type="http://schemas.openxmlformats.org/officeDocument/2006/relationships/image" Target="../media/image142.wmf"/><Relationship Id="rId9" Type="http://schemas.openxmlformats.org/officeDocument/2006/relationships/oleObject" Target="../embeddings/oleObject145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3" Type="http://schemas.openxmlformats.org/officeDocument/2006/relationships/oleObject" Target="../embeddings/oleObject146.bin"/><Relationship Id="rId7" Type="http://schemas.openxmlformats.org/officeDocument/2006/relationships/oleObject" Target="../embeddings/oleObject1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47.wmf"/><Relationship Id="rId5" Type="http://schemas.openxmlformats.org/officeDocument/2006/relationships/oleObject" Target="../embeddings/oleObject147.bin"/><Relationship Id="rId10" Type="http://schemas.openxmlformats.org/officeDocument/2006/relationships/image" Target="../media/image149.wmf"/><Relationship Id="rId4" Type="http://schemas.openxmlformats.org/officeDocument/2006/relationships/image" Target="../media/image146.emf"/><Relationship Id="rId9" Type="http://schemas.openxmlformats.org/officeDocument/2006/relationships/oleObject" Target="../embeddings/oleObject149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3" Type="http://schemas.openxmlformats.org/officeDocument/2006/relationships/oleObject" Target="../embeddings/oleObject150.bin"/><Relationship Id="rId7" Type="http://schemas.openxmlformats.org/officeDocument/2006/relationships/oleObject" Target="../embeddings/oleObject1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51.wmf"/><Relationship Id="rId5" Type="http://schemas.openxmlformats.org/officeDocument/2006/relationships/oleObject" Target="../embeddings/oleObject151.bin"/><Relationship Id="rId10" Type="http://schemas.openxmlformats.org/officeDocument/2006/relationships/image" Target="../media/image153.wmf"/><Relationship Id="rId4" Type="http://schemas.openxmlformats.org/officeDocument/2006/relationships/image" Target="../media/image150.emf"/><Relationship Id="rId9" Type="http://schemas.openxmlformats.org/officeDocument/2006/relationships/oleObject" Target="../embeddings/oleObject153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13" Type="http://schemas.openxmlformats.org/officeDocument/2006/relationships/oleObject" Target="../embeddings/oleObject159.bin"/><Relationship Id="rId18" Type="http://schemas.openxmlformats.org/officeDocument/2006/relationships/image" Target="../media/image161.wmf"/><Relationship Id="rId26" Type="http://schemas.openxmlformats.org/officeDocument/2006/relationships/image" Target="../media/image165.wmf"/><Relationship Id="rId3" Type="http://schemas.openxmlformats.org/officeDocument/2006/relationships/oleObject" Target="../embeddings/oleObject154.bin"/><Relationship Id="rId21" Type="http://schemas.openxmlformats.org/officeDocument/2006/relationships/oleObject" Target="../embeddings/oleObject163.bin"/><Relationship Id="rId7" Type="http://schemas.openxmlformats.org/officeDocument/2006/relationships/oleObject" Target="../embeddings/oleObject156.bin"/><Relationship Id="rId12" Type="http://schemas.openxmlformats.org/officeDocument/2006/relationships/image" Target="../media/image158.wmf"/><Relationship Id="rId17" Type="http://schemas.openxmlformats.org/officeDocument/2006/relationships/oleObject" Target="../embeddings/oleObject161.bin"/><Relationship Id="rId25" Type="http://schemas.openxmlformats.org/officeDocument/2006/relationships/oleObject" Target="../embeddings/oleObject16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0.wmf"/><Relationship Id="rId20" Type="http://schemas.openxmlformats.org/officeDocument/2006/relationships/image" Target="../media/image162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55.wmf"/><Relationship Id="rId11" Type="http://schemas.openxmlformats.org/officeDocument/2006/relationships/oleObject" Target="../embeddings/oleObject158.bin"/><Relationship Id="rId24" Type="http://schemas.openxmlformats.org/officeDocument/2006/relationships/image" Target="../media/image164.wmf"/><Relationship Id="rId5" Type="http://schemas.openxmlformats.org/officeDocument/2006/relationships/oleObject" Target="../embeddings/oleObject155.bin"/><Relationship Id="rId15" Type="http://schemas.openxmlformats.org/officeDocument/2006/relationships/oleObject" Target="../embeddings/oleObject160.bin"/><Relationship Id="rId23" Type="http://schemas.openxmlformats.org/officeDocument/2006/relationships/oleObject" Target="../embeddings/oleObject164.bin"/><Relationship Id="rId10" Type="http://schemas.openxmlformats.org/officeDocument/2006/relationships/image" Target="../media/image157.wmf"/><Relationship Id="rId19" Type="http://schemas.openxmlformats.org/officeDocument/2006/relationships/oleObject" Target="../embeddings/oleObject162.bin"/><Relationship Id="rId4" Type="http://schemas.openxmlformats.org/officeDocument/2006/relationships/image" Target="../media/image154.wmf"/><Relationship Id="rId9" Type="http://schemas.openxmlformats.org/officeDocument/2006/relationships/oleObject" Target="../embeddings/oleObject157.bin"/><Relationship Id="rId14" Type="http://schemas.openxmlformats.org/officeDocument/2006/relationships/image" Target="../media/image159.wmf"/><Relationship Id="rId22" Type="http://schemas.openxmlformats.org/officeDocument/2006/relationships/image" Target="../media/image163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emf"/><Relationship Id="rId3" Type="http://schemas.openxmlformats.org/officeDocument/2006/relationships/oleObject" Target="../embeddings/oleObject166.bin"/><Relationship Id="rId7" Type="http://schemas.openxmlformats.org/officeDocument/2006/relationships/oleObject" Target="../embeddings/oleObject1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67.emf"/><Relationship Id="rId5" Type="http://schemas.openxmlformats.org/officeDocument/2006/relationships/oleObject" Target="../embeddings/oleObject167.bin"/><Relationship Id="rId10" Type="http://schemas.openxmlformats.org/officeDocument/2006/relationships/image" Target="../media/image156.wmf"/><Relationship Id="rId4" Type="http://schemas.openxmlformats.org/officeDocument/2006/relationships/image" Target="../media/image166.emf"/><Relationship Id="rId9" Type="http://schemas.openxmlformats.org/officeDocument/2006/relationships/oleObject" Target="../embeddings/oleObject169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6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20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7.emf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.wmf"/><Relationship Id="rId20" Type="http://schemas.openxmlformats.org/officeDocument/2006/relationships/image" Target="../media/image21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e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16.emf"/><Relationship Id="rId19" Type="http://schemas.openxmlformats.org/officeDocument/2006/relationships/oleObject" Target="../embeddings/oleObject21.bin"/><Relationship Id="rId4" Type="http://schemas.openxmlformats.org/officeDocument/2006/relationships/image" Target="../media/image13.e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5.wmf"/><Relationship Id="rId4" Type="http://schemas.openxmlformats.org/officeDocument/2006/relationships/image" Target="../media/image22.emf"/><Relationship Id="rId9" Type="http://schemas.openxmlformats.org/officeDocument/2006/relationships/oleObject" Target="../embeddings/oleObject2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29.wmf"/><Relationship Id="rId4" Type="http://schemas.openxmlformats.org/officeDocument/2006/relationships/image" Target="../media/image26.emf"/><Relationship Id="rId9" Type="http://schemas.openxmlformats.org/officeDocument/2006/relationships/oleObject" Target="../embeddings/oleObject2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4.e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41.bin"/><Relationship Id="rId18" Type="http://schemas.openxmlformats.org/officeDocument/2006/relationships/image" Target="../media/image43.emf"/><Relationship Id="rId3" Type="http://schemas.openxmlformats.org/officeDocument/2006/relationships/oleObject" Target="../embeddings/oleObject36.bin"/><Relationship Id="rId21" Type="http://schemas.openxmlformats.org/officeDocument/2006/relationships/oleObject" Target="../embeddings/oleObject45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0.wmf"/><Relationship Id="rId1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.wmf"/><Relationship Id="rId20" Type="http://schemas.openxmlformats.org/officeDocument/2006/relationships/image" Target="../media/image44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40.bin"/><Relationship Id="rId24" Type="http://schemas.openxmlformats.org/officeDocument/2006/relationships/image" Target="../media/image46.emf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23" Type="http://schemas.openxmlformats.org/officeDocument/2006/relationships/oleObject" Target="../embeddings/oleObject46.bin"/><Relationship Id="rId10" Type="http://schemas.openxmlformats.org/officeDocument/2006/relationships/image" Target="../media/image39.wmf"/><Relationship Id="rId19" Type="http://schemas.openxmlformats.org/officeDocument/2006/relationships/oleObject" Target="../embeddings/oleObject44.bin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1.wmf"/><Relationship Id="rId22" Type="http://schemas.openxmlformats.org/officeDocument/2006/relationships/image" Target="../media/image4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752600" y="838200"/>
            <a:ext cx="5340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66FF"/>
                </a:solidFill>
              </a:rPr>
              <a:t>第八章  空间解析几何与向量代数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7432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ea typeface="楷体_GB2312" pitchFamily="49" charset="-122"/>
              </a:rPr>
              <a:t>第</a:t>
            </a:r>
            <a:r>
              <a:rPr lang="zh-CN" altLang="en-US" b="1" dirty="0">
                <a:ea typeface="楷体_GB2312" pitchFamily="49" charset="-122"/>
              </a:rPr>
              <a:t>三</a:t>
            </a:r>
            <a:r>
              <a:rPr lang="zh-CN" altLang="en-US" b="1" dirty="0" smtClean="0">
                <a:ea typeface="楷体_GB2312" pitchFamily="49" charset="-122"/>
              </a:rPr>
              <a:t>节    平面及其方程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10668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3.</a:t>
            </a:r>
          </a:p>
        </p:txBody>
      </p:sp>
      <p:graphicFrame>
        <p:nvGraphicFramePr>
          <p:cNvPr id="9218" name="Object 17"/>
          <p:cNvGraphicFramePr>
            <a:graphicFrameLocks noChangeAspect="1"/>
          </p:cNvGraphicFramePr>
          <p:nvPr/>
        </p:nvGraphicFramePr>
        <p:xfrm>
          <a:off x="1447800" y="533400"/>
          <a:ext cx="6629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5" name="Equation" r:id="rId3" imgW="6400800" imgH="444500" progId="Equation.3">
                  <p:embed/>
                </p:oleObj>
              </mc:Choice>
              <mc:Fallback>
                <p:oleObj name="Equation" r:id="rId3" imgW="6400800" imgH="44450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33400"/>
                        <a:ext cx="66294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8" name="Text Box 22"/>
          <p:cNvSpPr txBox="1">
            <a:spLocks noChangeArrowheads="1"/>
          </p:cNvSpPr>
          <p:nvPr/>
        </p:nvSpPr>
        <p:spPr bwMode="auto">
          <a:xfrm>
            <a:off x="533400" y="1204913"/>
            <a:ext cx="1143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graphicFrame>
        <p:nvGraphicFramePr>
          <p:cNvPr id="9241" name="Object 25"/>
          <p:cNvGraphicFramePr>
            <a:graphicFrameLocks noChangeAspect="1"/>
          </p:cNvGraphicFramePr>
          <p:nvPr/>
        </p:nvGraphicFramePr>
        <p:xfrm>
          <a:off x="4343400" y="1828800"/>
          <a:ext cx="1828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6" name="Equation" r:id="rId5" imgW="965200" imgH="241300" progId="Equation.3">
                  <p:embed/>
                </p:oleObj>
              </mc:Choice>
              <mc:Fallback>
                <p:oleObj name="Equation" r:id="rId5" imgW="965200" imgH="241300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828800"/>
                        <a:ext cx="1828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3" name="Object 27"/>
          <p:cNvGraphicFramePr>
            <a:graphicFrameLocks noChangeAspect="1"/>
          </p:cNvGraphicFramePr>
          <p:nvPr/>
        </p:nvGraphicFramePr>
        <p:xfrm>
          <a:off x="4191000" y="3505200"/>
          <a:ext cx="17081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7" name="Equation" r:id="rId7" imgW="876300" imgH="241300" progId="Equation.3">
                  <p:embed/>
                </p:oleObj>
              </mc:Choice>
              <mc:Fallback>
                <p:oleObj name="Equation" r:id="rId7" imgW="876300" imgH="24130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505200"/>
                        <a:ext cx="170815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5" name="Text Box 29"/>
          <p:cNvSpPr txBox="1">
            <a:spLocks noChangeArrowheads="1"/>
          </p:cNvSpPr>
          <p:nvPr/>
        </p:nvSpPr>
        <p:spPr bwMode="auto">
          <a:xfrm>
            <a:off x="1447800" y="1219200"/>
            <a:ext cx="28606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>
                <a:latin typeface="楷体_GB2312" pitchFamily="49" charset="-122"/>
              </a:rPr>
              <a:t>因平面通过</a:t>
            </a:r>
            <a:r>
              <a:rPr lang="zh-CN" altLang="en-US"/>
              <a:t> </a:t>
            </a:r>
            <a:r>
              <a:rPr lang="en-US" altLang="zh-CN" i="1"/>
              <a:t>x </a:t>
            </a:r>
            <a:r>
              <a:rPr lang="zh-CN" altLang="en-US"/>
              <a:t>轴 </a:t>
            </a:r>
            <a:r>
              <a:rPr lang="en-US" altLang="zh-CN"/>
              <a:t>,</a:t>
            </a:r>
            <a:endParaRPr lang="en-US" altLang="zh-CN" i="1"/>
          </a:p>
        </p:txBody>
      </p:sp>
      <p:graphicFrame>
        <p:nvGraphicFramePr>
          <p:cNvPr id="9246" name="Object 30"/>
          <p:cNvGraphicFramePr>
            <a:graphicFrameLocks noChangeAspect="1"/>
          </p:cNvGraphicFramePr>
          <p:nvPr/>
        </p:nvGraphicFramePr>
        <p:xfrm>
          <a:off x="4419600" y="1295400"/>
          <a:ext cx="19954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8" name="Equation" r:id="rId9" imgW="34514280" imgH="8115480" progId="Equation.3">
                  <p:embed/>
                </p:oleObj>
              </mc:Choice>
              <mc:Fallback>
                <p:oleObj name="Equation" r:id="rId9" imgW="34514280" imgH="8115480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295400"/>
                        <a:ext cx="1995488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7" name="Text Box 31"/>
          <p:cNvSpPr txBox="1">
            <a:spLocks noChangeArrowheads="1"/>
          </p:cNvSpPr>
          <p:nvPr/>
        </p:nvSpPr>
        <p:spPr bwMode="auto">
          <a:xfrm>
            <a:off x="1295400" y="1752600"/>
            <a:ext cx="3041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>
                <a:latin typeface="楷体_GB2312" pitchFamily="49" charset="-122"/>
              </a:rPr>
              <a:t>设所求平面方程为</a:t>
            </a:r>
          </a:p>
        </p:txBody>
      </p:sp>
      <p:sp>
        <p:nvSpPr>
          <p:cNvPr id="9249" name="Text Box 33"/>
          <p:cNvSpPr txBox="1">
            <a:spLocks noChangeArrowheads="1"/>
          </p:cNvSpPr>
          <p:nvPr/>
        </p:nvSpPr>
        <p:spPr bwMode="auto">
          <a:xfrm>
            <a:off x="457200" y="2362200"/>
            <a:ext cx="1970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>
                <a:latin typeface="楷体_GB2312" pitchFamily="49" charset="-122"/>
              </a:rPr>
              <a:t>代入已知点</a:t>
            </a:r>
          </a:p>
        </p:txBody>
      </p:sp>
      <p:graphicFrame>
        <p:nvGraphicFramePr>
          <p:cNvPr id="9250" name="Object 34"/>
          <p:cNvGraphicFramePr>
            <a:graphicFrameLocks noChangeAspect="1"/>
          </p:cNvGraphicFramePr>
          <p:nvPr/>
        </p:nvGraphicFramePr>
        <p:xfrm>
          <a:off x="2438400" y="2438400"/>
          <a:ext cx="1752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9" name="Equation" r:id="rId11" imgW="31264560" imgH="7709040" progId="Equation.3">
                  <p:embed/>
                </p:oleObj>
              </mc:Choice>
              <mc:Fallback>
                <p:oleObj name="Equation" r:id="rId11" imgW="31264560" imgH="7709040" progId="Equation.3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438400"/>
                        <a:ext cx="1752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1" name="Text Box 35"/>
          <p:cNvSpPr txBox="1">
            <a:spLocks noChangeArrowheads="1"/>
          </p:cNvSpPr>
          <p:nvPr/>
        </p:nvSpPr>
        <p:spPr bwMode="auto">
          <a:xfrm>
            <a:off x="4343400" y="2362200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>
                <a:latin typeface="楷体_GB2312" pitchFamily="49" charset="-122"/>
              </a:rPr>
              <a:t>得</a:t>
            </a:r>
          </a:p>
        </p:txBody>
      </p:sp>
      <p:sp>
        <p:nvSpPr>
          <p:cNvPr id="9253" name="Text Box 37"/>
          <p:cNvSpPr txBox="1">
            <a:spLocks noChangeArrowheads="1"/>
          </p:cNvSpPr>
          <p:nvPr/>
        </p:nvSpPr>
        <p:spPr bwMode="auto">
          <a:xfrm>
            <a:off x="457200" y="3429000"/>
            <a:ext cx="3886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>
                <a:latin typeface="楷体_GB2312" pitchFamily="49" charset="-122"/>
              </a:rPr>
              <a:t>化简得所求平面方程为</a:t>
            </a:r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6324600" y="914400"/>
            <a:ext cx="2459038" cy="2819400"/>
            <a:chOff x="3984" y="576"/>
            <a:chExt cx="1549" cy="1776"/>
          </a:xfrm>
        </p:grpSpPr>
        <p:sp>
          <p:nvSpPr>
            <p:cNvPr id="5" name="Line 39"/>
            <p:cNvSpPr>
              <a:spLocks noChangeShapeType="1"/>
            </p:cNvSpPr>
            <p:nvPr/>
          </p:nvSpPr>
          <p:spPr bwMode="auto">
            <a:xfrm flipH="1">
              <a:off x="4128" y="1488"/>
              <a:ext cx="384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4" name="Line 41"/>
            <p:cNvSpPr>
              <a:spLocks noChangeShapeType="1"/>
            </p:cNvSpPr>
            <p:nvPr/>
          </p:nvSpPr>
          <p:spPr bwMode="auto">
            <a:xfrm>
              <a:off x="4512" y="1488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42"/>
            <p:cNvSpPr>
              <a:spLocks noChangeShapeType="1"/>
            </p:cNvSpPr>
            <p:nvPr/>
          </p:nvSpPr>
          <p:spPr bwMode="auto">
            <a:xfrm flipV="1">
              <a:off x="4512" y="672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Text Box 43"/>
            <p:cNvSpPr txBox="1">
              <a:spLocks noChangeArrowheads="1"/>
            </p:cNvSpPr>
            <p:nvPr/>
          </p:nvSpPr>
          <p:spPr bwMode="auto">
            <a:xfrm>
              <a:off x="4800" y="1152"/>
              <a:ext cx="44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  <a:cs typeface="Times New Roman" pitchFamily="18" charset="0"/>
                </a:rPr>
                <a:t>• </a:t>
              </a:r>
              <a:r>
                <a:rPr lang="en-US" altLang="zh-CN" i="1">
                  <a:ea typeface="宋体" pitchFamily="2" charset="-122"/>
                  <a:cs typeface="Times New Roman" pitchFamily="18" charset="0"/>
                </a:rPr>
                <a:t>M</a:t>
              </a:r>
            </a:p>
          </p:txBody>
        </p:sp>
        <p:sp>
          <p:nvSpPr>
            <p:cNvPr id="8" name="Text Box 52"/>
            <p:cNvSpPr txBox="1">
              <a:spLocks noChangeArrowheads="1"/>
            </p:cNvSpPr>
            <p:nvPr/>
          </p:nvSpPr>
          <p:spPr bwMode="auto">
            <a:xfrm>
              <a:off x="3984" y="187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x</a:t>
              </a:r>
            </a:p>
          </p:txBody>
        </p:sp>
        <p:sp>
          <p:nvSpPr>
            <p:cNvPr id="9248" name="Text Box 54"/>
            <p:cNvSpPr txBox="1">
              <a:spLocks noChangeArrowheads="1"/>
            </p:cNvSpPr>
            <p:nvPr/>
          </p:nvSpPr>
          <p:spPr bwMode="auto">
            <a:xfrm>
              <a:off x="5318" y="1530"/>
              <a:ext cx="2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y</a:t>
              </a:r>
            </a:p>
          </p:txBody>
        </p:sp>
        <p:sp>
          <p:nvSpPr>
            <p:cNvPr id="9" name="Text Box 55"/>
            <p:cNvSpPr txBox="1">
              <a:spLocks noChangeArrowheads="1"/>
            </p:cNvSpPr>
            <p:nvPr/>
          </p:nvSpPr>
          <p:spPr bwMode="auto">
            <a:xfrm>
              <a:off x="4560" y="576"/>
              <a:ext cx="20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z</a:t>
              </a:r>
            </a:p>
          </p:txBody>
        </p:sp>
      </p:grp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6705600" y="1295400"/>
            <a:ext cx="1905000" cy="2133600"/>
            <a:chOff x="4320" y="2208"/>
            <a:chExt cx="1200" cy="1344"/>
          </a:xfrm>
        </p:grpSpPr>
        <p:sp>
          <p:nvSpPr>
            <p:cNvPr id="9239" name="Line 47"/>
            <p:cNvSpPr>
              <a:spLocks noChangeShapeType="1"/>
            </p:cNvSpPr>
            <p:nvPr/>
          </p:nvSpPr>
          <p:spPr bwMode="auto">
            <a:xfrm flipV="1">
              <a:off x="4608" y="2208"/>
              <a:ext cx="912" cy="672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0" name="Line 48"/>
            <p:cNvSpPr>
              <a:spLocks noChangeShapeType="1"/>
            </p:cNvSpPr>
            <p:nvPr/>
          </p:nvSpPr>
          <p:spPr bwMode="auto">
            <a:xfrm flipV="1">
              <a:off x="4320" y="2928"/>
              <a:ext cx="912" cy="624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49"/>
            <p:cNvSpPr>
              <a:spLocks noChangeShapeType="1"/>
            </p:cNvSpPr>
            <p:nvPr/>
          </p:nvSpPr>
          <p:spPr bwMode="auto">
            <a:xfrm flipH="1">
              <a:off x="5232" y="2208"/>
              <a:ext cx="288" cy="72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2" name="Line 56"/>
            <p:cNvSpPr>
              <a:spLocks noChangeShapeType="1"/>
            </p:cNvSpPr>
            <p:nvPr/>
          </p:nvSpPr>
          <p:spPr bwMode="auto">
            <a:xfrm flipH="1">
              <a:off x="4320" y="2880"/>
              <a:ext cx="288" cy="672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75" name="Text Box 59"/>
          <p:cNvSpPr txBox="1">
            <a:spLocks noChangeArrowheads="1"/>
          </p:cNvSpPr>
          <p:nvPr/>
        </p:nvSpPr>
        <p:spPr bwMode="auto">
          <a:xfrm>
            <a:off x="441325" y="4311650"/>
            <a:ext cx="1970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另解思路：</a:t>
            </a:r>
          </a:p>
        </p:txBody>
      </p:sp>
      <p:sp>
        <p:nvSpPr>
          <p:cNvPr id="9277" name="Line 61"/>
          <p:cNvSpPr>
            <a:spLocks noChangeShapeType="1"/>
          </p:cNvSpPr>
          <p:nvPr/>
        </p:nvSpPr>
        <p:spPr bwMode="auto">
          <a:xfrm flipH="1">
            <a:off x="6934200" y="2362200"/>
            <a:ext cx="228600" cy="533400"/>
          </a:xfrm>
          <a:prstGeom prst="line">
            <a:avLst/>
          </a:prstGeom>
          <a:noFill/>
          <a:ln w="57150">
            <a:solidFill>
              <a:srgbClr val="FF00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78" name="Line 62"/>
          <p:cNvSpPr>
            <a:spLocks noChangeShapeType="1"/>
          </p:cNvSpPr>
          <p:nvPr/>
        </p:nvSpPr>
        <p:spPr bwMode="auto">
          <a:xfrm flipV="1">
            <a:off x="7162800" y="2057400"/>
            <a:ext cx="609600" cy="3048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65"/>
          <p:cNvGrpSpPr>
            <a:grpSpLocks/>
          </p:cNvGrpSpPr>
          <p:nvPr/>
        </p:nvGrpSpPr>
        <p:grpSpPr bwMode="auto">
          <a:xfrm>
            <a:off x="1447800" y="4953000"/>
            <a:ext cx="6096000" cy="1009650"/>
            <a:chOff x="816" y="3292"/>
            <a:chExt cx="3840" cy="636"/>
          </a:xfrm>
        </p:grpSpPr>
        <p:graphicFrame>
          <p:nvGraphicFramePr>
            <p:cNvPr id="9224" name="Object 63"/>
            <p:cNvGraphicFramePr>
              <a:graphicFrameLocks noChangeAspect="1"/>
            </p:cNvGraphicFramePr>
            <p:nvPr/>
          </p:nvGraphicFramePr>
          <p:xfrm>
            <a:off x="816" y="3292"/>
            <a:ext cx="3840" cy="6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00" name="Equation" r:id="rId13" imgW="99100080" imgH="17056080" progId="Equation.3">
                    <p:embed/>
                  </p:oleObj>
                </mc:Choice>
                <mc:Fallback>
                  <p:oleObj name="Equation" r:id="rId13" imgW="99100080" imgH="17056080" progId="Equation.3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3292"/>
                          <a:ext cx="3840" cy="6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Line 64"/>
            <p:cNvSpPr>
              <a:spLocks noChangeShapeType="1"/>
            </p:cNvSpPr>
            <p:nvPr/>
          </p:nvSpPr>
          <p:spPr bwMode="auto">
            <a:xfrm>
              <a:off x="2928" y="33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6" name="Object 27"/>
          <p:cNvGraphicFramePr>
            <a:graphicFrameLocks noChangeAspect="1"/>
          </p:cNvGraphicFramePr>
          <p:nvPr/>
        </p:nvGraphicFramePr>
        <p:xfrm>
          <a:off x="1571625" y="2911475"/>
          <a:ext cx="1500188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1" name="公式" r:id="rId15" imgW="596641" imgH="177723" progId="Equation.3">
                  <p:embed/>
                </p:oleObj>
              </mc:Choice>
              <mc:Fallback>
                <p:oleObj name="公式" r:id="rId15" imgW="596641" imgH="177723" progId="Equation.3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2911475"/>
                        <a:ext cx="1500188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8" grpId="0" autoUpdateAnimBg="0"/>
      <p:bldP spid="9245" grpId="0" autoUpdateAnimBg="0"/>
      <p:bldP spid="9247" grpId="0" autoUpdateAnimBg="0"/>
      <p:bldP spid="9249" grpId="0" autoUpdateAnimBg="0"/>
      <p:bldP spid="9251" grpId="0" autoUpdateAnimBg="0"/>
      <p:bldP spid="9253" grpId="0" autoUpdateAnimBg="0"/>
      <p:bldP spid="9275" grpId="0" autoUpdateAnimBg="0"/>
      <p:bldP spid="9277" grpId="0" animBg="1"/>
      <p:bldP spid="927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Rectangle 106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81000"/>
            <a:ext cx="9906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4.</a:t>
            </a:r>
            <a:endParaRPr lang="en-US" altLang="zh-CN" smtClean="0"/>
          </a:p>
        </p:txBody>
      </p:sp>
      <p:graphicFrame>
        <p:nvGraphicFramePr>
          <p:cNvPr id="38912" name="Object 1024"/>
          <p:cNvGraphicFramePr>
            <a:graphicFrameLocks noChangeAspect="1"/>
          </p:cNvGraphicFramePr>
          <p:nvPr/>
        </p:nvGraphicFramePr>
        <p:xfrm>
          <a:off x="609600" y="3733800"/>
          <a:ext cx="60198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9" name="Equation" r:id="rId3" imgW="3251200" imgH="482600" progId="Equation.3">
                  <p:embed/>
                </p:oleObj>
              </mc:Choice>
              <mc:Fallback>
                <p:oleObj name="Equation" r:id="rId3" imgW="3251200" imgH="48260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733800"/>
                        <a:ext cx="6019800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1025"/>
          <p:cNvGraphicFramePr>
            <a:graphicFrameLocks noChangeAspect="1"/>
          </p:cNvGraphicFramePr>
          <p:nvPr/>
        </p:nvGraphicFramePr>
        <p:xfrm>
          <a:off x="555625" y="457200"/>
          <a:ext cx="828357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0" name="Equation" r:id="rId5" imgW="4356100" imgH="533400" progId="Equation.3">
                  <p:embed/>
                </p:oleObj>
              </mc:Choice>
              <mc:Fallback>
                <p:oleObj name="Equation" r:id="rId5" imgW="4356100" imgH="533400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" y="457200"/>
                        <a:ext cx="8283575" cy="98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4" name="Object 1026"/>
          <p:cNvGraphicFramePr>
            <a:graphicFrameLocks noChangeAspect="1"/>
          </p:cNvGraphicFramePr>
          <p:nvPr/>
        </p:nvGraphicFramePr>
        <p:xfrm>
          <a:off x="1295400" y="1752600"/>
          <a:ext cx="5715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1" name="Equation" r:id="rId7" imgW="3060700" imgH="266700" progId="Equation.3">
                  <p:embed/>
                </p:oleObj>
              </mc:Choice>
              <mc:Fallback>
                <p:oleObj name="Equation" r:id="rId7" imgW="3060700" imgH="26670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752600"/>
                        <a:ext cx="57150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1027"/>
          <p:cNvGraphicFramePr>
            <a:graphicFrameLocks noChangeAspect="1"/>
          </p:cNvGraphicFramePr>
          <p:nvPr/>
        </p:nvGraphicFramePr>
        <p:xfrm>
          <a:off x="685800" y="2209800"/>
          <a:ext cx="5562600" cy="154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2" name="Equation" r:id="rId9" imgW="2921000" imgH="812800" progId="Equation.3">
                  <p:embed/>
                </p:oleObj>
              </mc:Choice>
              <mc:Fallback>
                <p:oleObj name="Equation" r:id="rId9" imgW="2921000" imgH="812800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09800"/>
                        <a:ext cx="5562600" cy="1547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1028"/>
          <p:cNvGraphicFramePr>
            <a:graphicFrameLocks noChangeAspect="1"/>
          </p:cNvGraphicFramePr>
          <p:nvPr/>
        </p:nvGraphicFramePr>
        <p:xfrm>
          <a:off x="528638" y="4781550"/>
          <a:ext cx="4800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3" name="公式" r:id="rId11" imgW="4800600" imgH="838200" progId="Equation.3">
                  <p:embed/>
                </p:oleObj>
              </mc:Choice>
              <mc:Fallback>
                <p:oleObj name="公式" r:id="rId11" imgW="4800600" imgH="838200" progId="Equation.3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4781550"/>
                        <a:ext cx="48006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1029"/>
          <p:cNvGraphicFramePr>
            <a:graphicFrameLocks noChangeAspect="1"/>
          </p:cNvGraphicFramePr>
          <p:nvPr/>
        </p:nvGraphicFramePr>
        <p:xfrm>
          <a:off x="5715000" y="4800600"/>
          <a:ext cx="2743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4" name="公式" r:id="rId13" imgW="2743200" imgH="838200" progId="Equation.3">
                  <p:embed/>
                </p:oleObj>
              </mc:Choice>
              <mc:Fallback>
                <p:oleObj name="公式" r:id="rId13" imgW="2743200" imgH="838200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800600"/>
                        <a:ext cx="27432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1030"/>
          <p:cNvGraphicFramePr>
            <a:graphicFrameLocks noChangeAspect="1"/>
          </p:cNvGraphicFramePr>
          <p:nvPr/>
        </p:nvGraphicFramePr>
        <p:xfrm>
          <a:off x="533400" y="5943600"/>
          <a:ext cx="63246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5" name="Equation" r:id="rId15" imgW="3048000" imgH="266700" progId="Equation.3">
                  <p:embed/>
                </p:oleObj>
              </mc:Choice>
              <mc:Fallback>
                <p:oleObj name="Equation" r:id="rId15" imgW="3048000" imgH="266700" progId="Equation.3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943600"/>
                        <a:ext cx="632460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59" name="Rectangle 1071"/>
          <p:cNvSpPr>
            <a:spLocks noChangeArrowheads="1"/>
          </p:cNvSpPr>
          <p:nvPr/>
        </p:nvSpPr>
        <p:spPr bwMode="auto">
          <a:xfrm>
            <a:off x="6248400" y="4724400"/>
            <a:ext cx="2286000" cy="11430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60" name="AutoShape 1072"/>
          <p:cNvSpPr>
            <a:spLocks noChangeArrowheads="1"/>
          </p:cNvSpPr>
          <p:nvPr/>
        </p:nvSpPr>
        <p:spPr bwMode="auto">
          <a:xfrm>
            <a:off x="6629400" y="2667000"/>
            <a:ext cx="1955800" cy="1054100"/>
          </a:xfrm>
          <a:prstGeom prst="wedgeRoundRectCallout">
            <a:avLst>
              <a:gd name="adj1" fmla="val -7306"/>
              <a:gd name="adj2" fmla="val 139606"/>
              <a:gd name="adj3" fmla="val 16667"/>
            </a:avLst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00FFFF"/>
                </a:solidFill>
              </a:rPr>
              <a:t> </a:t>
            </a:r>
            <a:r>
              <a:rPr lang="zh-CN" altLang="en-US">
                <a:solidFill>
                  <a:srgbClr val="00FFFF"/>
                </a:solidFill>
              </a:rPr>
              <a:t>平面的截 </a:t>
            </a:r>
          </a:p>
          <a:p>
            <a:pPr algn="ctr"/>
            <a:r>
              <a:rPr lang="zh-CN" altLang="en-US">
                <a:solidFill>
                  <a:srgbClr val="00FFFF"/>
                </a:solidFill>
              </a:rPr>
              <a:t> 距式方程 </a:t>
            </a:r>
          </a:p>
        </p:txBody>
      </p:sp>
      <p:sp>
        <p:nvSpPr>
          <p:cNvPr id="13362" name="Text Box 1074"/>
          <p:cNvSpPr txBox="1">
            <a:spLocks noChangeArrowheads="1"/>
          </p:cNvSpPr>
          <p:nvPr/>
        </p:nvSpPr>
        <p:spPr bwMode="auto">
          <a:xfrm>
            <a:off x="533400" y="1690688"/>
            <a:ext cx="1143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59" grpId="0" animBg="1"/>
      <p:bldP spid="13360" grpId="0" animBg="1" autoUpdateAnimBg="0"/>
      <p:bldP spid="1336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71" name="Group 1089"/>
          <p:cNvGrpSpPr>
            <a:grpSpLocks/>
          </p:cNvGrpSpPr>
          <p:nvPr/>
        </p:nvGrpSpPr>
        <p:grpSpPr bwMode="auto">
          <a:xfrm>
            <a:off x="381000" y="457200"/>
            <a:ext cx="3867150" cy="3109913"/>
            <a:chOff x="192" y="624"/>
            <a:chExt cx="2436" cy="1959"/>
          </a:xfrm>
        </p:grpSpPr>
        <p:sp>
          <p:nvSpPr>
            <p:cNvPr id="11277" name="Line 1077"/>
            <p:cNvSpPr>
              <a:spLocks noChangeShapeType="1"/>
            </p:cNvSpPr>
            <p:nvPr/>
          </p:nvSpPr>
          <p:spPr bwMode="auto">
            <a:xfrm flipH="1">
              <a:off x="192" y="1728"/>
              <a:ext cx="81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8" name="Line 1078"/>
            <p:cNvSpPr>
              <a:spLocks noChangeShapeType="1"/>
            </p:cNvSpPr>
            <p:nvPr/>
          </p:nvSpPr>
          <p:spPr bwMode="auto">
            <a:xfrm>
              <a:off x="1008" y="1728"/>
              <a:ext cx="1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9" name="Line 1079"/>
            <p:cNvSpPr>
              <a:spLocks noChangeShapeType="1"/>
            </p:cNvSpPr>
            <p:nvPr/>
          </p:nvSpPr>
          <p:spPr bwMode="auto">
            <a:xfrm flipV="1">
              <a:off x="1008" y="720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0" name="Line 1080"/>
            <p:cNvSpPr>
              <a:spLocks noChangeShapeType="1"/>
            </p:cNvSpPr>
            <p:nvPr/>
          </p:nvSpPr>
          <p:spPr bwMode="auto">
            <a:xfrm flipV="1">
              <a:off x="480" y="1728"/>
              <a:ext cx="1248" cy="384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1" name="Line 1081"/>
            <p:cNvSpPr>
              <a:spLocks noChangeShapeType="1"/>
            </p:cNvSpPr>
            <p:nvPr/>
          </p:nvSpPr>
          <p:spPr bwMode="auto">
            <a:xfrm flipH="1" flipV="1">
              <a:off x="1008" y="1056"/>
              <a:ext cx="672" cy="672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2" name="Line 1082"/>
            <p:cNvSpPr>
              <a:spLocks noChangeShapeType="1"/>
            </p:cNvSpPr>
            <p:nvPr/>
          </p:nvSpPr>
          <p:spPr bwMode="auto">
            <a:xfrm flipV="1">
              <a:off x="480" y="1056"/>
              <a:ext cx="528" cy="105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3" name="Text Box 1083"/>
            <p:cNvSpPr txBox="1">
              <a:spLocks noChangeArrowheads="1"/>
            </p:cNvSpPr>
            <p:nvPr/>
          </p:nvSpPr>
          <p:spPr bwMode="auto">
            <a:xfrm>
              <a:off x="240" y="2256"/>
              <a:ext cx="228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x</a:t>
              </a:r>
            </a:p>
          </p:txBody>
        </p:sp>
        <p:sp>
          <p:nvSpPr>
            <p:cNvPr id="11284" name="Text Box 1084"/>
            <p:cNvSpPr txBox="1">
              <a:spLocks noChangeArrowheads="1"/>
            </p:cNvSpPr>
            <p:nvPr/>
          </p:nvSpPr>
          <p:spPr bwMode="auto">
            <a:xfrm>
              <a:off x="1872" y="1680"/>
              <a:ext cx="215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y</a:t>
              </a:r>
            </a:p>
          </p:txBody>
        </p:sp>
        <p:sp>
          <p:nvSpPr>
            <p:cNvPr id="11285" name="Text Box 1085"/>
            <p:cNvSpPr txBox="1">
              <a:spLocks noChangeArrowheads="1"/>
            </p:cNvSpPr>
            <p:nvPr/>
          </p:nvSpPr>
          <p:spPr bwMode="auto">
            <a:xfrm>
              <a:off x="1056" y="624"/>
              <a:ext cx="203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z</a:t>
              </a:r>
            </a:p>
          </p:txBody>
        </p:sp>
        <p:sp>
          <p:nvSpPr>
            <p:cNvPr id="11286" name="Text Box 1086"/>
            <p:cNvSpPr txBox="1">
              <a:spLocks noChangeArrowheads="1"/>
            </p:cNvSpPr>
            <p:nvPr/>
          </p:nvSpPr>
          <p:spPr bwMode="auto">
            <a:xfrm>
              <a:off x="432" y="2064"/>
              <a:ext cx="101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P </a:t>
              </a:r>
              <a:r>
                <a:rPr lang="en-US" altLang="zh-CN"/>
                <a:t>(</a:t>
              </a:r>
              <a:r>
                <a:rPr lang="en-US" altLang="zh-CN" i="1"/>
                <a:t>a</a:t>
              </a:r>
              <a:r>
                <a:rPr lang="en-US" altLang="zh-CN"/>
                <a:t>, 0, 0)</a:t>
              </a:r>
              <a:endParaRPr lang="en-US" altLang="zh-CN" i="1"/>
            </a:p>
          </p:txBody>
        </p:sp>
        <p:sp>
          <p:nvSpPr>
            <p:cNvPr id="11287" name="Text Box 1087"/>
            <p:cNvSpPr txBox="1">
              <a:spLocks noChangeArrowheads="1"/>
            </p:cNvSpPr>
            <p:nvPr/>
          </p:nvSpPr>
          <p:spPr bwMode="auto">
            <a:xfrm>
              <a:off x="1584" y="1344"/>
              <a:ext cx="10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Q </a:t>
              </a:r>
              <a:r>
                <a:rPr lang="en-US" altLang="zh-CN"/>
                <a:t>(0, </a:t>
              </a:r>
              <a:r>
                <a:rPr lang="en-US" altLang="zh-CN" i="1"/>
                <a:t>b</a:t>
              </a:r>
              <a:r>
                <a:rPr lang="en-US" altLang="zh-CN"/>
                <a:t>, 0)</a:t>
              </a:r>
            </a:p>
          </p:txBody>
        </p:sp>
        <p:sp>
          <p:nvSpPr>
            <p:cNvPr id="11288" name="Text Box 1088"/>
            <p:cNvSpPr txBox="1">
              <a:spLocks noChangeArrowheads="1"/>
            </p:cNvSpPr>
            <p:nvPr/>
          </p:nvSpPr>
          <p:spPr bwMode="auto">
            <a:xfrm>
              <a:off x="1008" y="864"/>
              <a:ext cx="10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i="1"/>
                <a:t>R </a:t>
              </a:r>
              <a:r>
                <a:rPr lang="en-US" altLang="zh-CN"/>
                <a:t>(0, 0, </a:t>
              </a:r>
              <a:r>
                <a:rPr lang="en-US" altLang="zh-CN" i="1"/>
                <a:t>c</a:t>
              </a:r>
              <a:r>
                <a:rPr lang="en-US" altLang="zh-CN"/>
                <a:t>)</a:t>
              </a:r>
            </a:p>
          </p:txBody>
        </p:sp>
      </p:grpSp>
      <p:graphicFrame>
        <p:nvGraphicFramePr>
          <p:cNvPr id="39936" name="Object 1024"/>
          <p:cNvGraphicFramePr>
            <a:graphicFrameLocks noChangeAspect="1"/>
          </p:cNvGraphicFramePr>
          <p:nvPr/>
        </p:nvGraphicFramePr>
        <p:xfrm>
          <a:off x="5257800" y="533400"/>
          <a:ext cx="24384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2" name="Equation" r:id="rId3" imgW="38170080" imgH="7709040" progId="Equation.3">
                  <p:embed/>
                </p:oleObj>
              </mc:Choice>
              <mc:Fallback>
                <p:oleObj name="Equation" r:id="rId3" imgW="38170080" imgH="770904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33400"/>
                        <a:ext cx="243840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094"/>
          <p:cNvGrpSpPr>
            <a:grpSpLocks/>
          </p:cNvGrpSpPr>
          <p:nvPr/>
        </p:nvGrpSpPr>
        <p:grpSpPr bwMode="auto">
          <a:xfrm>
            <a:off x="4495800" y="1219200"/>
            <a:ext cx="4038600" cy="1663700"/>
            <a:chOff x="2832" y="1268"/>
            <a:chExt cx="2544" cy="1048"/>
          </a:xfrm>
        </p:grpSpPr>
        <p:graphicFrame>
          <p:nvGraphicFramePr>
            <p:cNvPr id="11270" name="Object 1028"/>
            <p:cNvGraphicFramePr>
              <a:graphicFrameLocks noChangeAspect="1"/>
            </p:cNvGraphicFramePr>
            <p:nvPr/>
          </p:nvGraphicFramePr>
          <p:xfrm>
            <a:off x="2832" y="1268"/>
            <a:ext cx="2544" cy="10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3" name="Equation" r:id="rId5" imgW="71072280" imgH="29248200" progId="Equation.3">
                    <p:embed/>
                  </p:oleObj>
                </mc:Choice>
                <mc:Fallback>
                  <p:oleObj name="Equation" r:id="rId5" imgW="71072280" imgH="29248200" progId="Equation.3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1268"/>
                          <a:ext cx="2544" cy="10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5" name="Line 1092"/>
            <p:cNvSpPr>
              <a:spLocks noChangeShapeType="1"/>
            </p:cNvSpPr>
            <p:nvPr/>
          </p:nvSpPr>
          <p:spPr bwMode="auto">
            <a:xfrm>
              <a:off x="3216" y="163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6" name="Line 1093"/>
            <p:cNvSpPr>
              <a:spLocks noChangeShapeType="1"/>
            </p:cNvSpPr>
            <p:nvPr/>
          </p:nvSpPr>
          <p:spPr bwMode="auto">
            <a:xfrm>
              <a:off x="3744" y="163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9937" name="Object 1025"/>
          <p:cNvGraphicFramePr>
            <a:graphicFrameLocks noChangeAspect="1"/>
          </p:cNvGraphicFramePr>
          <p:nvPr/>
        </p:nvGraphicFramePr>
        <p:xfrm>
          <a:off x="4724400" y="2895600"/>
          <a:ext cx="20574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4" name="Equation" r:id="rId7" imgW="34108200" imgH="7709040" progId="Equation.3">
                  <p:embed/>
                </p:oleObj>
              </mc:Choice>
              <mc:Fallback>
                <p:oleObj name="Equation" r:id="rId7" imgW="34108200" imgH="770904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895600"/>
                        <a:ext cx="2057400" cy="46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8" name="Object 1026"/>
          <p:cNvGraphicFramePr>
            <a:graphicFrameLocks noChangeAspect="1"/>
          </p:cNvGraphicFramePr>
          <p:nvPr/>
        </p:nvGraphicFramePr>
        <p:xfrm>
          <a:off x="990600" y="4343400"/>
          <a:ext cx="57912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5" name="Equation" r:id="rId9" imgW="90975960" imgH="7709040" progId="Equation.3">
                  <p:embed/>
                </p:oleObj>
              </mc:Choice>
              <mc:Fallback>
                <p:oleObj name="Equation" r:id="rId9" imgW="90975960" imgH="770904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343400"/>
                        <a:ext cx="5791200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37" name="Text Box 1097"/>
          <p:cNvSpPr txBox="1">
            <a:spLocks noChangeArrowheads="1"/>
          </p:cNvSpPr>
          <p:nvPr/>
        </p:nvSpPr>
        <p:spPr bwMode="auto">
          <a:xfrm>
            <a:off x="1143000" y="3581400"/>
            <a:ext cx="3756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利用平面点法式方程得</a:t>
            </a:r>
          </a:p>
        </p:txBody>
      </p:sp>
      <p:graphicFrame>
        <p:nvGraphicFramePr>
          <p:cNvPr id="39939" name="Object 1027"/>
          <p:cNvGraphicFramePr>
            <a:graphicFrameLocks noChangeAspect="1"/>
          </p:cNvGraphicFramePr>
          <p:nvPr/>
        </p:nvGraphicFramePr>
        <p:xfrm>
          <a:off x="1524000" y="5021263"/>
          <a:ext cx="3962400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6" name="Equation" r:id="rId11" imgW="64573200" imgH="23558400" progId="Equation.3">
                  <p:embed/>
                </p:oleObj>
              </mc:Choice>
              <mc:Fallback>
                <p:oleObj name="Equation" r:id="rId11" imgW="64573200" imgH="2355840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021263"/>
                        <a:ext cx="3962400" cy="1446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" name="Rectangle 1099"/>
          <p:cNvSpPr>
            <a:spLocks noGrp="1" noChangeArrowheads="1"/>
          </p:cNvSpPr>
          <p:nvPr>
            <p:ph type="title" idx="4294967295"/>
          </p:nvPr>
        </p:nvSpPr>
        <p:spPr>
          <a:xfrm>
            <a:off x="3962400" y="457200"/>
            <a:ext cx="14732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另解：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3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3657600" cy="6096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latin typeface="楷体_GB2312" pitchFamily="49" charset="-122"/>
                <a:ea typeface="楷体_GB2312" pitchFamily="49" charset="-122"/>
              </a:rPr>
              <a:t>三、两平面的夹角</a:t>
            </a:r>
          </a:p>
        </p:txBody>
      </p:sp>
      <p:sp>
        <p:nvSpPr>
          <p:cNvPr id="10274" name="Text Box 34"/>
          <p:cNvSpPr txBox="1">
            <a:spLocks noChangeArrowheads="1"/>
          </p:cNvSpPr>
          <p:nvPr/>
        </p:nvSpPr>
        <p:spPr bwMode="auto">
          <a:xfrm>
            <a:off x="457200" y="990600"/>
            <a:ext cx="83058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　　两平面的法向量所在直线的夹角 </a:t>
            </a:r>
            <a:r>
              <a:rPr lang="en-US" altLang="zh-CN"/>
              <a:t>(</a:t>
            </a:r>
            <a:r>
              <a:rPr lang="zh-CN" altLang="en-US"/>
              <a:t>锐角或直角</a:t>
            </a:r>
            <a:r>
              <a:rPr lang="en-US" altLang="zh-CN"/>
              <a:t>) </a:t>
            </a:r>
            <a:r>
              <a:rPr lang="zh-CN" altLang="en-US"/>
              <a:t>称为</a:t>
            </a:r>
            <a:r>
              <a:rPr lang="zh-CN" altLang="en-US">
                <a:solidFill>
                  <a:schemeClr val="tx2"/>
                </a:solidFill>
              </a:rPr>
              <a:t>两平面的夹角</a:t>
            </a:r>
            <a:r>
              <a:rPr lang="en-US" altLang="zh-CN"/>
              <a:t>.</a:t>
            </a:r>
          </a:p>
        </p:txBody>
      </p:sp>
      <p:graphicFrame>
        <p:nvGraphicFramePr>
          <p:cNvPr id="40960" name="Object 1024"/>
          <p:cNvGraphicFramePr>
            <a:graphicFrameLocks noChangeAspect="1"/>
          </p:cNvGraphicFramePr>
          <p:nvPr/>
        </p:nvGraphicFramePr>
        <p:xfrm>
          <a:off x="346075" y="2259013"/>
          <a:ext cx="4718050" cy="151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8" name="Equation" r:id="rId3" imgW="2527300" imgH="812800" progId="Equation.3">
                  <p:embed/>
                </p:oleObj>
              </mc:Choice>
              <mc:Fallback>
                <p:oleObj name="Equation" r:id="rId3" imgW="2527300" imgH="812800" progId="Equation.3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" y="2259013"/>
                        <a:ext cx="4718050" cy="1519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674414" y="4485756"/>
            <a:ext cx="3124200" cy="696913"/>
            <a:chOff x="576" y="3024"/>
            <a:chExt cx="1968" cy="439"/>
          </a:xfrm>
        </p:grpSpPr>
        <p:grpSp>
          <p:nvGrpSpPr>
            <p:cNvPr id="12312" name="Group 48"/>
            <p:cNvGrpSpPr>
              <a:grpSpLocks/>
            </p:cNvGrpSpPr>
            <p:nvPr/>
          </p:nvGrpSpPr>
          <p:grpSpPr bwMode="auto">
            <a:xfrm>
              <a:off x="1872" y="3024"/>
              <a:ext cx="336" cy="96"/>
              <a:chOff x="4105" y="3475"/>
              <a:chExt cx="272" cy="136"/>
            </a:xfrm>
          </p:grpSpPr>
          <p:sp>
            <p:nvSpPr>
              <p:cNvPr id="12313" name="Line 49"/>
              <p:cNvSpPr>
                <a:spLocks noChangeShapeType="1"/>
              </p:cNvSpPr>
              <p:nvPr/>
            </p:nvSpPr>
            <p:spPr bwMode="auto">
              <a:xfrm flipH="1">
                <a:off x="4105" y="3475"/>
                <a:ext cx="136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4" name="Line 50"/>
              <p:cNvSpPr>
                <a:spLocks noChangeShapeType="1"/>
              </p:cNvSpPr>
              <p:nvPr/>
            </p:nvSpPr>
            <p:spPr bwMode="auto">
              <a:xfrm>
                <a:off x="4241" y="3475"/>
                <a:ext cx="136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12298" name="Object 1033"/>
            <p:cNvGraphicFramePr>
              <a:graphicFrameLocks noChangeAspect="1"/>
            </p:cNvGraphicFramePr>
            <p:nvPr/>
          </p:nvGraphicFramePr>
          <p:xfrm>
            <a:off x="576" y="3120"/>
            <a:ext cx="1968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9" name="Equation" r:id="rId5" imgW="1600200" imgH="279400" progId="Equation.3">
                    <p:embed/>
                  </p:oleObj>
                </mc:Choice>
                <mc:Fallback>
                  <p:oleObj name="Equation" r:id="rId5" imgW="1600200" imgH="279400" progId="Equation.3">
                    <p:embed/>
                    <p:pic>
                      <p:nvPicPr>
                        <p:cNvPr id="0" name="Picture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3120"/>
                          <a:ext cx="1968" cy="3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70"/>
          <p:cNvGrpSpPr>
            <a:grpSpLocks/>
          </p:cNvGrpSpPr>
          <p:nvPr/>
        </p:nvGrpSpPr>
        <p:grpSpPr bwMode="auto">
          <a:xfrm>
            <a:off x="5181600" y="1556792"/>
            <a:ext cx="3352800" cy="2470150"/>
            <a:chOff x="3264" y="1150"/>
            <a:chExt cx="2112" cy="1556"/>
          </a:xfrm>
        </p:grpSpPr>
        <p:sp>
          <p:nvSpPr>
            <p:cNvPr id="12305" name="AutoShape 53"/>
            <p:cNvSpPr>
              <a:spLocks noChangeArrowheads="1"/>
            </p:cNvSpPr>
            <p:nvPr/>
          </p:nvSpPr>
          <p:spPr bwMode="auto">
            <a:xfrm flipH="1">
              <a:off x="3264" y="2178"/>
              <a:ext cx="2112" cy="528"/>
            </a:xfrm>
            <a:prstGeom prst="parallelogram">
              <a:avLst>
                <a:gd name="adj" fmla="val 106241"/>
              </a:avLst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6" name="Line 54"/>
            <p:cNvSpPr>
              <a:spLocks noChangeShapeType="1"/>
            </p:cNvSpPr>
            <p:nvPr/>
          </p:nvSpPr>
          <p:spPr bwMode="auto">
            <a:xfrm flipV="1">
              <a:off x="3792" y="1266"/>
              <a:ext cx="0" cy="1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293" name="Object 1027"/>
            <p:cNvGraphicFramePr>
              <a:graphicFrameLocks noChangeAspect="1"/>
            </p:cNvGraphicFramePr>
            <p:nvPr/>
          </p:nvGraphicFramePr>
          <p:xfrm>
            <a:off x="3889" y="1152"/>
            <a:ext cx="26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10" name="Equation" r:id="rId7" imgW="203024" imgH="253780" progId="Equation.3">
                    <p:embed/>
                  </p:oleObj>
                </mc:Choice>
                <mc:Fallback>
                  <p:oleObj name="Equation" r:id="rId7" imgW="203024" imgH="253780" progId="Equation.3">
                    <p:embed/>
                    <p:pic>
                      <p:nvPicPr>
                        <p:cNvPr id="0" name="Picture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9" y="1152"/>
                          <a:ext cx="268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7" name="Line 56"/>
            <p:cNvSpPr>
              <a:spLocks noChangeShapeType="1"/>
            </p:cNvSpPr>
            <p:nvPr/>
          </p:nvSpPr>
          <p:spPr bwMode="auto">
            <a:xfrm>
              <a:off x="3792" y="2418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8" name="AutoShape 57"/>
            <p:cNvSpPr>
              <a:spLocks noChangeArrowheads="1"/>
            </p:cNvSpPr>
            <p:nvPr/>
          </p:nvSpPr>
          <p:spPr bwMode="auto">
            <a:xfrm rot="-2579902">
              <a:off x="3883" y="1800"/>
              <a:ext cx="927" cy="677"/>
            </a:xfrm>
            <a:prstGeom prst="parallelogram">
              <a:avLst>
                <a:gd name="adj" fmla="val 0"/>
              </a:avLst>
            </a:prstGeom>
            <a:solidFill>
              <a:srgbClr val="FF99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9" name="Line 58"/>
            <p:cNvSpPr>
              <a:spLocks noChangeShapeType="1"/>
            </p:cNvSpPr>
            <p:nvPr/>
          </p:nvSpPr>
          <p:spPr bwMode="auto">
            <a:xfrm flipV="1">
              <a:off x="3956" y="2034"/>
              <a:ext cx="384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0" name="Line 59"/>
            <p:cNvSpPr>
              <a:spLocks noChangeShapeType="1"/>
            </p:cNvSpPr>
            <p:nvPr/>
          </p:nvSpPr>
          <p:spPr bwMode="auto">
            <a:xfrm flipH="1" flipV="1">
              <a:off x="3456" y="1458"/>
              <a:ext cx="720" cy="72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294" name="Object 1029"/>
            <p:cNvGraphicFramePr>
              <a:graphicFrameLocks noChangeAspect="1"/>
            </p:cNvGraphicFramePr>
            <p:nvPr/>
          </p:nvGraphicFramePr>
          <p:xfrm>
            <a:off x="4938" y="2418"/>
            <a:ext cx="28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11" name="公式" r:id="rId9" imgW="457200" imgH="419100" progId="Equation.3">
                    <p:embed/>
                  </p:oleObj>
                </mc:Choice>
                <mc:Fallback>
                  <p:oleObj name="公式" r:id="rId9" imgW="457200" imgH="419100" progId="Equation.3">
                    <p:embed/>
                    <p:pic>
                      <p:nvPicPr>
                        <p:cNvPr id="0" name="Picture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8" y="2418"/>
                          <a:ext cx="288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5" name="Object 1030"/>
            <p:cNvGraphicFramePr>
              <a:graphicFrameLocks noChangeAspect="1"/>
            </p:cNvGraphicFramePr>
            <p:nvPr/>
          </p:nvGraphicFramePr>
          <p:xfrm>
            <a:off x="4313" y="1654"/>
            <a:ext cx="30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12" name="公式" r:id="rId11" imgW="482391" imgH="418918" progId="Equation.3">
                    <p:embed/>
                  </p:oleObj>
                </mc:Choice>
                <mc:Fallback>
                  <p:oleObj name="公式" r:id="rId11" imgW="482391" imgH="418918" progId="Equation.3">
                    <p:embed/>
                    <p:pic>
                      <p:nvPicPr>
                        <p:cNvPr id="0" name="Picture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3" y="1654"/>
                          <a:ext cx="304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1" name="Arc 63"/>
            <p:cNvSpPr>
              <a:spLocks/>
            </p:cNvSpPr>
            <p:nvPr/>
          </p:nvSpPr>
          <p:spPr bwMode="auto">
            <a:xfrm>
              <a:off x="4110" y="2286"/>
              <a:ext cx="48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296" name="Object 1031"/>
            <p:cNvGraphicFramePr>
              <a:graphicFrameLocks noChangeAspect="1"/>
            </p:cNvGraphicFramePr>
            <p:nvPr/>
          </p:nvGraphicFramePr>
          <p:xfrm>
            <a:off x="4176" y="2208"/>
            <a:ext cx="115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13" name="公式" r:id="rId13" imgW="8111160" imgH="10960200" progId="Equation.3">
                    <p:embed/>
                  </p:oleObj>
                </mc:Choice>
                <mc:Fallback>
                  <p:oleObj name="公式" r:id="rId13" imgW="8111160" imgH="10960200" progId="Equation.3">
                    <p:embed/>
                    <p:pic>
                      <p:nvPicPr>
                        <p:cNvPr id="0" name="Picture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2208"/>
                          <a:ext cx="115" cy="1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7" name="Object 1032"/>
            <p:cNvGraphicFramePr>
              <a:graphicFrameLocks noChangeAspect="1"/>
            </p:cNvGraphicFramePr>
            <p:nvPr/>
          </p:nvGraphicFramePr>
          <p:xfrm>
            <a:off x="3648" y="1488"/>
            <a:ext cx="115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14" name="公式" r:id="rId15" imgW="330120" imgH="444600" progId="Equation.3">
                    <p:embed/>
                  </p:oleObj>
                </mc:Choice>
                <mc:Fallback>
                  <p:oleObj name="公式" r:id="rId15" imgW="330120" imgH="444600" progId="Equation.3">
                    <p:embed/>
                    <p:pic>
                      <p:nvPicPr>
                        <p:cNvPr id="0" name="Picture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1488"/>
                          <a:ext cx="115" cy="1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9" name="Object 1027"/>
            <p:cNvGraphicFramePr>
              <a:graphicFrameLocks noChangeAspect="1"/>
            </p:cNvGraphicFramePr>
            <p:nvPr/>
          </p:nvGraphicFramePr>
          <p:xfrm>
            <a:off x="3301" y="1150"/>
            <a:ext cx="299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15" name="公式" r:id="rId17" imgW="177569" imgH="215619" progId="Equation.3">
                    <p:embed/>
                  </p:oleObj>
                </mc:Choice>
                <mc:Fallback>
                  <p:oleObj name="公式" r:id="rId17" imgW="177569" imgH="215619" progId="Equation.3">
                    <p:embed/>
                    <p:pic>
                      <p:nvPicPr>
                        <p:cNvPr id="0" name="Picture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1" y="1150"/>
                          <a:ext cx="299" cy="3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306" name="Text Box 66"/>
          <p:cNvSpPr txBox="1">
            <a:spLocks noChangeArrowheads="1"/>
          </p:cNvSpPr>
          <p:nvPr/>
        </p:nvSpPr>
        <p:spPr bwMode="auto">
          <a:xfrm>
            <a:off x="381000" y="3886200"/>
            <a:ext cx="4737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则由定义知</a:t>
            </a:r>
            <a:r>
              <a:rPr lang="en-US" altLang="zh-CN"/>
              <a:t>,  </a:t>
            </a:r>
            <a:r>
              <a:rPr lang="zh-CN" altLang="en-US"/>
              <a:t>两平面的夹角为</a:t>
            </a:r>
          </a:p>
        </p:txBody>
      </p:sp>
      <p:graphicFrame>
        <p:nvGraphicFramePr>
          <p:cNvPr id="40961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0832431"/>
              </p:ext>
            </p:extLst>
          </p:nvPr>
        </p:nvGraphicFramePr>
        <p:xfrm>
          <a:off x="3291681" y="5396464"/>
          <a:ext cx="518160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6" name="Equation" r:id="rId19" imgW="87726600" imgH="19088280" progId="Equation.3">
                  <p:embed/>
                </p:oleObj>
              </mc:Choice>
              <mc:Fallback>
                <p:oleObj name="Equation" r:id="rId19" imgW="87726600" imgH="19088280" progId="Equation.3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1681" y="5396464"/>
                        <a:ext cx="5181600" cy="1127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2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9929358"/>
              </p:ext>
            </p:extLst>
          </p:nvPr>
        </p:nvGraphicFramePr>
        <p:xfrm>
          <a:off x="1512614" y="5441708"/>
          <a:ext cx="1752600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7" name="Equation" r:id="rId21" imgW="28827360" imgH="17056080" progId="Equation.3">
                  <p:embed/>
                </p:oleObj>
              </mc:Choice>
              <mc:Fallback>
                <p:oleObj name="Equation" r:id="rId21" imgW="28827360" imgH="17056080" progId="Equation.3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614" y="5441708"/>
                        <a:ext cx="1752600" cy="1036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4038600" y="4433607"/>
            <a:ext cx="4921250" cy="826823"/>
            <a:chOff x="4038600" y="4433607"/>
            <a:chExt cx="4921250" cy="826823"/>
          </a:xfrm>
        </p:grpSpPr>
        <p:graphicFrame>
          <p:nvGraphicFramePr>
            <p:cNvPr id="28" name="Object 106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50805408"/>
                </p:ext>
              </p:extLst>
            </p:nvPr>
          </p:nvGraphicFramePr>
          <p:xfrm>
            <a:off x="4375150" y="4662488"/>
            <a:ext cx="4584700" cy="515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18" name="Equation" r:id="rId23" imgW="1968480" imgH="228600" progId="Equation.DSMT4">
                    <p:embed/>
                  </p:oleObj>
                </mc:Choice>
                <mc:Fallback>
                  <p:oleObj name="Equation" r:id="rId23" imgW="1968480" imgH="228600" progId="Equation.DSMT4">
                    <p:embed/>
                    <p:pic>
                      <p:nvPicPr>
                        <p:cNvPr id="0" name="Picture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lum bright="10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5150" y="4662488"/>
                          <a:ext cx="4584700" cy="5159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9" name="Group 1076"/>
            <p:cNvGrpSpPr>
              <a:grpSpLocks/>
            </p:cNvGrpSpPr>
            <p:nvPr/>
          </p:nvGrpSpPr>
          <p:grpSpPr bwMode="auto">
            <a:xfrm>
              <a:off x="5191232" y="4528155"/>
              <a:ext cx="609600" cy="152400"/>
              <a:chOff x="3264" y="2256"/>
              <a:chExt cx="384" cy="96"/>
            </a:xfrm>
          </p:grpSpPr>
          <p:sp>
            <p:nvSpPr>
              <p:cNvPr id="33" name="Line 1074"/>
              <p:cNvSpPr>
                <a:spLocks noChangeShapeType="1"/>
              </p:cNvSpPr>
              <p:nvPr/>
            </p:nvSpPr>
            <p:spPr bwMode="auto">
              <a:xfrm flipV="1">
                <a:off x="3264" y="2256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Line 1075"/>
              <p:cNvSpPr>
                <a:spLocks noChangeShapeType="1"/>
              </p:cNvSpPr>
              <p:nvPr/>
            </p:nvSpPr>
            <p:spPr bwMode="auto">
              <a:xfrm>
                <a:off x="3456" y="2256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0" name="Group 1077"/>
            <p:cNvGrpSpPr>
              <a:grpSpLocks/>
            </p:cNvGrpSpPr>
            <p:nvPr/>
          </p:nvGrpSpPr>
          <p:grpSpPr bwMode="auto">
            <a:xfrm>
              <a:off x="8030605" y="4471499"/>
              <a:ext cx="609600" cy="152400"/>
              <a:chOff x="3264" y="2256"/>
              <a:chExt cx="384" cy="96"/>
            </a:xfrm>
          </p:grpSpPr>
          <p:sp>
            <p:nvSpPr>
              <p:cNvPr id="31" name="Line 1078"/>
              <p:cNvSpPr>
                <a:spLocks noChangeShapeType="1"/>
              </p:cNvSpPr>
              <p:nvPr/>
            </p:nvSpPr>
            <p:spPr bwMode="auto">
              <a:xfrm flipV="1">
                <a:off x="3264" y="2256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Line 1079"/>
              <p:cNvSpPr>
                <a:spLocks noChangeShapeType="1"/>
              </p:cNvSpPr>
              <p:nvPr/>
            </p:nvSpPr>
            <p:spPr bwMode="auto">
              <a:xfrm>
                <a:off x="3456" y="2256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" name="矩形 5"/>
            <p:cNvSpPr/>
            <p:nvPr/>
          </p:nvSpPr>
          <p:spPr bwMode="auto">
            <a:xfrm>
              <a:off x="4038600" y="4433607"/>
              <a:ext cx="4752528" cy="826823"/>
            </a:xfrm>
            <a:prstGeom prst="rect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4" grpId="0" autoUpdateAnimBg="0"/>
      <p:bldP spid="1030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4" name="Object 1024"/>
          <p:cNvGraphicFramePr>
            <a:graphicFrameLocks noChangeAspect="1"/>
          </p:cNvGraphicFramePr>
          <p:nvPr/>
        </p:nvGraphicFramePr>
        <p:xfrm>
          <a:off x="750888" y="1600200"/>
          <a:ext cx="337661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3" name="Equation" r:id="rId3" imgW="1739900" imgH="266700" progId="Equation.3">
                  <p:embed/>
                </p:oleObj>
              </mc:Choice>
              <mc:Fallback>
                <p:oleObj name="Equation" r:id="rId3" imgW="1739900" imgH="266700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1600200"/>
                        <a:ext cx="3376612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5" name="Object 1025"/>
          <p:cNvGraphicFramePr>
            <a:graphicFrameLocks noChangeAspect="1"/>
          </p:cNvGraphicFramePr>
          <p:nvPr/>
        </p:nvGraphicFramePr>
        <p:xfrm>
          <a:off x="685800" y="3810000"/>
          <a:ext cx="44958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4" name="Equation" r:id="rId5" imgW="2336800" imgH="266700" progId="Equation.3">
                  <p:embed/>
                </p:oleObj>
              </mc:Choice>
              <mc:Fallback>
                <p:oleObj name="Equation" r:id="rId5" imgW="2336800" imgH="266700" progId="Equation.3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810000"/>
                        <a:ext cx="4495800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6" name="Object 1026"/>
          <p:cNvGraphicFramePr>
            <a:graphicFrameLocks noChangeAspect="1"/>
          </p:cNvGraphicFramePr>
          <p:nvPr/>
        </p:nvGraphicFramePr>
        <p:xfrm>
          <a:off x="3657600" y="3024188"/>
          <a:ext cx="441960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" name="Equation" r:id="rId7" imgW="2184400" imgH="254000" progId="Equation.3">
                  <p:embed/>
                </p:oleObj>
              </mc:Choice>
              <mc:Fallback>
                <p:oleObj name="Equation" r:id="rId7" imgW="2184400" imgH="254000" progId="Equation.3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024188"/>
                        <a:ext cx="4419600" cy="515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1027"/>
          <p:cNvGraphicFramePr>
            <a:graphicFrameLocks noChangeAspect="1"/>
          </p:cNvGraphicFramePr>
          <p:nvPr/>
        </p:nvGraphicFramePr>
        <p:xfrm>
          <a:off x="4267200" y="1600200"/>
          <a:ext cx="1219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" name="Equation" r:id="rId9" imgW="609336" imgH="253890" progId="Equation.3">
                  <p:embed/>
                </p:oleObj>
              </mc:Choice>
              <mc:Fallback>
                <p:oleObj name="Equation" r:id="rId9" imgW="609336" imgH="253890" progId="Equation.3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600200"/>
                        <a:ext cx="12192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Object 1028"/>
          <p:cNvGraphicFramePr>
            <a:graphicFrameLocks noChangeAspect="1"/>
          </p:cNvGraphicFramePr>
          <p:nvPr/>
        </p:nvGraphicFramePr>
        <p:xfrm>
          <a:off x="3657600" y="2325688"/>
          <a:ext cx="22098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7" name="Equation" r:id="rId11" imgW="1066337" imgH="253890" progId="Equation.3">
                  <p:embed/>
                </p:oleObj>
              </mc:Choice>
              <mc:Fallback>
                <p:oleObj name="Equation" r:id="rId11" imgW="1066337" imgH="253890" progId="Equation.3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325688"/>
                        <a:ext cx="22098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1029"/>
          <p:cNvGraphicFramePr>
            <a:graphicFrameLocks noChangeAspect="1"/>
          </p:cNvGraphicFramePr>
          <p:nvPr/>
        </p:nvGraphicFramePr>
        <p:xfrm>
          <a:off x="4724400" y="5334000"/>
          <a:ext cx="2779713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8" name="Equation" r:id="rId13" imgW="1422400" imgH="533400" progId="Equation.3">
                  <p:embed/>
                </p:oleObj>
              </mc:Choice>
              <mc:Fallback>
                <p:oleObj name="Equation" r:id="rId13" imgW="1422400" imgH="533400" progId="Equation.3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334000"/>
                        <a:ext cx="2779713" cy="1042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1030"/>
          <p:cNvGraphicFramePr>
            <a:graphicFrameLocks noChangeAspect="1"/>
          </p:cNvGraphicFramePr>
          <p:nvPr/>
        </p:nvGraphicFramePr>
        <p:xfrm>
          <a:off x="5334000" y="3810000"/>
          <a:ext cx="1143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9" name="Equation" r:id="rId15" imgW="571252" imgH="253890" progId="Equation.3">
                  <p:embed/>
                </p:oleObj>
              </mc:Choice>
              <mc:Fallback>
                <p:oleObj name="Equation" r:id="rId15" imgW="571252" imgH="253890" progId="Equation.3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810000"/>
                        <a:ext cx="11430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1031"/>
          <p:cNvGraphicFramePr>
            <a:graphicFrameLocks noChangeAspect="1"/>
          </p:cNvGraphicFramePr>
          <p:nvPr/>
        </p:nvGraphicFramePr>
        <p:xfrm>
          <a:off x="4724400" y="4572000"/>
          <a:ext cx="22098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0" name="Equation" r:id="rId17" imgW="1117600" imgH="279400" progId="Equation.3">
                  <p:embed/>
                </p:oleObj>
              </mc:Choice>
              <mc:Fallback>
                <p:oleObj name="Equation" r:id="rId17" imgW="1117600" imgH="279400" progId="Equation.3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572000"/>
                        <a:ext cx="220980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1032"/>
          <p:cNvGraphicFramePr>
            <a:graphicFrameLocks noChangeAspect="1"/>
          </p:cNvGraphicFramePr>
          <p:nvPr/>
        </p:nvGraphicFramePr>
        <p:xfrm>
          <a:off x="3657600" y="381000"/>
          <a:ext cx="2590800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1" name="Equation" r:id="rId19" imgW="42638400" imgH="17056080" progId="Equation.3">
                  <p:embed/>
                </p:oleObj>
              </mc:Choice>
              <mc:Fallback>
                <p:oleObj name="Equation" r:id="rId19" imgW="42638400" imgH="17056080" progId="Equation.3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81000"/>
                        <a:ext cx="2590800" cy="1036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Rectangle 104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31242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两平面的夹角公式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6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838200" cy="6096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5.</a:t>
            </a:r>
          </a:p>
        </p:txBody>
      </p:sp>
      <p:graphicFrame>
        <p:nvGraphicFramePr>
          <p:cNvPr id="14338" name="Object 1024"/>
          <p:cNvGraphicFramePr>
            <a:graphicFrameLocks noChangeAspect="1"/>
          </p:cNvGraphicFramePr>
          <p:nvPr/>
        </p:nvGraphicFramePr>
        <p:xfrm>
          <a:off x="609600" y="609600"/>
          <a:ext cx="7543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6" name="Equation" r:id="rId3" imgW="7213600" imgH="977900" progId="Equation.3">
                  <p:embed/>
                </p:oleObj>
              </mc:Choice>
              <mc:Fallback>
                <p:oleObj name="Equation" r:id="rId3" imgW="7213600" imgH="977900" progId="Equation.3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609600"/>
                        <a:ext cx="75438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09" name="Object 1025"/>
          <p:cNvGraphicFramePr>
            <a:graphicFrameLocks noChangeAspect="1"/>
          </p:cNvGraphicFramePr>
          <p:nvPr/>
        </p:nvGraphicFramePr>
        <p:xfrm>
          <a:off x="762000" y="5105400"/>
          <a:ext cx="4343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7" name="Equation" r:id="rId5" imgW="2171700" imgH="482600" progId="Equation.3">
                  <p:embed/>
                </p:oleObj>
              </mc:Choice>
              <mc:Fallback>
                <p:oleObj name="Equation" r:id="rId5" imgW="2171700" imgH="482600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105400"/>
                        <a:ext cx="43434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0" name="Object 1026"/>
          <p:cNvGraphicFramePr>
            <a:graphicFrameLocks noChangeAspect="1"/>
          </p:cNvGraphicFramePr>
          <p:nvPr/>
        </p:nvGraphicFramePr>
        <p:xfrm>
          <a:off x="990600" y="4038600"/>
          <a:ext cx="5537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8" name="Equation" r:id="rId7" imgW="5537200" imgH="965200" progId="Equation.3">
                  <p:embed/>
                </p:oleObj>
              </mc:Choice>
              <mc:Fallback>
                <p:oleObj name="Equation" r:id="rId7" imgW="5537200" imgH="965200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038600"/>
                        <a:ext cx="55372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72" name="Text Box 84"/>
          <p:cNvSpPr txBox="1">
            <a:spLocks noChangeArrowheads="1"/>
          </p:cNvSpPr>
          <p:nvPr/>
        </p:nvSpPr>
        <p:spPr bwMode="auto">
          <a:xfrm>
            <a:off x="533400" y="1905000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graphicFrame>
        <p:nvGraphicFramePr>
          <p:cNvPr id="43011" name="Object 1027"/>
          <p:cNvGraphicFramePr>
            <a:graphicFrameLocks noChangeAspect="1"/>
          </p:cNvGraphicFramePr>
          <p:nvPr/>
        </p:nvGraphicFramePr>
        <p:xfrm>
          <a:off x="6629400" y="4038600"/>
          <a:ext cx="766763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9" name="Equation" r:id="rId9" imgW="380835" imgH="482391" progId="Equation.3">
                  <p:embed/>
                </p:oleObj>
              </mc:Choice>
              <mc:Fallback>
                <p:oleObj name="Equation" r:id="rId9" imgW="380835" imgH="482391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038600"/>
                        <a:ext cx="766763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1029"/>
          <p:cNvGraphicFramePr>
            <a:graphicFrameLocks noChangeAspect="1"/>
          </p:cNvGraphicFramePr>
          <p:nvPr/>
        </p:nvGraphicFramePr>
        <p:xfrm>
          <a:off x="2438400" y="1981200"/>
          <a:ext cx="14478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0" name="Equation" r:id="rId11" imgW="736600" imgH="241300" progId="Equation.3">
                  <p:embed/>
                </p:oleObj>
              </mc:Choice>
              <mc:Fallback>
                <p:oleObj name="Equation" r:id="rId11" imgW="736600" imgH="241300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981200"/>
                        <a:ext cx="1447800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1030"/>
          <p:cNvGraphicFramePr>
            <a:graphicFrameLocks noChangeAspect="1"/>
          </p:cNvGraphicFramePr>
          <p:nvPr/>
        </p:nvGraphicFramePr>
        <p:xfrm>
          <a:off x="1600200" y="2590800"/>
          <a:ext cx="83820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1" name="Equation" r:id="rId13" imgW="393529" imgH="253890" progId="Equation.3">
                  <p:embed/>
                </p:oleObj>
              </mc:Choice>
              <mc:Fallback>
                <p:oleObj name="Equation" r:id="rId13" imgW="393529" imgH="253890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590800"/>
                        <a:ext cx="838200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5" name="Object 1031"/>
          <p:cNvGraphicFramePr>
            <a:graphicFrameLocks noChangeAspect="1"/>
          </p:cNvGraphicFramePr>
          <p:nvPr/>
        </p:nvGraphicFramePr>
        <p:xfrm>
          <a:off x="2514600" y="2667000"/>
          <a:ext cx="131286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2" name="Equation" r:id="rId15" imgW="685800" imgH="241300" progId="Equation.3">
                  <p:embed/>
                </p:oleObj>
              </mc:Choice>
              <mc:Fallback>
                <p:oleObj name="Equation" r:id="rId15" imgW="685800" imgH="241300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667000"/>
                        <a:ext cx="1312863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78" name="Text Box 90"/>
          <p:cNvSpPr txBox="1">
            <a:spLocks noChangeArrowheads="1"/>
          </p:cNvSpPr>
          <p:nvPr/>
        </p:nvSpPr>
        <p:spPr bwMode="auto">
          <a:xfrm>
            <a:off x="974725" y="3244850"/>
            <a:ext cx="3756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由两平面的夹角公式有</a:t>
            </a:r>
          </a:p>
        </p:txBody>
      </p:sp>
      <p:graphicFrame>
        <p:nvGraphicFramePr>
          <p:cNvPr id="15" name="Object 1030"/>
          <p:cNvGraphicFramePr>
            <a:graphicFrameLocks noChangeAspect="1"/>
          </p:cNvGraphicFramePr>
          <p:nvPr/>
        </p:nvGraphicFramePr>
        <p:xfrm>
          <a:off x="1643063" y="1941513"/>
          <a:ext cx="8064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3" name="公式" r:id="rId17" imgW="304536" imgH="215713" progId="Equation.3">
                  <p:embed/>
                </p:oleObj>
              </mc:Choice>
              <mc:Fallback>
                <p:oleObj name="公式" r:id="rId17" imgW="304536" imgH="215713" progId="Equation.3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1941513"/>
                        <a:ext cx="80645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72" grpId="0" autoUpdateAnimBg="0"/>
      <p:bldP spid="1237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382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6.</a:t>
            </a:r>
          </a:p>
        </p:txBody>
      </p:sp>
      <p:graphicFrame>
        <p:nvGraphicFramePr>
          <p:cNvPr id="15362" name="Object 24"/>
          <p:cNvGraphicFramePr>
            <a:graphicFrameLocks noChangeAspect="1"/>
          </p:cNvGraphicFramePr>
          <p:nvPr/>
        </p:nvGraphicFramePr>
        <p:xfrm>
          <a:off x="304800" y="457200"/>
          <a:ext cx="8339138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8" name="Equation" r:id="rId3" imgW="4330700" imgH="533400" progId="Equation.3">
                  <p:embed/>
                </p:oleObj>
              </mc:Choice>
              <mc:Fallback>
                <p:oleObj name="Equation" r:id="rId3" imgW="4330700" imgH="533400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57200"/>
                        <a:ext cx="8339138" cy="1038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0"/>
          <p:cNvSpPr txBox="1">
            <a:spLocks noChangeArrowheads="1"/>
          </p:cNvSpPr>
          <p:nvPr/>
        </p:nvSpPr>
        <p:spPr bwMode="auto">
          <a:xfrm>
            <a:off x="4038600" y="1515897"/>
            <a:ext cx="106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kern="0" dirty="0" smtClean="0">
                <a:solidFill>
                  <a:schemeClr val="tx1"/>
                </a:solidFill>
                <a:ea typeface="楷体_GB2312" pitchFamily="49" charset="-122"/>
              </a:rPr>
              <a:t>解</a:t>
            </a:r>
            <a:r>
              <a:rPr lang="en-US" altLang="zh-CN" sz="2800" b="1" kern="0" dirty="0" smtClean="0">
                <a:solidFill>
                  <a:schemeClr val="tx1"/>
                </a:solidFill>
                <a:ea typeface="楷体_GB2312" pitchFamily="49" charset="-122"/>
              </a:rPr>
              <a:t>:</a:t>
            </a:r>
            <a:endParaRPr lang="en-US" altLang="zh-CN" b="0" kern="0" dirty="0" smtClean="0"/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5562600" y="1592097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显然</a:t>
            </a:r>
          </a:p>
        </p:txBody>
      </p:sp>
      <p:grpSp>
        <p:nvGrpSpPr>
          <p:cNvPr id="31" name="Group 24"/>
          <p:cNvGrpSpPr>
            <a:grpSpLocks/>
          </p:cNvGrpSpPr>
          <p:nvPr/>
        </p:nvGrpSpPr>
        <p:grpSpPr bwMode="auto">
          <a:xfrm>
            <a:off x="4953000" y="2506497"/>
            <a:ext cx="2279650" cy="479425"/>
            <a:chOff x="3072" y="864"/>
            <a:chExt cx="1436" cy="302"/>
          </a:xfrm>
        </p:grpSpPr>
        <p:graphicFrame>
          <p:nvGraphicFramePr>
            <p:cNvPr id="32" name="Object 1033"/>
            <p:cNvGraphicFramePr>
              <a:graphicFrameLocks noChangeAspect="1"/>
            </p:cNvGraphicFramePr>
            <p:nvPr/>
          </p:nvGraphicFramePr>
          <p:xfrm>
            <a:off x="3072" y="864"/>
            <a:ext cx="1436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69" name="Equation" r:id="rId5" imgW="38576160" imgH="8115480" progId="Equation.3">
                    <p:embed/>
                  </p:oleObj>
                </mc:Choice>
                <mc:Fallback>
                  <p:oleObj name="Equation" r:id="rId5" imgW="38576160" imgH="8115480" progId="Equation.3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864"/>
                          <a:ext cx="1436" cy="3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Line 23"/>
            <p:cNvSpPr>
              <a:spLocks noChangeShapeType="1"/>
            </p:cNvSpPr>
            <p:nvPr/>
          </p:nvSpPr>
          <p:spPr bwMode="auto">
            <a:xfrm>
              <a:off x="3504" y="864"/>
              <a:ext cx="48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4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88118"/>
              </p:ext>
            </p:extLst>
          </p:nvPr>
        </p:nvGraphicFramePr>
        <p:xfrm>
          <a:off x="5257800" y="3116097"/>
          <a:ext cx="18605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0" name="Equation" r:id="rId7" imgW="32889600" imgH="7709040" progId="Equation.3">
                  <p:embed/>
                </p:oleObj>
              </mc:Choice>
              <mc:Fallback>
                <p:oleObj name="Equation" r:id="rId7" imgW="32889600" imgH="7709040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116097"/>
                        <a:ext cx="1860550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067241"/>
              </p:ext>
            </p:extLst>
          </p:nvPr>
        </p:nvGraphicFramePr>
        <p:xfrm>
          <a:off x="5368280" y="3660417"/>
          <a:ext cx="1440160" cy="442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1" name="Equation" r:id="rId9" imgW="22328280" imgH="7709040" progId="Equation.3">
                  <p:embed/>
                </p:oleObj>
              </mc:Choice>
              <mc:Fallback>
                <p:oleObj name="Equation" r:id="rId9" imgW="22328280" imgH="7709040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8280" y="3660417"/>
                        <a:ext cx="1440160" cy="4420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023790"/>
              </p:ext>
            </p:extLst>
          </p:nvPr>
        </p:nvGraphicFramePr>
        <p:xfrm>
          <a:off x="5257800" y="4182897"/>
          <a:ext cx="1828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2" name="Equation" r:id="rId11" imgW="33701760" imgH="7709040" progId="Equation.3">
                  <p:embed/>
                </p:oleObj>
              </mc:Choice>
              <mc:Fallback>
                <p:oleObj name="Equation" r:id="rId11" imgW="33701760" imgH="7709040" progId="Equation.3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182897"/>
                        <a:ext cx="18288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 Box 29"/>
          <p:cNvSpPr txBox="1">
            <a:spLocks noChangeArrowheads="1"/>
          </p:cNvSpPr>
          <p:nvPr/>
        </p:nvSpPr>
        <p:spPr bwMode="auto">
          <a:xfrm>
            <a:off x="431800" y="4874881"/>
            <a:ext cx="447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利用平面的点法式方程可得</a:t>
            </a:r>
          </a:p>
        </p:txBody>
      </p:sp>
      <p:graphicFrame>
        <p:nvGraphicFramePr>
          <p:cNvPr id="38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7214516"/>
              </p:ext>
            </p:extLst>
          </p:nvPr>
        </p:nvGraphicFramePr>
        <p:xfrm>
          <a:off x="2026838" y="5562268"/>
          <a:ext cx="4495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3" name="Equation" r:id="rId13" imgW="73915560" imgH="7709040" progId="Equation.3">
                  <p:embed/>
                </p:oleObj>
              </mc:Choice>
              <mc:Fallback>
                <p:oleObj name="Equation" r:id="rId13" imgW="73915560" imgH="7709040" progId="Equation.3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6838" y="5562268"/>
                        <a:ext cx="4495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31"/>
          <p:cNvSpPr txBox="1">
            <a:spLocks noChangeArrowheads="1"/>
          </p:cNvSpPr>
          <p:nvPr/>
        </p:nvSpPr>
        <p:spPr bwMode="auto">
          <a:xfrm>
            <a:off x="1638300" y="6153612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即</a:t>
            </a:r>
          </a:p>
        </p:txBody>
      </p:sp>
      <p:graphicFrame>
        <p:nvGraphicFramePr>
          <p:cNvPr id="40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6767194"/>
              </p:ext>
            </p:extLst>
          </p:nvPr>
        </p:nvGraphicFramePr>
        <p:xfrm>
          <a:off x="2381534" y="6206569"/>
          <a:ext cx="23749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4" name="Equation" r:id="rId15" imgW="1497960" imgH="304920" progId="Equation.3">
                  <p:embed/>
                </p:oleObj>
              </mc:Choice>
              <mc:Fallback>
                <p:oleObj name="Equation" r:id="rId15" imgW="1497960" imgH="304920" progId="Equation.3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534" y="6206569"/>
                        <a:ext cx="2374900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" name="Group 33"/>
          <p:cNvGrpSpPr>
            <a:grpSpLocks/>
          </p:cNvGrpSpPr>
          <p:nvPr/>
        </p:nvGrpSpPr>
        <p:grpSpPr bwMode="auto">
          <a:xfrm>
            <a:off x="533400" y="1668297"/>
            <a:ext cx="4005263" cy="2819400"/>
            <a:chOff x="192" y="144"/>
            <a:chExt cx="2523" cy="1776"/>
          </a:xfrm>
        </p:grpSpPr>
        <p:grpSp>
          <p:nvGrpSpPr>
            <p:cNvPr id="42" name="Group 34"/>
            <p:cNvGrpSpPr>
              <a:grpSpLocks/>
            </p:cNvGrpSpPr>
            <p:nvPr/>
          </p:nvGrpSpPr>
          <p:grpSpPr bwMode="auto">
            <a:xfrm>
              <a:off x="192" y="144"/>
              <a:ext cx="1872" cy="1776"/>
              <a:chOff x="1200" y="960"/>
              <a:chExt cx="1872" cy="1776"/>
            </a:xfrm>
          </p:grpSpPr>
          <p:sp>
            <p:nvSpPr>
              <p:cNvPr id="48" name="AutoShape 35"/>
              <p:cNvSpPr>
                <a:spLocks noChangeArrowheads="1"/>
              </p:cNvSpPr>
              <p:nvPr/>
            </p:nvSpPr>
            <p:spPr bwMode="auto">
              <a:xfrm>
                <a:off x="1200" y="2064"/>
                <a:ext cx="1872" cy="672"/>
              </a:xfrm>
              <a:prstGeom prst="parallelogram">
                <a:avLst>
                  <a:gd name="adj" fmla="val 6964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9" name="Group 36"/>
              <p:cNvGrpSpPr>
                <a:grpSpLocks/>
              </p:cNvGrpSpPr>
              <p:nvPr/>
            </p:nvGrpSpPr>
            <p:grpSpPr bwMode="auto">
              <a:xfrm>
                <a:off x="1488" y="1152"/>
                <a:ext cx="1056" cy="327"/>
                <a:chOff x="1488" y="1296"/>
                <a:chExt cx="1056" cy="327"/>
              </a:xfrm>
            </p:grpSpPr>
            <p:sp>
              <p:nvSpPr>
                <p:cNvPr id="58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1488" y="1296"/>
                  <a:ext cx="194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ea typeface="宋体" pitchFamily="2" charset="-122"/>
                      <a:cs typeface="Times New Roman" pitchFamily="18" charset="0"/>
                    </a:rPr>
                    <a:t>•</a:t>
                  </a:r>
                </a:p>
              </p:txBody>
            </p:sp>
            <p:graphicFrame>
              <p:nvGraphicFramePr>
                <p:cNvPr id="59" name="Object 1032"/>
                <p:cNvGraphicFramePr>
                  <a:graphicFrameLocks noChangeAspect="1"/>
                </p:cNvGraphicFramePr>
                <p:nvPr/>
              </p:nvGraphicFramePr>
              <p:xfrm>
                <a:off x="1680" y="1344"/>
                <a:ext cx="864" cy="26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5475" name="Equation" r:id="rId17" imgW="837836" imgH="253890" progId="Equation.3">
                        <p:embed/>
                      </p:oleObj>
                    </mc:Choice>
                    <mc:Fallback>
                      <p:oleObj name="Equation" r:id="rId17" imgW="837836" imgH="253890" progId="Equation.3">
                        <p:embed/>
                        <p:pic>
                          <p:nvPicPr>
                            <p:cNvPr id="0" name="Picture 6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lum bright="100000"/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680" y="1344"/>
                              <a:ext cx="864" cy="26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50" name="Group 39"/>
              <p:cNvGrpSpPr>
                <a:grpSpLocks/>
              </p:cNvGrpSpPr>
              <p:nvPr/>
            </p:nvGrpSpPr>
            <p:grpSpPr bwMode="auto">
              <a:xfrm>
                <a:off x="1200" y="1680"/>
                <a:ext cx="1200" cy="364"/>
                <a:chOff x="1296" y="1680"/>
                <a:chExt cx="1200" cy="364"/>
              </a:xfrm>
            </p:grpSpPr>
            <p:sp>
              <p:nvSpPr>
                <p:cNvPr id="56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1296" y="1680"/>
                  <a:ext cx="194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ea typeface="宋体" pitchFamily="2" charset="-122"/>
                      <a:cs typeface="Times New Roman" pitchFamily="18" charset="0"/>
                    </a:rPr>
                    <a:t>•</a:t>
                  </a:r>
                </a:p>
              </p:txBody>
            </p:sp>
            <p:graphicFrame>
              <p:nvGraphicFramePr>
                <p:cNvPr id="57" name="Object 1031"/>
                <p:cNvGraphicFramePr>
                  <a:graphicFrameLocks noChangeAspect="1"/>
                </p:cNvGraphicFramePr>
                <p:nvPr/>
              </p:nvGraphicFramePr>
              <p:xfrm>
                <a:off x="1488" y="1776"/>
                <a:ext cx="1008" cy="26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5476" name="Equation" r:id="rId19" imgW="1256760" imgH="330120" progId="Equation.3">
                        <p:embed/>
                      </p:oleObj>
                    </mc:Choice>
                    <mc:Fallback>
                      <p:oleObj name="Equation" r:id="rId19" imgW="1256760" imgH="330120" progId="Equation.3">
                        <p:embed/>
                        <p:pic>
                          <p:nvPicPr>
                            <p:cNvPr id="0" name="Picture 6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488" y="1776"/>
                              <a:ext cx="1008" cy="26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51" name="Group 42"/>
              <p:cNvGrpSpPr>
                <a:grpSpLocks/>
              </p:cNvGrpSpPr>
              <p:nvPr/>
            </p:nvGrpSpPr>
            <p:grpSpPr bwMode="auto">
              <a:xfrm>
                <a:off x="1200" y="960"/>
                <a:ext cx="480" cy="1776"/>
                <a:chOff x="3936" y="1008"/>
                <a:chExt cx="480" cy="1776"/>
              </a:xfrm>
            </p:grpSpPr>
            <p:sp>
              <p:nvSpPr>
                <p:cNvPr id="52" name="Line 43"/>
                <p:cNvSpPr>
                  <a:spLocks noChangeShapeType="1"/>
                </p:cNvSpPr>
                <p:nvPr/>
              </p:nvSpPr>
              <p:spPr bwMode="auto">
                <a:xfrm>
                  <a:off x="3936" y="1680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" name="Line 44"/>
                <p:cNvSpPr>
                  <a:spLocks noChangeShapeType="1"/>
                </p:cNvSpPr>
                <p:nvPr/>
              </p:nvSpPr>
              <p:spPr bwMode="auto">
                <a:xfrm>
                  <a:off x="4416" y="1008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3936" y="1008"/>
                  <a:ext cx="480" cy="6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3936" y="2112"/>
                  <a:ext cx="480" cy="6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3" name="Line 47"/>
            <p:cNvSpPr>
              <a:spLocks noChangeShapeType="1"/>
            </p:cNvSpPr>
            <p:nvPr/>
          </p:nvSpPr>
          <p:spPr bwMode="auto">
            <a:xfrm flipV="1">
              <a:off x="1488" y="672"/>
              <a:ext cx="0" cy="864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4" name="Object 1029"/>
            <p:cNvGraphicFramePr>
              <a:graphicFrameLocks noChangeAspect="1"/>
            </p:cNvGraphicFramePr>
            <p:nvPr/>
          </p:nvGraphicFramePr>
          <p:xfrm>
            <a:off x="1584" y="672"/>
            <a:ext cx="1131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77" name="Equation" r:id="rId21" imgW="1256760" imgH="330120" progId="Equation.3">
                    <p:embed/>
                  </p:oleObj>
                </mc:Choice>
                <mc:Fallback>
                  <p:oleObj name="Equation" r:id="rId21" imgW="1256760" imgH="330120" progId="Equation.3">
                    <p:embed/>
                    <p:pic>
                      <p:nvPicPr>
                        <p:cNvPr id="0" name="Picture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672"/>
                          <a:ext cx="1131" cy="3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5" name="Group 49"/>
            <p:cNvGrpSpPr>
              <a:grpSpLocks/>
            </p:cNvGrpSpPr>
            <p:nvPr/>
          </p:nvGrpSpPr>
          <p:grpSpPr bwMode="auto">
            <a:xfrm>
              <a:off x="384" y="672"/>
              <a:ext cx="672" cy="256"/>
              <a:chOff x="1344" y="1488"/>
              <a:chExt cx="672" cy="256"/>
            </a:xfrm>
          </p:grpSpPr>
          <p:sp>
            <p:nvSpPr>
              <p:cNvPr id="46" name="Line 50"/>
              <p:cNvSpPr>
                <a:spLocks noChangeShapeType="1"/>
              </p:cNvSpPr>
              <p:nvPr/>
            </p:nvSpPr>
            <p:spPr bwMode="auto">
              <a:xfrm>
                <a:off x="1344" y="1632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00FF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7" name="Object 1030"/>
              <p:cNvGraphicFramePr>
                <a:graphicFrameLocks noChangeAspect="1"/>
              </p:cNvGraphicFramePr>
              <p:nvPr/>
            </p:nvGraphicFramePr>
            <p:xfrm>
              <a:off x="1824" y="1488"/>
              <a:ext cx="192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78" name="Equation" r:id="rId23" imgW="190440" imgH="254160" progId="Equation.3">
                      <p:embed/>
                    </p:oleObj>
                  </mc:Choice>
                  <mc:Fallback>
                    <p:oleObj name="Equation" r:id="rId23" imgW="190440" imgH="254160" progId="Equation.3">
                      <p:embed/>
                      <p:pic>
                        <p:nvPicPr>
                          <p:cNvPr id="0" name="Picture 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4" y="1488"/>
                            <a:ext cx="192" cy="25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utoUpdateAnimBg="0"/>
      <p:bldP spid="37" grpId="0" autoUpdateAnimBg="0"/>
      <p:bldP spid="3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7" name="Text Box 2"/>
          <p:cNvSpPr txBox="1">
            <a:spLocks noChangeArrowheads="1"/>
          </p:cNvSpPr>
          <p:nvPr/>
        </p:nvSpPr>
        <p:spPr bwMode="auto">
          <a:xfrm>
            <a:off x="304800" y="989013"/>
            <a:ext cx="4953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外一点</a:t>
            </a:r>
            <a:r>
              <a:rPr lang="en-US" altLang="zh-CN">
                <a:latin typeface="楷体_GB2312" pitchFamily="49" charset="-122"/>
              </a:rPr>
              <a:t>,</a:t>
            </a:r>
            <a:r>
              <a:rPr lang="zh-CN" altLang="en-US">
                <a:latin typeface="楷体_GB2312" pitchFamily="49" charset="-122"/>
              </a:rPr>
              <a:t>求</a:t>
            </a:r>
            <a:r>
              <a:rPr lang="en-US" altLang="zh-CN" i="1"/>
              <a:t>P</a:t>
            </a:r>
            <a:r>
              <a:rPr lang="en-US" altLang="zh-CN" baseline="-25000"/>
              <a:t>0 </a:t>
            </a:r>
            <a:r>
              <a:rPr lang="zh-CN" altLang="en-US">
                <a:latin typeface="楷体_GB2312" pitchFamily="49" charset="-122"/>
              </a:rPr>
              <a:t>到平面的距离</a:t>
            </a:r>
            <a:r>
              <a:rPr lang="en-US" altLang="zh-CN" i="1"/>
              <a:t>d .</a:t>
            </a:r>
          </a:p>
        </p:txBody>
      </p:sp>
      <p:sp>
        <p:nvSpPr>
          <p:cNvPr id="18448" name="Rectangle 5"/>
          <p:cNvSpPr>
            <a:spLocks noChangeArrowheads="1"/>
          </p:cNvSpPr>
          <p:nvPr/>
        </p:nvSpPr>
        <p:spPr bwMode="auto">
          <a:xfrm>
            <a:off x="1219200" y="4572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/>
              <a:t>设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381000" y="1524000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解</a:t>
            </a:r>
            <a:r>
              <a:rPr lang="en-US" altLang="zh-CN">
                <a:latin typeface="楷体_GB2312" pitchFamily="49" charset="-122"/>
              </a:rPr>
              <a:t>: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1066800" y="1524000"/>
            <a:ext cx="2819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在平面上任取点</a:t>
            </a:r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>
            <a:off x="1042988" y="3933825"/>
            <a:ext cx="0" cy="1295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2" name="Text Box 13"/>
          <p:cNvSpPr txBox="1">
            <a:spLocks noChangeArrowheads="1"/>
          </p:cNvSpPr>
          <p:nvPr/>
        </p:nvSpPr>
        <p:spPr bwMode="auto">
          <a:xfrm>
            <a:off x="3733800" y="381000"/>
            <a:ext cx="167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是平面</a:t>
            </a:r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5643563" y="1500188"/>
            <a:ext cx="68580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zh-CN" altLang="en-US">
                <a:latin typeface="楷体_GB2312" pitchFamily="49" charset="-122"/>
              </a:rPr>
              <a:t>则</a:t>
            </a:r>
          </a:p>
        </p:txBody>
      </p:sp>
      <p:sp>
        <p:nvSpPr>
          <p:cNvPr id="22554" name="AutoShape 26"/>
          <p:cNvSpPr>
            <a:spLocks noChangeArrowheads="1"/>
          </p:cNvSpPr>
          <p:nvPr/>
        </p:nvSpPr>
        <p:spPr bwMode="auto">
          <a:xfrm>
            <a:off x="6477000" y="3962400"/>
            <a:ext cx="2305050" cy="914400"/>
          </a:xfrm>
          <a:prstGeom prst="parallelogram">
            <a:avLst>
              <a:gd name="adj" fmla="val 63021"/>
            </a:avLst>
          </a:prstGeom>
          <a:solidFill>
            <a:srgbClr val="0066CC"/>
          </a:solidFill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55" name="Line 27"/>
          <p:cNvSpPr>
            <a:spLocks noChangeShapeType="1"/>
          </p:cNvSpPr>
          <p:nvPr/>
        </p:nvSpPr>
        <p:spPr bwMode="auto">
          <a:xfrm flipV="1">
            <a:off x="8153400" y="2722563"/>
            <a:ext cx="0" cy="19256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56" name="Line 28"/>
          <p:cNvSpPr>
            <a:spLocks noChangeShapeType="1"/>
          </p:cNvSpPr>
          <p:nvPr/>
        </p:nvSpPr>
        <p:spPr bwMode="auto">
          <a:xfrm flipH="1">
            <a:off x="7391400" y="4648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57" name="Line 29"/>
          <p:cNvSpPr>
            <a:spLocks noChangeShapeType="1"/>
          </p:cNvSpPr>
          <p:nvPr/>
        </p:nvSpPr>
        <p:spPr bwMode="auto">
          <a:xfrm flipV="1">
            <a:off x="7391400" y="3276600"/>
            <a:ext cx="762000" cy="1371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59" name="Oval 31"/>
          <p:cNvSpPr>
            <a:spLocks noChangeArrowheads="1"/>
          </p:cNvSpPr>
          <p:nvPr/>
        </p:nvSpPr>
        <p:spPr bwMode="auto">
          <a:xfrm>
            <a:off x="7342188" y="4622800"/>
            <a:ext cx="53975" cy="539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61" name="Line 33"/>
          <p:cNvSpPr>
            <a:spLocks noChangeShapeType="1"/>
          </p:cNvSpPr>
          <p:nvPr/>
        </p:nvSpPr>
        <p:spPr bwMode="auto">
          <a:xfrm flipV="1">
            <a:off x="8153400" y="3276600"/>
            <a:ext cx="0" cy="137160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69" name="Text Box 41"/>
          <p:cNvSpPr txBox="1">
            <a:spLocks noChangeArrowheads="1"/>
          </p:cNvSpPr>
          <p:nvPr/>
        </p:nvSpPr>
        <p:spPr bwMode="auto">
          <a:xfrm>
            <a:off x="5105400" y="55626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FFFF"/>
                </a:solidFill>
              </a:rPr>
              <a:t>(</a:t>
            </a:r>
            <a:r>
              <a:rPr lang="zh-CN" altLang="en-US" sz="2400">
                <a:solidFill>
                  <a:srgbClr val="00FFFF"/>
                </a:solidFill>
              </a:rPr>
              <a:t>点到平面的距离公式</a:t>
            </a:r>
            <a:r>
              <a:rPr lang="en-US" altLang="zh-CN" sz="2400">
                <a:solidFill>
                  <a:srgbClr val="00FFFF"/>
                </a:solidFill>
              </a:rPr>
              <a:t>)</a:t>
            </a:r>
          </a:p>
        </p:txBody>
      </p:sp>
      <p:sp>
        <p:nvSpPr>
          <p:cNvPr id="18461" name="Rectangle 46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38200" cy="4572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7.</a:t>
            </a:r>
            <a:endParaRPr lang="en-US" altLang="zh-CN" smtClean="0"/>
          </a:p>
        </p:txBody>
      </p:sp>
      <p:graphicFrame>
        <p:nvGraphicFramePr>
          <p:cNvPr id="46090" name="Object 10"/>
          <p:cNvGraphicFramePr>
            <a:graphicFrameLocks noChangeAspect="1"/>
          </p:cNvGraphicFramePr>
          <p:nvPr/>
        </p:nvGraphicFramePr>
        <p:xfrm>
          <a:off x="7812088" y="3500438"/>
          <a:ext cx="4095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7" name="公式" r:id="rId3" imgW="139579" imgH="177646" progId="Equation.3">
                  <p:embed/>
                </p:oleObj>
              </mc:Choice>
              <mc:Fallback>
                <p:oleObj name="公式" r:id="rId3" imgW="139579" imgH="177646" progId="Equation.3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088" y="3500438"/>
                        <a:ext cx="409575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13"/>
          <p:cNvGraphicFramePr>
            <a:graphicFrameLocks noChangeAspect="1"/>
          </p:cNvGraphicFramePr>
          <p:nvPr/>
        </p:nvGraphicFramePr>
        <p:xfrm>
          <a:off x="1781175" y="468313"/>
          <a:ext cx="1862138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8" name="公式" r:id="rId5" imgW="850900" imgH="228600" progId="Equation.3">
                  <p:embed/>
                </p:oleObj>
              </mc:Choice>
              <mc:Fallback>
                <p:oleObj name="公式" r:id="rId5" imgW="850900" imgH="228600" progId="Equation.3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175" y="468313"/>
                        <a:ext cx="1862138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13"/>
          <p:cNvGraphicFramePr>
            <a:graphicFrameLocks noChangeAspect="1"/>
          </p:cNvGraphicFramePr>
          <p:nvPr/>
        </p:nvGraphicFramePr>
        <p:xfrm>
          <a:off x="5000625" y="471488"/>
          <a:ext cx="325278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9" name="公式" r:id="rId7" imgW="1485900" imgH="203200" progId="Equation.3">
                  <p:embed/>
                </p:oleObj>
              </mc:Choice>
              <mc:Fallback>
                <p:oleObj name="公式" r:id="rId7" imgW="1485900" imgH="203200" progId="Equation.3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5" y="471488"/>
                        <a:ext cx="3252788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5"/>
          <p:cNvGraphicFramePr>
            <a:graphicFrameLocks noChangeAspect="1"/>
          </p:cNvGraphicFramePr>
          <p:nvPr/>
        </p:nvGraphicFramePr>
        <p:xfrm>
          <a:off x="3744913" y="1571625"/>
          <a:ext cx="189071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0" name="公式" r:id="rId9" imgW="863225" imgH="215806" progId="Equation.3">
                  <p:embed/>
                </p:oleObj>
              </mc:Choice>
              <mc:Fallback>
                <p:oleObj name="公式" r:id="rId9" imgW="863225" imgH="215806" progId="Equation.3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4913" y="1571625"/>
                        <a:ext cx="1890712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6"/>
          <p:cNvGraphicFramePr>
            <a:graphicFrameLocks noChangeAspect="1"/>
          </p:cNvGraphicFramePr>
          <p:nvPr/>
        </p:nvGraphicFramePr>
        <p:xfrm>
          <a:off x="642938" y="2286000"/>
          <a:ext cx="227965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1" name="公式" r:id="rId11" imgW="1040948" imgH="330057" progId="Equation.3">
                  <p:embed/>
                </p:oleObj>
              </mc:Choice>
              <mc:Fallback>
                <p:oleObj name="公式" r:id="rId11" imgW="1040948" imgH="330057" progId="Equation.3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2286000"/>
                        <a:ext cx="2279650" cy="722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17"/>
          <p:cNvGraphicFramePr>
            <a:graphicFrameLocks noChangeAspect="1"/>
          </p:cNvGraphicFramePr>
          <p:nvPr/>
        </p:nvGraphicFramePr>
        <p:xfrm>
          <a:off x="2928938" y="2071688"/>
          <a:ext cx="1725612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2" name="公式" r:id="rId13" imgW="787058" imgH="482391" progId="Equation.3">
                  <p:embed/>
                </p:oleObj>
              </mc:Choice>
              <mc:Fallback>
                <p:oleObj name="公式" r:id="rId13" imgW="787058" imgH="482391" progId="Equation.3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2071688"/>
                        <a:ext cx="1725612" cy="1057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17"/>
          <p:cNvGraphicFramePr>
            <a:graphicFrameLocks noChangeAspect="1"/>
          </p:cNvGraphicFramePr>
          <p:nvPr/>
        </p:nvGraphicFramePr>
        <p:xfrm>
          <a:off x="928688" y="3143250"/>
          <a:ext cx="5345112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3" name="公式" r:id="rId15" imgW="2438400" imgH="469900" progId="Equation.3">
                  <p:embed/>
                </p:oleObj>
              </mc:Choice>
              <mc:Fallback>
                <p:oleObj name="公式" r:id="rId15" imgW="2438400" imgH="469900" progId="Equation.3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3143250"/>
                        <a:ext cx="5345112" cy="1030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19"/>
          <p:cNvGraphicFramePr>
            <a:graphicFrameLocks noChangeAspect="1"/>
          </p:cNvGraphicFramePr>
          <p:nvPr/>
        </p:nvGraphicFramePr>
        <p:xfrm>
          <a:off x="1285875" y="4357688"/>
          <a:ext cx="35623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4" name="公式" r:id="rId17" imgW="1624895" imgH="215806" progId="Equation.3">
                  <p:embed/>
                </p:oleObj>
              </mc:Choice>
              <mc:Fallback>
                <p:oleObj name="公式" r:id="rId17" imgW="1624895" imgH="215806" progId="Equation.3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4357688"/>
                        <a:ext cx="356235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20"/>
          <p:cNvGraphicFramePr>
            <a:graphicFrameLocks noChangeAspect="1"/>
          </p:cNvGraphicFramePr>
          <p:nvPr/>
        </p:nvGraphicFramePr>
        <p:xfrm>
          <a:off x="642938" y="5286375"/>
          <a:ext cx="395287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5" name="公式" r:id="rId19" imgW="1803400" imgH="469900" progId="Equation.3">
                  <p:embed/>
                </p:oleObj>
              </mc:Choice>
              <mc:Fallback>
                <p:oleObj name="公式" r:id="rId19" imgW="1803400" imgH="469900" progId="Equation.3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5286375"/>
                        <a:ext cx="3952875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15"/>
          <p:cNvGraphicFramePr>
            <a:graphicFrameLocks noChangeAspect="1"/>
          </p:cNvGraphicFramePr>
          <p:nvPr/>
        </p:nvGraphicFramePr>
        <p:xfrm>
          <a:off x="8215313" y="2571750"/>
          <a:ext cx="30638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6" name="公式" r:id="rId21" imgW="139579" imgH="177646" progId="Equation.3">
                  <p:embed/>
                </p:oleObj>
              </mc:Choice>
              <mc:Fallback>
                <p:oleObj name="公式" r:id="rId21" imgW="139579" imgH="177646" progId="Equation.3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5313" y="2571750"/>
                        <a:ext cx="306387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45"/>
          <p:cNvGrpSpPr>
            <a:grpSpLocks/>
          </p:cNvGrpSpPr>
          <p:nvPr/>
        </p:nvGrpSpPr>
        <p:grpSpPr bwMode="auto">
          <a:xfrm>
            <a:off x="8005763" y="3027363"/>
            <a:ext cx="649287" cy="519112"/>
            <a:chOff x="8494712" y="714356"/>
            <a:chExt cx="649288" cy="519113"/>
          </a:xfrm>
        </p:grpSpPr>
        <p:sp>
          <p:nvSpPr>
            <p:cNvPr id="18463" name="Text Box 42"/>
            <p:cNvSpPr txBox="1">
              <a:spLocks noChangeArrowheads="1"/>
            </p:cNvSpPr>
            <p:nvPr/>
          </p:nvSpPr>
          <p:spPr bwMode="auto">
            <a:xfrm>
              <a:off x="8494712" y="714356"/>
              <a:ext cx="307975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CC0099"/>
                  </a:solidFill>
                  <a:ea typeface="宋体" pitchFamily="2" charset="-122"/>
                  <a:cs typeface="Times New Roman" pitchFamily="18" charset="0"/>
                </a:rPr>
                <a:t>•</a:t>
              </a:r>
            </a:p>
          </p:txBody>
        </p:sp>
        <p:graphicFrame>
          <p:nvGraphicFramePr>
            <p:cNvPr id="18446" name="Object 22"/>
            <p:cNvGraphicFramePr>
              <a:graphicFrameLocks noChangeAspect="1"/>
            </p:cNvGraphicFramePr>
            <p:nvPr/>
          </p:nvGraphicFramePr>
          <p:xfrm>
            <a:off x="8753475" y="714356"/>
            <a:ext cx="390525" cy="503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87" name="公式" r:id="rId23" imgW="177646" imgH="228402" progId="Equation.3">
                    <p:embed/>
                  </p:oleObj>
                </mc:Choice>
                <mc:Fallback>
                  <p:oleObj name="公式" r:id="rId23" imgW="177646" imgH="228402" progId="Equation.3">
                    <p:embed/>
                    <p:pic>
                      <p:nvPicPr>
                        <p:cNvPr id="0" name="Picture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53475" y="714356"/>
                          <a:ext cx="390525" cy="503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7" name="Object 23"/>
          <p:cNvGraphicFramePr>
            <a:graphicFrameLocks noChangeAspect="1"/>
          </p:cNvGraphicFramePr>
          <p:nvPr/>
        </p:nvGraphicFramePr>
        <p:xfrm>
          <a:off x="8215313" y="3857625"/>
          <a:ext cx="30638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8" name="公式" r:id="rId25" imgW="139579" imgH="177646" progId="Equation.3">
                  <p:embed/>
                </p:oleObj>
              </mc:Choice>
              <mc:Fallback>
                <p:oleObj name="公式" r:id="rId25" imgW="139579" imgH="177646" progId="Equation.3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5313" y="3857625"/>
                        <a:ext cx="306387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24"/>
          <p:cNvGraphicFramePr>
            <a:graphicFrameLocks noChangeAspect="1"/>
          </p:cNvGraphicFramePr>
          <p:nvPr/>
        </p:nvGraphicFramePr>
        <p:xfrm>
          <a:off x="7000875" y="4286250"/>
          <a:ext cx="39052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9" name="公式" r:id="rId27" imgW="177569" imgH="215619" progId="Equation.3">
                  <p:embed/>
                </p:oleObj>
              </mc:Choice>
              <mc:Fallback>
                <p:oleObj name="公式" r:id="rId27" imgW="177569" imgH="215619" progId="Equation.3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75" y="4286250"/>
                        <a:ext cx="390525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2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2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7" grpId="0" build="p" autoUpdateAnimBg="0"/>
      <p:bldP spid="22539" grpId="0" autoUpdateAnimBg="0"/>
      <p:bldP spid="22540" grpId="0" animBg="1"/>
      <p:bldP spid="22544" grpId="0" build="p" autoUpdateAnimBg="0"/>
      <p:bldP spid="22554" grpId="0" animBg="1"/>
      <p:bldP spid="22555" grpId="0" animBg="1"/>
      <p:bldP spid="22556" grpId="0" animBg="1"/>
      <p:bldP spid="22557" grpId="0" animBg="1"/>
      <p:bldP spid="22559" grpId="0" animBg="1"/>
      <p:bldP spid="22561" grpId="0" animBg="1"/>
      <p:bldP spid="22569" grpId="0" build="p" autoUpdateAnimBg="0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29000" y="304800"/>
            <a:ext cx="1676400" cy="762000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FF9933"/>
                </a:solidFill>
                <a:ea typeface="楷体_GB2312" pitchFamily="49" charset="-122"/>
              </a:rPr>
              <a:t>小结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3886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1.  </a:t>
            </a:r>
            <a:r>
              <a:rPr lang="zh-CN" altLang="en-US"/>
              <a:t>平面基本方程</a:t>
            </a:r>
            <a:r>
              <a:rPr lang="en-US" altLang="zh-CN"/>
              <a:t>: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855663" y="1828800"/>
            <a:ext cx="167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一般式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819150" y="2514600"/>
            <a:ext cx="167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点法式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819150" y="3413125"/>
            <a:ext cx="167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截距式</a:t>
            </a:r>
          </a:p>
        </p:txBody>
      </p:sp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2438400" y="1905000"/>
          <a:ext cx="3849688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3" name="Equation" r:id="rId3" imgW="60917400" imgH="7709040" progId="Equation.3">
                  <p:embed/>
                </p:oleObj>
              </mc:Choice>
              <mc:Fallback>
                <p:oleObj name="Equation" r:id="rId3" imgW="60917400" imgH="770904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905000"/>
                        <a:ext cx="3849688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2438400" y="3200400"/>
          <a:ext cx="243840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4" name="Equation" r:id="rId5" imgW="38170080" imgH="15430680" progId="Equation.3">
                  <p:embed/>
                </p:oleObj>
              </mc:Choice>
              <mc:Fallback>
                <p:oleObj name="Equation" r:id="rId5" imgW="38170080" imgH="1543068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200400"/>
                        <a:ext cx="2438400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5" name="Object 13"/>
          <p:cNvGraphicFramePr>
            <a:graphicFrameLocks noChangeAspect="1"/>
          </p:cNvGraphicFramePr>
          <p:nvPr/>
        </p:nvGraphicFramePr>
        <p:xfrm>
          <a:off x="5181600" y="3478213"/>
          <a:ext cx="152400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5" name="Equation" r:id="rId7" imgW="23952960" imgH="7709040" progId="Equation.3">
                  <p:embed/>
                </p:oleObj>
              </mc:Choice>
              <mc:Fallback>
                <p:oleObj name="Equation" r:id="rId7" imgW="23952960" imgH="770904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478213"/>
                        <a:ext cx="1524000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381000" y="4648200"/>
            <a:ext cx="601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2.   </a:t>
            </a:r>
            <a:r>
              <a:rPr lang="zh-CN" altLang="en-US"/>
              <a:t>平面外一点 到平面的距离公式</a:t>
            </a:r>
          </a:p>
        </p:txBody>
      </p:sp>
      <p:graphicFrame>
        <p:nvGraphicFramePr>
          <p:cNvPr id="17" name="Object 20"/>
          <p:cNvGraphicFramePr>
            <a:graphicFrameLocks noChangeAspect="1"/>
          </p:cNvGraphicFramePr>
          <p:nvPr/>
        </p:nvGraphicFramePr>
        <p:xfrm>
          <a:off x="2214563" y="2571750"/>
          <a:ext cx="5278437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6" name="公式" r:id="rId9" imgW="2413000" imgH="228600" progId="Equation.3">
                  <p:embed/>
                </p:oleObj>
              </mc:Choice>
              <mc:Fallback>
                <p:oleObj name="公式" r:id="rId9" imgW="2413000" imgH="2286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2571750"/>
                        <a:ext cx="5278437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0"/>
          <p:cNvGraphicFramePr>
            <a:graphicFrameLocks noChangeAspect="1"/>
          </p:cNvGraphicFramePr>
          <p:nvPr/>
        </p:nvGraphicFramePr>
        <p:xfrm>
          <a:off x="1714500" y="5214938"/>
          <a:ext cx="4027488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7" name="公式" r:id="rId11" imgW="1841500" imgH="469900" progId="Equation.3">
                  <p:embed/>
                </p:oleObj>
              </mc:Choice>
              <mc:Fallback>
                <p:oleObj name="公式" r:id="rId11" imgW="1841500" imgH="46990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5214938"/>
                        <a:ext cx="4027488" cy="1027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autoUpdateAnimBg="0"/>
      <p:bldP spid="23556" grpId="0" autoUpdateAnimBg="0"/>
      <p:bldP spid="23557" grpId="0" autoUpdateAnimBg="0"/>
      <p:bldP spid="23558" grpId="0" autoUpdateAnimBg="0"/>
      <p:bldP spid="2356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4" name="Object 1024"/>
          <p:cNvGraphicFramePr>
            <a:graphicFrameLocks noChangeAspect="1"/>
          </p:cNvGraphicFramePr>
          <p:nvPr/>
        </p:nvGraphicFramePr>
        <p:xfrm>
          <a:off x="4643438" y="2924175"/>
          <a:ext cx="3657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1" name="Equation" r:id="rId3" imgW="61729560" imgH="8115480" progId="Equation.3">
                  <p:embed/>
                </p:oleObj>
              </mc:Choice>
              <mc:Fallback>
                <p:oleObj name="Equation" r:id="rId3" imgW="61729560" imgH="8115480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924175"/>
                        <a:ext cx="36576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5" name="Object 1025"/>
          <p:cNvGraphicFramePr>
            <a:graphicFrameLocks noChangeAspect="1"/>
          </p:cNvGraphicFramePr>
          <p:nvPr/>
        </p:nvGraphicFramePr>
        <p:xfrm>
          <a:off x="4648200" y="3703638"/>
          <a:ext cx="213360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2" name="Equation" r:id="rId5" imgW="37357560" imgH="17056080" progId="Equation.3">
                  <p:embed/>
                </p:oleObj>
              </mc:Choice>
              <mc:Fallback>
                <p:oleObj name="Equation" r:id="rId5" imgW="37357560" imgH="17056080" progId="Equation.3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703638"/>
                        <a:ext cx="2133600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581025" y="1371600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平面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581025" y="2057400"/>
            <a:ext cx="1019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平面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635000" y="2895600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垂直</a:t>
            </a:r>
            <a:r>
              <a:rPr lang="en-US" altLang="zh-CN"/>
              <a:t>: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611188" y="3933825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平行</a:t>
            </a:r>
            <a:r>
              <a:rPr lang="en-US" altLang="zh-CN"/>
              <a:t>:</a:t>
            </a: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609600" y="5105400"/>
            <a:ext cx="228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夹角公式</a:t>
            </a:r>
            <a:r>
              <a:rPr lang="en-US" altLang="zh-CN"/>
              <a:t>:</a:t>
            </a:r>
          </a:p>
        </p:txBody>
      </p:sp>
      <p:sp>
        <p:nvSpPr>
          <p:cNvPr id="24586" name="AutoShape 10"/>
          <p:cNvSpPr>
            <a:spLocks noChangeArrowheads="1"/>
          </p:cNvSpPr>
          <p:nvPr/>
        </p:nvSpPr>
        <p:spPr bwMode="auto">
          <a:xfrm>
            <a:off x="3505200" y="3094038"/>
            <a:ext cx="990600" cy="182562"/>
          </a:xfrm>
          <a:prstGeom prst="leftRightArrow">
            <a:avLst>
              <a:gd name="adj1" fmla="val 50000"/>
              <a:gd name="adj2" fmla="val 10852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7" name="AutoShape 11"/>
          <p:cNvSpPr>
            <a:spLocks noChangeArrowheads="1"/>
          </p:cNvSpPr>
          <p:nvPr/>
        </p:nvSpPr>
        <p:spPr bwMode="auto">
          <a:xfrm>
            <a:off x="3505200" y="4051300"/>
            <a:ext cx="990600" cy="215900"/>
          </a:xfrm>
          <a:prstGeom prst="leftRightArrow">
            <a:avLst>
              <a:gd name="adj1" fmla="val 50000"/>
              <a:gd name="adj2" fmla="val 9176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7106" name="Object 1026"/>
          <p:cNvGraphicFramePr>
            <a:graphicFrameLocks noChangeAspect="1"/>
          </p:cNvGraphicFramePr>
          <p:nvPr/>
        </p:nvGraphicFramePr>
        <p:xfrm>
          <a:off x="2514600" y="4953000"/>
          <a:ext cx="2667000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3" name="Equation" r:id="rId7" imgW="43857000" imgH="17056080" progId="Equation.3">
                  <p:embed/>
                </p:oleObj>
              </mc:Choice>
              <mc:Fallback>
                <p:oleObj name="Equation" r:id="rId7" imgW="43857000" imgH="17056080" progId="Equation.3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953000"/>
                        <a:ext cx="2667000" cy="1036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1028"/>
          <p:cNvGraphicFramePr>
            <a:graphicFrameLocks noChangeAspect="1"/>
          </p:cNvGraphicFramePr>
          <p:nvPr/>
        </p:nvGraphicFramePr>
        <p:xfrm>
          <a:off x="1752600" y="3886200"/>
          <a:ext cx="16764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4" name="Equation" r:id="rId9" imgW="28015200" imgH="8928000" progId="Equation.3">
                  <p:embed/>
                </p:oleObj>
              </mc:Choice>
              <mc:Fallback>
                <p:oleObj name="Equation" r:id="rId9" imgW="28015200" imgH="8928000" progId="Equation.3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886200"/>
                        <a:ext cx="1676400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1029"/>
          <p:cNvGraphicFramePr>
            <a:graphicFrameLocks noChangeAspect="1"/>
          </p:cNvGraphicFramePr>
          <p:nvPr/>
        </p:nvGraphicFramePr>
        <p:xfrm>
          <a:off x="1371600" y="2133600"/>
          <a:ext cx="4724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5" name="Equation" r:id="rId11" imgW="79602480" imgH="8115480" progId="Equation.3">
                  <p:embed/>
                </p:oleObj>
              </mc:Choice>
              <mc:Fallback>
                <p:oleObj name="Equation" r:id="rId11" imgW="79602480" imgH="8115480" progId="Equation.3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133600"/>
                        <a:ext cx="47244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1030"/>
          <p:cNvGraphicFramePr>
            <a:graphicFrameLocks noChangeAspect="1"/>
          </p:cNvGraphicFramePr>
          <p:nvPr/>
        </p:nvGraphicFramePr>
        <p:xfrm>
          <a:off x="6248400" y="2133600"/>
          <a:ext cx="25908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6" name="Equation" r:id="rId13" imgW="43044480" imgH="8115480" progId="Equation.3">
                  <p:embed/>
                </p:oleObj>
              </mc:Choice>
              <mc:Fallback>
                <p:oleObj name="Equation" r:id="rId13" imgW="43044480" imgH="8115480" progId="Equation.3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133600"/>
                        <a:ext cx="25908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1" name="Object 1031"/>
          <p:cNvGraphicFramePr>
            <a:graphicFrameLocks noChangeAspect="1"/>
          </p:cNvGraphicFramePr>
          <p:nvPr/>
        </p:nvGraphicFramePr>
        <p:xfrm>
          <a:off x="1371600" y="1447800"/>
          <a:ext cx="47244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7" name="Equation" r:id="rId15" imgW="79602480" imgH="8928000" progId="Equation.3">
                  <p:embed/>
                </p:oleObj>
              </mc:Choice>
              <mc:Fallback>
                <p:oleObj name="Equation" r:id="rId15" imgW="79602480" imgH="8928000" progId="Equation.3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4724400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2" name="Object 1032"/>
          <p:cNvGraphicFramePr>
            <a:graphicFrameLocks noChangeAspect="1"/>
          </p:cNvGraphicFramePr>
          <p:nvPr/>
        </p:nvGraphicFramePr>
        <p:xfrm>
          <a:off x="6248400" y="1447800"/>
          <a:ext cx="25146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8" name="Equation" r:id="rId17" imgW="43857000" imgH="8928000" progId="Equation.3">
                  <p:embed/>
                </p:oleObj>
              </mc:Choice>
              <mc:Fallback>
                <p:oleObj name="Equation" r:id="rId17" imgW="43857000" imgH="8928000" progId="Equation.3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447800"/>
                        <a:ext cx="2514600" cy="51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8" name="Rectangle 35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4419600" cy="533400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solidFill>
                  <a:schemeClr val="tx1"/>
                </a:solidFill>
                <a:ea typeface="楷体_GB2312" pitchFamily="49" charset="-122"/>
              </a:rPr>
              <a:t>3. 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平</a:t>
            </a:r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面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与平面</a:t>
            </a:r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之间的关系</a:t>
            </a:r>
          </a:p>
        </p:txBody>
      </p:sp>
      <p:graphicFrame>
        <p:nvGraphicFramePr>
          <p:cNvPr id="23" name="Object 1035"/>
          <p:cNvGraphicFramePr>
            <a:graphicFrameLocks noChangeAspect="1"/>
          </p:cNvGraphicFramePr>
          <p:nvPr/>
        </p:nvGraphicFramePr>
        <p:xfrm>
          <a:off x="1701800" y="2914650"/>
          <a:ext cx="1655763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9" name="公式" r:id="rId19" imgW="660113" imgH="215806" progId="Equation.3">
                  <p:embed/>
                </p:oleObj>
              </mc:Choice>
              <mc:Fallback>
                <p:oleObj name="公式" r:id="rId19" imgW="660113" imgH="215806" progId="Equation.3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2914650"/>
                        <a:ext cx="1655763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7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7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autoUpdateAnimBg="0"/>
      <p:bldP spid="24582" grpId="0" autoUpdateAnimBg="0"/>
      <p:bldP spid="24583" grpId="0" autoUpdateAnimBg="0"/>
      <p:bldP spid="24584" grpId="0" autoUpdateAnimBg="0"/>
      <p:bldP spid="24585" grpId="0" autoUpdateAnimBg="0"/>
      <p:bldP spid="24586" grpId="0" animBg="1"/>
      <p:bldP spid="2458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55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4419600" cy="5334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latin typeface="楷体_GB2312" pitchFamily="49" charset="-122"/>
                <a:ea typeface="楷体_GB2312" pitchFamily="49" charset="-122"/>
              </a:rPr>
              <a:t>一、平面的点法式方程</a:t>
            </a:r>
          </a:p>
        </p:txBody>
      </p:sp>
      <p:sp>
        <p:nvSpPr>
          <p:cNvPr id="3158" name="Freeform 86"/>
          <p:cNvSpPr>
            <a:spLocks/>
          </p:cNvSpPr>
          <p:nvPr/>
        </p:nvSpPr>
        <p:spPr bwMode="auto">
          <a:xfrm>
            <a:off x="2057400" y="5486400"/>
            <a:ext cx="2619375" cy="885825"/>
          </a:xfrm>
          <a:custGeom>
            <a:avLst/>
            <a:gdLst>
              <a:gd name="T0" fmla="*/ 1157398 w 2064"/>
              <a:gd name="T1" fmla="*/ 0 h 1056"/>
              <a:gd name="T2" fmla="*/ 0 w 2064"/>
              <a:gd name="T3" fmla="*/ 885825 h 1056"/>
              <a:gd name="T4" fmla="*/ 1522892 w 2064"/>
              <a:gd name="T5" fmla="*/ 885825 h 1056"/>
              <a:gd name="T6" fmla="*/ 2619375 w 2064"/>
              <a:gd name="T7" fmla="*/ 0 h 1056"/>
              <a:gd name="T8" fmla="*/ 1157398 w 2064"/>
              <a:gd name="T9" fmla="*/ 0 h 10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4"/>
              <a:gd name="T16" fmla="*/ 0 h 1056"/>
              <a:gd name="T17" fmla="*/ 2064 w 2064"/>
              <a:gd name="T18" fmla="*/ 1056 h 10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4" h="1056">
                <a:moveTo>
                  <a:pt x="912" y="0"/>
                </a:moveTo>
                <a:lnTo>
                  <a:pt x="0" y="1056"/>
                </a:lnTo>
                <a:lnTo>
                  <a:pt x="1200" y="1056"/>
                </a:lnTo>
                <a:lnTo>
                  <a:pt x="2064" y="0"/>
                </a:lnTo>
                <a:lnTo>
                  <a:pt x="912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67" name="Text Box 95"/>
          <p:cNvSpPr txBox="1">
            <a:spLocks noChangeArrowheads="1"/>
          </p:cNvSpPr>
          <p:nvPr/>
        </p:nvSpPr>
        <p:spPr bwMode="auto">
          <a:xfrm>
            <a:off x="609600" y="12192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1. </a:t>
            </a:r>
            <a:r>
              <a:rPr lang="zh-CN" altLang="en-US"/>
              <a:t>平面的法线向量</a:t>
            </a:r>
          </a:p>
        </p:txBody>
      </p:sp>
      <p:sp>
        <p:nvSpPr>
          <p:cNvPr id="3168" name="Text Box 96"/>
          <p:cNvSpPr txBox="1">
            <a:spLocks noChangeArrowheads="1"/>
          </p:cNvSpPr>
          <p:nvPr/>
        </p:nvSpPr>
        <p:spPr bwMode="auto">
          <a:xfrm>
            <a:off x="914400" y="1852613"/>
            <a:ext cx="7772400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/>
              <a:t>     </a:t>
            </a:r>
            <a:r>
              <a:rPr lang="zh-CN" altLang="en-US"/>
              <a:t>垂直于平面的向量称为该平面的</a:t>
            </a:r>
            <a:r>
              <a:rPr lang="zh-CN" altLang="en-US">
                <a:solidFill>
                  <a:schemeClr val="tx2"/>
                </a:solidFill>
              </a:rPr>
              <a:t>法线向量</a:t>
            </a:r>
            <a:r>
              <a:rPr lang="zh-CN" altLang="en-US"/>
              <a:t>或简</a:t>
            </a:r>
          </a:p>
          <a:p>
            <a:pPr>
              <a:lnSpc>
                <a:spcPct val="115000"/>
              </a:lnSpc>
            </a:pPr>
            <a:r>
              <a:rPr lang="zh-CN" altLang="en-US"/>
              <a:t>称为</a:t>
            </a:r>
            <a:r>
              <a:rPr lang="zh-CN" altLang="en-US">
                <a:solidFill>
                  <a:schemeClr val="tx2"/>
                </a:solidFill>
              </a:rPr>
              <a:t>法向量</a:t>
            </a:r>
            <a:r>
              <a:rPr lang="en-US" altLang="zh-CN"/>
              <a:t>. </a:t>
            </a:r>
          </a:p>
        </p:txBody>
      </p:sp>
      <p:sp>
        <p:nvSpPr>
          <p:cNvPr id="3169" name="Text Box 97"/>
          <p:cNvSpPr txBox="1">
            <a:spLocks noChangeArrowheads="1"/>
          </p:cNvSpPr>
          <p:nvPr/>
        </p:nvSpPr>
        <p:spPr bwMode="auto">
          <a:xfrm>
            <a:off x="457200" y="3200400"/>
            <a:ext cx="365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2. </a:t>
            </a:r>
            <a:r>
              <a:rPr lang="zh-CN" altLang="en-US"/>
              <a:t>平面的点法式方程</a:t>
            </a:r>
          </a:p>
        </p:txBody>
      </p:sp>
      <p:sp>
        <p:nvSpPr>
          <p:cNvPr id="3170" name="Text Box 98"/>
          <p:cNvSpPr txBox="1">
            <a:spLocks noChangeArrowheads="1"/>
          </p:cNvSpPr>
          <p:nvPr/>
        </p:nvSpPr>
        <p:spPr bwMode="auto">
          <a:xfrm>
            <a:off x="838200" y="3886200"/>
            <a:ext cx="6477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平面可由其上一点及其法向量唯一确定</a:t>
            </a:r>
            <a:r>
              <a:rPr lang="en-US" altLang="zh-CN"/>
              <a:t>.</a:t>
            </a:r>
          </a:p>
        </p:txBody>
      </p:sp>
      <p:grpSp>
        <p:nvGrpSpPr>
          <p:cNvPr id="2" name="Group 102"/>
          <p:cNvGrpSpPr>
            <a:grpSpLocks/>
          </p:cNvGrpSpPr>
          <p:nvPr/>
        </p:nvGrpSpPr>
        <p:grpSpPr bwMode="auto">
          <a:xfrm>
            <a:off x="3733800" y="4648200"/>
            <a:ext cx="522288" cy="1219200"/>
            <a:chOff x="2400" y="2592"/>
            <a:chExt cx="329" cy="768"/>
          </a:xfrm>
        </p:grpSpPr>
        <p:sp>
          <p:nvSpPr>
            <p:cNvPr id="1035" name="Line 99"/>
            <p:cNvSpPr>
              <a:spLocks noChangeShapeType="1"/>
            </p:cNvSpPr>
            <p:nvPr/>
          </p:nvSpPr>
          <p:spPr bwMode="auto">
            <a:xfrm flipV="1">
              <a:off x="2400" y="2688"/>
              <a:ext cx="0" cy="672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26" name="Object 0"/>
            <p:cNvGraphicFramePr>
              <a:graphicFrameLocks noChangeAspect="1"/>
            </p:cNvGraphicFramePr>
            <p:nvPr/>
          </p:nvGraphicFramePr>
          <p:xfrm>
            <a:off x="2496" y="2592"/>
            <a:ext cx="233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" name="Equation" r:id="rId3" imgW="4455360" imgH="5676840" progId="Equation.3">
                    <p:embed/>
                  </p:oleObj>
                </mc:Choice>
                <mc:Fallback>
                  <p:oleObj name="Equation" r:id="rId3" imgW="4455360" imgH="567684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2592"/>
                          <a:ext cx="233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73" name="Text Box 101"/>
          <p:cNvSpPr txBox="1">
            <a:spLocks noChangeArrowheads="1"/>
          </p:cNvSpPr>
          <p:nvPr/>
        </p:nvSpPr>
        <p:spPr bwMode="auto">
          <a:xfrm>
            <a:off x="2590800" y="5791200"/>
            <a:ext cx="930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ea typeface="宋体" pitchFamily="2" charset="-122"/>
                <a:cs typeface="Times New Roman" pitchFamily="18" charset="0"/>
              </a:rPr>
              <a:t>•</a:t>
            </a:r>
            <a:r>
              <a:rPr lang="en-US" altLang="zh-CN" i="1" dirty="0">
                <a:ea typeface="宋体" pitchFamily="2" charset="-122"/>
                <a:cs typeface="Times New Roman" pitchFamily="18" charset="0"/>
              </a:rPr>
              <a:t> M</a:t>
            </a:r>
            <a:r>
              <a:rPr lang="en-US" altLang="zh-CN" baseline="-25000" dirty="0">
                <a:ea typeface="宋体" pitchFamily="2" charset="-122"/>
                <a:cs typeface="Times New Roman" pitchFamily="18" charset="0"/>
              </a:rPr>
              <a:t>0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8" grpId="0" animBg="1"/>
      <p:bldP spid="3167" grpId="0" autoUpdateAnimBg="0"/>
      <p:bldP spid="3168" grpId="0" autoUpdateAnimBg="0"/>
      <p:bldP spid="3169" grpId="0" autoUpdateAnimBg="0"/>
      <p:bldP spid="3170" grpId="0" autoUpdateAnimBg="0"/>
      <p:bldP spid="3173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228600"/>
            <a:ext cx="2743200" cy="533400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FF9933"/>
                </a:solidFill>
                <a:ea typeface="楷体_GB2312" pitchFamily="49" charset="-122"/>
              </a:rPr>
              <a:t>课堂练习</a:t>
            </a:r>
            <a:endParaRPr lang="zh-CN" altLang="en-US" sz="3600" smtClean="0">
              <a:solidFill>
                <a:srgbClr val="FF9933"/>
              </a:solidFill>
            </a:endParaRPr>
          </a:p>
        </p:txBody>
      </p:sp>
      <p:graphicFrame>
        <p:nvGraphicFramePr>
          <p:cNvPr id="21506" name="Object 4"/>
          <p:cNvGraphicFramePr>
            <a:graphicFrameLocks noChangeAspect="1"/>
          </p:cNvGraphicFramePr>
          <p:nvPr/>
        </p:nvGraphicFramePr>
        <p:xfrm>
          <a:off x="609600" y="914400"/>
          <a:ext cx="75438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4" name="Equation" r:id="rId3" imgW="3949700" imgH="533400" progId="Equation.3">
                  <p:embed/>
                </p:oleObj>
              </mc:Choice>
              <mc:Fallback>
                <p:oleObj name="Equation" r:id="rId3" imgW="3949700" imgH="53340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914400"/>
                        <a:ext cx="7543800" cy="101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1600200" y="2057400"/>
          <a:ext cx="48768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5" name="Equation" r:id="rId5" imgW="2527300" imgH="254000" progId="Equation.3">
                  <p:embed/>
                </p:oleObj>
              </mc:Choice>
              <mc:Fallback>
                <p:oleObj name="Equation" r:id="rId5" imgW="2527300" imgH="254000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057400"/>
                        <a:ext cx="4876800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838200" y="3352800"/>
          <a:ext cx="17462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6" name="Equation" r:id="rId7" imgW="914400" imgH="254000" progId="Equation.3">
                  <p:embed/>
                </p:oleObj>
              </mc:Choice>
              <mc:Fallback>
                <p:oleObj name="Equation" r:id="rId7" imgW="914400" imgH="25400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352800"/>
                        <a:ext cx="174625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2743200" y="2771775"/>
          <a:ext cx="2438400" cy="170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7" name="Equation" r:id="rId9" imgW="1308100" imgH="914400" progId="Equation.3">
                  <p:embed/>
                </p:oleObj>
              </mc:Choice>
              <mc:Fallback>
                <p:oleObj name="Equation" r:id="rId9" imgW="1308100" imgH="914400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771775"/>
                        <a:ext cx="2438400" cy="170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533400" y="4495800"/>
            <a:ext cx="2971800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所求平面方程为</a:t>
            </a:r>
          </a:p>
        </p:txBody>
      </p:sp>
      <p:graphicFrame>
        <p:nvGraphicFramePr>
          <p:cNvPr id="25609" name="Object 9"/>
          <p:cNvGraphicFramePr>
            <a:graphicFrameLocks noChangeAspect="1"/>
          </p:cNvGraphicFramePr>
          <p:nvPr/>
        </p:nvGraphicFramePr>
        <p:xfrm>
          <a:off x="2209800" y="5257800"/>
          <a:ext cx="53340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8" name="Equation" r:id="rId11" imgW="2679700" imgH="241300" progId="Equation.3">
                  <p:embed/>
                </p:oleObj>
              </mc:Choice>
              <mc:Fallback>
                <p:oleObj name="Equation" r:id="rId11" imgW="2679700" imgH="241300" progId="Equation.3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257800"/>
                        <a:ext cx="533400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517525" y="5870575"/>
            <a:ext cx="1255713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化简得</a:t>
            </a:r>
          </a:p>
        </p:txBody>
      </p:sp>
      <p:graphicFrame>
        <p:nvGraphicFramePr>
          <p:cNvPr id="25611" name="Object 11"/>
          <p:cNvGraphicFramePr>
            <a:graphicFrameLocks noChangeAspect="1"/>
          </p:cNvGraphicFramePr>
          <p:nvPr/>
        </p:nvGraphicFramePr>
        <p:xfrm>
          <a:off x="2057400" y="5995988"/>
          <a:ext cx="31242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9" name="Equation" r:id="rId13" imgW="3048000" imgH="393700" progId="Equation.3">
                  <p:embed/>
                </p:oleObj>
              </mc:Choice>
              <mc:Fallback>
                <p:oleObj name="Equation" r:id="rId13" imgW="3048000" imgH="393700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995988"/>
                        <a:ext cx="3124200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533400" y="200818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graphicFrame>
        <p:nvGraphicFramePr>
          <p:cNvPr id="25614" name="Object 14"/>
          <p:cNvGraphicFramePr>
            <a:graphicFrameLocks noChangeAspect="1"/>
          </p:cNvGraphicFramePr>
          <p:nvPr/>
        </p:nvGraphicFramePr>
        <p:xfrm>
          <a:off x="5334000" y="3352800"/>
          <a:ext cx="18415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0" name="Equation" r:id="rId15" imgW="952087" imgH="241195" progId="Equation.3">
                  <p:embed/>
                </p:oleObj>
              </mc:Choice>
              <mc:Fallback>
                <p:oleObj name="Equation" r:id="rId15" imgW="952087" imgH="241195" progId="Equation.3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352800"/>
                        <a:ext cx="1841500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8" grpId="0" autoUpdateAnimBg="0"/>
      <p:bldP spid="25610" grpId="0" autoUpdateAnimBg="0"/>
      <p:bldP spid="25613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533400"/>
            <a:ext cx="457200" cy="457200"/>
          </a:xfrm>
        </p:spPr>
        <p:txBody>
          <a:bodyPr/>
          <a:lstStyle/>
          <a:p>
            <a:pPr eaLnBrk="1" hangingPunct="1"/>
            <a:r>
              <a:rPr lang="en-US" altLang="zh-CN" sz="2800" b="1" smtClean="0"/>
              <a:t>2.</a:t>
            </a:r>
            <a:r>
              <a:rPr lang="en-US" altLang="zh-CN" smtClean="0"/>
              <a:t> </a:t>
            </a:r>
          </a:p>
        </p:txBody>
      </p:sp>
      <p:sp>
        <p:nvSpPr>
          <p:cNvPr id="22534" name="Text Box 3"/>
          <p:cNvSpPr txBox="1">
            <a:spLocks noChangeArrowheads="1"/>
          </p:cNvSpPr>
          <p:nvPr/>
        </p:nvSpPr>
        <p:spPr bwMode="auto">
          <a:xfrm>
            <a:off x="1143000" y="609600"/>
            <a:ext cx="69580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求点 </a:t>
            </a:r>
            <a:r>
              <a:rPr lang="en-US" altLang="zh-CN"/>
              <a:t>(2, 1, 1) </a:t>
            </a:r>
            <a:r>
              <a:rPr lang="zh-CN" altLang="en-US"/>
              <a:t>到平面 </a:t>
            </a:r>
            <a:r>
              <a:rPr lang="en-US" altLang="zh-CN" i="1"/>
              <a:t>x + y </a:t>
            </a:r>
            <a:r>
              <a:rPr lang="en-US" altLang="zh-CN" i="1">
                <a:sym typeface="Symbol" pitchFamily="18" charset="2"/>
              </a:rPr>
              <a:t></a:t>
            </a:r>
            <a:r>
              <a:rPr lang="en-US" altLang="zh-CN" i="1"/>
              <a:t> z </a:t>
            </a:r>
            <a:r>
              <a:rPr lang="en-US" altLang="zh-CN"/>
              <a:t>+1 = 0 </a:t>
            </a:r>
            <a:r>
              <a:rPr lang="zh-CN" altLang="en-US"/>
              <a:t>的距离 </a:t>
            </a:r>
            <a:r>
              <a:rPr lang="en-US" altLang="zh-CN"/>
              <a:t>.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441325" y="1438275"/>
            <a:ext cx="749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解</a:t>
            </a:r>
            <a:r>
              <a:rPr lang="en-US" altLang="zh-CN"/>
              <a:t>: 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584325" y="1492250"/>
            <a:ext cx="4113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由点到平面的距离公式得</a:t>
            </a:r>
          </a:p>
        </p:txBody>
      </p:sp>
      <p:graphicFrame>
        <p:nvGraphicFramePr>
          <p:cNvPr id="48128" name="Object 0"/>
          <p:cNvGraphicFramePr>
            <a:graphicFrameLocks noChangeAspect="1"/>
          </p:cNvGraphicFramePr>
          <p:nvPr/>
        </p:nvGraphicFramePr>
        <p:xfrm>
          <a:off x="1981200" y="2209800"/>
          <a:ext cx="266700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3" name="Equation" r:id="rId3" imgW="45075600" imgH="16243200" progId="Equation.3">
                  <p:embed/>
                </p:oleObj>
              </mc:Choice>
              <mc:Fallback>
                <p:oleObj name="Equation" r:id="rId3" imgW="45075600" imgH="162432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209800"/>
                        <a:ext cx="2667000" cy="960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29" name="Object 1"/>
          <p:cNvGraphicFramePr>
            <a:graphicFrameLocks noChangeAspect="1"/>
          </p:cNvGraphicFramePr>
          <p:nvPr/>
        </p:nvGraphicFramePr>
        <p:xfrm>
          <a:off x="4724400" y="2362200"/>
          <a:ext cx="9144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4" name="Equation" r:id="rId5" imgW="14204160" imgH="8521560" progId="Equation.3">
                  <p:embed/>
                </p:oleObj>
              </mc:Choice>
              <mc:Fallback>
                <p:oleObj name="Equation" r:id="rId5" imgW="14204160" imgH="852156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362200"/>
                        <a:ext cx="914400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295400" y="3276600"/>
            <a:ext cx="3825875" cy="528638"/>
            <a:chOff x="806" y="2284"/>
            <a:chExt cx="2410" cy="333"/>
          </a:xfrm>
        </p:grpSpPr>
        <p:sp>
          <p:nvSpPr>
            <p:cNvPr id="22538" name="Text Box 8"/>
            <p:cNvSpPr txBox="1">
              <a:spLocks noChangeArrowheads="1"/>
            </p:cNvSpPr>
            <p:nvPr/>
          </p:nvSpPr>
          <p:spPr bwMode="auto">
            <a:xfrm>
              <a:off x="806" y="2284"/>
              <a:ext cx="241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/>
                <a:t>故所求距离为       </a:t>
              </a:r>
              <a:r>
                <a:rPr lang="en-US" altLang="zh-CN"/>
                <a:t>.</a:t>
              </a:r>
            </a:p>
          </p:txBody>
        </p:sp>
        <p:graphicFrame>
          <p:nvGraphicFramePr>
            <p:cNvPr id="22532" name="Object 2"/>
            <p:cNvGraphicFramePr>
              <a:graphicFrameLocks noChangeAspect="1"/>
            </p:cNvGraphicFramePr>
            <p:nvPr/>
          </p:nvGraphicFramePr>
          <p:xfrm>
            <a:off x="2256" y="2304"/>
            <a:ext cx="328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65" name="Equation" r:id="rId7" imgW="8923680" imgH="8521560" progId="Equation.3">
                    <p:embed/>
                  </p:oleObj>
                </mc:Choice>
                <mc:Fallback>
                  <p:oleObj name="Equation" r:id="rId7" imgW="8923680" imgH="8521560" progId="Equation.3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304"/>
                          <a:ext cx="328" cy="3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utoUpdateAnimBg="0"/>
      <p:bldP spid="26629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533400"/>
            <a:ext cx="685800" cy="533400"/>
          </a:xfrm>
        </p:spPr>
        <p:txBody>
          <a:bodyPr/>
          <a:lstStyle/>
          <a:p>
            <a:pPr eaLnBrk="1" hangingPunct="1"/>
            <a:r>
              <a:rPr lang="en-US" altLang="zh-CN" sz="2800" b="1" smtClean="0"/>
              <a:t>3.</a:t>
            </a:r>
          </a:p>
        </p:txBody>
      </p:sp>
      <p:sp>
        <p:nvSpPr>
          <p:cNvPr id="23557" name="Text Box 3"/>
          <p:cNvSpPr txBox="1">
            <a:spLocks noChangeArrowheads="1"/>
          </p:cNvSpPr>
          <p:nvPr/>
        </p:nvSpPr>
        <p:spPr bwMode="auto">
          <a:xfrm>
            <a:off x="228600" y="533400"/>
            <a:ext cx="8610600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/>
              <a:t>        </a:t>
            </a:r>
            <a:r>
              <a:rPr lang="zh-CN" altLang="en-US"/>
              <a:t>求垂直于 </a:t>
            </a:r>
            <a:r>
              <a:rPr lang="en-US" altLang="zh-CN" i="1"/>
              <a:t>yOz </a:t>
            </a:r>
            <a:r>
              <a:rPr lang="zh-CN" altLang="en-US"/>
              <a:t>平面</a:t>
            </a:r>
            <a:r>
              <a:rPr lang="en-US" altLang="zh-CN"/>
              <a:t>,  </a:t>
            </a:r>
            <a:r>
              <a:rPr lang="zh-CN" altLang="en-US"/>
              <a:t>并在 </a:t>
            </a:r>
            <a:r>
              <a:rPr lang="en-US" altLang="zh-CN" i="1"/>
              <a:t>y </a:t>
            </a:r>
            <a:r>
              <a:rPr lang="zh-CN" altLang="en-US"/>
              <a:t>轴 和 </a:t>
            </a:r>
            <a:r>
              <a:rPr lang="en-US" altLang="zh-CN" i="1"/>
              <a:t>z </a:t>
            </a:r>
            <a:r>
              <a:rPr lang="zh-CN" altLang="en-US"/>
              <a:t>轴上的截距分</a:t>
            </a:r>
          </a:p>
          <a:p>
            <a:pPr>
              <a:lnSpc>
                <a:spcPct val="115000"/>
              </a:lnSpc>
            </a:pPr>
            <a:r>
              <a:rPr lang="zh-CN" altLang="en-US"/>
              <a:t>  别是 </a:t>
            </a:r>
            <a:r>
              <a:rPr lang="en-US" altLang="zh-CN"/>
              <a:t>5 </a:t>
            </a:r>
            <a:r>
              <a:rPr lang="zh-CN" altLang="en-US"/>
              <a:t>与 </a:t>
            </a:r>
            <a:r>
              <a:rPr lang="en-US" altLang="zh-CN"/>
              <a:t>2 </a:t>
            </a:r>
            <a:r>
              <a:rPr lang="zh-CN" altLang="en-US"/>
              <a:t>的平面的方程 </a:t>
            </a:r>
            <a:r>
              <a:rPr lang="en-US" altLang="zh-CN"/>
              <a:t>.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85738" y="1763713"/>
            <a:ext cx="66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解</a:t>
            </a:r>
            <a:r>
              <a:rPr lang="en-US" altLang="zh-CN" dirty="0"/>
              <a:t>: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492673" y="2951489"/>
            <a:ext cx="82082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/>
              <a:t>故</a:t>
            </a:r>
            <a:r>
              <a:rPr lang="en-US" altLang="zh-CN" i="1" dirty="0" smtClean="0"/>
              <a:t>A</a:t>
            </a:r>
            <a:r>
              <a:rPr lang="zh-CN" altLang="en-US" i="1" dirty="0"/>
              <a:t> </a:t>
            </a:r>
            <a:r>
              <a:rPr lang="en-US" altLang="zh-CN" dirty="0" smtClean="0"/>
              <a:t>= 0</a:t>
            </a:r>
            <a:r>
              <a:rPr lang="zh-CN" altLang="en-US" dirty="0" smtClean="0"/>
              <a:t>，从而可设</a:t>
            </a:r>
            <a:r>
              <a:rPr lang="zh-CN" altLang="en-US" dirty="0"/>
              <a:t>所求平面方程为 </a:t>
            </a:r>
            <a:r>
              <a:rPr lang="en-US" altLang="zh-CN" i="1" dirty="0"/>
              <a:t>By </a:t>
            </a:r>
            <a:r>
              <a:rPr lang="en-US" altLang="zh-CN" dirty="0"/>
              <a:t>+ </a:t>
            </a:r>
            <a:r>
              <a:rPr lang="en-US" altLang="zh-CN" i="1" dirty="0" err="1"/>
              <a:t>Cz</a:t>
            </a:r>
            <a:r>
              <a:rPr lang="en-US" altLang="zh-CN" dirty="0"/>
              <a:t> + </a:t>
            </a:r>
            <a:r>
              <a:rPr lang="en-US" altLang="zh-CN" i="1" dirty="0"/>
              <a:t>D = </a:t>
            </a:r>
            <a:r>
              <a:rPr lang="en-US" altLang="zh-CN" dirty="0"/>
              <a:t>0</a:t>
            </a: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766399" y="5330032"/>
            <a:ext cx="48148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故所求方程为 </a:t>
            </a:r>
            <a:r>
              <a:rPr lang="en-US" altLang="zh-CN" dirty="0" err="1"/>
              <a:t>2</a:t>
            </a:r>
            <a:r>
              <a:rPr lang="en-US" altLang="zh-CN" i="1" dirty="0" err="1"/>
              <a:t>y</a:t>
            </a:r>
            <a:r>
              <a:rPr lang="en-US" altLang="zh-CN" i="1" dirty="0"/>
              <a:t> </a:t>
            </a:r>
            <a:r>
              <a:rPr lang="en-US" altLang="zh-CN" dirty="0"/>
              <a:t>+ </a:t>
            </a:r>
            <a:r>
              <a:rPr lang="en-US" altLang="zh-CN" dirty="0" err="1"/>
              <a:t>5</a:t>
            </a:r>
            <a:r>
              <a:rPr lang="en-US" altLang="zh-CN" i="1" dirty="0" err="1"/>
              <a:t>z</a:t>
            </a:r>
            <a:r>
              <a:rPr lang="en-US" altLang="zh-CN" i="1" dirty="0"/>
              <a:t> </a:t>
            </a:r>
            <a:r>
              <a:rPr lang="en-US" altLang="zh-CN" dirty="0">
                <a:sym typeface="Symbol" pitchFamily="18" charset="2"/>
              </a:rPr>
              <a:t></a:t>
            </a:r>
            <a:r>
              <a:rPr lang="en-US" altLang="zh-CN" dirty="0"/>
              <a:t>10 = 0 .</a:t>
            </a:r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766399" y="3571082"/>
            <a:ext cx="67135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因平面在 </a:t>
            </a:r>
            <a:r>
              <a:rPr lang="en-US" altLang="zh-CN" i="1" dirty="0"/>
              <a:t>y </a:t>
            </a:r>
            <a:r>
              <a:rPr lang="zh-CN" altLang="en-US" dirty="0"/>
              <a:t>轴上的截距为</a:t>
            </a:r>
            <a:r>
              <a:rPr lang="en-US" altLang="zh-CN" dirty="0"/>
              <a:t>5, </a:t>
            </a:r>
            <a:r>
              <a:rPr lang="zh-CN" altLang="en-US" dirty="0"/>
              <a:t>即过点</a:t>
            </a:r>
            <a:r>
              <a:rPr lang="en-US" altLang="zh-CN" dirty="0"/>
              <a:t>( 0, 5, 0)</a:t>
            </a:r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684213" y="4508500"/>
            <a:ext cx="628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得 </a:t>
            </a:r>
          </a:p>
        </p:txBody>
      </p:sp>
      <p:graphicFrame>
        <p:nvGraphicFramePr>
          <p:cNvPr id="27665" name="Object 17"/>
          <p:cNvGraphicFramePr>
            <a:graphicFrameLocks noChangeAspect="1"/>
          </p:cNvGraphicFramePr>
          <p:nvPr/>
        </p:nvGraphicFramePr>
        <p:xfrm>
          <a:off x="1403350" y="4375150"/>
          <a:ext cx="1296988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1" name="公式" r:id="rId3" imgW="571252" imgH="406224" progId="Equation.3">
                  <p:embed/>
                </p:oleObj>
              </mc:Choice>
              <mc:Fallback>
                <p:oleObj name="公式" r:id="rId3" imgW="571252" imgH="406224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375150"/>
                        <a:ext cx="1296988" cy="922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3276600" y="4581525"/>
            <a:ext cx="1962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同理，可得</a:t>
            </a:r>
          </a:p>
        </p:txBody>
      </p:sp>
      <p:graphicFrame>
        <p:nvGraphicFramePr>
          <p:cNvPr id="27667" name="Object 19"/>
          <p:cNvGraphicFramePr>
            <a:graphicFrameLocks noChangeAspect="1"/>
          </p:cNvGraphicFramePr>
          <p:nvPr/>
        </p:nvGraphicFramePr>
        <p:xfrm>
          <a:off x="5508625" y="4437063"/>
          <a:ext cx="1296988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2" name="公式" r:id="rId5" imgW="571252" imgH="406224" progId="Equation.3">
                  <p:embed/>
                </p:oleObj>
              </mc:Choice>
              <mc:Fallback>
                <p:oleObj name="公式" r:id="rId5" imgW="571252" imgH="406224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4437063"/>
                        <a:ext cx="1296988" cy="922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846138" y="1698050"/>
            <a:ext cx="8208515" cy="1169551"/>
            <a:chOff x="846138" y="1698050"/>
            <a:chExt cx="8208515" cy="1169551"/>
          </a:xfrm>
        </p:grpSpPr>
        <p:sp>
          <p:nvSpPr>
            <p:cNvPr id="27656" name="Text Box 8"/>
            <p:cNvSpPr txBox="1">
              <a:spLocks noChangeArrowheads="1"/>
            </p:cNvSpPr>
            <p:nvPr/>
          </p:nvSpPr>
          <p:spPr bwMode="auto">
            <a:xfrm>
              <a:off x="846138" y="1698050"/>
              <a:ext cx="8208515" cy="116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dirty="0"/>
                <a:t>设</a:t>
              </a:r>
              <a:r>
                <a:rPr lang="zh-CN" altLang="en-US" dirty="0" smtClean="0"/>
                <a:t>所</a:t>
              </a:r>
              <a:r>
                <a:rPr lang="zh-CN" altLang="en-US" dirty="0"/>
                <a:t>求</a:t>
              </a:r>
              <a:r>
                <a:rPr lang="zh-CN" altLang="en-US" dirty="0" smtClean="0"/>
                <a:t>平面的法向量为　　　　　　　</a:t>
              </a:r>
              <a:endParaRPr lang="en-US" altLang="zh-CN" dirty="0" smtClean="0"/>
            </a:p>
            <a:p>
              <a:pPr>
                <a:lnSpc>
                  <a:spcPct val="125000"/>
                </a:lnSpc>
              </a:pPr>
              <a:r>
                <a:rPr lang="zh-CN" altLang="en-US" dirty="0" smtClean="0"/>
                <a:t>由题意，此平面</a:t>
              </a:r>
              <a:r>
                <a:rPr lang="zh-CN" altLang="en-US" dirty="0" smtClean="0"/>
                <a:t>垂直于法向量为</a:t>
              </a:r>
              <a:r>
                <a:rPr lang="en-US" altLang="zh-CN" dirty="0" smtClean="0"/>
                <a:t>(</a:t>
              </a:r>
              <a:r>
                <a:rPr lang="en-US" altLang="zh-CN" dirty="0" smtClean="0"/>
                <a:t>1</a:t>
              </a:r>
              <a:r>
                <a:rPr lang="en-US" altLang="zh-CN" dirty="0" smtClean="0"/>
                <a:t>,0,0)</a:t>
              </a:r>
              <a:r>
                <a:rPr lang="zh-CN" altLang="en-US" dirty="0"/>
                <a:t>的</a:t>
              </a:r>
              <a:r>
                <a:rPr lang="en-US" altLang="zh-CN" i="1" dirty="0" err="1" smtClean="0"/>
                <a:t>yOz</a:t>
              </a:r>
              <a:r>
                <a:rPr lang="en-US" altLang="zh-CN" i="1" dirty="0" smtClean="0"/>
                <a:t> </a:t>
              </a:r>
              <a:r>
                <a:rPr lang="zh-CN" altLang="en-US" dirty="0" smtClean="0"/>
                <a:t>平面</a:t>
              </a:r>
              <a:r>
                <a:rPr lang="en-US" altLang="zh-CN" dirty="0" smtClean="0"/>
                <a:t>,</a:t>
              </a:r>
              <a:endParaRPr lang="en-US" altLang="zh-CN" dirty="0"/>
            </a:p>
          </p:txBody>
        </p:sp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1074503"/>
                </p:ext>
              </p:extLst>
            </p:nvPr>
          </p:nvGraphicFramePr>
          <p:xfrm>
            <a:off x="4529227" y="1818544"/>
            <a:ext cx="2053544" cy="4818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83" name="Equation" r:id="rId7" imgW="977760" imgH="228600" progId="Equation.DSMT4">
                    <p:embed/>
                  </p:oleObj>
                </mc:Choice>
                <mc:Fallback>
                  <p:oleObj name="Equation" r:id="rId7" imgW="977760" imgH="2286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10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9227" y="1818544"/>
                          <a:ext cx="2053544" cy="4818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5"/>
          <p:cNvGrpSpPr/>
          <p:nvPr/>
        </p:nvGrpSpPr>
        <p:grpSpPr>
          <a:xfrm>
            <a:off x="556780" y="5969000"/>
            <a:ext cx="6806045" cy="771525"/>
            <a:chOff x="556780" y="5969000"/>
            <a:chExt cx="6806045" cy="771525"/>
          </a:xfrm>
        </p:grpSpPr>
        <p:sp>
          <p:nvSpPr>
            <p:cNvPr id="3" name="TextBox 2"/>
            <p:cNvSpPr txBox="1"/>
            <p:nvPr/>
          </p:nvSpPr>
          <p:spPr>
            <a:xfrm>
              <a:off x="556780" y="6093296"/>
              <a:ext cx="52341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此题也可以直接用截距式求，得</a:t>
              </a:r>
              <a:endParaRPr lang="zh-CN" altLang="en-US" dirty="0"/>
            </a:p>
          </p:txBody>
        </p:sp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8198459"/>
                </p:ext>
              </p:extLst>
            </p:nvPr>
          </p:nvGraphicFramePr>
          <p:xfrm>
            <a:off x="5676900" y="5969000"/>
            <a:ext cx="1685925" cy="771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84" name="Equation" r:id="rId9" imgW="660240" imgH="406080" progId="Equation.DSMT4">
                    <p:embed/>
                  </p:oleObj>
                </mc:Choice>
                <mc:Fallback>
                  <p:oleObj name="Equation" r:id="rId9" imgW="660240" imgH="406080" progId="Equation.DSMT4">
                    <p:embed/>
                    <p:pic>
                      <p:nvPicPr>
                        <p:cNvPr id="0" name="Object 10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10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6900" y="5969000"/>
                          <a:ext cx="1685925" cy="771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autoUpdateAnimBg="0"/>
      <p:bldP spid="27653" grpId="0" autoUpdateAnimBg="0"/>
      <p:bldP spid="27660" grpId="0" autoUpdateAnimBg="0"/>
      <p:bldP spid="27663" grpId="0"/>
      <p:bldP spid="27664" grpId="0"/>
      <p:bldP spid="2766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533400" cy="609600"/>
          </a:xfrm>
        </p:spPr>
        <p:txBody>
          <a:bodyPr/>
          <a:lstStyle/>
          <a:p>
            <a:pPr eaLnBrk="1" hangingPunct="1"/>
            <a:r>
              <a:rPr lang="en-US" altLang="zh-CN" sz="2800" b="1" smtClean="0"/>
              <a:t>4.</a:t>
            </a:r>
          </a:p>
        </p:txBody>
      </p:sp>
      <p:sp>
        <p:nvSpPr>
          <p:cNvPr id="24583" name="Text Box 4"/>
          <p:cNvSpPr txBox="1">
            <a:spLocks noChangeArrowheads="1"/>
          </p:cNvSpPr>
          <p:nvPr/>
        </p:nvSpPr>
        <p:spPr bwMode="auto">
          <a:xfrm>
            <a:off x="609600" y="381000"/>
            <a:ext cx="7713663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/>
              <a:t>  </a:t>
            </a:r>
            <a:r>
              <a:rPr lang="zh-CN" altLang="en-US"/>
              <a:t>求平行于平面 </a:t>
            </a:r>
            <a:r>
              <a:rPr lang="en-US" altLang="zh-CN"/>
              <a:t>3</a:t>
            </a:r>
            <a:r>
              <a:rPr lang="en-US" altLang="zh-CN" i="1"/>
              <a:t>x </a:t>
            </a:r>
            <a:r>
              <a:rPr lang="en-US" altLang="zh-CN"/>
              <a:t>+ </a:t>
            </a:r>
            <a:r>
              <a:rPr lang="en-US" altLang="zh-CN" i="1"/>
              <a:t>y </a:t>
            </a:r>
            <a:r>
              <a:rPr lang="en-US" altLang="zh-CN"/>
              <a:t>+3</a:t>
            </a:r>
            <a:r>
              <a:rPr lang="en-US" altLang="zh-CN" i="1"/>
              <a:t>z </a:t>
            </a:r>
            <a:r>
              <a:rPr lang="en-US" altLang="zh-CN"/>
              <a:t>+ 7 = 0</a:t>
            </a:r>
            <a:r>
              <a:rPr lang="zh-CN" altLang="en-US"/>
              <a:t>且与三个坐标面</a:t>
            </a:r>
          </a:p>
          <a:p>
            <a:pPr>
              <a:lnSpc>
                <a:spcPct val="115000"/>
              </a:lnSpc>
            </a:pPr>
            <a:r>
              <a:rPr lang="zh-CN" altLang="en-US"/>
              <a:t>围成的四面体的体积为 </a:t>
            </a:r>
            <a:r>
              <a:rPr lang="en-US" altLang="zh-CN"/>
              <a:t>4 </a:t>
            </a:r>
            <a:r>
              <a:rPr lang="zh-CN" altLang="en-US"/>
              <a:t>的平面方程 </a:t>
            </a:r>
            <a:r>
              <a:rPr lang="en-US" altLang="zh-CN"/>
              <a:t>.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1000" y="1600200"/>
            <a:ext cx="66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1447800" y="1600200"/>
            <a:ext cx="64166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设所求平面方程为 </a:t>
            </a:r>
            <a:r>
              <a:rPr lang="en-US" altLang="zh-CN"/>
              <a:t>3</a:t>
            </a:r>
            <a:r>
              <a:rPr lang="en-US" altLang="zh-CN" i="1"/>
              <a:t>x </a:t>
            </a:r>
            <a:r>
              <a:rPr lang="en-US" altLang="zh-CN"/>
              <a:t>+ </a:t>
            </a:r>
            <a:r>
              <a:rPr lang="en-US" altLang="zh-CN" i="1"/>
              <a:t>y </a:t>
            </a:r>
            <a:r>
              <a:rPr lang="en-US" altLang="zh-CN"/>
              <a:t>+3</a:t>
            </a:r>
            <a:r>
              <a:rPr lang="en-US" altLang="zh-CN" i="1"/>
              <a:t>z</a:t>
            </a:r>
            <a:r>
              <a:rPr lang="en-US" altLang="zh-CN"/>
              <a:t> + </a:t>
            </a:r>
            <a:r>
              <a:rPr lang="en-US" altLang="zh-CN" i="1"/>
              <a:t>D</a:t>
            </a:r>
            <a:r>
              <a:rPr lang="en-US" altLang="zh-CN"/>
              <a:t> = 0.  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3352800" y="2209800"/>
            <a:ext cx="5184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它在三条坐标轴上的截距分别为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381000" y="2590800"/>
            <a:ext cx="2971800" cy="2805113"/>
            <a:chOff x="1200" y="1968"/>
            <a:chExt cx="1872" cy="1767"/>
          </a:xfrm>
        </p:grpSpPr>
        <p:sp>
          <p:nvSpPr>
            <p:cNvPr id="24590" name="Line 9"/>
            <p:cNvSpPr>
              <a:spLocks noChangeShapeType="1"/>
            </p:cNvSpPr>
            <p:nvPr/>
          </p:nvSpPr>
          <p:spPr bwMode="auto">
            <a:xfrm flipH="1">
              <a:off x="1200" y="2880"/>
              <a:ext cx="115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1" name="Line 10"/>
            <p:cNvSpPr>
              <a:spLocks noChangeShapeType="1"/>
            </p:cNvSpPr>
            <p:nvPr/>
          </p:nvSpPr>
          <p:spPr bwMode="auto">
            <a:xfrm>
              <a:off x="2304" y="2880"/>
              <a:ext cx="76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2" name="Line 11"/>
            <p:cNvSpPr>
              <a:spLocks noChangeShapeType="1"/>
            </p:cNvSpPr>
            <p:nvPr/>
          </p:nvSpPr>
          <p:spPr bwMode="auto">
            <a:xfrm flipH="1" flipV="1">
              <a:off x="2304" y="211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3" name="Freeform 13"/>
            <p:cNvSpPr>
              <a:spLocks/>
            </p:cNvSpPr>
            <p:nvPr/>
          </p:nvSpPr>
          <p:spPr bwMode="auto">
            <a:xfrm>
              <a:off x="1490" y="2352"/>
              <a:ext cx="1290" cy="941"/>
            </a:xfrm>
            <a:custGeom>
              <a:avLst/>
              <a:gdLst>
                <a:gd name="T0" fmla="*/ 0 w 1290"/>
                <a:gd name="T1" fmla="*/ 941 h 941"/>
                <a:gd name="T2" fmla="*/ 1290 w 1290"/>
                <a:gd name="T3" fmla="*/ 916 h 941"/>
                <a:gd name="T4" fmla="*/ 814 w 1290"/>
                <a:gd name="T5" fmla="*/ 0 h 941"/>
                <a:gd name="T6" fmla="*/ 0 w 1290"/>
                <a:gd name="T7" fmla="*/ 941 h 9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90"/>
                <a:gd name="T13" fmla="*/ 0 h 941"/>
                <a:gd name="T14" fmla="*/ 1290 w 1290"/>
                <a:gd name="T15" fmla="*/ 941 h 9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90" h="941">
                  <a:moveTo>
                    <a:pt x="0" y="941"/>
                  </a:moveTo>
                  <a:cubicBezTo>
                    <a:pt x="318" y="865"/>
                    <a:pt x="1218" y="916"/>
                    <a:pt x="1290" y="916"/>
                  </a:cubicBezTo>
                  <a:lnTo>
                    <a:pt x="814" y="0"/>
                  </a:lnTo>
                  <a:lnTo>
                    <a:pt x="0" y="941"/>
                  </a:lnTo>
                  <a:close/>
                </a:path>
              </a:pathLst>
            </a:custGeom>
            <a:solidFill>
              <a:srgbClr val="99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4" name="Line 14"/>
            <p:cNvSpPr>
              <a:spLocks noChangeShapeType="1"/>
            </p:cNvSpPr>
            <p:nvPr/>
          </p:nvSpPr>
          <p:spPr bwMode="auto">
            <a:xfrm>
              <a:off x="2304" y="240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5" name="Line 15"/>
            <p:cNvSpPr>
              <a:spLocks noChangeShapeType="1"/>
            </p:cNvSpPr>
            <p:nvPr/>
          </p:nvSpPr>
          <p:spPr bwMode="auto">
            <a:xfrm flipV="1">
              <a:off x="1488" y="2880"/>
              <a:ext cx="81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6" name="Line 17"/>
            <p:cNvSpPr>
              <a:spLocks noChangeShapeType="1"/>
            </p:cNvSpPr>
            <p:nvPr/>
          </p:nvSpPr>
          <p:spPr bwMode="auto">
            <a:xfrm flipH="1" flipV="1">
              <a:off x="2304" y="2880"/>
              <a:ext cx="48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7" name="Text Box 18"/>
            <p:cNvSpPr txBox="1">
              <a:spLocks noChangeArrowheads="1"/>
            </p:cNvSpPr>
            <p:nvPr/>
          </p:nvSpPr>
          <p:spPr bwMode="auto">
            <a:xfrm>
              <a:off x="1238" y="340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x</a:t>
              </a:r>
            </a:p>
          </p:txBody>
        </p:sp>
        <p:sp>
          <p:nvSpPr>
            <p:cNvPr id="24598" name="Text Box 19"/>
            <p:cNvSpPr txBox="1">
              <a:spLocks noChangeArrowheads="1"/>
            </p:cNvSpPr>
            <p:nvPr/>
          </p:nvSpPr>
          <p:spPr bwMode="auto">
            <a:xfrm>
              <a:off x="2784" y="3408"/>
              <a:ext cx="2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y</a:t>
              </a:r>
            </a:p>
          </p:txBody>
        </p:sp>
        <p:sp>
          <p:nvSpPr>
            <p:cNvPr id="24599" name="Text Box 20"/>
            <p:cNvSpPr txBox="1">
              <a:spLocks noChangeArrowheads="1"/>
            </p:cNvSpPr>
            <p:nvPr/>
          </p:nvSpPr>
          <p:spPr bwMode="auto">
            <a:xfrm>
              <a:off x="2352" y="1968"/>
              <a:ext cx="20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z</a:t>
              </a:r>
            </a:p>
          </p:txBody>
        </p:sp>
      </p:grpSp>
      <p:graphicFrame>
        <p:nvGraphicFramePr>
          <p:cNvPr id="28694" name="Object 22"/>
          <p:cNvGraphicFramePr>
            <a:graphicFrameLocks noChangeAspect="1"/>
          </p:cNvGraphicFramePr>
          <p:nvPr/>
        </p:nvGraphicFramePr>
        <p:xfrm>
          <a:off x="4419600" y="2819400"/>
          <a:ext cx="25146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2" name="Equation" r:id="rId3" imgW="43044480" imgH="15430680" progId="Equation.3">
                  <p:embed/>
                </p:oleObj>
              </mc:Choice>
              <mc:Fallback>
                <p:oleObj name="Equation" r:id="rId3" imgW="43044480" imgH="1543068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819400"/>
                        <a:ext cx="25146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5" name="Text Box 23"/>
          <p:cNvSpPr txBox="1">
            <a:spLocks noChangeArrowheads="1"/>
          </p:cNvSpPr>
          <p:nvPr/>
        </p:nvSpPr>
        <p:spPr bwMode="auto">
          <a:xfrm>
            <a:off x="3810000" y="3657600"/>
            <a:ext cx="3041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故所得立体体积为</a:t>
            </a:r>
          </a:p>
        </p:txBody>
      </p:sp>
      <p:graphicFrame>
        <p:nvGraphicFramePr>
          <p:cNvPr id="28696" name="Object 24"/>
          <p:cNvGraphicFramePr>
            <a:graphicFrameLocks noChangeAspect="1"/>
          </p:cNvGraphicFramePr>
          <p:nvPr/>
        </p:nvGraphicFramePr>
        <p:xfrm>
          <a:off x="3962400" y="4343400"/>
          <a:ext cx="312420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3" name="Equation" r:id="rId5" imgW="1651000" imgH="482600" progId="Equation.3">
                  <p:embed/>
                </p:oleObj>
              </mc:Choice>
              <mc:Fallback>
                <p:oleObj name="Equation" r:id="rId5" imgW="1651000" imgH="4826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343400"/>
                        <a:ext cx="3124200" cy="912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7" name="Object 25"/>
          <p:cNvGraphicFramePr>
            <a:graphicFrameLocks noChangeAspect="1"/>
          </p:cNvGraphicFramePr>
          <p:nvPr/>
        </p:nvGraphicFramePr>
        <p:xfrm>
          <a:off x="7086600" y="4267200"/>
          <a:ext cx="118903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4" name="Equation" r:id="rId7" imgW="609600" imgH="508000" progId="Equation.3">
                  <p:embed/>
                </p:oleObj>
              </mc:Choice>
              <mc:Fallback>
                <p:oleObj name="Equation" r:id="rId7" imgW="609600" imgH="5080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267200"/>
                        <a:ext cx="1189038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8" name="Object 26"/>
          <p:cNvGraphicFramePr>
            <a:graphicFrameLocks noChangeAspect="1"/>
          </p:cNvGraphicFramePr>
          <p:nvPr/>
        </p:nvGraphicFramePr>
        <p:xfrm>
          <a:off x="3825875" y="5438775"/>
          <a:ext cx="38544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5" name="Equation" r:id="rId9" imgW="2032000" imgH="241300" progId="Equation.3">
                  <p:embed/>
                </p:oleObj>
              </mc:Choice>
              <mc:Fallback>
                <p:oleObj name="Equation" r:id="rId9" imgW="2032000" imgH="24130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75" y="5438775"/>
                        <a:ext cx="38544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9" name="Text Box 27"/>
          <p:cNvSpPr txBox="1">
            <a:spLocks noChangeArrowheads="1"/>
          </p:cNvSpPr>
          <p:nvPr/>
        </p:nvSpPr>
        <p:spPr bwMode="auto">
          <a:xfrm>
            <a:off x="1828800" y="6013450"/>
            <a:ext cx="51958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故所求方程为 </a:t>
            </a:r>
            <a:r>
              <a:rPr lang="en-US" altLang="zh-CN"/>
              <a:t>3</a:t>
            </a:r>
            <a:r>
              <a:rPr lang="en-US" altLang="zh-CN" i="1"/>
              <a:t>x </a:t>
            </a:r>
            <a:r>
              <a:rPr lang="en-US" altLang="zh-CN"/>
              <a:t>+ </a:t>
            </a:r>
            <a:r>
              <a:rPr lang="en-US" altLang="zh-CN" i="1"/>
              <a:t>y </a:t>
            </a:r>
            <a:r>
              <a:rPr lang="en-US" altLang="zh-CN"/>
              <a:t>+3</a:t>
            </a:r>
            <a:r>
              <a:rPr lang="en-US" altLang="zh-CN" i="1"/>
              <a:t>z</a:t>
            </a:r>
            <a:r>
              <a:rPr lang="en-US" altLang="zh-CN"/>
              <a:t> </a:t>
            </a:r>
            <a:r>
              <a:rPr lang="en-US" altLang="zh-CN">
                <a:sym typeface="Symbol" pitchFamily="18" charset="2"/>
              </a:rPr>
              <a:t></a:t>
            </a:r>
            <a:r>
              <a:rPr lang="en-US" altLang="zh-CN"/>
              <a:t> 6 = 0.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autoUpdateAnimBg="0"/>
      <p:bldP spid="28678" grpId="0" autoUpdateAnimBg="0"/>
      <p:bldP spid="28679" grpId="0" autoUpdateAnimBg="0"/>
      <p:bldP spid="28695" grpId="0" autoUpdateAnimBg="0"/>
      <p:bldP spid="28699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150"/>
            <a:ext cx="609600" cy="533400"/>
          </a:xfrm>
        </p:spPr>
        <p:txBody>
          <a:bodyPr/>
          <a:lstStyle/>
          <a:p>
            <a:pPr eaLnBrk="1" hangingPunct="1"/>
            <a:r>
              <a:rPr lang="en-US" altLang="zh-CN" sz="2800" b="1" smtClean="0"/>
              <a:t>5.</a:t>
            </a:r>
          </a:p>
        </p:txBody>
      </p:sp>
      <p:sp>
        <p:nvSpPr>
          <p:cNvPr id="25607" name="Text Box 4"/>
          <p:cNvSpPr txBox="1">
            <a:spLocks noChangeArrowheads="1"/>
          </p:cNvSpPr>
          <p:nvPr/>
        </p:nvSpPr>
        <p:spPr bwMode="auto">
          <a:xfrm>
            <a:off x="1219200" y="685800"/>
            <a:ext cx="3000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求过 </a:t>
            </a:r>
            <a:r>
              <a:rPr lang="en-US" altLang="zh-CN" i="1"/>
              <a:t>z </a:t>
            </a:r>
            <a:r>
              <a:rPr lang="zh-CN" altLang="en-US"/>
              <a:t>轴且与平面</a:t>
            </a:r>
          </a:p>
        </p:txBody>
      </p:sp>
      <p:graphicFrame>
        <p:nvGraphicFramePr>
          <p:cNvPr id="25602" name="Object 5"/>
          <p:cNvGraphicFramePr>
            <a:graphicFrameLocks noChangeAspect="1"/>
          </p:cNvGraphicFramePr>
          <p:nvPr/>
        </p:nvGraphicFramePr>
        <p:xfrm>
          <a:off x="4206875" y="457200"/>
          <a:ext cx="446405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6" name="Equation" r:id="rId3" imgW="57261600" imgH="12992040" progId="Equation.3">
                  <p:embed/>
                </p:oleObj>
              </mc:Choice>
              <mc:Fallback>
                <p:oleObj name="Equation" r:id="rId3" imgW="57261600" imgH="1299204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875" y="457200"/>
                        <a:ext cx="4464050" cy="1012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Text Box 6"/>
          <p:cNvSpPr txBox="1">
            <a:spLocks noChangeArrowheads="1"/>
          </p:cNvSpPr>
          <p:nvPr/>
        </p:nvSpPr>
        <p:spPr bwMode="auto">
          <a:xfrm>
            <a:off x="685800" y="1295400"/>
            <a:ext cx="2416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角的平面方程</a:t>
            </a:r>
            <a:r>
              <a:rPr lang="en-US" altLang="zh-CN"/>
              <a:t>.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517525" y="2047875"/>
            <a:ext cx="66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1660525" y="2124075"/>
            <a:ext cx="67976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设所求平面的方程为 </a:t>
            </a:r>
            <a:r>
              <a:rPr lang="en-US" altLang="zh-CN" i="1"/>
              <a:t>A x+ B y + C z +D = </a:t>
            </a:r>
            <a:r>
              <a:rPr lang="en-US" altLang="zh-CN"/>
              <a:t>0</a:t>
            </a: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609600" y="3505200"/>
            <a:ext cx="1970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又由题意知</a:t>
            </a:r>
          </a:p>
        </p:txBody>
      </p:sp>
      <p:graphicFrame>
        <p:nvGraphicFramePr>
          <p:cNvPr id="29707" name="Object 11"/>
          <p:cNvGraphicFramePr>
            <a:graphicFrameLocks noChangeAspect="1"/>
          </p:cNvGraphicFramePr>
          <p:nvPr/>
        </p:nvGraphicFramePr>
        <p:xfrm>
          <a:off x="2667000" y="3505200"/>
          <a:ext cx="2514600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7" name="Equation" r:id="rId5" imgW="1079032" imgH="444307" progId="Equation.3">
                  <p:embed/>
                </p:oleObj>
              </mc:Choice>
              <mc:Fallback>
                <p:oleObj name="Equation" r:id="rId5" imgW="1079032" imgH="444307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505200"/>
                        <a:ext cx="2514600" cy="1033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8" name="Object 12"/>
          <p:cNvGraphicFramePr>
            <a:graphicFrameLocks noChangeAspect="1"/>
          </p:cNvGraphicFramePr>
          <p:nvPr/>
        </p:nvGraphicFramePr>
        <p:xfrm>
          <a:off x="1095375" y="4733925"/>
          <a:ext cx="41624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8" name="Equation" r:id="rId7" imgW="2171700" imgH="241300" progId="Equation.3">
                  <p:embed/>
                </p:oleObj>
              </mc:Choice>
              <mc:Fallback>
                <p:oleObj name="Equation" r:id="rId7" imgW="2171700" imgH="2413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75" y="4733925"/>
                        <a:ext cx="4162425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838200" y="2819400"/>
            <a:ext cx="5057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因所求平面过 </a:t>
            </a:r>
            <a:r>
              <a:rPr lang="en-US" altLang="zh-CN" i="1"/>
              <a:t>z </a:t>
            </a:r>
            <a:r>
              <a:rPr lang="zh-CN" altLang="en-US"/>
              <a:t>轴故 </a:t>
            </a:r>
            <a:r>
              <a:rPr lang="en-US" altLang="zh-CN" i="1"/>
              <a:t>C = D </a:t>
            </a:r>
            <a:r>
              <a:rPr lang="en-US" altLang="zh-CN"/>
              <a:t>= 0 .</a:t>
            </a:r>
          </a:p>
        </p:txBody>
      </p:sp>
      <p:graphicFrame>
        <p:nvGraphicFramePr>
          <p:cNvPr id="29710" name="Object 14"/>
          <p:cNvGraphicFramePr>
            <a:graphicFrameLocks noChangeAspect="1"/>
          </p:cNvGraphicFramePr>
          <p:nvPr/>
        </p:nvGraphicFramePr>
        <p:xfrm>
          <a:off x="5334000" y="3490913"/>
          <a:ext cx="3276600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9" name="Equation" r:id="rId9" imgW="1790700" imgH="533400" progId="Equation.3">
                  <p:embed/>
                </p:oleObj>
              </mc:Choice>
              <mc:Fallback>
                <p:oleObj name="Equation" r:id="rId9" imgW="1790700" imgH="53340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490913"/>
                        <a:ext cx="3276600" cy="976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822325" y="5394325"/>
            <a:ext cx="6140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故所求平面为 </a:t>
            </a:r>
            <a:r>
              <a:rPr lang="en-US" altLang="zh-CN" i="1"/>
              <a:t>x </a:t>
            </a:r>
            <a:r>
              <a:rPr lang="en-US" altLang="zh-CN"/>
              <a:t>+ 3</a:t>
            </a:r>
            <a:r>
              <a:rPr lang="en-US" altLang="zh-CN" i="1"/>
              <a:t>y </a:t>
            </a:r>
            <a:r>
              <a:rPr lang="en-US" altLang="zh-CN"/>
              <a:t>= 0 </a:t>
            </a:r>
            <a:r>
              <a:rPr lang="zh-CN" altLang="en-US"/>
              <a:t>或 </a:t>
            </a:r>
            <a:r>
              <a:rPr lang="zh-CN" altLang="en-US">
                <a:sym typeface="Symbol" pitchFamily="18" charset="2"/>
              </a:rPr>
              <a:t></a:t>
            </a:r>
            <a:r>
              <a:rPr lang="en-US" altLang="zh-CN"/>
              <a:t>3</a:t>
            </a:r>
            <a:r>
              <a:rPr lang="en-US" altLang="zh-CN" i="1"/>
              <a:t>x </a:t>
            </a:r>
            <a:r>
              <a:rPr lang="en-US" altLang="zh-CN"/>
              <a:t>+ </a:t>
            </a:r>
            <a:r>
              <a:rPr lang="en-US" altLang="zh-CN" i="1"/>
              <a:t>y</a:t>
            </a:r>
            <a:r>
              <a:rPr lang="en-US" altLang="zh-CN"/>
              <a:t> = 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3" grpId="0" autoUpdateAnimBg="0"/>
      <p:bldP spid="29704" grpId="0" autoUpdateAnimBg="0"/>
      <p:bldP spid="29706" grpId="0" autoUpdateAnimBg="0"/>
      <p:bldP spid="29709" grpId="0" autoUpdateAnimBg="0"/>
      <p:bldP spid="29711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533400" cy="457200"/>
          </a:xfrm>
        </p:spPr>
        <p:txBody>
          <a:bodyPr/>
          <a:lstStyle/>
          <a:p>
            <a:pPr eaLnBrk="1" hangingPunct="1"/>
            <a:r>
              <a:rPr lang="en-US" altLang="zh-CN" sz="2800" b="1" smtClean="0"/>
              <a:t>6. </a:t>
            </a:r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5105400" y="4038600"/>
          <a:ext cx="2882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8" name="Equation" r:id="rId3" imgW="2882900" imgH="406400" progId="Equation.3">
                  <p:embed/>
                </p:oleObj>
              </mc:Choice>
              <mc:Fallback>
                <p:oleObj name="Equation" r:id="rId3" imgW="2882900" imgH="406400" progId="Equation.3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038600"/>
                        <a:ext cx="28829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5832475" y="5735638"/>
          <a:ext cx="28956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9" name="Equation" r:id="rId5" imgW="2895600" imgH="406400" progId="Equation.3">
                  <p:embed/>
                </p:oleObj>
              </mc:Choice>
              <mc:Fallback>
                <p:oleObj name="Equation" r:id="rId5" imgW="2895600" imgH="406400" progId="Equation.3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2475" y="5735638"/>
                        <a:ext cx="2895600" cy="404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6"/>
          <p:cNvGraphicFramePr>
            <a:graphicFrameLocks noChangeAspect="1"/>
          </p:cNvGraphicFramePr>
          <p:nvPr/>
        </p:nvGraphicFramePr>
        <p:xfrm>
          <a:off x="685800" y="573088"/>
          <a:ext cx="68580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0" name="Equation" r:id="rId7" imgW="3492500" imgH="533400" progId="Equation.3">
                  <p:embed/>
                </p:oleObj>
              </mc:Choice>
              <mc:Fallback>
                <p:oleObj name="Equation" r:id="rId7" imgW="3492500" imgH="533400" progId="Equation.3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73088"/>
                        <a:ext cx="6858000" cy="102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7"/>
          <p:cNvGraphicFramePr>
            <a:graphicFrameLocks noChangeAspect="1"/>
          </p:cNvGraphicFramePr>
          <p:nvPr/>
        </p:nvGraphicFramePr>
        <p:xfrm>
          <a:off x="1295400" y="1676400"/>
          <a:ext cx="5461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1" name="Equation" r:id="rId9" imgW="5461000" imgH="431800" progId="Equation.3">
                  <p:embed/>
                </p:oleObj>
              </mc:Choice>
              <mc:Fallback>
                <p:oleObj name="Equation" r:id="rId9" imgW="5461000" imgH="431800" progId="Equation.3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676400"/>
                        <a:ext cx="5461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8"/>
          <p:cNvGraphicFramePr>
            <a:graphicFrameLocks noChangeAspect="1"/>
          </p:cNvGraphicFramePr>
          <p:nvPr/>
        </p:nvGraphicFramePr>
        <p:xfrm>
          <a:off x="1295400" y="2235200"/>
          <a:ext cx="2819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2" name="Equation" r:id="rId11" imgW="2679700" imgH="431800" progId="Equation.3">
                  <p:embed/>
                </p:oleObj>
              </mc:Choice>
              <mc:Fallback>
                <p:oleObj name="Equation" r:id="rId11" imgW="2679700" imgH="431800" progId="Equation.3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235200"/>
                        <a:ext cx="2819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9"/>
          <p:cNvGraphicFramePr>
            <a:graphicFrameLocks noChangeAspect="1"/>
          </p:cNvGraphicFramePr>
          <p:nvPr/>
        </p:nvGraphicFramePr>
        <p:xfrm>
          <a:off x="944563" y="2743200"/>
          <a:ext cx="3903662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3" name="Equation" r:id="rId13" imgW="2094591" imgH="266584" progId="Equation.3">
                  <p:embed/>
                </p:oleObj>
              </mc:Choice>
              <mc:Fallback>
                <p:oleObj name="Equation" r:id="rId13" imgW="2094591" imgH="266584" progId="Equation.3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563" y="2743200"/>
                        <a:ext cx="3903662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0" name="Object 10"/>
          <p:cNvGraphicFramePr>
            <a:graphicFrameLocks noChangeAspect="1"/>
          </p:cNvGraphicFramePr>
          <p:nvPr/>
        </p:nvGraphicFramePr>
        <p:xfrm>
          <a:off x="609600" y="3395663"/>
          <a:ext cx="6477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4" name="Equation" r:id="rId15" imgW="5969000" imgH="444500" progId="Equation.3">
                  <p:embed/>
                </p:oleObj>
              </mc:Choice>
              <mc:Fallback>
                <p:oleObj name="Equation" r:id="rId15" imgW="5969000" imgH="444500" progId="Equation.3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395663"/>
                        <a:ext cx="64770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1" name="Object 11"/>
          <p:cNvGraphicFramePr>
            <a:graphicFrameLocks noChangeAspect="1"/>
          </p:cNvGraphicFramePr>
          <p:nvPr/>
        </p:nvGraphicFramePr>
        <p:xfrm>
          <a:off x="1077913" y="3970338"/>
          <a:ext cx="3721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5" name="Equation" r:id="rId17" imgW="3721100" imgH="419100" progId="Equation.3">
                  <p:embed/>
                </p:oleObj>
              </mc:Choice>
              <mc:Fallback>
                <p:oleObj name="Equation" r:id="rId17" imgW="3721100" imgH="419100" progId="Equation.3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913" y="3970338"/>
                        <a:ext cx="37211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2" name="Object 12"/>
          <p:cNvGraphicFramePr>
            <a:graphicFrameLocks noChangeAspect="1"/>
          </p:cNvGraphicFramePr>
          <p:nvPr/>
        </p:nvGraphicFramePr>
        <p:xfrm>
          <a:off x="1300163" y="4521200"/>
          <a:ext cx="5435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6" name="公式" r:id="rId19" imgW="5435600" imgH="977900" progId="Equation.3">
                  <p:embed/>
                </p:oleObj>
              </mc:Choice>
              <mc:Fallback>
                <p:oleObj name="公式" r:id="rId19" imgW="5435600" imgH="977900" progId="Equation.3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4521200"/>
                        <a:ext cx="54356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3" name="Object 13"/>
          <p:cNvGraphicFramePr>
            <a:graphicFrameLocks noChangeAspect="1"/>
          </p:cNvGraphicFramePr>
          <p:nvPr/>
        </p:nvGraphicFramePr>
        <p:xfrm>
          <a:off x="590550" y="5470525"/>
          <a:ext cx="5143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7" name="Equation" r:id="rId21" imgW="5143500" imgH="838200" progId="Equation.3">
                  <p:embed/>
                </p:oleObj>
              </mc:Choice>
              <mc:Fallback>
                <p:oleObj name="Equation" r:id="rId21" imgW="5143500" imgH="838200" progId="Equation.3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5470525"/>
                        <a:ext cx="51435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533400" y="1614488"/>
            <a:ext cx="1143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解：</a:t>
            </a:r>
          </a:p>
        </p:txBody>
      </p:sp>
      <p:graphicFrame>
        <p:nvGraphicFramePr>
          <p:cNvPr id="30736" name="Object 16"/>
          <p:cNvGraphicFramePr>
            <a:graphicFrameLocks noChangeAspect="1"/>
          </p:cNvGraphicFramePr>
          <p:nvPr/>
        </p:nvGraphicFramePr>
        <p:xfrm>
          <a:off x="4191000" y="2279650"/>
          <a:ext cx="1701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8" name="Equation" r:id="rId23" imgW="1701800" imgH="419100" progId="Equation.3">
                  <p:embed/>
                </p:oleObj>
              </mc:Choice>
              <mc:Fallback>
                <p:oleObj name="Equation" r:id="rId23" imgW="1701800" imgH="419100" progId="Equation.3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279650"/>
                        <a:ext cx="17018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7" name="Object 17"/>
          <p:cNvGraphicFramePr>
            <a:graphicFrameLocks noChangeAspect="1"/>
          </p:cNvGraphicFramePr>
          <p:nvPr/>
        </p:nvGraphicFramePr>
        <p:xfrm>
          <a:off x="5029200" y="2825750"/>
          <a:ext cx="3429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9" name="Equation" r:id="rId25" imgW="3429000" imgH="419100" progId="Equation.3">
                  <p:embed/>
                </p:oleObj>
              </mc:Choice>
              <mc:Fallback>
                <p:oleObj name="Equation" r:id="rId25" imgW="3429000" imgH="419100" progId="Equation.3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825750"/>
                        <a:ext cx="34290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5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447800"/>
            <a:ext cx="1433513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另解：</a:t>
            </a:r>
            <a:r>
              <a:rPr lang="zh-CN" altLang="en-US" sz="2800" b="1" smtClean="0"/>
              <a:t>  </a:t>
            </a:r>
            <a:r>
              <a:rPr lang="zh-CN" altLang="en-US" smtClean="0"/>
              <a:t> 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685800" y="2133600"/>
            <a:ext cx="8001000" cy="205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/>
              <a:t>       </a:t>
            </a:r>
            <a:r>
              <a:rPr lang="zh-CN" altLang="en-US"/>
              <a:t>所求平面过原点及</a:t>
            </a:r>
            <a:r>
              <a:rPr lang="en-US" altLang="zh-CN"/>
              <a:t>( 6, </a:t>
            </a:r>
            <a:r>
              <a:rPr lang="en-US" altLang="zh-CN">
                <a:sym typeface="Symbol" pitchFamily="18" charset="2"/>
              </a:rPr>
              <a:t></a:t>
            </a:r>
            <a:r>
              <a:rPr lang="en-US" altLang="zh-CN"/>
              <a:t>3, 2), </a:t>
            </a:r>
            <a:r>
              <a:rPr lang="zh-CN" altLang="en-US"/>
              <a:t>故该平面的法向量垂直于连接这两点的向量， 又所求平面与已知平面 </a:t>
            </a:r>
            <a:r>
              <a:rPr lang="en-US" altLang="zh-CN"/>
              <a:t>4</a:t>
            </a:r>
            <a:r>
              <a:rPr lang="en-US" altLang="zh-CN" i="1"/>
              <a:t>x </a:t>
            </a:r>
            <a:r>
              <a:rPr lang="en-US" altLang="zh-CN">
                <a:sym typeface="Symbol" pitchFamily="18" charset="2"/>
              </a:rPr>
              <a:t></a:t>
            </a:r>
            <a:r>
              <a:rPr lang="en-US" altLang="zh-CN" i="1"/>
              <a:t> y + 2z = </a:t>
            </a:r>
            <a:r>
              <a:rPr lang="en-US" altLang="zh-CN"/>
              <a:t>8 </a:t>
            </a:r>
            <a:r>
              <a:rPr lang="zh-CN" altLang="en-US"/>
              <a:t>垂直，故所求平面的法向量还垂直于</a:t>
            </a:r>
            <a:r>
              <a:rPr lang="en-US" altLang="zh-CN"/>
              <a:t>( 4, </a:t>
            </a:r>
            <a:r>
              <a:rPr lang="en-US" altLang="zh-CN">
                <a:sym typeface="Symbol" pitchFamily="18" charset="2"/>
              </a:rPr>
              <a:t></a:t>
            </a:r>
            <a:r>
              <a:rPr lang="en-US" altLang="zh-CN"/>
              <a:t> 1, 2). 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3733800" y="3657600"/>
            <a:ext cx="1255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于是，</a:t>
            </a:r>
          </a:p>
        </p:txBody>
      </p:sp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1828800" y="4572000"/>
          <a:ext cx="38100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4" name="Equation" r:id="rId3" imgW="62948160" imgH="7709040" progId="Equation.3">
                  <p:embed/>
                </p:oleObj>
              </mc:Choice>
              <mc:Fallback>
                <p:oleObj name="Equation" r:id="rId3" imgW="62948160" imgH="770904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572000"/>
                        <a:ext cx="3810000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2133600" y="5334000"/>
          <a:ext cx="41910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5" name="Equation" r:id="rId5" imgW="69853680" imgH="7709040" progId="Equation.3">
                  <p:embed/>
                </p:oleObj>
              </mc:Choice>
              <mc:Fallback>
                <p:oleObj name="Equation" r:id="rId5" imgW="69853680" imgH="770904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334000"/>
                        <a:ext cx="41910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533400" y="5867400"/>
            <a:ext cx="447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由点法式方程得所求平面为</a:t>
            </a:r>
          </a:p>
        </p:txBody>
      </p:sp>
      <p:graphicFrame>
        <p:nvGraphicFramePr>
          <p:cNvPr id="31754" name="Object 10"/>
          <p:cNvGraphicFramePr>
            <a:graphicFrameLocks noChangeAspect="1"/>
          </p:cNvGraphicFramePr>
          <p:nvPr/>
        </p:nvGraphicFramePr>
        <p:xfrm>
          <a:off x="4953000" y="5943600"/>
          <a:ext cx="2667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6" name="Equation" r:id="rId7" imgW="43857000" imgH="7709040" progId="Equation.3">
                  <p:embed/>
                </p:oleObj>
              </mc:Choice>
              <mc:Fallback>
                <p:oleObj name="Equation" r:id="rId7" imgW="43857000" imgH="770904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943600"/>
                        <a:ext cx="2667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11"/>
          <p:cNvGraphicFramePr>
            <a:graphicFrameLocks noChangeAspect="1"/>
          </p:cNvGraphicFramePr>
          <p:nvPr/>
        </p:nvGraphicFramePr>
        <p:xfrm>
          <a:off x="990600" y="304800"/>
          <a:ext cx="68580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7" name="Equation" r:id="rId9" imgW="3492500" imgH="533400" progId="Equation.3">
                  <p:embed/>
                </p:oleObj>
              </mc:Choice>
              <mc:Fallback>
                <p:oleObj name="Equation" r:id="rId9" imgW="3492500" imgH="53340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04800"/>
                        <a:ext cx="6858000" cy="102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8" name="Line 12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autoUpdateAnimBg="0"/>
      <p:bldP spid="31749" grpId="0" autoUpdateAnimBg="0"/>
      <p:bldP spid="31753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FF9900"/>
                </a:solidFill>
                <a:ea typeface="楷体_GB2312" pitchFamily="49" charset="-122"/>
              </a:rPr>
              <a:t>作业</a:t>
            </a:r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593725" y="1577975"/>
            <a:ext cx="8226425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5400" dirty="0" smtClean="0"/>
              <a:t>P</a:t>
            </a:r>
            <a:r>
              <a:rPr lang="en-US" altLang="zh-CN" dirty="0" smtClean="0"/>
              <a:t>29-30</a:t>
            </a:r>
            <a:r>
              <a:rPr lang="en-US" altLang="zh-CN" sz="5400" dirty="0" smtClean="0"/>
              <a:t>      </a:t>
            </a:r>
            <a:endParaRPr lang="en-US" altLang="zh-CN" sz="5400" dirty="0"/>
          </a:p>
          <a:p>
            <a:endParaRPr lang="en-US" altLang="zh-CN" sz="5400" dirty="0"/>
          </a:p>
          <a:p>
            <a:r>
              <a:rPr lang="en-US" altLang="zh-CN" sz="5400" dirty="0"/>
              <a:t>     </a:t>
            </a:r>
            <a:r>
              <a:rPr lang="en-US" altLang="zh-CN" sz="5400" dirty="0" smtClean="0"/>
              <a:t>1          </a:t>
            </a:r>
            <a:r>
              <a:rPr lang="en-US" altLang="zh-CN" sz="5400" dirty="0"/>
              <a:t>2          3         5  </a:t>
            </a:r>
          </a:p>
          <a:p>
            <a:r>
              <a:rPr lang="en-US" altLang="zh-CN" sz="5400" dirty="0"/>
              <a:t>        </a:t>
            </a:r>
          </a:p>
          <a:p>
            <a:r>
              <a:rPr lang="en-US" altLang="zh-CN" sz="5400" dirty="0"/>
              <a:t>     </a:t>
            </a:r>
            <a:r>
              <a:rPr lang="en-US" altLang="zh-CN" sz="5400" dirty="0" smtClean="0"/>
              <a:t>6         </a:t>
            </a:r>
            <a:r>
              <a:rPr lang="en-US" altLang="zh-CN" sz="5400" dirty="0"/>
              <a:t>8/</a:t>
            </a:r>
            <a:r>
              <a:rPr lang="en-US" altLang="zh-CN" dirty="0"/>
              <a:t>(1)(3)</a:t>
            </a:r>
            <a:r>
              <a:rPr lang="en-US" altLang="zh-CN" sz="5400" dirty="0"/>
              <a:t>     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7" name="Group 1032"/>
          <p:cNvGrpSpPr>
            <a:grpSpLocks/>
          </p:cNvGrpSpPr>
          <p:nvPr/>
        </p:nvGrpSpPr>
        <p:grpSpPr bwMode="auto">
          <a:xfrm>
            <a:off x="381000" y="457200"/>
            <a:ext cx="3641725" cy="1657350"/>
            <a:chOff x="442" y="432"/>
            <a:chExt cx="2294" cy="1044"/>
          </a:xfrm>
        </p:grpSpPr>
        <p:sp>
          <p:nvSpPr>
            <p:cNvPr id="2069" name="Freeform 1026"/>
            <p:cNvSpPr>
              <a:spLocks/>
            </p:cNvSpPr>
            <p:nvPr/>
          </p:nvSpPr>
          <p:spPr bwMode="auto">
            <a:xfrm>
              <a:off x="442" y="918"/>
              <a:ext cx="1650" cy="558"/>
            </a:xfrm>
            <a:custGeom>
              <a:avLst/>
              <a:gdLst>
                <a:gd name="T0" fmla="*/ 729 w 2064"/>
                <a:gd name="T1" fmla="*/ 0 h 1056"/>
                <a:gd name="T2" fmla="*/ 0 w 2064"/>
                <a:gd name="T3" fmla="*/ 558 h 1056"/>
                <a:gd name="T4" fmla="*/ 959 w 2064"/>
                <a:gd name="T5" fmla="*/ 558 h 1056"/>
                <a:gd name="T6" fmla="*/ 1650 w 2064"/>
                <a:gd name="T7" fmla="*/ 0 h 1056"/>
                <a:gd name="T8" fmla="*/ 729 w 2064"/>
                <a:gd name="T9" fmla="*/ 0 h 10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4"/>
                <a:gd name="T16" fmla="*/ 0 h 1056"/>
                <a:gd name="T17" fmla="*/ 2064 w 2064"/>
                <a:gd name="T18" fmla="*/ 1056 h 10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4" h="1056">
                  <a:moveTo>
                    <a:pt x="912" y="0"/>
                  </a:moveTo>
                  <a:lnTo>
                    <a:pt x="0" y="1056"/>
                  </a:lnTo>
                  <a:lnTo>
                    <a:pt x="1200" y="1056"/>
                  </a:lnTo>
                  <a:lnTo>
                    <a:pt x="2064" y="0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0" name="Line 1027"/>
            <p:cNvSpPr>
              <a:spLocks noChangeShapeType="1"/>
            </p:cNvSpPr>
            <p:nvPr/>
          </p:nvSpPr>
          <p:spPr bwMode="auto">
            <a:xfrm flipV="1">
              <a:off x="1152" y="432"/>
              <a:ext cx="0" cy="672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55" name="Object 1028"/>
            <p:cNvGraphicFramePr>
              <a:graphicFrameLocks noChangeAspect="1"/>
            </p:cNvGraphicFramePr>
            <p:nvPr/>
          </p:nvGraphicFramePr>
          <p:xfrm>
            <a:off x="1296" y="480"/>
            <a:ext cx="144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7" name="Equation" r:id="rId3" imgW="30045960" imgH="6489720" progId="Equation.3">
                    <p:embed/>
                  </p:oleObj>
                </mc:Choice>
                <mc:Fallback>
                  <p:oleObj name="Equation" r:id="rId3" imgW="30045960" imgH="6489720" progId="Equation.3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480"/>
                          <a:ext cx="1440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71" name="Text Box 1030"/>
            <p:cNvSpPr txBox="1">
              <a:spLocks noChangeArrowheads="1"/>
            </p:cNvSpPr>
            <p:nvPr/>
          </p:nvSpPr>
          <p:spPr bwMode="auto">
            <a:xfrm>
              <a:off x="864" y="1104"/>
              <a:ext cx="58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dirty="0">
                  <a:ea typeface="宋体" pitchFamily="2" charset="-122"/>
                  <a:cs typeface="Times New Roman" pitchFamily="18" charset="0"/>
                </a:rPr>
                <a:t>•</a:t>
              </a:r>
              <a:r>
                <a:rPr lang="en-US" altLang="zh-CN" i="1" dirty="0">
                  <a:ea typeface="宋体" pitchFamily="2" charset="-122"/>
                  <a:cs typeface="Times New Roman" pitchFamily="18" charset="0"/>
                </a:rPr>
                <a:t> M</a:t>
              </a:r>
              <a:r>
                <a:rPr lang="en-US" altLang="zh-CN" baseline="-25000" dirty="0">
                  <a:ea typeface="宋体" pitchFamily="2" charset="-122"/>
                  <a:cs typeface="Times New Roman" pitchFamily="18" charset="0"/>
                </a:rPr>
                <a:t>0</a:t>
              </a:r>
              <a:endParaRPr lang="en-US" altLang="zh-CN" dirty="0">
                <a:ea typeface="宋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2056" name="Object 1031"/>
            <p:cNvGraphicFramePr>
              <a:graphicFrameLocks noChangeAspect="1"/>
            </p:cNvGraphicFramePr>
            <p:nvPr/>
          </p:nvGraphicFramePr>
          <p:xfrm>
            <a:off x="1344" y="1152"/>
            <a:ext cx="940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8" name="Equation" r:id="rId5" imgW="22328280" imgH="7302600" progId="Equation.3">
                    <p:embed/>
                  </p:oleObj>
                </mc:Choice>
                <mc:Fallback>
                  <p:oleObj name="Equation" r:id="rId5" imgW="22328280" imgH="7302600" progId="Equation.3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152"/>
                          <a:ext cx="940" cy="3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393" name="Object 1033"/>
          <p:cNvGraphicFramePr>
            <a:graphicFrameLocks noChangeAspect="1"/>
          </p:cNvGraphicFramePr>
          <p:nvPr/>
        </p:nvGraphicFramePr>
        <p:xfrm>
          <a:off x="4267200" y="655638"/>
          <a:ext cx="4265613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" name="Equation" r:id="rId7" imgW="52793280" imgH="19494360" progId="Equation.3">
                  <p:embed/>
                </p:oleObj>
              </mc:Choice>
              <mc:Fallback>
                <p:oleObj name="Equation" r:id="rId7" imgW="52793280" imgH="1949436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655638"/>
                        <a:ext cx="4265613" cy="149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4" name="Text Box 1034"/>
          <p:cNvSpPr txBox="1">
            <a:spLocks noChangeArrowheads="1"/>
          </p:cNvSpPr>
          <p:nvPr/>
        </p:nvSpPr>
        <p:spPr bwMode="auto">
          <a:xfrm>
            <a:off x="365125" y="2809875"/>
            <a:ext cx="749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解</a:t>
            </a:r>
            <a:r>
              <a:rPr lang="en-US" altLang="zh-CN"/>
              <a:t>: </a:t>
            </a:r>
          </a:p>
        </p:txBody>
      </p:sp>
      <p:sp>
        <p:nvSpPr>
          <p:cNvPr id="16395" name="Text Box 1035"/>
          <p:cNvSpPr txBox="1">
            <a:spLocks noChangeArrowheads="1"/>
          </p:cNvSpPr>
          <p:nvPr/>
        </p:nvSpPr>
        <p:spPr bwMode="auto">
          <a:xfrm>
            <a:off x="1143000" y="2819400"/>
            <a:ext cx="5314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设 </a:t>
            </a:r>
            <a:r>
              <a:rPr lang="en-US" altLang="zh-CN" i="1"/>
              <a:t>M </a:t>
            </a:r>
            <a:r>
              <a:rPr lang="en-US" altLang="zh-CN"/>
              <a:t>( 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/>
              <a:t>, </a:t>
            </a:r>
            <a:r>
              <a:rPr lang="en-US" altLang="zh-CN" i="1"/>
              <a:t>z </a:t>
            </a:r>
            <a:r>
              <a:rPr lang="en-US" altLang="zh-CN"/>
              <a:t>) </a:t>
            </a:r>
            <a:r>
              <a:rPr lang="zh-CN" altLang="en-US"/>
              <a:t>为平面上任意一点</a:t>
            </a:r>
            <a:r>
              <a:rPr lang="en-US" altLang="zh-CN"/>
              <a:t>.</a:t>
            </a:r>
          </a:p>
        </p:txBody>
      </p:sp>
      <p:sp>
        <p:nvSpPr>
          <p:cNvPr id="16397" name="Text Box 1037"/>
          <p:cNvSpPr txBox="1">
            <a:spLocks noChangeArrowheads="1"/>
          </p:cNvSpPr>
          <p:nvPr/>
        </p:nvSpPr>
        <p:spPr bwMode="auto">
          <a:xfrm>
            <a:off x="288925" y="3473450"/>
            <a:ext cx="1255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从而有</a:t>
            </a:r>
          </a:p>
        </p:txBody>
      </p:sp>
      <p:sp>
        <p:nvSpPr>
          <p:cNvPr id="16400" name="Text Box 1040"/>
          <p:cNvSpPr txBox="1">
            <a:spLocks noChangeArrowheads="1"/>
          </p:cNvSpPr>
          <p:nvPr/>
        </p:nvSpPr>
        <p:spPr bwMode="auto">
          <a:xfrm>
            <a:off x="365125" y="4235450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即</a:t>
            </a:r>
          </a:p>
        </p:txBody>
      </p:sp>
      <p:graphicFrame>
        <p:nvGraphicFramePr>
          <p:cNvPr id="16402" name="Object 1042"/>
          <p:cNvGraphicFramePr>
            <a:graphicFrameLocks noChangeAspect="1"/>
          </p:cNvGraphicFramePr>
          <p:nvPr/>
        </p:nvGraphicFramePr>
        <p:xfrm>
          <a:off x="1143000" y="4564063"/>
          <a:ext cx="54864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" name="Equation" r:id="rId9" imgW="74322000" imgH="7302600" progId="Equation.3">
                  <p:embed/>
                </p:oleObj>
              </mc:Choice>
              <mc:Fallback>
                <p:oleObj name="Equation" r:id="rId9" imgW="74322000" imgH="7302600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564063"/>
                        <a:ext cx="548640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3" name="Line 1043"/>
          <p:cNvSpPr>
            <a:spLocks noChangeShapeType="1"/>
          </p:cNvSpPr>
          <p:nvPr/>
        </p:nvSpPr>
        <p:spPr bwMode="auto">
          <a:xfrm>
            <a:off x="762000" y="5562600"/>
            <a:ext cx="1143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04" name="Text Box 1044"/>
          <p:cNvSpPr txBox="1">
            <a:spLocks noChangeArrowheads="1"/>
          </p:cNvSpPr>
          <p:nvPr/>
        </p:nvSpPr>
        <p:spPr bwMode="auto">
          <a:xfrm>
            <a:off x="2422525" y="5302250"/>
            <a:ext cx="3673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2"/>
                </a:solidFill>
              </a:rPr>
              <a:t>平面的点法式方程</a:t>
            </a:r>
          </a:p>
        </p:txBody>
      </p:sp>
      <p:grpSp>
        <p:nvGrpSpPr>
          <p:cNvPr id="3" name="Group 1047"/>
          <p:cNvGrpSpPr>
            <a:grpSpLocks/>
          </p:cNvGrpSpPr>
          <p:nvPr/>
        </p:nvGrpSpPr>
        <p:grpSpPr bwMode="auto">
          <a:xfrm>
            <a:off x="6477000" y="2819400"/>
            <a:ext cx="2127448" cy="522288"/>
            <a:chOff x="4080" y="1776"/>
            <a:chExt cx="1536" cy="329"/>
          </a:xfrm>
        </p:grpSpPr>
        <p:graphicFrame>
          <p:nvGraphicFramePr>
            <p:cNvPr id="2054" name="Object 1036"/>
            <p:cNvGraphicFramePr>
              <a:graphicFrameLocks noChangeAspect="1"/>
            </p:cNvGraphicFramePr>
            <p:nvPr/>
          </p:nvGraphicFramePr>
          <p:xfrm>
            <a:off x="4080" y="1801"/>
            <a:ext cx="1536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1" name="Equation" r:id="rId11" imgW="34920360" imgH="8115480" progId="Equation.3">
                    <p:embed/>
                  </p:oleObj>
                </mc:Choice>
                <mc:Fallback>
                  <p:oleObj name="Equation" r:id="rId11" imgW="34920360" imgH="8115480" progId="Equation.3">
                    <p:embed/>
                    <p:pic>
                      <p:nvPicPr>
                        <p:cNvPr id="0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1801"/>
                          <a:ext cx="1536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8" name="Line 1046"/>
            <p:cNvSpPr>
              <a:spLocks noChangeShapeType="1"/>
            </p:cNvSpPr>
            <p:nvPr/>
          </p:nvSpPr>
          <p:spPr bwMode="auto">
            <a:xfrm>
              <a:off x="4512" y="177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050"/>
          <p:cNvGrpSpPr>
            <a:grpSpLocks/>
          </p:cNvGrpSpPr>
          <p:nvPr/>
        </p:nvGrpSpPr>
        <p:grpSpPr bwMode="auto">
          <a:xfrm>
            <a:off x="1828800" y="1143000"/>
            <a:ext cx="1905000" cy="550863"/>
            <a:chOff x="1152" y="720"/>
            <a:chExt cx="1200" cy="347"/>
          </a:xfrm>
        </p:grpSpPr>
        <p:graphicFrame>
          <p:nvGraphicFramePr>
            <p:cNvPr id="2053" name="Object 1048"/>
            <p:cNvGraphicFramePr>
              <a:graphicFrameLocks noChangeAspect="1"/>
            </p:cNvGraphicFramePr>
            <p:nvPr/>
          </p:nvGraphicFramePr>
          <p:xfrm>
            <a:off x="1296" y="768"/>
            <a:ext cx="1056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2" name="Equation" r:id="rId13" imgW="27202680" imgH="7709040" progId="Equation.3">
                    <p:embed/>
                  </p:oleObj>
                </mc:Choice>
                <mc:Fallback>
                  <p:oleObj name="Equation" r:id="rId13" imgW="27202680" imgH="7709040" progId="Equation.3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768"/>
                          <a:ext cx="1056" cy="2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7" name="Text Box 1049"/>
            <p:cNvSpPr txBox="1">
              <a:spLocks noChangeArrowheads="1"/>
            </p:cNvSpPr>
            <p:nvPr/>
          </p:nvSpPr>
          <p:spPr bwMode="auto">
            <a:xfrm>
              <a:off x="1152" y="720"/>
              <a:ext cx="19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  <a:cs typeface="Times New Roman" pitchFamily="18" charset="0"/>
                </a:rPr>
                <a:t>•</a:t>
              </a:r>
            </a:p>
          </p:txBody>
        </p:sp>
      </p:grpSp>
      <p:sp>
        <p:nvSpPr>
          <p:cNvPr id="16411" name="Line 1051"/>
          <p:cNvSpPr>
            <a:spLocks noChangeShapeType="1"/>
          </p:cNvSpPr>
          <p:nvPr/>
        </p:nvSpPr>
        <p:spPr bwMode="auto">
          <a:xfrm flipV="1">
            <a:off x="1219200" y="1371600"/>
            <a:ext cx="762000" cy="3810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0" name="Object 1054"/>
          <p:cNvGraphicFramePr>
            <a:graphicFrameLocks noChangeAspect="1"/>
          </p:cNvGraphicFramePr>
          <p:nvPr/>
        </p:nvGraphicFramePr>
        <p:xfrm>
          <a:off x="1571625" y="3490913"/>
          <a:ext cx="564356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" name="公式" r:id="rId15" imgW="2336800" imgH="228600" progId="Equation.3">
                  <p:embed/>
                </p:oleObj>
              </mc:Choice>
              <mc:Fallback>
                <p:oleObj name="公式" r:id="rId15" imgW="2336800" imgH="228600" progId="Equation.3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3490913"/>
                        <a:ext cx="5643563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4" grpId="0" autoUpdateAnimBg="0"/>
      <p:bldP spid="16395" grpId="0" autoUpdateAnimBg="0"/>
      <p:bldP spid="16397" grpId="0" autoUpdateAnimBg="0"/>
      <p:bldP spid="16400" grpId="0" autoUpdateAnimBg="0"/>
      <p:bldP spid="16403" grpId="0" animBg="1"/>
      <p:bldP spid="16404" grpId="0" autoUpdateAnimBg="0"/>
      <p:bldP spid="164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11"/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9906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1.</a:t>
            </a:r>
            <a:endParaRPr lang="en-US" altLang="zh-CN" smtClean="0"/>
          </a:p>
        </p:txBody>
      </p:sp>
      <p:sp>
        <p:nvSpPr>
          <p:cNvPr id="5137" name="Text Box 17"/>
          <p:cNvSpPr txBox="1">
            <a:spLocks noChangeArrowheads="1"/>
          </p:cNvSpPr>
          <p:nvPr/>
        </p:nvSpPr>
        <p:spPr bwMode="auto">
          <a:xfrm>
            <a:off x="533400" y="1981200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graphicFrame>
        <p:nvGraphicFramePr>
          <p:cNvPr id="3074" name="Object 49"/>
          <p:cNvGraphicFramePr>
            <a:graphicFrameLocks noChangeAspect="1"/>
          </p:cNvGraphicFramePr>
          <p:nvPr/>
        </p:nvGraphicFramePr>
        <p:xfrm>
          <a:off x="990600" y="811213"/>
          <a:ext cx="7696200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Equation" r:id="rId3" imgW="3149600" imgH="406400" progId="Equation.3">
                  <p:embed/>
                </p:oleObj>
              </mc:Choice>
              <mc:Fallback>
                <p:oleObj name="Equation" r:id="rId3" imgW="3149600" imgH="40640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811213"/>
                        <a:ext cx="7696200" cy="950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0" name="Object 50"/>
          <p:cNvGraphicFramePr>
            <a:graphicFrameLocks noChangeAspect="1"/>
          </p:cNvGraphicFramePr>
          <p:nvPr/>
        </p:nvGraphicFramePr>
        <p:xfrm>
          <a:off x="1295400" y="2057400"/>
          <a:ext cx="6096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Equation" r:id="rId5" imgW="5778500" imgH="444500" progId="Equation.3">
                  <p:embed/>
                </p:oleObj>
              </mc:Choice>
              <mc:Fallback>
                <p:oleObj name="Equation" r:id="rId5" imgW="5778500" imgH="4445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057400"/>
                        <a:ext cx="60960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" name="Object 51"/>
          <p:cNvGraphicFramePr>
            <a:graphicFrameLocks noChangeAspect="1"/>
          </p:cNvGraphicFramePr>
          <p:nvPr/>
        </p:nvGraphicFramePr>
        <p:xfrm>
          <a:off x="1905000" y="2819400"/>
          <a:ext cx="3949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公式" r:id="rId7" imgW="3949700" imgH="393700" progId="Equation.3">
                  <p:embed/>
                </p:oleObj>
              </mc:Choice>
              <mc:Fallback>
                <p:oleObj name="公式" r:id="rId7" imgW="3949700" imgH="3937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819400"/>
                        <a:ext cx="3949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2" name="Object 52"/>
          <p:cNvGraphicFramePr>
            <a:graphicFrameLocks noChangeAspect="1"/>
          </p:cNvGraphicFramePr>
          <p:nvPr/>
        </p:nvGraphicFramePr>
        <p:xfrm>
          <a:off x="1752600" y="3505200"/>
          <a:ext cx="36576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Equation" r:id="rId9" imgW="1459866" imgH="203112" progId="Equation.3">
                  <p:embed/>
                </p:oleObj>
              </mc:Choice>
              <mc:Fallback>
                <p:oleObj name="Equation" r:id="rId9" imgW="1459866" imgH="203112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505200"/>
                        <a:ext cx="3657600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8" name="Rectangle 32"/>
          <p:cNvSpPr>
            <a:spLocks noChangeArrowheads="1"/>
          </p:cNvSpPr>
          <p:nvPr/>
        </p:nvSpPr>
        <p:spPr bwMode="auto">
          <a:xfrm>
            <a:off x="5943600" y="4724400"/>
            <a:ext cx="2438400" cy="6858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8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81000"/>
            <a:ext cx="4038600" cy="5334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latin typeface="楷体_GB2312" pitchFamily="49" charset="-122"/>
                <a:ea typeface="楷体_GB2312" pitchFamily="49" charset="-122"/>
              </a:rPr>
              <a:t>二、平面的一般方程</a:t>
            </a: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609600" y="1066800"/>
            <a:ext cx="327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>
                <a:latin typeface="楷体_GB2312" pitchFamily="49" charset="-122"/>
              </a:rPr>
              <a:t>三元一次方程</a:t>
            </a:r>
            <a:r>
              <a:rPr lang="zh-CN" altLang="en-US" b="0">
                <a:latin typeface="楷体_GB2312" pitchFamily="49" charset="-122"/>
              </a:rPr>
              <a:t> </a:t>
            </a:r>
          </a:p>
        </p:txBody>
      </p:sp>
      <p:graphicFrame>
        <p:nvGraphicFramePr>
          <p:cNvPr id="34817" name="Object 1025"/>
          <p:cNvGraphicFramePr>
            <a:graphicFrameLocks noChangeAspect="1"/>
          </p:cNvGraphicFramePr>
          <p:nvPr/>
        </p:nvGraphicFramePr>
        <p:xfrm>
          <a:off x="4876800" y="1600200"/>
          <a:ext cx="28384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7" name="Equation" r:id="rId3" imgW="39388680" imgH="7302600" progId="Equation.3">
                  <p:embed/>
                </p:oleObj>
              </mc:Choice>
              <mc:Fallback>
                <p:oleObj name="Equation" r:id="rId3" imgW="39388680" imgH="7302600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600200"/>
                        <a:ext cx="2838450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609600" y="2209800"/>
            <a:ext cx="34877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称为</a:t>
            </a:r>
            <a:r>
              <a:rPr lang="zh-CN" altLang="en-US">
                <a:solidFill>
                  <a:schemeClr val="tx2"/>
                </a:solidFill>
              </a:rPr>
              <a:t>平面的一般方程</a:t>
            </a:r>
            <a:r>
              <a:rPr lang="en-US" altLang="zh-CN"/>
              <a:t>.</a:t>
            </a:r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533400" y="2971800"/>
            <a:ext cx="447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可以证明该平面的法向量为</a:t>
            </a:r>
          </a:p>
        </p:txBody>
      </p:sp>
      <p:graphicFrame>
        <p:nvGraphicFramePr>
          <p:cNvPr id="34818" name="Object 1026"/>
          <p:cNvGraphicFramePr>
            <a:graphicFrameLocks noChangeAspect="1"/>
          </p:cNvGraphicFramePr>
          <p:nvPr/>
        </p:nvGraphicFramePr>
        <p:xfrm>
          <a:off x="4968875" y="3003550"/>
          <a:ext cx="2108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" name="Equation" r:id="rId5" imgW="27608760" imgH="6489720" progId="Equation.3">
                  <p:embed/>
                </p:oleObj>
              </mc:Choice>
              <mc:Fallback>
                <p:oleObj name="Equation" r:id="rId5" imgW="27608760" imgH="6489720" progId="Equation.3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75" y="3003550"/>
                        <a:ext cx="21082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81000" y="3581400"/>
            <a:ext cx="7924800" cy="519113"/>
            <a:chOff x="240" y="2256"/>
            <a:chExt cx="4992" cy="327"/>
          </a:xfrm>
        </p:grpSpPr>
        <p:sp>
          <p:nvSpPr>
            <p:cNvPr id="4122" name="Text Box 14"/>
            <p:cNvSpPr txBox="1">
              <a:spLocks noChangeArrowheads="1"/>
            </p:cNvSpPr>
            <p:nvPr/>
          </p:nvSpPr>
          <p:spPr bwMode="auto">
            <a:xfrm>
              <a:off x="240" y="2256"/>
              <a:ext cx="337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dirty="0"/>
                <a:t>事实上</a:t>
              </a:r>
              <a:r>
                <a:rPr lang="en-US" altLang="zh-CN" dirty="0"/>
                <a:t>, </a:t>
              </a:r>
              <a:r>
                <a:rPr lang="zh-CN" altLang="en-US" dirty="0"/>
                <a:t>任取该平面内两点</a:t>
              </a:r>
            </a:p>
          </p:txBody>
        </p:sp>
        <p:graphicFrame>
          <p:nvGraphicFramePr>
            <p:cNvPr id="4106" name="Object 1032"/>
            <p:cNvGraphicFramePr>
              <a:graphicFrameLocks noChangeAspect="1"/>
            </p:cNvGraphicFramePr>
            <p:nvPr/>
          </p:nvGraphicFramePr>
          <p:xfrm>
            <a:off x="2928" y="2304"/>
            <a:ext cx="2304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9" name="Equation" r:id="rId7" imgW="59698800" imgH="6896160" progId="Equation.3">
                    <p:embed/>
                  </p:oleObj>
                </mc:Choice>
                <mc:Fallback>
                  <p:oleObj name="Equation" r:id="rId7" imgW="59698800" imgH="6896160" progId="Equation.3">
                    <p:embed/>
                    <p:pic>
                      <p:nvPicPr>
                        <p:cNvPr id="0" name="Picture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304"/>
                          <a:ext cx="2304" cy="2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468313" y="4149725"/>
            <a:ext cx="4195762" cy="519113"/>
            <a:chOff x="278" y="2620"/>
            <a:chExt cx="2643" cy="327"/>
          </a:xfrm>
        </p:grpSpPr>
        <p:sp>
          <p:nvSpPr>
            <p:cNvPr id="4119" name="Text Box 17"/>
            <p:cNvSpPr txBox="1">
              <a:spLocks noChangeArrowheads="1"/>
            </p:cNvSpPr>
            <p:nvPr/>
          </p:nvSpPr>
          <p:spPr bwMode="auto">
            <a:xfrm>
              <a:off x="278" y="2620"/>
              <a:ext cx="21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则得平面内任意向量</a:t>
              </a:r>
            </a:p>
          </p:txBody>
        </p:sp>
        <p:grpSp>
          <p:nvGrpSpPr>
            <p:cNvPr id="4120" name="Group 20"/>
            <p:cNvGrpSpPr>
              <a:grpSpLocks/>
            </p:cNvGrpSpPr>
            <p:nvPr/>
          </p:nvGrpSpPr>
          <p:grpSpPr bwMode="auto">
            <a:xfrm>
              <a:off x="2358" y="2656"/>
              <a:ext cx="563" cy="274"/>
              <a:chOff x="2611" y="2896"/>
              <a:chExt cx="563" cy="274"/>
            </a:xfrm>
          </p:grpSpPr>
          <p:graphicFrame>
            <p:nvGraphicFramePr>
              <p:cNvPr id="4105" name="Object 103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82319162"/>
                  </p:ext>
                </p:extLst>
              </p:nvPr>
            </p:nvGraphicFramePr>
            <p:xfrm>
              <a:off x="2611" y="2896"/>
              <a:ext cx="563" cy="2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0" name="Equation" r:id="rId9" imgW="14204160" imgH="6896160" progId="Equation.3">
                      <p:embed/>
                    </p:oleObj>
                  </mc:Choice>
                  <mc:Fallback>
                    <p:oleObj name="Equation" r:id="rId9" imgW="14204160" imgH="6896160" progId="Equation.3">
                      <p:embed/>
                      <p:pic>
                        <p:nvPicPr>
                          <p:cNvPr id="0" name="Picture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11" y="2896"/>
                            <a:ext cx="563" cy="27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" name="Line 19"/>
              <p:cNvSpPr>
                <a:spLocks noChangeShapeType="1"/>
              </p:cNvSpPr>
              <p:nvPr/>
            </p:nvSpPr>
            <p:spPr bwMode="auto">
              <a:xfrm>
                <a:off x="2640" y="2905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118" name="Text Box 22"/>
          <p:cNvSpPr txBox="1">
            <a:spLocks noChangeArrowheads="1"/>
          </p:cNvSpPr>
          <p:nvPr/>
        </p:nvSpPr>
        <p:spPr bwMode="auto">
          <a:xfrm>
            <a:off x="4657725" y="4152900"/>
            <a:ext cx="1073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, </a:t>
            </a:r>
            <a:r>
              <a:rPr lang="zh-CN" altLang="en-US" dirty="0"/>
              <a:t>且有</a:t>
            </a:r>
          </a:p>
        </p:txBody>
      </p:sp>
      <p:sp>
        <p:nvSpPr>
          <p:cNvPr id="4121" name="Text Box 25"/>
          <p:cNvSpPr txBox="1">
            <a:spLocks noChangeArrowheads="1"/>
          </p:cNvSpPr>
          <p:nvPr/>
        </p:nvSpPr>
        <p:spPr bwMode="auto">
          <a:xfrm>
            <a:off x="517525" y="575945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从而</a:t>
            </a:r>
          </a:p>
        </p:txBody>
      </p: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6080125" y="4768850"/>
            <a:ext cx="2073275" cy="569913"/>
            <a:chOff x="3830" y="3004"/>
            <a:chExt cx="1306" cy="359"/>
          </a:xfrm>
        </p:grpSpPr>
        <p:sp>
          <p:nvSpPr>
            <p:cNvPr id="4117" name="Text Box 28"/>
            <p:cNvSpPr txBox="1">
              <a:spLocks noChangeArrowheads="1"/>
            </p:cNvSpPr>
            <p:nvPr/>
          </p:nvSpPr>
          <p:spPr bwMode="auto">
            <a:xfrm>
              <a:off x="3830" y="3004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即</a:t>
              </a:r>
            </a:p>
          </p:txBody>
        </p:sp>
        <p:graphicFrame>
          <p:nvGraphicFramePr>
            <p:cNvPr id="6" name="Object 1030"/>
            <p:cNvGraphicFramePr>
              <a:graphicFrameLocks noChangeAspect="1"/>
            </p:cNvGraphicFramePr>
            <p:nvPr/>
          </p:nvGraphicFramePr>
          <p:xfrm>
            <a:off x="4176" y="3072"/>
            <a:ext cx="960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1" name="Equation" r:id="rId11" imgW="22734360" imgH="6896160" progId="Equation.3">
                    <p:embed/>
                  </p:oleObj>
                </mc:Choice>
                <mc:Fallback>
                  <p:oleObj name="Equation" r:id="rId11" imgW="22734360" imgH="6896160" progId="Equation.3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3072"/>
                          <a:ext cx="960" cy="2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Line 30"/>
            <p:cNvSpPr>
              <a:spLocks noChangeShapeType="1"/>
            </p:cNvSpPr>
            <p:nvPr/>
          </p:nvSpPr>
          <p:spPr bwMode="auto">
            <a:xfrm>
              <a:off x="4608" y="307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0" name="Object 1034"/>
          <p:cNvGraphicFramePr>
            <a:graphicFrameLocks noChangeAspect="1"/>
          </p:cNvGraphicFramePr>
          <p:nvPr/>
        </p:nvGraphicFramePr>
        <p:xfrm>
          <a:off x="1143000" y="1643063"/>
          <a:ext cx="3500438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" name="公式" r:id="rId13" imgW="1422400" imgH="203200" progId="Equation.3">
                  <p:embed/>
                </p:oleObj>
              </mc:Choice>
              <mc:Fallback>
                <p:oleObj name="公式" r:id="rId13" imgW="1422400" imgH="203200" progId="Equation.3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643063"/>
                        <a:ext cx="3500438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034"/>
          <p:cNvGraphicFramePr>
            <a:graphicFrameLocks noChangeAspect="1"/>
          </p:cNvGraphicFramePr>
          <p:nvPr/>
        </p:nvGraphicFramePr>
        <p:xfrm>
          <a:off x="1000125" y="4714875"/>
          <a:ext cx="387667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" name="公式" r:id="rId15" imgW="1574117" imgH="215806" progId="Equation.3">
                  <p:embed/>
                </p:oleObj>
              </mc:Choice>
              <mc:Fallback>
                <p:oleObj name="公式" r:id="rId15" imgW="1574117" imgH="215806" progId="Equation.3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4714875"/>
                        <a:ext cx="3876675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037"/>
          <p:cNvGraphicFramePr>
            <a:graphicFrameLocks noChangeAspect="1"/>
          </p:cNvGraphicFramePr>
          <p:nvPr/>
        </p:nvGraphicFramePr>
        <p:xfrm>
          <a:off x="928688" y="5286375"/>
          <a:ext cx="3938587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" name="公式" r:id="rId17" imgW="1600200" imgH="215900" progId="Equation.3">
                  <p:embed/>
                </p:oleObj>
              </mc:Choice>
              <mc:Fallback>
                <p:oleObj name="公式" r:id="rId17" imgW="1600200" imgH="215900" progId="Equation.3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5286375"/>
                        <a:ext cx="3938587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038"/>
          <p:cNvGraphicFramePr>
            <a:graphicFrameLocks noChangeAspect="1"/>
          </p:cNvGraphicFramePr>
          <p:nvPr/>
        </p:nvGraphicFramePr>
        <p:xfrm>
          <a:off x="1428750" y="5786438"/>
          <a:ext cx="618966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" name="公式" r:id="rId19" imgW="2514600" imgH="215900" progId="Equation.3">
                  <p:embed/>
                </p:oleObj>
              </mc:Choice>
              <mc:Fallback>
                <p:oleObj name="公式" r:id="rId19" imgW="2514600" imgH="215900" progId="Equation.3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5786438"/>
                        <a:ext cx="6189663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4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8" grpId="0" animBg="1"/>
      <p:bldP spid="4104" grpId="0" autoUpdateAnimBg="0"/>
      <p:bldP spid="4107" grpId="0" autoUpdateAnimBg="0"/>
      <p:bldP spid="4" grpId="0" autoUpdateAnimBg="0"/>
      <p:bldP spid="4118" grpId="0" autoUpdateAnimBg="0"/>
      <p:bldP spid="412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2057400" cy="5334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latin typeface="楷体_GB2312" pitchFamily="49" charset="-122"/>
                <a:ea typeface="楷体_GB2312" pitchFamily="49" charset="-122"/>
              </a:rPr>
              <a:t>特殊平面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457200" y="1143000"/>
            <a:ext cx="609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FFFF"/>
                </a:solidFill>
              </a:rPr>
              <a:t>• </a:t>
            </a:r>
            <a:r>
              <a:rPr lang="zh-CN" altLang="en-US">
                <a:latin typeface="楷体_GB2312" pitchFamily="49" charset="-122"/>
              </a:rPr>
              <a:t>当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 i="1">
                <a:ea typeface="宋体" pitchFamily="2" charset="-122"/>
              </a:rPr>
              <a:t>D</a:t>
            </a:r>
            <a:r>
              <a:rPr lang="en-US" altLang="zh-CN">
                <a:ea typeface="宋体" pitchFamily="2" charset="-122"/>
              </a:rPr>
              <a:t> = 0 </a:t>
            </a:r>
            <a:r>
              <a:rPr lang="zh-CN" altLang="en-US"/>
              <a:t>时</a:t>
            </a:r>
            <a:r>
              <a:rPr lang="en-US" altLang="zh-CN">
                <a:ea typeface="宋体" pitchFamily="2" charset="-122"/>
              </a:rPr>
              <a:t>,  </a:t>
            </a:r>
            <a:r>
              <a:rPr lang="en-US" altLang="zh-CN" i="1">
                <a:ea typeface="宋体" pitchFamily="2" charset="-122"/>
              </a:rPr>
              <a:t>A x </a:t>
            </a:r>
            <a:r>
              <a:rPr lang="en-US" altLang="zh-CN">
                <a:ea typeface="宋体" pitchFamily="2" charset="-122"/>
              </a:rPr>
              <a:t>+ </a:t>
            </a:r>
            <a:r>
              <a:rPr lang="en-US" altLang="zh-CN" i="1">
                <a:ea typeface="宋体" pitchFamily="2" charset="-122"/>
              </a:rPr>
              <a:t>B y </a:t>
            </a:r>
            <a:r>
              <a:rPr lang="en-US" altLang="zh-CN">
                <a:ea typeface="宋体" pitchFamily="2" charset="-122"/>
              </a:rPr>
              <a:t>+ </a:t>
            </a:r>
            <a:r>
              <a:rPr lang="en-US" altLang="zh-CN" i="1">
                <a:ea typeface="宋体" pitchFamily="2" charset="-122"/>
              </a:rPr>
              <a:t>C z </a:t>
            </a:r>
            <a:r>
              <a:rPr lang="en-US" altLang="zh-CN">
                <a:ea typeface="宋体" pitchFamily="2" charset="-122"/>
              </a:rPr>
              <a:t>= 0 </a:t>
            </a:r>
            <a:r>
              <a:rPr lang="zh-CN" altLang="en-US"/>
              <a:t>表示</a:t>
            </a:r>
            <a:r>
              <a:rPr lang="zh-CN" altLang="en-US">
                <a:ea typeface="宋体" pitchFamily="2" charset="-122"/>
              </a:rPr>
              <a:t> 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6324600" y="1143000"/>
            <a:ext cx="2819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通过原点</a:t>
            </a:r>
            <a:r>
              <a:rPr lang="zh-CN" altLang="en-US"/>
              <a:t>的平面</a:t>
            </a:r>
            <a:r>
              <a:rPr lang="en-US" altLang="zh-CN"/>
              <a:t>;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457200" y="1752600"/>
            <a:ext cx="6477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FFFF"/>
                </a:solidFill>
                <a:ea typeface="宋体" pitchFamily="2" charset="-122"/>
              </a:rPr>
              <a:t>•</a:t>
            </a:r>
            <a:r>
              <a:rPr lang="en-US" altLang="zh-CN">
                <a:solidFill>
                  <a:schemeClr val="tx2"/>
                </a:solidFill>
                <a:ea typeface="宋体" pitchFamily="2" charset="-122"/>
              </a:rPr>
              <a:t> </a:t>
            </a:r>
            <a:r>
              <a:rPr lang="zh-CN" altLang="en-US"/>
              <a:t>当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 i="1">
                <a:ea typeface="宋体" pitchFamily="2" charset="-122"/>
              </a:rPr>
              <a:t>A</a:t>
            </a:r>
            <a:r>
              <a:rPr lang="en-US" altLang="zh-CN">
                <a:ea typeface="宋体" pitchFamily="2" charset="-122"/>
              </a:rPr>
              <a:t> = 0 </a:t>
            </a:r>
            <a:r>
              <a:rPr lang="zh-CN" altLang="en-US"/>
              <a:t>时</a:t>
            </a:r>
            <a:r>
              <a:rPr lang="en-US" altLang="zh-CN">
                <a:ea typeface="宋体" pitchFamily="2" charset="-122"/>
              </a:rPr>
              <a:t>, </a:t>
            </a:r>
            <a:r>
              <a:rPr lang="en-US" altLang="zh-CN" i="1">
                <a:ea typeface="宋体" pitchFamily="2" charset="-122"/>
              </a:rPr>
              <a:t>B y </a:t>
            </a:r>
            <a:r>
              <a:rPr lang="en-US" altLang="zh-CN">
                <a:ea typeface="宋体" pitchFamily="2" charset="-122"/>
              </a:rPr>
              <a:t>+ </a:t>
            </a:r>
            <a:r>
              <a:rPr lang="en-US" altLang="zh-CN" i="1">
                <a:ea typeface="宋体" pitchFamily="2" charset="-122"/>
              </a:rPr>
              <a:t>C z </a:t>
            </a:r>
            <a:r>
              <a:rPr lang="en-US" altLang="zh-CN">
                <a:ea typeface="宋体" pitchFamily="2" charset="-122"/>
              </a:rPr>
              <a:t>+ </a:t>
            </a:r>
            <a:r>
              <a:rPr lang="en-US" altLang="zh-CN" i="1">
                <a:ea typeface="宋体" pitchFamily="2" charset="-122"/>
              </a:rPr>
              <a:t>D </a:t>
            </a:r>
            <a:r>
              <a:rPr lang="en-US" altLang="zh-CN">
                <a:ea typeface="宋体" pitchFamily="2" charset="-122"/>
              </a:rPr>
              <a:t>= 0 </a:t>
            </a:r>
            <a:r>
              <a:rPr lang="zh-CN" altLang="en-US"/>
              <a:t>的法向量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3305175" y="2274888"/>
            <a:ext cx="29543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平面</a:t>
            </a:r>
            <a:r>
              <a:rPr lang="zh-CN" altLang="en-US">
                <a:solidFill>
                  <a:schemeClr val="tx2"/>
                </a:solidFill>
              </a:rPr>
              <a:t>平行于</a:t>
            </a:r>
            <a:r>
              <a:rPr lang="zh-CN" altLang="en-US" i="1">
                <a:solidFill>
                  <a:schemeClr val="tx2"/>
                </a:solidFill>
              </a:rPr>
              <a:t> </a:t>
            </a:r>
            <a:r>
              <a:rPr lang="en-US" altLang="zh-CN" i="1">
                <a:solidFill>
                  <a:schemeClr val="tx2"/>
                </a:solidFill>
              </a:rPr>
              <a:t>x</a:t>
            </a: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zh-CN" altLang="en-US">
                <a:solidFill>
                  <a:schemeClr val="tx2"/>
                </a:solidFill>
              </a:rPr>
              <a:t>轴</a:t>
            </a:r>
            <a:r>
              <a:rPr lang="en-US" altLang="zh-CN"/>
              <a:t>;</a:t>
            </a: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714375" y="2754313"/>
            <a:ext cx="3810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宋体" pitchFamily="2" charset="-122"/>
              </a:rPr>
              <a:t>•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 i="1">
                <a:ea typeface="宋体" pitchFamily="2" charset="-122"/>
              </a:rPr>
              <a:t>A x +C z+D </a:t>
            </a:r>
            <a:r>
              <a:rPr lang="en-US" altLang="zh-CN">
                <a:ea typeface="宋体" pitchFamily="2" charset="-122"/>
              </a:rPr>
              <a:t>= 0 </a:t>
            </a:r>
            <a:r>
              <a:rPr lang="zh-CN" altLang="zh-CN"/>
              <a:t>表示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714375" y="3341688"/>
            <a:ext cx="37512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宋体" pitchFamily="2" charset="-122"/>
              </a:rPr>
              <a:t>•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 i="1">
                <a:ea typeface="宋体" pitchFamily="2" charset="-122"/>
              </a:rPr>
              <a:t>A x +B y+D </a:t>
            </a:r>
            <a:r>
              <a:rPr lang="en-US" altLang="zh-CN">
                <a:ea typeface="宋体" pitchFamily="2" charset="-122"/>
              </a:rPr>
              <a:t>= 0 </a:t>
            </a:r>
            <a:r>
              <a:rPr lang="zh-CN" altLang="en-US"/>
              <a:t>表示</a:t>
            </a:r>
            <a:endParaRPr lang="zh-CN" altLang="en-US">
              <a:ea typeface="仿宋_GB2312" pitchFamily="49" charset="-122"/>
            </a:endParaRPr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836613" y="5019675"/>
            <a:ext cx="32146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宋体" pitchFamily="2" charset="-122"/>
              </a:rPr>
              <a:t>• </a:t>
            </a:r>
            <a:r>
              <a:rPr lang="en-US" altLang="zh-CN" i="1">
                <a:ea typeface="宋体" pitchFamily="2" charset="-122"/>
              </a:rPr>
              <a:t>A x </a:t>
            </a:r>
            <a:r>
              <a:rPr lang="en-US" altLang="zh-CN">
                <a:ea typeface="宋体" pitchFamily="2" charset="-122"/>
              </a:rPr>
              <a:t>+ </a:t>
            </a:r>
            <a:r>
              <a:rPr lang="en-US" altLang="zh-CN" i="1">
                <a:ea typeface="宋体" pitchFamily="2" charset="-122"/>
              </a:rPr>
              <a:t>D </a:t>
            </a:r>
            <a:r>
              <a:rPr lang="en-US" altLang="zh-CN">
                <a:ea typeface="宋体" pitchFamily="2" charset="-122"/>
              </a:rPr>
              <a:t>=0 </a:t>
            </a:r>
            <a:r>
              <a:rPr lang="zh-CN" altLang="en-US"/>
              <a:t>表示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836613" y="5627688"/>
            <a:ext cx="2870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宋体" pitchFamily="2" charset="-122"/>
              </a:rPr>
              <a:t>•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 i="1">
                <a:ea typeface="宋体" pitchFamily="2" charset="-122"/>
              </a:rPr>
              <a:t>B y </a:t>
            </a:r>
            <a:r>
              <a:rPr lang="en-US" altLang="zh-CN">
                <a:ea typeface="宋体" pitchFamily="2" charset="-122"/>
              </a:rPr>
              <a:t>+ </a:t>
            </a:r>
            <a:r>
              <a:rPr lang="en-US" altLang="zh-CN" i="1">
                <a:ea typeface="宋体" pitchFamily="2" charset="-122"/>
              </a:rPr>
              <a:t>D </a:t>
            </a:r>
            <a:r>
              <a:rPr lang="en-US" altLang="zh-CN">
                <a:ea typeface="宋体" pitchFamily="2" charset="-122"/>
              </a:rPr>
              <a:t>=0 </a:t>
            </a:r>
            <a:r>
              <a:rPr lang="zh-CN" altLang="en-US"/>
              <a:t>表示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4038600" y="2743200"/>
            <a:ext cx="33067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平行于</a:t>
            </a:r>
            <a:r>
              <a:rPr lang="zh-CN" altLang="en-US">
                <a:solidFill>
                  <a:schemeClr val="tx2"/>
                </a:solidFill>
                <a:ea typeface="宋体" pitchFamily="2" charset="-122"/>
              </a:rPr>
              <a:t> </a:t>
            </a:r>
            <a:r>
              <a:rPr lang="en-US" altLang="zh-CN" i="1">
                <a:solidFill>
                  <a:schemeClr val="tx2"/>
                </a:solidFill>
                <a:ea typeface="宋体" pitchFamily="2" charset="-122"/>
              </a:rPr>
              <a:t>y</a:t>
            </a:r>
            <a:r>
              <a:rPr lang="en-US" altLang="zh-CN">
                <a:solidFill>
                  <a:schemeClr val="tx2"/>
                </a:solidFill>
                <a:ea typeface="宋体" pitchFamily="2" charset="-122"/>
              </a:rPr>
              <a:t> </a:t>
            </a:r>
            <a:r>
              <a:rPr lang="zh-CN" altLang="en-US">
                <a:solidFill>
                  <a:schemeClr val="tx2"/>
                </a:solidFill>
                <a:latin typeface="楷体_GB2312" pitchFamily="49" charset="-122"/>
              </a:rPr>
              <a:t>轴</a:t>
            </a:r>
            <a:r>
              <a:rPr lang="zh-CN" altLang="en-US">
                <a:latin typeface="楷体_GB2312" pitchFamily="49" charset="-122"/>
              </a:rPr>
              <a:t>的平面</a:t>
            </a:r>
            <a:r>
              <a:rPr lang="en-US" altLang="zh-CN">
                <a:ea typeface="仿宋_GB2312" pitchFamily="49" charset="-122"/>
              </a:rPr>
              <a:t>;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4067175" y="3341688"/>
            <a:ext cx="31718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平行于</a:t>
            </a:r>
            <a:r>
              <a:rPr lang="zh-CN" altLang="en-US">
                <a:solidFill>
                  <a:schemeClr val="tx2"/>
                </a:solidFill>
                <a:ea typeface="宋体" pitchFamily="2" charset="-122"/>
              </a:rPr>
              <a:t> </a:t>
            </a:r>
            <a:r>
              <a:rPr lang="en-US" altLang="zh-CN" i="1">
                <a:solidFill>
                  <a:schemeClr val="tx2"/>
                </a:solidFill>
                <a:ea typeface="宋体" pitchFamily="2" charset="-122"/>
              </a:rPr>
              <a:t>z</a:t>
            </a:r>
            <a:r>
              <a:rPr lang="en-US" altLang="zh-CN">
                <a:solidFill>
                  <a:schemeClr val="tx2"/>
                </a:solidFill>
                <a:ea typeface="宋体" pitchFamily="2" charset="-122"/>
              </a:rPr>
              <a:t> </a:t>
            </a:r>
            <a:r>
              <a:rPr lang="zh-CN" altLang="en-US">
                <a:solidFill>
                  <a:schemeClr val="tx2"/>
                </a:solidFill>
                <a:latin typeface="楷体_GB2312" pitchFamily="49" charset="-122"/>
              </a:rPr>
              <a:t>轴</a:t>
            </a:r>
            <a:r>
              <a:rPr lang="zh-CN" altLang="en-US">
                <a:latin typeface="楷体_GB2312" pitchFamily="49" charset="-122"/>
              </a:rPr>
              <a:t>的平面</a:t>
            </a:r>
            <a:r>
              <a:rPr lang="en-US" altLang="zh-CN">
                <a:ea typeface="仿宋_GB2312" pitchFamily="49" charset="-122"/>
              </a:rPr>
              <a:t>;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3657600" y="4495800"/>
            <a:ext cx="3714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平面</a:t>
            </a:r>
            <a:r>
              <a:rPr lang="zh-CN" altLang="en-US">
                <a:solidFill>
                  <a:schemeClr val="tx2"/>
                </a:solidFill>
              </a:rPr>
              <a:t>平行于 </a:t>
            </a:r>
            <a:r>
              <a:rPr lang="en-US" altLang="zh-CN" i="1">
                <a:solidFill>
                  <a:schemeClr val="tx2"/>
                </a:solidFill>
              </a:rPr>
              <a:t>xoy</a:t>
            </a: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zh-CN" altLang="en-US">
                <a:solidFill>
                  <a:schemeClr val="tx2"/>
                </a:solidFill>
              </a:rPr>
              <a:t>面</a:t>
            </a:r>
            <a:r>
              <a:rPr lang="en-US" altLang="zh-CN"/>
              <a:t>;</a:t>
            </a:r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3429000" y="5029200"/>
            <a:ext cx="3797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平行于 </a:t>
            </a:r>
            <a:r>
              <a:rPr lang="en-US" altLang="zh-CN" i="1">
                <a:solidFill>
                  <a:schemeClr val="tx2"/>
                </a:solidFill>
              </a:rPr>
              <a:t>yoz</a:t>
            </a:r>
            <a:r>
              <a:rPr lang="en-US" altLang="zh-CN">
                <a:solidFill>
                  <a:schemeClr val="tx2"/>
                </a:solidFill>
              </a:rPr>
              <a:t>  </a:t>
            </a:r>
            <a:r>
              <a:rPr lang="zh-CN" altLang="en-US">
                <a:solidFill>
                  <a:schemeClr val="tx2"/>
                </a:solidFill>
              </a:rPr>
              <a:t>面</a:t>
            </a:r>
            <a:r>
              <a:rPr lang="zh-CN" altLang="en-US"/>
              <a:t>的平面；</a:t>
            </a:r>
          </a:p>
        </p:txBody>
      </p:sp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3429000" y="5645150"/>
            <a:ext cx="38084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平行于 </a:t>
            </a:r>
            <a:r>
              <a:rPr lang="en-US" altLang="zh-CN" i="1">
                <a:solidFill>
                  <a:schemeClr val="tx2"/>
                </a:solidFill>
              </a:rPr>
              <a:t>zox</a:t>
            </a:r>
            <a:r>
              <a:rPr lang="en-US" altLang="zh-CN">
                <a:solidFill>
                  <a:schemeClr val="tx2"/>
                </a:solidFill>
              </a:rPr>
              <a:t>  </a:t>
            </a:r>
            <a:r>
              <a:rPr lang="zh-CN" altLang="en-US">
                <a:solidFill>
                  <a:schemeClr val="tx2"/>
                </a:solidFill>
              </a:rPr>
              <a:t>面</a:t>
            </a:r>
            <a:r>
              <a:rPr lang="zh-CN" altLang="en-US"/>
              <a:t>的平面</a:t>
            </a:r>
            <a:r>
              <a:rPr lang="en-US" altLang="zh-CN"/>
              <a:t>.</a:t>
            </a:r>
          </a:p>
        </p:txBody>
      </p:sp>
      <p:graphicFrame>
        <p:nvGraphicFramePr>
          <p:cNvPr id="18452" name="Object 20"/>
          <p:cNvGraphicFramePr>
            <a:graphicFrameLocks noChangeAspect="1"/>
          </p:cNvGraphicFramePr>
          <p:nvPr/>
        </p:nvGraphicFramePr>
        <p:xfrm>
          <a:off x="714375" y="2351088"/>
          <a:ext cx="19050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" name="Equation" r:id="rId3" imgW="27202680" imgH="6489720" progId="Equation.3">
                  <p:embed/>
                </p:oleObj>
              </mc:Choice>
              <mc:Fallback>
                <p:oleObj name="Equation" r:id="rId3" imgW="27202680" imgH="648972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2351088"/>
                        <a:ext cx="190500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7239000" y="1895475"/>
            <a:ext cx="1600200" cy="2128838"/>
            <a:chOff x="4560" y="1194"/>
            <a:chExt cx="1008" cy="1341"/>
          </a:xfrm>
        </p:grpSpPr>
        <p:sp>
          <p:nvSpPr>
            <p:cNvPr id="5144" name="Line 23"/>
            <p:cNvSpPr>
              <a:spLocks noChangeShapeType="1"/>
            </p:cNvSpPr>
            <p:nvPr/>
          </p:nvSpPr>
          <p:spPr bwMode="auto">
            <a:xfrm flipH="1">
              <a:off x="4560" y="1968"/>
              <a:ext cx="57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5" name="Line 24"/>
            <p:cNvSpPr>
              <a:spLocks noChangeShapeType="1"/>
            </p:cNvSpPr>
            <p:nvPr/>
          </p:nvSpPr>
          <p:spPr bwMode="auto">
            <a:xfrm>
              <a:off x="5136" y="1968"/>
              <a:ext cx="432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6" name="Line 25"/>
            <p:cNvSpPr>
              <a:spLocks noChangeShapeType="1"/>
            </p:cNvSpPr>
            <p:nvPr/>
          </p:nvSpPr>
          <p:spPr bwMode="auto">
            <a:xfrm flipV="1">
              <a:off x="5136" y="1248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7" name="Text Box 26"/>
            <p:cNvSpPr txBox="1">
              <a:spLocks noChangeArrowheads="1"/>
            </p:cNvSpPr>
            <p:nvPr/>
          </p:nvSpPr>
          <p:spPr bwMode="auto">
            <a:xfrm>
              <a:off x="4608" y="2208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x</a:t>
              </a:r>
            </a:p>
          </p:txBody>
        </p:sp>
        <p:sp>
          <p:nvSpPr>
            <p:cNvPr id="5148" name="Text Box 27"/>
            <p:cNvSpPr txBox="1">
              <a:spLocks noChangeArrowheads="1"/>
            </p:cNvSpPr>
            <p:nvPr/>
          </p:nvSpPr>
          <p:spPr bwMode="auto">
            <a:xfrm>
              <a:off x="5328" y="2208"/>
              <a:ext cx="215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y</a:t>
              </a:r>
            </a:p>
          </p:txBody>
        </p:sp>
        <p:sp>
          <p:nvSpPr>
            <p:cNvPr id="5149" name="Text Box 28"/>
            <p:cNvSpPr txBox="1">
              <a:spLocks noChangeArrowheads="1"/>
            </p:cNvSpPr>
            <p:nvPr/>
          </p:nvSpPr>
          <p:spPr bwMode="auto">
            <a:xfrm>
              <a:off x="5174" y="1194"/>
              <a:ext cx="2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z</a:t>
              </a:r>
            </a:p>
          </p:txBody>
        </p:sp>
        <p:sp>
          <p:nvSpPr>
            <p:cNvPr id="5150" name="Line 29"/>
            <p:cNvSpPr>
              <a:spLocks noChangeShapeType="1"/>
            </p:cNvSpPr>
            <p:nvPr/>
          </p:nvSpPr>
          <p:spPr bwMode="auto">
            <a:xfrm flipV="1">
              <a:off x="5232" y="1536"/>
              <a:ext cx="24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1" name="Line 31"/>
            <p:cNvSpPr>
              <a:spLocks noChangeShapeType="1"/>
            </p:cNvSpPr>
            <p:nvPr/>
          </p:nvSpPr>
          <p:spPr bwMode="auto">
            <a:xfrm flipV="1">
              <a:off x="5232" y="1680"/>
              <a:ext cx="288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2" name="Line 32"/>
            <p:cNvSpPr>
              <a:spLocks noChangeShapeType="1"/>
            </p:cNvSpPr>
            <p:nvPr/>
          </p:nvSpPr>
          <p:spPr bwMode="auto">
            <a:xfrm>
              <a:off x="5232" y="1776"/>
              <a:ext cx="288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8465" name="Object 33"/>
          <p:cNvGraphicFramePr>
            <a:graphicFrameLocks noChangeAspect="1"/>
          </p:cNvGraphicFramePr>
          <p:nvPr/>
        </p:nvGraphicFramePr>
        <p:xfrm>
          <a:off x="2466975" y="2274888"/>
          <a:ext cx="72390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name="Equation" r:id="rId5" imgW="9736200" imgH="7709040" progId="Equation.3">
                  <p:embed/>
                </p:oleObj>
              </mc:Choice>
              <mc:Fallback>
                <p:oleObj name="Equation" r:id="rId5" imgW="9736200" imgH="770904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6975" y="2274888"/>
                        <a:ext cx="723900" cy="573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6" name="Rectangle 34"/>
          <p:cNvSpPr>
            <a:spLocks noChangeArrowheads="1"/>
          </p:cNvSpPr>
          <p:nvPr/>
        </p:nvSpPr>
        <p:spPr bwMode="auto">
          <a:xfrm>
            <a:off x="457200" y="4038600"/>
            <a:ext cx="614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FFFF"/>
                </a:solidFill>
                <a:ea typeface="宋体" pitchFamily="2" charset="-122"/>
              </a:rPr>
              <a:t>• </a:t>
            </a:r>
            <a:r>
              <a:rPr lang="zh-CN" altLang="en-US"/>
              <a:t>当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 i="1">
                <a:ea typeface="宋体" pitchFamily="2" charset="-122"/>
              </a:rPr>
              <a:t>A</a:t>
            </a:r>
            <a:r>
              <a:rPr lang="en-US" altLang="zh-CN">
                <a:ea typeface="宋体" pitchFamily="2" charset="-122"/>
              </a:rPr>
              <a:t> = </a:t>
            </a:r>
            <a:r>
              <a:rPr lang="en-US" altLang="zh-CN" i="1">
                <a:ea typeface="宋体" pitchFamily="2" charset="-122"/>
              </a:rPr>
              <a:t>B </a:t>
            </a:r>
            <a:r>
              <a:rPr lang="en-US" altLang="zh-CN">
                <a:ea typeface="宋体" pitchFamily="2" charset="-122"/>
              </a:rPr>
              <a:t>= 0 </a:t>
            </a:r>
            <a:r>
              <a:rPr lang="zh-CN" altLang="en-US"/>
              <a:t>时</a:t>
            </a:r>
            <a:r>
              <a:rPr lang="en-US" altLang="zh-CN">
                <a:ea typeface="宋体" pitchFamily="2" charset="-122"/>
              </a:rPr>
              <a:t>,  </a:t>
            </a:r>
            <a:r>
              <a:rPr lang="en-US" altLang="zh-CN" i="1">
                <a:ea typeface="宋体" pitchFamily="2" charset="-122"/>
              </a:rPr>
              <a:t>C z </a:t>
            </a:r>
            <a:r>
              <a:rPr lang="en-US" altLang="zh-CN">
                <a:ea typeface="宋体" pitchFamily="2" charset="-122"/>
              </a:rPr>
              <a:t>+ </a:t>
            </a:r>
            <a:r>
              <a:rPr lang="en-US" altLang="zh-CN" i="1">
                <a:ea typeface="宋体" pitchFamily="2" charset="-122"/>
              </a:rPr>
              <a:t>D </a:t>
            </a:r>
            <a:r>
              <a:rPr lang="en-US" altLang="zh-CN">
                <a:ea typeface="宋体" pitchFamily="2" charset="-122"/>
              </a:rPr>
              <a:t>= 0 </a:t>
            </a:r>
            <a:r>
              <a:rPr lang="zh-CN" altLang="en-US"/>
              <a:t>的法向量</a:t>
            </a:r>
            <a:endParaRPr lang="zh-CN" altLang="en-US">
              <a:solidFill>
                <a:srgbClr val="00FFFF"/>
              </a:solidFill>
              <a:ea typeface="宋体" pitchFamily="2" charset="-122"/>
            </a:endParaRPr>
          </a:p>
        </p:txBody>
      </p:sp>
      <p:graphicFrame>
        <p:nvGraphicFramePr>
          <p:cNvPr id="18467" name="Object 35"/>
          <p:cNvGraphicFramePr>
            <a:graphicFrameLocks noChangeAspect="1"/>
          </p:cNvGraphicFramePr>
          <p:nvPr/>
        </p:nvGraphicFramePr>
        <p:xfrm>
          <a:off x="838200" y="4572000"/>
          <a:ext cx="18478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name="Equation" r:id="rId7" imgW="26390160" imgH="6489720" progId="Equation.3">
                  <p:embed/>
                </p:oleObj>
              </mc:Choice>
              <mc:Fallback>
                <p:oleObj name="Equation" r:id="rId7" imgW="26390160" imgH="648972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572000"/>
                        <a:ext cx="184785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8" name="Text Box 36"/>
          <p:cNvSpPr txBox="1">
            <a:spLocks noChangeArrowheads="1"/>
          </p:cNvSpPr>
          <p:nvPr/>
        </p:nvSpPr>
        <p:spPr bwMode="auto">
          <a:xfrm>
            <a:off x="2514600" y="4495800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2"/>
                </a:solidFill>
              </a:rPr>
              <a:t>// </a:t>
            </a:r>
            <a:r>
              <a:rPr lang="en-US" altLang="zh-CN" i="1">
                <a:solidFill>
                  <a:schemeClr val="tx2"/>
                </a:solidFill>
              </a:rPr>
              <a:t>z </a:t>
            </a:r>
            <a:r>
              <a:rPr lang="zh-CN" altLang="en-US">
                <a:solidFill>
                  <a:schemeClr val="tx2"/>
                </a:solidFill>
              </a:rPr>
              <a:t>轴</a:t>
            </a:r>
          </a:p>
        </p:txBody>
      </p:sp>
      <p:sp>
        <p:nvSpPr>
          <p:cNvPr id="18470" name="Line 38"/>
          <p:cNvSpPr>
            <a:spLocks noChangeShapeType="1"/>
          </p:cNvSpPr>
          <p:nvPr/>
        </p:nvSpPr>
        <p:spPr bwMode="auto">
          <a:xfrm flipV="1">
            <a:off x="7924800" y="2286000"/>
            <a:ext cx="0" cy="7620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125" name="Object 39"/>
          <p:cNvGraphicFramePr>
            <a:graphicFrameLocks noChangeAspect="1"/>
          </p:cNvGraphicFramePr>
          <p:nvPr/>
        </p:nvGraphicFramePr>
        <p:xfrm>
          <a:off x="2786063" y="285750"/>
          <a:ext cx="3500437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公式" r:id="rId9" imgW="1422400" imgH="203200" progId="Equation.3">
                  <p:embed/>
                </p:oleObj>
              </mc:Choice>
              <mc:Fallback>
                <p:oleObj name="公式" r:id="rId9" imgW="1422400" imgH="20320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285750"/>
                        <a:ext cx="3500437" cy="500063"/>
                      </a:xfrm>
                      <a:prstGeom prst="rect">
                        <a:avLst/>
                      </a:prstGeom>
                      <a:solidFill>
                        <a:srgbClr val="99CC00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autoUpdateAnimBg="0"/>
      <p:bldP spid="18438" grpId="0" autoUpdateAnimBg="0"/>
      <p:bldP spid="18439" grpId="0" autoUpdateAnimBg="0"/>
      <p:bldP spid="18440" grpId="0" autoUpdateAnimBg="0"/>
      <p:bldP spid="18441" grpId="0" autoUpdateAnimBg="0"/>
      <p:bldP spid="18442" grpId="0" autoUpdateAnimBg="0"/>
      <p:bldP spid="18444" grpId="0" autoUpdateAnimBg="0"/>
      <p:bldP spid="18445" grpId="0" autoUpdateAnimBg="0"/>
      <p:bldP spid="18446" grpId="0" autoUpdateAnimBg="0"/>
      <p:bldP spid="18447" grpId="0" autoUpdateAnimBg="0"/>
      <p:bldP spid="18448" grpId="0" autoUpdateAnimBg="0"/>
      <p:bldP spid="18449" grpId="0" autoUpdateAnimBg="0"/>
      <p:bldP spid="18450" grpId="0" autoUpdateAnimBg="0"/>
      <p:bldP spid="18466" grpId="0" autoUpdateAnimBg="0"/>
      <p:bldP spid="18468" grpId="0" autoUpdateAnimBg="0"/>
      <p:bldP spid="1847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0"/>
          <p:cNvGraphicFramePr>
            <a:graphicFrameLocks noChangeAspect="1"/>
          </p:cNvGraphicFramePr>
          <p:nvPr/>
        </p:nvGraphicFramePr>
        <p:xfrm>
          <a:off x="3886200" y="457200"/>
          <a:ext cx="36576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1" name="Equation" r:id="rId3" imgW="57667680" imgH="7709040" progId="Equation.3">
                  <p:embed/>
                </p:oleObj>
              </mc:Choice>
              <mc:Fallback>
                <p:oleObj name="Equation" r:id="rId3" imgW="57667680" imgH="770904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57200"/>
                        <a:ext cx="36576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1" name="Object 1"/>
          <p:cNvGraphicFramePr>
            <a:graphicFrameLocks noChangeAspect="1"/>
          </p:cNvGraphicFramePr>
          <p:nvPr/>
        </p:nvGraphicFramePr>
        <p:xfrm>
          <a:off x="762000" y="1143000"/>
          <a:ext cx="91440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2" name="Equation" r:id="rId5" imgW="469696" imgH="215806" progId="Equation.3">
                  <p:embed/>
                </p:oleObj>
              </mc:Choice>
              <mc:Fallback>
                <p:oleObj name="Equation" r:id="rId5" imgW="469696" imgH="215806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143000"/>
                        <a:ext cx="914400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1981200" y="1066800"/>
            <a:ext cx="1255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过原点</a:t>
            </a:r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762000" y="1649413"/>
          <a:ext cx="838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3" name="Equation" r:id="rId7" imgW="444114" imgH="215713" progId="Equation.3">
                  <p:embed/>
                </p:oleObj>
              </mc:Choice>
              <mc:Fallback>
                <p:oleObj name="Equation" r:id="rId7" imgW="444114" imgH="215713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49413"/>
                        <a:ext cx="8382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1981200" y="1600200"/>
            <a:ext cx="187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平行于</a:t>
            </a:r>
            <a:r>
              <a:rPr lang="en-US" altLang="zh-CN" i="1"/>
              <a:t>x </a:t>
            </a:r>
            <a:r>
              <a:rPr lang="zh-CN" altLang="en-US"/>
              <a:t>轴</a:t>
            </a:r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762000" y="2233613"/>
          <a:ext cx="914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4" name="Equation" r:id="rId9" imgW="457002" imgH="215806" progId="Equation.3">
                  <p:embed/>
                </p:oleObj>
              </mc:Choice>
              <mc:Fallback>
                <p:oleObj name="Equation" r:id="rId9" imgW="457002" imgH="215806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33613"/>
                        <a:ext cx="914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762000" y="2819400"/>
          <a:ext cx="914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" name="Equation" r:id="rId11" imgW="469696" imgH="215806" progId="Equation.3">
                  <p:embed/>
                </p:oleObj>
              </mc:Choice>
              <mc:Fallback>
                <p:oleObj name="Equation" r:id="rId11" imgW="469696" imgH="215806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819400"/>
                        <a:ext cx="9144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1981200" y="2209800"/>
            <a:ext cx="18589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平行于</a:t>
            </a:r>
            <a:r>
              <a:rPr lang="en-US" altLang="zh-CN" i="1"/>
              <a:t>y </a:t>
            </a:r>
            <a:r>
              <a:rPr lang="zh-CN" altLang="en-US"/>
              <a:t>轴</a:t>
            </a:r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1981200" y="2819400"/>
            <a:ext cx="18399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平行于</a:t>
            </a:r>
            <a:r>
              <a:rPr lang="en-US" altLang="zh-CN" i="1"/>
              <a:t>z </a:t>
            </a:r>
            <a:r>
              <a:rPr lang="zh-CN" altLang="en-US"/>
              <a:t>轴</a:t>
            </a:r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914400" y="3581400"/>
            <a:ext cx="1539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缺 </a:t>
            </a:r>
            <a:r>
              <a:rPr lang="en-US" altLang="zh-CN" i="1"/>
              <a:t>A</a:t>
            </a:r>
            <a:r>
              <a:rPr lang="en-US" altLang="zh-CN"/>
              <a:t>, </a:t>
            </a:r>
            <a:r>
              <a:rPr lang="en-US" altLang="zh-CN" i="1"/>
              <a:t>B </a:t>
            </a:r>
            <a:r>
              <a:rPr lang="en-US" altLang="zh-CN"/>
              <a:t>:</a:t>
            </a:r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2667000" y="3581400"/>
            <a:ext cx="444658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既平行于</a:t>
            </a:r>
            <a:r>
              <a:rPr lang="en-US" altLang="zh-CN" i="1"/>
              <a:t>x </a:t>
            </a:r>
            <a:r>
              <a:rPr lang="zh-CN" altLang="en-US"/>
              <a:t>轴又平行于</a:t>
            </a:r>
            <a:r>
              <a:rPr lang="en-US" altLang="zh-CN" i="1"/>
              <a:t>y </a:t>
            </a:r>
            <a:r>
              <a:rPr lang="zh-CN" altLang="en-US"/>
              <a:t>轴</a:t>
            </a:r>
            <a:r>
              <a:rPr lang="en-US" altLang="zh-CN"/>
              <a:t>, </a:t>
            </a:r>
          </a:p>
          <a:p>
            <a:r>
              <a:rPr lang="zh-CN" altLang="en-US"/>
              <a:t>故平行于</a:t>
            </a:r>
            <a:r>
              <a:rPr lang="en-US" altLang="zh-CN" i="1"/>
              <a:t>xOy </a:t>
            </a:r>
            <a:r>
              <a:rPr lang="zh-CN" altLang="en-US"/>
              <a:t>坐标面</a:t>
            </a:r>
            <a:r>
              <a:rPr lang="en-US" altLang="zh-CN"/>
              <a:t>.</a:t>
            </a:r>
          </a:p>
        </p:txBody>
      </p:sp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930275" y="4733925"/>
            <a:ext cx="14636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缺</a:t>
            </a:r>
            <a:r>
              <a:rPr lang="en-US" altLang="zh-CN" i="1"/>
              <a:t>A</a:t>
            </a:r>
            <a:r>
              <a:rPr lang="en-US" altLang="zh-CN"/>
              <a:t>, </a:t>
            </a:r>
            <a:r>
              <a:rPr lang="en-US" altLang="zh-CN" i="1"/>
              <a:t>D </a:t>
            </a:r>
            <a:r>
              <a:rPr lang="en-US" altLang="zh-CN"/>
              <a:t>:</a:t>
            </a:r>
          </a:p>
        </p:txBody>
      </p:sp>
      <p:sp>
        <p:nvSpPr>
          <p:cNvPr id="32784" name="Text Box 16"/>
          <p:cNvSpPr txBox="1">
            <a:spLocks noChangeArrowheads="1"/>
          </p:cNvSpPr>
          <p:nvPr/>
        </p:nvSpPr>
        <p:spPr bwMode="auto">
          <a:xfrm>
            <a:off x="2667000" y="4800600"/>
            <a:ext cx="41306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既过原点又平行于</a:t>
            </a:r>
            <a:r>
              <a:rPr lang="en-US" altLang="zh-CN" i="1"/>
              <a:t>x </a:t>
            </a:r>
            <a:r>
              <a:rPr lang="zh-CN" altLang="en-US"/>
              <a:t>轴</a:t>
            </a:r>
            <a:r>
              <a:rPr lang="en-US" altLang="zh-CN"/>
              <a:t>,</a:t>
            </a:r>
          </a:p>
          <a:p>
            <a:r>
              <a:rPr lang="zh-CN" altLang="en-US"/>
              <a:t>故过 </a:t>
            </a:r>
            <a:r>
              <a:rPr lang="en-US" altLang="zh-CN" i="1"/>
              <a:t>x </a:t>
            </a:r>
            <a:r>
              <a:rPr lang="zh-CN" altLang="en-US"/>
              <a:t>轴</a:t>
            </a:r>
            <a:r>
              <a:rPr lang="en-US" altLang="zh-CN"/>
              <a:t>.</a:t>
            </a:r>
          </a:p>
        </p:txBody>
      </p:sp>
      <p:sp>
        <p:nvSpPr>
          <p:cNvPr id="6159" name="Rectangle 17"/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2895600" cy="5334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latin typeface="楷体_GB2312" pitchFamily="49" charset="-122"/>
                <a:ea typeface="楷体_GB2312" pitchFamily="49" charset="-122"/>
              </a:rPr>
              <a:t>特殊平面小结</a:t>
            </a:r>
            <a:endParaRPr lang="zh-CN" altLang="en-US" smtClean="0"/>
          </a:p>
        </p:txBody>
      </p:sp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914400" y="5867400"/>
            <a:ext cx="170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FFFF"/>
                </a:solidFill>
              </a:rPr>
              <a:t>其余类推</a:t>
            </a:r>
            <a:r>
              <a:rPr lang="en-US" altLang="zh-CN">
                <a:solidFill>
                  <a:srgbClr val="00FFFF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4" grpId="0" autoUpdateAnimBg="0"/>
      <p:bldP spid="32776" grpId="0" autoUpdateAnimBg="0"/>
      <p:bldP spid="32779" grpId="0" autoUpdateAnimBg="0"/>
      <p:bldP spid="32780" grpId="0" autoUpdateAnimBg="0"/>
      <p:bldP spid="32781" grpId="0" autoUpdateAnimBg="0"/>
      <p:bldP spid="32782" grpId="0" autoUpdateAnimBg="0"/>
      <p:bldP spid="32783" grpId="0" autoUpdateAnimBg="0"/>
      <p:bldP spid="32784" grpId="0" autoUpdateAnimBg="0"/>
      <p:bldP spid="3278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10668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2.</a:t>
            </a:r>
          </a:p>
        </p:txBody>
      </p:sp>
      <p:graphicFrame>
        <p:nvGraphicFramePr>
          <p:cNvPr id="7170" name="Object 1024"/>
          <p:cNvGraphicFramePr>
            <a:graphicFrameLocks noChangeAspect="1"/>
          </p:cNvGraphicFramePr>
          <p:nvPr/>
        </p:nvGraphicFramePr>
        <p:xfrm>
          <a:off x="762000" y="495300"/>
          <a:ext cx="7239000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5" name="Equation" r:id="rId3" imgW="2819400" imgH="431800" progId="Equation.3">
                  <p:embed/>
                </p:oleObj>
              </mc:Choice>
              <mc:Fallback>
                <p:oleObj name="Equation" r:id="rId3" imgW="2819400" imgH="43180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95300"/>
                        <a:ext cx="7239000" cy="1027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517525" y="1666875"/>
            <a:ext cx="3784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解</a:t>
            </a:r>
            <a:r>
              <a:rPr lang="en-US" altLang="zh-CN"/>
              <a:t>:   </a:t>
            </a:r>
            <a:r>
              <a:rPr lang="zh-CN" altLang="en-US"/>
              <a:t>设所求平面方程为</a:t>
            </a:r>
          </a:p>
        </p:txBody>
      </p:sp>
      <p:graphicFrame>
        <p:nvGraphicFramePr>
          <p:cNvPr id="36865" name="Object 1025"/>
          <p:cNvGraphicFramePr>
            <a:graphicFrameLocks noChangeAspect="1"/>
          </p:cNvGraphicFramePr>
          <p:nvPr/>
        </p:nvGraphicFramePr>
        <p:xfrm>
          <a:off x="4343400" y="1717675"/>
          <a:ext cx="32004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" name="Equation" r:id="rId5" imgW="1358310" imgH="203112" progId="Equation.3">
                  <p:embed/>
                </p:oleObj>
              </mc:Choice>
              <mc:Fallback>
                <p:oleObj name="Equation" r:id="rId5" imgW="1358310" imgH="203112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717675"/>
                        <a:ext cx="3200400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898525" y="2330450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故</a:t>
            </a:r>
          </a:p>
        </p:txBody>
      </p:sp>
      <p:graphicFrame>
        <p:nvGraphicFramePr>
          <p:cNvPr id="36866" name="Object 1026"/>
          <p:cNvGraphicFramePr>
            <a:graphicFrameLocks noChangeAspect="1"/>
          </p:cNvGraphicFramePr>
          <p:nvPr/>
        </p:nvGraphicFramePr>
        <p:xfrm>
          <a:off x="1676400" y="2286000"/>
          <a:ext cx="3581400" cy="165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7" name="Equation" r:id="rId7" imgW="48324960" imgH="22339440" progId="Equation.3">
                  <p:embed/>
                </p:oleObj>
              </mc:Choice>
              <mc:Fallback>
                <p:oleObj name="Equation" r:id="rId7" imgW="48324960" imgH="2233944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286000"/>
                        <a:ext cx="3581400" cy="165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9" name="Text Box 25"/>
          <p:cNvSpPr txBox="1">
            <a:spLocks noChangeArrowheads="1"/>
          </p:cNvSpPr>
          <p:nvPr/>
        </p:nvSpPr>
        <p:spPr bwMode="auto">
          <a:xfrm>
            <a:off x="669925" y="408305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解得</a:t>
            </a:r>
          </a:p>
        </p:txBody>
      </p:sp>
      <p:graphicFrame>
        <p:nvGraphicFramePr>
          <p:cNvPr id="36867" name="Object 1027"/>
          <p:cNvGraphicFramePr>
            <a:graphicFrameLocks noChangeAspect="1"/>
          </p:cNvGraphicFramePr>
          <p:nvPr/>
        </p:nvGraphicFramePr>
        <p:xfrm>
          <a:off x="1800225" y="4191000"/>
          <a:ext cx="516255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8" name="Equation" r:id="rId9" imgW="67416480" imgH="6489720" progId="Equation.3">
                  <p:embed/>
                </p:oleObj>
              </mc:Choice>
              <mc:Fallback>
                <p:oleObj name="Equation" r:id="rId9" imgW="67416480" imgH="648972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4191000"/>
                        <a:ext cx="5162550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1" name="Text Box 27"/>
          <p:cNvSpPr txBox="1">
            <a:spLocks noChangeArrowheads="1"/>
          </p:cNvSpPr>
          <p:nvPr/>
        </p:nvSpPr>
        <p:spPr bwMode="auto">
          <a:xfrm>
            <a:off x="746125" y="4997450"/>
            <a:ext cx="2327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从而得方程为</a:t>
            </a:r>
          </a:p>
        </p:txBody>
      </p:sp>
      <p:graphicFrame>
        <p:nvGraphicFramePr>
          <p:cNvPr id="36868" name="Object 1028"/>
          <p:cNvGraphicFramePr>
            <a:graphicFrameLocks noChangeAspect="1"/>
          </p:cNvGraphicFramePr>
          <p:nvPr/>
        </p:nvGraphicFramePr>
        <p:xfrm>
          <a:off x="3048000" y="5029200"/>
          <a:ext cx="35052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9" name="Equation" r:id="rId11" imgW="1396394" imgH="203112" progId="Equation.3">
                  <p:embed/>
                </p:oleObj>
              </mc:Choice>
              <mc:Fallback>
                <p:oleObj name="Equation" r:id="rId11" imgW="1396394" imgH="203112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029200"/>
                        <a:ext cx="3505200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5" grpId="0" autoUpdateAnimBg="0"/>
      <p:bldP spid="6167" grpId="0" autoUpdateAnimBg="0"/>
      <p:bldP spid="6169" grpId="0" autoUpdateAnimBg="0"/>
      <p:bldP spid="617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5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11430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另解</a:t>
            </a:r>
            <a:r>
              <a:rPr lang="en-US" altLang="zh-CN" sz="2800" b="1" smtClean="0">
                <a:ea typeface="楷体_GB2312" pitchFamily="49" charset="-122"/>
              </a:rPr>
              <a:t>:</a:t>
            </a:r>
          </a:p>
        </p:txBody>
      </p:sp>
      <p:graphicFrame>
        <p:nvGraphicFramePr>
          <p:cNvPr id="37888" name="Object 1024"/>
          <p:cNvGraphicFramePr>
            <a:graphicFrameLocks noChangeAspect="1"/>
          </p:cNvGraphicFramePr>
          <p:nvPr/>
        </p:nvGraphicFramePr>
        <p:xfrm>
          <a:off x="1676400" y="990600"/>
          <a:ext cx="25908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5" name="Equation" r:id="rId3" imgW="977476" imgH="215806" progId="Equation.3">
                  <p:embed/>
                </p:oleObj>
              </mc:Choice>
              <mc:Fallback>
                <p:oleObj name="Equation" r:id="rId3" imgW="977476" imgH="215806" progId="Equation.3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990600"/>
                        <a:ext cx="2590800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9" name="Object 1025"/>
          <p:cNvGraphicFramePr>
            <a:graphicFrameLocks noChangeAspect="1"/>
          </p:cNvGraphicFramePr>
          <p:nvPr/>
        </p:nvGraphicFramePr>
        <p:xfrm>
          <a:off x="6096000" y="3846513"/>
          <a:ext cx="22860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6" name="Equation" r:id="rId5" imgW="1168400" imgH="279400" progId="Equation.3">
                  <p:embed/>
                </p:oleObj>
              </mc:Choice>
              <mc:Fallback>
                <p:oleObj name="Equation" r:id="rId5" imgW="1168400" imgH="279400" progId="Equation.3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846513"/>
                        <a:ext cx="22860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0" name="Object 1026"/>
          <p:cNvGraphicFramePr>
            <a:graphicFrameLocks noChangeAspect="1"/>
          </p:cNvGraphicFramePr>
          <p:nvPr/>
        </p:nvGraphicFramePr>
        <p:xfrm>
          <a:off x="609600" y="5043488"/>
          <a:ext cx="75438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7" name="Equation" r:id="rId7" imgW="7543800" imgH="444500" progId="Equation.3">
                  <p:embed/>
                </p:oleObj>
              </mc:Choice>
              <mc:Fallback>
                <p:oleObj name="Equation" r:id="rId7" imgW="7543800" imgH="444500" progId="Equation.3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043488"/>
                        <a:ext cx="7543800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1027"/>
          <p:cNvGraphicFramePr>
            <a:graphicFrameLocks noChangeAspect="1"/>
          </p:cNvGraphicFramePr>
          <p:nvPr/>
        </p:nvGraphicFramePr>
        <p:xfrm>
          <a:off x="596900" y="5715000"/>
          <a:ext cx="4965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8" name="Equation" r:id="rId9" imgW="4660900" imgH="431800" progId="Equation.3">
                  <p:embed/>
                </p:oleObj>
              </mc:Choice>
              <mc:Fallback>
                <p:oleObj name="Equation" r:id="rId9" imgW="4660900" imgH="431800" progId="Equation.3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5715000"/>
                        <a:ext cx="49657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609600" y="1752600"/>
            <a:ext cx="4572000" cy="488950"/>
            <a:chOff x="336" y="720"/>
            <a:chExt cx="2880" cy="308"/>
          </a:xfrm>
        </p:grpSpPr>
        <p:graphicFrame>
          <p:nvGraphicFramePr>
            <p:cNvPr id="8204" name="Object 1034"/>
            <p:cNvGraphicFramePr>
              <a:graphicFrameLocks noChangeAspect="1"/>
            </p:cNvGraphicFramePr>
            <p:nvPr/>
          </p:nvGraphicFramePr>
          <p:xfrm>
            <a:off x="336" y="720"/>
            <a:ext cx="2880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9" name="Equation" r:id="rId11" imgW="2374900" imgH="254000" progId="Equation.3">
                    <p:embed/>
                  </p:oleObj>
                </mc:Choice>
                <mc:Fallback>
                  <p:oleObj name="Equation" r:id="rId11" imgW="2374900" imgH="254000" progId="Equation.3">
                    <p:embed/>
                    <p:pic>
                      <p:nvPicPr>
                        <p:cNvPr id="0" name="Picture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720"/>
                          <a:ext cx="2880" cy="3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2" name="Line 31"/>
            <p:cNvSpPr>
              <a:spLocks noChangeShapeType="1"/>
            </p:cNvSpPr>
            <p:nvPr/>
          </p:nvSpPr>
          <p:spPr bwMode="auto">
            <a:xfrm>
              <a:off x="1344" y="72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3" name="Line 32"/>
            <p:cNvSpPr>
              <a:spLocks noChangeShapeType="1"/>
            </p:cNvSpPr>
            <p:nvPr/>
          </p:nvSpPr>
          <p:spPr bwMode="auto">
            <a:xfrm>
              <a:off x="2544" y="72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457200" y="2590800"/>
            <a:ext cx="6400800" cy="473075"/>
            <a:chOff x="288" y="1632"/>
            <a:chExt cx="4032" cy="298"/>
          </a:xfrm>
        </p:grpSpPr>
        <p:graphicFrame>
          <p:nvGraphicFramePr>
            <p:cNvPr id="8203" name="Object 1033"/>
            <p:cNvGraphicFramePr>
              <a:graphicFrameLocks noChangeAspect="1"/>
            </p:cNvGraphicFramePr>
            <p:nvPr/>
          </p:nvGraphicFramePr>
          <p:xfrm>
            <a:off x="288" y="1632"/>
            <a:ext cx="4032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20" name="Equation" r:id="rId13" imgW="3441700" imgH="254000" progId="Equation.3">
                    <p:embed/>
                  </p:oleObj>
                </mc:Choice>
                <mc:Fallback>
                  <p:oleObj name="Equation" r:id="rId13" imgW="3441700" imgH="254000" progId="Equation.3">
                    <p:embed/>
                    <p:pic>
                      <p:nvPicPr>
                        <p:cNvPr id="0" name="Picture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1632"/>
                          <a:ext cx="4032" cy="2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0" name="Line 35"/>
            <p:cNvSpPr>
              <a:spLocks noChangeShapeType="1"/>
            </p:cNvSpPr>
            <p:nvPr/>
          </p:nvSpPr>
          <p:spPr bwMode="auto">
            <a:xfrm>
              <a:off x="336" y="163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1" name="Line 36"/>
            <p:cNvSpPr>
              <a:spLocks noChangeShapeType="1"/>
            </p:cNvSpPr>
            <p:nvPr/>
          </p:nvSpPr>
          <p:spPr bwMode="auto">
            <a:xfrm>
              <a:off x="2448" y="163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609600" y="3276600"/>
            <a:ext cx="5357813" cy="1698625"/>
            <a:chOff x="281" y="2068"/>
            <a:chExt cx="3375" cy="1070"/>
          </a:xfrm>
        </p:grpSpPr>
        <p:graphicFrame>
          <p:nvGraphicFramePr>
            <p:cNvPr id="8202" name="Object 1032"/>
            <p:cNvGraphicFramePr>
              <a:graphicFrameLocks noChangeAspect="1"/>
            </p:cNvGraphicFramePr>
            <p:nvPr/>
          </p:nvGraphicFramePr>
          <p:xfrm>
            <a:off x="281" y="2068"/>
            <a:ext cx="3375" cy="10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21" name="Equation" r:id="rId15" imgW="2882900" imgH="914400" progId="Equation.3">
                    <p:embed/>
                  </p:oleObj>
                </mc:Choice>
                <mc:Fallback>
                  <p:oleObj name="Equation" r:id="rId15" imgW="2882900" imgH="914400" progId="Equation.3">
                    <p:embed/>
                    <p:pic>
                      <p:nvPicPr>
                        <p:cNvPr id="0" name="Picture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" y="2068"/>
                          <a:ext cx="3375" cy="10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8" name="Line 38"/>
            <p:cNvSpPr>
              <a:spLocks noChangeShapeType="1"/>
            </p:cNvSpPr>
            <p:nvPr/>
          </p:nvSpPr>
          <p:spPr bwMode="auto">
            <a:xfrm>
              <a:off x="720" y="244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9" name="Line 40"/>
            <p:cNvSpPr>
              <a:spLocks noChangeShapeType="1"/>
            </p:cNvSpPr>
            <p:nvPr/>
          </p:nvSpPr>
          <p:spPr bwMode="auto">
            <a:xfrm>
              <a:off x="1536" y="244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209" name="Group 47"/>
          <p:cNvGrpSpPr>
            <a:grpSpLocks/>
          </p:cNvGrpSpPr>
          <p:nvPr/>
        </p:nvGrpSpPr>
        <p:grpSpPr bwMode="auto">
          <a:xfrm>
            <a:off x="5410200" y="838200"/>
            <a:ext cx="3286125" cy="1770063"/>
            <a:chOff x="3507" y="432"/>
            <a:chExt cx="2070" cy="1115"/>
          </a:xfrm>
        </p:grpSpPr>
        <p:sp>
          <p:nvSpPr>
            <p:cNvPr id="8214" name="AutoShape 16"/>
            <p:cNvSpPr>
              <a:spLocks noChangeArrowheads="1"/>
            </p:cNvSpPr>
            <p:nvPr/>
          </p:nvSpPr>
          <p:spPr bwMode="auto">
            <a:xfrm rot="845057">
              <a:off x="3507" y="432"/>
              <a:ext cx="2070" cy="1115"/>
            </a:xfrm>
            <a:prstGeom prst="parallelogram">
              <a:avLst>
                <a:gd name="adj" fmla="val 29644"/>
              </a:avLst>
            </a:prstGeom>
            <a:solidFill>
              <a:srgbClr val="66FFCC"/>
            </a:solidFill>
            <a:ln w="9525">
              <a:solidFill>
                <a:srgbClr val="0066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199" name="Object 1029"/>
            <p:cNvGraphicFramePr>
              <a:graphicFrameLocks noChangeAspect="1"/>
            </p:cNvGraphicFramePr>
            <p:nvPr/>
          </p:nvGraphicFramePr>
          <p:xfrm>
            <a:off x="3552" y="960"/>
            <a:ext cx="916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22" name="公式" r:id="rId17" imgW="32889600" imgH="8115480" progId="Equation.3">
                    <p:embed/>
                  </p:oleObj>
                </mc:Choice>
                <mc:Fallback>
                  <p:oleObj name="公式" r:id="rId17" imgW="32889600" imgH="8115480" progId="Equation.3">
                    <p:embed/>
                    <p:pic>
                      <p:nvPicPr>
                        <p:cNvPr id="0" name="Picture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960"/>
                          <a:ext cx="916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0" name="Object 1030"/>
            <p:cNvGraphicFramePr>
              <a:graphicFrameLocks noChangeAspect="1"/>
            </p:cNvGraphicFramePr>
            <p:nvPr/>
          </p:nvGraphicFramePr>
          <p:xfrm>
            <a:off x="4320" y="1104"/>
            <a:ext cx="105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23" name="公式" r:id="rId19" imgW="36951480" imgH="8115480" progId="Equation.3">
                    <p:embed/>
                  </p:oleObj>
                </mc:Choice>
                <mc:Fallback>
                  <p:oleObj name="公式" r:id="rId19" imgW="36951480" imgH="8115480" progId="Equation.3">
                    <p:embed/>
                    <p:pic>
                      <p:nvPicPr>
                        <p:cNvPr id="0" name="Picture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1104"/>
                          <a:ext cx="1056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1" name="Object 1031"/>
            <p:cNvGraphicFramePr>
              <a:graphicFrameLocks noChangeAspect="1"/>
            </p:cNvGraphicFramePr>
            <p:nvPr/>
          </p:nvGraphicFramePr>
          <p:xfrm>
            <a:off x="4560" y="624"/>
            <a:ext cx="855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24" name="公式" r:id="rId21" imgW="28827360" imgH="8115480" progId="Equation.3">
                    <p:embed/>
                  </p:oleObj>
                </mc:Choice>
                <mc:Fallback>
                  <p:oleObj name="公式" r:id="rId21" imgW="28827360" imgH="8115480" progId="Equation.3">
                    <p:embed/>
                    <p:pic>
                      <p:nvPicPr>
                        <p:cNvPr id="0" name="Picture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624"/>
                          <a:ext cx="855" cy="2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5" name="Text Box 43"/>
            <p:cNvSpPr txBox="1">
              <a:spLocks noChangeArrowheads="1"/>
            </p:cNvSpPr>
            <p:nvPr/>
          </p:nvSpPr>
          <p:spPr bwMode="auto">
            <a:xfrm>
              <a:off x="4416" y="576"/>
              <a:ext cx="19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66"/>
                  </a:solidFill>
                  <a:ea typeface="宋体" pitchFamily="2" charset="-122"/>
                  <a:cs typeface="Times New Roman" pitchFamily="18" charset="0"/>
                </a:rPr>
                <a:t>•</a:t>
              </a:r>
            </a:p>
          </p:txBody>
        </p:sp>
        <p:sp>
          <p:nvSpPr>
            <p:cNvPr id="8216" name="Text Box 44"/>
            <p:cNvSpPr txBox="1">
              <a:spLocks noChangeArrowheads="1"/>
            </p:cNvSpPr>
            <p:nvPr/>
          </p:nvSpPr>
          <p:spPr bwMode="auto">
            <a:xfrm>
              <a:off x="4464" y="864"/>
              <a:ext cx="19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66"/>
                  </a:solidFill>
                  <a:ea typeface="宋体" pitchFamily="2" charset="-122"/>
                  <a:cs typeface="Times New Roman" pitchFamily="18" charset="0"/>
                </a:rPr>
                <a:t>•</a:t>
              </a:r>
            </a:p>
          </p:txBody>
        </p:sp>
        <p:sp>
          <p:nvSpPr>
            <p:cNvPr id="8217" name="Text Box 45"/>
            <p:cNvSpPr txBox="1">
              <a:spLocks noChangeArrowheads="1"/>
            </p:cNvSpPr>
            <p:nvPr/>
          </p:nvSpPr>
          <p:spPr bwMode="auto">
            <a:xfrm>
              <a:off x="3792" y="720"/>
              <a:ext cx="19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66"/>
                  </a:solidFill>
                  <a:ea typeface="宋体" pitchFamily="2" charset="-122"/>
                  <a:cs typeface="Times New Roman" pitchFamily="18" charset="0"/>
                </a:rPr>
                <a:t>•</a:t>
              </a:r>
            </a:p>
          </p:txBody>
        </p:sp>
      </p:grp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6705600" y="228600"/>
            <a:ext cx="719138" cy="990600"/>
            <a:chOff x="4080" y="144"/>
            <a:chExt cx="453" cy="624"/>
          </a:xfrm>
        </p:grpSpPr>
        <p:sp>
          <p:nvSpPr>
            <p:cNvPr id="8213" name="Line 23"/>
            <p:cNvSpPr>
              <a:spLocks noChangeShapeType="1"/>
            </p:cNvSpPr>
            <p:nvPr/>
          </p:nvSpPr>
          <p:spPr bwMode="auto">
            <a:xfrm flipV="1">
              <a:off x="4080" y="144"/>
              <a:ext cx="231" cy="624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198" name="Object 1028"/>
            <p:cNvGraphicFramePr>
              <a:graphicFrameLocks noChangeAspect="1"/>
            </p:cNvGraphicFramePr>
            <p:nvPr/>
          </p:nvGraphicFramePr>
          <p:xfrm>
            <a:off x="4320" y="144"/>
            <a:ext cx="213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25" name="Equation" r:id="rId23" imgW="4861800" imgH="6489720" progId="Equation.3">
                    <p:embed/>
                  </p:oleObj>
                </mc:Choice>
                <mc:Fallback>
                  <p:oleObj name="Equation" r:id="rId23" imgW="4861800" imgH="6489720" progId="Equation.3">
                    <p:embed/>
                    <p:pic>
                      <p:nvPicPr>
                        <p:cNvPr id="0" name="Picture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144"/>
                          <a:ext cx="213" cy="2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90" name="Line 22"/>
          <p:cNvSpPr>
            <a:spLocks noChangeShapeType="1"/>
          </p:cNvSpPr>
          <p:nvPr/>
        </p:nvSpPr>
        <p:spPr bwMode="auto">
          <a:xfrm flipV="1">
            <a:off x="6015038" y="1295400"/>
            <a:ext cx="990600" cy="228600"/>
          </a:xfrm>
          <a:prstGeom prst="line">
            <a:avLst/>
          </a:prstGeom>
          <a:noFill/>
          <a:ln w="38100">
            <a:solidFill>
              <a:srgbClr val="FF66CC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>
            <a:off x="6015038" y="1524000"/>
            <a:ext cx="1089025" cy="304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0" grpId="0" animBg="1"/>
      <p:bldP spid="7189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808080"/>
      </a:dk1>
      <a:lt1>
        <a:srgbClr val="FFFFFF"/>
      </a:lt1>
      <a:dk2>
        <a:srgbClr val="000099"/>
      </a:dk2>
      <a:lt2>
        <a:srgbClr val="FFFF00"/>
      </a:lt2>
      <a:accent1>
        <a:srgbClr val="00CC99"/>
      </a:accent1>
      <a:accent2>
        <a:srgbClr val="3333CC"/>
      </a:accent2>
      <a:accent3>
        <a:srgbClr val="AAAACA"/>
      </a:accent3>
      <a:accent4>
        <a:srgbClr val="DADADA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989</Words>
  <Application>Microsoft Office PowerPoint</Application>
  <PresentationFormat>全屏显示(4:3)</PresentationFormat>
  <Paragraphs>178</Paragraphs>
  <Slides>27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27</vt:i4>
      </vt:variant>
    </vt:vector>
  </HeadingPairs>
  <TitlesOfParts>
    <vt:vector size="31" baseType="lpstr">
      <vt:lpstr>默认设计模板</vt:lpstr>
      <vt:lpstr>Equation</vt:lpstr>
      <vt:lpstr>公式</vt:lpstr>
      <vt:lpstr>MathType 6.0 Equation</vt:lpstr>
      <vt:lpstr>第三节    平面及其方程</vt:lpstr>
      <vt:lpstr>一、平面的点法式方程</vt:lpstr>
      <vt:lpstr>PowerPoint 演示文稿</vt:lpstr>
      <vt:lpstr>例1.</vt:lpstr>
      <vt:lpstr>二、平面的一般方程</vt:lpstr>
      <vt:lpstr>特殊平面</vt:lpstr>
      <vt:lpstr>特殊平面小结</vt:lpstr>
      <vt:lpstr>例2.</vt:lpstr>
      <vt:lpstr>另解:</vt:lpstr>
      <vt:lpstr>例3.</vt:lpstr>
      <vt:lpstr>例4.</vt:lpstr>
      <vt:lpstr>另解：</vt:lpstr>
      <vt:lpstr>三、两平面的夹角</vt:lpstr>
      <vt:lpstr>两平面的夹角公式</vt:lpstr>
      <vt:lpstr>例5.</vt:lpstr>
      <vt:lpstr>例6.</vt:lpstr>
      <vt:lpstr>例7.</vt:lpstr>
      <vt:lpstr>小结</vt:lpstr>
      <vt:lpstr>3. 平面与平面之间的关系</vt:lpstr>
      <vt:lpstr>课堂练习</vt:lpstr>
      <vt:lpstr>2. </vt:lpstr>
      <vt:lpstr>3.</vt:lpstr>
      <vt:lpstr>4.</vt:lpstr>
      <vt:lpstr>5.</vt:lpstr>
      <vt:lpstr>6. </vt:lpstr>
      <vt:lpstr>另解：   </vt:lpstr>
      <vt:lpstr>作业</vt:lpstr>
    </vt:vector>
  </TitlesOfParts>
  <Company>http://www.xgmm.com/star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第八章 空间解析几何与向量代数</dc:title>
  <dc:subject>第三节   平面及其方程</dc:subject>
  <dc:creator>huady</dc:creator>
  <cp:lastModifiedBy>huady</cp:lastModifiedBy>
  <cp:revision>106</cp:revision>
  <dcterms:created xsi:type="dcterms:W3CDTF">2005-12-14T07:48:20Z</dcterms:created>
  <dcterms:modified xsi:type="dcterms:W3CDTF">2018-03-02T02:35:47Z</dcterms:modified>
</cp:coreProperties>
</file>