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6" r:id="rId6"/>
    <p:sldId id="271" r:id="rId7"/>
    <p:sldId id="287" r:id="rId8"/>
    <p:sldId id="288" r:id="rId9"/>
    <p:sldId id="289" r:id="rId10"/>
    <p:sldId id="260" r:id="rId11"/>
    <p:sldId id="261" r:id="rId12"/>
    <p:sldId id="290" r:id="rId13"/>
    <p:sldId id="263" r:id="rId14"/>
    <p:sldId id="267" r:id="rId15"/>
    <p:sldId id="266" r:id="rId16"/>
    <p:sldId id="269" r:id="rId17"/>
    <p:sldId id="273" r:id="rId18"/>
    <p:sldId id="295" r:id="rId19"/>
    <p:sldId id="275" r:id="rId20"/>
    <p:sldId id="292" r:id="rId21"/>
    <p:sldId id="276" r:id="rId22"/>
    <p:sldId id="277" r:id="rId23"/>
    <p:sldId id="291" r:id="rId24"/>
    <p:sldId id="268" r:id="rId25"/>
    <p:sldId id="279" r:id="rId26"/>
    <p:sldId id="296" r:id="rId27"/>
    <p:sldId id="280" r:id="rId28"/>
    <p:sldId id="281" r:id="rId29"/>
    <p:sldId id="297" r:id="rId30"/>
    <p:sldId id="282" r:id="rId31"/>
    <p:sldId id="283" r:id="rId32"/>
    <p:sldId id="284" r:id="rId33"/>
    <p:sldId id="299" r:id="rId34"/>
    <p:sldId id="300" r:id="rId35"/>
    <p:sldId id="298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9999FF"/>
    <a:srgbClr val="00FFFF"/>
    <a:srgbClr val="FF0066"/>
    <a:srgbClr val="FF66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37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10" Type="http://schemas.openxmlformats.org/officeDocument/2006/relationships/image" Target="../media/image72.wmf"/><Relationship Id="rId4" Type="http://schemas.openxmlformats.org/officeDocument/2006/relationships/image" Target="../media/image66.emf"/><Relationship Id="rId9" Type="http://schemas.openxmlformats.org/officeDocument/2006/relationships/image" Target="../media/image7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10" Type="http://schemas.openxmlformats.org/officeDocument/2006/relationships/image" Target="../media/image82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e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e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e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emf"/><Relationship Id="rId4" Type="http://schemas.openxmlformats.org/officeDocument/2006/relationships/image" Target="../media/image1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wmf"/><Relationship Id="rId5" Type="http://schemas.openxmlformats.org/officeDocument/2006/relationships/image" Target="../media/image133.emf"/><Relationship Id="rId10" Type="http://schemas.openxmlformats.org/officeDocument/2006/relationships/image" Target="../media/image138.wmf"/><Relationship Id="rId4" Type="http://schemas.openxmlformats.org/officeDocument/2006/relationships/image" Target="../media/image132.emf"/><Relationship Id="rId9" Type="http://schemas.openxmlformats.org/officeDocument/2006/relationships/image" Target="../media/image13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12" Type="http://schemas.openxmlformats.org/officeDocument/2006/relationships/image" Target="../media/image151.w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50.wmf"/><Relationship Id="rId5" Type="http://schemas.openxmlformats.org/officeDocument/2006/relationships/image" Target="../media/image14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6" Type="http://schemas.openxmlformats.org/officeDocument/2006/relationships/image" Target="../media/image157.wmf"/><Relationship Id="rId5" Type="http://schemas.openxmlformats.org/officeDocument/2006/relationships/image" Target="../media/image156.emf"/><Relationship Id="rId4" Type="http://schemas.openxmlformats.org/officeDocument/2006/relationships/image" Target="../media/image15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7" Type="http://schemas.openxmlformats.org/officeDocument/2006/relationships/image" Target="../media/image165.w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e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emf"/><Relationship Id="rId1" Type="http://schemas.openxmlformats.org/officeDocument/2006/relationships/image" Target="../media/image179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7" Type="http://schemas.openxmlformats.org/officeDocument/2006/relationships/image" Target="../media/image187.w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emf"/><Relationship Id="rId1" Type="http://schemas.openxmlformats.org/officeDocument/2006/relationships/image" Target="../media/image188.e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e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Relationship Id="rId4" Type="http://schemas.openxmlformats.org/officeDocument/2006/relationships/image" Target="../media/image205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e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wmf"/><Relationship Id="rId9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emf"/><Relationship Id="rId5" Type="http://schemas.openxmlformats.org/officeDocument/2006/relationships/image" Target="../media/image53.wmf"/><Relationship Id="rId10" Type="http://schemas.openxmlformats.org/officeDocument/2006/relationships/image" Target="../media/image58.emf"/><Relationship Id="rId4" Type="http://schemas.openxmlformats.org/officeDocument/2006/relationships/image" Target="../media/image52.wmf"/><Relationship Id="rId9" Type="http://schemas.openxmlformats.org/officeDocument/2006/relationships/image" Target="../media/image5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FEEC1-3668-4360-B8C5-1750CFDCB8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1712E-B685-4463-9968-8B62D620A0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76BAD-9E6D-4357-B56B-7E73C0E177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25C90-6C36-4FF7-8F55-FDA2915240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E9081-915E-4041-8E88-879842294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16E55-6EEE-4162-96D7-5F4D8ABDC2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CC427-89FC-4C1C-9A2C-C5CEC20980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2E0E5-4961-4181-8AB1-90627B11F6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B12D6-8C5B-4E35-844C-7B01FA792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0F034-C539-4895-A62A-5D767C8753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B27E4-9B7D-49EE-95EB-DC0C731E0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35EE05F1-0D0C-427E-83C6-34EBF8113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0.e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8.emf"/><Relationship Id="rId22" Type="http://schemas.openxmlformats.org/officeDocument/2006/relationships/image" Target="../media/image7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0.e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7.e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emf"/><Relationship Id="rId20" Type="http://schemas.openxmlformats.org/officeDocument/2006/relationships/image" Target="../media/image8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6.e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3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8.emf"/><Relationship Id="rId22" Type="http://schemas.openxmlformats.org/officeDocument/2006/relationships/image" Target="../media/image8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1.e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2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18.e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7.e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6.e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e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39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4.emf"/><Relationship Id="rId22" Type="http://schemas.openxmlformats.org/officeDocument/2006/relationships/image" Target="../media/image13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7.emf"/><Relationship Id="rId26" Type="http://schemas.openxmlformats.org/officeDocument/2006/relationships/image" Target="../media/image151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0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3.e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5.wmf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62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69.wmf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7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76.wmf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0.e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84.e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91.wmf"/><Relationship Id="rId4" Type="http://schemas.openxmlformats.org/officeDocument/2006/relationships/image" Target="../media/image188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01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97.wmf"/><Relationship Id="rId4" Type="http://schemas.openxmlformats.org/officeDocument/2006/relationships/image" Target="../media/image194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9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3.emf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205.emf"/><Relationship Id="rId4" Type="http://schemas.openxmlformats.org/officeDocument/2006/relationships/image" Target="../media/image202.emf"/><Relationship Id="rId9" Type="http://schemas.openxmlformats.org/officeDocument/2006/relationships/oleObject" Target="../embeddings/oleObject20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7.e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0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20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emf"/><Relationship Id="rId26" Type="http://schemas.openxmlformats.org/officeDocument/2006/relationships/image" Target="../media/image46.e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5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7.emf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emf"/><Relationship Id="rId22" Type="http://schemas.openxmlformats.org/officeDocument/2006/relationships/image" Target="../media/image44.e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emf"/><Relationship Id="rId22" Type="http://schemas.openxmlformats.org/officeDocument/2006/relationships/image" Target="../media/image5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534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66FF"/>
                </a:solidFill>
              </a:rPr>
              <a:t>第八章  空间解析几何与向量代数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743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楷体_GB2312" pitchFamily="49" charset="-122"/>
              </a:rPr>
              <a:t>第</a:t>
            </a:r>
            <a:r>
              <a:rPr lang="zh-CN" altLang="en-US" b="1" dirty="0">
                <a:ea typeface="楷体_GB2312" pitchFamily="49" charset="-122"/>
              </a:rPr>
              <a:t>四</a:t>
            </a:r>
            <a:r>
              <a:rPr lang="zh-CN" altLang="en-US" b="1" dirty="0" smtClean="0">
                <a:ea typeface="楷体_GB2312" pitchFamily="49" charset="-122"/>
              </a:rPr>
              <a:t>节    空间直线及其方程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9218" name="Object 29"/>
          <p:cNvGraphicFramePr>
            <a:graphicFrameLocks noChangeAspect="1"/>
          </p:cNvGraphicFramePr>
          <p:nvPr/>
        </p:nvGraphicFramePr>
        <p:xfrm>
          <a:off x="1143000" y="304800"/>
          <a:ext cx="76962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4318000" imgH="736600" progId="Equation.3">
                  <p:embed/>
                </p:oleObj>
              </mc:Choice>
              <mc:Fallback>
                <p:oleObj name="Equation" r:id="rId3" imgW="4318000" imgH="736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"/>
                        <a:ext cx="7696200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" name="Object 30"/>
          <p:cNvGraphicFramePr>
            <a:graphicFrameLocks noChangeAspect="1"/>
          </p:cNvGraphicFramePr>
          <p:nvPr/>
        </p:nvGraphicFramePr>
        <p:xfrm>
          <a:off x="1447800" y="1987550"/>
          <a:ext cx="6019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2844800" imgH="254000" progId="Equation.3">
                  <p:embed/>
                </p:oleObj>
              </mc:Choice>
              <mc:Fallback>
                <p:oleObj name="Equation" r:id="rId5" imgW="2844800" imgH="254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7550"/>
                        <a:ext cx="60198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914400" y="2819400"/>
          <a:ext cx="76962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7" imgW="4064000" imgH="596900" progId="Equation.3">
                  <p:embed/>
                </p:oleObj>
              </mc:Choice>
              <mc:Fallback>
                <p:oleObj name="Equation" r:id="rId7" imgW="4064000" imgH="596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696200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Object 32"/>
          <p:cNvGraphicFramePr>
            <a:graphicFrameLocks noChangeAspect="1"/>
          </p:cNvGraphicFramePr>
          <p:nvPr/>
        </p:nvGraphicFramePr>
        <p:xfrm>
          <a:off x="685800" y="4267200"/>
          <a:ext cx="4724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9" imgW="2324100" imgH="482600" progId="Equation.3">
                  <p:embed/>
                </p:oleObj>
              </mc:Choice>
              <mc:Fallback>
                <p:oleObj name="Equation" r:id="rId9" imgW="2324100" imgH="482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67200"/>
                        <a:ext cx="47244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457200" y="1905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43434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四、直线与平面的夹角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6207125" y="2203450"/>
            <a:ext cx="2590800" cy="2362200"/>
            <a:chOff x="3792" y="1056"/>
            <a:chExt cx="1632" cy="1488"/>
          </a:xfrm>
        </p:grpSpPr>
        <p:graphicFrame>
          <p:nvGraphicFramePr>
            <p:cNvPr id="10250" name="Object 47"/>
            <p:cNvGraphicFramePr>
              <a:graphicFrameLocks noChangeAspect="1"/>
            </p:cNvGraphicFramePr>
            <p:nvPr/>
          </p:nvGraphicFramePr>
          <p:xfrm>
            <a:off x="4656" y="1056"/>
            <a:ext cx="19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0" name="Equation" r:id="rId3" imgW="203040" imgH="241200" progId="Equation.3">
                    <p:embed/>
                  </p:oleObj>
                </mc:Choice>
                <mc:Fallback>
                  <p:oleObj name="Equation" r:id="rId3" imgW="203040" imgH="2412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056"/>
                          <a:ext cx="193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5" name="Line 49"/>
            <p:cNvSpPr>
              <a:spLocks noChangeShapeType="1"/>
            </p:cNvSpPr>
            <p:nvPr/>
          </p:nvSpPr>
          <p:spPr bwMode="auto">
            <a:xfrm flipH="1">
              <a:off x="3840" y="1824"/>
              <a:ext cx="576" cy="720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AutoShape 50"/>
            <p:cNvSpPr>
              <a:spLocks noChangeArrowheads="1"/>
            </p:cNvSpPr>
            <p:nvPr/>
          </p:nvSpPr>
          <p:spPr bwMode="auto">
            <a:xfrm>
              <a:off x="3792" y="1584"/>
              <a:ext cx="1632" cy="624"/>
            </a:xfrm>
            <a:prstGeom prst="parallelogram">
              <a:avLst>
                <a:gd name="adj" fmla="val 65385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Line 51"/>
            <p:cNvSpPr>
              <a:spLocks noChangeShapeType="1"/>
            </p:cNvSpPr>
            <p:nvPr/>
          </p:nvSpPr>
          <p:spPr bwMode="auto">
            <a:xfrm flipH="1">
              <a:off x="4416" y="1104"/>
              <a:ext cx="576" cy="720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52"/>
            <p:cNvSpPr txBox="1">
              <a:spLocks noChangeArrowheads="1"/>
            </p:cNvSpPr>
            <p:nvPr/>
          </p:nvSpPr>
          <p:spPr bwMode="auto">
            <a:xfrm>
              <a:off x="4704" y="1901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ym typeface="Symbol" pitchFamily="18" charset="2"/>
                </a:rPr>
                <a:t></a:t>
              </a:r>
            </a:p>
          </p:txBody>
        </p:sp>
      </p:grpSp>
      <p:sp>
        <p:nvSpPr>
          <p:cNvPr id="7221" name="Text Box 53"/>
          <p:cNvSpPr txBox="1">
            <a:spLocks noChangeArrowheads="1"/>
          </p:cNvSpPr>
          <p:nvPr/>
        </p:nvSpPr>
        <p:spPr bwMode="auto">
          <a:xfrm>
            <a:off x="228600" y="990600"/>
            <a:ext cx="85344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lang="en-US" altLang="zh-CN">
                <a:latin typeface="楷体_GB2312" pitchFamily="49" charset="-122"/>
              </a:rPr>
              <a:t>    </a:t>
            </a:r>
            <a:r>
              <a:rPr lang="zh-CN" altLang="en-US">
                <a:latin typeface="楷体_GB2312" pitchFamily="49" charset="-122"/>
              </a:rPr>
              <a:t>直线和它在平面上的投影直线所夹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锐</a:t>
            </a:r>
            <a:r>
              <a:rPr lang="zh-CN" altLang="en-US">
                <a:latin typeface="楷体_GB2312" pitchFamily="49" charset="-122"/>
              </a:rPr>
              <a:t>角或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直</a:t>
            </a:r>
            <a:r>
              <a:rPr lang="zh-CN" altLang="en-US">
                <a:latin typeface="楷体_GB2312" pitchFamily="49" charset="-122"/>
              </a:rPr>
              <a:t>角</a:t>
            </a:r>
            <a:r>
              <a:rPr lang="zh-CN" altLang="en-US" i="1">
                <a:latin typeface="楷体_GB2312" pitchFamily="49" charset="-122"/>
                <a:sym typeface="Symbol" pitchFamily="18" charset="2"/>
              </a:rPr>
              <a:t> </a:t>
            </a:r>
            <a:r>
              <a:rPr lang="zh-CN" altLang="en-US">
                <a:latin typeface="楷体_GB2312" pitchFamily="49" charset="-122"/>
                <a:sym typeface="Symbol" pitchFamily="18" charset="2"/>
              </a:rPr>
              <a:t>称为直线与平面间的夹角</a:t>
            </a:r>
            <a:r>
              <a:rPr lang="en-US" altLang="zh-CN">
                <a:latin typeface="楷体_GB2312" pitchFamily="49" charset="-122"/>
                <a:sym typeface="Symbol" pitchFamily="18" charset="2"/>
              </a:rPr>
              <a:t>;</a:t>
            </a:r>
          </a:p>
        </p:txBody>
      </p:sp>
      <p:sp>
        <p:nvSpPr>
          <p:cNvPr id="7222" name="Text Box 54"/>
          <p:cNvSpPr txBox="1">
            <a:spLocks noChangeArrowheads="1"/>
          </p:cNvSpPr>
          <p:nvPr/>
        </p:nvSpPr>
        <p:spPr bwMode="auto">
          <a:xfrm>
            <a:off x="381000" y="2209800"/>
            <a:ext cx="4083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设直线</a:t>
            </a:r>
            <a:r>
              <a:rPr lang="zh-CN" altLang="en-US"/>
              <a:t> </a:t>
            </a:r>
            <a:r>
              <a:rPr lang="en-US" altLang="zh-CN" i="1"/>
              <a:t>L </a:t>
            </a:r>
            <a:r>
              <a:rPr lang="zh-CN" altLang="en-US">
                <a:latin typeface="楷体_GB2312" pitchFamily="49" charset="-122"/>
              </a:rPr>
              <a:t>的方向向量为   </a:t>
            </a:r>
          </a:p>
        </p:txBody>
      </p:sp>
      <p:sp>
        <p:nvSpPr>
          <p:cNvPr id="7223" name="Text Box 55"/>
          <p:cNvSpPr txBox="1">
            <a:spLocks noChangeArrowheads="1"/>
          </p:cNvSpPr>
          <p:nvPr/>
        </p:nvSpPr>
        <p:spPr bwMode="auto">
          <a:xfrm>
            <a:off x="457200" y="2819400"/>
            <a:ext cx="339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平面</a:t>
            </a:r>
            <a:r>
              <a:rPr lang="zh-CN" altLang="en-US"/>
              <a:t> </a:t>
            </a:r>
            <a:r>
              <a:rPr lang="zh-CN" altLang="en-US" i="1">
                <a:sym typeface="Symbol" pitchFamily="18" charset="2"/>
              </a:rPr>
              <a:t>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zh-CN" altLang="en-US">
                <a:latin typeface="楷体_GB2312" pitchFamily="49" charset="-122"/>
              </a:rPr>
              <a:t>的法向量为</a:t>
            </a:r>
          </a:p>
        </p:txBody>
      </p:sp>
      <p:sp>
        <p:nvSpPr>
          <p:cNvPr id="7224" name="Text Box 56"/>
          <p:cNvSpPr txBox="1">
            <a:spLocks noChangeArrowheads="1"/>
          </p:cNvSpPr>
          <p:nvPr/>
        </p:nvSpPr>
        <p:spPr bwMode="auto">
          <a:xfrm>
            <a:off x="381000" y="34290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则直线与平面夹角</a:t>
            </a:r>
            <a:r>
              <a:rPr lang="zh-CN" altLang="en-US" i="1"/>
              <a:t> </a:t>
            </a:r>
            <a:r>
              <a:rPr lang="zh-CN" altLang="en-US" i="1">
                <a:latin typeface="楷体_GB2312" pitchFamily="49" charset="-122"/>
                <a:sym typeface="Symbol" pitchFamily="18" charset="2"/>
              </a:rPr>
              <a:t>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满足</a:t>
            </a:r>
          </a:p>
        </p:txBody>
      </p:sp>
      <p:sp>
        <p:nvSpPr>
          <p:cNvPr id="7226" name="Line 58"/>
          <p:cNvSpPr>
            <a:spLocks noChangeShapeType="1"/>
          </p:cNvSpPr>
          <p:nvPr/>
        </p:nvSpPr>
        <p:spPr bwMode="auto">
          <a:xfrm flipV="1">
            <a:off x="6588125" y="3194050"/>
            <a:ext cx="21336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3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523530"/>
              </p:ext>
            </p:extLst>
          </p:nvPr>
        </p:nvGraphicFramePr>
        <p:xfrm>
          <a:off x="7502525" y="2965450"/>
          <a:ext cx="330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5" imgW="5267880" imgH="6489720" progId="Equation.3">
                  <p:embed/>
                </p:oleObj>
              </mc:Choice>
              <mc:Fallback>
                <p:oleObj name="Equation" r:id="rId5" imgW="5267880" imgH="64897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25" y="2965450"/>
                        <a:ext cx="3302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1" name="Object 63"/>
          <p:cNvGraphicFramePr>
            <a:graphicFrameLocks noChangeAspect="1"/>
          </p:cNvGraphicFramePr>
          <p:nvPr/>
        </p:nvGraphicFramePr>
        <p:xfrm>
          <a:off x="838200" y="4953000"/>
          <a:ext cx="48768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7" imgW="83258280" imgH="19088280" progId="Equation.3">
                  <p:embed/>
                </p:oleObj>
              </mc:Choice>
              <mc:Fallback>
                <p:oleObj name="Equation" r:id="rId7" imgW="83258280" imgH="190882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53000"/>
                        <a:ext cx="487680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4" name="Object 66"/>
          <p:cNvGraphicFramePr>
            <a:graphicFrameLocks noChangeAspect="1"/>
          </p:cNvGraphicFramePr>
          <p:nvPr/>
        </p:nvGraphicFramePr>
        <p:xfrm>
          <a:off x="4191000" y="2286000"/>
          <a:ext cx="213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9" imgW="34108200" imgH="7709040" progId="Equation.3">
                  <p:embed/>
                </p:oleObj>
              </mc:Choice>
              <mc:Fallback>
                <p:oleObj name="Equation" r:id="rId9" imgW="34108200" imgH="7709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86000"/>
                        <a:ext cx="2133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7" name="Object 69"/>
          <p:cNvGraphicFramePr>
            <a:graphicFrameLocks noChangeAspect="1"/>
          </p:cNvGraphicFramePr>
          <p:nvPr/>
        </p:nvGraphicFramePr>
        <p:xfrm>
          <a:off x="3581400" y="2895600"/>
          <a:ext cx="2286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11" imgW="36138960" imgH="7709040" progId="Equation.3">
                  <p:embed/>
                </p:oleObj>
              </mc:Choice>
              <mc:Fallback>
                <p:oleObj name="Equation" r:id="rId11" imgW="36138960" imgH="7709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2286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762000" y="3703640"/>
            <a:ext cx="3165475" cy="915988"/>
            <a:chOff x="480" y="2333"/>
            <a:chExt cx="1994" cy="577"/>
          </a:xfrm>
        </p:grpSpPr>
        <p:sp>
          <p:nvSpPr>
            <p:cNvPr id="10264" name="Text Box 72"/>
            <p:cNvSpPr txBox="1">
              <a:spLocks noChangeArrowheads="1"/>
            </p:cNvSpPr>
            <p:nvPr/>
          </p:nvSpPr>
          <p:spPr bwMode="auto">
            <a:xfrm>
              <a:off x="1819" y="2333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200" b="0" dirty="0">
                  <a:latin typeface="楷体_GB2312" pitchFamily="49" charset="-122"/>
                </a:rPr>
                <a:t>︿</a:t>
              </a:r>
            </a:p>
          </p:txBody>
        </p:sp>
        <p:graphicFrame>
          <p:nvGraphicFramePr>
            <p:cNvPr id="10249" name="Object 73"/>
            <p:cNvGraphicFramePr>
              <a:graphicFrameLocks noChangeAspect="1"/>
            </p:cNvGraphicFramePr>
            <p:nvPr/>
          </p:nvGraphicFramePr>
          <p:xfrm>
            <a:off x="480" y="2592"/>
            <a:ext cx="199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5" name="Equation" r:id="rId13" imgW="48324960" imgH="7709040" progId="Equation.3">
                    <p:embed/>
                  </p:oleObj>
                </mc:Choice>
                <mc:Fallback>
                  <p:oleObj name="Equation" r:id="rId13" imgW="48324960" imgH="77090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592"/>
                          <a:ext cx="199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45" name="Object 77"/>
          <p:cNvGraphicFramePr>
            <a:graphicFrameLocks noChangeAspect="1"/>
          </p:cNvGraphicFramePr>
          <p:nvPr/>
        </p:nvGraphicFramePr>
        <p:xfrm>
          <a:off x="3962400" y="3886200"/>
          <a:ext cx="1447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15" imgW="23952960" imgH="16649640" progId="Equation.3">
                  <p:embed/>
                </p:oleObj>
              </mc:Choice>
              <mc:Fallback>
                <p:oleObj name="Equation" r:id="rId15" imgW="23952960" imgH="16649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86200"/>
                        <a:ext cx="14478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7273925" y="2508250"/>
            <a:ext cx="533400" cy="838200"/>
            <a:chOff x="4608" y="2688"/>
            <a:chExt cx="336" cy="528"/>
          </a:xfrm>
        </p:grpSpPr>
        <p:sp>
          <p:nvSpPr>
            <p:cNvPr id="10263" name="Line 61"/>
            <p:cNvSpPr>
              <a:spLocks noChangeShapeType="1"/>
            </p:cNvSpPr>
            <p:nvPr/>
          </p:nvSpPr>
          <p:spPr bwMode="auto">
            <a:xfrm flipV="1">
              <a:off x="4608" y="2784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8" name="Object 83"/>
            <p:cNvGraphicFramePr>
              <a:graphicFrameLocks noChangeAspect="1"/>
            </p:cNvGraphicFramePr>
            <p:nvPr/>
          </p:nvGraphicFramePr>
          <p:xfrm>
            <a:off x="4656" y="2688"/>
            <a:ext cx="19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7" name="Equation" r:id="rId17" imgW="4455360" imgH="6489720" progId="Equation.3">
                    <p:embed/>
                  </p:oleObj>
                </mc:Choice>
                <mc:Fallback>
                  <p:oleObj name="Equation" r:id="rId17" imgW="4455360" imgH="648972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688"/>
                          <a:ext cx="196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8112125" y="1822450"/>
            <a:ext cx="381000" cy="1447800"/>
            <a:chOff x="5520" y="3120"/>
            <a:chExt cx="240" cy="912"/>
          </a:xfrm>
        </p:grpSpPr>
        <p:sp>
          <p:nvSpPr>
            <p:cNvPr id="10262" name="Line 60"/>
            <p:cNvSpPr>
              <a:spLocks noChangeShapeType="1"/>
            </p:cNvSpPr>
            <p:nvPr/>
          </p:nvSpPr>
          <p:spPr bwMode="auto">
            <a:xfrm flipV="1">
              <a:off x="5520" y="3120"/>
              <a:ext cx="0" cy="91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7" name="Object 86"/>
            <p:cNvGraphicFramePr>
              <a:graphicFrameLocks noChangeAspect="1"/>
            </p:cNvGraphicFramePr>
            <p:nvPr/>
          </p:nvGraphicFramePr>
          <p:xfrm>
            <a:off x="5555" y="3120"/>
            <a:ext cx="20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8" name="Equation" r:id="rId19" imgW="4861800" imgH="6489720" progId="Equation.3">
                    <p:embed/>
                  </p:oleObj>
                </mc:Choice>
                <mc:Fallback>
                  <p:oleObj name="Equation" r:id="rId19" imgW="4861800" imgH="648972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5" y="3120"/>
                          <a:ext cx="205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58" name="Line 90"/>
          <p:cNvSpPr>
            <a:spLocks noChangeShapeType="1"/>
          </p:cNvSpPr>
          <p:nvPr/>
        </p:nvSpPr>
        <p:spPr bwMode="auto">
          <a:xfrm>
            <a:off x="8112125" y="22796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749925" y="4611003"/>
            <a:ext cx="3287714" cy="1611313"/>
            <a:chOff x="6032499" y="4563269"/>
            <a:chExt cx="3287714" cy="1611313"/>
          </a:xfrm>
        </p:grpSpPr>
        <p:graphicFrame>
          <p:nvGraphicFramePr>
            <p:cNvPr id="31" name="Object 10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8660072"/>
                </p:ext>
              </p:extLst>
            </p:nvPr>
          </p:nvGraphicFramePr>
          <p:xfrm>
            <a:off x="6075363" y="4911725"/>
            <a:ext cx="3244850" cy="1254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9" name="Equation" r:id="rId21" imgW="1244520" imgH="482400" progId="Equation.DSMT4">
                    <p:embed/>
                  </p:oleObj>
                </mc:Choice>
                <mc:Fallback>
                  <p:oleObj name="Equation" r:id="rId21" imgW="12445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5363" y="4911725"/>
                          <a:ext cx="3244850" cy="1254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Rectangle 1080"/>
            <p:cNvSpPr>
              <a:spLocks noChangeArrowheads="1"/>
            </p:cNvSpPr>
            <p:nvPr/>
          </p:nvSpPr>
          <p:spPr bwMode="auto">
            <a:xfrm>
              <a:off x="6032499" y="4802982"/>
              <a:ext cx="3244851" cy="1371600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72"/>
            <p:cNvSpPr txBox="1">
              <a:spLocks noChangeArrowheads="1"/>
            </p:cNvSpPr>
            <p:nvPr/>
          </p:nvSpPr>
          <p:spPr bwMode="auto">
            <a:xfrm>
              <a:off x="7824432" y="4563269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200" b="0" dirty="0">
                  <a:latin typeface="楷体_GB2312" pitchFamily="49" charset="-122"/>
                </a:rPr>
                <a:t>︿</a:t>
              </a:r>
            </a:p>
          </p:txBody>
        </p:sp>
        <p:sp>
          <p:nvSpPr>
            <p:cNvPr id="41" name="Text Box 72"/>
            <p:cNvSpPr txBox="1">
              <a:spLocks noChangeArrowheads="1"/>
            </p:cNvSpPr>
            <p:nvPr/>
          </p:nvSpPr>
          <p:spPr bwMode="auto">
            <a:xfrm>
              <a:off x="7512050" y="5190331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200" b="0" dirty="0">
                  <a:latin typeface="楷体_GB2312" pitchFamily="49" charset="-122"/>
                </a:rPr>
                <a:t>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1" grpId="0" autoUpdateAnimBg="0"/>
      <p:bldP spid="7222" grpId="0" autoUpdateAnimBg="0"/>
      <p:bldP spid="7223" grpId="0" autoUpdateAnimBg="0"/>
      <p:bldP spid="7224" grpId="0" autoUpdateAnimBg="0"/>
      <p:bldP spid="7226" grpId="0" animBg="1"/>
      <p:bldP spid="72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609600" y="1066800"/>
          <a:ext cx="568483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" imgW="97068960" imgH="19088280" progId="Equation.3">
                  <p:embed/>
                </p:oleObj>
              </mc:Choice>
              <mc:Fallback>
                <p:oleObj name="Equation" r:id="rId3" imgW="97068960" imgH="19088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5684838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40386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直线与平面的夹角公式</a:t>
            </a:r>
            <a:endParaRPr lang="zh-CN" altLang="en-US" smtClean="0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特别地，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533400" y="32766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5" imgW="26796600" imgH="7709040" progId="Equation.3">
                  <p:embed/>
                </p:oleObj>
              </mc:Choice>
              <mc:Fallback>
                <p:oleObj name="Equation" r:id="rId5" imgW="26796600" imgH="7709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457200" y="4191000"/>
          <a:ext cx="1676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7" imgW="25578000" imgH="7709040" progId="Equation.3">
                  <p:embed/>
                </p:oleObj>
              </mc:Choice>
              <mc:Fallback>
                <p:oleObj name="Equation" r:id="rId7" imgW="25578000" imgH="7709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16764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2133600" y="3352800"/>
            <a:ext cx="738188" cy="304800"/>
          </a:xfrm>
          <a:prstGeom prst="leftRightArrow">
            <a:avLst>
              <a:gd name="adj1" fmla="val 50000"/>
              <a:gd name="adj2" fmla="val 4843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4876800" y="4267200"/>
          <a:ext cx="31242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9" imgW="50762160" imgH="7709040" progId="Equation.3">
                  <p:embed/>
                </p:oleObj>
              </mc:Choice>
              <mc:Fallback>
                <p:oleObj name="Equation" r:id="rId9" imgW="50762160" imgH="7709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31242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4953000" y="3048000"/>
          <a:ext cx="17526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11" imgW="30858480" imgH="16649640" progId="Equation.3">
                  <p:embed/>
                </p:oleObj>
              </mc:Choice>
              <mc:Fallback>
                <p:oleObj name="Equation" r:id="rId11" imgW="30858480" imgH="166496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48000"/>
                        <a:ext cx="17526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3048000" y="3276600"/>
          <a:ext cx="914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13" imgW="13798080" imgH="6489720" progId="Equation.3">
                  <p:embed/>
                </p:oleObj>
              </mc:Choice>
              <mc:Fallback>
                <p:oleObj name="Equation" r:id="rId13" imgW="13798080" imgH="64897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9144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3048000" y="4267200"/>
          <a:ext cx="914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15" imgW="14204160" imgH="7709040" progId="Equation.3">
                  <p:embed/>
                </p:oleObj>
              </mc:Choice>
              <mc:Fallback>
                <p:oleObj name="Equation" r:id="rId15" imgW="14204160" imgH="7709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67200"/>
                        <a:ext cx="9144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553200" y="685800"/>
            <a:ext cx="2057400" cy="1447800"/>
            <a:chOff x="3408" y="2928"/>
            <a:chExt cx="1296" cy="912"/>
          </a:xfrm>
        </p:grpSpPr>
        <p:sp>
          <p:nvSpPr>
            <p:cNvPr id="11291" name="AutoShape 22"/>
            <p:cNvSpPr>
              <a:spLocks noChangeArrowheads="1"/>
            </p:cNvSpPr>
            <p:nvPr/>
          </p:nvSpPr>
          <p:spPr bwMode="auto">
            <a:xfrm>
              <a:off x="3408" y="3408"/>
              <a:ext cx="1296" cy="432"/>
            </a:xfrm>
            <a:prstGeom prst="parallelogram">
              <a:avLst>
                <a:gd name="adj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23"/>
            <p:cNvSpPr>
              <a:spLocks noChangeShapeType="1"/>
            </p:cNvSpPr>
            <p:nvPr/>
          </p:nvSpPr>
          <p:spPr bwMode="auto">
            <a:xfrm flipV="1">
              <a:off x="4320" y="2928"/>
              <a:ext cx="0" cy="67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5" name="Object 24"/>
            <p:cNvGraphicFramePr>
              <a:graphicFrameLocks noChangeAspect="1"/>
            </p:cNvGraphicFramePr>
            <p:nvPr/>
          </p:nvGraphicFramePr>
          <p:xfrm>
            <a:off x="4368" y="2928"/>
            <a:ext cx="1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3" name="Equation" r:id="rId17" imgW="4861800" imgH="6489720" progId="Equation.3">
                    <p:embed/>
                  </p:oleObj>
                </mc:Choice>
                <mc:Fallback>
                  <p:oleObj name="Equation" r:id="rId17" imgW="4861800" imgH="648972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928"/>
                          <a:ext cx="19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13" name="AutoShape 25"/>
          <p:cNvSpPr>
            <a:spLocks noChangeArrowheads="1"/>
          </p:cNvSpPr>
          <p:nvPr/>
        </p:nvSpPr>
        <p:spPr bwMode="auto">
          <a:xfrm>
            <a:off x="4038600" y="3352800"/>
            <a:ext cx="738188" cy="304800"/>
          </a:xfrm>
          <a:prstGeom prst="leftRightArrow">
            <a:avLst>
              <a:gd name="adj1" fmla="val 50000"/>
              <a:gd name="adj2" fmla="val 4843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4" name="AutoShape 26"/>
          <p:cNvSpPr>
            <a:spLocks noChangeArrowheads="1"/>
          </p:cNvSpPr>
          <p:nvPr/>
        </p:nvSpPr>
        <p:spPr bwMode="auto">
          <a:xfrm>
            <a:off x="4038600" y="4267200"/>
            <a:ext cx="738188" cy="304800"/>
          </a:xfrm>
          <a:prstGeom prst="leftRightArrow">
            <a:avLst>
              <a:gd name="adj1" fmla="val 50000"/>
              <a:gd name="adj2" fmla="val 4843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5" name="AutoShape 27"/>
          <p:cNvSpPr>
            <a:spLocks noChangeArrowheads="1"/>
          </p:cNvSpPr>
          <p:nvPr/>
        </p:nvSpPr>
        <p:spPr bwMode="auto">
          <a:xfrm>
            <a:off x="2133600" y="4267200"/>
            <a:ext cx="738188" cy="304800"/>
          </a:xfrm>
          <a:prstGeom prst="leftRightArrow">
            <a:avLst>
              <a:gd name="adj1" fmla="val 50000"/>
              <a:gd name="adj2" fmla="val 4843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7467600" y="914400"/>
            <a:ext cx="0" cy="1752600"/>
            <a:chOff x="4704" y="576"/>
            <a:chExt cx="0" cy="1104"/>
          </a:xfrm>
        </p:grpSpPr>
        <p:sp>
          <p:nvSpPr>
            <p:cNvPr id="11289" name="Line 28"/>
            <p:cNvSpPr>
              <a:spLocks noChangeShapeType="1"/>
            </p:cNvSpPr>
            <p:nvPr/>
          </p:nvSpPr>
          <p:spPr bwMode="auto">
            <a:xfrm>
              <a:off x="4704" y="57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29"/>
            <p:cNvSpPr>
              <a:spLocks noChangeShapeType="1"/>
            </p:cNvSpPr>
            <p:nvPr/>
          </p:nvSpPr>
          <p:spPr bwMode="auto">
            <a:xfrm>
              <a:off x="4704" y="13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086600" y="914400"/>
            <a:ext cx="381000" cy="685800"/>
            <a:chOff x="4464" y="576"/>
            <a:chExt cx="240" cy="432"/>
          </a:xfrm>
        </p:grpSpPr>
        <p:sp>
          <p:nvSpPr>
            <p:cNvPr id="11288" name="Line 31"/>
            <p:cNvSpPr>
              <a:spLocks noChangeShapeType="1"/>
            </p:cNvSpPr>
            <p:nvPr/>
          </p:nvSpPr>
          <p:spPr bwMode="auto">
            <a:xfrm flipV="1">
              <a:off x="4704" y="672"/>
              <a:ext cx="0" cy="33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4" name="Object 32"/>
            <p:cNvGraphicFramePr>
              <a:graphicFrameLocks noChangeAspect="1"/>
            </p:cNvGraphicFramePr>
            <p:nvPr/>
          </p:nvGraphicFramePr>
          <p:xfrm>
            <a:off x="4464" y="576"/>
            <a:ext cx="20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4" name="Equation" r:id="rId19" imgW="4455360" imgH="6489720" progId="Equation.3">
                    <p:embed/>
                  </p:oleObj>
                </mc:Choice>
                <mc:Fallback>
                  <p:oleObj name="Equation" r:id="rId19" imgW="4455360" imgH="648972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576"/>
                          <a:ext cx="20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6858000" y="6096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7315200" y="228600"/>
            <a:ext cx="685800" cy="406400"/>
            <a:chOff x="4608" y="144"/>
            <a:chExt cx="432" cy="256"/>
          </a:xfrm>
        </p:grpSpPr>
        <p:sp>
          <p:nvSpPr>
            <p:cNvPr id="11287" name="Line 34"/>
            <p:cNvSpPr>
              <a:spLocks noChangeShapeType="1"/>
            </p:cNvSpPr>
            <p:nvPr/>
          </p:nvSpPr>
          <p:spPr bwMode="auto">
            <a:xfrm>
              <a:off x="4608" y="384"/>
              <a:ext cx="432" cy="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3" name="Object 35"/>
            <p:cNvGraphicFramePr>
              <a:graphicFrameLocks noChangeAspect="1"/>
            </p:cNvGraphicFramePr>
            <p:nvPr/>
          </p:nvGraphicFramePr>
          <p:xfrm>
            <a:off x="4752" y="144"/>
            <a:ext cx="1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5" name="Equation" r:id="rId21" imgW="4455360" imgH="6489720" progId="Equation.3">
                    <p:embed/>
                  </p:oleObj>
                </mc:Choice>
                <mc:Fallback>
                  <p:oleObj name="Equation" r:id="rId21" imgW="4455360" imgH="648972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44"/>
                          <a:ext cx="176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  <p:bldP spid="37896" grpId="0" animBg="1"/>
      <p:bldP spid="37913" grpId="0" animBg="1"/>
      <p:bldP spid="37914" grpId="0" animBg="1"/>
      <p:bldP spid="37915" grpId="0" animBg="1"/>
      <p:bldP spid="379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1066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graphicFrame>
        <p:nvGraphicFramePr>
          <p:cNvPr id="12290" name="Object 66"/>
          <p:cNvGraphicFramePr>
            <a:graphicFrameLocks noChangeAspect="1"/>
          </p:cNvGraphicFramePr>
          <p:nvPr/>
        </p:nvGraphicFramePr>
        <p:xfrm>
          <a:off x="685800" y="533400"/>
          <a:ext cx="784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3" imgW="7391400" imgH="939800" progId="Equation.3">
                  <p:embed/>
                </p:oleObj>
              </mc:Choice>
              <mc:Fallback>
                <p:oleObj name="Equation" r:id="rId3" imgW="7391400" imgH="93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7848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4" name="Object 68"/>
          <p:cNvGraphicFramePr>
            <a:graphicFrameLocks noChangeAspect="1"/>
          </p:cNvGraphicFramePr>
          <p:nvPr/>
        </p:nvGraphicFramePr>
        <p:xfrm>
          <a:off x="1676400" y="4495800"/>
          <a:ext cx="32766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5" imgW="1739900" imgH="482600" progId="Equation.3">
                  <p:embed/>
                </p:oleObj>
              </mc:Choice>
              <mc:Fallback>
                <p:oleObj name="Equation" r:id="rId5" imgW="1739900" imgH="482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327660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6" name="Text Box 70"/>
          <p:cNvSpPr txBox="1">
            <a:spLocks noChangeArrowheads="1"/>
          </p:cNvSpPr>
          <p:nvPr/>
        </p:nvSpPr>
        <p:spPr bwMode="auto">
          <a:xfrm>
            <a:off x="533400" y="184785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9290" name="AutoShape 74"/>
          <p:cNvSpPr>
            <a:spLocks noChangeArrowheads="1"/>
          </p:cNvSpPr>
          <p:nvPr/>
        </p:nvSpPr>
        <p:spPr bwMode="auto">
          <a:xfrm>
            <a:off x="6705600" y="2590800"/>
            <a:ext cx="1905000" cy="685800"/>
          </a:xfrm>
          <a:prstGeom prst="parallelogram">
            <a:avLst>
              <a:gd name="adj" fmla="val 69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 flipH="1">
            <a:off x="7696200" y="1828800"/>
            <a:ext cx="74613" cy="2057400"/>
            <a:chOff x="4704" y="960"/>
            <a:chExt cx="0" cy="1296"/>
          </a:xfrm>
        </p:grpSpPr>
        <p:sp>
          <p:nvSpPr>
            <p:cNvPr id="12301" name="Line 77"/>
            <p:cNvSpPr>
              <a:spLocks noChangeShapeType="1"/>
            </p:cNvSpPr>
            <p:nvPr/>
          </p:nvSpPr>
          <p:spPr bwMode="auto">
            <a:xfrm>
              <a:off x="4704" y="1872"/>
              <a:ext cx="0" cy="38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76"/>
            <p:cNvSpPr>
              <a:spLocks noChangeShapeType="1"/>
            </p:cNvSpPr>
            <p:nvPr/>
          </p:nvSpPr>
          <p:spPr bwMode="auto">
            <a:xfrm>
              <a:off x="4704" y="960"/>
              <a:ext cx="0" cy="67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91" name="Text Box 75"/>
          <p:cNvSpPr txBox="1">
            <a:spLocks noChangeArrowheads="1"/>
          </p:cNvSpPr>
          <p:nvPr/>
        </p:nvSpPr>
        <p:spPr bwMode="auto">
          <a:xfrm>
            <a:off x="7613233" y="1752600"/>
            <a:ext cx="30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•</a:t>
            </a:r>
          </a:p>
        </p:txBody>
      </p:sp>
      <p:sp>
        <p:nvSpPr>
          <p:cNvPr id="9296" name="Text Box 80"/>
          <p:cNvSpPr txBox="1">
            <a:spLocks noChangeArrowheads="1"/>
          </p:cNvSpPr>
          <p:nvPr/>
        </p:nvSpPr>
        <p:spPr bwMode="auto">
          <a:xfrm>
            <a:off x="1508125" y="179705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可取已知平面的法向量</a:t>
            </a:r>
          </a:p>
        </p:txBody>
      </p:sp>
      <p:graphicFrame>
        <p:nvGraphicFramePr>
          <p:cNvPr id="9297" name="Object 81"/>
          <p:cNvGraphicFramePr>
            <a:graphicFrameLocks noChangeAspect="1"/>
          </p:cNvGraphicFramePr>
          <p:nvPr/>
        </p:nvGraphicFramePr>
        <p:xfrm>
          <a:off x="2057400" y="2438400"/>
          <a:ext cx="2057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7" imgW="34108200" imgH="7709040" progId="Equation.3">
                  <p:embed/>
                </p:oleObj>
              </mc:Choice>
              <mc:Fallback>
                <p:oleObj name="Equation" r:id="rId7" imgW="34108200" imgH="770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20574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8" name="Text Box 82"/>
          <p:cNvSpPr txBox="1">
            <a:spLocks noChangeArrowheads="1"/>
          </p:cNvSpPr>
          <p:nvPr/>
        </p:nvSpPr>
        <p:spPr bwMode="auto">
          <a:xfrm>
            <a:off x="914400" y="3124200"/>
            <a:ext cx="420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作为所求直线的方向向量</a:t>
            </a:r>
            <a:r>
              <a:rPr lang="en-US" altLang="zh-CN"/>
              <a:t>.</a:t>
            </a:r>
          </a:p>
        </p:txBody>
      </p:sp>
      <p:sp>
        <p:nvSpPr>
          <p:cNvPr id="9299" name="Text Box 83"/>
          <p:cNvSpPr txBox="1">
            <a:spLocks noChangeArrowheads="1"/>
          </p:cNvSpPr>
          <p:nvPr/>
        </p:nvSpPr>
        <p:spPr bwMode="auto">
          <a:xfrm>
            <a:off x="609600" y="3810000"/>
            <a:ext cx="589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故由直线的点向式方程得所求直线为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6" grpId="0" autoUpdateAnimBg="0"/>
      <p:bldP spid="9290" grpId="0" animBg="1"/>
      <p:bldP spid="9291" grpId="0" autoUpdateAnimBg="0"/>
      <p:bldP spid="9296" grpId="0" autoUpdateAnimBg="0"/>
      <p:bldP spid="9298" grpId="0" autoUpdateAnimBg="0"/>
      <p:bldP spid="929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endParaRPr lang="en-US" altLang="zh-CN" smtClean="0"/>
          </a:p>
        </p:txBody>
      </p:sp>
      <p:graphicFrame>
        <p:nvGraphicFramePr>
          <p:cNvPr id="13314" name="Object 51"/>
          <p:cNvGraphicFramePr>
            <a:graphicFrameLocks noChangeAspect="1"/>
          </p:cNvGraphicFramePr>
          <p:nvPr/>
        </p:nvGraphicFramePr>
        <p:xfrm>
          <a:off x="533400" y="533400"/>
          <a:ext cx="78486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3" imgW="128752560" imgH="17056080" progId="Equation.3">
                  <p:embed/>
                </p:oleObj>
              </mc:Choice>
              <mc:Fallback>
                <p:oleObj name="Equation" r:id="rId3" imgW="128752560" imgH="170560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784860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65125" y="17208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1355725" y="1819275"/>
            <a:ext cx="3844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只需要求方向向量即可</a:t>
            </a:r>
            <a:r>
              <a:rPr lang="en-US" altLang="zh-CN"/>
              <a:t>.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33400" y="2895600"/>
            <a:ext cx="2438400" cy="1676400"/>
            <a:chOff x="336" y="1824"/>
            <a:chExt cx="1536" cy="1056"/>
          </a:xfrm>
        </p:grpSpPr>
        <p:sp>
          <p:nvSpPr>
            <p:cNvPr id="13327" name="AutoShape 55"/>
            <p:cNvSpPr>
              <a:spLocks noChangeArrowheads="1"/>
            </p:cNvSpPr>
            <p:nvPr/>
          </p:nvSpPr>
          <p:spPr bwMode="auto">
            <a:xfrm>
              <a:off x="864" y="2208"/>
              <a:ext cx="1008" cy="672"/>
            </a:xfrm>
            <a:prstGeom prst="parallelogram">
              <a:avLst>
                <a:gd name="adj" fmla="val 37500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AutoShape 56"/>
            <p:cNvSpPr>
              <a:spLocks noChangeArrowheads="1"/>
            </p:cNvSpPr>
            <p:nvPr/>
          </p:nvSpPr>
          <p:spPr bwMode="auto">
            <a:xfrm rot="6693195">
              <a:off x="216" y="1944"/>
              <a:ext cx="960" cy="720"/>
            </a:xfrm>
            <a:prstGeom prst="parallelogram">
              <a:avLst>
                <a:gd name="adj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Line 58"/>
            <p:cNvSpPr>
              <a:spLocks noChangeShapeType="1"/>
            </p:cNvSpPr>
            <p:nvPr/>
          </p:nvSpPr>
          <p:spPr bwMode="auto">
            <a:xfrm flipH="1">
              <a:off x="864" y="2208"/>
              <a:ext cx="240" cy="67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Text Box 57"/>
            <p:cNvSpPr txBox="1">
              <a:spLocks noChangeArrowheads="1"/>
            </p:cNvSpPr>
            <p:nvPr/>
          </p:nvSpPr>
          <p:spPr bwMode="auto">
            <a:xfrm>
              <a:off x="1392" y="1920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</p:grpSp>
      <p:sp>
        <p:nvSpPr>
          <p:cNvPr id="13373" name="Line 61"/>
          <p:cNvSpPr>
            <a:spLocks noChangeShapeType="1"/>
          </p:cNvSpPr>
          <p:nvPr/>
        </p:nvSpPr>
        <p:spPr bwMode="auto">
          <a:xfrm flipV="1">
            <a:off x="990600" y="2590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 flipV="1">
            <a:off x="2057400" y="2971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4114800" y="2362200"/>
            <a:ext cx="4191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注意到两平面的交线垂直于这两个平面的法向量，所以可取</a:t>
            </a:r>
          </a:p>
        </p:txBody>
      </p:sp>
      <p:graphicFrame>
        <p:nvGraphicFramePr>
          <p:cNvPr id="13376" name="Object 64"/>
          <p:cNvGraphicFramePr>
            <a:graphicFrameLocks noChangeAspect="1"/>
          </p:cNvGraphicFramePr>
          <p:nvPr/>
        </p:nvGraphicFramePr>
        <p:xfrm>
          <a:off x="3429000" y="3733800"/>
          <a:ext cx="1752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5" imgW="27202680" imgH="8115480" progId="Equation.3">
                  <p:embed/>
                </p:oleObj>
              </mc:Choice>
              <mc:Fallback>
                <p:oleObj name="Equation" r:id="rId5" imgW="27202680" imgH="8115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33800"/>
                        <a:ext cx="17526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7" name="Object 65"/>
          <p:cNvGraphicFramePr>
            <a:graphicFrameLocks noChangeAspect="1"/>
          </p:cNvGraphicFramePr>
          <p:nvPr/>
        </p:nvGraphicFramePr>
        <p:xfrm>
          <a:off x="3733800" y="4286250"/>
          <a:ext cx="3962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7" imgW="59698800" imgH="7709040" progId="Equation.3">
                  <p:embed/>
                </p:oleObj>
              </mc:Choice>
              <mc:Fallback>
                <p:oleObj name="Equation" r:id="rId7" imgW="59698800" imgH="770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86250"/>
                        <a:ext cx="39624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8" name="Object 66"/>
          <p:cNvGraphicFramePr>
            <a:graphicFrameLocks noChangeAspect="1"/>
          </p:cNvGraphicFramePr>
          <p:nvPr/>
        </p:nvGraphicFramePr>
        <p:xfrm>
          <a:off x="3733800" y="4876800"/>
          <a:ext cx="233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9" imgW="37357560" imgH="7709040" progId="Equation.3">
                  <p:embed/>
                </p:oleObj>
              </mc:Choice>
              <mc:Fallback>
                <p:oleObj name="Equation" r:id="rId9" imgW="37357560" imgH="770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76800"/>
                        <a:ext cx="2336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9" name="Object 67"/>
          <p:cNvGraphicFramePr>
            <a:graphicFrameLocks noChangeAspect="1"/>
          </p:cNvGraphicFramePr>
          <p:nvPr/>
        </p:nvGraphicFramePr>
        <p:xfrm>
          <a:off x="838200" y="5486400"/>
          <a:ext cx="63246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1" imgW="107630280" imgH="15430680" progId="Equation.3">
                  <p:embed/>
                </p:oleObj>
              </mc:Choice>
              <mc:Fallback>
                <p:oleObj name="Equation" r:id="rId11" imgW="107630280" imgH="154306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86400"/>
                        <a:ext cx="63246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2" name="Line 60"/>
          <p:cNvSpPr>
            <a:spLocks noChangeShapeType="1"/>
          </p:cNvSpPr>
          <p:nvPr/>
        </p:nvSpPr>
        <p:spPr bwMode="auto">
          <a:xfrm flipH="1">
            <a:off x="1905000" y="3124200"/>
            <a:ext cx="5334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5" grpId="0" autoUpdateAnimBg="0"/>
      <p:bldP spid="13366" grpId="0" autoUpdateAnimBg="0"/>
      <p:bldP spid="13373" grpId="0" animBg="1"/>
      <p:bldP spid="13374" grpId="0" animBg="1"/>
      <p:bldP spid="13375" grpId="0" autoUpdateAnimBg="0"/>
      <p:bldP spid="133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38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</a:p>
        </p:txBody>
      </p:sp>
      <p:graphicFrame>
        <p:nvGraphicFramePr>
          <p:cNvPr id="14338" name="Object 0"/>
          <p:cNvGraphicFramePr>
            <a:graphicFrameLocks noChangeAspect="1"/>
          </p:cNvGraphicFramePr>
          <p:nvPr/>
        </p:nvGraphicFramePr>
        <p:xfrm>
          <a:off x="533400" y="381000"/>
          <a:ext cx="6324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3429000" imgH="736600" progId="Equation.3">
                  <p:embed/>
                </p:oleObj>
              </mc:Choice>
              <mc:Fallback>
                <p:oleObj name="Equation" r:id="rId3" imgW="3429000" imgH="736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6324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1752600" y="3505200"/>
          <a:ext cx="4876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5" imgW="2552700" imgH="241300" progId="Equation.3">
                  <p:embed/>
                </p:oleObj>
              </mc:Choice>
              <mc:Fallback>
                <p:oleObj name="Equation" r:id="rId5" imgW="2552700" imgH="241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48768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81" name="Text Box 93"/>
          <p:cNvSpPr txBox="1">
            <a:spLocks noChangeArrowheads="1"/>
          </p:cNvSpPr>
          <p:nvPr/>
        </p:nvSpPr>
        <p:spPr bwMode="auto">
          <a:xfrm>
            <a:off x="533400" y="4038600"/>
            <a:ext cx="345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代入平面方程中</a:t>
            </a:r>
            <a:r>
              <a:rPr lang="en-US" altLang="zh-CN"/>
              <a:t>,  </a:t>
            </a:r>
            <a:r>
              <a:rPr lang="zh-CN" altLang="en-US"/>
              <a:t>得</a:t>
            </a: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524000" y="4668838"/>
          <a:ext cx="53340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7" imgW="2641600" imgH="241300" progId="Equation.3">
                  <p:embed/>
                </p:oleObj>
              </mc:Choice>
              <mc:Fallback>
                <p:oleObj name="Equation" r:id="rId7" imgW="2641600" imgH="241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68838"/>
                        <a:ext cx="53340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533400" y="5334000"/>
          <a:ext cx="1981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9" imgW="1053643" imgH="266584" progId="Equation.3">
                  <p:embed/>
                </p:oleObj>
              </mc:Choice>
              <mc:Fallback>
                <p:oleObj name="Equation" r:id="rId9" imgW="1053643" imgH="266584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0"/>
                        <a:ext cx="19812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85" name="Text Box 97"/>
          <p:cNvSpPr txBox="1">
            <a:spLocks noChangeArrowheads="1"/>
          </p:cNvSpPr>
          <p:nvPr/>
        </p:nvSpPr>
        <p:spPr bwMode="auto">
          <a:xfrm>
            <a:off x="533400" y="198755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581400" y="5410200"/>
          <a:ext cx="3498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11" imgW="1727200" imgH="241300" progId="Equation.3">
                  <p:embed/>
                </p:oleObj>
              </mc:Choice>
              <mc:Fallback>
                <p:oleObj name="Equation" r:id="rId11" imgW="1727200" imgH="241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0200"/>
                        <a:ext cx="34988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524000" y="1905000"/>
          <a:ext cx="35052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13" imgW="58886280" imgH="23558400" progId="Equation.3">
                  <p:embed/>
                </p:oleObj>
              </mc:Choice>
              <mc:Fallback>
                <p:oleObj name="Equation" r:id="rId13" imgW="58886280" imgH="23558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3505200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" name="Text Box 102"/>
          <p:cNvSpPr txBox="1">
            <a:spLocks noChangeArrowheads="1"/>
          </p:cNvSpPr>
          <p:nvPr/>
        </p:nvSpPr>
        <p:spPr bwMode="auto">
          <a:xfrm>
            <a:off x="1127125" y="33972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4953000" y="2209800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15" imgW="8517600" imgH="5676840" progId="Equation.3">
                  <p:embed/>
                </p:oleObj>
              </mc:Choice>
              <mc:Fallback>
                <p:oleObj name="Equation" r:id="rId15" imgW="8517600" imgH="56768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60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" name="Text Box 104"/>
          <p:cNvSpPr txBox="1">
            <a:spLocks noChangeArrowheads="1"/>
          </p:cNvSpPr>
          <p:nvPr/>
        </p:nvSpPr>
        <p:spPr bwMode="auto">
          <a:xfrm>
            <a:off x="2590800" y="53340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</a:t>
            </a:r>
          </a:p>
        </p:txBody>
      </p:sp>
      <p:sp>
        <p:nvSpPr>
          <p:cNvPr id="12393" name="Text Box 105"/>
          <p:cNvSpPr txBox="1">
            <a:spLocks noChangeArrowheads="1"/>
          </p:cNvSpPr>
          <p:nvPr/>
        </p:nvSpPr>
        <p:spPr bwMode="auto">
          <a:xfrm>
            <a:off x="746125" y="5934075"/>
            <a:ext cx="5148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所以所求交点坐标为 </a:t>
            </a:r>
            <a:r>
              <a:rPr lang="en-US" altLang="zh-CN"/>
              <a:t>( 1,  2,  2 )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1" grpId="0" autoUpdateAnimBg="0"/>
      <p:bldP spid="12385" grpId="0" autoUpdateAnimBg="0"/>
      <p:bldP spid="12390" grpId="0" autoUpdateAnimBg="0"/>
      <p:bldP spid="12392" grpId="0" autoUpdateAnimBg="0"/>
      <p:bldP spid="1239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</a:p>
        </p:txBody>
      </p:sp>
      <p:graphicFrame>
        <p:nvGraphicFramePr>
          <p:cNvPr id="15362" name="Object 54"/>
          <p:cNvGraphicFramePr>
            <a:graphicFrameLocks noChangeAspect="1"/>
          </p:cNvGraphicFramePr>
          <p:nvPr/>
        </p:nvGraphicFramePr>
        <p:xfrm>
          <a:off x="533400" y="304800"/>
          <a:ext cx="81534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3530600" imgH="584200" progId="Equation.3">
                  <p:embed/>
                </p:oleObj>
              </mc:Choice>
              <mc:Fallback>
                <p:oleObj name="Equation" r:id="rId3" imgW="3530600" imgH="584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8153400" cy="131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42" name="Object 82"/>
          <p:cNvGraphicFramePr>
            <a:graphicFrameLocks noChangeAspect="1"/>
          </p:cNvGraphicFramePr>
          <p:nvPr/>
        </p:nvGraphicFramePr>
        <p:xfrm>
          <a:off x="3886200" y="3592513"/>
          <a:ext cx="4953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公式" r:id="rId5" imgW="4686300" imgH="393700" progId="Equation.3">
                  <p:embed/>
                </p:oleObj>
              </mc:Choice>
              <mc:Fallback>
                <p:oleObj name="公式" r:id="rId5" imgW="4686300" imgH="3937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92513"/>
                        <a:ext cx="49530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3" name="Text Box 83"/>
          <p:cNvSpPr txBox="1">
            <a:spLocks noChangeArrowheads="1"/>
          </p:cNvSpPr>
          <p:nvPr/>
        </p:nvSpPr>
        <p:spPr bwMode="auto">
          <a:xfrm>
            <a:off x="533400" y="5116513"/>
            <a:ext cx="5761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已知直线的参数方程为</a:t>
            </a:r>
          </a:p>
        </p:txBody>
      </p:sp>
      <p:graphicFrame>
        <p:nvGraphicFramePr>
          <p:cNvPr id="15444" name="Object 84"/>
          <p:cNvGraphicFramePr>
            <a:graphicFrameLocks noChangeAspect="1"/>
          </p:cNvGraphicFramePr>
          <p:nvPr/>
        </p:nvGraphicFramePr>
        <p:xfrm>
          <a:off x="1600200" y="5759450"/>
          <a:ext cx="4876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7" imgW="1981200" imgH="203200" progId="Equation.3">
                  <p:embed/>
                </p:oleObj>
              </mc:Choice>
              <mc:Fallback>
                <p:oleObj name="Equation" r:id="rId7" imgW="1981200" imgH="203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59450"/>
                        <a:ext cx="48768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5" name="Text Box 85"/>
          <p:cNvSpPr txBox="1">
            <a:spLocks noChangeArrowheads="1"/>
          </p:cNvSpPr>
          <p:nvPr/>
        </p:nvSpPr>
        <p:spPr bwMode="auto">
          <a:xfrm>
            <a:off x="4211638" y="1628775"/>
            <a:ext cx="460851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/>
              <a:t>解：过点 </a:t>
            </a:r>
            <a:r>
              <a:rPr lang="en-US" altLang="zh-CN"/>
              <a:t>(2, 1, 3) </a:t>
            </a:r>
            <a:r>
              <a:rPr lang="zh-CN" altLang="en-US"/>
              <a:t>作一平面</a:t>
            </a:r>
          </a:p>
          <a:p>
            <a:pPr>
              <a:lnSpc>
                <a:spcPct val="125000"/>
              </a:lnSpc>
            </a:pPr>
            <a:r>
              <a:rPr lang="zh-CN" altLang="en-US"/>
              <a:t>垂直于已知直线 </a:t>
            </a:r>
            <a:r>
              <a:rPr lang="en-US" altLang="zh-CN"/>
              <a:t>,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685800" y="4430713"/>
            <a:ext cx="489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再求已知直线与这平面的交点</a:t>
            </a:r>
            <a:r>
              <a:rPr lang="en-US" altLang="zh-CN"/>
              <a:t>.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>
            <a:off x="4495800" y="2982913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则这平面的方程应为</a:t>
            </a:r>
          </a:p>
        </p:txBody>
      </p:sp>
      <p:sp>
        <p:nvSpPr>
          <p:cNvPr id="15371" name="Line 94"/>
          <p:cNvSpPr>
            <a:spLocks noChangeShapeType="1"/>
          </p:cNvSpPr>
          <p:nvPr/>
        </p:nvSpPr>
        <p:spPr bwMode="auto">
          <a:xfrm flipV="1">
            <a:off x="828675" y="2192338"/>
            <a:ext cx="1846263" cy="2276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55" name="AutoShape 95"/>
          <p:cNvSpPr>
            <a:spLocks noChangeArrowheads="1"/>
          </p:cNvSpPr>
          <p:nvPr/>
        </p:nvSpPr>
        <p:spPr bwMode="auto">
          <a:xfrm rot="-3719073">
            <a:off x="674688" y="2068513"/>
            <a:ext cx="1828800" cy="1524000"/>
          </a:xfrm>
          <a:prstGeom prst="parallelogram">
            <a:avLst>
              <a:gd name="adj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Line 96"/>
          <p:cNvSpPr>
            <a:spLocks noChangeShapeType="1"/>
          </p:cNvSpPr>
          <p:nvPr/>
        </p:nvSpPr>
        <p:spPr bwMode="auto">
          <a:xfrm flipV="1">
            <a:off x="2341563" y="2220913"/>
            <a:ext cx="314325" cy="37623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65" name="Object 97"/>
          <p:cNvGraphicFramePr>
            <a:graphicFrameLocks noChangeAspect="1"/>
          </p:cNvGraphicFramePr>
          <p:nvPr/>
        </p:nvGraphicFramePr>
        <p:xfrm>
          <a:off x="2427288" y="2373313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9" imgW="19485000" imgH="6489720" progId="Equation.3">
                  <p:embed/>
                </p:oleObj>
              </mc:Choice>
              <mc:Fallback>
                <p:oleObj name="Equation" r:id="rId9" imgW="19485000" imgH="64897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2373313"/>
                        <a:ext cx="137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8" name="Line 98"/>
          <p:cNvSpPr>
            <a:spLocks noChangeShapeType="1"/>
          </p:cNvSpPr>
          <p:nvPr/>
        </p:nvSpPr>
        <p:spPr bwMode="auto">
          <a:xfrm>
            <a:off x="901700" y="1876425"/>
            <a:ext cx="1225550" cy="11858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5" name="Text Box 99"/>
          <p:cNvSpPr txBox="1">
            <a:spLocks noChangeArrowheads="1"/>
          </p:cNvSpPr>
          <p:nvPr/>
        </p:nvSpPr>
        <p:spPr bwMode="auto">
          <a:xfrm>
            <a:off x="1260475" y="1660525"/>
            <a:ext cx="60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ea typeface="宋体" pitchFamily="2" charset="-122"/>
                <a:cs typeface="Times New Roman" pitchFamily="18" charset="0"/>
              </a:rPr>
              <a:t>M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•</a:t>
            </a:r>
          </a:p>
        </p:txBody>
      </p:sp>
      <p:sp>
        <p:nvSpPr>
          <p:cNvPr id="15460" name="Line 100"/>
          <p:cNvSpPr>
            <a:spLocks noChangeShapeType="1"/>
          </p:cNvSpPr>
          <p:nvPr/>
        </p:nvSpPr>
        <p:spPr bwMode="auto">
          <a:xfrm flipV="1">
            <a:off x="1476375" y="2957513"/>
            <a:ext cx="576263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3" grpId="0" autoUpdateAnimBg="0"/>
      <p:bldP spid="15445" grpId="0" autoUpdateAnimBg="0"/>
      <p:bldP spid="15446" grpId="0" autoUpdateAnimBg="0"/>
      <p:bldP spid="15447" grpId="0" autoUpdateAnimBg="0"/>
      <p:bldP spid="15455" grpId="0" animBg="1"/>
      <p:bldP spid="15458" grpId="0" animBg="1"/>
      <p:bldP spid="154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44"/>
          <p:cNvGraphicFramePr>
            <a:graphicFrameLocks noChangeAspect="1"/>
          </p:cNvGraphicFramePr>
          <p:nvPr/>
        </p:nvGraphicFramePr>
        <p:xfrm>
          <a:off x="3886200" y="427038"/>
          <a:ext cx="46482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3" imgW="4305300" imgH="457200" progId="Equation.3">
                  <p:embed/>
                </p:oleObj>
              </mc:Choice>
              <mc:Fallback>
                <p:oleObj name="Equation" r:id="rId3" imgW="4305300" imgH="457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27038"/>
                        <a:ext cx="46482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5" name="Object 45"/>
          <p:cNvGraphicFramePr>
            <a:graphicFrameLocks noChangeAspect="1"/>
          </p:cNvGraphicFramePr>
          <p:nvPr/>
        </p:nvGraphicFramePr>
        <p:xfrm>
          <a:off x="431800" y="2667000"/>
          <a:ext cx="85105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5" imgW="3632200" imgH="406400" progId="Equation.3">
                  <p:embed/>
                </p:oleObj>
              </mc:Choice>
              <mc:Fallback>
                <p:oleObj name="Equation" r:id="rId5" imgW="3632200" imgH="40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667000"/>
                        <a:ext cx="851058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6" name="Object 46"/>
          <p:cNvGraphicFramePr>
            <a:graphicFrameLocks noChangeAspect="1"/>
          </p:cNvGraphicFramePr>
          <p:nvPr/>
        </p:nvGraphicFramePr>
        <p:xfrm>
          <a:off x="1828800" y="3505200"/>
          <a:ext cx="511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公式" r:id="rId7" imgW="5118100" imgH="838200" progId="Equation.3">
                  <p:embed/>
                </p:oleObj>
              </mc:Choice>
              <mc:Fallback>
                <p:oleObj name="公式" r:id="rId7" imgW="5118100" imgH="838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5118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488950" y="4386263"/>
            <a:ext cx="8135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是所求直线的一个方向向量</a:t>
            </a:r>
            <a:r>
              <a:rPr lang="en-US" altLang="zh-CN"/>
              <a:t>,  </a:t>
            </a:r>
            <a:r>
              <a:rPr lang="zh-CN" altLang="en-US"/>
              <a:t>故所求直线的方程为</a:t>
            </a:r>
          </a:p>
        </p:txBody>
      </p:sp>
      <p:graphicFrame>
        <p:nvGraphicFramePr>
          <p:cNvPr id="20528" name="Object 48"/>
          <p:cNvGraphicFramePr>
            <a:graphicFrameLocks noChangeAspect="1"/>
          </p:cNvGraphicFramePr>
          <p:nvPr/>
        </p:nvGraphicFramePr>
        <p:xfrm>
          <a:off x="2590800" y="5181600"/>
          <a:ext cx="318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公式" r:id="rId9" imgW="3187700" imgH="838200" progId="Equation.3">
                  <p:embed/>
                </p:oleObj>
              </mc:Choice>
              <mc:Fallback>
                <p:oleObj name="公式" r:id="rId9" imgW="3187700" imgH="838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3187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9" name="Object 49"/>
          <p:cNvGraphicFramePr>
            <a:graphicFrameLocks noChangeAspect="1"/>
          </p:cNvGraphicFramePr>
          <p:nvPr/>
        </p:nvGraphicFramePr>
        <p:xfrm>
          <a:off x="5029200" y="914400"/>
          <a:ext cx="185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11" imgW="1854200" imgH="825500" progId="Equation.3">
                  <p:embed/>
                </p:oleObj>
              </mc:Choice>
              <mc:Fallback>
                <p:oleObj name="Equation" r:id="rId11" imgW="1854200" imgH="8255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14400"/>
                        <a:ext cx="1854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0" name="Object 50"/>
          <p:cNvGraphicFramePr>
            <a:graphicFrameLocks noChangeAspect="1"/>
          </p:cNvGraphicFramePr>
          <p:nvPr/>
        </p:nvGraphicFramePr>
        <p:xfrm>
          <a:off x="2286000" y="1828800"/>
          <a:ext cx="66294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13" imgW="3213100" imgH="482600" progId="Equation.3">
                  <p:embed/>
                </p:oleObj>
              </mc:Choice>
              <mc:Fallback>
                <p:oleObj name="Equation" r:id="rId13" imgW="3213100" imgH="48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800"/>
                        <a:ext cx="662940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AutoShape 58"/>
          <p:cNvSpPr>
            <a:spLocks noChangeArrowheads="1"/>
          </p:cNvSpPr>
          <p:nvPr/>
        </p:nvSpPr>
        <p:spPr bwMode="auto">
          <a:xfrm rot="-3719073">
            <a:off x="457200" y="609600"/>
            <a:ext cx="1828800" cy="1524000"/>
          </a:xfrm>
          <a:prstGeom prst="parallelogram">
            <a:avLst>
              <a:gd name="adj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Text Box 59"/>
          <p:cNvSpPr txBox="1">
            <a:spLocks noChangeArrowheads="1"/>
          </p:cNvSpPr>
          <p:nvPr/>
        </p:nvSpPr>
        <p:spPr bwMode="auto">
          <a:xfrm>
            <a:off x="914400" y="381000"/>
            <a:ext cx="2017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•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M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(2, 1, 3 )</a:t>
            </a:r>
          </a:p>
        </p:txBody>
      </p:sp>
      <p:sp>
        <p:nvSpPr>
          <p:cNvPr id="16396" name="Line 60"/>
          <p:cNvSpPr>
            <a:spLocks noChangeShapeType="1"/>
          </p:cNvSpPr>
          <p:nvPr/>
        </p:nvSpPr>
        <p:spPr bwMode="auto">
          <a:xfrm flipV="1">
            <a:off x="1828800" y="8382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61"/>
          <p:cNvSpPr>
            <a:spLocks noChangeShapeType="1"/>
          </p:cNvSpPr>
          <p:nvPr/>
        </p:nvSpPr>
        <p:spPr bwMode="auto">
          <a:xfrm flipV="1">
            <a:off x="2209800" y="838200"/>
            <a:ext cx="3810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62"/>
          <p:cNvSpPr>
            <a:spLocks noChangeShapeType="1"/>
          </p:cNvSpPr>
          <p:nvPr/>
        </p:nvSpPr>
        <p:spPr bwMode="auto">
          <a:xfrm flipV="1">
            <a:off x="533400" y="1595434"/>
            <a:ext cx="1301750" cy="1262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92" name="Object 63"/>
          <p:cNvGraphicFramePr>
            <a:graphicFrameLocks noChangeAspect="1"/>
          </p:cNvGraphicFramePr>
          <p:nvPr/>
        </p:nvGraphicFramePr>
        <p:xfrm>
          <a:off x="2438400" y="10668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15" imgW="799560" imgH="254160" progId="Equation.3">
                  <p:embed/>
                </p:oleObj>
              </mc:Choice>
              <mc:Fallback>
                <p:oleObj name="Equation" r:id="rId15" imgW="799560" imgH="2541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6800"/>
                        <a:ext cx="137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Line 64"/>
          <p:cNvSpPr>
            <a:spLocks noChangeShapeType="1"/>
          </p:cNvSpPr>
          <p:nvPr/>
        </p:nvSpPr>
        <p:spPr bwMode="auto">
          <a:xfrm>
            <a:off x="1066800" y="609600"/>
            <a:ext cx="1066800" cy="13716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45" name="Text Box 65"/>
          <p:cNvSpPr txBox="1">
            <a:spLocks noChangeArrowheads="1"/>
          </p:cNvSpPr>
          <p:nvPr/>
        </p:nvSpPr>
        <p:spPr bwMode="auto">
          <a:xfrm>
            <a:off x="1071563" y="1338252"/>
            <a:ext cx="1387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i="1" dirty="0">
                <a:solidFill>
                  <a:srgbClr val="FF0066"/>
                </a:solidFill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dirty="0">
                <a:solidFill>
                  <a:srgbClr val="FF0066"/>
                </a:solidFill>
                <a:ea typeface="宋体" pitchFamily="2" charset="-122"/>
                <a:cs typeface="Times New Roman" pitchFamily="18" charset="0"/>
              </a:rPr>
              <a:t>  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7" grpId="0" autoUpdateAnimBg="0"/>
      <p:bldP spid="2054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26670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五、平面束</a:t>
            </a:r>
          </a:p>
        </p:txBody>
      </p:sp>
      <p:sp>
        <p:nvSpPr>
          <p:cNvPr id="43013" name="Text Box 1029"/>
          <p:cNvSpPr txBox="1">
            <a:spLocks noChangeArrowheads="1"/>
          </p:cNvSpPr>
          <p:nvPr/>
        </p:nvSpPr>
        <p:spPr bwMode="auto">
          <a:xfrm>
            <a:off x="609600" y="12192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设直线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43014" name="Object 1030"/>
          <p:cNvGraphicFramePr>
            <a:graphicFrameLocks noChangeAspect="1"/>
          </p:cNvGraphicFramePr>
          <p:nvPr/>
        </p:nvGraphicFramePr>
        <p:xfrm>
          <a:off x="1828800" y="990600"/>
          <a:ext cx="4648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3" imgW="61729560" imgH="15024240" progId="Equation.3">
                  <p:embed/>
                </p:oleObj>
              </mc:Choice>
              <mc:Fallback>
                <p:oleObj name="Equation" r:id="rId3" imgW="61729560" imgH="1502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90600"/>
                        <a:ext cx="46482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1031"/>
          <p:cNvSpPr txBox="1">
            <a:spLocks noChangeArrowheads="1"/>
          </p:cNvSpPr>
          <p:nvPr/>
        </p:nvSpPr>
        <p:spPr bwMode="auto">
          <a:xfrm>
            <a:off x="304800" y="55626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 </a:t>
            </a:r>
            <a:r>
              <a:rPr lang="zh-CN" altLang="en-US">
                <a:ea typeface="DotumChe" pitchFamily="49" charset="-127"/>
              </a:rPr>
              <a:t>① </a:t>
            </a:r>
            <a:r>
              <a:rPr lang="zh-CN" altLang="en-US"/>
              <a:t>表示过直线 </a:t>
            </a:r>
            <a:r>
              <a:rPr lang="en-US" altLang="zh-CN" i="1"/>
              <a:t>L </a:t>
            </a:r>
            <a:r>
              <a:rPr lang="zh-CN" altLang="en-US"/>
              <a:t>的平面束方程</a:t>
            </a:r>
            <a:r>
              <a:rPr lang="en-US" altLang="zh-CN"/>
              <a:t>.</a:t>
            </a:r>
          </a:p>
        </p:txBody>
      </p:sp>
      <p:graphicFrame>
        <p:nvGraphicFramePr>
          <p:cNvPr id="43016" name="Object 1032"/>
          <p:cNvGraphicFramePr>
            <a:graphicFrameLocks noChangeAspect="1"/>
          </p:cNvGraphicFramePr>
          <p:nvPr/>
        </p:nvGraphicFramePr>
        <p:xfrm>
          <a:off x="1600200" y="2971800"/>
          <a:ext cx="3352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5" imgW="46294200" imgH="6896160" progId="Equation.3">
                  <p:embed/>
                </p:oleObj>
              </mc:Choice>
              <mc:Fallback>
                <p:oleObj name="Equation" r:id="rId5" imgW="46294200" imgH="6896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33528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033"/>
          <p:cNvGraphicFramePr>
            <a:graphicFrameLocks noChangeAspect="1"/>
          </p:cNvGraphicFramePr>
          <p:nvPr/>
        </p:nvGraphicFramePr>
        <p:xfrm>
          <a:off x="1676400" y="3581400"/>
          <a:ext cx="487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7" imgW="64573200" imgH="6896160" progId="Equation.3">
                  <p:embed/>
                </p:oleObj>
              </mc:Choice>
              <mc:Fallback>
                <p:oleObj name="Equation" r:id="rId7" imgW="64573200" imgH="6896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4876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Freeform 1034"/>
          <p:cNvSpPr>
            <a:spLocks/>
          </p:cNvSpPr>
          <p:nvPr/>
        </p:nvSpPr>
        <p:spPr bwMode="auto">
          <a:xfrm>
            <a:off x="7348538" y="4951413"/>
            <a:ext cx="681037" cy="1609725"/>
          </a:xfrm>
          <a:custGeom>
            <a:avLst/>
            <a:gdLst>
              <a:gd name="T0" fmla="*/ 0 w 528"/>
              <a:gd name="T1" fmla="*/ 804863 h 1248"/>
              <a:gd name="T2" fmla="*/ 0 w 528"/>
              <a:gd name="T3" fmla="*/ 1609725 h 1248"/>
              <a:gd name="T4" fmla="*/ 681037 w 528"/>
              <a:gd name="T5" fmla="*/ 804863 h 1248"/>
              <a:gd name="T6" fmla="*/ 681037 w 528"/>
              <a:gd name="T7" fmla="*/ 0 h 1248"/>
              <a:gd name="T8" fmla="*/ 0 w 528"/>
              <a:gd name="T9" fmla="*/ 804863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248"/>
              <a:gd name="T17" fmla="*/ 528 w 528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248">
                <a:moveTo>
                  <a:pt x="0" y="624"/>
                </a:moveTo>
                <a:lnTo>
                  <a:pt x="0" y="1248"/>
                </a:lnTo>
                <a:lnTo>
                  <a:pt x="528" y="624"/>
                </a:lnTo>
                <a:lnTo>
                  <a:pt x="528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Freeform 1035"/>
          <p:cNvSpPr>
            <a:spLocks/>
          </p:cNvSpPr>
          <p:nvPr/>
        </p:nvSpPr>
        <p:spPr bwMode="auto">
          <a:xfrm>
            <a:off x="7348538" y="5756275"/>
            <a:ext cx="890587" cy="819150"/>
          </a:xfrm>
          <a:custGeom>
            <a:avLst/>
            <a:gdLst>
              <a:gd name="T0" fmla="*/ 0 w 576"/>
              <a:gd name="T1" fmla="*/ 0 h 528"/>
              <a:gd name="T2" fmla="*/ 222647 w 576"/>
              <a:gd name="T3" fmla="*/ 819150 h 528"/>
              <a:gd name="T4" fmla="*/ 890587 w 576"/>
              <a:gd name="T5" fmla="*/ 0 h 528"/>
              <a:gd name="T6" fmla="*/ 0 w 576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528"/>
              <a:gd name="T14" fmla="*/ 576 w 57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528">
                <a:moveTo>
                  <a:pt x="0" y="0"/>
                </a:moveTo>
                <a:lnTo>
                  <a:pt x="144" y="528"/>
                </a:lnTo>
                <a:lnTo>
                  <a:pt x="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36"/>
          <p:cNvGrpSpPr>
            <a:grpSpLocks/>
          </p:cNvGrpSpPr>
          <p:nvPr/>
        </p:nvGrpSpPr>
        <p:grpSpPr bwMode="auto">
          <a:xfrm>
            <a:off x="6419850" y="4210050"/>
            <a:ext cx="2724150" cy="2103438"/>
            <a:chOff x="2064" y="2208"/>
            <a:chExt cx="2112" cy="1632"/>
          </a:xfrm>
        </p:grpSpPr>
        <p:sp>
          <p:nvSpPr>
            <p:cNvPr id="18454" name="AutoShape 1037"/>
            <p:cNvSpPr>
              <a:spLocks noChangeArrowheads="1"/>
            </p:cNvSpPr>
            <p:nvPr/>
          </p:nvSpPr>
          <p:spPr bwMode="auto">
            <a:xfrm>
              <a:off x="2064" y="2784"/>
              <a:ext cx="2112" cy="624"/>
            </a:xfrm>
            <a:prstGeom prst="parallelogram">
              <a:avLst>
                <a:gd name="adj" fmla="val 8461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Freeform 1038"/>
            <p:cNvSpPr>
              <a:spLocks/>
            </p:cNvSpPr>
            <p:nvPr/>
          </p:nvSpPr>
          <p:spPr bwMode="auto">
            <a:xfrm>
              <a:off x="2784" y="2208"/>
              <a:ext cx="1344" cy="1200"/>
            </a:xfrm>
            <a:custGeom>
              <a:avLst/>
              <a:gdLst>
                <a:gd name="T0" fmla="*/ 0 w 1344"/>
                <a:gd name="T1" fmla="*/ 1200 h 1200"/>
                <a:gd name="T2" fmla="*/ 816 w 1344"/>
                <a:gd name="T3" fmla="*/ 624 h 1200"/>
                <a:gd name="T4" fmla="*/ 1344 w 1344"/>
                <a:gd name="T5" fmla="*/ 0 h 1200"/>
                <a:gd name="T6" fmla="*/ 528 w 1344"/>
                <a:gd name="T7" fmla="*/ 576 h 1200"/>
                <a:gd name="T8" fmla="*/ 0 w 1344"/>
                <a:gd name="T9" fmla="*/ 120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1200"/>
                <a:gd name="T17" fmla="*/ 1344 w 1344"/>
                <a:gd name="T18" fmla="*/ 1200 h 1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1200">
                  <a:moveTo>
                    <a:pt x="0" y="1200"/>
                  </a:moveTo>
                  <a:lnTo>
                    <a:pt x="816" y="624"/>
                  </a:lnTo>
                  <a:lnTo>
                    <a:pt x="1344" y="0"/>
                  </a:lnTo>
                  <a:lnTo>
                    <a:pt x="528" y="576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Freeform 1039"/>
            <p:cNvSpPr>
              <a:spLocks/>
            </p:cNvSpPr>
            <p:nvPr/>
          </p:nvSpPr>
          <p:spPr bwMode="auto">
            <a:xfrm>
              <a:off x="2160" y="3408"/>
              <a:ext cx="624" cy="432"/>
            </a:xfrm>
            <a:custGeom>
              <a:avLst/>
              <a:gdLst>
                <a:gd name="T0" fmla="*/ 336 w 624"/>
                <a:gd name="T1" fmla="*/ 0 h 432"/>
                <a:gd name="T2" fmla="*/ 0 w 624"/>
                <a:gd name="T3" fmla="*/ 432 h 432"/>
                <a:gd name="T4" fmla="*/ 624 w 624"/>
                <a:gd name="T5" fmla="*/ 0 h 432"/>
                <a:gd name="T6" fmla="*/ 336 w 624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32"/>
                <a:gd name="T14" fmla="*/ 624 w 62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32">
                  <a:moveTo>
                    <a:pt x="336" y="0"/>
                  </a:moveTo>
                  <a:lnTo>
                    <a:pt x="0" y="432"/>
                  </a:lnTo>
                  <a:lnTo>
                    <a:pt x="624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24" name="Freeform 1040"/>
          <p:cNvSpPr>
            <a:spLocks/>
          </p:cNvSpPr>
          <p:nvPr/>
        </p:nvSpPr>
        <p:spPr bwMode="auto">
          <a:xfrm>
            <a:off x="7100888" y="3962400"/>
            <a:ext cx="928687" cy="1793875"/>
          </a:xfrm>
          <a:custGeom>
            <a:avLst/>
            <a:gdLst>
              <a:gd name="T0" fmla="*/ 681037 w 720"/>
              <a:gd name="T1" fmla="*/ 0 h 1392"/>
              <a:gd name="T2" fmla="*/ 0 w 720"/>
              <a:gd name="T3" fmla="*/ 804151 h 1392"/>
              <a:gd name="T4" fmla="*/ 247650 w 720"/>
              <a:gd name="T5" fmla="*/ 1793875 h 1392"/>
              <a:gd name="T6" fmla="*/ 928687 w 720"/>
              <a:gd name="T7" fmla="*/ 989724 h 1392"/>
              <a:gd name="T8" fmla="*/ 681037 w 720"/>
              <a:gd name="T9" fmla="*/ 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1392"/>
              <a:gd name="T17" fmla="*/ 720 w 720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1392">
                <a:moveTo>
                  <a:pt x="528" y="0"/>
                </a:moveTo>
                <a:lnTo>
                  <a:pt x="0" y="624"/>
                </a:lnTo>
                <a:lnTo>
                  <a:pt x="192" y="1392"/>
                </a:lnTo>
                <a:lnTo>
                  <a:pt x="720" y="768"/>
                </a:lnTo>
                <a:lnTo>
                  <a:pt x="528" y="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Freeform 1041"/>
          <p:cNvSpPr>
            <a:spLocks/>
          </p:cNvSpPr>
          <p:nvPr/>
        </p:nvSpPr>
        <p:spPr bwMode="auto">
          <a:xfrm>
            <a:off x="7348538" y="3962400"/>
            <a:ext cx="681037" cy="1793875"/>
          </a:xfrm>
          <a:custGeom>
            <a:avLst/>
            <a:gdLst>
              <a:gd name="T0" fmla="*/ 681037 w 528"/>
              <a:gd name="T1" fmla="*/ 0 h 1392"/>
              <a:gd name="T2" fmla="*/ 0 w 528"/>
              <a:gd name="T3" fmla="*/ 804151 h 1392"/>
              <a:gd name="T4" fmla="*/ 0 w 528"/>
              <a:gd name="T5" fmla="*/ 1793875 h 1392"/>
              <a:gd name="T6" fmla="*/ 681037 w 528"/>
              <a:gd name="T7" fmla="*/ 989724 h 1392"/>
              <a:gd name="T8" fmla="*/ 681037 w 528"/>
              <a:gd name="T9" fmla="*/ 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392"/>
              <a:gd name="T17" fmla="*/ 528 w 528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392">
                <a:moveTo>
                  <a:pt x="528" y="0"/>
                </a:moveTo>
                <a:lnTo>
                  <a:pt x="0" y="624"/>
                </a:lnTo>
                <a:lnTo>
                  <a:pt x="0" y="1392"/>
                </a:lnTo>
                <a:lnTo>
                  <a:pt x="528" y="768"/>
                </a:lnTo>
                <a:lnTo>
                  <a:pt x="528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Line 1042"/>
          <p:cNvSpPr>
            <a:spLocks noChangeShapeType="1"/>
          </p:cNvSpPr>
          <p:nvPr/>
        </p:nvSpPr>
        <p:spPr bwMode="auto">
          <a:xfrm flipH="1">
            <a:off x="7348538" y="4951413"/>
            <a:ext cx="681037" cy="804862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29" name="Object 1045"/>
          <p:cNvGraphicFramePr>
            <a:graphicFrameLocks noChangeAspect="1"/>
          </p:cNvGraphicFramePr>
          <p:nvPr/>
        </p:nvGraphicFramePr>
        <p:xfrm>
          <a:off x="1209675" y="2978150"/>
          <a:ext cx="368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9" imgW="4455360" imgH="5676840" progId="Equation.3">
                  <p:embed/>
                </p:oleObj>
              </mc:Choice>
              <mc:Fallback>
                <p:oleObj name="Equation" r:id="rId9" imgW="4455360" imgH="56768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978150"/>
                        <a:ext cx="3683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1046"/>
          <p:cNvGraphicFramePr>
            <a:graphicFrameLocks noChangeAspect="1"/>
          </p:cNvGraphicFramePr>
          <p:nvPr/>
        </p:nvGraphicFramePr>
        <p:xfrm>
          <a:off x="2057400" y="3657600"/>
          <a:ext cx="420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11" imgW="4861800" imgH="5270400" progId="Equation.3">
                  <p:embed/>
                </p:oleObj>
              </mc:Choice>
              <mc:Fallback>
                <p:oleObj name="Equation" r:id="rId11" imgW="4861800" imgH="5270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4206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Text Box 1047"/>
          <p:cNvSpPr txBox="1">
            <a:spLocks noChangeArrowheads="1"/>
          </p:cNvSpPr>
          <p:nvPr/>
        </p:nvSpPr>
        <p:spPr bwMode="auto">
          <a:xfrm>
            <a:off x="381000" y="22860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其中</a:t>
            </a:r>
          </a:p>
        </p:txBody>
      </p:sp>
      <p:graphicFrame>
        <p:nvGraphicFramePr>
          <p:cNvPr id="43032" name="Object 1048"/>
          <p:cNvGraphicFramePr>
            <a:graphicFrameLocks noChangeAspect="1"/>
          </p:cNvGraphicFramePr>
          <p:nvPr/>
        </p:nvGraphicFramePr>
        <p:xfrm>
          <a:off x="1295400" y="2286000"/>
          <a:ext cx="5257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13" imgW="67416480" imgH="6896160" progId="Equation.3">
                  <p:embed/>
                </p:oleObj>
              </mc:Choice>
              <mc:Fallback>
                <p:oleObj name="Equation" r:id="rId13" imgW="67416480" imgH="68961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52578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Text Box 1049"/>
          <p:cNvSpPr txBox="1">
            <a:spLocks noChangeArrowheads="1"/>
          </p:cNvSpPr>
          <p:nvPr/>
        </p:nvSpPr>
        <p:spPr bwMode="auto">
          <a:xfrm>
            <a:off x="533400" y="28956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令</a:t>
            </a:r>
          </a:p>
        </p:txBody>
      </p:sp>
      <p:sp>
        <p:nvSpPr>
          <p:cNvPr id="43034" name="Text Box 1050"/>
          <p:cNvSpPr txBox="1">
            <a:spLocks noChangeArrowheads="1"/>
          </p:cNvSpPr>
          <p:nvPr/>
        </p:nvSpPr>
        <p:spPr bwMode="auto">
          <a:xfrm>
            <a:off x="304800" y="4337050"/>
            <a:ext cx="6564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则上式表示一个与参数</a:t>
            </a:r>
            <a:r>
              <a:rPr lang="zh-CN" altLang="en-US" i="1">
                <a:sym typeface="Symbol" pitchFamily="18" charset="2"/>
              </a:rPr>
              <a:t> 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  </a:t>
            </a:r>
            <a:r>
              <a:rPr lang="zh-CN" altLang="en-US">
                <a:sym typeface="Symbol" pitchFamily="18" charset="2"/>
              </a:rPr>
              <a:t>有关的</a:t>
            </a:r>
            <a:r>
              <a:rPr lang="zh-CN" altLang="en-US"/>
              <a:t>平面</a:t>
            </a:r>
            <a:r>
              <a:rPr lang="en-US" altLang="zh-CN"/>
              <a:t>,  </a:t>
            </a:r>
          </a:p>
        </p:txBody>
      </p:sp>
      <p:sp>
        <p:nvSpPr>
          <p:cNvPr id="43035" name="Rectangle 1051"/>
          <p:cNvSpPr>
            <a:spLocks noChangeArrowheads="1"/>
          </p:cNvSpPr>
          <p:nvPr/>
        </p:nvSpPr>
        <p:spPr bwMode="auto">
          <a:xfrm>
            <a:off x="7315200" y="32004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DotumChe" pitchFamily="49" charset="-127"/>
              </a:rPr>
              <a:t>①</a:t>
            </a:r>
          </a:p>
        </p:txBody>
      </p:sp>
      <p:sp>
        <p:nvSpPr>
          <p:cNvPr id="43036" name="Rectangle 1052"/>
          <p:cNvSpPr>
            <a:spLocks noChangeArrowheads="1"/>
          </p:cNvSpPr>
          <p:nvPr/>
        </p:nvSpPr>
        <p:spPr bwMode="auto">
          <a:xfrm>
            <a:off x="457200" y="4953000"/>
            <a:ext cx="316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且此平面过直线 </a:t>
            </a:r>
            <a:r>
              <a:rPr lang="en-US" altLang="zh-CN" i="1">
                <a:solidFill>
                  <a:srgbClr val="00FFFF"/>
                </a:solidFill>
              </a:rPr>
              <a:t>L </a:t>
            </a:r>
            <a:r>
              <a:rPr lang="en-US" altLang="zh-CN">
                <a:solidFill>
                  <a:srgbClr val="00FF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  <p:bldP spid="43015" grpId="0" autoUpdateAnimBg="0"/>
      <p:bldP spid="43018" grpId="0" animBg="1"/>
      <p:bldP spid="43019" grpId="0" animBg="1"/>
      <p:bldP spid="43024" grpId="0" animBg="1"/>
      <p:bldP spid="43025" grpId="0" animBg="1"/>
      <p:bldP spid="43026" grpId="0" animBg="1"/>
      <p:bldP spid="43031" grpId="0" autoUpdateAnimBg="0"/>
      <p:bldP spid="43033" grpId="0" autoUpdateAnimBg="0"/>
      <p:bldP spid="43034" grpId="0" autoUpdateAnimBg="0"/>
      <p:bldP spid="43035" grpId="0" autoUpdateAnimBg="0"/>
      <p:bldP spid="430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382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7.</a:t>
            </a:r>
            <a:endParaRPr lang="en-US" altLang="zh-CN" smtClean="0"/>
          </a:p>
        </p:txBody>
      </p:sp>
      <p:graphicFrame>
        <p:nvGraphicFramePr>
          <p:cNvPr id="19458" name="Object 1024"/>
          <p:cNvGraphicFramePr>
            <a:graphicFrameLocks noChangeAspect="1"/>
          </p:cNvGraphicFramePr>
          <p:nvPr/>
        </p:nvGraphicFramePr>
        <p:xfrm>
          <a:off x="658813" y="304800"/>
          <a:ext cx="7494587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3" imgW="3175000" imgH="660400" progId="Equation.3">
                  <p:embed/>
                </p:oleObj>
              </mc:Choice>
              <mc:Fallback>
                <p:oleObj name="Equation" r:id="rId3" imgW="3175000" imgH="660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04800"/>
                        <a:ext cx="7494587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" name="Object 1025"/>
          <p:cNvGraphicFramePr>
            <a:graphicFrameLocks noChangeAspect="1"/>
          </p:cNvGraphicFramePr>
          <p:nvPr/>
        </p:nvGraphicFramePr>
        <p:xfrm>
          <a:off x="4267200" y="1981200"/>
          <a:ext cx="426720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5" imgW="1714500" imgH="660400" progId="Equation.3">
                  <p:embed/>
                </p:oleObj>
              </mc:Choice>
              <mc:Fallback>
                <p:oleObj name="Equation" r:id="rId5" imgW="1714500" imgH="660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4267200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" name="Object 1026"/>
          <p:cNvGraphicFramePr>
            <a:graphicFrameLocks noChangeAspect="1"/>
          </p:cNvGraphicFramePr>
          <p:nvPr/>
        </p:nvGraphicFramePr>
        <p:xfrm>
          <a:off x="3132138" y="3644900"/>
          <a:ext cx="5695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公式" r:id="rId7" imgW="2400300" imgH="203200" progId="Equation.3">
                  <p:embed/>
                </p:oleObj>
              </mc:Choice>
              <mc:Fallback>
                <p:oleObj name="公式" r:id="rId7" imgW="2400300" imgH="203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644900"/>
                        <a:ext cx="56959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3505200" y="2057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914400" y="3429000"/>
            <a:ext cx="1828800" cy="7620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3" name="AutoShape 55"/>
          <p:cNvSpPr>
            <a:spLocks noChangeArrowheads="1"/>
          </p:cNvSpPr>
          <p:nvPr/>
        </p:nvSpPr>
        <p:spPr bwMode="auto">
          <a:xfrm>
            <a:off x="609600" y="2895600"/>
            <a:ext cx="2514600" cy="914400"/>
          </a:xfrm>
          <a:prstGeom prst="parallelogram">
            <a:avLst>
              <a:gd name="adj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914400" y="2057400"/>
            <a:ext cx="1828800" cy="1371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4" name="Line 56"/>
          <p:cNvSpPr>
            <a:spLocks noChangeShapeType="1"/>
          </p:cNvSpPr>
          <p:nvPr/>
        </p:nvSpPr>
        <p:spPr bwMode="auto">
          <a:xfrm flipH="1">
            <a:off x="1219200" y="2286000"/>
            <a:ext cx="1143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85" name="Line 57"/>
          <p:cNvSpPr>
            <a:spLocks noChangeShapeType="1"/>
          </p:cNvSpPr>
          <p:nvPr/>
        </p:nvSpPr>
        <p:spPr bwMode="auto">
          <a:xfrm flipH="1">
            <a:off x="381000" y="38100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86" name="Line 58"/>
          <p:cNvSpPr>
            <a:spLocks noChangeShapeType="1"/>
          </p:cNvSpPr>
          <p:nvPr/>
        </p:nvSpPr>
        <p:spPr bwMode="auto">
          <a:xfrm>
            <a:off x="23622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87" name="Line 59"/>
          <p:cNvSpPr>
            <a:spLocks noChangeShapeType="1"/>
          </p:cNvSpPr>
          <p:nvPr/>
        </p:nvSpPr>
        <p:spPr bwMode="auto">
          <a:xfrm flipV="1">
            <a:off x="914400" y="3429000"/>
            <a:ext cx="1828800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97" name="Text Box 69"/>
          <p:cNvSpPr txBox="1">
            <a:spLocks noChangeArrowheads="1"/>
          </p:cNvSpPr>
          <p:nvPr/>
        </p:nvSpPr>
        <p:spPr bwMode="auto">
          <a:xfrm>
            <a:off x="762000" y="5105400"/>
            <a:ext cx="455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此平面与已知平面垂直， 故</a:t>
            </a:r>
          </a:p>
        </p:txBody>
      </p:sp>
      <p:graphicFrame>
        <p:nvGraphicFramePr>
          <p:cNvPr id="53251" name="Object 1027"/>
          <p:cNvGraphicFramePr>
            <a:graphicFrameLocks noChangeAspect="1"/>
          </p:cNvGraphicFramePr>
          <p:nvPr/>
        </p:nvGraphicFramePr>
        <p:xfrm>
          <a:off x="2209800" y="5867400"/>
          <a:ext cx="4724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9" imgW="60917400" imgH="6489720" progId="Equation.3">
                  <p:embed/>
                </p:oleObj>
              </mc:Choice>
              <mc:Fallback>
                <p:oleObj name="Equation" r:id="rId9" imgW="60917400" imgH="64897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867400"/>
                        <a:ext cx="47244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1028"/>
          <p:cNvGraphicFramePr>
            <a:graphicFrameLocks noChangeAspect="1"/>
          </p:cNvGraphicFramePr>
          <p:nvPr/>
        </p:nvGraphicFramePr>
        <p:xfrm>
          <a:off x="1116013" y="4302125"/>
          <a:ext cx="73437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公式" r:id="rId11" imgW="3009900" imgH="203200" progId="Equation.3">
                  <p:embed/>
                </p:oleObj>
              </mc:Choice>
              <mc:Fallback>
                <p:oleObj name="公式" r:id="rId11" imgW="3009900" imgH="203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02125"/>
                        <a:ext cx="734377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82" grpId="0" autoUpdateAnimBg="0"/>
      <p:bldP spid="22596" grpId="0" animBg="1"/>
      <p:bldP spid="22583" grpId="0" animBg="1"/>
      <p:bldP spid="22593" grpId="0" animBg="1"/>
      <p:bldP spid="22584" grpId="0" animBg="1"/>
      <p:bldP spid="22585" grpId="0" animBg="1"/>
      <p:bldP spid="22586" grpId="0" animBg="1"/>
      <p:bldP spid="22587" grpId="0" animBg="1"/>
      <p:bldP spid="2259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Rectangle 103"/>
          <p:cNvSpPr>
            <a:spLocks noChangeArrowheads="1"/>
          </p:cNvSpPr>
          <p:nvPr/>
        </p:nvSpPr>
        <p:spPr bwMode="auto">
          <a:xfrm>
            <a:off x="1371600" y="2362200"/>
            <a:ext cx="4419600" cy="1219200"/>
          </a:xfrm>
          <a:prstGeom prst="rect">
            <a:avLst/>
          </a:prstGeom>
          <a:solidFill>
            <a:srgbClr val="0033CC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6" name="Group 130"/>
          <p:cNvGrpSpPr>
            <a:grpSpLocks/>
          </p:cNvGrpSpPr>
          <p:nvPr/>
        </p:nvGrpSpPr>
        <p:grpSpPr bwMode="auto">
          <a:xfrm>
            <a:off x="4957763" y="3962400"/>
            <a:ext cx="3321050" cy="2286000"/>
            <a:chOff x="3123" y="2496"/>
            <a:chExt cx="2092" cy="1440"/>
          </a:xfrm>
        </p:grpSpPr>
        <p:sp>
          <p:nvSpPr>
            <p:cNvPr id="1047" name="Line 106"/>
            <p:cNvSpPr>
              <a:spLocks noChangeShapeType="1"/>
            </p:cNvSpPr>
            <p:nvPr/>
          </p:nvSpPr>
          <p:spPr bwMode="auto">
            <a:xfrm>
              <a:off x="3747" y="3504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Line 107"/>
            <p:cNvSpPr>
              <a:spLocks noChangeShapeType="1"/>
            </p:cNvSpPr>
            <p:nvPr/>
          </p:nvSpPr>
          <p:spPr bwMode="auto">
            <a:xfrm flipV="1">
              <a:off x="3747" y="2496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Line 108"/>
            <p:cNvSpPr>
              <a:spLocks noChangeShapeType="1"/>
            </p:cNvSpPr>
            <p:nvPr/>
          </p:nvSpPr>
          <p:spPr bwMode="auto">
            <a:xfrm flipH="1">
              <a:off x="3123" y="3504"/>
              <a:ext cx="62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1" name="Object 109"/>
            <p:cNvGraphicFramePr>
              <a:graphicFrameLocks noChangeAspect="1"/>
            </p:cNvGraphicFramePr>
            <p:nvPr/>
          </p:nvGraphicFramePr>
          <p:xfrm>
            <a:off x="3267" y="3704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公式" r:id="rId3" imgW="4049280" imgH="4457880" progId="Equation.3">
                    <p:embed/>
                  </p:oleObj>
                </mc:Choice>
                <mc:Fallback>
                  <p:oleObj name="公式" r:id="rId3" imgW="4049280" imgH="44578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3704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110"/>
            <p:cNvGraphicFramePr>
              <a:graphicFrameLocks noChangeAspect="1"/>
            </p:cNvGraphicFramePr>
            <p:nvPr/>
          </p:nvGraphicFramePr>
          <p:xfrm>
            <a:off x="4983" y="3504"/>
            <a:ext cx="2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公式" r:id="rId5" imgW="4455360" imgH="5270400" progId="Equation.3">
                    <p:embed/>
                  </p:oleObj>
                </mc:Choice>
                <mc:Fallback>
                  <p:oleObj name="公式" r:id="rId5" imgW="4455360" imgH="52704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3" y="3504"/>
                          <a:ext cx="232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111"/>
            <p:cNvGraphicFramePr>
              <a:graphicFrameLocks noChangeAspect="1"/>
            </p:cNvGraphicFramePr>
            <p:nvPr/>
          </p:nvGraphicFramePr>
          <p:xfrm>
            <a:off x="3779" y="2507"/>
            <a:ext cx="20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公式" r:id="rId7" imgW="4049280" imgH="4051440" progId="Equation.3">
                    <p:embed/>
                  </p:oleObj>
                </mc:Choice>
                <mc:Fallback>
                  <p:oleObj name="公式" r:id="rId7" imgW="4049280" imgH="40514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07"/>
                          <a:ext cx="208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112"/>
            <p:cNvGraphicFramePr>
              <a:graphicFrameLocks noChangeAspect="1"/>
            </p:cNvGraphicFramePr>
            <p:nvPr/>
          </p:nvGraphicFramePr>
          <p:xfrm>
            <a:off x="3683" y="3504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公式" r:id="rId9" imgW="4049280" imgH="4457880" progId="Equation.3">
                    <p:embed/>
                  </p:oleObj>
                </mc:Choice>
                <mc:Fallback>
                  <p:oleObj name="公式" r:id="rId9" imgW="4049280" imgH="445788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" y="3504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85" name="Object 113"/>
          <p:cNvGraphicFramePr>
            <a:graphicFrameLocks noChangeAspect="1"/>
          </p:cNvGraphicFramePr>
          <p:nvPr/>
        </p:nvGraphicFramePr>
        <p:xfrm>
          <a:off x="1828800" y="2425700"/>
          <a:ext cx="3962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1" imgW="67010400" imgH="8928000" progId="Equation.3">
                  <p:embed/>
                </p:oleObj>
              </mc:Choice>
              <mc:Fallback>
                <p:oleObj name="Equation" r:id="rId11" imgW="67010400" imgH="89280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25700"/>
                        <a:ext cx="39624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6400800" y="3886200"/>
            <a:ext cx="754063" cy="1871663"/>
            <a:chOff x="4037" y="1513"/>
            <a:chExt cx="475" cy="1134"/>
          </a:xfrm>
        </p:grpSpPr>
        <p:sp>
          <p:nvSpPr>
            <p:cNvPr id="1046" name="AutoShape 116"/>
            <p:cNvSpPr>
              <a:spLocks noChangeArrowheads="1"/>
            </p:cNvSpPr>
            <p:nvPr/>
          </p:nvSpPr>
          <p:spPr bwMode="auto">
            <a:xfrm rot="-3039119">
              <a:off x="3659" y="1891"/>
              <a:ext cx="1134" cy="377"/>
            </a:xfrm>
            <a:prstGeom prst="parallelogram">
              <a:avLst>
                <a:gd name="adj" fmla="val 2638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0" name="Object 117"/>
            <p:cNvGraphicFramePr>
              <a:graphicFrameLocks noChangeAspect="1"/>
            </p:cNvGraphicFramePr>
            <p:nvPr/>
          </p:nvGraphicFramePr>
          <p:xfrm>
            <a:off x="4320" y="168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公式" r:id="rId13" imgW="457200" imgH="457200" progId="Equation.3">
                    <p:embed/>
                  </p:oleObj>
                </mc:Choice>
                <mc:Fallback>
                  <p:oleObj name="公式" r:id="rId13" imgW="457200" imgH="4572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80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8"/>
          <p:cNvGrpSpPr>
            <a:grpSpLocks/>
          </p:cNvGrpSpPr>
          <p:nvPr/>
        </p:nvGrpSpPr>
        <p:grpSpPr bwMode="auto">
          <a:xfrm>
            <a:off x="6248400" y="4419600"/>
            <a:ext cx="2239963" cy="1055688"/>
            <a:chOff x="3914" y="1841"/>
            <a:chExt cx="1411" cy="665"/>
          </a:xfrm>
        </p:grpSpPr>
        <p:sp>
          <p:nvSpPr>
            <p:cNvPr id="1045" name="AutoShape 119"/>
            <p:cNvSpPr>
              <a:spLocks noChangeArrowheads="1"/>
            </p:cNvSpPr>
            <p:nvPr/>
          </p:nvSpPr>
          <p:spPr bwMode="auto">
            <a:xfrm rot="-719080">
              <a:off x="3914" y="1841"/>
              <a:ext cx="1411" cy="665"/>
            </a:xfrm>
            <a:prstGeom prst="parallelogram">
              <a:avLst>
                <a:gd name="adj" fmla="val 124518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9" name="Object 120"/>
            <p:cNvGraphicFramePr>
              <a:graphicFrameLocks noChangeAspect="1"/>
            </p:cNvGraphicFramePr>
            <p:nvPr/>
          </p:nvGraphicFramePr>
          <p:xfrm>
            <a:off x="4411" y="2304"/>
            <a:ext cx="1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公式" r:id="rId15" imgW="469900" imgH="457200" progId="Equation.3">
                    <p:embed/>
                  </p:oleObj>
                </mc:Choice>
                <mc:Fallback>
                  <p:oleObj name="公式" r:id="rId15" imgW="469900" imgH="4572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304"/>
                          <a:ext cx="197" cy="192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6096000" y="3581400"/>
            <a:ext cx="2133600" cy="2438400"/>
            <a:chOff x="3840" y="1344"/>
            <a:chExt cx="986" cy="1112"/>
          </a:xfrm>
        </p:grpSpPr>
        <p:sp>
          <p:nvSpPr>
            <p:cNvPr id="1044" name="Line 122"/>
            <p:cNvSpPr>
              <a:spLocks noChangeShapeType="1"/>
            </p:cNvSpPr>
            <p:nvPr/>
          </p:nvSpPr>
          <p:spPr bwMode="auto">
            <a:xfrm flipV="1">
              <a:off x="3840" y="1632"/>
              <a:ext cx="700" cy="8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8" name="Object 123"/>
            <p:cNvGraphicFramePr>
              <a:graphicFrameLocks noChangeAspect="1"/>
            </p:cNvGraphicFramePr>
            <p:nvPr/>
          </p:nvGraphicFramePr>
          <p:xfrm>
            <a:off x="4608" y="1344"/>
            <a:ext cx="21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17" imgW="5267880" imgH="6083280" progId="Equation.3">
                    <p:embed/>
                  </p:oleObj>
                </mc:Choice>
                <mc:Fallback>
                  <p:oleObj name="Equation" r:id="rId17" imgW="5267880" imgH="608328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344"/>
                          <a:ext cx="21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4648200" y="12954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因此其一般式方程为</a:t>
            </a:r>
          </a:p>
        </p:txBody>
      </p:sp>
      <p:sp>
        <p:nvSpPr>
          <p:cNvPr id="3198" name="Text Box 126"/>
          <p:cNvSpPr txBox="1">
            <a:spLocks noChangeArrowheads="1"/>
          </p:cNvSpPr>
          <p:nvPr/>
        </p:nvSpPr>
        <p:spPr bwMode="auto">
          <a:xfrm>
            <a:off x="533400" y="12954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>
                <a:latin typeface="楷体_GB2312" pitchFamily="49" charset="-122"/>
              </a:rPr>
              <a:t>直线可视为两平面交线，</a:t>
            </a:r>
          </a:p>
        </p:txBody>
      </p:sp>
      <p:sp>
        <p:nvSpPr>
          <p:cNvPr id="3199" name="AutoShape 127"/>
          <p:cNvSpPr>
            <a:spLocks/>
          </p:cNvSpPr>
          <p:nvPr/>
        </p:nvSpPr>
        <p:spPr bwMode="auto">
          <a:xfrm>
            <a:off x="1524000" y="25146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3" name="Rectangle 12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52578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一、空间直线的一般式方程</a:t>
            </a:r>
            <a:endParaRPr lang="zh-CN" altLang="en-US" smtClean="0"/>
          </a:p>
        </p:txBody>
      </p:sp>
      <p:graphicFrame>
        <p:nvGraphicFramePr>
          <p:cNvPr id="29" name="Object 134"/>
          <p:cNvGraphicFramePr>
            <a:graphicFrameLocks noChangeAspect="1"/>
          </p:cNvGraphicFramePr>
          <p:nvPr/>
        </p:nvGraphicFramePr>
        <p:xfrm>
          <a:off x="1785938" y="3000375"/>
          <a:ext cx="40005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公式" r:id="rId19" imgW="1612900" imgH="215900" progId="Equation.3">
                  <p:embed/>
                </p:oleObj>
              </mc:Choice>
              <mc:Fallback>
                <p:oleObj name="公式" r:id="rId19" imgW="1612900" imgH="2159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000375"/>
                        <a:ext cx="40005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" grpId="0" animBg="1"/>
      <p:bldP spid="3196" grpId="0" autoUpdateAnimBg="0"/>
      <p:bldP spid="3198" grpId="0" autoUpdateAnimBg="0"/>
      <p:bldP spid="319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2" name="Object 0"/>
          <p:cNvGraphicFramePr>
            <a:graphicFrameLocks noChangeAspect="1"/>
          </p:cNvGraphicFramePr>
          <p:nvPr/>
        </p:nvGraphicFramePr>
        <p:xfrm>
          <a:off x="1524000" y="990600"/>
          <a:ext cx="47831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3" imgW="1955800" imgH="203200" progId="Equation.3">
                  <p:embed/>
                </p:oleObj>
              </mc:Choice>
              <mc:Fallback>
                <p:oleObj name="Equation" r:id="rId3" imgW="1955800" imgH="203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4783138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762000" y="2514600"/>
          <a:ext cx="6629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5" imgW="2590800" imgH="215900" progId="Equation.3">
                  <p:embed/>
                </p:oleObj>
              </mc:Choice>
              <mc:Fallback>
                <p:oleObj name="Equation" r:id="rId5" imgW="2590800" imgH="2159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66294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533400" y="3975100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所以所求投影直线的方程为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133600" y="4572000"/>
          <a:ext cx="21971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7" imgW="939800" imgH="469900" progId="Equation.3">
                  <p:embed/>
                </p:oleObj>
              </mc:Choice>
              <mc:Fallback>
                <p:oleObj name="Equation" r:id="rId7" imgW="939800" imgH="4699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219710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838200" y="3429000"/>
          <a:ext cx="360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9" imgW="3606800" imgH="406400" progId="Equation.3">
                  <p:embed/>
                </p:oleObj>
              </mc:Choice>
              <mc:Fallback>
                <p:oleObj name="Equation" r:id="rId9" imgW="3606800" imgH="40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3606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1752600" y="304800"/>
          <a:ext cx="4724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11" imgW="2526120" imgH="254160" progId="Equation.3">
                  <p:embed/>
                </p:oleObj>
              </mc:Choice>
              <mc:Fallback>
                <p:oleObj name="Equation" r:id="rId11" imgW="2526120" imgH="254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"/>
                        <a:ext cx="47244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611188" y="1700213"/>
          <a:ext cx="68405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公式" r:id="rId13" imgW="2933700" imgH="215900" progId="Equation.3">
                  <p:embed/>
                </p:oleObj>
              </mc:Choice>
              <mc:Fallback>
                <p:oleObj name="公式" r:id="rId13" imgW="2933700" imgH="215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00213"/>
                        <a:ext cx="684053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0" y="304800"/>
            <a:ext cx="1676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21510" name="Rectangle 18"/>
          <p:cNvSpPr>
            <a:spLocks noChangeArrowheads="1"/>
          </p:cNvSpPr>
          <p:nvPr/>
        </p:nvSpPr>
        <p:spPr bwMode="auto">
          <a:xfrm>
            <a:off x="685800" y="1143000"/>
            <a:ext cx="373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>
                <a:solidFill>
                  <a:schemeClr val="tx2"/>
                </a:solidFill>
              </a:rPr>
              <a:t>1. </a:t>
            </a:r>
            <a:r>
              <a:rPr lang="zh-CN" altLang="en-US">
                <a:solidFill>
                  <a:schemeClr val="tx2"/>
                </a:solidFill>
              </a:rPr>
              <a:t>空间直线的方程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066800" y="20574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一般式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42938" y="3286125"/>
            <a:ext cx="3000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对称式</a:t>
            </a:r>
            <a:r>
              <a:rPr lang="en-US" altLang="zh-CN"/>
              <a:t>(</a:t>
            </a:r>
            <a:r>
              <a:rPr lang="zh-CN" altLang="en-US"/>
              <a:t>点向式</a:t>
            </a:r>
            <a:r>
              <a:rPr lang="en-US" altLang="zh-CN"/>
              <a:t>)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976313" y="466248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参数式</a:t>
            </a:r>
          </a:p>
        </p:txBody>
      </p:sp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2438400" y="1828800"/>
          <a:ext cx="3886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3" imgW="54011880" imgH="15024240" progId="Equation.3">
                  <p:embed/>
                </p:oleObj>
              </mc:Choice>
              <mc:Fallback>
                <p:oleObj name="Equation" r:id="rId3" imgW="54011880" imgH="1502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28800"/>
                        <a:ext cx="388620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2500313" y="4357688"/>
          <a:ext cx="236220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5" imgW="30858480" imgH="22745880" progId="Equation.3">
                  <p:embed/>
                </p:oleObj>
              </mc:Choice>
              <mc:Fallback>
                <p:oleObj name="Equation" r:id="rId5" imgW="30858480" imgH="22745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357688"/>
                        <a:ext cx="2362200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7"/>
          <p:cNvGraphicFramePr>
            <a:graphicFrameLocks noChangeAspect="1"/>
          </p:cNvGraphicFramePr>
          <p:nvPr/>
        </p:nvGraphicFramePr>
        <p:xfrm>
          <a:off x="3571875" y="3143250"/>
          <a:ext cx="34147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公式" r:id="rId7" imgW="1587500" imgH="431800" progId="Equation.3">
                  <p:embed/>
                </p:oleObj>
              </mc:Choice>
              <mc:Fallback>
                <p:oleObj name="公式" r:id="rId7" imgW="15875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143250"/>
                        <a:ext cx="3414713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1" grpId="0" build="p" autoUpdateAnimBg="0"/>
      <p:bldP spid="23572" grpId="0" build="p" autoUpdateAnimBg="0"/>
      <p:bldP spid="2357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12" name="Object 36"/>
          <p:cNvGraphicFramePr>
            <a:graphicFrameLocks noChangeAspect="1"/>
          </p:cNvGraphicFramePr>
          <p:nvPr/>
        </p:nvGraphicFramePr>
        <p:xfrm>
          <a:off x="1752600" y="1066800"/>
          <a:ext cx="4114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3" imgW="58480200" imgH="14211360" progId="Equation.3">
                  <p:embed/>
                </p:oleObj>
              </mc:Choice>
              <mc:Fallback>
                <p:oleObj name="Equation" r:id="rId3" imgW="58480200" imgH="142113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0"/>
                        <a:ext cx="41148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838200" y="12192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直线</a:t>
            </a:r>
          </a:p>
        </p:txBody>
      </p:sp>
      <p:graphicFrame>
        <p:nvGraphicFramePr>
          <p:cNvPr id="24615" name="Object 39"/>
          <p:cNvGraphicFramePr>
            <a:graphicFrameLocks noChangeAspect="1"/>
          </p:cNvGraphicFramePr>
          <p:nvPr/>
        </p:nvGraphicFramePr>
        <p:xfrm>
          <a:off x="1752600" y="2133600"/>
          <a:ext cx="41910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5" imgW="59698800" imgH="14211360" progId="Equation.3">
                  <p:embed/>
                </p:oleObj>
              </mc:Choice>
              <mc:Fallback>
                <p:oleObj name="Equation" r:id="rId5" imgW="59698800" imgH="142113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41910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6" name="Object 40"/>
          <p:cNvGraphicFramePr>
            <a:graphicFrameLocks noChangeAspect="1"/>
          </p:cNvGraphicFramePr>
          <p:nvPr/>
        </p:nvGraphicFramePr>
        <p:xfrm>
          <a:off x="5486400" y="4114800"/>
          <a:ext cx="2133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7" imgW="29639880" imgH="14211360" progId="Equation.3">
                  <p:embed/>
                </p:oleObj>
              </mc:Choice>
              <mc:Fallback>
                <p:oleObj name="Equation" r:id="rId7" imgW="29639880" imgH="142113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21336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41"/>
          <p:cNvSpPr>
            <a:spLocks noChangeArrowheads="1"/>
          </p:cNvSpPr>
          <p:nvPr/>
        </p:nvSpPr>
        <p:spPr bwMode="auto">
          <a:xfrm>
            <a:off x="381000" y="381000"/>
            <a:ext cx="381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tx2"/>
                </a:solidFill>
              </a:rPr>
              <a:t>2.  </a:t>
            </a:r>
            <a:r>
              <a:rPr lang="zh-CN" altLang="en-US">
                <a:solidFill>
                  <a:schemeClr val="tx2"/>
                </a:solidFill>
              </a:rPr>
              <a:t>直线与直线的关系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827088" y="227647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直线</a:t>
            </a:r>
          </a:p>
        </p:txBody>
      </p: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609600" y="519588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夹角公式</a:t>
            </a:r>
            <a:r>
              <a:rPr lang="en-US" altLang="zh-CN"/>
              <a:t>:</a:t>
            </a:r>
          </a:p>
        </p:txBody>
      </p:sp>
      <p:graphicFrame>
        <p:nvGraphicFramePr>
          <p:cNvPr id="24629" name="Object 53"/>
          <p:cNvGraphicFramePr>
            <a:graphicFrameLocks noChangeAspect="1"/>
          </p:cNvGraphicFramePr>
          <p:nvPr/>
        </p:nvGraphicFramePr>
        <p:xfrm>
          <a:off x="3048000" y="3332163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9" imgW="18266400" imgH="8115480" progId="Equation.3">
                  <p:embed/>
                </p:oleObj>
              </mc:Choice>
              <mc:Fallback>
                <p:oleObj name="Equation" r:id="rId9" imgW="18266400" imgH="81154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32163"/>
                        <a:ext cx="114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2" name="Object 56"/>
          <p:cNvGraphicFramePr>
            <a:graphicFrameLocks noChangeAspect="1"/>
          </p:cNvGraphicFramePr>
          <p:nvPr/>
        </p:nvGraphicFramePr>
        <p:xfrm>
          <a:off x="685800" y="3276600"/>
          <a:ext cx="1143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11" imgW="16235280" imgH="6896160" progId="Equation.3">
                  <p:embed/>
                </p:oleObj>
              </mc:Choice>
              <mc:Fallback>
                <p:oleObj name="Equation" r:id="rId11" imgW="16235280" imgH="68961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1143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3" name="Object 57"/>
          <p:cNvGraphicFramePr>
            <a:graphicFrameLocks noChangeAspect="1"/>
          </p:cNvGraphicFramePr>
          <p:nvPr/>
        </p:nvGraphicFramePr>
        <p:xfrm>
          <a:off x="762000" y="4267200"/>
          <a:ext cx="1066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13" imgW="15016680" imgH="6896160" progId="Equation.3">
                  <p:embed/>
                </p:oleObj>
              </mc:Choice>
              <mc:Fallback>
                <p:oleObj name="Equation" r:id="rId13" imgW="15016680" imgH="68961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10668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6" name="Object 60"/>
          <p:cNvGraphicFramePr>
            <a:graphicFrameLocks noChangeAspect="1"/>
          </p:cNvGraphicFramePr>
          <p:nvPr/>
        </p:nvGraphicFramePr>
        <p:xfrm>
          <a:off x="3048000" y="4267200"/>
          <a:ext cx="106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15" imgW="16641360" imgH="8115480" progId="Equation.3">
                  <p:embed/>
                </p:oleObj>
              </mc:Choice>
              <mc:Fallback>
                <p:oleObj name="Equation" r:id="rId15" imgW="16641360" imgH="8115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67200"/>
                        <a:ext cx="1066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9" name="AutoShape 63"/>
          <p:cNvSpPr>
            <a:spLocks noChangeArrowheads="1"/>
          </p:cNvSpPr>
          <p:nvPr/>
        </p:nvSpPr>
        <p:spPr bwMode="auto">
          <a:xfrm>
            <a:off x="1905000" y="342900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642" name="Object 66"/>
          <p:cNvGraphicFramePr>
            <a:graphicFrameLocks noChangeAspect="1"/>
          </p:cNvGraphicFramePr>
          <p:nvPr/>
        </p:nvGraphicFramePr>
        <p:xfrm>
          <a:off x="2627313" y="5373688"/>
          <a:ext cx="2633662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17" imgW="35732880" imgH="15430680" progId="Equation.3">
                  <p:embed/>
                </p:oleObj>
              </mc:Choice>
              <mc:Fallback>
                <p:oleObj name="Equation" r:id="rId17" imgW="35732880" imgH="154306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73688"/>
                        <a:ext cx="2633662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47" name="AutoShape 71"/>
          <p:cNvSpPr>
            <a:spLocks noChangeArrowheads="1"/>
          </p:cNvSpPr>
          <p:nvPr/>
        </p:nvSpPr>
        <p:spPr bwMode="auto">
          <a:xfrm>
            <a:off x="1905000" y="441960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8" name="AutoShape 72"/>
          <p:cNvSpPr>
            <a:spLocks noChangeArrowheads="1"/>
          </p:cNvSpPr>
          <p:nvPr/>
        </p:nvSpPr>
        <p:spPr bwMode="auto">
          <a:xfrm>
            <a:off x="4427538" y="342900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9" name="AutoShape 73"/>
          <p:cNvSpPr>
            <a:spLocks noChangeArrowheads="1"/>
          </p:cNvSpPr>
          <p:nvPr/>
        </p:nvSpPr>
        <p:spPr bwMode="auto">
          <a:xfrm>
            <a:off x="4284663" y="4437063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Object 76"/>
          <p:cNvGraphicFramePr>
            <a:graphicFrameLocks noChangeAspect="1"/>
          </p:cNvGraphicFramePr>
          <p:nvPr/>
        </p:nvGraphicFramePr>
        <p:xfrm>
          <a:off x="6000750" y="1285875"/>
          <a:ext cx="24701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公式" r:id="rId19" imgW="1066337" imgH="215806" progId="Equation.3">
                  <p:embed/>
                </p:oleObj>
              </mc:Choice>
              <mc:Fallback>
                <p:oleObj name="公式" r:id="rId19" imgW="1066337" imgH="215806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1285875"/>
                        <a:ext cx="24701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6"/>
          <p:cNvGraphicFramePr>
            <a:graphicFrameLocks noChangeAspect="1"/>
          </p:cNvGraphicFramePr>
          <p:nvPr/>
        </p:nvGraphicFramePr>
        <p:xfrm>
          <a:off x="6000750" y="2357438"/>
          <a:ext cx="25590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公式" r:id="rId21" imgW="1104421" imgH="215806" progId="Equation.3">
                  <p:embed/>
                </p:oleObj>
              </mc:Choice>
              <mc:Fallback>
                <p:oleObj name="公式" r:id="rId21" imgW="1104421" imgH="215806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357438"/>
                        <a:ext cx="25590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8"/>
          <p:cNvGraphicFramePr>
            <a:graphicFrameLocks noChangeAspect="1"/>
          </p:cNvGraphicFramePr>
          <p:nvPr/>
        </p:nvGraphicFramePr>
        <p:xfrm>
          <a:off x="5357813" y="3286125"/>
          <a:ext cx="34417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公式" r:id="rId23" imgW="1485255" imgH="215806" progId="Equation.3">
                  <p:embed/>
                </p:oleObj>
              </mc:Choice>
              <mc:Fallback>
                <p:oleObj name="公式" r:id="rId23" imgW="1485255" imgH="215806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286125"/>
                        <a:ext cx="34417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3" grpId="0" build="p" autoUpdateAnimBg="0"/>
      <p:bldP spid="24618" grpId="0" autoUpdateAnimBg="0"/>
      <p:bldP spid="24619" grpId="0" autoUpdateAnimBg="0"/>
      <p:bldP spid="24639" grpId="0" animBg="1"/>
      <p:bldP spid="24647" grpId="0" animBg="1"/>
      <p:bldP spid="24648" grpId="0" animBg="1"/>
      <p:bldP spid="246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514600" y="1066800"/>
          <a:ext cx="3429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Equation" r:id="rId3" imgW="46700280" imgH="6489720" progId="Equation.3">
                  <p:embed/>
                </p:oleObj>
              </mc:Choice>
              <mc:Fallback>
                <p:oleObj name="Equation" r:id="rId3" imgW="46700280" imgH="64897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66800"/>
                        <a:ext cx="3429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638800" y="2514600"/>
          <a:ext cx="19812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Equation" r:id="rId5" imgW="26390160" imgH="12992040" progId="Equation.3">
                  <p:embed/>
                </p:oleObj>
              </mc:Choice>
              <mc:Fallback>
                <p:oleObj name="Equation" r:id="rId5" imgW="26390160" imgH="12992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19812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14400" y="9906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平面</a:t>
            </a:r>
            <a:r>
              <a:rPr lang="zh-CN" altLang="en-US" b="0"/>
              <a:t> </a:t>
            </a:r>
            <a:r>
              <a:rPr lang="zh-CN" altLang="en-US" i="1">
                <a:sym typeface="Symbol" pitchFamily="18" charset="2"/>
              </a:rPr>
              <a:t>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/>
              <a:t>: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85800" y="27574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L</a:t>
            </a:r>
            <a:r>
              <a:rPr lang="en-US" altLang="zh-CN"/>
              <a:t>⊥</a:t>
            </a:r>
            <a:r>
              <a:rPr lang="en-US" altLang="zh-CN" i="1">
                <a:sym typeface="Symbol" pitchFamily="18" charset="2"/>
              </a:rPr>
              <a:t></a:t>
            </a:r>
            <a:r>
              <a:rPr lang="en-US" altLang="zh-CN" b="0"/>
              <a:t> 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62000" y="3581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L </a:t>
            </a:r>
            <a:r>
              <a:rPr lang="en-US" altLang="zh-CN"/>
              <a:t>//</a:t>
            </a:r>
            <a:r>
              <a:rPr lang="en-US" altLang="zh-CN" i="1"/>
              <a:t> </a:t>
            </a:r>
            <a:r>
              <a:rPr lang="en-US" altLang="zh-CN" i="1">
                <a:sym typeface="Symbol" pitchFamily="18" charset="2"/>
              </a:rPr>
              <a:t></a:t>
            </a:r>
            <a:endParaRPr lang="en-US" altLang="zh-CN" i="1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609600" y="4586288"/>
            <a:ext cx="216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夹角公式：</a:t>
            </a: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5486400" y="3657600"/>
          <a:ext cx="2895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Equation" r:id="rId7" imgW="40607280" imgH="6489720" progId="Equation.3">
                  <p:embed/>
                </p:oleObj>
              </mc:Choice>
              <mc:Fallback>
                <p:oleObj name="Equation" r:id="rId7" imgW="40607280" imgH="64897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657600"/>
                        <a:ext cx="2895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Rectangle 11"/>
          <p:cNvSpPr>
            <a:spLocks noChangeArrowheads="1"/>
          </p:cNvSpPr>
          <p:nvPr/>
        </p:nvSpPr>
        <p:spPr bwMode="auto">
          <a:xfrm>
            <a:off x="533400" y="304800"/>
            <a:ext cx="38100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>
                <a:solidFill>
                  <a:schemeClr val="tx2"/>
                </a:solidFill>
              </a:rPr>
              <a:t>3. </a:t>
            </a:r>
            <a:r>
              <a:rPr lang="zh-CN" altLang="en-US">
                <a:solidFill>
                  <a:schemeClr val="tx2"/>
                </a:solidFill>
              </a:rPr>
              <a:t>平面与直线间的关系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914400" y="1752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直线</a:t>
            </a:r>
            <a:r>
              <a:rPr lang="zh-CN" altLang="en-US" i="1"/>
              <a:t> </a:t>
            </a:r>
            <a:r>
              <a:rPr lang="en-US" altLang="zh-CN" i="1"/>
              <a:t>L</a:t>
            </a:r>
            <a:r>
              <a:rPr lang="en-US" altLang="zh-CN"/>
              <a:t> :</a:t>
            </a:r>
          </a:p>
        </p:txBody>
      </p:sp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6172200" y="1066800"/>
          <a:ext cx="2057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Equation" r:id="rId9" imgW="28827360" imgH="6489720" progId="Equation.3">
                  <p:embed/>
                </p:oleObj>
              </mc:Choice>
              <mc:Fallback>
                <p:oleObj name="Equation" r:id="rId9" imgW="28827360" imgH="64897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066800"/>
                        <a:ext cx="20574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2"/>
          <p:cNvGraphicFramePr>
            <a:graphicFrameLocks noChangeAspect="1"/>
          </p:cNvGraphicFramePr>
          <p:nvPr/>
        </p:nvGraphicFramePr>
        <p:xfrm>
          <a:off x="3048000" y="2743200"/>
          <a:ext cx="1066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11" imgW="15016680" imgH="7709040" progId="Equation.3">
                  <p:embed/>
                </p:oleObj>
              </mc:Choice>
              <mc:Fallback>
                <p:oleObj name="Equation" r:id="rId11" imgW="15016680" imgH="7709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10668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9" name="Object 27"/>
          <p:cNvGraphicFramePr>
            <a:graphicFrameLocks noChangeAspect="1"/>
          </p:cNvGraphicFramePr>
          <p:nvPr/>
        </p:nvGraphicFramePr>
        <p:xfrm>
          <a:off x="3051175" y="3608388"/>
          <a:ext cx="10636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13" imgW="15422760" imgH="7709040" progId="Equation.3">
                  <p:embed/>
                </p:oleObj>
              </mc:Choice>
              <mc:Fallback>
                <p:oleObj name="Equation" r:id="rId13" imgW="15422760" imgH="77090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3608388"/>
                        <a:ext cx="106362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5" name="Object 33"/>
          <p:cNvGraphicFramePr>
            <a:graphicFrameLocks noChangeAspect="1"/>
          </p:cNvGraphicFramePr>
          <p:nvPr/>
        </p:nvGraphicFramePr>
        <p:xfrm>
          <a:off x="2590800" y="4495800"/>
          <a:ext cx="25146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15" imgW="31264560" imgH="15430680" progId="Equation.3">
                  <p:embed/>
                </p:oleObj>
              </mc:Choice>
              <mc:Fallback>
                <p:oleObj name="Equation" r:id="rId15" imgW="31264560" imgH="154306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0"/>
                        <a:ext cx="2514600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2" name="Group 52"/>
          <p:cNvGrpSpPr>
            <a:grpSpLocks/>
          </p:cNvGrpSpPr>
          <p:nvPr/>
        </p:nvGrpSpPr>
        <p:grpSpPr bwMode="auto">
          <a:xfrm>
            <a:off x="6096000" y="4267200"/>
            <a:ext cx="2590800" cy="1905000"/>
            <a:chOff x="3840" y="2688"/>
            <a:chExt cx="1632" cy="1200"/>
          </a:xfrm>
        </p:grpSpPr>
        <p:sp>
          <p:nvSpPr>
            <p:cNvPr id="23577" name="Line 39"/>
            <p:cNvSpPr>
              <a:spLocks noChangeShapeType="1"/>
            </p:cNvSpPr>
            <p:nvPr/>
          </p:nvSpPr>
          <p:spPr bwMode="auto">
            <a:xfrm flipH="1">
              <a:off x="4080" y="3455"/>
              <a:ext cx="345" cy="433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3" name="Object 41"/>
            <p:cNvGraphicFramePr>
              <a:graphicFrameLocks noChangeAspect="1"/>
            </p:cNvGraphicFramePr>
            <p:nvPr/>
          </p:nvGraphicFramePr>
          <p:xfrm>
            <a:off x="5015" y="2780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3" name="Equation" r:id="rId17" imgW="4861800" imgH="5270400" progId="Equation.3">
                    <p:embed/>
                  </p:oleObj>
                </mc:Choice>
                <mc:Fallback>
                  <p:oleObj name="Equation" r:id="rId17" imgW="4861800" imgH="52704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" y="2780"/>
                          <a:ext cx="225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8" name="AutoShape 42"/>
            <p:cNvSpPr>
              <a:spLocks noChangeArrowheads="1"/>
            </p:cNvSpPr>
            <p:nvPr/>
          </p:nvSpPr>
          <p:spPr bwMode="auto">
            <a:xfrm>
              <a:off x="3840" y="3168"/>
              <a:ext cx="1632" cy="528"/>
            </a:xfrm>
            <a:prstGeom prst="parallelogram">
              <a:avLst>
                <a:gd name="adj" fmla="val 77273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43"/>
            <p:cNvSpPr>
              <a:spLocks noChangeShapeType="1"/>
            </p:cNvSpPr>
            <p:nvPr/>
          </p:nvSpPr>
          <p:spPr bwMode="auto">
            <a:xfrm flipH="1">
              <a:off x="4464" y="2688"/>
              <a:ext cx="576" cy="720"/>
            </a:xfrm>
            <a:prstGeom prst="line">
              <a:avLst/>
            </a:prstGeom>
            <a:noFill/>
            <a:ln w="38100" cmpd="dbl">
              <a:solidFill>
                <a:srgbClr val="66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4" name="Object 44"/>
            <p:cNvGraphicFramePr>
              <a:graphicFrameLocks noChangeAspect="1"/>
            </p:cNvGraphicFramePr>
            <p:nvPr/>
          </p:nvGraphicFramePr>
          <p:xfrm>
            <a:off x="4848" y="3408"/>
            <a:ext cx="26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4" name="Equation" r:id="rId19" imgW="6080400" imgH="5270400" progId="Equation.3">
                    <p:embed/>
                  </p:oleObj>
                </mc:Choice>
                <mc:Fallback>
                  <p:oleObj name="Equation" r:id="rId19" imgW="6080400" imgH="52704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408"/>
                          <a:ext cx="262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0" name="Arc 45"/>
            <p:cNvSpPr>
              <a:spLocks/>
            </p:cNvSpPr>
            <p:nvPr/>
          </p:nvSpPr>
          <p:spPr bwMode="auto">
            <a:xfrm rot="3385627">
              <a:off x="4483" y="3213"/>
              <a:ext cx="121" cy="288"/>
            </a:xfrm>
            <a:custGeom>
              <a:avLst/>
              <a:gdLst>
                <a:gd name="T0" fmla="*/ 0 w 15466"/>
                <a:gd name="T1" fmla="*/ 0 h 21600"/>
                <a:gd name="T2" fmla="*/ 1 w 15466"/>
                <a:gd name="T3" fmla="*/ 1 h 21600"/>
                <a:gd name="T4" fmla="*/ 0 w 15466"/>
                <a:gd name="T5" fmla="*/ 4 h 21600"/>
                <a:gd name="T6" fmla="*/ 0 60000 65536"/>
                <a:gd name="T7" fmla="*/ 0 60000 65536"/>
                <a:gd name="T8" fmla="*/ 0 60000 65536"/>
                <a:gd name="T9" fmla="*/ 0 w 15466"/>
                <a:gd name="T10" fmla="*/ 0 h 21600"/>
                <a:gd name="T11" fmla="*/ 15466 w 1546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66" h="21600" fill="none" extrusionOk="0">
                  <a:moveTo>
                    <a:pt x="-1" y="106"/>
                  </a:moveTo>
                  <a:cubicBezTo>
                    <a:pt x="713" y="35"/>
                    <a:pt x="1429" y="-1"/>
                    <a:pt x="2146" y="0"/>
                  </a:cubicBezTo>
                  <a:cubicBezTo>
                    <a:pt x="6974" y="0"/>
                    <a:pt x="11664" y="1618"/>
                    <a:pt x="15466" y="4595"/>
                  </a:cubicBezTo>
                </a:path>
                <a:path w="15466" h="21600" stroke="0" extrusionOk="0">
                  <a:moveTo>
                    <a:pt x="-1" y="106"/>
                  </a:moveTo>
                  <a:cubicBezTo>
                    <a:pt x="713" y="35"/>
                    <a:pt x="1429" y="-1"/>
                    <a:pt x="2146" y="0"/>
                  </a:cubicBezTo>
                  <a:cubicBezTo>
                    <a:pt x="6974" y="0"/>
                    <a:pt x="11664" y="1618"/>
                    <a:pt x="15466" y="4595"/>
                  </a:cubicBezTo>
                  <a:lnTo>
                    <a:pt x="2146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5" name="Object 46"/>
            <p:cNvGraphicFramePr>
              <a:graphicFrameLocks noChangeAspect="1"/>
            </p:cNvGraphicFramePr>
            <p:nvPr/>
          </p:nvGraphicFramePr>
          <p:xfrm>
            <a:off x="4704" y="3072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5" name="Equation" r:id="rId21" imgW="4455360" imgH="5270400" progId="Equation.3">
                    <p:embed/>
                  </p:oleObj>
                </mc:Choice>
                <mc:Fallback>
                  <p:oleObj name="Equation" r:id="rId21" imgW="4455360" imgH="52704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072"/>
                          <a:ext cx="20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1" name="Line 47"/>
            <p:cNvSpPr>
              <a:spLocks noChangeShapeType="1"/>
            </p:cNvSpPr>
            <p:nvPr/>
          </p:nvSpPr>
          <p:spPr bwMode="auto">
            <a:xfrm flipV="1">
              <a:off x="4128" y="3216"/>
              <a:ext cx="86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60" name="AutoShape 48"/>
          <p:cNvSpPr>
            <a:spLocks noChangeArrowheads="1"/>
          </p:cNvSpPr>
          <p:nvPr/>
        </p:nvSpPr>
        <p:spPr bwMode="auto">
          <a:xfrm>
            <a:off x="1905000" y="289560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1" name="AutoShape 49"/>
          <p:cNvSpPr>
            <a:spLocks noChangeArrowheads="1"/>
          </p:cNvSpPr>
          <p:nvPr/>
        </p:nvSpPr>
        <p:spPr bwMode="auto">
          <a:xfrm>
            <a:off x="1905000" y="373380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2" name="AutoShape 50"/>
          <p:cNvSpPr>
            <a:spLocks noChangeArrowheads="1"/>
          </p:cNvSpPr>
          <p:nvPr/>
        </p:nvSpPr>
        <p:spPr bwMode="auto">
          <a:xfrm>
            <a:off x="4572000" y="289560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3" name="AutoShape 51"/>
          <p:cNvSpPr>
            <a:spLocks noChangeArrowheads="1"/>
          </p:cNvSpPr>
          <p:nvPr/>
        </p:nvSpPr>
        <p:spPr bwMode="auto">
          <a:xfrm>
            <a:off x="4572000" y="373380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55"/>
          <p:cNvGraphicFramePr>
            <a:graphicFrameLocks noChangeAspect="1"/>
          </p:cNvGraphicFramePr>
          <p:nvPr/>
        </p:nvGraphicFramePr>
        <p:xfrm>
          <a:off x="2357438" y="1571625"/>
          <a:ext cx="33575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公式" r:id="rId23" imgW="1600200" imgH="431800" progId="Equation.3">
                  <p:embed/>
                </p:oleObj>
              </mc:Choice>
              <mc:Fallback>
                <p:oleObj name="公式" r:id="rId23" imgW="1600200" imgH="431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571625"/>
                        <a:ext cx="3357562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5"/>
          <p:cNvGraphicFramePr>
            <a:graphicFrameLocks noChangeAspect="1"/>
          </p:cNvGraphicFramePr>
          <p:nvPr/>
        </p:nvGraphicFramePr>
        <p:xfrm>
          <a:off x="5715000" y="1785938"/>
          <a:ext cx="17859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公式" r:id="rId25" imgW="850531" imgH="203112" progId="Equation.3">
                  <p:embed/>
                </p:oleObj>
              </mc:Choice>
              <mc:Fallback>
                <p:oleObj name="公式" r:id="rId25" imgW="850531" imgH="203112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85938"/>
                        <a:ext cx="178593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17" grpId="0" autoUpdateAnimBg="0"/>
      <p:bldP spid="38918" grpId="0" autoUpdateAnimBg="0"/>
      <p:bldP spid="38919" grpId="0" autoUpdateAnimBg="0"/>
      <p:bldP spid="38924" grpId="0" autoUpdateAnimBg="0"/>
      <p:bldP spid="38960" grpId="0" animBg="1"/>
      <p:bldP spid="38961" grpId="0" animBg="1"/>
      <p:bldP spid="38962" grpId="0" animBg="1"/>
      <p:bldP spid="389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593725" y="1577975"/>
            <a:ext cx="801687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dirty="0" smtClean="0"/>
              <a:t>P</a:t>
            </a:r>
            <a:r>
              <a:rPr lang="en-US" altLang="zh-CN" dirty="0" smtClean="0"/>
              <a:t>36-37</a:t>
            </a:r>
            <a:r>
              <a:rPr lang="en-US" altLang="zh-CN" sz="5400" dirty="0" smtClean="0"/>
              <a:t>      </a:t>
            </a:r>
            <a:endParaRPr lang="en-US" altLang="zh-CN" sz="5400" dirty="0"/>
          </a:p>
          <a:p>
            <a:endParaRPr lang="en-US" altLang="zh-CN" sz="5400" dirty="0"/>
          </a:p>
          <a:p>
            <a:r>
              <a:rPr lang="en-US" altLang="zh-CN" sz="5400" dirty="0"/>
              <a:t>       1--5          7             9             </a:t>
            </a:r>
          </a:p>
          <a:p>
            <a:endParaRPr lang="en-US" altLang="zh-CN" sz="5400" dirty="0"/>
          </a:p>
          <a:p>
            <a:r>
              <a:rPr lang="en-US" altLang="zh-CN" sz="5400" dirty="0"/>
              <a:t>       11            12           15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738" y="1433513"/>
            <a:ext cx="3810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1.</a:t>
            </a:r>
            <a:r>
              <a:rPr lang="en-US" altLang="zh-CN" smtClean="0"/>
              <a:t> </a:t>
            </a:r>
          </a:p>
        </p:txBody>
      </p:sp>
      <p:graphicFrame>
        <p:nvGraphicFramePr>
          <p:cNvPr id="24578" name="Object 11"/>
          <p:cNvGraphicFramePr>
            <a:graphicFrameLocks noChangeAspect="1"/>
          </p:cNvGraphicFramePr>
          <p:nvPr/>
        </p:nvGraphicFramePr>
        <p:xfrm>
          <a:off x="642938" y="1357313"/>
          <a:ext cx="81534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3" imgW="106817760" imgH="19088280" progId="Equation.3">
                  <p:embed/>
                </p:oleObj>
              </mc:Choice>
              <mc:Fallback>
                <p:oleObj name="Equation" r:id="rId3" imgW="106817760" imgH="190882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357313"/>
                        <a:ext cx="8153400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74663" y="3176588"/>
            <a:ext cx="66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1252538" y="2881313"/>
          <a:ext cx="32766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5" imgW="45481680" imgH="25184160" progId="Equation.3">
                  <p:embed/>
                </p:oleObj>
              </mc:Choice>
              <mc:Fallback>
                <p:oleObj name="Equation" r:id="rId5" imgW="45481680" imgH="25184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881313"/>
                        <a:ext cx="3276600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4452938" y="3186113"/>
          <a:ext cx="571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7" imgW="228501" imgH="165028" progId="Equation.3">
                  <p:embed/>
                </p:oleObj>
              </mc:Choice>
              <mc:Fallback>
                <p:oleObj name="Equation" r:id="rId7" imgW="228501" imgH="165028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3186113"/>
                        <a:ext cx="5715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4071938" y="4024313"/>
          <a:ext cx="584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9" imgW="253670" imgH="177569" progId="Equation.3">
                  <p:embed/>
                </p:oleObj>
              </mc:Choice>
              <mc:Fallback>
                <p:oleObj name="Equation" r:id="rId9" imgW="253670" imgH="177569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024313"/>
                        <a:ext cx="5842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1071563" y="4929188"/>
          <a:ext cx="21336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11" imgW="26390160" imgH="19088280" progId="Equation.3">
                  <p:embed/>
                </p:oleObj>
              </mc:Choice>
              <mc:Fallback>
                <p:oleObj name="Equation" r:id="rId11" imgW="26390160" imgH="190882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929188"/>
                        <a:ext cx="213360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33363" y="5081588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sp>
        <p:nvSpPr>
          <p:cNvPr id="26642" name="AutoShape 18"/>
          <p:cNvSpPr>
            <a:spLocks/>
          </p:cNvSpPr>
          <p:nvPr/>
        </p:nvSpPr>
        <p:spPr bwMode="auto">
          <a:xfrm>
            <a:off x="3357563" y="5005388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 flipV="1">
            <a:off x="3662363" y="523398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4297363" y="5099050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13" imgW="837836" imgH="203112" progId="Equation.3">
                  <p:embed/>
                </p:oleObj>
              </mc:Choice>
              <mc:Fallback>
                <p:oleObj name="Equation" r:id="rId13" imgW="837836" imgH="203112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5099050"/>
                        <a:ext cx="2095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AutoShape 22"/>
          <p:cNvSpPr>
            <a:spLocks/>
          </p:cNvSpPr>
          <p:nvPr/>
        </p:nvSpPr>
        <p:spPr bwMode="auto">
          <a:xfrm>
            <a:off x="6429375" y="5357813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 flipV="1">
            <a:off x="6858000" y="5643563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7715250" y="5214938"/>
          <a:ext cx="106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15" imgW="406048" imgH="406048" progId="Equation.3">
                  <p:embed/>
                </p:oleObj>
              </mc:Choice>
              <mc:Fallback>
                <p:oleObj name="Equation" r:id="rId15" imgW="406048" imgH="406048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5214938"/>
                        <a:ext cx="1066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048000" y="457200"/>
            <a:ext cx="27432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600" kern="0">
                <a:solidFill>
                  <a:srgbClr val="FF9900"/>
                </a:solidFill>
                <a:latin typeface="+mj-lt"/>
                <a:cs typeface="+mj-cs"/>
              </a:rPr>
              <a:t>课堂练习</a:t>
            </a:r>
            <a:endParaRPr lang="zh-CN" altLang="en-US" sz="3600" b="0" kern="0" dirty="0">
              <a:solidFill>
                <a:srgbClr val="FF99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 autoUpdateAnimBg="0"/>
      <p:bldP spid="26641" grpId="0" autoUpdateAnimBg="0"/>
      <p:bldP spid="26642" grpId="0" animBg="1"/>
      <p:bldP spid="26643" grpId="0" animBg="1"/>
      <p:bldP spid="26646" grpId="0" animBg="1"/>
      <p:bldP spid="266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838200" y="304800"/>
          <a:ext cx="32766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3" imgW="45481680" imgH="25184160" progId="Equation.3">
                  <p:embed/>
                </p:oleObj>
              </mc:Choice>
              <mc:Fallback>
                <p:oleObj name="Equation" r:id="rId3" imgW="45481680" imgH="25184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"/>
                        <a:ext cx="3276600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838200" y="2819400"/>
            <a:ext cx="281940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838200" y="3962400"/>
            <a:ext cx="2590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V="1">
            <a:off x="1905000" y="3352800"/>
            <a:ext cx="1066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1828800" y="4419600"/>
            <a:ext cx="914400" cy="45720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124200" y="2895600"/>
            <a:ext cx="19736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•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(1, </a:t>
            </a:r>
            <a:r>
              <a:rPr lang="en-US" altLang="zh-CN" dirty="0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  <a:sym typeface="Symbol"/>
              </a:rPr>
              <a:t></a:t>
            </a:r>
            <a:r>
              <a:rPr lang="en-US" altLang="zh-CN" dirty="0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, 1)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895600" y="4800600"/>
            <a:ext cx="2063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•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dirty="0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  <a:sym typeface="Symbol"/>
              </a:rPr>
              <a:t> </a:t>
            </a:r>
            <a:r>
              <a:rPr lang="en-US" altLang="zh-CN" dirty="0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00FFFF"/>
                </a:solidFill>
                <a:ea typeface="宋体" pitchFamily="2" charset="-122"/>
                <a:cs typeface="Times New Roman" pitchFamily="18" charset="0"/>
              </a:rPr>
              <a:t>, 1, 0)</a:t>
            </a: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1143000" y="3105150"/>
          <a:ext cx="1752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5" imgW="24765480" imgH="6896160" progId="Equation.3">
                  <p:embed/>
                </p:oleObj>
              </mc:Choice>
              <mc:Fallback>
                <p:oleObj name="Equation" r:id="rId5" imgW="24765480" imgH="6896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05150"/>
                        <a:ext cx="1752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1371600" y="5105400"/>
          <a:ext cx="17240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7" imgW="24359400" imgH="6896160" progId="Equation.3">
                  <p:embed/>
                </p:oleObj>
              </mc:Choice>
              <mc:Fallback>
                <p:oleObj name="Equation" r:id="rId7" imgW="24359400" imgH="68961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5400"/>
                        <a:ext cx="17240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Line 13"/>
          <p:cNvSpPr>
            <a:spLocks noChangeShapeType="1"/>
          </p:cNvSpPr>
          <p:nvPr/>
        </p:nvSpPr>
        <p:spPr bwMode="auto">
          <a:xfrm flipV="1">
            <a:off x="3048000" y="3124200"/>
            <a:ext cx="228600" cy="1905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6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4724400" y="381000"/>
            <a:ext cx="1066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另解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4665663" y="1116013"/>
          <a:ext cx="3794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9" imgW="46294200" imgH="6896160" progId="Equation.3">
                  <p:embed/>
                </p:oleObj>
              </mc:Choice>
              <mc:Fallback>
                <p:oleObj name="Equation" r:id="rId9" imgW="46294200" imgH="6896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1116013"/>
                        <a:ext cx="37941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7010400" y="114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5105400" y="1828800"/>
          <a:ext cx="30480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11" imgW="39794760" imgH="22339440" progId="Equation.3">
                  <p:embed/>
                </p:oleObj>
              </mc:Choice>
              <mc:Fallback>
                <p:oleObj name="Equation" r:id="rId11" imgW="39794760" imgH="223394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048000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4648200" y="3886200"/>
          <a:ext cx="4114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13" imgW="52387200" imgH="6489720" progId="Equation.3">
                  <p:embed/>
                </p:oleObj>
              </mc:Choice>
              <mc:Fallback>
                <p:oleObj name="Equation" r:id="rId13" imgW="52387200" imgH="64897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41148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Object 19"/>
          <p:cNvGraphicFramePr>
            <a:graphicFrameLocks noChangeAspect="1"/>
          </p:cNvGraphicFramePr>
          <p:nvPr/>
        </p:nvGraphicFramePr>
        <p:xfrm>
          <a:off x="5889625" y="4694238"/>
          <a:ext cx="15621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15" imgW="622030" imgH="406224" progId="Equation.3">
                  <p:embed/>
                </p:oleObj>
              </mc:Choice>
              <mc:Fallback>
                <p:oleObj name="Equation" r:id="rId15" imgW="622030" imgH="406224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4694238"/>
                        <a:ext cx="156210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  <p:bldP spid="44038" grpId="0" animBg="1"/>
      <p:bldP spid="44039" grpId="0" animBg="1"/>
      <p:bldP spid="44040" grpId="0" animBg="1"/>
      <p:bldP spid="44041" grpId="0" autoUpdateAnimBg="0"/>
      <p:bldP spid="44042" grpId="0" autoUpdateAnimBg="0"/>
      <p:bldP spid="44045" grpId="0" animBg="1"/>
      <p:bldP spid="440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6858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3.</a:t>
            </a:r>
          </a:p>
        </p:txBody>
      </p:sp>
      <p:graphicFrame>
        <p:nvGraphicFramePr>
          <p:cNvPr id="26626" name="Object 16"/>
          <p:cNvGraphicFramePr>
            <a:graphicFrameLocks noChangeAspect="1"/>
          </p:cNvGraphicFramePr>
          <p:nvPr/>
        </p:nvGraphicFramePr>
        <p:xfrm>
          <a:off x="808038" y="304800"/>
          <a:ext cx="833596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3" imgW="110880000" imgH="15024240" progId="Equation.3">
                  <p:embed/>
                </p:oleObj>
              </mc:Choice>
              <mc:Fallback>
                <p:oleObj name="Equation" r:id="rId3" imgW="110880000" imgH="1502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304800"/>
                        <a:ext cx="8335962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81000" y="1524000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143000" y="1600200"/>
            <a:ext cx="3844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先计算直线的方向向量</a:t>
            </a:r>
            <a:r>
              <a:rPr lang="en-US" altLang="zh-CN"/>
              <a:t>.</a:t>
            </a:r>
          </a:p>
        </p:txBody>
      </p:sp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2286000" y="2209800"/>
          <a:ext cx="217805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5" imgW="1002865" imgH="761669" progId="Equation.3">
                  <p:embed/>
                </p:oleObj>
              </mc:Choice>
              <mc:Fallback>
                <p:oleObj name="Equation" r:id="rId5" imgW="1002865" imgH="761669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2178050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4572000" y="2743200"/>
          <a:ext cx="3810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7" imgW="1536033" imgH="203112" progId="Equation.3">
                  <p:embed/>
                </p:oleObj>
              </mc:Choice>
              <mc:Fallback>
                <p:oleObj name="Equation" r:id="rId7" imgW="1536033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43200"/>
                        <a:ext cx="38100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22"/>
          <p:cNvGraphicFramePr>
            <a:graphicFrameLocks noChangeAspect="1"/>
          </p:cNvGraphicFramePr>
          <p:nvPr/>
        </p:nvGraphicFramePr>
        <p:xfrm>
          <a:off x="685800" y="3962400"/>
          <a:ext cx="24384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9" imgW="939392" imgH="431613" progId="Equation.3">
                  <p:embed/>
                </p:oleObj>
              </mc:Choice>
              <mc:Fallback>
                <p:oleObj name="Equation" r:id="rId9" imgW="939392" imgH="431613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243840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3124200" y="4038600"/>
          <a:ext cx="44958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11" imgW="1803400" imgH="431800" progId="Equation.3">
                  <p:embed/>
                </p:oleObj>
              </mc:Choice>
              <mc:Fallback>
                <p:oleObj name="Equation" r:id="rId11" imgW="18034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0"/>
                        <a:ext cx="44958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24"/>
          <p:cNvGraphicFramePr>
            <a:graphicFrameLocks noChangeAspect="1"/>
          </p:cNvGraphicFramePr>
          <p:nvPr/>
        </p:nvGraphicFramePr>
        <p:xfrm>
          <a:off x="7696200" y="4343400"/>
          <a:ext cx="5778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13" imgW="241091" imgH="177646" progId="Equation.3">
                  <p:embed/>
                </p:oleObj>
              </mc:Choice>
              <mc:Fallback>
                <p:oleObj name="Equation" r:id="rId13" imgW="241091" imgH="177646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5778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669925" y="5400675"/>
            <a:ext cx="481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所以直线与平面的夹角为 </a:t>
            </a:r>
            <a:r>
              <a:rPr lang="en-US" altLang="zh-CN"/>
              <a:t>0.</a:t>
            </a:r>
          </a:p>
        </p:txBody>
      </p:sp>
      <p:graphicFrame>
        <p:nvGraphicFramePr>
          <p:cNvPr id="15" name="Object 20"/>
          <p:cNvGraphicFramePr>
            <a:graphicFrameLocks noChangeAspect="1"/>
          </p:cNvGraphicFramePr>
          <p:nvPr/>
        </p:nvGraphicFramePr>
        <p:xfrm>
          <a:off x="635000" y="2725738"/>
          <a:ext cx="1651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公式" r:id="rId15" imgW="672808" imgH="215806" progId="Equation.3">
                  <p:embed/>
                </p:oleObj>
              </mc:Choice>
              <mc:Fallback>
                <p:oleObj name="公式" r:id="rId15" imgW="672808" imgH="215806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725738"/>
                        <a:ext cx="16510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5" grpId="0" autoUpdateAnimBg="0"/>
      <p:bldP spid="27666" grpId="0" autoUpdateAnimBg="0"/>
      <p:bldP spid="2767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5334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4.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191000" y="1219200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7650" name="Object 0"/>
          <p:cNvGraphicFramePr>
            <a:graphicFrameLocks noChangeAspect="1"/>
          </p:cNvGraphicFramePr>
          <p:nvPr/>
        </p:nvGraphicFramePr>
        <p:xfrm>
          <a:off x="838200" y="492125"/>
          <a:ext cx="7772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3" imgW="101131200" imgH="6896160" progId="Equation.3">
                  <p:embed/>
                </p:oleObj>
              </mc:Choice>
              <mc:Fallback>
                <p:oleObj name="Equation" r:id="rId3" imgW="101131200" imgH="68961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2125"/>
                        <a:ext cx="77724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8" name="Group 37"/>
          <p:cNvGrpSpPr>
            <a:grpSpLocks/>
          </p:cNvGrpSpPr>
          <p:nvPr/>
        </p:nvGrpSpPr>
        <p:grpSpPr bwMode="auto">
          <a:xfrm>
            <a:off x="533400" y="1143000"/>
            <a:ext cx="3503613" cy="2286000"/>
            <a:chOff x="480" y="1872"/>
            <a:chExt cx="2207" cy="1440"/>
          </a:xfrm>
        </p:grpSpPr>
        <p:sp>
          <p:nvSpPr>
            <p:cNvPr id="27663" name="Text Box 29"/>
            <p:cNvSpPr txBox="1">
              <a:spLocks noChangeArrowheads="1"/>
            </p:cNvSpPr>
            <p:nvPr/>
          </p:nvSpPr>
          <p:spPr bwMode="auto">
            <a:xfrm>
              <a:off x="1584" y="2112"/>
              <a:ext cx="110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M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(1,1,1) </a:t>
              </a:r>
            </a:p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• </a:t>
              </a:r>
            </a:p>
          </p:txBody>
        </p:sp>
        <p:sp>
          <p:nvSpPr>
            <p:cNvPr id="27664" name="AutoShape 30"/>
            <p:cNvSpPr>
              <a:spLocks noChangeArrowheads="1"/>
            </p:cNvSpPr>
            <p:nvPr/>
          </p:nvSpPr>
          <p:spPr bwMode="auto">
            <a:xfrm rot="5400000" flipH="1">
              <a:off x="408" y="2424"/>
              <a:ext cx="1440" cy="336"/>
            </a:xfrm>
            <a:prstGeom prst="parallelogram">
              <a:avLst>
                <a:gd name="adj" fmla="val 10714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31"/>
            <p:cNvSpPr>
              <a:spLocks noChangeShapeType="1"/>
            </p:cNvSpPr>
            <p:nvPr/>
          </p:nvSpPr>
          <p:spPr bwMode="auto">
            <a:xfrm>
              <a:off x="576" y="2544"/>
              <a:ext cx="38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32"/>
            <p:cNvSpPr>
              <a:spLocks noChangeShapeType="1"/>
            </p:cNvSpPr>
            <p:nvPr/>
          </p:nvSpPr>
          <p:spPr bwMode="auto">
            <a:xfrm>
              <a:off x="960" y="2544"/>
              <a:ext cx="24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33"/>
            <p:cNvSpPr>
              <a:spLocks noChangeShapeType="1"/>
            </p:cNvSpPr>
            <p:nvPr/>
          </p:nvSpPr>
          <p:spPr bwMode="auto">
            <a:xfrm>
              <a:off x="1200" y="2544"/>
              <a:ext cx="48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Text Box 34"/>
            <p:cNvSpPr txBox="1">
              <a:spLocks noChangeArrowheads="1"/>
            </p:cNvSpPr>
            <p:nvPr/>
          </p:nvSpPr>
          <p:spPr bwMode="auto">
            <a:xfrm>
              <a:off x="1056" y="2352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66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  <a:endParaRPr lang="en-US" altLang="zh-CN" i="1">
                <a:solidFill>
                  <a:srgbClr val="FF0066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7669" name="Text Box 35"/>
            <p:cNvSpPr txBox="1">
              <a:spLocks noChangeArrowheads="1"/>
            </p:cNvSpPr>
            <p:nvPr/>
          </p:nvSpPr>
          <p:spPr bwMode="auto">
            <a:xfrm>
              <a:off x="480" y="2112"/>
              <a:ext cx="44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M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’ </a:t>
              </a:r>
            </a:p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27670" name="Text Box 36"/>
            <p:cNvSpPr txBox="1">
              <a:spLocks noChangeArrowheads="1"/>
            </p:cNvSpPr>
            <p:nvPr/>
          </p:nvSpPr>
          <p:spPr bwMode="auto">
            <a:xfrm>
              <a:off x="1008" y="2208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0066"/>
                  </a:solidFill>
                </a:rPr>
                <a:t>A</a:t>
              </a:r>
            </a:p>
          </p:txBody>
        </p:sp>
      </p:grp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5013325" y="1209675"/>
            <a:ext cx="2741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先求</a:t>
            </a:r>
            <a:r>
              <a:rPr lang="en-US" altLang="zh-CN" i="1"/>
              <a:t>A </a:t>
            </a:r>
            <a:r>
              <a:rPr lang="zh-CN" altLang="en-US"/>
              <a:t>点的坐标</a:t>
            </a:r>
            <a:r>
              <a:rPr lang="en-US" altLang="zh-CN"/>
              <a:t>.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4022725" y="1819275"/>
            <a:ext cx="4416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即直线 </a:t>
            </a:r>
            <a:r>
              <a:rPr lang="en-US" altLang="zh-CN" i="1"/>
              <a:t>MM’ </a:t>
            </a:r>
            <a:r>
              <a:rPr lang="zh-CN" altLang="en-US"/>
              <a:t>与平面的交点</a:t>
            </a:r>
            <a:r>
              <a:rPr lang="en-US" altLang="zh-CN"/>
              <a:t>.</a:t>
            </a: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048000" y="2438400"/>
            <a:ext cx="504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易见直线 </a:t>
            </a:r>
            <a:r>
              <a:rPr lang="en-US" altLang="zh-CN" i="1"/>
              <a:t>MM’ </a:t>
            </a:r>
            <a:r>
              <a:rPr lang="zh-CN" altLang="en-US"/>
              <a:t>的点向式方程为</a:t>
            </a:r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3733800" y="2971800"/>
          <a:ext cx="29718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5" imgW="41419800" imgH="12992040" progId="Equation.3">
                  <p:embed/>
                </p:oleObj>
              </mc:Choice>
              <mc:Fallback>
                <p:oleObj name="Equation" r:id="rId5" imgW="41419800" imgH="12992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297180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990600" y="4137025"/>
          <a:ext cx="54864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7" imgW="2070100" imgH="203200" progId="Equation.3">
                  <p:embed/>
                </p:oleObj>
              </mc:Choice>
              <mc:Fallback>
                <p:oleObj name="Equation" r:id="rId7" imgW="2070100" imgH="203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37025"/>
                        <a:ext cx="54864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457200" y="472440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代入平面方程得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200400" y="4722813"/>
          <a:ext cx="5486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9" imgW="2005729" imgH="203112" progId="Equation.3">
                  <p:embed/>
                </p:oleObj>
              </mc:Choice>
              <mc:Fallback>
                <p:oleObj name="Equation" r:id="rId9" imgW="2005729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722813"/>
                        <a:ext cx="54864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609600" y="5459413"/>
          <a:ext cx="18018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11" imgW="736600" imgH="203200" progId="Equation.3">
                  <p:embed/>
                </p:oleObj>
              </mc:Choice>
              <mc:Fallback>
                <p:oleObj name="Equation" r:id="rId11" imgW="736600" imgH="203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59413"/>
                        <a:ext cx="1801813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843213" y="5445125"/>
          <a:ext cx="47005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13" imgW="1866090" imgH="215806" progId="Equation.3">
                  <p:embed/>
                </p:oleObj>
              </mc:Choice>
              <mc:Fallback>
                <p:oleObj name="Equation" r:id="rId13" imgW="1866090" imgH="21580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445125"/>
                        <a:ext cx="47005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  <p:bldP spid="28710" grpId="0" autoUpdateAnimBg="0"/>
      <p:bldP spid="28711" grpId="0" autoUpdateAnimBg="0"/>
      <p:bldP spid="28712" grpId="0" autoUpdateAnimBg="0"/>
      <p:bldP spid="2871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2"/>
          <p:cNvGrpSpPr>
            <a:grpSpLocks/>
          </p:cNvGrpSpPr>
          <p:nvPr/>
        </p:nvGrpSpPr>
        <p:grpSpPr bwMode="auto">
          <a:xfrm>
            <a:off x="533400" y="685800"/>
            <a:ext cx="3503613" cy="2286000"/>
            <a:chOff x="480" y="1872"/>
            <a:chExt cx="2207" cy="1440"/>
          </a:xfrm>
        </p:grpSpPr>
        <p:sp>
          <p:nvSpPr>
            <p:cNvPr id="28683" name="Text Box 3"/>
            <p:cNvSpPr txBox="1">
              <a:spLocks noChangeArrowheads="1"/>
            </p:cNvSpPr>
            <p:nvPr/>
          </p:nvSpPr>
          <p:spPr bwMode="auto">
            <a:xfrm>
              <a:off x="1584" y="2112"/>
              <a:ext cx="110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M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(1,1,1) </a:t>
              </a:r>
            </a:p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• </a:t>
              </a:r>
            </a:p>
          </p:txBody>
        </p:sp>
        <p:sp>
          <p:nvSpPr>
            <p:cNvPr id="28684" name="AutoShape 4"/>
            <p:cNvSpPr>
              <a:spLocks noChangeArrowheads="1"/>
            </p:cNvSpPr>
            <p:nvPr/>
          </p:nvSpPr>
          <p:spPr bwMode="auto">
            <a:xfrm rot="5400000" flipH="1">
              <a:off x="408" y="2424"/>
              <a:ext cx="1440" cy="336"/>
            </a:xfrm>
            <a:prstGeom prst="parallelogram">
              <a:avLst>
                <a:gd name="adj" fmla="val 10714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5"/>
            <p:cNvSpPr>
              <a:spLocks noChangeShapeType="1"/>
            </p:cNvSpPr>
            <p:nvPr/>
          </p:nvSpPr>
          <p:spPr bwMode="auto">
            <a:xfrm>
              <a:off x="576" y="2544"/>
              <a:ext cx="384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6"/>
            <p:cNvSpPr>
              <a:spLocks noChangeShapeType="1"/>
            </p:cNvSpPr>
            <p:nvPr/>
          </p:nvSpPr>
          <p:spPr bwMode="auto">
            <a:xfrm>
              <a:off x="960" y="2544"/>
              <a:ext cx="24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7"/>
            <p:cNvSpPr>
              <a:spLocks noChangeShapeType="1"/>
            </p:cNvSpPr>
            <p:nvPr/>
          </p:nvSpPr>
          <p:spPr bwMode="auto">
            <a:xfrm>
              <a:off x="1200" y="2544"/>
              <a:ext cx="48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Text Box 8"/>
            <p:cNvSpPr txBox="1">
              <a:spLocks noChangeArrowheads="1"/>
            </p:cNvSpPr>
            <p:nvPr/>
          </p:nvSpPr>
          <p:spPr bwMode="auto">
            <a:xfrm>
              <a:off x="1056" y="2352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66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  <a:endParaRPr lang="en-US" altLang="zh-CN" i="1">
                <a:solidFill>
                  <a:srgbClr val="FF0066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8689" name="Text Box 9"/>
            <p:cNvSpPr txBox="1">
              <a:spLocks noChangeArrowheads="1"/>
            </p:cNvSpPr>
            <p:nvPr/>
          </p:nvSpPr>
          <p:spPr bwMode="auto">
            <a:xfrm>
              <a:off x="480" y="2112"/>
              <a:ext cx="44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M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’ </a:t>
              </a:r>
            </a:p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sp>
          <p:nvSpPr>
            <p:cNvPr id="28690" name="Text Box 10"/>
            <p:cNvSpPr txBox="1">
              <a:spLocks noChangeArrowheads="1"/>
            </p:cNvSpPr>
            <p:nvPr/>
          </p:nvSpPr>
          <p:spPr bwMode="auto">
            <a:xfrm>
              <a:off x="1008" y="2208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0066"/>
                  </a:solidFill>
                </a:rPr>
                <a:t>A</a:t>
              </a:r>
            </a:p>
          </p:txBody>
        </p:sp>
      </p:grp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572000" y="457200"/>
            <a:ext cx="20281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/>
              <a:t>A</a:t>
            </a:r>
            <a:r>
              <a:rPr lang="en-US" altLang="zh-CN" dirty="0"/>
              <a:t> ( 2, 2,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  <a:sym typeface="Symbol"/>
              </a:rPr>
              <a:t></a:t>
            </a:r>
            <a:r>
              <a:rPr lang="en-US" altLang="zh-CN" dirty="0" smtClean="0">
                <a:solidFill>
                  <a:srgbClr val="00FFFF"/>
                </a:solidFill>
                <a:ea typeface="宋体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4191000" y="1143000"/>
            <a:ext cx="42497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再设 </a:t>
            </a:r>
            <a:r>
              <a:rPr lang="en-US" altLang="zh-CN" i="1"/>
              <a:t>M </a:t>
            </a:r>
            <a:r>
              <a:rPr lang="zh-CN" altLang="en-US"/>
              <a:t>关于平面的对称点</a:t>
            </a:r>
          </a:p>
          <a:p>
            <a:r>
              <a:rPr lang="en-US" altLang="zh-CN" i="1"/>
              <a:t>M</a:t>
            </a:r>
            <a:r>
              <a:rPr lang="en-US" altLang="zh-CN"/>
              <a:t>’ </a:t>
            </a:r>
            <a:r>
              <a:rPr lang="zh-CN" altLang="en-US"/>
              <a:t>的坐标为</a:t>
            </a:r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/>
              <a:t>z </a:t>
            </a:r>
            <a:r>
              <a:rPr lang="en-US" altLang="zh-CN"/>
              <a:t>)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743200" y="23622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则利用中点公式得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2057400" y="2971800"/>
          <a:ext cx="5257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3" imgW="68229000" imgH="12992040" progId="Equation.3">
                  <p:embed/>
                </p:oleObj>
              </mc:Choice>
              <mc:Fallback>
                <p:oleObj name="Equation" r:id="rId3" imgW="68229000" imgH="12992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71800"/>
                        <a:ext cx="52578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81000" y="685800"/>
            <a:ext cx="1428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/>
              <a:t>z </a:t>
            </a:r>
            <a:r>
              <a:rPr lang="en-US" altLang="zh-CN"/>
              <a:t>)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914400" y="41910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得</a:t>
            </a:r>
          </a:p>
        </p:txBody>
      </p:sp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1752600" y="4267200"/>
          <a:ext cx="3352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5" imgW="43044480" imgH="6489720" progId="Equation.3">
                  <p:embed/>
                </p:oleObj>
              </mc:Choice>
              <mc:Fallback>
                <p:oleObj name="Equation" r:id="rId5" imgW="43044480" imgH="6489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33528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457200" y="4953000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所以</a:t>
            </a:r>
            <a:r>
              <a:rPr lang="en-US" altLang="zh-CN" i="1" dirty="0"/>
              <a:t>M </a:t>
            </a:r>
            <a:r>
              <a:rPr lang="zh-CN" altLang="en-US" dirty="0"/>
              <a:t>关于已知平面的对称点 </a:t>
            </a:r>
            <a:r>
              <a:rPr lang="en-US" altLang="zh-CN" i="1" dirty="0"/>
              <a:t>M</a:t>
            </a:r>
            <a:r>
              <a:rPr lang="en-US" altLang="zh-CN" dirty="0"/>
              <a:t>’ </a:t>
            </a:r>
            <a:r>
              <a:rPr lang="zh-CN" altLang="en-US" dirty="0"/>
              <a:t>的坐标为</a:t>
            </a:r>
            <a:r>
              <a:rPr lang="en-US" altLang="zh-CN" dirty="0"/>
              <a:t>( 3, 3, </a:t>
            </a:r>
            <a:r>
              <a:rPr lang="en-US" altLang="zh-CN" dirty="0" smtClean="0">
                <a:sym typeface="Symbol"/>
              </a:rPr>
              <a:t></a:t>
            </a:r>
            <a:r>
              <a:rPr lang="en-US" altLang="zh-CN" dirty="0" smtClean="0"/>
              <a:t>3</a:t>
            </a:r>
            <a:r>
              <a:rPr lang="en-US" altLang="zh-CN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 autoUpdateAnimBg="0"/>
      <p:bldP spid="46092" grpId="0" autoUpdateAnimBg="0"/>
      <p:bldP spid="46093" grpId="0" autoUpdateAnimBg="0"/>
      <p:bldP spid="46095" grpId="0" autoUpdateAnimBg="0"/>
      <p:bldP spid="46096" grpId="0" autoUpdateAnimBg="0"/>
      <p:bldP spid="4609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7935913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二、空间直线的对称</a:t>
            </a:r>
            <a:r>
              <a:rPr lang="en-US" altLang="zh-CN" sz="32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点向）式与参数方程</a:t>
            </a: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381000" y="1295400"/>
            <a:ext cx="196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方向向量</a:t>
            </a:r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304800" y="1905000"/>
            <a:ext cx="8488363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　平行于已知直线的非零向量称为此直线的</a:t>
            </a:r>
            <a:r>
              <a:rPr lang="zh-CN" altLang="en-US">
                <a:solidFill>
                  <a:schemeClr val="tx2"/>
                </a:solidFill>
              </a:rPr>
              <a:t>方向向量</a:t>
            </a:r>
            <a:r>
              <a:rPr lang="en-US" altLang="zh-CN"/>
              <a:t>.</a:t>
            </a:r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 flipV="1">
            <a:off x="762000" y="3352800"/>
            <a:ext cx="990600" cy="1066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45" name="Object 49"/>
          <p:cNvGraphicFramePr>
            <a:graphicFrameLocks noChangeAspect="1"/>
          </p:cNvGraphicFramePr>
          <p:nvPr/>
        </p:nvGraphicFramePr>
        <p:xfrm>
          <a:off x="609600" y="2895600"/>
          <a:ext cx="203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32483160" imgH="7709040" progId="Equation.3">
                  <p:embed/>
                </p:oleObj>
              </mc:Choice>
              <mc:Fallback>
                <p:oleObj name="Equation" r:id="rId3" imgW="32483160" imgH="770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2032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8" name="Text Box 52"/>
          <p:cNvSpPr txBox="1">
            <a:spLocks noChangeArrowheads="1"/>
          </p:cNvSpPr>
          <p:nvPr/>
        </p:nvSpPr>
        <p:spPr bwMode="auto">
          <a:xfrm>
            <a:off x="3717925" y="2886075"/>
            <a:ext cx="4478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如图，直线 </a:t>
            </a:r>
            <a:r>
              <a:rPr lang="en-US" altLang="zh-CN" i="1"/>
              <a:t>l </a:t>
            </a:r>
            <a:r>
              <a:rPr lang="zh-CN" altLang="en-US"/>
              <a:t>的方向向量为 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066800" y="3495675"/>
            <a:ext cx="1828800" cy="1685925"/>
            <a:chOff x="672" y="2202"/>
            <a:chExt cx="1152" cy="1062"/>
          </a:xfrm>
        </p:grpSpPr>
        <p:sp>
          <p:nvSpPr>
            <p:cNvPr id="2059" name="Line 51"/>
            <p:cNvSpPr>
              <a:spLocks noChangeShapeType="1"/>
            </p:cNvSpPr>
            <p:nvPr/>
          </p:nvSpPr>
          <p:spPr bwMode="auto">
            <a:xfrm flipH="1">
              <a:off x="672" y="2304"/>
              <a:ext cx="912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Text Box 53"/>
            <p:cNvSpPr txBox="1">
              <a:spLocks noChangeArrowheads="1"/>
            </p:cNvSpPr>
            <p:nvPr/>
          </p:nvSpPr>
          <p:spPr bwMode="auto">
            <a:xfrm>
              <a:off x="1574" y="2202"/>
              <a:ext cx="2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l</a:t>
              </a:r>
            </a:p>
          </p:txBody>
        </p:sp>
      </p:grpSp>
      <p:graphicFrame>
        <p:nvGraphicFramePr>
          <p:cNvPr id="4150" name="Object 54"/>
          <p:cNvGraphicFramePr>
            <a:graphicFrameLocks noChangeAspect="1"/>
          </p:cNvGraphicFramePr>
          <p:nvPr/>
        </p:nvGraphicFramePr>
        <p:xfrm>
          <a:off x="3733800" y="3505200"/>
          <a:ext cx="1905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1345680" imgH="304920" progId="Equation.3">
                  <p:embed/>
                </p:oleObj>
              </mc:Choice>
              <mc:Fallback>
                <p:oleObj name="Equation" r:id="rId5" imgW="1345680" imgH="3049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05200"/>
                        <a:ext cx="19050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1" name="Text Box 55"/>
          <p:cNvSpPr txBox="1">
            <a:spLocks noChangeArrowheads="1"/>
          </p:cNvSpPr>
          <p:nvPr/>
        </p:nvSpPr>
        <p:spPr bwMode="auto">
          <a:xfrm>
            <a:off x="2362200" y="4191000"/>
            <a:ext cx="6465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坐标  </a:t>
            </a:r>
            <a:r>
              <a:rPr lang="en-US" altLang="zh-CN" i="1"/>
              <a:t>m</a:t>
            </a:r>
            <a:r>
              <a:rPr lang="en-US" altLang="zh-CN"/>
              <a:t>,  </a:t>
            </a:r>
            <a:r>
              <a:rPr lang="en-US" altLang="zh-CN" i="1"/>
              <a:t>n</a:t>
            </a:r>
            <a:r>
              <a:rPr lang="en-US" altLang="zh-CN"/>
              <a:t>,  </a:t>
            </a:r>
            <a:r>
              <a:rPr lang="en-US" altLang="zh-CN" i="1"/>
              <a:t>p  </a:t>
            </a:r>
            <a:r>
              <a:rPr lang="zh-CN" altLang="en-US"/>
              <a:t>叫做直线 </a:t>
            </a:r>
            <a:r>
              <a:rPr lang="en-US" altLang="zh-CN" i="1"/>
              <a:t>l  </a:t>
            </a:r>
            <a:r>
              <a:rPr lang="zh-CN" altLang="en-US"/>
              <a:t>的一组方向数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9" grpId="0" autoUpdateAnimBg="0"/>
      <p:bldP spid="4130" grpId="0" autoUpdateAnimBg="0"/>
      <p:bldP spid="4144" grpId="0" animBg="1"/>
      <p:bldP spid="4148" grpId="0" autoUpdateAnimBg="0"/>
      <p:bldP spid="415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096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5.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09600" y="2133600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9698" name="Object 0"/>
          <p:cNvGraphicFramePr>
            <a:graphicFrameLocks noChangeAspect="1"/>
          </p:cNvGraphicFramePr>
          <p:nvPr/>
        </p:nvGraphicFramePr>
        <p:xfrm>
          <a:off x="304800" y="228600"/>
          <a:ext cx="8586788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3" imgW="139719960" imgH="26809560" progId="Equation.3">
                  <p:embed/>
                </p:oleObj>
              </mc:Choice>
              <mc:Fallback>
                <p:oleObj name="Equation" r:id="rId3" imgW="139719960" imgH="26809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586788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1355725" y="217805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设所求平面方程为</a:t>
            </a:r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/>
        </p:nvGraphicFramePr>
        <p:xfrm>
          <a:off x="1066800" y="2835275"/>
          <a:ext cx="7086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5" imgW="110473560" imgH="7709040" progId="Equation.3">
                  <p:embed/>
                </p:oleObj>
              </mc:Choice>
              <mc:Fallback>
                <p:oleObj name="Equation" r:id="rId5" imgW="110473560" imgH="770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35275"/>
                        <a:ext cx="7086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04800" y="3429000"/>
          <a:ext cx="8534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7" imgW="141751080" imgH="8115480" progId="Equation.3">
                  <p:embed/>
                </p:oleObj>
              </mc:Choice>
              <mc:Fallback>
                <p:oleObj name="Equation" r:id="rId7" imgW="141751080" imgH="8115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29000"/>
                        <a:ext cx="85344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746125" y="4181475"/>
            <a:ext cx="4071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此平面在 </a:t>
            </a:r>
            <a:r>
              <a:rPr lang="en-US" altLang="zh-CN" i="1"/>
              <a:t>z </a:t>
            </a:r>
            <a:r>
              <a:rPr lang="zh-CN" altLang="en-US"/>
              <a:t>轴上的截距为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4800600" y="3962400"/>
          <a:ext cx="1371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9" imgW="22328280" imgH="16649640" progId="Equation.3">
                  <p:embed/>
                </p:oleObj>
              </mc:Choice>
              <mc:Fallback>
                <p:oleObj name="Equation" r:id="rId9" imgW="22328280" imgH="16649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2400"/>
                        <a:ext cx="13716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6281738" y="4205288"/>
          <a:ext cx="8540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公式" r:id="rId11" imgW="329914" imgH="177646" progId="Equation.3">
                  <p:embed/>
                </p:oleObj>
              </mc:Choice>
              <mc:Fallback>
                <p:oleObj name="公式" r:id="rId11" imgW="329914" imgH="17764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38" y="4205288"/>
                        <a:ext cx="8540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762000" y="5029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解得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752600" y="4791075"/>
          <a:ext cx="1828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13" imgW="863225" imgH="482391" progId="Equation.3">
                  <p:embed/>
                </p:oleObj>
              </mc:Choice>
              <mc:Fallback>
                <p:oleObj name="Equation" r:id="rId13" imgW="863225" imgH="482391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91075"/>
                        <a:ext cx="18288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57200" y="58674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于是所求平面方程为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3898900" y="5867400"/>
          <a:ext cx="38592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15" imgW="1828800" imgH="241300" progId="Equation.3">
                  <p:embed/>
                </p:oleObj>
              </mc:Choice>
              <mc:Fallback>
                <p:oleObj name="Equation" r:id="rId15" imgW="1828800" imgH="2413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5867400"/>
                        <a:ext cx="3859213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29714" grpId="0" autoUpdateAnimBg="0"/>
      <p:bldP spid="29717" grpId="0" autoUpdateAnimBg="0"/>
      <p:bldP spid="29720" grpId="0" autoUpdateAnimBg="0"/>
      <p:bldP spid="2972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334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6. 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33400" y="2133600"/>
            <a:ext cx="1014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解：</a:t>
            </a:r>
          </a:p>
        </p:txBody>
      </p:sp>
      <p:graphicFrame>
        <p:nvGraphicFramePr>
          <p:cNvPr id="30722" name="Object 18"/>
          <p:cNvGraphicFramePr>
            <a:graphicFrameLocks noChangeAspect="1"/>
          </p:cNvGraphicFramePr>
          <p:nvPr/>
        </p:nvGraphicFramePr>
        <p:xfrm>
          <a:off x="457200" y="228600"/>
          <a:ext cx="76962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3" imgW="115347960" imgH="26809560" progId="Equation.3">
                  <p:embed/>
                </p:oleObj>
              </mc:Choice>
              <mc:Fallback>
                <p:oleObj name="Equation" r:id="rId3" imgW="115347960" imgH="26809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7696200" cy="164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1331913" y="2205038"/>
          <a:ext cx="6705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5" imgW="106005600" imgH="7709040" progId="Equation.3">
                  <p:embed/>
                </p:oleObj>
              </mc:Choice>
              <mc:Fallback>
                <p:oleObj name="Equation" r:id="rId5" imgW="106005600" imgH="770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67056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746125" y="27876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易见，</a:t>
            </a:r>
          </a:p>
        </p:txBody>
      </p:sp>
      <p:graphicFrame>
        <p:nvGraphicFramePr>
          <p:cNvPr id="30741" name="Object 21"/>
          <p:cNvGraphicFramePr>
            <a:graphicFrameLocks noChangeAspect="1"/>
          </p:cNvGraphicFramePr>
          <p:nvPr/>
        </p:nvGraphicFramePr>
        <p:xfrm>
          <a:off x="1600200" y="2878138"/>
          <a:ext cx="2895600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7" imgW="1498600" imgH="914400" progId="Equation.3">
                  <p:embed/>
                </p:oleObj>
              </mc:Choice>
              <mc:Fallback>
                <p:oleObj name="Equation" r:id="rId7" imgW="1498600" imgH="914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78138"/>
                        <a:ext cx="2895600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22"/>
          <p:cNvGraphicFramePr>
            <a:graphicFrameLocks noChangeAspect="1"/>
          </p:cNvGraphicFramePr>
          <p:nvPr/>
        </p:nvGraphicFramePr>
        <p:xfrm>
          <a:off x="4572000" y="3581400"/>
          <a:ext cx="411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9" imgW="2374900" imgH="241300" progId="Equation.3">
                  <p:embed/>
                </p:oleObj>
              </mc:Choice>
              <mc:Fallback>
                <p:oleObj name="Equation" r:id="rId9" imgW="2374900" imgH="241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81400"/>
                        <a:ext cx="4114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1752600" y="4800600"/>
          <a:ext cx="2209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11" imgW="1066800" imgH="241300" progId="Equation.3">
                  <p:embed/>
                </p:oleObj>
              </mc:Choice>
              <mc:Fallback>
                <p:oleObj name="Equation" r:id="rId11" imgW="10668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22098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4" name="Object 24"/>
          <p:cNvGraphicFramePr>
            <a:graphicFrameLocks noChangeAspect="1"/>
          </p:cNvGraphicFramePr>
          <p:nvPr/>
        </p:nvGraphicFramePr>
        <p:xfrm>
          <a:off x="4800600" y="4724400"/>
          <a:ext cx="1282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13" imgW="583947" imgH="203112" progId="Equation.3">
                  <p:embed/>
                </p:oleObj>
              </mc:Choice>
              <mc:Fallback>
                <p:oleObj name="Equation" r:id="rId13" imgW="583947" imgH="20311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12827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629400" y="4191000"/>
            <a:ext cx="1981200" cy="1752600"/>
            <a:chOff x="4176" y="2640"/>
            <a:chExt cx="1248" cy="1104"/>
          </a:xfrm>
        </p:grpSpPr>
        <p:sp>
          <p:nvSpPr>
            <p:cNvPr id="30733" name="AutoShape 25"/>
            <p:cNvSpPr>
              <a:spLocks noChangeArrowheads="1"/>
            </p:cNvSpPr>
            <p:nvPr/>
          </p:nvSpPr>
          <p:spPr bwMode="auto">
            <a:xfrm>
              <a:off x="4176" y="3168"/>
              <a:ext cx="1248" cy="576"/>
            </a:xfrm>
            <a:prstGeom prst="parallelogram">
              <a:avLst>
                <a:gd name="adj" fmla="val 54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Line 26"/>
            <p:cNvSpPr>
              <a:spLocks noChangeShapeType="1"/>
            </p:cNvSpPr>
            <p:nvPr/>
          </p:nvSpPr>
          <p:spPr bwMode="auto">
            <a:xfrm flipV="1">
              <a:off x="4560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27"/>
            <p:cNvSpPr>
              <a:spLocks noChangeShapeType="1"/>
            </p:cNvSpPr>
            <p:nvPr/>
          </p:nvSpPr>
          <p:spPr bwMode="auto">
            <a:xfrm flipV="1">
              <a:off x="4896" y="27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1203325" y="560705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所以直线与平面垂直。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 autoUpdateAnimBg="0"/>
      <p:bldP spid="30740" grpId="0" autoUpdateAnimBg="0"/>
      <p:bldP spid="3074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5334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7.</a:t>
            </a:r>
          </a:p>
        </p:txBody>
      </p:sp>
      <p:graphicFrame>
        <p:nvGraphicFramePr>
          <p:cNvPr id="31746" name="Object 11"/>
          <p:cNvGraphicFramePr>
            <a:graphicFrameLocks noChangeAspect="1"/>
          </p:cNvGraphicFramePr>
          <p:nvPr/>
        </p:nvGraphicFramePr>
        <p:xfrm>
          <a:off x="785813" y="96838"/>
          <a:ext cx="8001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公式" r:id="rId3" imgW="108036360" imgH="21933000" progId="Equation.3">
                  <p:embed/>
                </p:oleObj>
              </mc:Choice>
              <mc:Fallback>
                <p:oleObj name="公式" r:id="rId3" imgW="108036360" imgH="21933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96838"/>
                        <a:ext cx="80010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04825" y="1852613"/>
            <a:ext cx="98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 </a:t>
            </a:r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1571625" y="1928813"/>
          <a:ext cx="220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Equation" r:id="rId5" imgW="1104900" imgH="254000" progId="Equation.3">
                  <p:embed/>
                </p:oleObj>
              </mc:Choice>
              <mc:Fallback>
                <p:oleObj name="Equation" r:id="rId5" imgW="1104900" imgH="254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928813"/>
                        <a:ext cx="2209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1571625" y="2886075"/>
          <a:ext cx="182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Equation" r:id="rId7" imgW="914400" imgH="254000" progId="Equation.3">
                  <p:embed/>
                </p:oleObj>
              </mc:Choice>
              <mc:Fallback>
                <p:oleObj name="Equation" r:id="rId7" imgW="914400" imgH="254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886075"/>
                        <a:ext cx="1828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3476625" y="2233613"/>
          <a:ext cx="2286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Equation" r:id="rId9" imgW="1143000" imgH="914400" progId="Equation.3">
                  <p:embed/>
                </p:oleObj>
              </mc:Choice>
              <mc:Fallback>
                <p:oleObj name="Equation" r:id="rId9" imgW="11430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233613"/>
                        <a:ext cx="22860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6"/>
          <p:cNvGraphicFramePr>
            <a:graphicFrameLocks noChangeAspect="1"/>
          </p:cNvGraphicFramePr>
          <p:nvPr/>
        </p:nvGraphicFramePr>
        <p:xfrm>
          <a:off x="5762625" y="2882900"/>
          <a:ext cx="2057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11" imgW="1016000" imgH="241300" progId="Equation.3">
                  <p:embed/>
                </p:oleObj>
              </mc:Choice>
              <mc:Fallback>
                <p:oleObj name="Equation" r:id="rId11" imgW="10160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2882900"/>
                        <a:ext cx="20574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/>
          <p:cNvGraphicFramePr>
            <a:graphicFrameLocks noChangeAspect="1"/>
          </p:cNvGraphicFramePr>
          <p:nvPr/>
        </p:nvGraphicFramePr>
        <p:xfrm>
          <a:off x="3705225" y="4062413"/>
          <a:ext cx="4038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13" imgW="2082800" imgH="508000" progId="Equation.3">
                  <p:embed/>
                </p:oleObj>
              </mc:Choice>
              <mc:Fallback>
                <p:oleObj name="Equation" r:id="rId13" imgW="2082800" imgH="5080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4062413"/>
                        <a:ext cx="40386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1695450" y="5281613"/>
          <a:ext cx="36861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15" imgW="1612900" imgH="406400" progId="Equation.3">
                  <p:embed/>
                </p:oleObj>
              </mc:Choice>
              <mc:Fallback>
                <p:oleObj name="Equation" r:id="rId15" imgW="1612900" imgH="4064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281613"/>
                        <a:ext cx="368617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828675" y="3951288"/>
          <a:ext cx="28130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公式" r:id="rId17" imgW="1117115" imgH="482391" progId="Equation.3">
                  <p:embed/>
                </p:oleObj>
              </mc:Choice>
              <mc:Fallback>
                <p:oleObj name="公式" r:id="rId17" imgW="1117115" imgH="482391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951288"/>
                        <a:ext cx="2813050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609600" cy="4572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ea typeface="楷体_GB2312" pitchFamily="49" charset="-122"/>
              </a:rPr>
              <a:t>8.</a:t>
            </a:r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323850" y="404813"/>
          <a:ext cx="833755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公式" r:id="rId3" imgW="131596200" imgH="28435320" progId="Equation.3">
                  <p:embed/>
                </p:oleObj>
              </mc:Choice>
              <mc:Fallback>
                <p:oleObj name="公式" r:id="rId3" imgW="131596200" imgH="28435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8337550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505200" y="1828800"/>
            <a:ext cx="491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  </a:t>
            </a:r>
            <a:r>
              <a:rPr lang="zh-CN" altLang="en-US"/>
              <a:t>先求截面圆圆心 </a:t>
            </a:r>
            <a:r>
              <a:rPr lang="en-US" altLang="zh-CN" i="1"/>
              <a:t>C </a:t>
            </a:r>
            <a:r>
              <a:rPr lang="zh-CN" altLang="en-US"/>
              <a:t>的坐标</a:t>
            </a:r>
            <a:r>
              <a:rPr lang="en-US" altLang="zh-CN"/>
              <a:t>.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505200" y="2438400"/>
            <a:ext cx="5368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 </a:t>
            </a:r>
            <a:r>
              <a:rPr lang="en-US" altLang="zh-CN" i="1"/>
              <a:t>C </a:t>
            </a:r>
            <a:r>
              <a:rPr lang="zh-CN" altLang="en-US"/>
              <a:t>看作直线 </a:t>
            </a:r>
            <a:r>
              <a:rPr lang="en-US" altLang="zh-CN" i="1"/>
              <a:t>L </a:t>
            </a:r>
            <a:r>
              <a:rPr lang="zh-CN" altLang="en-US"/>
              <a:t>与截平面的交点</a:t>
            </a:r>
            <a:r>
              <a:rPr lang="en-US" altLang="zh-CN"/>
              <a:t>.</a:t>
            </a:r>
          </a:p>
        </p:txBody>
      </p:sp>
      <p:grpSp>
        <p:nvGrpSpPr>
          <p:cNvPr id="32777" name="Group 6"/>
          <p:cNvGrpSpPr>
            <a:grpSpLocks/>
          </p:cNvGrpSpPr>
          <p:nvPr/>
        </p:nvGrpSpPr>
        <p:grpSpPr bwMode="auto">
          <a:xfrm>
            <a:off x="533400" y="2514600"/>
            <a:ext cx="2743200" cy="2514600"/>
            <a:chOff x="336" y="1584"/>
            <a:chExt cx="1728" cy="1584"/>
          </a:xfrm>
        </p:grpSpPr>
        <p:sp>
          <p:nvSpPr>
            <p:cNvPr id="32782" name="Oval 7"/>
            <p:cNvSpPr>
              <a:spLocks noChangeArrowheads="1"/>
            </p:cNvSpPr>
            <p:nvPr/>
          </p:nvSpPr>
          <p:spPr bwMode="auto">
            <a:xfrm>
              <a:off x="672" y="1776"/>
              <a:ext cx="1392" cy="13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8"/>
            <p:cNvSpPr>
              <a:spLocks noChangeShapeType="1"/>
            </p:cNvSpPr>
            <p:nvPr/>
          </p:nvSpPr>
          <p:spPr bwMode="auto">
            <a:xfrm flipH="1">
              <a:off x="576" y="1584"/>
              <a:ext cx="864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Text Box 9"/>
            <p:cNvSpPr txBox="1">
              <a:spLocks noChangeArrowheads="1"/>
            </p:cNvSpPr>
            <p:nvPr/>
          </p:nvSpPr>
          <p:spPr bwMode="auto">
            <a:xfrm>
              <a:off x="1296" y="230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• </a:t>
              </a:r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O </a:t>
              </a:r>
            </a:p>
          </p:txBody>
        </p:sp>
        <p:sp>
          <p:nvSpPr>
            <p:cNvPr id="32785" name="Oval 10"/>
            <p:cNvSpPr>
              <a:spLocks noChangeArrowheads="1"/>
            </p:cNvSpPr>
            <p:nvPr/>
          </p:nvSpPr>
          <p:spPr bwMode="auto">
            <a:xfrm rot="1890533">
              <a:off x="864" y="1728"/>
              <a:ext cx="288" cy="1005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11"/>
            <p:cNvSpPr>
              <a:spLocks noChangeShapeType="1"/>
            </p:cNvSpPr>
            <p:nvPr/>
          </p:nvSpPr>
          <p:spPr bwMode="auto">
            <a:xfrm flipH="1">
              <a:off x="720" y="1824"/>
              <a:ext cx="52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Text Box 12"/>
            <p:cNvSpPr txBox="1">
              <a:spLocks noChangeArrowheads="1"/>
            </p:cNvSpPr>
            <p:nvPr/>
          </p:nvSpPr>
          <p:spPr bwMode="auto">
            <a:xfrm>
              <a:off x="912" y="2064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660033"/>
                  </a:solidFill>
                  <a:ea typeface="宋体" pitchFamily="2" charset="-122"/>
                  <a:cs typeface="Times New Roman" pitchFamily="18" charset="0"/>
                </a:rPr>
                <a:t>•  </a:t>
              </a:r>
              <a:r>
                <a:rPr lang="en-US" altLang="zh-CN" i="1">
                  <a:solidFill>
                    <a:srgbClr val="660033"/>
                  </a:solidFill>
                  <a:ea typeface="宋体" pitchFamily="2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2788" name="Line 13"/>
            <p:cNvSpPr>
              <a:spLocks noChangeShapeType="1"/>
            </p:cNvSpPr>
            <p:nvPr/>
          </p:nvSpPr>
          <p:spPr bwMode="auto">
            <a:xfrm>
              <a:off x="432" y="1872"/>
              <a:ext cx="1200" cy="76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Text Box 14"/>
            <p:cNvSpPr txBox="1">
              <a:spLocks noChangeArrowheads="1"/>
            </p:cNvSpPr>
            <p:nvPr/>
          </p:nvSpPr>
          <p:spPr bwMode="auto">
            <a:xfrm>
              <a:off x="336" y="158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9900"/>
                  </a:solidFill>
                </a:rPr>
                <a:t>L</a:t>
              </a:r>
            </a:p>
          </p:txBody>
        </p:sp>
      </p:grp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3810000" y="3429000"/>
            <a:ext cx="1770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L </a:t>
            </a:r>
            <a:r>
              <a:rPr lang="zh-CN" altLang="en-US"/>
              <a:t>的方程 </a:t>
            </a:r>
            <a:r>
              <a:rPr lang="en-US" altLang="zh-CN"/>
              <a:t>:</a:t>
            </a:r>
          </a:p>
        </p:txBody>
      </p:sp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5791200" y="3176588"/>
          <a:ext cx="2590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5" imgW="44669160" imgH="15430680" progId="Equation.3">
                  <p:embed/>
                </p:oleObj>
              </mc:Choice>
              <mc:Fallback>
                <p:oleObj name="Equation" r:id="rId5" imgW="44669160" imgH="15430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76588"/>
                        <a:ext cx="25908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3505200" y="4419600"/>
          <a:ext cx="5181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7" imgW="84476880" imgH="7709040" progId="Equation.3">
                  <p:embed/>
                </p:oleObj>
              </mc:Choice>
              <mc:Fallback>
                <p:oleObj name="Equation" r:id="rId7" imgW="84476880" imgH="770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19600"/>
                        <a:ext cx="51816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746125" y="51498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代入平面方程得</a:t>
            </a:r>
          </a:p>
        </p:txBody>
      </p:sp>
      <p:graphicFrame>
        <p:nvGraphicFramePr>
          <p:cNvPr id="49171" name="Object 19"/>
          <p:cNvGraphicFramePr>
            <a:graphicFrameLocks noChangeAspect="1"/>
          </p:cNvGraphicFramePr>
          <p:nvPr/>
        </p:nvGraphicFramePr>
        <p:xfrm>
          <a:off x="3505200" y="5181600"/>
          <a:ext cx="4572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9" imgW="71478360" imgH="7709040" progId="Equation.3">
                  <p:embed/>
                </p:oleObj>
              </mc:Choice>
              <mc:Fallback>
                <p:oleObj name="Equation" r:id="rId9" imgW="71478360" imgH="770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45720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746125" y="5781675"/>
            <a:ext cx="2268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解之得 </a:t>
            </a:r>
            <a:r>
              <a:rPr lang="en-US" altLang="zh-CN" i="1"/>
              <a:t>t</a:t>
            </a:r>
            <a:r>
              <a:rPr lang="en-US" altLang="zh-CN"/>
              <a:t> = 1 . 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3200400" y="5813425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故 圆心坐标为</a:t>
            </a:r>
            <a:r>
              <a:rPr lang="en-US" altLang="zh-CN" i="1"/>
              <a:t>C</a:t>
            </a:r>
            <a:r>
              <a:rPr lang="en-US" altLang="zh-CN"/>
              <a:t> ( 1, 3, 0 ).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  <p:bldP spid="49157" grpId="0" autoUpdateAnimBg="0"/>
      <p:bldP spid="49167" grpId="0" autoUpdateAnimBg="0"/>
      <p:bldP spid="49170" grpId="0" autoUpdateAnimBg="0"/>
      <p:bldP spid="49172" grpId="0" autoUpdateAnimBg="0"/>
      <p:bldP spid="4917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343400" y="685800"/>
            <a:ext cx="237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再求圆半径 </a:t>
            </a:r>
            <a:r>
              <a:rPr lang="en-US" altLang="zh-CN" i="1"/>
              <a:t>r </a:t>
            </a:r>
            <a:r>
              <a:rPr lang="en-US" altLang="zh-CN"/>
              <a:t>.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902075" y="1381125"/>
            <a:ext cx="4548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注意到 </a:t>
            </a:r>
            <a:r>
              <a:rPr lang="en-US" altLang="zh-CN" i="1"/>
              <a:t>O </a:t>
            </a:r>
            <a:r>
              <a:rPr lang="zh-CN" altLang="en-US"/>
              <a:t>到截平面的距离为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4495800" y="2209800"/>
          <a:ext cx="4114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3" imgW="66603960" imgH="16243200" progId="Equation.3">
                  <p:embed/>
                </p:oleObj>
              </mc:Choice>
              <mc:Fallback>
                <p:oleObj name="Equation" r:id="rId3" imgW="66603960" imgH="16243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09800"/>
                        <a:ext cx="41148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9" name="Group 5"/>
          <p:cNvGrpSpPr>
            <a:grpSpLocks/>
          </p:cNvGrpSpPr>
          <p:nvPr/>
        </p:nvGrpSpPr>
        <p:grpSpPr bwMode="auto">
          <a:xfrm>
            <a:off x="609600" y="914400"/>
            <a:ext cx="3602038" cy="2819400"/>
            <a:chOff x="384" y="576"/>
            <a:chExt cx="2269" cy="1776"/>
          </a:xfrm>
        </p:grpSpPr>
        <p:sp>
          <p:nvSpPr>
            <p:cNvPr id="33801" name="Oval 6"/>
            <p:cNvSpPr>
              <a:spLocks noChangeArrowheads="1"/>
            </p:cNvSpPr>
            <p:nvPr/>
          </p:nvSpPr>
          <p:spPr bwMode="auto">
            <a:xfrm>
              <a:off x="720" y="960"/>
              <a:ext cx="1392" cy="13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2" name="Line 7"/>
            <p:cNvSpPr>
              <a:spLocks noChangeShapeType="1"/>
            </p:cNvSpPr>
            <p:nvPr/>
          </p:nvSpPr>
          <p:spPr bwMode="auto">
            <a:xfrm flipH="1">
              <a:off x="624" y="768"/>
              <a:ext cx="864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 Box 8"/>
            <p:cNvSpPr txBox="1">
              <a:spLocks noChangeArrowheads="1"/>
            </p:cNvSpPr>
            <p:nvPr/>
          </p:nvSpPr>
          <p:spPr bwMode="auto">
            <a:xfrm>
              <a:off x="1344" y="1488"/>
              <a:ext cx="130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a typeface="宋体" pitchFamily="2" charset="-122"/>
                  <a:cs typeface="Times New Roman" pitchFamily="18" charset="0"/>
                </a:rPr>
                <a:t>• </a:t>
              </a:r>
              <a:r>
                <a:rPr lang="en-US" altLang="zh-CN" i="1" dirty="0">
                  <a:ea typeface="宋体" pitchFamily="2" charset="-122"/>
                  <a:cs typeface="Times New Roman" pitchFamily="18" charset="0"/>
                </a:rPr>
                <a:t>O </a:t>
              </a:r>
              <a:r>
                <a:rPr lang="en-US" altLang="zh-CN" dirty="0">
                  <a:ea typeface="宋体" pitchFamily="2" charset="-122"/>
                  <a:cs typeface="Times New Roman" pitchFamily="18" charset="0"/>
                </a:rPr>
                <a:t>(0, 1, </a:t>
              </a:r>
              <a:r>
                <a:rPr lang="en-US" altLang="zh-CN" dirty="0" smtClean="0">
                  <a:ea typeface="宋体" pitchFamily="2" charset="-122"/>
                  <a:cs typeface="Times New Roman" pitchFamily="18" charset="0"/>
                  <a:sym typeface="Symbol"/>
                </a:rPr>
                <a:t></a:t>
              </a:r>
              <a:r>
                <a:rPr lang="en-US" altLang="zh-CN" dirty="0" smtClean="0">
                  <a:solidFill>
                    <a:srgbClr val="00FFFF"/>
                  </a:solidFill>
                  <a:ea typeface="宋体" pitchFamily="2" charset="-122"/>
                  <a:cs typeface="Times New Roman" pitchFamily="18" charset="0"/>
                  <a:sym typeface="Symbol"/>
                </a:rPr>
                <a:t> </a:t>
              </a:r>
              <a:r>
                <a:rPr lang="en-US" altLang="zh-CN" dirty="0" smtClean="0"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 dirty="0"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en-US" altLang="zh-CN" i="1" dirty="0">
                  <a:ea typeface="宋体" pitchFamily="2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3804" name="Oval 9"/>
            <p:cNvSpPr>
              <a:spLocks noChangeArrowheads="1"/>
            </p:cNvSpPr>
            <p:nvPr/>
          </p:nvSpPr>
          <p:spPr bwMode="auto">
            <a:xfrm rot="1890533">
              <a:off x="912" y="912"/>
              <a:ext cx="288" cy="1005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Line 10"/>
            <p:cNvSpPr>
              <a:spLocks noChangeShapeType="1"/>
            </p:cNvSpPr>
            <p:nvPr/>
          </p:nvSpPr>
          <p:spPr bwMode="auto">
            <a:xfrm flipH="1">
              <a:off x="768" y="1008"/>
              <a:ext cx="52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Text Box 11"/>
            <p:cNvSpPr txBox="1">
              <a:spLocks noChangeArrowheads="1"/>
            </p:cNvSpPr>
            <p:nvPr/>
          </p:nvSpPr>
          <p:spPr bwMode="auto">
            <a:xfrm>
              <a:off x="960" y="1248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660033"/>
                  </a:solidFill>
                  <a:ea typeface="宋体" pitchFamily="2" charset="-122"/>
                  <a:cs typeface="Times New Roman" pitchFamily="18" charset="0"/>
                </a:rPr>
                <a:t>•  </a:t>
              </a:r>
              <a:r>
                <a:rPr lang="en-US" altLang="zh-CN" i="1">
                  <a:solidFill>
                    <a:srgbClr val="660033"/>
                  </a:solidFill>
                  <a:ea typeface="宋体" pitchFamily="2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3807" name="Line 12"/>
            <p:cNvSpPr>
              <a:spLocks noChangeShapeType="1"/>
            </p:cNvSpPr>
            <p:nvPr/>
          </p:nvSpPr>
          <p:spPr bwMode="auto">
            <a:xfrm>
              <a:off x="480" y="1056"/>
              <a:ext cx="1200" cy="76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Text Box 13"/>
            <p:cNvSpPr txBox="1">
              <a:spLocks noChangeArrowheads="1"/>
            </p:cNvSpPr>
            <p:nvPr/>
          </p:nvSpPr>
          <p:spPr bwMode="auto">
            <a:xfrm>
              <a:off x="384" y="768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9900"/>
                  </a:solidFill>
                </a:rPr>
                <a:t>L</a:t>
              </a:r>
            </a:p>
          </p:txBody>
        </p:sp>
        <p:sp>
          <p:nvSpPr>
            <p:cNvPr id="33809" name="Line 14"/>
            <p:cNvSpPr>
              <a:spLocks noChangeShapeType="1"/>
            </p:cNvSpPr>
            <p:nvPr/>
          </p:nvSpPr>
          <p:spPr bwMode="auto">
            <a:xfrm flipV="1">
              <a:off x="768" y="1680"/>
              <a:ext cx="672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Text Box 15"/>
            <p:cNvSpPr txBox="1">
              <a:spLocks noChangeArrowheads="1"/>
            </p:cNvSpPr>
            <p:nvPr/>
          </p:nvSpPr>
          <p:spPr bwMode="auto">
            <a:xfrm>
              <a:off x="768" y="139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r</a:t>
              </a:r>
            </a:p>
          </p:txBody>
        </p:sp>
        <p:graphicFrame>
          <p:nvGraphicFramePr>
            <p:cNvPr id="33796" name="Object 16"/>
            <p:cNvGraphicFramePr>
              <a:graphicFrameLocks noChangeAspect="1"/>
            </p:cNvGraphicFramePr>
            <p:nvPr/>
          </p:nvGraphicFramePr>
          <p:xfrm>
            <a:off x="624" y="576"/>
            <a:ext cx="148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3" name="Equation" r:id="rId5" imgW="39794760" imgH="7709040" progId="Equation.3">
                    <p:embed/>
                  </p:oleObj>
                </mc:Choice>
                <mc:Fallback>
                  <p:oleObj name="Equation" r:id="rId5" imgW="39794760" imgH="77090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576"/>
                          <a:ext cx="1488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3810000" y="3633788"/>
          <a:ext cx="3276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7" imgW="53605800" imgH="9334440" progId="Equation.3">
                  <p:embed/>
                </p:oleObj>
              </mc:Choice>
              <mc:Fallback>
                <p:oleObj name="Equation" r:id="rId7" imgW="53605800" imgH="93344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33788"/>
                        <a:ext cx="3276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974725" y="4562475"/>
            <a:ext cx="3040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即所求圆半径为</a:t>
            </a:r>
            <a:r>
              <a:rPr lang="en-US" altLang="zh-CN"/>
              <a:t>4.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79" grpId="0" autoUpdateAnimBg="0"/>
      <p:bldP spid="5019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304800"/>
            <a:ext cx="3352800" cy="5334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楷体_GB2312" pitchFamily="49" charset="-122"/>
              </a:rPr>
              <a:t>思考题</a:t>
            </a:r>
            <a:r>
              <a:rPr lang="zh-CN" altLang="en-US" sz="2800" b="1" smtClean="0">
                <a:solidFill>
                  <a:srgbClr val="00FFFF"/>
                </a:solidFill>
                <a:ea typeface="楷体_GB2312" pitchFamily="49" charset="-122"/>
              </a:rPr>
              <a:t>（</a:t>
            </a:r>
            <a:r>
              <a:rPr lang="en-US" altLang="zh-CN" sz="2800" b="1" smtClean="0">
                <a:solidFill>
                  <a:srgbClr val="00FFFF"/>
                </a:solidFill>
                <a:ea typeface="楷体_GB2312" pitchFamily="49" charset="-122"/>
              </a:rPr>
              <a:t>98</a:t>
            </a:r>
            <a:r>
              <a:rPr lang="zh-CN" altLang="en-US" sz="2800" b="1" smtClean="0">
                <a:solidFill>
                  <a:srgbClr val="00FFFF"/>
                </a:solidFill>
                <a:ea typeface="楷体_GB2312" pitchFamily="49" charset="-122"/>
              </a:rPr>
              <a:t>研）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762000" y="914400"/>
          <a:ext cx="7697788" cy="397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3" imgW="122659560" imgH="64198440" progId="Equation.3">
                  <p:embed/>
                </p:oleObj>
              </mc:Choice>
              <mc:Fallback>
                <p:oleObj name="Equation" r:id="rId3" imgW="122659560" imgH="64198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7697788" cy="397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914400" y="5105400"/>
            <a:ext cx="69945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(A)  </a:t>
            </a:r>
            <a:r>
              <a:rPr lang="zh-CN" altLang="en-US"/>
              <a:t>相交于一点                </a:t>
            </a:r>
            <a:r>
              <a:rPr lang="en-US" altLang="zh-CN"/>
              <a:t>(B) </a:t>
            </a:r>
            <a:r>
              <a:rPr lang="zh-CN" altLang="en-US"/>
              <a:t>重合  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</a:t>
            </a:r>
            <a:r>
              <a:rPr lang="en-US" altLang="zh-CN"/>
              <a:t>(C) </a:t>
            </a:r>
            <a:r>
              <a:rPr lang="zh-CN" altLang="en-US"/>
              <a:t>平行但不重合             </a:t>
            </a:r>
            <a:r>
              <a:rPr lang="en-US" altLang="zh-CN"/>
              <a:t>(D) </a:t>
            </a:r>
            <a:r>
              <a:rPr lang="zh-CN" altLang="en-US"/>
              <a:t>异面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832725" y="4029075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5288" y="914400"/>
            <a:ext cx="8424862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   </a:t>
            </a:r>
            <a:r>
              <a:rPr lang="zh-CN" altLang="en-US"/>
              <a:t>由一点及一个方向可以唯一确定空间的一条过已知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点且以已知方向为方向向量的直线</a:t>
            </a:r>
            <a:r>
              <a:rPr lang="en-US" altLang="zh-CN"/>
              <a:t>.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467544" y="2667000"/>
            <a:ext cx="1132656" cy="1066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381000" y="2209800"/>
          <a:ext cx="203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1345680" imgH="304920" progId="Equation.3">
                  <p:embed/>
                </p:oleObj>
              </mc:Choice>
              <mc:Fallback>
                <p:oleObj name="Equation" r:id="rId3" imgW="1345680" imgH="3049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2032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828800" y="3048000"/>
            <a:ext cx="2209800" cy="604838"/>
            <a:chOff x="1152" y="1920"/>
            <a:chExt cx="1392" cy="381"/>
          </a:xfrm>
        </p:grpSpPr>
        <p:sp>
          <p:nvSpPr>
            <p:cNvPr id="3094" name="Text Box 6"/>
            <p:cNvSpPr txBox="1">
              <a:spLocks noChangeArrowheads="1"/>
            </p:cNvSpPr>
            <p:nvPr/>
          </p:nvSpPr>
          <p:spPr bwMode="auto">
            <a:xfrm>
              <a:off x="1152" y="1920"/>
              <a:ext cx="2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  <a:cs typeface="Times New Roman" pitchFamily="18" charset="0"/>
                </a:rPr>
                <a:t>• </a:t>
              </a:r>
            </a:p>
          </p:txBody>
        </p:sp>
        <p:graphicFrame>
          <p:nvGraphicFramePr>
            <p:cNvPr id="3078" name="Object 7"/>
            <p:cNvGraphicFramePr>
              <a:graphicFrameLocks noChangeAspect="1"/>
            </p:cNvGraphicFramePr>
            <p:nvPr/>
          </p:nvGraphicFramePr>
          <p:xfrm>
            <a:off x="1248" y="2016"/>
            <a:ext cx="129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Equation" r:id="rId5" imgW="36951480" imgH="8115480" progId="Equation.3">
                    <p:embed/>
                  </p:oleObj>
                </mc:Choice>
                <mc:Fallback>
                  <p:oleObj name="Equation" r:id="rId5" imgW="36951480" imgH="81154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16"/>
                          <a:ext cx="1296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6" name="Line 8"/>
          <p:cNvSpPr>
            <a:spLocks noChangeShapeType="1"/>
          </p:cNvSpPr>
          <p:nvPr/>
        </p:nvSpPr>
        <p:spPr bwMode="auto">
          <a:xfrm flipV="1">
            <a:off x="685800" y="2390775"/>
            <a:ext cx="22098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657600" y="2133600"/>
            <a:ext cx="4957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设 </a:t>
            </a:r>
            <a:r>
              <a:rPr lang="en-US" altLang="zh-CN" i="1"/>
              <a:t>M</a:t>
            </a:r>
            <a:r>
              <a:rPr lang="en-US" altLang="zh-CN"/>
              <a:t> (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/>
              <a:t>z </a:t>
            </a:r>
            <a:r>
              <a:rPr lang="en-US" altLang="zh-CN"/>
              <a:t>) </a:t>
            </a:r>
            <a:r>
              <a:rPr lang="zh-CN" altLang="en-US"/>
              <a:t>是直线上任一点</a:t>
            </a:r>
            <a:r>
              <a:rPr lang="en-US" altLang="zh-CN"/>
              <a:t>.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24400" y="2805113"/>
            <a:ext cx="2362200" cy="471487"/>
            <a:chOff x="2976" y="3015"/>
            <a:chExt cx="1488" cy="297"/>
          </a:xfrm>
        </p:grpSpPr>
        <p:graphicFrame>
          <p:nvGraphicFramePr>
            <p:cNvPr id="3077" name="Object 11"/>
            <p:cNvGraphicFramePr>
              <a:graphicFrameLocks noChangeAspect="1"/>
            </p:cNvGraphicFramePr>
            <p:nvPr/>
          </p:nvGraphicFramePr>
          <p:xfrm>
            <a:off x="2976" y="3015"/>
            <a:ext cx="148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Equation" r:id="rId7" imgW="40607280" imgH="8115480" progId="Equation.3">
                    <p:embed/>
                  </p:oleObj>
                </mc:Choice>
                <mc:Fallback>
                  <p:oleObj name="Equation" r:id="rId7" imgW="40607280" imgH="81154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015"/>
                          <a:ext cx="1488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" name="Line 12"/>
            <p:cNvSpPr>
              <a:spLocks noChangeShapeType="1"/>
            </p:cNvSpPr>
            <p:nvPr/>
          </p:nvSpPr>
          <p:spPr bwMode="auto">
            <a:xfrm>
              <a:off x="3552" y="30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4038600" y="35814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</a:t>
            </a:r>
          </a:p>
        </p:txBody>
      </p:sp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5029200" y="3387725"/>
          <a:ext cx="35814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9" imgW="62542080" imgH="16649640" progId="Equation.3">
                  <p:embed/>
                </p:oleObj>
              </mc:Choice>
              <mc:Fallback>
                <p:oleObj name="Equation" r:id="rId9" imgW="62542080" imgH="16649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87725"/>
                        <a:ext cx="35814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3048000" y="4800600"/>
            <a:ext cx="1143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4251325" y="446405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直线的对称式或点向式方程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438400" y="2438400"/>
            <a:ext cx="1752600" cy="519113"/>
            <a:chOff x="1536" y="1536"/>
            <a:chExt cx="1104" cy="327"/>
          </a:xfrm>
        </p:grpSpPr>
        <p:sp>
          <p:nvSpPr>
            <p:cNvPr id="3092" name="Text Box 20"/>
            <p:cNvSpPr txBox="1">
              <a:spLocks noChangeArrowheads="1"/>
            </p:cNvSpPr>
            <p:nvPr/>
          </p:nvSpPr>
          <p:spPr bwMode="auto">
            <a:xfrm>
              <a:off x="1536" y="1536"/>
              <a:ext cx="1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66"/>
                  </a:solidFill>
                  <a:ea typeface="宋体" pitchFamily="2" charset="-122"/>
                  <a:cs typeface="Times New Roman" pitchFamily="18" charset="0"/>
                </a:rPr>
                <a:t>•</a:t>
              </a:r>
            </a:p>
          </p:txBody>
        </p:sp>
        <p:graphicFrame>
          <p:nvGraphicFramePr>
            <p:cNvPr id="3076" name="Object 21"/>
            <p:cNvGraphicFramePr>
              <a:graphicFrameLocks noChangeAspect="1"/>
            </p:cNvGraphicFramePr>
            <p:nvPr/>
          </p:nvGraphicFramePr>
          <p:xfrm>
            <a:off x="1680" y="1584"/>
            <a:ext cx="9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Equation" r:id="rId11" imgW="27202680" imgH="7709040" progId="Equation.3">
                    <p:embed/>
                  </p:oleObj>
                </mc:Choice>
                <mc:Fallback>
                  <p:oleObj name="Equation" r:id="rId11" imgW="27202680" imgH="7709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584"/>
                          <a:ext cx="96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304800" y="5181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注：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066800" y="5181600"/>
            <a:ext cx="7710488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/>
              <a:t>在直线的点向式方程中，若</a:t>
            </a:r>
            <a:r>
              <a:rPr lang="en-US" altLang="zh-CN" i="1"/>
              <a:t>m</a:t>
            </a:r>
            <a:r>
              <a:rPr lang="en-US" altLang="zh-CN"/>
              <a:t>, 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en-US" altLang="zh-CN" i="1"/>
              <a:t>p </a:t>
            </a:r>
            <a:r>
              <a:rPr lang="zh-CN" altLang="en-US"/>
              <a:t>中有一个或多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个为零时，应理解为相应的分子也为零</a:t>
            </a:r>
            <a:r>
              <a:rPr lang="en-US" altLang="zh-CN"/>
              <a:t>.</a:t>
            </a:r>
          </a:p>
        </p:txBody>
      </p:sp>
      <p:sp>
        <p:nvSpPr>
          <p:cNvPr id="3091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5703888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直线的对称式（点向式）方程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animBg="1"/>
      <p:bldP spid="32776" grpId="0" animBg="1"/>
      <p:bldP spid="32777" grpId="0" autoUpdateAnimBg="0"/>
      <p:bldP spid="32781" grpId="0" autoUpdateAnimBg="0"/>
      <p:bldP spid="32783" grpId="0" animBg="1"/>
      <p:bldP spid="32784" grpId="0" autoUpdateAnimBg="0"/>
      <p:bldP spid="32792" grpId="0" autoUpdateAnimBg="0"/>
      <p:bldP spid="3279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33528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3. 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直线的参数方程</a:t>
            </a:r>
            <a:endParaRPr lang="zh-CN" altLang="en-US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85720" y="4000504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由此可得直线的</a:t>
            </a:r>
            <a:r>
              <a:rPr lang="zh-CN" altLang="en-US" dirty="0">
                <a:solidFill>
                  <a:schemeClr val="tx2"/>
                </a:solidFill>
              </a:rPr>
              <a:t>参数方程</a:t>
            </a:r>
            <a:r>
              <a:rPr lang="zh-CN" altLang="en-US" dirty="0"/>
              <a:t>为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786314" y="3500438"/>
          <a:ext cx="2209800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34514280" imgH="27622440" progId="Equation.3">
                  <p:embed/>
                </p:oleObj>
              </mc:Choice>
              <mc:Fallback>
                <p:oleObj name="Equation" r:id="rId3" imgW="34514280" imgH="27622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500438"/>
                        <a:ext cx="2209800" cy="176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4038600" y="1122363"/>
          <a:ext cx="3657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2589480" imgH="685800" progId="Equation.3">
                  <p:embed/>
                </p:oleObj>
              </mc:Choice>
              <mc:Fallback>
                <p:oleObj name="Equation" r:id="rId5" imgW="2589480" imgH="685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22363"/>
                        <a:ext cx="36576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09600" y="12954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由直线的对称式方程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42910" y="24605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可设</a:t>
            </a:r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1714480" y="2285992"/>
          <a:ext cx="41798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71478360" imgH="16649640" progId="Equation.3">
                  <p:embed/>
                </p:oleObj>
              </mc:Choice>
              <mc:Fallback>
                <p:oleObj name="Equation" r:id="rId7" imgW="71478360" imgH="16649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2285992"/>
                        <a:ext cx="4179888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9" grpId="0" autoUpdateAnimBg="0"/>
      <p:bldP spid="3380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39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aphicFrame>
        <p:nvGraphicFramePr>
          <p:cNvPr id="5122" name="Object 40"/>
          <p:cNvGraphicFramePr>
            <a:graphicFrameLocks noChangeAspect="1"/>
          </p:cNvGraphicFramePr>
          <p:nvPr/>
        </p:nvGraphicFramePr>
        <p:xfrm>
          <a:off x="1187450" y="333375"/>
          <a:ext cx="6192838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3" imgW="2590800" imgH="711200" progId="Equation.3">
                  <p:embed/>
                </p:oleObj>
              </mc:Choice>
              <mc:Fallback>
                <p:oleObj name="公式" r:id="rId3" imgW="2590800" imgH="71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3375"/>
                        <a:ext cx="6192838" cy="168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3" name="Object 41"/>
          <p:cNvGraphicFramePr>
            <a:graphicFrameLocks noChangeAspect="1"/>
          </p:cNvGraphicFramePr>
          <p:nvPr/>
        </p:nvGraphicFramePr>
        <p:xfrm>
          <a:off x="1295400" y="2819400"/>
          <a:ext cx="387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5" imgW="3873500" imgH="444500" progId="Equation.3">
                  <p:embed/>
                </p:oleObj>
              </mc:Choice>
              <mc:Fallback>
                <p:oleObj name="Equation" r:id="rId5" imgW="3873500" imgH="444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3873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539750" y="206057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8477" name="Object 45"/>
          <p:cNvGraphicFramePr>
            <a:graphicFrameLocks noChangeAspect="1"/>
          </p:cNvGraphicFramePr>
          <p:nvPr/>
        </p:nvGraphicFramePr>
        <p:xfrm>
          <a:off x="1295400" y="4538663"/>
          <a:ext cx="4267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7" imgW="2183452" imgH="266584" progId="Equation.3">
                  <p:embed/>
                </p:oleObj>
              </mc:Choice>
              <mc:Fallback>
                <p:oleObj name="Equation" r:id="rId7" imgW="2183452" imgH="26658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38663"/>
                        <a:ext cx="42672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8" name="Object 46"/>
          <p:cNvGraphicFramePr>
            <a:graphicFrameLocks noChangeAspect="1"/>
          </p:cNvGraphicFramePr>
          <p:nvPr/>
        </p:nvGraphicFramePr>
        <p:xfrm>
          <a:off x="1447800" y="5181600"/>
          <a:ext cx="4114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9" imgW="2043813" imgH="266584" progId="Equation.3">
                  <p:embed/>
                </p:oleObj>
              </mc:Choice>
              <mc:Fallback>
                <p:oleObj name="Equation" r:id="rId9" imgW="2043813" imgH="26658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81600"/>
                        <a:ext cx="41148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5" name="Text Box 53"/>
          <p:cNvSpPr txBox="1">
            <a:spLocks noChangeArrowheads="1"/>
          </p:cNvSpPr>
          <p:nvPr/>
        </p:nvSpPr>
        <p:spPr bwMode="auto">
          <a:xfrm>
            <a:off x="1584325" y="2047875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分析</a:t>
            </a:r>
            <a:r>
              <a:rPr lang="en-US" altLang="zh-CN"/>
              <a:t>. </a:t>
            </a:r>
          </a:p>
        </p:txBody>
      </p: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2590800" y="2057400"/>
            <a:ext cx="5607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要求点向式方程先找出直线上一点</a:t>
            </a:r>
            <a:r>
              <a:rPr lang="en-US" altLang="zh-CN"/>
              <a:t>.</a:t>
            </a:r>
          </a:p>
        </p:txBody>
      </p:sp>
      <p:graphicFrame>
        <p:nvGraphicFramePr>
          <p:cNvPr id="18487" name="Object 55"/>
          <p:cNvGraphicFramePr>
            <a:graphicFrameLocks noChangeAspect="1"/>
          </p:cNvGraphicFramePr>
          <p:nvPr/>
        </p:nvGraphicFramePr>
        <p:xfrm>
          <a:off x="2438400" y="3306763"/>
          <a:ext cx="2286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11" imgW="38170080" imgH="17868960" progId="Equation.3">
                  <p:embed/>
                </p:oleObj>
              </mc:Choice>
              <mc:Fallback>
                <p:oleObj name="Equation" r:id="rId11" imgW="38170080" imgH="178689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06763"/>
                        <a:ext cx="228600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8" name="Text Box 56"/>
          <p:cNvSpPr txBox="1">
            <a:spLocks noChangeArrowheads="1"/>
          </p:cNvSpPr>
          <p:nvPr/>
        </p:nvSpPr>
        <p:spPr bwMode="auto">
          <a:xfrm>
            <a:off x="1066800" y="5867400"/>
            <a:ext cx="455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其次，确定直线的方向向量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" grpId="0" autoUpdateAnimBg="0"/>
      <p:bldP spid="18485" grpId="0" autoUpdateAnimBg="0"/>
      <p:bldP spid="18486" grpId="0" autoUpdateAnimBg="0"/>
      <p:bldP spid="1848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6400800" y="533400"/>
          <a:ext cx="22383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1193800" imgH="533400" progId="Equation.3">
                  <p:embed/>
                </p:oleObj>
              </mc:Choice>
              <mc:Fallback>
                <p:oleObj name="Equation" r:id="rId3" imgW="1193800" imgH="533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3400"/>
                        <a:ext cx="223837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038600" y="2514600"/>
          <a:ext cx="198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1015559" imgH="253890" progId="Equation.3">
                  <p:embed/>
                </p:oleObj>
              </mc:Choice>
              <mc:Fallback>
                <p:oleObj name="Equation" r:id="rId5" imgW="1015559" imgH="25389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14600"/>
                        <a:ext cx="1981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6172200" y="1905000"/>
          <a:ext cx="22098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7" imgW="1143000" imgH="914400" progId="Equation.3">
                  <p:embed/>
                </p:oleObj>
              </mc:Choice>
              <mc:Fallback>
                <p:oleObj name="Equation" r:id="rId7" imgW="1143000" imgH="914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5000"/>
                        <a:ext cx="2209800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3400" y="419100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故所求直线的对称式方程为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5029200" y="4038600"/>
          <a:ext cx="2895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9" imgW="1511300" imgH="482600" progId="Equation.3">
                  <p:embed/>
                </p:oleObj>
              </mc:Choice>
              <mc:Fallback>
                <p:oleObj name="Equation" r:id="rId9" imgW="1511300" imgH="482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28956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3962400" y="3429000"/>
          <a:ext cx="2133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11" imgW="34514280" imgH="8928000" progId="Equation.3">
                  <p:embed/>
                </p:oleObj>
              </mc:Choice>
              <mc:Fallback>
                <p:oleObj name="Equation" r:id="rId11" imgW="34514280" imgH="89280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429000"/>
                        <a:ext cx="21336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09600" y="52578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参数方程为</a:t>
            </a:r>
          </a:p>
        </p:txBody>
      </p:sp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2590800" y="4876800"/>
          <a:ext cx="1837184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13" imgW="31671000" imgH="27622440" progId="Equation.3">
                  <p:embed/>
                </p:oleObj>
              </mc:Choice>
              <mc:Fallback>
                <p:oleObj name="Equation" r:id="rId13" imgW="31671000" imgH="276224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76800"/>
                        <a:ext cx="1837184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8" name="AutoShape 22"/>
          <p:cNvSpPr>
            <a:spLocks noChangeArrowheads="1"/>
          </p:cNvSpPr>
          <p:nvPr/>
        </p:nvSpPr>
        <p:spPr bwMode="auto">
          <a:xfrm>
            <a:off x="1219200" y="2971800"/>
            <a:ext cx="1828800" cy="838200"/>
          </a:xfrm>
          <a:prstGeom prst="parallelogram">
            <a:avLst>
              <a:gd name="adj" fmla="val 545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 rot="2995882" flipH="1">
            <a:off x="266700" y="2476500"/>
            <a:ext cx="1600200" cy="914400"/>
          </a:xfrm>
          <a:prstGeom prst="parallelogram">
            <a:avLst>
              <a:gd name="adj" fmla="val 43750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143000" y="1752600"/>
            <a:ext cx="762000" cy="990600"/>
            <a:chOff x="720" y="1104"/>
            <a:chExt cx="480" cy="624"/>
          </a:xfrm>
        </p:grpSpPr>
        <p:sp>
          <p:nvSpPr>
            <p:cNvPr id="6166" name="Line 26"/>
            <p:cNvSpPr>
              <a:spLocks noChangeShapeType="1"/>
            </p:cNvSpPr>
            <p:nvPr/>
          </p:nvSpPr>
          <p:spPr bwMode="auto">
            <a:xfrm flipV="1">
              <a:off x="720" y="1248"/>
              <a:ext cx="480" cy="48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5" name="Object 27"/>
            <p:cNvGraphicFramePr>
              <a:graphicFrameLocks noChangeAspect="1"/>
            </p:cNvGraphicFramePr>
            <p:nvPr/>
          </p:nvGraphicFramePr>
          <p:xfrm>
            <a:off x="816" y="1104"/>
            <a:ext cx="26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Equation" r:id="rId15" imgW="6486480" imgH="8115480" progId="Equation.3">
                    <p:embed/>
                  </p:oleObj>
                </mc:Choice>
                <mc:Fallback>
                  <p:oleObj name="Equation" r:id="rId15" imgW="6486480" imgH="811548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104"/>
                          <a:ext cx="26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286000" y="2057400"/>
            <a:ext cx="593725" cy="1295400"/>
            <a:chOff x="1440" y="1296"/>
            <a:chExt cx="374" cy="816"/>
          </a:xfrm>
        </p:grpSpPr>
        <p:sp>
          <p:nvSpPr>
            <p:cNvPr id="6165" name="Line 25"/>
            <p:cNvSpPr>
              <a:spLocks noChangeShapeType="1"/>
            </p:cNvSpPr>
            <p:nvPr/>
          </p:nvSpPr>
          <p:spPr bwMode="auto">
            <a:xfrm flipV="1">
              <a:off x="1440" y="1440"/>
              <a:ext cx="0" cy="67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4" name="Object 28"/>
            <p:cNvGraphicFramePr>
              <a:graphicFrameLocks noChangeAspect="1"/>
            </p:cNvGraphicFramePr>
            <p:nvPr/>
          </p:nvGraphicFramePr>
          <p:xfrm>
            <a:off x="1528" y="1296"/>
            <a:ext cx="28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3" name="Equation" r:id="rId17" imgW="6892560" imgH="8115480" progId="Equation.3">
                    <p:embed/>
                  </p:oleObj>
                </mc:Choice>
                <mc:Fallback>
                  <p:oleObj name="Equation" r:id="rId17" imgW="6892560" imgH="811548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1296"/>
                          <a:ext cx="28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219200" y="2819400"/>
            <a:ext cx="533400" cy="1143000"/>
            <a:chOff x="768" y="1776"/>
            <a:chExt cx="336" cy="720"/>
          </a:xfrm>
        </p:grpSpPr>
        <p:sp>
          <p:nvSpPr>
            <p:cNvPr id="6164" name="Line 24"/>
            <p:cNvSpPr>
              <a:spLocks noChangeShapeType="1"/>
            </p:cNvSpPr>
            <p:nvPr/>
          </p:nvSpPr>
          <p:spPr bwMode="auto">
            <a:xfrm flipH="1">
              <a:off x="768" y="1776"/>
              <a:ext cx="336" cy="72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3" name="Object 29"/>
            <p:cNvGraphicFramePr>
              <a:graphicFrameLocks noChangeAspect="1"/>
            </p:cNvGraphicFramePr>
            <p:nvPr/>
          </p:nvGraphicFramePr>
          <p:xfrm>
            <a:off x="768" y="1824"/>
            <a:ext cx="19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4" name="Equation" r:id="rId19" imgW="4455360" imgH="6489720" progId="Equation.3">
                    <p:embed/>
                  </p:oleObj>
                </mc:Choice>
                <mc:Fallback>
                  <p:oleObj name="Equation" r:id="rId19" imgW="4455360" imgH="648972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824"/>
                          <a:ext cx="19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2" name="Object 30"/>
          <p:cNvGraphicFramePr>
            <a:graphicFrameLocks noChangeAspect="1"/>
          </p:cNvGraphicFramePr>
          <p:nvPr/>
        </p:nvGraphicFramePr>
        <p:xfrm>
          <a:off x="266700" y="304800"/>
          <a:ext cx="4191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21" imgW="67010400" imgH="17462520" progId="Equation.3">
                  <p:embed/>
                </p:oleObj>
              </mc:Choice>
              <mc:Fallback>
                <p:oleObj name="Equation" r:id="rId21" imgW="67010400" imgH="174625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04800"/>
                        <a:ext cx="4191000" cy="1092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4860925" y="5016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注意到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utoUpdateAnimBg="0"/>
      <p:bldP spid="34834" grpId="0" autoUpdateAnimBg="0"/>
      <p:bldP spid="34838" grpId="0" animBg="1"/>
      <p:bldP spid="34839" grpId="0" animBg="1"/>
      <p:bldP spid="348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36576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三、两直线的夹角</a:t>
            </a:r>
            <a:endParaRPr lang="zh-CN" altLang="en-US" smtClean="0"/>
          </a:p>
        </p:txBody>
      </p:sp>
      <p:grpSp>
        <p:nvGrpSpPr>
          <p:cNvPr id="2" name="Group 1067"/>
          <p:cNvGrpSpPr>
            <a:grpSpLocks/>
          </p:cNvGrpSpPr>
          <p:nvPr/>
        </p:nvGrpSpPr>
        <p:grpSpPr bwMode="auto">
          <a:xfrm>
            <a:off x="6400800" y="3429000"/>
            <a:ext cx="2133600" cy="2147888"/>
            <a:chOff x="4032" y="2160"/>
            <a:chExt cx="1344" cy="1353"/>
          </a:xfrm>
        </p:grpSpPr>
        <p:sp>
          <p:nvSpPr>
            <p:cNvPr id="7206" name="Line 1028"/>
            <p:cNvSpPr>
              <a:spLocks noChangeShapeType="1"/>
            </p:cNvSpPr>
            <p:nvPr/>
          </p:nvSpPr>
          <p:spPr bwMode="auto">
            <a:xfrm rot="3215520">
              <a:off x="4267" y="2405"/>
              <a:ext cx="873" cy="134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3" name="Object 1030"/>
            <p:cNvGraphicFramePr>
              <a:graphicFrameLocks noChangeAspect="1"/>
            </p:cNvGraphicFramePr>
            <p:nvPr/>
          </p:nvGraphicFramePr>
          <p:xfrm>
            <a:off x="4992" y="2160"/>
            <a:ext cx="27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4" name="Equation" r:id="rId3" imgW="6892560" imgH="8115480" progId="Equation.3">
                    <p:embed/>
                  </p:oleObj>
                </mc:Choice>
                <mc:Fallback>
                  <p:oleObj name="Equation" r:id="rId3" imgW="6892560" imgH="81154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160"/>
                          <a:ext cx="271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68"/>
          <p:cNvGrpSpPr>
            <a:grpSpLocks/>
          </p:cNvGrpSpPr>
          <p:nvPr/>
        </p:nvGrpSpPr>
        <p:grpSpPr bwMode="auto">
          <a:xfrm>
            <a:off x="7086600" y="4191000"/>
            <a:ext cx="1736725" cy="1919288"/>
            <a:chOff x="4464" y="2640"/>
            <a:chExt cx="1094" cy="1209"/>
          </a:xfrm>
        </p:grpSpPr>
        <p:graphicFrame>
          <p:nvGraphicFramePr>
            <p:cNvPr id="7182" name="Object 1029"/>
            <p:cNvGraphicFramePr>
              <a:graphicFrameLocks noChangeAspect="1"/>
            </p:cNvGraphicFramePr>
            <p:nvPr/>
          </p:nvGraphicFramePr>
          <p:xfrm>
            <a:off x="5280" y="3024"/>
            <a:ext cx="27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5" name="Equation" r:id="rId5" imgW="7299000" imgH="8115480" progId="Equation.3">
                    <p:embed/>
                  </p:oleObj>
                </mc:Choice>
                <mc:Fallback>
                  <p:oleObj name="Equation" r:id="rId5" imgW="7299000" imgH="811548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024"/>
                          <a:ext cx="278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5" name="Line 1031"/>
            <p:cNvSpPr>
              <a:spLocks noChangeShapeType="1"/>
            </p:cNvSpPr>
            <p:nvPr/>
          </p:nvSpPr>
          <p:spPr bwMode="auto">
            <a:xfrm rot="1964077" flipH="1">
              <a:off x="4464" y="2640"/>
              <a:ext cx="740" cy="120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5849" name="Object 1033"/>
          <p:cNvGraphicFramePr>
            <a:graphicFrameLocks noChangeAspect="1"/>
          </p:cNvGraphicFramePr>
          <p:nvPr/>
        </p:nvGraphicFramePr>
        <p:xfrm>
          <a:off x="7543800" y="4648200"/>
          <a:ext cx="3222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7" imgW="5267880" imgH="6489720" progId="Equation.3">
                  <p:embed/>
                </p:oleObj>
              </mc:Choice>
              <mc:Fallback>
                <p:oleObj name="Equation" r:id="rId7" imgW="5267880" imgH="64897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648200"/>
                        <a:ext cx="3222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035"/>
          <p:cNvSpPr txBox="1">
            <a:spLocks noChangeArrowheads="1"/>
          </p:cNvSpPr>
          <p:nvPr/>
        </p:nvSpPr>
        <p:spPr bwMode="auto">
          <a:xfrm>
            <a:off x="457200" y="29718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则两直线夹角</a:t>
            </a:r>
            <a:r>
              <a:rPr lang="zh-CN" altLang="en-US" i="1"/>
              <a:t> </a:t>
            </a:r>
            <a:r>
              <a:rPr lang="zh-CN" altLang="en-US" i="1">
                <a:sym typeface="Symbol" pitchFamily="18" charset="2"/>
              </a:rPr>
              <a:t>  </a:t>
            </a:r>
            <a:r>
              <a:rPr lang="zh-CN" altLang="en-US">
                <a:latin typeface="楷体_GB2312" pitchFamily="49" charset="-122"/>
                <a:sym typeface="Symbol" pitchFamily="18" charset="2"/>
              </a:rPr>
              <a:t>满足</a:t>
            </a:r>
            <a:endParaRPr lang="zh-CN" altLang="en-US">
              <a:latin typeface="楷体_GB2312" pitchFamily="49" charset="-122"/>
            </a:endParaRPr>
          </a:p>
        </p:txBody>
      </p:sp>
      <p:graphicFrame>
        <p:nvGraphicFramePr>
          <p:cNvPr id="35854" name="Object 1038"/>
          <p:cNvGraphicFramePr>
            <a:graphicFrameLocks noChangeAspect="1"/>
          </p:cNvGraphicFramePr>
          <p:nvPr/>
        </p:nvGraphicFramePr>
        <p:xfrm>
          <a:off x="762000" y="5181600"/>
          <a:ext cx="55197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9" imgW="176684400" imgH="29654640" progId="Equation.3">
                  <p:embed/>
                </p:oleObj>
              </mc:Choice>
              <mc:Fallback>
                <p:oleObj name="Equation" r:id="rId9" imgW="176684400" imgH="296546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1600"/>
                        <a:ext cx="551973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039"/>
          <p:cNvSpPr txBox="1">
            <a:spLocks noChangeArrowheads="1"/>
          </p:cNvSpPr>
          <p:nvPr/>
        </p:nvSpPr>
        <p:spPr bwMode="auto">
          <a:xfrm>
            <a:off x="457200" y="11430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>
                <a:latin typeface="楷体_GB2312" pitchFamily="49" charset="-122"/>
              </a:rPr>
              <a:t>两直线的夹角指其方向向量间夹的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锐</a:t>
            </a:r>
            <a:r>
              <a:rPr lang="zh-CN" altLang="en-US">
                <a:latin typeface="楷体_GB2312" pitchFamily="49" charset="-122"/>
              </a:rPr>
              <a:t>角或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直</a:t>
            </a:r>
            <a:r>
              <a:rPr lang="zh-CN" altLang="en-US">
                <a:latin typeface="楷体_GB2312" pitchFamily="49" charset="-122"/>
              </a:rPr>
              <a:t>角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pSp>
        <p:nvGrpSpPr>
          <p:cNvPr id="4" name="Group 1064"/>
          <p:cNvGrpSpPr>
            <a:grpSpLocks/>
          </p:cNvGrpSpPr>
          <p:nvPr/>
        </p:nvGrpSpPr>
        <p:grpSpPr bwMode="auto">
          <a:xfrm>
            <a:off x="457200" y="1752600"/>
            <a:ext cx="5715000" cy="542925"/>
            <a:chOff x="288" y="1296"/>
            <a:chExt cx="3600" cy="342"/>
          </a:xfrm>
        </p:grpSpPr>
        <p:graphicFrame>
          <p:nvGraphicFramePr>
            <p:cNvPr id="7181" name="Object 1036"/>
            <p:cNvGraphicFramePr>
              <a:graphicFrameLocks noChangeAspect="1"/>
            </p:cNvGraphicFramePr>
            <p:nvPr/>
          </p:nvGraphicFramePr>
          <p:xfrm>
            <a:off x="1104" y="1344"/>
            <a:ext cx="62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8" name="Equation" r:id="rId11" imgW="17047800" imgH="8115480" progId="Equation.3">
                    <p:embed/>
                  </p:oleObj>
                </mc:Choice>
                <mc:Fallback>
                  <p:oleObj name="Equation" r:id="rId11" imgW="17047800" imgH="811548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344"/>
                          <a:ext cx="62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Text Box 1037"/>
            <p:cNvSpPr txBox="1">
              <a:spLocks noChangeArrowheads="1"/>
            </p:cNvSpPr>
            <p:nvPr/>
          </p:nvSpPr>
          <p:spPr bwMode="auto">
            <a:xfrm>
              <a:off x="288" y="1296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楷体_GB2312" pitchFamily="49" charset="-122"/>
                </a:rPr>
                <a:t>设直线</a:t>
              </a:r>
            </a:p>
          </p:txBody>
        </p:sp>
        <p:sp>
          <p:nvSpPr>
            <p:cNvPr id="7204" name="Text Box 1040"/>
            <p:cNvSpPr txBox="1">
              <a:spLocks noChangeArrowheads="1"/>
            </p:cNvSpPr>
            <p:nvPr/>
          </p:nvSpPr>
          <p:spPr bwMode="auto">
            <a:xfrm>
              <a:off x="1680" y="1307"/>
              <a:ext cx="22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楷体_GB2312" pitchFamily="49" charset="-122"/>
                </a:rPr>
                <a:t>的方向向量分别为</a:t>
              </a:r>
            </a:p>
          </p:txBody>
        </p:sp>
      </p:grpSp>
      <p:graphicFrame>
        <p:nvGraphicFramePr>
          <p:cNvPr id="35857" name="Object 1041"/>
          <p:cNvGraphicFramePr>
            <a:graphicFrameLocks noChangeAspect="1"/>
          </p:cNvGraphicFramePr>
          <p:nvPr/>
        </p:nvGraphicFramePr>
        <p:xfrm>
          <a:off x="1905000" y="5003800"/>
          <a:ext cx="3352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13" imgW="54011880" imgH="8928000" progId="Equation.3">
                  <p:embed/>
                </p:oleObj>
              </mc:Choice>
              <mc:Fallback>
                <p:oleObj name="Equation" r:id="rId13" imgW="54011880" imgH="89280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03800"/>
                        <a:ext cx="33528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042"/>
          <p:cNvGraphicFramePr>
            <a:graphicFrameLocks noChangeAspect="1"/>
          </p:cNvGraphicFramePr>
          <p:nvPr/>
        </p:nvGraphicFramePr>
        <p:xfrm>
          <a:off x="1219200" y="5638800"/>
          <a:ext cx="2514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15" imgW="43450560" imgH="10960200" progId="Equation.3">
                  <p:embed/>
                </p:oleObj>
              </mc:Choice>
              <mc:Fallback>
                <p:oleObj name="Equation" r:id="rId15" imgW="43450560" imgH="10960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638800"/>
                        <a:ext cx="25146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043"/>
          <p:cNvGraphicFramePr>
            <a:graphicFrameLocks noChangeAspect="1"/>
          </p:cNvGraphicFramePr>
          <p:nvPr/>
        </p:nvGraphicFramePr>
        <p:xfrm>
          <a:off x="3810000" y="5638800"/>
          <a:ext cx="2667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17" imgW="44669160" imgH="10960200" progId="Equation.3">
                  <p:embed/>
                </p:oleObj>
              </mc:Choice>
              <mc:Fallback>
                <p:oleObj name="Equation" r:id="rId17" imgW="44669160" imgH="10960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638800"/>
                        <a:ext cx="26670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5" name="Object 1049"/>
          <p:cNvGraphicFramePr>
            <a:graphicFrameLocks noChangeAspect="1"/>
          </p:cNvGraphicFramePr>
          <p:nvPr/>
        </p:nvGraphicFramePr>
        <p:xfrm>
          <a:off x="533400" y="3657600"/>
          <a:ext cx="25908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19" imgW="44669160" imgH="18275400" progId="Equation.3">
                  <p:embed/>
                </p:oleObj>
              </mc:Choice>
              <mc:Fallback>
                <p:oleObj name="Equation" r:id="rId19" imgW="44669160" imgH="18275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2590800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66"/>
          <p:cNvGrpSpPr>
            <a:grpSpLocks/>
          </p:cNvGrpSpPr>
          <p:nvPr/>
        </p:nvGrpSpPr>
        <p:grpSpPr bwMode="auto">
          <a:xfrm>
            <a:off x="7162800" y="4114800"/>
            <a:ext cx="593725" cy="533400"/>
            <a:chOff x="4032" y="1296"/>
            <a:chExt cx="374" cy="336"/>
          </a:xfrm>
        </p:grpSpPr>
        <p:sp>
          <p:nvSpPr>
            <p:cNvPr id="7202" name="Line 1055"/>
            <p:cNvSpPr>
              <a:spLocks noChangeShapeType="1"/>
            </p:cNvSpPr>
            <p:nvPr/>
          </p:nvSpPr>
          <p:spPr bwMode="auto">
            <a:xfrm flipV="1">
              <a:off x="4272" y="1296"/>
              <a:ext cx="13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0" name="Object 1057"/>
            <p:cNvGraphicFramePr>
              <a:graphicFrameLocks noChangeAspect="1"/>
            </p:cNvGraphicFramePr>
            <p:nvPr/>
          </p:nvGraphicFramePr>
          <p:xfrm>
            <a:off x="4032" y="1296"/>
            <a:ext cx="2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" name="Equation" r:id="rId21" imgW="5673960" imgH="8115480" progId="Equation.3">
                    <p:embed/>
                  </p:oleObj>
                </mc:Choice>
                <mc:Fallback>
                  <p:oleObj name="Equation" r:id="rId21" imgW="5673960" imgH="811548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296"/>
                          <a:ext cx="23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69"/>
          <p:cNvGrpSpPr>
            <a:grpSpLocks/>
          </p:cNvGrpSpPr>
          <p:nvPr/>
        </p:nvGrpSpPr>
        <p:grpSpPr bwMode="auto">
          <a:xfrm>
            <a:off x="7696200" y="4876800"/>
            <a:ext cx="628650" cy="685800"/>
            <a:chOff x="2832" y="2448"/>
            <a:chExt cx="396" cy="432"/>
          </a:xfrm>
        </p:grpSpPr>
        <p:sp>
          <p:nvSpPr>
            <p:cNvPr id="7201" name="Line 1060"/>
            <p:cNvSpPr>
              <a:spLocks noChangeShapeType="1"/>
            </p:cNvSpPr>
            <p:nvPr/>
          </p:nvSpPr>
          <p:spPr bwMode="auto">
            <a:xfrm flipV="1">
              <a:off x="2832" y="2448"/>
              <a:ext cx="351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9" name="Object 1062"/>
            <p:cNvGraphicFramePr>
              <a:graphicFrameLocks noChangeAspect="1"/>
            </p:cNvGraphicFramePr>
            <p:nvPr/>
          </p:nvGraphicFramePr>
          <p:xfrm>
            <a:off x="2976" y="2544"/>
            <a:ext cx="2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4" name="Equation" r:id="rId23" imgW="6080400" imgH="8115480" progId="Equation.3">
                    <p:embed/>
                  </p:oleObj>
                </mc:Choice>
                <mc:Fallback>
                  <p:oleObj name="Equation" r:id="rId23" imgW="6080400" imgH="811548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544"/>
                          <a:ext cx="25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085"/>
          <p:cNvGrpSpPr>
            <a:grpSpLocks/>
          </p:cNvGrpSpPr>
          <p:nvPr/>
        </p:nvGrpSpPr>
        <p:grpSpPr bwMode="auto">
          <a:xfrm>
            <a:off x="4267200" y="3581400"/>
            <a:ext cx="2328863" cy="1117600"/>
            <a:chOff x="2688" y="2256"/>
            <a:chExt cx="1467" cy="704"/>
          </a:xfrm>
        </p:grpSpPr>
        <p:graphicFrame>
          <p:nvGraphicFramePr>
            <p:cNvPr id="7178" name="Object 1065"/>
            <p:cNvGraphicFramePr>
              <a:graphicFrameLocks noChangeAspect="1"/>
            </p:cNvGraphicFramePr>
            <p:nvPr/>
          </p:nvGraphicFramePr>
          <p:xfrm>
            <a:off x="2688" y="2304"/>
            <a:ext cx="1467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5" name="Equation" r:id="rId25" imgW="38170080" imgH="17056080" progId="Equation.3">
                    <p:embed/>
                  </p:oleObj>
                </mc:Choice>
                <mc:Fallback>
                  <p:oleObj name="Equation" r:id="rId25" imgW="38170080" imgH="1705608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04"/>
                          <a:ext cx="1467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5" name="Group 1076"/>
            <p:cNvGrpSpPr>
              <a:grpSpLocks/>
            </p:cNvGrpSpPr>
            <p:nvPr/>
          </p:nvGrpSpPr>
          <p:grpSpPr bwMode="auto">
            <a:xfrm>
              <a:off x="3216" y="2256"/>
              <a:ext cx="384" cy="96"/>
              <a:chOff x="3264" y="2256"/>
              <a:chExt cx="384" cy="96"/>
            </a:xfrm>
          </p:grpSpPr>
          <p:sp>
            <p:nvSpPr>
              <p:cNvPr id="7199" name="Line 1074"/>
              <p:cNvSpPr>
                <a:spLocks noChangeShapeType="1"/>
              </p:cNvSpPr>
              <p:nvPr/>
            </p:nvSpPr>
            <p:spPr bwMode="auto">
              <a:xfrm flipV="1">
                <a:off x="3264" y="225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0" name="Line 1075"/>
              <p:cNvSpPr>
                <a:spLocks noChangeShapeType="1"/>
              </p:cNvSpPr>
              <p:nvPr/>
            </p:nvSpPr>
            <p:spPr bwMode="auto">
              <a:xfrm>
                <a:off x="3456" y="225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96" name="Group 1077"/>
            <p:cNvGrpSpPr>
              <a:grpSpLocks/>
            </p:cNvGrpSpPr>
            <p:nvPr/>
          </p:nvGrpSpPr>
          <p:grpSpPr bwMode="auto">
            <a:xfrm>
              <a:off x="3600" y="2592"/>
              <a:ext cx="384" cy="96"/>
              <a:chOff x="3264" y="2256"/>
              <a:chExt cx="384" cy="96"/>
            </a:xfrm>
          </p:grpSpPr>
          <p:sp>
            <p:nvSpPr>
              <p:cNvPr id="7197" name="Line 1078"/>
              <p:cNvSpPr>
                <a:spLocks noChangeShapeType="1"/>
              </p:cNvSpPr>
              <p:nvPr/>
            </p:nvSpPr>
            <p:spPr bwMode="auto">
              <a:xfrm flipV="1">
                <a:off x="3264" y="225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8" name="Line 1079"/>
              <p:cNvSpPr>
                <a:spLocks noChangeShapeType="1"/>
              </p:cNvSpPr>
              <p:nvPr/>
            </p:nvSpPr>
            <p:spPr bwMode="auto">
              <a:xfrm>
                <a:off x="3456" y="225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896" name="Rectangle 1080"/>
          <p:cNvSpPr>
            <a:spLocks noChangeArrowheads="1"/>
          </p:cNvSpPr>
          <p:nvPr/>
        </p:nvSpPr>
        <p:spPr bwMode="auto">
          <a:xfrm>
            <a:off x="4191000" y="3505200"/>
            <a:ext cx="2438400" cy="13716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97" name="Line 1081"/>
          <p:cNvSpPr>
            <a:spLocks noChangeShapeType="1"/>
          </p:cNvSpPr>
          <p:nvPr/>
        </p:nvSpPr>
        <p:spPr bwMode="auto">
          <a:xfrm flipH="1">
            <a:off x="6705600" y="54102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900" name="Object 1084"/>
          <p:cNvGraphicFramePr>
            <a:graphicFrameLocks noChangeAspect="1"/>
          </p:cNvGraphicFramePr>
          <p:nvPr/>
        </p:nvGraphicFramePr>
        <p:xfrm>
          <a:off x="6705600" y="5638800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27" imgW="241200" imgH="330120" progId="Equation.3">
                  <p:embed/>
                </p:oleObj>
              </mc:Choice>
              <mc:Fallback>
                <p:oleObj name="Equation" r:id="rId27" imgW="241200" imgH="3301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638800"/>
                        <a:ext cx="4000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088"/>
          <p:cNvGraphicFramePr>
            <a:graphicFrameLocks noChangeAspect="1"/>
          </p:cNvGraphicFramePr>
          <p:nvPr/>
        </p:nvGraphicFramePr>
        <p:xfrm>
          <a:off x="642938" y="2357438"/>
          <a:ext cx="52070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公式" r:id="rId29" imgW="2247900" imgH="215900" progId="Equation.3">
                  <p:embed/>
                </p:oleObj>
              </mc:Choice>
              <mc:Fallback>
                <p:oleObj name="公式" r:id="rId29" imgW="2247900" imgH="2159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357438"/>
                        <a:ext cx="52070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 autoUpdateAnimBg="0"/>
      <p:bldP spid="35855" grpId="0" autoUpdateAnimBg="0"/>
      <p:bldP spid="35896" grpId="0" animBg="1"/>
      <p:bldP spid="358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4" name="Group 18"/>
          <p:cNvGrpSpPr>
            <a:grpSpLocks/>
          </p:cNvGrpSpPr>
          <p:nvPr/>
        </p:nvGrpSpPr>
        <p:grpSpPr bwMode="auto">
          <a:xfrm>
            <a:off x="6430963" y="533400"/>
            <a:ext cx="2262187" cy="2608263"/>
            <a:chOff x="4051" y="336"/>
            <a:chExt cx="1425" cy="1643"/>
          </a:xfrm>
        </p:grpSpPr>
        <p:sp>
          <p:nvSpPr>
            <p:cNvPr id="8212" name="Line 3"/>
            <p:cNvSpPr>
              <a:spLocks noChangeShapeType="1"/>
            </p:cNvSpPr>
            <p:nvPr/>
          </p:nvSpPr>
          <p:spPr bwMode="auto">
            <a:xfrm flipV="1">
              <a:off x="4329" y="436"/>
              <a:ext cx="227" cy="1543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4"/>
            <p:cNvSpPr>
              <a:spLocks noChangeShapeType="1"/>
            </p:cNvSpPr>
            <p:nvPr/>
          </p:nvSpPr>
          <p:spPr bwMode="auto">
            <a:xfrm flipV="1">
              <a:off x="4051" y="844"/>
              <a:ext cx="1180" cy="682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5"/>
            <p:cNvSpPr>
              <a:spLocks noChangeShapeType="1"/>
            </p:cNvSpPr>
            <p:nvPr/>
          </p:nvSpPr>
          <p:spPr bwMode="auto">
            <a:xfrm flipV="1">
              <a:off x="4512" y="960"/>
              <a:ext cx="528" cy="2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6"/>
            <p:cNvSpPr>
              <a:spLocks noChangeShapeType="1"/>
            </p:cNvSpPr>
            <p:nvPr/>
          </p:nvSpPr>
          <p:spPr bwMode="auto">
            <a:xfrm flipV="1">
              <a:off x="4464" y="672"/>
              <a:ext cx="48" cy="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9" name="Object 7"/>
            <p:cNvGraphicFramePr>
              <a:graphicFrameLocks noChangeAspect="1"/>
            </p:cNvGraphicFramePr>
            <p:nvPr/>
          </p:nvGraphicFramePr>
          <p:xfrm>
            <a:off x="5232" y="720"/>
            <a:ext cx="2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4" name="Equation" r:id="rId3" imgW="215713" imgH="253780" progId="Equation.3">
                    <p:embed/>
                  </p:oleObj>
                </mc:Choice>
                <mc:Fallback>
                  <p:oleObj name="Equation" r:id="rId3" imgW="215713" imgH="2537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720"/>
                          <a:ext cx="24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8"/>
            <p:cNvGraphicFramePr>
              <a:graphicFrameLocks noChangeAspect="1"/>
            </p:cNvGraphicFramePr>
            <p:nvPr/>
          </p:nvGraphicFramePr>
          <p:xfrm>
            <a:off x="4612" y="336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" name="Equation" r:id="rId5" imgW="228501" imgH="253890" progId="Equation.3">
                    <p:embed/>
                  </p:oleObj>
                </mc:Choice>
                <mc:Fallback>
                  <p:oleObj name="Equation" r:id="rId5" imgW="228501" imgH="25389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336"/>
                          <a:ext cx="25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4690" y="1153"/>
            <a:ext cx="20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" name="Equation" r:id="rId7" imgW="177569" imgH="253670" progId="Equation.3">
                    <p:embed/>
                  </p:oleObj>
                </mc:Choice>
                <mc:Fallback>
                  <p:oleObj name="Equation" r:id="rId7" imgW="177569" imgH="25367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0" y="1153"/>
                          <a:ext cx="201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0"/>
            <p:cNvGraphicFramePr>
              <a:graphicFrameLocks noChangeAspect="1"/>
            </p:cNvGraphicFramePr>
            <p:nvPr/>
          </p:nvGraphicFramePr>
          <p:xfrm>
            <a:off x="4224" y="864"/>
            <a:ext cx="21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7" name="Equation" r:id="rId9" imgW="190417" imgH="253890" progId="Equation.3">
                    <p:embed/>
                  </p:oleObj>
                </mc:Choice>
                <mc:Fallback>
                  <p:oleObj name="Equation" r:id="rId9" imgW="190417" imgH="25389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864"/>
                          <a:ext cx="215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Freeform 11"/>
            <p:cNvSpPr>
              <a:spLocks/>
            </p:cNvSpPr>
            <p:nvPr/>
          </p:nvSpPr>
          <p:spPr bwMode="auto">
            <a:xfrm>
              <a:off x="4459" y="1072"/>
              <a:ext cx="149" cy="128"/>
            </a:xfrm>
            <a:custGeom>
              <a:avLst/>
              <a:gdLst>
                <a:gd name="T0" fmla="*/ 0 w 137"/>
                <a:gd name="T1" fmla="*/ 0 h 136"/>
                <a:gd name="T2" fmla="*/ 99 w 137"/>
                <a:gd name="T3" fmla="*/ 42 h 136"/>
                <a:gd name="T4" fmla="*/ 149 w 137"/>
                <a:gd name="T5" fmla="*/ 128 h 136"/>
                <a:gd name="T6" fmla="*/ 0 60000 65536"/>
                <a:gd name="T7" fmla="*/ 0 60000 65536"/>
                <a:gd name="T8" fmla="*/ 0 60000 65536"/>
                <a:gd name="T9" fmla="*/ 0 w 137"/>
                <a:gd name="T10" fmla="*/ 0 h 136"/>
                <a:gd name="T11" fmla="*/ 137 w 137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" h="136">
                  <a:moveTo>
                    <a:pt x="0" y="0"/>
                  </a:moveTo>
                  <a:cubicBezTo>
                    <a:pt x="34" y="11"/>
                    <a:pt x="68" y="22"/>
                    <a:pt x="91" y="45"/>
                  </a:cubicBezTo>
                  <a:cubicBezTo>
                    <a:pt x="114" y="68"/>
                    <a:pt x="125" y="102"/>
                    <a:pt x="137" y="13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3" name="Object 12"/>
            <p:cNvGraphicFramePr>
              <a:graphicFrameLocks noChangeAspect="1"/>
            </p:cNvGraphicFramePr>
            <p:nvPr/>
          </p:nvGraphicFramePr>
          <p:xfrm>
            <a:off x="4560" y="816"/>
            <a:ext cx="18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name="Equation" r:id="rId11" imgW="164957" imgH="203024" progId="Equation.3">
                    <p:embed/>
                  </p:oleObj>
                </mc:Choice>
                <mc:Fallback>
                  <p:oleObj name="Equation" r:id="rId11" imgW="164957" imgH="203024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816"/>
                          <a:ext cx="187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4" name="Object 13"/>
          <p:cNvGraphicFramePr>
            <a:graphicFrameLocks noChangeAspect="1"/>
          </p:cNvGraphicFramePr>
          <p:nvPr/>
        </p:nvGraphicFramePr>
        <p:xfrm>
          <a:off x="609600" y="1143000"/>
          <a:ext cx="57912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13" imgW="99912600" imgH="19088280" progId="Equation.3">
                  <p:embed/>
                </p:oleObj>
              </mc:Choice>
              <mc:Fallback>
                <p:oleObj name="Equation" r:id="rId13" imgW="99912600" imgH="190882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5791200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3733800" y="3733800"/>
          <a:ext cx="4038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15" imgW="1993900" imgH="254000" progId="Equation.3">
                  <p:embed/>
                </p:oleObj>
              </mc:Choice>
              <mc:Fallback>
                <p:oleObj name="Equation" r:id="rId15" imgW="1993900" imgH="2540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733800"/>
                        <a:ext cx="40386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4953000" y="5314950"/>
          <a:ext cx="22304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17" imgW="1193800" imgH="533400" progId="Equation.3">
                  <p:embed/>
                </p:oleObj>
              </mc:Choice>
              <mc:Fallback>
                <p:oleObj name="Equation" r:id="rId17" imgW="1193800" imgH="533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14950"/>
                        <a:ext cx="2230438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3352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两直线的夹角公式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593725" y="29210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两直线垂直</a:t>
            </a:r>
          </a:p>
        </p:txBody>
      </p:sp>
      <p:sp>
        <p:nvSpPr>
          <p:cNvPr id="36885" name="AutoShape 21"/>
          <p:cNvSpPr>
            <a:spLocks noChangeArrowheads="1"/>
          </p:cNvSpPr>
          <p:nvPr/>
        </p:nvSpPr>
        <p:spPr bwMode="auto">
          <a:xfrm>
            <a:off x="2819400" y="310515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3886200" y="2952750"/>
          <a:ext cx="1219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19" imgW="18266400" imgH="8115480" progId="Equation.3">
                  <p:embed/>
                </p:oleObj>
              </mc:Choice>
              <mc:Fallback>
                <p:oleObj name="Equation" r:id="rId19" imgW="18266400" imgH="81154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952750"/>
                        <a:ext cx="1219200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7" name="AutoShape 23"/>
          <p:cNvSpPr>
            <a:spLocks noChangeArrowheads="1"/>
          </p:cNvSpPr>
          <p:nvPr/>
        </p:nvSpPr>
        <p:spPr bwMode="auto">
          <a:xfrm>
            <a:off x="2819400" y="386715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669925" y="45974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两直线平行或重合</a:t>
            </a:r>
          </a:p>
        </p:txBody>
      </p:sp>
      <p:sp>
        <p:nvSpPr>
          <p:cNvPr id="36889" name="AutoShape 25"/>
          <p:cNvSpPr>
            <a:spLocks noChangeArrowheads="1"/>
          </p:cNvSpPr>
          <p:nvPr/>
        </p:nvSpPr>
        <p:spPr bwMode="auto">
          <a:xfrm>
            <a:off x="3810000" y="478155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4953000" y="4629150"/>
          <a:ext cx="11112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21" imgW="16641360" imgH="8115480" progId="Equation.3">
                  <p:embed/>
                </p:oleObj>
              </mc:Choice>
              <mc:Fallback>
                <p:oleObj name="Equation" r:id="rId21" imgW="16641360" imgH="8115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29150"/>
                        <a:ext cx="1111250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AutoShape 27"/>
          <p:cNvSpPr>
            <a:spLocks noChangeArrowheads="1"/>
          </p:cNvSpPr>
          <p:nvPr/>
        </p:nvSpPr>
        <p:spPr bwMode="auto">
          <a:xfrm>
            <a:off x="3886200" y="561975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4" grpId="0" autoUpdateAnimBg="0"/>
      <p:bldP spid="36885" grpId="0" animBg="1"/>
      <p:bldP spid="36887" grpId="0" animBg="1"/>
      <p:bldP spid="36888" grpId="0" autoUpdateAnimBg="0"/>
      <p:bldP spid="36889" grpId="0" animBg="1"/>
      <p:bldP spid="3689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967</Words>
  <Application>Microsoft Office PowerPoint</Application>
  <PresentationFormat>全屏显示(4:3)</PresentationFormat>
  <Paragraphs>185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默认设计模板</vt:lpstr>
      <vt:lpstr>公式</vt:lpstr>
      <vt:lpstr>Equation</vt:lpstr>
      <vt:lpstr>第四节    空间直线及其方程</vt:lpstr>
      <vt:lpstr>一、空间直线的一般式方程</vt:lpstr>
      <vt:lpstr>二、空间直线的对称(点向）式与参数方程</vt:lpstr>
      <vt:lpstr>2. 直线的对称式（点向式）方程</vt:lpstr>
      <vt:lpstr>3.  直线的参数方程</vt:lpstr>
      <vt:lpstr>例1.</vt:lpstr>
      <vt:lpstr>PowerPoint 演示文稿</vt:lpstr>
      <vt:lpstr>三、两直线的夹角</vt:lpstr>
      <vt:lpstr>两直线的夹角公式</vt:lpstr>
      <vt:lpstr>例2.</vt:lpstr>
      <vt:lpstr>四、直线与平面的夹角</vt:lpstr>
      <vt:lpstr>直线与平面的夹角公式</vt:lpstr>
      <vt:lpstr>例3.</vt:lpstr>
      <vt:lpstr>例4.</vt:lpstr>
      <vt:lpstr>例5.</vt:lpstr>
      <vt:lpstr>例6.</vt:lpstr>
      <vt:lpstr>PowerPoint 演示文稿</vt:lpstr>
      <vt:lpstr>五、平面束</vt:lpstr>
      <vt:lpstr>例7.</vt:lpstr>
      <vt:lpstr>PowerPoint 演示文稿</vt:lpstr>
      <vt:lpstr>小结</vt:lpstr>
      <vt:lpstr>PowerPoint 演示文稿</vt:lpstr>
      <vt:lpstr>PowerPoint 演示文稿</vt:lpstr>
      <vt:lpstr>作业</vt:lpstr>
      <vt:lpstr>1. </vt:lpstr>
      <vt:lpstr>另解:</vt:lpstr>
      <vt:lpstr>3.</vt:lpstr>
      <vt:lpstr>4.</vt:lpstr>
      <vt:lpstr>PowerPoint 演示文稿</vt:lpstr>
      <vt:lpstr>5.</vt:lpstr>
      <vt:lpstr>6. </vt:lpstr>
      <vt:lpstr>7.</vt:lpstr>
      <vt:lpstr>8.</vt:lpstr>
      <vt:lpstr>PowerPoint 演示文稿</vt:lpstr>
      <vt:lpstr>思考题（98研）</vt:lpstr>
    </vt:vector>
  </TitlesOfParts>
  <Company>http://www.xgmm.com/star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空间解析几何与向量代数</dc:title>
  <dc:subject>第四节   空间直线及其方程</dc:subject>
  <dc:creator>huady</dc:creator>
  <cp:lastModifiedBy>huady</cp:lastModifiedBy>
  <cp:revision>160</cp:revision>
  <dcterms:created xsi:type="dcterms:W3CDTF">2005-12-14T07:48:20Z</dcterms:created>
  <dcterms:modified xsi:type="dcterms:W3CDTF">2018-03-06T01:21:21Z</dcterms:modified>
</cp:coreProperties>
</file>