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90" r:id="rId9"/>
    <p:sldId id="267" r:id="rId10"/>
    <p:sldId id="268" r:id="rId11"/>
    <p:sldId id="270" r:id="rId12"/>
    <p:sldId id="271" r:id="rId13"/>
    <p:sldId id="273" r:id="rId14"/>
    <p:sldId id="272" r:id="rId15"/>
    <p:sldId id="274" r:id="rId16"/>
    <p:sldId id="275" r:id="rId17"/>
    <p:sldId id="276" r:id="rId18"/>
    <p:sldId id="277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9" r:id="rId27"/>
    <p:sldId id="288" r:id="rId28"/>
    <p:sldId id="292" r:id="rId29"/>
    <p:sldId id="293" r:id="rId30"/>
    <p:sldId id="294" r:id="rId31"/>
    <p:sldId id="295" r:id="rId32"/>
    <p:sldId id="296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009999"/>
    <a:srgbClr val="00FF00"/>
    <a:srgbClr val="FFFF66"/>
    <a:srgbClr val="00FFFF"/>
    <a:srgbClr val="CC0099"/>
    <a:srgbClr val="9933FF"/>
    <a:srgbClr val="FF66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 autoAdjust="0"/>
    <p:restoredTop sz="94630" autoAdjust="0"/>
  </p:normalViewPr>
  <p:slideViewPr>
    <p:cSldViewPr>
      <p:cViewPr varScale="1">
        <p:scale>
          <a:sx n="70" d="100"/>
          <a:sy n="70" d="100"/>
        </p:scale>
        <p:origin x="138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e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emf"/><Relationship Id="rId4" Type="http://schemas.openxmlformats.org/officeDocument/2006/relationships/image" Target="../media/image6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7" Type="http://schemas.openxmlformats.org/officeDocument/2006/relationships/image" Target="../media/image80.wmf"/><Relationship Id="rId2" Type="http://schemas.openxmlformats.org/officeDocument/2006/relationships/image" Target="../media/image75.emf"/><Relationship Id="rId1" Type="http://schemas.openxmlformats.org/officeDocument/2006/relationships/image" Target="../media/image74.e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emf"/><Relationship Id="rId1" Type="http://schemas.openxmlformats.org/officeDocument/2006/relationships/image" Target="../media/image81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e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4" Type="http://schemas.openxmlformats.org/officeDocument/2006/relationships/image" Target="../media/image92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image" Target="../media/image94.emf"/><Relationship Id="rId1" Type="http://schemas.openxmlformats.org/officeDocument/2006/relationships/image" Target="../media/image93.emf"/><Relationship Id="rId5" Type="http://schemas.openxmlformats.org/officeDocument/2006/relationships/image" Target="../media/image97.emf"/><Relationship Id="rId4" Type="http://schemas.openxmlformats.org/officeDocument/2006/relationships/image" Target="../media/image96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image" Target="../media/image99.emf"/><Relationship Id="rId1" Type="http://schemas.openxmlformats.org/officeDocument/2006/relationships/image" Target="../media/image98.wmf"/><Relationship Id="rId6" Type="http://schemas.openxmlformats.org/officeDocument/2006/relationships/image" Target="../media/image103.emf"/><Relationship Id="rId5" Type="http://schemas.openxmlformats.org/officeDocument/2006/relationships/image" Target="../media/image102.emf"/><Relationship Id="rId4" Type="http://schemas.openxmlformats.org/officeDocument/2006/relationships/image" Target="../media/image101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emf"/><Relationship Id="rId1" Type="http://schemas.openxmlformats.org/officeDocument/2006/relationships/image" Target="../media/image104.wmf"/><Relationship Id="rId4" Type="http://schemas.openxmlformats.org/officeDocument/2006/relationships/image" Target="../media/image10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7" Type="http://schemas.openxmlformats.org/officeDocument/2006/relationships/image" Target="../media/image114.wmf"/><Relationship Id="rId2" Type="http://schemas.openxmlformats.org/officeDocument/2006/relationships/image" Target="../media/image109.emf"/><Relationship Id="rId1" Type="http://schemas.openxmlformats.org/officeDocument/2006/relationships/image" Target="../media/image108.emf"/><Relationship Id="rId6" Type="http://schemas.openxmlformats.org/officeDocument/2006/relationships/image" Target="../media/image113.e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30.wmf"/><Relationship Id="rId7" Type="http://schemas.openxmlformats.org/officeDocument/2006/relationships/image" Target="../media/image31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7" Type="http://schemas.openxmlformats.org/officeDocument/2006/relationships/image" Target="../media/image39.png"/><Relationship Id="rId2" Type="http://schemas.openxmlformats.org/officeDocument/2006/relationships/image" Target="../media/image34.emf"/><Relationship Id="rId1" Type="http://schemas.openxmlformats.org/officeDocument/2006/relationships/image" Target="../media/image33.wmf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6457F05-F9D7-4465-A421-AC3370D83C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48718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EA367C-51A1-422C-A0C5-68A330AA2DE3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7309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AC232-CEC3-45AF-814E-56406FE062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FEBCB-5F30-4136-A54B-58095C62C0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C0DB3-060E-4452-8149-12CAEBF8AD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AC909D-17B8-445E-BF6F-F41D55DFFA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89236-8BB6-4C10-9EFF-F3269B645F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984A5-4F44-4589-852F-3FEDF2687E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2672E-502C-439D-9E08-3B6DD8E55B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286A10-12A7-4C79-80C5-A75952A6F8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2E3CB-E28C-4110-8690-D49DFEC720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3C5C8-1538-488C-A056-AB9A44512F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BCCE4-1F23-46F1-8684-ACB4174BEE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47"/>
            </a:gs>
            <a:gs pos="100000">
              <a:srgbClr val="000099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b="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 smtClean="0">
                <a:ea typeface="+mn-ea"/>
              </a:defRPr>
            </a:lvl1pPr>
          </a:lstStyle>
          <a:p>
            <a:pPr>
              <a:defRPr/>
            </a:pPr>
            <a:fld id="{0500298E-7190-4164-B7CE-98677027A66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2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24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2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37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.png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e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36.e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3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e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3.emf"/><Relationship Id="rId4" Type="http://schemas.openxmlformats.org/officeDocument/2006/relationships/image" Target="../media/image40.e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53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57.wmf"/><Relationship Id="rId4" Type="http://schemas.openxmlformats.org/officeDocument/2006/relationships/image" Target="../media/image54.emf"/><Relationship Id="rId9" Type="http://schemas.openxmlformats.org/officeDocument/2006/relationships/oleObject" Target="../embeddings/oleObject6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72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6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6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6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1.e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0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3.e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2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13" Type="http://schemas.openxmlformats.org/officeDocument/2006/relationships/oleObject" Target="../embeddings/oleObject83.bin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0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5.e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10" Type="http://schemas.openxmlformats.org/officeDocument/2006/relationships/image" Target="../media/image77.wmf"/><Relationship Id="rId4" Type="http://schemas.openxmlformats.org/officeDocument/2006/relationships/image" Target="../media/image74.e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79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2.e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8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91.bin"/><Relationship Id="rId5" Type="http://schemas.openxmlformats.org/officeDocument/2006/relationships/image" Target="../media/image86.emf"/><Relationship Id="rId4" Type="http://schemas.openxmlformats.org/officeDocument/2006/relationships/oleObject" Target="../embeddings/oleObject90.bin"/><Relationship Id="rId9" Type="http://schemas.openxmlformats.org/officeDocument/2006/relationships/image" Target="../media/image8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92.e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96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9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4.e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96.emf"/><Relationship Id="rId4" Type="http://schemas.openxmlformats.org/officeDocument/2006/relationships/image" Target="../media/image93.emf"/><Relationship Id="rId9" Type="http://schemas.openxmlformats.org/officeDocument/2006/relationships/oleObject" Target="../embeddings/oleObject100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13" Type="http://schemas.openxmlformats.org/officeDocument/2006/relationships/oleObject" Target="../embeddings/oleObject107.bin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0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9.e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0" Type="http://schemas.openxmlformats.org/officeDocument/2006/relationships/image" Target="../media/image101.e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0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5.emf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10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11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117.bin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1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4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9.e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8.bin"/><Relationship Id="rId10" Type="http://schemas.openxmlformats.org/officeDocument/2006/relationships/image" Target="../media/image111.wmf"/><Relationship Id="rId4" Type="http://schemas.openxmlformats.org/officeDocument/2006/relationships/image" Target="../media/image108.e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13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11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e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5.w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2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1125538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rgbClr val="FF99FF"/>
                </a:solidFill>
                <a:ea typeface="楷体_GB2312" pitchFamily="49" charset="-122"/>
              </a:rPr>
              <a:t>第九章   多元函数微分法及其应用</a:t>
            </a: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755650" y="292417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3600">
                <a:solidFill>
                  <a:srgbClr val="FFFF00"/>
                </a:solidFill>
              </a:rPr>
              <a:t>第一节   多元函数的基本概念</a:t>
            </a:r>
            <a:endParaRPr lang="en-US" altLang="zh-CN" sz="36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Text Box 4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4191000" cy="533400"/>
          </a:xfrm>
          <a:noFill/>
        </p:spPr>
        <p:txBody>
          <a:bodyPr/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3200" b="1" smtClean="0">
                <a:solidFill>
                  <a:schemeClr val="tx1"/>
                </a:solidFill>
                <a:sym typeface="Symbol" pitchFamily="18" charset="2"/>
              </a:rPr>
              <a:t> </a:t>
            </a:r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多元函数的自然定义域</a:t>
            </a: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838200" y="1066800"/>
          <a:ext cx="48006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Equation" r:id="rId3" imgW="1942920" imgH="228600" progId="Equation.3">
                  <p:embed/>
                </p:oleObj>
              </mc:Choice>
              <mc:Fallback>
                <p:oleObj name="Equation" r:id="rId3" imgW="1942920" imgH="228600" progId="Equation.3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066800"/>
                        <a:ext cx="4800600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304800" y="1676400"/>
            <a:ext cx="839787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使得上式有意义的变元 </a:t>
            </a:r>
            <a:r>
              <a:rPr lang="en-US" altLang="zh-CN" i="1"/>
              <a:t>x </a:t>
            </a:r>
            <a:r>
              <a:rPr lang="zh-CN" altLang="en-US"/>
              <a:t>的值所组成的点集称为这个</a:t>
            </a:r>
          </a:p>
          <a:p>
            <a:pPr>
              <a:lnSpc>
                <a:spcPct val="120000"/>
              </a:lnSpc>
            </a:pPr>
            <a:r>
              <a:rPr lang="zh-CN" altLang="en-US"/>
              <a:t>多元函数的</a:t>
            </a:r>
            <a:r>
              <a:rPr lang="zh-CN" altLang="en-US">
                <a:solidFill>
                  <a:schemeClr val="tx2"/>
                </a:solidFill>
              </a:rPr>
              <a:t>自然定义域 </a:t>
            </a:r>
            <a:r>
              <a:rPr lang="zh-CN" altLang="en-US"/>
              <a:t>. 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4419600" y="22098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如，</a:t>
            </a:r>
          </a:p>
        </p:txBody>
      </p:sp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381000" y="2971800"/>
          <a:ext cx="40005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Equation" r:id="rId5" imgW="1638000" imgH="215640" progId="Equation.3">
                  <p:embed/>
                </p:oleObj>
              </mc:Choice>
              <mc:Fallback>
                <p:oleObj name="Equation" r:id="rId5" imgW="1638000" imgH="215640" progId="Equation.3">
                  <p:embed/>
                  <p:pic>
                    <p:nvPicPr>
                      <p:cNvPr id="0" name="Object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971800"/>
                        <a:ext cx="4000500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381000" y="3733800"/>
          <a:ext cx="4800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Equation" r:id="rId7" imgW="2057400" imgH="228600" progId="Equation.3">
                  <p:embed/>
                </p:oleObj>
              </mc:Choice>
              <mc:Fallback>
                <p:oleObj name="Equation" r:id="rId7" imgW="2057400" imgH="228600" progId="Equation.3">
                  <p:embed/>
                  <p:pic>
                    <p:nvPicPr>
                      <p:cNvPr id="0" name="Object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733800"/>
                        <a:ext cx="48006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066800" y="4267200"/>
            <a:ext cx="2995613" cy="2286000"/>
            <a:chOff x="672" y="2688"/>
            <a:chExt cx="1887" cy="1440"/>
          </a:xfrm>
        </p:grpSpPr>
        <p:sp>
          <p:nvSpPr>
            <p:cNvPr id="7191" name="Line 14"/>
            <p:cNvSpPr>
              <a:spLocks noChangeShapeType="1"/>
            </p:cNvSpPr>
            <p:nvPr/>
          </p:nvSpPr>
          <p:spPr bwMode="auto">
            <a:xfrm>
              <a:off x="816" y="2928"/>
              <a:ext cx="1344" cy="120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73" name="Object 19"/>
            <p:cNvGraphicFramePr>
              <a:graphicFrameLocks noChangeAspect="1"/>
            </p:cNvGraphicFramePr>
            <p:nvPr/>
          </p:nvGraphicFramePr>
          <p:xfrm>
            <a:off x="2400" y="3648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5" name="公式" r:id="rId9" imgW="253800" imgH="241200" progId="Equation.3">
                    <p:embed/>
                  </p:oleObj>
                </mc:Choice>
                <mc:Fallback>
                  <p:oleObj name="公式" r:id="rId9" imgW="253800" imgH="241200" progId="Equation.3">
                    <p:embed/>
                    <p:pic>
                      <p:nvPicPr>
                        <p:cNvPr id="0" name="Object 1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3648"/>
                          <a:ext cx="159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4" name="Object 20"/>
            <p:cNvGraphicFramePr>
              <a:graphicFrameLocks noChangeAspect="1"/>
            </p:cNvGraphicFramePr>
            <p:nvPr/>
          </p:nvGraphicFramePr>
          <p:xfrm>
            <a:off x="1632" y="2688"/>
            <a:ext cx="15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6" name="公式" r:id="rId11" imgW="253800" imgH="317160" progId="Equation.3">
                    <p:embed/>
                  </p:oleObj>
                </mc:Choice>
                <mc:Fallback>
                  <p:oleObj name="公式" r:id="rId11" imgW="253800" imgH="317160" progId="Equation.3">
                    <p:embed/>
                    <p:pic>
                      <p:nvPicPr>
                        <p:cNvPr id="0" name="Object 2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688"/>
                          <a:ext cx="159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5" name="Object 21"/>
            <p:cNvGraphicFramePr>
              <a:graphicFrameLocks noChangeAspect="1"/>
            </p:cNvGraphicFramePr>
            <p:nvPr/>
          </p:nvGraphicFramePr>
          <p:xfrm>
            <a:off x="1344" y="3600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7" name="公式" r:id="rId13" imgW="215640" imgH="241200" progId="Equation.3">
                    <p:embed/>
                  </p:oleObj>
                </mc:Choice>
                <mc:Fallback>
                  <p:oleObj name="公式" r:id="rId13" imgW="215640" imgH="241200" progId="Equation.3">
                    <p:embed/>
                    <p:pic>
                      <p:nvPicPr>
                        <p:cNvPr id="0" name="Object 2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600"/>
                          <a:ext cx="135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2" name="AutoShape 23" descr="宽上对角线"/>
            <p:cNvSpPr>
              <a:spLocks noChangeArrowheads="1"/>
            </p:cNvSpPr>
            <p:nvPr/>
          </p:nvSpPr>
          <p:spPr bwMode="auto">
            <a:xfrm rot="10800000">
              <a:off x="816" y="2928"/>
              <a:ext cx="1296" cy="1152"/>
            </a:xfrm>
            <a:prstGeom prst="rtTriangle">
              <a:avLst/>
            </a:prstGeom>
            <a:pattFill prst="wdUpDiag">
              <a:fgClr>
                <a:schemeClr val="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3" name="Line 17"/>
            <p:cNvSpPr>
              <a:spLocks noChangeShapeType="1"/>
            </p:cNvSpPr>
            <p:nvPr/>
          </p:nvSpPr>
          <p:spPr bwMode="auto">
            <a:xfrm flipV="1">
              <a:off x="672" y="3552"/>
              <a:ext cx="18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4" name="Line 18"/>
            <p:cNvSpPr>
              <a:spLocks noChangeShapeType="1"/>
            </p:cNvSpPr>
            <p:nvPr/>
          </p:nvSpPr>
          <p:spPr bwMode="auto">
            <a:xfrm flipV="1">
              <a:off x="1488" y="2736"/>
              <a:ext cx="0" cy="1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304800" y="6019800"/>
            <a:ext cx="197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无界开区域</a:t>
            </a:r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4648200" y="4495800"/>
            <a:ext cx="2495550" cy="1981200"/>
            <a:chOff x="3360" y="2880"/>
            <a:chExt cx="1572" cy="1248"/>
          </a:xfrm>
        </p:grpSpPr>
        <p:sp>
          <p:nvSpPr>
            <p:cNvPr id="7185" name="Oval 28" descr="宽上对角线"/>
            <p:cNvSpPr>
              <a:spLocks noChangeArrowheads="1"/>
            </p:cNvSpPr>
            <p:nvPr/>
          </p:nvSpPr>
          <p:spPr bwMode="auto">
            <a:xfrm>
              <a:off x="3600" y="3216"/>
              <a:ext cx="720" cy="720"/>
            </a:xfrm>
            <a:prstGeom prst="ellipse">
              <a:avLst/>
            </a:prstGeom>
            <a:pattFill prst="wdUpDiag">
              <a:fgClr>
                <a:schemeClr val="hlink"/>
              </a:fgClr>
              <a:bgClr>
                <a:schemeClr val="bg1"/>
              </a:bgClr>
            </a:pattFill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7186" name="Line 26"/>
            <p:cNvSpPr>
              <a:spLocks noChangeShapeType="1"/>
            </p:cNvSpPr>
            <p:nvPr/>
          </p:nvSpPr>
          <p:spPr bwMode="auto">
            <a:xfrm>
              <a:off x="3360" y="3600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Line 27"/>
            <p:cNvSpPr>
              <a:spLocks noChangeShapeType="1"/>
            </p:cNvSpPr>
            <p:nvPr/>
          </p:nvSpPr>
          <p:spPr bwMode="auto">
            <a:xfrm flipV="1">
              <a:off x="3984" y="3024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Text Box 29"/>
            <p:cNvSpPr txBox="1">
              <a:spLocks noChangeArrowheads="1"/>
            </p:cNvSpPr>
            <p:nvPr/>
          </p:nvSpPr>
          <p:spPr bwMode="auto">
            <a:xfrm>
              <a:off x="4032" y="2880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y</a:t>
              </a:r>
            </a:p>
          </p:txBody>
        </p:sp>
        <p:sp>
          <p:nvSpPr>
            <p:cNvPr id="7189" name="Text Box 30"/>
            <p:cNvSpPr txBox="1">
              <a:spLocks noChangeArrowheads="1"/>
            </p:cNvSpPr>
            <p:nvPr/>
          </p:nvSpPr>
          <p:spPr bwMode="auto">
            <a:xfrm>
              <a:off x="4704" y="345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x</a:t>
              </a:r>
            </a:p>
          </p:txBody>
        </p:sp>
        <p:sp>
          <p:nvSpPr>
            <p:cNvPr id="7190" name="Text Box 32"/>
            <p:cNvSpPr txBox="1">
              <a:spLocks noChangeArrowheads="1"/>
            </p:cNvSpPr>
            <p:nvPr/>
          </p:nvSpPr>
          <p:spPr bwMode="auto">
            <a:xfrm>
              <a:off x="3792" y="3456"/>
              <a:ext cx="29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/>
                <a:t>o</a:t>
              </a:r>
            </a:p>
          </p:txBody>
        </p:sp>
      </p:grpSp>
      <p:sp>
        <p:nvSpPr>
          <p:cNvPr id="17441" name="Text Box 33"/>
          <p:cNvSpPr txBox="1">
            <a:spLocks noChangeArrowheads="1"/>
          </p:cNvSpPr>
          <p:nvPr/>
        </p:nvSpPr>
        <p:spPr bwMode="auto">
          <a:xfrm>
            <a:off x="6629400" y="4800600"/>
            <a:ext cx="197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有界闭区域</a:t>
            </a:r>
          </a:p>
        </p:txBody>
      </p:sp>
      <p:graphicFrame>
        <p:nvGraphicFramePr>
          <p:cNvPr id="30" name="Object 8"/>
          <p:cNvGraphicFramePr>
            <a:graphicFrameLocks noChangeAspect="1"/>
          </p:cNvGraphicFramePr>
          <p:nvPr/>
        </p:nvGraphicFramePr>
        <p:xfrm>
          <a:off x="5143500" y="3714750"/>
          <a:ext cx="3255963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公式" r:id="rId15" imgW="1333440" imgH="241200" progId="Equation.3">
                  <p:embed/>
                </p:oleObj>
              </mc:Choice>
              <mc:Fallback>
                <p:oleObj name="公式" r:id="rId15" imgW="1333440" imgH="241200" progId="Equation.3">
                  <p:embed/>
                  <p:pic>
                    <p:nvPicPr>
                      <p:cNvPr id="0" name="Picture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3714750"/>
                        <a:ext cx="3255963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7"/>
          <p:cNvGraphicFramePr>
            <a:graphicFrameLocks noChangeAspect="1"/>
          </p:cNvGraphicFramePr>
          <p:nvPr/>
        </p:nvGraphicFramePr>
        <p:xfrm>
          <a:off x="4429125" y="2928938"/>
          <a:ext cx="294640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公式" r:id="rId17" imgW="1206360" imgH="241200" progId="Equation.3">
                  <p:embed/>
                </p:oleObj>
              </mc:Choice>
              <mc:Fallback>
                <p:oleObj name="公式" r:id="rId17" imgW="1206360" imgH="241200" progId="Equation.3">
                  <p:embed/>
                  <p:pic>
                    <p:nvPicPr>
                      <p:cNvPr id="0" name="Object 3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2928938"/>
                        <a:ext cx="2946400" cy="588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utoUpdateAnimBg="0"/>
      <p:bldP spid="17415" grpId="0" autoUpdateAnimBg="0"/>
      <p:bldP spid="17432" grpId="0" autoUpdateAnimBg="0"/>
      <p:bldP spid="1744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>
          <a:off x="2362200" y="457200"/>
          <a:ext cx="17526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公式" r:id="rId3" imgW="1765080" imgH="406080" progId="Equation.3">
                  <p:embed/>
                </p:oleObj>
              </mc:Choice>
              <mc:Fallback>
                <p:oleObj name="公式" r:id="rId3" imgW="176508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57200"/>
                        <a:ext cx="1752600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Rectangle 8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52578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sym typeface="Symbol" pitchFamily="18" charset="2"/>
              </a:rPr>
              <a:t> </a:t>
            </a:r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二元函数                      的图形</a:t>
            </a:r>
          </a:p>
        </p:txBody>
      </p:sp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1600200" y="3886200"/>
          <a:ext cx="51435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r:id="rId5" imgW="5143500" imgH="406400" progId="Equation.3">
                  <p:embed/>
                </p:oleObj>
              </mc:Choice>
              <mc:Fallback>
                <p:oleObj r:id="rId5" imgW="5143500" imgH="406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86200"/>
                        <a:ext cx="514350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457200" y="1066800"/>
            <a:ext cx="8305800" cy="2655888"/>
            <a:chOff x="288" y="672"/>
            <a:chExt cx="5232" cy="1673"/>
          </a:xfrm>
        </p:grpSpPr>
        <p:sp>
          <p:nvSpPr>
            <p:cNvPr id="8205" name="Rectangle 20"/>
            <p:cNvSpPr>
              <a:spLocks noChangeArrowheads="1"/>
            </p:cNvSpPr>
            <p:nvPr/>
          </p:nvSpPr>
          <p:spPr bwMode="auto">
            <a:xfrm>
              <a:off x="288" y="672"/>
              <a:ext cx="5232" cy="1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>
                  <a:ea typeface="宋体" pitchFamily="2" charset="-122"/>
                </a:rPr>
                <a:t>      </a:t>
              </a:r>
              <a:r>
                <a:rPr lang="zh-CN" altLang="en-US"/>
                <a:t>设函数 </a:t>
              </a:r>
              <a:r>
                <a:rPr lang="en-US" altLang="zh-CN" i="1"/>
                <a:t>z </a:t>
              </a:r>
              <a:r>
                <a:rPr lang="en-US" altLang="zh-CN"/>
                <a:t>= </a:t>
              </a:r>
              <a:r>
                <a:rPr lang="en-US" altLang="zh-CN" i="1"/>
                <a:t>f 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/>
                <a:t>, </a:t>
              </a:r>
              <a:r>
                <a:rPr lang="en-US" altLang="zh-CN" i="1"/>
                <a:t>y</a:t>
              </a:r>
              <a:r>
                <a:rPr lang="en-US" altLang="zh-CN"/>
                <a:t>) </a:t>
              </a:r>
              <a:r>
                <a:rPr lang="zh-CN" altLang="en-US"/>
                <a:t>的定义域为</a:t>
              </a:r>
              <a:r>
                <a:rPr lang="en-US" altLang="zh-CN" i="1"/>
                <a:t>D</a:t>
              </a:r>
              <a:r>
                <a:rPr lang="en-US" altLang="zh-CN"/>
                <a:t>，</a:t>
              </a:r>
              <a:r>
                <a:rPr lang="zh-CN" altLang="en-US"/>
                <a:t>对于任意取定的点                      ，对应的函数值为                     .  这样，以 </a:t>
              </a:r>
              <a:r>
                <a:rPr lang="en-US" altLang="zh-CN" i="1"/>
                <a:t>x </a:t>
              </a:r>
              <a:r>
                <a:rPr lang="zh-CN" altLang="en-US"/>
                <a:t>为横坐标、</a:t>
              </a:r>
              <a:r>
                <a:rPr lang="en-US" altLang="zh-CN" i="1"/>
                <a:t>y </a:t>
              </a:r>
              <a:r>
                <a:rPr lang="zh-CN" altLang="en-US"/>
                <a:t>为纵坐标、                   为竖坐标在空间就确定一点                   ， 当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/>
                <a:t>, </a:t>
              </a:r>
              <a:r>
                <a:rPr lang="en-US" altLang="zh-CN" i="1"/>
                <a:t>y</a:t>
              </a:r>
              <a:r>
                <a:rPr lang="en-US" altLang="zh-CN"/>
                <a:t>) </a:t>
              </a:r>
              <a:r>
                <a:rPr lang="zh-CN" altLang="en-US"/>
                <a:t>取遍 </a:t>
              </a:r>
              <a:r>
                <a:rPr lang="en-US" altLang="zh-CN" i="1"/>
                <a:t>D </a:t>
              </a:r>
              <a:r>
                <a:rPr lang="zh-CN" altLang="en-US"/>
                <a:t>上一切点时，得一个空间点集                                                   </a:t>
              </a:r>
            </a:p>
          </p:txBody>
        </p:sp>
        <p:graphicFrame>
          <p:nvGraphicFramePr>
            <p:cNvPr id="8197" name="Object 17"/>
            <p:cNvGraphicFramePr>
              <a:graphicFrameLocks noChangeAspect="1"/>
            </p:cNvGraphicFramePr>
            <p:nvPr/>
          </p:nvGraphicFramePr>
          <p:xfrm>
            <a:off x="816" y="1104"/>
            <a:ext cx="1176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4" r:id="rId7" imgW="1866090" imgH="406224" progId="Equation.3">
                    <p:embed/>
                  </p:oleObj>
                </mc:Choice>
                <mc:Fallback>
                  <p:oleObj r:id="rId7" imgW="1866090" imgH="406224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104"/>
                          <a:ext cx="1176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8" name="Object 16"/>
            <p:cNvGraphicFramePr>
              <a:graphicFrameLocks noChangeAspect="1"/>
            </p:cNvGraphicFramePr>
            <p:nvPr/>
          </p:nvGraphicFramePr>
          <p:xfrm>
            <a:off x="3840" y="1104"/>
            <a:ext cx="1134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5" r:id="rId9" imgW="1802618" imgH="406224" progId="Equation.3">
                    <p:embed/>
                  </p:oleObj>
                </mc:Choice>
                <mc:Fallback>
                  <p:oleObj r:id="rId9" imgW="1802618" imgH="406224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104"/>
                          <a:ext cx="1134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9" name="Object 12"/>
            <p:cNvGraphicFramePr>
              <a:graphicFrameLocks noChangeAspect="1"/>
            </p:cNvGraphicFramePr>
            <p:nvPr/>
          </p:nvGraphicFramePr>
          <p:xfrm>
            <a:off x="2400" y="1728"/>
            <a:ext cx="1026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6" r:id="rId11" imgW="1624895" imgH="406224" progId="Equation.3">
                    <p:embed/>
                  </p:oleObj>
                </mc:Choice>
                <mc:Fallback>
                  <p:oleObj r:id="rId11" imgW="1624895" imgH="406224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728"/>
                          <a:ext cx="1026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0" name="Object 21"/>
            <p:cNvGraphicFramePr>
              <a:graphicFrameLocks noChangeAspect="1"/>
            </p:cNvGraphicFramePr>
            <p:nvPr/>
          </p:nvGraphicFramePr>
          <p:xfrm>
            <a:off x="3552" y="1392"/>
            <a:ext cx="1134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7" r:id="rId13" imgW="1802618" imgH="406224" progId="Equation.3">
                    <p:embed/>
                  </p:oleObj>
                </mc:Choice>
                <mc:Fallback>
                  <p:oleObj r:id="rId13" imgW="1802618" imgH="406224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392"/>
                          <a:ext cx="1134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457200" y="4343400"/>
            <a:ext cx="442912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这个点集称为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2"/>
                </a:solidFill>
              </a:rPr>
              <a:t>二元函数 </a:t>
            </a:r>
            <a:r>
              <a:rPr lang="en-US" altLang="zh-CN" i="1">
                <a:solidFill>
                  <a:schemeClr val="tx2"/>
                </a:solidFill>
              </a:rPr>
              <a:t>z </a:t>
            </a:r>
            <a:r>
              <a:rPr lang="en-US" altLang="zh-CN">
                <a:solidFill>
                  <a:schemeClr val="tx2"/>
                </a:solidFill>
              </a:rPr>
              <a:t>= </a:t>
            </a:r>
            <a:r>
              <a:rPr lang="en-US" altLang="zh-CN" i="1">
                <a:solidFill>
                  <a:schemeClr val="tx2"/>
                </a:solidFill>
              </a:rPr>
              <a:t>f </a:t>
            </a:r>
            <a:r>
              <a:rPr lang="en-US" altLang="zh-CN">
                <a:solidFill>
                  <a:schemeClr val="tx2"/>
                </a:solidFill>
              </a:rPr>
              <a:t>(</a:t>
            </a:r>
            <a:r>
              <a:rPr lang="en-US" altLang="zh-CN" i="1">
                <a:solidFill>
                  <a:schemeClr val="tx2"/>
                </a:solidFill>
              </a:rPr>
              <a:t>x</a:t>
            </a:r>
            <a:r>
              <a:rPr lang="en-US" altLang="zh-CN">
                <a:solidFill>
                  <a:schemeClr val="tx2"/>
                </a:solidFill>
              </a:rPr>
              <a:t>, </a:t>
            </a:r>
            <a:r>
              <a:rPr lang="en-US" altLang="zh-CN" i="1">
                <a:solidFill>
                  <a:schemeClr val="tx2"/>
                </a:solidFill>
              </a:rPr>
              <a:t>y</a:t>
            </a:r>
            <a:r>
              <a:rPr lang="en-US" altLang="zh-CN">
                <a:solidFill>
                  <a:schemeClr val="tx2"/>
                </a:solidFill>
              </a:rPr>
              <a:t>) </a:t>
            </a:r>
            <a:r>
              <a:rPr lang="zh-CN" altLang="en-US">
                <a:solidFill>
                  <a:schemeClr val="tx2"/>
                </a:solidFill>
              </a:rPr>
              <a:t>的图形</a:t>
            </a:r>
            <a:r>
              <a:rPr lang="zh-CN" altLang="en-US"/>
              <a:t>.</a:t>
            </a:r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457200" y="5638800"/>
            <a:ext cx="5410200" cy="5191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二元函数的图形通常是一张曲面.</a:t>
            </a:r>
          </a:p>
        </p:txBody>
      </p:sp>
      <p:graphicFrame>
        <p:nvGraphicFramePr>
          <p:cNvPr id="19480" name="Object 24"/>
          <p:cNvGraphicFramePr>
            <a:graphicFrameLocks noChangeAspect="1"/>
          </p:cNvGraphicFramePr>
          <p:nvPr/>
        </p:nvGraphicFramePr>
        <p:xfrm>
          <a:off x="6019800" y="4881563"/>
          <a:ext cx="2209800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BMP 图象" r:id="rId15" imgW="5934903" imgH="4552381" progId="PBrush">
                  <p:embed/>
                </p:oleObj>
              </mc:Choice>
              <mc:Fallback>
                <p:oleObj name="BMP 图象" r:id="rId15" imgW="5934903" imgH="4552381" progId="PBrush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881563"/>
                        <a:ext cx="2209800" cy="1695450"/>
                      </a:xfrm>
                      <a:prstGeom prst="rect">
                        <a:avLst/>
                      </a:prstGeom>
                      <a:noFill/>
                      <a:ln w="317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8" grpId="0" autoUpdateAnimBg="0"/>
      <p:bldP spid="1947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4267200" cy="4572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三、多元函数的极限</a:t>
            </a:r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304800" y="914400"/>
            <a:ext cx="8458200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/>
              <a:t>    设二元函数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P </a:t>
            </a:r>
            <a:r>
              <a:rPr lang="en-US" altLang="zh-CN"/>
              <a:t>) =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 </a:t>
            </a:r>
            <a:r>
              <a:rPr lang="zh-CN" altLang="en-US"/>
              <a:t>的定义域为</a:t>
            </a:r>
            <a:r>
              <a:rPr lang="en-US" altLang="zh-CN" i="1"/>
              <a:t>D</a:t>
            </a:r>
            <a:r>
              <a:rPr lang="en-US" altLang="zh-CN"/>
              <a:t>,  </a:t>
            </a:r>
            <a:r>
              <a:rPr lang="en-US" altLang="zh-CN" i="1"/>
              <a:t>P</a:t>
            </a:r>
            <a:r>
              <a:rPr lang="en-US" altLang="zh-CN" baseline="-25000"/>
              <a:t>0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baseline="-25000"/>
              <a:t>0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 baseline="-25000"/>
              <a:t>0</a:t>
            </a:r>
            <a:r>
              <a:rPr lang="en-US" altLang="zh-CN"/>
              <a:t>)</a:t>
            </a:r>
          </a:p>
          <a:p>
            <a:pPr algn="just">
              <a:lnSpc>
                <a:spcPct val="130000"/>
              </a:lnSpc>
            </a:pPr>
            <a:r>
              <a:rPr lang="zh-CN" altLang="en-US"/>
              <a:t>是其聚点. 如果存在常数 </a:t>
            </a:r>
            <a:r>
              <a:rPr lang="en-US" altLang="zh-CN" i="1"/>
              <a:t>A</a:t>
            </a:r>
            <a:r>
              <a:rPr lang="en-US" altLang="zh-CN"/>
              <a:t>,  </a:t>
            </a:r>
            <a:r>
              <a:rPr lang="zh-CN" altLang="en-US"/>
              <a:t>对</a:t>
            </a:r>
            <a:r>
              <a:rPr lang="zh-CN" altLang="en-US">
                <a:sym typeface="Symbol" pitchFamily="18" charset="2"/>
              </a:rPr>
              <a:t> </a:t>
            </a:r>
            <a:r>
              <a:rPr lang="zh-CN" altLang="en-US" i="1">
                <a:sym typeface="Symbol" pitchFamily="18" charset="2"/>
              </a:rPr>
              <a:t></a:t>
            </a:r>
            <a:r>
              <a:rPr lang="zh-CN" altLang="en-US">
                <a:sym typeface="Symbol" pitchFamily="18" charset="2"/>
              </a:rPr>
              <a:t> &gt; 0</a:t>
            </a:r>
            <a:r>
              <a:rPr lang="zh-CN" altLang="en-US"/>
              <a:t>，总存在正数</a:t>
            </a:r>
            <a:r>
              <a:rPr lang="zh-CN" altLang="en-US" i="1">
                <a:sym typeface="Symbol" pitchFamily="18" charset="2"/>
              </a:rPr>
              <a:t> </a:t>
            </a:r>
            <a:r>
              <a:rPr lang="zh-CN" altLang="en-US">
                <a:sym typeface="Symbol" pitchFamily="18" charset="2"/>
              </a:rPr>
              <a:t>, </a:t>
            </a:r>
          </a:p>
          <a:p>
            <a:pPr algn="just">
              <a:lnSpc>
                <a:spcPct val="130000"/>
              </a:lnSpc>
            </a:pPr>
            <a:r>
              <a:rPr lang="zh-CN" altLang="en-US"/>
              <a:t>使得在</a:t>
            </a:r>
            <a:r>
              <a:rPr lang="en-US" altLang="zh-CN" i="1"/>
              <a:t>P</a:t>
            </a:r>
            <a:r>
              <a:rPr lang="en-US" altLang="zh-CN" baseline="-25000"/>
              <a:t>0 </a:t>
            </a:r>
            <a:r>
              <a:rPr lang="zh-CN" altLang="en-US"/>
              <a:t>的空心 </a:t>
            </a:r>
            <a:r>
              <a:rPr lang="zh-CN" altLang="en-US">
                <a:sym typeface="Symbol" pitchFamily="18" charset="2"/>
              </a:rPr>
              <a:t> </a:t>
            </a:r>
            <a:r>
              <a:rPr lang="zh-CN" altLang="en-US"/>
              <a:t>邻域内的一切点 </a:t>
            </a:r>
            <a:r>
              <a:rPr lang="en-US" altLang="zh-CN" i="1"/>
              <a:t>P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 </a:t>
            </a:r>
            <a:r>
              <a:rPr lang="zh-CN" altLang="en-US"/>
              <a:t>都成立</a:t>
            </a:r>
          </a:p>
        </p:txBody>
      </p:sp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1828800" y="2819400"/>
          <a:ext cx="48577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Equation" r:id="rId3" imgW="1981080" imgH="203040" progId="Equation.3">
                  <p:embed/>
                </p:oleObj>
              </mc:Choice>
              <mc:Fallback>
                <p:oleObj name="Equation" r:id="rId3" imgW="198108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819400"/>
                        <a:ext cx="4857750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1619250" y="4076700"/>
          <a:ext cx="360045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公式" r:id="rId5" imgW="1409400" imgH="291960" progId="Equation.3">
                  <p:embed/>
                </p:oleObj>
              </mc:Choice>
              <mc:Fallback>
                <p:oleObj name="公式" r:id="rId5" imgW="1409400" imgH="291960" progId="Equation.3">
                  <p:embed/>
                  <p:pic>
                    <p:nvPicPr>
                      <p:cNvPr id="0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076700"/>
                        <a:ext cx="3600450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6081713" y="4076700"/>
          <a:ext cx="239077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公式" r:id="rId7" imgW="850680" imgH="330120" progId="Equation.3">
                  <p:embed/>
                </p:oleObj>
              </mc:Choice>
              <mc:Fallback>
                <p:oleObj name="公式" r:id="rId7" imgW="850680" imgH="330120" progId="Equation.3">
                  <p:embed/>
                  <p:pic>
                    <p:nvPicPr>
                      <p:cNvPr id="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1713" y="4076700"/>
                        <a:ext cx="2390775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381000" y="5029200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也记作</a:t>
            </a:r>
          </a:p>
        </p:txBody>
      </p:sp>
      <p:graphicFrame>
        <p:nvGraphicFramePr>
          <p:cNvPr id="20500" name="Object 20"/>
          <p:cNvGraphicFramePr>
            <a:graphicFrameLocks noChangeAspect="1"/>
          </p:cNvGraphicFramePr>
          <p:nvPr/>
        </p:nvGraphicFramePr>
        <p:xfrm>
          <a:off x="1616075" y="5029200"/>
          <a:ext cx="240665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公式" r:id="rId9" imgW="927000" imgH="291960" progId="Equation.3">
                  <p:embed/>
                </p:oleObj>
              </mc:Choice>
              <mc:Fallback>
                <p:oleObj name="公式" r:id="rId9" imgW="927000" imgH="291960" progId="Equation.3">
                  <p:embed/>
                  <p:pic>
                    <p:nvPicPr>
                      <p:cNvPr id="0" name="Object 2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5029200"/>
                        <a:ext cx="2406650" cy="75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1" name="Object 21"/>
          <p:cNvGraphicFramePr>
            <a:graphicFrameLocks noChangeAspect="1"/>
          </p:cNvGraphicFramePr>
          <p:nvPr/>
        </p:nvGraphicFramePr>
        <p:xfrm>
          <a:off x="4724400" y="5029200"/>
          <a:ext cx="348456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Equation" r:id="rId11" imgW="1358640" imgH="228600" progId="Equation.3">
                  <p:embed/>
                </p:oleObj>
              </mc:Choice>
              <mc:Fallback>
                <p:oleObj name="Equation" r:id="rId11" imgW="1358640" imgH="228600" progId="Equation.3">
                  <p:embed/>
                  <p:pic>
                    <p:nvPicPr>
                      <p:cNvPr id="0" name="Object 2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029200"/>
                        <a:ext cx="3484563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85750" y="3429001"/>
            <a:ext cx="8305800" cy="1203325"/>
            <a:chOff x="168" y="2157"/>
            <a:chExt cx="5232" cy="758"/>
          </a:xfrm>
        </p:grpSpPr>
        <p:graphicFrame>
          <p:nvGraphicFramePr>
            <p:cNvPr id="9223" name="Object 18"/>
            <p:cNvGraphicFramePr>
              <a:graphicFrameLocks noChangeAspect="1"/>
            </p:cNvGraphicFramePr>
            <p:nvPr/>
          </p:nvGraphicFramePr>
          <p:xfrm>
            <a:off x="3024" y="2208"/>
            <a:ext cx="1632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7" name="Equation" r:id="rId13" imgW="1104840" imgH="228600" progId="Equation.3">
                    <p:embed/>
                  </p:oleObj>
                </mc:Choice>
                <mc:Fallback>
                  <p:oleObj name="Equation" r:id="rId13" imgW="1104840" imgH="2286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208"/>
                          <a:ext cx="1632" cy="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1" name="Rectangle 22"/>
            <p:cNvSpPr>
              <a:spLocks noChangeArrowheads="1"/>
            </p:cNvSpPr>
            <p:nvPr/>
          </p:nvSpPr>
          <p:spPr bwMode="auto">
            <a:xfrm>
              <a:off x="168" y="2157"/>
              <a:ext cx="5232" cy="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en-US" dirty="0"/>
                <a:t>则称常数 </a:t>
              </a:r>
              <a:r>
                <a:rPr lang="en-US" altLang="zh-CN" i="1" dirty="0"/>
                <a:t>A </a:t>
              </a:r>
              <a:r>
                <a:rPr lang="zh-CN" altLang="en-US" dirty="0"/>
                <a:t>为函数 </a:t>
              </a:r>
              <a:r>
                <a:rPr lang="en-US" altLang="zh-CN" i="1" dirty="0"/>
                <a:t>f </a:t>
              </a:r>
              <a:r>
                <a:rPr lang="en-US" altLang="zh-CN" dirty="0"/>
                <a:t>(</a:t>
              </a:r>
              <a:r>
                <a:rPr lang="en-US" altLang="zh-CN" i="1" dirty="0"/>
                <a:t>x</a:t>
              </a:r>
              <a:r>
                <a:rPr lang="en-US" altLang="zh-CN" dirty="0"/>
                <a:t>, </a:t>
              </a:r>
              <a:r>
                <a:rPr lang="en-US" altLang="zh-CN" i="1" dirty="0"/>
                <a:t>y</a:t>
              </a:r>
              <a:r>
                <a:rPr lang="en-US" altLang="zh-CN" dirty="0"/>
                <a:t>) </a:t>
              </a:r>
              <a:r>
                <a:rPr lang="zh-CN" altLang="en-US" dirty="0"/>
                <a:t>当                             时的极限，记作</a:t>
              </a:r>
            </a:p>
          </p:txBody>
        </p:sp>
      </p:grp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4114800" y="502920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或</a:t>
            </a:r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5508625" y="4005263"/>
            <a:ext cx="4572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/>
              <a:t>或</a:t>
            </a:r>
          </a:p>
        </p:txBody>
      </p:sp>
      <p:sp>
        <p:nvSpPr>
          <p:cNvPr id="20505" name="Text Box 25"/>
          <p:cNvSpPr txBox="1">
            <a:spLocks noChangeArrowheads="1"/>
          </p:cNvSpPr>
          <p:nvPr/>
        </p:nvSpPr>
        <p:spPr bwMode="auto">
          <a:xfrm>
            <a:off x="517525" y="5781675"/>
            <a:ext cx="5273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二元函数的极限也称为</a:t>
            </a:r>
            <a:r>
              <a:rPr lang="zh-CN" altLang="en-US">
                <a:solidFill>
                  <a:schemeClr val="tx2"/>
                </a:solidFill>
              </a:rPr>
              <a:t>二重极限</a:t>
            </a:r>
            <a:r>
              <a:rPr lang="zh-CN" alt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7" grpId="0" autoUpdateAnimBg="0"/>
      <p:bldP spid="20499" grpId="0" autoUpdateAnimBg="0"/>
      <p:bldP spid="20503" grpId="0" autoUpdateAnimBg="0"/>
      <p:bldP spid="20504" grpId="0" autoUpdateAnimBg="0"/>
      <p:bldP spid="2050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57200"/>
            <a:ext cx="1387475" cy="5334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注：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09600" y="1143000"/>
            <a:ext cx="7772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1.  二重极限存在是指点 </a:t>
            </a:r>
            <a:r>
              <a:rPr lang="en-US" altLang="zh-CN" i="1"/>
              <a:t>P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 </a:t>
            </a:r>
            <a:r>
              <a:rPr lang="zh-CN" altLang="en-US"/>
              <a:t>以任何方式趋于</a:t>
            </a:r>
          </a:p>
          <a:p>
            <a:r>
              <a:rPr lang="en-US" altLang="zh-CN" i="1"/>
              <a:t>     P</a:t>
            </a:r>
            <a:r>
              <a:rPr lang="en-US" altLang="zh-CN" baseline="-25000"/>
              <a:t>0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baseline="-25000"/>
              <a:t>0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 baseline="-25000"/>
              <a:t>0</a:t>
            </a:r>
            <a:r>
              <a:rPr lang="en-US" altLang="zh-CN"/>
              <a:t>) </a:t>
            </a:r>
            <a:r>
              <a:rPr lang="zh-CN" altLang="en-US"/>
              <a:t>时都有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 </a:t>
            </a:r>
            <a:r>
              <a:rPr lang="zh-CN" altLang="en-US"/>
              <a:t>无限接近 </a:t>
            </a:r>
            <a:r>
              <a:rPr lang="en-US" altLang="zh-CN" i="1"/>
              <a:t>A </a:t>
            </a:r>
            <a:r>
              <a:rPr lang="en-US" altLang="zh-CN"/>
              <a:t>.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09600" y="2590800"/>
            <a:ext cx="778827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2.  如果点 </a:t>
            </a:r>
            <a:r>
              <a:rPr lang="en-US" altLang="zh-CN" i="1"/>
              <a:t>P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 </a:t>
            </a:r>
            <a:r>
              <a:rPr lang="zh-CN" altLang="en-US"/>
              <a:t>以某种特定方式趋于</a:t>
            </a:r>
            <a:r>
              <a:rPr lang="en-US" altLang="zh-CN" i="1"/>
              <a:t>P</a:t>
            </a:r>
            <a:r>
              <a:rPr lang="en-US" altLang="zh-CN" baseline="-25000"/>
              <a:t>0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baseline="-25000"/>
              <a:t>0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 baseline="-25000"/>
              <a:t>0</a:t>
            </a:r>
            <a:r>
              <a:rPr lang="en-US" altLang="zh-CN"/>
              <a:t>)  </a:t>
            </a:r>
          </a:p>
          <a:p>
            <a:r>
              <a:rPr lang="en-US" altLang="zh-CN"/>
              <a:t>      </a:t>
            </a:r>
            <a:r>
              <a:rPr lang="zh-CN" altLang="en-US"/>
              <a:t>时得到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 </a:t>
            </a:r>
            <a:r>
              <a:rPr lang="zh-CN" altLang="en-US"/>
              <a:t>趋于</a:t>
            </a:r>
            <a:r>
              <a:rPr lang="en-US" altLang="zh-CN" i="1"/>
              <a:t>A </a:t>
            </a:r>
            <a:r>
              <a:rPr lang="en-US" altLang="zh-CN"/>
              <a:t>,  </a:t>
            </a:r>
            <a:r>
              <a:rPr lang="zh-CN" altLang="en-US"/>
              <a:t>并不足以说明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</a:t>
            </a:r>
          </a:p>
          <a:p>
            <a:r>
              <a:rPr lang="en-US" altLang="zh-CN"/>
              <a:t>      </a:t>
            </a:r>
            <a:r>
              <a:rPr lang="zh-CN" altLang="en-US"/>
              <a:t>的极限 (当</a:t>
            </a:r>
            <a:r>
              <a:rPr lang="en-US" altLang="zh-CN" i="1"/>
              <a:t>P </a:t>
            </a:r>
            <a:r>
              <a:rPr lang="en-US" altLang="zh-CN">
                <a:sym typeface="Symbol" pitchFamily="18" charset="2"/>
              </a:rPr>
              <a:t> </a:t>
            </a:r>
            <a:r>
              <a:rPr lang="en-US" altLang="zh-CN" i="1"/>
              <a:t>P</a:t>
            </a:r>
            <a:r>
              <a:rPr lang="en-US" altLang="zh-CN" baseline="-25000"/>
              <a:t>0 </a:t>
            </a:r>
            <a:r>
              <a:rPr lang="en-US" altLang="zh-CN"/>
              <a:t>)</a:t>
            </a:r>
            <a:r>
              <a:rPr lang="zh-CN" altLang="en-US">
                <a:sym typeface="Symbol" pitchFamily="18" charset="2"/>
              </a:rPr>
              <a:t> </a:t>
            </a:r>
            <a:r>
              <a:rPr lang="zh-CN" altLang="en-US"/>
              <a:t>是 </a:t>
            </a:r>
            <a:r>
              <a:rPr lang="en-US" altLang="zh-CN" i="1"/>
              <a:t>A </a:t>
            </a:r>
            <a:r>
              <a:rPr lang="en-US" altLang="zh-CN"/>
              <a:t>.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593725" y="4257675"/>
            <a:ext cx="80930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3.   如果点 </a:t>
            </a:r>
            <a:r>
              <a:rPr lang="en-US" altLang="zh-CN" i="1"/>
              <a:t>P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 </a:t>
            </a:r>
            <a:r>
              <a:rPr lang="zh-CN" altLang="en-US"/>
              <a:t>以某两种特定方式趋于</a:t>
            </a:r>
            <a:r>
              <a:rPr lang="en-US" altLang="zh-CN" i="1"/>
              <a:t>P</a:t>
            </a:r>
            <a:r>
              <a:rPr lang="en-US" altLang="zh-CN" baseline="-25000"/>
              <a:t>0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baseline="-25000"/>
              <a:t>0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 baseline="-25000"/>
              <a:t>0</a:t>
            </a:r>
            <a:r>
              <a:rPr lang="en-US" altLang="zh-CN"/>
              <a:t>)  </a:t>
            </a:r>
          </a:p>
          <a:p>
            <a:r>
              <a:rPr lang="en-US" altLang="zh-CN"/>
              <a:t>      </a:t>
            </a:r>
            <a:r>
              <a:rPr lang="zh-CN" altLang="en-US"/>
              <a:t>时得到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 </a:t>
            </a:r>
            <a:r>
              <a:rPr lang="zh-CN" altLang="en-US"/>
              <a:t>趋于不同的值</a:t>
            </a:r>
            <a:r>
              <a:rPr lang="en-US" altLang="zh-CN"/>
              <a:t>,  </a:t>
            </a:r>
            <a:r>
              <a:rPr lang="zh-CN" altLang="en-US"/>
              <a:t>则一定可以说明 </a:t>
            </a:r>
          </a:p>
          <a:p>
            <a:r>
              <a:rPr lang="en-US" altLang="zh-CN"/>
              <a:t>     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 </a:t>
            </a:r>
            <a:r>
              <a:rPr lang="zh-CN" altLang="en-US"/>
              <a:t>的极限 (当</a:t>
            </a:r>
            <a:r>
              <a:rPr lang="en-US" altLang="zh-CN" i="1"/>
              <a:t>P </a:t>
            </a:r>
            <a:r>
              <a:rPr lang="en-US" altLang="zh-CN">
                <a:sym typeface="Symbol" pitchFamily="18" charset="2"/>
              </a:rPr>
              <a:t> </a:t>
            </a:r>
            <a:r>
              <a:rPr lang="en-US" altLang="zh-CN" i="1"/>
              <a:t>P</a:t>
            </a:r>
            <a:r>
              <a:rPr lang="en-US" altLang="zh-CN" baseline="-25000"/>
              <a:t>0 </a:t>
            </a:r>
            <a:r>
              <a:rPr lang="en-US" altLang="zh-CN"/>
              <a:t>) </a:t>
            </a:r>
            <a:r>
              <a:rPr lang="zh-CN" altLang="en-US"/>
              <a:t>不存在 </a:t>
            </a:r>
            <a:r>
              <a:rPr lang="en-US" altLang="zh-CN"/>
              <a:t>.</a:t>
            </a:r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utoUpdateAnimBg="0"/>
      <p:bldP spid="22532" grpId="0" autoUpdateAnimBg="0"/>
      <p:bldP spid="2253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1066800" cy="4572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例1.</a:t>
            </a:r>
            <a:r>
              <a:rPr lang="zh-CN" altLang="en-US" sz="3200" b="1" smtClean="0">
                <a:ea typeface="楷体_GB2312" pitchFamily="49" charset="-122"/>
              </a:rPr>
              <a:t> 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533400" y="1371600"/>
            <a:ext cx="942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证：</a:t>
            </a:r>
          </a:p>
        </p:txBody>
      </p:sp>
      <p:graphicFrame>
        <p:nvGraphicFramePr>
          <p:cNvPr id="10242" name="Object 7"/>
          <p:cNvGraphicFramePr>
            <a:graphicFrameLocks noChangeAspect="1"/>
          </p:cNvGraphicFramePr>
          <p:nvPr/>
        </p:nvGraphicFramePr>
        <p:xfrm>
          <a:off x="1295400" y="304800"/>
          <a:ext cx="6477000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3" imgW="2679480" imgH="444240" progId="Equation.3">
                  <p:embed/>
                </p:oleObj>
              </mc:Choice>
              <mc:Fallback>
                <p:oleObj name="Equation" r:id="rId3" imgW="2679480" imgH="444240" progId="Equation.3">
                  <p:embed/>
                  <p:pic>
                    <p:nvPicPr>
                      <p:cNvPr id="0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04800"/>
                        <a:ext cx="6477000" cy="1074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1524000" y="1371600"/>
          <a:ext cx="3784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公式" r:id="rId5" imgW="3784320" imgH="1015920" progId="Equation.3">
                  <p:embed/>
                </p:oleObj>
              </mc:Choice>
              <mc:Fallback>
                <p:oleObj name="公式" r:id="rId5" imgW="3784320" imgH="1015920" progId="Equation.3">
                  <p:embed/>
                  <p:pic>
                    <p:nvPicPr>
                      <p:cNvPr id="0" name="Object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71600"/>
                        <a:ext cx="37846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1143000" y="2438400"/>
          <a:ext cx="3530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公式" r:id="rId7" imgW="3530520" imgH="1015920" progId="Equation.3">
                  <p:embed/>
                </p:oleObj>
              </mc:Choice>
              <mc:Fallback>
                <p:oleObj name="公式" r:id="rId7" imgW="3530520" imgH="1015920" progId="Equation.3">
                  <p:embed/>
                  <p:pic>
                    <p:nvPicPr>
                      <p:cNvPr id="0" name="Object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438400"/>
                        <a:ext cx="35306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4859338" y="2649538"/>
          <a:ext cx="14605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公式" r:id="rId9" imgW="1460160" imgH="495000" progId="Equation.3">
                  <p:embed/>
                </p:oleObj>
              </mc:Choice>
              <mc:Fallback>
                <p:oleObj name="公式" r:id="rId9" imgW="1460160" imgH="495000" progId="Equation.3">
                  <p:embed/>
                  <p:pic>
                    <p:nvPicPr>
                      <p:cNvPr id="0" name="Object 1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649538"/>
                        <a:ext cx="1460500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11"/>
          <p:cNvGraphicFramePr>
            <a:graphicFrameLocks noChangeAspect="1"/>
          </p:cNvGraphicFramePr>
          <p:nvPr/>
        </p:nvGraphicFramePr>
        <p:xfrm>
          <a:off x="990600" y="3657600"/>
          <a:ext cx="12573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公式" r:id="rId11" imgW="1257120" imgH="406080" progId="Equation.3">
                  <p:embed/>
                </p:oleObj>
              </mc:Choice>
              <mc:Fallback>
                <p:oleObj name="公式" r:id="rId11" imgW="1257120" imgH="406080" progId="Equation.3">
                  <p:embed/>
                  <p:pic>
                    <p:nvPicPr>
                      <p:cNvPr id="0" name="Object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657600"/>
                        <a:ext cx="1257300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Object 12"/>
          <p:cNvGraphicFramePr>
            <a:graphicFrameLocks noChangeAspect="1"/>
          </p:cNvGraphicFramePr>
          <p:nvPr/>
        </p:nvGraphicFramePr>
        <p:xfrm>
          <a:off x="2514600" y="3581400"/>
          <a:ext cx="16764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Equation" r:id="rId13" imgW="749160" imgH="241200" progId="Equation.3">
                  <p:embed/>
                </p:oleObj>
              </mc:Choice>
              <mc:Fallback>
                <p:oleObj name="Equation" r:id="rId13" imgW="749160" imgH="241200" progId="Equation.3">
                  <p:embed/>
                  <p:pic>
                    <p:nvPicPr>
                      <p:cNvPr id="0" name="Object 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581400"/>
                        <a:ext cx="16764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85800" y="4267200"/>
            <a:ext cx="6324600" cy="531813"/>
            <a:chOff x="672" y="2688"/>
            <a:chExt cx="3984" cy="335"/>
          </a:xfrm>
        </p:grpSpPr>
        <p:sp>
          <p:nvSpPr>
            <p:cNvPr id="10255" name="Text Box 14"/>
            <p:cNvSpPr txBox="1">
              <a:spLocks noChangeArrowheads="1"/>
            </p:cNvSpPr>
            <p:nvPr/>
          </p:nvSpPr>
          <p:spPr bwMode="auto">
            <a:xfrm>
              <a:off x="672" y="2688"/>
              <a:ext cx="39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则当                                                 时，</a:t>
              </a:r>
            </a:p>
          </p:txBody>
        </p:sp>
        <p:graphicFrame>
          <p:nvGraphicFramePr>
            <p:cNvPr id="10249" name="Object 15"/>
            <p:cNvGraphicFramePr>
              <a:graphicFrameLocks noChangeAspect="1"/>
            </p:cNvGraphicFramePr>
            <p:nvPr/>
          </p:nvGraphicFramePr>
          <p:xfrm>
            <a:off x="1200" y="2688"/>
            <a:ext cx="2672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0" name="公式" r:id="rId15" imgW="4241520" imgH="533160" progId="Equation.3">
                    <p:embed/>
                  </p:oleObj>
                </mc:Choice>
                <mc:Fallback>
                  <p:oleObj name="公式" r:id="rId15" imgW="4241520" imgH="533160" progId="Equation.3">
                    <p:embed/>
                    <p:pic>
                      <p:nvPicPr>
                        <p:cNvPr id="0" name="Object 1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688"/>
                          <a:ext cx="2672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20" name="Object 16"/>
          <p:cNvGraphicFramePr>
            <a:graphicFrameLocks noChangeAspect="1"/>
          </p:cNvGraphicFramePr>
          <p:nvPr/>
        </p:nvGraphicFramePr>
        <p:xfrm>
          <a:off x="838200" y="5486400"/>
          <a:ext cx="4368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公式" r:id="rId17" imgW="4368600" imgH="1015920" progId="Equation.3">
                  <p:embed/>
                </p:oleObj>
              </mc:Choice>
              <mc:Fallback>
                <p:oleObj name="公式" r:id="rId17" imgW="4368600" imgH="1015920" progId="Equation.3">
                  <p:embed/>
                  <p:pic>
                    <p:nvPicPr>
                      <p:cNvPr id="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486400"/>
                        <a:ext cx="43688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5638800" y="5791200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故结论成立．</a:t>
            </a:r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838200" y="4876800"/>
            <a:ext cx="5573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即( 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 </a:t>
            </a:r>
            <a:r>
              <a:rPr lang="en-US" altLang="zh-CN"/>
              <a:t>) </a:t>
            </a:r>
            <a:r>
              <a:rPr lang="zh-CN" altLang="en-US">
                <a:sym typeface="Symbol" pitchFamily="18" charset="2"/>
              </a:rPr>
              <a:t>在原点的空心</a:t>
            </a:r>
            <a:r>
              <a:rPr lang="zh-CN" altLang="en-US" i="1">
                <a:sym typeface="Symbol" pitchFamily="18" charset="2"/>
              </a:rPr>
              <a:t> </a:t>
            </a:r>
            <a:r>
              <a:rPr lang="zh-CN" altLang="en-US">
                <a:sym typeface="Symbol" pitchFamily="18" charset="2"/>
              </a:rPr>
              <a:t>邻域内时,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utoUpdateAnimBg="0"/>
      <p:bldP spid="21521" grpId="0" autoUpdateAnimBg="0"/>
      <p:bldP spid="2152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1066800" cy="4572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例2.</a:t>
            </a:r>
            <a:r>
              <a:rPr lang="zh-CN" altLang="en-US" sz="3200" b="1" smtClean="0">
                <a:ea typeface="楷体_GB2312" pitchFamily="49" charset="-122"/>
              </a:rPr>
              <a:t> 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1600200" y="457200"/>
          <a:ext cx="5257800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Equation" r:id="rId3" imgW="2197080" imgH="1041120" progId="Equation.3">
                  <p:embed/>
                </p:oleObj>
              </mc:Choice>
              <mc:Fallback>
                <p:oleObj name="Equation" r:id="rId3" imgW="2197080" imgH="1041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57200"/>
                        <a:ext cx="5257800" cy="241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381000" y="30480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解：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1219200" y="3124200"/>
            <a:ext cx="49577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若</a:t>
            </a:r>
            <a:r>
              <a:rPr lang="en-US" altLang="zh-CN" i="1"/>
              <a:t>P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 </a:t>
            </a:r>
            <a:r>
              <a:rPr lang="zh-CN" altLang="en-US"/>
              <a:t>沿 </a:t>
            </a:r>
            <a:r>
              <a:rPr lang="en-US" altLang="zh-CN" i="1"/>
              <a:t>x </a:t>
            </a:r>
            <a:r>
              <a:rPr lang="zh-CN" altLang="en-US"/>
              <a:t>轴趋于(0,0) 时，</a:t>
            </a:r>
          </a:p>
        </p:txBody>
      </p:sp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3810000" y="3886200"/>
          <a:ext cx="18288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Equation" r:id="rId5" imgW="749160" imgH="368280" progId="Equation.3">
                  <p:embed/>
                </p:oleObj>
              </mc:Choice>
              <mc:Fallback>
                <p:oleObj name="Equation" r:id="rId5" imgW="749160" imgH="368280" progId="Equation.3">
                  <p:embed/>
                  <p:pic>
                    <p:nvPicPr>
                      <p:cNvPr id="0" name="Object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886200"/>
                        <a:ext cx="1828800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5651500" y="3573463"/>
          <a:ext cx="220980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Equation" r:id="rId7" imgW="850680" imgH="406080" progId="Equation.3">
                  <p:embed/>
                </p:oleObj>
              </mc:Choice>
              <mc:Fallback>
                <p:oleObj name="Equation" r:id="rId7" imgW="850680" imgH="406080" progId="Equation.3">
                  <p:embed/>
                  <p:pic>
                    <p:nvPicPr>
                      <p:cNvPr id="0" name="Object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3573463"/>
                        <a:ext cx="2209800" cy="1055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685800" y="5029200"/>
            <a:ext cx="6008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同理，若</a:t>
            </a:r>
            <a:r>
              <a:rPr lang="en-US" altLang="zh-CN" i="1"/>
              <a:t>P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 </a:t>
            </a:r>
            <a:r>
              <a:rPr lang="zh-CN" altLang="en-US"/>
              <a:t>沿 </a:t>
            </a:r>
            <a:r>
              <a:rPr lang="en-US" altLang="zh-CN" i="1"/>
              <a:t>y </a:t>
            </a:r>
            <a:r>
              <a:rPr lang="zh-CN" altLang="en-US"/>
              <a:t>轴趋于(0,0) 时，</a:t>
            </a:r>
          </a:p>
        </p:txBody>
      </p:sp>
      <p:graphicFrame>
        <p:nvGraphicFramePr>
          <p:cNvPr id="23564" name="Object 12"/>
          <p:cNvGraphicFramePr>
            <a:graphicFrameLocks noChangeAspect="1"/>
          </p:cNvGraphicFramePr>
          <p:nvPr/>
        </p:nvGraphicFramePr>
        <p:xfrm>
          <a:off x="762000" y="5638800"/>
          <a:ext cx="556260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Equation" r:id="rId9" imgW="2171520" imgH="368280" progId="Equation.3">
                  <p:embed/>
                </p:oleObj>
              </mc:Choice>
              <mc:Fallback>
                <p:oleObj name="Equation" r:id="rId9" imgW="2171520" imgH="368280" progId="Equation.3">
                  <p:embed/>
                  <p:pic>
                    <p:nvPicPr>
                      <p:cNvPr id="0" name="Object 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638800"/>
                        <a:ext cx="5562600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13"/>
          <p:cNvGraphicFramePr>
            <a:graphicFrameLocks noChangeAspect="1"/>
          </p:cNvGraphicFramePr>
          <p:nvPr/>
        </p:nvGraphicFramePr>
        <p:xfrm>
          <a:off x="685800" y="3886200"/>
          <a:ext cx="30480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Equation" r:id="rId11" imgW="1168200" imgH="279360" progId="Equation.3">
                  <p:embed/>
                </p:oleObj>
              </mc:Choice>
              <mc:Fallback>
                <p:oleObj name="Equation" r:id="rId11" imgW="1168200" imgH="279360" progId="Equation.3">
                  <p:embed/>
                  <p:pic>
                    <p:nvPicPr>
                      <p:cNvPr id="0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86200"/>
                        <a:ext cx="3048000" cy="72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autoUpdateAnimBg="0"/>
      <p:bldP spid="23559" grpId="0" autoUpdateAnimBg="0"/>
      <p:bldP spid="2356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33400" y="555625"/>
            <a:ext cx="61198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若</a:t>
            </a:r>
            <a:r>
              <a:rPr lang="en-US" altLang="zh-CN" i="1"/>
              <a:t>P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 </a:t>
            </a:r>
            <a:r>
              <a:rPr lang="zh-CN" altLang="en-US"/>
              <a:t>沿直线 </a:t>
            </a:r>
            <a:r>
              <a:rPr lang="en-US" altLang="zh-CN" i="1"/>
              <a:t>y = k x </a:t>
            </a:r>
            <a:r>
              <a:rPr lang="zh-CN" altLang="en-US"/>
              <a:t>趋于(0,0) 时，</a:t>
            </a: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762000" y="1447800"/>
          <a:ext cx="30480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Equation" r:id="rId3" imgW="1168200" imgH="279360" progId="Equation.3">
                  <p:embed/>
                </p:oleObj>
              </mc:Choice>
              <mc:Fallback>
                <p:oleObj name="Equation" r:id="rId3" imgW="1168200" imgH="279360" progId="Equation.3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3048000" cy="72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3962400" y="1447800"/>
          <a:ext cx="19050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Equation" r:id="rId5" imgW="749160" imgH="368280" progId="Equation.3">
                  <p:embed/>
                </p:oleObj>
              </mc:Choice>
              <mc:Fallback>
                <p:oleObj name="Equation" r:id="rId5" imgW="749160" imgH="368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447800"/>
                        <a:ext cx="1905000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3413125" y="2438400"/>
          <a:ext cx="247173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Equation" r:id="rId7" imgW="1015920" imgH="266400" progId="Equation.3">
                  <p:embed/>
                </p:oleObj>
              </mc:Choice>
              <mc:Fallback>
                <p:oleObj name="Equation" r:id="rId7" imgW="1015920" imgH="26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25" y="2438400"/>
                        <a:ext cx="2471738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3429000" y="3200400"/>
          <a:ext cx="27432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Equation" r:id="rId9" imgW="1155600" imgH="457200" progId="Equation.3">
                  <p:embed/>
                </p:oleObj>
              </mc:Choice>
              <mc:Fallback>
                <p:oleObj name="Equation" r:id="rId9" imgW="11556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200400"/>
                        <a:ext cx="2743200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6248400" y="3200400"/>
          <a:ext cx="152400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Equation" r:id="rId11" imgW="583920" imgH="406080" progId="Equation.3">
                  <p:embed/>
                </p:oleObj>
              </mc:Choice>
              <mc:Fallback>
                <p:oleObj name="Equation" r:id="rId11" imgW="58392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200400"/>
                        <a:ext cx="1524000" cy="106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533400" y="4724400"/>
            <a:ext cx="6969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显然当 </a:t>
            </a:r>
            <a:r>
              <a:rPr lang="en-US" altLang="zh-CN" i="1"/>
              <a:t>k </a:t>
            </a:r>
            <a:r>
              <a:rPr lang="zh-CN" altLang="en-US"/>
              <a:t>取不同的值时此极限值也不同，故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685800" y="5334000"/>
            <a:ext cx="2416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原极限不存在.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  <p:bldP spid="24584" grpId="0" autoUpdateAnimBg="0"/>
      <p:bldP spid="2458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533400"/>
            <a:ext cx="9906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例3.</a:t>
            </a:r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1371600" y="381000"/>
          <a:ext cx="32766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Equation" r:id="rId3" imgW="1282680" imgH="406080" progId="Equation.3">
                  <p:embed/>
                </p:oleObj>
              </mc:Choice>
              <mc:Fallback>
                <p:oleObj name="Equation" r:id="rId3" imgW="1282680" imgH="406080" progId="Equation.3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1000"/>
                        <a:ext cx="3276600" cy="103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57200" y="14478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解：</a:t>
            </a:r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1219200" y="1371600"/>
          <a:ext cx="632460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Equation" r:id="rId5" imgW="2438280" imgH="431640" progId="Equation.3">
                  <p:embed/>
                </p:oleObj>
              </mc:Choice>
              <mc:Fallback>
                <p:oleObj name="Equation" r:id="rId5" imgW="2438280" imgH="431640" progId="Equation.3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371600"/>
                        <a:ext cx="6324600" cy="1103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4038600" y="2667000"/>
          <a:ext cx="2833688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Equation" r:id="rId7" imgW="1244520" imgH="406080" progId="Equation.3">
                  <p:embed/>
                </p:oleObj>
              </mc:Choice>
              <mc:Fallback>
                <p:oleObj name="Equation" r:id="rId7" imgW="1244520" imgH="406080" progId="Equation.3">
                  <p:embed/>
                  <p:pic>
                    <p:nvPicPr>
                      <p:cNvPr id="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667000"/>
                        <a:ext cx="2833688" cy="92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4038600" y="3962400"/>
          <a:ext cx="167481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Equation" r:id="rId9" imgW="711000" imgH="164880" progId="Equation.3">
                  <p:embed/>
                </p:oleObj>
              </mc:Choice>
              <mc:Fallback>
                <p:oleObj name="Equation" r:id="rId9" imgW="711000" imgH="164880" progId="Equation.3">
                  <p:embed/>
                  <p:pic>
                    <p:nvPicPr>
                      <p:cNvPr id="0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962400"/>
                        <a:ext cx="1674813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3733800" y="2743200"/>
          <a:ext cx="914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Equation" r:id="rId11" imgW="457200" imgH="164880" progId="Equation.3">
                  <p:embed/>
                </p:oleObj>
              </mc:Choice>
              <mc:Fallback>
                <p:oleObj name="Equation" r:id="rId11" imgW="457200" imgH="1648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743200"/>
                        <a:ext cx="9144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1981200" y="4572000"/>
          <a:ext cx="4819650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Equation" r:id="rId13" imgW="1993680" imgH="444240" progId="Equation.3">
                  <p:embed/>
                </p:oleObj>
              </mc:Choice>
              <mc:Fallback>
                <p:oleObj name="Equation" r:id="rId13" imgW="1993680" imgH="444240" progId="Equation.3">
                  <p:embed/>
                  <p:pic>
                    <p:nvPicPr>
                      <p:cNvPr id="0" name="Object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72000"/>
                        <a:ext cx="4819650" cy="1074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517525" y="484505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类似地，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593725" y="5705475"/>
            <a:ext cx="6523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可看作是无穷小和有界量的乘积求极限 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utoUpdateAnimBg="0"/>
      <p:bldP spid="26634" grpId="0" autoUpdateAnimBg="0"/>
      <p:bldP spid="2663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1000"/>
            <a:ext cx="4495800" cy="6096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四、多元函数的连续性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304800" y="990600"/>
            <a:ext cx="853440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/>
              <a:t>       设二元函数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P</a:t>
            </a:r>
            <a:r>
              <a:rPr lang="en-US" altLang="zh-CN"/>
              <a:t>) =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 </a:t>
            </a:r>
            <a:r>
              <a:rPr lang="zh-CN" altLang="en-US"/>
              <a:t>的定义域为</a:t>
            </a:r>
            <a:r>
              <a:rPr lang="en-US" altLang="zh-CN" i="1"/>
              <a:t>D</a:t>
            </a:r>
            <a:r>
              <a:rPr lang="en-US" altLang="zh-CN"/>
              <a:t>,  </a:t>
            </a:r>
            <a:r>
              <a:rPr lang="en-US" altLang="zh-CN" i="1"/>
              <a:t>P</a:t>
            </a:r>
            <a:r>
              <a:rPr lang="en-US" altLang="zh-CN" baseline="-25000"/>
              <a:t>0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baseline="-25000"/>
              <a:t>0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 baseline="-25000"/>
              <a:t>0</a:t>
            </a:r>
            <a:r>
              <a:rPr lang="en-US" altLang="zh-CN"/>
              <a:t>)</a:t>
            </a:r>
          </a:p>
          <a:p>
            <a:pPr algn="just">
              <a:lnSpc>
                <a:spcPct val="125000"/>
              </a:lnSpc>
            </a:pPr>
            <a:r>
              <a:rPr lang="zh-CN" altLang="en-US"/>
              <a:t>是 </a:t>
            </a:r>
            <a:r>
              <a:rPr lang="en-US" altLang="zh-CN" i="1"/>
              <a:t>D </a:t>
            </a:r>
            <a:r>
              <a:rPr lang="zh-CN" altLang="en-US"/>
              <a:t>的聚点且 </a:t>
            </a:r>
            <a:r>
              <a:rPr lang="en-US" altLang="zh-CN" i="1"/>
              <a:t>P</a:t>
            </a:r>
            <a:r>
              <a:rPr lang="en-US" altLang="zh-CN" baseline="-25000"/>
              <a:t>0</a:t>
            </a:r>
            <a:r>
              <a:rPr lang="zh-CN" altLang="en-US"/>
              <a:t> </a:t>
            </a:r>
            <a:r>
              <a:rPr lang="en-US" altLang="zh-CN">
                <a:sym typeface="Symbol" pitchFamily="18" charset="2"/>
              </a:rPr>
              <a:t></a:t>
            </a:r>
            <a:r>
              <a:rPr lang="en-US" altLang="zh-CN" i="1">
                <a:sym typeface="Symbol" pitchFamily="18" charset="2"/>
              </a:rPr>
              <a:t>D</a:t>
            </a:r>
            <a:r>
              <a:rPr lang="en-US" altLang="zh-CN"/>
              <a:t> .  </a:t>
            </a:r>
            <a:r>
              <a:rPr lang="zh-CN" altLang="en-US"/>
              <a:t>如果</a:t>
            </a:r>
          </a:p>
        </p:txBody>
      </p:sp>
      <p:graphicFrame>
        <p:nvGraphicFramePr>
          <p:cNvPr id="27662" name="Object 14"/>
          <p:cNvGraphicFramePr>
            <a:graphicFrameLocks noChangeAspect="1"/>
          </p:cNvGraphicFramePr>
          <p:nvPr/>
        </p:nvGraphicFramePr>
        <p:xfrm>
          <a:off x="2133600" y="2209800"/>
          <a:ext cx="495300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3" imgW="1917360" imgH="291960" progId="Equation.3">
                  <p:embed/>
                </p:oleObj>
              </mc:Choice>
              <mc:Fallback>
                <p:oleObj name="Equation" r:id="rId3" imgW="1917360" imgH="291960" progId="Equation.3">
                  <p:embed/>
                  <p:pic>
                    <p:nvPicPr>
                      <p:cNvPr id="0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09800"/>
                        <a:ext cx="4953000" cy="75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304800" y="3657600"/>
            <a:ext cx="85344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     若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 </a:t>
            </a:r>
            <a:r>
              <a:rPr lang="zh-CN" altLang="en-US"/>
              <a:t>在 </a:t>
            </a:r>
            <a:r>
              <a:rPr lang="en-US" altLang="zh-CN" i="1"/>
              <a:t>D </a:t>
            </a:r>
            <a:r>
              <a:rPr lang="zh-CN" altLang="en-US"/>
              <a:t>的每一点都连续，则称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 </a:t>
            </a:r>
            <a:r>
              <a:rPr lang="zh-CN" altLang="en-US"/>
              <a:t>在</a:t>
            </a:r>
            <a:r>
              <a:rPr lang="en-US" altLang="zh-CN" i="1"/>
              <a:t>D</a:t>
            </a:r>
            <a:r>
              <a:rPr lang="zh-CN" altLang="en-US"/>
              <a:t>上连续或称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 </a:t>
            </a:r>
            <a:r>
              <a:rPr lang="zh-CN" altLang="en-US"/>
              <a:t>是 </a:t>
            </a:r>
            <a:r>
              <a:rPr lang="en-US" altLang="zh-CN" i="1"/>
              <a:t>D </a:t>
            </a:r>
            <a:r>
              <a:rPr lang="zh-CN" altLang="en-US"/>
              <a:t>上的连续函数.</a:t>
            </a:r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762000" y="5943600"/>
            <a:ext cx="6791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上述定义可以推广到三元及三元以上函数. </a:t>
            </a:r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381000" y="3048000"/>
            <a:ext cx="61039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则称函数 </a:t>
            </a:r>
            <a:r>
              <a:rPr lang="en-US" altLang="zh-CN" i="1">
                <a:solidFill>
                  <a:schemeClr val="tx2"/>
                </a:solidFill>
              </a:rPr>
              <a:t>f </a:t>
            </a:r>
            <a:r>
              <a:rPr lang="en-US" altLang="zh-CN">
                <a:solidFill>
                  <a:schemeClr val="tx2"/>
                </a:solidFill>
              </a:rPr>
              <a:t>(</a:t>
            </a:r>
            <a:r>
              <a:rPr lang="en-US" altLang="zh-CN" i="1">
                <a:solidFill>
                  <a:schemeClr val="tx2"/>
                </a:solidFill>
              </a:rPr>
              <a:t>x</a:t>
            </a:r>
            <a:r>
              <a:rPr lang="en-US" altLang="zh-CN">
                <a:solidFill>
                  <a:schemeClr val="tx2"/>
                </a:solidFill>
              </a:rPr>
              <a:t>, </a:t>
            </a:r>
            <a:r>
              <a:rPr lang="en-US" altLang="zh-CN" i="1">
                <a:solidFill>
                  <a:schemeClr val="tx2"/>
                </a:solidFill>
              </a:rPr>
              <a:t>y</a:t>
            </a:r>
            <a:r>
              <a:rPr lang="en-US" altLang="zh-CN">
                <a:solidFill>
                  <a:schemeClr val="tx2"/>
                </a:solidFill>
              </a:rPr>
              <a:t>) </a:t>
            </a:r>
            <a:r>
              <a:rPr lang="zh-CN" altLang="en-US">
                <a:solidFill>
                  <a:schemeClr val="tx2"/>
                </a:solidFill>
              </a:rPr>
              <a:t>在点</a:t>
            </a:r>
            <a:r>
              <a:rPr lang="en-US" altLang="zh-CN" i="1">
                <a:solidFill>
                  <a:schemeClr val="tx2"/>
                </a:solidFill>
              </a:rPr>
              <a:t>P</a:t>
            </a:r>
            <a:r>
              <a:rPr lang="en-US" altLang="zh-CN" baseline="-25000">
                <a:solidFill>
                  <a:schemeClr val="tx2"/>
                </a:solidFill>
              </a:rPr>
              <a:t>0 </a:t>
            </a:r>
            <a:r>
              <a:rPr lang="en-US" altLang="zh-CN">
                <a:solidFill>
                  <a:schemeClr val="tx2"/>
                </a:solidFill>
              </a:rPr>
              <a:t>(</a:t>
            </a:r>
            <a:r>
              <a:rPr lang="en-US" altLang="zh-CN" i="1">
                <a:solidFill>
                  <a:schemeClr val="tx2"/>
                </a:solidFill>
              </a:rPr>
              <a:t>x</a:t>
            </a:r>
            <a:r>
              <a:rPr lang="en-US" altLang="zh-CN" baseline="-25000">
                <a:solidFill>
                  <a:schemeClr val="tx2"/>
                </a:solidFill>
              </a:rPr>
              <a:t>0</a:t>
            </a:r>
            <a:r>
              <a:rPr lang="en-US" altLang="zh-CN">
                <a:solidFill>
                  <a:schemeClr val="tx2"/>
                </a:solidFill>
              </a:rPr>
              <a:t>, </a:t>
            </a:r>
            <a:r>
              <a:rPr lang="en-US" altLang="zh-CN" i="1">
                <a:solidFill>
                  <a:schemeClr val="tx2"/>
                </a:solidFill>
              </a:rPr>
              <a:t>y</a:t>
            </a:r>
            <a:r>
              <a:rPr lang="en-US" altLang="zh-CN" baseline="-25000">
                <a:solidFill>
                  <a:schemeClr val="tx2"/>
                </a:solidFill>
              </a:rPr>
              <a:t>0</a:t>
            </a:r>
            <a:r>
              <a:rPr lang="en-US" altLang="zh-CN">
                <a:solidFill>
                  <a:schemeClr val="tx2"/>
                </a:solidFill>
              </a:rPr>
              <a:t>) </a:t>
            </a:r>
            <a:r>
              <a:rPr lang="zh-CN" altLang="en-US">
                <a:solidFill>
                  <a:schemeClr val="tx2"/>
                </a:solidFill>
              </a:rPr>
              <a:t>处连续</a:t>
            </a:r>
            <a:r>
              <a:rPr lang="zh-CN" altLang="en-US"/>
              <a:t>.</a:t>
            </a:r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381000" y="4724400"/>
            <a:ext cx="837565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   如果函数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 </a:t>
            </a:r>
            <a:r>
              <a:rPr lang="zh-CN" altLang="en-US"/>
              <a:t>在点</a:t>
            </a:r>
            <a:r>
              <a:rPr lang="en-US" altLang="zh-CN" i="1"/>
              <a:t>P</a:t>
            </a:r>
            <a:r>
              <a:rPr lang="en-US" altLang="zh-CN" baseline="-25000"/>
              <a:t>0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baseline="-25000"/>
              <a:t>0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 baseline="-25000"/>
              <a:t>0</a:t>
            </a:r>
            <a:r>
              <a:rPr lang="en-US" altLang="zh-CN"/>
              <a:t>) </a:t>
            </a:r>
            <a:r>
              <a:rPr lang="zh-CN" altLang="en-US"/>
              <a:t>处不连续, 则称 </a:t>
            </a:r>
            <a:r>
              <a:rPr lang="en-US" altLang="zh-CN" i="1"/>
              <a:t>P</a:t>
            </a:r>
            <a:r>
              <a:rPr lang="en-US" altLang="zh-CN" baseline="-25000"/>
              <a:t>0 </a:t>
            </a:r>
            <a:r>
              <a:rPr lang="zh-CN" altLang="en-US"/>
              <a:t>为</a:t>
            </a:r>
          </a:p>
          <a:p>
            <a:pPr>
              <a:lnSpc>
                <a:spcPct val="120000"/>
              </a:lnSpc>
            </a:pP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</a:t>
            </a:r>
            <a:r>
              <a:rPr lang="zh-CN" altLang="en-US"/>
              <a:t>的</a:t>
            </a:r>
            <a:r>
              <a:rPr lang="zh-CN" altLang="en-US">
                <a:solidFill>
                  <a:schemeClr val="tx2"/>
                </a:solidFill>
              </a:rPr>
              <a:t>间断点</a:t>
            </a:r>
            <a:r>
              <a:rPr lang="zh-CN" altLang="en-US"/>
              <a:t>.</a:t>
            </a:r>
            <a:r>
              <a:rPr lang="zh-CN" altLang="en-US" baseline="-250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1" grpId="0" autoUpdateAnimBg="0"/>
      <p:bldP spid="27663" grpId="0" autoUpdateAnimBg="0"/>
      <p:bldP spid="27664" grpId="0" autoUpdateAnimBg="0"/>
      <p:bldP spid="27665" grpId="0" autoUpdateAnimBg="0"/>
      <p:bldP spid="2766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914400" y="304800"/>
          <a:ext cx="7537450" cy="226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3" imgW="3149280" imgH="977760" progId="Equation.3">
                  <p:embed/>
                </p:oleObj>
              </mc:Choice>
              <mc:Fallback>
                <p:oleObj name="Equation" r:id="rId3" imgW="3149280" imgH="9777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4800"/>
                        <a:ext cx="7537450" cy="2265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838200"/>
            <a:ext cx="9144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4</a:t>
            </a:r>
            <a:r>
              <a:rPr lang="zh-CN" altLang="en-US" sz="2800" b="1" smtClean="0">
                <a:ea typeface="楷体_GB2312" pitchFamily="49" charset="-122"/>
              </a:rPr>
              <a:t>.</a:t>
            </a:r>
            <a:r>
              <a:rPr lang="zh-CN" altLang="en-US" sz="3200" b="1" smtClean="0">
                <a:ea typeface="楷体_GB2312" pitchFamily="49" charset="-122"/>
              </a:rPr>
              <a:t> </a:t>
            </a:r>
            <a:endParaRPr lang="zh-CN" altLang="en-US" smtClean="0"/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365125" y="286385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解：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1279525" y="2894013"/>
            <a:ext cx="6824663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由前例知，函数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 </a:t>
            </a:r>
            <a:r>
              <a:rPr lang="zh-CN" altLang="en-US"/>
              <a:t>在点 (0, 0)处极限不</a:t>
            </a:r>
          </a:p>
          <a:p>
            <a:pPr>
              <a:lnSpc>
                <a:spcPct val="120000"/>
              </a:lnSpc>
            </a:pPr>
            <a:r>
              <a:rPr lang="zh-CN" altLang="en-US"/>
              <a:t>存在，故它在该点处间断.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381000" y="4191000"/>
            <a:ext cx="8143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5</a:t>
            </a:r>
            <a:r>
              <a:rPr lang="zh-CN" altLang="en-US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1295400" y="4038600"/>
          <a:ext cx="67818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Equation" r:id="rId5" imgW="2857320" imgH="711000" progId="Equation.3">
                  <p:embed/>
                </p:oleObj>
              </mc:Choice>
              <mc:Fallback>
                <p:oleObj name="Equation" r:id="rId5" imgW="2857320" imgH="711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038600"/>
                        <a:ext cx="6781800" cy="168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533400" y="5791200"/>
            <a:ext cx="6402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简证：原函数在 </a:t>
            </a:r>
            <a:r>
              <a:rPr lang="en-US" altLang="zh-CN" i="1"/>
              <a:t>C </a:t>
            </a:r>
            <a:r>
              <a:rPr lang="zh-CN" altLang="en-US"/>
              <a:t>上无定义所以不连续.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autoUpdateAnimBg="0"/>
      <p:bldP spid="30726" grpId="0" autoUpdateAnimBg="0"/>
      <p:bldP spid="30727" grpId="0" autoUpdateAnimBg="0"/>
      <p:bldP spid="3073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2819400" cy="6096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一、平面点集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593725" y="1057275"/>
            <a:ext cx="2606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平面上的点 </a:t>
            </a:r>
            <a:r>
              <a:rPr lang="en-US" altLang="zh-CN" i="1"/>
              <a:t>P</a:t>
            </a: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2971800" y="1295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4022725" y="1035050"/>
            <a:ext cx="2327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二元有序数组</a:t>
            </a:r>
          </a:p>
        </p:txBody>
      </p:sp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6324600" y="1066800"/>
          <a:ext cx="9906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3" imgW="393480" imgH="203040" progId="Equation.3">
                  <p:embed/>
                </p:oleObj>
              </mc:Choice>
              <mc:Fallback>
                <p:oleObj name="Equation" r:id="rId3" imgW="39348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066800"/>
                        <a:ext cx="990600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1371600" y="1752600"/>
          <a:ext cx="36068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5" imgW="1574640" imgH="228600" progId="Equation.3">
                  <p:embed/>
                </p:oleObj>
              </mc:Choice>
              <mc:Fallback>
                <p:oleObj name="Equation" r:id="rId5" imgW="157464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52600"/>
                        <a:ext cx="36068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5029200" y="2057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5867400" y="1752600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二维平面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358775" y="2636838"/>
            <a:ext cx="853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坐标平面上具有某性质 </a:t>
            </a:r>
            <a:r>
              <a:rPr lang="en-US" altLang="zh-CN"/>
              <a:t>P </a:t>
            </a:r>
            <a:r>
              <a:rPr lang="zh-CN" altLang="en-US"/>
              <a:t>的点的集合称为</a:t>
            </a:r>
            <a:r>
              <a:rPr lang="zh-CN" altLang="en-US">
                <a:solidFill>
                  <a:srgbClr val="FFFF00"/>
                </a:solidFill>
              </a:rPr>
              <a:t>平面点集</a:t>
            </a:r>
            <a:r>
              <a:rPr lang="zh-CN" altLang="en-US"/>
              <a:t>， 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381000" y="32766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记作</a:t>
            </a:r>
          </a:p>
        </p:txBody>
      </p:sp>
      <p:graphicFrame>
        <p:nvGraphicFramePr>
          <p:cNvPr id="6156" name="Object 12"/>
          <p:cNvGraphicFramePr>
            <a:graphicFrameLocks noChangeAspect="1"/>
          </p:cNvGraphicFramePr>
          <p:nvPr/>
        </p:nvGraphicFramePr>
        <p:xfrm>
          <a:off x="1295400" y="3276600"/>
          <a:ext cx="519906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7" imgW="2108160" imgH="228600" progId="Equation.3">
                  <p:embed/>
                </p:oleObj>
              </mc:Choice>
              <mc:Fallback>
                <p:oleObj name="Equation" r:id="rId7" imgW="210816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276600"/>
                        <a:ext cx="5199063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457200" y="3962400"/>
            <a:ext cx="83581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如， 以原点为中心，</a:t>
            </a:r>
            <a:r>
              <a:rPr lang="en-US" altLang="zh-CN" i="1"/>
              <a:t>r</a:t>
            </a:r>
            <a:r>
              <a:rPr lang="en-US" altLang="zh-CN"/>
              <a:t> </a:t>
            </a:r>
            <a:r>
              <a:rPr lang="zh-CN" altLang="en-US"/>
              <a:t>为半径的圆内所有点的集合是</a:t>
            </a:r>
          </a:p>
        </p:txBody>
      </p:sp>
      <p:graphicFrame>
        <p:nvGraphicFramePr>
          <p:cNvPr id="6158" name="Object 14"/>
          <p:cNvGraphicFramePr>
            <a:graphicFrameLocks noChangeAspect="1"/>
          </p:cNvGraphicFramePr>
          <p:nvPr/>
        </p:nvGraphicFramePr>
        <p:xfrm>
          <a:off x="533400" y="4648200"/>
          <a:ext cx="43434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9" imgW="1765080" imgH="228600" progId="Equation.3">
                  <p:embed/>
                </p:oleObj>
              </mc:Choice>
              <mc:Fallback>
                <p:oleObj name="Equation" r:id="rId9" imgW="1765080" imgH="228600" progId="Equation.3">
                  <p:embed/>
                  <p:pic>
                    <p:nvPicPr>
                      <p:cNvPr id="0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648200"/>
                        <a:ext cx="4343400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4953000" y="464820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或</a:t>
            </a:r>
          </a:p>
        </p:txBody>
      </p:sp>
      <p:graphicFrame>
        <p:nvGraphicFramePr>
          <p:cNvPr id="6160" name="Object 16"/>
          <p:cNvGraphicFramePr>
            <a:graphicFrameLocks noChangeAspect="1"/>
          </p:cNvGraphicFramePr>
          <p:nvPr/>
        </p:nvGraphicFramePr>
        <p:xfrm>
          <a:off x="5638800" y="4648200"/>
          <a:ext cx="298608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11" imgW="1269720" imgH="241200" progId="Equation.3">
                  <p:embed/>
                </p:oleObj>
              </mc:Choice>
              <mc:Fallback>
                <p:oleObj name="Equation" r:id="rId11" imgW="1269720" imgH="241200" progId="Equation.3">
                  <p:embed/>
                  <p:pic>
                    <p:nvPicPr>
                      <p:cNvPr id="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648200"/>
                        <a:ext cx="2986088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381000" y="5562600"/>
            <a:ext cx="2057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3200">
                <a:solidFill>
                  <a:schemeClr val="tx2"/>
                </a:solidFill>
              </a:rPr>
              <a:t>几个概念: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utoUpdateAnimBg="0"/>
      <p:bldP spid="6148" grpId="0" animBg="1"/>
      <p:bldP spid="6149" grpId="0" autoUpdateAnimBg="0"/>
      <p:bldP spid="6152" grpId="0" animBg="1"/>
      <p:bldP spid="6153" grpId="0" autoUpdateAnimBg="0"/>
      <p:bldP spid="6154" grpId="0" autoUpdateAnimBg="0"/>
      <p:bldP spid="6155" grpId="0" autoUpdateAnimBg="0"/>
      <p:bldP spid="6157" grpId="0" autoUpdateAnimBg="0"/>
      <p:bldP spid="6159" grpId="0" autoUpdateAnimBg="0"/>
      <p:bldP spid="616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04800"/>
            <a:ext cx="38862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多元初等函数的连续性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04800" y="4038600"/>
            <a:ext cx="85344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一切多元初等函数在其定义域内是连续的.   即对初等</a:t>
            </a:r>
          </a:p>
          <a:p>
            <a:pPr>
              <a:lnSpc>
                <a:spcPct val="120000"/>
              </a:lnSpc>
            </a:pPr>
            <a:r>
              <a:rPr lang="zh-CN" altLang="en-US"/>
              <a:t>函数 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)，</a:t>
            </a:r>
            <a:r>
              <a:rPr lang="zh-CN" altLang="en-US"/>
              <a:t>在其定义域内的任一 点 </a:t>
            </a:r>
            <a:r>
              <a:rPr lang="en-US" altLang="zh-CN" i="1"/>
              <a:t>P</a:t>
            </a:r>
            <a:r>
              <a:rPr lang="en-US" altLang="zh-CN" baseline="-25000"/>
              <a:t>0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baseline="-25000"/>
              <a:t>0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 baseline="-25000"/>
              <a:t>0</a:t>
            </a:r>
            <a:r>
              <a:rPr lang="en-US" altLang="zh-CN"/>
              <a:t>) </a:t>
            </a:r>
            <a:r>
              <a:rPr lang="zh-CN" altLang="en-US"/>
              <a:t>处有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81000" y="838200"/>
            <a:ext cx="7951788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       </a:t>
            </a:r>
            <a:r>
              <a:rPr lang="zh-CN" altLang="en-US">
                <a:solidFill>
                  <a:schemeClr val="tx2"/>
                </a:solidFill>
              </a:rPr>
              <a:t>多元初等函数</a:t>
            </a:r>
            <a:r>
              <a:rPr lang="zh-CN" altLang="en-US"/>
              <a:t>是指可以用一个式子表示的多元</a:t>
            </a:r>
          </a:p>
          <a:p>
            <a:pPr>
              <a:lnSpc>
                <a:spcPct val="120000"/>
              </a:lnSpc>
            </a:pPr>
            <a:r>
              <a:rPr lang="zh-CN" altLang="en-US"/>
              <a:t>函数.  这个式子是由常数及具有不同自变量的一元</a:t>
            </a:r>
          </a:p>
          <a:p>
            <a:pPr>
              <a:lnSpc>
                <a:spcPct val="120000"/>
              </a:lnSpc>
            </a:pPr>
            <a:r>
              <a:rPr lang="zh-CN" altLang="en-US"/>
              <a:t>基本初等函数经过有限次的四则运算和复合运算</a:t>
            </a:r>
          </a:p>
          <a:p>
            <a:pPr>
              <a:lnSpc>
                <a:spcPct val="120000"/>
              </a:lnSpc>
            </a:pPr>
            <a:r>
              <a:rPr lang="zh-CN" altLang="en-US"/>
              <a:t>而得到的.   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609600" y="31242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如，</a:t>
            </a:r>
          </a:p>
        </p:txBody>
      </p:sp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1616075" y="2819400"/>
          <a:ext cx="6062663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3" imgW="2323800" imgH="457200" progId="Equation.3">
                  <p:embed/>
                </p:oleObj>
              </mc:Choice>
              <mc:Fallback>
                <p:oleObj name="Equation" r:id="rId3" imgW="23238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2819400"/>
                        <a:ext cx="6062663" cy="1192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381000" y="5486400"/>
          <a:ext cx="81915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5" imgW="3390840" imgH="291960" progId="Equation.3">
                  <p:embed/>
                </p:oleObj>
              </mc:Choice>
              <mc:Fallback>
                <p:oleObj name="Equation" r:id="rId5" imgW="3390840" imgH="2919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486400"/>
                        <a:ext cx="8191500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utoUpdateAnimBg="0"/>
      <p:bldP spid="31748" grpId="0" autoUpdateAnimBg="0"/>
      <p:bldP spid="3174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457200"/>
            <a:ext cx="9906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6</a:t>
            </a:r>
            <a:r>
              <a:rPr lang="zh-CN" altLang="en-US" sz="2800" b="1" smtClean="0">
                <a:ea typeface="楷体_GB2312" pitchFamily="49" charset="-122"/>
              </a:rPr>
              <a:t>.</a:t>
            </a:r>
          </a:p>
        </p:txBody>
      </p:sp>
      <p:graphicFrame>
        <p:nvGraphicFramePr>
          <p:cNvPr id="17410" name="Object 3"/>
          <p:cNvGraphicFramePr>
            <a:graphicFrameLocks noChangeAspect="1"/>
          </p:cNvGraphicFramePr>
          <p:nvPr/>
        </p:nvGraphicFramePr>
        <p:xfrm>
          <a:off x="1524000" y="304800"/>
          <a:ext cx="27432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Equation" r:id="rId3" imgW="1193760" imgH="431640" progId="Equation.3">
                  <p:embed/>
                </p:oleObj>
              </mc:Choice>
              <mc:Fallback>
                <p:oleObj name="Equation" r:id="rId3" imgW="119376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04800"/>
                        <a:ext cx="2743200" cy="992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609600" y="12954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解：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371600" y="1371600"/>
            <a:ext cx="5184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显然原函数是二元初等函数，故</a:t>
            </a:r>
          </a:p>
        </p:txBody>
      </p:sp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1447800" y="1981200"/>
          <a:ext cx="2509838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name="Equation" r:id="rId5" imgW="1091880" imgH="431640" progId="Equation.3">
                  <p:embed/>
                </p:oleObj>
              </mc:Choice>
              <mc:Fallback>
                <p:oleObj name="Equation" r:id="rId5" imgW="109188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981200"/>
                        <a:ext cx="2509838" cy="992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4038600" y="1981200"/>
          <a:ext cx="15367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Equation" r:id="rId7" imgW="634680" imgH="406080" progId="Equation.3">
                  <p:embed/>
                </p:oleObj>
              </mc:Choice>
              <mc:Fallback>
                <p:oleObj name="Equation" r:id="rId7" imgW="63468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981200"/>
                        <a:ext cx="1536700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9"/>
          <p:cNvGraphicFramePr>
            <a:graphicFrameLocks noChangeAspect="1"/>
          </p:cNvGraphicFramePr>
          <p:nvPr/>
        </p:nvGraphicFramePr>
        <p:xfrm>
          <a:off x="1403350" y="3141663"/>
          <a:ext cx="3925888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公式" r:id="rId9" imgW="1650960" imgH="469800" progId="Equation.3">
                  <p:embed/>
                </p:oleObj>
              </mc:Choice>
              <mc:Fallback>
                <p:oleObj name="公式" r:id="rId9" imgW="1650960" imgH="469800" progId="Equation.3">
                  <p:embed/>
                  <p:pic>
                    <p:nvPicPr>
                      <p:cNvPr id="0" name="Object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141663"/>
                        <a:ext cx="3925888" cy="1116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609600" y="44196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解:</a:t>
            </a:r>
          </a:p>
        </p:txBody>
      </p:sp>
      <p:graphicFrame>
        <p:nvGraphicFramePr>
          <p:cNvPr id="32779" name="Object 11"/>
          <p:cNvGraphicFramePr>
            <a:graphicFrameLocks noChangeAspect="1"/>
          </p:cNvGraphicFramePr>
          <p:nvPr/>
        </p:nvGraphicFramePr>
        <p:xfrm>
          <a:off x="1403350" y="4291013"/>
          <a:ext cx="475297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公式" r:id="rId11" imgW="2006280" imgH="457200" progId="Equation.3">
                  <p:embed/>
                </p:oleObj>
              </mc:Choice>
              <mc:Fallback>
                <p:oleObj name="公式" r:id="rId11" imgW="2006280" imgH="457200" progId="Equation.3">
                  <p:embed/>
                  <p:pic>
                    <p:nvPicPr>
                      <p:cNvPr id="0" name="Object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291013"/>
                        <a:ext cx="4752975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0" name="Object 12"/>
          <p:cNvGraphicFramePr>
            <a:graphicFrameLocks noChangeAspect="1"/>
          </p:cNvGraphicFramePr>
          <p:nvPr/>
        </p:nvGraphicFramePr>
        <p:xfrm>
          <a:off x="2124075" y="5373688"/>
          <a:ext cx="3671888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公式" r:id="rId13" imgW="1473120" imgH="457200" progId="Equation.3">
                  <p:embed/>
                </p:oleObj>
              </mc:Choice>
              <mc:Fallback>
                <p:oleObj name="公式" r:id="rId13" imgW="1473120" imgH="457200" progId="Equation.3">
                  <p:embed/>
                  <p:pic>
                    <p:nvPicPr>
                      <p:cNvPr id="0" name="Object 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373688"/>
                        <a:ext cx="3671888" cy="113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1" name="Object 13"/>
          <p:cNvGraphicFramePr>
            <a:graphicFrameLocks noChangeAspect="1"/>
          </p:cNvGraphicFramePr>
          <p:nvPr/>
        </p:nvGraphicFramePr>
        <p:xfrm>
          <a:off x="5867400" y="5373688"/>
          <a:ext cx="69056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4" name="Equation" r:id="rId15" imgW="279360" imgH="406080" progId="Equation.3">
                  <p:embed/>
                </p:oleObj>
              </mc:Choice>
              <mc:Fallback>
                <p:oleObj name="Equation" r:id="rId15" imgW="279360" imgH="406080" progId="Equation.3">
                  <p:embed/>
                  <p:pic>
                    <p:nvPicPr>
                      <p:cNvPr id="0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373688"/>
                        <a:ext cx="690563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2" name="Rectangle 14"/>
          <p:cNvSpPr>
            <a:spLocks noChangeArrowheads="1"/>
          </p:cNvSpPr>
          <p:nvPr/>
        </p:nvSpPr>
        <p:spPr bwMode="auto">
          <a:xfrm>
            <a:off x="609600" y="3429000"/>
            <a:ext cx="8143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7</a:t>
            </a:r>
            <a:r>
              <a:rPr lang="zh-CN" altLang="en-US">
                <a:solidFill>
                  <a:schemeClr val="tx2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utoUpdateAnimBg="0"/>
      <p:bldP spid="32773" grpId="0" autoUpdateAnimBg="0"/>
      <p:bldP spid="32778" grpId="0" autoUpdateAnimBg="0"/>
      <p:bldP spid="3278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57150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有界闭区域上连续多元函数的性质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457200" y="1828800"/>
            <a:ext cx="8197850" cy="9461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性质</a:t>
            </a:r>
            <a:r>
              <a:rPr lang="zh-CN" altLang="en-US">
                <a:ea typeface="黑体" pitchFamily="2" charset="-122"/>
              </a:rPr>
              <a:t>1　</a:t>
            </a:r>
            <a:r>
              <a:rPr lang="zh-CN" altLang="en-US"/>
              <a:t>有界闭区域 </a:t>
            </a:r>
            <a:r>
              <a:rPr lang="en-US" altLang="zh-CN" i="1">
                <a:ea typeface="黑体" pitchFamily="2" charset="-122"/>
              </a:rPr>
              <a:t>D </a:t>
            </a:r>
            <a:r>
              <a:rPr lang="zh-CN" altLang="en-US"/>
              <a:t>上的多元连续函数必定在</a:t>
            </a:r>
            <a:r>
              <a:rPr lang="en-US" altLang="zh-CN" i="1">
                <a:ea typeface="黑体" pitchFamily="2" charset="-122"/>
              </a:rPr>
              <a:t>D</a:t>
            </a:r>
            <a:r>
              <a:rPr lang="zh-CN" altLang="en-US"/>
              <a:t>上</a:t>
            </a:r>
          </a:p>
          <a:p>
            <a:r>
              <a:rPr lang="zh-CN" altLang="en-US">
                <a:ea typeface="黑体" pitchFamily="2" charset="-122"/>
              </a:rPr>
              <a:t>              </a:t>
            </a:r>
            <a:r>
              <a:rPr lang="zh-CN" altLang="en-US"/>
              <a:t>有界，且能取到它的最大值和最小值.</a:t>
            </a:r>
            <a:r>
              <a:rPr lang="zh-CN" altLang="en-US">
                <a:ea typeface="黑体" pitchFamily="2" charset="-122"/>
              </a:rPr>
              <a:t> 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457200" y="3962400"/>
            <a:ext cx="7940675" cy="9461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性质</a:t>
            </a:r>
            <a:r>
              <a:rPr lang="zh-CN" altLang="en-US">
                <a:ea typeface="黑体" pitchFamily="2" charset="-122"/>
              </a:rPr>
              <a:t>2　</a:t>
            </a:r>
            <a:r>
              <a:rPr lang="zh-CN" altLang="en-US"/>
              <a:t>有界闭区域 </a:t>
            </a:r>
            <a:r>
              <a:rPr lang="en-US" altLang="zh-CN" i="1">
                <a:ea typeface="黑体" pitchFamily="2" charset="-122"/>
              </a:rPr>
              <a:t>D </a:t>
            </a:r>
            <a:r>
              <a:rPr lang="zh-CN" altLang="en-US"/>
              <a:t>上的多元连续函数必取得介</a:t>
            </a:r>
          </a:p>
          <a:p>
            <a:r>
              <a:rPr lang="zh-CN" altLang="en-US">
                <a:ea typeface="黑体" pitchFamily="2" charset="-122"/>
              </a:rPr>
              <a:t>              </a:t>
            </a:r>
            <a:r>
              <a:rPr lang="zh-CN" altLang="en-US"/>
              <a:t>于最大值和最小值之间的任何值</a:t>
            </a:r>
            <a:r>
              <a:rPr lang="zh-CN" altLang="en-US">
                <a:ea typeface="黑体" pitchFamily="2" charset="-122"/>
              </a:rPr>
              <a:t>.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2057400" y="2819400"/>
            <a:ext cx="4886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FFFF"/>
                </a:solidFill>
              </a:rPr>
              <a:t>( 有界性与最大值最小值定理 )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2209800" y="4953000"/>
            <a:ext cx="2301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FFFF"/>
                </a:solidFill>
              </a:rPr>
              <a:t>( 介值定理 )</a:t>
            </a:r>
            <a:endParaRPr lang="en-US" altLang="zh-CN">
              <a:solidFill>
                <a:srgbClr val="00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utoUpdateAnimBg="0"/>
      <p:bldP spid="33797" grpId="0" autoUpdateAnimBg="0"/>
      <p:bldP spid="33798" grpId="0" autoUpdateAnimBg="0"/>
      <p:bldP spid="3379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609600"/>
            <a:ext cx="1447800" cy="6096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FF9900"/>
                </a:solidFill>
                <a:ea typeface="楷体_GB2312" pitchFamily="49" charset="-122"/>
              </a:rPr>
              <a:t>小结</a:t>
            </a:r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609600" y="1752600"/>
            <a:ext cx="4914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1.  多元函数的概念（定义域）</a:t>
            </a:r>
            <a:endParaRPr lang="en-US" altLang="zh-CN"/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609600" y="2971800"/>
            <a:ext cx="7415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2.  多元函数的极限（以</a:t>
            </a:r>
            <a:r>
              <a:rPr lang="zh-CN" altLang="en-US">
                <a:solidFill>
                  <a:srgbClr val="00FFFF"/>
                </a:solidFill>
              </a:rPr>
              <a:t>任意方式</a:t>
            </a:r>
            <a:r>
              <a:rPr lang="zh-CN" altLang="en-US"/>
              <a:t>趋于固定值</a:t>
            </a:r>
            <a:r>
              <a:rPr lang="en-US" altLang="zh-CN"/>
              <a:t>）</a:t>
            </a:r>
          </a:p>
        </p:txBody>
      </p:sp>
      <p:sp>
        <p:nvSpPr>
          <p:cNvPr id="32773" name="Text Box 6"/>
          <p:cNvSpPr txBox="1">
            <a:spLocks noChangeArrowheads="1"/>
          </p:cNvSpPr>
          <p:nvPr/>
        </p:nvSpPr>
        <p:spPr bwMode="auto">
          <a:xfrm>
            <a:off x="609600" y="4114800"/>
            <a:ext cx="7058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3.  多元函数的连续性（以极限存在为前提）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95600" y="457200"/>
            <a:ext cx="2667000" cy="6858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FF9900"/>
                </a:solidFill>
                <a:ea typeface="楷体_GB2312" pitchFamily="49" charset="-122"/>
              </a:rPr>
              <a:t>课堂练习</a:t>
            </a:r>
          </a:p>
        </p:txBody>
      </p:sp>
      <p:sp>
        <p:nvSpPr>
          <p:cNvPr id="18440" name="Rectangle 5"/>
          <p:cNvSpPr>
            <a:spLocks noChangeArrowheads="1"/>
          </p:cNvSpPr>
          <p:nvPr/>
        </p:nvSpPr>
        <p:spPr bwMode="auto">
          <a:xfrm>
            <a:off x="609600" y="1447800"/>
            <a:ext cx="403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1.</a:t>
            </a:r>
            <a:r>
              <a:rPr lang="zh-CN" altLang="en-US"/>
              <a:t>  求下列函数的定义域. </a:t>
            </a: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304800" y="2209800"/>
          <a:ext cx="3657600" cy="303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Equation" r:id="rId3" imgW="1511280" imgH="1257120" progId="Equation.3">
                  <p:embed/>
                </p:oleObj>
              </mc:Choice>
              <mc:Fallback>
                <p:oleObj name="Equation" r:id="rId3" imgW="1511280" imgH="1257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09800"/>
                        <a:ext cx="3657600" cy="303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4191000" y="2293938"/>
          <a:ext cx="49530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Equation" r:id="rId5" imgW="2145960" imgH="482400" progId="Equation.3">
                  <p:embed/>
                </p:oleObj>
              </mc:Choice>
              <mc:Fallback>
                <p:oleObj name="Equation" r:id="rId5" imgW="214596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293938"/>
                        <a:ext cx="4953000" cy="111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9"/>
          <p:cNvGraphicFramePr>
            <a:graphicFrameLocks noChangeAspect="1"/>
          </p:cNvGraphicFramePr>
          <p:nvPr/>
        </p:nvGraphicFramePr>
        <p:xfrm>
          <a:off x="3962400" y="3657600"/>
          <a:ext cx="45720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Equation" r:id="rId7" imgW="1942920" imgH="253800" progId="Equation.3">
                  <p:embed/>
                </p:oleObj>
              </mc:Choice>
              <mc:Fallback>
                <p:oleObj name="Equation" r:id="rId7" imgW="1942920" imgH="253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657600"/>
                        <a:ext cx="4572000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10"/>
          <p:cNvGraphicFramePr>
            <a:graphicFrameLocks noChangeAspect="1"/>
          </p:cNvGraphicFramePr>
          <p:nvPr/>
        </p:nvGraphicFramePr>
        <p:xfrm>
          <a:off x="3429000" y="4343400"/>
          <a:ext cx="37338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公式" r:id="rId9" imgW="1536480" imgH="406080" progId="Equation.3">
                  <p:embed/>
                </p:oleObj>
              </mc:Choice>
              <mc:Fallback>
                <p:oleObj name="公式" r:id="rId9" imgW="1536480" imgH="406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343400"/>
                        <a:ext cx="3733800" cy="985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Object 11"/>
          <p:cNvGraphicFramePr>
            <a:graphicFrameLocks noChangeAspect="1"/>
          </p:cNvGraphicFramePr>
          <p:nvPr/>
        </p:nvGraphicFramePr>
        <p:xfrm>
          <a:off x="3857625" y="5357813"/>
          <a:ext cx="43434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公式" r:id="rId11" imgW="1866600" imgH="241200" progId="Equation.3">
                  <p:embed/>
                </p:oleObj>
              </mc:Choice>
              <mc:Fallback>
                <p:oleObj name="公式" r:id="rId11" imgW="1866600" imgH="241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5357813"/>
                        <a:ext cx="4343400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685800" cy="4572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2.</a:t>
            </a:r>
          </a:p>
        </p:txBody>
      </p:sp>
      <p:graphicFrame>
        <p:nvGraphicFramePr>
          <p:cNvPr id="19458" name="Object 5"/>
          <p:cNvGraphicFramePr>
            <a:graphicFrameLocks noChangeAspect="1"/>
          </p:cNvGraphicFramePr>
          <p:nvPr/>
        </p:nvGraphicFramePr>
        <p:xfrm>
          <a:off x="1143000" y="392113"/>
          <a:ext cx="51054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Equation" r:id="rId4" imgW="2031840" imgH="457200" progId="Equation.3">
                  <p:embed/>
                </p:oleObj>
              </mc:Choice>
              <mc:Fallback>
                <p:oleObj name="Equation" r:id="rId4" imgW="203184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92113"/>
                        <a:ext cx="5105400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593725" y="1743075"/>
            <a:ext cx="987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解： 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1447800" y="1752600"/>
            <a:ext cx="3041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原函数的定义域为</a:t>
            </a:r>
          </a:p>
        </p:txBody>
      </p:sp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4419600" y="1752600"/>
          <a:ext cx="36576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Equation" r:id="rId6" imgW="1498320" imgH="241200" progId="Equation.3">
                  <p:embed/>
                </p:oleObj>
              </mc:Choice>
              <mc:Fallback>
                <p:oleObj name="Equation" r:id="rId6" imgW="149832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752600"/>
                        <a:ext cx="3657600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974725" y="2581275"/>
            <a:ext cx="6165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且在 定义域内原函数是多元初等函数 .</a:t>
            </a: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822325" y="3400425"/>
            <a:ext cx="7685088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由初等函数的连续性知原函数在定义域内连续，</a:t>
            </a:r>
          </a:p>
          <a:p>
            <a:pPr>
              <a:lnSpc>
                <a:spcPct val="120000"/>
              </a:lnSpc>
            </a:pPr>
            <a:r>
              <a:rPr lang="zh-CN" altLang="en-US"/>
              <a:t>所以原函数的间断点集就是 </a:t>
            </a:r>
            <a:r>
              <a:rPr lang="en-US" altLang="zh-CN" i="1"/>
              <a:t> </a:t>
            </a:r>
            <a:endParaRPr lang="en-US" altLang="zh-CN"/>
          </a:p>
        </p:txBody>
      </p:sp>
      <p:graphicFrame>
        <p:nvGraphicFramePr>
          <p:cNvPr id="36876" name="Object 12"/>
          <p:cNvGraphicFramePr>
            <a:graphicFrameLocks noChangeAspect="1"/>
          </p:cNvGraphicFramePr>
          <p:nvPr/>
        </p:nvGraphicFramePr>
        <p:xfrm>
          <a:off x="2209800" y="4648200"/>
          <a:ext cx="36893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Equation" r:id="rId8" imgW="1511280" imgH="241200" progId="Equation.3">
                  <p:embed/>
                </p:oleObj>
              </mc:Choice>
              <mc:Fallback>
                <p:oleObj name="Equation" r:id="rId8" imgW="1511280" imgH="241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648200"/>
                        <a:ext cx="3689350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Text Box 13"/>
          <p:cNvSpPr txBox="1">
            <a:spLocks noChangeArrowheads="1"/>
          </p:cNvSpPr>
          <p:nvPr/>
        </p:nvSpPr>
        <p:spPr bwMode="auto">
          <a:xfrm>
            <a:off x="6280150" y="590550"/>
            <a:ext cx="15055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FFFF"/>
                </a:solidFill>
              </a:rPr>
              <a:t>(</a:t>
            </a:r>
            <a:r>
              <a:rPr lang="en-US" altLang="zh-CN" dirty="0" smtClean="0">
                <a:solidFill>
                  <a:srgbClr val="00FFFF"/>
                </a:solidFill>
              </a:rPr>
              <a:t>P</a:t>
            </a:r>
            <a:r>
              <a:rPr lang="en-US" altLang="zh-CN" sz="1800" dirty="0" smtClean="0">
                <a:solidFill>
                  <a:srgbClr val="00FFFF"/>
                </a:solidFill>
              </a:rPr>
              <a:t>65</a:t>
            </a:r>
            <a:r>
              <a:rPr lang="en-US" altLang="zh-CN" dirty="0" smtClean="0">
                <a:solidFill>
                  <a:srgbClr val="00FFFF"/>
                </a:solidFill>
              </a:rPr>
              <a:t> </a:t>
            </a:r>
            <a:r>
              <a:rPr lang="zh-CN" altLang="en-US" dirty="0">
                <a:solidFill>
                  <a:srgbClr val="00FFFF"/>
                </a:solidFill>
              </a:rPr>
              <a:t>题</a:t>
            </a:r>
            <a:r>
              <a:rPr lang="en-US" altLang="zh-CN" dirty="0">
                <a:solidFill>
                  <a:srgbClr val="00FFFF"/>
                </a:solidFill>
              </a:rPr>
              <a:t>8)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1" grpId="0" autoUpdateAnimBg="0"/>
      <p:bldP spid="36872" grpId="0" autoUpdateAnimBg="0"/>
      <p:bldP spid="36874" grpId="0" autoUpdateAnimBg="0"/>
      <p:bldP spid="3687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1331913" y="404813"/>
          <a:ext cx="440690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公式" r:id="rId3" imgW="1930320" imgH="469800" progId="Equation.3">
                  <p:embed/>
                </p:oleObj>
              </mc:Choice>
              <mc:Fallback>
                <p:oleObj name="公式" r:id="rId3" imgW="1930320" imgH="46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04813"/>
                        <a:ext cx="4406900" cy="1077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746125" y="2047875"/>
            <a:ext cx="749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解: 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547813" y="2060575"/>
            <a:ext cx="1339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原极限 </a:t>
            </a:r>
          </a:p>
        </p:txBody>
      </p:sp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2771775" y="1773238"/>
          <a:ext cx="4087813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公式" r:id="rId5" imgW="1790640" imgH="495000" progId="Equation.3">
                  <p:embed/>
                </p:oleObj>
              </mc:Choice>
              <mc:Fallback>
                <p:oleObj name="公式" r:id="rId5" imgW="1790640" imgH="495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773238"/>
                        <a:ext cx="4087813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2843213" y="3068638"/>
          <a:ext cx="3530600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公式" r:id="rId7" imgW="1523880" imgH="457200" progId="Equation.3">
                  <p:embed/>
                </p:oleObj>
              </mc:Choice>
              <mc:Fallback>
                <p:oleObj name="公式" r:id="rId7" imgW="152388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068638"/>
                        <a:ext cx="3530600" cy="1058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3124200" y="4343400"/>
          <a:ext cx="9286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Equation" r:id="rId9" imgW="380880" imgH="406080" progId="Equation.3">
                  <p:embed/>
                </p:oleObj>
              </mc:Choice>
              <mc:Fallback>
                <p:oleObj name="Equation" r:id="rId9" imgW="38088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343400"/>
                        <a:ext cx="928688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685800"/>
            <a:ext cx="685800" cy="4572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3.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autoUpdateAnimBg="0"/>
      <p:bldP spid="4198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457200"/>
            <a:ext cx="1600200" cy="7620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FF9900"/>
                </a:solidFill>
                <a:ea typeface="楷体_GB2312" pitchFamily="49" charset="-122"/>
              </a:rPr>
              <a:t>作业</a:t>
            </a: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428625" y="2071688"/>
            <a:ext cx="79248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800" dirty="0" smtClean="0"/>
              <a:t>P</a:t>
            </a:r>
            <a:r>
              <a:rPr lang="en-US" altLang="zh-CN" dirty="0" smtClean="0"/>
              <a:t>64-65               </a:t>
            </a:r>
            <a:r>
              <a:rPr lang="en-US" altLang="zh-CN" sz="4800" dirty="0"/>
              <a:t>5/</a:t>
            </a:r>
            <a:r>
              <a:rPr lang="en-US" altLang="zh-CN" dirty="0"/>
              <a:t>(4)(6)</a:t>
            </a:r>
            <a:r>
              <a:rPr lang="en-US" altLang="zh-CN" sz="4800" dirty="0"/>
              <a:t>           6/</a:t>
            </a:r>
            <a:r>
              <a:rPr lang="en-US" altLang="zh-CN" dirty="0"/>
              <a:t>(2)(4)(6)</a:t>
            </a:r>
          </a:p>
          <a:p>
            <a:r>
              <a:rPr lang="en-US" altLang="zh-CN" sz="4800" dirty="0"/>
              <a:t>         </a:t>
            </a:r>
          </a:p>
          <a:p>
            <a:r>
              <a:rPr lang="en-US" altLang="zh-CN" sz="4800" dirty="0"/>
              <a:t>                7/</a:t>
            </a:r>
            <a:r>
              <a:rPr lang="en-US" altLang="zh-CN" dirty="0"/>
              <a:t>(1)</a:t>
            </a:r>
            <a:r>
              <a:rPr lang="en-US" altLang="zh-CN" sz="4800" dirty="0"/>
              <a:t>                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3200400" cy="6096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二、</a:t>
            </a:r>
            <a:r>
              <a:rPr lang="en-US" altLang="zh-CN" sz="3200" b="1" smtClean="0">
                <a:ea typeface="楷体_GB2312" pitchFamily="49" charset="-122"/>
              </a:rPr>
              <a:t>n </a:t>
            </a:r>
            <a:r>
              <a:rPr lang="zh-CN" altLang="en-US" sz="3200" b="1" smtClean="0">
                <a:ea typeface="楷体_GB2312" pitchFamily="49" charset="-122"/>
              </a:rPr>
              <a:t>维空间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33400" y="1219200"/>
            <a:ext cx="1524000" cy="955675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 R</a:t>
            </a:r>
            <a:r>
              <a:rPr lang="en-US" altLang="zh-CN" sz="2400" baseline="44000"/>
              <a:t>n</a:t>
            </a:r>
            <a:r>
              <a:rPr lang="zh-CN" altLang="en-US"/>
              <a:t>中的</a:t>
            </a:r>
          </a:p>
          <a:p>
            <a:r>
              <a:rPr lang="zh-CN" altLang="en-US"/>
              <a:t> 一个点</a:t>
            </a:r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>
            <a:off x="2286000" y="1676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3352800" y="1219200"/>
            <a:ext cx="1284288" cy="955675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一个 </a:t>
            </a:r>
            <a:r>
              <a:rPr lang="en-US" altLang="zh-CN"/>
              <a:t>n </a:t>
            </a:r>
          </a:p>
          <a:p>
            <a:r>
              <a:rPr lang="zh-CN" altLang="en-US"/>
              <a:t>维向量</a:t>
            </a:r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>
            <a:off x="4876800" y="16764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5867400" y="1241425"/>
            <a:ext cx="1622425" cy="955675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一个</a:t>
            </a:r>
            <a:r>
              <a:rPr lang="en-US" altLang="zh-CN"/>
              <a:t>n </a:t>
            </a:r>
            <a:r>
              <a:rPr lang="zh-CN" altLang="en-US"/>
              <a:t>元</a:t>
            </a:r>
          </a:p>
          <a:p>
            <a:r>
              <a:rPr lang="zh-CN" altLang="en-US"/>
              <a:t>有序数组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685800" y="251460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  点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endParaRPr lang="en-US" altLang="zh-CN" i="1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1752600" y="2743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5715000" y="2743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5067" name="Object 11"/>
          <p:cNvGraphicFramePr>
            <a:graphicFrameLocks noChangeAspect="1"/>
          </p:cNvGraphicFramePr>
          <p:nvPr/>
        </p:nvGraphicFramePr>
        <p:xfrm>
          <a:off x="2667000" y="2514600"/>
          <a:ext cx="28956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Equation" r:id="rId3" imgW="1218960" imgH="228600" progId="Equation.3">
                  <p:embed/>
                </p:oleObj>
              </mc:Choice>
              <mc:Fallback>
                <p:oleObj name="Equation" r:id="rId3" imgW="121896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514600"/>
                        <a:ext cx="28956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8" name="Object 12"/>
          <p:cNvGraphicFramePr>
            <a:graphicFrameLocks noChangeAspect="1"/>
          </p:cNvGraphicFramePr>
          <p:nvPr/>
        </p:nvGraphicFramePr>
        <p:xfrm>
          <a:off x="6629400" y="2514600"/>
          <a:ext cx="22923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name="Equation" r:id="rId5" imgW="965160" imgH="228600" progId="Equation.3">
                  <p:embed/>
                </p:oleObj>
              </mc:Choice>
              <mc:Fallback>
                <p:oleObj name="Equation" r:id="rId5" imgW="96516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514600"/>
                        <a:ext cx="229235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9" name="Object 13"/>
          <p:cNvGraphicFramePr>
            <a:graphicFrameLocks noChangeAspect="1"/>
          </p:cNvGraphicFramePr>
          <p:nvPr/>
        </p:nvGraphicFramePr>
        <p:xfrm>
          <a:off x="457200" y="3200400"/>
          <a:ext cx="81534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Equation" r:id="rId7" imgW="3454200" imgH="241200" progId="Equation.3">
                  <p:embed/>
                </p:oleObj>
              </mc:Choice>
              <mc:Fallback>
                <p:oleObj name="Equation" r:id="rId7" imgW="3454200" imgH="241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200400"/>
                        <a:ext cx="8153400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0" name="Object 14"/>
          <p:cNvGraphicFramePr>
            <a:graphicFrameLocks noChangeAspect="1"/>
          </p:cNvGraphicFramePr>
          <p:nvPr/>
        </p:nvGraphicFramePr>
        <p:xfrm>
          <a:off x="1219200" y="3733800"/>
          <a:ext cx="7010400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Equation" r:id="rId9" imgW="2908080" imgH="507960" progId="Equation.3">
                  <p:embed/>
                </p:oleObj>
              </mc:Choice>
              <mc:Fallback>
                <p:oleObj name="Equation" r:id="rId9" imgW="2908080" imgH="5079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733800"/>
                        <a:ext cx="7010400" cy="1220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1" name="Object 15"/>
          <p:cNvGraphicFramePr>
            <a:graphicFrameLocks noChangeAspect="1"/>
          </p:cNvGraphicFramePr>
          <p:nvPr/>
        </p:nvGraphicFramePr>
        <p:xfrm>
          <a:off x="457200" y="5105400"/>
          <a:ext cx="44196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Equation" r:id="rId11" imgW="1790640" imgH="228600" progId="Equation.3">
                  <p:embed/>
                </p:oleObj>
              </mc:Choice>
              <mc:Fallback>
                <p:oleObj name="Equation" r:id="rId11" imgW="179064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105400"/>
                        <a:ext cx="44196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4724400" y="5105400"/>
            <a:ext cx="3409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这样的 </a:t>
            </a:r>
            <a:r>
              <a:rPr lang="en-US" altLang="zh-CN" i="1"/>
              <a:t>x </a:t>
            </a:r>
            <a:r>
              <a:rPr lang="zh-CN" altLang="en-US"/>
              <a:t>称为</a:t>
            </a:r>
            <a:r>
              <a:rPr lang="en-US" altLang="zh-CN"/>
              <a:t>R</a:t>
            </a:r>
            <a:r>
              <a:rPr lang="en-US" altLang="zh-CN" sz="2400" baseline="44000"/>
              <a:t>n</a:t>
            </a:r>
            <a:r>
              <a:rPr lang="zh-CN" altLang="en-US"/>
              <a:t>中的</a:t>
            </a:r>
          </a:p>
        </p:txBody>
      </p:sp>
      <p:sp>
        <p:nvSpPr>
          <p:cNvPr id="45073" name="Text Box 17"/>
          <p:cNvSpPr txBox="1">
            <a:spLocks noChangeArrowheads="1"/>
          </p:cNvSpPr>
          <p:nvPr/>
        </p:nvSpPr>
        <p:spPr bwMode="auto">
          <a:xfrm>
            <a:off x="304800" y="5715000"/>
            <a:ext cx="5202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零元</a:t>
            </a:r>
            <a:r>
              <a:rPr lang="zh-CN" altLang="en-US"/>
              <a:t>, 或</a:t>
            </a:r>
            <a:r>
              <a:rPr lang="zh-CN" altLang="en-US">
                <a:solidFill>
                  <a:schemeClr val="tx2"/>
                </a:solidFill>
              </a:rPr>
              <a:t>坐标原点</a:t>
            </a:r>
            <a:r>
              <a:rPr lang="zh-CN" altLang="en-US"/>
              <a:t> 或 </a:t>
            </a:r>
            <a:r>
              <a:rPr lang="en-US" altLang="zh-CN">
                <a:solidFill>
                  <a:schemeClr val="tx2"/>
                </a:solidFill>
              </a:rPr>
              <a:t>n </a:t>
            </a:r>
            <a:r>
              <a:rPr lang="zh-CN" altLang="en-US">
                <a:solidFill>
                  <a:schemeClr val="tx2"/>
                </a:solidFill>
              </a:rPr>
              <a:t>维零向量</a:t>
            </a:r>
            <a:r>
              <a:rPr lang="zh-CN" altLang="en-US"/>
              <a:t>.</a:t>
            </a:r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>
            <a:off x="4419600" y="4038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75" name="Text Box 19"/>
          <p:cNvSpPr txBox="1">
            <a:spLocks noChangeArrowheads="1"/>
          </p:cNvSpPr>
          <p:nvPr/>
        </p:nvSpPr>
        <p:spPr bwMode="auto">
          <a:xfrm>
            <a:off x="5715000" y="3733800"/>
            <a:ext cx="1543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n </a:t>
            </a:r>
            <a:r>
              <a:rPr lang="zh-CN" altLang="en-US"/>
              <a:t>维空间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nimBg="1" autoUpdateAnimBg="0"/>
      <p:bldP spid="45060" grpId="0" animBg="1"/>
      <p:bldP spid="45061" grpId="0" animBg="1" autoUpdateAnimBg="0"/>
      <p:bldP spid="45062" grpId="0" animBg="1"/>
      <p:bldP spid="45063" grpId="0" animBg="1" autoUpdateAnimBg="0"/>
      <p:bldP spid="45064" grpId="0" autoUpdateAnimBg="0"/>
      <p:bldP spid="45065" grpId="0" animBg="1"/>
      <p:bldP spid="45066" grpId="0" animBg="1"/>
      <p:bldP spid="45072" grpId="0" autoUpdateAnimBg="0"/>
      <p:bldP spid="45073" grpId="0" autoUpdateAnimBg="0"/>
      <p:bldP spid="45074" grpId="0" animBg="1"/>
      <p:bldP spid="4507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473075" y="358775"/>
          <a:ext cx="821372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Equation" r:id="rId3" imgW="3555720" imgH="241200" progId="Equation.3">
                  <p:embed/>
                </p:oleObj>
              </mc:Choice>
              <mc:Fallback>
                <p:oleObj name="Equation" r:id="rId3" imgW="355572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358775"/>
                        <a:ext cx="8213725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1600200" y="1733550"/>
          <a:ext cx="41148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name="Equation" r:id="rId5" imgW="1726920" imgH="228600" progId="Equation.3">
                  <p:embed/>
                </p:oleObj>
              </mc:Choice>
              <mc:Fallback>
                <p:oleObj name="Equation" r:id="rId5" imgW="172692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33550"/>
                        <a:ext cx="4114800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441325" y="103505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规定</a:t>
            </a:r>
          </a:p>
        </p:txBody>
      </p:sp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1447800" y="1066800"/>
          <a:ext cx="6481763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name="Equation" r:id="rId7" imgW="2463480" imgH="228600" progId="Equation.3">
                  <p:embed/>
                </p:oleObj>
              </mc:Choice>
              <mc:Fallback>
                <p:oleObj name="Equation" r:id="rId7" imgW="24634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066800"/>
                        <a:ext cx="6481763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457200" y="2362200"/>
            <a:ext cx="8302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如此定义了加法和数乘运算的集合 </a:t>
            </a:r>
            <a:r>
              <a:rPr lang="en-US" altLang="zh-CN"/>
              <a:t>R</a:t>
            </a:r>
            <a:r>
              <a:rPr lang="en-US" altLang="zh-CN" sz="2400" baseline="44000"/>
              <a:t>n </a:t>
            </a:r>
            <a:r>
              <a:rPr lang="zh-CN" altLang="en-US"/>
              <a:t>称为 </a:t>
            </a:r>
            <a:r>
              <a:rPr lang="en-US" altLang="zh-CN">
                <a:solidFill>
                  <a:schemeClr val="tx2"/>
                </a:solidFill>
              </a:rPr>
              <a:t>n </a:t>
            </a:r>
            <a:r>
              <a:rPr lang="zh-CN" altLang="en-US">
                <a:solidFill>
                  <a:schemeClr val="tx2"/>
                </a:solidFill>
              </a:rPr>
              <a:t>维空间</a:t>
            </a:r>
            <a:r>
              <a:rPr lang="zh-CN" altLang="en-US"/>
              <a:t>.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457200" y="2971800"/>
            <a:ext cx="3732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定义 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 </a:t>
            </a:r>
            <a:r>
              <a:rPr lang="zh-CN" altLang="en-US"/>
              <a:t>两点间距离为</a:t>
            </a:r>
          </a:p>
        </p:txBody>
      </p:sp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762000" y="3505200"/>
          <a:ext cx="75438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7" name="Equation" r:id="rId9" imgW="3327120" imgH="291960" progId="Equation.3">
                  <p:embed/>
                </p:oleObj>
              </mc:Choice>
              <mc:Fallback>
                <p:oleObj name="Equation" r:id="rId9" imgW="3327120" imgH="2919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505200"/>
                        <a:ext cx="7543800" cy="66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381000" y="4267200"/>
            <a:ext cx="4111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定义点 </a:t>
            </a:r>
            <a:r>
              <a:rPr lang="en-US" altLang="zh-CN" i="1"/>
              <a:t>x </a:t>
            </a:r>
            <a:r>
              <a:rPr lang="zh-CN" altLang="en-US"/>
              <a:t>与原点间距离为</a:t>
            </a:r>
          </a:p>
        </p:txBody>
      </p:sp>
      <p:graphicFrame>
        <p:nvGraphicFramePr>
          <p:cNvPr id="46090" name="Object 10"/>
          <p:cNvGraphicFramePr>
            <a:graphicFrameLocks noChangeAspect="1"/>
          </p:cNvGraphicFramePr>
          <p:nvPr/>
        </p:nvGraphicFramePr>
        <p:xfrm>
          <a:off x="1524000" y="4724400"/>
          <a:ext cx="53340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8" name="Equation" r:id="rId11" imgW="2209680" imgH="291960" progId="Equation.3">
                  <p:embed/>
                </p:oleObj>
              </mc:Choice>
              <mc:Fallback>
                <p:oleObj name="Equation" r:id="rId11" imgW="2209680" imgH="2919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724400"/>
                        <a:ext cx="5334000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1" name="Object 11"/>
          <p:cNvGraphicFramePr>
            <a:graphicFrameLocks noChangeAspect="1"/>
          </p:cNvGraphicFramePr>
          <p:nvPr/>
        </p:nvGraphicFramePr>
        <p:xfrm>
          <a:off x="1219200" y="5562600"/>
          <a:ext cx="72263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9" name="公式" r:id="rId13" imgW="7226280" imgH="1054080" progId="Equation.3">
                  <p:embed/>
                </p:oleObj>
              </mc:Choice>
              <mc:Fallback>
                <p:oleObj name="公式" r:id="rId13" imgW="7226280" imgH="1054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562600"/>
                        <a:ext cx="72263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441325" y="560705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autoUpdateAnimBg="0"/>
      <p:bldP spid="46086" grpId="0" autoUpdateAnimBg="0"/>
      <p:bldP spid="46087" grpId="0" autoUpdateAnimBg="0"/>
      <p:bldP spid="46089" grpId="0" autoUpdateAnimBg="0"/>
      <p:bldP spid="4609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29" name="Object 13"/>
          <p:cNvGraphicFramePr>
            <a:graphicFrameLocks noChangeAspect="1"/>
          </p:cNvGraphicFramePr>
          <p:nvPr/>
        </p:nvGraphicFramePr>
        <p:xfrm>
          <a:off x="1066800" y="2438400"/>
          <a:ext cx="50292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3" imgW="2044440" imgH="253800" progId="Equation.3">
                  <p:embed/>
                </p:oleObj>
              </mc:Choice>
              <mc:Fallback>
                <p:oleObj name="Equation" r:id="rId3" imgW="2044440" imgH="253800" progId="Equation.3">
                  <p:embed/>
                  <p:pic>
                    <p:nvPicPr>
                      <p:cNvPr id="0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438400"/>
                        <a:ext cx="5029200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14"/>
          <p:cNvGraphicFramePr>
            <a:graphicFrameLocks noChangeAspect="1"/>
          </p:cNvGraphicFramePr>
          <p:nvPr/>
        </p:nvGraphicFramePr>
        <p:xfrm>
          <a:off x="685800" y="3048000"/>
          <a:ext cx="57150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5" imgW="2438280" imgH="342720" progId="Equation.3">
                  <p:embed/>
                </p:oleObj>
              </mc:Choice>
              <mc:Fallback>
                <p:oleObj name="Equation" r:id="rId5" imgW="2438280" imgH="342720" progId="Equation.3">
                  <p:embed/>
                  <p:pic>
                    <p:nvPicPr>
                      <p:cNvPr id="0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048000"/>
                        <a:ext cx="5715000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457200" y="685800"/>
            <a:ext cx="8305800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/>
              <a:t>  设 </a:t>
            </a:r>
            <a:r>
              <a:rPr lang="en-US" altLang="zh-CN" i="1"/>
              <a:t>P</a:t>
            </a:r>
            <a:r>
              <a:rPr lang="en-US" altLang="zh-CN" baseline="-25000"/>
              <a:t>0 </a:t>
            </a:r>
            <a:r>
              <a:rPr lang="en-US" altLang="zh-CN"/>
              <a:t>( </a:t>
            </a:r>
            <a:r>
              <a:rPr lang="en-US" altLang="zh-CN" i="1"/>
              <a:t>x</a:t>
            </a:r>
            <a:r>
              <a:rPr lang="en-US" altLang="zh-CN" baseline="-25000"/>
              <a:t>0 </a:t>
            </a:r>
            <a:r>
              <a:rPr lang="en-US" altLang="zh-CN"/>
              <a:t>,  </a:t>
            </a:r>
            <a:r>
              <a:rPr lang="en-US" altLang="zh-CN" i="1"/>
              <a:t>y</a:t>
            </a:r>
            <a:r>
              <a:rPr lang="en-US" altLang="zh-CN" baseline="-25000"/>
              <a:t>0 </a:t>
            </a:r>
            <a:r>
              <a:rPr lang="en-US" altLang="zh-CN"/>
              <a:t>) </a:t>
            </a:r>
            <a:r>
              <a:rPr lang="en-US" altLang="zh-CN">
                <a:sym typeface="Symbol" pitchFamily="18" charset="2"/>
              </a:rPr>
              <a:t> R</a:t>
            </a:r>
            <a:r>
              <a:rPr lang="en-US" altLang="zh-CN" baseline="30000">
                <a:sym typeface="Symbol" pitchFamily="18" charset="2"/>
              </a:rPr>
              <a:t>2</a:t>
            </a:r>
            <a:r>
              <a:rPr lang="en-US" altLang="zh-CN">
                <a:sym typeface="Symbol" pitchFamily="18" charset="2"/>
              </a:rPr>
              <a:t>， </a:t>
            </a:r>
            <a:r>
              <a:rPr lang="en-US" altLang="zh-CN" i="1">
                <a:sym typeface="Symbol" pitchFamily="18" charset="2"/>
              </a:rPr>
              <a:t>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zh-CN" altLang="en-US">
                <a:sym typeface="Symbol" pitchFamily="18" charset="2"/>
              </a:rPr>
              <a:t>为某一正数，在 </a:t>
            </a:r>
            <a:r>
              <a:rPr lang="en-US" altLang="zh-CN">
                <a:sym typeface="Symbol" pitchFamily="18" charset="2"/>
              </a:rPr>
              <a:t>R</a:t>
            </a:r>
            <a:r>
              <a:rPr lang="en-US" altLang="zh-CN" baseline="30000">
                <a:sym typeface="Symbol" pitchFamily="18" charset="2"/>
              </a:rPr>
              <a:t>2 </a:t>
            </a:r>
            <a:r>
              <a:rPr lang="zh-CN" altLang="en-US">
                <a:sym typeface="Symbol" pitchFamily="18" charset="2"/>
              </a:rPr>
              <a:t>中与点</a:t>
            </a:r>
            <a:r>
              <a:rPr lang="en-US" altLang="zh-CN" i="1"/>
              <a:t>P</a:t>
            </a:r>
            <a:r>
              <a:rPr lang="en-US" altLang="zh-CN" baseline="-25000"/>
              <a:t>0 </a:t>
            </a:r>
            <a:r>
              <a:rPr lang="en-US" altLang="zh-CN"/>
              <a:t>( </a:t>
            </a:r>
            <a:r>
              <a:rPr lang="en-US" altLang="zh-CN" i="1"/>
              <a:t>x</a:t>
            </a:r>
            <a:r>
              <a:rPr lang="en-US" altLang="zh-CN" baseline="-25000"/>
              <a:t>0 </a:t>
            </a:r>
            <a:r>
              <a:rPr lang="en-US" altLang="zh-CN"/>
              <a:t>,  </a:t>
            </a:r>
            <a:r>
              <a:rPr lang="en-US" altLang="zh-CN" i="1"/>
              <a:t>y</a:t>
            </a:r>
            <a:r>
              <a:rPr lang="en-US" altLang="zh-CN" baseline="-25000"/>
              <a:t>0 </a:t>
            </a:r>
            <a:r>
              <a:rPr lang="en-US" altLang="zh-CN"/>
              <a:t>) </a:t>
            </a:r>
            <a:r>
              <a:rPr lang="zh-CN" altLang="en-US"/>
              <a:t>的距离小于</a:t>
            </a:r>
            <a:r>
              <a:rPr lang="en-US" altLang="zh-CN" i="1">
                <a:sym typeface="Symbol" pitchFamily="18" charset="2"/>
              </a:rPr>
              <a:t></a:t>
            </a:r>
            <a:r>
              <a:rPr lang="en-US" altLang="zh-CN">
                <a:sym typeface="Symbol" pitchFamily="18" charset="2"/>
              </a:rPr>
              <a:t> </a:t>
            </a:r>
            <a:r>
              <a:rPr lang="zh-CN" altLang="en-US">
                <a:sym typeface="Symbol" pitchFamily="18" charset="2"/>
              </a:rPr>
              <a:t>的点</a:t>
            </a:r>
            <a:r>
              <a:rPr lang="en-US" altLang="zh-CN" i="1">
                <a:sym typeface="Symbol" pitchFamily="18" charset="2"/>
              </a:rPr>
              <a:t>P </a:t>
            </a:r>
            <a:r>
              <a:rPr lang="en-US" altLang="zh-CN">
                <a:sym typeface="Symbol" pitchFamily="18" charset="2"/>
              </a:rPr>
              <a:t>( 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y </a:t>
            </a:r>
            <a:r>
              <a:rPr lang="en-US" altLang="zh-CN">
                <a:sym typeface="Symbol" pitchFamily="18" charset="2"/>
              </a:rPr>
              <a:t>) </a:t>
            </a:r>
            <a:r>
              <a:rPr lang="zh-CN" altLang="en-US">
                <a:sym typeface="Symbol" pitchFamily="18" charset="2"/>
              </a:rPr>
              <a:t>的全体称为点</a:t>
            </a:r>
          </a:p>
          <a:p>
            <a:pPr>
              <a:lnSpc>
                <a:spcPct val="125000"/>
              </a:lnSpc>
            </a:pPr>
            <a:r>
              <a:rPr lang="en-US" altLang="zh-CN" i="1"/>
              <a:t>P</a:t>
            </a:r>
            <a:r>
              <a:rPr lang="en-US" altLang="zh-CN" baseline="-25000"/>
              <a:t>0 </a:t>
            </a:r>
            <a:r>
              <a:rPr lang="en-US" altLang="zh-CN"/>
              <a:t>( </a:t>
            </a:r>
            <a:r>
              <a:rPr lang="en-US" altLang="zh-CN" i="1"/>
              <a:t>x</a:t>
            </a:r>
            <a:r>
              <a:rPr lang="en-US" altLang="zh-CN" baseline="-25000"/>
              <a:t>0 </a:t>
            </a:r>
            <a:r>
              <a:rPr lang="en-US" altLang="zh-CN"/>
              <a:t>,  </a:t>
            </a:r>
            <a:r>
              <a:rPr lang="en-US" altLang="zh-CN" i="1"/>
              <a:t>y</a:t>
            </a:r>
            <a:r>
              <a:rPr lang="en-US" altLang="zh-CN" baseline="-25000"/>
              <a:t>0 </a:t>
            </a:r>
            <a:r>
              <a:rPr lang="en-US" altLang="zh-CN"/>
              <a:t>)</a:t>
            </a:r>
            <a:r>
              <a:rPr lang="zh-CN" altLang="en-US"/>
              <a:t>的</a:t>
            </a:r>
            <a:r>
              <a:rPr lang="en-US" altLang="zh-CN" i="1">
                <a:sym typeface="Symbol" pitchFamily="18" charset="2"/>
              </a:rPr>
              <a:t> </a:t>
            </a:r>
            <a:r>
              <a:rPr lang="zh-CN" altLang="en-US"/>
              <a:t>邻域， 记作 </a:t>
            </a:r>
            <a:r>
              <a:rPr lang="en-US" altLang="zh-CN"/>
              <a:t>U (</a:t>
            </a:r>
            <a:r>
              <a:rPr lang="en-US" altLang="zh-CN" i="1"/>
              <a:t>P</a:t>
            </a:r>
            <a:r>
              <a:rPr lang="en-US" altLang="zh-CN" baseline="-25000"/>
              <a:t>0</a:t>
            </a:r>
            <a:r>
              <a:rPr lang="en-US" altLang="zh-CN"/>
              <a:t>, </a:t>
            </a:r>
            <a:r>
              <a:rPr lang="en-US" altLang="zh-CN" i="1">
                <a:sym typeface="Symbol" pitchFamily="18" charset="2"/>
              </a:rPr>
              <a:t></a:t>
            </a:r>
            <a:r>
              <a:rPr lang="en-US" altLang="zh-CN">
                <a:sym typeface="Symbol" pitchFamily="18" charset="2"/>
              </a:rPr>
              <a:t> )， </a:t>
            </a: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6553200" y="182880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即</a:t>
            </a: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304800" y="3886200"/>
            <a:ext cx="236220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FFFF"/>
                </a:solidFill>
              </a:rPr>
              <a:t>2. 去心</a:t>
            </a:r>
            <a:r>
              <a:rPr lang="zh-CN" altLang="en-US">
                <a:solidFill>
                  <a:srgbClr val="00FFFF"/>
                </a:solidFill>
                <a:latin typeface="楷体_GB2312" pitchFamily="49" charset="-122"/>
              </a:rPr>
              <a:t>邻域</a:t>
            </a:r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304800" y="4419600"/>
            <a:ext cx="8458200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dirty="0">
                <a:sym typeface="Symbol" pitchFamily="18" charset="2"/>
              </a:rPr>
              <a:t>在 </a:t>
            </a:r>
            <a:r>
              <a:rPr lang="en-US" altLang="zh-CN" dirty="0">
                <a:sym typeface="Symbol" pitchFamily="18" charset="2"/>
              </a:rPr>
              <a:t>R</a:t>
            </a:r>
            <a:r>
              <a:rPr lang="en-US" altLang="zh-CN" baseline="30000" dirty="0">
                <a:sym typeface="Symbol" pitchFamily="18" charset="2"/>
              </a:rPr>
              <a:t>2 </a:t>
            </a:r>
            <a:r>
              <a:rPr lang="zh-CN" altLang="en-US" dirty="0">
                <a:sym typeface="Symbol" pitchFamily="18" charset="2"/>
              </a:rPr>
              <a:t>中与点</a:t>
            </a:r>
            <a:r>
              <a:rPr lang="en-US" altLang="zh-CN" i="1" dirty="0"/>
              <a:t>P</a:t>
            </a:r>
            <a:r>
              <a:rPr lang="en-US" altLang="zh-CN" baseline="-25000" dirty="0"/>
              <a:t>0 </a:t>
            </a:r>
            <a:r>
              <a:rPr lang="en-US" altLang="zh-CN" dirty="0"/>
              <a:t>( </a:t>
            </a:r>
            <a:r>
              <a:rPr lang="en-US" altLang="zh-CN" i="1" dirty="0"/>
              <a:t>x</a:t>
            </a:r>
            <a:r>
              <a:rPr lang="en-US" altLang="zh-CN" baseline="-25000" dirty="0"/>
              <a:t>0 </a:t>
            </a:r>
            <a:r>
              <a:rPr lang="en-US" altLang="zh-CN" dirty="0"/>
              <a:t>,  </a:t>
            </a:r>
            <a:r>
              <a:rPr lang="en-US" altLang="zh-CN" i="1" dirty="0"/>
              <a:t>y</a:t>
            </a:r>
            <a:r>
              <a:rPr lang="en-US" altLang="zh-CN" baseline="-25000" dirty="0"/>
              <a:t>0 </a:t>
            </a:r>
            <a:r>
              <a:rPr lang="en-US" altLang="zh-CN" dirty="0"/>
              <a:t>) </a:t>
            </a:r>
            <a:r>
              <a:rPr lang="zh-CN" altLang="en-US" dirty="0"/>
              <a:t>的距离大于 0 且小于 </a:t>
            </a:r>
            <a:r>
              <a:rPr lang="en-US" altLang="zh-CN" i="1" dirty="0">
                <a:sym typeface="Symbol" pitchFamily="18" charset="2"/>
              </a:rPr>
              <a:t> </a:t>
            </a:r>
            <a:r>
              <a:rPr lang="en-US" altLang="zh-CN" dirty="0">
                <a:sym typeface="Symbol" pitchFamily="18" charset="2"/>
              </a:rPr>
              <a:t> </a:t>
            </a:r>
            <a:r>
              <a:rPr lang="zh-CN" altLang="en-US" dirty="0">
                <a:sym typeface="Symbol" pitchFamily="18" charset="2"/>
              </a:rPr>
              <a:t>的点</a:t>
            </a:r>
            <a:r>
              <a:rPr lang="en-US" altLang="zh-CN" i="1" dirty="0">
                <a:sym typeface="Symbol" pitchFamily="18" charset="2"/>
              </a:rPr>
              <a:t>P </a:t>
            </a:r>
            <a:r>
              <a:rPr lang="en-US" altLang="zh-CN" dirty="0">
                <a:sym typeface="Symbol" pitchFamily="18" charset="2"/>
              </a:rPr>
              <a:t>( </a:t>
            </a:r>
            <a:r>
              <a:rPr lang="en-US" altLang="zh-CN" i="1" dirty="0">
                <a:sym typeface="Symbol" pitchFamily="18" charset="2"/>
              </a:rPr>
              <a:t>x</a:t>
            </a:r>
            <a:r>
              <a:rPr lang="en-US" altLang="zh-CN" dirty="0">
                <a:sym typeface="Symbol" pitchFamily="18" charset="2"/>
              </a:rPr>
              <a:t>, </a:t>
            </a:r>
            <a:r>
              <a:rPr lang="en-US" altLang="zh-CN" i="1" dirty="0">
                <a:sym typeface="Symbol" pitchFamily="18" charset="2"/>
              </a:rPr>
              <a:t>y </a:t>
            </a:r>
            <a:r>
              <a:rPr lang="en-US" altLang="zh-CN" dirty="0">
                <a:sym typeface="Symbol" pitchFamily="18" charset="2"/>
              </a:rPr>
              <a:t>) </a:t>
            </a:r>
            <a:r>
              <a:rPr lang="zh-CN" altLang="en-US" dirty="0">
                <a:sym typeface="Symbol" pitchFamily="18" charset="2"/>
              </a:rPr>
              <a:t>的全体称为点 </a:t>
            </a:r>
            <a:r>
              <a:rPr lang="en-US" altLang="zh-CN" i="1" dirty="0"/>
              <a:t>P</a:t>
            </a:r>
            <a:r>
              <a:rPr lang="en-US" altLang="zh-CN" baseline="-25000" dirty="0"/>
              <a:t>0 </a:t>
            </a:r>
            <a:r>
              <a:rPr lang="en-US" altLang="zh-CN" dirty="0"/>
              <a:t>( </a:t>
            </a:r>
            <a:r>
              <a:rPr lang="en-US" altLang="zh-CN" i="1" dirty="0"/>
              <a:t>x</a:t>
            </a:r>
            <a:r>
              <a:rPr lang="en-US" altLang="zh-CN" baseline="-25000" dirty="0"/>
              <a:t>0 </a:t>
            </a:r>
            <a:r>
              <a:rPr lang="en-US" altLang="zh-CN" dirty="0"/>
              <a:t>,  </a:t>
            </a:r>
            <a:r>
              <a:rPr lang="en-US" altLang="zh-CN" i="1" dirty="0"/>
              <a:t>y</a:t>
            </a:r>
            <a:r>
              <a:rPr lang="en-US" altLang="zh-CN" baseline="-25000" dirty="0"/>
              <a:t>0 </a:t>
            </a:r>
            <a:r>
              <a:rPr lang="en-US" altLang="zh-CN" dirty="0"/>
              <a:t>) </a:t>
            </a:r>
            <a:r>
              <a:rPr lang="zh-CN" altLang="en-US" dirty="0"/>
              <a:t>的去心 </a:t>
            </a:r>
            <a:r>
              <a:rPr lang="en-US" altLang="zh-CN" i="1" dirty="0">
                <a:sym typeface="Symbol" pitchFamily="18" charset="2"/>
              </a:rPr>
              <a:t> </a:t>
            </a:r>
            <a:r>
              <a:rPr lang="zh-CN" altLang="en-US" dirty="0"/>
              <a:t>邻域，记作                      </a:t>
            </a:r>
            <a:endParaRPr lang="zh-CN" altLang="en-US" dirty="0">
              <a:sym typeface="Symbol" pitchFamily="18" charset="2"/>
            </a:endParaRPr>
          </a:p>
        </p:txBody>
      </p:sp>
      <p:graphicFrame>
        <p:nvGraphicFramePr>
          <p:cNvPr id="9236" name="Object 20"/>
          <p:cNvGraphicFramePr>
            <a:graphicFrameLocks noChangeAspect="1"/>
          </p:cNvGraphicFramePr>
          <p:nvPr/>
        </p:nvGraphicFramePr>
        <p:xfrm>
          <a:off x="788504" y="5406888"/>
          <a:ext cx="1570038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7" imgW="672840" imgH="317160" progId="Equation.3">
                  <p:embed/>
                </p:oleObj>
              </mc:Choice>
              <mc:Fallback>
                <p:oleObj name="Equation" r:id="rId7" imgW="672840" imgH="3171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04" y="5406888"/>
                        <a:ext cx="1570038" cy="741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1" name="Rectangle 2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12954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rgbClr val="00FFFF"/>
                </a:solidFill>
                <a:ea typeface="楷体_GB2312" pitchFamily="49" charset="-122"/>
              </a:rPr>
              <a:t>1. </a:t>
            </a:r>
            <a:r>
              <a:rPr lang="zh-CN" altLang="en-US" sz="2800" b="1" smtClean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邻域</a:t>
            </a:r>
            <a:endParaRPr lang="zh-CN" altLang="en-US" smtClean="0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2438400" y="5599044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即</a:t>
            </a:r>
          </a:p>
        </p:txBody>
      </p:sp>
      <p:graphicFrame>
        <p:nvGraphicFramePr>
          <p:cNvPr id="9240" name="Object 24"/>
          <p:cNvGraphicFramePr>
            <a:graphicFrameLocks noChangeAspect="1"/>
          </p:cNvGraphicFramePr>
          <p:nvPr/>
        </p:nvGraphicFramePr>
        <p:xfrm>
          <a:off x="3048000" y="5433392"/>
          <a:ext cx="5332413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9" imgW="2286000" imgH="317160" progId="Equation.3">
                  <p:embed/>
                </p:oleObj>
              </mc:Choice>
              <mc:Fallback>
                <p:oleObj name="Equation" r:id="rId9" imgW="2286000" imgH="3171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433392"/>
                        <a:ext cx="5332413" cy="741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2" name="Oval 26"/>
          <p:cNvSpPr>
            <a:spLocks noChangeArrowheads="1"/>
          </p:cNvSpPr>
          <p:nvPr/>
        </p:nvSpPr>
        <p:spPr bwMode="auto">
          <a:xfrm>
            <a:off x="6934200" y="2438400"/>
            <a:ext cx="1676400" cy="1676400"/>
          </a:xfrm>
          <a:prstGeom prst="ellipse">
            <a:avLst/>
          </a:prstGeom>
          <a:solidFill>
            <a:srgbClr val="FF99FF"/>
          </a:solidFill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243" name="Object 27"/>
          <p:cNvGraphicFramePr>
            <a:graphicFrameLocks noChangeAspect="1"/>
          </p:cNvGraphicFramePr>
          <p:nvPr/>
        </p:nvGraphicFramePr>
        <p:xfrm>
          <a:off x="7848600" y="3124200"/>
          <a:ext cx="368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公式" r:id="rId11" imgW="368280" imgH="457200" progId="Equation.3">
                  <p:embed/>
                </p:oleObj>
              </mc:Choice>
              <mc:Fallback>
                <p:oleObj name="公式" r:id="rId11" imgW="368280" imgH="457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124200"/>
                        <a:ext cx="368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4" name="Line 28"/>
          <p:cNvSpPr>
            <a:spLocks noChangeShapeType="1"/>
          </p:cNvSpPr>
          <p:nvPr/>
        </p:nvSpPr>
        <p:spPr bwMode="auto">
          <a:xfrm flipH="1">
            <a:off x="6934200" y="3333750"/>
            <a:ext cx="8382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245" name="Object 29"/>
          <p:cNvGraphicFramePr>
            <a:graphicFrameLocks noChangeAspect="1"/>
          </p:cNvGraphicFramePr>
          <p:nvPr/>
        </p:nvGraphicFramePr>
        <p:xfrm>
          <a:off x="7239000" y="2927350"/>
          <a:ext cx="265113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公式" r:id="rId13" imgW="266400" imgH="342720" progId="Equation.3">
                  <p:embed/>
                </p:oleObj>
              </mc:Choice>
              <mc:Fallback>
                <p:oleObj name="公式" r:id="rId13" imgW="266400" imgH="34272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927350"/>
                        <a:ext cx="265113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6" name="Object 30"/>
          <p:cNvGraphicFramePr>
            <a:graphicFrameLocks noChangeAspect="1"/>
          </p:cNvGraphicFramePr>
          <p:nvPr/>
        </p:nvGraphicFramePr>
        <p:xfrm>
          <a:off x="7718425" y="3276600"/>
          <a:ext cx="1016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公式" r:id="rId15" imgW="190440" imgH="190440" progId="Equation.3">
                  <p:embed/>
                </p:oleObj>
              </mc:Choice>
              <mc:Fallback>
                <p:oleObj name="公式" r:id="rId15" imgW="190440" imgH="1904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8425" y="3276600"/>
                        <a:ext cx="101600" cy="10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2" grpId="0" autoUpdateAnimBg="0"/>
      <p:bldP spid="9233" grpId="0" autoUpdateAnimBg="0"/>
      <p:bldP spid="9234" grpId="0" autoUpdateAnimBg="0"/>
      <p:bldP spid="9235" grpId="0" autoUpdateAnimBg="0"/>
      <p:bldP spid="9239" grpId="0" autoUpdateAnimBg="0"/>
      <p:bldP spid="9242" grpId="0" animBg="1"/>
      <p:bldP spid="924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2286000" cy="5334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ea typeface="楷体_GB2312" pitchFamily="49" charset="-122"/>
              </a:rPr>
              <a:t>R</a:t>
            </a:r>
            <a:r>
              <a:rPr lang="en-US" altLang="zh-CN" sz="2400" b="1" baseline="44000" smtClean="0">
                <a:ea typeface="楷体_GB2312" pitchFamily="49" charset="-122"/>
              </a:rPr>
              <a:t>n</a:t>
            </a:r>
            <a:r>
              <a:rPr lang="zh-CN" altLang="en-US" sz="2800" b="1" smtClean="0">
                <a:ea typeface="楷体_GB2312" pitchFamily="49" charset="-122"/>
              </a:rPr>
              <a:t>中的极限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990600" y="1317625"/>
            <a:ext cx="2697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R</a:t>
            </a:r>
            <a:r>
              <a:rPr lang="en-US" altLang="zh-CN" sz="2400" baseline="44000"/>
              <a:t>n</a:t>
            </a:r>
            <a:r>
              <a:rPr lang="zh-CN" altLang="en-US"/>
              <a:t>中的固定元素</a:t>
            </a:r>
            <a:endParaRPr lang="en-US" altLang="zh-CN"/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3657600" y="1371600"/>
          <a:ext cx="2717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Equation" r:id="rId3" imgW="1168200" imgH="228600" progId="Equation.3">
                  <p:embed/>
                </p:oleObj>
              </mc:Choice>
              <mc:Fallback>
                <p:oleObj name="Equation" r:id="rId3" imgW="1168200" imgH="228600" progId="Equation.3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371600"/>
                        <a:ext cx="27178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990600" y="2133600"/>
            <a:ext cx="19827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R</a:t>
            </a:r>
            <a:r>
              <a:rPr lang="en-US" altLang="zh-CN" sz="2400" baseline="44000"/>
              <a:t>n</a:t>
            </a:r>
            <a:r>
              <a:rPr lang="zh-CN" altLang="en-US"/>
              <a:t>中的变元</a:t>
            </a:r>
            <a:endParaRPr lang="en-US" altLang="zh-CN"/>
          </a:p>
        </p:txBody>
      </p:sp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2971800" y="2133600"/>
          <a:ext cx="28956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Equation" r:id="rId5" imgW="1218960" imgH="228600" progId="Equation.3">
                  <p:embed/>
                </p:oleObj>
              </mc:Choice>
              <mc:Fallback>
                <p:oleObj name="Equation" r:id="rId5" imgW="1218960" imgH="228600" progId="Equation.3">
                  <p:embed/>
                  <p:pic>
                    <p:nvPicPr>
                      <p:cNvPr id="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133600"/>
                        <a:ext cx="28956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33400" y="281940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若</a:t>
            </a:r>
          </a:p>
        </p:txBody>
      </p:sp>
      <p:graphicFrame>
        <p:nvGraphicFramePr>
          <p:cNvPr id="47112" name="Object 8"/>
          <p:cNvGraphicFramePr>
            <a:graphicFrameLocks noChangeAspect="1"/>
          </p:cNvGraphicFramePr>
          <p:nvPr/>
        </p:nvGraphicFramePr>
        <p:xfrm>
          <a:off x="1066800" y="2895600"/>
          <a:ext cx="1981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Equation" r:id="rId7" imgW="749160" imgH="241200" progId="Equation.3">
                  <p:embed/>
                </p:oleObj>
              </mc:Choice>
              <mc:Fallback>
                <p:oleObj name="Equation" r:id="rId7" imgW="749160" imgH="241200" progId="Equation.3">
                  <p:embed/>
                  <p:pic>
                    <p:nvPicPr>
                      <p:cNvPr id="0" name="Object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95600"/>
                        <a:ext cx="1981200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822325" y="3641725"/>
            <a:ext cx="7288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则称变元 </a:t>
            </a:r>
            <a:r>
              <a:rPr lang="en-US" altLang="zh-CN" i="1"/>
              <a:t>x </a:t>
            </a:r>
            <a:r>
              <a:rPr lang="zh-CN" altLang="en-US"/>
              <a:t>在 </a:t>
            </a:r>
            <a:r>
              <a:rPr lang="en-US" altLang="zh-CN"/>
              <a:t>R</a:t>
            </a:r>
            <a:r>
              <a:rPr lang="en-US" altLang="zh-CN" sz="2400" baseline="44000"/>
              <a:t>n </a:t>
            </a:r>
            <a:r>
              <a:rPr lang="zh-CN" altLang="en-US"/>
              <a:t>中趋于固定元</a:t>
            </a:r>
            <a:r>
              <a:rPr lang="zh-CN" altLang="en-US" i="1"/>
              <a:t> </a:t>
            </a:r>
            <a:r>
              <a:rPr lang="en-US" altLang="zh-CN" i="1"/>
              <a:t>a </a:t>
            </a:r>
            <a:r>
              <a:rPr lang="en-US" altLang="zh-CN"/>
              <a:t>,  </a:t>
            </a:r>
            <a:r>
              <a:rPr lang="zh-CN" altLang="en-US"/>
              <a:t>记作 </a:t>
            </a:r>
            <a:r>
              <a:rPr lang="en-US" altLang="zh-CN" i="1"/>
              <a:t>x 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 i="1">
                <a:sym typeface="Symbol" pitchFamily="18" charset="2"/>
              </a:rPr>
              <a:t> </a:t>
            </a:r>
            <a:r>
              <a:rPr lang="en-US" altLang="zh-CN" i="1"/>
              <a:t>a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365125" y="4410075"/>
            <a:ext cx="1165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易见 , </a:t>
            </a:r>
          </a:p>
        </p:txBody>
      </p:sp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838200" y="5181600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/>
              <a:t>x 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 i="1">
                <a:sym typeface="Symbol" pitchFamily="18" charset="2"/>
              </a:rPr>
              <a:t> </a:t>
            </a:r>
            <a:r>
              <a:rPr lang="en-US" altLang="zh-CN" i="1"/>
              <a:t>a  </a:t>
            </a:r>
            <a:r>
              <a:rPr lang="en-US" altLang="zh-CN">
                <a:sym typeface="Symbol" pitchFamily="18" charset="2"/>
              </a:rPr>
              <a:t> </a:t>
            </a:r>
            <a:endParaRPr lang="zh-CN" altLang="en-US"/>
          </a:p>
        </p:txBody>
      </p:sp>
      <p:graphicFrame>
        <p:nvGraphicFramePr>
          <p:cNvPr id="47116" name="Object 12"/>
          <p:cNvGraphicFramePr>
            <a:graphicFrameLocks noChangeAspect="1"/>
          </p:cNvGraphicFramePr>
          <p:nvPr/>
        </p:nvGraphicFramePr>
        <p:xfrm>
          <a:off x="2590800" y="5178425"/>
          <a:ext cx="54102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Equation" r:id="rId9" imgW="2171520" imgH="228600" progId="Equation.3">
                  <p:embed/>
                </p:oleObj>
              </mc:Choice>
              <mc:Fallback>
                <p:oleObj name="Equation" r:id="rId9" imgW="2171520" imgH="228600" progId="Equation.3">
                  <p:embed/>
                  <p:pic>
                    <p:nvPicPr>
                      <p:cNvPr id="0" name="Object 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178425"/>
                        <a:ext cx="5410200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autoUpdateAnimBg="0"/>
      <p:bldP spid="47109" grpId="0" autoUpdateAnimBg="0"/>
      <p:bldP spid="47111" grpId="0" autoUpdateAnimBg="0"/>
      <p:bldP spid="47113" grpId="0" autoUpdateAnimBg="0"/>
      <p:bldP spid="47114" grpId="0" autoUpdateAnimBg="0"/>
      <p:bldP spid="4711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81000"/>
            <a:ext cx="9906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例4.</a:t>
            </a: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642938" y="395288"/>
          <a:ext cx="8086725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name="公式" r:id="rId3" imgW="3098520" imgH="444240" progId="Equation.3">
                  <p:embed/>
                </p:oleObj>
              </mc:Choice>
              <mc:Fallback>
                <p:oleObj name="公式" r:id="rId3" imgW="309852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395288"/>
                        <a:ext cx="8086725" cy="1058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09600" y="1600200"/>
            <a:ext cx="6421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证：只需要证明对任意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baseline="-25000"/>
              <a:t>0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 baseline="-25000"/>
              <a:t>0</a:t>
            </a:r>
            <a:r>
              <a:rPr lang="en-US" altLang="zh-CN"/>
              <a:t>) </a:t>
            </a:r>
            <a:r>
              <a:rPr lang="en-US" altLang="zh-CN">
                <a:sym typeface="Symbol" pitchFamily="18" charset="2"/>
              </a:rPr>
              <a:t> R</a:t>
            </a:r>
            <a:r>
              <a:rPr lang="en-US" altLang="zh-CN" baseline="42000">
                <a:sym typeface="Symbol" pitchFamily="18" charset="2"/>
              </a:rPr>
              <a:t>2 </a:t>
            </a:r>
            <a:r>
              <a:rPr lang="zh-CN" altLang="en-US">
                <a:sym typeface="Symbol" pitchFamily="18" charset="2"/>
              </a:rPr>
              <a:t>都有</a:t>
            </a:r>
            <a:endParaRPr lang="en-US" altLang="zh-CN"/>
          </a:p>
        </p:txBody>
      </p:sp>
      <p:graphicFrame>
        <p:nvGraphicFramePr>
          <p:cNvPr id="28677" name="Object 3"/>
          <p:cNvGraphicFramePr>
            <a:graphicFrameLocks noChangeAspect="1"/>
          </p:cNvGraphicFramePr>
          <p:nvPr/>
        </p:nvGraphicFramePr>
        <p:xfrm>
          <a:off x="1981200" y="2209800"/>
          <a:ext cx="38862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" name="Equation" r:id="rId5" imgW="1536480" imgH="291960" progId="Equation.3">
                  <p:embed/>
                </p:oleObj>
              </mc:Choice>
              <mc:Fallback>
                <p:oleObj name="Equation" r:id="rId5" imgW="1536480" imgH="291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09800"/>
                        <a:ext cx="3886200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457200" y="30480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事实上，</a:t>
            </a:r>
          </a:p>
        </p:txBody>
      </p:sp>
      <p:graphicFrame>
        <p:nvGraphicFramePr>
          <p:cNvPr id="28680" name="Object 4"/>
          <p:cNvGraphicFramePr>
            <a:graphicFrameLocks noChangeAspect="1"/>
          </p:cNvGraphicFramePr>
          <p:nvPr/>
        </p:nvGraphicFramePr>
        <p:xfrm>
          <a:off x="609600" y="5181600"/>
          <a:ext cx="566737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8" name="Equation" r:id="rId7" imgW="2298600" imgH="291960" progId="Equation.3">
                  <p:embed/>
                </p:oleObj>
              </mc:Choice>
              <mc:Fallback>
                <p:oleObj name="Equation" r:id="rId7" imgW="2298600" imgH="291960" progId="Equation.3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181600"/>
                        <a:ext cx="5667375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5"/>
          <p:cNvGraphicFramePr>
            <a:graphicFrameLocks noChangeAspect="1"/>
          </p:cNvGraphicFramePr>
          <p:nvPr/>
        </p:nvGraphicFramePr>
        <p:xfrm>
          <a:off x="1905000" y="2819400"/>
          <a:ext cx="64770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9" name="Equation" r:id="rId9" imgW="2730240" imgH="457200" progId="Equation.3">
                  <p:embed/>
                </p:oleObj>
              </mc:Choice>
              <mc:Fallback>
                <p:oleObj name="Equation" r:id="rId9" imgW="2730240" imgH="457200" progId="Equation.3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819400"/>
                        <a:ext cx="6477000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5" name="Object 6"/>
          <p:cNvGraphicFramePr>
            <a:graphicFrameLocks noChangeAspect="1"/>
          </p:cNvGraphicFramePr>
          <p:nvPr/>
        </p:nvGraphicFramePr>
        <p:xfrm>
          <a:off x="4572000" y="3886200"/>
          <a:ext cx="198913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name="Equation" r:id="rId11" imgW="761760" imgH="228600" progId="Equation.3">
                  <p:embed/>
                </p:oleObj>
              </mc:Choice>
              <mc:Fallback>
                <p:oleObj name="Equation" r:id="rId11" imgW="761760" imgH="228600" progId="Equation.3">
                  <p:embed/>
                  <p:pic>
                    <p:nvPicPr>
                      <p:cNvPr id="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886200"/>
                        <a:ext cx="1989138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8" name="Object 7"/>
          <p:cNvGraphicFramePr>
            <a:graphicFrameLocks noChangeAspect="1"/>
          </p:cNvGraphicFramePr>
          <p:nvPr/>
        </p:nvGraphicFramePr>
        <p:xfrm>
          <a:off x="6477000" y="3962400"/>
          <a:ext cx="10668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Equation" r:id="rId13" imgW="419040" imgH="203040" progId="Equation.3">
                  <p:embed/>
                </p:oleObj>
              </mc:Choice>
              <mc:Fallback>
                <p:oleObj name="Equation" r:id="rId13" imgW="41904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962400"/>
                        <a:ext cx="106680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533400" y="4495800"/>
            <a:ext cx="472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故对 </a:t>
            </a:r>
            <a:r>
              <a:rPr lang="zh-CN" altLang="en-US">
                <a:sym typeface="Symbol" pitchFamily="18" charset="2"/>
              </a:rPr>
              <a:t> </a:t>
            </a:r>
            <a:r>
              <a:rPr lang="zh-CN" altLang="en-US" i="1">
                <a:sym typeface="Symbol" pitchFamily="18" charset="2"/>
              </a:rPr>
              <a:t> </a:t>
            </a:r>
            <a:r>
              <a:rPr lang="zh-CN" altLang="en-US">
                <a:sym typeface="Symbol" pitchFamily="18" charset="2"/>
              </a:rPr>
              <a:t>&gt; 0, 可取 </a:t>
            </a:r>
            <a:r>
              <a:rPr lang="zh-CN" altLang="en-US" i="1">
                <a:sym typeface="Symbol" pitchFamily="18" charset="2"/>
              </a:rPr>
              <a:t> </a:t>
            </a:r>
            <a:r>
              <a:rPr lang="zh-CN" altLang="en-US">
                <a:sym typeface="Symbol" pitchFamily="18" charset="2"/>
              </a:rPr>
              <a:t>= </a:t>
            </a:r>
            <a:r>
              <a:rPr lang="zh-CN" altLang="en-US" i="1">
                <a:sym typeface="Symbol" pitchFamily="18" charset="2"/>
              </a:rPr>
              <a:t> </a:t>
            </a:r>
            <a:r>
              <a:rPr lang="zh-CN" altLang="en-US">
                <a:sym typeface="Symbol" pitchFamily="18" charset="2"/>
              </a:rPr>
              <a:t>,  </a:t>
            </a:r>
            <a:endParaRPr lang="en-US" altLang="zh-CN">
              <a:sym typeface="Symbol" pitchFamily="18" charset="2"/>
            </a:endParaRPr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6400800" y="52578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就有</a:t>
            </a:r>
          </a:p>
        </p:txBody>
      </p:sp>
      <p:graphicFrame>
        <p:nvGraphicFramePr>
          <p:cNvPr id="28693" name="Object 8"/>
          <p:cNvGraphicFramePr>
            <a:graphicFrameLocks noChangeAspect="1"/>
          </p:cNvGraphicFramePr>
          <p:nvPr/>
        </p:nvGraphicFramePr>
        <p:xfrm>
          <a:off x="1981200" y="6019800"/>
          <a:ext cx="32480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Equation" r:id="rId15" imgW="1244520" imgH="228600" progId="Equation.3">
                  <p:embed/>
                </p:oleObj>
              </mc:Choice>
              <mc:Fallback>
                <p:oleObj name="Equation" r:id="rId15" imgW="1244520" imgH="228600" progId="Equation.3">
                  <p:embed/>
                  <p:pic>
                    <p:nvPicPr>
                      <p:cNvPr id="0" name="Object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6019800"/>
                        <a:ext cx="3248025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utoUpdateAnimBg="0"/>
      <p:bldP spid="28678" grpId="0" autoUpdateAnimBg="0"/>
      <p:bldP spid="28687" grpId="0" autoUpdateAnimBg="0"/>
      <p:bldP spid="28692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533400" y="914400"/>
            <a:ext cx="647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即当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 </a:t>
            </a:r>
            <a:r>
              <a:rPr lang="zh-CN" altLang="en-US"/>
              <a:t>在 </a:t>
            </a:r>
            <a:r>
              <a:rPr lang="zh-CN" altLang="en-US">
                <a:sym typeface="Symbol" pitchFamily="18" charset="2"/>
              </a:rPr>
              <a:t>(</a:t>
            </a:r>
            <a:r>
              <a:rPr lang="en-US" altLang="zh-CN" i="1"/>
              <a:t>x</a:t>
            </a:r>
            <a:r>
              <a:rPr lang="en-US" altLang="zh-CN" baseline="-25000"/>
              <a:t>0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 baseline="-25000"/>
              <a:t>0</a:t>
            </a:r>
            <a:r>
              <a:rPr lang="en-US" altLang="zh-CN"/>
              <a:t>) </a:t>
            </a:r>
            <a:r>
              <a:rPr lang="zh-CN" altLang="en-US"/>
              <a:t>的</a:t>
            </a:r>
            <a:r>
              <a:rPr lang="zh-CN" altLang="en-US" i="1">
                <a:sym typeface="Symbol" pitchFamily="18" charset="2"/>
              </a:rPr>
              <a:t> </a:t>
            </a:r>
            <a:r>
              <a:rPr lang="zh-CN" altLang="en-US">
                <a:sym typeface="Symbol" pitchFamily="18" charset="2"/>
              </a:rPr>
              <a:t>邻域内</a:t>
            </a:r>
            <a:r>
              <a:rPr lang="zh-CN" altLang="en-US"/>
              <a:t>时，就有</a:t>
            </a:r>
            <a:endParaRPr lang="en-US" altLang="zh-CN"/>
          </a:p>
        </p:txBody>
      </p:sp>
      <p:graphicFrame>
        <p:nvGraphicFramePr>
          <p:cNvPr id="29700" name="Object 2"/>
          <p:cNvGraphicFramePr>
            <a:graphicFrameLocks noChangeAspect="1"/>
          </p:cNvGraphicFramePr>
          <p:nvPr/>
        </p:nvGraphicFramePr>
        <p:xfrm>
          <a:off x="1447800" y="1752600"/>
          <a:ext cx="4038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Equation" r:id="rId3" imgW="1650960" imgH="228600" progId="Equation.3">
                  <p:embed/>
                </p:oleObj>
              </mc:Choice>
              <mc:Fallback>
                <p:oleObj name="Equation" r:id="rId3" imgW="165096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752600"/>
                        <a:ext cx="40386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746125" y="2657475"/>
            <a:ext cx="508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故函数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 </a:t>
            </a:r>
            <a:r>
              <a:rPr lang="zh-CN" altLang="en-US"/>
              <a:t>在点</a:t>
            </a:r>
            <a:r>
              <a:rPr lang="zh-CN" altLang="en-US">
                <a:sym typeface="Symbol" pitchFamily="18" charset="2"/>
              </a:rPr>
              <a:t>(</a:t>
            </a:r>
            <a:r>
              <a:rPr lang="en-US" altLang="zh-CN" i="1"/>
              <a:t>x</a:t>
            </a:r>
            <a:r>
              <a:rPr lang="en-US" altLang="zh-CN" baseline="-25000"/>
              <a:t>0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 baseline="-25000"/>
              <a:t>0</a:t>
            </a:r>
            <a:r>
              <a:rPr lang="en-US" altLang="zh-CN"/>
              <a:t>) </a:t>
            </a:r>
            <a:r>
              <a:rPr lang="zh-CN" altLang="en-US"/>
              <a:t>连续. 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517525" y="3648075"/>
            <a:ext cx="7426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再由</a:t>
            </a:r>
            <a:r>
              <a:rPr lang="zh-CN" altLang="en-US">
                <a:sym typeface="Symbol" pitchFamily="18" charset="2"/>
              </a:rPr>
              <a:t>(</a:t>
            </a:r>
            <a:r>
              <a:rPr lang="en-US" altLang="zh-CN" i="1"/>
              <a:t>x</a:t>
            </a:r>
            <a:r>
              <a:rPr lang="en-US" altLang="zh-CN" baseline="-25000"/>
              <a:t>0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 baseline="-25000"/>
              <a:t>0</a:t>
            </a:r>
            <a:r>
              <a:rPr lang="en-US" altLang="zh-CN"/>
              <a:t>) </a:t>
            </a:r>
            <a:r>
              <a:rPr lang="zh-CN" altLang="en-US"/>
              <a:t>点的任意性知原函数在全平面连续.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  <p:bldP spid="29701" grpId="0" autoUpdateAnimBg="0"/>
      <p:bldP spid="2970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" name="Oval 20" descr="浅色上对角线"/>
          <p:cNvSpPr>
            <a:spLocks noChangeArrowheads="1"/>
          </p:cNvSpPr>
          <p:nvPr/>
        </p:nvSpPr>
        <p:spPr bwMode="auto">
          <a:xfrm>
            <a:off x="4419600" y="6172200"/>
            <a:ext cx="457200" cy="450850"/>
          </a:xfrm>
          <a:prstGeom prst="ellipse">
            <a:avLst/>
          </a:prstGeom>
          <a:pattFill prst="ltUpDiag">
            <a:fgClr>
              <a:schemeClr val="accent2"/>
            </a:fgClr>
            <a:bgClr>
              <a:srgbClr val="FFFFFF"/>
            </a:bgClr>
          </a:pattFill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81000"/>
            <a:ext cx="4876800" cy="4572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rgbClr val="00FFFF"/>
                </a:solidFill>
                <a:ea typeface="楷体_GB2312" pitchFamily="49" charset="-122"/>
              </a:rPr>
              <a:t>3. 点 </a:t>
            </a:r>
            <a:r>
              <a:rPr lang="en-US" altLang="zh-CN" sz="2800" b="1" i="1" smtClean="0">
                <a:solidFill>
                  <a:srgbClr val="00FFFF"/>
                </a:solidFill>
                <a:ea typeface="楷体_GB2312" pitchFamily="49" charset="-122"/>
              </a:rPr>
              <a:t>P </a:t>
            </a:r>
            <a:r>
              <a:rPr lang="zh-CN" altLang="en-US" sz="2800" b="1" smtClean="0">
                <a:solidFill>
                  <a:srgbClr val="00FFFF"/>
                </a:solidFill>
                <a:ea typeface="楷体_GB2312" pitchFamily="49" charset="-122"/>
              </a:rPr>
              <a:t>与点集 </a:t>
            </a:r>
            <a:r>
              <a:rPr lang="en-US" altLang="zh-CN" sz="2800" b="1" i="1" smtClean="0">
                <a:solidFill>
                  <a:srgbClr val="00FFFF"/>
                </a:solidFill>
                <a:ea typeface="楷体_GB2312" pitchFamily="49" charset="-122"/>
              </a:rPr>
              <a:t>E </a:t>
            </a:r>
            <a:r>
              <a:rPr lang="zh-CN" altLang="en-US" sz="2800" b="1" smtClean="0">
                <a:solidFill>
                  <a:srgbClr val="00FFFF"/>
                </a:solidFill>
                <a:ea typeface="楷体_GB2312" pitchFamily="49" charset="-122"/>
              </a:rPr>
              <a:t>之间的关系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57200" y="914400"/>
            <a:ext cx="1254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sng">
                <a:solidFill>
                  <a:srgbClr val="FFFF00"/>
                </a:solidFill>
              </a:rPr>
              <a:t>a. </a:t>
            </a:r>
            <a:r>
              <a:rPr lang="zh-CN" altLang="en-US" u="sng">
                <a:solidFill>
                  <a:srgbClr val="FFFF00"/>
                </a:solidFill>
              </a:rPr>
              <a:t>内点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81000" y="1524000"/>
            <a:ext cx="44958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   若存在 </a:t>
            </a:r>
            <a:r>
              <a:rPr lang="en-US" altLang="zh-CN" i="1"/>
              <a:t>P </a:t>
            </a:r>
            <a:r>
              <a:rPr lang="zh-CN" altLang="en-US"/>
              <a:t>的某邻域 </a:t>
            </a:r>
            <a:r>
              <a:rPr lang="en-US" altLang="zh-CN"/>
              <a:t>U(</a:t>
            </a:r>
            <a:r>
              <a:rPr lang="en-US" altLang="zh-CN" i="1"/>
              <a:t>P</a:t>
            </a:r>
            <a:r>
              <a:rPr lang="en-US" altLang="zh-CN"/>
              <a:t>) </a:t>
            </a:r>
          </a:p>
          <a:p>
            <a:r>
              <a:rPr lang="zh-CN" altLang="en-US"/>
              <a:t>使 </a:t>
            </a:r>
            <a:r>
              <a:rPr lang="en-US" altLang="zh-CN"/>
              <a:t>U(</a:t>
            </a:r>
            <a:r>
              <a:rPr lang="en-US" altLang="zh-CN" i="1"/>
              <a:t>P</a:t>
            </a:r>
            <a:r>
              <a:rPr lang="en-US" altLang="zh-CN"/>
              <a:t>) </a:t>
            </a:r>
            <a:r>
              <a:rPr lang="en-US" altLang="zh-CN">
                <a:sym typeface="Symbol" pitchFamily="18" charset="2"/>
              </a:rPr>
              <a:t> </a:t>
            </a:r>
            <a:r>
              <a:rPr lang="en-US" altLang="zh-CN" i="1">
                <a:sym typeface="Symbol" pitchFamily="18" charset="2"/>
              </a:rPr>
              <a:t>E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zh-CN" altLang="en-US">
                <a:sym typeface="Symbol" pitchFamily="18" charset="2"/>
              </a:rPr>
              <a:t>则称 </a:t>
            </a:r>
            <a:r>
              <a:rPr lang="en-US" altLang="zh-CN" i="1">
                <a:sym typeface="Symbol" pitchFamily="18" charset="2"/>
              </a:rPr>
              <a:t>P </a:t>
            </a:r>
            <a:r>
              <a:rPr lang="zh-CN" altLang="en-US">
                <a:sym typeface="Symbol" pitchFamily="18" charset="2"/>
              </a:rPr>
              <a:t>为</a:t>
            </a:r>
            <a:r>
              <a:rPr lang="en-US" altLang="zh-CN" i="1">
                <a:sym typeface="Symbol" pitchFamily="18" charset="2"/>
              </a:rPr>
              <a:t>E</a:t>
            </a:r>
          </a:p>
          <a:p>
            <a:r>
              <a:rPr lang="zh-CN" altLang="en-US">
                <a:sym typeface="Symbol" pitchFamily="18" charset="2"/>
              </a:rPr>
              <a:t>的内点. </a:t>
            </a:r>
            <a:endParaRPr lang="zh-CN" altLang="en-US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334000" y="914400"/>
            <a:ext cx="12747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sng">
                <a:solidFill>
                  <a:srgbClr val="FFFF00"/>
                </a:solidFill>
              </a:rPr>
              <a:t>b. </a:t>
            </a:r>
            <a:r>
              <a:rPr lang="zh-CN" altLang="en-US" u="sng">
                <a:solidFill>
                  <a:srgbClr val="FFFF00"/>
                </a:solidFill>
              </a:rPr>
              <a:t>外点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4724400" y="1447800"/>
            <a:ext cx="44196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     若存在 </a:t>
            </a:r>
            <a:r>
              <a:rPr lang="en-US" altLang="zh-CN" i="1"/>
              <a:t>P </a:t>
            </a:r>
            <a:r>
              <a:rPr lang="zh-CN" altLang="en-US"/>
              <a:t>的某邻域 </a:t>
            </a:r>
            <a:r>
              <a:rPr lang="en-US" altLang="zh-CN"/>
              <a:t>U(</a:t>
            </a:r>
            <a:r>
              <a:rPr lang="en-US" altLang="zh-CN" i="1"/>
              <a:t>P</a:t>
            </a:r>
            <a:r>
              <a:rPr lang="en-US" altLang="zh-CN"/>
              <a:t>)</a:t>
            </a:r>
          </a:p>
          <a:p>
            <a:r>
              <a:rPr lang="en-US" altLang="zh-CN"/>
              <a:t>   </a:t>
            </a:r>
            <a:r>
              <a:rPr lang="zh-CN" altLang="en-US"/>
              <a:t>使得</a:t>
            </a:r>
            <a:r>
              <a:rPr lang="en-US" altLang="zh-CN"/>
              <a:t>U(</a:t>
            </a:r>
            <a:r>
              <a:rPr lang="en-US" altLang="zh-CN" i="1"/>
              <a:t>P</a:t>
            </a:r>
            <a:r>
              <a:rPr lang="en-US" altLang="zh-CN"/>
              <a:t>) </a:t>
            </a:r>
            <a:r>
              <a:rPr lang="zh-CN" altLang="en-US">
                <a:sym typeface="Symbol" pitchFamily="18" charset="2"/>
              </a:rPr>
              <a:t> </a:t>
            </a:r>
            <a:r>
              <a:rPr lang="en-US" altLang="zh-CN" i="1">
                <a:sym typeface="Symbol" pitchFamily="18" charset="2"/>
              </a:rPr>
              <a:t>E</a:t>
            </a:r>
            <a:r>
              <a:rPr lang="zh-CN" altLang="en-US">
                <a:sym typeface="Symbol" pitchFamily="18" charset="2"/>
              </a:rPr>
              <a:t> = </a:t>
            </a:r>
            <a:r>
              <a:rPr lang="en-US" altLang="zh-CN"/>
              <a:t> </a:t>
            </a:r>
            <a:r>
              <a:rPr lang="en-US" altLang="zh-CN">
                <a:sym typeface="Symbol" pitchFamily="18" charset="2"/>
              </a:rPr>
              <a:t>,  </a:t>
            </a:r>
            <a:r>
              <a:rPr lang="zh-CN" altLang="en-US">
                <a:sym typeface="Symbol" pitchFamily="18" charset="2"/>
              </a:rPr>
              <a:t>则称</a:t>
            </a:r>
          </a:p>
          <a:p>
            <a:r>
              <a:rPr lang="zh-CN" altLang="en-US">
                <a:sym typeface="Symbol" pitchFamily="18" charset="2"/>
              </a:rPr>
              <a:t>   </a:t>
            </a:r>
            <a:r>
              <a:rPr lang="en-US" altLang="zh-CN" i="1">
                <a:sym typeface="Symbol" pitchFamily="18" charset="2"/>
              </a:rPr>
              <a:t>P </a:t>
            </a:r>
            <a:r>
              <a:rPr lang="zh-CN" altLang="en-US">
                <a:sym typeface="Symbol" pitchFamily="18" charset="2"/>
              </a:rPr>
              <a:t>为</a:t>
            </a:r>
            <a:r>
              <a:rPr lang="en-US" altLang="zh-CN" i="1">
                <a:sym typeface="Symbol" pitchFamily="18" charset="2"/>
              </a:rPr>
              <a:t>E </a:t>
            </a:r>
            <a:r>
              <a:rPr lang="zh-CN" altLang="en-US">
                <a:sym typeface="Symbol" pitchFamily="18" charset="2"/>
              </a:rPr>
              <a:t>的外点. 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381000" y="3124200"/>
            <a:ext cx="1590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sng">
                <a:solidFill>
                  <a:srgbClr val="FFFF00"/>
                </a:solidFill>
              </a:rPr>
              <a:t>c. </a:t>
            </a:r>
            <a:r>
              <a:rPr lang="zh-CN" altLang="en-US" u="sng">
                <a:solidFill>
                  <a:srgbClr val="FFFF00"/>
                </a:solidFill>
              </a:rPr>
              <a:t>边界点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457200" y="3657600"/>
            <a:ext cx="8305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   若 </a:t>
            </a:r>
            <a:r>
              <a:rPr lang="en-US" altLang="zh-CN" i="1"/>
              <a:t>P </a:t>
            </a:r>
            <a:r>
              <a:rPr lang="zh-CN" altLang="en-US"/>
              <a:t>的任一邻域内既有属于</a:t>
            </a:r>
            <a:r>
              <a:rPr lang="en-US" altLang="zh-CN" i="1"/>
              <a:t>E </a:t>
            </a:r>
            <a:r>
              <a:rPr lang="zh-CN" altLang="en-US"/>
              <a:t>的点又有不属于</a:t>
            </a:r>
            <a:r>
              <a:rPr lang="en-US" altLang="zh-CN" i="1"/>
              <a:t>E </a:t>
            </a:r>
            <a:r>
              <a:rPr lang="zh-CN" altLang="en-US"/>
              <a:t>的点，</a:t>
            </a:r>
            <a:r>
              <a:rPr lang="zh-CN" altLang="en-US">
                <a:sym typeface="Symbol" pitchFamily="18" charset="2"/>
              </a:rPr>
              <a:t>则称 </a:t>
            </a:r>
            <a:r>
              <a:rPr lang="en-US" altLang="zh-CN" i="1">
                <a:sym typeface="Symbol" pitchFamily="18" charset="2"/>
              </a:rPr>
              <a:t>P </a:t>
            </a:r>
            <a:r>
              <a:rPr lang="zh-CN" altLang="en-US">
                <a:sym typeface="Symbol" pitchFamily="18" charset="2"/>
              </a:rPr>
              <a:t>为</a:t>
            </a:r>
            <a:r>
              <a:rPr lang="en-US" altLang="zh-CN" i="1">
                <a:sym typeface="Symbol" pitchFamily="18" charset="2"/>
              </a:rPr>
              <a:t>E </a:t>
            </a:r>
            <a:r>
              <a:rPr lang="zh-CN" altLang="en-US">
                <a:sym typeface="Symbol" pitchFamily="18" charset="2"/>
              </a:rPr>
              <a:t>的边界点.  </a:t>
            </a:r>
            <a:r>
              <a:rPr lang="en-US" altLang="zh-CN" i="1">
                <a:sym typeface="Symbol" pitchFamily="18" charset="2"/>
              </a:rPr>
              <a:t>E </a:t>
            </a:r>
            <a:r>
              <a:rPr lang="zh-CN" altLang="en-US">
                <a:sym typeface="Symbol" pitchFamily="18" charset="2"/>
              </a:rPr>
              <a:t>的全体边界点记为 </a:t>
            </a:r>
            <a:r>
              <a:rPr lang="en-US" altLang="zh-CN" i="1">
                <a:sym typeface="Symbol" pitchFamily="18" charset="2"/>
              </a:rPr>
              <a:t>E </a:t>
            </a:r>
            <a:r>
              <a:rPr lang="en-US" altLang="zh-CN">
                <a:sym typeface="Symbol" pitchFamily="18" charset="2"/>
              </a:rPr>
              <a:t>.</a:t>
            </a:r>
          </a:p>
        </p:txBody>
      </p:sp>
      <p:sp>
        <p:nvSpPr>
          <p:cNvPr id="10249" name="Freeform 9"/>
          <p:cNvSpPr>
            <a:spLocks/>
          </p:cNvSpPr>
          <p:nvPr/>
        </p:nvSpPr>
        <p:spPr bwMode="auto">
          <a:xfrm>
            <a:off x="1752600" y="4876800"/>
            <a:ext cx="2870200" cy="1689100"/>
          </a:xfrm>
          <a:custGeom>
            <a:avLst/>
            <a:gdLst>
              <a:gd name="T0" fmla="*/ 8 w 1808"/>
              <a:gd name="T1" fmla="*/ 816 h 1064"/>
              <a:gd name="T2" fmla="*/ 584 w 1808"/>
              <a:gd name="T3" fmla="*/ 96 h 1064"/>
              <a:gd name="T4" fmla="*/ 1544 w 1808"/>
              <a:gd name="T5" fmla="*/ 240 h 1064"/>
              <a:gd name="T6" fmla="*/ 1640 w 1808"/>
              <a:gd name="T7" fmla="*/ 912 h 1064"/>
              <a:gd name="T8" fmla="*/ 536 w 1808"/>
              <a:gd name="T9" fmla="*/ 1056 h 1064"/>
              <a:gd name="T10" fmla="*/ 8 w 1808"/>
              <a:gd name="T11" fmla="*/ 816 h 10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8"/>
              <a:gd name="T19" fmla="*/ 0 h 1064"/>
              <a:gd name="T20" fmla="*/ 1808 w 1808"/>
              <a:gd name="T21" fmla="*/ 1064 h 106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8" h="1064">
                <a:moveTo>
                  <a:pt x="8" y="816"/>
                </a:moveTo>
                <a:cubicBezTo>
                  <a:pt x="16" y="656"/>
                  <a:pt x="328" y="192"/>
                  <a:pt x="584" y="96"/>
                </a:cubicBezTo>
                <a:cubicBezTo>
                  <a:pt x="840" y="0"/>
                  <a:pt x="1368" y="104"/>
                  <a:pt x="1544" y="240"/>
                </a:cubicBezTo>
                <a:cubicBezTo>
                  <a:pt x="1720" y="376"/>
                  <a:pt x="1808" y="776"/>
                  <a:pt x="1640" y="912"/>
                </a:cubicBezTo>
                <a:cubicBezTo>
                  <a:pt x="1472" y="1048"/>
                  <a:pt x="808" y="1064"/>
                  <a:pt x="536" y="1056"/>
                </a:cubicBezTo>
                <a:cubicBezTo>
                  <a:pt x="264" y="1048"/>
                  <a:pt x="0" y="976"/>
                  <a:pt x="8" y="816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2133600" y="5715000"/>
            <a:ext cx="420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4495800" y="60960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3399"/>
                </a:solidFill>
                <a:ea typeface="宋体" pitchFamily="2" charset="-122"/>
                <a:cs typeface="Times New Roman" pitchFamily="18" charset="0"/>
              </a:rPr>
              <a:t>•  </a:t>
            </a:r>
            <a:r>
              <a:rPr lang="en-US" altLang="zh-CN" i="1">
                <a:solidFill>
                  <a:srgbClr val="FF3399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baseline="-25000">
                <a:solidFill>
                  <a:srgbClr val="FF3399"/>
                </a:solidFill>
                <a:ea typeface="宋体" pitchFamily="2" charset="-122"/>
                <a:cs typeface="Times New Roman" pitchFamily="18" charset="0"/>
              </a:rPr>
              <a:t>2</a:t>
            </a:r>
            <a:endParaRPr lang="en-US" altLang="zh-CN">
              <a:solidFill>
                <a:srgbClr val="FF3399"/>
              </a:solidFill>
              <a:cs typeface="Times New Roman" pitchFamily="18" charset="0"/>
            </a:endParaRPr>
          </a:p>
        </p:txBody>
      </p:sp>
      <p:sp>
        <p:nvSpPr>
          <p:cNvPr id="10258" name="Oval 18" descr="浅色上对角线"/>
          <p:cNvSpPr>
            <a:spLocks noChangeArrowheads="1"/>
          </p:cNvSpPr>
          <p:nvPr/>
        </p:nvSpPr>
        <p:spPr bwMode="auto">
          <a:xfrm>
            <a:off x="2667000" y="5029200"/>
            <a:ext cx="609600" cy="600075"/>
          </a:xfrm>
          <a:prstGeom prst="ellipse">
            <a:avLst/>
          </a:prstGeom>
          <a:pattFill prst="ltUpDiag">
            <a:fgClr>
              <a:schemeClr val="accent2"/>
            </a:fgClr>
            <a:bgClr>
              <a:srgbClr val="FFFFFF"/>
            </a:bgClr>
          </a:pattFill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2819400" y="5029200"/>
            <a:ext cx="99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FF3399"/>
                </a:solidFill>
                <a:ea typeface="宋体" pitchFamily="2" charset="-122"/>
                <a:cs typeface="Times New Roman" pitchFamily="18" charset="0"/>
              </a:rPr>
              <a:t>•</a:t>
            </a:r>
            <a:r>
              <a:rPr lang="en-US" altLang="zh-CN" i="1">
                <a:solidFill>
                  <a:srgbClr val="FF3399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baseline="-25000">
                <a:solidFill>
                  <a:srgbClr val="FF3399"/>
                </a:solidFill>
                <a:ea typeface="宋体" pitchFamily="2" charset="-122"/>
                <a:cs typeface="Times New Roman" pitchFamily="18" charset="0"/>
              </a:rPr>
              <a:t>1</a:t>
            </a:r>
            <a:endParaRPr lang="en-US" altLang="zh-CN">
              <a:solidFill>
                <a:srgbClr val="FF3399"/>
              </a:solidFill>
              <a:cs typeface="Times New Roman" pitchFamily="18" charset="0"/>
            </a:endParaRPr>
          </a:p>
        </p:txBody>
      </p:sp>
      <p:sp>
        <p:nvSpPr>
          <p:cNvPr id="10259" name="Oval 19" descr="浅色上对角线"/>
          <p:cNvSpPr>
            <a:spLocks noChangeArrowheads="1"/>
          </p:cNvSpPr>
          <p:nvPr/>
        </p:nvSpPr>
        <p:spPr bwMode="auto">
          <a:xfrm>
            <a:off x="4038600" y="5105400"/>
            <a:ext cx="457200" cy="450850"/>
          </a:xfrm>
          <a:prstGeom prst="ellipse">
            <a:avLst/>
          </a:prstGeom>
          <a:pattFill prst="ltUpDiag">
            <a:fgClr>
              <a:schemeClr val="accent2"/>
            </a:fgClr>
            <a:bgClr>
              <a:srgbClr val="FFFFFF"/>
            </a:bgClr>
          </a:pattFill>
          <a:ln w="12700">
            <a:solidFill>
              <a:schemeClr val="accent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4114800" y="50292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3399"/>
                </a:solidFill>
                <a:ea typeface="宋体" pitchFamily="2" charset="-122"/>
                <a:cs typeface="Times New Roman" pitchFamily="18" charset="0"/>
              </a:rPr>
              <a:t>• </a:t>
            </a:r>
            <a:r>
              <a:rPr lang="en-US" altLang="zh-CN" i="1">
                <a:solidFill>
                  <a:srgbClr val="FF3399"/>
                </a:solidFill>
                <a:ea typeface="宋体" pitchFamily="2" charset="-122"/>
                <a:cs typeface="Times New Roman" pitchFamily="18" charset="0"/>
              </a:rPr>
              <a:t>P</a:t>
            </a:r>
            <a:r>
              <a:rPr lang="en-US" altLang="zh-CN" baseline="-25000">
                <a:solidFill>
                  <a:srgbClr val="FF3399"/>
                </a:solidFill>
                <a:ea typeface="宋体" pitchFamily="2" charset="-122"/>
                <a:cs typeface="Times New Roman" pitchFamily="18" charset="0"/>
              </a:rPr>
              <a:t>3</a:t>
            </a:r>
            <a:endParaRPr lang="en-US" altLang="zh-CN">
              <a:solidFill>
                <a:srgbClr val="FF3399"/>
              </a:solidFill>
              <a:cs typeface="Times New Roman" pitchFamily="18" charset="0"/>
            </a:endParaRPr>
          </a:p>
        </p:txBody>
      </p:sp>
      <p:sp>
        <p:nvSpPr>
          <p:cNvPr id="10262" name="Freeform 22"/>
          <p:cNvSpPr>
            <a:spLocks/>
          </p:cNvSpPr>
          <p:nvPr/>
        </p:nvSpPr>
        <p:spPr bwMode="auto">
          <a:xfrm>
            <a:off x="4022725" y="5135563"/>
            <a:ext cx="433388" cy="558800"/>
          </a:xfrm>
          <a:custGeom>
            <a:avLst/>
            <a:gdLst>
              <a:gd name="T0" fmla="*/ 0 w 288"/>
              <a:gd name="T1" fmla="*/ 0 h 336"/>
              <a:gd name="T2" fmla="*/ 192 w 288"/>
              <a:gd name="T3" fmla="*/ 144 h 336"/>
              <a:gd name="T4" fmla="*/ 288 w 288"/>
              <a:gd name="T5" fmla="*/ 336 h 336"/>
              <a:gd name="T6" fmla="*/ 0 60000 65536"/>
              <a:gd name="T7" fmla="*/ 0 60000 65536"/>
              <a:gd name="T8" fmla="*/ 0 60000 65536"/>
              <a:gd name="T9" fmla="*/ 0 w 288"/>
              <a:gd name="T10" fmla="*/ 0 h 336"/>
              <a:gd name="T11" fmla="*/ 288 w 288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336">
                <a:moveTo>
                  <a:pt x="0" y="0"/>
                </a:moveTo>
                <a:cubicBezTo>
                  <a:pt x="72" y="44"/>
                  <a:pt x="144" y="88"/>
                  <a:pt x="192" y="144"/>
                </a:cubicBezTo>
                <a:cubicBezTo>
                  <a:pt x="240" y="200"/>
                  <a:pt x="272" y="304"/>
                  <a:pt x="288" y="3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0" grpId="0" animBg="1"/>
      <p:bldP spid="10243" grpId="0" autoUpdateAnimBg="0"/>
      <p:bldP spid="10244" grpId="0" autoUpdateAnimBg="0"/>
      <p:bldP spid="10245" grpId="0" autoUpdateAnimBg="0"/>
      <p:bldP spid="10246" grpId="0" autoUpdateAnimBg="0"/>
      <p:bldP spid="10247" grpId="0" autoUpdateAnimBg="0"/>
      <p:bldP spid="10248" grpId="0" autoUpdateAnimBg="0"/>
      <p:bldP spid="10249" grpId="0" animBg="1"/>
      <p:bldP spid="10251" grpId="0" autoUpdateAnimBg="0"/>
      <p:bldP spid="10254" grpId="0" autoUpdateAnimBg="0"/>
      <p:bldP spid="10258" grpId="0" animBg="1"/>
      <p:bldP spid="10252" grpId="0" autoUpdateAnimBg="0"/>
      <p:bldP spid="10259" grpId="0" animBg="1"/>
      <p:bldP spid="10253" grpId="0" autoUpdateAnimBg="0"/>
      <p:bldP spid="102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81000"/>
            <a:ext cx="1295400" cy="4572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rgbClr val="00FFFF"/>
                </a:solidFill>
                <a:ea typeface="楷体_GB2312" pitchFamily="49" charset="-122"/>
              </a:rPr>
              <a:t>4. 聚点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306388" y="685800"/>
          <a:ext cx="8380412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3" imgW="3416040" imgH="787320" progId="Equation.3">
                  <p:embed/>
                </p:oleObj>
              </mc:Choice>
              <mc:Fallback>
                <p:oleObj name="Equation" r:id="rId3" imgW="3416040" imgH="787320" progId="Equation.3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685800"/>
                        <a:ext cx="8380412" cy="182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2" name="Object 38"/>
          <p:cNvGraphicFramePr>
            <a:graphicFrameLocks noChangeAspect="1"/>
          </p:cNvGraphicFramePr>
          <p:nvPr/>
        </p:nvGraphicFramePr>
        <p:xfrm>
          <a:off x="3581400" y="1981200"/>
          <a:ext cx="45720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5" imgW="1904760" imgH="279360" progId="Equation.3">
                  <p:embed/>
                </p:oleObj>
              </mc:Choice>
              <mc:Fallback>
                <p:oleObj name="Equation" r:id="rId5" imgW="1904760" imgH="279360" progId="Equation.3">
                  <p:embed/>
                  <p:pic>
                    <p:nvPicPr>
                      <p:cNvPr id="0" name="Object 3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981200"/>
                        <a:ext cx="4572000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5" name="Object 41"/>
          <p:cNvGraphicFramePr>
            <a:graphicFrameLocks noChangeAspect="1"/>
          </p:cNvGraphicFramePr>
          <p:nvPr/>
        </p:nvGraphicFramePr>
        <p:xfrm>
          <a:off x="2057400" y="5105400"/>
          <a:ext cx="64770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7" imgW="2692080" imgH="241200" progId="Equation.3">
                  <p:embed/>
                </p:oleObj>
              </mc:Choice>
              <mc:Fallback>
                <p:oleObj name="Equation" r:id="rId7" imgW="2692080" imgH="241200" progId="Equation.3">
                  <p:embed/>
                  <p:pic>
                    <p:nvPicPr>
                      <p:cNvPr id="0" name="Object 4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105400"/>
                        <a:ext cx="64770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6" name="Text Box 42"/>
          <p:cNvSpPr txBox="1">
            <a:spLocks noChangeArrowheads="1"/>
          </p:cNvSpPr>
          <p:nvPr/>
        </p:nvSpPr>
        <p:spPr bwMode="auto">
          <a:xfrm>
            <a:off x="2411413" y="1989138"/>
            <a:ext cx="1250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考察，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304800" y="2514600"/>
            <a:ext cx="2743200" cy="2819400"/>
            <a:chOff x="144" y="1584"/>
            <a:chExt cx="1776" cy="1776"/>
          </a:xfrm>
        </p:grpSpPr>
        <p:sp>
          <p:nvSpPr>
            <p:cNvPr id="3087" name="Oval 36"/>
            <p:cNvSpPr>
              <a:spLocks noChangeArrowheads="1"/>
            </p:cNvSpPr>
            <p:nvPr/>
          </p:nvSpPr>
          <p:spPr bwMode="auto">
            <a:xfrm>
              <a:off x="384" y="1872"/>
              <a:ext cx="1218" cy="1190"/>
            </a:xfrm>
            <a:prstGeom prst="ellipse">
              <a:avLst/>
            </a:prstGeom>
            <a:solidFill>
              <a:srgbClr val="008000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8" name="Oval 37"/>
            <p:cNvSpPr>
              <a:spLocks noChangeArrowheads="1"/>
            </p:cNvSpPr>
            <p:nvPr/>
          </p:nvSpPr>
          <p:spPr bwMode="auto">
            <a:xfrm>
              <a:off x="724" y="2196"/>
              <a:ext cx="571" cy="538"/>
            </a:xfrm>
            <a:prstGeom prst="ellipse">
              <a:avLst/>
            </a:prstGeom>
            <a:solidFill>
              <a:srgbClr val="000066"/>
            </a:solidFill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9" name="Line 43"/>
            <p:cNvSpPr>
              <a:spLocks noChangeShapeType="1"/>
            </p:cNvSpPr>
            <p:nvPr/>
          </p:nvSpPr>
          <p:spPr bwMode="auto">
            <a:xfrm>
              <a:off x="144" y="2496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" name="Line 44"/>
            <p:cNvSpPr>
              <a:spLocks noChangeShapeType="1"/>
            </p:cNvSpPr>
            <p:nvPr/>
          </p:nvSpPr>
          <p:spPr bwMode="auto">
            <a:xfrm flipV="1">
              <a:off x="1008" y="1584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09" name="Text Box 45"/>
          <p:cNvSpPr txBox="1">
            <a:spLocks noChangeArrowheads="1"/>
          </p:cNvSpPr>
          <p:nvPr/>
        </p:nvSpPr>
        <p:spPr bwMode="auto">
          <a:xfrm>
            <a:off x="2819400" y="2667000"/>
            <a:ext cx="170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内点集 ：</a:t>
            </a:r>
          </a:p>
        </p:txBody>
      </p:sp>
      <p:graphicFrame>
        <p:nvGraphicFramePr>
          <p:cNvPr id="11310" name="Object 46"/>
          <p:cNvGraphicFramePr>
            <a:graphicFrameLocks noChangeAspect="1"/>
          </p:cNvGraphicFramePr>
          <p:nvPr/>
        </p:nvGraphicFramePr>
        <p:xfrm>
          <a:off x="4495800" y="2590800"/>
          <a:ext cx="37417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9" imgW="1612800" imgH="279360" progId="Equation.3">
                  <p:embed/>
                </p:oleObj>
              </mc:Choice>
              <mc:Fallback>
                <p:oleObj name="Equation" r:id="rId9" imgW="1612800" imgH="279360" progId="Equation.3">
                  <p:embed/>
                  <p:pic>
                    <p:nvPicPr>
                      <p:cNvPr id="0" name="Object 4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590800"/>
                        <a:ext cx="3741738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11" name="Text Box 47"/>
          <p:cNvSpPr txBox="1">
            <a:spLocks noChangeArrowheads="1"/>
          </p:cNvSpPr>
          <p:nvPr/>
        </p:nvSpPr>
        <p:spPr bwMode="auto">
          <a:xfrm>
            <a:off x="2819400" y="3276600"/>
            <a:ext cx="170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外点集 ：</a:t>
            </a:r>
          </a:p>
        </p:txBody>
      </p:sp>
      <p:graphicFrame>
        <p:nvGraphicFramePr>
          <p:cNvPr id="11312" name="Object 48"/>
          <p:cNvGraphicFramePr>
            <a:graphicFrameLocks noChangeAspect="1"/>
          </p:cNvGraphicFramePr>
          <p:nvPr/>
        </p:nvGraphicFramePr>
        <p:xfrm>
          <a:off x="3124200" y="3810000"/>
          <a:ext cx="5562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11" imgW="2349360" imgH="279360" progId="Equation.3">
                  <p:embed/>
                </p:oleObj>
              </mc:Choice>
              <mc:Fallback>
                <p:oleObj name="Equation" r:id="rId11" imgW="2349360" imgH="279360" progId="Equation.3">
                  <p:embed/>
                  <p:pic>
                    <p:nvPicPr>
                      <p:cNvPr id="0" name="Object 4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810000"/>
                        <a:ext cx="55626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13" name="Text Box 49"/>
          <p:cNvSpPr txBox="1">
            <a:spLocks noChangeArrowheads="1"/>
          </p:cNvSpPr>
          <p:nvPr/>
        </p:nvSpPr>
        <p:spPr bwMode="auto">
          <a:xfrm>
            <a:off x="2362200" y="4572000"/>
            <a:ext cx="18208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边界点集 :</a:t>
            </a:r>
          </a:p>
        </p:txBody>
      </p:sp>
      <p:sp>
        <p:nvSpPr>
          <p:cNvPr id="11314" name="Text Box 50"/>
          <p:cNvSpPr txBox="1">
            <a:spLocks noChangeArrowheads="1"/>
          </p:cNvSpPr>
          <p:nvPr/>
        </p:nvSpPr>
        <p:spPr bwMode="auto">
          <a:xfrm>
            <a:off x="179388" y="5876925"/>
            <a:ext cx="2644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聚点集</a:t>
            </a:r>
            <a:r>
              <a:rPr lang="en-US" altLang="zh-CN"/>
              <a:t>(</a:t>
            </a:r>
            <a:r>
              <a:rPr lang="zh-CN" altLang="en-US"/>
              <a:t>导集</a:t>
            </a:r>
            <a:r>
              <a:rPr lang="en-US" altLang="zh-CN"/>
              <a:t>) </a:t>
            </a:r>
            <a:r>
              <a:rPr lang="zh-CN" altLang="en-US"/>
              <a:t>：</a:t>
            </a:r>
          </a:p>
        </p:txBody>
      </p:sp>
      <p:graphicFrame>
        <p:nvGraphicFramePr>
          <p:cNvPr id="11315" name="Object 51"/>
          <p:cNvGraphicFramePr>
            <a:graphicFrameLocks noChangeAspect="1"/>
          </p:cNvGraphicFramePr>
          <p:nvPr/>
        </p:nvGraphicFramePr>
        <p:xfrm>
          <a:off x="2700338" y="5805488"/>
          <a:ext cx="37417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13" imgW="1612800" imgH="279360" progId="Equation.3">
                  <p:embed/>
                </p:oleObj>
              </mc:Choice>
              <mc:Fallback>
                <p:oleObj name="Equation" r:id="rId13" imgW="1612800" imgH="279360" progId="Equation.3">
                  <p:embed/>
                  <p:pic>
                    <p:nvPicPr>
                      <p:cNvPr id="0" name="Object 5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805488"/>
                        <a:ext cx="3741737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6" grpId="0" autoUpdateAnimBg="0"/>
      <p:bldP spid="11309" grpId="0" autoUpdateAnimBg="0"/>
      <p:bldP spid="11311" grpId="0" autoUpdateAnimBg="0"/>
      <p:bldP spid="11313" grpId="0" autoUpdateAnimBg="0"/>
      <p:bldP spid="1131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81000"/>
            <a:ext cx="1524000" cy="4572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rgbClr val="00FFFF"/>
                </a:solidFill>
                <a:ea typeface="楷体_GB2312" pitchFamily="49" charset="-122"/>
              </a:rPr>
              <a:t>5.  开集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838200" y="1066800"/>
            <a:ext cx="7588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如果点集 </a:t>
            </a:r>
            <a:r>
              <a:rPr lang="en-US" altLang="zh-CN" i="1"/>
              <a:t>E </a:t>
            </a:r>
            <a:r>
              <a:rPr lang="zh-CN" altLang="en-US"/>
              <a:t>的点都是 </a:t>
            </a:r>
            <a:r>
              <a:rPr lang="en-US" altLang="zh-CN" i="1"/>
              <a:t>E </a:t>
            </a:r>
            <a:r>
              <a:rPr lang="zh-CN" altLang="en-US"/>
              <a:t>的内点，则称 </a:t>
            </a:r>
            <a:r>
              <a:rPr lang="en-US" altLang="zh-CN" i="1"/>
              <a:t>E </a:t>
            </a:r>
            <a:r>
              <a:rPr lang="zh-CN" altLang="en-US"/>
              <a:t>为开集.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81000" y="1752600"/>
            <a:ext cx="1254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FFFF"/>
                </a:solidFill>
              </a:rPr>
              <a:t>6. 闭集</a:t>
            </a:r>
            <a:endParaRPr lang="en-US" altLang="zh-CN">
              <a:solidFill>
                <a:srgbClr val="00FFFF"/>
              </a:solidFill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600200" y="381000"/>
            <a:ext cx="2327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2"/>
                </a:solidFill>
              </a:rPr>
              <a:t>（点点内点）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838200" y="2286000"/>
            <a:ext cx="736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如果点集 </a:t>
            </a:r>
            <a:r>
              <a:rPr lang="en-US" altLang="zh-CN" i="1"/>
              <a:t>E </a:t>
            </a:r>
            <a:r>
              <a:rPr lang="zh-CN" altLang="en-US"/>
              <a:t>的余集 </a:t>
            </a:r>
            <a:r>
              <a:rPr lang="en-US" altLang="zh-CN" i="1"/>
              <a:t>E</a:t>
            </a:r>
            <a:r>
              <a:rPr lang="en-US" altLang="zh-CN" sz="2400" i="1" baseline="36000"/>
              <a:t>C</a:t>
            </a:r>
            <a:r>
              <a:rPr lang="en-US" altLang="zh-CN" i="1"/>
              <a:t> </a:t>
            </a:r>
            <a:r>
              <a:rPr lang="zh-CN" altLang="en-US"/>
              <a:t>为开集，则称 </a:t>
            </a:r>
            <a:r>
              <a:rPr lang="en-US" altLang="zh-CN" i="1"/>
              <a:t>E </a:t>
            </a:r>
            <a:r>
              <a:rPr lang="zh-CN" altLang="en-US"/>
              <a:t>为闭集.</a:t>
            </a:r>
            <a:endParaRPr lang="zh-CN" altLang="en-US" i="1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381000" y="28194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如，</a:t>
            </a:r>
            <a:endParaRPr lang="en-US" altLang="zh-CN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827088" y="3124200"/>
            <a:ext cx="1933575" cy="1889125"/>
            <a:chOff x="521" y="1968"/>
            <a:chExt cx="1218" cy="1190"/>
          </a:xfrm>
        </p:grpSpPr>
        <p:sp>
          <p:nvSpPr>
            <p:cNvPr id="4114" name="Oval 16"/>
            <p:cNvSpPr>
              <a:spLocks noChangeArrowheads="1"/>
            </p:cNvSpPr>
            <p:nvPr/>
          </p:nvSpPr>
          <p:spPr bwMode="auto">
            <a:xfrm>
              <a:off x="521" y="1968"/>
              <a:ext cx="1218" cy="1190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Oval 17"/>
            <p:cNvSpPr>
              <a:spLocks noChangeArrowheads="1"/>
            </p:cNvSpPr>
            <p:nvPr/>
          </p:nvSpPr>
          <p:spPr bwMode="auto">
            <a:xfrm>
              <a:off x="861" y="2292"/>
              <a:ext cx="571" cy="538"/>
            </a:xfrm>
            <a:prstGeom prst="ellipse">
              <a:avLst/>
            </a:prstGeom>
            <a:solidFill>
              <a:srgbClr val="000066"/>
            </a:solidFill>
            <a:ln w="381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2306" name="Object 18"/>
          <p:cNvGraphicFramePr>
            <a:graphicFrameLocks noChangeAspect="1"/>
          </p:cNvGraphicFramePr>
          <p:nvPr/>
        </p:nvGraphicFramePr>
        <p:xfrm>
          <a:off x="609600" y="5181600"/>
          <a:ext cx="2184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公式" r:id="rId3" imgW="2184120" imgH="1028520" progId="Equation.3">
                  <p:embed/>
                </p:oleObj>
              </mc:Choice>
              <mc:Fallback>
                <p:oleObj name="公式" r:id="rId3" imgW="2184120" imgH="10285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181600"/>
                        <a:ext cx="21844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3435350" y="3124200"/>
            <a:ext cx="1933575" cy="1889125"/>
            <a:chOff x="2164" y="1968"/>
            <a:chExt cx="1218" cy="1190"/>
          </a:xfrm>
        </p:grpSpPr>
        <p:sp>
          <p:nvSpPr>
            <p:cNvPr id="4112" name="Oval 21"/>
            <p:cNvSpPr>
              <a:spLocks noChangeArrowheads="1"/>
            </p:cNvSpPr>
            <p:nvPr/>
          </p:nvSpPr>
          <p:spPr bwMode="auto">
            <a:xfrm>
              <a:off x="2164" y="1968"/>
              <a:ext cx="1218" cy="1190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Oval 22"/>
            <p:cNvSpPr>
              <a:spLocks noChangeArrowheads="1"/>
            </p:cNvSpPr>
            <p:nvPr/>
          </p:nvSpPr>
          <p:spPr bwMode="auto">
            <a:xfrm>
              <a:off x="2504" y="2292"/>
              <a:ext cx="571" cy="5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2311" name="Object 23"/>
          <p:cNvGraphicFramePr>
            <a:graphicFrameLocks noChangeAspect="1"/>
          </p:cNvGraphicFramePr>
          <p:nvPr/>
        </p:nvGraphicFramePr>
        <p:xfrm>
          <a:off x="3352800" y="5181600"/>
          <a:ext cx="2184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公式" r:id="rId5" imgW="2184120" imgH="1028520" progId="Equation.3">
                  <p:embed/>
                </p:oleObj>
              </mc:Choice>
              <mc:Fallback>
                <p:oleObj name="公式" r:id="rId5" imgW="2184120" imgH="102852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181600"/>
                        <a:ext cx="21844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6089650" y="3124200"/>
            <a:ext cx="1933575" cy="1889125"/>
            <a:chOff x="3836" y="1968"/>
            <a:chExt cx="1218" cy="1190"/>
          </a:xfrm>
        </p:grpSpPr>
        <p:sp>
          <p:nvSpPr>
            <p:cNvPr id="4110" name="Oval 26"/>
            <p:cNvSpPr>
              <a:spLocks noChangeArrowheads="1"/>
            </p:cNvSpPr>
            <p:nvPr/>
          </p:nvSpPr>
          <p:spPr bwMode="auto">
            <a:xfrm>
              <a:off x="3836" y="1968"/>
              <a:ext cx="1218" cy="1190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Oval 27"/>
            <p:cNvSpPr>
              <a:spLocks noChangeArrowheads="1"/>
            </p:cNvSpPr>
            <p:nvPr/>
          </p:nvSpPr>
          <p:spPr bwMode="auto">
            <a:xfrm>
              <a:off x="4176" y="2292"/>
              <a:ext cx="571" cy="538"/>
            </a:xfrm>
            <a:prstGeom prst="ellipse">
              <a:avLst/>
            </a:prstGeom>
            <a:solidFill>
              <a:srgbClr val="333399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2316" name="Object 28"/>
          <p:cNvGraphicFramePr>
            <a:graphicFrameLocks noChangeAspect="1"/>
          </p:cNvGraphicFramePr>
          <p:nvPr/>
        </p:nvGraphicFramePr>
        <p:xfrm>
          <a:off x="5867400" y="5181600"/>
          <a:ext cx="31242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7" imgW="1269720" imgH="469800" progId="Equation.3">
                  <p:embed/>
                </p:oleObj>
              </mc:Choice>
              <mc:Fallback>
                <p:oleObj name="Equation" r:id="rId7" imgW="1269720" imgH="4698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181600"/>
                        <a:ext cx="3124200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utoUpdateAnimBg="0"/>
      <p:bldP spid="12292" grpId="0" autoUpdateAnimBg="0"/>
      <p:bldP spid="12293" grpId="0" autoUpdateAnimBg="0"/>
      <p:bldP spid="12294" grpId="0" autoUpdateAnimBg="0"/>
      <p:bldP spid="1229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1981200" cy="4572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rgbClr val="00FFFF"/>
                </a:solidFill>
                <a:ea typeface="楷体_GB2312" pitchFamily="49" charset="-122"/>
              </a:rPr>
              <a:t>7. 连通集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68313" y="981075"/>
            <a:ext cx="8351837" cy="111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      若 </a:t>
            </a:r>
            <a:r>
              <a:rPr lang="en-US" altLang="zh-CN" i="1" dirty="0"/>
              <a:t>E </a:t>
            </a:r>
            <a:r>
              <a:rPr lang="zh-CN" altLang="en-US" dirty="0"/>
              <a:t>内任意两点都可用一段或多段折线连接起来，且该折线上的点也都属于</a:t>
            </a:r>
            <a:r>
              <a:rPr lang="en-US" altLang="zh-CN" i="1" dirty="0"/>
              <a:t>E </a:t>
            </a:r>
            <a:r>
              <a:rPr lang="zh-CN" altLang="en-US" dirty="0"/>
              <a:t>, 则称 </a:t>
            </a:r>
            <a:r>
              <a:rPr lang="en-US" altLang="zh-CN" i="1" dirty="0"/>
              <a:t>E </a:t>
            </a:r>
            <a:r>
              <a:rPr lang="zh-CN" altLang="en-US" dirty="0"/>
              <a:t>是连通集 .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57200" y="26670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>
                <a:solidFill>
                  <a:srgbClr val="00FFFF"/>
                </a:solidFill>
              </a:rPr>
              <a:t>8. 区域（开区域）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81000" y="3276600"/>
            <a:ext cx="5094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连通的开集称为区域 或开区域 .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381000" y="45720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>
                <a:solidFill>
                  <a:srgbClr val="00FFFF"/>
                </a:solidFill>
              </a:rPr>
              <a:t>9. 闭区域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457200" y="5105400"/>
            <a:ext cx="7862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开区域连同它的边界一起构成的点集称为闭区域 .</a:t>
            </a:r>
          </a:p>
        </p:txBody>
      </p:sp>
      <p:sp>
        <p:nvSpPr>
          <p:cNvPr id="13335" name="AutoShape 23"/>
          <p:cNvSpPr>
            <a:spLocks noChangeArrowheads="1"/>
          </p:cNvSpPr>
          <p:nvPr/>
        </p:nvSpPr>
        <p:spPr bwMode="auto">
          <a:xfrm>
            <a:off x="6084888" y="2349500"/>
            <a:ext cx="2057400" cy="1905000"/>
          </a:xfrm>
          <a:custGeom>
            <a:avLst/>
            <a:gdLst>
              <a:gd name="T0" fmla="*/ 1028700 w 21600"/>
              <a:gd name="T1" fmla="*/ 0 h 21600"/>
              <a:gd name="T2" fmla="*/ 301276 w 21600"/>
              <a:gd name="T3" fmla="*/ 278959 h 21600"/>
              <a:gd name="T4" fmla="*/ 0 w 21600"/>
              <a:gd name="T5" fmla="*/ 952500 h 21600"/>
              <a:gd name="T6" fmla="*/ 301276 w 21600"/>
              <a:gd name="T7" fmla="*/ 1626041 h 21600"/>
              <a:gd name="T8" fmla="*/ 1028700 w 21600"/>
              <a:gd name="T9" fmla="*/ 1905000 h 21600"/>
              <a:gd name="T10" fmla="*/ 1756124 w 21600"/>
              <a:gd name="T11" fmla="*/ 1626041 h 21600"/>
              <a:gd name="T12" fmla="*/ 2057400 w 21600"/>
              <a:gd name="T13" fmla="*/ 952500 h 21600"/>
              <a:gd name="T14" fmla="*/ 1756124 w 21600"/>
              <a:gd name="T15" fmla="*/ 27895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7837488" y="3187700"/>
            <a:ext cx="5445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6600"/>
                </a:solidFill>
                <a:ea typeface="宋体" pitchFamily="2" charset="-122"/>
                <a:cs typeface="Times New Roman" pitchFamily="18" charset="0"/>
              </a:rPr>
              <a:t>•</a:t>
            </a:r>
            <a:r>
              <a:rPr lang="en-US" altLang="zh-CN" i="1">
                <a:solidFill>
                  <a:srgbClr val="FF6600"/>
                </a:solidFill>
                <a:ea typeface="宋体" pitchFamily="2" charset="-122"/>
                <a:cs typeface="Times New Roman" pitchFamily="18" charset="0"/>
              </a:rPr>
              <a:t>B</a:t>
            </a:r>
            <a:endParaRPr lang="zh-CN" altLang="en-US" i="1">
              <a:solidFill>
                <a:srgbClr val="FF66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5703888" y="3035300"/>
            <a:ext cx="6334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FF6600"/>
                </a:solidFill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>
                <a:solidFill>
                  <a:srgbClr val="FF6600"/>
                </a:solidFill>
                <a:ea typeface="宋体" pitchFamily="2" charset="-122"/>
                <a:cs typeface="Times New Roman" pitchFamily="18" charset="0"/>
              </a:rPr>
              <a:t> •</a:t>
            </a:r>
            <a:endParaRPr lang="en-US" altLang="zh-CN" i="1">
              <a:solidFill>
                <a:srgbClr val="FF6600"/>
              </a:solidFill>
              <a:cs typeface="Times New Roman" pitchFamily="18" charset="0"/>
            </a:endParaRPr>
          </a:p>
        </p:txBody>
      </p:sp>
      <p:sp>
        <p:nvSpPr>
          <p:cNvPr id="13336" name="Line 24"/>
          <p:cNvSpPr>
            <a:spLocks noChangeShapeType="1"/>
          </p:cNvSpPr>
          <p:nvPr/>
        </p:nvSpPr>
        <p:spPr bwMode="auto">
          <a:xfrm flipV="1">
            <a:off x="6161088" y="2730500"/>
            <a:ext cx="304800" cy="609600"/>
          </a:xfrm>
          <a:prstGeom prst="line">
            <a:avLst/>
          </a:prstGeom>
          <a:noFill/>
          <a:ln w="38100">
            <a:solidFill>
              <a:srgbClr val="9933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>
            <a:off x="6465888" y="2730500"/>
            <a:ext cx="1295400" cy="1143000"/>
          </a:xfrm>
          <a:prstGeom prst="line">
            <a:avLst/>
          </a:prstGeom>
          <a:noFill/>
          <a:ln w="38100">
            <a:solidFill>
              <a:srgbClr val="9933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 flipV="1">
            <a:off x="7761288" y="3492500"/>
            <a:ext cx="228600" cy="381000"/>
          </a:xfrm>
          <a:prstGeom prst="line">
            <a:avLst/>
          </a:prstGeom>
          <a:noFill/>
          <a:ln w="38100">
            <a:solidFill>
              <a:srgbClr val="9933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40" name="Rectangle 28"/>
          <p:cNvSpPr>
            <a:spLocks noChangeArrowheads="1"/>
          </p:cNvSpPr>
          <p:nvPr/>
        </p:nvSpPr>
        <p:spPr bwMode="auto">
          <a:xfrm>
            <a:off x="6465888" y="3416300"/>
            <a:ext cx="6334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rgbClr val="FF66FF"/>
                </a:solidFill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>
                <a:solidFill>
                  <a:srgbClr val="FF66FF"/>
                </a:solidFill>
                <a:ea typeface="宋体" pitchFamily="2" charset="-122"/>
                <a:cs typeface="Times New Roman" pitchFamily="18" charset="0"/>
              </a:rPr>
              <a:t> •</a:t>
            </a:r>
            <a:endParaRPr lang="en-US" altLang="zh-CN">
              <a:solidFill>
                <a:srgbClr val="FF66FF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7151688" y="2730500"/>
            <a:ext cx="5445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66FF"/>
                </a:solidFill>
                <a:ea typeface="宋体" pitchFamily="2" charset="-122"/>
                <a:cs typeface="Times New Roman" pitchFamily="18" charset="0"/>
              </a:rPr>
              <a:t>•</a:t>
            </a:r>
            <a:r>
              <a:rPr lang="en-US" altLang="zh-CN" i="1">
                <a:solidFill>
                  <a:srgbClr val="FF66FF"/>
                </a:solidFill>
                <a:ea typeface="宋体" pitchFamily="2" charset="-122"/>
                <a:cs typeface="Times New Roman" pitchFamily="18" charset="0"/>
              </a:rPr>
              <a:t>B</a:t>
            </a:r>
            <a:endParaRPr lang="zh-CN" altLang="en-US" i="1">
              <a:solidFill>
                <a:srgbClr val="FF66FF"/>
              </a:solidFill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utoUpdateAnimBg="0"/>
      <p:bldP spid="13317" grpId="0" autoUpdateAnimBg="0"/>
      <p:bldP spid="13318" grpId="0" autoUpdateAnimBg="0"/>
      <p:bldP spid="13319" grpId="0" autoUpdateAnimBg="0"/>
      <p:bldP spid="13320" grpId="0" autoUpdateAnimBg="0"/>
      <p:bldP spid="13335" grpId="0" animBg="1"/>
      <p:bldP spid="13332" grpId="0" autoUpdateAnimBg="0"/>
      <p:bldP spid="13331" grpId="0" autoUpdateAnimBg="0"/>
      <p:bldP spid="13336" grpId="0" animBg="1"/>
      <p:bldP spid="13338" grpId="0" animBg="1"/>
      <p:bldP spid="13339" grpId="0" animBg="1"/>
      <p:bldP spid="13340" grpId="0" autoUpdateAnimBg="0"/>
      <p:bldP spid="1334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5344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   对平面点集 </a:t>
            </a:r>
            <a:r>
              <a:rPr lang="en-US" altLang="zh-CN" i="1"/>
              <a:t>E</a:t>
            </a:r>
            <a:r>
              <a:rPr lang="en-US" altLang="zh-CN"/>
              <a:t>， </a:t>
            </a:r>
            <a:r>
              <a:rPr lang="zh-CN" altLang="en-US"/>
              <a:t>若 </a:t>
            </a:r>
            <a:r>
              <a:rPr lang="zh-CN" altLang="en-US">
                <a:sym typeface="Symbol" pitchFamily="18" charset="2"/>
              </a:rPr>
              <a:t> </a:t>
            </a:r>
            <a:r>
              <a:rPr lang="zh-CN" altLang="en-US" i="1">
                <a:sym typeface="Symbol" pitchFamily="18" charset="2"/>
              </a:rPr>
              <a:t></a:t>
            </a:r>
            <a:r>
              <a:rPr lang="en-US" altLang="zh-CN"/>
              <a:t> &gt; 0,  </a:t>
            </a:r>
            <a:r>
              <a:rPr lang="zh-CN" altLang="en-US"/>
              <a:t>使 </a:t>
            </a:r>
            <a:r>
              <a:rPr lang="en-US" altLang="zh-CN" i="1"/>
              <a:t>E </a:t>
            </a:r>
            <a:r>
              <a:rPr lang="en-US" altLang="zh-CN">
                <a:sym typeface="Symbol" pitchFamily="18" charset="2"/>
              </a:rPr>
              <a:t> U(O, </a:t>
            </a:r>
            <a:r>
              <a:rPr lang="zh-CN" altLang="en-US" i="1">
                <a:sym typeface="Symbol" pitchFamily="18" charset="2"/>
              </a:rPr>
              <a:t></a:t>
            </a:r>
            <a:r>
              <a:rPr lang="en-US" altLang="zh-CN"/>
              <a:t> </a:t>
            </a:r>
            <a:r>
              <a:rPr lang="en-US" altLang="zh-CN">
                <a:sym typeface="Symbol" pitchFamily="18" charset="2"/>
              </a:rPr>
              <a:t>),  </a:t>
            </a:r>
            <a:r>
              <a:rPr lang="zh-CN" altLang="en-US">
                <a:sym typeface="Symbol" pitchFamily="18" charset="2"/>
              </a:rPr>
              <a:t>则称 </a:t>
            </a:r>
            <a:r>
              <a:rPr lang="en-US" altLang="zh-CN" i="1">
                <a:sym typeface="Symbol" pitchFamily="18" charset="2"/>
              </a:rPr>
              <a:t>E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ym typeface="Symbol" pitchFamily="18" charset="2"/>
              </a:rPr>
              <a:t>为有界集，否则称为无界集 .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831850" y="22860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如，</a:t>
            </a:r>
          </a:p>
        </p:txBody>
      </p:sp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1593850" y="2286000"/>
          <a:ext cx="38100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3" imgW="1600200" imgH="241200" progId="Equation.3">
                  <p:embed/>
                </p:oleObj>
              </mc:Choice>
              <mc:Fallback>
                <p:oleObj name="Equation" r:id="rId3" imgW="160020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2286000"/>
                        <a:ext cx="3810000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5480050" y="22860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是有界闭区域</a:t>
            </a:r>
          </a:p>
        </p:txBody>
      </p:sp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1670050" y="2819400"/>
          <a:ext cx="28194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5" imgW="1218960" imgH="241200" progId="Equation.3">
                  <p:embed/>
                </p:oleObj>
              </mc:Choice>
              <mc:Fallback>
                <p:oleObj name="Equation" r:id="rId5" imgW="121896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2819400"/>
                        <a:ext cx="2819400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4641850" y="2819400"/>
            <a:ext cx="320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是无界（开）区域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886200" y="3657600"/>
            <a:ext cx="2995613" cy="2286000"/>
            <a:chOff x="672" y="2688"/>
            <a:chExt cx="1887" cy="1440"/>
          </a:xfrm>
        </p:grpSpPr>
        <p:sp>
          <p:nvSpPr>
            <p:cNvPr id="5136" name="Line 10"/>
            <p:cNvSpPr>
              <a:spLocks noChangeShapeType="1"/>
            </p:cNvSpPr>
            <p:nvPr/>
          </p:nvSpPr>
          <p:spPr bwMode="auto">
            <a:xfrm>
              <a:off x="816" y="2928"/>
              <a:ext cx="1344" cy="120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24" name="Object 11"/>
            <p:cNvGraphicFramePr>
              <a:graphicFrameLocks noChangeAspect="1"/>
            </p:cNvGraphicFramePr>
            <p:nvPr/>
          </p:nvGraphicFramePr>
          <p:xfrm>
            <a:off x="2400" y="3648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4" name="公式" r:id="rId7" imgW="253800" imgH="241200" progId="Equation.3">
                    <p:embed/>
                  </p:oleObj>
                </mc:Choice>
                <mc:Fallback>
                  <p:oleObj name="公式" r:id="rId7" imgW="253800" imgH="241200" progId="Equation.3">
                    <p:embed/>
                    <p:pic>
                      <p:nvPicPr>
                        <p:cNvPr id="0" name="Object 1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3648"/>
                          <a:ext cx="159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5" name="Object 12"/>
            <p:cNvGraphicFramePr>
              <a:graphicFrameLocks noChangeAspect="1"/>
            </p:cNvGraphicFramePr>
            <p:nvPr/>
          </p:nvGraphicFramePr>
          <p:xfrm>
            <a:off x="1632" y="2688"/>
            <a:ext cx="15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5" name="公式" r:id="rId9" imgW="253800" imgH="317160" progId="Equation.3">
                    <p:embed/>
                  </p:oleObj>
                </mc:Choice>
                <mc:Fallback>
                  <p:oleObj name="公式" r:id="rId9" imgW="253800" imgH="317160" progId="Equation.3">
                    <p:embed/>
                    <p:pic>
                      <p:nvPicPr>
                        <p:cNvPr id="0" name="Object 1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688"/>
                          <a:ext cx="159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6" name="Object 13"/>
            <p:cNvGraphicFramePr>
              <a:graphicFrameLocks noChangeAspect="1"/>
            </p:cNvGraphicFramePr>
            <p:nvPr/>
          </p:nvGraphicFramePr>
          <p:xfrm>
            <a:off x="1344" y="3600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6" name="公式" r:id="rId11" imgW="215640" imgH="241200" progId="Equation.3">
                    <p:embed/>
                  </p:oleObj>
                </mc:Choice>
                <mc:Fallback>
                  <p:oleObj name="公式" r:id="rId11" imgW="215640" imgH="241200" progId="Equation.3">
                    <p:embed/>
                    <p:pic>
                      <p:nvPicPr>
                        <p:cNvPr id="0" name="Object 1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600"/>
                          <a:ext cx="135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7" name="AutoShape 14" descr="宽上对角线"/>
            <p:cNvSpPr>
              <a:spLocks noChangeArrowheads="1"/>
            </p:cNvSpPr>
            <p:nvPr/>
          </p:nvSpPr>
          <p:spPr bwMode="auto">
            <a:xfrm rot="10800000">
              <a:off x="816" y="2928"/>
              <a:ext cx="1296" cy="1152"/>
            </a:xfrm>
            <a:prstGeom prst="rtTriangle">
              <a:avLst/>
            </a:prstGeom>
            <a:pattFill prst="wdUpDiag">
              <a:fgClr>
                <a:schemeClr val="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Line 15"/>
            <p:cNvSpPr>
              <a:spLocks noChangeShapeType="1"/>
            </p:cNvSpPr>
            <p:nvPr/>
          </p:nvSpPr>
          <p:spPr bwMode="auto">
            <a:xfrm flipV="1">
              <a:off x="672" y="3552"/>
              <a:ext cx="18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Line 16"/>
            <p:cNvSpPr>
              <a:spLocks noChangeShapeType="1"/>
            </p:cNvSpPr>
            <p:nvPr/>
          </p:nvSpPr>
          <p:spPr bwMode="auto">
            <a:xfrm flipV="1">
              <a:off x="1488" y="2736"/>
              <a:ext cx="0" cy="1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914400" y="3810000"/>
            <a:ext cx="1933575" cy="1889125"/>
            <a:chOff x="2164" y="1968"/>
            <a:chExt cx="1218" cy="1190"/>
          </a:xfrm>
        </p:grpSpPr>
        <p:sp>
          <p:nvSpPr>
            <p:cNvPr id="5134" name="Oval 18"/>
            <p:cNvSpPr>
              <a:spLocks noChangeArrowheads="1"/>
            </p:cNvSpPr>
            <p:nvPr/>
          </p:nvSpPr>
          <p:spPr bwMode="auto">
            <a:xfrm>
              <a:off x="2164" y="1968"/>
              <a:ext cx="1218" cy="1190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Oval 19"/>
            <p:cNvSpPr>
              <a:spLocks noChangeArrowheads="1"/>
            </p:cNvSpPr>
            <p:nvPr/>
          </p:nvSpPr>
          <p:spPr bwMode="auto">
            <a:xfrm>
              <a:off x="2504" y="2292"/>
              <a:ext cx="571" cy="5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33" name="Rectangle 20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33528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rgbClr val="00FFFF"/>
                </a:solidFill>
                <a:ea typeface="楷体_GB2312" pitchFamily="49" charset="-122"/>
              </a:rPr>
              <a:t>10.  有界集与无界集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utoUpdateAnimBg="0"/>
      <p:bldP spid="43012" grpId="0" autoUpdateAnimBg="0"/>
      <p:bldP spid="43014" grpId="0" autoUpdateAnimBg="0"/>
      <p:bldP spid="4301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4191000" cy="5334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二、多元函数的概念</a:t>
            </a: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533400" y="1066800"/>
            <a:ext cx="3200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ea typeface="宋体" pitchFamily="2" charset="-122"/>
                <a:sym typeface="Symbol" pitchFamily="18" charset="2"/>
              </a:rPr>
              <a:t> </a:t>
            </a:r>
            <a:r>
              <a:rPr lang="zh-CN" altLang="en-US"/>
              <a:t>二元函数的定义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457200" y="5410200"/>
            <a:ext cx="640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类似地可定义三元及三元以上函数．</a:t>
            </a:r>
          </a:p>
        </p:txBody>
      </p:sp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336550" y="1752600"/>
          <a:ext cx="8807450" cy="352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3" imgW="3555720" imgH="1498320" progId="Equation.3">
                  <p:embed/>
                </p:oleObj>
              </mc:Choice>
              <mc:Fallback>
                <p:oleObj name="Equation" r:id="rId3" imgW="3555720" imgH="14983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1752600"/>
                        <a:ext cx="8807450" cy="352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457200" y="6019800"/>
            <a:ext cx="6345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二元及二元以上的函数统称为</a:t>
            </a:r>
            <a:r>
              <a:rPr lang="zh-CN" altLang="en-US">
                <a:solidFill>
                  <a:schemeClr val="tx2"/>
                </a:solidFill>
              </a:rPr>
              <a:t>多元函数</a:t>
            </a:r>
            <a:r>
              <a:rPr lang="zh-CN" alt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2" grpId="0" autoUpdateAnimBg="0"/>
      <p:bldP spid="16394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808080"/>
      </a:dk1>
      <a:lt1>
        <a:srgbClr val="FFFFFF"/>
      </a:lt1>
      <a:dk2>
        <a:srgbClr val="000099"/>
      </a:dk2>
      <a:lt2>
        <a:srgbClr val="FFFF00"/>
      </a:lt2>
      <a:accent1>
        <a:srgbClr val="00CC99"/>
      </a:accent1>
      <a:accent2>
        <a:srgbClr val="3333CC"/>
      </a:accent2>
      <a:accent3>
        <a:srgbClr val="AAAAC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1626</TotalTime>
  <Words>1716</Words>
  <Application>Microsoft Office PowerPoint</Application>
  <PresentationFormat>全屏显示(4:3)</PresentationFormat>
  <Paragraphs>199</Paragraphs>
  <Slides>32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黑体</vt:lpstr>
      <vt:lpstr>楷体_GB2312</vt:lpstr>
      <vt:lpstr>宋体</vt:lpstr>
      <vt:lpstr>Symbol</vt:lpstr>
      <vt:lpstr>Times New Roman</vt:lpstr>
      <vt:lpstr>默认设计模板</vt:lpstr>
      <vt:lpstr>Equation</vt:lpstr>
      <vt:lpstr>公式</vt:lpstr>
      <vt:lpstr>Equation.3</vt:lpstr>
      <vt:lpstr>BMP 图象</vt:lpstr>
      <vt:lpstr>第九章   多元函数微分法及其应用</vt:lpstr>
      <vt:lpstr>一、平面点集</vt:lpstr>
      <vt:lpstr>1. 邻域</vt:lpstr>
      <vt:lpstr>3. 点 P 与点集 E 之间的关系</vt:lpstr>
      <vt:lpstr>4. 聚点</vt:lpstr>
      <vt:lpstr>5.  开集</vt:lpstr>
      <vt:lpstr>7. 连通集</vt:lpstr>
      <vt:lpstr>10.  有界集与无界集</vt:lpstr>
      <vt:lpstr>二、多元函数的概念</vt:lpstr>
      <vt:lpstr> 多元函数的自然定义域</vt:lpstr>
      <vt:lpstr> 二元函数                      的图形</vt:lpstr>
      <vt:lpstr>三、多元函数的极限</vt:lpstr>
      <vt:lpstr>注：</vt:lpstr>
      <vt:lpstr>例1. </vt:lpstr>
      <vt:lpstr>例2. </vt:lpstr>
      <vt:lpstr>PowerPoint 演示文稿</vt:lpstr>
      <vt:lpstr>例3.</vt:lpstr>
      <vt:lpstr>四、多元函数的连续性</vt:lpstr>
      <vt:lpstr>例4. </vt:lpstr>
      <vt:lpstr>多元初等函数的连续性</vt:lpstr>
      <vt:lpstr>例6.</vt:lpstr>
      <vt:lpstr>有界闭区域上连续多元函数的性质</vt:lpstr>
      <vt:lpstr>小结</vt:lpstr>
      <vt:lpstr>课堂练习</vt:lpstr>
      <vt:lpstr>2.</vt:lpstr>
      <vt:lpstr>3.</vt:lpstr>
      <vt:lpstr>作业</vt:lpstr>
      <vt:lpstr>二、n 维空间</vt:lpstr>
      <vt:lpstr>PowerPoint 演示文稿</vt:lpstr>
      <vt:lpstr>Rn中的极限</vt:lpstr>
      <vt:lpstr>例4.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第九章 多元函数微分法及其应用</dc:title>
  <dc:subject>第一节 多元函数的基本概念</dc:subject>
  <dc:creator>huady</dc:creator>
  <cp:lastModifiedBy>huady</cp:lastModifiedBy>
  <cp:revision>129</cp:revision>
  <dcterms:created xsi:type="dcterms:W3CDTF">1601-01-01T00:00:00Z</dcterms:created>
  <dcterms:modified xsi:type="dcterms:W3CDTF">2018-03-13T00:02:25Z</dcterms:modified>
</cp:coreProperties>
</file>