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23" r:id="rId4"/>
    <p:sldId id="300" r:id="rId5"/>
    <p:sldId id="303" r:id="rId6"/>
    <p:sldId id="332" r:id="rId7"/>
    <p:sldId id="304" r:id="rId8"/>
    <p:sldId id="262" r:id="rId9"/>
    <p:sldId id="287" r:id="rId10"/>
    <p:sldId id="288" r:id="rId11"/>
    <p:sldId id="318" r:id="rId12"/>
    <p:sldId id="326" r:id="rId13"/>
    <p:sldId id="327" r:id="rId14"/>
    <p:sldId id="307" r:id="rId15"/>
    <p:sldId id="308" r:id="rId16"/>
    <p:sldId id="328" r:id="rId17"/>
    <p:sldId id="290" r:id="rId18"/>
    <p:sldId id="295" r:id="rId19"/>
    <p:sldId id="319" r:id="rId20"/>
    <p:sldId id="313" r:id="rId21"/>
    <p:sldId id="282" r:id="rId22"/>
    <p:sldId id="280" r:id="rId23"/>
    <p:sldId id="331" r:id="rId24"/>
    <p:sldId id="329" r:id="rId25"/>
    <p:sldId id="330" r:id="rId26"/>
    <p:sldId id="281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CCFFFF"/>
    <a:srgbClr val="FF6600"/>
    <a:srgbClr val="33CCFF"/>
    <a:srgbClr val="006666"/>
    <a:srgbClr val="FF00FF"/>
    <a:srgbClr val="FF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34" autoAdjust="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w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emf"/><Relationship Id="rId4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image" Target="../media/image112.emf"/><Relationship Id="rId3" Type="http://schemas.openxmlformats.org/officeDocument/2006/relationships/image" Target="../media/image102.emf"/><Relationship Id="rId7" Type="http://schemas.openxmlformats.org/officeDocument/2006/relationships/image" Target="../media/image106.emf"/><Relationship Id="rId12" Type="http://schemas.openxmlformats.org/officeDocument/2006/relationships/image" Target="../media/image111.emf"/><Relationship Id="rId2" Type="http://schemas.openxmlformats.org/officeDocument/2006/relationships/image" Target="../media/image101.emf"/><Relationship Id="rId16" Type="http://schemas.openxmlformats.org/officeDocument/2006/relationships/image" Target="../media/image115.emf"/><Relationship Id="rId1" Type="http://schemas.openxmlformats.org/officeDocument/2006/relationships/image" Target="../media/image100.emf"/><Relationship Id="rId6" Type="http://schemas.openxmlformats.org/officeDocument/2006/relationships/image" Target="../media/image105.emf"/><Relationship Id="rId11" Type="http://schemas.openxmlformats.org/officeDocument/2006/relationships/image" Target="../media/image110.emf"/><Relationship Id="rId5" Type="http://schemas.openxmlformats.org/officeDocument/2006/relationships/image" Target="../media/image104.emf"/><Relationship Id="rId15" Type="http://schemas.openxmlformats.org/officeDocument/2006/relationships/image" Target="../media/image114.emf"/><Relationship Id="rId10" Type="http://schemas.openxmlformats.org/officeDocument/2006/relationships/image" Target="../media/image109.emf"/><Relationship Id="rId4" Type="http://schemas.openxmlformats.org/officeDocument/2006/relationships/image" Target="../media/image103.emf"/><Relationship Id="rId9" Type="http://schemas.openxmlformats.org/officeDocument/2006/relationships/image" Target="../media/image108.emf"/><Relationship Id="rId14" Type="http://schemas.openxmlformats.org/officeDocument/2006/relationships/image" Target="../media/image11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7" Type="http://schemas.openxmlformats.org/officeDocument/2006/relationships/image" Target="../media/image130.e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11" Type="http://schemas.openxmlformats.org/officeDocument/2006/relationships/image" Target="../media/image141.wmf"/><Relationship Id="rId5" Type="http://schemas.openxmlformats.org/officeDocument/2006/relationships/image" Target="../media/image135.wmf"/><Relationship Id="rId10" Type="http://schemas.openxmlformats.org/officeDocument/2006/relationships/image" Target="../media/image140.wmf"/><Relationship Id="rId4" Type="http://schemas.openxmlformats.org/officeDocument/2006/relationships/image" Target="../media/image134.wmf"/><Relationship Id="rId9" Type="http://schemas.openxmlformats.org/officeDocument/2006/relationships/image" Target="../media/image139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e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91E1D-4596-44F7-95A2-98CFD27403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F7079-DF59-4CFB-80AA-4CE3C33693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44C96-FC95-4B98-AA54-42EB3BA761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8235E-EBE2-4ED7-B19C-C326FAE77F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3A977-B6E4-4A15-BCF4-76FCBE499F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AAD2C-EB3E-42C7-8947-25F537A9E1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8D996-54CC-4D89-AE8C-9031094F60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A6006-E9FD-4BC1-9439-55853AED38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F3A44-9CEC-454B-AD51-704478A44C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D4A18-7A4C-4A7D-9D6E-C40CF7A5C5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764F7-4293-434B-A972-FBD2B3E9FA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ea typeface="+mn-ea"/>
              </a:defRPr>
            </a:lvl1pPr>
          </a:lstStyle>
          <a:p>
            <a:pPr>
              <a:defRPr/>
            </a:pPr>
            <a:fld id="{2B4DC17E-9B6B-4CA1-9D25-BDAEB7C434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0.e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1.emf"/><Relationship Id="rId22" Type="http://schemas.openxmlformats.org/officeDocument/2006/relationships/image" Target="../media/image5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7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7.emf"/><Relationship Id="rId26" Type="http://schemas.openxmlformats.org/officeDocument/2006/relationships/image" Target="../media/image111.emf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7.bin"/><Relationship Id="rId34" Type="http://schemas.openxmlformats.org/officeDocument/2006/relationships/image" Target="../media/image115.emf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4.emf"/><Relationship Id="rId17" Type="http://schemas.openxmlformats.org/officeDocument/2006/relationships/oleObject" Target="../embeddings/oleObject105.bin"/><Relationship Id="rId25" Type="http://schemas.openxmlformats.org/officeDocument/2006/relationships/oleObject" Target="../embeddings/oleObject109.bin"/><Relationship Id="rId3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emf"/><Relationship Id="rId20" Type="http://schemas.openxmlformats.org/officeDocument/2006/relationships/image" Target="../media/image108.emf"/><Relationship Id="rId29" Type="http://schemas.openxmlformats.org/officeDocument/2006/relationships/oleObject" Target="../embeddings/oleObject111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110.emf"/><Relationship Id="rId32" Type="http://schemas.openxmlformats.org/officeDocument/2006/relationships/image" Target="../media/image114.e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28" Type="http://schemas.openxmlformats.org/officeDocument/2006/relationships/image" Target="../media/image112.emf"/><Relationship Id="rId10" Type="http://schemas.openxmlformats.org/officeDocument/2006/relationships/image" Target="../media/image103.emf"/><Relationship Id="rId19" Type="http://schemas.openxmlformats.org/officeDocument/2006/relationships/oleObject" Target="../embeddings/oleObject106.bin"/><Relationship Id="rId31" Type="http://schemas.openxmlformats.org/officeDocument/2006/relationships/oleObject" Target="../embeddings/oleObject112.bin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5.emf"/><Relationship Id="rId22" Type="http://schemas.openxmlformats.org/officeDocument/2006/relationships/image" Target="../media/image109.emf"/><Relationship Id="rId27" Type="http://schemas.openxmlformats.org/officeDocument/2006/relationships/oleObject" Target="../embeddings/oleObject110.bin"/><Relationship Id="rId30" Type="http://schemas.openxmlformats.org/officeDocument/2006/relationships/image" Target="../media/image113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23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0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38.emf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5.wmf"/><Relationship Id="rId1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7.wmf"/><Relationship Id="rId20" Type="http://schemas.openxmlformats.org/officeDocument/2006/relationships/image" Target="../media/image139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141.wmf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10" Type="http://schemas.openxmlformats.org/officeDocument/2006/relationships/image" Target="../media/image134.wmf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6.wmf"/><Relationship Id="rId22" Type="http://schemas.openxmlformats.org/officeDocument/2006/relationships/image" Target="../media/image14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4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4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png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2514600"/>
            <a:ext cx="5867400" cy="990600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ea typeface="楷体_GB2312" pitchFamily="49" charset="-122"/>
              </a:rPr>
              <a:t>第二节       偏导数</a:t>
            </a:r>
          </a:p>
        </p:txBody>
      </p:sp>
      <p:sp>
        <p:nvSpPr>
          <p:cNvPr id="25603" name="Text Box 14"/>
          <p:cNvSpPr txBox="1">
            <a:spLocks noChangeArrowheads="1"/>
          </p:cNvSpPr>
          <p:nvPr/>
        </p:nvSpPr>
        <p:spPr bwMode="auto">
          <a:xfrm>
            <a:off x="1600200" y="990600"/>
            <a:ext cx="5429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99FF"/>
                </a:solidFill>
              </a:rPr>
              <a:t>第九章   多元函数微分法及其应用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1089025" cy="506413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</a:t>
            </a:r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/>
        </p:nvGraphicFramePr>
        <p:xfrm>
          <a:off x="1371600" y="381000"/>
          <a:ext cx="4953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3" imgW="4673600" imgH="520700" progId="Equation.3">
                  <p:embed/>
                </p:oleObj>
              </mc:Choice>
              <mc:Fallback>
                <p:oleObj name="Equation" r:id="rId3" imgW="4673600" imgH="5207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"/>
                        <a:ext cx="4953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1" name="Object 1025"/>
          <p:cNvGraphicFramePr>
            <a:graphicFrameLocks noChangeAspect="1"/>
          </p:cNvGraphicFramePr>
          <p:nvPr/>
        </p:nvGraphicFramePr>
        <p:xfrm>
          <a:off x="1676400" y="1828800"/>
          <a:ext cx="44196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5" imgW="1752600" imgH="482600" progId="Equation.3">
                  <p:embed/>
                </p:oleObj>
              </mc:Choice>
              <mc:Fallback>
                <p:oleObj name="Equation" r:id="rId5" imgW="1752600" imgH="482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4419600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609600" y="3048000"/>
            <a:ext cx="6911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由于所给函数关于自变量的对称性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所以</a:t>
            </a:r>
          </a:p>
        </p:txBody>
      </p:sp>
      <p:graphicFrame>
        <p:nvGraphicFramePr>
          <p:cNvPr id="87042" name="Object 1026"/>
          <p:cNvGraphicFramePr>
            <a:graphicFrameLocks noChangeAspect="1"/>
          </p:cNvGraphicFramePr>
          <p:nvPr/>
        </p:nvGraphicFramePr>
        <p:xfrm>
          <a:off x="1371600" y="3810000"/>
          <a:ext cx="2565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公式" r:id="rId7" imgW="2565400" imgH="914400" progId="Equation.3">
                  <p:embed/>
                </p:oleObj>
              </mc:Choice>
              <mc:Fallback>
                <p:oleObj name="公式" r:id="rId7" imgW="2565400" imgH="914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2565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1027"/>
          <p:cNvGraphicFramePr>
            <a:graphicFrameLocks noChangeAspect="1"/>
          </p:cNvGraphicFramePr>
          <p:nvPr/>
        </p:nvGraphicFramePr>
        <p:xfrm>
          <a:off x="1371600" y="1219200"/>
          <a:ext cx="411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9" imgW="3835400" imgH="444500" progId="Equation.3">
                  <p:embed/>
                </p:oleObj>
              </mc:Choice>
              <mc:Fallback>
                <p:oleObj name="Equation" r:id="rId9" imgW="3835400" imgH="444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19200"/>
                        <a:ext cx="4114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457200" y="11430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2" grpId="0" autoUpdateAnimBg="0"/>
      <p:bldP spid="3791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9144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5.</a:t>
            </a:r>
          </a:p>
        </p:txBody>
      </p:sp>
      <p:graphicFrame>
        <p:nvGraphicFramePr>
          <p:cNvPr id="88064" name="Object 0"/>
          <p:cNvGraphicFramePr>
            <a:graphicFrameLocks noChangeAspect="1"/>
          </p:cNvGraphicFramePr>
          <p:nvPr/>
        </p:nvGraphicFramePr>
        <p:xfrm>
          <a:off x="3048000" y="2286000"/>
          <a:ext cx="2273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公式" r:id="rId3" imgW="2273300" imgH="850900" progId="Equation.3">
                  <p:embed/>
                </p:oleObj>
              </mc:Choice>
              <mc:Fallback>
                <p:oleObj name="公式" r:id="rId3" imgW="2273300" imgH="8509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86000"/>
                        <a:ext cx="22733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5" name="Object 1"/>
          <p:cNvGraphicFramePr>
            <a:graphicFrameLocks noChangeAspect="1"/>
          </p:cNvGraphicFramePr>
          <p:nvPr/>
        </p:nvGraphicFramePr>
        <p:xfrm>
          <a:off x="3048000" y="3276600"/>
          <a:ext cx="177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公式" r:id="rId5" imgW="1778000" imgH="838200" progId="Equation.3">
                  <p:embed/>
                </p:oleObj>
              </mc:Choice>
              <mc:Fallback>
                <p:oleObj name="公式" r:id="rId5" imgW="1778000" imgH="838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76600"/>
                        <a:ext cx="1778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3048000" y="4191000"/>
          <a:ext cx="1739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公式" r:id="rId7" imgW="1739900" imgH="838200" progId="Equation.3">
                  <p:embed/>
                </p:oleObj>
              </mc:Choice>
              <mc:Fallback>
                <p:oleObj name="公式" r:id="rId7" imgW="1739900" imgH="838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191000"/>
                        <a:ext cx="1739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3"/>
          <p:cNvGraphicFramePr>
            <a:graphicFrameLocks noChangeAspect="1"/>
          </p:cNvGraphicFramePr>
          <p:nvPr/>
        </p:nvGraphicFramePr>
        <p:xfrm>
          <a:off x="533400" y="381000"/>
          <a:ext cx="792480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Equation" r:id="rId9" imgW="3429000" imgH="635000" progId="Equation.3">
                  <p:embed/>
                </p:oleObj>
              </mc:Choice>
              <mc:Fallback>
                <p:oleObj name="Equation" r:id="rId9" imgW="3429000" imgH="6350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"/>
                        <a:ext cx="7924800" cy="146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1752600" y="3276600"/>
          <a:ext cx="123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公式" r:id="rId11" imgW="39388680" imgH="26809560" progId="Equation.3">
                  <p:embed/>
                </p:oleObj>
              </mc:Choice>
              <mc:Fallback>
                <p:oleObj name="公式" r:id="rId11" imgW="39388680" imgH="2680956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0"/>
                        <a:ext cx="1231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1752600" y="4191000"/>
          <a:ext cx="121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公式" r:id="rId13" imgW="38982600" imgH="26809560" progId="Equation.3">
                  <p:embed/>
                </p:oleObj>
              </mc:Choice>
              <mc:Fallback>
                <p:oleObj name="公式" r:id="rId13" imgW="38982600" imgH="268095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191000"/>
                        <a:ext cx="1219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676275" y="5253038"/>
          <a:ext cx="274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公式" r:id="rId15" imgW="2743200" imgH="838200" progId="Equation.3">
                  <p:embed/>
                </p:oleObj>
              </mc:Choice>
              <mc:Fallback>
                <p:oleObj name="公式" r:id="rId15" imgW="2743200" imgH="838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5253038"/>
                        <a:ext cx="2743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3421063" y="5245100"/>
          <a:ext cx="2133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公式" r:id="rId17" imgW="2133600" imgH="850900" progId="Equation.3">
                  <p:embed/>
                </p:oleObj>
              </mc:Choice>
              <mc:Fallback>
                <p:oleObj name="公式" r:id="rId17" imgW="2133600" imgH="8509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5245100"/>
                        <a:ext cx="2133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5626100" y="5241925"/>
          <a:ext cx="199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公式" r:id="rId19" imgW="1993900" imgH="838200" progId="Equation.3">
                  <p:embed/>
                </p:oleObj>
              </mc:Choice>
              <mc:Fallback>
                <p:oleObj name="公式" r:id="rId19" imgW="1993900" imgH="8382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5241925"/>
                        <a:ext cx="1993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1611313" y="2298700"/>
          <a:ext cx="132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name="Equation" r:id="rId21" imgW="1320800" imgH="838200" progId="Equation.3">
                  <p:embed/>
                </p:oleObj>
              </mc:Choice>
              <mc:Fallback>
                <p:oleObj name="Equation" r:id="rId21" imgW="1320800" imgH="8382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2298700"/>
                        <a:ext cx="1320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457200" y="20574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证：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89" name="Object 1"/>
          <p:cNvGraphicFramePr>
            <a:graphicFrameLocks noChangeAspect="1"/>
          </p:cNvGraphicFramePr>
          <p:nvPr/>
        </p:nvGraphicFramePr>
        <p:xfrm>
          <a:off x="327025" y="2757488"/>
          <a:ext cx="780256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公式" r:id="rId3" imgW="3378200" imgH="266700" progId="Equation.3">
                  <p:embed/>
                </p:oleObj>
              </mc:Choice>
              <mc:Fallback>
                <p:oleObj name="公式" r:id="rId3" imgW="3378200" imgH="2667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2757488"/>
                        <a:ext cx="7802563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1066800" y="3581400"/>
          <a:ext cx="55626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5" imgW="2336800" imgH="444500" progId="Equation.3">
                  <p:embed/>
                </p:oleObj>
              </mc:Choice>
              <mc:Fallback>
                <p:oleObj name="Equation" r:id="rId5" imgW="2336800" imgH="4445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81400"/>
                        <a:ext cx="5562600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4419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有关偏导数的几点说明：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762000" y="1981200"/>
            <a:ext cx="7504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求分界点、不连续点处的偏导数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必须用定义 </a:t>
            </a:r>
            <a:r>
              <a:rPr lang="en-US" altLang="zh-CN" dirty="0"/>
              <a:t>.</a:t>
            </a: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1081088" y="4846638"/>
          <a:ext cx="5532437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7" imgW="2324100" imgH="469900" progId="Equation.3">
                  <p:embed/>
                </p:oleObj>
              </mc:Choice>
              <mc:Fallback>
                <p:oleObj name="Equation" r:id="rId7" imgW="2324100" imgH="4699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4846638"/>
                        <a:ext cx="5532437" cy="1119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855232" y="928670"/>
          <a:ext cx="683101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公式" r:id="rId9" imgW="2743200" imgH="406400" progId="Equation.3">
                  <p:embed/>
                </p:oleObj>
              </mc:Choice>
              <mc:Fallback>
                <p:oleObj name="公式" r:id="rId9" imgW="2743200" imgH="406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232" y="928670"/>
                        <a:ext cx="6831012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81000" y="914400"/>
            <a:ext cx="5008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一元函数： 可导       连续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6075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多元函数</a:t>
            </a:r>
            <a:r>
              <a:rPr lang="en-US" altLang="zh-CN">
                <a:latin typeface="楷体_GB2312" pitchFamily="49" charset="-122"/>
              </a:rPr>
              <a:t>: </a:t>
            </a:r>
            <a:r>
              <a:rPr lang="zh-CN" altLang="en-US">
                <a:latin typeface="楷体_GB2312" pitchFamily="49" charset="-122"/>
              </a:rPr>
              <a:t>偏导数存在       连续</a:t>
            </a: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468313" y="2060575"/>
          <a:ext cx="6934200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3" imgW="2844800" imgH="685800" progId="Equation.3">
                  <p:embed/>
                </p:oleObj>
              </mc:Choice>
              <mc:Fallback>
                <p:oleObj name="Equation" r:id="rId3" imgW="2844800" imgH="685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060575"/>
                        <a:ext cx="6934200" cy="167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250825" y="3789363"/>
          <a:ext cx="657066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公式" r:id="rId5" imgW="2654300" imgH="406400" progId="Equation.3">
                  <p:embed/>
                </p:oleObj>
              </mc:Choice>
              <mc:Fallback>
                <p:oleObj name="公式" r:id="rId5" imgW="2654300" imgH="406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789363"/>
                        <a:ext cx="6570663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304800" y="4876800"/>
          <a:ext cx="30480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7" imgW="1358310" imgH="304668" progId="Equation.3">
                  <p:embed/>
                </p:oleObj>
              </mc:Choice>
              <mc:Fallback>
                <p:oleObj name="Equation" r:id="rId7" imgW="1358310" imgH="304668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876800"/>
                        <a:ext cx="3048000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3" name="AutoShape 7"/>
          <p:cNvSpPr>
            <a:spLocks noChangeArrowheads="1"/>
          </p:cNvSpPr>
          <p:nvPr/>
        </p:nvSpPr>
        <p:spPr bwMode="auto">
          <a:xfrm>
            <a:off x="3276600" y="10668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4" name="AutoShape 8"/>
          <p:cNvSpPr>
            <a:spLocks noChangeArrowheads="1"/>
          </p:cNvSpPr>
          <p:nvPr/>
        </p:nvSpPr>
        <p:spPr bwMode="auto">
          <a:xfrm>
            <a:off x="4191000" y="16002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343400" y="1447800"/>
            <a:ext cx="533400" cy="609600"/>
            <a:chOff x="4416" y="624"/>
            <a:chExt cx="336" cy="384"/>
          </a:xfrm>
        </p:grpSpPr>
        <p:sp>
          <p:nvSpPr>
            <p:cNvPr id="11279" name="Line 10"/>
            <p:cNvSpPr>
              <a:spLocks noChangeShapeType="1"/>
            </p:cNvSpPr>
            <p:nvPr/>
          </p:nvSpPr>
          <p:spPr bwMode="auto">
            <a:xfrm flipH="1">
              <a:off x="4416" y="624"/>
              <a:ext cx="33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Line 11"/>
            <p:cNvSpPr>
              <a:spLocks noChangeShapeType="1"/>
            </p:cNvSpPr>
            <p:nvPr/>
          </p:nvSpPr>
          <p:spPr bwMode="auto">
            <a:xfrm>
              <a:off x="4464" y="624"/>
              <a:ext cx="24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0908" name="Object 12"/>
          <p:cNvGraphicFramePr>
            <a:graphicFrameLocks noChangeAspect="1"/>
          </p:cNvGraphicFramePr>
          <p:nvPr/>
        </p:nvGraphicFramePr>
        <p:xfrm>
          <a:off x="6732588" y="4005263"/>
          <a:ext cx="221138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公式" r:id="rId9" imgW="863225" imgH="241195" progId="Equation.3">
                  <p:embed/>
                </p:oleObj>
              </mc:Choice>
              <mc:Fallback>
                <p:oleObj name="公式" r:id="rId9" imgW="863225" imgH="241195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4005263"/>
                        <a:ext cx="2211387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9" name="Object 13"/>
          <p:cNvGraphicFramePr>
            <a:graphicFrameLocks noChangeAspect="1"/>
          </p:cNvGraphicFramePr>
          <p:nvPr/>
        </p:nvGraphicFramePr>
        <p:xfrm>
          <a:off x="3322638" y="4662488"/>
          <a:ext cx="47085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11" imgW="1993900" imgH="368300" progId="Equation.3">
                  <p:embed/>
                </p:oleObj>
              </mc:Choice>
              <mc:Fallback>
                <p:oleObj name="Equation" r:id="rId11" imgW="1993900" imgH="3683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4662488"/>
                        <a:ext cx="4708525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0" name="Object 14"/>
          <p:cNvGraphicFramePr>
            <a:graphicFrameLocks noChangeAspect="1"/>
          </p:cNvGraphicFramePr>
          <p:nvPr/>
        </p:nvGraphicFramePr>
        <p:xfrm>
          <a:off x="3276600" y="5541963"/>
          <a:ext cx="26670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13" imgW="1117115" imgH="406224" progId="Equation.3">
                  <p:embed/>
                </p:oleObj>
              </mc:Choice>
              <mc:Fallback>
                <p:oleObj name="Equation" r:id="rId13" imgW="1117115" imgH="406224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541963"/>
                        <a:ext cx="2667000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6019800" y="5791200"/>
            <a:ext cx="170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故不连续</a:t>
            </a:r>
            <a:r>
              <a:rPr lang="en-US" altLang="zh-CN"/>
              <a:t>.</a:t>
            </a:r>
          </a:p>
        </p:txBody>
      </p:sp>
      <p:sp>
        <p:nvSpPr>
          <p:cNvPr id="11278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52578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偏导数的存在性与连续性的关系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  <p:bldP spid="80899" grpId="0" autoUpdateAnimBg="0"/>
      <p:bldP spid="80903" grpId="0" animBg="1"/>
      <p:bldP spid="80904" grpId="0" animBg="1"/>
      <p:bldP spid="8091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3048000" cy="4572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三、高阶偏导数</a:t>
            </a:r>
          </a:p>
        </p:txBody>
      </p:sp>
      <p:graphicFrame>
        <p:nvGraphicFramePr>
          <p:cNvPr id="90112" name="Object 0"/>
          <p:cNvGraphicFramePr>
            <a:graphicFrameLocks noChangeAspect="1"/>
          </p:cNvGraphicFramePr>
          <p:nvPr/>
        </p:nvGraphicFramePr>
        <p:xfrm>
          <a:off x="457200" y="1066800"/>
          <a:ext cx="55387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3" imgW="2133600" imgH="241300" progId="Equation.3">
                  <p:embed/>
                </p:oleObj>
              </mc:Choice>
              <mc:Fallback>
                <p:oleObj name="Equation" r:id="rId3" imgW="2133600" imgH="2413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5538788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3" name="Object 1"/>
          <p:cNvGraphicFramePr>
            <a:graphicFrameLocks noChangeAspect="1"/>
          </p:cNvGraphicFramePr>
          <p:nvPr/>
        </p:nvGraphicFramePr>
        <p:xfrm>
          <a:off x="762000" y="1752600"/>
          <a:ext cx="42672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5" imgW="1739900" imgH="444500" progId="Equation.3">
                  <p:embed/>
                </p:oleObj>
              </mc:Choice>
              <mc:Fallback>
                <p:oleObj name="Equation" r:id="rId5" imgW="1739900" imgH="4445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4267200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762000" y="2819400"/>
          <a:ext cx="43434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Equation" r:id="rId7" imgW="1714500" imgH="469900" progId="Equation.3">
                  <p:embed/>
                </p:oleObj>
              </mc:Choice>
              <mc:Fallback>
                <p:oleObj name="Equation" r:id="rId7" imgW="1714500" imgH="4699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19400"/>
                        <a:ext cx="4343400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762000" y="4038600"/>
          <a:ext cx="41910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9" imgW="1790700" imgH="444500" progId="Equation.3">
                  <p:embed/>
                </p:oleObj>
              </mc:Choice>
              <mc:Fallback>
                <p:oleObj name="Equation" r:id="rId9" imgW="1790700" imgH="4445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38600"/>
                        <a:ext cx="4191000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762000" y="5221288"/>
          <a:ext cx="419100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11" imgW="1803400" imgH="469900" progId="Equation.3">
                  <p:embed/>
                </p:oleObj>
              </mc:Choice>
              <mc:Fallback>
                <p:oleObj name="Equation" r:id="rId11" imgW="1803400" imgH="4699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21288"/>
                        <a:ext cx="4191000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5791200" y="4800600"/>
            <a:ext cx="2874963" cy="519113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66FFFF"/>
                </a:solidFill>
              </a:rPr>
              <a:t>二阶混合偏导数</a:t>
            </a:r>
          </a:p>
        </p:txBody>
      </p:sp>
      <p:sp>
        <p:nvSpPr>
          <p:cNvPr id="57377" name="AutoShape 33"/>
          <p:cNvSpPr>
            <a:spLocks/>
          </p:cNvSpPr>
          <p:nvPr/>
        </p:nvSpPr>
        <p:spPr bwMode="auto">
          <a:xfrm>
            <a:off x="5410200" y="4495800"/>
            <a:ext cx="222250" cy="1350963"/>
          </a:xfrm>
          <a:prstGeom prst="rightBrace">
            <a:avLst>
              <a:gd name="adj1" fmla="val 50655"/>
              <a:gd name="adj2" fmla="val 50000"/>
            </a:avLst>
          </a:prstGeom>
          <a:noFill/>
          <a:ln w="44450">
            <a:solidFill>
              <a:srgbClr val="66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5943600" y="1066800"/>
            <a:ext cx="2660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仍是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 </a:t>
            </a:r>
            <a:r>
              <a:rPr lang="zh-CN" altLang="en-US"/>
              <a:t>的函数</a:t>
            </a:r>
          </a:p>
        </p:txBody>
      </p:sp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5791200" y="37338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二阶偏导数</a:t>
            </a:r>
          </a:p>
        </p:txBody>
      </p:sp>
      <p:sp>
        <p:nvSpPr>
          <p:cNvPr id="57381" name="AutoShape 37"/>
          <p:cNvSpPr>
            <a:spLocks/>
          </p:cNvSpPr>
          <p:nvPr/>
        </p:nvSpPr>
        <p:spPr bwMode="auto">
          <a:xfrm>
            <a:off x="4953000" y="2209800"/>
            <a:ext cx="603250" cy="3657600"/>
          </a:xfrm>
          <a:prstGeom prst="rightBrace">
            <a:avLst>
              <a:gd name="adj1" fmla="val 50526"/>
              <a:gd name="adj2" fmla="val 50000"/>
            </a:avLst>
          </a:prstGeom>
          <a:noFill/>
          <a:ln w="444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3" name="Text Box 39"/>
          <p:cNvSpPr txBox="1">
            <a:spLocks noChangeArrowheads="1"/>
          </p:cNvSpPr>
          <p:nvPr/>
        </p:nvSpPr>
        <p:spPr bwMode="auto">
          <a:xfrm>
            <a:off x="5105400" y="6096000"/>
            <a:ext cx="2773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可推广到更高阶</a:t>
            </a:r>
            <a:r>
              <a:rPr lang="en-US" altLang="zh-CN"/>
              <a:t>.</a:t>
            </a:r>
          </a:p>
        </p:txBody>
      </p:sp>
      <p:sp>
        <p:nvSpPr>
          <p:cNvPr id="57384" name="Text Box 40"/>
          <p:cNvSpPr txBox="1">
            <a:spLocks noChangeArrowheads="1"/>
          </p:cNvSpPr>
          <p:nvPr/>
        </p:nvSpPr>
        <p:spPr bwMode="auto">
          <a:xfrm>
            <a:off x="5867400" y="5257800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9933"/>
                </a:solidFill>
              </a:rPr>
              <a:t>注意偏导次序！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76" grpId="0" autoUpdateAnimBg="0"/>
      <p:bldP spid="57377" grpId="0" animBg="1"/>
      <p:bldP spid="57378" grpId="0" autoUpdateAnimBg="0"/>
      <p:bldP spid="57379" grpId="0" autoUpdateAnimBg="0"/>
      <p:bldP spid="57381" grpId="0" animBg="1"/>
      <p:bldP spid="57383" grpId="0" autoUpdateAnimBg="0"/>
      <p:bldP spid="5738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96" name="Object 28"/>
          <p:cNvGraphicFramePr>
            <a:graphicFrameLocks noChangeAspect="1"/>
          </p:cNvGraphicFramePr>
          <p:nvPr/>
        </p:nvGraphicFramePr>
        <p:xfrm>
          <a:off x="5029200" y="2486025"/>
          <a:ext cx="3327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公式" r:id="rId3" imgW="3327400" imgH="914400" progId="Equation.3">
                  <p:embed/>
                </p:oleObj>
              </mc:Choice>
              <mc:Fallback>
                <p:oleObj name="公式" r:id="rId3" imgW="3327400" imgH="914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486025"/>
                        <a:ext cx="3327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7" name="Object 29"/>
          <p:cNvGraphicFramePr>
            <a:graphicFrameLocks noChangeAspect="1"/>
          </p:cNvGraphicFramePr>
          <p:nvPr/>
        </p:nvGraphicFramePr>
        <p:xfrm>
          <a:off x="838200" y="3581400"/>
          <a:ext cx="1803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公式" r:id="rId5" imgW="1803400" imgH="901700" progId="Equation.3">
                  <p:embed/>
                </p:oleObj>
              </mc:Choice>
              <mc:Fallback>
                <p:oleObj name="公式" r:id="rId5" imgW="1803400" imgH="9017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1400"/>
                        <a:ext cx="1803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8" name="Object 30"/>
          <p:cNvGraphicFramePr>
            <a:graphicFrameLocks noChangeAspect="1"/>
          </p:cNvGraphicFramePr>
          <p:nvPr/>
        </p:nvGraphicFramePr>
        <p:xfrm>
          <a:off x="838200" y="4891088"/>
          <a:ext cx="27051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公式" r:id="rId7" imgW="2705100" imgH="977900" progId="Equation.3">
                  <p:embed/>
                </p:oleObj>
              </mc:Choice>
              <mc:Fallback>
                <p:oleObj name="公式" r:id="rId7" imgW="2705100" imgH="9779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91088"/>
                        <a:ext cx="270510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9" name="Object 31"/>
          <p:cNvGraphicFramePr>
            <a:graphicFrameLocks noChangeAspect="1"/>
          </p:cNvGraphicFramePr>
          <p:nvPr/>
        </p:nvGraphicFramePr>
        <p:xfrm>
          <a:off x="6732588" y="3573463"/>
          <a:ext cx="1651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公式" r:id="rId9" imgW="1651000" imgH="901700" progId="Equation.3">
                  <p:embed/>
                </p:oleObj>
              </mc:Choice>
              <mc:Fallback>
                <p:oleObj name="公式" r:id="rId9" imgW="1651000" imgH="9017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573463"/>
                        <a:ext cx="1651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0" name="Object 32"/>
          <p:cNvGraphicFramePr>
            <a:graphicFrameLocks noChangeAspect="1"/>
          </p:cNvGraphicFramePr>
          <p:nvPr/>
        </p:nvGraphicFramePr>
        <p:xfrm>
          <a:off x="3886200" y="4891088"/>
          <a:ext cx="34353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公式" r:id="rId11" imgW="3441700" imgH="965200" progId="Equation.3">
                  <p:embed/>
                </p:oleObj>
              </mc:Choice>
              <mc:Fallback>
                <p:oleObj name="公式" r:id="rId11" imgW="3441700" imgH="965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91088"/>
                        <a:ext cx="343535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1" name="Object 33"/>
          <p:cNvGraphicFramePr>
            <a:graphicFrameLocks noChangeAspect="1"/>
          </p:cNvGraphicFramePr>
          <p:nvPr/>
        </p:nvGraphicFramePr>
        <p:xfrm>
          <a:off x="2987675" y="3644900"/>
          <a:ext cx="34226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公式" r:id="rId13" imgW="3429000" imgH="965200" progId="Equation.3">
                  <p:embed/>
                </p:oleObj>
              </mc:Choice>
              <mc:Fallback>
                <p:oleObj name="公式" r:id="rId13" imgW="3429000" imgH="965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644900"/>
                        <a:ext cx="342265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34"/>
          <p:cNvGraphicFramePr>
            <a:graphicFrameLocks noChangeAspect="1"/>
          </p:cNvGraphicFramePr>
          <p:nvPr/>
        </p:nvGraphicFramePr>
        <p:xfrm>
          <a:off x="609600" y="533400"/>
          <a:ext cx="53340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15" imgW="5270500" imgH="1536700" progId="Equation.3">
                  <p:embed/>
                </p:oleObj>
              </mc:Choice>
              <mc:Fallback>
                <p:oleObj name="Equation" r:id="rId15" imgW="5270500" imgH="15367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"/>
                        <a:ext cx="5334000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3" name="Object 35"/>
          <p:cNvGraphicFramePr>
            <a:graphicFrameLocks noChangeAspect="1"/>
          </p:cNvGraphicFramePr>
          <p:nvPr/>
        </p:nvGraphicFramePr>
        <p:xfrm>
          <a:off x="1066800" y="2514600"/>
          <a:ext cx="3670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17" imgW="3670300" imgH="838200" progId="Equation.3">
                  <p:embed/>
                </p:oleObj>
              </mc:Choice>
              <mc:Fallback>
                <p:oleObj name="Equation" r:id="rId17" imgW="3670300" imgH="838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14600"/>
                        <a:ext cx="3670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533400" y="260508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13323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9906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6.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0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609600" y="1524000"/>
          <a:ext cx="78486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3" imgW="3365500" imgH="965200" progId="Equation.3">
                  <p:embed/>
                </p:oleObj>
              </mc:Choice>
              <mc:Fallback>
                <p:oleObj name="Equation" r:id="rId3" imgW="3365500" imgH="965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0"/>
                        <a:ext cx="7848600" cy="220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457200" y="4419600"/>
            <a:ext cx="8153400" cy="111760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latin typeface="楷体_GB2312" pitchFamily="49" charset="-122"/>
              </a:rPr>
              <a:t>    </a:t>
            </a:r>
            <a:r>
              <a:rPr lang="zh-CN" altLang="en-US">
                <a:latin typeface="楷体_GB2312" pitchFamily="49" charset="-122"/>
              </a:rPr>
              <a:t>偏导数在实践中的应用</a:t>
            </a:r>
            <a:r>
              <a:rPr lang="en-US" altLang="zh-CN">
                <a:latin typeface="楷体_GB2312" pitchFamily="49" charset="-122"/>
              </a:rPr>
              <a:t>: </a:t>
            </a:r>
            <a:r>
              <a:rPr lang="zh-CN" altLang="en-US">
                <a:latin typeface="楷体_GB2312" pitchFamily="49" charset="-122"/>
              </a:rPr>
              <a:t>建立</a:t>
            </a:r>
            <a:r>
              <a:rPr lang="zh-CN" altLang="en-US">
                <a:solidFill>
                  <a:srgbClr val="66FFFF"/>
                </a:solidFill>
                <a:latin typeface="楷体_GB2312" pitchFamily="49" charset="-122"/>
              </a:rPr>
              <a:t>偏微分方程</a:t>
            </a:r>
            <a:r>
              <a:rPr lang="en-US" altLang="zh-CN">
                <a:latin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</a:rPr>
              <a:t>描述自然现象</a:t>
            </a:r>
            <a:r>
              <a:rPr lang="en-US" altLang="zh-CN">
                <a:latin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</a:rPr>
              <a:t>反映自然规律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14340" name="Rectangle 11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56388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混合偏导数相等的充分条件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10668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7.</a:t>
            </a:r>
          </a:p>
        </p:txBody>
      </p:sp>
      <p:graphicFrame>
        <p:nvGraphicFramePr>
          <p:cNvPr id="15362" name="Object 31"/>
          <p:cNvGraphicFramePr>
            <a:graphicFrameLocks noChangeAspect="1"/>
          </p:cNvGraphicFramePr>
          <p:nvPr/>
        </p:nvGraphicFramePr>
        <p:xfrm>
          <a:off x="1066800" y="304800"/>
          <a:ext cx="76200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8" name="Equation" r:id="rId3" imgW="3035300" imgH="762000" progId="Equation.3">
                  <p:embed/>
                </p:oleObj>
              </mc:Choice>
              <mc:Fallback>
                <p:oleObj name="Equation" r:id="rId3" imgW="3035300" imgH="7620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"/>
                        <a:ext cx="7620000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8" name="Object 32"/>
          <p:cNvGraphicFramePr>
            <a:graphicFrameLocks noChangeAspect="1"/>
          </p:cNvGraphicFramePr>
          <p:nvPr/>
        </p:nvGraphicFramePr>
        <p:xfrm>
          <a:off x="1295400" y="2057400"/>
          <a:ext cx="5943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9" name="Equation" r:id="rId5" imgW="2501900" imgH="406400" progId="Equation.3">
                  <p:embed/>
                </p:oleObj>
              </mc:Choice>
              <mc:Fallback>
                <p:oleObj name="Equation" r:id="rId5" imgW="2501900" imgH="406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57400"/>
                        <a:ext cx="5943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9" name="Object 33"/>
          <p:cNvGraphicFramePr>
            <a:graphicFrameLocks noChangeAspect="1"/>
          </p:cNvGraphicFramePr>
          <p:nvPr/>
        </p:nvGraphicFramePr>
        <p:xfrm>
          <a:off x="1143000" y="3048000"/>
          <a:ext cx="38830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0" name="Equation" r:id="rId7" imgW="1803400" imgH="660400" progId="Equation.3">
                  <p:embed/>
                </p:oleObj>
              </mc:Choice>
              <mc:Fallback>
                <p:oleObj name="Equation" r:id="rId7" imgW="1803400" imgH="660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48000"/>
                        <a:ext cx="3883025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0" name="Object 34"/>
          <p:cNvGraphicFramePr>
            <a:graphicFrameLocks noChangeAspect="1"/>
          </p:cNvGraphicFramePr>
          <p:nvPr/>
        </p:nvGraphicFramePr>
        <p:xfrm>
          <a:off x="685800" y="4191000"/>
          <a:ext cx="3479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1" name="Equation" r:id="rId9" imgW="3479800" imgH="965200" progId="Equation.3">
                  <p:embed/>
                </p:oleObj>
              </mc:Choice>
              <mc:Fallback>
                <p:oleObj name="Equation" r:id="rId9" imgW="3479800" imgH="965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91000"/>
                        <a:ext cx="3479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457200" y="21336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证</a:t>
            </a:r>
            <a:r>
              <a:rPr lang="en-US" altLang="zh-CN"/>
              <a:t>:</a:t>
            </a:r>
          </a:p>
        </p:txBody>
      </p:sp>
      <p:graphicFrame>
        <p:nvGraphicFramePr>
          <p:cNvPr id="39973" name="Object 37"/>
          <p:cNvGraphicFramePr>
            <a:graphicFrameLocks noChangeAspect="1"/>
          </p:cNvGraphicFramePr>
          <p:nvPr/>
        </p:nvGraphicFramePr>
        <p:xfrm>
          <a:off x="4267200" y="4191000"/>
          <a:ext cx="1955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" name="Equation" r:id="rId11" imgW="1955800" imgH="965200" progId="Equation.3">
                  <p:embed/>
                </p:oleObj>
              </mc:Choice>
              <mc:Fallback>
                <p:oleObj name="Equation" r:id="rId11" imgW="1955800" imgH="965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91000"/>
                        <a:ext cx="1955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5143504" y="3143248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同理，</a:t>
            </a:r>
          </a:p>
        </p:txBody>
      </p:sp>
      <p:graphicFrame>
        <p:nvGraphicFramePr>
          <p:cNvPr id="39975" name="Object 39"/>
          <p:cNvGraphicFramePr>
            <a:graphicFrameLocks noChangeAspect="1"/>
          </p:cNvGraphicFramePr>
          <p:nvPr/>
        </p:nvGraphicFramePr>
        <p:xfrm>
          <a:off x="6286512" y="3000372"/>
          <a:ext cx="21336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" name="Equation" r:id="rId13" imgW="927100" imgH="431800" progId="Equation.3">
                  <p:embed/>
                </p:oleObj>
              </mc:Choice>
              <mc:Fallback>
                <p:oleObj name="Equation" r:id="rId13" imgW="927100" imgH="431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3000372"/>
                        <a:ext cx="2133600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6" name="Object 40"/>
          <p:cNvGraphicFramePr>
            <a:graphicFrameLocks noChangeAspect="1"/>
          </p:cNvGraphicFramePr>
          <p:nvPr/>
        </p:nvGraphicFramePr>
        <p:xfrm>
          <a:off x="533400" y="5257800"/>
          <a:ext cx="3657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" name="Equation" r:id="rId15" imgW="3657600" imgH="965200" progId="Equation.3">
                  <p:embed/>
                </p:oleObj>
              </mc:Choice>
              <mc:Fallback>
                <p:oleObj name="Equation" r:id="rId15" imgW="3657600" imgH="965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257800"/>
                        <a:ext cx="3657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7" name="Object 41"/>
          <p:cNvGraphicFramePr>
            <a:graphicFrameLocks noChangeAspect="1"/>
          </p:cNvGraphicFramePr>
          <p:nvPr/>
        </p:nvGraphicFramePr>
        <p:xfrm>
          <a:off x="4191000" y="5257800"/>
          <a:ext cx="1955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" name="Equation" r:id="rId17" imgW="1955800" imgH="965200" progId="Equation.3">
                  <p:embed/>
                </p:oleObj>
              </mc:Choice>
              <mc:Fallback>
                <p:oleObj name="Equation" r:id="rId17" imgW="1955800" imgH="965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257800"/>
                        <a:ext cx="1955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8" name="Text Box 42"/>
          <p:cNvSpPr txBox="1">
            <a:spLocks noChangeArrowheads="1"/>
          </p:cNvSpPr>
          <p:nvPr/>
        </p:nvSpPr>
        <p:spPr bwMode="auto">
          <a:xfrm>
            <a:off x="6300788" y="5876925"/>
            <a:ext cx="2406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易见结论成立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72" grpId="0" autoUpdateAnimBg="0"/>
      <p:bldP spid="39974" grpId="0" autoUpdateAnimBg="0"/>
      <p:bldP spid="3997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12954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8.</a:t>
            </a:r>
          </a:p>
        </p:txBody>
      </p:sp>
      <p:graphicFrame>
        <p:nvGraphicFramePr>
          <p:cNvPr id="16386" name="Object 30"/>
          <p:cNvGraphicFramePr>
            <a:graphicFrameLocks noChangeAspect="1"/>
          </p:cNvGraphicFramePr>
          <p:nvPr/>
        </p:nvGraphicFramePr>
        <p:xfrm>
          <a:off x="836613" y="290513"/>
          <a:ext cx="7548562" cy="213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Equation" r:id="rId3" imgW="3098800" imgH="876300" progId="Equation.3">
                  <p:embed/>
                </p:oleObj>
              </mc:Choice>
              <mc:Fallback>
                <p:oleObj name="Equation" r:id="rId3" imgW="3098800" imgH="8763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290513"/>
                        <a:ext cx="7548562" cy="213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7" name="Object 31"/>
          <p:cNvGraphicFramePr>
            <a:graphicFrameLocks noChangeAspect="1"/>
          </p:cNvGraphicFramePr>
          <p:nvPr/>
        </p:nvGraphicFramePr>
        <p:xfrm>
          <a:off x="1295400" y="2779713"/>
          <a:ext cx="22098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1" name="Equation" r:id="rId5" imgW="1993900" imgH="838200" progId="Equation.3">
                  <p:embed/>
                </p:oleObj>
              </mc:Choice>
              <mc:Fallback>
                <p:oleObj name="Equation" r:id="rId5" imgW="1993900" imgH="838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79713"/>
                        <a:ext cx="22098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8" name="Object 32"/>
          <p:cNvGraphicFramePr>
            <a:graphicFrameLocks noChangeAspect="1"/>
          </p:cNvGraphicFramePr>
          <p:nvPr/>
        </p:nvGraphicFramePr>
        <p:xfrm>
          <a:off x="1295400" y="3810000"/>
          <a:ext cx="42672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2" name="Equation" r:id="rId7" imgW="1726451" imgH="583947" progId="Equation.3">
                  <p:embed/>
                </p:oleObj>
              </mc:Choice>
              <mc:Fallback>
                <p:oleObj name="Equation" r:id="rId7" imgW="1726451" imgH="583947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10000"/>
                        <a:ext cx="4267200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34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3" name="公式" r:id="rId9" imgW="190500" imgH="419100" progId="Equation.3">
                  <p:embed/>
                </p:oleObj>
              </mc:Choice>
              <mc:Fallback>
                <p:oleObj name="公式" r:id="rId9" imgW="190500" imgH="4191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533400" y="283368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证</a:t>
            </a:r>
            <a:r>
              <a:rPr lang="en-US" altLang="zh-CN"/>
              <a:t>:</a:t>
            </a:r>
          </a:p>
        </p:txBody>
      </p:sp>
      <p:graphicFrame>
        <p:nvGraphicFramePr>
          <p:cNvPr id="45093" name="Object 37"/>
          <p:cNvGraphicFramePr>
            <a:graphicFrameLocks noChangeAspect="1"/>
          </p:cNvGraphicFramePr>
          <p:nvPr/>
        </p:nvGraphicFramePr>
        <p:xfrm>
          <a:off x="3505200" y="2781300"/>
          <a:ext cx="13716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Equation" r:id="rId11" imgW="1358900" imgH="838200" progId="Equation.3">
                  <p:embed/>
                </p:oleObj>
              </mc:Choice>
              <mc:Fallback>
                <p:oleObj name="Equation" r:id="rId11" imgW="1358900" imgH="838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781300"/>
                        <a:ext cx="137160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4" name="Object 38"/>
          <p:cNvGraphicFramePr>
            <a:graphicFrameLocks noChangeAspect="1"/>
          </p:cNvGraphicFramePr>
          <p:nvPr/>
        </p:nvGraphicFramePr>
        <p:xfrm>
          <a:off x="4953000" y="2781300"/>
          <a:ext cx="114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5" name="Equation" r:id="rId13" imgW="1143000" imgH="838200" progId="Equation.3">
                  <p:embed/>
                </p:oleObj>
              </mc:Choice>
              <mc:Fallback>
                <p:oleObj name="Equation" r:id="rId13" imgW="1143000" imgH="838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781300"/>
                        <a:ext cx="1143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5" name="Object 39"/>
          <p:cNvGraphicFramePr>
            <a:graphicFrameLocks noChangeAspect="1"/>
          </p:cNvGraphicFramePr>
          <p:nvPr/>
        </p:nvGraphicFramePr>
        <p:xfrm>
          <a:off x="1981200" y="5334000"/>
          <a:ext cx="414178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Equation" r:id="rId15" imgW="1701800" imgH="419100" progId="Equation.3">
                  <p:embed/>
                </p:oleObj>
              </mc:Choice>
              <mc:Fallback>
                <p:oleObj name="Equation" r:id="rId15" imgW="1701800" imgH="4191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34000"/>
                        <a:ext cx="4141788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9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914400" y="3048000"/>
          <a:ext cx="3492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Equation" r:id="rId3" imgW="3492500" imgH="965200" progId="Equation.3">
                  <p:embed/>
                </p:oleObj>
              </mc:Choice>
              <mc:Fallback>
                <p:oleObj name="Equation" r:id="rId3" imgW="3492500" imgH="965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34925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990600" y="1587500"/>
          <a:ext cx="29718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Equation" r:id="rId5" imgW="1041400" imgH="457200" progId="Equation.3">
                  <p:embed/>
                </p:oleObj>
              </mc:Choice>
              <mc:Fallback>
                <p:oleObj name="Equation" r:id="rId5" imgW="1041400" imgH="457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87500"/>
                        <a:ext cx="2971800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4648200" y="1557338"/>
          <a:ext cx="27432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Equation" r:id="rId7" imgW="1028254" imgH="431613" progId="Equation.3">
                  <p:embed/>
                </p:oleObj>
              </mc:Choice>
              <mc:Fallback>
                <p:oleObj name="Equation" r:id="rId7" imgW="1028254" imgH="431613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557338"/>
                        <a:ext cx="2743200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1371600" y="4114800"/>
          <a:ext cx="394335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Equation" r:id="rId9" imgW="1651000" imgH="419100" progId="Equation.3">
                  <p:embed/>
                </p:oleObj>
              </mc:Choice>
              <mc:Fallback>
                <p:oleObj name="Equation" r:id="rId9" imgW="1651000" imgH="419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14800"/>
                        <a:ext cx="3943350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838200" y="685800"/>
            <a:ext cx="662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由于函数关于自变量的对称性</a:t>
            </a:r>
            <a:r>
              <a:rPr lang="en-US" altLang="zh-CN">
                <a:latin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</a:rPr>
              <a:t>所以</a:t>
            </a:r>
          </a:p>
        </p:txBody>
      </p:sp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1524000" y="5257800"/>
          <a:ext cx="6096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Equation" r:id="rId11" imgW="8111160" imgH="5676840" progId="Equation.3">
                  <p:embed/>
                </p:oleObj>
              </mc:Choice>
              <mc:Fallback>
                <p:oleObj name="Equation" r:id="rId11" imgW="8111160" imgH="56768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57800"/>
                        <a:ext cx="60960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35052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一、偏导数的定义</a:t>
            </a:r>
            <a:endParaRPr lang="zh-CN" altLang="en-US" sz="3200" smtClean="0"/>
          </a:p>
        </p:txBody>
      </p:sp>
      <p:graphicFrame>
        <p:nvGraphicFramePr>
          <p:cNvPr id="34842" name="Object 26"/>
          <p:cNvGraphicFramePr>
            <a:graphicFrameLocks noChangeAspect="1"/>
          </p:cNvGraphicFramePr>
          <p:nvPr/>
        </p:nvGraphicFramePr>
        <p:xfrm>
          <a:off x="533400" y="990600"/>
          <a:ext cx="8001000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3" imgW="3352800" imgH="965200" progId="Equation.3">
                  <p:embed/>
                </p:oleObj>
              </mc:Choice>
              <mc:Fallback>
                <p:oleObj name="Equation" r:id="rId3" imgW="3352800" imgH="965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90600"/>
                        <a:ext cx="8001000" cy="221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3" name="Object 27"/>
          <p:cNvGraphicFramePr>
            <a:graphicFrameLocks noChangeAspect="1"/>
          </p:cNvGraphicFramePr>
          <p:nvPr/>
        </p:nvGraphicFramePr>
        <p:xfrm>
          <a:off x="1828800" y="2743200"/>
          <a:ext cx="4572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Microsoft 公式 3.0" r:id="rId5" imgW="146625480" imgH="27216000" progId="Equation.3">
                  <p:embed/>
                </p:oleObj>
              </mc:Choice>
              <mc:Fallback>
                <p:oleObj name="Microsoft 公式 3.0" r:id="rId5" imgW="146625480" imgH="27216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43200"/>
                        <a:ext cx="4572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4" name="Object 28"/>
          <p:cNvGraphicFramePr>
            <a:graphicFrameLocks noChangeAspect="1"/>
          </p:cNvGraphicFramePr>
          <p:nvPr/>
        </p:nvGraphicFramePr>
        <p:xfrm>
          <a:off x="533400" y="3810000"/>
          <a:ext cx="81534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7" imgW="3314700" imgH="482600" progId="Equation.3">
                  <p:embed/>
                </p:oleObj>
              </mc:Choice>
              <mc:Fallback>
                <p:oleObj name="Equation" r:id="rId7" imgW="3314700" imgH="482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0"/>
                        <a:ext cx="8153400" cy="114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5" name="Object 29"/>
          <p:cNvGraphicFramePr>
            <a:graphicFrameLocks noChangeAspect="1"/>
          </p:cNvGraphicFramePr>
          <p:nvPr/>
        </p:nvGraphicFramePr>
        <p:xfrm>
          <a:off x="1066800" y="4876800"/>
          <a:ext cx="71850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9" imgW="97881480" imgH="12992040" progId="Equation.3">
                  <p:embed/>
                </p:oleObj>
              </mc:Choice>
              <mc:Fallback>
                <p:oleObj name="Equation" r:id="rId9" imgW="97881480" imgH="12992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76800"/>
                        <a:ext cx="7185025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33400" y="6021388"/>
            <a:ext cx="757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偏导数 </a:t>
            </a:r>
            <a:r>
              <a:rPr lang="en-US" altLang="zh-CN" dirty="0" smtClean="0">
                <a:solidFill>
                  <a:schemeClr val="tx2"/>
                </a:solidFill>
              </a:rPr>
              <a:t>—— </a:t>
            </a:r>
            <a:r>
              <a:rPr lang="zh-CN" altLang="en-US" dirty="0" smtClean="0">
                <a:solidFill>
                  <a:schemeClr val="tx2"/>
                </a:solidFill>
              </a:rPr>
              <a:t>一次只考虑一个变量的变化策略</a:t>
            </a:r>
            <a:r>
              <a:rPr lang="zh-CN" altLang="en-US" dirty="0">
                <a:solidFill>
                  <a:schemeClr val="tx2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276600" y="381000"/>
            <a:ext cx="1447800" cy="6858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33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65546" name="Text Box 1034"/>
          <p:cNvSpPr txBox="1">
            <a:spLocks noChangeArrowheads="1"/>
          </p:cNvSpPr>
          <p:nvPr/>
        </p:nvSpPr>
        <p:spPr bwMode="auto">
          <a:xfrm>
            <a:off x="457200" y="1371600"/>
            <a:ext cx="7772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1.  </a:t>
            </a:r>
            <a:r>
              <a:rPr lang="zh-CN" altLang="en-US"/>
              <a:t>偏导数的定义（偏增量的变化率）</a:t>
            </a:r>
          </a:p>
          <a:p>
            <a:r>
              <a:rPr lang="zh-CN" altLang="en-US"/>
              <a:t>     （在一点处的偏导数、区域内的偏导函数）</a:t>
            </a:r>
          </a:p>
        </p:txBody>
      </p:sp>
      <p:sp>
        <p:nvSpPr>
          <p:cNvPr id="65547" name="Text Box 1035"/>
          <p:cNvSpPr txBox="1">
            <a:spLocks noChangeArrowheads="1"/>
          </p:cNvSpPr>
          <p:nvPr/>
        </p:nvSpPr>
        <p:spPr bwMode="auto">
          <a:xfrm>
            <a:off x="457200" y="2590800"/>
            <a:ext cx="809625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2.  </a:t>
            </a:r>
            <a:r>
              <a:rPr lang="zh-CN" altLang="en-US"/>
              <a:t>偏导数的计算（每偏导一次就是计算相应某个变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量的变化率，</a:t>
            </a:r>
            <a:r>
              <a:rPr lang="zh-CN" altLang="en-US">
                <a:solidFill>
                  <a:srgbClr val="66FFFF"/>
                </a:solidFill>
              </a:rPr>
              <a:t>其它变量看作常数</a:t>
            </a:r>
            <a:r>
              <a:rPr lang="zh-CN" altLang="en-US"/>
              <a:t>，一元函数的求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导法则是基础）</a:t>
            </a:r>
          </a:p>
        </p:txBody>
      </p:sp>
      <p:sp>
        <p:nvSpPr>
          <p:cNvPr id="65549" name="Text Box 1037"/>
          <p:cNvSpPr txBox="1">
            <a:spLocks noChangeArrowheads="1"/>
          </p:cNvSpPr>
          <p:nvPr/>
        </p:nvSpPr>
        <p:spPr bwMode="auto">
          <a:xfrm>
            <a:off x="990600" y="4267200"/>
            <a:ext cx="5005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66FFFF"/>
                </a:solidFill>
              </a:rPr>
              <a:t>分界点或间断点处用定义计算 </a:t>
            </a:r>
            <a:r>
              <a:rPr lang="en-US" altLang="zh-CN" dirty="0"/>
              <a:t>.</a:t>
            </a:r>
          </a:p>
        </p:txBody>
      </p:sp>
      <p:sp>
        <p:nvSpPr>
          <p:cNvPr id="65550" name="Text Box 1038"/>
          <p:cNvSpPr txBox="1">
            <a:spLocks noChangeArrowheads="1"/>
          </p:cNvSpPr>
          <p:nvPr/>
        </p:nvSpPr>
        <p:spPr bwMode="auto">
          <a:xfrm>
            <a:off x="517525" y="5400675"/>
            <a:ext cx="5272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3.  </a:t>
            </a:r>
            <a:r>
              <a:rPr lang="zh-CN" altLang="en-US"/>
              <a:t>高阶偏导数（注意求导次序）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6" grpId="0" autoUpdateAnimBg="0"/>
      <p:bldP spid="65547" grpId="0" autoUpdateAnimBg="0"/>
      <p:bldP spid="65549" grpId="0" autoUpdateAnimBg="0"/>
      <p:bldP spid="6555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0" name="Text Box 5"/>
          <p:cNvSpPr txBox="1">
            <a:spLocks noChangeArrowheads="1"/>
          </p:cNvSpPr>
          <p:nvPr/>
        </p:nvSpPr>
        <p:spPr bwMode="auto">
          <a:xfrm>
            <a:off x="457200" y="9906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chemeClr val="tx2"/>
                </a:solidFill>
              </a:rPr>
              <a:t>1.</a:t>
            </a:r>
            <a:r>
              <a:rPr lang="en-US" altLang="zh-CN" b="0"/>
              <a:t> </a:t>
            </a:r>
          </a:p>
        </p:txBody>
      </p:sp>
      <p:sp>
        <p:nvSpPr>
          <p:cNvPr id="18451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3124200" y="381000"/>
            <a:ext cx="2362200" cy="3810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33"/>
                </a:solidFill>
                <a:ea typeface="楷体_GB2312" pitchFamily="49" charset="-122"/>
              </a:rPr>
              <a:t>课堂练习</a:t>
            </a:r>
            <a:endParaRPr lang="zh-CN" altLang="en-US" smtClean="0">
              <a:solidFill>
                <a:srgbClr val="FF9933"/>
              </a:solidFill>
            </a:endParaRPr>
          </a:p>
        </p:txBody>
      </p:sp>
      <p:graphicFrame>
        <p:nvGraphicFramePr>
          <p:cNvPr id="31787" name="Object 43"/>
          <p:cNvGraphicFramePr>
            <a:graphicFrameLocks noChangeAspect="1"/>
          </p:cNvGraphicFramePr>
          <p:nvPr/>
        </p:nvGraphicFramePr>
        <p:xfrm>
          <a:off x="4876800" y="5680075"/>
          <a:ext cx="152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" name="Equation" r:id="rId3" imgW="18266400" imgH="7302600" progId="Equation.3">
                  <p:embed/>
                </p:oleObj>
              </mc:Choice>
              <mc:Fallback>
                <p:oleObj name="Equation" r:id="rId3" imgW="18266400" imgH="73026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680075"/>
                        <a:ext cx="1524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Rectangle 44"/>
          <p:cNvSpPr>
            <a:spLocks noChangeArrowheads="1"/>
          </p:cNvSpPr>
          <p:nvPr/>
        </p:nvSpPr>
        <p:spPr bwMode="auto">
          <a:xfrm>
            <a:off x="838200" y="990600"/>
            <a:ext cx="205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/>
              <a:t> </a:t>
            </a:r>
            <a:r>
              <a:rPr lang="zh-CN" altLang="en-US"/>
              <a:t>求函数</a:t>
            </a:r>
          </a:p>
        </p:txBody>
      </p:sp>
      <p:sp>
        <p:nvSpPr>
          <p:cNvPr id="31791" name="Text Box 47"/>
          <p:cNvSpPr txBox="1">
            <a:spLocks noChangeArrowheads="1"/>
          </p:cNvSpPr>
          <p:nvPr/>
        </p:nvSpPr>
        <p:spPr bwMode="auto">
          <a:xfrm>
            <a:off x="685800" y="17922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 </a:t>
            </a:r>
            <a:r>
              <a:rPr lang="en-US" altLang="zh-CN"/>
              <a:t>:</a:t>
            </a:r>
          </a:p>
        </p:txBody>
      </p:sp>
      <p:graphicFrame>
        <p:nvGraphicFramePr>
          <p:cNvPr id="31792" name="Object 48"/>
          <p:cNvGraphicFramePr>
            <a:graphicFrameLocks noChangeAspect="1"/>
          </p:cNvGraphicFramePr>
          <p:nvPr/>
        </p:nvGraphicFramePr>
        <p:xfrm>
          <a:off x="1600200" y="1828800"/>
          <a:ext cx="8842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7" name="Equation" r:id="rId5" imgW="12173400" imgH="13804920" progId="Equation.3">
                  <p:embed/>
                </p:oleObj>
              </mc:Choice>
              <mc:Fallback>
                <p:oleObj name="Equation" r:id="rId5" imgW="12173400" imgH="1380492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0"/>
                        <a:ext cx="884238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93" name="Object 49"/>
          <p:cNvGraphicFramePr>
            <a:graphicFrameLocks noChangeAspect="1"/>
          </p:cNvGraphicFramePr>
          <p:nvPr/>
        </p:nvGraphicFramePr>
        <p:xfrm>
          <a:off x="1600200" y="2895600"/>
          <a:ext cx="1066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8" name="Equation" r:id="rId7" imgW="14610600" imgH="14617800" progId="Equation.3">
                  <p:embed/>
                </p:oleObj>
              </mc:Choice>
              <mc:Fallback>
                <p:oleObj name="Equation" r:id="rId7" imgW="14610600" imgH="14617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95600"/>
                        <a:ext cx="10668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94" name="Object 50"/>
          <p:cNvGraphicFramePr>
            <a:graphicFrameLocks noChangeAspect="1"/>
          </p:cNvGraphicFramePr>
          <p:nvPr/>
        </p:nvGraphicFramePr>
        <p:xfrm>
          <a:off x="1371600" y="5410200"/>
          <a:ext cx="34290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9" name="Equation" r:id="rId9" imgW="46294200" imgH="14617800" progId="Equation.3">
                  <p:embed/>
                </p:oleObj>
              </mc:Choice>
              <mc:Fallback>
                <p:oleObj name="Equation" r:id="rId9" imgW="46294200" imgH="14617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10200"/>
                        <a:ext cx="3429000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95" name="Object 51"/>
          <p:cNvGraphicFramePr>
            <a:graphicFrameLocks noChangeAspect="1"/>
          </p:cNvGraphicFramePr>
          <p:nvPr/>
        </p:nvGraphicFramePr>
        <p:xfrm>
          <a:off x="4495800" y="1828800"/>
          <a:ext cx="8826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0" name="Equation" r:id="rId11" imgW="12173400" imgH="13804920" progId="Equation.3">
                  <p:embed/>
                </p:oleObj>
              </mc:Choice>
              <mc:Fallback>
                <p:oleObj name="Equation" r:id="rId11" imgW="12173400" imgH="1380492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828800"/>
                        <a:ext cx="88265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96" name="Object 52"/>
          <p:cNvGraphicFramePr>
            <a:graphicFrameLocks noChangeAspect="1"/>
          </p:cNvGraphicFramePr>
          <p:nvPr/>
        </p:nvGraphicFramePr>
        <p:xfrm>
          <a:off x="1524000" y="4038600"/>
          <a:ext cx="13716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1" name="Equation" r:id="rId13" imgW="18266400" imgH="14211360" progId="Equation.3">
                  <p:embed/>
                </p:oleObj>
              </mc:Choice>
              <mc:Fallback>
                <p:oleObj name="Equation" r:id="rId13" imgW="18266400" imgH="1421136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38600"/>
                        <a:ext cx="1371600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97" name="Object 53"/>
          <p:cNvGraphicFramePr>
            <a:graphicFrameLocks noChangeAspect="1"/>
          </p:cNvGraphicFramePr>
          <p:nvPr/>
        </p:nvGraphicFramePr>
        <p:xfrm>
          <a:off x="4343400" y="2840038"/>
          <a:ext cx="14478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2" name="Equation" r:id="rId15" imgW="19485000" imgH="14211360" progId="Equation.3">
                  <p:embed/>
                </p:oleObj>
              </mc:Choice>
              <mc:Fallback>
                <p:oleObj name="Equation" r:id="rId15" imgW="19485000" imgH="142113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40038"/>
                        <a:ext cx="1447800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98" name="Object 54"/>
          <p:cNvGraphicFramePr>
            <a:graphicFrameLocks noChangeAspect="1"/>
          </p:cNvGraphicFramePr>
          <p:nvPr/>
        </p:nvGraphicFramePr>
        <p:xfrm>
          <a:off x="4419600" y="4038600"/>
          <a:ext cx="1143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3" name="Equation" r:id="rId17" imgW="15829200" imgH="14617800" progId="Equation.3">
                  <p:embed/>
                </p:oleObj>
              </mc:Choice>
              <mc:Fallback>
                <p:oleObj name="Equation" r:id="rId17" imgW="15829200" imgH="146178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38600"/>
                        <a:ext cx="11430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99" name="Object 55"/>
          <p:cNvGraphicFramePr>
            <a:graphicFrameLocks noChangeAspect="1"/>
          </p:cNvGraphicFramePr>
          <p:nvPr/>
        </p:nvGraphicFramePr>
        <p:xfrm>
          <a:off x="2590800" y="2017713"/>
          <a:ext cx="9144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4" name="Equation" r:id="rId19" imgW="10954800" imgH="6489720" progId="Equation.3">
                  <p:embed/>
                </p:oleObj>
              </mc:Choice>
              <mc:Fallback>
                <p:oleObj name="Equation" r:id="rId19" imgW="10954800" imgH="648972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017713"/>
                        <a:ext cx="914400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0" name="Object 56"/>
          <p:cNvGraphicFramePr>
            <a:graphicFrameLocks noChangeAspect="1"/>
          </p:cNvGraphicFramePr>
          <p:nvPr/>
        </p:nvGraphicFramePr>
        <p:xfrm>
          <a:off x="5410200" y="1981200"/>
          <a:ext cx="11430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5" name="Equation" r:id="rId21" imgW="14204160" imgH="7302600" progId="Equation.3">
                  <p:embed/>
                </p:oleObj>
              </mc:Choice>
              <mc:Fallback>
                <p:oleObj name="Equation" r:id="rId21" imgW="14204160" imgH="7302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981200"/>
                        <a:ext cx="11430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1" name="Object 57"/>
          <p:cNvGraphicFramePr>
            <a:graphicFrameLocks noChangeAspect="1"/>
          </p:cNvGraphicFramePr>
          <p:nvPr/>
        </p:nvGraphicFramePr>
        <p:xfrm>
          <a:off x="2667000" y="3124200"/>
          <a:ext cx="914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6" name="Equation" r:id="rId23" imgW="10954800" imgH="6489720" progId="Equation.3">
                  <p:embed/>
                </p:oleObj>
              </mc:Choice>
              <mc:Fallback>
                <p:oleObj name="Equation" r:id="rId23" imgW="10954800" imgH="648972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124200"/>
                        <a:ext cx="9144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2" name="Object 58"/>
          <p:cNvGraphicFramePr>
            <a:graphicFrameLocks noChangeAspect="1"/>
          </p:cNvGraphicFramePr>
          <p:nvPr/>
        </p:nvGraphicFramePr>
        <p:xfrm>
          <a:off x="5791200" y="3124200"/>
          <a:ext cx="10604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" name="Equation" r:id="rId25" imgW="14204160" imgH="7302600" progId="Equation.3">
                  <p:embed/>
                </p:oleObj>
              </mc:Choice>
              <mc:Fallback>
                <p:oleObj name="Equation" r:id="rId25" imgW="14204160" imgH="73026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124200"/>
                        <a:ext cx="106045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3" name="Object 59"/>
          <p:cNvGraphicFramePr>
            <a:graphicFrameLocks noChangeAspect="1"/>
          </p:cNvGraphicFramePr>
          <p:nvPr/>
        </p:nvGraphicFramePr>
        <p:xfrm>
          <a:off x="2819400" y="4343400"/>
          <a:ext cx="11430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" name="Equation" r:id="rId27" imgW="14204160" imgH="7302600" progId="Equation.3">
                  <p:embed/>
                </p:oleObj>
              </mc:Choice>
              <mc:Fallback>
                <p:oleObj name="Equation" r:id="rId27" imgW="14204160" imgH="73026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43400"/>
                        <a:ext cx="11430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4" name="Object 60"/>
          <p:cNvGraphicFramePr>
            <a:graphicFrameLocks noChangeAspect="1"/>
          </p:cNvGraphicFramePr>
          <p:nvPr/>
        </p:nvGraphicFramePr>
        <p:xfrm>
          <a:off x="5638800" y="4270375"/>
          <a:ext cx="152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" name="Equation" r:id="rId29" imgW="19485000" imgH="7302600" progId="Equation.3">
                  <p:embed/>
                </p:oleObj>
              </mc:Choice>
              <mc:Fallback>
                <p:oleObj name="Equation" r:id="rId29" imgW="19485000" imgH="73026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270375"/>
                        <a:ext cx="1524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54" name="Group 66"/>
          <p:cNvGrpSpPr>
            <a:grpSpLocks/>
          </p:cNvGrpSpPr>
          <p:nvPr/>
        </p:nvGrpSpPr>
        <p:grpSpPr bwMode="auto">
          <a:xfrm>
            <a:off x="2133600" y="762000"/>
            <a:ext cx="5486400" cy="1096963"/>
            <a:chOff x="1344" y="384"/>
            <a:chExt cx="3456" cy="691"/>
          </a:xfrm>
        </p:grpSpPr>
        <p:graphicFrame>
          <p:nvGraphicFramePr>
            <p:cNvPr id="18448" name="Object 45"/>
            <p:cNvGraphicFramePr>
              <a:graphicFrameLocks noChangeAspect="1"/>
            </p:cNvGraphicFramePr>
            <p:nvPr/>
          </p:nvGraphicFramePr>
          <p:xfrm>
            <a:off x="1344" y="528"/>
            <a:ext cx="94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0" name="Equation" r:id="rId31" imgW="18672480" imgH="6489720" progId="Equation.3">
                    <p:embed/>
                  </p:oleObj>
                </mc:Choice>
                <mc:Fallback>
                  <p:oleObj name="Equation" r:id="rId31" imgW="18672480" imgH="648972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528"/>
                          <a:ext cx="948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Object 46"/>
            <p:cNvGraphicFramePr>
              <a:graphicFrameLocks noChangeAspect="1"/>
            </p:cNvGraphicFramePr>
            <p:nvPr/>
          </p:nvGraphicFramePr>
          <p:xfrm>
            <a:off x="3936" y="384"/>
            <a:ext cx="864" cy="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1" name="Equation" r:id="rId33" imgW="18266400" imgH="14617800" progId="Equation.3">
                    <p:embed/>
                  </p:oleObj>
                </mc:Choice>
                <mc:Fallback>
                  <p:oleObj name="Equation" r:id="rId33" imgW="18266400" imgH="1461780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84"/>
                          <a:ext cx="864" cy="6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5" name="Text Box 65"/>
            <p:cNvSpPr txBox="1">
              <a:spLocks noChangeArrowheads="1"/>
            </p:cNvSpPr>
            <p:nvPr/>
          </p:nvSpPr>
          <p:spPr bwMode="auto">
            <a:xfrm>
              <a:off x="2304" y="576"/>
              <a:ext cx="17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/>
                <a:t>的二阶偏导数及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9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33400"/>
            <a:ext cx="10668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2.</a:t>
            </a:r>
            <a:endParaRPr lang="en-US" altLang="zh-CN" smtClean="0"/>
          </a:p>
        </p:txBody>
      </p:sp>
      <p:graphicFrame>
        <p:nvGraphicFramePr>
          <p:cNvPr id="19458" name="Object 0"/>
          <p:cNvGraphicFramePr>
            <a:graphicFrameLocks noChangeAspect="1"/>
          </p:cNvGraphicFramePr>
          <p:nvPr/>
        </p:nvGraphicFramePr>
        <p:xfrm>
          <a:off x="1143000" y="304800"/>
          <a:ext cx="3810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Equation" r:id="rId3" imgW="3606800" imgH="965200" progId="Equation.3">
                  <p:embed/>
                </p:oleObj>
              </mc:Choice>
              <mc:Fallback>
                <p:oleObj name="Equation" r:id="rId3" imgW="3606800" imgH="965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4800"/>
                        <a:ext cx="38100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7" name="Object 1"/>
          <p:cNvGraphicFramePr>
            <a:graphicFrameLocks noChangeAspect="1"/>
          </p:cNvGraphicFramePr>
          <p:nvPr/>
        </p:nvGraphicFramePr>
        <p:xfrm>
          <a:off x="1371600" y="1524000"/>
          <a:ext cx="1219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Equation" r:id="rId5" imgW="431613" imgH="406224" progId="Equation.3">
                  <p:embed/>
                </p:oleObj>
              </mc:Choice>
              <mc:Fallback>
                <p:oleObj name="Equation" r:id="rId5" imgW="431613" imgH="406224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12192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1454150" y="4584700"/>
          <a:ext cx="247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6" name="Equation" r:id="rId7" imgW="2476500" imgH="977900" progId="Equation.3">
                  <p:embed/>
                </p:oleObj>
              </mc:Choice>
              <mc:Fallback>
                <p:oleObj name="Equation" r:id="rId7" imgW="2476500" imgH="9779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4584700"/>
                        <a:ext cx="24765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1454150" y="3124200"/>
          <a:ext cx="2527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7" name="Equation" r:id="rId9" imgW="2527300" imgH="977900" progId="Equation.3">
                  <p:embed/>
                </p:oleObj>
              </mc:Choice>
              <mc:Fallback>
                <p:oleObj name="Equation" r:id="rId9" imgW="2527300" imgH="9779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3124200"/>
                        <a:ext cx="25273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64" name="Text Box 68"/>
          <p:cNvSpPr txBox="1">
            <a:spLocks noChangeArrowheads="1"/>
          </p:cNvSpPr>
          <p:nvPr/>
        </p:nvSpPr>
        <p:spPr bwMode="auto">
          <a:xfrm>
            <a:off x="457200" y="14478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3962400" y="3124200"/>
          <a:ext cx="14414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Equation" r:id="rId11" imgW="609336" imgH="431613" progId="Equation.3">
                  <p:embed/>
                </p:oleObj>
              </mc:Choice>
              <mc:Fallback>
                <p:oleObj name="Equation" r:id="rId11" imgW="609336" imgH="431613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124200"/>
                        <a:ext cx="1441450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3975100" y="4648200"/>
          <a:ext cx="2362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name="Equation" r:id="rId13" imgW="2362200" imgH="914400" progId="Equation.3">
                  <p:embed/>
                </p:oleObj>
              </mc:Choice>
              <mc:Fallback>
                <p:oleObj name="Equation" r:id="rId13" imgW="2362200" imgH="9144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4648200"/>
                        <a:ext cx="2362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6400800" y="4572000"/>
          <a:ext cx="19939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" name="Equation" r:id="rId15" imgW="787400" imgH="431800" progId="Equation.3">
                  <p:embed/>
                </p:oleObj>
              </mc:Choice>
              <mc:Fallback>
                <p:oleObj name="Equation" r:id="rId15" imgW="787400" imgH="431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572000"/>
                        <a:ext cx="1993900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2590800" y="1524000"/>
          <a:ext cx="7842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" name="Equation" r:id="rId17" imgW="317225" imgH="431425" progId="Equation.3">
                  <p:embed/>
                </p:oleObj>
              </mc:Choice>
              <mc:Fallback>
                <p:oleObj name="Equation" r:id="rId17" imgW="317225" imgH="431425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24000"/>
                        <a:ext cx="78422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6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6096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ea typeface="楷体_GB2312" pitchFamily="49" charset="-122"/>
              </a:rPr>
              <a:t>3</a:t>
            </a:r>
            <a:r>
              <a:rPr lang="en-US" altLang="zh-CN" sz="2800" b="1" dirty="0" smtClean="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1447800" y="1600200"/>
          <a:ext cx="25908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4" name="Equation" r:id="rId3" imgW="1053643" imgH="406224" progId="Equation.3">
                  <p:embed/>
                </p:oleObj>
              </mc:Choice>
              <mc:Fallback>
                <p:oleObj name="Equation" r:id="rId3" imgW="1053643" imgH="406224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25908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5181600" y="1600200"/>
          <a:ext cx="28194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name="Equation" r:id="rId5" imgW="1129810" imgH="431613" progId="Equation.3">
                  <p:embed/>
                </p:oleObj>
              </mc:Choice>
              <mc:Fallback>
                <p:oleObj name="Equation" r:id="rId5" imgW="1129810" imgH="431613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600200"/>
                        <a:ext cx="28194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1371600" y="2895600"/>
          <a:ext cx="31242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6" name="Equation" r:id="rId7" imgW="1206500" imgH="419100" progId="Equation.3">
                  <p:embed/>
                </p:oleObj>
              </mc:Choice>
              <mc:Fallback>
                <p:oleObj name="Equation" r:id="rId7" imgW="1206500" imgH="4191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95600"/>
                        <a:ext cx="31242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5105400" y="2971800"/>
          <a:ext cx="30480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7" name="Equation" r:id="rId9" imgW="1295400" imgH="457200" progId="Equation.3">
                  <p:embed/>
                </p:oleObj>
              </mc:Choice>
              <mc:Fallback>
                <p:oleObj name="Equation" r:id="rId9" imgW="1295400" imgH="457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71800"/>
                        <a:ext cx="304800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1371600" y="4267200"/>
          <a:ext cx="32004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8" name="Equation" r:id="rId11" imgW="1345616" imgH="444307" progId="Equation.3">
                  <p:embed/>
                </p:oleObj>
              </mc:Choice>
              <mc:Fallback>
                <p:oleObj name="Equation" r:id="rId11" imgW="1345616" imgH="444307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67200"/>
                        <a:ext cx="32004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11"/>
          <p:cNvGraphicFramePr>
            <a:graphicFrameLocks noChangeAspect="1"/>
          </p:cNvGraphicFramePr>
          <p:nvPr/>
        </p:nvGraphicFramePr>
        <p:xfrm>
          <a:off x="5105400" y="4343400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9" name="Equation" r:id="rId13" imgW="1345616" imgH="444307" progId="Equation.3">
                  <p:embed/>
                </p:oleObj>
              </mc:Choice>
              <mc:Fallback>
                <p:oleObj name="Equation" r:id="rId13" imgW="1345616" imgH="444307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343400"/>
                        <a:ext cx="3200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2"/>
          <p:cNvGraphicFramePr>
            <a:graphicFrameLocks noChangeAspect="1"/>
          </p:cNvGraphicFramePr>
          <p:nvPr/>
        </p:nvGraphicFramePr>
        <p:xfrm>
          <a:off x="1371600" y="673100"/>
          <a:ext cx="5715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0" name="Equation" r:id="rId15" imgW="73509480" imgH="7302600" progId="Equation.3">
                  <p:embed/>
                </p:oleObj>
              </mc:Choice>
              <mc:Fallback>
                <p:oleObj name="Equation" r:id="rId15" imgW="73509480" imgH="7302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73100"/>
                        <a:ext cx="57150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593725" y="16446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1143000" cy="457200"/>
          </a:xfrm>
        </p:spPr>
        <p:txBody>
          <a:bodyPr/>
          <a:lstStyle/>
          <a:p>
            <a:pPr eaLnBrk="1" hangingPunct="1"/>
            <a:r>
              <a:rPr lang="en-US" altLang="zh-CN" sz="2800" b="1">
                <a:ea typeface="楷体_GB2312" pitchFamily="49" charset="-122"/>
              </a:rPr>
              <a:t>4</a:t>
            </a:r>
            <a:r>
              <a:rPr lang="en-US" altLang="zh-CN" sz="2800" b="1" smtClean="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1371600" y="3657600"/>
          <a:ext cx="1119188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4" name="Equation" r:id="rId3" imgW="457200" imgH="419100" progId="Equation.3">
                  <p:embed/>
                </p:oleObj>
              </mc:Choice>
              <mc:Fallback>
                <p:oleObj name="Equation" r:id="rId3" imgW="457200" imgH="4191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57600"/>
                        <a:ext cx="1119188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990600" y="4978400"/>
          <a:ext cx="35052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5" name="Equation" r:id="rId5" imgW="2781300" imgH="965200" progId="Equation.3">
                  <p:embed/>
                </p:oleObj>
              </mc:Choice>
              <mc:Fallback>
                <p:oleObj name="Equation" r:id="rId5" imgW="2781300" imgH="965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78400"/>
                        <a:ext cx="3505200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1143000" y="457200"/>
          <a:ext cx="43942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6" name="Equation" r:id="rId7" imgW="4394200" imgH="1765300" progId="Equation.3">
                  <p:embed/>
                </p:oleObj>
              </mc:Choice>
              <mc:Fallback>
                <p:oleObj name="Equation" r:id="rId7" imgW="4394200" imgH="17653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7200"/>
                        <a:ext cx="4394200" cy="176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1600200" y="2590800"/>
          <a:ext cx="1143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7" name="Equation" r:id="rId9" imgW="406048" imgH="406048" progId="Equation.3">
                  <p:embed/>
                </p:oleObj>
              </mc:Choice>
              <mc:Fallback>
                <p:oleObj name="Equation" r:id="rId9" imgW="406048" imgH="406048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90800"/>
                        <a:ext cx="1143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533400" y="260508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5029200" y="2514600"/>
          <a:ext cx="12954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8" name="Equation" r:id="rId11" imgW="482391" imgH="431613" progId="Equation.3">
                  <p:embed/>
                </p:oleObj>
              </mc:Choice>
              <mc:Fallback>
                <p:oleObj name="Equation" r:id="rId11" imgW="482391" imgH="431613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14600"/>
                        <a:ext cx="1295400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5181600" y="3657600"/>
          <a:ext cx="129857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9" name="Equation" r:id="rId13" imgW="495085" imgH="444307" progId="Equation.3">
                  <p:embed/>
                </p:oleObj>
              </mc:Choice>
              <mc:Fallback>
                <p:oleObj name="Equation" r:id="rId13" imgW="495085" imgH="444307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657600"/>
                        <a:ext cx="1298575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0"/>
          <p:cNvGraphicFramePr>
            <a:graphicFrameLocks noChangeAspect="1"/>
          </p:cNvGraphicFramePr>
          <p:nvPr/>
        </p:nvGraphicFramePr>
        <p:xfrm>
          <a:off x="4495800" y="5132388"/>
          <a:ext cx="40386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0" name="Equation" r:id="rId15" imgW="1459866" imgH="253890" progId="Equation.3">
                  <p:embed/>
                </p:oleObj>
              </mc:Choice>
              <mc:Fallback>
                <p:oleObj name="Equation" r:id="rId15" imgW="1459866" imgH="25389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132388"/>
                        <a:ext cx="403860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11"/>
          <p:cNvGraphicFramePr>
            <a:graphicFrameLocks noChangeAspect="1"/>
          </p:cNvGraphicFramePr>
          <p:nvPr/>
        </p:nvGraphicFramePr>
        <p:xfrm>
          <a:off x="2667000" y="2743200"/>
          <a:ext cx="11430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" name="Equation" r:id="rId17" imgW="15016680" imgH="8115480" progId="Equation.3">
                  <p:embed/>
                </p:oleObj>
              </mc:Choice>
              <mc:Fallback>
                <p:oleObj name="Equation" r:id="rId17" imgW="15016680" imgH="81154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11430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2"/>
          <p:cNvGraphicFramePr>
            <a:graphicFrameLocks noChangeAspect="1"/>
          </p:cNvGraphicFramePr>
          <p:nvPr/>
        </p:nvGraphicFramePr>
        <p:xfrm>
          <a:off x="6324600" y="2667000"/>
          <a:ext cx="11430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2" name="Equation" r:id="rId19" imgW="15016680" imgH="7302600" progId="Equation.3">
                  <p:embed/>
                </p:oleObj>
              </mc:Choice>
              <mc:Fallback>
                <p:oleObj name="Equation" r:id="rId19" imgW="15016680" imgH="7302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667000"/>
                        <a:ext cx="1143000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3"/>
          <p:cNvGraphicFramePr>
            <a:graphicFrameLocks noChangeAspect="1"/>
          </p:cNvGraphicFramePr>
          <p:nvPr/>
        </p:nvGraphicFramePr>
        <p:xfrm>
          <a:off x="2514600" y="3886200"/>
          <a:ext cx="1981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3" name="Equation" r:id="rId21" imgW="799753" imgH="253890" progId="Equation.3">
                  <p:embed/>
                </p:oleObj>
              </mc:Choice>
              <mc:Fallback>
                <p:oleObj name="Equation" r:id="rId21" imgW="799753" imgH="25389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86200"/>
                        <a:ext cx="19812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8" name="Object 14"/>
          <p:cNvGraphicFramePr>
            <a:graphicFrameLocks noChangeAspect="1"/>
          </p:cNvGraphicFramePr>
          <p:nvPr/>
        </p:nvGraphicFramePr>
        <p:xfrm>
          <a:off x="6477000" y="3886200"/>
          <a:ext cx="1981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4" name="Equation" r:id="rId23" imgW="812447" imgH="253890" progId="Equation.3">
                  <p:embed/>
                </p:oleObj>
              </mc:Choice>
              <mc:Fallback>
                <p:oleObj name="Equation" r:id="rId23" imgW="812447" imgH="25389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886200"/>
                        <a:ext cx="19812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468313" y="765175"/>
          <a:ext cx="505142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公式" r:id="rId3" imgW="2057400" imgH="444500" progId="Equation.3">
                  <p:embed/>
                </p:oleObj>
              </mc:Choice>
              <mc:Fallback>
                <p:oleObj name="公式" r:id="rId3" imgW="2057400" imgH="4445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765175"/>
                        <a:ext cx="5051425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1547813" y="1989138"/>
          <a:ext cx="7345362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5" imgW="6870700" imgH="1866900" progId="Equation.3">
                  <p:embed/>
                </p:oleObj>
              </mc:Choice>
              <mc:Fallback>
                <p:oleObj name="Equation" r:id="rId5" imgW="6870700" imgH="18669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89138"/>
                        <a:ext cx="7345362" cy="199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1524000" y="4267200"/>
          <a:ext cx="1905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7" imgW="672808" imgH="228501" progId="Equation.3">
                  <p:embed/>
                </p:oleObj>
              </mc:Choice>
              <mc:Fallback>
                <p:oleObj name="Equation" r:id="rId7" imgW="672808" imgH="228501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67200"/>
                        <a:ext cx="19050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Line 5"/>
          <p:cNvSpPr>
            <a:spLocks noChangeShapeType="1"/>
          </p:cNvSpPr>
          <p:nvPr/>
        </p:nvSpPr>
        <p:spPr bwMode="auto">
          <a:xfrm flipV="1">
            <a:off x="2339975" y="1989138"/>
            <a:ext cx="1079500" cy="935037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 flipV="1">
            <a:off x="6804025" y="2997200"/>
            <a:ext cx="1368425" cy="1152525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 flipV="1">
            <a:off x="4356100" y="2852738"/>
            <a:ext cx="1295400" cy="1152525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animBg="1"/>
      <p:bldP spid="83974" grpId="0" animBg="1"/>
      <p:bldP spid="839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68313" y="1557338"/>
            <a:ext cx="79248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dirty="0" err="1" smtClean="0">
                <a:ea typeface="仿宋_GB2312" pitchFamily="49" charset="-122"/>
              </a:rPr>
              <a:t>P</a:t>
            </a:r>
            <a:r>
              <a:rPr lang="en-US" altLang="zh-CN" dirty="0" err="1" smtClean="0">
                <a:ea typeface="仿宋_GB2312" pitchFamily="49" charset="-122"/>
              </a:rPr>
              <a:t>71</a:t>
            </a:r>
            <a:r>
              <a:rPr lang="en-US" altLang="zh-CN" sz="5400" dirty="0" smtClean="0">
                <a:ea typeface="仿宋_GB2312" pitchFamily="49" charset="-122"/>
              </a:rPr>
              <a:t>        </a:t>
            </a:r>
            <a:r>
              <a:rPr lang="en-US" altLang="zh-CN" sz="5400" dirty="0">
                <a:ea typeface="仿宋_GB2312" pitchFamily="49" charset="-122"/>
              </a:rPr>
              <a:t>1/</a:t>
            </a:r>
            <a:r>
              <a:rPr lang="en-US" altLang="zh-CN" dirty="0">
                <a:ea typeface="仿宋_GB2312" pitchFamily="49" charset="-122"/>
              </a:rPr>
              <a:t>(2)(4)(6)(8)</a:t>
            </a:r>
            <a:r>
              <a:rPr lang="en-US" altLang="zh-CN" sz="5400" dirty="0">
                <a:ea typeface="仿宋_GB2312" pitchFamily="49" charset="-122"/>
              </a:rPr>
              <a:t>     </a:t>
            </a:r>
            <a:r>
              <a:rPr lang="en-US" altLang="zh-CN" sz="5400" dirty="0" smtClean="0">
                <a:ea typeface="仿宋_GB2312" pitchFamily="49" charset="-122"/>
              </a:rPr>
              <a:t>    2</a:t>
            </a:r>
            <a:endParaRPr lang="en-US" altLang="zh-CN" sz="5400" dirty="0">
              <a:ea typeface="仿宋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5400" dirty="0" smtClean="0">
                <a:ea typeface="仿宋_GB2312" pitchFamily="49" charset="-122"/>
              </a:rPr>
              <a:t>             6</a:t>
            </a:r>
            <a:r>
              <a:rPr lang="en-US" altLang="zh-CN" sz="5400" dirty="0">
                <a:ea typeface="仿宋_GB2312" pitchFamily="49" charset="-122"/>
              </a:rPr>
              <a:t>/</a:t>
            </a:r>
            <a:r>
              <a:rPr lang="en-US" altLang="zh-CN" dirty="0"/>
              <a:t>(2)        </a:t>
            </a:r>
            <a:r>
              <a:rPr lang="en-US" altLang="zh-CN" dirty="0" smtClean="0"/>
              <a:t>          </a:t>
            </a:r>
            <a:r>
              <a:rPr lang="en-US" altLang="zh-CN" sz="5400" dirty="0">
                <a:ea typeface="仿宋_GB2312" pitchFamily="49" charset="-122"/>
              </a:rPr>
              <a:t>7            8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505200" y="304800"/>
            <a:ext cx="1371600" cy="9906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9933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33400" y="4419600"/>
            <a:ext cx="137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9933"/>
                </a:solidFill>
              </a:rPr>
              <a:t>思考题</a:t>
            </a:r>
            <a:r>
              <a:rPr lang="en-US" altLang="zh-CN">
                <a:solidFill>
                  <a:srgbClr val="FF9933"/>
                </a:solidFill>
              </a:rPr>
              <a:t>:</a:t>
            </a: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1417638" y="3930650"/>
          <a:ext cx="7040562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3" imgW="2959100" imgH="939800" progId="Equation.3">
                  <p:embed/>
                </p:oleObj>
              </mc:Choice>
              <mc:Fallback>
                <p:oleObj name="Equation" r:id="rId3" imgW="2959100" imgH="939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3930650"/>
                        <a:ext cx="7040562" cy="219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1219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同理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, 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533400" y="533400"/>
            <a:ext cx="75977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            </a:t>
            </a:r>
            <a:r>
              <a:rPr lang="zh-CN" altLang="en-US" dirty="0"/>
              <a:t>可定义函数 </a:t>
            </a:r>
            <a:r>
              <a:rPr lang="en-US" altLang="zh-CN" i="1" dirty="0"/>
              <a:t>z </a:t>
            </a:r>
            <a:r>
              <a:rPr lang="en-US" altLang="zh-CN" dirty="0"/>
              <a:t>= 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 </a:t>
            </a:r>
            <a:r>
              <a:rPr lang="zh-CN" altLang="en-US" dirty="0"/>
              <a:t>在点</a:t>
            </a:r>
            <a:r>
              <a:rPr lang="en-US" altLang="zh-CN" dirty="0"/>
              <a:t>(</a:t>
            </a:r>
            <a:r>
              <a:rPr lang="en-US" altLang="zh-CN" i="1" dirty="0"/>
              <a:t> x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0 </a:t>
            </a:r>
            <a:r>
              <a:rPr lang="en-US" altLang="zh-CN" dirty="0"/>
              <a:t>) </a:t>
            </a:r>
            <a:r>
              <a:rPr lang="zh-CN" altLang="en-US" dirty="0"/>
              <a:t>处对 </a:t>
            </a:r>
            <a:r>
              <a:rPr lang="en-US" altLang="zh-CN" i="1" dirty="0"/>
              <a:t>y</a:t>
            </a:r>
          </a:p>
          <a:p>
            <a:pPr>
              <a:lnSpc>
                <a:spcPct val="120000"/>
              </a:lnSpc>
            </a:pPr>
            <a:r>
              <a:rPr lang="en-US" altLang="zh-CN" i="1" dirty="0"/>
              <a:t> </a:t>
            </a:r>
            <a:r>
              <a:rPr lang="zh-CN" altLang="en-US" dirty="0"/>
              <a:t>的偏导数为极限值</a:t>
            </a: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981200" y="1752600"/>
          <a:ext cx="45720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64166760" imgH="13804920" progId="Equation.3">
                  <p:embed/>
                </p:oleObj>
              </mc:Choice>
              <mc:Fallback>
                <p:oleObj name="Equation" r:id="rId3" imgW="64166760" imgH="13804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52600"/>
                        <a:ext cx="4572000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381000" y="28956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记作</a:t>
            </a:r>
          </a:p>
        </p:txBody>
      </p:sp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1295400" y="2667000"/>
          <a:ext cx="71548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5" imgW="97475400" imgH="13804920" progId="Equation.3">
                  <p:embed/>
                </p:oleObj>
              </mc:Choice>
              <mc:Fallback>
                <p:oleObj name="Equation" r:id="rId5" imgW="97475400" imgH="138049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67000"/>
                        <a:ext cx="7154863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457200" y="3962400"/>
            <a:ext cx="8382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</a:t>
            </a:r>
            <a:r>
              <a:rPr lang="zh-CN" altLang="en-US"/>
              <a:t>总之， 多元函数的偏导数研究的是多元函数关于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其中一个自变量（</a:t>
            </a:r>
            <a:r>
              <a:rPr lang="zh-CN" altLang="en-US">
                <a:solidFill>
                  <a:srgbClr val="66FFFF"/>
                </a:solidFill>
              </a:rPr>
              <a:t>其余自变量看作常量</a:t>
            </a:r>
            <a:r>
              <a:rPr lang="zh-CN" altLang="en-US"/>
              <a:t>）的变化率 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  <p:bldP spid="75782" grpId="0" autoUpdateAnimBg="0"/>
      <p:bldP spid="7578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381000" y="1981200"/>
          <a:ext cx="66484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3" imgW="2730500" imgH="431800" progId="Equation.3">
                  <p:embed/>
                </p:oleObj>
              </mc:Choice>
              <mc:Fallback>
                <p:oleObj name="Equation" r:id="rId3" imgW="2730500" imgH="431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81200"/>
                        <a:ext cx="664845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381000" y="4800600"/>
            <a:ext cx="541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注</a:t>
            </a:r>
            <a:r>
              <a:rPr lang="en-US" altLang="zh-CN"/>
              <a:t>:   </a:t>
            </a:r>
            <a:r>
              <a:rPr lang="zh-CN" altLang="en-US"/>
              <a:t>可将此定义推广到 高维空间</a:t>
            </a:r>
            <a:r>
              <a:rPr lang="en-US" altLang="zh-CN"/>
              <a:t>. </a:t>
            </a:r>
          </a:p>
        </p:txBody>
      </p:sp>
      <p:graphicFrame>
        <p:nvGraphicFramePr>
          <p:cNvPr id="50193" name="Object 17"/>
          <p:cNvGraphicFramePr>
            <a:graphicFrameLocks noChangeAspect="1"/>
          </p:cNvGraphicFramePr>
          <p:nvPr/>
        </p:nvGraphicFramePr>
        <p:xfrm>
          <a:off x="1143000" y="5715000"/>
          <a:ext cx="19462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5" imgW="812447" imgH="241195" progId="Equation.3">
                  <p:embed/>
                </p:oleObj>
              </mc:Choice>
              <mc:Fallback>
                <p:oleObj name="Equation" r:id="rId5" imgW="812447" imgH="241195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15000"/>
                        <a:ext cx="1946275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304800" y="381000"/>
            <a:ext cx="83058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</a:t>
            </a:r>
            <a:r>
              <a:rPr lang="zh-CN" altLang="en-US"/>
              <a:t>如果函数 </a:t>
            </a:r>
            <a:r>
              <a:rPr lang="en-US" altLang="zh-CN" i="1"/>
              <a:t>z </a:t>
            </a:r>
            <a:r>
              <a:rPr lang="en-US" altLang="zh-CN"/>
              <a:t>=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在某平面区域 </a:t>
            </a:r>
            <a:r>
              <a:rPr lang="en-US" altLang="zh-CN" i="1"/>
              <a:t>D </a:t>
            </a:r>
            <a:r>
              <a:rPr lang="zh-CN" altLang="en-US"/>
              <a:t>内的每一点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处都存在对 </a:t>
            </a:r>
            <a:r>
              <a:rPr lang="en-US" altLang="zh-CN" i="1"/>
              <a:t>x </a:t>
            </a:r>
            <a:r>
              <a:rPr lang="zh-CN" altLang="en-US"/>
              <a:t>或对 </a:t>
            </a:r>
            <a:r>
              <a:rPr lang="en-US" altLang="zh-CN" i="1"/>
              <a:t>y </a:t>
            </a:r>
            <a:r>
              <a:rPr lang="zh-CN" altLang="en-US"/>
              <a:t>的偏导数，那么这些偏导数仍然是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/>
              <a:t>函数，称它们为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的偏导函数，</a:t>
            </a: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5791200" y="48006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如，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7239000" y="2232025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从而</a:t>
            </a:r>
            <a:r>
              <a:rPr lang="en-US" altLang="zh-CN"/>
              <a:t>,</a:t>
            </a:r>
          </a:p>
        </p:txBody>
      </p:sp>
      <p:graphicFrame>
        <p:nvGraphicFramePr>
          <p:cNvPr id="50201" name="Object 25"/>
          <p:cNvGraphicFramePr>
            <a:graphicFrameLocks noChangeAspect="1"/>
          </p:cNvGraphicFramePr>
          <p:nvPr/>
        </p:nvGraphicFramePr>
        <p:xfrm>
          <a:off x="3124200" y="5462588"/>
          <a:ext cx="48006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7" imgW="1981200" imgH="431800" progId="Equation.3">
                  <p:embed/>
                </p:oleObj>
              </mc:Choice>
              <mc:Fallback>
                <p:oleObj name="Equation" r:id="rId7" imgW="1981200" imgH="431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462588"/>
                        <a:ext cx="48006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357188" y="3000375"/>
          <a:ext cx="819467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公式" r:id="rId9" imgW="3365500" imgH="647700" progId="Equation.3">
                  <p:embed/>
                </p:oleObj>
              </mc:Choice>
              <mc:Fallback>
                <p:oleObj name="公式" r:id="rId9" imgW="3365500" imgH="6477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3000375"/>
                        <a:ext cx="8194675" cy="151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2" grpId="0" autoUpdateAnimBg="0"/>
      <p:bldP spid="50196" grpId="0" autoUpdateAnimBg="0"/>
      <p:bldP spid="50197" grpId="0" autoUpdateAnimBg="0"/>
      <p:bldP spid="5020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32766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偏导数的几何意义</a:t>
            </a:r>
            <a:endParaRPr lang="zh-CN" altLang="en-US" smtClean="0"/>
          </a:p>
        </p:txBody>
      </p:sp>
      <p:graphicFrame>
        <p:nvGraphicFramePr>
          <p:cNvPr id="53264" name="Object 16"/>
          <p:cNvGraphicFramePr>
            <a:graphicFrameLocks noChangeAspect="1"/>
          </p:cNvGraphicFramePr>
          <p:nvPr/>
        </p:nvGraphicFramePr>
        <p:xfrm>
          <a:off x="5638800" y="2133600"/>
          <a:ext cx="3200400" cy="287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3" imgW="43450560" imgH="39001680" progId="Equation.3">
                  <p:embed/>
                </p:oleObj>
              </mc:Choice>
              <mc:Fallback>
                <p:oleObj name="Equation" r:id="rId3" imgW="43450560" imgH="390016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133600"/>
                        <a:ext cx="3200400" cy="287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6" name="Object 38"/>
          <p:cNvGraphicFramePr>
            <a:graphicFrameLocks noChangeAspect="1"/>
          </p:cNvGraphicFramePr>
          <p:nvPr/>
        </p:nvGraphicFramePr>
        <p:xfrm>
          <a:off x="1981200" y="838200"/>
          <a:ext cx="678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5" imgW="91382400" imgH="12992040" progId="Equation.3">
                  <p:embed/>
                </p:oleObj>
              </mc:Choice>
              <mc:Fallback>
                <p:oleObj name="Equation" r:id="rId5" imgW="91382400" imgH="12992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838200"/>
                        <a:ext cx="6781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59" name="Picture 6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515302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798042"/>
              </p:ext>
            </p:extLst>
          </p:nvPr>
        </p:nvGraphicFramePr>
        <p:xfrm>
          <a:off x="637492" y="4869160"/>
          <a:ext cx="7053411" cy="1646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3" imgW="3111480" imgH="711000" progId="Equation.DSMT4">
                  <p:embed/>
                </p:oleObj>
              </mc:Choice>
              <mc:Fallback>
                <p:oleObj name="Equation" r:id="rId3" imgW="3111480" imgH="711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492" y="4869160"/>
                        <a:ext cx="7053411" cy="1646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36" y="1268760"/>
            <a:ext cx="54387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468145" y="404341"/>
            <a:ext cx="3187700" cy="568325"/>
            <a:chOff x="63" y="2294"/>
            <a:chExt cx="2008" cy="358"/>
          </a:xfrm>
        </p:grpSpPr>
        <p:sp>
          <p:nvSpPr>
            <p:cNvPr id="12" name="Text Box 35"/>
            <p:cNvSpPr txBox="1">
              <a:spLocks noChangeArrowheads="1"/>
            </p:cNvSpPr>
            <p:nvPr/>
          </p:nvSpPr>
          <p:spPr bwMode="auto">
            <a:xfrm>
              <a:off x="63" y="2294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同理讨论</a:t>
              </a:r>
            </a:p>
          </p:txBody>
        </p:sp>
        <p:graphicFrame>
          <p:nvGraphicFramePr>
            <p:cNvPr id="13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8361735"/>
                </p:ext>
              </p:extLst>
            </p:nvPr>
          </p:nvGraphicFramePr>
          <p:xfrm>
            <a:off x="1015" y="2294"/>
            <a:ext cx="1056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5" name="Equation" r:id="rId6" imgW="710891" imgH="241195" progId="Equation.3">
                    <p:embed/>
                  </p:oleObj>
                </mc:Choice>
                <mc:Fallback>
                  <p:oleObj name="Equation" r:id="rId6" imgW="710891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" y="2294"/>
                          <a:ext cx="1056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9423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96" name="Object 2072"/>
          <p:cNvGraphicFramePr>
            <a:graphicFrameLocks noChangeAspect="1"/>
          </p:cNvGraphicFramePr>
          <p:nvPr/>
        </p:nvGraphicFramePr>
        <p:xfrm>
          <a:off x="1157288" y="2514600"/>
          <a:ext cx="55483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3" imgW="2425700" imgH="228600" progId="Equation.3">
                  <p:embed/>
                </p:oleObj>
              </mc:Choice>
              <mc:Fallback>
                <p:oleObj name="Equation" r:id="rId3" imgW="24257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514600"/>
                        <a:ext cx="5548312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7" name="Object 2073"/>
          <p:cNvGraphicFramePr>
            <a:graphicFrameLocks noChangeAspect="1"/>
          </p:cNvGraphicFramePr>
          <p:nvPr/>
        </p:nvGraphicFramePr>
        <p:xfrm>
          <a:off x="1219200" y="3048000"/>
          <a:ext cx="50355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Equation" r:id="rId5" imgW="2070100" imgH="406400" progId="Equation.3">
                  <p:embed/>
                </p:oleObj>
              </mc:Choice>
              <mc:Fallback>
                <p:oleObj name="Equation" r:id="rId5" imgW="2070100" imgH="406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5035550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8" name="Object 2074"/>
          <p:cNvGraphicFramePr>
            <a:graphicFrameLocks noChangeAspect="1"/>
          </p:cNvGraphicFramePr>
          <p:nvPr/>
        </p:nvGraphicFramePr>
        <p:xfrm>
          <a:off x="533400" y="4800600"/>
          <a:ext cx="8153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Equation" r:id="rId7" imgW="3492500" imgH="254000" progId="Equation.3">
                  <p:embed/>
                </p:oleObj>
              </mc:Choice>
              <mc:Fallback>
                <p:oleObj name="Equation" r:id="rId7" imgW="3492500" imgH="2540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00600"/>
                        <a:ext cx="81534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0" name="Text Box 2076"/>
          <p:cNvSpPr txBox="1">
            <a:spLocks noChangeArrowheads="1"/>
          </p:cNvSpPr>
          <p:nvPr/>
        </p:nvSpPr>
        <p:spPr bwMode="auto">
          <a:xfrm>
            <a:off x="381000" y="5410200"/>
            <a:ext cx="8235950" cy="1117600"/>
          </a:xfrm>
          <a:prstGeom prst="rect">
            <a:avLst/>
          </a:prstGeom>
          <a:noFill/>
          <a:ln w="2857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</a:t>
            </a:r>
            <a:r>
              <a:rPr lang="zh-CN" altLang="en-US">
                <a:solidFill>
                  <a:srgbClr val="66FFFF"/>
                </a:solidFill>
              </a:rPr>
              <a:t>总之，偏导数的计算依赖于一元函数的求导公式和求导法则</a:t>
            </a:r>
            <a:r>
              <a:rPr lang="en-US" altLang="zh-CN">
                <a:solidFill>
                  <a:srgbClr val="66FFFF"/>
                </a:solidFill>
              </a:rPr>
              <a:t>,  </a:t>
            </a:r>
            <a:r>
              <a:rPr lang="zh-CN" altLang="en-US">
                <a:solidFill>
                  <a:srgbClr val="66FFFF"/>
                </a:solidFill>
              </a:rPr>
              <a:t>按照一元函数求导的方法计算即可</a:t>
            </a:r>
            <a:r>
              <a:rPr lang="en-US" altLang="zh-CN">
                <a:solidFill>
                  <a:srgbClr val="66FFFF"/>
                </a:solidFill>
              </a:rPr>
              <a:t>.</a:t>
            </a:r>
          </a:p>
        </p:txBody>
      </p:sp>
      <p:graphicFrame>
        <p:nvGraphicFramePr>
          <p:cNvPr id="54301" name="Object 2077"/>
          <p:cNvGraphicFramePr>
            <a:graphicFrameLocks noChangeAspect="1"/>
          </p:cNvGraphicFramePr>
          <p:nvPr/>
        </p:nvGraphicFramePr>
        <p:xfrm>
          <a:off x="609600" y="1031875"/>
          <a:ext cx="54752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Equation" r:id="rId9" imgW="2413000" imgH="228600" progId="Equation.3">
                  <p:embed/>
                </p:oleObj>
              </mc:Choice>
              <mc:Fallback>
                <p:oleObj name="Equation" r:id="rId9" imgW="241300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31875"/>
                        <a:ext cx="5475288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2" name="Object 2078"/>
          <p:cNvGraphicFramePr>
            <a:graphicFrameLocks noChangeAspect="1"/>
          </p:cNvGraphicFramePr>
          <p:nvPr/>
        </p:nvGraphicFramePr>
        <p:xfrm>
          <a:off x="609600" y="4114800"/>
          <a:ext cx="5791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Equation" r:id="rId11" imgW="2501900" imgH="241300" progId="Equation.3">
                  <p:embed/>
                </p:oleObj>
              </mc:Choice>
              <mc:Fallback>
                <p:oleObj name="Equation" r:id="rId11" imgW="2501900" imgH="2413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14800"/>
                        <a:ext cx="57912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2079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4343400" cy="7620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二、偏导数的计算方法</a:t>
            </a:r>
            <a:endParaRPr lang="zh-CN" altLang="en-US" smtClean="0"/>
          </a:p>
        </p:txBody>
      </p:sp>
      <p:graphicFrame>
        <p:nvGraphicFramePr>
          <p:cNvPr id="54304" name="Object 2080"/>
          <p:cNvGraphicFramePr>
            <a:graphicFrameLocks noChangeAspect="1"/>
          </p:cNvGraphicFramePr>
          <p:nvPr/>
        </p:nvGraphicFramePr>
        <p:xfrm>
          <a:off x="1295400" y="1524000"/>
          <a:ext cx="56388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Equation" r:id="rId13" imgW="77165280" imgH="12992040" progId="Equation.3">
                  <p:embed/>
                </p:oleObj>
              </mc:Choice>
              <mc:Fallback>
                <p:oleObj name="Equation" r:id="rId13" imgW="77165280" imgH="129920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524000"/>
                        <a:ext cx="5638800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5" name="Object 2081"/>
          <p:cNvGraphicFramePr>
            <a:graphicFrameLocks noChangeAspect="1"/>
          </p:cNvGraphicFramePr>
          <p:nvPr/>
        </p:nvGraphicFramePr>
        <p:xfrm>
          <a:off x="6324600" y="3276600"/>
          <a:ext cx="1295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15" imgW="507780" imgH="203112" progId="Equation.3">
                  <p:embed/>
                </p:oleObj>
              </mc:Choice>
              <mc:Fallback>
                <p:oleObj name="Equation" r:id="rId15" imgW="507780" imgH="203112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276600"/>
                        <a:ext cx="12954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33375"/>
            <a:ext cx="9144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</a:p>
        </p:txBody>
      </p:sp>
      <p:graphicFrame>
        <p:nvGraphicFramePr>
          <p:cNvPr id="6146" name="Object 39"/>
          <p:cNvGraphicFramePr>
            <a:graphicFrameLocks noChangeAspect="1"/>
          </p:cNvGraphicFramePr>
          <p:nvPr/>
        </p:nvGraphicFramePr>
        <p:xfrm>
          <a:off x="1295400" y="457200"/>
          <a:ext cx="678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Equation" r:id="rId3" imgW="6604000" imgH="469900" progId="Equation.3">
                  <p:embed/>
                </p:oleObj>
              </mc:Choice>
              <mc:Fallback>
                <p:oleObj name="Equation" r:id="rId3" imgW="6604000" imgH="4699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"/>
                        <a:ext cx="678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0" name="Object 40"/>
          <p:cNvGraphicFramePr>
            <a:graphicFrameLocks noChangeAspect="1"/>
          </p:cNvGraphicFramePr>
          <p:nvPr/>
        </p:nvGraphicFramePr>
        <p:xfrm>
          <a:off x="4572000" y="1219200"/>
          <a:ext cx="838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Equation" r:id="rId5" imgW="342751" imgH="431613" progId="Equation.3">
                  <p:embed/>
                </p:oleObj>
              </mc:Choice>
              <mc:Fallback>
                <p:oleObj name="Equation" r:id="rId5" imgW="342751" imgH="4316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19200"/>
                        <a:ext cx="8382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" name="Object 41"/>
          <p:cNvGraphicFramePr>
            <a:graphicFrameLocks noChangeAspect="1"/>
          </p:cNvGraphicFramePr>
          <p:nvPr/>
        </p:nvGraphicFramePr>
        <p:xfrm>
          <a:off x="1447800" y="2286000"/>
          <a:ext cx="41910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Equation" r:id="rId7" imgW="1752600" imgH="406400" progId="Equation.3">
                  <p:embed/>
                </p:oleObj>
              </mc:Choice>
              <mc:Fallback>
                <p:oleObj name="Equation" r:id="rId7" imgW="1752600" imgH="406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41910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2" name="Object 42"/>
          <p:cNvGraphicFramePr>
            <a:graphicFrameLocks noChangeAspect="1"/>
          </p:cNvGraphicFramePr>
          <p:nvPr/>
        </p:nvGraphicFramePr>
        <p:xfrm>
          <a:off x="1905000" y="3276600"/>
          <a:ext cx="37338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Equation" r:id="rId9" imgW="1548728" imgH="431613" progId="Equation.3">
                  <p:embed/>
                </p:oleObj>
              </mc:Choice>
              <mc:Fallback>
                <p:oleObj name="Equation" r:id="rId9" imgW="1548728" imgH="431613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76600"/>
                        <a:ext cx="3733800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4" name="Object 44"/>
          <p:cNvGraphicFramePr>
            <a:graphicFrameLocks noChangeAspect="1"/>
          </p:cNvGraphicFramePr>
          <p:nvPr/>
        </p:nvGraphicFramePr>
        <p:xfrm>
          <a:off x="1524000" y="1219200"/>
          <a:ext cx="9906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" name="Equation" r:id="rId11" imgW="444114" imgH="406048" progId="Equation.3">
                  <p:embed/>
                </p:oleObj>
              </mc:Choice>
              <mc:Fallback>
                <p:oleObj name="Equation" r:id="rId11" imgW="444114" imgH="406048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19200"/>
                        <a:ext cx="99060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5" name="Text Box 45"/>
          <p:cNvSpPr txBox="1">
            <a:spLocks noChangeArrowheads="1"/>
          </p:cNvSpPr>
          <p:nvPr/>
        </p:nvSpPr>
        <p:spPr bwMode="auto">
          <a:xfrm>
            <a:off x="457200" y="11430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10289" name="Text Box 49"/>
          <p:cNvSpPr txBox="1">
            <a:spLocks noChangeArrowheads="1"/>
          </p:cNvSpPr>
          <p:nvPr/>
        </p:nvSpPr>
        <p:spPr bwMode="auto">
          <a:xfrm>
            <a:off x="533400" y="54102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381000" y="4572000"/>
            <a:ext cx="5257800" cy="517525"/>
            <a:chOff x="240" y="2880"/>
            <a:chExt cx="3312" cy="326"/>
          </a:xfrm>
        </p:grpSpPr>
        <p:sp>
          <p:nvSpPr>
            <p:cNvPr id="6160" name="Rectangle 48"/>
            <p:cNvSpPr>
              <a:spLocks noChangeArrowheads="1"/>
            </p:cNvSpPr>
            <p:nvPr/>
          </p:nvSpPr>
          <p:spPr bwMode="auto">
            <a:xfrm>
              <a:off x="240" y="288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>
                  <a:solidFill>
                    <a:schemeClr val="tx2"/>
                  </a:solidFill>
                </a:rPr>
                <a:t>例</a:t>
              </a:r>
              <a:r>
                <a:rPr lang="en-US" altLang="zh-CN">
                  <a:solidFill>
                    <a:schemeClr val="tx2"/>
                  </a:solidFill>
                </a:rPr>
                <a:t>2.</a:t>
              </a:r>
              <a:endParaRPr lang="en-US" altLang="zh-CN" sz="4400" b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graphicFrame>
          <p:nvGraphicFramePr>
            <p:cNvPr id="6155" name="Object 50"/>
            <p:cNvGraphicFramePr>
              <a:graphicFrameLocks noChangeAspect="1"/>
            </p:cNvGraphicFramePr>
            <p:nvPr/>
          </p:nvGraphicFramePr>
          <p:xfrm>
            <a:off x="912" y="2897"/>
            <a:ext cx="2640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1" name="Equation" r:id="rId13" imgW="3949700" imgH="469900" progId="Equation.3">
                    <p:embed/>
                  </p:oleObj>
                </mc:Choice>
                <mc:Fallback>
                  <p:oleObj name="Equation" r:id="rId13" imgW="3949700" imgH="46990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897"/>
                          <a:ext cx="2640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91" name="Object 51"/>
          <p:cNvGraphicFramePr>
            <a:graphicFrameLocks noChangeAspect="1"/>
          </p:cNvGraphicFramePr>
          <p:nvPr/>
        </p:nvGraphicFramePr>
        <p:xfrm>
          <a:off x="1371600" y="5486400"/>
          <a:ext cx="231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Equation" r:id="rId15" imgW="2311400" imgH="838200" progId="Equation.3">
                  <p:embed/>
                </p:oleObj>
              </mc:Choice>
              <mc:Fallback>
                <p:oleObj name="Equation" r:id="rId15" imgW="2311400" imgH="838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86400"/>
                        <a:ext cx="2311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2" name="Object 52"/>
          <p:cNvGraphicFramePr>
            <a:graphicFrameLocks noChangeAspect="1"/>
          </p:cNvGraphicFramePr>
          <p:nvPr/>
        </p:nvGraphicFramePr>
        <p:xfrm>
          <a:off x="4191000" y="5410200"/>
          <a:ext cx="2362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Equation" r:id="rId17" imgW="2362200" imgH="914400" progId="Equation.3">
                  <p:embed/>
                </p:oleObj>
              </mc:Choice>
              <mc:Fallback>
                <p:oleObj name="Equation" r:id="rId17" imgW="2362200" imgH="9144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410200"/>
                        <a:ext cx="2362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4" name="Object 54"/>
          <p:cNvGraphicFramePr>
            <a:graphicFrameLocks noChangeAspect="1"/>
          </p:cNvGraphicFramePr>
          <p:nvPr/>
        </p:nvGraphicFramePr>
        <p:xfrm>
          <a:off x="2438400" y="1462088"/>
          <a:ext cx="13716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19" imgW="533169" imgH="203112" progId="Equation.3">
                  <p:embed/>
                </p:oleObj>
              </mc:Choice>
              <mc:Fallback>
                <p:oleObj name="Equation" r:id="rId19" imgW="533169" imgH="203112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62088"/>
                        <a:ext cx="137160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5" name="Object 55"/>
          <p:cNvGraphicFramePr>
            <a:graphicFrameLocks noChangeAspect="1"/>
          </p:cNvGraphicFramePr>
          <p:nvPr/>
        </p:nvGraphicFramePr>
        <p:xfrm>
          <a:off x="5410200" y="1447800"/>
          <a:ext cx="13716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21" imgW="533169" imgH="203112" progId="Equation.3">
                  <p:embed/>
                </p:oleObj>
              </mc:Choice>
              <mc:Fallback>
                <p:oleObj name="Equation" r:id="rId21" imgW="533169" imgH="203112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47800"/>
                        <a:ext cx="13716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5" grpId="0" autoUpdateAnimBg="0"/>
      <p:bldP spid="1028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9906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  <a:endParaRPr lang="en-US" altLang="zh-CN" smtClean="0"/>
          </a:p>
        </p:txBody>
      </p:sp>
      <p:graphicFrame>
        <p:nvGraphicFramePr>
          <p:cNvPr id="7170" name="Object 4096"/>
          <p:cNvGraphicFramePr>
            <a:graphicFrameLocks noChangeAspect="1"/>
          </p:cNvGraphicFramePr>
          <p:nvPr/>
        </p:nvGraphicFramePr>
        <p:xfrm>
          <a:off x="1143000" y="228600"/>
          <a:ext cx="7620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Equation" r:id="rId3" imgW="3289300" imgH="431800" progId="Equation.3">
                  <p:embed/>
                </p:oleObj>
              </mc:Choice>
              <mc:Fallback>
                <p:oleObj name="Equation" r:id="rId3" imgW="3289300" imgH="431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"/>
                        <a:ext cx="76200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7" name="Object 4097"/>
          <p:cNvGraphicFramePr>
            <a:graphicFrameLocks noChangeAspect="1"/>
          </p:cNvGraphicFramePr>
          <p:nvPr/>
        </p:nvGraphicFramePr>
        <p:xfrm>
          <a:off x="1524000" y="1295400"/>
          <a:ext cx="10223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Equation" r:id="rId5" imgW="393359" imgH="406048" progId="Equation.3">
                  <p:embed/>
                </p:oleObj>
              </mc:Choice>
              <mc:Fallback>
                <p:oleObj name="Equation" r:id="rId5" imgW="393359" imgH="406048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95400"/>
                        <a:ext cx="1022350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8" name="Object 4098"/>
          <p:cNvGraphicFramePr>
            <a:graphicFrameLocks noChangeAspect="1"/>
          </p:cNvGraphicFramePr>
          <p:nvPr/>
        </p:nvGraphicFramePr>
        <p:xfrm>
          <a:off x="4343400" y="1295400"/>
          <a:ext cx="990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Equation" r:id="rId7" imgW="342751" imgH="431613" progId="Equation.3">
                  <p:embed/>
                </p:oleObj>
              </mc:Choice>
              <mc:Fallback>
                <p:oleObj name="Equation" r:id="rId7" imgW="342751" imgH="431613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95400"/>
                        <a:ext cx="9906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4099"/>
          <p:cNvGraphicFramePr>
            <a:graphicFrameLocks noChangeAspect="1"/>
          </p:cNvGraphicFramePr>
          <p:nvPr/>
        </p:nvGraphicFramePr>
        <p:xfrm>
          <a:off x="685800" y="2667000"/>
          <a:ext cx="28956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9" imgW="1167893" imgH="431613" progId="Equation.3">
                  <p:embed/>
                </p:oleObj>
              </mc:Choice>
              <mc:Fallback>
                <p:oleObj name="Equation" r:id="rId9" imgW="1167893" imgH="4316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2895600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4100"/>
          <p:cNvGraphicFramePr>
            <a:graphicFrameLocks noChangeAspect="1"/>
          </p:cNvGraphicFramePr>
          <p:nvPr/>
        </p:nvGraphicFramePr>
        <p:xfrm>
          <a:off x="3657600" y="2667000"/>
          <a:ext cx="41021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11" imgW="1574800" imgH="431800" progId="Equation.3">
                  <p:embed/>
                </p:oleObj>
              </mc:Choice>
              <mc:Fallback>
                <p:oleObj name="Equation" r:id="rId11" imgW="1574800" imgH="431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667000"/>
                        <a:ext cx="4102100" cy="1125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4101"/>
          <p:cNvGraphicFramePr>
            <a:graphicFrameLocks noChangeAspect="1"/>
          </p:cNvGraphicFramePr>
          <p:nvPr/>
        </p:nvGraphicFramePr>
        <p:xfrm>
          <a:off x="3733800" y="3962400"/>
          <a:ext cx="24114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quation" r:id="rId13" imgW="1002865" imgH="203112" progId="Equation.3">
                  <p:embed/>
                </p:oleObj>
              </mc:Choice>
              <mc:Fallback>
                <p:oleObj name="Equation" r:id="rId13" imgW="1002865" imgH="203112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962400"/>
                        <a:ext cx="24114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914400" y="4648200"/>
            <a:ext cx="2849563" cy="519113"/>
          </a:xfrm>
          <a:prstGeom prst="rect">
            <a:avLst/>
          </a:prstGeom>
          <a:noFill/>
          <a:ln w="28575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故原结论成立</a:t>
            </a:r>
            <a:r>
              <a:rPr lang="en-US" altLang="zh-CN"/>
              <a:t>.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57200" y="1066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证</a:t>
            </a:r>
            <a:r>
              <a:rPr lang="en-US" altLang="zh-CN"/>
              <a:t>:</a:t>
            </a:r>
          </a:p>
        </p:txBody>
      </p:sp>
      <p:graphicFrame>
        <p:nvGraphicFramePr>
          <p:cNvPr id="86022" name="Object 4102"/>
          <p:cNvGraphicFramePr>
            <a:graphicFrameLocks noChangeAspect="1"/>
          </p:cNvGraphicFramePr>
          <p:nvPr/>
        </p:nvGraphicFramePr>
        <p:xfrm>
          <a:off x="2514600" y="1477963"/>
          <a:ext cx="10668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Equation" r:id="rId15" imgW="381000" imgH="228600" progId="Equation.3">
                  <p:embed/>
                </p:oleObj>
              </mc:Choice>
              <mc:Fallback>
                <p:oleObj name="Equation" r:id="rId15" imgW="38100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77963"/>
                        <a:ext cx="1066800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4103"/>
          <p:cNvGraphicFramePr>
            <a:graphicFrameLocks noChangeAspect="1"/>
          </p:cNvGraphicFramePr>
          <p:nvPr/>
        </p:nvGraphicFramePr>
        <p:xfrm>
          <a:off x="5334000" y="1524000"/>
          <a:ext cx="12192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Equation" r:id="rId17" imgW="482391" imgH="203112" progId="Equation.3">
                  <p:embed/>
                </p:oleObj>
              </mc:Choice>
              <mc:Fallback>
                <p:oleObj name="Equation" r:id="rId17" imgW="482391" imgH="203112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524000"/>
                        <a:ext cx="12192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utoUpdateAnimBg="0"/>
      <p:bldP spid="36890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00CC99"/>
      </a:accent1>
      <a:accent2>
        <a:srgbClr val="3333CC"/>
      </a:accent2>
      <a:accent3>
        <a:srgbClr val="AAAA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484</Words>
  <Application>Microsoft Office PowerPoint</Application>
  <PresentationFormat>全屏显示(4:3)</PresentationFormat>
  <Paragraphs>77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默认设计模板</vt:lpstr>
      <vt:lpstr>Equation</vt:lpstr>
      <vt:lpstr>Microsoft 公式 3.0</vt:lpstr>
      <vt:lpstr>公式</vt:lpstr>
      <vt:lpstr>MathType 6.0 Equation</vt:lpstr>
      <vt:lpstr>第二节       偏导数</vt:lpstr>
      <vt:lpstr>一、偏导数的定义</vt:lpstr>
      <vt:lpstr>同理, </vt:lpstr>
      <vt:lpstr>PowerPoint 演示文稿</vt:lpstr>
      <vt:lpstr>偏导数的几何意义</vt:lpstr>
      <vt:lpstr>PowerPoint 演示文稿</vt:lpstr>
      <vt:lpstr>二、偏导数的计算方法</vt:lpstr>
      <vt:lpstr>例1.</vt:lpstr>
      <vt:lpstr>例3.</vt:lpstr>
      <vt:lpstr>例4.</vt:lpstr>
      <vt:lpstr>例5.</vt:lpstr>
      <vt:lpstr>有关偏导数的几点说明：</vt:lpstr>
      <vt:lpstr>偏导数的存在性与连续性的关系</vt:lpstr>
      <vt:lpstr>三、高阶偏导数</vt:lpstr>
      <vt:lpstr>例6.</vt:lpstr>
      <vt:lpstr>混合偏导数相等的充分条件</vt:lpstr>
      <vt:lpstr>例7.</vt:lpstr>
      <vt:lpstr>例8.</vt:lpstr>
      <vt:lpstr>PowerPoint 演示文稿</vt:lpstr>
      <vt:lpstr>小结</vt:lpstr>
      <vt:lpstr>课堂练习</vt:lpstr>
      <vt:lpstr>2.</vt:lpstr>
      <vt:lpstr>3.</vt:lpstr>
      <vt:lpstr>4.</vt:lpstr>
      <vt:lpstr>PowerPoint 演示文稿</vt:lpstr>
      <vt:lpstr>作业</vt:lpstr>
    </vt:vector>
  </TitlesOfParts>
  <Company>iapcm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 多元函数微分法及其应用</dc:title>
  <dc:subject>第二节 偏导数</dc:subject>
  <dc:creator>huady</dc:creator>
  <cp:lastModifiedBy>huady</cp:lastModifiedBy>
  <cp:revision>168</cp:revision>
  <dcterms:created xsi:type="dcterms:W3CDTF">2005-11-11T13:13:56Z</dcterms:created>
  <dcterms:modified xsi:type="dcterms:W3CDTF">2018-04-08T04:58:21Z</dcterms:modified>
</cp:coreProperties>
</file>