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09" r:id="rId2"/>
    <p:sldId id="310" r:id="rId3"/>
    <p:sldId id="311" r:id="rId4"/>
    <p:sldId id="337" r:id="rId5"/>
    <p:sldId id="314" r:id="rId6"/>
    <p:sldId id="315" r:id="rId7"/>
    <p:sldId id="312" r:id="rId8"/>
    <p:sldId id="313" r:id="rId9"/>
    <p:sldId id="316" r:id="rId10"/>
    <p:sldId id="338" r:id="rId11"/>
    <p:sldId id="323" r:id="rId12"/>
    <p:sldId id="324" r:id="rId13"/>
    <p:sldId id="339" r:id="rId14"/>
    <p:sldId id="340" r:id="rId15"/>
    <p:sldId id="325" r:id="rId16"/>
    <p:sldId id="326" r:id="rId17"/>
    <p:sldId id="341" r:id="rId18"/>
    <p:sldId id="344" r:id="rId19"/>
    <p:sldId id="345" r:id="rId20"/>
    <p:sldId id="317" r:id="rId21"/>
    <p:sldId id="318" r:id="rId22"/>
    <p:sldId id="350" r:id="rId23"/>
    <p:sldId id="351" r:id="rId24"/>
    <p:sldId id="320" r:id="rId25"/>
    <p:sldId id="342" r:id="rId26"/>
    <p:sldId id="346" r:id="rId27"/>
    <p:sldId id="34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9900"/>
    <a:srgbClr val="FF9933"/>
    <a:srgbClr val="FF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7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99.wmf"/><Relationship Id="rId6" Type="http://schemas.openxmlformats.org/officeDocument/2006/relationships/image" Target="../media/image9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8066EED3-DC13-4CF7-83AE-0370506EE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4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DD87-88BA-435D-992E-525AB0094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C3A95-288C-45BB-A531-5A6F963C6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0BF0-CD27-45E4-83A5-665CD9437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22BF8-D5EE-46CB-B4D8-7976E49B2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02AE4-0F65-45A6-B364-69E499832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74CF-017B-45DF-808D-6384AA13B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76AB-09A5-492A-B1F9-EBAEB960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97D2-B526-436F-8F53-B30377BB1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993B-3C62-4152-825A-D2D8BDCCA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92175-581C-45DD-9FA9-25F431D3B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4FE46-19C8-4BC1-9189-591B27077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FEB4E-86D2-4140-9E00-2E9F7327F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F1D27769-CB48-4286-A62D-31973C3F1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9703" name="Picture 7" descr="MP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MPE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57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MPR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962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MPU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105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6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94038"/>
            <a:ext cx="5791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第五节    隐函数的求导公式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1981200" y="11430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第九章  多元函数微分法及其应用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09600" y="1249363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隐函数存在定理还可以推广到方程组的情形</a:t>
            </a:r>
            <a:r>
              <a:rPr lang="en-US" altLang="zh-CN"/>
              <a:t>.</a:t>
            </a: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1066800" y="2362200"/>
          <a:ext cx="2667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36545400" imgH="15024240" progId="Equation.3">
                  <p:embed/>
                </p:oleObj>
              </mc:Choice>
              <mc:Fallback>
                <p:oleObj name="Equation" r:id="rId3" imgW="36545400" imgH="1502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266700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AutoShape 6"/>
          <p:cNvSpPr>
            <a:spLocks noChangeArrowheads="1"/>
          </p:cNvSpPr>
          <p:nvPr/>
        </p:nvSpPr>
        <p:spPr bwMode="auto">
          <a:xfrm>
            <a:off x="3962400" y="28956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6324600" y="2362200"/>
          <a:ext cx="21336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27608760" imgH="15024240" progId="Equation.3">
                  <p:embed/>
                </p:oleObj>
              </mc:Choice>
              <mc:Fallback>
                <p:oleObj name="Equation" r:id="rId5" imgW="27608760" imgH="1502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21336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609600" y="35814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 </a:t>
            </a:r>
            <a:r>
              <a:rPr lang="en-US" altLang="zh-CN" i="1"/>
              <a:t>F</a:t>
            </a:r>
            <a:r>
              <a:rPr lang="zh-CN" altLang="en-US" i="1"/>
              <a:t>、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zh-CN" altLang="en-US"/>
              <a:t>的偏导数组成的行列式</a:t>
            </a:r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2438400" y="4206875"/>
          <a:ext cx="3810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51168600" imgH="15430680" progId="Equation.3">
                  <p:embed/>
                </p:oleObj>
              </mc:Choice>
              <mc:Fallback>
                <p:oleObj name="Equation" r:id="rId7" imgW="51168600" imgH="15430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06875"/>
                        <a:ext cx="38100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762000" y="5348288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en-US" altLang="zh-CN" i="1"/>
              <a:t>F</a:t>
            </a:r>
            <a:r>
              <a:rPr lang="zh-CN" altLang="en-US" i="1"/>
              <a:t>、</a:t>
            </a:r>
            <a:r>
              <a:rPr lang="en-US" altLang="zh-CN" i="1"/>
              <a:t>G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雅可比 </a:t>
            </a:r>
            <a:r>
              <a:rPr lang="en-US" altLang="zh-CN">
                <a:solidFill>
                  <a:schemeClr val="tx2"/>
                </a:solidFill>
              </a:rPr>
              <a:t>( Jacobi ) </a:t>
            </a:r>
            <a:r>
              <a:rPr lang="zh-CN" altLang="en-US">
                <a:solidFill>
                  <a:schemeClr val="tx2"/>
                </a:solidFill>
              </a:rPr>
              <a:t>行列式 </a:t>
            </a:r>
            <a:r>
              <a:rPr lang="en-US" altLang="zh-CN"/>
              <a:t>.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609600" y="1828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以两个方程确定两个隐函数的情况为例 </a:t>
            </a:r>
            <a:r>
              <a:rPr lang="en-US" altLang="zh-CN"/>
              <a:t>,</a:t>
            </a:r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6934200" y="1828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即</a:t>
            </a:r>
          </a:p>
        </p:txBody>
      </p:sp>
      <p:sp>
        <p:nvSpPr>
          <p:cNvPr id="9227" name="Rectangle 19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657600" cy="701675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z="3200" b="1" smtClean="0">
                <a:ea typeface="楷体_GB2312" pitchFamily="49" charset="-122"/>
              </a:rPr>
              <a:t>二、方程组的情形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3794125" y="2435225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FFFF"/>
                </a:solidFill>
              </a:rPr>
              <a:t>四个变量中两个独立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utoUpdateAnimBg="0"/>
      <p:bldP spid="378886" grpId="0" animBg="1"/>
      <p:bldP spid="378888" grpId="0" autoUpdateAnimBg="0"/>
      <p:bldP spid="378890" grpId="0" autoUpdateAnimBg="0"/>
      <p:bldP spid="378891" grpId="0" autoUpdateAnimBg="0"/>
      <p:bldP spid="378892" grpId="0" build="p" autoUpdateAnimBg="0"/>
      <p:bldP spid="3789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3" name="Object 3"/>
          <p:cNvGraphicFramePr>
            <a:graphicFrameLocks noChangeAspect="1"/>
          </p:cNvGraphicFramePr>
          <p:nvPr/>
        </p:nvGraphicFramePr>
        <p:xfrm>
          <a:off x="515938" y="1535113"/>
          <a:ext cx="82518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3" imgW="113723280" imgH="61353720" progId="Equation.3">
                  <p:embed/>
                </p:oleObj>
              </mc:Choice>
              <mc:Fallback>
                <p:oleObj name="公式" r:id="rId3" imgW="113723280" imgH="61353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535113"/>
                        <a:ext cx="8251825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352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99FF"/>
                </a:solidFill>
              </a:rPr>
              <a:t>隐函数存在定理</a:t>
            </a:r>
            <a:r>
              <a:rPr lang="en-US" altLang="zh-CN" sz="2800" b="1" smtClean="0">
                <a:solidFill>
                  <a:srgbClr val="FF99FF"/>
                </a:solidFill>
              </a:rPr>
              <a:t>3 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3705225" y="2098675"/>
          <a:ext cx="485775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67822560" imgH="30061080" progId="Equation.3">
                  <p:embed/>
                </p:oleObj>
              </mc:Choice>
              <mc:Fallback>
                <p:oleObj name="Equation" r:id="rId3" imgW="67822560" imgH="30061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2098675"/>
                        <a:ext cx="4857750" cy="215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457200" y="381000"/>
          <a:ext cx="49530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68229000" imgH="30061080" progId="Equation.3">
                  <p:embed/>
                </p:oleObj>
              </mc:Choice>
              <mc:Fallback>
                <p:oleObj name="Equation" r:id="rId5" imgW="68229000" imgH="30061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49530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596900" y="4114800"/>
          <a:ext cx="8547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4064000" imgH="952500" progId="Equation.3">
                  <p:embed/>
                </p:oleObj>
              </mc:Choice>
              <mc:Fallback>
                <p:oleObj name="Equation" r:id="rId7" imgW="4064000" imgH="952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114800"/>
                        <a:ext cx="85471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1905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公式推导</a:t>
            </a: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457200" y="4953000"/>
          <a:ext cx="5105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3" imgW="73103400" imgH="13804920" progId="Equation.3">
                  <p:embed/>
                </p:oleObj>
              </mc:Choice>
              <mc:Fallback>
                <p:oleObj name="Equation" r:id="rId3" imgW="73103400" imgH="13804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5105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2057400" y="1022350"/>
          <a:ext cx="2514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5" imgW="36951480" imgH="15024240" progId="Equation.3">
                  <p:embed/>
                </p:oleObj>
              </mc:Choice>
              <mc:Fallback>
                <p:oleObj name="Equation" r:id="rId5" imgW="36951480" imgH="150242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22350"/>
                        <a:ext cx="25146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6"/>
          <p:cNvSpPr txBox="1">
            <a:spLocks noChangeArrowheads="1"/>
          </p:cNvSpPr>
          <p:nvPr/>
        </p:nvSpPr>
        <p:spPr bwMode="auto">
          <a:xfrm>
            <a:off x="4572000" y="1219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确定隐函数组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990600" y="2362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8600" y="3886200"/>
            <a:ext cx="32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两边对 </a:t>
            </a:r>
            <a:r>
              <a:rPr lang="en-US" altLang="zh-CN" i="1" dirty="0"/>
              <a:t>x </a:t>
            </a:r>
            <a:r>
              <a:rPr lang="zh-CN" altLang="en-US" dirty="0" smtClean="0"/>
              <a:t>求偏导</a:t>
            </a:r>
            <a:r>
              <a:rPr lang="zh-CN" altLang="en-US" dirty="0"/>
              <a:t>得</a:t>
            </a:r>
          </a:p>
        </p:txBody>
      </p:sp>
      <p:sp>
        <p:nvSpPr>
          <p:cNvPr id="12302" name="Rectangle 22"/>
          <p:cNvSpPr>
            <a:spLocks noChangeArrowheads="1"/>
          </p:cNvSpPr>
          <p:nvPr/>
        </p:nvSpPr>
        <p:spPr bwMode="auto">
          <a:xfrm>
            <a:off x="457200" y="1219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设方程组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562600" y="51054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且在点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的某邻域</a:t>
            </a:r>
          </a:p>
        </p:txBody>
      </p:sp>
      <p:graphicFrame>
        <p:nvGraphicFramePr>
          <p:cNvPr id="379928" name="Object 24"/>
          <p:cNvGraphicFramePr>
            <a:graphicFrameLocks noChangeAspect="1"/>
          </p:cNvGraphicFramePr>
          <p:nvPr/>
        </p:nvGraphicFramePr>
        <p:xfrm>
          <a:off x="3214678" y="3500438"/>
          <a:ext cx="5540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7" imgW="14610600" imgH="31280040" progId="Equation.3">
                  <p:embed/>
                </p:oleObj>
              </mc:Choice>
              <mc:Fallback>
                <p:oleObj name="Equation" r:id="rId7" imgW="14610600" imgH="31280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500438"/>
                        <a:ext cx="554037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3" name="Object 29"/>
          <p:cNvGraphicFramePr>
            <a:graphicFrameLocks noChangeAspect="1"/>
          </p:cNvGraphicFramePr>
          <p:nvPr/>
        </p:nvGraphicFramePr>
        <p:xfrm>
          <a:off x="3643306" y="3143248"/>
          <a:ext cx="3733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9" imgW="54417960" imgH="13804920" progId="Equation.3">
                  <p:embed/>
                </p:oleObj>
              </mc:Choice>
              <mc:Fallback>
                <p:oleObj name="Equation" r:id="rId9" imgW="54417960" imgH="138049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143248"/>
                        <a:ext cx="37338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45" name="Object 41"/>
          <p:cNvGraphicFramePr>
            <a:graphicFrameLocks noChangeAspect="1"/>
          </p:cNvGraphicFramePr>
          <p:nvPr/>
        </p:nvGraphicFramePr>
        <p:xfrm>
          <a:off x="3643306" y="4071942"/>
          <a:ext cx="37893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1" imgW="55230480" imgH="13804920" progId="Equation.3">
                  <p:embed/>
                </p:oleObj>
              </mc:Choice>
              <mc:Fallback>
                <p:oleObj name="Equation" r:id="rId11" imgW="5523048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071942"/>
                        <a:ext cx="378936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41325" y="5911850"/>
            <a:ext cx="2851150" cy="595313"/>
            <a:chOff x="278" y="3724"/>
            <a:chExt cx="1796" cy="375"/>
          </a:xfrm>
        </p:grpSpPr>
        <p:sp>
          <p:nvSpPr>
            <p:cNvPr id="12306" name="Text Box 42"/>
            <p:cNvSpPr txBox="1">
              <a:spLocks noChangeArrowheads="1"/>
            </p:cNvSpPr>
            <p:nvPr/>
          </p:nvSpPr>
          <p:spPr bwMode="auto">
            <a:xfrm>
              <a:off x="278" y="3724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内系数矩阵</a:t>
              </a:r>
            </a:p>
          </p:txBody>
        </p:sp>
        <p:graphicFrame>
          <p:nvGraphicFramePr>
            <p:cNvPr id="12297" name="Object 43"/>
            <p:cNvGraphicFramePr>
              <a:graphicFrameLocks noChangeAspect="1"/>
            </p:cNvGraphicFramePr>
            <p:nvPr/>
          </p:nvGraphicFramePr>
          <p:xfrm>
            <a:off x="1440" y="3792"/>
            <a:ext cx="6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Equation" r:id="rId13" imgW="13392000" imgH="6489720" progId="Equation.3">
                    <p:embed/>
                  </p:oleObj>
                </mc:Choice>
                <mc:Fallback>
                  <p:oleObj name="Equation" r:id="rId13" imgW="13392000" imgH="64897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792"/>
                          <a:ext cx="63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641725" y="59118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2295" name="Object 3"/>
          <p:cNvGraphicFramePr>
            <a:graphicFrameLocks noChangeAspect="1"/>
          </p:cNvGraphicFramePr>
          <p:nvPr/>
        </p:nvGraphicFramePr>
        <p:xfrm>
          <a:off x="6824663" y="928688"/>
          <a:ext cx="20335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公式" r:id="rId15" imgW="939800" imgH="469900" progId="Equation.3">
                  <p:embed/>
                </p:oleObj>
              </mc:Choice>
              <mc:Fallback>
                <p:oleObj name="公式" r:id="rId15" imgW="939800" imgH="469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928688"/>
                        <a:ext cx="203358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/>
        </p:nvGraphicFramePr>
        <p:xfrm>
          <a:off x="1571625" y="2143125"/>
          <a:ext cx="4121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公式" r:id="rId17" imgW="1905000" imgH="469900" progId="Equation.3">
                  <p:embed/>
                </p:oleObj>
              </mc:Choice>
              <mc:Fallback>
                <p:oleObj name="公式" r:id="rId17" imgW="1905000" imgH="469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43125"/>
                        <a:ext cx="41211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1" grpId="0" autoUpdateAnimBg="0"/>
      <p:bldP spid="379912" grpId="0" autoUpdateAnimBg="0"/>
      <p:bldP spid="379927" grpId="0" autoUpdateAnimBg="0"/>
      <p:bldP spid="37994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304800" y="304800"/>
            <a:ext cx="4267200" cy="2209800"/>
            <a:chOff x="2784" y="336"/>
            <a:chExt cx="2688" cy="1392"/>
          </a:xfrm>
        </p:grpSpPr>
        <p:graphicFrame>
          <p:nvGraphicFramePr>
            <p:cNvPr id="13316" name="Object 2"/>
            <p:cNvGraphicFramePr>
              <a:graphicFrameLocks noChangeAspect="1"/>
            </p:cNvGraphicFramePr>
            <p:nvPr/>
          </p:nvGraphicFramePr>
          <p:xfrm>
            <a:off x="2928" y="432"/>
            <a:ext cx="2352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Equation" r:id="rId3" imgW="54417960" imgH="13804920" progId="Equation.3">
                    <p:embed/>
                  </p:oleObj>
                </mc:Choice>
                <mc:Fallback>
                  <p:oleObj name="Equation" r:id="rId3" imgW="54417960" imgH="138049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32"/>
                          <a:ext cx="2352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3"/>
            <p:cNvGraphicFramePr>
              <a:graphicFrameLocks noChangeAspect="1"/>
            </p:cNvGraphicFramePr>
            <p:nvPr/>
          </p:nvGraphicFramePr>
          <p:xfrm>
            <a:off x="2928" y="1056"/>
            <a:ext cx="238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5" imgW="2284920" imgH="558720" progId="Equation.3">
                    <p:embed/>
                  </p:oleObj>
                </mc:Choice>
                <mc:Fallback>
                  <p:oleObj name="Equation" r:id="rId5" imgW="2284920" imgH="5587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56"/>
                          <a:ext cx="2387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Rectangle 22"/>
            <p:cNvSpPr>
              <a:spLocks noChangeArrowheads="1"/>
            </p:cNvSpPr>
            <p:nvPr/>
          </p:nvSpPr>
          <p:spPr bwMode="auto">
            <a:xfrm>
              <a:off x="2784" y="336"/>
              <a:ext cx="2688" cy="1392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0952" name="Text Box 24"/>
          <p:cNvSpPr txBox="1">
            <a:spLocks noChangeArrowheads="1"/>
          </p:cNvSpPr>
          <p:nvPr/>
        </p:nvSpPr>
        <p:spPr bwMode="auto">
          <a:xfrm>
            <a:off x="4191000" y="4419600"/>
            <a:ext cx="449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同理可证剩余两式 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(</a:t>
            </a:r>
            <a:r>
              <a:rPr lang="zh-CN" altLang="en-US"/>
              <a:t>将原方程组对 </a:t>
            </a:r>
            <a:r>
              <a:rPr lang="en-US" altLang="zh-CN" i="1"/>
              <a:t>y </a:t>
            </a:r>
            <a:r>
              <a:rPr lang="zh-CN" altLang="en-US"/>
              <a:t>求导即可 </a:t>
            </a:r>
            <a:r>
              <a:rPr lang="en-US" altLang="zh-CN"/>
              <a:t>)</a:t>
            </a:r>
          </a:p>
        </p:txBody>
      </p:sp>
      <p:graphicFrame>
        <p:nvGraphicFramePr>
          <p:cNvPr id="398336" name="Object 0"/>
          <p:cNvGraphicFramePr>
            <a:graphicFrameLocks noChangeAspect="1"/>
          </p:cNvGraphicFramePr>
          <p:nvPr/>
        </p:nvGraphicFramePr>
        <p:xfrm>
          <a:off x="4953000" y="381000"/>
          <a:ext cx="34734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7" imgW="45075600" imgH="44691480" progId="Equation.3">
                  <p:embed/>
                </p:oleObj>
              </mc:Choice>
              <mc:Fallback>
                <p:oleObj name="Equation" r:id="rId7" imgW="45075600" imgH="44691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347345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7" name="Object 1"/>
          <p:cNvGraphicFramePr>
            <a:graphicFrameLocks noChangeAspect="1"/>
          </p:cNvGraphicFramePr>
          <p:nvPr/>
        </p:nvGraphicFramePr>
        <p:xfrm>
          <a:off x="762000" y="2743200"/>
          <a:ext cx="2735263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9" imgW="38170080" imgH="44691480" progId="Equation.3">
                  <p:embed/>
                </p:oleObj>
              </mc:Choice>
              <mc:Fallback>
                <p:oleObj name="Equation" r:id="rId9" imgW="38170080" imgH="44691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735263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447800" y="381000"/>
          <a:ext cx="61722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2501900" imgH="469900" progId="Equation.3">
                  <p:embed/>
                </p:oleObj>
              </mc:Choice>
              <mc:Fallback>
                <p:oleObj name="Equation" r:id="rId3" imgW="25019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61722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684213" y="3789363"/>
          <a:ext cx="3167062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5" imgW="1358900" imgH="838200" progId="Equation.3">
                  <p:embed/>
                </p:oleObj>
              </mc:Choice>
              <mc:Fallback>
                <p:oleObj name="公式" r:id="rId5" imgW="1358900" imgH="83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3167062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33400" y="1828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解法一</a:t>
            </a:r>
            <a:r>
              <a:rPr lang="en-US" altLang="zh-CN"/>
              <a:t>: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533400" y="2514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解法二</a:t>
            </a:r>
            <a:r>
              <a:rPr lang="en-US" altLang="zh-CN"/>
              <a:t>:</a:t>
            </a:r>
          </a:p>
        </p:txBody>
      </p:sp>
      <p:sp>
        <p:nvSpPr>
          <p:cNvPr id="14343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mtClean="0"/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2057400" y="18288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直接套用公式</a:t>
            </a:r>
            <a:r>
              <a:rPr lang="en-US" altLang="zh-CN"/>
              <a:t>.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2117725" y="2505075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运用推导公式的方法</a:t>
            </a:r>
            <a:r>
              <a:rPr lang="en-US" altLang="zh-CN"/>
              <a:t>.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9600" y="3124200"/>
            <a:ext cx="4871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将方程组对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 smtClean="0"/>
              <a:t>求偏导</a:t>
            </a:r>
            <a:r>
              <a:rPr lang="zh-CN" altLang="en-US" dirty="0"/>
              <a:t>并整理得</a:t>
            </a:r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5181600" y="4114800"/>
          <a:ext cx="3352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1485900" imgH="482600" progId="Equation.3">
                  <p:embed/>
                </p:oleObj>
              </mc:Choice>
              <mc:Fallback>
                <p:oleObj name="Equation" r:id="rId7" imgW="14859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14800"/>
                        <a:ext cx="33528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4114800" y="43434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autoUpdateAnimBg="0"/>
      <p:bldP spid="365579" grpId="0" autoUpdateAnimBg="0"/>
      <p:bldP spid="365581" grpId="0" autoUpdateAnimBg="0"/>
      <p:bldP spid="365582" grpId="0" autoUpdateAnimBg="0"/>
      <p:bldP spid="365583" grpId="0" autoUpdateAnimBg="0"/>
      <p:bldP spid="3655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5" name="Object 3"/>
          <p:cNvGraphicFramePr>
            <a:graphicFrameLocks noChangeAspect="1"/>
          </p:cNvGraphicFramePr>
          <p:nvPr/>
        </p:nvGraphicFramePr>
        <p:xfrm>
          <a:off x="3567113" y="304800"/>
          <a:ext cx="51339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2146300" imgH="711200" progId="Equation.3">
                  <p:embed/>
                </p:oleObj>
              </mc:Choice>
              <mc:Fallback>
                <p:oleObj name="Equation" r:id="rId3" imgW="2146300" imgH="71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04800"/>
                        <a:ext cx="5133975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749425" y="2540000"/>
          <a:ext cx="419893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663700" imgH="711200" progId="Equation.3">
                  <p:embed/>
                </p:oleObj>
              </mc:Choice>
              <mc:Fallback>
                <p:oleObj name="Equation" r:id="rId5" imgW="1663700" imgH="71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540000"/>
                        <a:ext cx="4198938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2590800" y="4800600"/>
          <a:ext cx="5562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7" imgW="2159000" imgH="444500" progId="Equation.3">
                  <p:embed/>
                </p:oleObj>
              </mc:Choice>
              <mc:Fallback>
                <p:oleObj name="Equation" r:id="rId7" imgW="21590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55626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609600" y="5029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类似可得</a:t>
            </a:r>
          </a:p>
        </p:txBody>
      </p:sp>
      <p:graphicFrame>
        <p:nvGraphicFramePr>
          <p:cNvPr id="15365" name="Object 10"/>
          <p:cNvGraphicFramePr>
            <a:graphicFrameLocks noChangeAspect="1"/>
          </p:cNvGraphicFramePr>
          <p:nvPr/>
        </p:nvGraphicFramePr>
        <p:xfrm>
          <a:off x="428625" y="357188"/>
          <a:ext cx="2871788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9" imgW="1231366" imgH="837836" progId="Equation.3">
                  <p:embed/>
                </p:oleObj>
              </mc:Choice>
              <mc:Fallback>
                <p:oleObj name="公式" r:id="rId9" imgW="1231366" imgH="83783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57188"/>
                        <a:ext cx="2871788" cy="1952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609600"/>
            <a:ext cx="16002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777875" y="2111375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隐函数的存在定理</a:t>
            </a:r>
          </a:p>
        </p:txBody>
      </p:sp>
      <p:sp>
        <p:nvSpPr>
          <p:cNvPr id="381957" name="AutoShape 5"/>
          <p:cNvSpPr>
            <a:spLocks/>
          </p:cNvSpPr>
          <p:nvPr/>
        </p:nvSpPr>
        <p:spPr bwMode="auto">
          <a:xfrm>
            <a:off x="4054475" y="1882775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359275" y="18065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单个方程的情形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4359275" y="2416175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方程组情形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1158875" y="3101975"/>
            <a:ext cx="357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及隐函数的求导公式</a:t>
            </a:r>
            <a:r>
              <a:rPr lang="en-US" altLang="zh-CN"/>
              <a:t>. 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4816475" y="310197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FFFF"/>
                </a:solidFill>
              </a:rPr>
              <a:t>( 3</a:t>
            </a:r>
            <a:r>
              <a:rPr lang="zh-CN" altLang="en-US">
                <a:solidFill>
                  <a:srgbClr val="66FFFF"/>
                </a:solidFill>
              </a:rPr>
              <a:t>个定理</a:t>
            </a:r>
            <a:r>
              <a:rPr lang="en-US" altLang="zh-CN">
                <a:solidFill>
                  <a:srgbClr val="66FFFF"/>
                </a:solidFill>
              </a:rPr>
              <a:t>, 3</a:t>
            </a:r>
            <a:r>
              <a:rPr lang="zh-CN" altLang="en-US">
                <a:solidFill>
                  <a:srgbClr val="66FFFF"/>
                </a:solidFill>
              </a:rPr>
              <a:t>个公式 </a:t>
            </a:r>
            <a:r>
              <a:rPr lang="en-US" altLang="zh-CN">
                <a:solidFill>
                  <a:srgbClr val="66FFFF"/>
                </a:solidFill>
              </a:rPr>
              <a:t>)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7086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/>
              <a:t>基本方法</a:t>
            </a:r>
            <a:r>
              <a:rPr lang="en-US" altLang="zh-CN"/>
              <a:t>:    </a:t>
            </a:r>
            <a:r>
              <a:rPr lang="zh-CN" altLang="en-US"/>
              <a:t>对方程或方程组求偏导</a:t>
            </a:r>
            <a:r>
              <a:rPr lang="en-US" altLang="zh-CN"/>
              <a:t>,   </a:t>
            </a:r>
            <a:r>
              <a:rPr lang="zh-CN" altLang="en-US"/>
              <a:t>要注意</a:t>
            </a:r>
          </a:p>
          <a:p>
            <a:pPr>
              <a:lnSpc>
                <a:spcPct val="135000"/>
              </a:lnSpc>
            </a:pPr>
            <a:r>
              <a:rPr lang="zh-CN" altLang="en-US"/>
              <a:t>                      区分自变量和应变量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utoUpdateAnimBg="0"/>
      <p:bldP spid="381957" grpId="0" animBg="1"/>
      <p:bldP spid="381958" grpId="0" autoUpdateAnimBg="0"/>
      <p:bldP spid="381959" grpId="0" autoUpdateAnimBg="0"/>
      <p:bldP spid="381960" grpId="0" autoUpdateAnimBg="0"/>
      <p:bldP spid="381961" grpId="0" autoUpdateAnimBg="0"/>
      <p:bldP spid="3819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7086600" y="2133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85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73826"/>
              </p:ext>
            </p:extLst>
          </p:nvPr>
        </p:nvGraphicFramePr>
        <p:xfrm>
          <a:off x="1295400" y="1905000"/>
          <a:ext cx="5486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2336800" imgH="406400" progId="Equation.DSMT4">
                  <p:embed/>
                </p:oleObj>
              </mc:Choice>
              <mc:Fallback>
                <p:oleObj name="Equation" r:id="rId3" imgW="2336800" imgH="406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5486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7"/>
          <p:cNvGraphicFramePr>
            <a:graphicFrameLocks noChangeAspect="1"/>
          </p:cNvGraphicFramePr>
          <p:nvPr/>
        </p:nvGraphicFramePr>
        <p:xfrm>
          <a:off x="685800" y="2667000"/>
          <a:ext cx="66294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2870200" imgH="787400" progId="Equation.3">
                  <p:embed/>
                </p:oleObj>
              </mc:Choice>
              <mc:Fallback>
                <p:oleObj name="Equation" r:id="rId5" imgW="2870200" imgH="787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6629400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2" name="Object 8"/>
          <p:cNvGraphicFramePr>
            <a:graphicFrameLocks noChangeAspect="1"/>
          </p:cNvGraphicFramePr>
          <p:nvPr/>
        </p:nvGraphicFramePr>
        <p:xfrm>
          <a:off x="685800" y="4419600"/>
          <a:ext cx="6172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7" imgW="2628900" imgH="609600" progId="Equation.3">
                  <p:embed/>
                </p:oleObj>
              </mc:Choice>
              <mc:Fallback>
                <p:oleObj name="Equation" r:id="rId7" imgW="2628900" imgH="609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6172200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685800" y="5743575"/>
          <a:ext cx="36576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9" imgW="1498600" imgH="457200" progId="Equation.3">
                  <p:embed/>
                </p:oleObj>
              </mc:Choice>
              <mc:Fallback>
                <p:oleObj name="Equation" r:id="rId9" imgW="149860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43575"/>
                        <a:ext cx="36576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1"/>
          <p:cNvGraphicFramePr>
            <a:graphicFrameLocks noChangeAspect="1"/>
          </p:cNvGraphicFramePr>
          <p:nvPr/>
        </p:nvGraphicFramePr>
        <p:xfrm>
          <a:off x="1143000" y="1066800"/>
          <a:ext cx="5791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1" imgW="77165280" imgH="13804920" progId="Equation.3">
                  <p:embed/>
                </p:oleObj>
              </mc:Choice>
              <mc:Fallback>
                <p:oleObj name="Equation" r:id="rId11" imgW="77165280" imgH="13804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57912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5"/>
          <p:cNvSpPr txBox="1">
            <a:spLocks noChangeArrowheads="1"/>
          </p:cNvSpPr>
          <p:nvPr/>
        </p:nvSpPr>
        <p:spPr bwMode="auto">
          <a:xfrm>
            <a:off x="539750" y="12684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</a:p>
        </p:txBody>
      </p:sp>
      <p:sp>
        <p:nvSpPr>
          <p:cNvPr id="16394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304800"/>
            <a:ext cx="28956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  <a:endParaRPr lang="zh-CN" altLang="en-US" smtClean="0">
              <a:solidFill>
                <a:srgbClr val="FF9900"/>
              </a:solidFill>
            </a:endParaRPr>
          </a:p>
        </p:txBody>
      </p:sp>
      <p:sp>
        <p:nvSpPr>
          <p:cNvPr id="385042" name="Text Box 18"/>
          <p:cNvSpPr txBox="1">
            <a:spLocks noChangeArrowheads="1"/>
          </p:cNvSpPr>
          <p:nvPr/>
        </p:nvSpPr>
        <p:spPr bwMode="auto">
          <a:xfrm>
            <a:off x="517525" y="2124075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85043" name="Object 19"/>
          <p:cNvGraphicFramePr>
            <a:graphicFrameLocks noChangeAspect="1"/>
          </p:cNvGraphicFramePr>
          <p:nvPr/>
        </p:nvGraphicFramePr>
        <p:xfrm>
          <a:off x="7239000" y="3124200"/>
          <a:ext cx="15684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3" imgW="22328280" imgH="14211360" progId="Equation.3">
                  <p:embed/>
                </p:oleObj>
              </mc:Choice>
              <mc:Fallback>
                <p:oleObj name="Equation" r:id="rId13" imgW="22328280" imgH="142113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124200"/>
                        <a:ext cx="15684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6935483" y="1343303"/>
            <a:ext cx="16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rgbClr val="66FFFF"/>
                </a:solidFill>
              </a:rPr>
              <a:t>（</a:t>
            </a:r>
            <a:r>
              <a:rPr lang="en-US" altLang="zh-CN" sz="1800" dirty="0" smtClean="0">
                <a:solidFill>
                  <a:srgbClr val="66FFFF"/>
                </a:solidFill>
              </a:rPr>
              <a:t>P91</a:t>
            </a:r>
            <a:r>
              <a:rPr lang="zh-CN" altLang="en-US" sz="1800" dirty="0" smtClean="0">
                <a:solidFill>
                  <a:srgbClr val="66FFFF"/>
                </a:solidFill>
              </a:rPr>
              <a:t>习题</a:t>
            </a:r>
            <a:r>
              <a:rPr lang="en-US" altLang="zh-CN" sz="1800" dirty="0">
                <a:solidFill>
                  <a:srgbClr val="66FFFF"/>
                </a:solidFill>
              </a:rPr>
              <a:t>2</a:t>
            </a:r>
            <a:r>
              <a:rPr lang="zh-CN" altLang="en-US" sz="1800" dirty="0" smtClean="0">
                <a:solidFill>
                  <a:srgbClr val="66FFFF"/>
                </a:solidFill>
              </a:rPr>
              <a:t>）</a:t>
            </a:r>
            <a:endParaRPr lang="zh-CN" altLang="en-US" sz="1800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utoUpdateAnimBg="0"/>
      <p:bldP spid="3850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533400" y="914400"/>
          <a:ext cx="8305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3365500" imgH="406400" progId="Equation.3">
                  <p:embed/>
                </p:oleObj>
              </mc:Choice>
              <mc:Fallback>
                <p:oleObj name="Equation" r:id="rId3" imgW="33655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305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669925" y="1819275"/>
            <a:ext cx="7986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对上述方程关于 </a:t>
            </a:r>
            <a:r>
              <a:rPr lang="en-US" altLang="zh-CN" i="1"/>
              <a:t>x </a:t>
            </a:r>
            <a:r>
              <a:rPr lang="zh-CN" altLang="en-US"/>
              <a:t>求导</a:t>
            </a:r>
            <a:r>
              <a:rPr lang="en-US" altLang="zh-CN"/>
              <a:t>, </a:t>
            </a:r>
            <a:r>
              <a:rPr lang="zh-CN" altLang="en-US"/>
              <a:t>并注意 </a:t>
            </a:r>
            <a:r>
              <a:rPr lang="en-US" altLang="zh-CN" i="1"/>
              <a:t>y </a:t>
            </a:r>
            <a:r>
              <a:rPr lang="zh-CN" altLang="en-US"/>
              <a:t>是 </a:t>
            </a:r>
            <a:r>
              <a:rPr lang="en-US" altLang="zh-CN" i="1"/>
              <a:t>x </a:t>
            </a:r>
            <a:r>
              <a:rPr lang="zh-CN" altLang="en-US"/>
              <a:t>的函数</a:t>
            </a:r>
            <a:r>
              <a:rPr lang="en-US" altLang="zh-CN"/>
              <a:t>, </a:t>
            </a:r>
            <a:r>
              <a:rPr lang="zh-CN" altLang="en-US"/>
              <a:t>可得</a:t>
            </a:r>
          </a:p>
        </p:txBody>
      </p:sp>
      <p:graphicFrame>
        <p:nvGraphicFramePr>
          <p:cNvPr id="387077" name="Object 5"/>
          <p:cNvGraphicFramePr>
            <a:graphicFrameLocks noChangeAspect="1"/>
          </p:cNvGraphicFramePr>
          <p:nvPr/>
        </p:nvGraphicFramePr>
        <p:xfrm>
          <a:off x="800100" y="2514600"/>
          <a:ext cx="74691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5" imgW="107630280" imgH="15430680" progId="Equation.3">
                  <p:embed/>
                </p:oleObj>
              </mc:Choice>
              <mc:Fallback>
                <p:oleObj name="Equation" r:id="rId5" imgW="107630280" imgH="15430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514600"/>
                        <a:ext cx="7469188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533400" y="3962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1447800" y="3810000"/>
          <a:ext cx="289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7" imgW="1244600" imgH="444500" progId="Equation.3">
                  <p:embed/>
                </p:oleObj>
              </mc:Choice>
              <mc:Fallback>
                <p:oleObj name="Equation" r:id="rId7" imgW="12446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28956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822325" y="5149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387082" name="Object 10"/>
          <p:cNvGraphicFramePr>
            <a:graphicFrameLocks noChangeAspect="1"/>
          </p:cNvGraphicFramePr>
          <p:nvPr/>
        </p:nvGraphicFramePr>
        <p:xfrm>
          <a:off x="2257425" y="5029200"/>
          <a:ext cx="18859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9" imgW="799753" imgH="431613" progId="Equation.3">
                  <p:embed/>
                </p:oleObj>
              </mc:Choice>
              <mc:Fallback>
                <p:oleObj name="公式" r:id="rId9" imgW="799753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029200"/>
                        <a:ext cx="188595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utoUpdateAnimBg="0"/>
      <p:bldP spid="387078" grpId="0" autoUpdateAnimBg="0"/>
      <p:bldP spid="3870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9624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一、一个方程的情形</a:t>
            </a:r>
          </a:p>
        </p:txBody>
      </p:sp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457200" y="1295400"/>
          <a:ext cx="8382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3543300" imgH="1270000" progId="Equation.3">
                  <p:embed/>
                </p:oleObj>
              </mc:Choice>
              <mc:Fallback>
                <p:oleObj name="Equation" r:id="rId3" imgW="3543300" imgH="1270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382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819400" y="4343400"/>
          <a:ext cx="1981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812447" imgH="457002" progId="Equation.3">
                  <p:embed/>
                </p:oleObj>
              </mc:Choice>
              <mc:Fallback>
                <p:oleObj name="Equation" r:id="rId5" imgW="812447" imgH="4570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981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307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  <a:ea typeface="黑体" pitchFamily="2" charset="-122"/>
              </a:rPr>
              <a:t>隐函数存在定理</a:t>
            </a:r>
            <a:r>
              <a:rPr lang="en-US" altLang="zh-CN">
                <a:solidFill>
                  <a:srgbClr val="FF99FF"/>
                </a:solidFill>
                <a:ea typeface="黑体" pitchFamily="2" charset="-122"/>
              </a:rPr>
              <a:t>1 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09600" y="381000"/>
          <a:ext cx="79803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3606800" imgH="469900" progId="Equation.3">
                  <p:embed/>
                </p:oleObj>
              </mc:Choice>
              <mc:Fallback>
                <p:oleObj name="Equation" r:id="rId3" imgW="3606800" imgH="469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7980363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85800" y="3124200"/>
          <a:ext cx="147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" imgW="1473200" imgH="939800" progId="Equation.3">
                  <p:embed/>
                </p:oleObj>
              </mc:Choice>
              <mc:Fallback>
                <p:oleObj name="Equation" r:id="rId5" imgW="1473200" imgH="939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1473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2057400" y="1219200"/>
          <a:ext cx="42449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7" imgW="1954951" imgH="355446" progId="Equation.3">
                  <p:embed/>
                </p:oleObj>
              </mc:Choice>
              <mc:Fallback>
                <p:oleObj name="Equation" r:id="rId7" imgW="1954951" imgH="35544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24497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6324600" y="2819400"/>
          <a:ext cx="19812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9" imgW="863600" imgH="685800" progId="Equation.3">
                  <p:embed/>
                </p:oleObj>
              </mc:Choice>
              <mc:Fallback>
                <p:oleObj name="Equation" r:id="rId9" imgW="863600" imgH="685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19400"/>
                        <a:ext cx="1981200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914400" y="5029200"/>
          <a:ext cx="2451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11" imgW="2451100" imgH="977900" progId="Equation.3">
                  <p:embed/>
                </p:oleObj>
              </mc:Choice>
              <mc:Fallback>
                <p:oleObj name="Equation" r:id="rId11" imgW="2451100" imgH="977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2451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457200" y="1447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解法一</a:t>
            </a:r>
            <a:r>
              <a:rPr lang="en-US" altLang="zh-CN"/>
              <a:t>:</a:t>
            </a:r>
          </a:p>
        </p:txBody>
      </p:sp>
      <p:graphicFrame>
        <p:nvGraphicFramePr>
          <p:cNvPr id="357386" name="Object 10"/>
          <p:cNvGraphicFramePr>
            <a:graphicFrameLocks noChangeAspect="1"/>
          </p:cNvGraphicFramePr>
          <p:nvPr/>
        </p:nvGraphicFramePr>
        <p:xfrm>
          <a:off x="2286000" y="2743200"/>
          <a:ext cx="3962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13" imgW="1739900" imgH="812800" progId="Equation.3">
                  <p:embed/>
                </p:oleObj>
              </mc:Choice>
              <mc:Fallback>
                <p:oleObj name="Equation" r:id="rId13" imgW="17399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39624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7" name="Object 11"/>
          <p:cNvGraphicFramePr>
            <a:graphicFrameLocks noChangeAspect="1"/>
          </p:cNvGraphicFramePr>
          <p:nvPr/>
        </p:nvGraphicFramePr>
        <p:xfrm>
          <a:off x="3429000" y="4800600"/>
          <a:ext cx="19050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5" imgW="863600" imgH="685800" progId="Equation.3">
                  <p:embed/>
                </p:oleObj>
              </mc:Choice>
              <mc:Fallback>
                <p:oleObj name="Equation" r:id="rId15" imgW="863600" imgH="685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1905000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066800" y="21336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则由隐函数求导公式得</a:t>
            </a:r>
          </a:p>
        </p:txBody>
      </p:sp>
      <p:sp>
        <p:nvSpPr>
          <p:cNvPr id="1844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858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5" grpId="0" autoUpdateAnimBg="0"/>
      <p:bldP spid="3573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1600200" y="2667000"/>
          <a:ext cx="53467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2146300" imgH="609600" progId="Equation.3">
                  <p:embed/>
                </p:oleObj>
              </mc:Choice>
              <mc:Fallback>
                <p:oleObj name="Equation" r:id="rId3" imgW="2146300" imgH="60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346700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395288" y="4365625"/>
          <a:ext cx="3886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5" imgW="1612900" imgH="685800" progId="Equation.3">
                  <p:embed/>
                </p:oleObj>
              </mc:Choice>
              <mc:Fallback>
                <p:oleObj name="Equation" r:id="rId5" imgW="1612900" imgH="685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38862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1331913" y="2060575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( </a:t>
            </a:r>
            <a:r>
              <a:rPr lang="zh-CN" altLang="en-US" dirty="0">
                <a:solidFill>
                  <a:schemeClr val="tx2"/>
                </a:solidFill>
              </a:rPr>
              <a:t>注意 </a:t>
            </a:r>
            <a:r>
              <a:rPr lang="en-US" altLang="zh-CN" i="1" dirty="0">
                <a:solidFill>
                  <a:schemeClr val="tx2"/>
                </a:solidFill>
              </a:rPr>
              <a:t>z </a:t>
            </a:r>
            <a:r>
              <a:rPr lang="zh-CN" altLang="en-US" dirty="0">
                <a:solidFill>
                  <a:schemeClr val="tx2"/>
                </a:solidFill>
              </a:rPr>
              <a:t>是 </a:t>
            </a:r>
            <a:r>
              <a:rPr lang="en-US" altLang="zh-CN" i="1" dirty="0">
                <a:solidFill>
                  <a:schemeClr val="tx2"/>
                </a:solidFill>
              </a:rPr>
              <a:t>x </a:t>
            </a:r>
            <a:r>
              <a:rPr lang="en-US" altLang="zh-CN" dirty="0">
                <a:solidFill>
                  <a:schemeClr val="tx2"/>
                </a:solidFill>
              </a:rPr>
              <a:t>, 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的函数</a:t>
            </a:r>
            <a:r>
              <a:rPr lang="zh-CN" altLang="en-US" dirty="0"/>
              <a:t> </a:t>
            </a:r>
            <a:r>
              <a:rPr lang="en-US" altLang="zh-CN" dirty="0"/>
              <a:t>),   </a:t>
            </a:r>
            <a:r>
              <a:rPr lang="zh-CN" altLang="en-US" dirty="0"/>
              <a:t>得到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419600" y="4953000"/>
            <a:ext cx="2024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同理可得</a:t>
            </a:r>
          </a:p>
        </p:txBody>
      </p:sp>
      <p:graphicFrame>
        <p:nvGraphicFramePr>
          <p:cNvPr id="358415" name="Object 15"/>
          <p:cNvGraphicFramePr>
            <a:graphicFrameLocks noChangeAspect="1"/>
          </p:cNvGraphicFramePr>
          <p:nvPr/>
        </p:nvGraphicFramePr>
        <p:xfrm>
          <a:off x="6019800" y="4419600"/>
          <a:ext cx="26003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7" imgW="1079500" imgH="685800" progId="Equation.3">
                  <p:embed/>
                </p:oleObj>
              </mc:Choice>
              <mc:Fallback>
                <p:oleObj name="Equation" r:id="rId7" imgW="1079500" imgH="685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2600325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371600"/>
            <a:ext cx="1447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解法二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mtClean="0"/>
          </a:p>
        </p:txBody>
      </p:sp>
      <p:graphicFrame>
        <p:nvGraphicFramePr>
          <p:cNvPr id="19461" name="Object 17"/>
          <p:cNvGraphicFramePr>
            <a:graphicFrameLocks noChangeAspect="1"/>
          </p:cNvGraphicFramePr>
          <p:nvPr/>
        </p:nvGraphicFramePr>
        <p:xfrm>
          <a:off x="468313" y="188913"/>
          <a:ext cx="798036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9" imgW="3606800" imgH="469900" progId="Equation.3">
                  <p:embed/>
                </p:oleObj>
              </mc:Choice>
              <mc:Fallback>
                <p:oleObj name="Equation" r:id="rId9" imgW="36068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7980362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8" name="Rectangle 18"/>
          <p:cNvSpPr>
            <a:spLocks noChangeArrowheads="1"/>
          </p:cNvSpPr>
          <p:nvPr/>
        </p:nvSpPr>
        <p:spPr bwMode="auto">
          <a:xfrm>
            <a:off x="2268538" y="141287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对上述方程关于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求偏导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utoUpdateAnimBg="0"/>
      <p:bldP spid="358414" grpId="0" autoUpdateAnimBg="0"/>
      <p:bldP spid="3584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323850" y="1268413"/>
            <a:ext cx="1870075" cy="6064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解法三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9220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292725" y="1871663"/>
          <a:ext cx="28082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公式" r:id="rId3" imgW="1104900" imgH="342900" progId="Equation.3">
                  <p:embed/>
                </p:oleObj>
              </mc:Choice>
              <mc:Fallback>
                <p:oleObj name="公式" r:id="rId3" imgW="1104900" imgH="342900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71663"/>
                        <a:ext cx="280828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5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7088" y="2760663"/>
          <a:ext cx="12239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公式" r:id="rId5" imgW="482391" imgH="342751" progId="Equation.3">
                  <p:embed/>
                </p:oleObj>
              </mc:Choice>
              <mc:Fallback>
                <p:oleObj name="公式" r:id="rId5" imgW="482391" imgH="342751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60663"/>
                        <a:ext cx="12239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3575" y="3027363"/>
          <a:ext cx="30241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27363"/>
                        <a:ext cx="3024188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395288" y="0"/>
          <a:ext cx="84597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9" imgW="3606800" imgH="469900" progId="Equation.3">
                  <p:embed/>
                </p:oleObj>
              </mc:Choice>
              <mc:Fallback>
                <p:oleObj name="Equation" r:id="rId9" imgW="36068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8459787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1835150" y="1341438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（利用全微分形式不变性）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808038" y="21526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对方程两边同时求全微分得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323850" y="30686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2124075" y="3068638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则有</a:t>
            </a:r>
          </a:p>
        </p:txBody>
      </p:sp>
      <p:graphicFrame>
        <p:nvGraphicFramePr>
          <p:cNvPr id="392210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195513" y="3933825"/>
          <a:ext cx="540067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11" imgW="1968500" imgH="444500" progId="Equation.3">
                  <p:embed/>
                </p:oleObj>
              </mc:Choice>
              <mc:Fallback>
                <p:oleObj name="公式" r:id="rId11" imgW="1968500" imgH="444500" progId="Equation.3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5400675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735013" y="553720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同理得</a:t>
            </a:r>
          </a:p>
        </p:txBody>
      </p:sp>
      <p:graphicFrame>
        <p:nvGraphicFramePr>
          <p:cNvPr id="392213" name="Object 21"/>
          <p:cNvGraphicFramePr>
            <a:graphicFrameLocks noChangeAspect="1"/>
          </p:cNvGraphicFramePr>
          <p:nvPr/>
        </p:nvGraphicFramePr>
        <p:xfrm>
          <a:off x="2141538" y="5157788"/>
          <a:ext cx="53657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13" imgW="1954951" imgH="444307" progId="Equation.3">
                  <p:embed/>
                </p:oleObj>
              </mc:Choice>
              <mc:Fallback>
                <p:oleObj name="公式" r:id="rId13" imgW="1954951" imgH="44430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157788"/>
                        <a:ext cx="536575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950913" y="41687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/>
      <p:bldP spid="392200" grpId="0"/>
      <p:bldP spid="392201" grpId="0"/>
      <p:bldP spid="392204" grpId="0"/>
      <p:bldP spid="392207" grpId="0"/>
      <p:bldP spid="392212" grpId="0"/>
      <p:bldP spid="3922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323850" y="24923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代入得</a:t>
            </a:r>
          </a:p>
        </p:txBody>
      </p:sp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1403350" y="188913"/>
          <a:ext cx="5400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公式" r:id="rId3" imgW="1968500" imgH="444500" progId="Equation.3">
                  <p:embed/>
                </p:oleObj>
              </mc:Choice>
              <mc:Fallback>
                <p:oleObj name="公式" r:id="rId3" imgW="1968500" imgH="444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540067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3"/>
          <p:cNvGraphicFramePr>
            <a:graphicFrameLocks noChangeAspect="1"/>
          </p:cNvGraphicFramePr>
          <p:nvPr/>
        </p:nvGraphicFramePr>
        <p:xfrm>
          <a:off x="1403350" y="1196975"/>
          <a:ext cx="53657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公式" r:id="rId5" imgW="1954951" imgH="444307" progId="Equation.3">
                  <p:embed/>
                </p:oleObj>
              </mc:Choice>
              <mc:Fallback>
                <p:oleObj name="公式" r:id="rId5" imgW="1954951" imgH="44430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5365750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25563"/>
              </p:ext>
            </p:extLst>
          </p:nvPr>
        </p:nvGraphicFramePr>
        <p:xfrm>
          <a:off x="1798638" y="2492375"/>
          <a:ext cx="66881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2438280" imgH="444240" progId="Equation.DSMT4">
                  <p:embed/>
                </p:oleObj>
              </mc:Choice>
              <mc:Fallback>
                <p:oleObj name="Equation" r:id="rId7" imgW="2438280" imgH="4442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492375"/>
                        <a:ext cx="6688137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7" name="Text Box 15"/>
          <p:cNvSpPr txBox="1">
            <a:spLocks noChangeArrowheads="1"/>
          </p:cNvSpPr>
          <p:nvPr/>
        </p:nvSpPr>
        <p:spPr bwMode="auto">
          <a:xfrm>
            <a:off x="611188" y="414972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397329" name="Object 17"/>
          <p:cNvGraphicFramePr>
            <a:graphicFrameLocks noChangeAspect="1"/>
          </p:cNvGraphicFramePr>
          <p:nvPr/>
        </p:nvGraphicFramePr>
        <p:xfrm>
          <a:off x="1547813" y="3789363"/>
          <a:ext cx="55387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公式" r:id="rId9" imgW="2019300" imgH="342900" progId="Equation.3">
                  <p:embed/>
                </p:oleObj>
              </mc:Choice>
              <mc:Fallback>
                <p:oleObj name="公式" r:id="rId9" imgW="2019300" imgH="342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55387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539750" y="54451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</a:p>
        </p:txBody>
      </p:sp>
      <p:graphicFrame>
        <p:nvGraphicFramePr>
          <p:cNvPr id="397331" name="Object 19"/>
          <p:cNvGraphicFramePr>
            <a:graphicFrameLocks noChangeAspect="1"/>
          </p:cNvGraphicFramePr>
          <p:nvPr/>
        </p:nvGraphicFramePr>
        <p:xfrm>
          <a:off x="1835150" y="4941888"/>
          <a:ext cx="263207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公式" r:id="rId11" imgW="1091726" imgH="672808" progId="Equation.3">
                  <p:embed/>
                </p:oleObj>
              </mc:Choice>
              <mc:Fallback>
                <p:oleObj name="公式" r:id="rId11" imgW="1091726" imgH="672808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2632075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4572000" y="5373688"/>
            <a:ext cx="2024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同理可得</a:t>
            </a:r>
          </a:p>
        </p:txBody>
      </p:sp>
      <p:graphicFrame>
        <p:nvGraphicFramePr>
          <p:cNvPr id="397333" name="Object 21"/>
          <p:cNvGraphicFramePr>
            <a:graphicFrameLocks noChangeAspect="1"/>
          </p:cNvGraphicFramePr>
          <p:nvPr/>
        </p:nvGraphicFramePr>
        <p:xfrm>
          <a:off x="6172200" y="4840288"/>
          <a:ext cx="26003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3" imgW="1079500" imgH="685800" progId="Equation.3">
                  <p:embed/>
                </p:oleObj>
              </mc:Choice>
              <mc:Fallback>
                <p:oleObj name="Equation" r:id="rId13" imgW="1079500" imgH="685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40288"/>
                        <a:ext cx="2600325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Line 22"/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3" grpId="0"/>
      <p:bldP spid="397327" grpId="0"/>
      <p:bldP spid="397330" grpId="0"/>
      <p:bldP spid="3973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57200" y="609600"/>
          <a:ext cx="8140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8140700" imgH="1536700" progId="Equation.3">
                  <p:embed/>
                </p:oleObj>
              </mc:Choice>
              <mc:Fallback>
                <p:oleObj name="Equation" r:id="rId3" imgW="8140700" imgH="1536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1407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600200" y="2971800"/>
          <a:ext cx="57451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5" imgW="2362200" imgH="431800" progId="Equation.3">
                  <p:embed/>
                </p:oleObj>
              </mc:Choice>
              <mc:Fallback>
                <p:oleObj name="Equation" r:id="rId5" imgW="23622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574516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533400" y="2209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253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38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mtClean="0"/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1295400" y="2286000"/>
            <a:ext cx="7532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对原方程关于</a:t>
            </a:r>
            <a:r>
              <a:rPr lang="en-US" altLang="zh-CN" i="1" dirty="0"/>
              <a:t>x </a:t>
            </a:r>
            <a:r>
              <a:rPr lang="zh-CN" altLang="en-US" dirty="0" smtClean="0"/>
              <a:t>求偏导</a:t>
            </a:r>
            <a:r>
              <a:rPr lang="en-US" altLang="zh-CN" dirty="0"/>
              <a:t>, </a:t>
            </a:r>
            <a:r>
              <a:rPr lang="zh-CN" altLang="en-US" dirty="0"/>
              <a:t>并注意</a:t>
            </a:r>
            <a:r>
              <a:rPr lang="en-US" altLang="zh-CN" i="1" dirty="0"/>
              <a:t>z </a:t>
            </a:r>
            <a:r>
              <a:rPr lang="zh-CN" altLang="en-US" dirty="0"/>
              <a:t>是 </a:t>
            </a:r>
            <a:r>
              <a:rPr lang="en-US" altLang="zh-CN" i="1" dirty="0"/>
              <a:t>x </a:t>
            </a:r>
            <a:r>
              <a:rPr lang="zh-CN" altLang="en-US" dirty="0"/>
              <a:t>的函数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762000" y="5410200"/>
            <a:ext cx="724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对上式关于 </a:t>
            </a:r>
            <a:r>
              <a:rPr lang="en-US" altLang="zh-CN" i="1"/>
              <a:t>y </a:t>
            </a:r>
            <a:r>
              <a:rPr lang="zh-CN" altLang="en-US"/>
              <a:t>求偏导</a:t>
            </a:r>
            <a:r>
              <a:rPr lang="en-US" altLang="zh-CN"/>
              <a:t>, </a:t>
            </a:r>
            <a:r>
              <a:rPr lang="zh-CN" altLang="en-US"/>
              <a:t>并注意 </a:t>
            </a:r>
            <a:r>
              <a:rPr lang="en-US" altLang="zh-CN" i="1"/>
              <a:t>z </a:t>
            </a:r>
            <a:r>
              <a:rPr lang="zh-CN" altLang="en-US"/>
              <a:t>是 </a:t>
            </a:r>
            <a:r>
              <a:rPr lang="en-US" altLang="zh-CN" i="1"/>
              <a:t>y </a:t>
            </a:r>
            <a:r>
              <a:rPr lang="zh-CN" altLang="en-US"/>
              <a:t>的函数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360467" name="Text Box 19"/>
          <p:cNvSpPr txBox="1">
            <a:spLocks noChangeArrowheads="1"/>
          </p:cNvSpPr>
          <p:nvPr/>
        </p:nvSpPr>
        <p:spPr bwMode="auto">
          <a:xfrm>
            <a:off x="838200" y="4267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2209800" y="4114800"/>
          <a:ext cx="38417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50762160" imgH="14617800" progId="Equation.3">
                  <p:embed/>
                </p:oleObj>
              </mc:Choice>
              <mc:Fallback>
                <p:oleObj name="Equation" r:id="rId7" imgW="50762160" imgH="1461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384175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6" grpId="0" autoUpdateAnimBg="0"/>
      <p:bldP spid="360458" grpId="0" autoUpdateAnimBg="0"/>
      <p:bldP spid="360463" grpId="0" autoUpdateAnimBg="0"/>
      <p:bldP spid="3604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54" name="Object 11"/>
          <p:cNvGraphicFramePr>
            <a:graphicFrameLocks noChangeAspect="1"/>
          </p:cNvGraphicFramePr>
          <p:nvPr/>
        </p:nvGraphicFramePr>
        <p:xfrm>
          <a:off x="2438400" y="228600"/>
          <a:ext cx="365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" imgW="50762160" imgH="14617800" progId="Equation.3">
                  <p:embed/>
                </p:oleObj>
              </mc:Choice>
              <mc:Fallback>
                <p:oleObj name="Equation" r:id="rId3" imgW="50762160" imgH="1461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3657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8" name="Object 12"/>
          <p:cNvGraphicFramePr>
            <a:graphicFrameLocks noChangeAspect="1"/>
          </p:cNvGraphicFramePr>
          <p:nvPr/>
        </p:nvGraphicFramePr>
        <p:xfrm>
          <a:off x="741363" y="1447800"/>
          <a:ext cx="739140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102349800" imgH="42252840" progId="Equation.3">
                  <p:embed/>
                </p:oleObj>
              </mc:Choice>
              <mc:Fallback>
                <p:oleObj name="Equation" r:id="rId5" imgW="102349800" imgH="422528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47800"/>
                        <a:ext cx="7391400" cy="305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533400" y="4648200"/>
          <a:ext cx="6400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2654300" imgH="279400" progId="Equation.3">
                  <p:embed/>
                </p:oleObj>
              </mc:Choice>
              <mc:Fallback>
                <p:oleObj name="Equation" r:id="rId7" imgW="2654300" imgH="279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64008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0" name="Text Box 14"/>
          <p:cNvSpPr txBox="1">
            <a:spLocks noChangeArrowheads="1"/>
          </p:cNvSpPr>
          <p:nvPr/>
        </p:nvSpPr>
        <p:spPr bwMode="auto">
          <a:xfrm>
            <a:off x="669925" y="56832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382991" name="Object 15"/>
          <p:cNvGraphicFramePr>
            <a:graphicFrameLocks noChangeAspect="1"/>
          </p:cNvGraphicFramePr>
          <p:nvPr/>
        </p:nvGraphicFramePr>
        <p:xfrm>
          <a:off x="1371600" y="5181600"/>
          <a:ext cx="47244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9" imgW="67010400" imgH="21933000" progId="Equation.3">
                  <p:embed/>
                </p:oleObj>
              </mc:Choice>
              <mc:Fallback>
                <p:oleObj name="Equation" r:id="rId9" imgW="67010400" imgH="21933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47244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2" name="Object 16"/>
          <p:cNvGraphicFramePr>
            <a:graphicFrameLocks noChangeAspect="1"/>
          </p:cNvGraphicFramePr>
          <p:nvPr/>
        </p:nvGraphicFramePr>
        <p:xfrm>
          <a:off x="6172200" y="5630863"/>
          <a:ext cx="10668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11" imgW="14610600" imgH="12992040" progId="Equation.3">
                  <p:embed/>
                </p:oleObj>
              </mc:Choice>
              <mc:Fallback>
                <p:oleObj name="Equation" r:id="rId11" imgW="14610600" imgH="12992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0863"/>
                        <a:ext cx="10668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039813" y="304800"/>
          <a:ext cx="74787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105599160" imgH="13804920" progId="Equation.3">
                  <p:embed/>
                </p:oleObj>
              </mc:Choice>
              <mc:Fallback>
                <p:oleObj name="Equation" r:id="rId3" imgW="105599160" imgH="13804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04800"/>
                        <a:ext cx="747871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23850" y="1428736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1116013" y="1500173"/>
            <a:ext cx="625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易见两个方程确定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都是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的函数</a:t>
            </a:r>
            <a:r>
              <a:rPr lang="en-US" altLang="zh-CN"/>
              <a:t>.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1100138" y="2176448"/>
            <a:ext cx="516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分别对两个原方程关于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求导得</a:t>
            </a:r>
          </a:p>
        </p:txBody>
      </p:sp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506413" y="2871773"/>
          <a:ext cx="37782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5" imgW="51574680" imgH="27216000" progId="Equation.3">
                  <p:embed/>
                </p:oleObj>
              </mc:Choice>
              <mc:Fallback>
                <p:oleObj name="Equation" r:id="rId5" imgW="51574680" imgH="2721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871773"/>
                        <a:ext cx="3778250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58813" y="5386373"/>
            <a:ext cx="1293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1724025" y="5157773"/>
          <a:ext cx="31273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7" imgW="41013360" imgH="13804920" progId="Equation.3">
                  <p:embed/>
                </p:oleObj>
              </mc:Choice>
              <mc:Fallback>
                <p:oleObj name="Equation" r:id="rId7" imgW="41013360" imgH="138049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157773"/>
                        <a:ext cx="312737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5154613" y="5157773"/>
          <a:ext cx="1981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9" imgW="25984080" imgH="13804920" progId="Equation.3">
                  <p:embed/>
                </p:oleObj>
              </mc:Choice>
              <mc:Fallback>
                <p:oleObj name="Equation" r:id="rId9" imgW="25984080" imgH="13804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157773"/>
                        <a:ext cx="198120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utoUpdateAnimBg="0"/>
      <p:bldP spid="388102" grpId="0" autoUpdateAnimBg="0"/>
      <p:bldP spid="388103" grpId="0" autoUpdateAnimBg="0"/>
      <p:bldP spid="38810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7921625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P</a:t>
            </a:r>
            <a:r>
              <a:rPr lang="en-US" altLang="zh-CN" dirty="0" smtClean="0">
                <a:ea typeface="仿宋_GB2312" pitchFamily="49" charset="-122"/>
              </a:rPr>
              <a:t>91-92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   1              3              4           </a:t>
            </a: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   5             </a:t>
            </a:r>
            <a:r>
              <a:rPr lang="en-US" altLang="zh-CN" sz="5400" dirty="0" smtClean="0">
                <a:ea typeface="仿宋_GB2312" pitchFamily="49" charset="-122"/>
              </a:rPr>
              <a:t> </a:t>
            </a:r>
            <a:r>
              <a:rPr lang="en-US" altLang="zh-CN" sz="5400" dirty="0">
                <a:ea typeface="仿宋_GB2312" pitchFamily="49" charset="-122"/>
              </a:rPr>
              <a:t>8 </a:t>
            </a:r>
            <a:r>
              <a:rPr lang="en-US" altLang="zh-CN" sz="5400" dirty="0" smtClean="0">
                <a:ea typeface="仿宋_GB2312" pitchFamily="49" charset="-122"/>
              </a:rPr>
              <a:t>             9</a:t>
            </a:r>
          </a:p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        10</a:t>
            </a:r>
            <a:r>
              <a:rPr lang="en-US" altLang="zh-CN" sz="5400" dirty="0">
                <a:ea typeface="仿宋_GB2312" pitchFamily="49" charset="-122"/>
              </a:rPr>
              <a:t>/</a:t>
            </a:r>
            <a:r>
              <a:rPr lang="en-US" altLang="zh-CN" dirty="0">
                <a:ea typeface="仿宋_GB2312" pitchFamily="49" charset="-122"/>
              </a:rPr>
              <a:t>(2)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ea typeface="仿宋_GB2312" pitchFamily="49" charset="-122"/>
              </a:rPr>
              <a:t> 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2895600" y="2667000"/>
            <a:ext cx="250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两边对 </a:t>
            </a:r>
            <a:r>
              <a:rPr lang="en-US" altLang="zh-CN" i="1"/>
              <a:t>x </a:t>
            </a:r>
            <a:r>
              <a:rPr lang="zh-CN" altLang="en-US"/>
              <a:t>求导</a:t>
            </a:r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>
            <a:off x="2819400" y="26670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2438400" y="5410200"/>
          <a:ext cx="18288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23546880" imgH="14617800" progId="Equation.3">
                  <p:embed/>
                </p:oleObj>
              </mc:Choice>
              <mc:Fallback>
                <p:oleObj name="Equation" r:id="rId3" imgW="23546880" imgH="1461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182880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6" name="Line 14"/>
          <p:cNvSpPr>
            <a:spLocks noChangeShapeType="1"/>
          </p:cNvSpPr>
          <p:nvPr/>
        </p:nvSpPr>
        <p:spPr bwMode="auto">
          <a:xfrm>
            <a:off x="2819400" y="4614863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1247" name="Object 15"/>
          <p:cNvGraphicFramePr>
            <a:graphicFrameLocks noChangeAspect="1"/>
          </p:cNvGraphicFramePr>
          <p:nvPr/>
        </p:nvGraphicFramePr>
        <p:xfrm>
          <a:off x="6499225" y="4654550"/>
          <a:ext cx="1143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5016680" imgH="7709040" progId="Equation.3">
                  <p:embed/>
                </p:oleObj>
              </mc:Choice>
              <mc:Fallback>
                <p:oleObj name="Equation" r:id="rId5" imgW="15016680" imgH="770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4654550"/>
                        <a:ext cx="11430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994025" y="465455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的某邻域内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1219200" y="1828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</a:t>
            </a:r>
          </a:p>
        </p:txBody>
      </p:sp>
      <p:sp>
        <p:nvSpPr>
          <p:cNvPr id="206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2362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公式的推导</a:t>
            </a:r>
            <a:endParaRPr lang="zh-CN" altLang="en-US" sz="3200" smtClean="0"/>
          </a:p>
        </p:txBody>
      </p:sp>
      <p:graphicFrame>
        <p:nvGraphicFramePr>
          <p:cNvPr id="351255" name="Object 5"/>
          <p:cNvGraphicFramePr>
            <a:graphicFrameLocks noChangeAspect="1"/>
          </p:cNvGraphicFramePr>
          <p:nvPr/>
        </p:nvGraphicFramePr>
        <p:xfrm>
          <a:off x="857250" y="1071563"/>
          <a:ext cx="75041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7" imgW="3251200" imgH="215900" progId="Equation.3">
                  <p:embed/>
                </p:oleObj>
              </mc:Choice>
              <mc:Fallback>
                <p:oleObj name="公式" r:id="rId7" imgW="32512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75041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/>
        </p:nvGraphicFramePr>
        <p:xfrm>
          <a:off x="2214563" y="3429000"/>
          <a:ext cx="25320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9" imgW="1117600" imgH="431800" progId="Equation.3">
                  <p:embed/>
                </p:oleObj>
              </mc:Choice>
              <mc:Fallback>
                <p:oleObj name="公式" r:id="rId9" imgW="11176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429000"/>
                        <a:ext cx="2532062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5"/>
          <p:cNvGraphicFramePr>
            <a:graphicFrameLocks noChangeAspect="1"/>
          </p:cNvGraphicFramePr>
          <p:nvPr/>
        </p:nvGraphicFramePr>
        <p:xfrm>
          <a:off x="1857375" y="1857375"/>
          <a:ext cx="2397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11" imgW="977476" imgH="203112" progId="Equation.3">
                  <p:embed/>
                </p:oleObj>
              </mc:Choice>
              <mc:Fallback>
                <p:oleObj name="公式" r:id="rId11" imgW="977476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857375"/>
                        <a:ext cx="23971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5868144" y="1835149"/>
            <a:ext cx="2114550" cy="1204913"/>
            <a:chOff x="3648" y="720"/>
            <a:chExt cx="1332" cy="759"/>
          </a:xfrm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8" y="91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V="1">
              <a:off x="3888" y="91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888" y="110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4176" y="7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4176" y="1152"/>
              <a:ext cx="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4368" y="13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475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2" grpId="0" autoUpdateAnimBg="0"/>
      <p:bldP spid="351243" grpId="0" animBg="1"/>
      <p:bldP spid="351246" grpId="0" animBg="1"/>
      <p:bldP spid="351251" grpId="0" autoUpdateAnimBg="0"/>
      <p:bldP spid="35125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533400" y="1219200"/>
          <a:ext cx="40862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56855160" imgH="16649640" progId="Equation.3">
                  <p:embed/>
                </p:oleObj>
              </mc:Choice>
              <mc:Fallback>
                <p:oleObj name="Equation" r:id="rId3" imgW="56855160" imgH="16649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086225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685800" y="4038600"/>
          <a:ext cx="28956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41013360" imgH="15430680" progId="Equation.3">
                  <p:embed/>
                </p:oleObj>
              </mc:Choice>
              <mc:Fallback>
                <p:oleObj name="Equation" r:id="rId5" imgW="41013360" imgH="154306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28956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685800" y="5181600"/>
          <a:ext cx="49974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72696960" imgH="16649640" progId="Equation.3">
                  <p:embed/>
                </p:oleObj>
              </mc:Choice>
              <mc:Fallback>
                <p:oleObj name="Equation" r:id="rId7" imgW="72696960" imgH="16649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49974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6096000" y="533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则还有</a:t>
            </a:r>
          </a:p>
        </p:txBody>
      </p:sp>
      <p:sp>
        <p:nvSpPr>
          <p:cNvPr id="3082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5562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,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y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的二阶偏导数也都连续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mtClean="0"/>
          </a:p>
        </p:txBody>
      </p:sp>
      <p:graphicFrame>
        <p:nvGraphicFramePr>
          <p:cNvPr id="377878" name="Object 22"/>
          <p:cNvGraphicFramePr>
            <a:graphicFrameLocks noChangeAspect="1"/>
          </p:cNvGraphicFramePr>
          <p:nvPr/>
        </p:nvGraphicFramePr>
        <p:xfrm>
          <a:off x="731838" y="2819400"/>
          <a:ext cx="69945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93413160" imgH="15836760" progId="Equation.3">
                  <p:embed/>
                </p:oleObj>
              </mc:Choice>
              <mc:Fallback>
                <p:oleObj name="Equation" r:id="rId9" imgW="93413160" imgH="158367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819400"/>
                        <a:ext cx="69945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9" name="Object 23"/>
          <p:cNvGraphicFramePr>
            <a:graphicFrameLocks noChangeAspect="1"/>
          </p:cNvGraphicFramePr>
          <p:nvPr/>
        </p:nvGraphicFramePr>
        <p:xfrm>
          <a:off x="1524000" y="2819400"/>
          <a:ext cx="2057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1" imgW="863225" imgH="241195" progId="Equation.3">
                  <p:embed/>
                </p:oleObj>
              </mc:Choice>
              <mc:Fallback>
                <p:oleObj name="Equation" r:id="rId11" imgW="863225" imgH="241195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20574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0" name="Object 24"/>
          <p:cNvGraphicFramePr>
            <a:graphicFrameLocks noChangeAspect="1"/>
          </p:cNvGraphicFramePr>
          <p:nvPr/>
        </p:nvGraphicFramePr>
        <p:xfrm>
          <a:off x="5410200" y="2819400"/>
          <a:ext cx="2057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3" imgW="863225" imgH="241195" progId="Equation.3">
                  <p:embed/>
                </p:oleObj>
              </mc:Choice>
              <mc:Fallback>
                <p:oleObj name="Equation" r:id="rId13" imgW="863225" imgH="24119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19400"/>
                        <a:ext cx="20574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5791200" y="1143000"/>
            <a:ext cx="2114550" cy="1204913"/>
            <a:chOff x="3648" y="720"/>
            <a:chExt cx="1332" cy="759"/>
          </a:xfrm>
        </p:grpSpPr>
        <p:sp>
          <p:nvSpPr>
            <p:cNvPr id="3085" name="Text Box 26"/>
            <p:cNvSpPr txBox="1">
              <a:spLocks noChangeArrowheads="1"/>
            </p:cNvSpPr>
            <p:nvPr/>
          </p:nvSpPr>
          <p:spPr bwMode="auto">
            <a:xfrm>
              <a:off x="3648" y="91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3086" name="Line 27"/>
            <p:cNvSpPr>
              <a:spLocks noChangeShapeType="1"/>
            </p:cNvSpPr>
            <p:nvPr/>
          </p:nvSpPr>
          <p:spPr bwMode="auto">
            <a:xfrm flipV="1">
              <a:off x="3888" y="91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28"/>
            <p:cNvSpPr>
              <a:spLocks noChangeShapeType="1"/>
            </p:cNvSpPr>
            <p:nvPr/>
          </p:nvSpPr>
          <p:spPr bwMode="auto">
            <a:xfrm>
              <a:off x="3888" y="110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Text Box 29"/>
            <p:cNvSpPr txBox="1">
              <a:spLocks noChangeArrowheads="1"/>
            </p:cNvSpPr>
            <p:nvPr/>
          </p:nvSpPr>
          <p:spPr bwMode="auto">
            <a:xfrm>
              <a:off x="4176" y="7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089" name="Text Box 30"/>
            <p:cNvSpPr txBox="1">
              <a:spLocks noChangeArrowheads="1"/>
            </p:cNvSpPr>
            <p:nvPr/>
          </p:nvSpPr>
          <p:spPr bwMode="auto">
            <a:xfrm>
              <a:off x="4176" y="1152"/>
              <a:ext cx="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3090" name="Line 31"/>
            <p:cNvSpPr>
              <a:spLocks noChangeShapeType="1"/>
            </p:cNvSpPr>
            <p:nvPr/>
          </p:nvSpPr>
          <p:spPr bwMode="auto">
            <a:xfrm>
              <a:off x="4368" y="13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Text Box 32"/>
            <p:cNvSpPr txBox="1">
              <a:spLocks noChangeArrowheads="1"/>
            </p:cNvSpPr>
            <p:nvPr/>
          </p:nvSpPr>
          <p:spPr bwMode="auto">
            <a:xfrm>
              <a:off x="475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</p:grpSp>
      <p:sp>
        <p:nvSpPr>
          <p:cNvPr id="377890" name="Line 34"/>
          <p:cNvSpPr>
            <a:spLocks noChangeShapeType="1"/>
          </p:cNvSpPr>
          <p:nvPr/>
        </p:nvSpPr>
        <p:spPr bwMode="auto">
          <a:xfrm>
            <a:off x="2667000" y="1066800"/>
            <a:ext cx="3124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7896" name="Object 40"/>
          <p:cNvGraphicFramePr>
            <a:graphicFrameLocks noChangeAspect="1"/>
          </p:cNvGraphicFramePr>
          <p:nvPr/>
        </p:nvGraphicFramePr>
        <p:xfrm>
          <a:off x="3643313" y="4040188"/>
          <a:ext cx="35067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公式" r:id="rId15" imgW="1549400" imgH="469900" progId="Equation.3">
                  <p:embed/>
                </p:oleObj>
              </mc:Choice>
              <mc:Fallback>
                <p:oleObj name="公式" r:id="rId15" imgW="1549400" imgH="469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040188"/>
                        <a:ext cx="35067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utoUpdateAnimBg="0"/>
      <p:bldP spid="3778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381000"/>
          <a:ext cx="80010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3416300" imgH="736600" progId="Equation.3">
                  <p:embed/>
                </p:oleObj>
              </mc:Choice>
              <mc:Fallback>
                <p:oleObj name="Equation" r:id="rId3" imgW="3416300" imgH="736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800100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1219200" y="2362200"/>
          <a:ext cx="382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3822700" imgH="469900" progId="Equation.3">
                  <p:embed/>
                </p:oleObj>
              </mc:Choice>
              <mc:Fallback>
                <p:oleObj name="Equation" r:id="rId5" imgW="38227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3822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447800" y="3581400"/>
          <a:ext cx="4572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2019300" imgH="241300" progId="Equation.3">
                  <p:embed/>
                </p:oleObj>
              </mc:Choice>
              <mc:Fallback>
                <p:oleObj name="Equation" r:id="rId7" imgW="20193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4572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1524000" y="2971800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9" imgW="3327400" imgH="469900" progId="Equation.3">
                  <p:embed/>
                </p:oleObj>
              </mc:Choice>
              <mc:Fallback>
                <p:oleObj name="公式" r:id="rId9" imgW="3327400" imgH="469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332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533400" y="2286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54316" name="Object 12"/>
          <p:cNvGraphicFramePr>
            <a:graphicFrameLocks noChangeAspect="1"/>
          </p:cNvGraphicFramePr>
          <p:nvPr/>
        </p:nvGraphicFramePr>
        <p:xfrm>
          <a:off x="609600" y="4953000"/>
          <a:ext cx="77724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3352800" imgH="482600" progId="Equation.3">
                  <p:embed/>
                </p:oleObj>
              </mc:Choice>
              <mc:Fallback>
                <p:oleObj name="Equation" r:id="rId11" imgW="33528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7724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5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620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5029200" y="2286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533400" y="4267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所以由隐函数存在定理</a:t>
            </a:r>
            <a:r>
              <a:rPr lang="en-US" altLang="zh-CN"/>
              <a:t>1 </a:t>
            </a:r>
            <a:r>
              <a:rPr lang="zh-CN" altLang="en-US"/>
              <a:t>知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5" grpId="0" autoUpdateAnimBg="0"/>
      <p:bldP spid="354320" grpId="0" autoUpdateAnimBg="0"/>
      <p:bldP spid="3543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1066800" y="381000"/>
          <a:ext cx="40386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3" imgW="1727200" imgH="457200" progId="Equation.3">
                  <p:embed/>
                </p:oleObj>
              </mc:Choice>
              <mc:Fallback>
                <p:oleObj name="Equation" r:id="rId3" imgW="17272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"/>
                        <a:ext cx="4038600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09600" y="2722563"/>
          <a:ext cx="2819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22563"/>
                        <a:ext cx="28194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5435600" y="2335213"/>
          <a:ext cx="22320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7" imgW="977900" imgH="647700" progId="Equation.3">
                  <p:embed/>
                </p:oleObj>
              </mc:Choice>
              <mc:Fallback>
                <p:oleObj name="Equation" r:id="rId7" imgW="977900" imgH="6477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35213"/>
                        <a:ext cx="2232025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3489325" y="2747963"/>
          <a:ext cx="18748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9" imgW="774364" imgH="444307" progId="Equation.3">
                  <p:embed/>
                </p:oleObj>
              </mc:Choice>
              <mc:Fallback>
                <p:oleObj name="Equation" r:id="rId9" imgW="774364" imgH="444307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747963"/>
                        <a:ext cx="1874838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ChangeAspect="1"/>
          </p:cNvGraphicFramePr>
          <p:nvPr/>
        </p:nvGraphicFramePr>
        <p:xfrm>
          <a:off x="1676400" y="3810000"/>
          <a:ext cx="10668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1" imgW="482391" imgH="444307" progId="Equation.3">
                  <p:embed/>
                </p:oleObj>
              </mc:Choice>
              <mc:Fallback>
                <p:oleObj name="Equation" r:id="rId11" imgW="482391" imgH="444307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10668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/>
        </p:nvGraphicFramePr>
        <p:xfrm>
          <a:off x="1295400" y="1447800"/>
          <a:ext cx="33829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3" imgW="1409088" imgH="495085" progId="Equation.3">
                  <p:embed/>
                </p:oleObj>
              </mc:Choice>
              <mc:Fallback>
                <p:oleObj name="Equation" r:id="rId13" imgW="1409088" imgH="495085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38296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>
            <a:graphicFrameLocks noChangeAspect="1"/>
          </p:cNvGraphicFramePr>
          <p:nvPr/>
        </p:nvGraphicFramePr>
        <p:xfrm>
          <a:off x="1219200" y="50292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5" imgW="1587500" imgH="508000" progId="Equation.3">
                  <p:embed/>
                </p:oleObj>
              </mc:Choice>
              <mc:Fallback>
                <p:oleObj name="Equation" r:id="rId15" imgW="1587500" imgH="508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3810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3200400" y="4038600"/>
          <a:ext cx="3795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7" imgW="54824400" imgH="7302600" progId="Equation.3">
                  <p:embed/>
                </p:oleObj>
              </mc:Choice>
              <mc:Fallback>
                <p:oleObj name="Equation" r:id="rId17" imgW="54824400" imgH="730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3795713" cy="506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2209800" y="4419600"/>
          <a:ext cx="394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3949700" imgH="990600" progId="Equation.3">
                  <p:embed/>
                </p:oleObj>
              </mc:Choice>
              <mc:Fallback>
                <p:oleObj name="公式" r:id="rId3" imgW="3949700" imgH="990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949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304800" y="1447800"/>
          <a:ext cx="85725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3835400" imgH="1270000" progId="Equation.3">
                  <p:embed/>
                </p:oleObj>
              </mc:Choice>
              <mc:Fallback>
                <p:oleObj name="Equation" r:id="rId5" imgW="3835400" imgH="1270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72500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85800"/>
            <a:ext cx="3276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99FF"/>
                </a:solidFill>
              </a:rPr>
              <a:t>隐函数存在定理</a:t>
            </a:r>
            <a:r>
              <a:rPr lang="en-US" altLang="zh-CN" sz="2800" b="1" smtClean="0">
                <a:solidFill>
                  <a:srgbClr val="FF99FF"/>
                </a:solidFill>
              </a:rPr>
              <a:t>2 :</a:t>
            </a:r>
            <a:endParaRPr lang="en-US" altLang="zh-CN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2362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公式的推导</a:t>
            </a:r>
            <a:endParaRPr lang="zh-CN" altLang="en-US" sz="3200" smtClean="0"/>
          </a:p>
        </p:txBody>
      </p:sp>
      <p:graphicFrame>
        <p:nvGraphicFramePr>
          <p:cNvPr id="353290" name="Object 10"/>
          <p:cNvGraphicFramePr>
            <a:graphicFrameLocks noChangeAspect="1"/>
          </p:cNvGraphicFramePr>
          <p:nvPr/>
        </p:nvGraphicFramePr>
        <p:xfrm>
          <a:off x="2514600" y="1839913"/>
          <a:ext cx="327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43857000" imgH="6489720" progId="Equation.3">
                  <p:embed/>
                </p:oleObj>
              </mc:Choice>
              <mc:Fallback>
                <p:oleObj name="Equation" r:id="rId3" imgW="43857000" imgH="6489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39913"/>
                        <a:ext cx="327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48000" y="2514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两边对 </a:t>
            </a:r>
            <a:r>
              <a:rPr lang="en-US" altLang="zh-CN" i="1" dirty="0"/>
              <a:t>x </a:t>
            </a:r>
            <a:r>
              <a:rPr lang="zh-CN" altLang="en-US" dirty="0"/>
              <a:t>求偏导</a:t>
            </a:r>
          </a:p>
        </p:txBody>
      </p:sp>
      <p:sp>
        <p:nvSpPr>
          <p:cNvPr id="353292" name="Line 12"/>
          <p:cNvSpPr>
            <a:spLocks noChangeShapeType="1"/>
          </p:cNvSpPr>
          <p:nvPr/>
        </p:nvSpPr>
        <p:spPr bwMode="auto">
          <a:xfrm>
            <a:off x="28956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3293" name="Object 13"/>
          <p:cNvGraphicFramePr>
            <a:graphicFrameLocks noChangeAspect="1"/>
          </p:cNvGraphicFramePr>
          <p:nvPr/>
        </p:nvGraphicFramePr>
        <p:xfrm>
          <a:off x="2438400" y="3352800"/>
          <a:ext cx="5064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5" imgW="6486480" imgH="7302600" progId="Equation.3">
                  <p:embed/>
                </p:oleObj>
              </mc:Choice>
              <mc:Fallback>
                <p:oleObj name="Equation" r:id="rId5" imgW="6486480" imgH="730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5064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4" name="Object 14"/>
          <p:cNvGraphicFramePr>
            <a:graphicFrameLocks noChangeAspect="1"/>
          </p:cNvGraphicFramePr>
          <p:nvPr/>
        </p:nvGraphicFramePr>
        <p:xfrm>
          <a:off x="2362200" y="4876800"/>
          <a:ext cx="16383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7" imgW="23546880" imgH="14211360" progId="Equation.3">
                  <p:embed/>
                </p:oleObj>
              </mc:Choice>
              <mc:Fallback>
                <p:oleObj name="Equation" r:id="rId7" imgW="23546880" imgH="142113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16383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5" name="Line 15"/>
          <p:cNvSpPr>
            <a:spLocks noChangeShapeType="1"/>
          </p:cNvSpPr>
          <p:nvPr/>
        </p:nvSpPr>
        <p:spPr bwMode="auto">
          <a:xfrm>
            <a:off x="28956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4343400" y="5105400"/>
            <a:ext cx="169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同理可得</a:t>
            </a:r>
          </a:p>
        </p:txBody>
      </p:sp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2971800" y="3352800"/>
          <a:ext cx="762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9" imgW="10142280" imgH="7302600" progId="Equation.3">
                  <p:embed/>
                </p:oleObj>
              </mc:Choice>
              <mc:Fallback>
                <p:oleObj name="Equation" r:id="rId9" imgW="10142280" imgH="7302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7620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0" name="Object 20"/>
          <p:cNvGraphicFramePr>
            <a:graphicFrameLocks noChangeAspect="1"/>
          </p:cNvGraphicFramePr>
          <p:nvPr/>
        </p:nvGraphicFramePr>
        <p:xfrm>
          <a:off x="3733800" y="3124200"/>
          <a:ext cx="7286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1" imgW="10142280" imgH="13804920" progId="Equation.3">
                  <p:embed/>
                </p:oleObj>
              </mc:Choice>
              <mc:Fallback>
                <p:oleObj name="Equation" r:id="rId11" imgW="10142280" imgH="138049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7286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1" name="Object 21"/>
          <p:cNvGraphicFramePr>
            <a:graphicFrameLocks noChangeAspect="1"/>
          </p:cNvGraphicFramePr>
          <p:nvPr/>
        </p:nvGraphicFramePr>
        <p:xfrm>
          <a:off x="4495800" y="3429000"/>
          <a:ext cx="60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3" imgW="8111160" imgH="5676840" progId="Equation.3">
                  <p:embed/>
                </p:oleObj>
              </mc:Choice>
              <mc:Fallback>
                <p:oleObj name="Equation" r:id="rId13" imgW="8111160" imgH="56768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609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990600" y="1828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7176" name="Object 2"/>
          <p:cNvGraphicFramePr>
            <a:graphicFrameLocks noChangeAspect="1"/>
          </p:cNvGraphicFramePr>
          <p:nvPr/>
        </p:nvGraphicFramePr>
        <p:xfrm>
          <a:off x="460375" y="1000125"/>
          <a:ext cx="81835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15" imgW="3517900" imgH="215900" progId="Equation.3">
                  <p:embed/>
                </p:oleObj>
              </mc:Choice>
              <mc:Fallback>
                <p:oleObj name="公式" r:id="rId15" imgW="3517900" imgH="215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000125"/>
                        <a:ext cx="81835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3071813" y="4143375"/>
          <a:ext cx="5110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17" imgW="2070100" imgH="241300" progId="Equation.3">
                  <p:embed/>
                </p:oleObj>
              </mc:Choice>
              <mc:Fallback>
                <p:oleObj name="公式" r:id="rId17" imgW="2070100" imgH="2413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143375"/>
                        <a:ext cx="51101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5929313" y="4827588"/>
          <a:ext cx="17557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公式" r:id="rId19" imgW="711200" imgH="457200" progId="Equation.3">
                  <p:embed/>
                </p:oleObj>
              </mc:Choice>
              <mc:Fallback>
                <p:oleObj name="公式" r:id="rId19" imgW="7112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827588"/>
                        <a:ext cx="17557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248399" y="1614487"/>
            <a:ext cx="1924001" cy="2287695"/>
            <a:chOff x="6248399" y="1614487"/>
            <a:chExt cx="1924001" cy="2287695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6248399" y="1919287"/>
              <a:ext cx="420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6629399" y="1919287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6629399" y="2259013"/>
              <a:ext cx="457200" cy="206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7086599" y="1614487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7086599" y="2192977"/>
              <a:ext cx="4175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/>
                <a:t>y</a:t>
              </a:r>
            </a:p>
          </p:txBody>
        </p:sp>
        <p:cxnSp>
          <p:nvCxnSpPr>
            <p:cNvPr id="3" name="直接连接符 2"/>
            <p:cNvCxnSpPr>
              <a:stCxn id="22" idx="0"/>
            </p:cNvCxnSpPr>
            <p:nvPr/>
          </p:nvCxnSpPr>
          <p:spPr bwMode="auto">
            <a:xfrm>
              <a:off x="6629399" y="2259013"/>
              <a:ext cx="381000" cy="9763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7030988" y="3022588"/>
              <a:ext cx="4175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/>
                <a:t>z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7297687" y="3002069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297687" y="3341795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7754887" y="3383069"/>
              <a:ext cx="4175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/>
                <a:t>y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715200" y="2747169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1" grpId="0" autoUpdateAnimBg="0"/>
      <p:bldP spid="353292" grpId="0" animBg="1"/>
      <p:bldP spid="353295" grpId="0" animBg="1"/>
      <p:bldP spid="353297" grpId="0" autoUpdateAnimBg="0"/>
      <p:bldP spid="3533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1676400" y="1447800"/>
          <a:ext cx="5486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2222500" imgH="228600" progId="Equation.3">
                  <p:embed/>
                </p:oleObj>
              </mc:Choice>
              <mc:Fallback>
                <p:oleObj name="Equation" r:id="rId3" imgW="22225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5486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95400" y="457200"/>
          <a:ext cx="478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4787900" imgH="889000" progId="Equation.3">
                  <p:embed/>
                </p:oleObj>
              </mc:Choice>
              <mc:Fallback>
                <p:oleObj name="Equation" r:id="rId5" imgW="4787900" imgH="889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"/>
                        <a:ext cx="4787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1981200" y="2133600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7" imgW="1460500" imgH="228600" progId="Equation.3">
                  <p:embed/>
                </p:oleObj>
              </mc:Choice>
              <mc:Fallback>
                <p:oleObj name="Equation" r:id="rId7" imgW="14605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762000" y="2895600"/>
          <a:ext cx="31591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9" imgW="1358310" imgH="444307" progId="Equation.3">
                  <p:embed/>
                </p:oleObj>
              </mc:Choice>
              <mc:Fallback>
                <p:oleObj name="Equation" r:id="rId9" imgW="1358310" imgH="44430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3159125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762000" y="4114800"/>
          <a:ext cx="385445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1" imgW="1536700" imgH="622300" progId="Equation.3">
                  <p:embed/>
                </p:oleObj>
              </mc:Choice>
              <mc:Fallback>
                <p:oleObj name="Equation" r:id="rId11" imgW="1536700" imgH="622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3854450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4724400" y="4572000"/>
          <a:ext cx="2438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3" imgW="1002865" imgH="457002" progId="Equation.3">
                  <p:embed/>
                </p:oleObj>
              </mc:Choice>
              <mc:Fallback>
                <p:oleObj name="Equation" r:id="rId13" imgW="1002865" imgH="45700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0"/>
                        <a:ext cx="24384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533400" y="13858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8202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3962400" y="2895600"/>
          <a:ext cx="1981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5" imgW="27202680" imgH="13804920" progId="Equation.3">
                  <p:embed/>
                </p:oleObj>
              </mc:Choice>
              <mc:Fallback>
                <p:oleObj name="Equation" r:id="rId15" imgW="2720268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19812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1295400" y="2057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4500563" y="3962400"/>
            <a:ext cx="376237" cy="61912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4787900" y="40767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66FFFF"/>
                </a:solidFill>
              </a:rPr>
              <a:t>代入并整理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2" grpId="0" autoUpdateAnimBg="0"/>
      <p:bldP spid="356365" grpId="0" autoUpdateAnimBg="0"/>
      <p:bldP spid="356366" grpId="0" animBg="1"/>
      <p:bldP spid="356367" grpId="0" autoUpdateAnimBg="0"/>
    </p:bldLst>
  </p:timing>
</p:sld>
</file>

<file path=ppt/theme/theme1.xml><?xml version="1.0" encoding="utf-8"?>
<a:theme xmlns:a="http://schemas.openxmlformats.org/drawingml/2006/main" name="yyddss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yydds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yydd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ydd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Settings\刘敏\Application Data\Microsoft\Templates\yyddss.pot</Template>
  <TotalTime>2938</TotalTime>
  <Words>493</Words>
  <Application>Microsoft Office PowerPoint</Application>
  <PresentationFormat>全屏显示(4:3)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yyddss</vt:lpstr>
      <vt:lpstr>Equation</vt:lpstr>
      <vt:lpstr>公式</vt:lpstr>
      <vt:lpstr>第五节    隐函数的求导公式</vt:lpstr>
      <vt:lpstr>一、一个方程的情形</vt:lpstr>
      <vt:lpstr>公式的推导</vt:lpstr>
      <vt:lpstr>若F( x , y ) 的二阶偏导数也都连续,</vt:lpstr>
      <vt:lpstr>例1.</vt:lpstr>
      <vt:lpstr>PowerPoint 演示文稿</vt:lpstr>
      <vt:lpstr>隐函数存在定理2 :</vt:lpstr>
      <vt:lpstr>公式的推导</vt:lpstr>
      <vt:lpstr>例2.</vt:lpstr>
      <vt:lpstr> 二、方程组的情形</vt:lpstr>
      <vt:lpstr>隐函数存在定理3 :</vt:lpstr>
      <vt:lpstr>PowerPoint 演示文稿</vt:lpstr>
      <vt:lpstr>公式推导</vt:lpstr>
      <vt:lpstr>PowerPoint 演示文稿</vt:lpstr>
      <vt:lpstr>例3.</vt:lpstr>
      <vt:lpstr>PowerPoint 演示文稿</vt:lpstr>
      <vt:lpstr>小结</vt:lpstr>
      <vt:lpstr>课堂练习</vt:lpstr>
      <vt:lpstr>另解:</vt:lpstr>
      <vt:lpstr>2.</vt:lpstr>
      <vt:lpstr>解法二:</vt:lpstr>
      <vt:lpstr>解法三:</vt:lpstr>
      <vt:lpstr>PowerPoint 演示文稿</vt:lpstr>
      <vt:lpstr>3.</vt:lpstr>
      <vt:lpstr>PowerPoint 演示文稿</vt:lpstr>
      <vt:lpstr>4.</vt:lpstr>
      <vt:lpstr>作业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多元函数微分法及其应用</dc:title>
  <dc:subject>第五节 隐函数的求导公式</dc:subject>
  <dc:creator>huady</dc:creator>
  <cp:lastModifiedBy>huady</cp:lastModifiedBy>
  <cp:revision>195</cp:revision>
  <dcterms:created xsi:type="dcterms:W3CDTF">2004-03-21T13:27:17Z</dcterms:created>
  <dcterms:modified xsi:type="dcterms:W3CDTF">2017-03-21T05:58:16Z</dcterms:modified>
</cp:coreProperties>
</file>