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307" r:id="rId2"/>
    <p:sldId id="308" r:id="rId3"/>
    <p:sldId id="322" r:id="rId4"/>
    <p:sldId id="311" r:id="rId5"/>
    <p:sldId id="312" r:id="rId6"/>
    <p:sldId id="314" r:id="rId7"/>
    <p:sldId id="316" r:id="rId8"/>
    <p:sldId id="323" r:id="rId9"/>
    <p:sldId id="324" r:id="rId10"/>
    <p:sldId id="317" r:id="rId11"/>
    <p:sldId id="320" r:id="rId12"/>
    <p:sldId id="321" r:id="rId13"/>
    <p:sldId id="328" r:id="rId14"/>
    <p:sldId id="329" r:id="rId15"/>
    <p:sldId id="330" r:id="rId16"/>
    <p:sldId id="331" r:id="rId17"/>
    <p:sldId id="332" r:id="rId18"/>
    <p:sldId id="333" r:id="rId19"/>
    <p:sldId id="336" r:id="rId20"/>
    <p:sldId id="338" r:id="rId21"/>
    <p:sldId id="339" r:id="rId22"/>
    <p:sldId id="337" r:id="rId23"/>
    <p:sldId id="326" r:id="rId24"/>
    <p:sldId id="327" r:id="rId25"/>
    <p:sldId id="325" r:id="rId26"/>
    <p:sldId id="334" r:id="rId27"/>
    <p:sldId id="34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FF9933"/>
    <a:srgbClr val="00FFFF"/>
    <a:srgbClr val="FF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88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png"/><Relationship Id="rId1" Type="http://schemas.openxmlformats.org/officeDocument/2006/relationships/image" Target="../media/image58.emf"/><Relationship Id="rId6" Type="http://schemas.openxmlformats.org/officeDocument/2006/relationships/image" Target="../media/image63.w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emf"/><Relationship Id="rId4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6.emf"/><Relationship Id="rId5" Type="http://schemas.openxmlformats.org/officeDocument/2006/relationships/image" Target="../media/image33.wmf"/><Relationship Id="rId4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1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7.emf"/><Relationship Id="rId4" Type="http://schemas.openxmlformats.org/officeDocument/2006/relationships/image" Target="../media/image8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83.wmf"/><Relationship Id="rId1" Type="http://schemas.openxmlformats.org/officeDocument/2006/relationships/image" Target="../media/image107.e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e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e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emf"/><Relationship Id="rId7" Type="http://schemas.openxmlformats.org/officeDocument/2006/relationships/image" Target="../media/image135.w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5" Type="http://schemas.openxmlformats.org/officeDocument/2006/relationships/image" Target="../media/image133.emf"/><Relationship Id="rId10" Type="http://schemas.openxmlformats.org/officeDocument/2006/relationships/image" Target="../media/image138.wmf"/><Relationship Id="rId4" Type="http://schemas.openxmlformats.org/officeDocument/2006/relationships/image" Target="../media/image132.emf"/><Relationship Id="rId9" Type="http://schemas.openxmlformats.org/officeDocument/2006/relationships/image" Target="../media/image13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10" Type="http://schemas.openxmlformats.org/officeDocument/2006/relationships/image" Target="../media/image148.wmf"/><Relationship Id="rId4" Type="http://schemas.openxmlformats.org/officeDocument/2006/relationships/image" Target="../media/image142.emf"/><Relationship Id="rId9" Type="http://schemas.openxmlformats.org/officeDocument/2006/relationships/image" Target="../media/image14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emf"/><Relationship Id="rId7" Type="http://schemas.openxmlformats.org/officeDocument/2006/relationships/image" Target="../media/image155.w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Relationship Id="rId9" Type="http://schemas.openxmlformats.org/officeDocument/2006/relationships/image" Target="../media/image15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647DAA77-6039-428A-A770-4764A5EB7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834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2FDCA-D0A9-43E2-ACD1-17A0C0D48818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700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1C1B9-F1A9-46C6-A4AE-F26F76348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E1615-C4C7-41D3-A4CC-9D05DE693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C05F8-DAE4-4F48-AF9E-DC26831EA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86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F01AA-5447-48EB-9CDB-2CB61B0AC6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63B84-E1FA-4036-A375-44CCA9E8D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8DC47-14E7-447F-BEE4-9DAF3FB220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979E3-5BE3-4C5C-B0C5-76138A6558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9C2D2-BF05-435E-8AEE-A6F0E5D1F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481EA-ADC8-4555-8617-400E5F361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6C8A2-06B1-4483-9137-215BD81CE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981CC-5B4A-408A-BD79-2D41B07EC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1F5DB-9547-4E15-90FB-69CA1E5DB4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8F6B4173-1229-4104-81C4-225FD3404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7655" name="Picture 7" descr="MPD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10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MPE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57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 descr="MPR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9629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MPU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105400" y="6426200"/>
            <a:ext cx="765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png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7.w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1.e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4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5.e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33.emf"/><Relationship Id="rId18" Type="http://schemas.openxmlformats.org/officeDocument/2006/relationships/oleObject" Target="../embeddings/oleObject14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7.wmf"/><Relationship Id="rId7" Type="http://schemas.openxmlformats.org/officeDocument/2006/relationships/image" Target="../media/image130.e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2.emf"/><Relationship Id="rId5" Type="http://schemas.openxmlformats.org/officeDocument/2006/relationships/image" Target="../media/image129.emf"/><Relationship Id="rId15" Type="http://schemas.openxmlformats.org/officeDocument/2006/relationships/image" Target="../media/image134.wmf"/><Relationship Id="rId23" Type="http://schemas.openxmlformats.org/officeDocument/2006/relationships/image" Target="../media/image138.w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36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1.e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6.e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3.e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5.emf"/><Relationship Id="rId20" Type="http://schemas.openxmlformats.org/officeDocument/2006/relationships/image" Target="../media/image147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2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4.emf"/><Relationship Id="rId22" Type="http://schemas.openxmlformats.org/officeDocument/2006/relationships/image" Target="../media/image14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5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17.emf"/><Relationship Id="rId10" Type="http://schemas.openxmlformats.org/officeDocument/2006/relationships/image" Target="../media/image8.wmf"/><Relationship Id="rId19" Type="http://schemas.openxmlformats.org/officeDocument/2006/relationships/image" Target="../media/image14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9.e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4.e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8077200" cy="6715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3800" b="1" smtClean="0">
                <a:ea typeface="楷体_GB2312" pitchFamily="49" charset="-122"/>
              </a:rPr>
              <a:t>第六节   多元函数微分学的几何应用</a:t>
            </a:r>
          </a:p>
        </p:txBody>
      </p:sp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1676400" y="990600"/>
            <a:ext cx="542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第九章   多元函数微分法及其应用</a:t>
            </a:r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1447800" y="4114800"/>
            <a:ext cx="482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一、空间曲线的切线与法平面</a:t>
            </a:r>
          </a:p>
        </p:txBody>
      </p:sp>
      <p:sp>
        <p:nvSpPr>
          <p:cNvPr id="306186" name="Text Box 10"/>
          <p:cNvSpPr txBox="1">
            <a:spLocks noChangeArrowheads="1"/>
          </p:cNvSpPr>
          <p:nvPr/>
        </p:nvSpPr>
        <p:spPr bwMode="auto">
          <a:xfrm>
            <a:off x="1447800" y="4800600"/>
            <a:ext cx="482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二、空间曲面的切平面与法线</a:t>
            </a:r>
          </a:p>
        </p:txBody>
      </p:sp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1384300" y="5559425"/>
            <a:ext cx="62840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一元向量值函数及其导数 </a:t>
            </a:r>
            <a:r>
              <a:rPr lang="en-US" altLang="zh-CN" dirty="0"/>
              <a:t>( </a:t>
            </a:r>
            <a:r>
              <a:rPr lang="en-US" altLang="zh-CN" dirty="0" smtClean="0"/>
              <a:t>*</a:t>
            </a:r>
            <a:r>
              <a:rPr lang="zh-CN" altLang="en-US" dirty="0" smtClean="0"/>
              <a:t>课后</a:t>
            </a:r>
            <a:r>
              <a:rPr lang="zh-CN" altLang="en-US" dirty="0"/>
              <a:t>自学 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5" grpId="0" autoUpdateAnimBg="0"/>
      <p:bldP spid="306186" grpId="0" autoUpdateAnimBg="0"/>
      <p:bldP spid="30618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328" name="Object 0"/>
          <p:cNvGraphicFramePr>
            <a:graphicFrameLocks noChangeAspect="1"/>
          </p:cNvGraphicFramePr>
          <p:nvPr/>
        </p:nvGraphicFramePr>
        <p:xfrm>
          <a:off x="1295400" y="1143000"/>
          <a:ext cx="7086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2743200" imgH="545760" progId="Equation.3">
                  <p:embed/>
                </p:oleObj>
              </mc:Choice>
              <mc:Fallback>
                <p:oleObj name="Equation" r:id="rId3" imgW="2743200" imgH="5457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70866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29" name="Object 1"/>
          <p:cNvGraphicFramePr>
            <a:graphicFrameLocks noChangeAspect="1"/>
          </p:cNvGraphicFramePr>
          <p:nvPr/>
        </p:nvGraphicFramePr>
        <p:xfrm>
          <a:off x="1692275" y="2565400"/>
          <a:ext cx="4495800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1765080" imgH="812520" progId="Equation.3">
                  <p:embed/>
                </p:oleObj>
              </mc:Choice>
              <mc:Fallback>
                <p:oleObj name="Equation" r:id="rId5" imgW="1765080" imgH="8125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4495800" cy="206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2819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故可取切向量为</a:t>
            </a:r>
            <a:endParaRPr lang="zh-CN" altLang="en-US" smtClean="0"/>
          </a:p>
        </p:txBody>
      </p:sp>
      <p:sp>
        <p:nvSpPr>
          <p:cNvPr id="316424" name="Text Box 8"/>
          <p:cNvSpPr txBox="1">
            <a:spLocks noChangeArrowheads="1"/>
          </p:cNvSpPr>
          <p:nvPr/>
        </p:nvSpPr>
        <p:spPr bwMode="auto">
          <a:xfrm>
            <a:off x="755650" y="5876925"/>
            <a:ext cx="7167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从而易得在 </a:t>
            </a:r>
            <a:r>
              <a:rPr lang="en-US" altLang="zh-CN" i="1"/>
              <a:t>M </a:t>
            </a:r>
            <a:r>
              <a:rPr lang="zh-CN" altLang="en-US"/>
              <a:t>点处的切线方程及法平面方程</a:t>
            </a:r>
            <a:r>
              <a:rPr lang="en-US" altLang="zh-CN"/>
              <a:t>.</a:t>
            </a:r>
          </a:p>
        </p:txBody>
      </p:sp>
      <p:graphicFrame>
        <p:nvGraphicFramePr>
          <p:cNvPr id="355330" name="Object 2"/>
          <p:cNvGraphicFramePr>
            <a:graphicFrameLocks noChangeAspect="1"/>
          </p:cNvGraphicFramePr>
          <p:nvPr/>
        </p:nvGraphicFramePr>
        <p:xfrm>
          <a:off x="1692275" y="4868863"/>
          <a:ext cx="5562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2184120" imgH="304560" progId="Equation.3">
                  <p:embed/>
                </p:oleObj>
              </mc:Choice>
              <mc:Fallback>
                <p:oleObj name="公式" r:id="rId7" imgW="218412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68863"/>
                        <a:ext cx="556260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 autoUpdateAnimBg="0"/>
      <p:bldP spid="31642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762000" y="609600"/>
          <a:ext cx="7315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" imgW="3149280" imgH="482400" progId="Equation.3">
                  <p:embed/>
                </p:oleObj>
              </mc:Choice>
              <mc:Fallback>
                <p:oleObj name="Equation" r:id="rId3" imgW="3149280" imgH="4824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315200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533400" y="1919288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sp>
        <p:nvSpPr>
          <p:cNvPr id="10249" name="Rectangle 1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1219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319503" name="Object 15"/>
          <p:cNvGraphicFramePr>
            <a:graphicFrameLocks noChangeAspect="1"/>
          </p:cNvGraphicFramePr>
          <p:nvPr/>
        </p:nvGraphicFramePr>
        <p:xfrm>
          <a:off x="1498600" y="1793875"/>
          <a:ext cx="40894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5" imgW="1841400" imgH="482400" progId="Equation.DSMT4">
                  <p:embed/>
                </p:oleObj>
              </mc:Choice>
              <mc:Fallback>
                <p:oleObj name="Equation" r:id="rId5" imgW="184140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793875"/>
                        <a:ext cx="40894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05" name="Object 17"/>
          <p:cNvGraphicFramePr>
            <a:graphicFrameLocks noChangeAspect="1"/>
          </p:cNvGraphicFramePr>
          <p:nvPr/>
        </p:nvGraphicFramePr>
        <p:xfrm>
          <a:off x="990600" y="2895600"/>
          <a:ext cx="48768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7" imgW="2082600" imgH="253800" progId="Equation.3">
                  <p:embed/>
                </p:oleObj>
              </mc:Choice>
              <mc:Fallback>
                <p:oleObj name="Equation" r:id="rId7" imgW="2082600" imgH="25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48768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07" name="Object 19"/>
          <p:cNvGraphicFramePr>
            <a:graphicFrameLocks noChangeAspect="1"/>
          </p:cNvGraphicFramePr>
          <p:nvPr/>
        </p:nvGraphicFramePr>
        <p:xfrm>
          <a:off x="1143000" y="3429000"/>
          <a:ext cx="4114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9" imgW="1752480" imgH="253800" progId="Equation.3">
                  <p:embed/>
                </p:oleObj>
              </mc:Choice>
              <mc:Fallback>
                <p:oleObj name="Equation" r:id="rId9" imgW="1752480" imgH="253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41148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323850" y="4149725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于是，</a:t>
            </a:r>
          </a:p>
        </p:txBody>
      </p:sp>
      <p:graphicFrame>
        <p:nvGraphicFramePr>
          <p:cNvPr id="319509" name="Object 21"/>
          <p:cNvGraphicFramePr>
            <a:graphicFrameLocks noChangeAspect="1"/>
          </p:cNvGraphicFramePr>
          <p:nvPr/>
        </p:nvGraphicFramePr>
        <p:xfrm>
          <a:off x="1676400" y="4114800"/>
          <a:ext cx="6272213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11" imgW="2692080" imgH="799920" progId="Equation.3">
                  <p:embed/>
                </p:oleObj>
              </mc:Choice>
              <mc:Fallback>
                <p:oleObj name="Equation" r:id="rId11" imgW="2692080" imgH="799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6272213" cy="186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1" name="Object 23"/>
          <p:cNvGraphicFramePr>
            <a:graphicFrameLocks noChangeAspect="1"/>
          </p:cNvGraphicFramePr>
          <p:nvPr/>
        </p:nvGraphicFramePr>
        <p:xfrm>
          <a:off x="5791200" y="6019800"/>
          <a:ext cx="1600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3" imgW="723600" imgH="203040" progId="Equation.3">
                  <p:embed/>
                </p:oleObj>
              </mc:Choice>
              <mc:Fallback>
                <p:oleObj name="Equation" r:id="rId13" imgW="72360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019800"/>
                        <a:ext cx="16002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utoUpdateAnimBg="0"/>
      <p:bldP spid="3195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6" name="Object 4"/>
          <p:cNvGraphicFramePr>
            <a:graphicFrameLocks noChangeAspect="1"/>
          </p:cNvGraphicFramePr>
          <p:nvPr/>
        </p:nvGraphicFramePr>
        <p:xfrm>
          <a:off x="3200400" y="609600"/>
          <a:ext cx="22098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9600"/>
                        <a:ext cx="22098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/>
        </p:nvGraphicFramePr>
        <p:xfrm>
          <a:off x="2133600" y="2057400"/>
          <a:ext cx="3124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5" imgW="1358640" imgH="406080" progId="Equation.3">
                  <p:embed/>
                </p:oleObj>
              </mc:Choice>
              <mc:Fallback>
                <p:oleObj name="Equation" r:id="rId5" imgW="13586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31242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8" name="Object 6"/>
          <p:cNvGraphicFramePr>
            <a:graphicFrameLocks noChangeAspect="1"/>
          </p:cNvGraphicFramePr>
          <p:nvPr/>
        </p:nvGraphicFramePr>
        <p:xfrm>
          <a:off x="2819400" y="3225800"/>
          <a:ext cx="55308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7" imgW="2463480" imgH="203040" progId="Equation.3">
                  <p:embed/>
                </p:oleObj>
              </mc:Choice>
              <mc:Fallback>
                <p:oleObj name="Equation" r:id="rId7" imgW="2463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25800"/>
                        <a:ext cx="553085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0" name="Object 8"/>
          <p:cNvGraphicFramePr>
            <a:graphicFrameLocks noChangeAspect="1"/>
          </p:cNvGraphicFramePr>
          <p:nvPr/>
        </p:nvGraphicFramePr>
        <p:xfrm>
          <a:off x="1676400" y="3886200"/>
          <a:ext cx="1524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9" imgW="634680" imgH="177480" progId="Equation.3">
                  <p:embed/>
                </p:oleObj>
              </mc:Choice>
              <mc:Fallback>
                <p:oleObj name="Equation" r:id="rId9" imgW="63468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1524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609600" y="1371600"/>
            <a:ext cx="579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这样，在点</a:t>
            </a:r>
            <a:r>
              <a:rPr lang="en-US" altLang="zh-CN"/>
              <a:t>(1, </a:t>
            </a:r>
            <a:r>
              <a:rPr lang="en-US" altLang="zh-CN">
                <a:sym typeface="Symbol" pitchFamily="18" charset="2"/>
              </a:rPr>
              <a:t></a:t>
            </a:r>
            <a:r>
              <a:rPr lang="en-US" altLang="zh-CN"/>
              <a:t>2, 1)</a:t>
            </a:r>
            <a:r>
              <a:rPr lang="zh-CN" altLang="en-US"/>
              <a:t>处的切线方程为</a:t>
            </a:r>
          </a:p>
        </p:txBody>
      </p:sp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517525" y="316865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法平面方程为</a:t>
            </a:r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974725" y="37782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sp>
        <p:nvSpPr>
          <p:cNvPr id="32052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09600"/>
            <a:ext cx="2895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故可取切向量为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2" grpId="0" autoUpdateAnimBg="0"/>
      <p:bldP spid="320523" grpId="0" autoUpdateAnimBg="0"/>
      <p:bldP spid="320524" grpId="0" autoUpdateAnimBg="0"/>
      <p:bldP spid="32052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638800" cy="6096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二、空间曲面的切平面与法线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533400" y="1143000"/>
            <a:ext cx="318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99FF"/>
                </a:solidFill>
              </a:rPr>
              <a:t>(1) </a:t>
            </a:r>
            <a:r>
              <a:rPr lang="zh-CN" altLang="en-US">
                <a:solidFill>
                  <a:srgbClr val="FF99FF"/>
                </a:solidFill>
              </a:rPr>
              <a:t>一般方程的情形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533400" y="1905000"/>
            <a:ext cx="520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设曲面</a:t>
            </a:r>
            <a:r>
              <a:rPr lang="zh-CN" altLang="en-US">
                <a:sym typeface="Symbol" pitchFamily="18" charset="2"/>
              </a:rPr>
              <a:t> 的方程为 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) = 0.</a:t>
            </a:r>
            <a:endParaRPr lang="en-US" altLang="zh-CN"/>
          </a:p>
        </p:txBody>
      </p:sp>
      <p:graphicFrame>
        <p:nvGraphicFramePr>
          <p:cNvPr id="328711" name="Object 7"/>
          <p:cNvGraphicFramePr>
            <a:graphicFrameLocks noChangeAspect="1"/>
          </p:cNvGraphicFramePr>
          <p:nvPr/>
        </p:nvGraphicFramePr>
        <p:xfrm>
          <a:off x="5764213" y="1981200"/>
          <a:ext cx="3006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1981200"/>
                        <a:ext cx="30067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365125" y="2581275"/>
            <a:ext cx="8140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并设</a:t>
            </a:r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en-US">
                <a:sym typeface="Symbol" pitchFamily="18" charset="2"/>
              </a:rPr>
              <a:t>在 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zh-CN" altLang="en-US">
                <a:sym typeface="Symbol" pitchFamily="18" charset="2"/>
              </a:rPr>
              <a:t>点的偏导数连续且不同时为零</a:t>
            </a:r>
            <a:r>
              <a:rPr lang="en-US" altLang="zh-CN">
                <a:sym typeface="Symbol" pitchFamily="18" charset="2"/>
              </a:rPr>
              <a:t>.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3400" y="3276600"/>
            <a:ext cx="3657600" cy="3181350"/>
            <a:chOff x="3024" y="1200"/>
            <a:chExt cx="2304" cy="2004"/>
          </a:xfrm>
        </p:grpSpPr>
        <p:graphicFrame>
          <p:nvGraphicFramePr>
            <p:cNvPr id="12292" name="Object 10"/>
            <p:cNvGraphicFramePr>
              <a:graphicFrameLocks noChangeAspect="1"/>
            </p:cNvGraphicFramePr>
            <p:nvPr/>
          </p:nvGraphicFramePr>
          <p:xfrm>
            <a:off x="3024" y="1200"/>
            <a:ext cx="2304" cy="2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9" name="BMP 图象" r:id="rId5" imgW="3657143" imgH="3180952" progId="Paint.Picture">
                    <p:embed/>
                  </p:oleObj>
                </mc:Choice>
                <mc:Fallback>
                  <p:oleObj name="BMP 图象" r:id="rId5" imgW="3657143" imgH="3180952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200"/>
                          <a:ext cx="2304" cy="2004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11"/>
            <p:cNvGraphicFramePr>
              <a:graphicFrameLocks noChangeAspect="1"/>
            </p:cNvGraphicFramePr>
            <p:nvPr/>
          </p:nvGraphicFramePr>
          <p:xfrm>
            <a:off x="3996" y="1564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0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1564"/>
                          <a:ext cx="12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12"/>
            <p:cNvGraphicFramePr>
              <a:graphicFrameLocks noChangeAspect="1"/>
            </p:cNvGraphicFramePr>
            <p:nvPr/>
          </p:nvGraphicFramePr>
          <p:xfrm>
            <a:off x="4560" y="1584"/>
            <a:ext cx="1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1" name="公式" r:id="rId9" imgW="291960" imgH="380880" progId="Equation.3">
                    <p:embed/>
                  </p:oleObj>
                </mc:Choice>
                <mc:Fallback>
                  <p:oleObj name="公式" r:id="rId9" imgW="291960" imgH="380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14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3"/>
            <p:cNvGraphicFramePr>
              <a:graphicFrameLocks noChangeAspect="1"/>
            </p:cNvGraphicFramePr>
            <p:nvPr/>
          </p:nvGraphicFramePr>
          <p:xfrm>
            <a:off x="4176" y="1968"/>
            <a:ext cx="176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2" name="公式" r:id="rId11" imgW="406080" imgH="291960" progId="Equation.3">
                    <p:embed/>
                  </p:oleObj>
                </mc:Choice>
                <mc:Fallback>
                  <p:oleObj name="公式" r:id="rId11" imgW="406080" imgH="2919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68"/>
                          <a:ext cx="176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718" name="Rectangle 14"/>
          <p:cNvSpPr>
            <a:spLocks noChangeArrowheads="1"/>
          </p:cNvSpPr>
          <p:nvPr/>
        </p:nvSpPr>
        <p:spPr bwMode="auto">
          <a:xfrm>
            <a:off x="4724400" y="3200400"/>
            <a:ext cx="3429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在曲面上</a:t>
            </a:r>
            <a:r>
              <a:rPr lang="zh-CN" altLang="en-US">
                <a:solidFill>
                  <a:srgbClr val="00FFFF"/>
                </a:solidFill>
              </a:rPr>
              <a:t>任取</a:t>
            </a:r>
            <a:r>
              <a:rPr lang="zh-CN" altLang="en-US"/>
              <a:t>一条通过点 </a:t>
            </a:r>
            <a:r>
              <a:rPr lang="en-US" altLang="zh-CN" i="1"/>
              <a:t>M </a:t>
            </a:r>
            <a:r>
              <a:rPr lang="zh-CN" altLang="en-US"/>
              <a:t>的曲线</a:t>
            </a:r>
          </a:p>
        </p:txBody>
      </p:sp>
      <p:graphicFrame>
        <p:nvGraphicFramePr>
          <p:cNvPr id="328719" name="Object 15"/>
          <p:cNvGraphicFramePr>
            <a:graphicFrameLocks noChangeAspect="1"/>
          </p:cNvGraphicFramePr>
          <p:nvPr/>
        </p:nvGraphicFramePr>
        <p:xfrm>
          <a:off x="5364163" y="4221163"/>
          <a:ext cx="2232025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13" imgW="990360" imgH="698400" progId="Equation.3">
                  <p:embed/>
                </p:oleObj>
              </mc:Choice>
              <mc:Fallback>
                <p:oleObj name="公式" r:id="rId13" imgW="990360" imgH="6984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221163"/>
                        <a:ext cx="2232025" cy="157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 autoUpdateAnimBg="0"/>
      <p:bldP spid="328710" grpId="0" autoUpdateAnimBg="0"/>
      <p:bldP spid="328712" grpId="0" autoUpdateAnimBg="0"/>
      <p:bldP spid="3287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4500563" y="379413"/>
          <a:ext cx="3816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公式" r:id="rId3" imgW="1688760" imgH="253800" progId="Equation.3">
                  <p:embed/>
                </p:oleObj>
              </mc:Choice>
              <mc:Fallback>
                <p:oleObj name="公式" r:id="rId3" imgW="168876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9413"/>
                        <a:ext cx="38163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1" name="Rectangle 3"/>
          <p:cNvSpPr>
            <a:spLocks noChangeArrowheads="1"/>
          </p:cNvSpPr>
          <p:nvPr/>
        </p:nvSpPr>
        <p:spPr bwMode="auto">
          <a:xfrm>
            <a:off x="685800" y="374650"/>
            <a:ext cx="3838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曲线 </a:t>
            </a:r>
            <a:r>
              <a:rPr lang="zh-CN" altLang="en-US">
                <a:sym typeface="Symbol" pitchFamily="18" charset="2"/>
              </a:rPr>
              <a:t></a:t>
            </a:r>
            <a:r>
              <a:rPr lang="zh-CN" altLang="en-US"/>
              <a:t>在 </a:t>
            </a:r>
            <a:r>
              <a:rPr lang="en-US" altLang="zh-CN" i="1"/>
              <a:t>M </a:t>
            </a:r>
            <a:r>
              <a:rPr lang="zh-CN" altLang="en-US"/>
              <a:t>处的切向量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838200" y="11430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切线方程为</a:t>
            </a: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2819400" y="914400"/>
          <a:ext cx="4267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5" imgW="1688760" imgH="444240" progId="Equation.3">
                  <p:embed/>
                </p:oleObj>
              </mc:Choice>
              <mc:Fallback>
                <p:oleObj name="Equation" r:id="rId5" imgW="16887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14400"/>
                        <a:ext cx="42672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4" name="Text Box 6"/>
          <p:cNvSpPr txBox="1">
            <a:spLocks noChangeArrowheads="1"/>
          </p:cNvSpPr>
          <p:nvPr/>
        </p:nvSpPr>
        <p:spPr bwMode="auto">
          <a:xfrm>
            <a:off x="457200" y="198120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99FF"/>
                </a:solidFill>
              </a:rPr>
              <a:t>下面证明</a:t>
            </a:r>
            <a:r>
              <a:rPr lang="en-US" altLang="zh-CN">
                <a:solidFill>
                  <a:srgbClr val="FF99FF"/>
                </a:solidFill>
              </a:rPr>
              <a:t>:</a:t>
            </a:r>
          </a:p>
        </p:txBody>
      </p:sp>
      <p:sp>
        <p:nvSpPr>
          <p:cNvPr id="329736" name="Text Box 8"/>
          <p:cNvSpPr txBox="1">
            <a:spLocks noChangeArrowheads="1"/>
          </p:cNvSpPr>
          <p:nvPr/>
        </p:nvSpPr>
        <p:spPr bwMode="auto">
          <a:xfrm>
            <a:off x="2286000" y="198120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ym typeface="Symbol" pitchFamily="18" charset="2"/>
              </a:rPr>
              <a:t> </a:t>
            </a:r>
            <a:r>
              <a:rPr lang="zh-CN" altLang="en-US"/>
              <a:t>上过点</a:t>
            </a:r>
            <a:r>
              <a:rPr lang="zh-CN" altLang="en-US" i="1"/>
              <a:t>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的任何曲线在该点的切线都</a:t>
            </a:r>
          </a:p>
        </p:txBody>
      </p:sp>
      <p:sp>
        <p:nvSpPr>
          <p:cNvPr id="329737" name="Text Box 9"/>
          <p:cNvSpPr txBox="1">
            <a:spLocks noChangeArrowheads="1"/>
          </p:cNvSpPr>
          <p:nvPr/>
        </p:nvSpPr>
        <p:spPr bwMode="auto">
          <a:xfrm>
            <a:off x="457200" y="25908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在同一平面上</a:t>
            </a:r>
            <a:r>
              <a:rPr lang="en-US" altLang="zh-CN"/>
              <a:t>.  </a:t>
            </a:r>
            <a:r>
              <a:rPr lang="zh-CN" altLang="en-US"/>
              <a:t>此平面称为 </a:t>
            </a:r>
            <a:r>
              <a:rPr lang="zh-CN" altLang="en-US">
                <a:sym typeface="Symbol" pitchFamily="18" charset="2"/>
              </a:rPr>
              <a:t></a:t>
            </a:r>
            <a:r>
              <a:rPr lang="zh-CN" altLang="en-US"/>
              <a:t> 在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点的</a:t>
            </a:r>
            <a:r>
              <a:rPr lang="zh-CN" altLang="en-US">
                <a:solidFill>
                  <a:schemeClr val="tx2"/>
                </a:solidFill>
              </a:rPr>
              <a:t>切平面</a:t>
            </a:r>
            <a:r>
              <a:rPr lang="en-US" altLang="zh-CN"/>
              <a:t>.</a:t>
            </a:r>
          </a:p>
        </p:txBody>
      </p:sp>
      <p:graphicFrame>
        <p:nvGraphicFramePr>
          <p:cNvPr id="329738" name="Object 10"/>
          <p:cNvGraphicFramePr>
            <a:graphicFrameLocks noChangeAspect="1"/>
          </p:cNvGraphicFramePr>
          <p:nvPr/>
        </p:nvGraphicFramePr>
        <p:xfrm>
          <a:off x="609600" y="3200400"/>
          <a:ext cx="7391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7" imgW="3288960" imgH="241200" progId="Equation.3">
                  <p:embed/>
                </p:oleObj>
              </mc:Choice>
              <mc:Fallback>
                <p:oleObj name="Equation" r:id="rId7" imgW="3288960" imgH="24120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7391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533400" y="3810000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则因 </a:t>
            </a:r>
            <a:r>
              <a:rPr lang="zh-CN" altLang="en-US">
                <a:sym typeface="Symbol" pitchFamily="18" charset="2"/>
              </a:rPr>
              <a:t>   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故有</a:t>
            </a:r>
          </a:p>
        </p:txBody>
      </p:sp>
      <p:sp>
        <p:nvSpPr>
          <p:cNvPr id="329741" name="Text Box 13"/>
          <p:cNvSpPr txBox="1">
            <a:spLocks noChangeArrowheads="1"/>
          </p:cNvSpPr>
          <p:nvPr/>
        </p:nvSpPr>
        <p:spPr bwMode="auto">
          <a:xfrm>
            <a:off x="533400" y="4495800"/>
            <a:ext cx="2603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再对 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/>
              <a:t>求导可得</a:t>
            </a:r>
          </a:p>
        </p:txBody>
      </p:sp>
      <p:graphicFrame>
        <p:nvGraphicFramePr>
          <p:cNvPr id="329742" name="Object 14"/>
          <p:cNvGraphicFramePr>
            <a:graphicFrameLocks noChangeAspect="1"/>
          </p:cNvGraphicFramePr>
          <p:nvPr/>
        </p:nvGraphicFramePr>
        <p:xfrm>
          <a:off x="3124200" y="4495800"/>
          <a:ext cx="4267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9" imgW="1828800" imgH="241200" progId="Equation.3">
                  <p:embed/>
                </p:oleObj>
              </mc:Choice>
              <mc:Fallback>
                <p:oleObj name="Equation" r:id="rId9" imgW="1828800" imgH="2412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42672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3" name="Text Box 15"/>
          <p:cNvSpPr txBox="1">
            <a:spLocks noChangeArrowheads="1"/>
          </p:cNvSpPr>
          <p:nvPr/>
        </p:nvSpPr>
        <p:spPr bwMode="auto">
          <a:xfrm>
            <a:off x="533400" y="51054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从而可见</a:t>
            </a:r>
          </a:p>
        </p:txBody>
      </p:sp>
      <p:graphicFrame>
        <p:nvGraphicFramePr>
          <p:cNvPr id="329744" name="Object 16"/>
          <p:cNvGraphicFramePr>
            <a:graphicFrameLocks noChangeAspect="1"/>
          </p:cNvGraphicFramePr>
          <p:nvPr/>
        </p:nvGraphicFramePr>
        <p:xfrm>
          <a:off x="2209800" y="5105400"/>
          <a:ext cx="30019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1" imgW="1269720" imgH="241200" progId="Equation.3">
                  <p:embed/>
                </p:oleObj>
              </mc:Choice>
              <mc:Fallback>
                <p:oleObj name="Equation" r:id="rId11" imgW="1269720" imgH="2412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05400"/>
                        <a:ext cx="30019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5" name="Text Box 17"/>
          <p:cNvSpPr txBox="1">
            <a:spLocks noChangeArrowheads="1"/>
          </p:cNvSpPr>
          <p:nvPr/>
        </p:nvSpPr>
        <p:spPr bwMode="auto">
          <a:xfrm>
            <a:off x="5334000" y="5181600"/>
            <a:ext cx="32543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zh-CN" altLang="en-US"/>
              <a:t>由曲线 </a:t>
            </a:r>
            <a:r>
              <a:rPr lang="zh-CN" altLang="en-US">
                <a:sym typeface="Symbol" pitchFamily="18" charset="2"/>
              </a:rPr>
              <a:t></a:t>
            </a:r>
            <a:r>
              <a:rPr lang="zh-CN" altLang="en-US"/>
              <a:t> 的任意性</a:t>
            </a:r>
            <a:r>
              <a:rPr lang="en-US" altLang="zh-CN"/>
              <a:t>, </a:t>
            </a:r>
          </a:p>
        </p:txBody>
      </p:sp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3357563" y="3857625"/>
          <a:ext cx="3616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公式" r:id="rId13" imgW="1549080" imgH="203040" progId="Equation.3">
                  <p:embed/>
                </p:oleObj>
              </mc:Choice>
              <mc:Fallback>
                <p:oleObj name="公式" r:id="rId13" imgW="1549080" imgH="203040" progId="Equation.3">
                  <p:embed/>
                  <p:pic>
                    <p:nvPicPr>
                      <p:cNvPr id="0" name="Picture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857625"/>
                        <a:ext cx="36163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611188" y="5734050"/>
            <a:ext cx="6324600" cy="519113"/>
            <a:chOff x="611188" y="5734050"/>
            <a:chExt cx="6324600" cy="519113"/>
          </a:xfrm>
        </p:grpSpPr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611188" y="5734050"/>
              <a:ext cx="63246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这些切线都在以     </a:t>
              </a:r>
              <a:r>
                <a:rPr kumimoji="0" lang="zh-CN" altLang="en-US"/>
                <a:t>为法向量</a:t>
              </a:r>
              <a:r>
                <a:rPr lang="zh-CN" altLang="en-US"/>
                <a:t>的平面上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3320" name="Object 16"/>
            <p:cNvGraphicFramePr>
              <a:graphicFrameLocks noChangeAspect="1"/>
            </p:cNvGraphicFramePr>
            <p:nvPr/>
          </p:nvGraphicFramePr>
          <p:xfrm>
            <a:off x="3286116" y="5786454"/>
            <a:ext cx="330200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公式" r:id="rId15" imgW="139680" imgH="177480" progId="Equation.3">
                    <p:embed/>
                  </p:oleObj>
                </mc:Choice>
                <mc:Fallback>
                  <p:oleObj name="公式" r:id="rId15" imgW="139680" imgH="177480" progId="Equation.3">
                    <p:embed/>
                    <p:pic>
                      <p:nvPicPr>
                        <p:cNvPr id="0" name="Picture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5786454"/>
                          <a:ext cx="330200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autoUpdateAnimBg="0"/>
      <p:bldP spid="329732" grpId="0" autoUpdateAnimBg="0"/>
      <p:bldP spid="329734" grpId="0" autoUpdateAnimBg="0"/>
      <p:bldP spid="329736" grpId="0" autoUpdateAnimBg="0"/>
      <p:bldP spid="329737" grpId="0" autoUpdateAnimBg="0"/>
      <p:bldP spid="329739" grpId="0" autoUpdateAnimBg="0"/>
      <p:bldP spid="329741" grpId="0" autoUpdateAnimBg="0"/>
      <p:bldP spid="329743" grpId="0" autoUpdateAnimBg="0"/>
      <p:bldP spid="32974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754" name="Object 2"/>
          <p:cNvGraphicFramePr>
            <a:graphicFrameLocks noChangeAspect="1"/>
          </p:cNvGraphicFramePr>
          <p:nvPr/>
        </p:nvGraphicFramePr>
        <p:xfrm>
          <a:off x="762000" y="2438400"/>
          <a:ext cx="7543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3327120" imgH="495000" progId="Equation.3">
                  <p:embed/>
                </p:oleObj>
              </mc:Choice>
              <mc:Fallback>
                <p:oleObj name="Equation" r:id="rId3" imgW="3327120" imgH="49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0"/>
                        <a:ext cx="75438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990600" y="5410200"/>
          <a:ext cx="70104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5" imgW="3035160" imgH="457200" progId="Equation.3">
                  <p:embed/>
                </p:oleObj>
              </mc:Choice>
              <mc:Fallback>
                <p:oleObj name="Equation" r:id="rId5" imgW="30351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70104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441325" y="441325"/>
            <a:ext cx="6110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故曲面 </a:t>
            </a:r>
            <a:r>
              <a:rPr lang="zh-CN" altLang="en-US">
                <a:sym typeface="Symbol" pitchFamily="18" charset="2"/>
              </a:rPr>
              <a:t> 在点 </a:t>
            </a:r>
            <a:r>
              <a:rPr lang="en-US" altLang="zh-CN" i="1">
                <a:sym typeface="Symbol" pitchFamily="18" charset="2"/>
              </a:rPr>
              <a:t>M</a:t>
            </a:r>
            <a:r>
              <a:rPr lang="en-US" altLang="zh-CN"/>
              <a:t> </a:t>
            </a:r>
            <a:r>
              <a:rPr lang="zh-CN" altLang="en-US"/>
              <a:t>的切平面的</a:t>
            </a:r>
            <a:r>
              <a:rPr lang="zh-CN" altLang="en-US">
                <a:solidFill>
                  <a:schemeClr val="tx2"/>
                </a:solidFill>
              </a:rPr>
              <a:t>法向量</a:t>
            </a:r>
            <a:r>
              <a:rPr lang="zh-CN" altLang="en-US"/>
              <a:t>为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1066800" y="1143000"/>
          <a:ext cx="7227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7" imgW="7226280" imgH="507960" progId="Equation.3">
                  <p:embed/>
                </p:oleObj>
              </mc:Choice>
              <mc:Fallback>
                <p:oleObj name="公式" r:id="rId7" imgW="722628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7227888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9" name="Text Box 7"/>
          <p:cNvSpPr txBox="1">
            <a:spLocks noChangeArrowheads="1"/>
          </p:cNvSpPr>
          <p:nvPr/>
        </p:nvSpPr>
        <p:spPr bwMode="auto">
          <a:xfrm>
            <a:off x="533400" y="3657600"/>
            <a:ext cx="822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</a:t>
            </a:r>
            <a:r>
              <a:rPr lang="zh-CN" altLang="en-US"/>
              <a:t>过 </a:t>
            </a:r>
            <a:r>
              <a:rPr lang="en-US" altLang="zh-CN" i="1"/>
              <a:t>M </a:t>
            </a:r>
            <a:r>
              <a:rPr lang="zh-CN" altLang="en-US"/>
              <a:t>点且垂直于切平面的直线称为曲面 </a:t>
            </a:r>
            <a:r>
              <a:rPr lang="zh-CN" altLang="en-US">
                <a:sym typeface="Symbol" pitchFamily="18" charset="2"/>
              </a:rPr>
              <a:t> 在点 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zh-CN" altLang="en-US">
                <a:sym typeface="Symbol" pitchFamily="18" charset="2"/>
              </a:rPr>
              <a:t>的</a:t>
            </a:r>
            <a:r>
              <a:rPr lang="zh-CN" altLang="en-US">
                <a:solidFill>
                  <a:srgbClr val="00FFFF"/>
                </a:solidFill>
              </a:rPr>
              <a:t>法线 </a:t>
            </a:r>
            <a:r>
              <a:rPr lang="en-US" altLang="zh-CN">
                <a:solidFill>
                  <a:srgbClr val="00FFFF"/>
                </a:solidFill>
              </a:rPr>
              <a:t>. </a:t>
            </a:r>
            <a:r>
              <a:rPr lang="en-US" altLang="zh-CN"/>
              <a:t> 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990600" y="48768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法线方程</a:t>
            </a:r>
            <a:r>
              <a:rPr lang="zh-CN" altLang="en-US"/>
              <a:t>为：</a:t>
            </a:r>
          </a:p>
        </p:txBody>
      </p:sp>
      <p:sp>
        <p:nvSpPr>
          <p:cNvPr id="330762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752600"/>
            <a:ext cx="31115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切平面方程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为：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utoUpdateAnimBg="0"/>
      <p:bldP spid="330759" grpId="0" autoUpdateAnimBg="0"/>
      <p:bldP spid="330761" grpId="0" autoUpdateAnimBg="0"/>
      <p:bldP spid="3307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09600" y="533400"/>
          <a:ext cx="7848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3" imgW="3416040" imgH="457200" progId="Equation.3">
                  <p:embed/>
                </p:oleObj>
              </mc:Choice>
              <mc:Fallback>
                <p:oleObj name="Equation" r:id="rId3" imgW="3416040" imgH="4572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8486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1371600" y="1862138"/>
          <a:ext cx="452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5" imgW="4520880" imgH="469800" progId="Equation.3">
                  <p:embed/>
                </p:oleObj>
              </mc:Choice>
              <mc:Fallback>
                <p:oleObj name="Equation" r:id="rId5" imgW="4520880" imgH="4698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62138"/>
                        <a:ext cx="4521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914400" y="2590800"/>
          <a:ext cx="2362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7" imgW="1079280" imgH="241200" progId="Equation.3">
                  <p:embed/>
                </p:oleObj>
              </mc:Choice>
              <mc:Fallback>
                <p:oleObj name="Equation" r:id="rId7" imgW="1079280" imgH="2412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2362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1600200" y="3810000"/>
          <a:ext cx="4787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9" imgW="2082600" imgH="203040" progId="Equation.3">
                  <p:embed/>
                </p:oleObj>
              </mc:Choice>
              <mc:Fallback>
                <p:oleObj name="Equation" r:id="rId9" imgW="2082600" imgH="2030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47879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2286000" y="4419600"/>
          <a:ext cx="342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11" imgW="3429000" imgH="406080" progId="Equation.3">
                  <p:embed/>
                </p:oleObj>
              </mc:Choice>
              <mc:Fallback>
                <p:oleObj name="Equation" r:id="rId11" imgW="3429000" imgH="40608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3429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5" name="Text Box 9"/>
          <p:cNvSpPr txBox="1">
            <a:spLocks noChangeArrowheads="1"/>
          </p:cNvSpPr>
          <p:nvPr/>
        </p:nvSpPr>
        <p:spPr bwMode="auto">
          <a:xfrm>
            <a:off x="533400" y="1828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31786" name="Object 10"/>
          <p:cNvGraphicFramePr>
            <a:graphicFrameLocks noChangeAspect="1"/>
          </p:cNvGraphicFramePr>
          <p:nvPr/>
        </p:nvGraphicFramePr>
        <p:xfrm>
          <a:off x="3352800" y="2667000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13" imgW="2171520" imgH="393480" progId="Equation.3">
                  <p:embed/>
                </p:oleObj>
              </mc:Choice>
              <mc:Fallback>
                <p:oleObj name="Equation" r:id="rId13" imgW="2171520" imgH="3934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17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7" name="Object 11"/>
          <p:cNvGraphicFramePr>
            <a:graphicFrameLocks noChangeAspect="1"/>
          </p:cNvGraphicFramePr>
          <p:nvPr/>
        </p:nvGraphicFramePr>
        <p:xfrm>
          <a:off x="5638800" y="2514600"/>
          <a:ext cx="2667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15" imgW="1130040" imgH="279360" progId="Equation.3">
                  <p:embed/>
                </p:oleObj>
              </mc:Choice>
              <mc:Fallback>
                <p:oleObj name="Equation" r:id="rId15" imgW="1130040" imgH="27936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514600"/>
                        <a:ext cx="266700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8" name="Object 12"/>
          <p:cNvGraphicFramePr>
            <a:graphicFrameLocks noChangeAspect="1"/>
          </p:cNvGraphicFramePr>
          <p:nvPr/>
        </p:nvGraphicFramePr>
        <p:xfrm>
          <a:off x="2667000" y="4953000"/>
          <a:ext cx="3124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17" imgW="1422360" imgH="406080" progId="Equation.3">
                  <p:embed/>
                </p:oleObj>
              </mc:Choice>
              <mc:Fallback>
                <p:oleObj name="Equation" r:id="rId17" imgW="1422360" imgH="40608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3124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9" name="Object 13"/>
          <p:cNvGraphicFramePr>
            <a:graphicFrameLocks noChangeAspect="1"/>
          </p:cNvGraphicFramePr>
          <p:nvPr/>
        </p:nvGraphicFramePr>
        <p:xfrm>
          <a:off x="6011863" y="4868863"/>
          <a:ext cx="2447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公式" r:id="rId19" imgW="1028520" imgH="406080" progId="Equation.3">
                  <p:embed/>
                </p:oleObj>
              </mc:Choice>
              <mc:Fallback>
                <p:oleObj name="公式" r:id="rId19" imgW="1028520" imgH="4060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868863"/>
                        <a:ext cx="24479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1066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331791" name="Text Box 15"/>
          <p:cNvSpPr txBox="1">
            <a:spLocks noChangeArrowheads="1"/>
          </p:cNvSpPr>
          <p:nvPr/>
        </p:nvSpPr>
        <p:spPr bwMode="auto">
          <a:xfrm>
            <a:off x="457200" y="32004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所以在点 </a:t>
            </a:r>
            <a:r>
              <a:rPr lang="en-US" altLang="zh-CN"/>
              <a:t>(1 , 2 , 3) </a:t>
            </a:r>
            <a:r>
              <a:rPr lang="zh-CN" altLang="en-US"/>
              <a:t>处球面的切平面方程为</a:t>
            </a:r>
            <a:r>
              <a:rPr lang="en-US" altLang="zh-CN"/>
              <a:t>:</a:t>
            </a:r>
          </a:p>
        </p:txBody>
      </p:sp>
      <p:sp>
        <p:nvSpPr>
          <p:cNvPr id="331792" name="Text Box 16"/>
          <p:cNvSpPr txBox="1">
            <a:spLocks noChangeArrowheads="1"/>
          </p:cNvSpPr>
          <p:nvPr/>
        </p:nvSpPr>
        <p:spPr bwMode="auto">
          <a:xfrm>
            <a:off x="457200" y="50292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法线方程为：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862" y="602128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注：用几何法另解。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5" grpId="0" autoUpdateAnimBg="0"/>
      <p:bldP spid="331791" grpId="0" autoUpdateAnimBg="0"/>
      <p:bldP spid="331792" grpId="0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32004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99FF"/>
                </a:solidFill>
                <a:ea typeface="楷体_GB2312" pitchFamily="49" charset="-122"/>
              </a:rPr>
              <a:t>(2) </a:t>
            </a:r>
            <a:r>
              <a:rPr lang="zh-CN" altLang="en-US" sz="2800" b="1" smtClean="0">
                <a:solidFill>
                  <a:srgbClr val="FF99FF"/>
                </a:solidFill>
                <a:ea typeface="楷体_GB2312" pitchFamily="49" charset="-122"/>
              </a:rPr>
              <a:t>显式方程的情形</a:t>
            </a: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1066800" y="1104900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空间曲面的方程形为</a:t>
            </a:r>
          </a:p>
        </p:txBody>
      </p:sp>
      <p:graphicFrame>
        <p:nvGraphicFramePr>
          <p:cNvPr id="356352" name="Object 0"/>
          <p:cNvGraphicFramePr>
            <a:graphicFrameLocks noChangeAspect="1"/>
          </p:cNvGraphicFramePr>
          <p:nvPr/>
        </p:nvGraphicFramePr>
        <p:xfrm>
          <a:off x="4495800" y="1219200"/>
          <a:ext cx="1765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公式" r:id="rId3" imgW="1765080" imgH="406080" progId="Equation.3">
                  <p:embed/>
                </p:oleObj>
              </mc:Choice>
              <mc:Fallback>
                <p:oleObj name="公式" r:id="rId3" imgW="1765080" imgH="40608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17653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6" name="Text Box 6"/>
          <p:cNvSpPr txBox="1">
            <a:spLocks noChangeArrowheads="1"/>
          </p:cNvSpPr>
          <p:nvPr/>
        </p:nvSpPr>
        <p:spPr bwMode="auto">
          <a:xfrm>
            <a:off x="914400" y="25146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则曲面在 </a:t>
            </a:r>
            <a:r>
              <a:rPr lang="en-US" altLang="zh-CN" i="1"/>
              <a:t>M </a:t>
            </a:r>
            <a:r>
              <a:rPr lang="zh-CN" altLang="en-US"/>
              <a:t>处的切平面的法向量为</a:t>
            </a:r>
            <a:r>
              <a:rPr lang="en-US" altLang="zh-CN"/>
              <a:t>:</a:t>
            </a:r>
          </a:p>
        </p:txBody>
      </p:sp>
      <p:graphicFrame>
        <p:nvGraphicFramePr>
          <p:cNvPr id="356353" name="Object 1"/>
          <p:cNvGraphicFramePr>
            <a:graphicFrameLocks noChangeAspect="1"/>
          </p:cNvGraphicFramePr>
          <p:nvPr/>
        </p:nvGraphicFramePr>
        <p:xfrm>
          <a:off x="990600" y="4419600"/>
          <a:ext cx="7391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5" imgW="3047760" imgH="241200" progId="Equation.3">
                  <p:embed/>
                </p:oleObj>
              </mc:Choice>
              <mc:Fallback>
                <p:oleObj name="Equation" r:id="rId5" imgW="3047760" imgH="24120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7391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457200" y="5257800"/>
            <a:ext cx="3322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法线方程为：</a:t>
            </a:r>
          </a:p>
        </p:txBody>
      </p:sp>
      <p:graphicFrame>
        <p:nvGraphicFramePr>
          <p:cNvPr id="356354" name="Object 2"/>
          <p:cNvGraphicFramePr>
            <a:graphicFrameLocks noChangeAspect="1"/>
          </p:cNvGraphicFramePr>
          <p:nvPr/>
        </p:nvGraphicFramePr>
        <p:xfrm>
          <a:off x="2743200" y="5105400"/>
          <a:ext cx="463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7" imgW="4635360" imgH="965160" progId="Equation.3">
                  <p:embed/>
                </p:oleObj>
              </mc:Choice>
              <mc:Fallback>
                <p:oleObj name="公式" r:id="rId7" imgW="4635360" imgH="9651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46355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1892300" y="1911350"/>
          <a:ext cx="347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公式" r:id="rId9" imgW="3479760" imgH="393480" progId="Equation.3">
                  <p:embed/>
                </p:oleObj>
              </mc:Choice>
              <mc:Fallback>
                <p:oleObj name="公式" r:id="rId9" imgW="3479760" imgH="3934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911350"/>
                        <a:ext cx="34798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1143000" y="17526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</a:p>
        </p:txBody>
      </p:sp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1524000" y="3124200"/>
          <a:ext cx="50292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11" imgW="2197080" imgH="291960" progId="Equation.3">
                  <p:embed/>
                </p:oleObj>
              </mc:Choice>
              <mc:Fallback>
                <p:oleObj name="Equation" r:id="rId11" imgW="21970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50292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3" name="Text Box 13"/>
          <p:cNvSpPr txBox="1">
            <a:spLocks noChangeArrowheads="1"/>
          </p:cNvSpPr>
          <p:nvPr/>
        </p:nvSpPr>
        <p:spPr bwMode="auto">
          <a:xfrm>
            <a:off x="669925" y="37782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所以切平面的方程为：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4" grpId="0" autoUpdateAnimBg="0"/>
      <p:bldP spid="332806" grpId="0" autoUpdateAnimBg="0"/>
      <p:bldP spid="332808" grpId="0" autoUpdateAnimBg="0"/>
      <p:bldP spid="332811" grpId="0" autoUpdateAnimBg="0"/>
      <p:bldP spid="3328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7" name="Object 3"/>
          <p:cNvGraphicFramePr>
            <a:graphicFrameLocks noChangeAspect="1"/>
          </p:cNvGraphicFramePr>
          <p:nvPr/>
        </p:nvGraphicFramePr>
        <p:xfrm>
          <a:off x="838200" y="2819400"/>
          <a:ext cx="3213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公式" r:id="rId3" imgW="3213000" imgH="1002960" progId="Equation.3">
                  <p:embed/>
                </p:oleObj>
              </mc:Choice>
              <mc:Fallback>
                <p:oleObj name="公式" r:id="rId3" imgW="3213000" imgH="10029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321310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8" name="Object 4"/>
          <p:cNvGraphicFramePr>
            <a:graphicFrameLocks noChangeAspect="1"/>
          </p:cNvGraphicFramePr>
          <p:nvPr/>
        </p:nvGraphicFramePr>
        <p:xfrm>
          <a:off x="4267200" y="2819400"/>
          <a:ext cx="325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5" imgW="3251160" imgH="1041120" progId="Equation.3">
                  <p:embed/>
                </p:oleObj>
              </mc:Choice>
              <mc:Fallback>
                <p:oleObj name="公式" r:id="rId5" imgW="3251160" imgH="104112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19400"/>
                        <a:ext cx="3251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762000" y="3733800"/>
          <a:ext cx="3429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1460160" imgH="507960" progId="Equation.3">
                  <p:embed/>
                </p:oleObj>
              </mc:Choice>
              <mc:Fallback>
                <p:oleObj name="Equation" r:id="rId7" imgW="1460160" imgH="5079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34290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4" name="Text Box 10"/>
          <p:cNvSpPr txBox="1">
            <a:spLocks noChangeArrowheads="1"/>
          </p:cNvSpPr>
          <p:nvPr/>
        </p:nvSpPr>
        <p:spPr bwMode="auto">
          <a:xfrm>
            <a:off x="4800600" y="41148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533400" y="1219200"/>
            <a:ext cx="78644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若用</a:t>
            </a:r>
            <a:r>
              <a:rPr lang="zh-CN" altLang="en-US" i="1">
                <a:sym typeface="Symbol" pitchFamily="18" charset="2"/>
              </a:rPr>
              <a:t>、、</a:t>
            </a:r>
            <a:r>
              <a:rPr lang="zh-CN" altLang="en-US">
                <a:sym typeface="Symbol" pitchFamily="18" charset="2"/>
              </a:rPr>
              <a:t> 表示曲面的法向量的方向角，</a:t>
            </a:r>
            <a:r>
              <a:rPr lang="zh-CN" altLang="en-US">
                <a:solidFill>
                  <a:srgbClr val="00FFFF"/>
                </a:solidFill>
                <a:sym typeface="Symbol" pitchFamily="18" charset="2"/>
              </a:rPr>
              <a:t>并假定法向量的方向是向上的</a:t>
            </a:r>
            <a:r>
              <a:rPr lang="zh-CN" altLang="en-US">
                <a:sym typeface="Symbol" pitchFamily="18" charset="2"/>
              </a:rPr>
              <a:t>，即它与</a:t>
            </a:r>
            <a:r>
              <a:rPr lang="en-US" altLang="zh-CN" i="1">
                <a:sym typeface="Symbol" pitchFamily="18" charset="2"/>
              </a:rPr>
              <a:t>z  </a:t>
            </a:r>
            <a:r>
              <a:rPr lang="zh-CN" altLang="en-US">
                <a:sym typeface="Symbol" pitchFamily="18" charset="2"/>
              </a:rPr>
              <a:t>轴正向的夹角为锐角，则法向量的方向余弦为</a:t>
            </a:r>
            <a:endParaRPr lang="zh-CN" altLang="en-US"/>
          </a:p>
        </p:txBody>
      </p:sp>
      <p:graphicFrame>
        <p:nvGraphicFramePr>
          <p:cNvPr id="17413" name="Object 12"/>
          <p:cNvGraphicFramePr>
            <a:graphicFrameLocks noChangeAspect="1"/>
          </p:cNvGraphicFramePr>
          <p:nvPr/>
        </p:nvGraphicFramePr>
        <p:xfrm>
          <a:off x="2819400" y="304800"/>
          <a:ext cx="2819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9" imgW="1130040" imgH="291960" progId="Equation.3">
                  <p:embed/>
                </p:oleObj>
              </mc:Choice>
              <mc:Fallback>
                <p:oleObj name="Equation" r:id="rId9" imgW="113004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"/>
                        <a:ext cx="28194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7" name="Object 13"/>
          <p:cNvGraphicFramePr>
            <a:graphicFrameLocks noChangeAspect="1"/>
          </p:cNvGraphicFramePr>
          <p:nvPr/>
        </p:nvGraphicFramePr>
        <p:xfrm>
          <a:off x="457200" y="5105400"/>
          <a:ext cx="3429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1447560" imgH="203040" progId="Equation.3">
                  <p:embed/>
                </p:oleObj>
              </mc:Choice>
              <mc:Fallback>
                <p:oleObj name="Equation" r:id="rId11" imgW="14475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3429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Line 14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3839" name="Object 15"/>
          <p:cNvGraphicFramePr>
            <a:graphicFrameLocks noChangeAspect="1"/>
          </p:cNvGraphicFramePr>
          <p:nvPr/>
        </p:nvGraphicFramePr>
        <p:xfrm>
          <a:off x="2124075" y="5638800"/>
          <a:ext cx="649763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2869920" imgH="507960" progId="Equation.3">
                  <p:embed/>
                </p:oleObj>
              </mc:Choice>
              <mc:Fallback>
                <p:oleObj name="Equation" r:id="rId13" imgW="2869920" imgH="507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638800"/>
                        <a:ext cx="6497638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4" grpId="0" autoUpdateAnimBg="0"/>
      <p:bldP spid="33383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1077913" cy="53498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468313" y="333375"/>
          <a:ext cx="77057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3" imgW="3441600" imgH="482400" progId="Equation.3">
                  <p:embed/>
                </p:oleObj>
              </mc:Choice>
              <mc:Fallback>
                <p:oleObj name="Equation" r:id="rId3" imgW="3441600" imgH="4824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3375"/>
                        <a:ext cx="770572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1981200" y="1676400"/>
          <a:ext cx="36258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5" imgW="1511280" imgH="228600" progId="Equation.3">
                  <p:embed/>
                </p:oleObj>
              </mc:Choice>
              <mc:Fallback>
                <p:oleObj name="Equation" r:id="rId5" imgW="1511280" imgH="2286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362585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990600" y="2362200"/>
          <a:ext cx="480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7" imgW="2070000" imgH="241200" progId="Equation.3">
                  <p:embed/>
                </p:oleObj>
              </mc:Choice>
              <mc:Fallback>
                <p:oleObj name="Equation" r:id="rId7" imgW="2070000" imgH="2412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4800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3" name="Object 7"/>
          <p:cNvGraphicFramePr>
            <a:graphicFrameLocks noChangeAspect="1"/>
          </p:cNvGraphicFramePr>
          <p:nvPr/>
        </p:nvGraphicFramePr>
        <p:xfrm>
          <a:off x="1981200" y="3581400"/>
          <a:ext cx="4724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9" imgW="1968480" imgH="203040" progId="Equation.3">
                  <p:embed/>
                </p:oleObj>
              </mc:Choice>
              <mc:Fallback>
                <p:oleObj name="Equation" r:id="rId9" imgW="1968480" imgH="20304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47244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3200400" y="4191000"/>
          <a:ext cx="30607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11" imgW="1409400" imgH="406080" progId="Equation.3">
                  <p:embed/>
                </p:oleObj>
              </mc:Choice>
              <mc:Fallback>
                <p:oleObj name="Equation" r:id="rId11" imgW="1409400" imgH="4060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30607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533400" y="1676400"/>
            <a:ext cx="202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解法一：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533400" y="5181600"/>
            <a:ext cx="202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解法二：</a:t>
            </a:r>
          </a:p>
        </p:txBody>
      </p:sp>
      <p:graphicFrame>
        <p:nvGraphicFramePr>
          <p:cNvPr id="336909" name="Object 13"/>
          <p:cNvGraphicFramePr>
            <a:graphicFrameLocks noChangeAspect="1"/>
          </p:cNvGraphicFramePr>
          <p:nvPr/>
        </p:nvGraphicFramePr>
        <p:xfrm>
          <a:off x="1905000" y="5257800"/>
          <a:ext cx="4470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13" imgW="1981080" imgH="228600" progId="Equation.3">
                  <p:embed/>
                </p:oleObj>
              </mc:Choice>
              <mc:Fallback>
                <p:oleObj name="Equation" r:id="rId13" imgW="1981080" imgH="2286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4470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0" name="Text Box 14"/>
          <p:cNvSpPr txBox="1">
            <a:spLocks noChangeArrowheads="1"/>
          </p:cNvSpPr>
          <p:nvPr/>
        </p:nvSpPr>
        <p:spPr bwMode="auto">
          <a:xfrm>
            <a:off x="746125" y="294005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故切平面方程为：</a:t>
            </a:r>
          </a:p>
        </p:txBody>
      </p:sp>
      <p:sp>
        <p:nvSpPr>
          <p:cNvPr id="336911" name="Text Box 15"/>
          <p:cNvSpPr txBox="1">
            <a:spLocks noChangeArrowheads="1"/>
          </p:cNvSpPr>
          <p:nvPr/>
        </p:nvSpPr>
        <p:spPr bwMode="auto">
          <a:xfrm>
            <a:off x="914400" y="43434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法线方程为：</a:t>
            </a:r>
          </a:p>
        </p:txBody>
      </p:sp>
      <p:graphicFrame>
        <p:nvGraphicFramePr>
          <p:cNvPr id="336912" name="Object 16"/>
          <p:cNvGraphicFramePr>
            <a:graphicFrameLocks noChangeAspect="1"/>
          </p:cNvGraphicFramePr>
          <p:nvPr/>
        </p:nvGraphicFramePr>
        <p:xfrm>
          <a:off x="989013" y="5943600"/>
          <a:ext cx="48021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15" imgW="2070000" imgH="241200" progId="Equation.3">
                  <p:embed/>
                </p:oleObj>
              </mc:Choice>
              <mc:Fallback>
                <p:oleObj name="Equation" r:id="rId15" imgW="2070000" imgH="2412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5943600"/>
                        <a:ext cx="4802187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13" name="Text Box 17"/>
          <p:cNvSpPr txBox="1">
            <a:spLocks noChangeArrowheads="1"/>
          </p:cNvSpPr>
          <p:nvPr/>
        </p:nvSpPr>
        <p:spPr bwMode="auto">
          <a:xfrm>
            <a:off x="6172200" y="59436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余同</a:t>
            </a:r>
            <a:r>
              <a:rPr lang="en-US" altLang="zh-CN"/>
              <a:t>.</a:t>
            </a:r>
          </a:p>
        </p:txBody>
      </p:sp>
      <p:graphicFrame>
        <p:nvGraphicFramePr>
          <p:cNvPr id="336914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5867400" y="2205038"/>
          <a:ext cx="30257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公式" r:id="rId17" imgW="1193760" imgH="279360" progId="Equation.3">
                  <p:embed/>
                </p:oleObj>
              </mc:Choice>
              <mc:Fallback>
                <p:oleObj name="公式" r:id="rId17" imgW="119376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05038"/>
                        <a:ext cx="30257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6" grpId="0" autoUpdateAnimBg="0"/>
      <p:bldP spid="336908" grpId="0" autoUpdateAnimBg="0"/>
      <p:bldP spid="336910" grpId="0" autoUpdateAnimBg="0"/>
      <p:bldP spid="336911" grpId="0" autoUpdateAnimBg="0"/>
      <p:bldP spid="3369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6096000" cy="579437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一、空间曲线的切线与法平面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533400" y="1143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99FF"/>
                </a:solidFill>
              </a:rPr>
              <a:t>(1) </a:t>
            </a:r>
            <a:r>
              <a:rPr lang="zh-CN" altLang="en-US">
                <a:solidFill>
                  <a:srgbClr val="FF99FF"/>
                </a:solidFill>
              </a:rPr>
              <a:t>参数方程的情形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533400" y="18288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设空间曲线 </a:t>
            </a:r>
            <a:r>
              <a:rPr lang="zh-CN" altLang="en-US">
                <a:sym typeface="Symbol" pitchFamily="18" charset="2"/>
              </a:rPr>
              <a:t>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的参数方程表示为</a:t>
            </a:r>
            <a:endParaRPr lang="zh-CN" altLang="en-US" i="1"/>
          </a:p>
        </p:txBody>
      </p:sp>
      <p:graphicFrame>
        <p:nvGraphicFramePr>
          <p:cNvPr id="307208" name="Object 8"/>
          <p:cNvGraphicFramePr>
            <a:graphicFrameLocks noChangeAspect="1"/>
          </p:cNvGraphicFramePr>
          <p:nvPr/>
        </p:nvGraphicFramePr>
        <p:xfrm>
          <a:off x="5805488" y="1255713"/>
          <a:ext cx="3095625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公式" r:id="rId3" imgW="1358640" imgH="698400" progId="Equation.3">
                  <p:embed/>
                </p:oleObj>
              </mc:Choice>
              <mc:Fallback>
                <p:oleObj name="公式" r:id="rId3" imgW="1358640" imgH="69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1255713"/>
                        <a:ext cx="3095625" cy="158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484813" y="3357563"/>
            <a:ext cx="2665412" cy="2265362"/>
            <a:chOff x="942" y="2352"/>
            <a:chExt cx="2034" cy="1728"/>
          </a:xfrm>
        </p:grpSpPr>
        <p:grpSp>
          <p:nvGrpSpPr>
            <p:cNvPr id="1046" name="Group 10"/>
            <p:cNvGrpSpPr>
              <a:grpSpLocks/>
            </p:cNvGrpSpPr>
            <p:nvPr/>
          </p:nvGrpSpPr>
          <p:grpSpPr bwMode="auto">
            <a:xfrm>
              <a:off x="1152" y="2352"/>
              <a:ext cx="1824" cy="1728"/>
              <a:chOff x="1152" y="2352"/>
              <a:chExt cx="1824" cy="1728"/>
            </a:xfrm>
          </p:grpSpPr>
          <p:sp>
            <p:nvSpPr>
              <p:cNvPr id="1047" name="Line 11"/>
              <p:cNvSpPr>
                <a:spLocks noChangeShapeType="1"/>
              </p:cNvSpPr>
              <p:nvPr/>
            </p:nvSpPr>
            <p:spPr bwMode="auto">
              <a:xfrm flipV="1">
                <a:off x="1632" y="2352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Line 12"/>
              <p:cNvSpPr>
                <a:spLocks noChangeShapeType="1"/>
              </p:cNvSpPr>
              <p:nvPr/>
            </p:nvSpPr>
            <p:spPr bwMode="auto">
              <a:xfrm>
                <a:off x="1632" y="360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Line 13"/>
              <p:cNvSpPr>
                <a:spLocks noChangeShapeType="1"/>
              </p:cNvSpPr>
              <p:nvPr/>
            </p:nvSpPr>
            <p:spPr bwMode="auto">
              <a:xfrm flipH="1">
                <a:off x="1152" y="36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3" name="Object 14"/>
            <p:cNvGraphicFramePr>
              <a:graphicFrameLocks noChangeAspect="1"/>
            </p:cNvGraphicFramePr>
            <p:nvPr/>
          </p:nvGraphicFramePr>
          <p:xfrm>
            <a:off x="1632" y="3648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公式" r:id="rId5" imgW="228600" imgH="241200" progId="Equation.3">
                    <p:embed/>
                  </p:oleObj>
                </mc:Choice>
                <mc:Fallback>
                  <p:oleObj name="公式" r:id="rId5" imgW="228600" imgH="241200" progId="Equation.3">
                    <p:embed/>
                    <p:pic>
                      <p:nvPicPr>
                        <p:cNvPr id="0" name="Object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648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15"/>
            <p:cNvGraphicFramePr>
              <a:graphicFrameLocks noChangeAspect="1"/>
            </p:cNvGraphicFramePr>
            <p:nvPr/>
          </p:nvGraphicFramePr>
          <p:xfrm>
            <a:off x="1388" y="2352"/>
            <a:ext cx="1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公式" r:id="rId7" imgW="215640" imgH="228600" progId="Equation.3">
                    <p:embed/>
                  </p:oleObj>
                </mc:Choice>
                <mc:Fallback>
                  <p:oleObj name="公式" r:id="rId7" imgW="215640" imgH="22860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2352"/>
                          <a:ext cx="196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16"/>
            <p:cNvGraphicFramePr>
              <a:graphicFrameLocks noChangeAspect="1"/>
            </p:cNvGraphicFramePr>
            <p:nvPr/>
          </p:nvGraphicFramePr>
          <p:xfrm>
            <a:off x="2736" y="3648"/>
            <a:ext cx="2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公式" r:id="rId9" imgW="253800" imgH="317160" progId="Equation.3">
                    <p:embed/>
                  </p:oleObj>
                </mc:Choice>
                <mc:Fallback>
                  <p:oleObj name="公式" r:id="rId9" imgW="253800" imgH="317160" progId="Equation.3">
                    <p:embed/>
                    <p:pic>
                      <p:nvPicPr>
                        <p:cNvPr id="0" name="Object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48"/>
                          <a:ext cx="2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Object 17"/>
            <p:cNvGraphicFramePr>
              <a:graphicFrameLocks noChangeAspect="1"/>
            </p:cNvGraphicFramePr>
            <p:nvPr/>
          </p:nvGraphicFramePr>
          <p:xfrm>
            <a:off x="942" y="3840"/>
            <a:ext cx="21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公式" r:id="rId11" imgW="228600" imgH="241200" progId="Equation.3">
                    <p:embed/>
                  </p:oleObj>
                </mc:Choice>
                <mc:Fallback>
                  <p:oleObj name="公式" r:id="rId11" imgW="228600" imgH="241200" progId="Equation.3">
                    <p:embed/>
                    <p:pic>
                      <p:nvPicPr>
                        <p:cNvPr id="0" name="Object 1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840"/>
                          <a:ext cx="21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18" name="Arc 18"/>
          <p:cNvSpPr>
            <a:spLocks/>
          </p:cNvSpPr>
          <p:nvPr/>
        </p:nvSpPr>
        <p:spPr bwMode="auto">
          <a:xfrm rot="21002579" flipV="1">
            <a:off x="6400800" y="3581400"/>
            <a:ext cx="1133475" cy="1133475"/>
          </a:xfrm>
          <a:custGeom>
            <a:avLst/>
            <a:gdLst>
              <a:gd name="T0" fmla="*/ 0 w 21600"/>
              <a:gd name="T1" fmla="*/ 0 h 21600"/>
              <a:gd name="T2" fmla="*/ 59479892 w 21600"/>
              <a:gd name="T3" fmla="*/ 59479892 h 21600"/>
              <a:gd name="T4" fmla="*/ 0 w 21600"/>
              <a:gd name="T5" fmla="*/ 5947989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533400" y="25146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式中的三个函数均可导</a:t>
            </a:r>
            <a:r>
              <a:rPr lang="en-US" altLang="zh-CN"/>
              <a:t>.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02438" y="4633913"/>
            <a:ext cx="485775" cy="315912"/>
            <a:chOff x="4608" y="1728"/>
            <a:chExt cx="306" cy="199"/>
          </a:xfrm>
        </p:grpSpPr>
        <p:graphicFrame>
          <p:nvGraphicFramePr>
            <p:cNvPr id="1031" name="Object 21"/>
            <p:cNvGraphicFramePr>
              <a:graphicFrameLocks noChangeAspect="1"/>
            </p:cNvGraphicFramePr>
            <p:nvPr/>
          </p:nvGraphicFramePr>
          <p:xfrm>
            <a:off x="4704" y="1776"/>
            <a:ext cx="21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公式" r:id="rId13" imgW="406080" imgH="291960" progId="Equation.3">
                    <p:embed/>
                  </p:oleObj>
                </mc:Choice>
                <mc:Fallback>
                  <p:oleObj name="公式" r:id="rId13" imgW="406080" imgH="291960" progId="Equation.3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76"/>
                          <a:ext cx="210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22"/>
            <p:cNvGraphicFramePr>
              <a:graphicFrameLocks noChangeAspect="1"/>
            </p:cNvGraphicFramePr>
            <p:nvPr/>
          </p:nvGraphicFramePr>
          <p:xfrm>
            <a:off x="4608" y="1728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name="公式" r:id="rId15" imgW="190440" imgH="203040" progId="Equation.3">
                    <p:embed/>
                  </p:oleObj>
                </mc:Choice>
                <mc:Fallback>
                  <p:oleObj name="公式" r:id="rId15" imgW="190440" imgH="203040" progId="Equation.3">
                    <p:embed/>
                    <p:pic>
                      <p:nvPicPr>
                        <p:cNvPr id="0" name="Object 2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28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23" name="Object 23"/>
          <p:cNvGraphicFramePr>
            <a:graphicFrameLocks noChangeAspect="1"/>
          </p:cNvGraphicFramePr>
          <p:nvPr/>
        </p:nvGraphicFramePr>
        <p:xfrm>
          <a:off x="533400" y="4495800"/>
          <a:ext cx="43910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7" imgW="1892160" imgH="482400" progId="Equation.3">
                  <p:embed/>
                </p:oleObj>
              </mc:Choice>
              <mc:Fallback>
                <p:oleObj name="Equation" r:id="rId17" imgW="1892160" imgH="4824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4391025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4" name="Object 24"/>
          <p:cNvGraphicFramePr>
            <a:graphicFrameLocks noChangeAspect="1"/>
          </p:cNvGraphicFramePr>
          <p:nvPr/>
        </p:nvGraphicFramePr>
        <p:xfrm>
          <a:off x="609600" y="3200400"/>
          <a:ext cx="39274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9" imgW="1625400" imgH="482400" progId="Equation.3">
                  <p:embed/>
                </p:oleObj>
              </mc:Choice>
              <mc:Fallback>
                <p:oleObj name="Equation" r:id="rId19" imgW="1625400" imgH="4824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3927475" cy="1169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392988" y="3587750"/>
            <a:ext cx="609600" cy="261938"/>
            <a:chOff x="4560" y="2064"/>
            <a:chExt cx="384" cy="165"/>
          </a:xfrm>
        </p:grpSpPr>
        <p:graphicFrame>
          <p:nvGraphicFramePr>
            <p:cNvPr id="1029" name="Object 26"/>
            <p:cNvGraphicFramePr>
              <a:graphicFrameLocks noChangeAspect="1"/>
            </p:cNvGraphicFramePr>
            <p:nvPr/>
          </p:nvGraphicFramePr>
          <p:xfrm>
            <a:off x="4560" y="2143"/>
            <a:ext cx="74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公式" r:id="rId21" imgW="190440" imgH="203040" progId="Equation.3">
                    <p:embed/>
                  </p:oleObj>
                </mc:Choice>
                <mc:Fallback>
                  <p:oleObj name="公式" r:id="rId21" imgW="190440" imgH="203040" progId="Equation.3">
                    <p:embed/>
                    <p:pic>
                      <p:nvPicPr>
                        <p:cNvPr id="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43"/>
                          <a:ext cx="74" cy="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27"/>
            <p:cNvGraphicFramePr>
              <a:graphicFrameLocks noChangeAspect="1"/>
            </p:cNvGraphicFramePr>
            <p:nvPr/>
          </p:nvGraphicFramePr>
          <p:xfrm>
            <a:off x="4687" y="2064"/>
            <a:ext cx="25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公式" r:id="rId22" imgW="495000" imgH="317160" progId="Equation.3">
                    <p:embed/>
                  </p:oleObj>
                </mc:Choice>
                <mc:Fallback>
                  <p:oleObj name="公式" r:id="rId22" imgW="495000" imgH="317160" progId="Equation.3">
                    <p:embed/>
                    <p:pic>
                      <p:nvPicPr>
                        <p:cNvPr id="0" name="Object 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064"/>
                          <a:ext cx="257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28" name="Rectangle 28"/>
          <p:cNvSpPr>
            <a:spLocks noChangeArrowheads="1"/>
          </p:cNvSpPr>
          <p:nvPr/>
        </p:nvSpPr>
        <p:spPr bwMode="auto">
          <a:xfrm>
            <a:off x="762000" y="586740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割线 </a:t>
            </a:r>
            <a:r>
              <a:rPr lang="en-US" altLang="zh-CN" i="1"/>
              <a:t>M M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'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/>
              <a:t>趋近于极限位置</a:t>
            </a:r>
            <a:r>
              <a:rPr lang="en-US" altLang="zh-CN"/>
              <a:t>—— </a:t>
            </a:r>
            <a:r>
              <a:rPr lang="zh-CN" altLang="en-US"/>
              <a:t>切线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utoUpdateAnimBg="0"/>
      <p:bldP spid="307207" grpId="0" autoUpdateAnimBg="0"/>
      <p:bldP spid="307218" grpId="0" animBg="1"/>
      <p:bldP spid="307219" grpId="0" autoUpdateAnimBg="0"/>
      <p:bldP spid="3072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228600"/>
            <a:ext cx="16002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304800" y="1066800"/>
            <a:ext cx="845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/>
              <a:t>1. </a:t>
            </a:r>
            <a:r>
              <a:rPr lang="zh-CN" altLang="en-US"/>
              <a:t>空间曲线的切线与法平面（</a:t>
            </a:r>
            <a:r>
              <a:rPr lang="zh-CN" altLang="en-US">
                <a:solidFill>
                  <a:schemeClr val="tx2"/>
                </a:solidFill>
              </a:rPr>
              <a:t>向量都在点</a:t>
            </a:r>
            <a:r>
              <a:rPr lang="en-US" altLang="zh-CN" i="1">
                <a:solidFill>
                  <a:schemeClr val="tx2"/>
                </a:solidFill>
              </a:rPr>
              <a:t>M </a:t>
            </a:r>
            <a:r>
              <a:rPr lang="zh-CN" altLang="en-US">
                <a:solidFill>
                  <a:schemeClr val="tx2"/>
                </a:solidFill>
              </a:rPr>
              <a:t>上取值</a:t>
            </a:r>
            <a:r>
              <a:rPr lang="zh-CN" altLang="en-US"/>
              <a:t>）</a:t>
            </a:r>
          </a:p>
        </p:txBody>
      </p:sp>
      <p:graphicFrame>
        <p:nvGraphicFramePr>
          <p:cNvPr id="357376" name="Object 0"/>
          <p:cNvGraphicFramePr>
            <a:graphicFrameLocks noChangeAspect="1"/>
          </p:cNvGraphicFramePr>
          <p:nvPr/>
        </p:nvGraphicFramePr>
        <p:xfrm>
          <a:off x="547688" y="1947863"/>
          <a:ext cx="309562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公式" r:id="rId3" imgW="1358640" imgH="698400" progId="Equation.3">
                  <p:embed/>
                </p:oleObj>
              </mc:Choice>
              <mc:Fallback>
                <p:oleObj name="公式" r:id="rId3" imgW="1358640" imgH="698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947863"/>
                        <a:ext cx="3095625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4" name="AutoShape 10"/>
          <p:cNvSpPr>
            <a:spLocks noChangeArrowheads="1"/>
          </p:cNvSpPr>
          <p:nvPr/>
        </p:nvSpPr>
        <p:spPr bwMode="auto">
          <a:xfrm>
            <a:off x="3886200" y="2590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5562600" y="22098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切向量</a:t>
            </a:r>
          </a:p>
        </p:txBody>
      </p:sp>
      <p:graphicFrame>
        <p:nvGraphicFramePr>
          <p:cNvPr id="357377" name="Object 1"/>
          <p:cNvGraphicFramePr>
            <a:graphicFrameLocks noChangeAspect="1"/>
          </p:cNvGraphicFramePr>
          <p:nvPr/>
        </p:nvGraphicFramePr>
        <p:xfrm>
          <a:off x="5029200" y="2743200"/>
          <a:ext cx="3429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5" imgW="1460160" imgH="241200" progId="Equation.3">
                  <p:embed/>
                </p:oleObj>
              </mc:Choice>
              <mc:Fallback>
                <p:oleObj name="Equation" r:id="rId5" imgW="146016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4290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78" name="Object 2"/>
          <p:cNvGraphicFramePr>
            <a:graphicFrameLocks noChangeAspect="1"/>
          </p:cNvGraphicFramePr>
          <p:nvPr/>
        </p:nvGraphicFramePr>
        <p:xfrm>
          <a:off x="549275" y="3748088"/>
          <a:ext cx="35798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公式" r:id="rId7" imgW="1422360" imgH="469800" progId="Equation.3">
                  <p:embed/>
                </p:oleObj>
              </mc:Choice>
              <mc:Fallback>
                <p:oleObj name="公式" r:id="rId7" imgW="1422360" imgH="4698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748088"/>
                        <a:ext cx="3579813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58" name="AutoShape 14"/>
          <p:cNvSpPr>
            <a:spLocks noChangeArrowheads="1"/>
          </p:cNvSpPr>
          <p:nvPr/>
        </p:nvSpPr>
        <p:spPr bwMode="auto">
          <a:xfrm>
            <a:off x="4267200" y="41910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59" name="Text Box 15"/>
          <p:cNvSpPr txBox="1">
            <a:spLocks noChangeArrowheads="1"/>
          </p:cNvSpPr>
          <p:nvPr/>
        </p:nvSpPr>
        <p:spPr bwMode="auto">
          <a:xfrm>
            <a:off x="5943600" y="37338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切向量</a:t>
            </a:r>
          </a:p>
        </p:txBody>
      </p:sp>
      <p:graphicFrame>
        <p:nvGraphicFramePr>
          <p:cNvPr id="357379" name="Object 3"/>
          <p:cNvGraphicFramePr>
            <a:graphicFrameLocks noChangeAspect="1"/>
          </p:cNvGraphicFramePr>
          <p:nvPr/>
        </p:nvGraphicFramePr>
        <p:xfrm>
          <a:off x="5638800" y="4114800"/>
          <a:ext cx="3041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9" imgW="1295280" imgH="241200" progId="Equation.3">
                  <p:embed/>
                </p:oleObj>
              </mc:Choice>
              <mc:Fallback>
                <p:oleObj name="Equation" r:id="rId9" imgW="12952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30416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457200" y="5181600"/>
          <a:ext cx="228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11" imgW="1028520" imgH="469800" progId="Equation.3">
                  <p:embed/>
                </p:oleObj>
              </mc:Choice>
              <mc:Fallback>
                <p:oleObj name="Equation" r:id="rId11" imgW="10285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22860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2" name="AutoShape 18"/>
          <p:cNvSpPr>
            <a:spLocks noChangeArrowheads="1"/>
          </p:cNvSpPr>
          <p:nvPr/>
        </p:nvSpPr>
        <p:spPr bwMode="auto">
          <a:xfrm>
            <a:off x="2971800" y="5638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63" name="Text Box 19"/>
          <p:cNvSpPr txBox="1">
            <a:spLocks noChangeArrowheads="1"/>
          </p:cNvSpPr>
          <p:nvPr/>
        </p:nvSpPr>
        <p:spPr bwMode="auto">
          <a:xfrm>
            <a:off x="41148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切向量</a:t>
            </a:r>
          </a:p>
        </p:txBody>
      </p:sp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5334000" y="4876800"/>
          <a:ext cx="298291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13" imgW="1269720" imgH="761760" progId="Equation.3">
                  <p:embed/>
                </p:oleObj>
              </mc:Choice>
              <mc:Fallback>
                <p:oleObj name="Equation" r:id="rId13" imgW="1269720" imgH="761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76800"/>
                        <a:ext cx="2982913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autoUpdateAnimBg="0"/>
      <p:bldP spid="338954" grpId="0" animBg="1"/>
      <p:bldP spid="338955" grpId="0" autoUpdateAnimBg="0"/>
      <p:bldP spid="338958" grpId="0" animBg="1"/>
      <p:bldP spid="338959" grpId="0" autoUpdateAnimBg="0"/>
      <p:bldP spid="338962" grpId="0" animBg="1"/>
      <p:bldP spid="33896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381000" y="3124200"/>
            <a:ext cx="6489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（求法向量的方向余弦时注意</a:t>
            </a:r>
            <a:r>
              <a:rPr lang="zh-CN" altLang="en-US">
                <a:solidFill>
                  <a:srgbClr val="00FFFF"/>
                </a:solidFill>
              </a:rPr>
              <a:t>符号</a:t>
            </a:r>
            <a:r>
              <a:rPr lang="zh-CN" altLang="en-US"/>
              <a:t>）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曲面的切平面与法线（向量都在点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M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上取值）</a:t>
            </a: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2224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ym typeface="Symbol" pitchFamily="18" charset="2"/>
              </a:rPr>
              <a:t>F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z </a:t>
            </a:r>
            <a:r>
              <a:rPr lang="en-US" altLang="zh-CN">
                <a:sym typeface="Symbol" pitchFamily="18" charset="2"/>
              </a:rPr>
              <a:t>) = 0</a:t>
            </a:r>
          </a:p>
        </p:txBody>
      </p:sp>
      <p:sp>
        <p:nvSpPr>
          <p:cNvPr id="339974" name="AutoShape 6"/>
          <p:cNvSpPr>
            <a:spLocks noChangeArrowheads="1"/>
          </p:cNvSpPr>
          <p:nvPr/>
        </p:nvSpPr>
        <p:spPr bwMode="auto">
          <a:xfrm>
            <a:off x="3124200" y="14478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4251325" y="13398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法向量</a:t>
            </a:r>
          </a:p>
        </p:txBody>
      </p:sp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5486400" y="1371600"/>
          <a:ext cx="2895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3" imgW="1143000" imgH="241200" progId="Equation.3">
                  <p:embed/>
                </p:oleObj>
              </mc:Choice>
              <mc:Fallback>
                <p:oleObj name="Equation" r:id="rId3" imgW="11430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8956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7" name="Object 9"/>
          <p:cNvGraphicFramePr>
            <a:graphicFrameLocks noChangeAspect="1"/>
          </p:cNvGraphicFramePr>
          <p:nvPr/>
        </p:nvGraphicFramePr>
        <p:xfrm>
          <a:off x="685800" y="2362200"/>
          <a:ext cx="1765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公式" r:id="rId5" imgW="1765080" imgH="406080" progId="Equation.3">
                  <p:embed/>
                </p:oleObj>
              </mc:Choice>
              <mc:Fallback>
                <p:oleObj name="公式" r:id="rId5" imgW="1765080" imgH="4060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17653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8" name="AutoShape 10"/>
          <p:cNvSpPr>
            <a:spLocks noChangeArrowheads="1"/>
          </p:cNvSpPr>
          <p:nvPr/>
        </p:nvSpPr>
        <p:spPr bwMode="auto">
          <a:xfrm>
            <a:off x="2743200" y="24384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3962400" y="2286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法向量</a:t>
            </a:r>
          </a:p>
        </p:txBody>
      </p:sp>
      <p:graphicFrame>
        <p:nvGraphicFramePr>
          <p:cNvPr id="339980" name="Object 12"/>
          <p:cNvGraphicFramePr>
            <a:graphicFrameLocks noChangeAspect="1"/>
          </p:cNvGraphicFramePr>
          <p:nvPr/>
        </p:nvGraphicFramePr>
        <p:xfrm>
          <a:off x="5197475" y="2336800"/>
          <a:ext cx="2803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7" imgW="1143000" imgH="241200" progId="Equation.3">
                  <p:embed/>
                </p:oleObj>
              </mc:Choice>
              <mc:Fallback>
                <p:oleObj name="Equation" r:id="rId7" imgW="114300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336800"/>
                        <a:ext cx="280352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571500" y="4143375"/>
          <a:ext cx="35623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9" imgW="1447560" imgH="203040" progId="Equation.3">
                  <p:embed/>
                </p:oleObj>
              </mc:Choice>
              <mc:Fallback>
                <p:oleObj name="公式" r:id="rId9" imgW="1447560" imgH="203040" progId="Equation.3">
                  <p:embed/>
                  <p:pic>
                    <p:nvPicPr>
                      <p:cNvPr id="0" name="Picture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143375"/>
                        <a:ext cx="35623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4071938" y="3852863"/>
          <a:ext cx="4400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公式" r:id="rId11" imgW="1866600" imgH="507960" progId="Equation.3">
                  <p:embed/>
                </p:oleObj>
              </mc:Choice>
              <mc:Fallback>
                <p:oleObj name="公式" r:id="rId11" imgW="1866600" imgH="507960" progId="Equation.3">
                  <p:embed/>
                  <p:pic>
                    <p:nvPicPr>
                      <p:cNvPr id="0" name="Picture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852863"/>
                        <a:ext cx="440055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2" grpId="0" autoUpdateAnimBg="0"/>
      <p:bldP spid="339973" grpId="0" autoUpdateAnimBg="0"/>
      <p:bldP spid="339974" grpId="0" animBg="1"/>
      <p:bldP spid="339975" grpId="0" autoUpdateAnimBg="0"/>
      <p:bldP spid="339978" grpId="0" animBg="1"/>
      <p:bldP spid="33997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2286000" cy="609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685800" y="2147888"/>
            <a:ext cx="1077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337926" name="Object 6"/>
          <p:cNvGraphicFramePr>
            <a:graphicFrameLocks noChangeAspect="1"/>
          </p:cNvGraphicFramePr>
          <p:nvPr/>
        </p:nvGraphicFramePr>
        <p:xfrm>
          <a:off x="1843088" y="2209800"/>
          <a:ext cx="42370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3" imgW="1790640" imgH="228600" progId="Equation.3">
                  <p:embed/>
                </p:oleObj>
              </mc:Choice>
              <mc:Fallback>
                <p:oleObj name="Equation" r:id="rId3" imgW="1790640" imgH="2286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2209800"/>
                        <a:ext cx="4237037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7" name="Object 7"/>
          <p:cNvGraphicFramePr>
            <a:graphicFrameLocks noChangeAspect="1"/>
          </p:cNvGraphicFramePr>
          <p:nvPr/>
        </p:nvGraphicFramePr>
        <p:xfrm>
          <a:off x="1600200" y="2884488"/>
          <a:ext cx="31242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5" imgW="1346040" imgH="304560" progId="Equation.3">
                  <p:embed/>
                </p:oleObj>
              </mc:Choice>
              <mc:Fallback>
                <p:oleObj name="Equation" r:id="rId5" imgW="1346040" imgH="3045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84488"/>
                        <a:ext cx="312420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1" name="Rectangle 11"/>
          <p:cNvSpPr>
            <a:spLocks noChangeArrowheads="1"/>
          </p:cNvSpPr>
          <p:nvPr/>
        </p:nvSpPr>
        <p:spPr bwMode="auto">
          <a:xfrm>
            <a:off x="688975" y="42672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切平面方程</a:t>
            </a:r>
          </a:p>
        </p:txBody>
      </p:sp>
      <p:sp>
        <p:nvSpPr>
          <p:cNvPr id="337932" name="Rectangle 12"/>
          <p:cNvSpPr>
            <a:spLocks noChangeArrowheads="1"/>
          </p:cNvSpPr>
          <p:nvPr/>
        </p:nvSpPr>
        <p:spPr bwMode="auto">
          <a:xfrm>
            <a:off x="838200" y="5638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法线方程</a:t>
            </a:r>
          </a:p>
        </p:txBody>
      </p:sp>
      <p:graphicFrame>
        <p:nvGraphicFramePr>
          <p:cNvPr id="337933" name="Object 13"/>
          <p:cNvGraphicFramePr>
            <a:graphicFrameLocks noChangeAspect="1"/>
          </p:cNvGraphicFramePr>
          <p:nvPr/>
        </p:nvGraphicFramePr>
        <p:xfrm>
          <a:off x="2895600" y="4408488"/>
          <a:ext cx="4940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公式" r:id="rId7" imgW="4940280" imgH="393480" progId="Equation.3">
                  <p:embed/>
                </p:oleObj>
              </mc:Choice>
              <mc:Fallback>
                <p:oleObj name="公式" r:id="rId7" imgW="4940280" imgH="3934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08488"/>
                        <a:ext cx="49403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4" name="Object 14"/>
          <p:cNvGraphicFramePr>
            <a:graphicFrameLocks noChangeAspect="1"/>
          </p:cNvGraphicFramePr>
          <p:nvPr/>
        </p:nvGraphicFramePr>
        <p:xfrm>
          <a:off x="2555875" y="4921250"/>
          <a:ext cx="28797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公式" r:id="rId9" imgW="1193760" imgH="203040" progId="Equation.3">
                  <p:embed/>
                </p:oleObj>
              </mc:Choice>
              <mc:Fallback>
                <p:oleObj name="公式" r:id="rId9" imgW="1193760" imgH="20304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21250"/>
                        <a:ext cx="287972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5" name="Object 15"/>
          <p:cNvGraphicFramePr>
            <a:graphicFrameLocks noChangeAspect="1"/>
          </p:cNvGraphicFramePr>
          <p:nvPr/>
        </p:nvGraphicFramePr>
        <p:xfrm>
          <a:off x="2984500" y="5537200"/>
          <a:ext cx="308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公式" r:id="rId11" imgW="3085920" imgH="838080" progId="Equation.3">
                  <p:embed/>
                </p:oleObj>
              </mc:Choice>
              <mc:Fallback>
                <p:oleObj name="公式" r:id="rId11" imgW="3085920" imgH="83808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537200"/>
                        <a:ext cx="3086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6"/>
          <p:cNvGraphicFramePr>
            <a:graphicFrameLocks noChangeAspect="1"/>
          </p:cNvGraphicFramePr>
          <p:nvPr/>
        </p:nvGraphicFramePr>
        <p:xfrm>
          <a:off x="533400" y="1066800"/>
          <a:ext cx="8001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3" imgW="3390840" imgH="457200" progId="Equation.3">
                  <p:embed/>
                </p:oleObj>
              </mc:Choice>
              <mc:Fallback>
                <p:oleObj name="Equation" r:id="rId13" imgW="339084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80010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18"/>
          <p:cNvSpPr txBox="1">
            <a:spLocks noChangeArrowheads="1"/>
          </p:cNvSpPr>
          <p:nvPr/>
        </p:nvSpPr>
        <p:spPr bwMode="auto">
          <a:xfrm>
            <a:off x="609600" y="9906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graphicFrame>
        <p:nvGraphicFramePr>
          <p:cNvPr id="337939" name="Object 19"/>
          <p:cNvGraphicFramePr>
            <a:graphicFrameLocks noChangeAspect="1"/>
          </p:cNvGraphicFramePr>
          <p:nvPr/>
        </p:nvGraphicFramePr>
        <p:xfrm>
          <a:off x="4800600" y="2895600"/>
          <a:ext cx="3429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5" imgW="1485720" imgH="304560" progId="Equation.3">
                  <p:embed/>
                </p:oleObj>
              </mc:Choice>
              <mc:Fallback>
                <p:oleObj name="Equation" r:id="rId15" imgW="148572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3429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0" name="Object 20"/>
          <p:cNvGraphicFramePr>
            <a:graphicFrameLocks noChangeAspect="1"/>
          </p:cNvGraphicFramePr>
          <p:nvPr/>
        </p:nvGraphicFramePr>
        <p:xfrm>
          <a:off x="1905000" y="3581400"/>
          <a:ext cx="1460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7" imgW="634680" imgH="203040" progId="Equation.3">
                  <p:embed/>
                </p:oleObj>
              </mc:Choice>
              <mc:Fallback>
                <p:oleObj name="Equation" r:id="rId17" imgW="634680" imgH="203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81400"/>
                        <a:ext cx="14605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5" grpId="0" autoUpdateAnimBg="0"/>
      <p:bldP spid="337931" grpId="0" autoUpdateAnimBg="0"/>
      <p:bldP spid="33793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620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25638" name="Object 6"/>
          <p:cNvGraphicFramePr>
            <a:graphicFrameLocks noChangeAspect="1"/>
          </p:cNvGraphicFramePr>
          <p:nvPr/>
        </p:nvGraphicFramePr>
        <p:xfrm>
          <a:off x="2987675" y="3538538"/>
          <a:ext cx="2914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3" imgW="1269720" imgH="203040" progId="Equation.3">
                  <p:embed/>
                </p:oleObj>
              </mc:Choice>
              <mc:Fallback>
                <p:oleObj name="Equation" r:id="rId3" imgW="1269720" imgH="2030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538538"/>
                        <a:ext cx="2914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6" name="Rectangle 14"/>
          <p:cNvSpPr>
            <a:spLocks noChangeArrowheads="1"/>
          </p:cNvSpPr>
          <p:nvPr/>
        </p:nvSpPr>
        <p:spPr bwMode="auto">
          <a:xfrm>
            <a:off x="1306513" y="438308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切线方程</a:t>
            </a:r>
          </a:p>
        </p:txBody>
      </p:sp>
      <p:graphicFrame>
        <p:nvGraphicFramePr>
          <p:cNvPr id="325647" name="Object 15"/>
          <p:cNvGraphicFramePr>
            <a:graphicFrameLocks noChangeAspect="1"/>
          </p:cNvGraphicFramePr>
          <p:nvPr/>
        </p:nvGraphicFramePr>
        <p:xfrm>
          <a:off x="3059113" y="4292600"/>
          <a:ext cx="29606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公式" r:id="rId5" imgW="3098520" imgH="838080" progId="Equation.3">
                  <p:embed/>
                </p:oleObj>
              </mc:Choice>
              <mc:Fallback>
                <p:oleObj name="公式" r:id="rId5" imgW="3098520" imgH="83808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2600"/>
                        <a:ext cx="2960687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1001713" y="52070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法平面方程</a:t>
            </a:r>
          </a:p>
        </p:txBody>
      </p:sp>
      <p:graphicFrame>
        <p:nvGraphicFramePr>
          <p:cNvPr id="325649" name="Object 17"/>
          <p:cNvGraphicFramePr>
            <a:graphicFrameLocks noChangeAspect="1"/>
          </p:cNvGraphicFramePr>
          <p:nvPr/>
        </p:nvGraphicFramePr>
        <p:xfrm>
          <a:off x="3287713" y="5283200"/>
          <a:ext cx="3822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公式" r:id="rId7" imgW="3822480" imgH="393480" progId="Equation.3">
                  <p:embed/>
                </p:oleObj>
              </mc:Choice>
              <mc:Fallback>
                <p:oleObj name="公式" r:id="rId7" imgW="3822480" imgH="39348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283200"/>
                        <a:ext cx="38227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0" name="Object 18"/>
          <p:cNvGraphicFramePr>
            <a:graphicFrameLocks noChangeAspect="1"/>
          </p:cNvGraphicFramePr>
          <p:nvPr/>
        </p:nvGraphicFramePr>
        <p:xfrm>
          <a:off x="2678113" y="5892800"/>
          <a:ext cx="3409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9" imgW="1511280" imgH="203040" progId="Equation.3">
                  <p:embed/>
                </p:oleObj>
              </mc:Choice>
              <mc:Fallback>
                <p:oleObj name="Equation" r:id="rId9" imgW="1511280" imgH="20304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5892800"/>
                        <a:ext cx="34099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20"/>
          <p:cNvGraphicFramePr>
            <a:graphicFrameLocks noChangeAspect="1"/>
          </p:cNvGraphicFramePr>
          <p:nvPr/>
        </p:nvGraphicFramePr>
        <p:xfrm>
          <a:off x="457200" y="381000"/>
          <a:ext cx="80772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11" imgW="3454200" imgH="583920" progId="Equation.3">
                  <p:embed/>
                </p:oleObj>
              </mc:Choice>
              <mc:Fallback>
                <p:oleObj name="Equation" r:id="rId11" imgW="3454200" imgH="583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8077200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4" name="Text Box 22"/>
          <p:cNvSpPr txBox="1">
            <a:spLocks noChangeArrowheads="1"/>
          </p:cNvSpPr>
          <p:nvPr/>
        </p:nvSpPr>
        <p:spPr bwMode="auto">
          <a:xfrm>
            <a:off x="1042988" y="3500438"/>
            <a:ext cx="173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t = </a:t>
            </a:r>
            <a:r>
              <a:rPr lang="en-US" altLang="zh-CN"/>
              <a:t>0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graphicFrame>
        <p:nvGraphicFramePr>
          <p:cNvPr id="325658" name="Object 26"/>
          <p:cNvGraphicFramePr>
            <a:graphicFrameLocks noChangeAspect="1"/>
          </p:cNvGraphicFramePr>
          <p:nvPr/>
        </p:nvGraphicFramePr>
        <p:xfrm>
          <a:off x="1282700" y="2027238"/>
          <a:ext cx="1905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13" imgW="812520" imgH="228600" progId="Equation.3">
                  <p:embed/>
                </p:oleObj>
              </mc:Choice>
              <mc:Fallback>
                <p:oleObj name="Equation" r:id="rId13" imgW="812520" imgH="22860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027238"/>
                        <a:ext cx="19050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9" name="Object 27"/>
          <p:cNvGraphicFramePr>
            <a:graphicFrameLocks noChangeAspect="1"/>
          </p:cNvGraphicFramePr>
          <p:nvPr/>
        </p:nvGraphicFramePr>
        <p:xfrm>
          <a:off x="3492500" y="2060575"/>
          <a:ext cx="2819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15" imgW="1168200" imgH="203040" progId="Equation.3">
                  <p:embed/>
                </p:oleObj>
              </mc:Choice>
              <mc:Fallback>
                <p:oleObj name="Equation" r:id="rId15" imgW="1168200" imgH="20304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60575"/>
                        <a:ext cx="28194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60" name="Object 28"/>
          <p:cNvGraphicFramePr>
            <a:graphicFrameLocks noChangeAspect="1"/>
          </p:cNvGraphicFramePr>
          <p:nvPr/>
        </p:nvGraphicFramePr>
        <p:xfrm>
          <a:off x="6616700" y="1984375"/>
          <a:ext cx="1371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Equation" r:id="rId17" imgW="571320" imgH="203040" progId="Equation.3">
                  <p:embed/>
                </p:oleObj>
              </mc:Choice>
              <mc:Fallback>
                <p:oleObj name="Equation" r:id="rId17" imgW="571320" imgH="20304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1984375"/>
                        <a:ext cx="13716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61" name="Object 29"/>
          <p:cNvGraphicFramePr>
            <a:graphicFrameLocks noChangeAspect="1"/>
          </p:cNvGraphicFramePr>
          <p:nvPr/>
        </p:nvGraphicFramePr>
        <p:xfrm>
          <a:off x="1968500" y="2670175"/>
          <a:ext cx="2590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19" imgW="1091880" imgH="266400" progId="Equation.3">
                  <p:embed/>
                </p:oleObj>
              </mc:Choice>
              <mc:Fallback>
                <p:oleObj name="Equation" r:id="rId19" imgW="1091880" imgH="26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670175"/>
                        <a:ext cx="25908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62" name="Object 30"/>
          <p:cNvGraphicFramePr>
            <a:graphicFrameLocks noChangeAspect="1"/>
          </p:cNvGraphicFramePr>
          <p:nvPr/>
        </p:nvGraphicFramePr>
        <p:xfrm>
          <a:off x="4787900" y="2790825"/>
          <a:ext cx="160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21" imgW="698400" imgH="203040" progId="Equation.3">
                  <p:embed/>
                </p:oleObj>
              </mc:Choice>
              <mc:Fallback>
                <p:oleObj name="Equation" r:id="rId21" imgW="69840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790825"/>
                        <a:ext cx="16002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63" name="AutoShape 31"/>
          <p:cNvSpPr>
            <a:spLocks noChangeArrowheads="1"/>
          </p:cNvSpPr>
          <p:nvPr/>
        </p:nvSpPr>
        <p:spPr bwMode="auto">
          <a:xfrm>
            <a:off x="901700" y="274637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utoUpdateAnimBg="0"/>
      <p:bldP spid="325646" grpId="0" autoUpdateAnimBg="0"/>
      <p:bldP spid="325648" grpId="0" autoUpdateAnimBg="0"/>
      <p:bldP spid="325654" grpId="0" autoUpdateAnimBg="0"/>
      <p:bldP spid="3256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9"/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8382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sp>
        <p:nvSpPr>
          <p:cNvPr id="326671" name="Text Box 15"/>
          <p:cNvSpPr txBox="1">
            <a:spLocks noChangeArrowheads="1"/>
          </p:cNvSpPr>
          <p:nvPr/>
        </p:nvSpPr>
        <p:spPr bwMode="auto">
          <a:xfrm>
            <a:off x="838200" y="38100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故切线方程为</a:t>
            </a:r>
          </a:p>
        </p:txBody>
      </p:sp>
      <p:graphicFrame>
        <p:nvGraphicFramePr>
          <p:cNvPr id="358402" name="Object 2"/>
          <p:cNvGraphicFramePr>
            <a:graphicFrameLocks noChangeAspect="1"/>
          </p:cNvGraphicFramePr>
          <p:nvPr/>
        </p:nvGraphicFramePr>
        <p:xfrm>
          <a:off x="3333750" y="3367088"/>
          <a:ext cx="3294063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公式" r:id="rId4" imgW="1460160" imgH="571320" progId="Equation.3">
                  <p:embed/>
                </p:oleObj>
              </mc:Choice>
              <mc:Fallback>
                <p:oleObj name="公式" r:id="rId4" imgW="1460160" imgH="571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367088"/>
                        <a:ext cx="3294063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73" name="Text Box 17"/>
          <p:cNvSpPr txBox="1">
            <a:spLocks noChangeArrowheads="1"/>
          </p:cNvSpPr>
          <p:nvPr/>
        </p:nvSpPr>
        <p:spPr bwMode="auto">
          <a:xfrm>
            <a:off x="714375" y="50720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法平面方程为</a:t>
            </a:r>
          </a:p>
        </p:txBody>
      </p:sp>
      <p:graphicFrame>
        <p:nvGraphicFramePr>
          <p:cNvPr id="358403" name="Object 3"/>
          <p:cNvGraphicFramePr>
            <a:graphicFrameLocks noChangeAspect="1"/>
          </p:cNvGraphicFramePr>
          <p:nvPr/>
        </p:nvGraphicFramePr>
        <p:xfrm>
          <a:off x="3000375" y="4786313"/>
          <a:ext cx="367188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5" name="公式" r:id="rId6" imgW="1485720" imgH="406080" progId="Equation.3">
                  <p:embed/>
                </p:oleObj>
              </mc:Choice>
              <mc:Fallback>
                <p:oleObj name="公式" r:id="rId6" imgW="148572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86313"/>
                        <a:ext cx="367188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76" name="Text Box 20"/>
          <p:cNvSpPr txBox="1">
            <a:spLocks noChangeArrowheads="1"/>
          </p:cNvSpPr>
          <p:nvPr/>
        </p:nvSpPr>
        <p:spPr bwMode="auto">
          <a:xfrm>
            <a:off x="1600200" y="5867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sp>
        <p:nvSpPr>
          <p:cNvPr id="326679" name="Text Box 23"/>
          <p:cNvSpPr txBox="1">
            <a:spLocks noChangeArrowheads="1"/>
          </p:cNvSpPr>
          <p:nvPr/>
        </p:nvSpPr>
        <p:spPr bwMode="auto">
          <a:xfrm>
            <a:off x="685800" y="14605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解</a:t>
            </a:r>
            <a:r>
              <a:rPr lang="en-US" altLang="zh-CN">
                <a:solidFill>
                  <a:schemeClr val="bg2"/>
                </a:solidFill>
              </a:rPr>
              <a:t>:</a:t>
            </a:r>
            <a:endParaRPr lang="en-US" altLang="zh-CN"/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2971800" y="2057400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对应的切向量为</a:t>
            </a:r>
          </a:p>
        </p:txBody>
      </p:sp>
      <p:graphicFrame>
        <p:nvGraphicFramePr>
          <p:cNvPr id="358408" name="Object 8"/>
          <p:cNvGraphicFramePr>
            <a:graphicFrameLocks noChangeAspect="1"/>
          </p:cNvGraphicFramePr>
          <p:nvPr/>
        </p:nvGraphicFramePr>
        <p:xfrm>
          <a:off x="5651500" y="2060575"/>
          <a:ext cx="23050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6" name="Equation" r:id="rId8" imgW="977760" imgH="241200" progId="Equation.3">
                  <p:embed/>
                </p:oleObj>
              </mc:Choice>
              <mc:Fallback>
                <p:oleObj name="Equation" r:id="rId8" imgW="97776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060575"/>
                        <a:ext cx="23050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822325" y="278765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对应的曲线上的点为</a:t>
            </a:r>
          </a:p>
        </p:txBody>
      </p:sp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4219575" y="2895600"/>
          <a:ext cx="23241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7" name="公式" r:id="rId10" imgW="1028520" imgH="203040" progId="Equation.3">
                  <p:embed/>
                </p:oleObj>
              </mc:Choice>
              <mc:Fallback>
                <p:oleObj name="公式" r:id="rId10" imgW="102852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895600"/>
                        <a:ext cx="23241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12"/>
          <p:cNvGraphicFramePr>
            <a:graphicFrameLocks noChangeAspect="1"/>
          </p:cNvGraphicFramePr>
          <p:nvPr/>
        </p:nvGraphicFramePr>
        <p:xfrm>
          <a:off x="642938" y="285750"/>
          <a:ext cx="7143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公式" r:id="rId12" imgW="3276360" imgH="457200" progId="Equation.3">
                  <p:embed/>
                </p:oleObj>
              </mc:Choice>
              <mc:Fallback>
                <p:oleObj name="公式" r:id="rId12" imgW="32763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85750"/>
                        <a:ext cx="714375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9" name="Object 27"/>
          <p:cNvGraphicFramePr>
            <a:graphicFrameLocks noChangeAspect="1"/>
          </p:cNvGraphicFramePr>
          <p:nvPr/>
        </p:nvGraphicFramePr>
        <p:xfrm>
          <a:off x="1500188" y="1500188"/>
          <a:ext cx="22066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公式" r:id="rId14" imgW="914400" imgH="203040" progId="Equation.3">
                  <p:embed/>
                </p:oleObj>
              </mc:Choice>
              <mc:Fallback>
                <p:oleObj name="公式" r:id="rId14" imgW="914400" imgH="20304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500188"/>
                        <a:ext cx="220662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3786188" y="1512888"/>
          <a:ext cx="20224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公式" r:id="rId16" imgW="838080" imgH="203040" progId="Equation.3">
                  <p:embed/>
                </p:oleObj>
              </mc:Choice>
              <mc:Fallback>
                <p:oleObj name="公式" r:id="rId16" imgW="838080" imgH="203040" progId="Equation.3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1512888"/>
                        <a:ext cx="202247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/>
        </p:nvGraphicFramePr>
        <p:xfrm>
          <a:off x="5929313" y="1500188"/>
          <a:ext cx="1073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公式" r:id="rId18" imgW="444240" imgH="203040" progId="Equation.3">
                  <p:embed/>
                </p:oleObj>
              </mc:Choice>
              <mc:Fallback>
                <p:oleObj name="公式" r:id="rId18" imgW="444240" imgH="203040" progId="Equation.3">
                  <p:embed/>
                  <p:pic>
                    <p:nvPicPr>
                      <p:cNvPr id="0" name="Picture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500188"/>
                        <a:ext cx="107315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/>
          <p:cNvGraphicFramePr>
            <a:graphicFrameLocks noChangeAspect="1"/>
          </p:cNvGraphicFramePr>
          <p:nvPr/>
        </p:nvGraphicFramePr>
        <p:xfrm>
          <a:off x="785813" y="2066925"/>
          <a:ext cx="2114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公式" r:id="rId20" imgW="876240" imgH="215640" progId="Equation.3">
                  <p:embed/>
                </p:oleObj>
              </mc:Choice>
              <mc:Fallback>
                <p:oleObj name="公式" r:id="rId20" imgW="876240" imgH="215640" progId="Equation.3">
                  <p:embed/>
                  <p:pic>
                    <p:nvPicPr>
                      <p:cNvPr id="0" name="Picture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066925"/>
                        <a:ext cx="21145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2168525" y="5715000"/>
          <a:ext cx="31257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公式" r:id="rId22" imgW="1295280" imgH="406080" progId="Equation.3">
                  <p:embed/>
                </p:oleObj>
              </mc:Choice>
              <mc:Fallback>
                <p:oleObj name="公式" r:id="rId22" imgW="1295280" imgH="406080" progId="Equation.3">
                  <p:embed/>
                  <p:pic>
                    <p:nvPicPr>
                      <p:cNvPr id="0" name="Picture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5715000"/>
                        <a:ext cx="3125788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1" grpId="0" autoUpdateAnimBg="0"/>
      <p:bldP spid="326673" grpId="0" autoUpdateAnimBg="0"/>
      <p:bldP spid="326676" grpId="0" autoUpdateAnimBg="0"/>
      <p:bldP spid="326679" grpId="0" autoUpdateAnimBg="0"/>
      <p:bldP spid="326688" grpId="0" autoUpdateAnimBg="0"/>
      <p:bldP spid="3266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85800" cy="6096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4. </a:t>
            </a:r>
            <a:endParaRPr lang="en-US" altLang="zh-CN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468313" y="188913"/>
          <a:ext cx="7950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公式" r:id="rId3" imgW="3492360" imgH="698400" progId="Equation.3">
                  <p:embed/>
                </p:oleObj>
              </mc:Choice>
              <mc:Fallback>
                <p:oleObj name="公式" r:id="rId3" imgW="3492360" imgH="69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79502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468313" y="198913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解</a:t>
            </a:r>
            <a:r>
              <a:rPr lang="en-US" altLang="zh-CN">
                <a:solidFill>
                  <a:schemeClr val="bg2"/>
                </a:solidFill>
              </a:rPr>
              <a:t>:</a:t>
            </a:r>
            <a:endParaRPr lang="en-US" altLang="zh-CN" b="0"/>
          </a:p>
        </p:txBody>
      </p:sp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6300788" y="1989138"/>
          <a:ext cx="18748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公式" r:id="rId5" imgW="838080" imgH="241200" progId="Equation.3">
                  <p:embed/>
                </p:oleObj>
              </mc:Choice>
              <mc:Fallback>
                <p:oleObj name="公式" r:id="rId5" imgW="8380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989138"/>
                        <a:ext cx="187483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381000" y="44196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故切线方程为</a:t>
            </a:r>
            <a:r>
              <a:rPr lang="en-US" altLang="zh-CN"/>
              <a:t>:</a:t>
            </a:r>
          </a:p>
        </p:txBody>
      </p:sp>
      <p:graphicFrame>
        <p:nvGraphicFramePr>
          <p:cNvPr id="324621" name="Object 13"/>
          <p:cNvGraphicFramePr>
            <a:graphicFrameLocks noChangeAspect="1"/>
          </p:cNvGraphicFramePr>
          <p:nvPr/>
        </p:nvGraphicFramePr>
        <p:xfrm>
          <a:off x="2840038" y="4208463"/>
          <a:ext cx="338931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公式" r:id="rId7" imgW="1460160" imgH="457200" progId="Equation.3">
                  <p:embed/>
                </p:oleObj>
              </mc:Choice>
              <mc:Fallback>
                <p:oleObj name="公式" r:id="rId7" imgW="14601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208463"/>
                        <a:ext cx="3389312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5" name="Text Box 17"/>
          <p:cNvSpPr txBox="1">
            <a:spLocks noChangeArrowheads="1"/>
          </p:cNvSpPr>
          <p:nvPr/>
        </p:nvSpPr>
        <p:spPr bwMode="auto">
          <a:xfrm>
            <a:off x="381000" y="53340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法平面方程为</a:t>
            </a:r>
            <a:r>
              <a:rPr lang="en-US" altLang="zh-CN"/>
              <a:t>:</a:t>
            </a:r>
          </a:p>
        </p:txBody>
      </p:sp>
      <p:graphicFrame>
        <p:nvGraphicFramePr>
          <p:cNvPr id="324626" name="Object 18"/>
          <p:cNvGraphicFramePr>
            <a:graphicFrameLocks noChangeAspect="1"/>
          </p:cNvGraphicFramePr>
          <p:nvPr/>
        </p:nvGraphicFramePr>
        <p:xfrm>
          <a:off x="2843213" y="5373688"/>
          <a:ext cx="58340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公式" r:id="rId9" imgW="2400120" imgH="241200" progId="Equation.3">
                  <p:embed/>
                </p:oleObj>
              </mc:Choice>
              <mc:Fallback>
                <p:oleObj name="公式" r:id="rId9" imgW="240012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373688"/>
                        <a:ext cx="5834062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7" name="Object 19"/>
          <p:cNvGraphicFramePr>
            <a:graphicFrameLocks noChangeAspect="1"/>
          </p:cNvGraphicFramePr>
          <p:nvPr/>
        </p:nvGraphicFramePr>
        <p:xfrm>
          <a:off x="2554288" y="6051550"/>
          <a:ext cx="3883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公式" r:id="rId11" imgW="1663560" imgH="241200" progId="Equation.3">
                  <p:embed/>
                </p:oleObj>
              </mc:Choice>
              <mc:Fallback>
                <p:oleObj name="公式" r:id="rId11" imgW="166356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6051550"/>
                        <a:ext cx="38830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28" name="Text Box 20"/>
          <p:cNvSpPr txBox="1">
            <a:spLocks noChangeArrowheads="1"/>
          </p:cNvSpPr>
          <p:nvPr/>
        </p:nvSpPr>
        <p:spPr bwMode="auto">
          <a:xfrm>
            <a:off x="1828800" y="60198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324631" name="Object 23"/>
          <p:cNvGraphicFramePr>
            <a:graphicFrameLocks noChangeAspect="1"/>
          </p:cNvGraphicFramePr>
          <p:nvPr/>
        </p:nvGraphicFramePr>
        <p:xfrm>
          <a:off x="1331913" y="1916113"/>
          <a:ext cx="47926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公式" r:id="rId13" imgW="2108160" imgH="317160" progId="Equation.3">
                  <p:embed/>
                </p:oleObj>
              </mc:Choice>
              <mc:Fallback>
                <p:oleObj name="公式" r:id="rId13" imgW="2108160" imgH="317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16113"/>
                        <a:ext cx="4792662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4" name="Object 26"/>
          <p:cNvGraphicFramePr>
            <a:graphicFrameLocks noChangeAspect="1"/>
          </p:cNvGraphicFramePr>
          <p:nvPr/>
        </p:nvGraphicFramePr>
        <p:xfrm>
          <a:off x="5854700" y="2819400"/>
          <a:ext cx="14716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公式" r:id="rId15" imgW="660240" imgH="203040" progId="Equation.3">
                  <p:embed/>
                </p:oleObj>
              </mc:Choice>
              <mc:Fallback>
                <p:oleObj name="公式" r:id="rId15" imgW="66024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819400"/>
                        <a:ext cx="1471613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37" name="Object 29"/>
          <p:cNvGraphicFramePr>
            <a:graphicFrameLocks noChangeAspect="1"/>
          </p:cNvGraphicFramePr>
          <p:nvPr/>
        </p:nvGraphicFramePr>
        <p:xfrm>
          <a:off x="323850" y="3573463"/>
          <a:ext cx="39227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公式" r:id="rId17" imgW="1701720" imgH="241200" progId="Equation.3">
                  <p:embed/>
                </p:oleObj>
              </mc:Choice>
              <mc:Fallback>
                <p:oleObj name="公式" r:id="rId17" imgW="1701720" imgH="241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73463"/>
                        <a:ext cx="3922713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45" name="Object 37"/>
          <p:cNvGraphicFramePr>
            <a:graphicFrameLocks noChangeAspect="1"/>
          </p:cNvGraphicFramePr>
          <p:nvPr/>
        </p:nvGraphicFramePr>
        <p:xfrm>
          <a:off x="1120775" y="2714625"/>
          <a:ext cx="44751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公式" r:id="rId19" imgW="1968480" imgH="317160" progId="Equation.3">
                  <p:embed/>
                </p:oleObj>
              </mc:Choice>
              <mc:Fallback>
                <p:oleObj name="公式" r:id="rId19" imgW="1968480" imgH="317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714625"/>
                        <a:ext cx="447516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9" name="Object 27"/>
          <p:cNvGraphicFramePr>
            <a:graphicFrameLocks noChangeAspect="1"/>
          </p:cNvGraphicFramePr>
          <p:nvPr/>
        </p:nvGraphicFramePr>
        <p:xfrm>
          <a:off x="4271963" y="3586163"/>
          <a:ext cx="31257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公式" r:id="rId21" imgW="1295280" imgH="241200" progId="Equation.3">
                  <p:embed/>
                </p:oleObj>
              </mc:Choice>
              <mc:Fallback>
                <p:oleObj name="公式" r:id="rId21" imgW="1295280" imgH="24120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3586163"/>
                        <a:ext cx="31257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3" grpId="0" autoUpdateAnimBg="0"/>
      <p:bldP spid="324620" grpId="0" autoUpdateAnimBg="0"/>
      <p:bldP spid="324625" grpId="0" autoUpdateAnimBg="0"/>
      <p:bldP spid="3246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57200" cy="5334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5. </a:t>
            </a:r>
            <a:endParaRPr lang="en-US" altLang="zh-CN" sz="2800" b="1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81000" y="381000"/>
          <a:ext cx="843438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Equation" r:id="rId3" imgW="3644640" imgH="495000" progId="Equation.3">
                  <p:embed/>
                </p:oleObj>
              </mc:Choice>
              <mc:Fallback>
                <p:oleObj name="Equation" r:id="rId3" imgW="364464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000"/>
                        <a:ext cx="843438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7546975" y="466725"/>
          <a:ext cx="1762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66725"/>
                        <a:ext cx="17621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533400" y="17526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解</a:t>
            </a:r>
            <a:r>
              <a:rPr lang="en-US" altLang="zh-CN">
                <a:solidFill>
                  <a:schemeClr val="bg2"/>
                </a:solidFill>
              </a:rPr>
              <a:t>:</a:t>
            </a:r>
            <a:endParaRPr lang="en-US" altLang="zh-CN" b="0"/>
          </a:p>
        </p:txBody>
      </p:sp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609600" y="30480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二曲面在点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相切</a:t>
            </a:r>
            <a:r>
              <a:rPr lang="en-US" altLang="zh-CN"/>
              <a:t>, </a:t>
            </a:r>
            <a:r>
              <a:rPr lang="zh-CN" altLang="en-US"/>
              <a:t>故</a:t>
            </a:r>
          </a:p>
        </p:txBody>
      </p:sp>
      <p:graphicFrame>
        <p:nvGraphicFramePr>
          <p:cNvPr id="334857" name="Object 9"/>
          <p:cNvGraphicFramePr>
            <a:graphicFrameLocks noChangeAspect="1"/>
          </p:cNvGraphicFramePr>
          <p:nvPr/>
        </p:nvGraphicFramePr>
        <p:xfrm>
          <a:off x="1981200" y="3657600"/>
          <a:ext cx="3048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7" imgW="1346040" imgH="444240" progId="Equation.3">
                  <p:embed/>
                </p:oleObj>
              </mc:Choice>
              <mc:Fallback>
                <p:oleObj name="Equation" r:id="rId7" imgW="134604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304800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609600" y="49530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又 </a:t>
            </a:r>
            <a:r>
              <a:rPr lang="en-US" altLang="zh-CN" i="1"/>
              <a:t>M </a:t>
            </a:r>
            <a:r>
              <a:rPr lang="zh-CN" altLang="en-US"/>
              <a:t>在球面上</a:t>
            </a:r>
            <a:r>
              <a:rPr lang="en-US" altLang="zh-CN"/>
              <a:t>,</a:t>
            </a:r>
          </a:p>
        </p:txBody>
      </p:sp>
      <p:sp>
        <p:nvSpPr>
          <p:cNvPr id="334862" name="Text Box 14"/>
          <p:cNvSpPr txBox="1">
            <a:spLocks noChangeArrowheads="1"/>
          </p:cNvSpPr>
          <p:nvPr/>
        </p:nvSpPr>
        <p:spPr bwMode="auto">
          <a:xfrm>
            <a:off x="685800" y="57912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于是</a:t>
            </a:r>
            <a:endParaRPr lang="zh-CN" altLang="en-US" b="0"/>
          </a:p>
        </p:txBody>
      </p:sp>
      <p:graphicFrame>
        <p:nvGraphicFramePr>
          <p:cNvPr id="334863" name="Object 15"/>
          <p:cNvGraphicFramePr>
            <a:graphicFrameLocks noChangeAspect="1"/>
          </p:cNvGraphicFramePr>
          <p:nvPr/>
        </p:nvGraphicFramePr>
        <p:xfrm>
          <a:off x="1676400" y="5638800"/>
          <a:ext cx="3124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Equation" r:id="rId9" imgW="1358640" imgH="444240" progId="Equation.3">
                  <p:embed/>
                </p:oleObj>
              </mc:Choice>
              <mc:Fallback>
                <p:oleObj name="Equation" r:id="rId9" imgW="1358640" imgH="4442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31242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2" name="Object 24"/>
          <p:cNvGraphicFramePr>
            <a:graphicFrameLocks noChangeAspect="1"/>
          </p:cNvGraphicFramePr>
          <p:nvPr/>
        </p:nvGraphicFramePr>
        <p:xfrm>
          <a:off x="1600200" y="1731963"/>
          <a:ext cx="50593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Equation" r:id="rId11" imgW="2234880" imgH="253800" progId="Equation.3">
                  <p:embed/>
                </p:oleObj>
              </mc:Choice>
              <mc:Fallback>
                <p:oleObj name="Equation" r:id="rId11" imgW="2234880" imgH="253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31963"/>
                        <a:ext cx="505936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5" name="Object 27"/>
          <p:cNvGraphicFramePr>
            <a:graphicFrameLocks noChangeAspect="1"/>
          </p:cNvGraphicFramePr>
          <p:nvPr/>
        </p:nvGraphicFramePr>
        <p:xfrm>
          <a:off x="4343400" y="3124200"/>
          <a:ext cx="1066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Equation" r:id="rId13" imgW="469800" imgH="215640" progId="Equation.3">
                  <p:embed/>
                </p:oleObj>
              </mc:Choice>
              <mc:Fallback>
                <p:oleObj name="Equation" r:id="rId13" imgW="469800" imgH="215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1066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685800" y="3886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从而有</a:t>
            </a:r>
          </a:p>
        </p:txBody>
      </p:sp>
      <p:graphicFrame>
        <p:nvGraphicFramePr>
          <p:cNvPr id="325659" name="Object 27"/>
          <p:cNvGraphicFramePr>
            <a:graphicFrameLocks noChangeAspect="1"/>
          </p:cNvGraphicFramePr>
          <p:nvPr/>
        </p:nvGraphicFramePr>
        <p:xfrm>
          <a:off x="1643063" y="2357438"/>
          <a:ext cx="6162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15" imgW="2552400" imgH="253800" progId="Equation.3">
                  <p:embed/>
                </p:oleObj>
              </mc:Choice>
              <mc:Fallback>
                <p:oleObj name="公式" r:id="rId15" imgW="2552400" imgH="253800" progId="Equation.3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357438"/>
                        <a:ext cx="61626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7"/>
          <p:cNvGraphicFramePr>
            <a:graphicFrameLocks noChangeAspect="1"/>
          </p:cNvGraphicFramePr>
          <p:nvPr/>
        </p:nvGraphicFramePr>
        <p:xfrm>
          <a:off x="5143500" y="3857625"/>
          <a:ext cx="2759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公式" r:id="rId17" imgW="1143000" imgH="253800" progId="Equation.3">
                  <p:embed/>
                </p:oleObj>
              </mc:Choice>
              <mc:Fallback>
                <p:oleObj name="公式" r:id="rId17" imgW="1143000" imgH="253800" progId="Equation.3">
                  <p:embed/>
                  <p:pic>
                    <p:nvPicPr>
                      <p:cNvPr id="0" name="Picture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857625"/>
                        <a:ext cx="27590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3286125" y="4714875"/>
          <a:ext cx="35575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公式" r:id="rId19" imgW="1473120" imgH="419040" progId="Equation.3">
                  <p:embed/>
                </p:oleObj>
              </mc:Choice>
              <mc:Fallback>
                <p:oleObj name="公式" r:id="rId19" imgW="1473120" imgH="419040" progId="Equation.3">
                  <p:embed/>
                  <p:pic>
                    <p:nvPicPr>
                      <p:cNvPr id="0" name="Picture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714875"/>
                        <a:ext cx="3557588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4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 autoUpdateAnimBg="0"/>
      <p:bldP spid="334856" grpId="0" autoUpdateAnimBg="0"/>
      <p:bldP spid="334860" grpId="0" autoUpdateAnimBg="0"/>
      <p:bldP spid="334862" grpId="0" autoUpdateAnimBg="0"/>
      <p:bldP spid="33487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3048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7544" y="809649"/>
            <a:ext cx="8229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 smtClean="0">
                <a:ea typeface="仿宋_GB2312" pitchFamily="49" charset="-122"/>
              </a:rPr>
              <a:t>P</a:t>
            </a:r>
            <a:r>
              <a:rPr lang="en-US" altLang="zh-CN" dirty="0" smtClean="0">
                <a:ea typeface="仿宋_GB2312" pitchFamily="49" charset="-122"/>
              </a:rPr>
              <a:t>103</a:t>
            </a:r>
            <a:endParaRPr lang="en-US" altLang="zh-CN" sz="5400" dirty="0"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     4</a:t>
            </a:r>
            <a:r>
              <a:rPr lang="en-US" altLang="zh-CN" sz="3200" dirty="0">
                <a:ea typeface="仿宋_GB2312" pitchFamily="49" charset="-122"/>
              </a:rPr>
              <a:t>                </a:t>
            </a:r>
            <a:r>
              <a:rPr lang="en-US" altLang="zh-CN" sz="5400" dirty="0">
                <a:ea typeface="仿宋_GB2312" pitchFamily="49" charset="-122"/>
              </a:rPr>
              <a:t>6</a:t>
            </a:r>
            <a:r>
              <a:rPr lang="en-US" altLang="zh-CN" sz="5400" dirty="0">
                <a:ea typeface="仿宋_GB2312" pitchFamily="49" charset="-122"/>
                <a:sym typeface="Symbol" pitchFamily="18" charset="2"/>
              </a:rPr>
              <a:t>          7          </a:t>
            </a:r>
            <a:r>
              <a:rPr lang="en-US" altLang="zh-CN" sz="5400" dirty="0">
                <a:ea typeface="仿宋_GB2312" pitchFamily="49" charset="-122"/>
              </a:rPr>
              <a:t>9          </a:t>
            </a: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    10        11        12</a:t>
            </a: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0388"/>
              </p:ext>
            </p:extLst>
          </p:nvPr>
        </p:nvGraphicFramePr>
        <p:xfrm>
          <a:off x="1693031" y="4548163"/>
          <a:ext cx="6781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2920680" imgH="482400" progId="Equation.DSMT4">
                  <p:embed/>
                </p:oleObj>
              </mc:Choice>
              <mc:Fallback>
                <p:oleObj name="Equation" r:id="rId3" imgW="29206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31" y="4548163"/>
                        <a:ext cx="67818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169410" y="4406900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33"/>
                </a:solidFill>
              </a:rPr>
              <a:t>思考题：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914400" y="990600"/>
          <a:ext cx="3810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3" imgW="1625400" imgH="431640" progId="Equation.3">
                  <p:embed/>
                </p:oleObj>
              </mc:Choice>
              <mc:Fallback>
                <p:oleObj name="Equation" r:id="rId3" imgW="1625400" imgH="43164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8100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50" name="Line 14"/>
          <p:cNvSpPr>
            <a:spLocks noChangeShapeType="1"/>
          </p:cNvSpPr>
          <p:nvPr/>
        </p:nvSpPr>
        <p:spPr bwMode="auto">
          <a:xfrm flipH="1">
            <a:off x="7164388" y="620713"/>
            <a:ext cx="914400" cy="1447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867400" y="609600"/>
            <a:ext cx="2665413" cy="2265363"/>
            <a:chOff x="3696" y="384"/>
            <a:chExt cx="1679" cy="1427"/>
          </a:xfrm>
        </p:grpSpPr>
        <p:grpSp>
          <p:nvGrpSpPr>
            <p:cNvPr id="2070" name="Group 4"/>
            <p:cNvGrpSpPr>
              <a:grpSpLocks/>
            </p:cNvGrpSpPr>
            <p:nvPr/>
          </p:nvGrpSpPr>
          <p:grpSpPr bwMode="auto">
            <a:xfrm>
              <a:off x="3696" y="384"/>
              <a:ext cx="1679" cy="1427"/>
              <a:chOff x="942" y="2352"/>
              <a:chExt cx="2034" cy="1728"/>
            </a:xfrm>
          </p:grpSpPr>
          <p:grpSp>
            <p:nvGrpSpPr>
              <p:cNvPr id="2074" name="Group 5"/>
              <p:cNvGrpSpPr>
                <a:grpSpLocks/>
              </p:cNvGrpSpPr>
              <p:nvPr/>
            </p:nvGrpSpPr>
            <p:grpSpPr bwMode="auto">
              <a:xfrm>
                <a:off x="1152" y="2352"/>
                <a:ext cx="1824" cy="1728"/>
                <a:chOff x="1152" y="2352"/>
                <a:chExt cx="1824" cy="1728"/>
              </a:xfrm>
            </p:grpSpPr>
            <p:sp>
              <p:nvSpPr>
                <p:cNvPr id="2075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632" y="2352"/>
                  <a:ext cx="0" cy="12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6" name="Line 7"/>
                <p:cNvSpPr>
                  <a:spLocks noChangeShapeType="1"/>
                </p:cNvSpPr>
                <p:nvPr/>
              </p:nvSpPr>
              <p:spPr bwMode="auto">
                <a:xfrm>
                  <a:off x="1632" y="3600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7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152" y="3600"/>
                  <a:ext cx="48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057" name="Object 9"/>
              <p:cNvGraphicFramePr>
                <a:graphicFrameLocks noChangeAspect="1"/>
              </p:cNvGraphicFramePr>
              <p:nvPr/>
            </p:nvGraphicFramePr>
            <p:xfrm>
              <a:off x="1632" y="3648"/>
              <a:ext cx="21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9" name="公式" r:id="rId5" imgW="228600" imgH="241200" progId="Equation.3">
                      <p:embed/>
                    </p:oleObj>
                  </mc:Choice>
                  <mc:Fallback>
                    <p:oleObj name="公式" r:id="rId5" imgW="228600" imgH="241200" progId="Equation.3">
                      <p:embed/>
                      <p:pic>
                        <p:nvPicPr>
                          <p:cNvPr id="0" name="Object 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648"/>
                            <a:ext cx="210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8" name="Object 10"/>
              <p:cNvGraphicFramePr>
                <a:graphicFrameLocks noChangeAspect="1"/>
              </p:cNvGraphicFramePr>
              <p:nvPr/>
            </p:nvGraphicFramePr>
            <p:xfrm>
              <a:off x="1388" y="2352"/>
              <a:ext cx="196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0" name="公式" r:id="rId7" imgW="215640" imgH="228600" progId="Equation.3">
                      <p:embed/>
                    </p:oleObj>
                  </mc:Choice>
                  <mc:Fallback>
                    <p:oleObj name="公式" r:id="rId7" imgW="215640" imgH="228600" progId="Equation.3">
                      <p:embed/>
                      <p:pic>
                        <p:nvPicPr>
                          <p:cNvPr id="0" name="Object 1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8" y="2352"/>
                            <a:ext cx="196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9" name="Object 11"/>
              <p:cNvGraphicFramePr>
                <a:graphicFrameLocks noChangeAspect="1"/>
              </p:cNvGraphicFramePr>
              <p:nvPr/>
            </p:nvGraphicFramePr>
            <p:xfrm>
              <a:off x="2736" y="3648"/>
              <a:ext cx="231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1" name="公式" r:id="rId9" imgW="253800" imgH="317160" progId="Equation.3">
                      <p:embed/>
                    </p:oleObj>
                  </mc:Choice>
                  <mc:Fallback>
                    <p:oleObj name="公式" r:id="rId9" imgW="253800" imgH="317160" progId="Equation.3">
                      <p:embed/>
                      <p:pic>
                        <p:nvPicPr>
                          <p:cNvPr id="0" name="Object 1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648"/>
                            <a:ext cx="231" cy="2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0" name="Object 12"/>
              <p:cNvGraphicFramePr>
                <a:graphicFrameLocks noChangeAspect="1"/>
              </p:cNvGraphicFramePr>
              <p:nvPr/>
            </p:nvGraphicFramePr>
            <p:xfrm>
              <a:off x="942" y="3840"/>
              <a:ext cx="21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2" name="公式" r:id="rId11" imgW="228600" imgH="241200" progId="Equation.3">
                      <p:embed/>
                    </p:oleObj>
                  </mc:Choice>
                  <mc:Fallback>
                    <p:oleObj name="公式" r:id="rId11" imgW="228600" imgH="241200" progId="Equation.3">
                      <p:embed/>
                      <p:pic>
                        <p:nvPicPr>
                          <p:cNvPr id="0" name="Object 1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2" y="3840"/>
                            <a:ext cx="210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71" name="Arc 13"/>
            <p:cNvSpPr>
              <a:spLocks/>
            </p:cNvSpPr>
            <p:nvPr/>
          </p:nvSpPr>
          <p:spPr bwMode="auto">
            <a:xfrm rot="21002579" flipV="1">
              <a:off x="4319" y="464"/>
              <a:ext cx="714" cy="714"/>
            </a:xfrm>
            <a:custGeom>
              <a:avLst/>
              <a:gdLst>
                <a:gd name="T0" fmla="*/ 0 w 21600"/>
                <a:gd name="T1" fmla="*/ 0 h 21600"/>
                <a:gd name="T2" fmla="*/ 24 w 21600"/>
                <a:gd name="T3" fmla="*/ 24 h 21600"/>
                <a:gd name="T4" fmla="*/ 0 w 21600"/>
                <a:gd name="T5" fmla="*/ 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72" name="Group 16"/>
            <p:cNvGrpSpPr>
              <a:grpSpLocks/>
            </p:cNvGrpSpPr>
            <p:nvPr/>
          </p:nvGrpSpPr>
          <p:grpSpPr bwMode="auto">
            <a:xfrm>
              <a:off x="4572" y="1127"/>
              <a:ext cx="306" cy="199"/>
              <a:chOff x="4608" y="1728"/>
              <a:chExt cx="306" cy="199"/>
            </a:xfrm>
          </p:grpSpPr>
          <p:graphicFrame>
            <p:nvGraphicFramePr>
              <p:cNvPr id="2055" name="Object 17"/>
              <p:cNvGraphicFramePr>
                <a:graphicFrameLocks noChangeAspect="1"/>
              </p:cNvGraphicFramePr>
              <p:nvPr/>
            </p:nvGraphicFramePr>
            <p:xfrm>
              <a:off x="4704" y="1776"/>
              <a:ext cx="210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3" name="公式" r:id="rId13" imgW="406080" imgH="291960" progId="Equation.3">
                      <p:embed/>
                    </p:oleObj>
                  </mc:Choice>
                  <mc:Fallback>
                    <p:oleObj name="公式" r:id="rId13" imgW="406080" imgH="291960" progId="Equation.3">
                      <p:embed/>
                      <p:pic>
                        <p:nvPicPr>
                          <p:cNvPr id="0" name="Object 1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776"/>
                            <a:ext cx="210" cy="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18"/>
              <p:cNvGraphicFramePr>
                <a:graphicFrameLocks noChangeAspect="1"/>
              </p:cNvGraphicFramePr>
              <p:nvPr/>
            </p:nvGraphicFramePr>
            <p:xfrm>
              <a:off x="4608" y="1728"/>
              <a:ext cx="74" cy="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4" name="公式" r:id="rId15" imgW="190440" imgH="203040" progId="Equation.3">
                      <p:embed/>
                    </p:oleObj>
                  </mc:Choice>
                  <mc:Fallback>
                    <p:oleObj name="公式" r:id="rId15" imgW="190440" imgH="203040" progId="Equation.3">
                      <p:embed/>
                      <p:pic>
                        <p:nvPicPr>
                          <p:cNvPr id="0" name="Object 1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728"/>
                            <a:ext cx="74" cy="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3" name="Group 19"/>
            <p:cNvGrpSpPr>
              <a:grpSpLocks/>
            </p:cNvGrpSpPr>
            <p:nvPr/>
          </p:nvGrpSpPr>
          <p:grpSpPr bwMode="auto">
            <a:xfrm>
              <a:off x="4944" y="468"/>
              <a:ext cx="384" cy="165"/>
              <a:chOff x="4560" y="2064"/>
              <a:chExt cx="384" cy="165"/>
            </a:xfrm>
          </p:grpSpPr>
          <p:graphicFrame>
            <p:nvGraphicFramePr>
              <p:cNvPr id="2053" name="Object 20"/>
              <p:cNvGraphicFramePr>
                <a:graphicFrameLocks noChangeAspect="1"/>
              </p:cNvGraphicFramePr>
              <p:nvPr/>
            </p:nvGraphicFramePr>
            <p:xfrm>
              <a:off x="4560" y="2143"/>
              <a:ext cx="74" cy="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5" name="公式" r:id="rId17" imgW="190440" imgH="203040" progId="Equation.3">
                      <p:embed/>
                    </p:oleObj>
                  </mc:Choice>
                  <mc:Fallback>
                    <p:oleObj name="公式" r:id="rId17" imgW="190440" imgH="203040" progId="Equation.3">
                      <p:embed/>
                      <p:pic>
                        <p:nvPicPr>
                          <p:cNvPr id="0" name="Object 20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143"/>
                            <a:ext cx="74" cy="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" name="Object 21"/>
              <p:cNvGraphicFramePr>
                <a:graphicFrameLocks noChangeAspect="1"/>
              </p:cNvGraphicFramePr>
              <p:nvPr/>
            </p:nvGraphicFramePr>
            <p:xfrm>
              <a:off x="4687" y="2064"/>
              <a:ext cx="257" cy="1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6" name="公式" r:id="rId18" imgW="495000" imgH="317160" progId="Equation.3">
                      <p:embed/>
                    </p:oleObj>
                  </mc:Choice>
                  <mc:Fallback>
                    <p:oleObj name="公式" r:id="rId18" imgW="495000" imgH="317160" progId="Equation.3">
                      <p:embed/>
                      <p:pic>
                        <p:nvPicPr>
                          <p:cNvPr id="0" name="Object 2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7" y="2064"/>
                            <a:ext cx="257" cy="1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156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19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割线 </a:t>
            </a:r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M M</a:t>
            </a:r>
            <a:r>
              <a:rPr lang="en-US" altLang="zh-CN" sz="2800" b="1" i="1" smtClean="0">
                <a:solidFill>
                  <a:schemeClr val="tx1"/>
                </a:solidFill>
                <a:cs typeface="Times New Roman" pitchFamily="18" charset="0"/>
              </a:rPr>
              <a:t>'</a:t>
            </a:r>
            <a:r>
              <a:rPr lang="en-US" altLang="zh-CN" sz="2800" b="1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的点向式方程为</a:t>
            </a:r>
            <a:endParaRPr lang="zh-CN" altLang="en-US" smtClean="0"/>
          </a:p>
        </p:txBody>
      </p:sp>
      <p:sp>
        <p:nvSpPr>
          <p:cNvPr id="321563" name="Text Box 27"/>
          <p:cNvSpPr txBox="1">
            <a:spLocks noChangeArrowheads="1"/>
          </p:cNvSpPr>
          <p:nvPr/>
        </p:nvSpPr>
        <p:spPr bwMode="auto">
          <a:xfrm>
            <a:off x="4953000" y="3200400"/>
            <a:ext cx="38862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由切线定义，当</a:t>
            </a:r>
            <a:r>
              <a:rPr lang="en-US" altLang="zh-CN" i="1"/>
              <a:t>M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’ </a:t>
            </a:r>
            <a:r>
              <a:rPr lang="zh-CN" altLang="en-US"/>
              <a:t>沿 </a:t>
            </a:r>
            <a:r>
              <a:rPr lang="zh-CN" altLang="en-US">
                <a:sym typeface="Symbol" pitchFamily="18" charset="2"/>
              </a:rPr>
              <a:t></a:t>
            </a:r>
          </a:p>
          <a:p>
            <a:pPr>
              <a:lnSpc>
                <a:spcPct val="120000"/>
              </a:lnSpc>
            </a:pP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趋于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en-US" altLang="zh-CN">
                <a:sym typeface="Symbol" pitchFamily="18" charset="2"/>
              </a:rPr>
              <a:t>(</a:t>
            </a:r>
            <a:r>
              <a:rPr lang="en-US" altLang="zh-CN" i="1">
                <a:sym typeface="Symbol" pitchFamily="18" charset="2"/>
              </a:rPr>
              <a:t>t </a:t>
            </a:r>
            <a:r>
              <a:rPr lang="en-US" altLang="zh-CN">
                <a:sym typeface="Symbol" pitchFamily="18" charset="2"/>
              </a:rPr>
              <a:t> 0) </a:t>
            </a:r>
            <a:r>
              <a:rPr lang="zh-CN" altLang="en-US">
                <a:sym typeface="Symbol" pitchFamily="18" charset="2"/>
              </a:rPr>
              <a:t>时，割线的极限位置 </a:t>
            </a:r>
            <a:r>
              <a:rPr lang="en-US" altLang="zh-CN" i="1">
                <a:sym typeface="Symbol" pitchFamily="18" charset="2"/>
              </a:rPr>
              <a:t>MT </a:t>
            </a:r>
            <a:r>
              <a:rPr lang="zh-CN" altLang="en-US">
                <a:sym typeface="Symbol" pitchFamily="18" charset="2"/>
              </a:rPr>
              <a:t>就是曲线在 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zh-CN" altLang="en-US">
                <a:sym typeface="Symbol" pitchFamily="18" charset="2"/>
              </a:rPr>
              <a:t>处的切线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321565" name="Text Box 29"/>
          <p:cNvSpPr txBox="1">
            <a:spLocks noChangeArrowheads="1"/>
          </p:cNvSpPr>
          <p:nvPr/>
        </p:nvSpPr>
        <p:spPr bwMode="auto">
          <a:xfrm>
            <a:off x="533400" y="2133600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下求切线方程</a:t>
            </a:r>
            <a:r>
              <a:rPr lang="en-US" altLang="zh-CN"/>
              <a:t>.</a:t>
            </a:r>
          </a:p>
        </p:txBody>
      </p:sp>
      <p:graphicFrame>
        <p:nvGraphicFramePr>
          <p:cNvPr id="321572" name="Object 36"/>
          <p:cNvGraphicFramePr>
            <a:graphicFrameLocks noChangeAspect="1"/>
          </p:cNvGraphicFramePr>
          <p:nvPr/>
        </p:nvGraphicFramePr>
        <p:xfrm>
          <a:off x="762000" y="2743200"/>
          <a:ext cx="3810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20" imgW="1625400" imgH="609480" progId="Equation.3">
                  <p:embed/>
                </p:oleObj>
              </mc:Choice>
              <mc:Fallback>
                <p:oleObj name="Equation" r:id="rId20" imgW="1625400" imgH="6094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810000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73" name="Text Box 37"/>
          <p:cNvSpPr txBox="1">
            <a:spLocks noChangeArrowheads="1"/>
          </p:cNvSpPr>
          <p:nvPr/>
        </p:nvSpPr>
        <p:spPr bwMode="auto">
          <a:xfrm>
            <a:off x="457200" y="4191000"/>
            <a:ext cx="373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令 </a:t>
            </a:r>
            <a:r>
              <a:rPr lang="zh-CN" altLang="en-US">
                <a:sym typeface="Symbol" pitchFamily="18" charset="2"/>
              </a:rPr>
              <a:t></a:t>
            </a:r>
            <a:r>
              <a:rPr lang="en-US" altLang="zh-CN" i="1">
                <a:sym typeface="Symbol" pitchFamily="18" charset="2"/>
              </a:rPr>
              <a:t>t </a:t>
            </a:r>
            <a:r>
              <a:rPr lang="en-US" altLang="zh-CN">
                <a:sym typeface="Symbol" pitchFamily="18" charset="2"/>
              </a:rPr>
              <a:t>0 </a:t>
            </a:r>
            <a:r>
              <a:rPr lang="zh-CN" altLang="en-US">
                <a:sym typeface="Symbol" pitchFamily="18" charset="2"/>
              </a:rPr>
              <a:t>得 </a:t>
            </a:r>
            <a:r>
              <a:rPr lang="en-US" altLang="zh-CN" i="1">
                <a:sym typeface="Symbol" pitchFamily="18" charset="2"/>
              </a:rPr>
              <a:t>M </a:t>
            </a:r>
            <a:r>
              <a:rPr lang="zh-CN" altLang="en-US">
                <a:sym typeface="Symbol" pitchFamily="18" charset="2"/>
              </a:rPr>
              <a:t>点处的切线方程为</a:t>
            </a:r>
          </a:p>
        </p:txBody>
      </p:sp>
      <p:graphicFrame>
        <p:nvGraphicFramePr>
          <p:cNvPr id="321574" name="Object 38"/>
          <p:cNvGraphicFramePr>
            <a:graphicFrameLocks noChangeAspect="1"/>
          </p:cNvGraphicFramePr>
          <p:nvPr/>
        </p:nvGraphicFramePr>
        <p:xfrm>
          <a:off x="684213" y="5181600"/>
          <a:ext cx="37353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公式" r:id="rId22" imgW="1574640" imgH="444240" progId="Equation.3">
                  <p:embed/>
                </p:oleObj>
              </mc:Choice>
              <mc:Fallback>
                <p:oleObj name="公式" r:id="rId22" imgW="1574640" imgH="444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81600"/>
                        <a:ext cx="3735387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7162800" y="1219200"/>
            <a:ext cx="1544638" cy="844550"/>
            <a:chOff x="4512" y="768"/>
            <a:chExt cx="973" cy="532"/>
          </a:xfrm>
        </p:grpSpPr>
        <p:sp>
          <p:nvSpPr>
            <p:cNvPr id="2068" name="Text Box 28"/>
            <p:cNvSpPr txBox="1">
              <a:spLocks noChangeArrowheads="1"/>
            </p:cNvSpPr>
            <p:nvPr/>
          </p:nvSpPr>
          <p:spPr bwMode="auto">
            <a:xfrm>
              <a:off x="5232" y="768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FF3300"/>
                  </a:solidFill>
                </a:rPr>
                <a:t>T</a:t>
              </a:r>
            </a:p>
          </p:txBody>
        </p:sp>
        <p:sp>
          <p:nvSpPr>
            <p:cNvPr id="2069" name="Line 15"/>
            <p:cNvSpPr>
              <a:spLocks noChangeShapeType="1"/>
            </p:cNvSpPr>
            <p:nvPr/>
          </p:nvSpPr>
          <p:spPr bwMode="auto">
            <a:xfrm rot="805010" flipV="1">
              <a:off x="4512" y="864"/>
              <a:ext cx="674" cy="4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0" grpId="0" animBg="1"/>
      <p:bldP spid="321562" grpId="0" autoUpdateAnimBg="0"/>
      <p:bldP spid="321563" grpId="0" autoUpdateAnimBg="0"/>
      <p:bldP spid="321565" grpId="0" autoUpdateAnimBg="0"/>
      <p:bldP spid="3215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Line 8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81" name="Text Box 9"/>
          <p:cNvSpPr txBox="1">
            <a:spLocks noChangeArrowheads="1"/>
          </p:cNvSpPr>
          <p:nvPr/>
        </p:nvSpPr>
        <p:spPr bwMode="auto">
          <a:xfrm>
            <a:off x="457200" y="1600200"/>
            <a:ext cx="769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切线的方向向量称为</a:t>
            </a:r>
            <a:r>
              <a:rPr lang="zh-CN" altLang="en-US">
                <a:solidFill>
                  <a:schemeClr val="tx2"/>
                </a:solidFill>
              </a:rPr>
              <a:t>曲线的切向量</a:t>
            </a:r>
            <a:r>
              <a:rPr lang="en-US" altLang="zh-CN"/>
              <a:t>, </a:t>
            </a:r>
            <a:r>
              <a:rPr lang="zh-CN" altLang="en-US"/>
              <a:t>即有</a:t>
            </a:r>
            <a:endParaRPr lang="zh-CN" altLang="en-US" b="0"/>
          </a:p>
        </p:txBody>
      </p:sp>
      <p:graphicFrame>
        <p:nvGraphicFramePr>
          <p:cNvPr id="353281" name="Object 1"/>
          <p:cNvGraphicFramePr>
            <a:graphicFrameLocks noChangeAspect="1"/>
          </p:cNvGraphicFramePr>
          <p:nvPr/>
        </p:nvGraphicFramePr>
        <p:xfrm>
          <a:off x="2260600" y="2209800"/>
          <a:ext cx="45069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公式" r:id="rId3" imgW="1676160" imgH="253800" progId="Equation.3">
                  <p:embed/>
                </p:oleObj>
              </mc:Choice>
              <mc:Fallback>
                <p:oleObj name="公式" r:id="rId3" imgW="1676160" imgH="25380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209800"/>
                        <a:ext cx="450691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304800" y="3124200"/>
            <a:ext cx="8534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</a:t>
            </a:r>
            <a:r>
              <a:rPr lang="zh-CN" altLang="en-US"/>
              <a:t>过点 </a:t>
            </a:r>
            <a:r>
              <a:rPr lang="en-US" altLang="zh-CN" i="1"/>
              <a:t>M </a:t>
            </a:r>
            <a:r>
              <a:rPr lang="zh-CN" altLang="en-US"/>
              <a:t>且与切线垂直的平面称为</a:t>
            </a:r>
            <a:r>
              <a:rPr lang="zh-CN" altLang="en-US">
                <a:solidFill>
                  <a:srgbClr val="00FFFF"/>
                </a:solidFill>
              </a:rPr>
              <a:t>曲线在点 </a:t>
            </a:r>
            <a:r>
              <a:rPr lang="en-US" altLang="zh-CN" i="1">
                <a:solidFill>
                  <a:srgbClr val="00FFFF"/>
                </a:solidFill>
              </a:rPr>
              <a:t>M </a:t>
            </a:r>
            <a:r>
              <a:rPr lang="zh-CN" altLang="en-US">
                <a:solidFill>
                  <a:srgbClr val="00FFFF"/>
                </a:solidFill>
              </a:rPr>
              <a:t>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的法平面</a:t>
            </a:r>
            <a:r>
              <a:rPr lang="en-US" altLang="zh-CN"/>
              <a:t>,  </a:t>
            </a:r>
            <a:r>
              <a:rPr lang="zh-CN" altLang="en-US"/>
              <a:t>即有法平面方程为</a:t>
            </a:r>
            <a:r>
              <a:rPr lang="en-US" altLang="zh-CN"/>
              <a:t>:</a:t>
            </a:r>
          </a:p>
        </p:txBody>
      </p:sp>
      <p:graphicFrame>
        <p:nvGraphicFramePr>
          <p:cNvPr id="353282" name="Object 2"/>
          <p:cNvGraphicFramePr>
            <a:graphicFrameLocks noChangeAspect="1"/>
          </p:cNvGraphicFramePr>
          <p:nvPr/>
        </p:nvGraphicFramePr>
        <p:xfrm>
          <a:off x="900113" y="4437063"/>
          <a:ext cx="6840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公式" r:id="rId5" imgW="3073320" imgH="228600" progId="Equation.3">
                  <p:embed/>
                </p:oleObj>
              </mc:Choice>
              <mc:Fallback>
                <p:oleObj name="公式" r:id="rId5" imgW="3073320" imgH="2286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68405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3276600" cy="533400"/>
          </a:xfrm>
        </p:spPr>
        <p:txBody>
          <a:bodyPr/>
          <a:lstStyle/>
          <a:p>
            <a:pPr eaLnBrk="1" hangingPunct="1"/>
            <a:r>
              <a:rPr lang="en-US" altLang="zh-CN" sz="2800" b="1" i="1" smtClean="0">
                <a:solidFill>
                  <a:schemeClr val="tx1"/>
                </a:solidFill>
                <a:ea typeface="楷体_GB2312" pitchFamily="49" charset="-122"/>
              </a:rPr>
              <a:t>M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点处的切线方程</a:t>
            </a:r>
            <a:endParaRPr lang="zh-CN" altLang="en-US" smtClean="0"/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643313" y="285750"/>
          <a:ext cx="37353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7" imgW="1574640" imgH="444240" progId="Equation.3">
                  <p:embed/>
                </p:oleObj>
              </mc:Choice>
              <mc:Fallback>
                <p:oleObj name="公式" r:id="rId7" imgW="157464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85750"/>
                        <a:ext cx="3735387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1" grpId="0" autoUpdateAnimBg="0"/>
      <p:bldP spid="3102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5197475" y="471488"/>
          <a:ext cx="35798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公式" r:id="rId3" imgW="1422360" imgH="469800" progId="Equation.3">
                  <p:embed/>
                </p:oleObj>
              </mc:Choice>
              <mc:Fallback>
                <p:oleObj name="公式" r:id="rId3" imgW="1422360" imgH="4698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471488"/>
                        <a:ext cx="3579813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838200" y="1676400"/>
          <a:ext cx="3657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1600200" imgH="241200" progId="Equation.3">
                  <p:embed/>
                </p:oleObj>
              </mc:Choice>
              <mc:Fallback>
                <p:oleObj name="Equation" r:id="rId5" imgW="1600200" imgH="2412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36576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3197225" y="2441575"/>
          <a:ext cx="37401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公式" r:id="rId7" imgW="1625400" imgH="444240" progId="Equation.3">
                  <p:embed/>
                </p:oleObj>
              </mc:Choice>
              <mc:Fallback>
                <p:oleObj name="公式" r:id="rId7" imgW="1625400" imgH="44424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2441575"/>
                        <a:ext cx="374015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1109663" y="4613275"/>
          <a:ext cx="6543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9" imgW="2793960" imgH="228600" progId="Equation.3">
                  <p:embed/>
                </p:oleObj>
              </mc:Choice>
              <mc:Fallback>
                <p:oleObj name="公式" r:id="rId9" imgW="2793960" imgH="2286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613275"/>
                        <a:ext cx="654367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5" name="Text Box 9"/>
          <p:cNvSpPr txBox="1">
            <a:spLocks noChangeArrowheads="1"/>
          </p:cNvSpPr>
          <p:nvPr/>
        </p:nvSpPr>
        <p:spPr bwMode="auto">
          <a:xfrm>
            <a:off x="755650" y="3789363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/>
              <a:t>法平面方程为</a:t>
            </a:r>
            <a:r>
              <a:rPr lang="en-US" altLang="zh-CN"/>
              <a:t>:</a:t>
            </a:r>
            <a:endParaRPr lang="en-US" altLang="zh-CN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2286000" y="685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若空间曲线方程为</a:t>
            </a:r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85800" y="2590800"/>
            <a:ext cx="208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切线方程为</a:t>
            </a:r>
            <a:r>
              <a:rPr lang="en-US" altLang="zh-CN"/>
              <a:t>:</a:t>
            </a:r>
          </a:p>
        </p:txBody>
      </p:sp>
      <p:sp>
        <p:nvSpPr>
          <p:cNvPr id="4105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85800"/>
            <a:ext cx="1793875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特别地，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5" grpId="0" autoUpdateAnimBg="0"/>
      <p:bldP spid="311307" grpId="0" autoUpdateAnimBg="0"/>
      <p:bldP spid="3113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0"/>
          <p:cNvGraphicFramePr>
            <a:graphicFrameLocks noChangeAspect="1"/>
          </p:cNvGraphicFramePr>
          <p:nvPr/>
        </p:nvGraphicFramePr>
        <p:xfrm>
          <a:off x="609600" y="533400"/>
          <a:ext cx="81391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3365280" imgH="457200" progId="Equation.3">
                  <p:embed/>
                </p:oleObj>
              </mc:Choice>
              <mc:Fallback>
                <p:oleObj name="Equation" r:id="rId3" imgW="3365280" imgH="45720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8139113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5" name="Object 1"/>
          <p:cNvGraphicFramePr>
            <a:graphicFrameLocks noChangeAspect="1"/>
          </p:cNvGraphicFramePr>
          <p:nvPr/>
        </p:nvGraphicFramePr>
        <p:xfrm>
          <a:off x="1295400" y="1752600"/>
          <a:ext cx="4876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2006280" imgH="228600" progId="Equation.3">
                  <p:embed/>
                </p:oleObj>
              </mc:Choice>
              <mc:Fallback>
                <p:oleObj name="Equation" r:id="rId5" imgW="2006280" imgH="22860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48768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6477000" y="2362200"/>
          <a:ext cx="1844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774360" imgH="241200" progId="Equation.3">
                  <p:embed/>
                </p:oleObj>
              </mc:Choice>
              <mc:Fallback>
                <p:oleObj name="Equation" r:id="rId7" imgW="774360" imgH="2412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362200"/>
                        <a:ext cx="18446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/>
        </p:nvGraphicFramePr>
        <p:xfrm>
          <a:off x="3962400" y="3276600"/>
          <a:ext cx="3124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9" imgW="1346040" imgH="406080" progId="Equation.3">
                  <p:embed/>
                </p:oleObj>
              </mc:Choice>
              <mc:Fallback>
                <p:oleObj name="Equation" r:id="rId9" imgW="1346040" imgH="4060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276600"/>
                        <a:ext cx="31242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3733800" y="4648200"/>
          <a:ext cx="43307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11" imgW="1942920" imgH="203040" progId="Equation.3">
                  <p:embed/>
                </p:oleObj>
              </mc:Choice>
              <mc:Fallback>
                <p:oleObj name="Equation" r:id="rId11" imgW="1942920" imgH="2030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48200"/>
                        <a:ext cx="43307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3886200" y="5410200"/>
          <a:ext cx="2444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3" imgW="1002960" imgH="203040" progId="Equation.3">
                  <p:embed/>
                </p:oleObj>
              </mc:Choice>
              <mc:Fallback>
                <p:oleObj name="Equation" r:id="rId13" imgW="1002960" imgH="2030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24447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533400" y="176688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914400" y="2438400"/>
          <a:ext cx="5562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5" imgW="2450880" imgH="228600" progId="Equation.3">
                  <p:embed/>
                </p:oleObj>
              </mc:Choice>
              <mc:Fallback>
                <p:oleObj name="Equation" r:id="rId15" imgW="2450880" imgH="2286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55626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62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593725" y="339725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故所求切线方程为：</a:t>
            </a:r>
          </a:p>
        </p:txBody>
      </p:sp>
      <p:sp>
        <p:nvSpPr>
          <p:cNvPr id="313360" name="Rectangle 16"/>
          <p:cNvSpPr>
            <a:spLocks noChangeArrowheads="1"/>
          </p:cNvSpPr>
          <p:nvPr/>
        </p:nvSpPr>
        <p:spPr bwMode="auto">
          <a:xfrm>
            <a:off x="457200" y="45720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所求法平面方程为：</a:t>
            </a:r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2193925" y="53022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5" grpId="0" autoUpdateAnimBg="0"/>
      <p:bldP spid="313359" grpId="0" autoUpdateAnimBg="0"/>
      <p:bldP spid="313360" grpId="0" autoUpdateAnimBg="0"/>
      <p:bldP spid="3133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3200400" cy="519113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altLang="zh-CN" sz="2800" b="1" smtClean="0">
                <a:solidFill>
                  <a:srgbClr val="FF99FF"/>
                </a:solidFill>
                <a:ea typeface="楷体_GB2312" pitchFamily="49" charset="-122"/>
              </a:rPr>
              <a:t>(2) </a:t>
            </a:r>
            <a:r>
              <a:rPr lang="zh-CN" altLang="en-US" sz="2800" b="1" smtClean="0">
                <a:solidFill>
                  <a:srgbClr val="FF99FF"/>
                </a:solidFill>
                <a:ea typeface="楷体_GB2312" pitchFamily="49" charset="-122"/>
              </a:rPr>
              <a:t>一般方程的情形</a:t>
            </a:r>
          </a:p>
        </p:txBody>
      </p:sp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450850" y="1981200"/>
          <a:ext cx="8113713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3657600" imgH="761760" progId="Equation.3">
                  <p:embed/>
                </p:oleObj>
              </mc:Choice>
              <mc:Fallback>
                <p:oleObj name="Equation" r:id="rId3" imgW="3657600" imgH="761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1981200"/>
                        <a:ext cx="8113713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设空间曲线 </a:t>
            </a:r>
            <a:r>
              <a:rPr lang="zh-CN" altLang="en-US">
                <a:sym typeface="Symbol" pitchFamily="18" charset="2"/>
              </a:rPr>
              <a:t>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的一般方程表示为</a:t>
            </a:r>
            <a:endParaRPr lang="zh-CN" altLang="en-US" i="1"/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6019800" y="914400"/>
          <a:ext cx="2286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028520" imgH="469800" progId="Equation.3">
                  <p:embed/>
                </p:oleObj>
              </mc:Choice>
              <mc:Fallback>
                <p:oleObj name="Equation" r:id="rId5" imgW="10285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2860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6553200" y="27432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则由隐函数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457200" y="3810000"/>
            <a:ext cx="675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存在定理，在 </a:t>
            </a:r>
            <a:r>
              <a:rPr lang="en-US" altLang="zh-CN" i="1"/>
              <a:t>M</a:t>
            </a:r>
            <a:r>
              <a:rPr lang="en-US" altLang="zh-CN" sz="2400" baseline="-25000"/>
              <a:t> </a:t>
            </a:r>
            <a:r>
              <a:rPr lang="zh-CN" altLang="en-US"/>
              <a:t>的某邻域内可确定函数</a:t>
            </a:r>
          </a:p>
        </p:txBody>
      </p:sp>
      <p:graphicFrame>
        <p:nvGraphicFramePr>
          <p:cNvPr id="315401" name="Object 9"/>
          <p:cNvGraphicFramePr>
            <a:graphicFrameLocks noChangeAspect="1"/>
          </p:cNvGraphicFramePr>
          <p:nvPr/>
        </p:nvGraphicFramePr>
        <p:xfrm>
          <a:off x="392113" y="4876800"/>
          <a:ext cx="8751887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3479760" imgH="469800" progId="Equation.3">
                  <p:embed/>
                </p:oleObj>
              </mc:Choice>
              <mc:Fallback>
                <p:oleObj name="Equation" r:id="rId7" imgW="347976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4876800"/>
                        <a:ext cx="8751887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786563" y="3571875"/>
          <a:ext cx="19494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9" imgW="774360" imgH="469800" progId="Equation.3">
                  <p:embed/>
                </p:oleObj>
              </mc:Choice>
              <mc:Fallback>
                <p:oleObj name="公式" r:id="rId9" imgW="774360" imgH="469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571875"/>
                        <a:ext cx="1949450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  <p:bldP spid="315398" grpId="0" autoUpdateAnimBg="0"/>
      <p:bldP spid="3153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560388" y="228600"/>
          <a:ext cx="74152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3" imgW="3149280" imgH="469800" progId="Equation.3">
                  <p:embed/>
                </p:oleObj>
              </mc:Choice>
              <mc:Fallback>
                <p:oleObj name="Equation" r:id="rId3" imgW="31492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28600"/>
                        <a:ext cx="74152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5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2566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5111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(2) </a:t>
            </a:r>
            <a:r>
              <a:rPr lang="zh-CN" altLang="en-US"/>
              <a:t>知，在点 </a:t>
            </a:r>
            <a:r>
              <a:rPr lang="en-US" altLang="zh-CN" i="1"/>
              <a:t>M </a:t>
            </a:r>
            <a:r>
              <a:rPr lang="zh-CN" altLang="en-US"/>
              <a:t>处的切向量为</a:t>
            </a:r>
          </a:p>
        </p:txBody>
      </p:sp>
      <p:graphicFrame>
        <p:nvGraphicFramePr>
          <p:cNvPr id="322567" name="Object 7"/>
          <p:cNvGraphicFramePr>
            <a:graphicFrameLocks noChangeAspect="1"/>
          </p:cNvGraphicFramePr>
          <p:nvPr/>
        </p:nvGraphicFramePr>
        <p:xfrm>
          <a:off x="5426075" y="1533525"/>
          <a:ext cx="3232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5" imgW="1434960" imgH="253800" progId="Equation.3">
                  <p:embed/>
                </p:oleObj>
              </mc:Choice>
              <mc:Fallback>
                <p:oleObj name="Equation" r:id="rId5" imgW="1434960" imgH="2538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533525"/>
                        <a:ext cx="32321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8" name="Text Box 8"/>
          <p:cNvSpPr txBox="1">
            <a:spLocks noChangeArrowheads="1"/>
          </p:cNvSpPr>
          <p:nvPr/>
        </p:nvSpPr>
        <p:spPr bwMode="auto">
          <a:xfrm>
            <a:off x="457200" y="2133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所以只需求</a:t>
            </a:r>
          </a:p>
        </p:txBody>
      </p:sp>
      <p:graphicFrame>
        <p:nvGraphicFramePr>
          <p:cNvPr id="322569" name="Object 9"/>
          <p:cNvGraphicFramePr>
            <a:graphicFrameLocks noChangeAspect="1"/>
          </p:cNvGraphicFramePr>
          <p:nvPr/>
        </p:nvGraphicFramePr>
        <p:xfrm>
          <a:off x="2362200" y="2209800"/>
          <a:ext cx="2632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7" imgW="1168200" imgH="228600" progId="Equation.3">
                  <p:embed/>
                </p:oleObj>
              </mc:Choice>
              <mc:Fallback>
                <p:oleObj name="Equation" r:id="rId7" imgW="1168200" imgH="22860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26320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609600" y="2895600"/>
            <a:ext cx="4973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事实上，对</a:t>
            </a:r>
            <a:r>
              <a:rPr lang="en-US" altLang="zh-CN"/>
              <a:t>(1)</a:t>
            </a:r>
            <a:r>
              <a:rPr lang="zh-CN" altLang="en-US"/>
              <a:t>关于</a:t>
            </a:r>
            <a:r>
              <a:rPr lang="en-US" altLang="zh-CN" i="1"/>
              <a:t>x </a:t>
            </a:r>
            <a:r>
              <a:rPr lang="zh-CN" altLang="en-US"/>
              <a:t>求导</a:t>
            </a:r>
            <a:r>
              <a:rPr lang="en-US" altLang="zh-CN"/>
              <a:t>, </a:t>
            </a:r>
            <a:r>
              <a:rPr lang="zh-CN" altLang="en-US"/>
              <a:t>可得</a:t>
            </a:r>
          </a:p>
        </p:txBody>
      </p:sp>
      <p:graphicFrame>
        <p:nvGraphicFramePr>
          <p:cNvPr id="322571" name="Object 11"/>
          <p:cNvGraphicFramePr>
            <a:graphicFrameLocks noChangeAspect="1"/>
          </p:cNvGraphicFramePr>
          <p:nvPr/>
        </p:nvGraphicFramePr>
        <p:xfrm>
          <a:off x="539750" y="3644900"/>
          <a:ext cx="4114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9" imgW="1752480" imgH="850680" progId="Equation.3">
                  <p:embed/>
                </p:oleObj>
              </mc:Choice>
              <mc:Fallback>
                <p:oleObj name="Equation" r:id="rId9" imgW="1752480" imgH="850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44900"/>
                        <a:ext cx="4114800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4" name="Object 14"/>
          <p:cNvGraphicFramePr>
            <a:graphicFrameLocks noGrp="1" noChangeAspect="1"/>
          </p:cNvGraphicFramePr>
          <p:nvPr>
            <p:ph/>
          </p:nvPr>
        </p:nvGraphicFramePr>
        <p:xfrm>
          <a:off x="4859338" y="3573463"/>
          <a:ext cx="3960812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公式" r:id="rId11" imgW="1701720" imgH="850680" progId="Equation.3">
                  <p:embed/>
                </p:oleObj>
              </mc:Choice>
              <mc:Fallback>
                <p:oleObj name="公式" r:id="rId11" imgW="170172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573463"/>
                        <a:ext cx="3960812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6" grpId="0" autoUpdateAnimBg="0"/>
      <p:bldP spid="322568" grpId="0" autoUpdateAnimBg="0"/>
      <p:bldP spid="3225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7" name="Object 3"/>
          <p:cNvGraphicFramePr>
            <a:graphicFrameLocks noChangeAspect="1"/>
          </p:cNvGraphicFramePr>
          <p:nvPr/>
        </p:nvGraphicFramePr>
        <p:xfrm>
          <a:off x="395288" y="2133600"/>
          <a:ext cx="84232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3632040" imgH="482400" progId="Equation.3">
                  <p:embed/>
                </p:oleObj>
              </mc:Choice>
              <mc:Fallback>
                <p:oleObj name="Equation" r:id="rId3" imgW="363204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33600"/>
                        <a:ext cx="8423275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0" name="Object 6"/>
          <p:cNvGraphicFramePr>
            <a:graphicFrameLocks noChangeAspect="1"/>
          </p:cNvGraphicFramePr>
          <p:nvPr/>
        </p:nvGraphicFramePr>
        <p:xfrm>
          <a:off x="395288" y="3284538"/>
          <a:ext cx="85090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3670200" imgH="495000" progId="Equation.3">
                  <p:embed/>
                </p:oleObj>
              </mc:Choice>
              <mc:Fallback>
                <p:oleObj name="Equation" r:id="rId5" imgW="367020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84538"/>
                        <a:ext cx="850900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8"/>
          <p:cNvGraphicFramePr>
            <a:graphicFrameLocks noChangeAspect="1"/>
          </p:cNvGraphicFramePr>
          <p:nvPr/>
        </p:nvGraphicFramePr>
        <p:xfrm>
          <a:off x="395288" y="4581525"/>
          <a:ext cx="8158162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3504960" imgH="812520" progId="Equation.3">
                  <p:embed/>
                </p:oleObj>
              </mc:Choice>
              <mc:Fallback>
                <p:oleObj name="Equation" r:id="rId7" imgW="3504960" imgH="81252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8158162" cy="189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3" name="Rectangle 9"/>
          <p:cNvSpPr>
            <a:spLocks noGrp="1" noChangeArrowheads="1"/>
          </p:cNvSpPr>
          <p:nvPr>
            <p:ph type="title"/>
          </p:nvPr>
        </p:nvSpPr>
        <p:spPr>
          <a:xfrm>
            <a:off x="468313" y="1412875"/>
            <a:ext cx="1293812" cy="534988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解得，</a:t>
            </a:r>
            <a:endParaRPr lang="zh-CN" altLang="en-US" smtClean="0"/>
          </a:p>
        </p:txBody>
      </p:sp>
      <p:graphicFrame>
        <p:nvGraphicFramePr>
          <p:cNvPr id="8197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3132138" y="188913"/>
          <a:ext cx="3095625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公式" r:id="rId9" imgW="1498320" imgH="850680" progId="Equation.3">
                  <p:embed/>
                </p:oleObj>
              </mc:Choice>
              <mc:Fallback>
                <p:oleObj name="公式" r:id="rId9" imgW="1498320" imgH="850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3095625" cy="175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3" grpId="0"/>
    </p:bldLst>
  </p:timing>
</p:sld>
</file>

<file path=ppt/theme/theme1.xml><?xml version="1.0" encoding="utf-8"?>
<a:theme xmlns:a="http://schemas.openxmlformats.org/drawingml/2006/main" name="yyddss">
  <a:themeElements>
    <a:clrScheme name="">
      <a:dk1>
        <a:srgbClr val="FFFFFF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yyddss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yydds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ydds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ydd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Settings\刘敏\Application Data\Microsoft\Templates\yyddss.pot</Template>
  <TotalTime>2872</TotalTime>
  <Words>806</Words>
  <Application>Microsoft Office PowerPoint</Application>
  <PresentationFormat>全屏显示(4:3)</PresentationFormat>
  <Paragraphs>128</Paragraphs>
  <Slides>27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yyddss</vt:lpstr>
      <vt:lpstr>公式</vt:lpstr>
      <vt:lpstr>Equation</vt:lpstr>
      <vt:lpstr>BMP 图象</vt:lpstr>
      <vt:lpstr>第六节   多元函数微分学的几何应用</vt:lpstr>
      <vt:lpstr>一、空间曲线的切线与法平面</vt:lpstr>
      <vt:lpstr>割线 M M' 的点向式方程为</vt:lpstr>
      <vt:lpstr>M 点处的切线方程</vt:lpstr>
      <vt:lpstr>特别地，</vt:lpstr>
      <vt:lpstr>例1.</vt:lpstr>
      <vt:lpstr>(2) 一般方程的情形</vt:lpstr>
      <vt:lpstr>PowerPoint 演示文稿</vt:lpstr>
      <vt:lpstr>解得，</vt:lpstr>
      <vt:lpstr>故可取切向量为</vt:lpstr>
      <vt:lpstr>例2.</vt:lpstr>
      <vt:lpstr>故可取切向量为</vt:lpstr>
      <vt:lpstr>二、空间曲面的切平面与法线</vt:lpstr>
      <vt:lpstr>PowerPoint 演示文稿</vt:lpstr>
      <vt:lpstr>切平面方程为：</vt:lpstr>
      <vt:lpstr>例3.</vt:lpstr>
      <vt:lpstr>(2) 显式方程的情形</vt:lpstr>
      <vt:lpstr>PowerPoint 演示文稿</vt:lpstr>
      <vt:lpstr>例4.</vt:lpstr>
      <vt:lpstr>小结</vt:lpstr>
      <vt:lpstr>2. 曲面的切平面与法线（向量都在点M 上取值）</vt:lpstr>
      <vt:lpstr>课堂练习</vt:lpstr>
      <vt:lpstr>2.</vt:lpstr>
      <vt:lpstr>3.</vt:lpstr>
      <vt:lpstr>4. </vt:lpstr>
      <vt:lpstr>5. </vt:lpstr>
      <vt:lpstr>作业</vt:lpstr>
    </vt:vector>
  </TitlesOfParts>
  <Company>dsg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多元函数微分法及其应用</dc:title>
  <dc:subject>第六节 多元函数微分学的几何应用</dc:subject>
  <dc:creator>huady</dc:creator>
  <cp:lastModifiedBy>huady</cp:lastModifiedBy>
  <cp:revision>184</cp:revision>
  <dcterms:created xsi:type="dcterms:W3CDTF">2004-03-21T13:27:17Z</dcterms:created>
  <dcterms:modified xsi:type="dcterms:W3CDTF">2018-03-29T01:05:55Z</dcterms:modified>
</cp:coreProperties>
</file>