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309" r:id="rId2"/>
    <p:sldId id="310" r:id="rId3"/>
    <p:sldId id="311" r:id="rId4"/>
    <p:sldId id="363" r:id="rId5"/>
    <p:sldId id="337" r:id="rId6"/>
    <p:sldId id="315" r:id="rId7"/>
    <p:sldId id="312" r:id="rId8"/>
    <p:sldId id="313" r:id="rId9"/>
    <p:sldId id="316" r:id="rId10"/>
    <p:sldId id="338" r:id="rId11"/>
    <p:sldId id="323" r:id="rId12"/>
    <p:sldId id="356" r:id="rId13"/>
    <p:sldId id="355" r:id="rId14"/>
    <p:sldId id="349" r:id="rId15"/>
    <p:sldId id="350" r:id="rId16"/>
    <p:sldId id="361" r:id="rId17"/>
    <p:sldId id="362" r:id="rId18"/>
    <p:sldId id="354" r:id="rId19"/>
    <p:sldId id="351" r:id="rId20"/>
    <p:sldId id="341" r:id="rId21"/>
    <p:sldId id="344" r:id="rId22"/>
    <p:sldId id="347" r:id="rId23"/>
    <p:sldId id="348" r:id="rId24"/>
    <p:sldId id="360" r:id="rId25"/>
    <p:sldId id="345" r:id="rId26"/>
    <p:sldId id="352" r:id="rId27"/>
    <p:sldId id="359" r:id="rId28"/>
    <p:sldId id="343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">
          <p15:clr>
            <a:srgbClr val="A4A3A4"/>
          </p15:clr>
        </p15:guide>
        <p15:guide id="2" pos="5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CCFF"/>
    <a:srgbClr val="FFFF00"/>
    <a:srgbClr val="FF0066"/>
    <a:srgbClr val="FF9933"/>
    <a:srgbClr val="66FFFF"/>
    <a:srgbClr val="FF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30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88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0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10" Type="http://schemas.openxmlformats.org/officeDocument/2006/relationships/image" Target="../media/image69.emf"/><Relationship Id="rId4" Type="http://schemas.openxmlformats.org/officeDocument/2006/relationships/image" Target="../media/image63.wmf"/><Relationship Id="rId9" Type="http://schemas.openxmlformats.org/officeDocument/2006/relationships/image" Target="../media/image6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90.wmf"/><Relationship Id="rId7" Type="http://schemas.openxmlformats.org/officeDocument/2006/relationships/image" Target="../media/image93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2.wmf"/><Relationship Id="rId5" Type="http://schemas.openxmlformats.org/officeDocument/2006/relationships/image" Target="../media/image85.wmf"/><Relationship Id="rId4" Type="http://schemas.openxmlformats.org/officeDocument/2006/relationships/image" Target="../media/image91.wmf"/><Relationship Id="rId9" Type="http://schemas.openxmlformats.org/officeDocument/2006/relationships/image" Target="../media/image9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emf"/><Relationship Id="rId4" Type="http://schemas.openxmlformats.org/officeDocument/2006/relationships/image" Target="../media/image10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7" Type="http://schemas.openxmlformats.org/officeDocument/2006/relationships/image" Target="../media/image113.w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image" Target="../media/image126.wmf"/><Relationship Id="rId3" Type="http://schemas.openxmlformats.org/officeDocument/2006/relationships/image" Target="../media/image116.emf"/><Relationship Id="rId7" Type="http://schemas.openxmlformats.org/officeDocument/2006/relationships/image" Target="../media/image120.emf"/><Relationship Id="rId12" Type="http://schemas.openxmlformats.org/officeDocument/2006/relationships/image" Target="../media/image125.w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Relationship Id="rId6" Type="http://schemas.openxmlformats.org/officeDocument/2006/relationships/image" Target="../media/image119.emf"/><Relationship Id="rId11" Type="http://schemas.openxmlformats.org/officeDocument/2006/relationships/image" Target="../media/image124.wmf"/><Relationship Id="rId5" Type="http://schemas.openxmlformats.org/officeDocument/2006/relationships/image" Target="../media/image118.emf"/><Relationship Id="rId15" Type="http://schemas.openxmlformats.org/officeDocument/2006/relationships/image" Target="../media/image128.wmf"/><Relationship Id="rId10" Type="http://schemas.openxmlformats.org/officeDocument/2006/relationships/image" Target="../media/image123.emf"/><Relationship Id="rId4" Type="http://schemas.openxmlformats.org/officeDocument/2006/relationships/image" Target="../media/image117.emf"/><Relationship Id="rId9" Type="http://schemas.openxmlformats.org/officeDocument/2006/relationships/image" Target="../media/image122.emf"/><Relationship Id="rId14" Type="http://schemas.openxmlformats.org/officeDocument/2006/relationships/image" Target="../media/image1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wmf"/><Relationship Id="rId4" Type="http://schemas.openxmlformats.org/officeDocument/2006/relationships/image" Target="../media/image1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7" Type="http://schemas.openxmlformats.org/officeDocument/2006/relationships/image" Target="../media/image135.w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wmf"/><Relationship Id="rId5" Type="http://schemas.openxmlformats.org/officeDocument/2006/relationships/image" Target="../media/image133.emf"/><Relationship Id="rId4" Type="http://schemas.openxmlformats.org/officeDocument/2006/relationships/image" Target="../media/image13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5" Type="http://schemas.openxmlformats.org/officeDocument/2006/relationships/image" Target="../media/image146.emf"/><Relationship Id="rId4" Type="http://schemas.openxmlformats.org/officeDocument/2006/relationships/image" Target="../media/image145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3" Type="http://schemas.openxmlformats.org/officeDocument/2006/relationships/image" Target="../media/image154.wmf"/><Relationship Id="rId7" Type="http://schemas.openxmlformats.org/officeDocument/2006/relationships/image" Target="../media/image158.e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emf"/><Relationship Id="rId5" Type="http://schemas.openxmlformats.org/officeDocument/2006/relationships/image" Target="../media/image156.emf"/><Relationship Id="rId4" Type="http://schemas.openxmlformats.org/officeDocument/2006/relationships/image" Target="../media/image155.wmf"/><Relationship Id="rId9" Type="http://schemas.openxmlformats.org/officeDocument/2006/relationships/image" Target="../media/image16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e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e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e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e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wmf"/><Relationship Id="rId4" Type="http://schemas.openxmlformats.org/officeDocument/2006/relationships/image" Target="../media/image5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e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2D4F2A03-3108-46C3-88CB-CC62B6BB3F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970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B4FA3-7EB4-4FD3-AB8F-197F5A8103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56DCE-E38D-4564-B622-940817EC7F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E1F9B-33AA-43D1-BB6E-CE87B9C88A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14107-24AF-43CE-A210-4F5216B7F3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EC342-76FC-4946-A2CD-9107BDFBA4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7354B-2EBA-4B9D-9AC0-802878E0FD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ED52F-5B88-429C-AC8B-1AF2375C26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7669E-07A7-449F-838D-4BAEFCD68C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2CC02-0A79-4139-8C6D-302409B020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7FB95-F0FD-4B9C-AB37-6E0DFB4BF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350B0-20C5-4835-97D4-F0EEBF4299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B7E42-FBD0-4734-89A8-2A37A781F9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0ED64CAF-E3AC-4CCA-BD34-CFF21A030F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5607" name="Picture 7" descr="MP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10400" y="6426200"/>
            <a:ext cx="765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8" descr="MPE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057900" y="6426200"/>
            <a:ext cx="765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9" descr="MPR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962900" y="6426200"/>
            <a:ext cx="765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0" name="Picture 10" descr="MPU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105400" y="6426200"/>
            <a:ext cx="765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0.e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4.w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7.e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6.wmf"/><Relationship Id="rId20" Type="http://schemas.openxmlformats.org/officeDocument/2006/relationships/image" Target="../media/image68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5.wmf"/><Relationship Id="rId22" Type="http://schemas.openxmlformats.org/officeDocument/2006/relationships/image" Target="../media/image6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83.wmf"/><Relationship Id="rId22" Type="http://schemas.openxmlformats.org/officeDocument/2006/relationships/image" Target="../media/image8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9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9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10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6.w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9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110.wmf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1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21.emf"/><Relationship Id="rId26" Type="http://schemas.openxmlformats.org/officeDocument/2006/relationships/image" Target="../media/image125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8.e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0.emf"/><Relationship Id="rId20" Type="http://schemas.openxmlformats.org/officeDocument/2006/relationships/image" Target="../media/image122.emf"/><Relationship Id="rId29" Type="http://schemas.openxmlformats.org/officeDocument/2006/relationships/oleObject" Target="../embeddings/oleObject120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5.e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124.wmf"/><Relationship Id="rId32" Type="http://schemas.openxmlformats.org/officeDocument/2006/relationships/image" Target="../media/image128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28" Type="http://schemas.openxmlformats.org/officeDocument/2006/relationships/image" Target="../media/image126.wmf"/><Relationship Id="rId10" Type="http://schemas.openxmlformats.org/officeDocument/2006/relationships/image" Target="../media/image117.emf"/><Relationship Id="rId19" Type="http://schemas.openxmlformats.org/officeDocument/2006/relationships/oleObject" Target="../embeddings/oleObject115.bin"/><Relationship Id="rId31" Type="http://schemas.openxmlformats.org/officeDocument/2006/relationships/oleObject" Target="../embeddings/oleObject121.bin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9.emf"/><Relationship Id="rId22" Type="http://schemas.openxmlformats.org/officeDocument/2006/relationships/image" Target="../media/image123.emf"/><Relationship Id="rId27" Type="http://schemas.openxmlformats.org/officeDocument/2006/relationships/oleObject" Target="../embeddings/oleObject119.bin"/><Relationship Id="rId30" Type="http://schemas.openxmlformats.org/officeDocument/2006/relationships/image" Target="../media/image12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3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32.emf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3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7.e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39.emf"/><Relationship Id="rId4" Type="http://schemas.openxmlformats.org/officeDocument/2006/relationships/image" Target="../media/image136.e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4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4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45.e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3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4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59.e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56.emf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emf"/><Relationship Id="rId20" Type="http://schemas.openxmlformats.org/officeDocument/2006/relationships/image" Target="../media/image160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55.wmf"/><Relationship Id="rId19" Type="http://schemas.openxmlformats.org/officeDocument/2006/relationships/oleObject" Target="../embeddings/oleObject153.bin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1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7.e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94038"/>
            <a:ext cx="5791200" cy="6413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3600" b="1" smtClean="0">
                <a:ea typeface="楷体_GB2312" pitchFamily="49" charset="-122"/>
              </a:rPr>
              <a:t>第七节    方向导数与梯度</a:t>
            </a:r>
          </a:p>
        </p:txBody>
      </p:sp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1981200" y="1143000"/>
            <a:ext cx="5340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CCFF"/>
                </a:solidFill>
              </a:rPr>
              <a:t>第九章  多元函数微分法及其应用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1043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2016125" cy="701675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zh-CN" altLang="en-US" sz="3200" b="1" smtClean="0">
                <a:ea typeface="楷体_GB2312" pitchFamily="49" charset="-122"/>
              </a:rPr>
              <a:t>二、梯度</a:t>
            </a:r>
          </a:p>
        </p:txBody>
      </p:sp>
      <p:graphicFrame>
        <p:nvGraphicFramePr>
          <p:cNvPr id="378901" name="Object 1045"/>
          <p:cNvGraphicFramePr>
            <a:graphicFrameLocks noChangeAspect="1"/>
          </p:cNvGraphicFramePr>
          <p:nvPr/>
        </p:nvGraphicFramePr>
        <p:xfrm>
          <a:off x="192088" y="901700"/>
          <a:ext cx="8610600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3" imgW="3670300" imgH="774700" progId="Equation.3">
                  <p:embed/>
                </p:oleObj>
              </mc:Choice>
              <mc:Fallback>
                <p:oleObj name="Equation" r:id="rId3" imgW="3670300" imgH="7747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901700"/>
                        <a:ext cx="8610600" cy="181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2" name="Object 10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880896"/>
              </p:ext>
            </p:extLst>
          </p:nvPr>
        </p:nvGraphicFramePr>
        <p:xfrm>
          <a:off x="539750" y="2781300"/>
          <a:ext cx="73437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5" imgW="103568400" imgH="17868960" progId="Equation.DSMT4">
                  <p:embed/>
                </p:oleObj>
              </mc:Choice>
              <mc:Fallback>
                <p:oleObj name="Equation" r:id="rId5" imgW="103568400" imgH="178689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81300"/>
                        <a:ext cx="7343775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6" name="Text Box 1050"/>
          <p:cNvSpPr txBox="1">
            <a:spLocks noChangeArrowheads="1"/>
          </p:cNvSpPr>
          <p:nvPr/>
        </p:nvSpPr>
        <p:spPr bwMode="auto">
          <a:xfrm>
            <a:off x="468313" y="4076700"/>
            <a:ext cx="6505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此时若有沿 </a:t>
            </a:r>
            <a:r>
              <a:rPr lang="en-US" altLang="zh-CN" i="1"/>
              <a:t>l </a:t>
            </a:r>
            <a:r>
              <a:rPr lang="zh-CN" altLang="en-US"/>
              <a:t>方向的方向导数存在，则有</a:t>
            </a:r>
          </a:p>
        </p:txBody>
      </p:sp>
      <p:graphicFrame>
        <p:nvGraphicFramePr>
          <p:cNvPr id="378907" name="Object 1051"/>
          <p:cNvGraphicFramePr>
            <a:graphicFrameLocks noChangeAspect="1"/>
          </p:cNvGraphicFramePr>
          <p:nvPr/>
        </p:nvGraphicFramePr>
        <p:xfrm>
          <a:off x="1258888" y="4508500"/>
          <a:ext cx="68580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7" imgW="3985920" imgH="660240" progId="Equation.3">
                  <p:embed/>
                </p:oleObj>
              </mc:Choice>
              <mc:Fallback>
                <p:oleObj name="Equation" r:id="rId7" imgW="3985920" imgH="6602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508500"/>
                        <a:ext cx="68580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8" name="Object 1052"/>
          <p:cNvGraphicFramePr>
            <a:graphicFrameLocks noChangeAspect="1"/>
          </p:cNvGraphicFramePr>
          <p:nvPr/>
        </p:nvGraphicFramePr>
        <p:xfrm>
          <a:off x="2700338" y="5445125"/>
          <a:ext cx="29718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9" imgW="41825880" imgH="7302600" progId="Equation.3">
                  <p:embed/>
                </p:oleObj>
              </mc:Choice>
              <mc:Fallback>
                <p:oleObj name="Equation" r:id="rId9" imgW="41825880" imgH="7302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445125"/>
                        <a:ext cx="29718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9" name="Text Box 1053"/>
          <p:cNvSpPr txBox="1">
            <a:spLocks noChangeArrowheads="1"/>
          </p:cNvSpPr>
          <p:nvPr/>
        </p:nvSpPr>
        <p:spPr bwMode="auto">
          <a:xfrm>
            <a:off x="684213" y="6165850"/>
            <a:ext cx="5005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注：梯度的概念可推广到 </a:t>
            </a:r>
            <a:r>
              <a:rPr lang="en-US" altLang="zh-CN"/>
              <a:t>n </a:t>
            </a:r>
            <a:r>
              <a:rPr lang="zh-CN" altLang="en-US"/>
              <a:t>维 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6" grpId="0" autoUpdateAnimBg="0"/>
      <p:bldP spid="37890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3528" name="Object 8"/>
          <p:cNvGraphicFramePr>
            <a:graphicFrameLocks noChangeAspect="1"/>
          </p:cNvGraphicFramePr>
          <p:nvPr/>
        </p:nvGraphicFramePr>
        <p:xfrm>
          <a:off x="900113" y="260350"/>
          <a:ext cx="444658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3" imgW="62136000" imgH="16243200" progId="Equation.3">
                  <p:embed/>
                </p:oleObj>
              </mc:Choice>
              <mc:Fallback>
                <p:oleObj name="Equation" r:id="rId3" imgW="62136000" imgH="16243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0350"/>
                        <a:ext cx="4446587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0" name="Object 10"/>
          <p:cNvGraphicFramePr>
            <a:graphicFrameLocks noChangeAspect="1"/>
          </p:cNvGraphicFramePr>
          <p:nvPr/>
        </p:nvGraphicFramePr>
        <p:xfrm>
          <a:off x="2339975" y="1196975"/>
          <a:ext cx="36877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5" imgW="1562100" imgH="228600" progId="Equation.3">
                  <p:embed/>
                </p:oleObj>
              </mc:Choice>
              <mc:Fallback>
                <p:oleObj name="Equation" r:id="rId5" imgW="156210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196975"/>
                        <a:ext cx="36877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31" name="Text Box 11"/>
          <p:cNvSpPr txBox="1">
            <a:spLocks noChangeArrowheads="1"/>
          </p:cNvSpPr>
          <p:nvPr/>
        </p:nvSpPr>
        <p:spPr bwMode="auto">
          <a:xfrm>
            <a:off x="611188" y="1916113"/>
            <a:ext cx="1509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其中，</a:t>
            </a:r>
          </a:p>
        </p:txBody>
      </p:sp>
      <p:graphicFrame>
        <p:nvGraphicFramePr>
          <p:cNvPr id="363532" name="Object 12"/>
          <p:cNvGraphicFramePr>
            <a:graphicFrameLocks noChangeAspect="1"/>
          </p:cNvGraphicFramePr>
          <p:nvPr/>
        </p:nvGraphicFramePr>
        <p:xfrm>
          <a:off x="1835150" y="1989138"/>
          <a:ext cx="70104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7" imgW="3060700" imgH="241300" progId="Equation.3">
                  <p:embed/>
                </p:oleObj>
              </mc:Choice>
              <mc:Fallback>
                <p:oleObj name="Equation" r:id="rId7" imgW="3060700" imgH="2413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89138"/>
                        <a:ext cx="70104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33" name="Text Box 13"/>
          <p:cNvSpPr txBox="1">
            <a:spLocks noChangeArrowheads="1"/>
          </p:cNvSpPr>
          <p:nvPr/>
        </p:nvSpPr>
        <p:spPr bwMode="auto">
          <a:xfrm>
            <a:off x="395288" y="2708275"/>
            <a:ext cx="51122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易见，当</a:t>
            </a:r>
            <a:r>
              <a:rPr lang="zh-CN" altLang="en-US" i="1" dirty="0">
                <a:sym typeface="Symbol" pitchFamily="18" charset="2"/>
              </a:rPr>
              <a:t> </a:t>
            </a:r>
            <a:r>
              <a:rPr lang="zh-CN" altLang="en-US" i="1" dirty="0" smtClean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= </a:t>
            </a:r>
            <a:r>
              <a:rPr lang="en-US" altLang="zh-CN" dirty="0">
                <a:sym typeface="Symbol" pitchFamily="18" charset="2"/>
              </a:rPr>
              <a:t>0 </a:t>
            </a:r>
            <a:r>
              <a:rPr lang="zh-CN" altLang="en-US" dirty="0">
                <a:sym typeface="Symbol" pitchFamily="18" charset="2"/>
              </a:rPr>
              <a:t>时，</a:t>
            </a:r>
            <a:r>
              <a:rPr lang="en-US" altLang="zh-CN" i="1" dirty="0">
                <a:sym typeface="Symbol" pitchFamily="18" charset="2"/>
              </a:rPr>
              <a:t>f  </a:t>
            </a:r>
            <a:r>
              <a:rPr lang="zh-CN" altLang="en-US" dirty="0">
                <a:sym typeface="Symbol" pitchFamily="18" charset="2"/>
              </a:rPr>
              <a:t>增加最快</a:t>
            </a:r>
            <a:r>
              <a:rPr lang="en-US" altLang="zh-CN" dirty="0">
                <a:sym typeface="Symbol" pitchFamily="18" charset="2"/>
              </a:rPr>
              <a:t>,</a:t>
            </a:r>
            <a:endParaRPr lang="en-US" altLang="zh-CN" dirty="0"/>
          </a:p>
        </p:txBody>
      </p:sp>
      <p:graphicFrame>
        <p:nvGraphicFramePr>
          <p:cNvPr id="363534" name="Object 14"/>
          <p:cNvGraphicFramePr>
            <a:graphicFrameLocks noChangeAspect="1"/>
          </p:cNvGraphicFramePr>
          <p:nvPr/>
        </p:nvGraphicFramePr>
        <p:xfrm>
          <a:off x="5629292" y="2492375"/>
          <a:ext cx="13716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9" imgW="596900" imgH="508000" progId="Equation.3">
                  <p:embed/>
                </p:oleObj>
              </mc:Choice>
              <mc:Fallback>
                <p:oleObj name="Equation" r:id="rId9" imgW="596900" imgH="5080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92" y="2492375"/>
                        <a:ext cx="1371600" cy="1166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35" name="Text Box 15"/>
          <p:cNvSpPr txBox="1">
            <a:spLocks noChangeArrowheads="1"/>
          </p:cNvSpPr>
          <p:nvPr/>
        </p:nvSpPr>
        <p:spPr bwMode="auto">
          <a:xfrm>
            <a:off x="6659563" y="2708275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取到最大值为</a:t>
            </a:r>
          </a:p>
        </p:txBody>
      </p:sp>
      <p:graphicFrame>
        <p:nvGraphicFramePr>
          <p:cNvPr id="363536" name="Object 16"/>
          <p:cNvGraphicFramePr>
            <a:graphicFrameLocks noChangeAspect="1"/>
          </p:cNvGraphicFramePr>
          <p:nvPr/>
        </p:nvGraphicFramePr>
        <p:xfrm>
          <a:off x="395288" y="3500438"/>
          <a:ext cx="4930775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公式" r:id="rId11" imgW="2146300" imgH="508000" progId="Equation.3">
                  <p:embed/>
                </p:oleObj>
              </mc:Choice>
              <mc:Fallback>
                <p:oleObj name="公式" r:id="rId11" imgW="2146300" imgH="5080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00438"/>
                        <a:ext cx="4930775" cy="1166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38" name="Rectangle 18"/>
          <p:cNvSpPr>
            <a:spLocks noGrp="1" noChangeArrowheads="1"/>
          </p:cNvSpPr>
          <p:nvPr>
            <p:ph type="title"/>
          </p:nvPr>
        </p:nvSpPr>
        <p:spPr>
          <a:xfrm>
            <a:off x="395288" y="5949950"/>
            <a:ext cx="6705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即</a:t>
            </a:r>
            <a:r>
              <a:rPr lang="zh-CN" altLang="en-US" sz="2800" b="1" smtClean="0">
                <a:ea typeface="楷体_GB2312" pitchFamily="49" charset="-122"/>
              </a:rPr>
              <a:t>沿梯度方向函数变化率最大</a:t>
            </a:r>
            <a:r>
              <a:rPr lang="en-US" altLang="zh-CN" sz="2800" b="1" smtClean="0">
                <a:ea typeface="楷体_GB2312" pitchFamily="49" charset="-122"/>
              </a:rPr>
              <a:t>, </a:t>
            </a:r>
            <a:r>
              <a:rPr lang="zh-CN" altLang="en-US" sz="2800" b="1" smtClean="0">
                <a:ea typeface="楷体_GB2312" pitchFamily="49" charset="-122"/>
              </a:rPr>
              <a:t>变化最快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smtClean="0"/>
          </a:p>
        </p:txBody>
      </p:sp>
      <p:sp>
        <p:nvSpPr>
          <p:cNvPr id="363540" name="Text Box 20"/>
          <p:cNvSpPr txBox="1">
            <a:spLocks noChangeArrowheads="1"/>
          </p:cNvSpPr>
          <p:nvPr/>
        </p:nvSpPr>
        <p:spPr bwMode="auto">
          <a:xfrm>
            <a:off x="5435600" y="3789363"/>
            <a:ext cx="1433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类似地</a:t>
            </a:r>
            <a:r>
              <a:rPr lang="en-US" altLang="zh-CN"/>
              <a:t>, </a:t>
            </a:r>
          </a:p>
        </p:txBody>
      </p:sp>
      <p:sp>
        <p:nvSpPr>
          <p:cNvPr id="363541" name="Rectangle 21"/>
          <p:cNvSpPr>
            <a:spLocks noChangeArrowheads="1"/>
          </p:cNvSpPr>
          <p:nvPr/>
        </p:nvSpPr>
        <p:spPr bwMode="auto">
          <a:xfrm>
            <a:off x="6840538" y="3789363"/>
            <a:ext cx="20526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 dirty="0" smtClean="0">
                <a:sym typeface="Symbol" pitchFamily="18" charset="2"/>
              </a:rPr>
              <a:t>  </a:t>
            </a:r>
            <a:r>
              <a:rPr lang="en-US" altLang="zh-CN" dirty="0">
                <a:sym typeface="Symbol" pitchFamily="18" charset="2"/>
              </a:rPr>
              <a:t>= </a:t>
            </a:r>
            <a:r>
              <a:rPr lang="el-GR" altLang="en-US" dirty="0">
                <a:latin typeface="楷体_GB2312" pitchFamily="49" charset="-122"/>
                <a:sym typeface="Symbol" pitchFamily="18" charset="2"/>
              </a:rPr>
              <a:t></a:t>
            </a:r>
            <a:r>
              <a:rPr lang="en-US" altLang="zh-CN" dirty="0">
                <a:latin typeface="楷体_GB2312" pitchFamily="49" charset="-122"/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时</a:t>
            </a:r>
            <a:r>
              <a:rPr lang="en-US" altLang="zh-CN" dirty="0">
                <a:sym typeface="Symbol" pitchFamily="18" charset="2"/>
              </a:rPr>
              <a:t>,</a:t>
            </a:r>
          </a:p>
        </p:txBody>
      </p:sp>
      <p:graphicFrame>
        <p:nvGraphicFramePr>
          <p:cNvPr id="363544" name="Object 24"/>
          <p:cNvGraphicFramePr>
            <a:graphicFrameLocks noChangeAspect="1"/>
          </p:cNvGraphicFramePr>
          <p:nvPr/>
        </p:nvGraphicFramePr>
        <p:xfrm>
          <a:off x="2479675" y="4652963"/>
          <a:ext cx="548322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公式" r:id="rId13" imgW="2247900" imgH="508000" progId="Equation.3">
                  <p:embed/>
                </p:oleObj>
              </mc:Choice>
              <mc:Fallback>
                <p:oleObj name="公式" r:id="rId13" imgW="2247900" imgH="5080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4652963"/>
                        <a:ext cx="5483225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46" name="Rectangle 26"/>
          <p:cNvSpPr>
            <a:spLocks noChangeArrowheads="1"/>
          </p:cNvSpPr>
          <p:nvPr/>
        </p:nvSpPr>
        <p:spPr bwMode="auto">
          <a:xfrm>
            <a:off x="395288" y="4941888"/>
            <a:ext cx="1998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ym typeface="Symbol" pitchFamily="18" charset="2"/>
              </a:rPr>
              <a:t>f  </a:t>
            </a:r>
            <a:r>
              <a:rPr lang="zh-CN" altLang="en-US">
                <a:sym typeface="Symbol" pitchFamily="18" charset="2"/>
              </a:rPr>
              <a:t>减少最快</a:t>
            </a:r>
            <a:r>
              <a:rPr lang="en-US" altLang="zh-CN">
                <a:sym typeface="Symbol" pitchFamily="18" charset="2"/>
              </a:rPr>
              <a:t>,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31" grpId="0" autoUpdateAnimBg="0"/>
      <p:bldP spid="363533" grpId="0" autoUpdateAnimBg="0"/>
      <p:bldP spid="363535" grpId="0" autoUpdateAnimBg="0"/>
      <p:bldP spid="363538" grpId="0" autoUpdateAnimBg="0"/>
      <p:bldP spid="363540" grpId="0"/>
      <p:bldP spid="363541" grpId="0"/>
      <p:bldP spid="3635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2743200" cy="609600"/>
          </a:xfrm>
        </p:spPr>
        <p:txBody>
          <a:bodyPr/>
          <a:lstStyle/>
          <a:p>
            <a:pPr eaLnBrk="1" hangingPunct="1"/>
            <a:r>
              <a:rPr kumimoji="0" lang="zh-CN" altLang="en-US" sz="3200" b="1" smtClean="0">
                <a:ea typeface="楷体_GB2312" pitchFamily="49" charset="-122"/>
              </a:rPr>
              <a:t>等高线的画法</a:t>
            </a:r>
          </a:p>
        </p:txBody>
      </p:sp>
      <p:pic>
        <p:nvPicPr>
          <p:cNvPr id="398346" name="Picture 20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457200"/>
            <a:ext cx="2590800" cy="24955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398347" name="Picture 205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429000"/>
            <a:ext cx="2590800" cy="25908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398348" name="Picture 206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2895600"/>
            <a:ext cx="2465388" cy="27432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7" name="Text Box 1029"/>
          <p:cNvSpPr txBox="1">
            <a:spLocks noChangeArrowheads="1"/>
          </p:cNvSpPr>
          <p:nvPr/>
        </p:nvSpPr>
        <p:spPr bwMode="auto">
          <a:xfrm>
            <a:off x="762000" y="1143000"/>
            <a:ext cx="548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几何上 </a:t>
            </a:r>
            <a:r>
              <a:rPr lang="zh-CN" altLang="en-US" i="1"/>
              <a:t> </a:t>
            </a:r>
            <a:r>
              <a:rPr lang="en-US" altLang="zh-CN" i="1"/>
              <a:t>z</a:t>
            </a:r>
            <a:r>
              <a:rPr lang="en-US" altLang="zh-CN"/>
              <a:t> =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表示一个曲面</a:t>
            </a:r>
            <a:r>
              <a:rPr lang="en-US" altLang="zh-CN"/>
              <a:t>.</a:t>
            </a:r>
          </a:p>
        </p:txBody>
      </p:sp>
      <p:graphicFrame>
        <p:nvGraphicFramePr>
          <p:cNvPr id="422912" name="Object 1024"/>
          <p:cNvGraphicFramePr>
            <a:graphicFrameLocks noChangeAspect="1"/>
          </p:cNvGraphicFramePr>
          <p:nvPr/>
        </p:nvGraphicFramePr>
        <p:xfrm>
          <a:off x="5181600" y="1752600"/>
          <a:ext cx="203517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公式" r:id="rId3" imgW="1943100" imgH="977900" progId="Equation.3">
                  <p:embed/>
                </p:oleObj>
              </mc:Choice>
              <mc:Fallback>
                <p:oleObj name="公式" r:id="rId3" imgW="1943100" imgH="9779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752600"/>
                        <a:ext cx="2035175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2" name="Text Box 1034"/>
          <p:cNvSpPr txBox="1">
            <a:spLocks noChangeArrowheads="1"/>
          </p:cNvSpPr>
          <p:nvPr/>
        </p:nvSpPr>
        <p:spPr bwMode="auto">
          <a:xfrm>
            <a:off x="609600" y="2971800"/>
            <a:ext cx="601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在 </a:t>
            </a:r>
            <a:r>
              <a:rPr lang="en-US" altLang="en-US" i="1"/>
              <a:t>xOy </a:t>
            </a:r>
            <a:r>
              <a:rPr lang="zh-CN" altLang="en-US"/>
              <a:t>坐标面上的投影如图</a:t>
            </a:r>
          </a:p>
        </p:txBody>
      </p:sp>
      <p:grpSp>
        <p:nvGrpSpPr>
          <p:cNvPr id="2" name="Group 1035"/>
          <p:cNvGrpSpPr>
            <a:grpSpLocks/>
          </p:cNvGrpSpPr>
          <p:nvPr/>
        </p:nvGrpSpPr>
        <p:grpSpPr bwMode="auto">
          <a:xfrm>
            <a:off x="1033463" y="3914775"/>
            <a:ext cx="2605087" cy="2562225"/>
            <a:chOff x="384" y="1920"/>
            <a:chExt cx="2226" cy="2208"/>
          </a:xfrm>
        </p:grpSpPr>
        <p:sp>
          <p:nvSpPr>
            <p:cNvPr id="10270" name="Line 1036"/>
            <p:cNvSpPr>
              <a:spLocks noChangeShapeType="1"/>
            </p:cNvSpPr>
            <p:nvPr/>
          </p:nvSpPr>
          <p:spPr bwMode="auto">
            <a:xfrm flipV="1">
              <a:off x="672" y="1920"/>
              <a:ext cx="0" cy="1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1" name="Line 1037"/>
            <p:cNvSpPr>
              <a:spLocks noChangeShapeType="1"/>
            </p:cNvSpPr>
            <p:nvPr/>
          </p:nvSpPr>
          <p:spPr bwMode="auto">
            <a:xfrm>
              <a:off x="672" y="3840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9" name="Object 1031"/>
            <p:cNvGraphicFramePr>
              <a:graphicFrameLocks noChangeAspect="1"/>
            </p:cNvGraphicFramePr>
            <p:nvPr/>
          </p:nvGraphicFramePr>
          <p:xfrm>
            <a:off x="480" y="3840"/>
            <a:ext cx="2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3" name="公式" r:id="rId5" imgW="228600" imgH="241300" progId="Equation.3">
                    <p:embed/>
                  </p:oleObj>
                </mc:Choice>
                <mc:Fallback>
                  <p:oleObj name="公式" r:id="rId5" imgW="228600" imgH="24130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840"/>
                          <a:ext cx="21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Object 1032"/>
            <p:cNvGraphicFramePr>
              <a:graphicFrameLocks noChangeAspect="1"/>
            </p:cNvGraphicFramePr>
            <p:nvPr/>
          </p:nvGraphicFramePr>
          <p:xfrm>
            <a:off x="384" y="1920"/>
            <a:ext cx="23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4" name="公式" r:id="rId7" imgW="253780" imgH="317225" progId="Equation.3">
                    <p:embed/>
                  </p:oleObj>
                </mc:Choice>
                <mc:Fallback>
                  <p:oleObj name="公式" r:id="rId7" imgW="253780" imgH="317225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920"/>
                          <a:ext cx="231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1" name="Object 1033"/>
            <p:cNvGraphicFramePr>
              <a:graphicFrameLocks noChangeAspect="1"/>
            </p:cNvGraphicFramePr>
            <p:nvPr/>
          </p:nvGraphicFramePr>
          <p:xfrm>
            <a:off x="2400" y="3908"/>
            <a:ext cx="2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5" name="公式" r:id="rId9" imgW="228600" imgH="241300" progId="Equation.3">
                    <p:embed/>
                  </p:oleObj>
                </mc:Choice>
                <mc:Fallback>
                  <p:oleObj name="公式" r:id="rId9" imgW="228600" imgH="24130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908"/>
                          <a:ext cx="21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63"/>
          <p:cNvGrpSpPr>
            <a:grpSpLocks/>
          </p:cNvGrpSpPr>
          <p:nvPr/>
        </p:nvGrpSpPr>
        <p:grpSpPr bwMode="auto">
          <a:xfrm>
            <a:off x="1490663" y="3798888"/>
            <a:ext cx="1846262" cy="1676400"/>
            <a:chOff x="939" y="2393"/>
            <a:chExt cx="1163" cy="1056"/>
          </a:xfrm>
        </p:grpSpPr>
        <p:sp>
          <p:nvSpPr>
            <p:cNvPr id="10269" name="Arc 1042"/>
            <p:cNvSpPr>
              <a:spLocks/>
            </p:cNvSpPr>
            <p:nvPr/>
          </p:nvSpPr>
          <p:spPr bwMode="auto">
            <a:xfrm>
              <a:off x="1253" y="2643"/>
              <a:ext cx="849" cy="806"/>
            </a:xfrm>
            <a:custGeom>
              <a:avLst/>
              <a:gdLst>
                <a:gd name="T0" fmla="*/ 0 w 21600"/>
                <a:gd name="T1" fmla="*/ 0 h 22030"/>
                <a:gd name="T2" fmla="*/ 33 w 21600"/>
                <a:gd name="T3" fmla="*/ 29 h 22030"/>
                <a:gd name="T4" fmla="*/ 0 w 21600"/>
                <a:gd name="T5" fmla="*/ 29 h 220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030"/>
                <a:gd name="T11" fmla="*/ 21600 w 21600"/>
                <a:gd name="T12" fmla="*/ 22030 h 220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0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43"/>
                    <a:pt x="21598" y="21886"/>
                    <a:pt x="21595" y="22029"/>
                  </a:cubicBezTo>
                </a:path>
                <a:path w="21600" h="220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43"/>
                    <a:pt x="21598" y="21886"/>
                    <a:pt x="21595" y="2202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8" name="Object 1030"/>
            <p:cNvGraphicFramePr>
              <a:graphicFrameLocks noChangeAspect="1"/>
            </p:cNvGraphicFramePr>
            <p:nvPr/>
          </p:nvGraphicFramePr>
          <p:xfrm>
            <a:off x="939" y="2393"/>
            <a:ext cx="1152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6" name="Equation" r:id="rId11" imgW="799753" imgH="215806" progId="Equation.3">
                    <p:embed/>
                  </p:oleObj>
                </mc:Choice>
                <mc:Fallback>
                  <p:oleObj name="Equation" r:id="rId11" imgW="799753" imgH="215806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" y="2393"/>
                          <a:ext cx="1152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64"/>
          <p:cNvGrpSpPr>
            <a:grpSpLocks/>
          </p:cNvGrpSpPr>
          <p:nvPr/>
        </p:nvGrpSpPr>
        <p:grpSpPr bwMode="auto">
          <a:xfrm>
            <a:off x="1643063" y="4918075"/>
            <a:ext cx="1905000" cy="1228725"/>
            <a:chOff x="1035" y="3098"/>
            <a:chExt cx="1200" cy="774"/>
          </a:xfrm>
        </p:grpSpPr>
        <p:sp>
          <p:nvSpPr>
            <p:cNvPr id="10268" name="Arc 1045"/>
            <p:cNvSpPr>
              <a:spLocks/>
            </p:cNvSpPr>
            <p:nvPr/>
          </p:nvSpPr>
          <p:spPr bwMode="auto">
            <a:xfrm>
              <a:off x="1076" y="3098"/>
              <a:ext cx="637" cy="616"/>
            </a:xfrm>
            <a:custGeom>
              <a:avLst/>
              <a:gdLst>
                <a:gd name="T0" fmla="*/ 0 w 21600"/>
                <a:gd name="T1" fmla="*/ 0 h 21632"/>
                <a:gd name="T2" fmla="*/ 19 w 21600"/>
                <a:gd name="T3" fmla="*/ 18 h 21632"/>
                <a:gd name="T4" fmla="*/ 0 w 21600"/>
                <a:gd name="T5" fmla="*/ 18 h 2163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32"/>
                <a:gd name="T11" fmla="*/ 21600 w 21600"/>
                <a:gd name="T12" fmla="*/ 21632 h 2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3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10"/>
                    <a:pt x="21599" y="21621"/>
                    <a:pt x="21599" y="21631"/>
                  </a:cubicBezTo>
                </a:path>
                <a:path w="21600" h="2163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10"/>
                    <a:pt x="21599" y="21621"/>
                    <a:pt x="21599" y="2163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7" name="Object 1029"/>
            <p:cNvGraphicFramePr>
              <a:graphicFrameLocks noChangeAspect="1"/>
            </p:cNvGraphicFramePr>
            <p:nvPr/>
          </p:nvGraphicFramePr>
          <p:xfrm>
            <a:off x="1035" y="3552"/>
            <a:ext cx="120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7" name="Equation" r:id="rId13" imgW="799753" imgH="215806" progId="Equation.3">
                    <p:embed/>
                  </p:oleObj>
                </mc:Choice>
                <mc:Fallback>
                  <p:oleObj name="Equation" r:id="rId13" imgW="799753" imgH="215806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" y="3552"/>
                          <a:ext cx="1200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7335" name="Arc 1047"/>
          <p:cNvSpPr>
            <a:spLocks/>
          </p:cNvSpPr>
          <p:nvPr/>
        </p:nvSpPr>
        <p:spPr bwMode="auto">
          <a:xfrm>
            <a:off x="1763713" y="4527550"/>
            <a:ext cx="1236662" cy="1112838"/>
          </a:xfrm>
          <a:custGeom>
            <a:avLst/>
            <a:gdLst>
              <a:gd name="T0" fmla="*/ 0 w 21600"/>
              <a:gd name="T1" fmla="*/ 0 h 22030"/>
              <a:gd name="T2" fmla="*/ 70789341 w 21600"/>
              <a:gd name="T3" fmla="*/ 56214641 h 22030"/>
              <a:gd name="T4" fmla="*/ 0 w 21600"/>
              <a:gd name="T5" fmla="*/ 55117412 h 22030"/>
              <a:gd name="T6" fmla="*/ 0 60000 65536"/>
              <a:gd name="T7" fmla="*/ 0 60000 65536"/>
              <a:gd name="T8" fmla="*/ 0 60000 65536"/>
              <a:gd name="T9" fmla="*/ 0 w 21600"/>
              <a:gd name="T10" fmla="*/ 0 h 22030"/>
              <a:gd name="T11" fmla="*/ 21600 w 21600"/>
              <a:gd name="T12" fmla="*/ 22030 h 220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03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43"/>
                  <a:pt x="21598" y="21886"/>
                  <a:pt x="21595" y="22029"/>
                </a:cubicBezTo>
              </a:path>
              <a:path w="21600" h="2203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43"/>
                  <a:pt x="21598" y="21886"/>
                  <a:pt x="21595" y="22029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060"/>
          <p:cNvGrpSpPr>
            <a:grpSpLocks/>
          </p:cNvGrpSpPr>
          <p:nvPr/>
        </p:nvGrpSpPr>
        <p:grpSpPr bwMode="auto">
          <a:xfrm>
            <a:off x="3111500" y="5334000"/>
            <a:ext cx="5068888" cy="533400"/>
            <a:chOff x="1981" y="3120"/>
            <a:chExt cx="3193" cy="336"/>
          </a:xfrm>
        </p:grpSpPr>
        <p:graphicFrame>
          <p:nvGraphicFramePr>
            <p:cNvPr id="10246" name="Object 1028"/>
            <p:cNvGraphicFramePr>
              <a:graphicFrameLocks noChangeAspect="1"/>
            </p:cNvGraphicFramePr>
            <p:nvPr/>
          </p:nvGraphicFramePr>
          <p:xfrm>
            <a:off x="2544" y="3120"/>
            <a:ext cx="1141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8" name="Equation" r:id="rId15" imgW="748975" imgH="203112" progId="Equation.3">
                    <p:embed/>
                  </p:oleObj>
                </mc:Choice>
                <mc:Fallback>
                  <p:oleObj name="Equation" r:id="rId15" imgW="748975" imgH="203112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120"/>
                          <a:ext cx="1141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5" name="Line 1050"/>
            <p:cNvSpPr>
              <a:spLocks noChangeShapeType="1"/>
            </p:cNvSpPr>
            <p:nvPr/>
          </p:nvSpPr>
          <p:spPr bwMode="auto">
            <a:xfrm>
              <a:off x="1981" y="3279"/>
              <a:ext cx="53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6" name="Rectangle 1051"/>
            <p:cNvSpPr>
              <a:spLocks noChangeArrowheads="1"/>
            </p:cNvSpPr>
            <p:nvPr/>
          </p:nvSpPr>
          <p:spPr bwMode="auto">
            <a:xfrm>
              <a:off x="2496" y="3120"/>
              <a:ext cx="1200" cy="336"/>
            </a:xfrm>
            <a:prstGeom prst="rect">
              <a:avLst/>
            </a:prstGeom>
            <a:noFill/>
            <a:ln w="19050">
              <a:solidFill>
                <a:srgbClr val="FF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FF0066"/>
                </a:solidFill>
              </a:endParaRPr>
            </a:p>
          </p:txBody>
        </p:sp>
        <p:sp>
          <p:nvSpPr>
            <p:cNvPr id="10267" name="Text Box 1052"/>
            <p:cNvSpPr txBox="1">
              <a:spLocks noChangeArrowheads="1"/>
            </p:cNvSpPr>
            <p:nvPr/>
          </p:nvSpPr>
          <p:spPr bwMode="auto">
            <a:xfrm>
              <a:off x="3744" y="3120"/>
              <a:ext cx="14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66"/>
                  </a:solidFill>
                </a:rPr>
                <a:t>等高</a:t>
              </a:r>
              <a:r>
                <a:rPr lang="en-US" altLang="zh-CN">
                  <a:solidFill>
                    <a:srgbClr val="FF0066"/>
                  </a:solidFill>
                </a:rPr>
                <a:t>(</a:t>
              </a:r>
              <a:r>
                <a:rPr lang="zh-CN" altLang="en-US">
                  <a:solidFill>
                    <a:srgbClr val="FF0066"/>
                  </a:solidFill>
                </a:rPr>
                <a:t>值</a:t>
              </a:r>
              <a:r>
                <a:rPr lang="en-US" altLang="zh-CN">
                  <a:solidFill>
                    <a:srgbClr val="FF0066"/>
                  </a:solidFill>
                </a:rPr>
                <a:t>)</a:t>
              </a:r>
              <a:r>
                <a:rPr lang="zh-CN" altLang="en-US">
                  <a:solidFill>
                    <a:srgbClr val="FF0066"/>
                  </a:solidFill>
                </a:rPr>
                <a:t>线</a:t>
              </a:r>
            </a:p>
          </p:txBody>
        </p:sp>
      </p:grpSp>
      <p:sp>
        <p:nvSpPr>
          <p:cNvPr id="397341" name="Line 1053"/>
          <p:cNvSpPr>
            <a:spLocks noChangeShapeType="1"/>
          </p:cNvSpPr>
          <p:nvPr/>
        </p:nvSpPr>
        <p:spPr bwMode="auto">
          <a:xfrm flipV="1">
            <a:off x="2709863" y="4360863"/>
            <a:ext cx="963612" cy="744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43" name="Text Box 1055"/>
          <p:cNvSpPr txBox="1">
            <a:spLocks noChangeArrowheads="1"/>
          </p:cNvSpPr>
          <p:nvPr/>
        </p:nvSpPr>
        <p:spPr bwMode="auto">
          <a:xfrm>
            <a:off x="3505200" y="4495800"/>
            <a:ext cx="4767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66FFFF"/>
                </a:solidFill>
              </a:rPr>
              <a:t>梯度为等高线上的法向量</a:t>
            </a:r>
          </a:p>
        </p:txBody>
      </p:sp>
      <p:graphicFrame>
        <p:nvGraphicFramePr>
          <p:cNvPr id="422913" name="Object 1025"/>
          <p:cNvGraphicFramePr>
            <a:graphicFrameLocks noChangeAspect="1"/>
          </p:cNvGraphicFramePr>
          <p:nvPr/>
        </p:nvGraphicFramePr>
        <p:xfrm>
          <a:off x="2667000" y="4633913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公式" r:id="rId17" imgW="9329760" imgH="9334440" progId="Equation.3">
                  <p:embed/>
                </p:oleObj>
              </mc:Choice>
              <mc:Fallback>
                <p:oleObj name="公式" r:id="rId17" imgW="9329760" imgH="933444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33913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45" name="Line 1057"/>
          <p:cNvSpPr>
            <a:spLocks noChangeShapeType="1"/>
          </p:cNvSpPr>
          <p:nvPr/>
        </p:nvSpPr>
        <p:spPr bwMode="auto">
          <a:xfrm rot="148950">
            <a:off x="2439988" y="45720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46" name="Text Box 1058"/>
          <p:cNvSpPr txBox="1">
            <a:spLocks noChangeArrowheads="1"/>
          </p:cNvSpPr>
          <p:nvPr/>
        </p:nvSpPr>
        <p:spPr bwMode="auto">
          <a:xfrm>
            <a:off x="609600" y="1981200"/>
            <a:ext cx="4610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曲面被平面 </a:t>
            </a:r>
            <a:r>
              <a:rPr lang="en-US" altLang="zh-CN" i="1"/>
              <a:t>z</a:t>
            </a:r>
            <a:r>
              <a:rPr lang="en-US" altLang="zh-CN"/>
              <a:t> = </a:t>
            </a:r>
            <a:r>
              <a:rPr lang="en-US" altLang="zh-CN" i="1"/>
              <a:t>c</a:t>
            </a:r>
            <a:r>
              <a:rPr lang="en-US" altLang="zh-CN"/>
              <a:t> </a:t>
            </a:r>
            <a:r>
              <a:rPr lang="zh-CN" altLang="en-US"/>
              <a:t>截得的曲线</a:t>
            </a:r>
          </a:p>
        </p:txBody>
      </p:sp>
      <p:sp>
        <p:nvSpPr>
          <p:cNvPr id="397347" name="Rectangle 1059"/>
          <p:cNvSpPr>
            <a:spLocks noChangeArrowheads="1"/>
          </p:cNvSpPr>
          <p:nvPr/>
        </p:nvSpPr>
        <p:spPr bwMode="auto">
          <a:xfrm>
            <a:off x="3700463" y="3962400"/>
            <a:ext cx="203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grad 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x, y</a:t>
            </a:r>
            <a:r>
              <a:rPr lang="en-US" altLang="zh-CN"/>
              <a:t>)</a:t>
            </a:r>
          </a:p>
        </p:txBody>
      </p:sp>
      <p:sp>
        <p:nvSpPr>
          <p:cNvPr id="10264" name="Rectangle 106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28194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梯度与等高线</a:t>
            </a:r>
          </a:p>
        </p:txBody>
      </p:sp>
      <p:graphicFrame>
        <p:nvGraphicFramePr>
          <p:cNvPr id="422914" name="Object 1026"/>
          <p:cNvGraphicFramePr>
            <a:graphicFrameLocks noChangeAspect="1"/>
          </p:cNvGraphicFramePr>
          <p:nvPr/>
        </p:nvGraphicFramePr>
        <p:xfrm>
          <a:off x="5562600" y="2971800"/>
          <a:ext cx="33337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Equation" r:id="rId19" imgW="42638400" imgH="15024240" progId="Equation.3">
                  <p:embed/>
                </p:oleObj>
              </mc:Choice>
              <mc:Fallback>
                <p:oleObj name="Equation" r:id="rId19" imgW="42638400" imgH="1502424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971800"/>
                        <a:ext cx="3333750" cy="10429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15" name="Object 1027"/>
          <p:cNvGraphicFramePr>
            <a:graphicFrameLocks noChangeAspect="1"/>
          </p:cNvGraphicFramePr>
          <p:nvPr/>
        </p:nvGraphicFramePr>
        <p:xfrm>
          <a:off x="3944938" y="6021388"/>
          <a:ext cx="20415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公式" r:id="rId21" imgW="25171560" imgH="6896160" progId="Equation.3">
                  <p:embed/>
                </p:oleObj>
              </mc:Choice>
              <mc:Fallback>
                <p:oleObj name="公式" r:id="rId21" imgW="25171560" imgH="689616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6021388"/>
                        <a:ext cx="2041525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9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7" grpId="0" autoUpdateAnimBg="0"/>
      <p:bldP spid="397322" grpId="0" autoUpdateAnimBg="0"/>
      <p:bldP spid="397335" grpId="0" animBg="1"/>
      <p:bldP spid="397341" grpId="0" animBg="1"/>
      <p:bldP spid="397343" grpId="0" autoUpdateAnimBg="0"/>
      <p:bldP spid="397345" grpId="0" animBg="1"/>
      <p:bldP spid="397346" grpId="0" autoUpdateAnimBg="0"/>
      <p:bldP spid="39734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371600" y="457200"/>
          <a:ext cx="254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3" imgW="2540000" imgH="914400" progId="Equation.3">
                  <p:embed/>
                </p:oleObj>
              </mc:Choice>
              <mc:Fallback>
                <p:oleObj name="Equation" r:id="rId3" imgW="2540000" imgH="914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"/>
                        <a:ext cx="2540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1" name="Object 3"/>
          <p:cNvGraphicFramePr>
            <a:graphicFrameLocks noChangeAspect="1"/>
          </p:cNvGraphicFramePr>
          <p:nvPr/>
        </p:nvGraphicFramePr>
        <p:xfrm>
          <a:off x="1447800" y="1468438"/>
          <a:ext cx="32004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5" imgW="1282700" imgH="444500" progId="Equation.3">
                  <p:embed/>
                </p:oleObj>
              </mc:Choice>
              <mc:Fallback>
                <p:oleObj name="Equation" r:id="rId5" imgW="1282700" imgH="4445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68438"/>
                        <a:ext cx="3200400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2" name="Object 4"/>
          <p:cNvGraphicFramePr>
            <a:graphicFrameLocks noChangeAspect="1"/>
          </p:cNvGraphicFramePr>
          <p:nvPr/>
        </p:nvGraphicFramePr>
        <p:xfrm>
          <a:off x="1143000" y="2755900"/>
          <a:ext cx="73914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7" imgW="2806700" imgH="444500" progId="Equation.3">
                  <p:embed/>
                </p:oleObj>
              </mc:Choice>
              <mc:Fallback>
                <p:oleObj name="Equation" r:id="rId7" imgW="2806700" imgH="4445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55900"/>
                        <a:ext cx="7391400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821261"/>
              </p:ext>
            </p:extLst>
          </p:nvPr>
        </p:nvGraphicFramePr>
        <p:xfrm>
          <a:off x="914400" y="4191000"/>
          <a:ext cx="76962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9" imgW="3111500" imgH="444500" progId="Equation.3">
                  <p:embed/>
                </p:oleObj>
              </mc:Choice>
              <mc:Fallback>
                <p:oleObj name="Equation" r:id="rId9" imgW="3111500" imgH="4445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7696200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5" name="Text Box 7"/>
          <p:cNvSpPr txBox="1">
            <a:spLocks noChangeArrowheads="1"/>
          </p:cNvSpPr>
          <p:nvPr/>
        </p:nvSpPr>
        <p:spPr bwMode="auto">
          <a:xfrm>
            <a:off x="609600" y="16764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11271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9144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  <a:endParaRPr lang="en-US" altLang="zh-CN" smtClean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71834"/>
              </p:ext>
            </p:extLst>
          </p:nvPr>
        </p:nvGraphicFramePr>
        <p:xfrm>
          <a:off x="3584575" y="5311775"/>
          <a:ext cx="5026025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11" imgW="2031840" imgH="469800" progId="Equation.DSMT4">
                  <p:embed/>
                </p:oleObj>
              </mc:Choice>
              <mc:Fallback>
                <p:oleObj name="Equation" r:id="rId11" imgW="20318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5311775"/>
                        <a:ext cx="5026025" cy="1163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295400" y="685800"/>
          <a:ext cx="7620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3" imgW="3136900" imgH="228600" progId="Equation.3">
                  <p:embed/>
                </p:oleObj>
              </mc:Choice>
              <mc:Fallback>
                <p:oleObj name="Equation" r:id="rId3" imgW="313690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85800"/>
                        <a:ext cx="76200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5" name="Object 3"/>
          <p:cNvGraphicFramePr>
            <a:graphicFrameLocks noChangeAspect="1"/>
          </p:cNvGraphicFramePr>
          <p:nvPr/>
        </p:nvGraphicFramePr>
        <p:xfrm>
          <a:off x="1447800" y="1752600"/>
          <a:ext cx="5257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5" imgW="2336800" imgH="241300" progId="Equation.3">
                  <p:embed/>
                </p:oleObj>
              </mc:Choice>
              <mc:Fallback>
                <p:oleObj name="Equation" r:id="rId5" imgW="2336800" imgH="2413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52600"/>
                        <a:ext cx="52578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6" name="Object 4"/>
          <p:cNvGraphicFramePr>
            <a:graphicFrameLocks noChangeAspect="1"/>
          </p:cNvGraphicFramePr>
          <p:nvPr/>
        </p:nvGraphicFramePr>
        <p:xfrm>
          <a:off x="1371600" y="2757488"/>
          <a:ext cx="4876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7" imgW="1981200" imgH="203200" progId="Equation.3">
                  <p:embed/>
                </p:oleObj>
              </mc:Choice>
              <mc:Fallback>
                <p:oleObj name="Equation" r:id="rId7" imgW="1981200" imgH="203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57488"/>
                        <a:ext cx="48768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533400" y="16764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1229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85800"/>
            <a:ext cx="9906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23850" y="404813"/>
            <a:ext cx="933450" cy="534987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</a:t>
            </a:r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258888" y="260350"/>
          <a:ext cx="5040312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公式" r:id="rId3" imgW="2349500" imgH="406400" progId="Equation.3">
                  <p:embed/>
                </p:oleObj>
              </mc:Choice>
              <mc:Fallback>
                <p:oleObj name="公式" r:id="rId3" imgW="2349500" imgH="406400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60350"/>
                        <a:ext cx="5040312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9750" y="1125538"/>
          <a:ext cx="799306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公式" r:id="rId5" imgW="3771900" imgH="482600" progId="Equation.3">
                  <p:embed/>
                </p:oleObj>
              </mc:Choice>
              <mc:Fallback>
                <p:oleObj name="公式" r:id="rId5" imgW="3771900" imgH="482600" progId="Equation.3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25538"/>
                        <a:ext cx="7993063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9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87450" y="2349500"/>
          <a:ext cx="53292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公式" r:id="rId7" imgW="2362200" imgH="241300" progId="Equation.3">
                  <p:embed/>
                </p:oleObj>
              </mc:Choice>
              <mc:Fallback>
                <p:oleObj name="公式" r:id="rId7" imgW="2362200" imgH="241300" progId="Equation.3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349500"/>
                        <a:ext cx="532923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395288" y="2276475"/>
            <a:ext cx="658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403473" name="Object 17"/>
          <p:cNvGraphicFramePr>
            <a:graphicFrameLocks noChangeAspect="1"/>
          </p:cNvGraphicFramePr>
          <p:nvPr/>
        </p:nvGraphicFramePr>
        <p:xfrm>
          <a:off x="1547813" y="3068638"/>
          <a:ext cx="1800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公式" r:id="rId9" imgW="799753" imgH="203112" progId="Equation.3">
                  <p:embed/>
                </p:oleObj>
              </mc:Choice>
              <mc:Fallback>
                <p:oleObj name="公式" r:id="rId9" imgW="799753" imgH="203112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068638"/>
                        <a:ext cx="18002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4" name="Object 18"/>
          <p:cNvGraphicFramePr>
            <a:graphicFrameLocks noChangeAspect="1"/>
          </p:cNvGraphicFramePr>
          <p:nvPr/>
        </p:nvGraphicFramePr>
        <p:xfrm>
          <a:off x="3419475" y="2924175"/>
          <a:ext cx="207486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公式" r:id="rId11" imgW="901309" imgH="330057" progId="Equation.3">
                  <p:embed/>
                </p:oleObj>
              </mc:Choice>
              <mc:Fallback>
                <p:oleObj name="公式" r:id="rId11" imgW="901309" imgH="330057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924175"/>
                        <a:ext cx="2074863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5" name="Object 19"/>
          <p:cNvGraphicFramePr>
            <a:graphicFrameLocks noChangeAspect="1"/>
          </p:cNvGraphicFramePr>
          <p:nvPr/>
        </p:nvGraphicFramePr>
        <p:xfrm>
          <a:off x="5508625" y="2924175"/>
          <a:ext cx="11525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公式" r:id="rId13" imgW="469696" imgH="241195" progId="Equation.3">
                  <p:embed/>
                </p:oleObj>
              </mc:Choice>
              <mc:Fallback>
                <p:oleObj name="公式" r:id="rId13" imgW="469696" imgH="241195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924175"/>
                        <a:ext cx="1152525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76" name="Text Box 20"/>
          <p:cNvSpPr txBox="1">
            <a:spLocks noChangeArrowheads="1"/>
          </p:cNvSpPr>
          <p:nvPr/>
        </p:nvSpPr>
        <p:spPr bwMode="auto">
          <a:xfrm>
            <a:off x="395288" y="3789363"/>
            <a:ext cx="4105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故取方向为                    或</a:t>
            </a:r>
          </a:p>
        </p:txBody>
      </p:sp>
      <p:graphicFrame>
        <p:nvGraphicFramePr>
          <p:cNvPr id="403477" name="Object 21"/>
          <p:cNvGraphicFramePr>
            <a:graphicFrameLocks noChangeAspect="1"/>
          </p:cNvGraphicFramePr>
          <p:nvPr/>
        </p:nvGraphicFramePr>
        <p:xfrm>
          <a:off x="2411413" y="3805238"/>
          <a:ext cx="13858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公式" r:id="rId15" imgW="583947" imgH="241195" progId="Equation.3">
                  <p:embed/>
                </p:oleObj>
              </mc:Choice>
              <mc:Fallback>
                <p:oleObj name="公式" r:id="rId15" imgW="583947" imgH="241195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805238"/>
                        <a:ext cx="13858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78" name="Text Box 22"/>
          <p:cNvSpPr txBox="1">
            <a:spLocks noChangeArrowheads="1"/>
          </p:cNvSpPr>
          <p:nvPr/>
        </p:nvSpPr>
        <p:spPr bwMode="auto">
          <a:xfrm>
            <a:off x="611188" y="4724400"/>
            <a:ext cx="4095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则沿此方向的方向导数为</a:t>
            </a:r>
          </a:p>
        </p:txBody>
      </p:sp>
      <p:graphicFrame>
        <p:nvGraphicFramePr>
          <p:cNvPr id="13321" name="Object 23"/>
          <p:cNvGraphicFramePr>
            <a:graphicFrameLocks noChangeAspect="1"/>
          </p:cNvGraphicFramePr>
          <p:nvPr/>
        </p:nvGraphicFramePr>
        <p:xfrm>
          <a:off x="4229100" y="3690938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公式" r:id="rId17" imgW="391303" imgH="739129" progId="Equation.3">
                  <p:embed/>
                </p:oleObj>
              </mc:Choice>
              <mc:Fallback>
                <p:oleObj name="公式" r:id="rId17" imgW="391303" imgH="739129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3690938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80" name="Object 24"/>
          <p:cNvGraphicFramePr>
            <a:graphicFrameLocks noChangeAspect="1"/>
          </p:cNvGraphicFramePr>
          <p:nvPr/>
        </p:nvGraphicFramePr>
        <p:xfrm>
          <a:off x="1792288" y="5373688"/>
          <a:ext cx="474345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公式" r:id="rId19" imgW="2094591" imgH="495085" progId="Equation.3">
                  <p:embed/>
                </p:oleObj>
              </mc:Choice>
              <mc:Fallback>
                <p:oleObj name="公式" r:id="rId19" imgW="2094591" imgH="495085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5373688"/>
                        <a:ext cx="4743450" cy="1122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82" name="Object 26"/>
          <p:cNvGraphicFramePr>
            <a:graphicFrameLocks noChangeAspect="1"/>
          </p:cNvGraphicFramePr>
          <p:nvPr/>
        </p:nvGraphicFramePr>
        <p:xfrm>
          <a:off x="4572000" y="3595688"/>
          <a:ext cx="194468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公式" r:id="rId21" imgW="888614" imgH="431613" progId="Equation.3">
                  <p:embed/>
                </p:oleObj>
              </mc:Choice>
              <mc:Fallback>
                <p:oleObj name="公式" r:id="rId21" imgW="888614" imgH="431613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95688"/>
                        <a:ext cx="1944688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4" grpId="0"/>
      <p:bldP spid="403476" grpId="0"/>
      <p:bldP spid="4034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593" name="Object 4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042988" y="3814763"/>
          <a:ext cx="20161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公式" r:id="rId3" imgW="914400" imgH="495300" progId="Equation.3">
                  <p:embed/>
                </p:oleObj>
              </mc:Choice>
              <mc:Fallback>
                <p:oleObj name="公式" r:id="rId3" imgW="914400" imgH="495300" progId="Equation.3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814763"/>
                        <a:ext cx="2016125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92" name="Object 4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5288" y="3068638"/>
          <a:ext cx="45354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公式" r:id="rId5" imgW="1892300" imgH="241300" progId="Equation.3">
                  <p:embed/>
                </p:oleObj>
              </mc:Choice>
              <mc:Fallback>
                <p:oleObj name="公式" r:id="rId5" imgW="1892300" imgH="241300" progId="Equation.3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68638"/>
                        <a:ext cx="453548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82" name="Object 3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79613" y="404813"/>
          <a:ext cx="52562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公式" r:id="rId7" imgW="2197100" imgH="241300" progId="Equation.3">
                  <p:embed/>
                </p:oleObj>
              </mc:Choice>
              <mc:Fallback>
                <p:oleObj name="公式" r:id="rId7" imgW="2197100" imgH="241300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4813"/>
                        <a:ext cx="5256212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83" name="Text Box 31"/>
          <p:cNvSpPr txBox="1">
            <a:spLocks noChangeArrowheads="1"/>
          </p:cNvSpPr>
          <p:nvPr/>
        </p:nvSpPr>
        <p:spPr bwMode="auto">
          <a:xfrm>
            <a:off x="611188" y="403225"/>
            <a:ext cx="1433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类似地</a:t>
            </a:r>
            <a:r>
              <a:rPr lang="en-US" altLang="zh-CN"/>
              <a:t>, </a:t>
            </a:r>
          </a:p>
        </p:txBody>
      </p:sp>
      <p:graphicFrame>
        <p:nvGraphicFramePr>
          <p:cNvPr id="407588" name="Object 36"/>
          <p:cNvGraphicFramePr>
            <a:graphicFrameLocks noChangeAspect="1"/>
          </p:cNvGraphicFramePr>
          <p:nvPr/>
        </p:nvGraphicFramePr>
        <p:xfrm>
          <a:off x="1547813" y="981075"/>
          <a:ext cx="4364037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公式" r:id="rId9" imgW="1993900" imgH="431800" progId="Equation.3">
                  <p:embed/>
                </p:oleObj>
              </mc:Choice>
              <mc:Fallback>
                <p:oleObj name="公式" r:id="rId9" imgW="1993900" imgH="4318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981075"/>
                        <a:ext cx="4364037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89" name="Text Box 37"/>
          <p:cNvSpPr txBox="1">
            <a:spLocks noChangeArrowheads="1"/>
          </p:cNvSpPr>
          <p:nvPr/>
        </p:nvSpPr>
        <p:spPr bwMode="auto">
          <a:xfrm>
            <a:off x="539750" y="2133600"/>
            <a:ext cx="4095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则沿此方向的方向导数为</a:t>
            </a:r>
          </a:p>
        </p:txBody>
      </p:sp>
      <p:graphicFrame>
        <p:nvGraphicFramePr>
          <p:cNvPr id="14342" name="Object 38"/>
          <p:cNvGraphicFramePr>
            <a:graphicFrameLocks noChangeAspect="1"/>
          </p:cNvGraphicFramePr>
          <p:nvPr/>
        </p:nvGraphicFramePr>
        <p:xfrm>
          <a:off x="4445000" y="1817688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公式" r:id="rId11" imgW="391303" imgH="739129" progId="Equation.3">
                  <p:embed/>
                </p:oleObj>
              </mc:Choice>
              <mc:Fallback>
                <p:oleObj name="公式" r:id="rId11" imgW="391303" imgH="739129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1817688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91" name="Object 39"/>
          <p:cNvGraphicFramePr>
            <a:graphicFrameLocks noChangeAspect="1"/>
          </p:cNvGraphicFramePr>
          <p:nvPr/>
        </p:nvGraphicFramePr>
        <p:xfrm>
          <a:off x="4932363" y="1916113"/>
          <a:ext cx="221456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公式" r:id="rId13" imgW="977476" imgH="495085" progId="Equation.3">
                  <p:embed/>
                </p:oleObj>
              </mc:Choice>
              <mc:Fallback>
                <p:oleObj name="公式" r:id="rId13" imgW="977476" imgH="495085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916113"/>
                        <a:ext cx="2214562" cy="1122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96" name="Object 4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843213" y="4102100"/>
          <a:ext cx="51847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公式" r:id="rId15" imgW="2438400" imgH="228600" progId="Equation.3">
                  <p:embed/>
                </p:oleObj>
              </mc:Choice>
              <mc:Fallback>
                <p:oleObj name="公式" r:id="rId15" imgW="2438400" imgH="228600" progId="Equation.3">
                  <p:embed/>
                  <p:pic>
                    <p:nvPicPr>
                      <p:cNvPr id="0" name="Picture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102100"/>
                        <a:ext cx="51847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600" name="Text Box 48"/>
          <p:cNvSpPr txBox="1">
            <a:spLocks noChangeArrowheads="1"/>
          </p:cNvSpPr>
          <p:nvPr/>
        </p:nvSpPr>
        <p:spPr bwMode="auto">
          <a:xfrm>
            <a:off x="3708400" y="5373688"/>
            <a:ext cx="1962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解出方向为</a:t>
            </a:r>
          </a:p>
        </p:txBody>
      </p:sp>
      <p:graphicFrame>
        <p:nvGraphicFramePr>
          <p:cNvPr id="407601" name="Object 49"/>
          <p:cNvGraphicFramePr>
            <a:graphicFrameLocks noChangeAspect="1"/>
          </p:cNvGraphicFramePr>
          <p:nvPr/>
        </p:nvGraphicFramePr>
        <p:xfrm>
          <a:off x="5724525" y="5229225"/>
          <a:ext cx="244633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公式" r:id="rId17" imgW="1117600" imgH="431800" progId="Equation.3">
                  <p:embed/>
                </p:oleObj>
              </mc:Choice>
              <mc:Fallback>
                <p:oleObj name="公式" r:id="rId17" imgW="1117600" imgH="4318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229225"/>
                        <a:ext cx="2446338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603" name="Object 51"/>
          <p:cNvGraphicFramePr>
            <a:graphicFrameLocks noChangeAspect="1"/>
          </p:cNvGraphicFramePr>
          <p:nvPr/>
        </p:nvGraphicFramePr>
        <p:xfrm>
          <a:off x="539750" y="5084763"/>
          <a:ext cx="2947988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公式" r:id="rId19" imgW="1269449" imgH="533169" progId="Equation.3">
                  <p:embed/>
                </p:oleObj>
              </mc:Choice>
              <mc:Fallback>
                <p:oleObj name="公式" r:id="rId19" imgW="1269449" imgH="533169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084763"/>
                        <a:ext cx="2947988" cy="1208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83" grpId="0"/>
      <p:bldP spid="407589" grpId="0"/>
      <p:bldP spid="4076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34290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数量场与向量场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04800" y="998538"/>
            <a:ext cx="856932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</a:t>
            </a:r>
            <a:r>
              <a:rPr lang="zh-CN" altLang="en-US"/>
              <a:t>若对空间</a:t>
            </a:r>
            <a:r>
              <a:rPr lang="en-US" altLang="zh-CN" i="1"/>
              <a:t>D </a:t>
            </a:r>
            <a:r>
              <a:rPr lang="zh-CN" altLang="en-US"/>
              <a:t>内任一点 </a:t>
            </a:r>
            <a:r>
              <a:rPr lang="en-US" altLang="zh-CN" i="1"/>
              <a:t>M </a:t>
            </a:r>
            <a:r>
              <a:rPr lang="zh-CN" altLang="en-US"/>
              <a:t>都有一个确定的</a:t>
            </a:r>
            <a:r>
              <a:rPr lang="zh-CN" altLang="en-US">
                <a:solidFill>
                  <a:srgbClr val="66FFFF"/>
                </a:solidFill>
              </a:rPr>
              <a:t>数量</a:t>
            </a:r>
            <a:r>
              <a:rPr lang="zh-CN" altLang="en-US"/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M</a:t>
            </a:r>
            <a:r>
              <a:rPr lang="en-US" altLang="zh-CN"/>
              <a:t>),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则称在 </a:t>
            </a:r>
            <a:r>
              <a:rPr lang="en-US" altLang="zh-CN" i="1"/>
              <a:t>D </a:t>
            </a:r>
            <a:r>
              <a:rPr lang="zh-CN" altLang="en-US"/>
              <a:t>内确定了一个</a:t>
            </a:r>
            <a:r>
              <a:rPr lang="zh-CN" altLang="en-US">
                <a:solidFill>
                  <a:srgbClr val="66FFFF"/>
                </a:solidFill>
              </a:rPr>
              <a:t>数量场</a:t>
            </a:r>
            <a:r>
              <a:rPr lang="en-US" altLang="zh-CN"/>
              <a:t>.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57200" y="2209800"/>
            <a:ext cx="8458200" cy="1033463"/>
            <a:chOff x="288" y="1392"/>
            <a:chExt cx="5328" cy="651"/>
          </a:xfrm>
        </p:grpSpPr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288" y="1392"/>
              <a:ext cx="5328" cy="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zh-CN"/>
                <a:t>    </a:t>
              </a:r>
              <a:r>
                <a:rPr lang="zh-CN" altLang="en-US"/>
                <a:t>若对空间</a:t>
              </a:r>
              <a:r>
                <a:rPr lang="en-US" altLang="zh-CN" i="1"/>
                <a:t>D </a:t>
              </a:r>
              <a:r>
                <a:rPr lang="zh-CN" altLang="en-US"/>
                <a:t>内任一点 </a:t>
              </a:r>
              <a:r>
                <a:rPr lang="en-US" altLang="zh-CN" i="1"/>
                <a:t>M </a:t>
              </a:r>
              <a:r>
                <a:rPr lang="zh-CN" altLang="en-US"/>
                <a:t>都有一个确定的</a:t>
              </a:r>
              <a:r>
                <a:rPr lang="zh-CN" altLang="en-US">
                  <a:solidFill>
                    <a:srgbClr val="66FFFF"/>
                  </a:solidFill>
                </a:rPr>
                <a:t>向量</a:t>
              </a:r>
              <a:r>
                <a:rPr lang="zh-CN" altLang="en-US"/>
                <a:t> </a:t>
              </a:r>
              <a:r>
                <a:rPr lang="en-US" altLang="zh-CN" i="1"/>
                <a:t>F </a:t>
              </a:r>
              <a:r>
                <a:rPr lang="en-US" altLang="zh-CN"/>
                <a:t>(</a:t>
              </a:r>
              <a:r>
                <a:rPr lang="en-US" altLang="zh-CN" i="1"/>
                <a:t>M</a:t>
              </a:r>
              <a:r>
                <a:rPr lang="en-US" altLang="zh-CN"/>
                <a:t>),</a:t>
              </a:r>
            </a:p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/>
                <a:t>则称在 </a:t>
              </a:r>
              <a:r>
                <a:rPr lang="en-US" altLang="zh-CN" i="1"/>
                <a:t>D </a:t>
              </a:r>
              <a:r>
                <a:rPr lang="zh-CN" altLang="en-US"/>
                <a:t>内确定了一个</a:t>
              </a:r>
              <a:r>
                <a:rPr lang="zh-CN" altLang="en-US">
                  <a:solidFill>
                    <a:srgbClr val="66FFFF"/>
                  </a:solidFill>
                </a:rPr>
                <a:t>向量场</a:t>
              </a:r>
              <a:r>
                <a:rPr lang="en-US" altLang="zh-CN"/>
                <a:t>,  </a:t>
              </a:r>
              <a:r>
                <a:rPr lang="zh-CN" altLang="en-US"/>
                <a:t>即</a:t>
              </a:r>
            </a:p>
          </p:txBody>
        </p:sp>
        <p:sp>
          <p:nvSpPr>
            <p:cNvPr id="15371" name="Line 8"/>
            <p:cNvSpPr>
              <a:spLocks noChangeShapeType="1"/>
            </p:cNvSpPr>
            <p:nvPr/>
          </p:nvSpPr>
          <p:spPr bwMode="auto">
            <a:xfrm>
              <a:off x="4992" y="13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23936" name="Object 0"/>
          <p:cNvGraphicFramePr>
            <a:graphicFrameLocks noChangeAspect="1"/>
          </p:cNvGraphicFramePr>
          <p:nvPr/>
        </p:nvGraphicFramePr>
        <p:xfrm>
          <a:off x="1066800" y="3429000"/>
          <a:ext cx="54260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3" imgW="76352760" imgH="7709040" progId="Equation.3">
                  <p:embed/>
                </p:oleObj>
              </mc:Choice>
              <mc:Fallback>
                <p:oleObj name="Equation" r:id="rId3" imgW="76352760" imgH="770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29000"/>
                        <a:ext cx="54260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99" name="Text Box 11"/>
          <p:cNvSpPr txBox="1">
            <a:spLocks noChangeArrowheads="1"/>
          </p:cNvSpPr>
          <p:nvPr/>
        </p:nvSpPr>
        <p:spPr bwMode="auto">
          <a:xfrm>
            <a:off x="990600" y="4213225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易见，</a:t>
            </a:r>
          </a:p>
        </p:txBody>
      </p:sp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1905000" y="4213225"/>
            <a:ext cx="6988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向量函数 </a:t>
            </a:r>
            <a:r>
              <a:rPr lang="en-US" altLang="zh-CN"/>
              <a:t>grad 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M</a:t>
            </a:r>
            <a:r>
              <a:rPr lang="en-US" altLang="zh-CN"/>
              <a:t>) </a:t>
            </a:r>
            <a:r>
              <a:rPr lang="zh-CN" altLang="en-US"/>
              <a:t>确定了一个向量场，</a:t>
            </a: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228600" y="48006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又称为梯度场， 它是由数量场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M</a:t>
            </a:r>
            <a:r>
              <a:rPr lang="en-US" altLang="zh-CN"/>
              <a:t>)</a:t>
            </a:r>
            <a:r>
              <a:rPr lang="zh-CN" altLang="en-US"/>
              <a:t>获得的，通常称</a:t>
            </a: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288925" y="5422900"/>
            <a:ext cx="835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函数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M</a:t>
            </a:r>
            <a:r>
              <a:rPr lang="en-US" altLang="zh-CN"/>
              <a:t>) </a:t>
            </a:r>
            <a:r>
              <a:rPr lang="zh-CN" altLang="en-US"/>
              <a:t>为这个向量场的势，而梯度场又称为势场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 autoUpdateAnimBg="0"/>
      <p:bldP spid="396299" grpId="0" autoUpdateAnimBg="0"/>
      <p:bldP spid="396301" grpId="0" autoUpdateAnimBg="0"/>
      <p:bldP spid="396302" grpId="0" autoUpdateAnimBg="0"/>
      <p:bldP spid="39630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4960" name="Object 0"/>
          <p:cNvGraphicFramePr>
            <a:graphicFrameLocks noChangeAspect="1"/>
          </p:cNvGraphicFramePr>
          <p:nvPr/>
        </p:nvGraphicFramePr>
        <p:xfrm>
          <a:off x="1447800" y="1981200"/>
          <a:ext cx="40386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3" imgW="1853396" imgH="406224" progId="Equation.3">
                  <p:embed/>
                </p:oleObj>
              </mc:Choice>
              <mc:Fallback>
                <p:oleObj name="Equation" r:id="rId3" imgW="1853396" imgH="406224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81200"/>
                        <a:ext cx="4038600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1" name="Object 1"/>
          <p:cNvGraphicFramePr>
            <a:graphicFrameLocks noChangeAspect="1"/>
          </p:cNvGraphicFramePr>
          <p:nvPr/>
        </p:nvGraphicFramePr>
        <p:xfrm>
          <a:off x="1828800" y="2895600"/>
          <a:ext cx="48006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Equation" r:id="rId5" imgW="2159000" imgH="431800" progId="Equation.3">
                  <p:embed/>
                </p:oleObj>
              </mc:Choice>
              <mc:Fallback>
                <p:oleObj name="Equation" r:id="rId5" imgW="2159000" imgH="431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95600"/>
                        <a:ext cx="480060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734668"/>
              </p:ext>
            </p:extLst>
          </p:nvPr>
        </p:nvGraphicFramePr>
        <p:xfrm>
          <a:off x="1447800" y="3886200"/>
          <a:ext cx="570388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7" imgW="2527200" imgH="406080" progId="Equation.DSMT4">
                  <p:embed/>
                </p:oleObj>
              </mc:Choice>
              <mc:Fallback>
                <p:oleObj name="Equation" r:id="rId7" imgW="2527200" imgH="4060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86200"/>
                        <a:ext cx="5703888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3"/>
          <p:cNvGraphicFramePr>
            <a:graphicFrameLocks noChangeAspect="1"/>
          </p:cNvGraphicFramePr>
          <p:nvPr/>
        </p:nvGraphicFramePr>
        <p:xfrm>
          <a:off x="581025" y="304800"/>
          <a:ext cx="798353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9" imgW="3479800" imgH="711200" progId="Equation.3">
                  <p:embed/>
                </p:oleObj>
              </mc:Choice>
              <mc:Fallback>
                <p:oleObj name="Equation" r:id="rId9" imgW="3479800" imgH="711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304800"/>
                        <a:ext cx="7983538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4" name="Object 4"/>
          <p:cNvGraphicFramePr>
            <a:graphicFrameLocks noChangeAspect="1"/>
          </p:cNvGraphicFramePr>
          <p:nvPr/>
        </p:nvGraphicFramePr>
        <p:xfrm>
          <a:off x="609600" y="5029200"/>
          <a:ext cx="33432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11" imgW="1511300" imgH="406400" progId="Equation.3">
                  <p:embed/>
                </p:oleObj>
              </mc:Choice>
              <mc:Fallback>
                <p:oleObj name="Equation" r:id="rId11" imgW="1511300" imgH="4064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9200"/>
                        <a:ext cx="3343275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5" name="Object 5"/>
          <p:cNvGraphicFramePr>
            <a:graphicFrameLocks noChangeAspect="1"/>
          </p:cNvGraphicFramePr>
          <p:nvPr/>
        </p:nvGraphicFramePr>
        <p:xfrm>
          <a:off x="4419600" y="5029200"/>
          <a:ext cx="32766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13" imgW="1409088" imgH="406224" progId="Equation.3">
                  <p:embed/>
                </p:oleObj>
              </mc:Choice>
              <mc:Fallback>
                <p:oleObj name="Equation" r:id="rId13" imgW="1409088" imgH="406224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029200"/>
                        <a:ext cx="327660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8" name="Text Box 12"/>
          <p:cNvSpPr txBox="1">
            <a:spLocks noChangeArrowheads="1"/>
          </p:cNvSpPr>
          <p:nvPr/>
        </p:nvSpPr>
        <p:spPr bwMode="auto">
          <a:xfrm>
            <a:off x="609600" y="2057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16393" name="Rectangle 1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9906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6.</a:t>
            </a:r>
            <a:endParaRPr lang="en-US" altLang="zh-CN" smtClean="0"/>
          </a:p>
        </p:txBody>
      </p:sp>
      <p:sp>
        <p:nvSpPr>
          <p:cNvPr id="393230" name="Text Box 14"/>
          <p:cNvSpPr txBox="1">
            <a:spLocks noChangeArrowheads="1"/>
          </p:cNvSpPr>
          <p:nvPr/>
        </p:nvSpPr>
        <p:spPr bwMode="auto">
          <a:xfrm>
            <a:off x="669925" y="30924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同理</a:t>
            </a:r>
          </a:p>
        </p:txBody>
      </p:sp>
      <p:sp>
        <p:nvSpPr>
          <p:cNvPr id="393231" name="Text Box 15"/>
          <p:cNvSpPr txBox="1">
            <a:spLocks noChangeArrowheads="1"/>
          </p:cNvSpPr>
          <p:nvPr/>
        </p:nvSpPr>
        <p:spPr bwMode="auto">
          <a:xfrm>
            <a:off x="685800" y="40386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8" grpId="0" autoUpdateAnimBg="0"/>
      <p:bldP spid="393230" grpId="0" autoUpdateAnimBg="0"/>
      <p:bldP spid="39323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2878137" cy="579438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一、方向导数</a:t>
            </a:r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1050925" y="1133475"/>
            <a:ext cx="750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偏导数反映了多元函数沿坐标轴方向的变化率</a:t>
            </a:r>
            <a:r>
              <a:rPr lang="en-US" altLang="zh-CN"/>
              <a:t>. </a:t>
            </a:r>
          </a:p>
        </p:txBody>
      </p:sp>
      <p:sp>
        <p:nvSpPr>
          <p:cNvPr id="350216" name="Text Box 8"/>
          <p:cNvSpPr txBox="1">
            <a:spLocks noChangeArrowheads="1"/>
          </p:cNvSpPr>
          <p:nvPr/>
        </p:nvSpPr>
        <p:spPr bwMode="auto">
          <a:xfrm>
            <a:off x="441325" y="1819275"/>
            <a:ext cx="7356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推广研究</a:t>
            </a:r>
            <a:r>
              <a:rPr lang="en-US" altLang="zh-CN"/>
              <a:t>:  </a:t>
            </a:r>
            <a:r>
              <a:rPr lang="zh-CN" altLang="en-US"/>
              <a:t>多元函数沿</a:t>
            </a:r>
            <a:r>
              <a:rPr lang="zh-CN" altLang="en-US">
                <a:solidFill>
                  <a:srgbClr val="66FFFF"/>
                </a:solidFill>
              </a:rPr>
              <a:t>某一特定方向</a:t>
            </a:r>
            <a:r>
              <a:rPr lang="zh-CN" altLang="en-US"/>
              <a:t>的变化率</a:t>
            </a:r>
            <a:r>
              <a:rPr lang="en-US" altLang="zh-CN"/>
              <a:t>.</a:t>
            </a:r>
          </a:p>
        </p:txBody>
      </p:sp>
      <p:sp>
        <p:nvSpPr>
          <p:cNvPr id="350217" name="Text Box 9"/>
          <p:cNvSpPr txBox="1">
            <a:spLocks noChangeArrowheads="1"/>
          </p:cNvSpPr>
          <p:nvPr/>
        </p:nvSpPr>
        <p:spPr bwMode="auto">
          <a:xfrm>
            <a:off x="457200" y="2438400"/>
            <a:ext cx="8242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考察 </a:t>
            </a:r>
            <a:r>
              <a:rPr lang="en-US" altLang="zh-CN" i="1"/>
              <a:t>z</a:t>
            </a:r>
            <a:r>
              <a:rPr lang="en-US" altLang="zh-CN"/>
              <a:t> =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沿 </a:t>
            </a:r>
            <a:r>
              <a:rPr lang="en-US" altLang="zh-CN" i="1"/>
              <a:t>x O y  </a:t>
            </a:r>
            <a:r>
              <a:rPr lang="zh-CN" altLang="en-US"/>
              <a:t>面上射线 </a:t>
            </a:r>
            <a:r>
              <a:rPr lang="en-US" altLang="zh-CN" i="1"/>
              <a:t>l </a:t>
            </a:r>
            <a:r>
              <a:rPr lang="zh-CN" altLang="en-US"/>
              <a:t>的方向的变化率</a:t>
            </a:r>
            <a:r>
              <a:rPr lang="en-US" altLang="zh-CN"/>
              <a:t>.</a:t>
            </a:r>
          </a:p>
        </p:txBody>
      </p:sp>
      <p:graphicFrame>
        <p:nvGraphicFramePr>
          <p:cNvPr id="350218" name="Object 10"/>
          <p:cNvGraphicFramePr>
            <a:graphicFrameLocks noChangeAspect="1"/>
          </p:cNvGraphicFramePr>
          <p:nvPr/>
        </p:nvGraphicFramePr>
        <p:xfrm>
          <a:off x="4191000" y="3155950"/>
          <a:ext cx="2895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3" imgW="36951480" imgH="7302600" progId="Equation.3">
                  <p:embed/>
                </p:oleObj>
              </mc:Choice>
              <mc:Fallback>
                <p:oleObj name="Equation" r:id="rId3" imgW="36951480" imgH="7302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155950"/>
                        <a:ext cx="2895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9" name="Text Box 11"/>
          <p:cNvSpPr txBox="1">
            <a:spLocks noChangeArrowheads="1"/>
          </p:cNvSpPr>
          <p:nvPr/>
        </p:nvSpPr>
        <p:spPr bwMode="auto">
          <a:xfrm>
            <a:off x="381000" y="31242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其中</a:t>
            </a:r>
            <a:r>
              <a:rPr lang="en-US" altLang="zh-CN"/>
              <a:t>,  </a:t>
            </a:r>
            <a:r>
              <a:rPr lang="en-US" altLang="zh-CN" i="1"/>
              <a:t>l </a:t>
            </a:r>
            <a:r>
              <a:rPr lang="zh-CN" altLang="en-US"/>
              <a:t>上的单位向量为</a:t>
            </a:r>
          </a:p>
        </p:txBody>
      </p:sp>
      <p:graphicFrame>
        <p:nvGraphicFramePr>
          <p:cNvPr id="350220" name="Object 12"/>
          <p:cNvGraphicFramePr>
            <a:graphicFrameLocks noChangeAspect="1"/>
          </p:cNvGraphicFramePr>
          <p:nvPr/>
        </p:nvGraphicFramePr>
        <p:xfrm>
          <a:off x="2268538" y="3860800"/>
          <a:ext cx="1676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5" imgW="23140800" imgH="7302600" progId="Equation.3">
                  <p:embed/>
                </p:oleObj>
              </mc:Choice>
              <mc:Fallback>
                <p:oleObj name="Equation" r:id="rId5" imgW="23140800" imgH="7302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860800"/>
                        <a:ext cx="16764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21" name="Rectangle 13"/>
          <p:cNvSpPr>
            <a:spLocks noChangeArrowheads="1"/>
          </p:cNvSpPr>
          <p:nvPr/>
        </p:nvSpPr>
        <p:spPr bwMode="auto">
          <a:xfrm>
            <a:off x="533400" y="3810000"/>
            <a:ext cx="1800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l </a:t>
            </a:r>
            <a:r>
              <a:rPr lang="zh-CN" altLang="en-US"/>
              <a:t>的始点为</a:t>
            </a:r>
          </a:p>
        </p:txBody>
      </p:sp>
      <p:graphicFrame>
        <p:nvGraphicFramePr>
          <p:cNvPr id="350235" name="Object 27"/>
          <p:cNvGraphicFramePr>
            <a:graphicFrameLocks noChangeAspect="1"/>
          </p:cNvGraphicFramePr>
          <p:nvPr/>
        </p:nvGraphicFramePr>
        <p:xfrm>
          <a:off x="1371600" y="4419600"/>
          <a:ext cx="32004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7" imgW="1346200" imgH="431800" progId="Equation.3">
                  <p:embed/>
                </p:oleObj>
              </mc:Choice>
              <mc:Fallback>
                <p:oleObj name="Equation" r:id="rId7" imgW="1346200" imgH="431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19600"/>
                        <a:ext cx="3200400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36" name="Text Box 28"/>
          <p:cNvSpPr txBox="1">
            <a:spLocks noChangeArrowheads="1"/>
          </p:cNvSpPr>
          <p:nvPr/>
        </p:nvSpPr>
        <p:spPr bwMode="auto">
          <a:xfrm>
            <a:off x="898525" y="54546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  <p:graphicFrame>
        <p:nvGraphicFramePr>
          <p:cNvPr id="350237" name="Object 29"/>
          <p:cNvGraphicFramePr>
            <a:graphicFrameLocks noChangeAspect="1"/>
          </p:cNvGraphicFramePr>
          <p:nvPr/>
        </p:nvGraphicFramePr>
        <p:xfrm>
          <a:off x="1676400" y="5516563"/>
          <a:ext cx="36576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9" imgW="1574800" imgH="482600" progId="Equation.3">
                  <p:embed/>
                </p:oleObj>
              </mc:Choice>
              <mc:Fallback>
                <p:oleObj name="Equation" r:id="rId9" imgW="1574800" imgH="482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516563"/>
                        <a:ext cx="3657600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172200" y="3733800"/>
            <a:ext cx="2590800" cy="2790825"/>
            <a:chOff x="3888" y="2352"/>
            <a:chExt cx="1632" cy="1758"/>
          </a:xfrm>
        </p:grpSpPr>
        <p:sp>
          <p:nvSpPr>
            <p:cNvPr id="1041" name="Line 15"/>
            <p:cNvSpPr>
              <a:spLocks noChangeShapeType="1"/>
            </p:cNvSpPr>
            <p:nvPr/>
          </p:nvSpPr>
          <p:spPr bwMode="auto">
            <a:xfrm>
              <a:off x="3888" y="3840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Line 16"/>
            <p:cNvSpPr>
              <a:spLocks noChangeShapeType="1"/>
            </p:cNvSpPr>
            <p:nvPr/>
          </p:nvSpPr>
          <p:spPr bwMode="auto">
            <a:xfrm flipH="1" flipV="1">
              <a:off x="4286" y="2387"/>
              <a:ext cx="0" cy="17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Line 18"/>
            <p:cNvSpPr>
              <a:spLocks noChangeShapeType="1"/>
            </p:cNvSpPr>
            <p:nvPr/>
          </p:nvSpPr>
          <p:spPr bwMode="auto">
            <a:xfrm flipV="1">
              <a:off x="4512" y="2352"/>
              <a:ext cx="72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19"/>
            <p:cNvSpPr>
              <a:spLocks noChangeShapeType="1"/>
            </p:cNvSpPr>
            <p:nvPr/>
          </p:nvSpPr>
          <p:spPr bwMode="auto">
            <a:xfrm flipV="1">
              <a:off x="4848" y="2592"/>
              <a:ext cx="240" cy="38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0" name="Object 20"/>
            <p:cNvGraphicFramePr>
              <a:graphicFrameLocks noChangeAspect="1"/>
            </p:cNvGraphicFramePr>
            <p:nvPr/>
          </p:nvGraphicFramePr>
          <p:xfrm>
            <a:off x="4464" y="3552"/>
            <a:ext cx="955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Equation" r:id="rId11" imgW="21922200" imgH="7302600" progId="Equation.3">
                    <p:embed/>
                  </p:oleObj>
                </mc:Choice>
                <mc:Fallback>
                  <p:oleObj name="Equation" r:id="rId11" imgW="21922200" imgH="730260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552"/>
                          <a:ext cx="955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" name="Text Box 21"/>
            <p:cNvSpPr txBox="1">
              <a:spLocks noChangeArrowheads="1"/>
            </p:cNvSpPr>
            <p:nvPr/>
          </p:nvSpPr>
          <p:spPr bwMode="auto">
            <a:xfrm>
              <a:off x="4416" y="3360"/>
              <a:ext cx="1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•</a:t>
              </a:r>
            </a:p>
          </p:txBody>
        </p:sp>
        <p:graphicFrame>
          <p:nvGraphicFramePr>
            <p:cNvPr id="1031" name="Object 22"/>
            <p:cNvGraphicFramePr>
              <a:graphicFrameLocks noChangeAspect="1"/>
            </p:cNvGraphicFramePr>
            <p:nvPr/>
          </p:nvGraphicFramePr>
          <p:xfrm>
            <a:off x="4704" y="2400"/>
            <a:ext cx="22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Equation" r:id="rId13" imgW="4861800" imgH="7302600" progId="Equation.3">
                    <p:embed/>
                  </p:oleObj>
                </mc:Choice>
                <mc:Fallback>
                  <p:oleObj name="Equation" r:id="rId13" imgW="4861800" imgH="73026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400"/>
                          <a:ext cx="221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6" name="Line 23"/>
            <p:cNvSpPr>
              <a:spLocks noChangeShapeType="1"/>
            </p:cNvSpPr>
            <p:nvPr/>
          </p:nvSpPr>
          <p:spPr bwMode="auto">
            <a:xfrm>
              <a:off x="4512" y="3539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Text Box 25"/>
            <p:cNvSpPr txBox="1">
              <a:spLocks noChangeArrowheads="1"/>
            </p:cNvSpPr>
            <p:nvPr/>
          </p:nvSpPr>
          <p:spPr bwMode="auto">
            <a:xfrm>
              <a:off x="4656" y="3168"/>
              <a:ext cx="2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66FFFF"/>
                  </a:solidFill>
                  <a:sym typeface="Symbol" pitchFamily="18" charset="2"/>
                </a:rPr>
                <a:t></a:t>
              </a:r>
              <a:endParaRPr lang="en-US" altLang="zh-CN" i="1">
                <a:solidFill>
                  <a:srgbClr val="66FFFF"/>
                </a:solidFill>
              </a:endParaRPr>
            </a:p>
          </p:txBody>
        </p:sp>
        <p:sp>
          <p:nvSpPr>
            <p:cNvPr id="1048" name="Text Box 26"/>
            <p:cNvSpPr txBox="1">
              <a:spLocks noChangeArrowheads="1"/>
            </p:cNvSpPr>
            <p:nvPr/>
          </p:nvSpPr>
          <p:spPr bwMode="auto">
            <a:xfrm rot="-1523900">
              <a:off x="4579" y="3249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66FFFF"/>
                  </a:solidFill>
                </a:rPr>
                <a:t>)</a:t>
              </a:r>
            </a:p>
          </p:txBody>
        </p:sp>
        <p:sp>
          <p:nvSpPr>
            <p:cNvPr id="1049" name="Line 31"/>
            <p:cNvSpPr>
              <a:spLocks noChangeShapeType="1"/>
            </p:cNvSpPr>
            <p:nvPr/>
          </p:nvSpPr>
          <p:spPr bwMode="auto">
            <a:xfrm flipV="1">
              <a:off x="4503" y="247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32"/>
            <p:cNvSpPr>
              <a:spLocks/>
            </p:cNvSpPr>
            <p:nvPr/>
          </p:nvSpPr>
          <p:spPr bwMode="auto">
            <a:xfrm>
              <a:off x="4496" y="3113"/>
              <a:ext cx="226" cy="45"/>
            </a:xfrm>
            <a:custGeom>
              <a:avLst/>
              <a:gdLst>
                <a:gd name="T0" fmla="*/ 0 w 226"/>
                <a:gd name="T1" fmla="*/ 45 h 45"/>
                <a:gd name="T2" fmla="*/ 136 w 226"/>
                <a:gd name="T3" fmla="*/ 0 h 45"/>
                <a:gd name="T4" fmla="*/ 226 w 226"/>
                <a:gd name="T5" fmla="*/ 45 h 45"/>
                <a:gd name="T6" fmla="*/ 0 60000 65536"/>
                <a:gd name="T7" fmla="*/ 0 60000 65536"/>
                <a:gd name="T8" fmla="*/ 0 60000 65536"/>
                <a:gd name="T9" fmla="*/ 0 w 226"/>
                <a:gd name="T10" fmla="*/ 0 h 45"/>
                <a:gd name="T11" fmla="*/ 226 w 226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" h="45">
                  <a:moveTo>
                    <a:pt x="0" y="45"/>
                  </a:moveTo>
                  <a:cubicBezTo>
                    <a:pt x="49" y="22"/>
                    <a:pt x="98" y="0"/>
                    <a:pt x="136" y="0"/>
                  </a:cubicBezTo>
                  <a:cubicBezTo>
                    <a:pt x="174" y="0"/>
                    <a:pt x="200" y="22"/>
                    <a:pt x="226" y="4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2" name="Object 33"/>
            <p:cNvGraphicFramePr>
              <a:graphicFrameLocks noChangeAspect="1"/>
            </p:cNvGraphicFramePr>
            <p:nvPr/>
          </p:nvGraphicFramePr>
          <p:xfrm>
            <a:off x="4558" y="2795"/>
            <a:ext cx="27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公式" r:id="rId15" imgW="5267880" imgH="6489720" progId="Equation.3">
                    <p:embed/>
                  </p:oleObj>
                </mc:Choice>
                <mc:Fallback>
                  <p:oleObj name="公式" r:id="rId15" imgW="5267880" imgH="648972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795"/>
                          <a:ext cx="275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5" grpId="0" autoUpdateAnimBg="0"/>
      <p:bldP spid="350216" grpId="0" autoUpdateAnimBg="0"/>
      <p:bldP spid="350217" grpId="0" autoUpdateAnimBg="0"/>
      <p:bldP spid="350219" grpId="0" autoUpdateAnimBg="0"/>
      <p:bldP spid="350221" grpId="0" autoUpdateAnimBg="0"/>
      <p:bldP spid="35023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304800"/>
            <a:ext cx="16002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457200" y="1066800"/>
            <a:ext cx="6873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方向导数的定义及其与偏导数的关系</a:t>
            </a:r>
            <a:r>
              <a:rPr lang="en-US" altLang="zh-CN"/>
              <a:t>.</a:t>
            </a:r>
          </a:p>
        </p:txBody>
      </p:sp>
      <p:sp>
        <p:nvSpPr>
          <p:cNvPr id="381967" name="Text Box 15"/>
          <p:cNvSpPr txBox="1">
            <a:spLocks noChangeArrowheads="1"/>
          </p:cNvSpPr>
          <p:nvPr/>
        </p:nvSpPr>
        <p:spPr bwMode="auto">
          <a:xfrm>
            <a:off x="457200" y="4114800"/>
            <a:ext cx="7427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梯度的定义（注意梯度是一个向量）</a:t>
            </a:r>
          </a:p>
        </p:txBody>
      </p:sp>
      <p:graphicFrame>
        <p:nvGraphicFramePr>
          <p:cNvPr id="381969" name="Object 17"/>
          <p:cNvGraphicFramePr>
            <a:graphicFrameLocks noChangeAspect="1"/>
          </p:cNvGraphicFramePr>
          <p:nvPr/>
        </p:nvGraphicFramePr>
        <p:xfrm>
          <a:off x="2590800" y="3598863"/>
          <a:ext cx="1828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3" imgW="25984080" imgH="7302600" progId="Equation.3">
                  <p:embed/>
                </p:oleObj>
              </mc:Choice>
              <mc:Fallback>
                <p:oleObj name="Equation" r:id="rId3" imgW="25984080" imgH="7302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98863"/>
                        <a:ext cx="18288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70" name="Object 0"/>
          <p:cNvGraphicFramePr>
            <a:graphicFrameLocks noChangeAspect="1"/>
          </p:cNvGraphicFramePr>
          <p:nvPr/>
        </p:nvGraphicFramePr>
        <p:xfrm>
          <a:off x="1071563" y="1643063"/>
          <a:ext cx="76057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公式" r:id="rId5" imgW="3492500" imgH="431800" progId="Equation.3">
                  <p:embed/>
                </p:oleObj>
              </mc:Choice>
              <mc:Fallback>
                <p:oleObj name="公式" r:id="rId5" imgW="3492500" imgH="431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643063"/>
                        <a:ext cx="7605712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/>
          <p:cNvGraphicFramePr>
            <a:graphicFrameLocks noChangeAspect="1"/>
          </p:cNvGraphicFramePr>
          <p:nvPr/>
        </p:nvGraphicFramePr>
        <p:xfrm>
          <a:off x="1071563" y="2500313"/>
          <a:ext cx="62801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公式" r:id="rId7" imgW="2882900" imgH="508000" progId="Equation.3">
                  <p:embed/>
                </p:oleObj>
              </mc:Choice>
              <mc:Fallback>
                <p:oleObj name="公式" r:id="rId7" imgW="2882900" imgH="5080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500313"/>
                        <a:ext cx="628015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0"/>
          <p:cNvGraphicFramePr>
            <a:graphicFrameLocks noChangeAspect="1"/>
          </p:cNvGraphicFramePr>
          <p:nvPr/>
        </p:nvGraphicFramePr>
        <p:xfrm>
          <a:off x="1071563" y="4714875"/>
          <a:ext cx="7164387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公式" r:id="rId9" imgW="3289300" imgH="787400" progId="Equation.3">
                  <p:embed/>
                </p:oleObj>
              </mc:Choice>
              <mc:Fallback>
                <p:oleObj name="公式" r:id="rId9" imgW="3289300" imgH="787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714875"/>
                        <a:ext cx="7164387" cy="171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3" grpId="0" autoUpdateAnimBg="0"/>
      <p:bldP spid="38196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700338" y="115888"/>
            <a:ext cx="28956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33"/>
                </a:solidFill>
                <a:ea typeface="楷体_GB2312" pitchFamily="49" charset="-122"/>
              </a:rPr>
              <a:t>课堂练习</a:t>
            </a:r>
            <a:endParaRPr lang="zh-CN" altLang="en-US" smtClean="0">
              <a:solidFill>
                <a:srgbClr val="FF9933"/>
              </a:solidFill>
            </a:endParaRPr>
          </a:p>
        </p:txBody>
      </p:sp>
      <p:sp>
        <p:nvSpPr>
          <p:cNvPr id="18442" name="Rectangle 31"/>
          <p:cNvSpPr>
            <a:spLocks noChangeArrowheads="1"/>
          </p:cNvSpPr>
          <p:nvPr/>
        </p:nvSpPr>
        <p:spPr bwMode="auto">
          <a:xfrm>
            <a:off x="285750" y="76835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>
                <a:solidFill>
                  <a:schemeClr val="tx2"/>
                </a:solidFill>
                <a:ea typeface="黑体" pitchFamily="2" charset="-122"/>
              </a:rPr>
              <a:t>1.</a:t>
            </a:r>
            <a:r>
              <a:rPr lang="en-US" altLang="zh-CN" sz="2400">
                <a:solidFill>
                  <a:schemeClr val="tx2"/>
                </a:solidFill>
                <a:ea typeface="黑体" pitchFamily="2" charset="-122"/>
              </a:rPr>
              <a:t> </a:t>
            </a:r>
            <a:endParaRPr lang="en-US" altLang="zh-CN" sz="2400" b="0">
              <a:solidFill>
                <a:schemeClr val="tx2"/>
              </a:solidFill>
              <a:ea typeface="黑体" pitchFamily="2" charset="-122"/>
            </a:endParaRPr>
          </a:p>
        </p:txBody>
      </p:sp>
      <p:graphicFrame>
        <p:nvGraphicFramePr>
          <p:cNvPr id="385058" name="Object 34"/>
          <p:cNvGraphicFramePr>
            <a:graphicFrameLocks noChangeAspect="1"/>
          </p:cNvGraphicFramePr>
          <p:nvPr/>
        </p:nvGraphicFramePr>
        <p:xfrm>
          <a:off x="385763" y="4194175"/>
          <a:ext cx="201295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tion" r:id="rId3" imgW="26390160" imgH="15430680" progId="Equation.3">
                  <p:embed/>
                </p:oleObj>
              </mc:Choice>
              <mc:Fallback>
                <p:oleObj name="Equation" r:id="rId3" imgW="26390160" imgH="154306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4194175"/>
                        <a:ext cx="2012950" cy="117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62" name="Object 38"/>
          <p:cNvGraphicFramePr>
            <a:graphicFrameLocks noChangeAspect="1"/>
          </p:cNvGraphicFramePr>
          <p:nvPr/>
        </p:nvGraphicFramePr>
        <p:xfrm>
          <a:off x="2214563" y="4270375"/>
          <a:ext cx="18288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tion" r:id="rId5" imgW="24765480" imgH="13804920" progId="Equation.3">
                  <p:embed/>
                </p:oleObj>
              </mc:Choice>
              <mc:Fallback>
                <p:oleObj name="Equation" r:id="rId5" imgW="24765480" imgH="138049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270375"/>
                        <a:ext cx="182880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64" name="Object 40"/>
          <p:cNvGraphicFramePr>
            <a:graphicFrameLocks noChangeAspect="1"/>
          </p:cNvGraphicFramePr>
          <p:nvPr/>
        </p:nvGraphicFramePr>
        <p:xfrm>
          <a:off x="6000750" y="4187825"/>
          <a:ext cx="237172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7" imgW="32483160" imgH="16243200" progId="Equation.3">
                  <p:embed/>
                </p:oleObj>
              </mc:Choice>
              <mc:Fallback>
                <p:oleObj name="Equation" r:id="rId7" imgW="32483160" imgH="16243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4187825"/>
                        <a:ext cx="2371725" cy="1185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65" name="Text Box 41"/>
          <p:cNvSpPr txBox="1">
            <a:spLocks noChangeArrowheads="1"/>
          </p:cNvSpPr>
          <p:nvPr/>
        </p:nvSpPr>
        <p:spPr bwMode="auto">
          <a:xfrm>
            <a:off x="614363" y="2212975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  <a:endParaRPr lang="en-US" altLang="zh-CN" b="0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476375" y="2276475"/>
            <a:ext cx="3305175" cy="519113"/>
            <a:chOff x="2064" y="3168"/>
            <a:chExt cx="2082" cy="327"/>
          </a:xfrm>
        </p:grpSpPr>
        <p:sp>
          <p:nvSpPr>
            <p:cNvPr id="18445" name="Rectangle 43"/>
            <p:cNvSpPr>
              <a:spLocks noChangeArrowheads="1"/>
            </p:cNvSpPr>
            <p:nvPr/>
          </p:nvSpPr>
          <p:spPr bwMode="auto">
            <a:xfrm>
              <a:off x="2064" y="3168"/>
              <a:ext cx="20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向量</a:t>
              </a:r>
              <a:r>
                <a:rPr lang="zh-CN" altLang="en-US" i="1"/>
                <a:t> </a:t>
              </a:r>
              <a:r>
                <a:rPr lang="en-US" altLang="zh-CN" i="1"/>
                <a:t>l</a:t>
              </a:r>
              <a:r>
                <a:rPr lang="en-US" altLang="zh-CN"/>
                <a:t> </a:t>
              </a:r>
              <a:r>
                <a:rPr lang="zh-CN" altLang="en-US"/>
                <a:t>的方向余弦为</a:t>
              </a:r>
            </a:p>
          </p:txBody>
        </p:sp>
        <p:sp>
          <p:nvSpPr>
            <p:cNvPr id="18446" name="Line 44"/>
            <p:cNvSpPr>
              <a:spLocks noChangeShapeType="1"/>
            </p:cNvSpPr>
            <p:nvPr/>
          </p:nvSpPr>
          <p:spPr bwMode="auto">
            <a:xfrm>
              <a:off x="2592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8437" name="Object 0"/>
          <p:cNvGraphicFramePr>
            <a:graphicFrameLocks noChangeAspect="1"/>
          </p:cNvGraphicFramePr>
          <p:nvPr/>
        </p:nvGraphicFramePr>
        <p:xfrm>
          <a:off x="857250" y="785813"/>
          <a:ext cx="678656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公式" r:id="rId9" imgW="2705100" imgH="482600" progId="Equation.3">
                  <p:embed/>
                </p:oleObj>
              </mc:Choice>
              <mc:Fallback>
                <p:oleObj name="公式" r:id="rId9" imgW="2705100" imgH="482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785813"/>
                        <a:ext cx="6786563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8"/>
          <p:cNvGraphicFramePr>
            <a:graphicFrameLocks noChangeAspect="1"/>
          </p:cNvGraphicFramePr>
          <p:nvPr/>
        </p:nvGraphicFramePr>
        <p:xfrm>
          <a:off x="1357313" y="2928938"/>
          <a:ext cx="71818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公式" r:id="rId11" imgW="2692400" imgH="431800" progId="Equation.3">
                  <p:embed/>
                </p:oleObj>
              </mc:Choice>
              <mc:Fallback>
                <p:oleObj name="公式" r:id="rId11" imgW="2692400" imgH="431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928938"/>
                        <a:ext cx="718185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9"/>
          <p:cNvGraphicFramePr>
            <a:graphicFrameLocks noChangeAspect="1"/>
          </p:cNvGraphicFramePr>
          <p:nvPr/>
        </p:nvGraphicFramePr>
        <p:xfrm>
          <a:off x="4000500" y="4214813"/>
          <a:ext cx="199866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公式" r:id="rId13" imgW="748975" imgH="431613" progId="Equation.3">
                  <p:embed/>
                </p:oleObj>
              </mc:Choice>
              <mc:Fallback>
                <p:oleObj name="公式" r:id="rId13" imgW="748975" imgH="431613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4214813"/>
                        <a:ext cx="1998663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0"/>
          <p:cNvGraphicFramePr>
            <a:graphicFrameLocks noChangeAspect="1"/>
          </p:cNvGraphicFramePr>
          <p:nvPr/>
        </p:nvGraphicFramePr>
        <p:xfrm>
          <a:off x="1714500" y="5429250"/>
          <a:ext cx="12192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公式" r:id="rId15" imgW="457200" imgH="431800" progId="Equation.3">
                  <p:embed/>
                </p:oleObj>
              </mc:Choice>
              <mc:Fallback>
                <p:oleObj name="公式" r:id="rId15" imgW="457200" imgH="431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429250"/>
                        <a:ext cx="1219200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6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428625"/>
            <a:ext cx="990600" cy="4572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2.</a:t>
            </a:r>
            <a:r>
              <a:rPr lang="en-US" altLang="zh-CN" sz="2400" smtClean="0">
                <a:ea typeface="楷体_GB2312" pitchFamily="49" charset="-122"/>
              </a:rPr>
              <a:t> </a:t>
            </a:r>
            <a:endParaRPr lang="en-US" altLang="zh-CN" sz="240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89127" name="Text Box 7"/>
          <p:cNvSpPr txBox="1">
            <a:spLocks noChangeArrowheads="1"/>
          </p:cNvSpPr>
          <p:nvPr/>
        </p:nvSpPr>
        <p:spPr bwMode="auto">
          <a:xfrm>
            <a:off x="609600" y="17526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  <a:endParaRPr lang="en-US" altLang="zh-CN" b="0"/>
          </a:p>
        </p:txBody>
      </p:sp>
      <p:sp>
        <p:nvSpPr>
          <p:cNvPr id="389130" name="Text Box 10"/>
          <p:cNvSpPr txBox="1">
            <a:spLocks noChangeArrowheads="1"/>
          </p:cNvSpPr>
          <p:nvPr/>
        </p:nvSpPr>
        <p:spPr bwMode="auto">
          <a:xfrm>
            <a:off x="1295400" y="30480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故方向为</a:t>
            </a:r>
            <a:endParaRPr lang="zh-CN" altLang="en-US"/>
          </a:p>
        </p:txBody>
      </p:sp>
      <p:graphicFrame>
        <p:nvGraphicFramePr>
          <p:cNvPr id="425986" name="Object 1026"/>
          <p:cNvGraphicFramePr>
            <a:graphicFrameLocks noChangeAspect="1"/>
          </p:cNvGraphicFramePr>
          <p:nvPr/>
        </p:nvGraphicFramePr>
        <p:xfrm>
          <a:off x="1371600" y="3810000"/>
          <a:ext cx="25209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" name="Equation" r:id="rId3" imgW="34514280" imgH="13804920" progId="Equation.3">
                  <p:embed/>
                </p:oleObj>
              </mc:Choice>
              <mc:Fallback>
                <p:oleObj name="Equation" r:id="rId3" imgW="34514280" imgH="1380492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252095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87" name="Object 1027"/>
          <p:cNvGraphicFramePr>
            <a:graphicFrameLocks noChangeAspect="1"/>
          </p:cNvGraphicFramePr>
          <p:nvPr/>
        </p:nvGraphicFramePr>
        <p:xfrm>
          <a:off x="7715250" y="5045075"/>
          <a:ext cx="106838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" name="Equation" r:id="rId5" imgW="14610600" imgH="13804920" progId="Equation.3">
                  <p:embed/>
                </p:oleObj>
              </mc:Choice>
              <mc:Fallback>
                <p:oleObj name="Equation" r:id="rId5" imgW="14610600" imgH="1380492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5045075"/>
                        <a:ext cx="1068388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33" name="Freeform 13"/>
          <p:cNvSpPr>
            <a:spLocks/>
          </p:cNvSpPr>
          <p:nvPr/>
        </p:nvSpPr>
        <p:spPr bwMode="auto">
          <a:xfrm>
            <a:off x="6935788" y="2038350"/>
            <a:ext cx="1219200" cy="1219200"/>
          </a:xfrm>
          <a:custGeom>
            <a:avLst/>
            <a:gdLst>
              <a:gd name="T0" fmla="*/ 0 w 768"/>
              <a:gd name="T1" fmla="*/ 0 h 768"/>
              <a:gd name="T2" fmla="*/ 304800 w 768"/>
              <a:gd name="T3" fmla="*/ 914400 h 768"/>
              <a:gd name="T4" fmla="*/ 609600 w 768"/>
              <a:gd name="T5" fmla="*/ 1219200 h 768"/>
              <a:gd name="T6" fmla="*/ 914400 w 768"/>
              <a:gd name="T7" fmla="*/ 914400 h 768"/>
              <a:gd name="T8" fmla="*/ 1219200 w 768"/>
              <a:gd name="T9" fmla="*/ 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768"/>
              <a:gd name="T17" fmla="*/ 768 w 768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768">
                <a:moveTo>
                  <a:pt x="0" y="0"/>
                </a:moveTo>
                <a:cubicBezTo>
                  <a:pt x="64" y="224"/>
                  <a:pt x="128" y="448"/>
                  <a:pt x="192" y="576"/>
                </a:cubicBezTo>
                <a:cubicBezTo>
                  <a:pt x="256" y="704"/>
                  <a:pt x="320" y="768"/>
                  <a:pt x="384" y="768"/>
                </a:cubicBezTo>
                <a:cubicBezTo>
                  <a:pt x="448" y="768"/>
                  <a:pt x="512" y="704"/>
                  <a:pt x="576" y="576"/>
                </a:cubicBezTo>
                <a:cubicBezTo>
                  <a:pt x="640" y="448"/>
                  <a:pt x="736" y="96"/>
                  <a:pt x="768" y="0"/>
                </a:cubicBezTo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781800" y="1676400"/>
            <a:ext cx="1827213" cy="1828800"/>
            <a:chOff x="4273" y="1056"/>
            <a:chExt cx="1151" cy="1152"/>
          </a:xfrm>
        </p:grpSpPr>
        <p:sp>
          <p:nvSpPr>
            <p:cNvPr id="19482" name="Line 15"/>
            <p:cNvSpPr>
              <a:spLocks noChangeShapeType="1"/>
            </p:cNvSpPr>
            <p:nvPr/>
          </p:nvSpPr>
          <p:spPr bwMode="auto">
            <a:xfrm flipV="1">
              <a:off x="4753" y="1056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3" name="Line 16"/>
            <p:cNvSpPr>
              <a:spLocks noChangeShapeType="1"/>
            </p:cNvSpPr>
            <p:nvPr/>
          </p:nvSpPr>
          <p:spPr bwMode="auto">
            <a:xfrm>
              <a:off x="4273" y="1872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70" name="Object 1036"/>
            <p:cNvGraphicFramePr>
              <a:graphicFrameLocks noChangeAspect="1"/>
            </p:cNvGraphicFramePr>
            <p:nvPr/>
          </p:nvGraphicFramePr>
          <p:xfrm>
            <a:off x="5233" y="1872"/>
            <a:ext cx="191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5" name="公式" r:id="rId7" imgW="4049280" imgH="4457880" progId="Equation.3">
                    <p:embed/>
                  </p:oleObj>
                </mc:Choice>
                <mc:Fallback>
                  <p:oleObj name="公式" r:id="rId7" imgW="4049280" imgH="445788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3" y="1872"/>
                          <a:ext cx="191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1037"/>
            <p:cNvGraphicFramePr>
              <a:graphicFrameLocks noChangeAspect="1"/>
            </p:cNvGraphicFramePr>
            <p:nvPr/>
          </p:nvGraphicFramePr>
          <p:xfrm>
            <a:off x="4571" y="1872"/>
            <a:ext cx="181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6" name="Equation" r:id="rId9" imgW="9736200" imgH="10147320" progId="Equation.3">
                    <p:embed/>
                  </p:oleObj>
                </mc:Choice>
                <mc:Fallback>
                  <p:oleObj name="Equation" r:id="rId9" imgW="9736200" imgH="1014732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1" y="1872"/>
                          <a:ext cx="181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1038"/>
            <p:cNvGraphicFramePr>
              <a:graphicFrameLocks noChangeAspect="1"/>
            </p:cNvGraphicFramePr>
            <p:nvPr/>
          </p:nvGraphicFramePr>
          <p:xfrm>
            <a:off x="4790" y="1056"/>
            <a:ext cx="21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7" name="公式" r:id="rId11" imgW="4455360" imgH="5270400" progId="Equation.3">
                    <p:embed/>
                  </p:oleObj>
                </mc:Choice>
                <mc:Fallback>
                  <p:oleObj name="公式" r:id="rId11" imgW="4455360" imgH="527040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0" y="1056"/>
                          <a:ext cx="213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8050213" y="1868488"/>
            <a:ext cx="454025" cy="1436687"/>
            <a:chOff x="5071" y="1177"/>
            <a:chExt cx="286" cy="905"/>
          </a:xfrm>
        </p:grpSpPr>
        <p:sp>
          <p:nvSpPr>
            <p:cNvPr id="19481" name="Line 21"/>
            <p:cNvSpPr>
              <a:spLocks noChangeShapeType="1"/>
            </p:cNvSpPr>
            <p:nvPr/>
          </p:nvSpPr>
          <p:spPr bwMode="auto">
            <a:xfrm flipV="1">
              <a:off x="5137" y="129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8" name="Object 1034"/>
            <p:cNvGraphicFramePr>
              <a:graphicFrameLocks noChangeAspect="1"/>
            </p:cNvGraphicFramePr>
            <p:nvPr/>
          </p:nvGraphicFramePr>
          <p:xfrm>
            <a:off x="5071" y="1872"/>
            <a:ext cx="16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8" name="公式" r:id="rId13" imgW="4049280" imgH="5270400" progId="Equation.3">
                    <p:embed/>
                  </p:oleObj>
                </mc:Choice>
                <mc:Fallback>
                  <p:oleObj name="公式" r:id="rId13" imgW="4049280" imgH="527040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1" y="1872"/>
                          <a:ext cx="16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1035"/>
            <p:cNvGraphicFramePr>
              <a:graphicFrameLocks noChangeAspect="1"/>
            </p:cNvGraphicFramePr>
            <p:nvPr/>
          </p:nvGraphicFramePr>
          <p:xfrm>
            <a:off x="5137" y="1177"/>
            <a:ext cx="22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9" name="公式" r:id="rId15" imgW="4861800" imgH="5270400" progId="Equation.3">
                    <p:embed/>
                  </p:oleObj>
                </mc:Choice>
                <mc:Fallback>
                  <p:oleObj name="公式" r:id="rId15" imgW="4861800" imgH="527040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7" y="1177"/>
                          <a:ext cx="22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5990" name="Object 1030"/>
          <p:cNvGraphicFramePr>
            <a:graphicFrameLocks noChangeAspect="1"/>
          </p:cNvGraphicFramePr>
          <p:nvPr/>
        </p:nvGraphicFramePr>
        <p:xfrm>
          <a:off x="2843213" y="3068638"/>
          <a:ext cx="14208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" name="Equation" r:id="rId17" imgW="19891080" imgH="7709040" progId="Equation.3">
                  <p:embed/>
                </p:oleObj>
              </mc:Choice>
              <mc:Fallback>
                <p:oleObj name="Equation" r:id="rId17" imgW="19891080" imgH="77090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068638"/>
                        <a:ext cx="1420812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1" name="Object 1031"/>
          <p:cNvGraphicFramePr>
            <a:graphicFrameLocks noChangeAspect="1"/>
          </p:cNvGraphicFramePr>
          <p:nvPr/>
        </p:nvGraphicFramePr>
        <p:xfrm>
          <a:off x="4191000" y="3810000"/>
          <a:ext cx="20177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" name="Equation" r:id="rId19" imgW="27608760" imgH="13804920" progId="Equation.3">
                  <p:embed/>
                </p:oleObj>
              </mc:Choice>
              <mc:Fallback>
                <p:oleObj name="Equation" r:id="rId19" imgW="27608760" imgH="1380492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810000"/>
                        <a:ext cx="2017713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49" name="Line 29"/>
          <p:cNvSpPr>
            <a:spLocks noChangeShapeType="1"/>
          </p:cNvSpPr>
          <p:nvPr/>
        </p:nvSpPr>
        <p:spPr bwMode="auto">
          <a:xfrm flipV="1">
            <a:off x="8154988" y="1524000"/>
            <a:ext cx="152400" cy="5334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54" name="Text Box 34"/>
          <p:cNvSpPr txBox="1">
            <a:spLocks noChangeArrowheads="1"/>
          </p:cNvSpPr>
          <p:nvPr/>
        </p:nvSpPr>
        <p:spPr bwMode="auto">
          <a:xfrm>
            <a:off x="1371600" y="1828800"/>
            <a:ext cx="4240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曲线在点 </a:t>
            </a:r>
            <a:r>
              <a:rPr lang="en-US" altLang="zh-CN" i="1"/>
              <a:t>P </a:t>
            </a:r>
            <a:r>
              <a:rPr lang="zh-CN" altLang="en-US"/>
              <a:t>的切线斜率为</a:t>
            </a:r>
          </a:p>
        </p:txBody>
      </p:sp>
      <p:graphicFrame>
        <p:nvGraphicFramePr>
          <p:cNvPr id="425993" name="Object 1033"/>
          <p:cNvGraphicFramePr>
            <a:graphicFrameLocks noChangeAspect="1"/>
          </p:cNvGraphicFramePr>
          <p:nvPr/>
        </p:nvGraphicFramePr>
        <p:xfrm>
          <a:off x="1905000" y="2362200"/>
          <a:ext cx="1905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" name="Equation" r:id="rId21" imgW="26796600" imgH="8115480" progId="Equation.3">
                  <p:embed/>
                </p:oleObj>
              </mc:Choice>
              <mc:Fallback>
                <p:oleObj name="Equation" r:id="rId21" imgW="26796600" imgH="811548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2200"/>
                        <a:ext cx="19050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01" name="Object 0"/>
          <p:cNvGraphicFramePr>
            <a:graphicFrameLocks noChangeAspect="1"/>
          </p:cNvGraphicFramePr>
          <p:nvPr/>
        </p:nvGraphicFramePr>
        <p:xfrm>
          <a:off x="6572250" y="4857750"/>
          <a:ext cx="11842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3" name="公式" r:id="rId23" imgW="444307" imgH="469696" progId="Equation.3">
                  <p:embed/>
                </p:oleObj>
              </mc:Choice>
              <mc:Fallback>
                <p:oleObj name="公式" r:id="rId23" imgW="444307" imgH="469696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4857750"/>
                        <a:ext cx="11842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1042"/>
          <p:cNvGraphicFramePr>
            <a:graphicFrameLocks noChangeAspect="1"/>
          </p:cNvGraphicFramePr>
          <p:nvPr/>
        </p:nvGraphicFramePr>
        <p:xfrm>
          <a:off x="357188" y="428625"/>
          <a:ext cx="87074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" name="公式" r:id="rId25" imgW="3479800" imgH="457200" progId="Equation.3">
                  <p:embed/>
                </p:oleObj>
              </mc:Choice>
              <mc:Fallback>
                <p:oleObj name="公式" r:id="rId25" imgW="3479800" imgH="4572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28625"/>
                        <a:ext cx="8707437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043"/>
          <p:cNvGraphicFramePr>
            <a:graphicFrameLocks noChangeAspect="1"/>
          </p:cNvGraphicFramePr>
          <p:nvPr/>
        </p:nvGraphicFramePr>
        <p:xfrm>
          <a:off x="357188" y="4857750"/>
          <a:ext cx="17272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5" name="公式" r:id="rId27" imgW="647700" imgH="469900" progId="Equation.3">
                  <p:embed/>
                </p:oleObj>
              </mc:Choice>
              <mc:Fallback>
                <p:oleObj name="公式" r:id="rId27" imgW="647700" imgH="4699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857750"/>
                        <a:ext cx="1727200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044"/>
          <p:cNvGraphicFramePr>
            <a:graphicFrameLocks noChangeAspect="1"/>
          </p:cNvGraphicFramePr>
          <p:nvPr/>
        </p:nvGraphicFramePr>
        <p:xfrm>
          <a:off x="2000250" y="4929188"/>
          <a:ext cx="17272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6" name="公式" r:id="rId29" imgW="647700" imgH="431800" progId="Equation.3">
                  <p:embed/>
                </p:oleObj>
              </mc:Choice>
              <mc:Fallback>
                <p:oleObj name="公式" r:id="rId29" imgW="647700" imgH="4318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929188"/>
                        <a:ext cx="172720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045"/>
          <p:cNvGraphicFramePr>
            <a:graphicFrameLocks noChangeAspect="1"/>
          </p:cNvGraphicFramePr>
          <p:nvPr/>
        </p:nvGraphicFramePr>
        <p:xfrm>
          <a:off x="3714750" y="4929188"/>
          <a:ext cx="31496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公式" r:id="rId31" imgW="1180588" imgH="431613" progId="Equation.3">
                  <p:embed/>
                </p:oleObj>
              </mc:Choice>
              <mc:Fallback>
                <p:oleObj name="公式" r:id="rId31" imgW="1180588" imgH="431613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4929188"/>
                        <a:ext cx="314960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8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7" grpId="0" build="p" autoUpdateAnimBg="0"/>
      <p:bldP spid="389130" grpId="0" autoUpdateAnimBg="0"/>
      <p:bldP spid="389133" grpId="0" animBg="1"/>
      <p:bldP spid="389149" grpId="0" animBg="1"/>
      <p:bldP spid="38915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096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3.</a:t>
            </a:r>
            <a:endParaRPr lang="en-US" altLang="zh-CN" sz="2800" smtClean="0">
              <a:ea typeface="楷体_GB2312" pitchFamily="49" charset="-122"/>
            </a:endParaRPr>
          </a:p>
        </p:txBody>
      </p:sp>
      <p:sp>
        <p:nvSpPr>
          <p:cNvPr id="390151" name="Text Box 7"/>
          <p:cNvSpPr txBox="1">
            <a:spLocks noChangeArrowheads="1"/>
          </p:cNvSpPr>
          <p:nvPr/>
        </p:nvSpPr>
        <p:spPr bwMode="auto">
          <a:xfrm>
            <a:off x="457200" y="2711450"/>
            <a:ext cx="865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  <a:r>
              <a:rPr lang="en-US" altLang="zh-CN" b="0"/>
              <a:t> </a:t>
            </a:r>
          </a:p>
        </p:txBody>
      </p:sp>
      <p:sp>
        <p:nvSpPr>
          <p:cNvPr id="390152" name="Text Box 8"/>
          <p:cNvSpPr txBox="1">
            <a:spLocks noChangeArrowheads="1"/>
          </p:cNvSpPr>
          <p:nvPr/>
        </p:nvSpPr>
        <p:spPr bwMode="auto">
          <a:xfrm>
            <a:off x="457200" y="35814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方向余弦为</a:t>
            </a:r>
          </a:p>
        </p:txBody>
      </p:sp>
      <p:sp>
        <p:nvSpPr>
          <p:cNvPr id="390156" name="Text Box 12"/>
          <p:cNvSpPr txBox="1">
            <a:spLocks noChangeArrowheads="1"/>
          </p:cNvSpPr>
          <p:nvPr/>
        </p:nvSpPr>
        <p:spPr bwMode="auto">
          <a:xfrm>
            <a:off x="609600" y="44958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又</a:t>
            </a:r>
          </a:p>
        </p:txBody>
      </p:sp>
      <p:graphicFrame>
        <p:nvGraphicFramePr>
          <p:cNvPr id="427009" name="Object 1"/>
          <p:cNvGraphicFramePr>
            <a:graphicFrameLocks noChangeAspect="1"/>
          </p:cNvGraphicFramePr>
          <p:nvPr/>
        </p:nvGraphicFramePr>
        <p:xfrm>
          <a:off x="1600200" y="4724400"/>
          <a:ext cx="10509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3" imgW="13798080" imgH="15024240" progId="Equation.3">
                  <p:embed/>
                </p:oleObj>
              </mc:Choice>
              <mc:Fallback>
                <p:oleObj name="Equation" r:id="rId3" imgW="13798080" imgH="150242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24400"/>
                        <a:ext cx="105092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0" name="Object 2"/>
          <p:cNvGraphicFramePr>
            <a:graphicFrameLocks noChangeAspect="1"/>
          </p:cNvGraphicFramePr>
          <p:nvPr/>
        </p:nvGraphicFramePr>
        <p:xfrm>
          <a:off x="4267200" y="278765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5" imgW="25578000" imgH="6489720" progId="Equation.3">
                  <p:embed/>
                </p:oleObj>
              </mc:Choice>
              <mc:Fallback>
                <p:oleObj name="Equation" r:id="rId5" imgW="25578000" imgH="64897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787650"/>
                        <a:ext cx="1752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2" name="Object 4"/>
          <p:cNvGraphicFramePr>
            <a:graphicFrameLocks noChangeAspect="1"/>
          </p:cNvGraphicFramePr>
          <p:nvPr/>
        </p:nvGraphicFramePr>
        <p:xfrm>
          <a:off x="1371600" y="2711450"/>
          <a:ext cx="2895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7" imgW="40607280" imgH="7709040" progId="Equation.3">
                  <p:embed/>
                </p:oleObj>
              </mc:Choice>
              <mc:Fallback>
                <p:oleObj name="Equation" r:id="rId7" imgW="40607280" imgH="77090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11450"/>
                        <a:ext cx="28956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3" name="Object 5"/>
          <p:cNvGraphicFramePr>
            <a:graphicFrameLocks noChangeAspect="1"/>
          </p:cNvGraphicFramePr>
          <p:nvPr/>
        </p:nvGraphicFramePr>
        <p:xfrm>
          <a:off x="2590800" y="4724400"/>
          <a:ext cx="29718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9" imgW="38576160" imgH="16243200" progId="Equation.3">
                  <p:embed/>
                </p:oleObj>
              </mc:Choice>
              <mc:Fallback>
                <p:oleObj name="Equation" r:id="rId9" imgW="38576160" imgH="16243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24400"/>
                        <a:ext cx="2971800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4" name="Object 6"/>
          <p:cNvGraphicFramePr>
            <a:graphicFrameLocks noChangeAspect="1"/>
          </p:cNvGraphicFramePr>
          <p:nvPr/>
        </p:nvGraphicFramePr>
        <p:xfrm>
          <a:off x="5638800" y="4792663"/>
          <a:ext cx="1143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11" imgW="14610600" imgH="13804920" progId="Equation.3">
                  <p:embed/>
                </p:oleObj>
              </mc:Choice>
              <mc:Fallback>
                <p:oleObj name="Equation" r:id="rId11" imgW="14610600" imgH="138049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792663"/>
                        <a:ext cx="11430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0"/>
          <p:cNvGraphicFramePr>
            <a:graphicFrameLocks noChangeAspect="1"/>
          </p:cNvGraphicFramePr>
          <p:nvPr/>
        </p:nvGraphicFramePr>
        <p:xfrm>
          <a:off x="285750" y="357188"/>
          <a:ext cx="8621713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公式" r:id="rId13" imgW="3759200" imgH="939800" progId="Equation.3">
                  <p:embed/>
                </p:oleObj>
              </mc:Choice>
              <mc:Fallback>
                <p:oleObj name="公式" r:id="rId13" imgW="3759200" imgH="939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57188"/>
                        <a:ext cx="8621713" cy="205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2428875" y="3414713"/>
          <a:ext cx="62357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公式" r:id="rId15" imgW="2717800" imgH="431800" progId="Equation.3">
                  <p:embed/>
                </p:oleObj>
              </mc:Choice>
              <mc:Fallback>
                <p:oleObj name="公式" r:id="rId15" imgW="2717800" imgH="431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414713"/>
                        <a:ext cx="6235700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0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0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1" grpId="0" build="p" autoUpdateAnimBg="0"/>
      <p:bldP spid="390152" grpId="0" build="p" autoUpdateAnimBg="0"/>
      <p:bldP spid="39015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2436" name="Object 4"/>
          <p:cNvGraphicFramePr>
            <a:graphicFrameLocks noChangeAspect="1"/>
          </p:cNvGraphicFramePr>
          <p:nvPr/>
        </p:nvGraphicFramePr>
        <p:xfrm>
          <a:off x="838200" y="4572000"/>
          <a:ext cx="215265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3" imgW="28421280" imgH="15024240" progId="Equation.3">
                  <p:embed/>
                </p:oleObj>
              </mc:Choice>
              <mc:Fallback>
                <p:oleObj name="Equation" r:id="rId3" imgW="28421280" imgH="150242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0"/>
                        <a:ext cx="2152650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0" name="Object 8"/>
          <p:cNvGraphicFramePr>
            <a:graphicFrameLocks noChangeAspect="1"/>
          </p:cNvGraphicFramePr>
          <p:nvPr/>
        </p:nvGraphicFramePr>
        <p:xfrm>
          <a:off x="3048000" y="4648200"/>
          <a:ext cx="48006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Equation" r:id="rId5" imgW="60104880" imgH="12992040" progId="Equation.3">
                  <p:embed/>
                </p:oleObj>
              </mc:Choice>
              <mc:Fallback>
                <p:oleObj name="Equation" r:id="rId5" imgW="60104880" imgH="129920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48200"/>
                        <a:ext cx="4800600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828800"/>
            <a:ext cx="15240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同理得</a:t>
            </a:r>
            <a:endParaRPr lang="zh-CN" altLang="en-US" smtClean="0"/>
          </a:p>
        </p:txBody>
      </p:sp>
      <p:sp>
        <p:nvSpPr>
          <p:cNvPr id="21513" name="Line 11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508" name="Object 12"/>
          <p:cNvGraphicFramePr>
            <a:graphicFrameLocks noChangeAspect="1"/>
          </p:cNvGraphicFramePr>
          <p:nvPr/>
        </p:nvGraphicFramePr>
        <p:xfrm>
          <a:off x="6477000" y="152400"/>
          <a:ext cx="24384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Equation" r:id="rId7" imgW="34514280" imgH="15430680" progId="Equation.3">
                  <p:embed/>
                </p:oleObj>
              </mc:Choice>
              <mc:Fallback>
                <p:oleObj name="Equation" r:id="rId7" imgW="34514280" imgH="154306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52400"/>
                        <a:ext cx="2438400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5" name="Object 13"/>
          <p:cNvGraphicFramePr>
            <a:graphicFrameLocks noChangeAspect="1"/>
          </p:cNvGraphicFramePr>
          <p:nvPr/>
        </p:nvGraphicFramePr>
        <p:xfrm>
          <a:off x="1752600" y="3124200"/>
          <a:ext cx="5334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9" imgW="71072280" imgH="16243200" progId="Equation.3">
                  <p:embed/>
                </p:oleObj>
              </mc:Choice>
              <mc:Fallback>
                <p:oleObj name="Equation" r:id="rId9" imgW="71072280" imgH="16243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24200"/>
                        <a:ext cx="53340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0"/>
          <p:cNvGraphicFramePr>
            <a:graphicFrameLocks noChangeAspect="1"/>
          </p:cNvGraphicFramePr>
          <p:nvPr/>
        </p:nvGraphicFramePr>
        <p:xfrm>
          <a:off x="333375" y="214313"/>
          <a:ext cx="5856288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公式" r:id="rId11" imgW="2552700" imgH="431800" progId="Equation.3">
                  <p:embed/>
                </p:oleObj>
              </mc:Choice>
              <mc:Fallback>
                <p:oleObj name="公式" r:id="rId11" imgW="2552700" imgH="431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214313"/>
                        <a:ext cx="5856288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/>
        </p:nvGraphicFramePr>
        <p:xfrm>
          <a:off x="1785938" y="1714500"/>
          <a:ext cx="480853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公式" r:id="rId13" imgW="2095500" imgH="508000" progId="Equation.3">
                  <p:embed/>
                </p:oleObj>
              </mc:Choice>
              <mc:Fallback>
                <p:oleObj name="公式" r:id="rId13" imgW="2095500" imgH="5080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1714500"/>
                        <a:ext cx="4808537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6858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4.</a:t>
            </a:r>
          </a:p>
        </p:txBody>
      </p:sp>
      <p:sp>
        <p:nvSpPr>
          <p:cNvPr id="387084" name="Text Box 12"/>
          <p:cNvSpPr txBox="1">
            <a:spLocks noChangeArrowheads="1"/>
          </p:cNvSpPr>
          <p:nvPr/>
        </p:nvSpPr>
        <p:spPr bwMode="auto">
          <a:xfrm>
            <a:off x="685800" y="18288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387086" name="Object 14"/>
          <p:cNvGraphicFramePr>
            <a:graphicFrameLocks noChangeAspect="1"/>
          </p:cNvGraphicFramePr>
          <p:nvPr/>
        </p:nvGraphicFramePr>
        <p:xfrm>
          <a:off x="1676400" y="1828800"/>
          <a:ext cx="5638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3" imgW="2336800" imgH="431800" progId="Equation.3">
                  <p:embed/>
                </p:oleObj>
              </mc:Choice>
              <mc:Fallback>
                <p:oleObj name="Equation" r:id="rId3" imgW="2336800" imgH="431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56388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87" name="Object 15"/>
          <p:cNvGraphicFramePr>
            <a:graphicFrameLocks noChangeAspect="1"/>
          </p:cNvGraphicFramePr>
          <p:nvPr/>
        </p:nvGraphicFramePr>
        <p:xfrm>
          <a:off x="2133600" y="3048000"/>
          <a:ext cx="46482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5" imgW="1879600" imgH="241300" progId="Equation.3">
                  <p:embed/>
                </p:oleObj>
              </mc:Choice>
              <mc:Fallback>
                <p:oleObj name="Equation" r:id="rId5" imgW="1879600" imgH="2413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048000"/>
                        <a:ext cx="4648200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89" name="Object 17"/>
          <p:cNvGraphicFramePr>
            <a:graphicFrameLocks noChangeAspect="1"/>
          </p:cNvGraphicFramePr>
          <p:nvPr/>
        </p:nvGraphicFramePr>
        <p:xfrm>
          <a:off x="1295400" y="4038600"/>
          <a:ext cx="5257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7" imgW="2082800" imgH="241300" progId="Equation.3">
                  <p:embed/>
                </p:oleObj>
              </mc:Choice>
              <mc:Fallback>
                <p:oleObj name="Equation" r:id="rId7" imgW="2082800" imgH="2413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38600"/>
                        <a:ext cx="52578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19"/>
          <p:cNvGraphicFramePr>
            <a:graphicFrameLocks noChangeAspect="1"/>
          </p:cNvGraphicFramePr>
          <p:nvPr/>
        </p:nvGraphicFramePr>
        <p:xfrm>
          <a:off x="539750" y="438150"/>
          <a:ext cx="78486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公式" r:id="rId9" imgW="102755880" imgH="16243200" progId="Equation.3">
                  <p:embed/>
                </p:oleObj>
              </mc:Choice>
              <mc:Fallback>
                <p:oleObj name="公式" r:id="rId9" imgW="102755880" imgH="16243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38150"/>
                        <a:ext cx="7848600" cy="1220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838200" y="4876800"/>
            <a:ext cx="6067425" cy="981075"/>
            <a:chOff x="528" y="3024"/>
            <a:chExt cx="3822" cy="618"/>
          </a:xfrm>
        </p:grpSpPr>
        <p:graphicFrame>
          <p:nvGraphicFramePr>
            <p:cNvPr id="22534" name="Object 21"/>
            <p:cNvGraphicFramePr>
              <a:graphicFrameLocks noChangeAspect="1"/>
            </p:cNvGraphicFramePr>
            <p:nvPr/>
          </p:nvGraphicFramePr>
          <p:xfrm>
            <a:off x="1584" y="3024"/>
            <a:ext cx="1200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9" name="Equation" r:id="rId11" imgW="25171560" imgH="12992040" progId="Equation.3">
                    <p:embed/>
                  </p:oleObj>
                </mc:Choice>
                <mc:Fallback>
                  <p:oleObj name="Equation" r:id="rId11" imgW="25171560" imgH="1299204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024"/>
                          <a:ext cx="1200" cy="6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8" name="Text Box 23"/>
            <p:cNvSpPr txBox="1">
              <a:spLocks noChangeArrowheads="1"/>
            </p:cNvSpPr>
            <p:nvPr/>
          </p:nvSpPr>
          <p:spPr bwMode="auto">
            <a:xfrm>
              <a:off x="528" y="3168"/>
              <a:ext cx="38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显然在点                        处的梯度为零 </a:t>
              </a:r>
              <a:r>
                <a:rPr lang="en-US" altLang="zh-CN"/>
                <a:t>.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8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381000" y="304800"/>
          <a:ext cx="8305800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3" imgW="3632200" imgH="914400" progId="Equation.3">
                  <p:embed/>
                </p:oleObj>
              </mc:Choice>
              <mc:Fallback>
                <p:oleObj name="Equation" r:id="rId3" imgW="3632200" imgH="914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"/>
                        <a:ext cx="8305800" cy="191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3" name="Object 3"/>
          <p:cNvGraphicFramePr>
            <a:graphicFrameLocks noChangeAspect="1"/>
          </p:cNvGraphicFramePr>
          <p:nvPr/>
        </p:nvGraphicFramePr>
        <p:xfrm>
          <a:off x="1371600" y="2667000"/>
          <a:ext cx="486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5" imgW="4864100" imgH="431800" progId="Equation.3">
                  <p:embed/>
                </p:oleObj>
              </mc:Choice>
              <mc:Fallback>
                <p:oleObj name="Equation" r:id="rId5" imgW="4864100" imgH="431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67000"/>
                        <a:ext cx="4864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4" name="Object 4"/>
          <p:cNvGraphicFramePr>
            <a:graphicFrameLocks noChangeAspect="1"/>
          </p:cNvGraphicFramePr>
          <p:nvPr/>
        </p:nvGraphicFramePr>
        <p:xfrm>
          <a:off x="1219200" y="3200400"/>
          <a:ext cx="60198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Equation" r:id="rId7" imgW="2235200" imgH="279400" progId="Equation.3">
                  <p:embed/>
                </p:oleObj>
              </mc:Choice>
              <mc:Fallback>
                <p:oleObj name="Equation" r:id="rId7" imgW="2235200" imgH="279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00400"/>
                        <a:ext cx="601980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Object 5"/>
          <p:cNvGraphicFramePr>
            <a:graphicFrameLocks noChangeAspect="1"/>
          </p:cNvGraphicFramePr>
          <p:nvPr/>
        </p:nvGraphicFramePr>
        <p:xfrm>
          <a:off x="990600" y="4495800"/>
          <a:ext cx="617696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Equation" r:id="rId9" imgW="2552700" imgH="444500" progId="Equation.3">
                  <p:embed/>
                </p:oleObj>
              </mc:Choice>
              <mc:Fallback>
                <p:oleObj name="Equation" r:id="rId9" imgW="2552700" imgH="4445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95800"/>
                        <a:ext cx="6176963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248" name="Text Box 8"/>
          <p:cNvSpPr txBox="1">
            <a:spLocks noChangeArrowheads="1"/>
          </p:cNvSpPr>
          <p:nvPr/>
        </p:nvSpPr>
        <p:spPr bwMode="auto">
          <a:xfrm>
            <a:off x="533400" y="25908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23560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5334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5.</a:t>
            </a:r>
            <a:endParaRPr lang="en-US" altLang="zh-CN" smtClean="0"/>
          </a:p>
        </p:txBody>
      </p:sp>
      <p:sp>
        <p:nvSpPr>
          <p:cNvPr id="394250" name="Text Box 10"/>
          <p:cNvSpPr txBox="1">
            <a:spLocks noChangeArrowheads="1"/>
          </p:cNvSpPr>
          <p:nvPr/>
        </p:nvSpPr>
        <p:spPr bwMode="auto">
          <a:xfrm>
            <a:off x="822325" y="4006850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向径方向的单位向量为</a:t>
            </a:r>
          </a:p>
        </p:txBody>
      </p:sp>
      <p:graphicFrame>
        <p:nvGraphicFramePr>
          <p:cNvPr id="394251" name="Object 11"/>
          <p:cNvGraphicFramePr>
            <a:graphicFrameLocks noChangeAspect="1"/>
          </p:cNvGraphicFramePr>
          <p:nvPr/>
        </p:nvGraphicFramePr>
        <p:xfrm>
          <a:off x="1143000" y="5562600"/>
          <a:ext cx="5867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tion" r:id="rId11" imgW="2463800" imgH="431800" progId="Equation.3">
                  <p:embed/>
                </p:oleObj>
              </mc:Choice>
              <mc:Fallback>
                <p:oleObj name="Equation" r:id="rId11" imgW="2463800" imgH="431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62600"/>
                        <a:ext cx="58674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8" grpId="0" autoUpdateAnimBg="0"/>
      <p:bldP spid="39425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8032" name="Object 0"/>
          <p:cNvGraphicFramePr>
            <a:graphicFrameLocks noChangeAspect="1"/>
          </p:cNvGraphicFramePr>
          <p:nvPr/>
        </p:nvGraphicFramePr>
        <p:xfrm>
          <a:off x="990600" y="1447800"/>
          <a:ext cx="3581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Equation" r:id="rId3" imgW="1651000" imgH="406400" progId="Equation.3">
                  <p:embed/>
                </p:oleObj>
              </mc:Choice>
              <mc:Fallback>
                <p:oleObj name="Equation" r:id="rId3" imgW="1651000" imgH="4064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3581400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3" name="Object 1"/>
          <p:cNvGraphicFramePr>
            <a:graphicFrameLocks noChangeAspect="1"/>
          </p:cNvGraphicFramePr>
          <p:nvPr/>
        </p:nvGraphicFramePr>
        <p:xfrm>
          <a:off x="533400" y="2514600"/>
          <a:ext cx="55626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2" name="Equation" r:id="rId5" imgW="2362200" imgH="406400" progId="Equation.3">
                  <p:embed/>
                </p:oleObj>
              </mc:Choice>
              <mc:Fallback>
                <p:oleObj name="Equation" r:id="rId5" imgW="2362200" imgH="4064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5562600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4" name="Object 2"/>
          <p:cNvGraphicFramePr>
            <a:graphicFrameLocks noChangeAspect="1"/>
          </p:cNvGraphicFramePr>
          <p:nvPr/>
        </p:nvGraphicFramePr>
        <p:xfrm>
          <a:off x="2209800" y="4800600"/>
          <a:ext cx="58324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Equation" r:id="rId7" imgW="2413000" imgH="444500" progId="Equation.3">
                  <p:embed/>
                </p:oleObj>
              </mc:Choice>
              <mc:Fallback>
                <p:oleObj name="Equation" r:id="rId7" imgW="2413000" imgH="4445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00600"/>
                        <a:ext cx="583247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"/>
          <p:cNvGraphicFramePr>
            <a:graphicFrameLocks noChangeAspect="1"/>
          </p:cNvGraphicFramePr>
          <p:nvPr/>
        </p:nvGraphicFramePr>
        <p:xfrm>
          <a:off x="1752600" y="228600"/>
          <a:ext cx="3200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Equation" r:id="rId9" imgW="1257300" imgH="419100" progId="Equation.3">
                  <p:embed/>
                </p:oleObj>
              </mc:Choice>
              <mc:Fallback>
                <p:oleObj name="Equation" r:id="rId9" imgW="1257300" imgH="4191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8600"/>
                        <a:ext cx="32004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Line 8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8036" name="Object 4"/>
          <p:cNvGraphicFramePr>
            <a:graphicFrameLocks noChangeAspect="1"/>
          </p:cNvGraphicFramePr>
          <p:nvPr/>
        </p:nvGraphicFramePr>
        <p:xfrm>
          <a:off x="4572000" y="1447800"/>
          <a:ext cx="9286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Equation" r:id="rId11" imgW="12173400" imgH="12992040" progId="Equation.3">
                  <p:embed/>
                </p:oleObj>
              </mc:Choice>
              <mc:Fallback>
                <p:oleObj name="Equation" r:id="rId11" imgW="12173400" imgH="129920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47800"/>
                        <a:ext cx="92868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8" name="AutoShape 10"/>
          <p:cNvSpPr>
            <a:spLocks noChangeArrowheads="1"/>
          </p:cNvSpPr>
          <p:nvPr/>
        </p:nvSpPr>
        <p:spPr bwMode="auto">
          <a:xfrm>
            <a:off x="762000" y="3657600"/>
            <a:ext cx="685800" cy="304800"/>
          </a:xfrm>
          <a:prstGeom prst="leftRightArrow">
            <a:avLst>
              <a:gd name="adj1" fmla="val 50000"/>
              <a:gd name="adj2" fmla="val 4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8037" name="Object 5"/>
          <p:cNvGraphicFramePr>
            <a:graphicFrameLocks noChangeAspect="1"/>
          </p:cNvGraphicFramePr>
          <p:nvPr/>
        </p:nvGraphicFramePr>
        <p:xfrm>
          <a:off x="1600200" y="3352800"/>
          <a:ext cx="204311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Equation" r:id="rId13" imgW="29639880" imgH="13804920" progId="Equation.3">
                  <p:embed/>
                </p:oleObj>
              </mc:Choice>
              <mc:Fallback>
                <p:oleObj name="Equation" r:id="rId13" imgW="29639880" imgH="1380492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52800"/>
                        <a:ext cx="2043113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20" name="AutoShape 12"/>
          <p:cNvSpPr>
            <a:spLocks noChangeArrowheads="1"/>
          </p:cNvSpPr>
          <p:nvPr/>
        </p:nvSpPr>
        <p:spPr bwMode="auto">
          <a:xfrm>
            <a:off x="3657600" y="3657600"/>
            <a:ext cx="685800" cy="304800"/>
          </a:xfrm>
          <a:prstGeom prst="leftRightArrow">
            <a:avLst>
              <a:gd name="adj1" fmla="val 50000"/>
              <a:gd name="adj2" fmla="val 4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8038" name="Object 6"/>
          <p:cNvGraphicFramePr>
            <a:graphicFrameLocks noChangeAspect="1"/>
          </p:cNvGraphicFramePr>
          <p:nvPr/>
        </p:nvGraphicFramePr>
        <p:xfrm>
          <a:off x="4495800" y="3581400"/>
          <a:ext cx="29956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Equation" r:id="rId15" imgW="43450560" imgH="6896160" progId="Equation.3">
                  <p:embed/>
                </p:oleObj>
              </mc:Choice>
              <mc:Fallback>
                <p:oleObj name="Equation" r:id="rId15" imgW="43450560" imgH="689616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581400"/>
                        <a:ext cx="2995613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22" name="AutoShape 14"/>
          <p:cNvSpPr>
            <a:spLocks noChangeArrowheads="1"/>
          </p:cNvSpPr>
          <p:nvPr/>
        </p:nvSpPr>
        <p:spPr bwMode="auto">
          <a:xfrm>
            <a:off x="762000" y="4343400"/>
            <a:ext cx="685800" cy="304800"/>
          </a:xfrm>
          <a:prstGeom prst="leftRightArrow">
            <a:avLst>
              <a:gd name="adj1" fmla="val 50000"/>
              <a:gd name="adj2" fmla="val 4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8039" name="Object 7"/>
          <p:cNvGraphicFramePr>
            <a:graphicFrameLocks noChangeAspect="1"/>
          </p:cNvGraphicFramePr>
          <p:nvPr/>
        </p:nvGraphicFramePr>
        <p:xfrm>
          <a:off x="1600200" y="4267200"/>
          <a:ext cx="24082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8" name="Equation" r:id="rId17" imgW="34920360" imgH="6896160" progId="Equation.3">
                  <p:embed/>
                </p:oleObj>
              </mc:Choice>
              <mc:Fallback>
                <p:oleObj name="Equation" r:id="rId17" imgW="34920360" imgH="689616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67200"/>
                        <a:ext cx="240823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24" name="AutoShape 16"/>
          <p:cNvSpPr>
            <a:spLocks noChangeArrowheads="1"/>
          </p:cNvSpPr>
          <p:nvPr/>
        </p:nvSpPr>
        <p:spPr bwMode="auto">
          <a:xfrm>
            <a:off x="4114800" y="4343400"/>
            <a:ext cx="685800" cy="304800"/>
          </a:xfrm>
          <a:prstGeom prst="leftRightArrow">
            <a:avLst>
              <a:gd name="adj1" fmla="val 50000"/>
              <a:gd name="adj2" fmla="val 4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8040" name="Object 8"/>
          <p:cNvGraphicFramePr>
            <a:graphicFrameLocks noChangeAspect="1"/>
          </p:cNvGraphicFramePr>
          <p:nvPr/>
        </p:nvGraphicFramePr>
        <p:xfrm>
          <a:off x="533400" y="6019800"/>
          <a:ext cx="3200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9" name="Equation" r:id="rId19" imgW="42231960" imgH="6896160" progId="Equation.3">
                  <p:embed/>
                </p:oleObj>
              </mc:Choice>
              <mc:Fallback>
                <p:oleObj name="Equation" r:id="rId19" imgW="42231960" imgH="689616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19800"/>
                        <a:ext cx="32004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8" grpId="0" animBg="1"/>
      <p:bldP spid="401420" grpId="0" animBg="1"/>
      <p:bldP spid="401422" grpId="0" animBg="1"/>
      <p:bldP spid="4014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33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82296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dirty="0" smtClean="0">
                <a:ea typeface="仿宋_GB2312" pitchFamily="49" charset="-122"/>
              </a:rPr>
              <a:t>P</a:t>
            </a:r>
            <a:r>
              <a:rPr lang="en-US" altLang="zh-CN" dirty="0" smtClean="0">
                <a:ea typeface="仿宋_GB2312" pitchFamily="49" charset="-122"/>
              </a:rPr>
              <a:t>111 </a:t>
            </a:r>
          </a:p>
          <a:p>
            <a:pPr>
              <a:spcBef>
                <a:spcPct val="50000"/>
              </a:spcBef>
            </a:pPr>
            <a:r>
              <a:rPr lang="en-US" altLang="zh-CN" sz="5400" dirty="0">
                <a:ea typeface="仿宋_GB2312" pitchFamily="49" charset="-122"/>
              </a:rPr>
              <a:t> </a:t>
            </a:r>
            <a:r>
              <a:rPr lang="en-US" altLang="zh-CN" sz="5400" dirty="0" smtClean="0">
                <a:ea typeface="仿宋_GB2312" pitchFamily="49" charset="-122"/>
              </a:rPr>
              <a:t>  2       </a:t>
            </a:r>
            <a:r>
              <a:rPr lang="en-US" altLang="zh-CN" sz="5400" dirty="0">
                <a:ea typeface="仿宋_GB2312" pitchFamily="49" charset="-122"/>
              </a:rPr>
              <a:t>4       5       8       10</a:t>
            </a:r>
            <a:endParaRPr lang="en-US" altLang="zh-CN" dirty="0">
              <a:ea typeface="仿宋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1254" name="Object 22"/>
          <p:cNvGraphicFramePr>
            <a:graphicFrameLocks noChangeAspect="1"/>
          </p:cNvGraphicFramePr>
          <p:nvPr/>
        </p:nvGraphicFramePr>
        <p:xfrm>
          <a:off x="304800" y="304800"/>
          <a:ext cx="8610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3" imgW="112910760" imgH="15430680" progId="Equation.3">
                  <p:embed/>
                </p:oleObj>
              </mc:Choice>
              <mc:Fallback>
                <p:oleObj name="Equation" r:id="rId3" imgW="112910760" imgH="154306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86106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56" name="Object 24"/>
          <p:cNvGraphicFramePr>
            <a:graphicFrameLocks noChangeAspect="1"/>
          </p:cNvGraphicFramePr>
          <p:nvPr/>
        </p:nvGraphicFramePr>
        <p:xfrm>
          <a:off x="457200" y="3581400"/>
          <a:ext cx="812641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5" imgW="114535800" imgH="13804920" progId="Equation.3">
                  <p:embed/>
                </p:oleObj>
              </mc:Choice>
              <mc:Fallback>
                <p:oleObj name="Equation" r:id="rId5" imgW="114535800" imgH="138049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81400"/>
                        <a:ext cx="8126413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57" name="Object 25"/>
          <p:cNvGraphicFramePr>
            <a:graphicFrameLocks noChangeAspect="1"/>
          </p:cNvGraphicFramePr>
          <p:nvPr/>
        </p:nvGraphicFramePr>
        <p:xfrm>
          <a:off x="228600" y="1447800"/>
          <a:ext cx="8534400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7" imgW="117379080" imgH="30467160" progId="Equation.3">
                  <p:embed/>
                </p:oleObj>
              </mc:Choice>
              <mc:Fallback>
                <p:oleObj name="Equation" r:id="rId7" imgW="117379080" imgH="3046716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8534400" cy="221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59" name="Text Box 27"/>
          <p:cNvSpPr txBox="1">
            <a:spLocks noChangeArrowheads="1"/>
          </p:cNvSpPr>
          <p:nvPr/>
        </p:nvSpPr>
        <p:spPr bwMode="auto">
          <a:xfrm>
            <a:off x="533400" y="4648200"/>
            <a:ext cx="1433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特别地</a:t>
            </a:r>
            <a:r>
              <a:rPr lang="en-US" altLang="zh-CN"/>
              <a:t>, </a:t>
            </a:r>
          </a:p>
        </p:txBody>
      </p:sp>
      <p:graphicFrame>
        <p:nvGraphicFramePr>
          <p:cNvPr id="351260" name="Object 28"/>
          <p:cNvGraphicFramePr>
            <a:graphicFrameLocks noChangeAspect="1"/>
          </p:cNvGraphicFramePr>
          <p:nvPr/>
        </p:nvGraphicFramePr>
        <p:xfrm>
          <a:off x="1905000" y="4724400"/>
          <a:ext cx="2514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9" imgW="32889600" imgH="7302600" progId="Equation.3">
                  <p:embed/>
                </p:oleObj>
              </mc:Choice>
              <mc:Fallback>
                <p:oleObj name="Equation" r:id="rId9" imgW="32889600" imgH="7302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24400"/>
                        <a:ext cx="2514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61" name="Text Box 29"/>
          <p:cNvSpPr txBox="1">
            <a:spLocks noChangeArrowheads="1"/>
          </p:cNvSpPr>
          <p:nvPr/>
        </p:nvSpPr>
        <p:spPr bwMode="auto">
          <a:xfrm>
            <a:off x="4495800" y="4724400"/>
            <a:ext cx="3316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 </a:t>
            </a:r>
            <a:r>
              <a:rPr lang="en-US" altLang="zh-CN" i="1"/>
              <a:t>l</a:t>
            </a:r>
            <a:r>
              <a:rPr lang="en-US" altLang="zh-CN"/>
              <a:t> </a:t>
            </a:r>
            <a:r>
              <a:rPr lang="zh-CN" altLang="en-US"/>
              <a:t>为</a:t>
            </a:r>
            <a:r>
              <a:rPr lang="en-US" altLang="zh-CN" i="1"/>
              <a:t>x </a:t>
            </a:r>
            <a:r>
              <a:rPr lang="zh-CN" altLang="en-US"/>
              <a:t>轴正半轴时</a:t>
            </a:r>
            <a:r>
              <a:rPr lang="en-US" altLang="zh-CN"/>
              <a:t>,</a:t>
            </a:r>
          </a:p>
        </p:txBody>
      </p:sp>
      <p:graphicFrame>
        <p:nvGraphicFramePr>
          <p:cNvPr id="351266" name="Object 29"/>
          <p:cNvGraphicFramePr>
            <a:graphicFrameLocks noChangeAspect="1"/>
          </p:cNvGraphicFramePr>
          <p:nvPr/>
        </p:nvGraphicFramePr>
        <p:xfrm>
          <a:off x="1000125" y="5429250"/>
          <a:ext cx="607695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公式" r:id="rId11" imgW="2616200" imgH="431800" progId="Equation.3">
                  <p:embed/>
                </p:oleObj>
              </mc:Choice>
              <mc:Fallback>
                <p:oleObj name="公式" r:id="rId11" imgW="2616200" imgH="431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429250"/>
                        <a:ext cx="6076950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59" grpId="0" autoUpdateAnimBg="0"/>
      <p:bldP spid="35126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1057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549617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78" name="Text Box 22"/>
          <p:cNvSpPr txBox="1">
            <a:spLocks noChangeArrowheads="1"/>
          </p:cNvSpPr>
          <p:nvPr/>
        </p:nvSpPr>
        <p:spPr bwMode="auto">
          <a:xfrm>
            <a:off x="417444" y="586408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可知</a:t>
            </a:r>
          </a:p>
        </p:txBody>
      </p:sp>
      <p:graphicFrame>
        <p:nvGraphicFramePr>
          <p:cNvPr id="377879" name="Object 23"/>
          <p:cNvGraphicFramePr>
            <a:graphicFrameLocks noChangeAspect="1"/>
          </p:cNvGraphicFramePr>
          <p:nvPr/>
        </p:nvGraphicFramePr>
        <p:xfrm>
          <a:off x="1258888" y="333375"/>
          <a:ext cx="7610475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3" imgW="105599160" imgH="16243200" progId="Equation.3">
                  <p:embed/>
                </p:oleObj>
              </mc:Choice>
              <mc:Fallback>
                <p:oleObj name="Equation" r:id="rId3" imgW="105599160" imgH="16243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3375"/>
                        <a:ext cx="7610475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81" name="Object 25"/>
          <p:cNvGraphicFramePr>
            <a:graphicFrameLocks noChangeAspect="1"/>
          </p:cNvGraphicFramePr>
          <p:nvPr/>
        </p:nvGraphicFramePr>
        <p:xfrm>
          <a:off x="381000" y="1905000"/>
          <a:ext cx="84978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5" imgW="3632200" imgH="279400" progId="Equation.3">
                  <p:embed/>
                </p:oleObj>
              </mc:Choice>
              <mc:Fallback>
                <p:oleObj name="Equation" r:id="rId5" imgW="3632200" imgH="279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8497888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82" name="Text Box 26"/>
          <p:cNvSpPr txBox="1">
            <a:spLocks noChangeArrowheads="1"/>
          </p:cNvSpPr>
          <p:nvPr/>
        </p:nvSpPr>
        <p:spPr bwMode="auto">
          <a:xfrm>
            <a:off x="354806" y="3020341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考察</a:t>
            </a:r>
          </a:p>
        </p:txBody>
      </p:sp>
      <p:graphicFrame>
        <p:nvGraphicFramePr>
          <p:cNvPr id="377884" name="Object 28"/>
          <p:cNvGraphicFramePr>
            <a:graphicFrameLocks noChangeAspect="1"/>
          </p:cNvGraphicFramePr>
          <p:nvPr/>
        </p:nvGraphicFramePr>
        <p:xfrm>
          <a:off x="6577013" y="2695575"/>
          <a:ext cx="22098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7" imgW="927100" imgH="457200" progId="Equation.3">
                  <p:embed/>
                </p:oleObj>
              </mc:Choice>
              <mc:Fallback>
                <p:oleObj name="Equation" r:id="rId7" imgW="927100" imgH="457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13" y="2695575"/>
                        <a:ext cx="2209800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85" name="Text Box 29"/>
          <p:cNvSpPr txBox="1">
            <a:spLocks noChangeArrowheads="1"/>
          </p:cNvSpPr>
          <p:nvPr/>
        </p:nvSpPr>
        <p:spPr bwMode="auto">
          <a:xfrm>
            <a:off x="533399" y="4098864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而</a:t>
            </a:r>
          </a:p>
        </p:txBody>
      </p:sp>
      <p:graphicFrame>
        <p:nvGraphicFramePr>
          <p:cNvPr id="377887" name="Object 31"/>
          <p:cNvGraphicFramePr>
            <a:graphicFrameLocks noChangeAspect="1"/>
          </p:cNvGraphicFramePr>
          <p:nvPr/>
        </p:nvGraphicFramePr>
        <p:xfrm>
          <a:off x="2286000" y="4876800"/>
          <a:ext cx="38862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9" imgW="1701800" imgH="469900" progId="Equation.3">
                  <p:embed/>
                </p:oleObj>
              </mc:Choice>
              <mc:Fallback>
                <p:oleObj name="Equation" r:id="rId9" imgW="1701800" imgH="4699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76800"/>
                        <a:ext cx="3886200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88" name="Text Box 32"/>
          <p:cNvSpPr txBox="1">
            <a:spLocks noChangeArrowheads="1"/>
          </p:cNvSpPr>
          <p:nvPr/>
        </p:nvSpPr>
        <p:spPr bwMode="auto">
          <a:xfrm>
            <a:off x="6400800" y="5257800"/>
            <a:ext cx="208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极限不存在</a:t>
            </a:r>
            <a:r>
              <a:rPr lang="en-US" altLang="zh-CN"/>
              <a:t>!</a:t>
            </a:r>
          </a:p>
        </p:txBody>
      </p:sp>
      <p:sp>
        <p:nvSpPr>
          <p:cNvPr id="377889" name="Text Box 33"/>
          <p:cNvSpPr txBox="1">
            <a:spLocks noChangeArrowheads="1"/>
          </p:cNvSpPr>
          <p:nvPr/>
        </p:nvSpPr>
        <p:spPr bwMode="auto">
          <a:xfrm>
            <a:off x="762000" y="6019800"/>
            <a:ext cx="2058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试分析原因</a:t>
            </a:r>
            <a:r>
              <a:rPr lang="en-US" altLang="zh-CN"/>
              <a:t>.</a:t>
            </a:r>
          </a:p>
        </p:txBody>
      </p:sp>
      <p:sp>
        <p:nvSpPr>
          <p:cNvPr id="377890" name="Rectangle 34"/>
          <p:cNvSpPr>
            <a:spLocks noChangeArrowheads="1"/>
          </p:cNvSpPr>
          <p:nvPr/>
        </p:nvSpPr>
        <p:spPr bwMode="auto">
          <a:xfrm>
            <a:off x="2268538" y="1268413"/>
            <a:ext cx="984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例如</a:t>
            </a:r>
            <a:r>
              <a:rPr lang="en-US" altLang="zh-CN"/>
              <a:t>,</a:t>
            </a:r>
          </a:p>
        </p:txBody>
      </p:sp>
      <p:sp>
        <p:nvSpPr>
          <p:cNvPr id="377891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95400"/>
            <a:ext cx="16764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反之未必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smtClean="0"/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1357313" y="2786063"/>
          <a:ext cx="5265737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公式" r:id="rId11" imgW="2209800" imgH="431800" progId="Equation.3">
                  <p:embed/>
                </p:oleObj>
              </mc:Choice>
              <mc:Fallback>
                <p:oleObj name="公式" r:id="rId11" imgW="2209800" imgH="431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786063"/>
                        <a:ext cx="5265737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7"/>
          <p:cNvGraphicFramePr>
            <a:graphicFrameLocks noChangeAspect="1"/>
          </p:cNvGraphicFramePr>
          <p:nvPr/>
        </p:nvGraphicFramePr>
        <p:xfrm>
          <a:off x="1285875" y="3857625"/>
          <a:ext cx="559911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公式" r:id="rId13" imgW="2349500" imgH="406400" progId="Equation.3">
                  <p:embed/>
                </p:oleObj>
              </mc:Choice>
              <mc:Fallback>
                <p:oleObj name="公式" r:id="rId13" imgW="2349500" imgH="4064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857625"/>
                        <a:ext cx="5599113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7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78" grpId="0" autoUpdateAnimBg="0"/>
      <p:bldP spid="377882" grpId="0" autoUpdateAnimBg="0"/>
      <p:bldP spid="377885" grpId="0" autoUpdateAnimBg="0"/>
      <p:bldP spid="377888" grpId="0" autoUpdateAnimBg="0"/>
      <p:bldP spid="377889" grpId="0" autoUpdateAnimBg="0"/>
      <p:bldP spid="377890" grpId="0" autoUpdateAnimBg="0"/>
      <p:bldP spid="37789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5341" name="Object 13"/>
          <p:cNvGraphicFramePr>
            <a:graphicFrameLocks noChangeAspect="1"/>
          </p:cNvGraphicFramePr>
          <p:nvPr/>
        </p:nvGraphicFramePr>
        <p:xfrm>
          <a:off x="838200" y="457200"/>
          <a:ext cx="8001000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3" imgW="3302000" imgH="736600" progId="Equation.3">
                  <p:embed/>
                </p:oleObj>
              </mc:Choice>
              <mc:Fallback>
                <p:oleObj name="Equation" r:id="rId3" imgW="3302000" imgH="736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"/>
                        <a:ext cx="8001000" cy="171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428596" y="455108"/>
            <a:ext cx="1311275" cy="5334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ea typeface="楷体_GB2312" pitchFamily="49" charset="-122"/>
              </a:rPr>
              <a:t>定理：</a:t>
            </a:r>
          </a:p>
        </p:txBody>
      </p:sp>
      <p:graphicFrame>
        <p:nvGraphicFramePr>
          <p:cNvPr id="355343" name="Object 15"/>
          <p:cNvGraphicFramePr>
            <a:graphicFrameLocks noChangeAspect="1"/>
          </p:cNvGraphicFramePr>
          <p:nvPr/>
        </p:nvGraphicFramePr>
        <p:xfrm>
          <a:off x="1066800" y="2209800"/>
          <a:ext cx="67056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5" imgW="95850360" imgH="16243200" progId="Equation.3">
                  <p:embed/>
                </p:oleObj>
              </mc:Choice>
              <mc:Fallback>
                <p:oleObj name="Equation" r:id="rId5" imgW="95850360" imgH="16243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09800"/>
                        <a:ext cx="67056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44" name="Object 16"/>
          <p:cNvGraphicFramePr>
            <a:graphicFrameLocks noChangeAspect="1"/>
          </p:cNvGraphicFramePr>
          <p:nvPr/>
        </p:nvGraphicFramePr>
        <p:xfrm>
          <a:off x="1295400" y="3471863"/>
          <a:ext cx="7543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7" imgW="3225800" imgH="241300" progId="Equation.3">
                  <p:embed/>
                </p:oleObj>
              </mc:Choice>
              <mc:Fallback>
                <p:oleObj name="Equation" r:id="rId7" imgW="3225800" imgH="2413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71863"/>
                        <a:ext cx="7543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46" name="Text Box 18"/>
          <p:cNvSpPr txBox="1">
            <a:spLocks noChangeArrowheads="1"/>
          </p:cNvSpPr>
          <p:nvPr/>
        </p:nvSpPr>
        <p:spPr bwMode="auto">
          <a:xfrm>
            <a:off x="524045" y="3446501"/>
            <a:ext cx="1230313" cy="62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证：</a:t>
            </a:r>
          </a:p>
        </p:txBody>
      </p:sp>
      <p:sp>
        <p:nvSpPr>
          <p:cNvPr id="355347" name="Text Box 19"/>
          <p:cNvSpPr txBox="1">
            <a:spLocks noChangeArrowheads="1"/>
          </p:cNvSpPr>
          <p:nvPr/>
        </p:nvSpPr>
        <p:spPr bwMode="auto">
          <a:xfrm>
            <a:off x="609600" y="5410200"/>
            <a:ext cx="27093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而在射线上应有</a:t>
            </a:r>
            <a:endParaRPr lang="zh-CN" altLang="en-US" dirty="0"/>
          </a:p>
        </p:txBody>
      </p:sp>
      <p:graphicFrame>
        <p:nvGraphicFramePr>
          <p:cNvPr id="355348" name="Object 20"/>
          <p:cNvGraphicFramePr>
            <a:graphicFrameLocks noChangeAspect="1"/>
          </p:cNvGraphicFramePr>
          <p:nvPr/>
        </p:nvGraphicFramePr>
        <p:xfrm>
          <a:off x="3357554" y="5474198"/>
          <a:ext cx="4191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9" imgW="59292360" imgH="6489720" progId="Equation.3">
                  <p:embed/>
                </p:oleObj>
              </mc:Choice>
              <mc:Fallback>
                <p:oleObj name="Equation" r:id="rId9" imgW="59292360" imgH="64897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5474198"/>
                        <a:ext cx="41910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49" name="Text Box 21"/>
          <p:cNvSpPr txBox="1">
            <a:spLocks noChangeArrowheads="1"/>
          </p:cNvSpPr>
          <p:nvPr/>
        </p:nvSpPr>
        <p:spPr bwMode="auto">
          <a:xfrm>
            <a:off x="7500958" y="5429264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故</a:t>
            </a:r>
          </a:p>
        </p:txBody>
      </p:sp>
      <p:graphicFrame>
        <p:nvGraphicFramePr>
          <p:cNvPr id="355350" name="Object 22"/>
          <p:cNvGraphicFramePr>
            <a:graphicFrameLocks noChangeAspect="1"/>
          </p:cNvGraphicFramePr>
          <p:nvPr/>
        </p:nvGraphicFramePr>
        <p:xfrm>
          <a:off x="1504950" y="6011863"/>
          <a:ext cx="36957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11" imgW="53605800" imgH="8928000" progId="Equation.DSMT4">
                  <p:embed/>
                </p:oleObj>
              </mc:Choice>
              <mc:Fallback>
                <p:oleObj name="Equation" r:id="rId11" imgW="53605800" imgH="89280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6011863"/>
                        <a:ext cx="369570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785813" y="4000500"/>
          <a:ext cx="76327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公式" r:id="rId13" imgW="3263900" imgH="520700" progId="Equation.3">
                  <p:embed/>
                </p:oleObj>
              </mc:Choice>
              <mc:Fallback>
                <p:oleObj name="公式" r:id="rId13" imgW="3263900" imgH="5207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000500"/>
                        <a:ext cx="7632700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46" grpId="0" autoUpdateAnimBg="0"/>
      <p:bldP spid="355347" grpId="0" autoUpdateAnimBg="0"/>
      <p:bldP spid="35534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6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15240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从而有</a:t>
            </a:r>
          </a:p>
        </p:txBody>
      </p:sp>
      <p:graphicFrame>
        <p:nvGraphicFramePr>
          <p:cNvPr id="352265" name="Object 9"/>
          <p:cNvGraphicFramePr>
            <a:graphicFrameLocks noChangeAspect="1"/>
          </p:cNvGraphicFramePr>
          <p:nvPr/>
        </p:nvGraphicFramePr>
        <p:xfrm>
          <a:off x="514350" y="990600"/>
          <a:ext cx="818991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3" imgW="111286080" imgH="15430680" progId="Equation.3">
                  <p:embed/>
                </p:oleObj>
              </mc:Choice>
              <mc:Fallback>
                <p:oleObj name="Equation" r:id="rId3" imgW="111286080" imgH="154306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990600"/>
                        <a:ext cx="8189913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6" name="Object 10"/>
          <p:cNvGraphicFramePr>
            <a:graphicFrameLocks noChangeAspect="1"/>
          </p:cNvGraphicFramePr>
          <p:nvPr/>
        </p:nvGraphicFramePr>
        <p:xfrm>
          <a:off x="381000" y="2286000"/>
          <a:ext cx="807720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5" imgW="107630280" imgH="21526560" progId="Equation.3">
                  <p:embed/>
                </p:oleObj>
              </mc:Choice>
              <mc:Fallback>
                <p:oleObj name="Equation" r:id="rId5" imgW="107630280" imgH="215265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8077200" cy="161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7" name="Text Box 11"/>
          <p:cNvSpPr txBox="1">
            <a:spLocks noChangeArrowheads="1"/>
          </p:cNvSpPr>
          <p:nvPr/>
        </p:nvSpPr>
        <p:spPr bwMode="auto">
          <a:xfrm>
            <a:off x="669925" y="38544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  <p:graphicFrame>
        <p:nvGraphicFramePr>
          <p:cNvPr id="352269" name="Object 13"/>
          <p:cNvGraphicFramePr>
            <a:graphicFrameLocks noChangeAspect="1"/>
          </p:cNvGraphicFramePr>
          <p:nvPr/>
        </p:nvGraphicFramePr>
        <p:xfrm>
          <a:off x="1295400" y="4419600"/>
          <a:ext cx="69342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7" imgW="3985920" imgH="660240" progId="Equation.3">
                  <p:embed/>
                </p:oleObj>
              </mc:Choice>
              <mc:Fallback>
                <p:oleObj name="Equation" r:id="rId7" imgW="3985920" imgH="6602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19600"/>
                        <a:ext cx="69342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70" name="Text Box 14"/>
          <p:cNvSpPr txBox="1">
            <a:spLocks noChangeArrowheads="1"/>
          </p:cNvSpPr>
          <p:nvPr/>
        </p:nvSpPr>
        <p:spPr bwMode="auto">
          <a:xfrm>
            <a:off x="365125" y="5781675"/>
            <a:ext cx="538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注： 以上结论可推广到 </a:t>
            </a:r>
            <a:r>
              <a:rPr lang="en-US" altLang="zh-CN"/>
              <a:t>n </a:t>
            </a:r>
            <a:r>
              <a:rPr lang="zh-CN" altLang="en-US"/>
              <a:t>维空间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4" grpId="0" autoUpdateAnimBg="0"/>
      <p:bldP spid="352267" grpId="0" autoUpdateAnimBg="0"/>
      <p:bldP spid="35227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4"/>
          <p:cNvGraphicFramePr>
            <a:graphicFrameLocks noChangeAspect="1"/>
          </p:cNvGraphicFramePr>
          <p:nvPr/>
        </p:nvGraphicFramePr>
        <p:xfrm>
          <a:off x="533400" y="457200"/>
          <a:ext cx="786923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3" imgW="3454400" imgH="482600" progId="Equation.3">
                  <p:embed/>
                </p:oleObj>
              </mc:Choice>
              <mc:Fallback>
                <p:oleObj name="Equation" r:id="rId3" imgW="3454400" imgH="482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7869238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07" name="Object 27"/>
          <p:cNvGraphicFramePr>
            <a:graphicFrameLocks noChangeAspect="1"/>
          </p:cNvGraphicFramePr>
          <p:nvPr/>
        </p:nvGraphicFramePr>
        <p:xfrm>
          <a:off x="1371600" y="3505200"/>
          <a:ext cx="3200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5" imgW="1435100" imgH="431800" progId="Equation.3">
                  <p:embed/>
                </p:oleObj>
              </mc:Choice>
              <mc:Fallback>
                <p:oleObj name="Equation" r:id="rId5" imgW="1435100" imgH="431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05200"/>
                        <a:ext cx="32004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08" name="Object 28"/>
          <p:cNvGraphicFramePr>
            <a:graphicFrameLocks noChangeAspect="1"/>
          </p:cNvGraphicFramePr>
          <p:nvPr/>
        </p:nvGraphicFramePr>
        <p:xfrm>
          <a:off x="1295400" y="5273675"/>
          <a:ext cx="39624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7" imgW="1765300" imgH="431800" progId="Equation.3">
                  <p:embed/>
                </p:oleObj>
              </mc:Choice>
              <mc:Fallback>
                <p:oleObj name="Equation" r:id="rId7" imgW="1765300" imgH="431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273675"/>
                        <a:ext cx="396240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310" name="Text Box 30"/>
          <p:cNvSpPr txBox="1">
            <a:spLocks noChangeArrowheads="1"/>
          </p:cNvSpPr>
          <p:nvPr/>
        </p:nvSpPr>
        <p:spPr bwMode="auto">
          <a:xfrm>
            <a:off x="533400" y="17526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353311" name="Object 31"/>
          <p:cNvGraphicFramePr>
            <a:graphicFrameLocks noChangeAspect="1"/>
          </p:cNvGraphicFramePr>
          <p:nvPr/>
        </p:nvGraphicFramePr>
        <p:xfrm>
          <a:off x="4800600" y="3505200"/>
          <a:ext cx="35052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9" imgW="1625600" imgH="431800" progId="Equation.3">
                  <p:embed/>
                </p:oleObj>
              </mc:Choice>
              <mc:Fallback>
                <p:oleObj name="Equation" r:id="rId9" imgW="1625600" imgH="431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505200"/>
                        <a:ext cx="3505200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12" name="Object 32"/>
          <p:cNvGraphicFramePr>
            <a:graphicFrameLocks noChangeAspect="1"/>
          </p:cNvGraphicFramePr>
          <p:nvPr/>
        </p:nvGraphicFramePr>
        <p:xfrm>
          <a:off x="5257800" y="5257800"/>
          <a:ext cx="11430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11" imgW="508000" imgH="431800" progId="Equation.3">
                  <p:embed/>
                </p:oleObj>
              </mc:Choice>
              <mc:Fallback>
                <p:oleObj name="Equation" r:id="rId11" imgW="508000" imgH="431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57800"/>
                        <a:ext cx="11430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357158" y="516404"/>
            <a:ext cx="990600" cy="4572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1.</a:t>
            </a:r>
            <a:endParaRPr lang="en-US" altLang="zh-CN" dirty="0" smtClean="0"/>
          </a:p>
        </p:txBody>
      </p:sp>
      <p:sp>
        <p:nvSpPr>
          <p:cNvPr id="353319" name="Text Box 39"/>
          <p:cNvSpPr txBox="1">
            <a:spLocks noChangeArrowheads="1"/>
          </p:cNvSpPr>
          <p:nvPr/>
        </p:nvSpPr>
        <p:spPr bwMode="auto">
          <a:xfrm>
            <a:off x="1295400" y="1752600"/>
            <a:ext cx="2603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易见 </a:t>
            </a:r>
            <a:r>
              <a:rPr lang="en-US" altLang="zh-CN" i="1"/>
              <a:t>l </a:t>
            </a:r>
            <a:r>
              <a:rPr lang="zh-CN" altLang="en-US"/>
              <a:t>的方向为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3886200" y="1828800"/>
            <a:ext cx="3021013" cy="442913"/>
            <a:chOff x="2767" y="1152"/>
            <a:chExt cx="1903" cy="279"/>
          </a:xfrm>
        </p:grpSpPr>
        <p:graphicFrame>
          <p:nvGraphicFramePr>
            <p:cNvPr id="6152" name="Object 40"/>
            <p:cNvGraphicFramePr>
              <a:graphicFrameLocks noChangeAspect="1"/>
            </p:cNvGraphicFramePr>
            <p:nvPr/>
          </p:nvGraphicFramePr>
          <p:xfrm>
            <a:off x="2767" y="1152"/>
            <a:ext cx="190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0" name="Equation" r:id="rId13" imgW="44263080" imgH="6489720" progId="Equation.3">
                    <p:embed/>
                  </p:oleObj>
                </mc:Choice>
                <mc:Fallback>
                  <p:oleObj name="Equation" r:id="rId13" imgW="44263080" imgH="648972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1152"/>
                          <a:ext cx="1903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Line 41"/>
            <p:cNvSpPr>
              <a:spLocks noChangeShapeType="1"/>
            </p:cNvSpPr>
            <p:nvPr/>
          </p:nvSpPr>
          <p:spPr bwMode="auto">
            <a:xfrm>
              <a:off x="2832" y="1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3323" name="Text Box 43"/>
          <p:cNvSpPr txBox="1">
            <a:spLocks noChangeArrowheads="1"/>
          </p:cNvSpPr>
          <p:nvPr/>
        </p:nvSpPr>
        <p:spPr bwMode="auto">
          <a:xfrm>
            <a:off x="914400" y="266700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故方向余弦为</a:t>
            </a:r>
          </a:p>
        </p:txBody>
      </p:sp>
      <p:graphicFrame>
        <p:nvGraphicFramePr>
          <p:cNvPr id="353324" name="Object 44"/>
          <p:cNvGraphicFramePr>
            <a:graphicFrameLocks noChangeAspect="1"/>
          </p:cNvGraphicFramePr>
          <p:nvPr/>
        </p:nvGraphicFramePr>
        <p:xfrm>
          <a:off x="3352800" y="2438400"/>
          <a:ext cx="38862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15" imgW="53199360" imgH="13804920" progId="Equation.3">
                  <p:embed/>
                </p:oleObj>
              </mc:Choice>
              <mc:Fallback>
                <p:oleObj name="Equation" r:id="rId15" imgW="53199360" imgH="1380492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38400"/>
                        <a:ext cx="38862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325" name="Text Box 45"/>
          <p:cNvSpPr txBox="1">
            <a:spLocks noChangeArrowheads="1"/>
          </p:cNvSpPr>
          <p:nvPr/>
        </p:nvSpPr>
        <p:spPr bwMode="auto">
          <a:xfrm>
            <a:off x="669925" y="4616450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故所求方向导数为</a:t>
            </a:r>
          </a:p>
        </p:txBody>
      </p:sp>
      <p:sp>
        <p:nvSpPr>
          <p:cNvPr id="353328" name="Text Box 48"/>
          <p:cNvSpPr txBox="1">
            <a:spLocks noChangeArrowheads="1"/>
          </p:cNvSpPr>
          <p:nvPr/>
        </p:nvSpPr>
        <p:spPr bwMode="auto">
          <a:xfrm>
            <a:off x="746125" y="34734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又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310" grpId="0" autoUpdateAnimBg="0"/>
      <p:bldP spid="353319" grpId="0" autoUpdateAnimBg="0"/>
      <p:bldP spid="353323" grpId="0" autoUpdateAnimBg="0"/>
      <p:bldP spid="353325" grpId="0" autoUpdateAnimBg="0"/>
      <p:bldP spid="3533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04813"/>
            <a:ext cx="10668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  <a:endParaRPr lang="en-US" altLang="zh-CN" smtClean="0"/>
          </a:p>
        </p:txBody>
      </p:sp>
      <p:graphicFrame>
        <p:nvGraphicFramePr>
          <p:cNvPr id="7170" name="Object 12"/>
          <p:cNvGraphicFramePr>
            <a:graphicFrameLocks noChangeAspect="1"/>
          </p:cNvGraphicFramePr>
          <p:nvPr/>
        </p:nvGraphicFramePr>
        <p:xfrm>
          <a:off x="214282" y="410174"/>
          <a:ext cx="83534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3" imgW="3556000" imgH="482600" progId="Equation.3">
                  <p:embed/>
                </p:oleObj>
              </mc:Choice>
              <mc:Fallback>
                <p:oleObj name="Equation" r:id="rId3" imgW="3556000" imgH="482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410174"/>
                        <a:ext cx="8353425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5" name="Object 13"/>
          <p:cNvGraphicFramePr>
            <a:graphicFrameLocks noChangeAspect="1"/>
          </p:cNvGraphicFramePr>
          <p:nvPr/>
        </p:nvGraphicFramePr>
        <p:xfrm>
          <a:off x="1295400" y="1676400"/>
          <a:ext cx="6629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5" imgW="2819400" imgH="431800" progId="Equation.3">
                  <p:embed/>
                </p:oleObj>
              </mc:Choice>
              <mc:Fallback>
                <p:oleObj name="Equation" r:id="rId5" imgW="2819400" imgH="431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6629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7" name="Object 15"/>
          <p:cNvGraphicFramePr>
            <a:graphicFrameLocks noChangeAspect="1"/>
          </p:cNvGraphicFramePr>
          <p:nvPr/>
        </p:nvGraphicFramePr>
        <p:xfrm>
          <a:off x="1676400" y="2909888"/>
          <a:ext cx="426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7" imgW="1803400" imgH="241300" progId="Equation.3">
                  <p:embed/>
                </p:oleObj>
              </mc:Choice>
              <mc:Fallback>
                <p:oleObj name="Equation" r:id="rId7" imgW="1803400" imgH="2413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909888"/>
                        <a:ext cx="4267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9" name="Object 17"/>
          <p:cNvGraphicFramePr>
            <a:graphicFrameLocks noChangeAspect="1"/>
          </p:cNvGraphicFramePr>
          <p:nvPr/>
        </p:nvGraphicFramePr>
        <p:xfrm>
          <a:off x="642938" y="5319713"/>
          <a:ext cx="4886325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9" imgW="2159000" imgH="495300" progId="Equation.3">
                  <p:embed/>
                </p:oleObj>
              </mc:Choice>
              <mc:Fallback>
                <p:oleObj name="Equation" r:id="rId9" imgW="2159000" imgH="4953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5319713"/>
                        <a:ext cx="4886325" cy="1122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1" name="Text Box 19"/>
          <p:cNvSpPr txBox="1">
            <a:spLocks noChangeArrowheads="1"/>
          </p:cNvSpPr>
          <p:nvPr/>
        </p:nvSpPr>
        <p:spPr bwMode="auto">
          <a:xfrm>
            <a:off x="533400" y="17526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356372" name="Object 20"/>
          <p:cNvGraphicFramePr>
            <a:graphicFrameLocks noChangeAspect="1"/>
          </p:cNvGraphicFramePr>
          <p:nvPr/>
        </p:nvGraphicFramePr>
        <p:xfrm>
          <a:off x="1600200" y="3733800"/>
          <a:ext cx="43434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11" imgW="1841500" imgH="241300" progId="Equation.3">
                  <p:embed/>
                </p:oleObj>
              </mc:Choice>
              <mc:Fallback>
                <p:oleObj name="Equation" r:id="rId11" imgW="1841500" imgH="2413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33800"/>
                        <a:ext cx="434340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3" name="Object 21"/>
          <p:cNvGraphicFramePr>
            <a:graphicFrameLocks noChangeAspect="1"/>
          </p:cNvGraphicFramePr>
          <p:nvPr/>
        </p:nvGraphicFramePr>
        <p:xfrm>
          <a:off x="1600200" y="4524375"/>
          <a:ext cx="4495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13" imgW="1854200" imgH="241300" progId="Equation.3">
                  <p:embed/>
                </p:oleObj>
              </mc:Choice>
              <mc:Fallback>
                <p:oleObj name="Equation" r:id="rId13" imgW="1854200" imgH="2413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24375"/>
                        <a:ext cx="44958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4" name="Object 22"/>
          <p:cNvGraphicFramePr>
            <a:graphicFrameLocks noChangeAspect="1"/>
          </p:cNvGraphicFramePr>
          <p:nvPr/>
        </p:nvGraphicFramePr>
        <p:xfrm>
          <a:off x="5638800" y="5334000"/>
          <a:ext cx="21336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15" imgW="901309" imgH="406224" progId="Equation.3">
                  <p:embed/>
                </p:oleObj>
              </mc:Choice>
              <mc:Fallback>
                <p:oleObj name="Equation" r:id="rId15" imgW="901309" imgH="406224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334000"/>
                        <a:ext cx="21336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5" name="Text Box 23"/>
          <p:cNvSpPr txBox="1">
            <a:spLocks noChangeArrowheads="1"/>
          </p:cNvSpPr>
          <p:nvPr/>
        </p:nvSpPr>
        <p:spPr bwMode="auto">
          <a:xfrm>
            <a:off x="822325" y="26352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又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71" grpId="0" autoUpdateAnimBg="0"/>
      <p:bldP spid="356375" grpId="0" autoUpdateAnimBg="0"/>
    </p:bldLst>
  </p:timing>
</p:sld>
</file>

<file path=ppt/theme/theme1.xml><?xml version="1.0" encoding="utf-8"?>
<a:theme xmlns:a="http://schemas.openxmlformats.org/drawingml/2006/main" name="yyddss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FFFFFF"/>
      </a:accent1>
      <a:accent2>
        <a:srgbClr val="FFFFFF"/>
      </a:accent2>
      <a:accent3>
        <a:srgbClr val="AAAACA"/>
      </a:accent3>
      <a:accent4>
        <a:srgbClr val="DADADA"/>
      </a:accent4>
      <a:accent5>
        <a:srgbClr val="FFFFFF"/>
      </a:accent5>
      <a:accent6>
        <a:srgbClr val="E7E7E7"/>
      </a:accent6>
      <a:hlink>
        <a:srgbClr val="CCCCFF"/>
      </a:hlink>
      <a:folHlink>
        <a:srgbClr val="B2B2B2"/>
      </a:folHlink>
    </a:clrScheme>
    <a:fontScheme name="yyddss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yydds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ydds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ydds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ydds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ydd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ydd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ydd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D:\Documents and Settings\刘敏\Application Data\Microsoft\Templates\yyddss.pot</Template>
  <TotalTime>3535</TotalTime>
  <Words>552</Words>
  <Application>Microsoft Office PowerPoint</Application>
  <PresentationFormat>全屏显示(4:3)</PresentationFormat>
  <Paragraphs>104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yyddss</vt:lpstr>
      <vt:lpstr>Equation</vt:lpstr>
      <vt:lpstr>公式</vt:lpstr>
      <vt:lpstr>第七节    方向导数与梯度</vt:lpstr>
      <vt:lpstr>一、方向导数</vt:lpstr>
      <vt:lpstr>PowerPoint 演示文稿</vt:lpstr>
      <vt:lpstr>PowerPoint 演示文稿</vt:lpstr>
      <vt:lpstr>反之未必.</vt:lpstr>
      <vt:lpstr>定理：</vt:lpstr>
      <vt:lpstr>从而有</vt:lpstr>
      <vt:lpstr>例1.</vt:lpstr>
      <vt:lpstr>例2.</vt:lpstr>
      <vt:lpstr> 二、梯度</vt:lpstr>
      <vt:lpstr>即沿梯度方向函数变化率最大, 变化最快.</vt:lpstr>
      <vt:lpstr>等高线的画法</vt:lpstr>
      <vt:lpstr>梯度与等高线</vt:lpstr>
      <vt:lpstr>例3.</vt:lpstr>
      <vt:lpstr>例4.</vt:lpstr>
      <vt:lpstr>例5.</vt:lpstr>
      <vt:lpstr>PowerPoint 演示文稿</vt:lpstr>
      <vt:lpstr>数量场与向量场</vt:lpstr>
      <vt:lpstr>例6.</vt:lpstr>
      <vt:lpstr>小结</vt:lpstr>
      <vt:lpstr>课堂练习</vt:lpstr>
      <vt:lpstr>2. </vt:lpstr>
      <vt:lpstr>3.</vt:lpstr>
      <vt:lpstr>同理得</vt:lpstr>
      <vt:lpstr>4.</vt:lpstr>
      <vt:lpstr>5.</vt:lpstr>
      <vt:lpstr>PowerPoint 演示文稿</vt:lpstr>
      <vt:lpstr>作业</vt:lpstr>
    </vt:vector>
  </TitlesOfParts>
  <Company>dsg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多元函数微分法及其应用</dc:title>
  <dc:subject>第七节 方向导数与梯度</dc:subject>
  <dc:creator>huady</dc:creator>
  <cp:lastModifiedBy>huady</cp:lastModifiedBy>
  <cp:revision>236</cp:revision>
  <dcterms:created xsi:type="dcterms:W3CDTF">2004-03-21T13:27:17Z</dcterms:created>
  <dcterms:modified xsi:type="dcterms:W3CDTF">2018-04-08T05:00:29Z</dcterms:modified>
</cp:coreProperties>
</file>