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sldIdLst>
    <p:sldId id="310" r:id="rId2"/>
    <p:sldId id="311" r:id="rId3"/>
    <p:sldId id="312" r:id="rId4"/>
    <p:sldId id="313" r:id="rId5"/>
    <p:sldId id="317" r:id="rId6"/>
    <p:sldId id="356" r:id="rId7"/>
    <p:sldId id="354" r:id="rId8"/>
    <p:sldId id="319" r:id="rId9"/>
    <p:sldId id="321" r:id="rId10"/>
    <p:sldId id="322" r:id="rId11"/>
    <p:sldId id="358" r:id="rId12"/>
    <p:sldId id="359" r:id="rId13"/>
    <p:sldId id="360" r:id="rId14"/>
    <p:sldId id="361" r:id="rId15"/>
    <p:sldId id="326" r:id="rId16"/>
    <p:sldId id="327" r:id="rId17"/>
    <p:sldId id="363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73" r:id="rId27"/>
    <p:sldId id="374" r:id="rId28"/>
    <p:sldId id="372" r:id="rId29"/>
    <p:sldId id="364" r:id="rId30"/>
    <p:sldId id="365" r:id="rId31"/>
    <p:sldId id="367" r:id="rId32"/>
    <p:sldId id="357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00"/>
    <a:srgbClr val="00FFFF"/>
    <a:srgbClr val="FF9933"/>
    <a:srgbClr val="FF9966"/>
    <a:srgbClr val="FF99FF"/>
    <a:srgbClr val="FF66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04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88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66.emf"/><Relationship Id="rId7" Type="http://schemas.openxmlformats.org/officeDocument/2006/relationships/image" Target="../media/image70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image" Target="../media/image84.e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12" Type="http://schemas.openxmlformats.org/officeDocument/2006/relationships/image" Target="../media/image83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6" Type="http://schemas.openxmlformats.org/officeDocument/2006/relationships/image" Target="../media/image77.emf"/><Relationship Id="rId11" Type="http://schemas.openxmlformats.org/officeDocument/2006/relationships/image" Target="../media/image82.emf"/><Relationship Id="rId5" Type="http://schemas.openxmlformats.org/officeDocument/2006/relationships/image" Target="../media/image76.emf"/><Relationship Id="rId15" Type="http://schemas.openxmlformats.org/officeDocument/2006/relationships/image" Target="../media/image86.emf"/><Relationship Id="rId10" Type="http://schemas.openxmlformats.org/officeDocument/2006/relationships/image" Target="../media/image81.emf"/><Relationship Id="rId4" Type="http://schemas.openxmlformats.org/officeDocument/2006/relationships/image" Target="../media/image75.emf"/><Relationship Id="rId9" Type="http://schemas.openxmlformats.org/officeDocument/2006/relationships/image" Target="../media/image80.emf"/><Relationship Id="rId14" Type="http://schemas.openxmlformats.org/officeDocument/2006/relationships/image" Target="../media/image8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6" Type="http://schemas.openxmlformats.org/officeDocument/2006/relationships/image" Target="../media/image92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5.emf"/><Relationship Id="rId7" Type="http://schemas.openxmlformats.org/officeDocument/2006/relationships/image" Target="../media/image99.w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6" Type="http://schemas.openxmlformats.org/officeDocument/2006/relationships/image" Target="../media/image98.wmf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7" Type="http://schemas.openxmlformats.org/officeDocument/2006/relationships/image" Target="../media/image116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e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emf"/><Relationship Id="rId4" Type="http://schemas.openxmlformats.org/officeDocument/2006/relationships/image" Target="../media/image14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wmf"/><Relationship Id="rId4" Type="http://schemas.openxmlformats.org/officeDocument/2006/relationships/image" Target="../media/image30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51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12" Type="http://schemas.openxmlformats.org/officeDocument/2006/relationships/image" Target="../media/image50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5" Type="http://schemas.openxmlformats.org/officeDocument/2006/relationships/image" Target="../media/image5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Relationship Id="rId14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10" Type="http://schemas.openxmlformats.org/officeDocument/2006/relationships/image" Target="../media/image63.wmf"/><Relationship Id="rId4" Type="http://schemas.openxmlformats.org/officeDocument/2006/relationships/image" Target="../media/image57.emf"/><Relationship Id="rId9" Type="http://schemas.openxmlformats.org/officeDocument/2006/relationships/image" Target="../media/image6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ACE1912F-88E8-408E-8D2A-E3885729A7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2238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EAA8A-9B38-4378-899D-2C82176C28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7E06A-026B-4A17-8B9A-B3EC3E1F60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63050-0FDB-4208-83A5-1D49823970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55FFA-2C25-415F-A805-1223D9A3B1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5E35E-DC4E-4953-97F7-F9C5FECB0B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E324D-EF56-49EE-A58C-3E25843ACA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F6642-2EBD-48B8-B18D-46F3338CF8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7CB32-AACD-49D3-9875-3909C55343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52ED2-61ED-46B4-9851-6F694C4CD4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904AA-3582-4291-9B25-14618069C6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296F4-0224-4626-829E-76250031D5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0D1A5E74-7DF0-409F-B92C-79AE69D884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1751" name="Picture 7" descr="MP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010400" y="6426200"/>
            <a:ext cx="765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2" name="Picture 8" descr="MPE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057900" y="6426200"/>
            <a:ext cx="765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Picture 9" descr="MPR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962900" y="6426200"/>
            <a:ext cx="765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Picture 10" descr="MPU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105400" y="6426200"/>
            <a:ext cx="765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6.wmf"/><Relationship Id="rId26" Type="http://schemas.openxmlformats.org/officeDocument/2006/relationships/image" Target="../media/image50.w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29" Type="http://schemas.openxmlformats.org/officeDocument/2006/relationships/oleObject" Target="../embeddings/oleObject48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49.wmf"/><Relationship Id="rId32" Type="http://schemas.openxmlformats.org/officeDocument/2006/relationships/image" Target="../media/image53.w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51.wmf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43.bin"/><Relationship Id="rId31" Type="http://schemas.openxmlformats.org/officeDocument/2006/relationships/oleObject" Target="../embeddings/oleObject49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4.wmf"/><Relationship Id="rId22" Type="http://schemas.openxmlformats.org/officeDocument/2006/relationships/image" Target="../media/image48.wmf"/><Relationship Id="rId27" Type="http://schemas.openxmlformats.org/officeDocument/2006/relationships/oleObject" Target="../embeddings/oleObject47.bin"/><Relationship Id="rId30" Type="http://schemas.openxmlformats.org/officeDocument/2006/relationships/image" Target="../media/image5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61.e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8.e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emf"/><Relationship Id="rId20" Type="http://schemas.openxmlformats.org/officeDocument/2006/relationships/image" Target="../media/image6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7.e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9.emf"/><Relationship Id="rId22" Type="http://schemas.openxmlformats.org/officeDocument/2006/relationships/image" Target="../media/image6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71.e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8.e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67.emf"/><Relationship Id="rId4" Type="http://schemas.openxmlformats.org/officeDocument/2006/relationships/image" Target="../media/image64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9.emf"/><Relationship Id="rId26" Type="http://schemas.openxmlformats.org/officeDocument/2006/relationships/image" Target="../media/image83.e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6.emf"/><Relationship Id="rId17" Type="http://schemas.openxmlformats.org/officeDocument/2006/relationships/oleObject" Target="../embeddings/oleObject75.bin"/><Relationship Id="rId25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emf"/><Relationship Id="rId20" Type="http://schemas.openxmlformats.org/officeDocument/2006/relationships/image" Target="../media/image80.emf"/><Relationship Id="rId29" Type="http://schemas.openxmlformats.org/officeDocument/2006/relationships/oleObject" Target="../embeddings/oleObject81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3.emf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82.emf"/><Relationship Id="rId32" Type="http://schemas.openxmlformats.org/officeDocument/2006/relationships/image" Target="../media/image86.emf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28" Type="http://schemas.openxmlformats.org/officeDocument/2006/relationships/image" Target="../media/image84.emf"/><Relationship Id="rId10" Type="http://schemas.openxmlformats.org/officeDocument/2006/relationships/image" Target="../media/image75.emf"/><Relationship Id="rId19" Type="http://schemas.openxmlformats.org/officeDocument/2006/relationships/oleObject" Target="../embeddings/oleObject76.bin"/><Relationship Id="rId31" Type="http://schemas.openxmlformats.org/officeDocument/2006/relationships/oleObject" Target="../embeddings/oleObject82.bin"/><Relationship Id="rId4" Type="http://schemas.openxmlformats.org/officeDocument/2006/relationships/image" Target="../media/image72.e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7.emf"/><Relationship Id="rId22" Type="http://schemas.openxmlformats.org/officeDocument/2006/relationships/image" Target="../media/image81.emf"/><Relationship Id="rId27" Type="http://schemas.openxmlformats.org/officeDocument/2006/relationships/oleObject" Target="../embeddings/oleObject80.bin"/><Relationship Id="rId30" Type="http://schemas.openxmlformats.org/officeDocument/2006/relationships/image" Target="../media/image8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91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8.emf"/><Relationship Id="rId12" Type="http://schemas.openxmlformats.org/officeDocument/2006/relationships/oleObject" Target="../embeddings/oleObject87.bin"/><Relationship Id="rId2" Type="http://schemas.openxmlformats.org/officeDocument/2006/relationships/vmlDrawing" Target="../drawings/vmlDrawing12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90.emf"/><Relationship Id="rId5" Type="http://schemas.openxmlformats.org/officeDocument/2006/relationships/image" Target="../media/image87.emf"/><Relationship Id="rId15" Type="http://schemas.openxmlformats.org/officeDocument/2006/relationships/image" Target="../media/image92.emf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89.emf"/><Relationship Id="rId14" Type="http://schemas.openxmlformats.org/officeDocument/2006/relationships/oleObject" Target="../embeddings/oleObject8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100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7.emf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96.emf"/><Relationship Id="rId4" Type="http://schemas.openxmlformats.org/officeDocument/2006/relationships/image" Target="../media/image93.e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10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0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1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1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23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2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2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28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3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3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40.emf"/><Relationship Id="rId4" Type="http://schemas.openxmlformats.org/officeDocument/2006/relationships/image" Target="../media/image137.emf"/><Relationship Id="rId9" Type="http://schemas.openxmlformats.org/officeDocument/2006/relationships/oleObject" Target="../embeddings/oleObject136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4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8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4.e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2.e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6.e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0.e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7"/>
          <p:cNvSpPr txBox="1">
            <a:spLocks noChangeArrowheads="1"/>
          </p:cNvSpPr>
          <p:nvPr/>
        </p:nvSpPr>
        <p:spPr bwMode="auto">
          <a:xfrm>
            <a:off x="1905000" y="1066800"/>
            <a:ext cx="5340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99FF"/>
                </a:solidFill>
              </a:rPr>
              <a:t>第九章  多元函数微分法及其应用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title"/>
          </p:nvPr>
        </p:nvSpPr>
        <p:spPr>
          <a:xfrm>
            <a:off x="762000" y="25146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3600" b="1" smtClean="0">
                <a:ea typeface="楷体_GB2312" pitchFamily="49" charset="-122"/>
              </a:rPr>
              <a:t>第八节  多元函数的极值及其求法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0"/>
          <p:cNvGraphicFramePr>
            <a:graphicFrameLocks noChangeAspect="1"/>
          </p:cNvGraphicFramePr>
          <p:nvPr/>
        </p:nvGraphicFramePr>
        <p:xfrm>
          <a:off x="468313" y="1484313"/>
          <a:ext cx="219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name="Equation" r:id="rId3" imgW="2197100" imgH="444500" progId="Equation.3">
                  <p:embed/>
                </p:oleObj>
              </mc:Choice>
              <mc:Fallback>
                <p:oleObj name="Equation" r:id="rId3" imgW="2197100" imgH="4445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84313"/>
                        <a:ext cx="2197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1" name="Object 1"/>
          <p:cNvGraphicFramePr>
            <a:graphicFrameLocks noChangeAspect="1"/>
          </p:cNvGraphicFramePr>
          <p:nvPr/>
        </p:nvGraphicFramePr>
        <p:xfrm>
          <a:off x="611188" y="2060575"/>
          <a:ext cx="72739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name="公式" r:id="rId5" imgW="2832100" imgH="228600" progId="Equation.3">
                  <p:embed/>
                </p:oleObj>
              </mc:Choice>
              <mc:Fallback>
                <p:oleObj name="公式" r:id="rId5" imgW="2832100" imgH="2286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060575"/>
                        <a:ext cx="7273925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2" name="Object 2"/>
          <p:cNvGraphicFramePr>
            <a:graphicFrameLocks noChangeAspect="1"/>
          </p:cNvGraphicFramePr>
          <p:nvPr/>
        </p:nvGraphicFramePr>
        <p:xfrm>
          <a:off x="468313" y="2852738"/>
          <a:ext cx="209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Equation" r:id="rId7" imgW="2094591" imgH="444307" progId="Equation.3">
                  <p:embed/>
                </p:oleObj>
              </mc:Choice>
              <mc:Fallback>
                <p:oleObj name="Equation" r:id="rId7" imgW="2094591" imgH="444307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852738"/>
                        <a:ext cx="2095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3" name="Object 3"/>
          <p:cNvGraphicFramePr>
            <a:graphicFrameLocks noChangeAspect="1"/>
          </p:cNvGraphicFramePr>
          <p:nvPr/>
        </p:nvGraphicFramePr>
        <p:xfrm>
          <a:off x="468313" y="3500438"/>
          <a:ext cx="242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Equation" r:id="rId9" imgW="2425700" imgH="444500" progId="Equation.3">
                  <p:embed/>
                </p:oleObj>
              </mc:Choice>
              <mc:Fallback>
                <p:oleObj name="Equation" r:id="rId9" imgW="2425700" imgH="4445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500438"/>
                        <a:ext cx="2425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4" name="Object 4"/>
          <p:cNvGraphicFramePr>
            <a:graphicFrameLocks noChangeAspect="1"/>
          </p:cNvGraphicFramePr>
          <p:nvPr/>
        </p:nvGraphicFramePr>
        <p:xfrm>
          <a:off x="468313" y="4221163"/>
          <a:ext cx="243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Equation" r:id="rId11" imgW="2438400" imgH="444500" progId="Equation.3">
                  <p:embed/>
                </p:oleObj>
              </mc:Choice>
              <mc:Fallback>
                <p:oleObj name="Equation" r:id="rId11" imgW="2438400" imgH="4445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221163"/>
                        <a:ext cx="2438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5" name="Object 5"/>
          <p:cNvGraphicFramePr>
            <a:graphicFrameLocks noChangeAspect="1"/>
          </p:cNvGraphicFramePr>
          <p:nvPr/>
        </p:nvGraphicFramePr>
        <p:xfrm>
          <a:off x="2700338" y="1457325"/>
          <a:ext cx="21605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公式" r:id="rId13" imgW="952087" imgH="228501" progId="Equation.3">
                  <p:embed/>
                </p:oleObj>
              </mc:Choice>
              <mc:Fallback>
                <p:oleObj name="公式" r:id="rId13" imgW="952087" imgH="228501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457325"/>
                        <a:ext cx="2160587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6" name="Object 6"/>
          <p:cNvGraphicFramePr>
            <a:graphicFrameLocks noChangeAspect="1"/>
          </p:cNvGraphicFramePr>
          <p:nvPr/>
        </p:nvGraphicFramePr>
        <p:xfrm>
          <a:off x="5003800" y="1541463"/>
          <a:ext cx="17287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name="Equation" r:id="rId15" imgW="1663700" imgH="393700" progId="Equation.3">
                  <p:embed/>
                </p:oleObj>
              </mc:Choice>
              <mc:Fallback>
                <p:oleObj name="Equation" r:id="rId15" imgW="1663700" imgH="3937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541463"/>
                        <a:ext cx="1728788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7" name="Object 7"/>
          <p:cNvGraphicFramePr>
            <a:graphicFrameLocks noChangeAspect="1"/>
          </p:cNvGraphicFramePr>
          <p:nvPr/>
        </p:nvGraphicFramePr>
        <p:xfrm>
          <a:off x="2771775" y="2817813"/>
          <a:ext cx="21605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name="公式" r:id="rId17" imgW="952087" imgH="228501" progId="Equation.3">
                  <p:embed/>
                </p:oleObj>
              </mc:Choice>
              <mc:Fallback>
                <p:oleObj name="公式" r:id="rId17" imgW="952087" imgH="228501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817813"/>
                        <a:ext cx="2160588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8" name="Object 8"/>
          <p:cNvGraphicFramePr>
            <a:graphicFrameLocks noChangeAspect="1"/>
          </p:cNvGraphicFramePr>
          <p:nvPr/>
        </p:nvGraphicFramePr>
        <p:xfrm>
          <a:off x="5148263" y="2881313"/>
          <a:ext cx="3314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" name="Equation" r:id="rId19" imgW="3314700" imgH="431800" progId="Equation.3">
                  <p:embed/>
                </p:oleObj>
              </mc:Choice>
              <mc:Fallback>
                <p:oleObj name="Equation" r:id="rId19" imgW="3314700" imgH="4318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881313"/>
                        <a:ext cx="3314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9" name="Object 9"/>
          <p:cNvGraphicFramePr>
            <a:graphicFrameLocks noChangeAspect="1"/>
          </p:cNvGraphicFramePr>
          <p:nvPr/>
        </p:nvGraphicFramePr>
        <p:xfrm>
          <a:off x="2916238" y="3500438"/>
          <a:ext cx="22336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3" name="公式" r:id="rId21" imgW="952087" imgH="228501" progId="Equation.3">
                  <p:embed/>
                </p:oleObj>
              </mc:Choice>
              <mc:Fallback>
                <p:oleObj name="公式" r:id="rId21" imgW="952087" imgH="228501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500438"/>
                        <a:ext cx="223361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0" name="Object 10"/>
          <p:cNvGraphicFramePr>
            <a:graphicFrameLocks noChangeAspect="1"/>
          </p:cNvGraphicFramePr>
          <p:nvPr/>
        </p:nvGraphicFramePr>
        <p:xfrm>
          <a:off x="5148263" y="3586163"/>
          <a:ext cx="375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name="Equation" r:id="rId23" imgW="3759200" imgH="431800" progId="Equation.3">
                  <p:embed/>
                </p:oleObj>
              </mc:Choice>
              <mc:Fallback>
                <p:oleObj name="Equation" r:id="rId23" imgW="3759200" imgH="4318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586163"/>
                        <a:ext cx="3759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1" name="Object 11"/>
          <p:cNvGraphicFramePr>
            <a:graphicFrameLocks noChangeAspect="1"/>
          </p:cNvGraphicFramePr>
          <p:nvPr/>
        </p:nvGraphicFramePr>
        <p:xfrm>
          <a:off x="2916238" y="4192588"/>
          <a:ext cx="22336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公式" r:id="rId25" imgW="952087" imgH="228501" progId="Equation.3">
                  <p:embed/>
                </p:oleObj>
              </mc:Choice>
              <mc:Fallback>
                <p:oleObj name="公式" r:id="rId25" imgW="952087" imgH="228501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192588"/>
                        <a:ext cx="223361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2" name="Object 12"/>
          <p:cNvGraphicFramePr>
            <a:graphicFrameLocks noChangeAspect="1"/>
          </p:cNvGraphicFramePr>
          <p:nvPr/>
        </p:nvGraphicFramePr>
        <p:xfrm>
          <a:off x="5292725" y="4268788"/>
          <a:ext cx="16557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Equation" r:id="rId27" imgW="1562100" imgH="393700" progId="Equation.3">
                  <p:embed/>
                </p:oleObj>
              </mc:Choice>
              <mc:Fallback>
                <p:oleObj name="Equation" r:id="rId27" imgW="1562100" imgH="3937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268788"/>
                        <a:ext cx="1655763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3" name="Object 13"/>
          <p:cNvGraphicFramePr>
            <a:graphicFrameLocks noChangeAspect="1"/>
          </p:cNvGraphicFramePr>
          <p:nvPr/>
        </p:nvGraphicFramePr>
        <p:xfrm>
          <a:off x="755650" y="4941888"/>
          <a:ext cx="684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" name="Equation" r:id="rId29" imgW="6845300" imgH="444500" progId="Equation.3">
                  <p:embed/>
                </p:oleObj>
              </mc:Choice>
              <mc:Fallback>
                <p:oleObj name="Equation" r:id="rId29" imgW="6845300" imgH="4445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941888"/>
                        <a:ext cx="6845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4"/>
          <p:cNvGraphicFramePr>
            <a:graphicFrameLocks noChangeAspect="1"/>
          </p:cNvGraphicFramePr>
          <p:nvPr/>
        </p:nvGraphicFramePr>
        <p:xfrm>
          <a:off x="1331913" y="188913"/>
          <a:ext cx="54324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" name="公式" r:id="rId31" imgW="2298700" imgH="444500" progId="Equation.3">
                  <p:embed/>
                </p:oleObj>
              </mc:Choice>
              <mc:Fallback>
                <p:oleObj name="公式" r:id="rId31" imgW="2298700" imgH="4445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88913"/>
                        <a:ext cx="5432425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Line 22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7467600" cy="220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FFFF"/>
                </a:solidFill>
              </a:rPr>
              <a:t>求最值的一般方法</a:t>
            </a:r>
            <a:r>
              <a:rPr lang="zh-CN" altLang="en-US"/>
              <a:t>：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/>
              <a:t>    将函数在</a:t>
            </a:r>
            <a:r>
              <a:rPr lang="en-US" altLang="en-US" i="1"/>
              <a:t>D </a:t>
            </a:r>
            <a:r>
              <a:rPr lang="zh-CN" altLang="en-US"/>
              <a:t>内的所有可疑点处的函数值及在</a:t>
            </a:r>
            <a:r>
              <a:rPr lang="en-US" altLang="en-US" i="1"/>
              <a:t>D </a:t>
            </a:r>
            <a:r>
              <a:rPr lang="zh-CN" altLang="en-US"/>
              <a:t>的边界上的值相互比较，其中最大者即为最大值，最小者即为最小值</a:t>
            </a:r>
            <a:r>
              <a:rPr lang="en-US" altLang="zh-CN"/>
              <a:t>.</a:t>
            </a:r>
          </a:p>
        </p:txBody>
      </p:sp>
      <p:sp>
        <p:nvSpPr>
          <p:cNvPr id="393221" name="Text Box 5"/>
          <p:cNvSpPr txBox="1">
            <a:spLocks noChangeArrowheads="1"/>
          </p:cNvSpPr>
          <p:nvPr/>
        </p:nvSpPr>
        <p:spPr bwMode="auto">
          <a:xfrm>
            <a:off x="304800" y="38100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特别</a:t>
            </a:r>
            <a:r>
              <a:rPr lang="en-US" altLang="zh-CN"/>
              <a:t>,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当区域内部最值存在</a:t>
            </a:r>
            <a:r>
              <a:rPr lang="en-US" altLang="zh-CN"/>
              <a:t>,  </a:t>
            </a:r>
            <a:r>
              <a:rPr lang="zh-CN" altLang="en-US"/>
              <a:t>且</a:t>
            </a:r>
            <a:r>
              <a:rPr lang="zh-CN" altLang="en-US">
                <a:solidFill>
                  <a:schemeClr val="tx2"/>
                </a:solidFill>
              </a:rPr>
              <a:t>只有一个</a:t>
            </a:r>
            <a:r>
              <a:rPr lang="zh-CN" altLang="en-US"/>
              <a:t>极值点</a:t>
            </a:r>
            <a:r>
              <a:rPr lang="en-US" altLang="zh-CN" i="1"/>
              <a:t>P </a:t>
            </a:r>
            <a:r>
              <a:rPr lang="zh-CN" altLang="en-US"/>
              <a:t>时</a:t>
            </a:r>
            <a:r>
              <a:rPr lang="en-US" altLang="zh-CN"/>
              <a:t>,       </a:t>
            </a:r>
          </a:p>
        </p:txBody>
      </p:sp>
      <p:sp>
        <p:nvSpPr>
          <p:cNvPr id="393224" name="Text Box 8"/>
          <p:cNvSpPr txBox="1">
            <a:spLocks noChangeArrowheads="1"/>
          </p:cNvSpPr>
          <p:nvPr/>
        </p:nvSpPr>
        <p:spPr bwMode="auto">
          <a:xfrm>
            <a:off x="762000" y="45720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/>
              <a:t>) </a:t>
            </a:r>
            <a:r>
              <a:rPr lang="zh-CN" altLang="en-US"/>
              <a:t>为极小</a:t>
            </a:r>
            <a:r>
              <a:rPr lang="en-US" altLang="zh-CN">
                <a:solidFill>
                  <a:schemeClr val="accent2"/>
                </a:solidFill>
                <a:latin typeface="楷体_GB2312" pitchFamily="49" charset="-122"/>
              </a:rPr>
              <a:t>(</a:t>
            </a:r>
            <a:r>
              <a:rPr lang="zh-CN" altLang="en-US">
                <a:solidFill>
                  <a:schemeClr val="accent2"/>
                </a:solidFill>
                <a:latin typeface="楷体_GB2312" pitchFamily="49" charset="-122"/>
              </a:rPr>
              <a:t>大</a:t>
            </a:r>
            <a:r>
              <a:rPr lang="en-US" altLang="zh-CN">
                <a:solidFill>
                  <a:schemeClr val="accent2"/>
                </a:solidFill>
                <a:latin typeface="楷体_GB2312" pitchFamily="49" charset="-122"/>
              </a:rPr>
              <a:t>)</a:t>
            </a:r>
            <a:r>
              <a:rPr lang="zh-CN" altLang="en-US"/>
              <a:t>值</a:t>
            </a:r>
          </a:p>
        </p:txBody>
      </p:sp>
      <p:sp>
        <p:nvSpPr>
          <p:cNvPr id="393225" name="AutoShape 9"/>
          <p:cNvSpPr>
            <a:spLocks noChangeArrowheads="1"/>
          </p:cNvSpPr>
          <p:nvPr/>
        </p:nvSpPr>
        <p:spPr bwMode="auto">
          <a:xfrm>
            <a:off x="3962400" y="4724400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3228" name="Text Box 12"/>
          <p:cNvSpPr txBox="1">
            <a:spLocks noChangeArrowheads="1"/>
          </p:cNvSpPr>
          <p:nvPr/>
        </p:nvSpPr>
        <p:spPr bwMode="auto">
          <a:xfrm>
            <a:off x="4953000" y="4572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 f </a:t>
            </a:r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/>
              <a:t>) </a:t>
            </a:r>
            <a:r>
              <a:rPr lang="zh-CN" altLang="en-US"/>
              <a:t>为最小</a:t>
            </a:r>
            <a:r>
              <a:rPr lang="en-US" altLang="zh-CN">
                <a:solidFill>
                  <a:schemeClr val="accent2"/>
                </a:solidFill>
                <a:latin typeface="楷体_GB2312" pitchFamily="49" charset="-122"/>
              </a:rPr>
              <a:t>(</a:t>
            </a:r>
            <a:r>
              <a:rPr lang="zh-CN" altLang="en-US">
                <a:solidFill>
                  <a:schemeClr val="accent2"/>
                </a:solidFill>
                <a:latin typeface="楷体_GB2312" pitchFamily="49" charset="-122"/>
              </a:rPr>
              <a:t>大</a:t>
            </a:r>
            <a:r>
              <a:rPr lang="en-US" altLang="zh-CN">
                <a:solidFill>
                  <a:schemeClr val="accent2"/>
                </a:solidFill>
                <a:latin typeface="楷体_GB2312" pitchFamily="49" charset="-122"/>
              </a:rPr>
              <a:t>)</a:t>
            </a:r>
            <a:r>
              <a:rPr lang="zh-CN" altLang="en-US"/>
              <a:t>值</a:t>
            </a:r>
          </a:p>
        </p:txBody>
      </p:sp>
      <p:sp>
        <p:nvSpPr>
          <p:cNvPr id="34823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41910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三、多元函数的最值</a:t>
            </a:r>
            <a:endParaRPr lang="zh-CN" altLang="en-US" smtClean="0"/>
          </a:p>
        </p:txBody>
      </p:sp>
      <p:sp>
        <p:nvSpPr>
          <p:cNvPr id="393232" name="Text Box 16"/>
          <p:cNvSpPr txBox="1">
            <a:spLocks noChangeArrowheads="1"/>
          </p:cNvSpPr>
          <p:nvPr/>
        </p:nvSpPr>
        <p:spPr bwMode="auto">
          <a:xfrm>
            <a:off x="381000" y="5334000"/>
            <a:ext cx="5630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此结论经常在实际应用问题中用到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8" grpId="0" autoUpdateAnimBg="0"/>
      <p:bldP spid="393221" grpId="0" autoUpdateAnimBg="0"/>
      <p:bldP spid="393224" grpId="0" autoUpdateAnimBg="0"/>
      <p:bldP spid="393225" grpId="0" animBg="1"/>
      <p:bldP spid="393228" grpId="0" autoUpdateAnimBg="0"/>
      <p:bldP spid="39323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7" name="Text Box 3"/>
          <p:cNvSpPr txBox="1">
            <a:spLocks noChangeArrowheads="1"/>
          </p:cNvSpPr>
          <p:nvPr/>
        </p:nvSpPr>
        <p:spPr bwMode="auto">
          <a:xfrm>
            <a:off x="609600" y="1295400"/>
            <a:ext cx="73914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解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zh-CN" altLang="en-US" dirty="0"/>
              <a:t>设水箱长</a:t>
            </a:r>
            <a:r>
              <a:rPr lang="en-US" altLang="zh-CN" dirty="0"/>
              <a:t>,</a:t>
            </a:r>
            <a:r>
              <a:rPr lang="zh-CN" altLang="en-US" dirty="0"/>
              <a:t>宽分别为 </a:t>
            </a:r>
            <a:r>
              <a:rPr lang="en-US" altLang="zh-CN" i="1" dirty="0">
                <a:solidFill>
                  <a:schemeClr val="tx2"/>
                </a:solidFill>
              </a:rPr>
              <a:t>x</a:t>
            </a:r>
            <a:r>
              <a:rPr lang="en-US" altLang="zh-CN" dirty="0">
                <a:solidFill>
                  <a:schemeClr val="tx2"/>
                </a:solidFill>
              </a:rPr>
              <a:t> , </a:t>
            </a:r>
            <a:r>
              <a:rPr lang="en-US" altLang="zh-CN" i="1" dirty="0">
                <a:solidFill>
                  <a:schemeClr val="tx2"/>
                </a:solidFill>
              </a:rPr>
              <a:t>y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/>
              <a:t>m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/>
              <a:t>, </a:t>
            </a:r>
            <a:r>
              <a:rPr lang="zh-CN" altLang="en-US" dirty="0"/>
              <a:t>则高</a:t>
            </a:r>
            <a:r>
              <a:rPr lang="zh-CN" altLang="en-US" dirty="0" smtClean="0"/>
              <a:t>为         </a:t>
            </a:r>
            <a:r>
              <a:rPr lang="en-US" altLang="zh-CN" dirty="0" smtClean="0"/>
              <a:t>m,</a:t>
            </a:r>
            <a:endParaRPr lang="zh-CN" altLang="en-US" dirty="0"/>
          </a:p>
        </p:txBody>
      </p:sp>
      <p:sp>
        <p:nvSpPr>
          <p:cNvPr id="395268" name="Text Box 4"/>
          <p:cNvSpPr txBox="1">
            <a:spLocks noChangeArrowheads="1"/>
          </p:cNvSpPr>
          <p:nvPr/>
        </p:nvSpPr>
        <p:spPr bwMode="auto">
          <a:xfrm>
            <a:off x="304800" y="1843088"/>
            <a:ext cx="441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则水箱所用材料的面积为</a:t>
            </a:r>
          </a:p>
        </p:txBody>
      </p:sp>
      <p:sp>
        <p:nvSpPr>
          <p:cNvPr id="395269" name="Text Box 5"/>
          <p:cNvSpPr txBox="1">
            <a:spLocks noChangeArrowheads="1"/>
          </p:cNvSpPr>
          <p:nvPr/>
        </p:nvSpPr>
        <p:spPr bwMode="auto">
          <a:xfrm>
            <a:off x="457200" y="35814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令</a:t>
            </a:r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4724400" y="35814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得驻点</a:t>
            </a:r>
          </a:p>
        </p:txBody>
      </p:sp>
      <p:sp>
        <p:nvSpPr>
          <p:cNvPr id="9232" name="Text Box 7"/>
          <p:cNvSpPr txBox="1">
            <a:spLocks noChangeArrowheads="1"/>
          </p:cNvSpPr>
          <p:nvPr/>
        </p:nvSpPr>
        <p:spPr bwMode="auto">
          <a:xfrm>
            <a:off x="1219200" y="304800"/>
            <a:ext cx="495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/>
              <a:t>要用铁板做一个体积为</a:t>
            </a:r>
            <a:r>
              <a:rPr lang="en-US" altLang="zh-CN"/>
              <a:t>2</a:t>
            </a:r>
          </a:p>
        </p:txBody>
      </p:sp>
      <p:sp>
        <p:nvSpPr>
          <p:cNvPr id="395272" name="Text Box 8"/>
          <p:cNvSpPr txBox="1">
            <a:spLocks noChangeArrowheads="1"/>
          </p:cNvSpPr>
          <p:nvPr/>
        </p:nvSpPr>
        <p:spPr bwMode="auto">
          <a:xfrm>
            <a:off x="609600" y="4652963"/>
            <a:ext cx="731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根据实际问题可知最小值在定义域内应存在</a:t>
            </a:r>
            <a:r>
              <a:rPr lang="en-US" altLang="zh-CN"/>
              <a:t>,</a:t>
            </a:r>
          </a:p>
        </p:txBody>
      </p:sp>
      <p:sp>
        <p:nvSpPr>
          <p:cNvPr id="9234" name="Text Box 9"/>
          <p:cNvSpPr txBox="1">
            <a:spLocks noChangeArrowheads="1"/>
          </p:cNvSpPr>
          <p:nvPr/>
        </p:nvSpPr>
        <p:spPr bwMode="auto">
          <a:xfrm>
            <a:off x="5638800" y="304800"/>
            <a:ext cx="3200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/>
              <a:t>的有盖长方体水槽</a:t>
            </a:r>
            <a:r>
              <a:rPr lang="en-US" altLang="zh-CN"/>
              <a:t>,</a:t>
            </a:r>
          </a:p>
        </p:txBody>
      </p:sp>
      <p:sp>
        <p:nvSpPr>
          <p:cNvPr id="9235" name="Text Box 10"/>
          <p:cNvSpPr txBox="1">
            <a:spLocks noChangeArrowheads="1"/>
          </p:cNvSpPr>
          <p:nvPr/>
        </p:nvSpPr>
        <p:spPr bwMode="auto">
          <a:xfrm>
            <a:off x="228600" y="742950"/>
            <a:ext cx="876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/>
              <a:t>问当长、宽、高各取怎样的尺寸时</a:t>
            </a:r>
            <a:r>
              <a:rPr lang="en-US" altLang="zh-CN"/>
              <a:t>, </a:t>
            </a:r>
            <a:r>
              <a:rPr lang="zh-CN" altLang="en-US"/>
              <a:t>才能使用料最省</a:t>
            </a:r>
            <a:r>
              <a:rPr lang="en-US" altLang="zh-CN"/>
              <a:t>?</a:t>
            </a:r>
          </a:p>
        </p:txBody>
      </p:sp>
      <p:graphicFrame>
        <p:nvGraphicFramePr>
          <p:cNvPr id="415744" name="Object 0"/>
          <p:cNvGraphicFramePr>
            <a:graphicFrameLocks noChangeAspect="1"/>
          </p:cNvGraphicFramePr>
          <p:nvPr/>
        </p:nvGraphicFramePr>
        <p:xfrm>
          <a:off x="6715140" y="1071546"/>
          <a:ext cx="6191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Equation" r:id="rId3" imgW="8517600" imgH="13804920" progId="Equation.DSMT4">
                  <p:embed/>
                </p:oleObj>
              </mc:Choice>
              <mc:Fallback>
                <p:oleObj name="Equation" r:id="rId3" imgW="8517600" imgH="1380492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40" y="1071546"/>
                        <a:ext cx="619125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46" name="Object 2"/>
          <p:cNvGraphicFramePr>
            <a:graphicFrameLocks noChangeAspect="1"/>
          </p:cNvGraphicFramePr>
          <p:nvPr/>
        </p:nvGraphicFramePr>
        <p:xfrm>
          <a:off x="4953000" y="2362200"/>
          <a:ext cx="25908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5" imgW="36138960" imgH="13804920" progId="Equation.3">
                  <p:embed/>
                </p:oleObj>
              </mc:Choice>
              <mc:Fallback>
                <p:oleObj name="Equation" r:id="rId5" imgW="36138960" imgH="1380492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362200"/>
                        <a:ext cx="25908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82" name="AutoShape 18"/>
          <p:cNvSpPr>
            <a:spLocks/>
          </p:cNvSpPr>
          <p:nvPr/>
        </p:nvSpPr>
        <p:spPr bwMode="auto">
          <a:xfrm>
            <a:off x="1066800" y="33528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5747" name="Object 3"/>
          <p:cNvGraphicFramePr>
            <a:graphicFrameLocks noChangeAspect="1"/>
          </p:cNvGraphicFramePr>
          <p:nvPr/>
        </p:nvGraphicFramePr>
        <p:xfrm>
          <a:off x="1371600" y="3200400"/>
          <a:ext cx="284638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tion" r:id="rId7" imgW="38170080" imgH="8115480" progId="Equation.3">
                  <p:embed/>
                </p:oleObj>
              </mc:Choice>
              <mc:Fallback>
                <p:oleObj name="Equation" r:id="rId7" imgW="38170080" imgH="811548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00400"/>
                        <a:ext cx="2846388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48" name="Object 4"/>
          <p:cNvGraphicFramePr>
            <a:graphicFrameLocks noChangeAspect="1"/>
          </p:cNvGraphicFramePr>
          <p:nvPr/>
        </p:nvGraphicFramePr>
        <p:xfrm>
          <a:off x="1371600" y="4013200"/>
          <a:ext cx="2819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9" imgW="38170080" imgH="8521560" progId="Equation.3">
                  <p:embed/>
                </p:oleObj>
              </mc:Choice>
              <mc:Fallback>
                <p:oleObj name="Equation" r:id="rId9" imgW="38170080" imgH="852156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013200"/>
                        <a:ext cx="28194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85" name="Text Box 21"/>
          <p:cNvSpPr txBox="1">
            <a:spLocks noChangeArrowheads="1"/>
          </p:cNvSpPr>
          <p:nvPr/>
        </p:nvSpPr>
        <p:spPr bwMode="auto">
          <a:xfrm>
            <a:off x="7543800" y="46482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</a:t>
            </a:r>
            <a:r>
              <a:rPr lang="zh-CN" altLang="en-US"/>
              <a:t>故可</a:t>
            </a:r>
          </a:p>
        </p:txBody>
      </p:sp>
      <p:sp>
        <p:nvSpPr>
          <p:cNvPr id="395286" name="Text Box 22"/>
          <p:cNvSpPr txBox="1">
            <a:spLocks noChangeArrowheads="1"/>
          </p:cNvSpPr>
          <p:nvPr/>
        </p:nvSpPr>
        <p:spPr bwMode="auto">
          <a:xfrm>
            <a:off x="304800" y="51816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断定此唯一驻点就是最小值点</a:t>
            </a:r>
            <a:r>
              <a:rPr lang="en-US" altLang="zh-CN"/>
              <a:t>.</a:t>
            </a:r>
          </a:p>
        </p:txBody>
      </p:sp>
      <p:sp>
        <p:nvSpPr>
          <p:cNvPr id="395287" name="Text Box 23"/>
          <p:cNvSpPr txBox="1">
            <a:spLocks noChangeArrowheads="1"/>
          </p:cNvSpPr>
          <p:nvPr/>
        </p:nvSpPr>
        <p:spPr bwMode="auto">
          <a:xfrm>
            <a:off x="5181600" y="51816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即当长、宽均为</a:t>
            </a:r>
          </a:p>
        </p:txBody>
      </p:sp>
      <p:sp>
        <p:nvSpPr>
          <p:cNvPr id="395288" name="Text Box 24"/>
          <p:cNvSpPr txBox="1">
            <a:spLocks noChangeArrowheads="1"/>
          </p:cNvSpPr>
          <p:nvPr/>
        </p:nvSpPr>
        <p:spPr bwMode="auto">
          <a:xfrm>
            <a:off x="304800" y="57150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高为</a:t>
            </a:r>
          </a:p>
        </p:txBody>
      </p:sp>
      <p:sp>
        <p:nvSpPr>
          <p:cNvPr id="395289" name="Text Box 25"/>
          <p:cNvSpPr txBox="1">
            <a:spLocks noChangeArrowheads="1"/>
          </p:cNvSpPr>
          <p:nvPr/>
        </p:nvSpPr>
        <p:spPr bwMode="auto">
          <a:xfrm>
            <a:off x="2819400" y="57912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水箱所用材料最省</a:t>
            </a:r>
            <a:r>
              <a:rPr lang="en-US" altLang="zh-CN"/>
              <a:t>.</a:t>
            </a:r>
          </a:p>
        </p:txBody>
      </p:sp>
      <p:graphicFrame>
        <p:nvGraphicFramePr>
          <p:cNvPr id="9222" name="Object 5"/>
          <p:cNvGraphicFramePr>
            <a:graphicFrameLocks noChangeAspect="1"/>
          </p:cNvGraphicFramePr>
          <p:nvPr/>
        </p:nvGraphicFramePr>
        <p:xfrm>
          <a:off x="5240338" y="198438"/>
          <a:ext cx="2730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公式" r:id="rId11" imgW="3643200" imgH="6896160" progId="Equation.3">
                  <p:embed/>
                </p:oleObj>
              </mc:Choice>
              <mc:Fallback>
                <p:oleObj name="公式" r:id="rId11" imgW="3643200" imgH="689616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338" y="198438"/>
                        <a:ext cx="27305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0" name="Object 6"/>
          <p:cNvGraphicFramePr>
            <a:graphicFrameLocks noChangeAspect="1"/>
          </p:cNvGraphicFramePr>
          <p:nvPr/>
        </p:nvGraphicFramePr>
        <p:xfrm>
          <a:off x="5940425" y="3573463"/>
          <a:ext cx="1663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公式" r:id="rId13" imgW="21515760" imgH="7709040" progId="Equation.3">
                  <p:embed/>
                </p:oleObj>
              </mc:Choice>
              <mc:Fallback>
                <p:oleObj name="公式" r:id="rId13" imgW="21515760" imgH="770904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573463"/>
                        <a:ext cx="16637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1" name="Object 7"/>
          <p:cNvGraphicFramePr>
            <a:graphicFrameLocks noChangeAspect="1"/>
          </p:cNvGraphicFramePr>
          <p:nvPr/>
        </p:nvGraphicFramePr>
        <p:xfrm>
          <a:off x="7812088" y="5157788"/>
          <a:ext cx="6477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公式" r:id="rId15" imgW="7705080" imgH="6896160" progId="Equation.3">
                  <p:embed/>
                </p:oleObj>
              </mc:Choice>
              <mc:Fallback>
                <p:oleObj name="公式" r:id="rId15" imgW="7705080" imgH="689616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5157788"/>
                        <a:ext cx="647700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2" name="Object 8"/>
          <p:cNvGraphicFramePr>
            <a:graphicFrameLocks noChangeAspect="1"/>
          </p:cNvGraphicFramePr>
          <p:nvPr/>
        </p:nvGraphicFramePr>
        <p:xfrm>
          <a:off x="1116013" y="5734050"/>
          <a:ext cx="18002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公式" r:id="rId17" imgW="21922200" imgH="8928000" progId="Equation.3">
                  <p:embed/>
                </p:oleObj>
              </mc:Choice>
              <mc:Fallback>
                <p:oleObj name="公式" r:id="rId17" imgW="21922200" imgH="89280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734050"/>
                        <a:ext cx="1800225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2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38200" cy="3810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5.</a:t>
            </a:r>
            <a:endParaRPr lang="en-US" altLang="zh-CN" smtClean="0"/>
          </a:p>
        </p:txBody>
      </p:sp>
      <p:graphicFrame>
        <p:nvGraphicFramePr>
          <p:cNvPr id="415753" name="Object 13"/>
          <p:cNvGraphicFramePr>
            <a:graphicFrameLocks noChangeAspect="1"/>
          </p:cNvGraphicFramePr>
          <p:nvPr/>
        </p:nvGraphicFramePr>
        <p:xfrm>
          <a:off x="1285875" y="2357438"/>
          <a:ext cx="3643313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公式" r:id="rId19" imgW="1676400" imgH="431800" progId="Equation.3">
                  <p:embed/>
                </p:oleObj>
              </mc:Choice>
              <mc:Fallback>
                <p:oleObj name="公式" r:id="rId19" imgW="1676400" imgH="4318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357438"/>
                        <a:ext cx="3643313" cy="93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5143500" y="223838"/>
          <a:ext cx="5715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公式" r:id="rId21" imgW="228600" imgH="190500" progId="Equation.3">
                  <p:embed/>
                </p:oleObj>
              </mc:Choice>
              <mc:Fallback>
                <p:oleObj name="公式" r:id="rId21" imgW="228600" imgH="1905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223838"/>
                        <a:ext cx="5715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5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9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5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9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1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9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autoUpdateAnimBg="0"/>
      <p:bldP spid="395268" grpId="0" autoUpdateAnimBg="0"/>
      <p:bldP spid="395269" grpId="0" autoUpdateAnimBg="0"/>
      <p:bldP spid="395270" grpId="0" build="p" autoUpdateAnimBg="0"/>
      <p:bldP spid="395272" grpId="0" autoUpdateAnimBg="0"/>
      <p:bldP spid="395282" grpId="0" animBg="1"/>
      <p:bldP spid="395285" grpId="0" autoUpdateAnimBg="0"/>
      <p:bldP spid="395286" grpId="0" autoUpdateAnimBg="0"/>
      <p:bldP spid="395287" grpId="0" autoUpdateAnimBg="0"/>
      <p:bldP spid="395288" grpId="0" autoUpdateAnimBg="0"/>
      <p:bldP spid="39528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Rectangle 2"/>
          <p:cNvSpPr>
            <a:spLocks noChangeArrowheads="1"/>
          </p:cNvSpPr>
          <p:nvPr/>
        </p:nvSpPr>
        <p:spPr bwMode="auto">
          <a:xfrm>
            <a:off x="1219200" y="381000"/>
            <a:ext cx="502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zh-CN"/>
          </a:p>
        </p:txBody>
      </p:sp>
      <p:sp>
        <p:nvSpPr>
          <p:cNvPr id="396291" name="Text Box 3"/>
          <p:cNvSpPr txBox="1">
            <a:spLocks noChangeArrowheads="1"/>
          </p:cNvSpPr>
          <p:nvPr/>
        </p:nvSpPr>
        <p:spPr bwMode="auto">
          <a:xfrm>
            <a:off x="1143000" y="381000"/>
            <a:ext cx="769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有一宽为 </a:t>
            </a:r>
            <a:r>
              <a:rPr lang="en-US" altLang="zh-CN"/>
              <a:t>24cm </a:t>
            </a:r>
            <a:r>
              <a:rPr lang="zh-CN" altLang="en-US"/>
              <a:t>的长方形铁板 </a:t>
            </a:r>
            <a:r>
              <a:rPr lang="en-US" altLang="zh-CN"/>
              <a:t>,  </a:t>
            </a:r>
            <a:r>
              <a:rPr lang="zh-CN" altLang="en-US"/>
              <a:t>把它折起来做成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647700" y="1995488"/>
            <a:ext cx="4686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/>
              <a:t> </a:t>
            </a:r>
            <a:r>
              <a:rPr lang="zh-CN" altLang="en-US"/>
              <a:t>设折起来的边长为 </a:t>
            </a:r>
            <a:r>
              <a:rPr lang="en-US" altLang="zh-CN" i="1">
                <a:solidFill>
                  <a:schemeClr val="tx2"/>
                </a:solidFill>
              </a:rPr>
              <a:t>x</a:t>
            </a:r>
            <a:r>
              <a:rPr lang="en-US" altLang="zh-CN">
                <a:solidFill>
                  <a:schemeClr val="tx2"/>
                </a:solidFill>
              </a:rPr>
              <a:t> cm</a:t>
            </a:r>
            <a:r>
              <a:rPr lang="en-US" altLang="zh-CN"/>
              <a:t>,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6705600" y="19812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则断面面积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571472" y="4857760"/>
            <a:ext cx="2286000" cy="1662113"/>
            <a:chOff x="657" y="2976"/>
            <a:chExt cx="1440" cy="1047"/>
          </a:xfrm>
        </p:grpSpPr>
        <p:sp>
          <p:nvSpPr>
            <p:cNvPr id="10280" name="Line 7"/>
            <p:cNvSpPr>
              <a:spLocks noChangeShapeType="1"/>
            </p:cNvSpPr>
            <p:nvPr/>
          </p:nvSpPr>
          <p:spPr bwMode="auto">
            <a:xfrm>
              <a:off x="1137" y="2976"/>
              <a:ext cx="96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1" name="Line 8"/>
            <p:cNvSpPr>
              <a:spLocks noChangeShapeType="1"/>
            </p:cNvSpPr>
            <p:nvPr/>
          </p:nvSpPr>
          <p:spPr bwMode="auto">
            <a:xfrm>
              <a:off x="657" y="3648"/>
              <a:ext cx="96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2" name="Line 9"/>
            <p:cNvSpPr>
              <a:spLocks noChangeShapeType="1"/>
            </p:cNvSpPr>
            <p:nvPr/>
          </p:nvSpPr>
          <p:spPr bwMode="auto">
            <a:xfrm flipH="1">
              <a:off x="657" y="2976"/>
              <a:ext cx="480" cy="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3" name="Line 10"/>
            <p:cNvSpPr>
              <a:spLocks noChangeShapeType="1"/>
            </p:cNvSpPr>
            <p:nvPr/>
          </p:nvSpPr>
          <p:spPr bwMode="auto">
            <a:xfrm flipH="1">
              <a:off x="1617" y="2976"/>
              <a:ext cx="480" cy="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4" name="Line 11"/>
            <p:cNvSpPr>
              <a:spLocks noChangeShapeType="1"/>
            </p:cNvSpPr>
            <p:nvPr/>
          </p:nvSpPr>
          <p:spPr bwMode="auto">
            <a:xfrm flipH="1">
              <a:off x="897" y="2976"/>
              <a:ext cx="480" cy="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5" name="Line 12"/>
            <p:cNvSpPr>
              <a:spLocks noChangeShapeType="1"/>
            </p:cNvSpPr>
            <p:nvPr/>
          </p:nvSpPr>
          <p:spPr bwMode="auto">
            <a:xfrm flipH="1">
              <a:off x="1377" y="2976"/>
              <a:ext cx="480" cy="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286" name="AutoShape 14"/>
            <p:cNvCxnSpPr>
              <a:cxnSpLocks noChangeShapeType="1"/>
            </p:cNvCxnSpPr>
            <p:nvPr/>
          </p:nvCxnSpPr>
          <p:spPr bwMode="auto">
            <a:xfrm>
              <a:off x="657" y="3744"/>
              <a:ext cx="9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10287" name="Text Box 15"/>
            <p:cNvSpPr txBox="1">
              <a:spLocks noChangeArrowheads="1"/>
            </p:cNvSpPr>
            <p:nvPr/>
          </p:nvSpPr>
          <p:spPr bwMode="auto">
            <a:xfrm>
              <a:off x="945" y="3696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24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723997" y="5434023"/>
            <a:ext cx="609600" cy="519112"/>
            <a:chOff x="3061" y="3385"/>
            <a:chExt cx="384" cy="327"/>
          </a:xfrm>
        </p:grpSpPr>
        <p:sp>
          <p:nvSpPr>
            <p:cNvPr id="10278" name="Text Box 13"/>
            <p:cNvSpPr txBox="1">
              <a:spLocks noChangeArrowheads="1"/>
            </p:cNvSpPr>
            <p:nvPr/>
          </p:nvSpPr>
          <p:spPr bwMode="auto">
            <a:xfrm>
              <a:off x="3061" y="3385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tx2"/>
                  </a:solidFill>
                  <a:ea typeface="宋体" pitchFamily="2" charset="-122"/>
                </a:rPr>
                <a:t>x</a:t>
              </a:r>
            </a:p>
          </p:txBody>
        </p:sp>
        <p:sp>
          <p:nvSpPr>
            <p:cNvPr id="10279" name="Line 16"/>
            <p:cNvSpPr>
              <a:spLocks noChangeShapeType="1"/>
            </p:cNvSpPr>
            <p:nvPr/>
          </p:nvSpPr>
          <p:spPr bwMode="auto">
            <a:xfrm>
              <a:off x="3061" y="3702"/>
              <a:ext cx="24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6305" name="Text Box 17"/>
          <p:cNvSpPr txBox="1">
            <a:spLocks noChangeArrowheads="1"/>
          </p:cNvSpPr>
          <p:nvPr/>
        </p:nvSpPr>
        <p:spPr bwMode="auto">
          <a:xfrm>
            <a:off x="304800" y="965200"/>
            <a:ext cx="464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一个断面为等腰梯形的水槽</a:t>
            </a:r>
            <a:r>
              <a:rPr lang="en-US" altLang="zh-CN"/>
              <a:t>,</a:t>
            </a:r>
          </a:p>
        </p:txBody>
      </p:sp>
      <p:sp>
        <p:nvSpPr>
          <p:cNvPr id="396306" name="Text Box 18"/>
          <p:cNvSpPr txBox="1">
            <a:spLocks noChangeArrowheads="1"/>
          </p:cNvSpPr>
          <p:nvPr/>
        </p:nvSpPr>
        <p:spPr bwMode="auto">
          <a:xfrm>
            <a:off x="5105400" y="1995488"/>
            <a:ext cx="190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倾角为</a:t>
            </a:r>
            <a:r>
              <a:rPr lang="zh-CN" altLang="en-US" i="1">
                <a:solidFill>
                  <a:schemeClr val="tx2"/>
                </a:solidFill>
                <a:sym typeface="Symbol" pitchFamily="18" charset="2"/>
              </a:rPr>
              <a:t></a:t>
            </a:r>
            <a:r>
              <a:rPr lang="zh-CN" altLang="en-US" i="1">
                <a:sym typeface="Symbol" pitchFamily="18" charset="2"/>
              </a:rPr>
              <a:t> </a:t>
            </a:r>
            <a:r>
              <a:rPr lang="en-US" altLang="zh-CN">
                <a:sym typeface="Symbol" pitchFamily="18" charset="2"/>
              </a:rPr>
              <a:t>,</a:t>
            </a:r>
            <a:endParaRPr lang="en-US" altLang="zh-CN"/>
          </a:p>
        </p:txBody>
      </p:sp>
      <p:sp>
        <p:nvSpPr>
          <p:cNvPr id="396307" name="Arc 19"/>
          <p:cNvSpPr>
            <a:spLocks/>
          </p:cNvSpPr>
          <p:nvPr/>
        </p:nvSpPr>
        <p:spPr bwMode="auto">
          <a:xfrm>
            <a:off x="6294438" y="5543550"/>
            <a:ext cx="185737" cy="146050"/>
          </a:xfrm>
          <a:custGeom>
            <a:avLst/>
            <a:gdLst>
              <a:gd name="T0" fmla="*/ 0 w 21049"/>
              <a:gd name="T1" fmla="*/ 912861 h 16502"/>
              <a:gd name="T2" fmla="*/ 553761 w 21049"/>
              <a:gd name="T3" fmla="*/ 0 h 16502"/>
              <a:gd name="T4" fmla="*/ 1638949 w 21049"/>
              <a:gd name="T5" fmla="*/ 1292607 h 16502"/>
              <a:gd name="T6" fmla="*/ 0 60000 65536"/>
              <a:gd name="T7" fmla="*/ 0 60000 65536"/>
              <a:gd name="T8" fmla="*/ 0 60000 65536"/>
              <a:gd name="T9" fmla="*/ 0 w 21049"/>
              <a:gd name="T10" fmla="*/ 0 h 16502"/>
              <a:gd name="T11" fmla="*/ 21049 w 21049"/>
              <a:gd name="T12" fmla="*/ 16502 h 165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49" h="16502" fill="none" extrusionOk="0">
                <a:moveTo>
                  <a:pt x="0" y="11654"/>
                </a:moveTo>
                <a:cubicBezTo>
                  <a:pt x="1048" y="7102"/>
                  <a:pt x="3543" y="3013"/>
                  <a:pt x="7111" y="-1"/>
                </a:cubicBezTo>
              </a:path>
              <a:path w="21049" h="16502" stroke="0" extrusionOk="0">
                <a:moveTo>
                  <a:pt x="0" y="11654"/>
                </a:moveTo>
                <a:cubicBezTo>
                  <a:pt x="1048" y="7102"/>
                  <a:pt x="3543" y="3013"/>
                  <a:pt x="7111" y="-1"/>
                </a:cubicBezTo>
                <a:lnTo>
                  <a:pt x="21049" y="16502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6309" name="Object 21"/>
          <p:cNvGraphicFramePr>
            <a:graphicFrameLocks noChangeAspect="1"/>
          </p:cNvGraphicFramePr>
          <p:nvPr/>
        </p:nvGraphicFramePr>
        <p:xfrm>
          <a:off x="2071670" y="2714620"/>
          <a:ext cx="3911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公式" r:id="rId3" imgW="56449080" imgH="5676840" progId="Equation.3">
                  <p:embed/>
                </p:oleObj>
              </mc:Choice>
              <mc:Fallback>
                <p:oleObj name="公式" r:id="rId3" imgW="56449080" imgH="56768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2714620"/>
                        <a:ext cx="3911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11" name="Object 23"/>
          <p:cNvGraphicFramePr>
            <a:graphicFrameLocks noChangeAspect="1"/>
          </p:cNvGraphicFramePr>
          <p:nvPr/>
        </p:nvGraphicFramePr>
        <p:xfrm>
          <a:off x="1571604" y="2500306"/>
          <a:ext cx="406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5" imgW="12985560" imgH="27216000" progId="Equation.3">
                  <p:embed/>
                </p:oleObj>
              </mc:Choice>
              <mc:Fallback>
                <p:oleObj name="Equation" r:id="rId5" imgW="12985560" imgH="272160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2500306"/>
                        <a:ext cx="406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12" name="Object 24"/>
          <p:cNvGraphicFramePr>
            <a:graphicFrameLocks noChangeAspect="1"/>
          </p:cNvGraphicFramePr>
          <p:nvPr/>
        </p:nvGraphicFramePr>
        <p:xfrm>
          <a:off x="6072198" y="2714620"/>
          <a:ext cx="144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7" imgW="19485000" imgH="6489720" progId="Equation.3">
                  <p:embed/>
                </p:oleObj>
              </mc:Choice>
              <mc:Fallback>
                <p:oleObj name="Equation" r:id="rId7" imgW="19485000" imgH="648972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2714620"/>
                        <a:ext cx="1447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13" name="Object 25"/>
          <p:cNvGraphicFramePr>
            <a:graphicFrameLocks noChangeAspect="1"/>
          </p:cNvGraphicFramePr>
          <p:nvPr/>
        </p:nvGraphicFramePr>
        <p:xfrm>
          <a:off x="1265254" y="3384553"/>
          <a:ext cx="57356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Equation" r:id="rId9" imgW="78789960" imgH="6489720" progId="Equation.3">
                  <p:embed/>
                </p:oleObj>
              </mc:Choice>
              <mc:Fallback>
                <p:oleObj name="Equation" r:id="rId9" imgW="78789960" imgH="648972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54" y="3384553"/>
                        <a:ext cx="573563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478588" y="5759450"/>
            <a:ext cx="1116012" cy="398463"/>
            <a:chOff x="4114" y="3792"/>
            <a:chExt cx="782" cy="279"/>
          </a:xfrm>
        </p:grpSpPr>
        <p:sp>
          <p:nvSpPr>
            <p:cNvPr id="10277" name="Line 27"/>
            <p:cNvSpPr>
              <a:spLocks noChangeShapeType="1"/>
            </p:cNvSpPr>
            <p:nvPr/>
          </p:nvSpPr>
          <p:spPr bwMode="auto">
            <a:xfrm>
              <a:off x="4118" y="3792"/>
              <a:ext cx="740" cy="1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49" name="Object 28"/>
            <p:cNvGraphicFramePr>
              <a:graphicFrameLocks noChangeAspect="1"/>
            </p:cNvGraphicFramePr>
            <p:nvPr/>
          </p:nvGraphicFramePr>
          <p:xfrm>
            <a:off x="4114" y="3792"/>
            <a:ext cx="78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4" name="公式" r:id="rId11" imgW="15829200" imgH="5676840" progId="Equation.3">
                    <p:embed/>
                  </p:oleObj>
                </mc:Choice>
                <mc:Fallback>
                  <p:oleObj name="公式" r:id="rId11" imgW="15829200" imgH="567684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" y="3792"/>
                          <a:ext cx="782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6317" name="Object 29"/>
          <p:cNvGraphicFramePr>
            <a:graphicFrameLocks noChangeAspect="1"/>
          </p:cNvGraphicFramePr>
          <p:nvPr/>
        </p:nvGraphicFramePr>
        <p:xfrm>
          <a:off x="5981700" y="53848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13" imgW="8517600" imgH="7709040" progId="Equation.3">
                  <p:embed/>
                </p:oleObj>
              </mc:Choice>
              <mc:Fallback>
                <p:oleObj name="Equation" r:id="rId13" imgW="8517600" imgH="770904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5384800"/>
                        <a:ext cx="2667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18" name="Object 30"/>
          <p:cNvGraphicFramePr>
            <a:graphicFrameLocks noChangeAspect="1"/>
          </p:cNvGraphicFramePr>
          <p:nvPr/>
        </p:nvGraphicFramePr>
        <p:xfrm>
          <a:off x="6361113" y="5307013"/>
          <a:ext cx="28416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公式" r:id="rId15" imgW="4049280" imgH="4457880" progId="Equation.3">
                  <p:embed/>
                </p:oleObj>
              </mc:Choice>
              <mc:Fallback>
                <p:oleObj name="公式" r:id="rId15" imgW="4049280" imgH="445788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113" y="5307013"/>
                        <a:ext cx="284162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6003925" y="3860800"/>
            <a:ext cx="2551113" cy="1803400"/>
            <a:chOff x="3782" y="2448"/>
            <a:chExt cx="1607" cy="1136"/>
          </a:xfrm>
        </p:grpSpPr>
        <p:sp>
          <p:nvSpPr>
            <p:cNvPr id="10266" name="Line 32"/>
            <p:cNvSpPr>
              <a:spLocks noChangeShapeType="1"/>
            </p:cNvSpPr>
            <p:nvPr/>
          </p:nvSpPr>
          <p:spPr bwMode="auto">
            <a:xfrm flipH="1" flipV="1">
              <a:off x="3964" y="3463"/>
              <a:ext cx="121" cy="1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7" name="Line 33"/>
            <p:cNvSpPr>
              <a:spLocks noChangeShapeType="1"/>
            </p:cNvSpPr>
            <p:nvPr/>
          </p:nvSpPr>
          <p:spPr bwMode="auto">
            <a:xfrm flipV="1">
              <a:off x="5355" y="2457"/>
              <a:ext cx="34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Line 34"/>
            <p:cNvSpPr>
              <a:spLocks noChangeShapeType="1"/>
            </p:cNvSpPr>
            <p:nvPr/>
          </p:nvSpPr>
          <p:spPr bwMode="auto">
            <a:xfrm flipH="1">
              <a:off x="4085" y="2617"/>
              <a:ext cx="605" cy="9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9" name="Line 35"/>
            <p:cNvSpPr>
              <a:spLocks noChangeShapeType="1"/>
            </p:cNvSpPr>
            <p:nvPr/>
          </p:nvSpPr>
          <p:spPr bwMode="auto">
            <a:xfrm flipH="1">
              <a:off x="4750" y="2617"/>
              <a:ext cx="605" cy="9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0" name="Line 36"/>
            <p:cNvSpPr>
              <a:spLocks noChangeShapeType="1"/>
            </p:cNvSpPr>
            <p:nvPr/>
          </p:nvSpPr>
          <p:spPr bwMode="auto">
            <a:xfrm>
              <a:off x="4690" y="2617"/>
              <a:ext cx="6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1" name="Line 37"/>
            <p:cNvSpPr>
              <a:spLocks noChangeShapeType="1"/>
            </p:cNvSpPr>
            <p:nvPr/>
          </p:nvSpPr>
          <p:spPr bwMode="auto">
            <a:xfrm>
              <a:off x="4085" y="3584"/>
              <a:ext cx="6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2" name="Line 38"/>
            <p:cNvSpPr>
              <a:spLocks noChangeShapeType="1"/>
            </p:cNvSpPr>
            <p:nvPr/>
          </p:nvSpPr>
          <p:spPr bwMode="auto">
            <a:xfrm flipH="1" flipV="1">
              <a:off x="4569" y="2496"/>
              <a:ext cx="121" cy="1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3" name="Line 39"/>
            <p:cNvSpPr>
              <a:spLocks noChangeShapeType="1"/>
            </p:cNvSpPr>
            <p:nvPr/>
          </p:nvSpPr>
          <p:spPr bwMode="auto">
            <a:xfrm flipH="1">
              <a:off x="3964" y="2496"/>
              <a:ext cx="605" cy="9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4" name="Line 40"/>
            <p:cNvSpPr>
              <a:spLocks noChangeShapeType="1"/>
            </p:cNvSpPr>
            <p:nvPr/>
          </p:nvSpPr>
          <p:spPr bwMode="auto">
            <a:xfrm flipV="1">
              <a:off x="4750" y="3423"/>
              <a:ext cx="34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5" name="Line 41"/>
            <p:cNvSpPr>
              <a:spLocks noChangeShapeType="1"/>
            </p:cNvSpPr>
            <p:nvPr/>
          </p:nvSpPr>
          <p:spPr bwMode="auto">
            <a:xfrm flipH="1">
              <a:off x="4771" y="2448"/>
              <a:ext cx="605" cy="9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6" name="Line 42"/>
            <p:cNvSpPr>
              <a:spLocks noChangeShapeType="1"/>
            </p:cNvSpPr>
            <p:nvPr/>
          </p:nvSpPr>
          <p:spPr bwMode="auto">
            <a:xfrm flipH="1">
              <a:off x="3782" y="3584"/>
              <a:ext cx="3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6331" name="Text Box 43"/>
          <p:cNvSpPr txBox="1">
            <a:spLocks noChangeArrowheads="1"/>
          </p:cNvSpPr>
          <p:nvPr/>
        </p:nvSpPr>
        <p:spPr bwMode="auto">
          <a:xfrm>
            <a:off x="304800" y="1512888"/>
            <a:ext cx="426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积最大</a:t>
            </a:r>
            <a:r>
              <a:rPr lang="en-US" altLang="zh-CN"/>
              <a:t>.     </a:t>
            </a:r>
            <a:endParaRPr lang="en-US" altLang="zh-CN">
              <a:latin typeface="楷体_GB2312" pitchFamily="49" charset="-122"/>
            </a:endParaRPr>
          </a:p>
        </p:txBody>
      </p:sp>
      <p:graphicFrame>
        <p:nvGraphicFramePr>
          <p:cNvPr id="396332" name="Object 44"/>
          <p:cNvGraphicFramePr>
            <a:graphicFrameLocks noChangeAspect="1"/>
          </p:cNvGraphicFramePr>
          <p:nvPr/>
        </p:nvGraphicFramePr>
        <p:xfrm>
          <a:off x="1857356" y="4071942"/>
          <a:ext cx="40068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17" imgW="56449080" imgH="7302600" progId="Equation.3">
                  <p:embed/>
                </p:oleObj>
              </mc:Choice>
              <mc:Fallback>
                <p:oleObj name="Equation" r:id="rId17" imgW="56449080" imgH="73026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4071942"/>
                        <a:ext cx="400685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333" name="Text Box 45"/>
          <p:cNvSpPr txBox="1">
            <a:spLocks noChangeArrowheads="1"/>
          </p:cNvSpPr>
          <p:nvPr/>
        </p:nvSpPr>
        <p:spPr bwMode="auto">
          <a:xfrm>
            <a:off x="365125" y="2635250"/>
            <a:ext cx="1492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/>
              <a:t>为 </a:t>
            </a:r>
            <a:r>
              <a:rPr lang="en-US" altLang="zh-CN" i="1"/>
              <a:t>A  </a:t>
            </a:r>
            <a:r>
              <a:rPr lang="en-US" altLang="zh-CN"/>
              <a:t>=</a:t>
            </a:r>
            <a:endParaRPr lang="zh-CN" altLang="en-US"/>
          </a:p>
        </p:txBody>
      </p:sp>
      <p:sp>
        <p:nvSpPr>
          <p:cNvPr id="396334" name="Line 46"/>
          <p:cNvSpPr>
            <a:spLocks noChangeShapeType="1"/>
          </p:cNvSpPr>
          <p:nvPr/>
        </p:nvSpPr>
        <p:spPr bwMode="auto">
          <a:xfrm>
            <a:off x="6297613" y="5480050"/>
            <a:ext cx="193675" cy="1905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35" name="Text Box 47"/>
          <p:cNvSpPr txBox="1">
            <a:spLocks noChangeArrowheads="1"/>
          </p:cNvSpPr>
          <p:nvPr/>
        </p:nvSpPr>
        <p:spPr bwMode="auto">
          <a:xfrm>
            <a:off x="4800600" y="96520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问怎样折法才能使断面面</a:t>
            </a:r>
          </a:p>
        </p:txBody>
      </p:sp>
      <p:sp>
        <p:nvSpPr>
          <p:cNvPr id="10265" name="Rectangle 49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8382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6.</a:t>
            </a:r>
            <a:endParaRPr lang="en-US" altLang="zh-CN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6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6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6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6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6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9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9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9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 autoUpdateAnimBg="0"/>
      <p:bldP spid="396292" grpId="0" build="p" autoUpdateAnimBg="0"/>
      <p:bldP spid="396293" grpId="0" autoUpdateAnimBg="0"/>
      <p:bldP spid="396305" grpId="0" build="p" autoUpdateAnimBg="0" advAuto="0"/>
      <p:bldP spid="396306" grpId="0" build="p" autoUpdateAnimBg="0"/>
      <p:bldP spid="396307" grpId="0" animBg="1"/>
      <p:bldP spid="396331" grpId="0" build="p" autoUpdateAnimBg="0" advAuto="0"/>
      <p:bldP spid="396333" grpId="0" build="p" autoUpdateAnimBg="0" advAuto="0"/>
      <p:bldP spid="396334" grpId="0" animBg="1"/>
      <p:bldP spid="39633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1" name="Rectangle 2"/>
          <p:cNvSpPr>
            <a:spLocks noChangeArrowheads="1"/>
          </p:cNvSpPr>
          <p:nvPr/>
        </p:nvSpPr>
        <p:spPr bwMode="auto">
          <a:xfrm>
            <a:off x="1066800" y="201613"/>
            <a:ext cx="7086600" cy="1219200"/>
          </a:xfrm>
          <a:prstGeom prst="rect">
            <a:avLst/>
          </a:prstGeom>
          <a:solidFill>
            <a:srgbClr val="14005A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6768" name="Object 1024"/>
          <p:cNvGraphicFramePr>
            <a:graphicFrameLocks noChangeAspect="1"/>
          </p:cNvGraphicFramePr>
          <p:nvPr/>
        </p:nvGraphicFramePr>
        <p:xfrm>
          <a:off x="2133600" y="2362200"/>
          <a:ext cx="1447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6" name="Equation" r:id="rId3" imgW="20297160" imgH="5676840" progId="Equation.3">
                  <p:embed/>
                </p:oleObj>
              </mc:Choice>
              <mc:Fallback>
                <p:oleObj name="Equation" r:id="rId3" imgW="20297160" imgH="567684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14478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69" name="Object 1025"/>
          <p:cNvGraphicFramePr>
            <a:graphicFrameLocks noChangeAspect="1"/>
          </p:cNvGraphicFramePr>
          <p:nvPr/>
        </p:nvGraphicFramePr>
        <p:xfrm>
          <a:off x="3552825" y="2325688"/>
          <a:ext cx="17049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7" name="Equation" r:id="rId5" imgW="24359400" imgH="6489720" progId="Equation.3">
                  <p:embed/>
                </p:oleObj>
              </mc:Choice>
              <mc:Fallback>
                <p:oleObj name="Equation" r:id="rId5" imgW="24359400" imgH="648972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2325688"/>
                        <a:ext cx="170497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0" name="Object 1026"/>
          <p:cNvGraphicFramePr>
            <a:graphicFrameLocks noChangeAspect="1"/>
          </p:cNvGraphicFramePr>
          <p:nvPr/>
        </p:nvGraphicFramePr>
        <p:xfrm>
          <a:off x="5181600" y="2304371"/>
          <a:ext cx="3733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8" name="Equation" r:id="rId7" imgW="51574680" imgH="7302600" progId="Equation.3">
                  <p:embed/>
                </p:oleObj>
              </mc:Choice>
              <mc:Fallback>
                <p:oleObj name="Equation" r:id="rId7" imgW="51574680" imgH="73026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304371"/>
                        <a:ext cx="37338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18" name="Text Box 6"/>
          <p:cNvSpPr txBox="1">
            <a:spLocks noChangeArrowheads="1"/>
          </p:cNvSpPr>
          <p:nvPr/>
        </p:nvSpPr>
        <p:spPr bwMode="auto">
          <a:xfrm>
            <a:off x="304800" y="1878013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令</a:t>
            </a:r>
          </a:p>
        </p:txBody>
      </p:sp>
      <p:graphicFrame>
        <p:nvGraphicFramePr>
          <p:cNvPr id="416771" name="Object 1027"/>
          <p:cNvGraphicFramePr>
            <a:graphicFrameLocks noChangeAspect="1"/>
          </p:cNvGraphicFramePr>
          <p:nvPr/>
        </p:nvGraphicFramePr>
        <p:xfrm>
          <a:off x="1295400" y="1752600"/>
          <a:ext cx="8382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9" name="Equation" r:id="rId9" imgW="11766960" imgH="7302600" progId="Equation.3">
                  <p:embed/>
                </p:oleObj>
              </mc:Choice>
              <mc:Fallback>
                <p:oleObj name="Equation" r:id="rId9" imgW="11766960" imgH="73026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52600"/>
                        <a:ext cx="8382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2" name="Object 1028"/>
          <p:cNvGraphicFramePr>
            <a:graphicFrameLocks noChangeAspect="1"/>
          </p:cNvGraphicFramePr>
          <p:nvPr/>
        </p:nvGraphicFramePr>
        <p:xfrm>
          <a:off x="2133600" y="1814286"/>
          <a:ext cx="1219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0" name="Equation" r:id="rId11" imgW="16641360" imgH="5676840" progId="Equation.3">
                  <p:embed/>
                </p:oleObj>
              </mc:Choice>
              <mc:Fallback>
                <p:oleObj name="Equation" r:id="rId11" imgW="16641360" imgH="567684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814286"/>
                        <a:ext cx="121920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3" name="Object 1029"/>
          <p:cNvGraphicFramePr>
            <a:graphicFrameLocks noChangeAspect="1"/>
          </p:cNvGraphicFramePr>
          <p:nvPr/>
        </p:nvGraphicFramePr>
        <p:xfrm>
          <a:off x="3352800" y="1799772"/>
          <a:ext cx="16144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" name="Equation" r:id="rId13" imgW="21109680" imgH="5676840" progId="Equation.3">
                  <p:embed/>
                </p:oleObj>
              </mc:Choice>
              <mc:Fallback>
                <p:oleObj name="Equation" r:id="rId13" imgW="21109680" imgH="567684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799772"/>
                        <a:ext cx="161448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4" name="Object 1030"/>
          <p:cNvGraphicFramePr>
            <a:graphicFrameLocks noChangeAspect="1"/>
          </p:cNvGraphicFramePr>
          <p:nvPr/>
        </p:nvGraphicFramePr>
        <p:xfrm>
          <a:off x="5029200" y="1799772"/>
          <a:ext cx="29718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" name="Equation" r:id="rId15" imgW="39794760" imgH="5676840" progId="Equation.3">
                  <p:embed/>
                </p:oleObj>
              </mc:Choice>
              <mc:Fallback>
                <p:oleObj name="Equation" r:id="rId15" imgW="39794760" imgH="567684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799772"/>
                        <a:ext cx="2971800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5" name="Object 1031"/>
          <p:cNvGraphicFramePr>
            <a:graphicFrameLocks noChangeAspect="1"/>
          </p:cNvGraphicFramePr>
          <p:nvPr/>
        </p:nvGraphicFramePr>
        <p:xfrm>
          <a:off x="1295400" y="2286000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3" name="Equation" r:id="rId17" imgW="11766960" imgH="7302600" progId="Equation.3">
                  <p:embed/>
                </p:oleObj>
              </mc:Choice>
              <mc:Fallback>
                <p:oleObj name="Equation" r:id="rId17" imgW="11766960" imgH="73026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8382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4" name="Line 12"/>
          <p:cNvSpPr>
            <a:spLocks noChangeShapeType="1"/>
          </p:cNvSpPr>
          <p:nvPr/>
        </p:nvSpPr>
        <p:spPr bwMode="auto">
          <a:xfrm>
            <a:off x="2438400" y="279241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25" name="Text Box 13"/>
          <p:cNvSpPr txBox="1">
            <a:spLocks noChangeArrowheads="1"/>
          </p:cNvSpPr>
          <p:nvPr/>
        </p:nvSpPr>
        <p:spPr bwMode="auto">
          <a:xfrm>
            <a:off x="330200" y="4478338"/>
            <a:ext cx="119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解得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sp>
        <p:nvSpPr>
          <p:cNvPr id="397326" name="Text Box 14"/>
          <p:cNvSpPr txBox="1">
            <a:spLocks noChangeArrowheads="1"/>
          </p:cNvSpPr>
          <p:nvPr/>
        </p:nvSpPr>
        <p:spPr bwMode="auto">
          <a:xfrm>
            <a:off x="381000" y="5334000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由题意知</a:t>
            </a:r>
            <a:r>
              <a:rPr lang="en-US" altLang="zh-CN"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最大值在定义域</a:t>
            </a:r>
            <a:r>
              <a:rPr lang="zh-CN" altLang="en-US"/>
              <a:t> </a:t>
            </a:r>
            <a:r>
              <a:rPr lang="en-US" altLang="zh-CN" i="1"/>
              <a:t>D </a:t>
            </a:r>
            <a:r>
              <a:rPr lang="zh-CN" altLang="en-US">
                <a:latin typeface="楷体_GB2312" pitchFamily="49" charset="-122"/>
              </a:rPr>
              <a:t>内达到</a:t>
            </a:r>
            <a:r>
              <a:rPr lang="en-US" altLang="zh-CN">
                <a:latin typeface="楷体_GB2312" pitchFamily="49" charset="-122"/>
              </a:rPr>
              <a:t>,</a:t>
            </a:r>
          </a:p>
        </p:txBody>
      </p:sp>
      <p:graphicFrame>
        <p:nvGraphicFramePr>
          <p:cNvPr id="416776" name="Object 1032"/>
          <p:cNvGraphicFramePr>
            <a:graphicFrameLocks noChangeAspect="1"/>
          </p:cNvGraphicFramePr>
          <p:nvPr/>
        </p:nvGraphicFramePr>
        <p:xfrm>
          <a:off x="2743200" y="2819400"/>
          <a:ext cx="15240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4" name="Equation" r:id="rId19" imgW="21515760" imgH="6489720" progId="Equation.3">
                  <p:embed/>
                </p:oleObj>
              </mc:Choice>
              <mc:Fallback>
                <p:oleObj name="Equation" r:id="rId19" imgW="21515760" imgH="648972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19400"/>
                        <a:ext cx="15240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7" name="Object 1033"/>
          <p:cNvGraphicFramePr>
            <a:graphicFrameLocks noChangeAspect="1"/>
          </p:cNvGraphicFramePr>
          <p:nvPr/>
        </p:nvGraphicFramePr>
        <p:xfrm>
          <a:off x="4343400" y="2819400"/>
          <a:ext cx="8699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5" name="Equation" r:id="rId21" imgW="12173400" imgH="5676840" progId="Equation.3">
                  <p:embed/>
                </p:oleObj>
              </mc:Choice>
              <mc:Fallback>
                <p:oleObj name="Equation" r:id="rId21" imgW="12173400" imgH="567684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819400"/>
                        <a:ext cx="8699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034"/>
          <p:cNvGraphicFramePr>
            <a:graphicFrameLocks noChangeAspect="1"/>
          </p:cNvGraphicFramePr>
          <p:nvPr/>
        </p:nvGraphicFramePr>
        <p:xfrm>
          <a:off x="1524000" y="304800"/>
          <a:ext cx="59610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" name="Equation" r:id="rId23" imgW="83664360" imgH="6489720" progId="Equation.3">
                  <p:embed/>
                </p:oleObj>
              </mc:Choice>
              <mc:Fallback>
                <p:oleObj name="Equation" r:id="rId23" imgW="83664360" imgH="648972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4800"/>
                        <a:ext cx="5961063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035"/>
          <p:cNvGraphicFramePr>
            <a:graphicFrameLocks noChangeAspect="1"/>
          </p:cNvGraphicFramePr>
          <p:nvPr/>
        </p:nvGraphicFramePr>
        <p:xfrm>
          <a:off x="2438400" y="838200"/>
          <a:ext cx="41386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" name="Equation" r:id="rId25" imgW="56449080" imgH="7302600" progId="Equation.3">
                  <p:embed/>
                </p:oleObj>
              </mc:Choice>
              <mc:Fallback>
                <p:oleObj name="Equation" r:id="rId25" imgW="56449080" imgH="73026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838200"/>
                        <a:ext cx="4138613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31" name="AutoShape 19"/>
          <p:cNvSpPr>
            <a:spLocks/>
          </p:cNvSpPr>
          <p:nvPr/>
        </p:nvSpPr>
        <p:spPr bwMode="auto">
          <a:xfrm>
            <a:off x="990600" y="1725613"/>
            <a:ext cx="228600" cy="1093787"/>
          </a:xfrm>
          <a:prstGeom prst="leftBrace">
            <a:avLst>
              <a:gd name="adj1" fmla="val 3987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32" name="AutoShape 20"/>
          <p:cNvSpPr>
            <a:spLocks/>
          </p:cNvSpPr>
          <p:nvPr/>
        </p:nvSpPr>
        <p:spPr bwMode="auto">
          <a:xfrm>
            <a:off x="1676400" y="340201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6780" name="Object 1036"/>
          <p:cNvGraphicFramePr>
            <a:graphicFrameLocks noChangeAspect="1"/>
          </p:cNvGraphicFramePr>
          <p:nvPr/>
        </p:nvGraphicFramePr>
        <p:xfrm>
          <a:off x="1905000" y="3352800"/>
          <a:ext cx="32131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Equation" r:id="rId27" imgW="42638400" imgH="5676840" progId="Equation.3">
                  <p:embed/>
                </p:oleObj>
              </mc:Choice>
              <mc:Fallback>
                <p:oleObj name="Equation" r:id="rId27" imgW="42638400" imgH="567684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352800"/>
                        <a:ext cx="32131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1" name="Object 1037"/>
          <p:cNvGraphicFramePr>
            <a:graphicFrameLocks noChangeAspect="1"/>
          </p:cNvGraphicFramePr>
          <p:nvPr/>
        </p:nvGraphicFramePr>
        <p:xfrm>
          <a:off x="1981200" y="3886200"/>
          <a:ext cx="6477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name="Equation" r:id="rId29" imgW="86914080" imgH="7302600" progId="Equation.3">
                  <p:embed/>
                </p:oleObj>
              </mc:Choice>
              <mc:Fallback>
                <p:oleObj name="Equation" r:id="rId29" imgW="86914080" imgH="73026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86200"/>
                        <a:ext cx="64770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2" name="Object 1038"/>
          <p:cNvGraphicFramePr>
            <a:graphicFrameLocks noChangeAspect="1"/>
          </p:cNvGraphicFramePr>
          <p:nvPr/>
        </p:nvGraphicFramePr>
        <p:xfrm>
          <a:off x="1676400" y="4343400"/>
          <a:ext cx="36576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" name="Equation" r:id="rId31" imgW="51168600" imgH="12992040" progId="Equation.3">
                  <p:embed/>
                </p:oleObj>
              </mc:Choice>
              <mc:Fallback>
                <p:oleObj name="Equation" r:id="rId31" imgW="51168600" imgH="1299204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3657600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37" name="Text Box 25"/>
          <p:cNvSpPr txBox="1">
            <a:spLocks noChangeArrowheads="1"/>
          </p:cNvSpPr>
          <p:nvPr/>
        </p:nvSpPr>
        <p:spPr bwMode="auto">
          <a:xfrm>
            <a:off x="533400" y="60198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一个驻点</a:t>
            </a:r>
            <a:r>
              <a:rPr lang="en-US" altLang="zh-CN">
                <a:latin typeface="楷体_GB2312" pitchFamily="49" charset="-122"/>
              </a:rPr>
              <a:t>,</a:t>
            </a:r>
          </a:p>
        </p:txBody>
      </p:sp>
      <p:sp>
        <p:nvSpPr>
          <p:cNvPr id="397338" name="Text Box 26"/>
          <p:cNvSpPr txBox="1">
            <a:spLocks noChangeArrowheads="1"/>
          </p:cNvSpPr>
          <p:nvPr/>
        </p:nvSpPr>
        <p:spPr bwMode="auto">
          <a:xfrm>
            <a:off x="2286000" y="60198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故此点即为所求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397339" name="Text Box 27"/>
          <p:cNvSpPr txBox="1">
            <a:spLocks noChangeArrowheads="1"/>
          </p:cNvSpPr>
          <p:nvPr/>
        </p:nvSpPr>
        <p:spPr bwMode="auto">
          <a:xfrm>
            <a:off x="6400800" y="533400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而在域</a:t>
            </a:r>
            <a:r>
              <a:rPr lang="en-US" altLang="zh-CN" i="1"/>
              <a:t>D </a:t>
            </a:r>
            <a:r>
              <a:rPr lang="zh-CN" altLang="en-US">
                <a:latin typeface="楷体_GB2312" pitchFamily="49" charset="-122"/>
              </a:rPr>
              <a:t>内只有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9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7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9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9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9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9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8" grpId="0" autoUpdateAnimBg="0"/>
      <p:bldP spid="397324" grpId="0" animBg="1"/>
      <p:bldP spid="397325" grpId="0" build="p" autoUpdateAnimBg="0"/>
      <p:bldP spid="397326" grpId="0" autoUpdateAnimBg="0"/>
      <p:bldP spid="397331" grpId="0" animBg="1"/>
      <p:bldP spid="397332" grpId="0" animBg="1"/>
      <p:bldP spid="397337" grpId="0" autoUpdateAnimBg="0"/>
      <p:bldP spid="397338" grpId="0" autoUpdateAnimBg="0"/>
      <p:bldP spid="39733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4419600" cy="579438"/>
          </a:xfrm>
          <a:noFill/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四、条件极值的求法</a:t>
            </a:r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457200" y="1905000"/>
            <a:ext cx="86868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特别地，在等式约束下的条件极值问题求解方法有：</a:t>
            </a:r>
          </a:p>
        </p:txBody>
      </p:sp>
      <p:sp>
        <p:nvSpPr>
          <p:cNvPr id="359428" name="Text Box 4"/>
          <p:cNvSpPr txBox="1">
            <a:spLocks noChangeArrowheads="1"/>
          </p:cNvSpPr>
          <p:nvPr/>
        </p:nvSpPr>
        <p:spPr bwMode="auto">
          <a:xfrm>
            <a:off x="533400" y="2514600"/>
            <a:ext cx="8110538" cy="11176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方法一</a:t>
            </a:r>
            <a:r>
              <a:rPr lang="en-US" altLang="zh-CN"/>
              <a:t>:  </a:t>
            </a:r>
            <a:r>
              <a:rPr lang="zh-CN" altLang="en-US"/>
              <a:t>从约束方程中求解出某函数</a:t>
            </a:r>
            <a:r>
              <a:rPr lang="en-US" altLang="zh-CN"/>
              <a:t>,  </a:t>
            </a:r>
            <a:r>
              <a:rPr lang="zh-CN" altLang="en-US"/>
              <a:t>从而将附加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条件去除</a:t>
            </a:r>
            <a:r>
              <a:rPr lang="en-US" altLang="zh-CN"/>
              <a:t>,  </a:t>
            </a:r>
            <a:r>
              <a:rPr lang="zh-CN" altLang="en-US"/>
              <a:t>转化成无条件极值</a:t>
            </a:r>
            <a:r>
              <a:rPr lang="en-US" altLang="zh-CN"/>
              <a:t>.</a:t>
            </a:r>
          </a:p>
        </p:txBody>
      </p:sp>
      <p:sp>
        <p:nvSpPr>
          <p:cNvPr id="359429" name="Text Box 5"/>
          <p:cNvSpPr txBox="1">
            <a:spLocks noChangeArrowheads="1"/>
          </p:cNvSpPr>
          <p:nvPr/>
        </p:nvSpPr>
        <p:spPr bwMode="auto">
          <a:xfrm>
            <a:off x="533400" y="3733800"/>
            <a:ext cx="8164513" cy="11176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方法二</a:t>
            </a:r>
            <a:r>
              <a:rPr lang="en-US" altLang="zh-CN"/>
              <a:t>:  </a:t>
            </a:r>
            <a:r>
              <a:rPr lang="zh-CN" altLang="en-US"/>
              <a:t>直接从约束条件出发</a:t>
            </a:r>
            <a:r>
              <a:rPr lang="en-US" altLang="zh-CN"/>
              <a:t>, </a:t>
            </a:r>
            <a:r>
              <a:rPr lang="zh-CN" altLang="en-US"/>
              <a:t>求解函数的条件极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值</a:t>
            </a:r>
            <a:r>
              <a:rPr lang="en-US" altLang="zh-CN"/>
              <a:t>—— </a:t>
            </a:r>
            <a:r>
              <a:rPr lang="zh-CN" altLang="en-US">
                <a:solidFill>
                  <a:srgbClr val="00FFFF"/>
                </a:solidFill>
              </a:rPr>
              <a:t>拉格朗日乘数法</a:t>
            </a:r>
            <a:r>
              <a:rPr lang="en-US" altLang="zh-CN"/>
              <a:t>.</a:t>
            </a:r>
          </a:p>
        </p:txBody>
      </p:sp>
      <p:sp>
        <p:nvSpPr>
          <p:cNvPr id="359430" name="Text Box 6"/>
          <p:cNvSpPr txBox="1">
            <a:spLocks noChangeArrowheads="1"/>
          </p:cNvSpPr>
          <p:nvPr/>
        </p:nvSpPr>
        <p:spPr bwMode="auto">
          <a:xfrm>
            <a:off x="609600" y="1066800"/>
            <a:ext cx="79248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条件极值问题</a:t>
            </a:r>
            <a:r>
              <a:rPr lang="en-US" altLang="zh-CN"/>
              <a:t>:  </a:t>
            </a:r>
            <a:r>
              <a:rPr lang="zh-CN" altLang="en-US"/>
              <a:t>对自变量有附加条件的极值问题</a:t>
            </a:r>
            <a:r>
              <a:rPr lang="en-US" altLang="zh-CN"/>
              <a:t>.</a:t>
            </a:r>
          </a:p>
        </p:txBody>
      </p:sp>
      <p:sp>
        <p:nvSpPr>
          <p:cNvPr id="359432" name="Text Box 8"/>
          <p:cNvSpPr txBox="1">
            <a:spLocks noChangeArrowheads="1"/>
          </p:cNvSpPr>
          <p:nvPr/>
        </p:nvSpPr>
        <p:spPr bwMode="auto">
          <a:xfrm>
            <a:off x="457200" y="50292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基本问题：</a:t>
            </a:r>
          </a:p>
        </p:txBody>
      </p:sp>
      <p:sp>
        <p:nvSpPr>
          <p:cNvPr id="359433" name="Text Box 9"/>
          <p:cNvSpPr txBox="1">
            <a:spLocks noChangeArrowheads="1"/>
          </p:cNvSpPr>
          <p:nvPr/>
        </p:nvSpPr>
        <p:spPr bwMode="auto">
          <a:xfrm>
            <a:off x="539750" y="5661025"/>
            <a:ext cx="8062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求函数 </a:t>
            </a:r>
            <a:r>
              <a:rPr lang="en-US" altLang="zh-CN" i="1"/>
              <a:t>z </a:t>
            </a:r>
            <a:r>
              <a:rPr lang="en-US" altLang="zh-CN"/>
              <a:t>=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在附加条件 </a:t>
            </a:r>
            <a:r>
              <a:rPr lang="zh-CN" altLang="en-US" i="1">
                <a:sym typeface="Symbol" pitchFamily="18" charset="2"/>
              </a:rPr>
              <a:t>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= 0 </a:t>
            </a:r>
            <a:r>
              <a:rPr lang="zh-CN" altLang="en-US"/>
              <a:t>下的极值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autoUpdateAnimBg="0"/>
      <p:bldP spid="359428" grpId="0" autoUpdateAnimBg="0"/>
      <p:bldP spid="359429" grpId="0" autoUpdateAnimBg="0"/>
      <p:bldP spid="359430" grpId="0" autoUpdateAnimBg="0"/>
      <p:bldP spid="359432" grpId="0" autoUpdateAnimBg="0"/>
      <p:bldP spid="35943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49530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拉格朗日乘数法基本原理</a:t>
            </a:r>
          </a:p>
        </p:txBody>
      </p:sp>
      <p:sp>
        <p:nvSpPr>
          <p:cNvPr id="360459" name="Text Box 11"/>
          <p:cNvSpPr txBox="1">
            <a:spLocks noChangeArrowheads="1"/>
          </p:cNvSpPr>
          <p:nvPr/>
        </p:nvSpPr>
        <p:spPr bwMode="auto">
          <a:xfrm>
            <a:off x="6934200" y="25146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则原问题</a:t>
            </a:r>
          </a:p>
        </p:txBody>
      </p:sp>
      <p:sp>
        <p:nvSpPr>
          <p:cNvPr id="360463" name="Text Box 15"/>
          <p:cNvSpPr txBox="1">
            <a:spLocks noChangeArrowheads="1"/>
          </p:cNvSpPr>
          <p:nvPr/>
        </p:nvSpPr>
        <p:spPr bwMode="auto">
          <a:xfrm>
            <a:off x="3505200" y="51054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记</a:t>
            </a:r>
          </a:p>
        </p:txBody>
      </p:sp>
      <p:graphicFrame>
        <p:nvGraphicFramePr>
          <p:cNvPr id="417792" name="Object 0"/>
          <p:cNvGraphicFramePr>
            <a:graphicFrameLocks noChangeAspect="1"/>
          </p:cNvGraphicFramePr>
          <p:nvPr/>
        </p:nvGraphicFramePr>
        <p:xfrm>
          <a:off x="838200" y="2514600"/>
          <a:ext cx="61722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4" imgW="80821080" imgH="6896160" progId="Equation.3">
                  <p:embed/>
                </p:oleObj>
              </mc:Choice>
              <mc:Fallback>
                <p:oleObj name="Equation" r:id="rId4" imgW="80821080" imgH="689616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4600"/>
                        <a:ext cx="61722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68" name="Text Box 20"/>
          <p:cNvSpPr txBox="1">
            <a:spLocks noChangeArrowheads="1"/>
          </p:cNvSpPr>
          <p:nvPr/>
        </p:nvSpPr>
        <p:spPr bwMode="auto">
          <a:xfrm>
            <a:off x="5929313" y="3071813"/>
            <a:ext cx="2327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/>
              <a:t>故在极值点有</a:t>
            </a:r>
          </a:p>
        </p:txBody>
      </p:sp>
      <p:graphicFrame>
        <p:nvGraphicFramePr>
          <p:cNvPr id="417794" name="Object 2"/>
          <p:cNvGraphicFramePr>
            <a:graphicFrameLocks noChangeAspect="1"/>
          </p:cNvGraphicFramePr>
          <p:nvPr/>
        </p:nvGraphicFramePr>
        <p:xfrm>
          <a:off x="533400" y="3733800"/>
          <a:ext cx="353377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6" imgW="47512800" imgH="12992040" progId="Equation.3">
                  <p:embed/>
                </p:oleObj>
              </mc:Choice>
              <mc:Fallback>
                <p:oleObj name="Equation" r:id="rId6" imgW="47512800" imgH="129920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33800"/>
                        <a:ext cx="3533775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5" name="Object 3"/>
          <p:cNvGraphicFramePr>
            <a:graphicFrameLocks noChangeAspect="1"/>
          </p:cNvGraphicFramePr>
          <p:nvPr/>
        </p:nvGraphicFramePr>
        <p:xfrm>
          <a:off x="4876800" y="3733800"/>
          <a:ext cx="192087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8" imgW="25578000" imgH="14617800" progId="Equation.3">
                  <p:embed/>
                </p:oleObj>
              </mc:Choice>
              <mc:Fallback>
                <p:oleObj name="Equation" r:id="rId8" imgW="25578000" imgH="14617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733800"/>
                        <a:ext cx="1920875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6" name="Object 4"/>
          <p:cNvGraphicFramePr>
            <a:graphicFrameLocks noChangeAspect="1"/>
          </p:cNvGraphicFramePr>
          <p:nvPr/>
        </p:nvGraphicFramePr>
        <p:xfrm>
          <a:off x="762000" y="4876800"/>
          <a:ext cx="25146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10" imgW="32077080" imgH="14617800" progId="Equation.3">
                  <p:embed/>
                </p:oleObj>
              </mc:Choice>
              <mc:Fallback>
                <p:oleObj name="Equation" r:id="rId10" imgW="32077080" imgH="14617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2514600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7" name="Object 5"/>
          <p:cNvGraphicFramePr>
            <a:graphicFrameLocks noChangeAspect="1"/>
          </p:cNvGraphicFramePr>
          <p:nvPr/>
        </p:nvGraphicFramePr>
        <p:xfrm>
          <a:off x="4114800" y="4953000"/>
          <a:ext cx="15240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12" imgW="19485000" imgH="15024240" progId="Equation.3">
                  <p:embed/>
                </p:oleObj>
              </mc:Choice>
              <mc:Fallback>
                <p:oleObj name="Equation" r:id="rId12" imgW="19485000" imgH="150242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953000"/>
                        <a:ext cx="1524000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73" name="Text Box 25"/>
          <p:cNvSpPr txBox="1">
            <a:spLocks noChangeArrowheads="1"/>
          </p:cNvSpPr>
          <p:nvPr/>
        </p:nvSpPr>
        <p:spPr bwMode="auto">
          <a:xfrm>
            <a:off x="7086600" y="38862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/>
              <a:t>故有</a:t>
            </a:r>
          </a:p>
        </p:txBody>
      </p:sp>
      <p:graphicFrame>
        <p:nvGraphicFramePr>
          <p:cNvPr id="417798" name="Object 6"/>
          <p:cNvGraphicFramePr>
            <a:graphicFrameLocks noChangeAspect="1"/>
          </p:cNvGraphicFramePr>
          <p:nvPr/>
        </p:nvGraphicFramePr>
        <p:xfrm>
          <a:off x="5715000" y="5257800"/>
          <a:ext cx="990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14" imgW="11766960" imgH="6489720" progId="Equation.3">
                  <p:embed/>
                </p:oleObj>
              </mc:Choice>
              <mc:Fallback>
                <p:oleObj name="Equation" r:id="rId14" imgW="11766960" imgH="648972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257800"/>
                        <a:ext cx="9906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75" name="Text Box 27"/>
          <p:cNvSpPr txBox="1">
            <a:spLocks noChangeArrowheads="1"/>
          </p:cNvSpPr>
          <p:nvPr/>
        </p:nvSpPr>
        <p:spPr bwMode="auto">
          <a:xfrm>
            <a:off x="457200" y="1828800"/>
            <a:ext cx="1106488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分析</a:t>
            </a:r>
            <a:r>
              <a:rPr lang="en-US" altLang="zh-CN"/>
              <a:t>: </a:t>
            </a:r>
          </a:p>
        </p:txBody>
      </p:sp>
      <p:sp>
        <p:nvSpPr>
          <p:cNvPr id="360476" name="Text Box 28"/>
          <p:cNvSpPr txBox="1">
            <a:spLocks noChangeArrowheads="1"/>
          </p:cNvSpPr>
          <p:nvPr/>
        </p:nvSpPr>
        <p:spPr bwMode="auto">
          <a:xfrm>
            <a:off x="838200" y="1066800"/>
            <a:ext cx="7405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求 </a:t>
            </a:r>
            <a:r>
              <a:rPr lang="en-US" altLang="zh-CN" i="1"/>
              <a:t>z </a:t>
            </a:r>
            <a:r>
              <a:rPr lang="en-US" altLang="zh-CN"/>
              <a:t>=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在附加条件 </a:t>
            </a:r>
            <a:r>
              <a:rPr lang="zh-CN" altLang="en-US" i="1">
                <a:sym typeface="Symbol" pitchFamily="18" charset="2"/>
              </a:rPr>
              <a:t>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= 0 </a:t>
            </a:r>
            <a:r>
              <a:rPr lang="zh-CN" altLang="en-US"/>
              <a:t>下的极值</a:t>
            </a:r>
            <a:r>
              <a:rPr lang="en-US" altLang="zh-CN"/>
              <a:t>.</a:t>
            </a:r>
          </a:p>
        </p:txBody>
      </p:sp>
      <p:sp>
        <p:nvSpPr>
          <p:cNvPr id="360477" name="Rectangle 29"/>
          <p:cNvSpPr>
            <a:spLocks noChangeArrowheads="1"/>
          </p:cNvSpPr>
          <p:nvPr/>
        </p:nvSpPr>
        <p:spPr bwMode="auto">
          <a:xfrm>
            <a:off x="457200" y="3048000"/>
            <a:ext cx="60436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化为求  </a:t>
            </a:r>
            <a:r>
              <a:rPr lang="en-US" altLang="zh-CN" i="1"/>
              <a:t>z </a:t>
            </a:r>
            <a:r>
              <a:rPr lang="en-US" altLang="zh-CN"/>
              <a:t>=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>
                <a:sym typeface="Symbol" pitchFamily="18" charset="2"/>
              </a:rPr>
              <a:t> 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en-US" altLang="zh-CN"/>
              <a:t>)</a:t>
            </a:r>
            <a:r>
              <a:rPr lang="zh-CN" altLang="en-US"/>
              <a:t>的极值问题</a:t>
            </a:r>
            <a:r>
              <a:rPr lang="en-US" altLang="zh-CN"/>
              <a:t>, </a:t>
            </a:r>
            <a:endParaRPr lang="zh-CN" altLang="en-US"/>
          </a:p>
        </p:txBody>
      </p:sp>
      <p:sp>
        <p:nvSpPr>
          <p:cNvPr id="360478" name="Text Box 30"/>
          <p:cNvSpPr txBox="1">
            <a:spLocks noChangeArrowheads="1"/>
          </p:cNvSpPr>
          <p:nvPr/>
        </p:nvSpPr>
        <p:spPr bwMode="auto">
          <a:xfrm>
            <a:off x="4267200" y="38862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又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0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0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0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9" grpId="0" autoUpdateAnimBg="0"/>
      <p:bldP spid="360463" grpId="0" build="p" autoUpdateAnimBg="0"/>
      <p:bldP spid="360468" grpId="0" build="p" autoUpdateAnimBg="0"/>
      <p:bldP spid="360473" grpId="0" build="p" autoUpdateAnimBg="0"/>
      <p:bldP spid="360475" grpId="0" build="p" autoUpdateAnimBg="0"/>
      <p:bldP spid="360476" grpId="0" autoUpdateAnimBg="0"/>
      <p:bldP spid="360477" grpId="0" autoUpdateAnimBg="0"/>
      <p:bldP spid="36047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ext Box 2"/>
          <p:cNvSpPr txBox="1">
            <a:spLocks noChangeArrowheads="1"/>
          </p:cNvSpPr>
          <p:nvPr/>
        </p:nvSpPr>
        <p:spPr bwMode="auto">
          <a:xfrm>
            <a:off x="685800" y="30480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引入辅助函数</a:t>
            </a:r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762000" y="5486400"/>
            <a:ext cx="693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辅助函数 </a:t>
            </a:r>
            <a:r>
              <a:rPr lang="en-US" altLang="zh-CN" i="1">
                <a:solidFill>
                  <a:schemeClr val="tx2"/>
                </a:solidFill>
              </a:rPr>
              <a:t>L</a:t>
            </a:r>
            <a:r>
              <a:rPr lang="en-US" altLang="zh-CN" i="1"/>
              <a:t> </a:t>
            </a:r>
            <a:r>
              <a:rPr lang="zh-CN" altLang="en-US"/>
              <a:t>称为拉格朗日</a:t>
            </a:r>
            <a:r>
              <a:rPr lang="en-US" altLang="zh-CN"/>
              <a:t>( Lagrange )</a:t>
            </a:r>
            <a:r>
              <a:rPr lang="zh-CN" altLang="en-US"/>
              <a:t>函数</a:t>
            </a:r>
            <a:r>
              <a:rPr lang="en-US" altLang="zh-CN"/>
              <a:t>.</a:t>
            </a:r>
          </a:p>
        </p:txBody>
      </p:sp>
      <p:sp>
        <p:nvSpPr>
          <p:cNvPr id="13324" name="Text Box 7"/>
          <p:cNvSpPr txBox="1">
            <a:spLocks noChangeArrowheads="1"/>
          </p:cNvSpPr>
          <p:nvPr/>
        </p:nvSpPr>
        <p:spPr bwMode="auto">
          <a:xfrm>
            <a:off x="4114800" y="5334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则极值点必满足</a:t>
            </a:r>
          </a:p>
        </p:txBody>
      </p:sp>
      <p:sp>
        <p:nvSpPr>
          <p:cNvPr id="399368" name="AutoShape 8"/>
          <p:cNvSpPr>
            <a:spLocks/>
          </p:cNvSpPr>
          <p:nvPr/>
        </p:nvSpPr>
        <p:spPr bwMode="auto">
          <a:xfrm>
            <a:off x="3810000" y="1371600"/>
            <a:ext cx="381000" cy="15240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8819" name="Object 3"/>
          <p:cNvGraphicFramePr>
            <a:graphicFrameLocks noChangeAspect="1"/>
          </p:cNvGraphicFramePr>
          <p:nvPr/>
        </p:nvGraphicFramePr>
        <p:xfrm>
          <a:off x="4267200" y="1219200"/>
          <a:ext cx="23209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3" imgW="28421280" imgH="7302600" progId="Equation.3">
                  <p:embed/>
                </p:oleObj>
              </mc:Choice>
              <mc:Fallback>
                <p:oleObj name="Equation" r:id="rId3" imgW="28421280" imgH="73026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219200"/>
                        <a:ext cx="232092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0" name="Object 4"/>
          <p:cNvGraphicFramePr>
            <a:graphicFrameLocks noChangeAspect="1"/>
          </p:cNvGraphicFramePr>
          <p:nvPr/>
        </p:nvGraphicFramePr>
        <p:xfrm>
          <a:off x="4267200" y="1828800"/>
          <a:ext cx="22891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5" imgW="28015200" imgH="7709040" progId="Equation.3">
                  <p:embed/>
                </p:oleObj>
              </mc:Choice>
              <mc:Fallback>
                <p:oleObj name="Equation" r:id="rId5" imgW="28015200" imgH="770904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828800"/>
                        <a:ext cx="2289175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1" name="Object 5"/>
          <p:cNvGraphicFramePr>
            <a:graphicFrameLocks noChangeAspect="1"/>
          </p:cNvGraphicFramePr>
          <p:nvPr/>
        </p:nvGraphicFramePr>
        <p:xfrm>
          <a:off x="4343400" y="2438400"/>
          <a:ext cx="193833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7" imgW="24359400" imgH="6489720" progId="Equation.3">
                  <p:embed/>
                </p:oleObj>
              </mc:Choice>
              <mc:Fallback>
                <p:oleObj name="Equation" r:id="rId7" imgW="24359400" imgH="648972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438400"/>
                        <a:ext cx="1938338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72" name="Text Box 12"/>
          <p:cNvSpPr txBox="1">
            <a:spLocks noChangeArrowheads="1"/>
          </p:cNvSpPr>
          <p:nvPr/>
        </p:nvSpPr>
        <p:spPr bwMode="auto">
          <a:xfrm>
            <a:off x="304800" y="4129088"/>
            <a:ext cx="2446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/>
              <a:t>则极值点满足</a:t>
            </a:r>
            <a:r>
              <a:rPr lang="en-US" altLang="zh-CN"/>
              <a:t>:</a:t>
            </a:r>
          </a:p>
        </p:txBody>
      </p:sp>
      <p:sp>
        <p:nvSpPr>
          <p:cNvPr id="399373" name="AutoShape 13"/>
          <p:cNvSpPr>
            <a:spLocks/>
          </p:cNvSpPr>
          <p:nvPr/>
        </p:nvSpPr>
        <p:spPr bwMode="auto">
          <a:xfrm>
            <a:off x="2819400" y="3810000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74" name="Text Box 14"/>
          <p:cNvSpPr txBox="1">
            <a:spLocks noChangeArrowheads="1"/>
          </p:cNvSpPr>
          <p:nvPr/>
        </p:nvSpPr>
        <p:spPr bwMode="auto">
          <a:xfrm>
            <a:off x="304800" y="60960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用</a:t>
            </a:r>
            <a:r>
              <a:rPr lang="en-US" altLang="zh-CN" i="1"/>
              <a:t>L </a:t>
            </a:r>
            <a:r>
              <a:rPr lang="zh-CN" altLang="en-US"/>
              <a:t>函数求条件极值的方法称为</a:t>
            </a:r>
            <a:r>
              <a:rPr lang="zh-CN" altLang="en-US">
                <a:solidFill>
                  <a:schemeClr val="tx2"/>
                </a:solidFill>
              </a:rPr>
              <a:t>拉格朗日乘数法</a:t>
            </a:r>
            <a:r>
              <a:rPr lang="en-US" altLang="zh-CN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418822" name="Object 6"/>
          <p:cNvGraphicFramePr>
            <a:graphicFrameLocks noChangeAspect="1"/>
          </p:cNvGraphicFramePr>
          <p:nvPr/>
        </p:nvGraphicFramePr>
        <p:xfrm>
          <a:off x="3048000" y="3124200"/>
          <a:ext cx="52419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9" imgW="64166760" imgH="6489720" progId="Equation.3">
                  <p:embed/>
                </p:oleObj>
              </mc:Choice>
              <mc:Fallback>
                <p:oleObj name="Equation" r:id="rId9" imgW="64166760" imgH="648972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524192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7"/>
          <p:cNvGraphicFramePr>
            <a:graphicFrameLocks noChangeAspect="1"/>
          </p:cNvGraphicFramePr>
          <p:nvPr/>
        </p:nvGraphicFramePr>
        <p:xfrm>
          <a:off x="762000" y="762000"/>
          <a:ext cx="263366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11" imgW="31264560" imgH="15024240" progId="Equation.3">
                  <p:embed/>
                </p:oleObj>
              </mc:Choice>
              <mc:Fallback>
                <p:oleObj name="Equation" r:id="rId11" imgW="31264560" imgH="1502424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762000"/>
                        <a:ext cx="2633663" cy="11747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4" name="Object 8"/>
          <p:cNvGraphicFramePr>
            <a:graphicFrameLocks noChangeAspect="1"/>
          </p:cNvGraphicFramePr>
          <p:nvPr/>
        </p:nvGraphicFramePr>
        <p:xfrm>
          <a:off x="3270250" y="3686175"/>
          <a:ext cx="33162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公式" r:id="rId13" imgW="1193800" imgH="228600" progId="Equation.3">
                  <p:embed/>
                </p:oleObj>
              </mc:Choice>
              <mc:Fallback>
                <p:oleObj name="公式" r:id="rId13" imgW="1193800" imgH="2286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3686175"/>
                        <a:ext cx="3316288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/>
        </p:nvGraphicFramePr>
        <p:xfrm>
          <a:off x="3290888" y="4286250"/>
          <a:ext cx="328136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公式" r:id="rId15" imgW="1180588" imgH="241195" progId="Equation.3">
                  <p:embed/>
                </p:oleObj>
              </mc:Choice>
              <mc:Fallback>
                <p:oleObj name="公式" r:id="rId15" imgW="1180588" imgH="241195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4286250"/>
                        <a:ext cx="3281362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/>
        </p:nvGraphicFramePr>
        <p:xfrm>
          <a:off x="3214688" y="4857750"/>
          <a:ext cx="19399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公式" r:id="rId17" imgW="698500" imgH="228600" progId="Equation.3">
                  <p:embed/>
                </p:oleObj>
              </mc:Choice>
              <mc:Fallback>
                <p:oleObj name="公式" r:id="rId17" imgW="698500" imgH="2286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4857750"/>
                        <a:ext cx="193992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9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9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 autoUpdateAnimBg="0"/>
      <p:bldP spid="399363" grpId="0" autoUpdateAnimBg="0"/>
      <p:bldP spid="399368" grpId="0" animBg="1"/>
      <p:bldP spid="399372" grpId="0" build="p" autoUpdateAnimBg="0"/>
      <p:bldP spid="399373" grpId="0" animBg="1"/>
      <p:bldP spid="39937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8" name="Text Box 8"/>
          <p:cNvSpPr txBox="1">
            <a:spLocks noChangeArrowheads="1"/>
          </p:cNvSpPr>
          <p:nvPr/>
        </p:nvSpPr>
        <p:spPr bwMode="auto">
          <a:xfrm>
            <a:off x="304800" y="5105400"/>
            <a:ext cx="8305800" cy="9461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FFFF"/>
                </a:solidFill>
              </a:rPr>
              <a:t> 3.</a:t>
            </a:r>
            <a:r>
              <a:rPr lang="en-US" altLang="zh-CN"/>
              <a:t>  </a:t>
            </a:r>
            <a:r>
              <a:rPr lang="zh-CN" altLang="en-US">
                <a:solidFill>
                  <a:srgbClr val="00FFFF"/>
                </a:solidFill>
              </a:rPr>
              <a:t>根据实际问题的性质判断</a:t>
            </a:r>
            <a:r>
              <a:rPr lang="zh-CN" altLang="en-US"/>
              <a:t>可疑极值点究竟是不是</a:t>
            </a:r>
          </a:p>
          <a:p>
            <a:r>
              <a:rPr lang="zh-CN" altLang="en-US"/>
              <a:t>      极值点</a:t>
            </a:r>
            <a:r>
              <a:rPr lang="en-US" altLang="zh-CN"/>
              <a:t>.</a:t>
            </a:r>
          </a:p>
        </p:txBody>
      </p:sp>
      <p:sp>
        <p:nvSpPr>
          <p:cNvPr id="1434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350520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拉格朗日乘数法</a:t>
            </a:r>
            <a:endParaRPr lang="zh-CN" altLang="en-US" sz="3200" b="1" smtClean="0"/>
          </a:p>
        </p:txBody>
      </p:sp>
      <p:sp>
        <p:nvSpPr>
          <p:cNvPr id="363530" name="Text Box 10"/>
          <p:cNvSpPr txBox="1">
            <a:spLocks noChangeArrowheads="1"/>
          </p:cNvSpPr>
          <p:nvPr/>
        </p:nvSpPr>
        <p:spPr bwMode="auto">
          <a:xfrm>
            <a:off x="1371600" y="990600"/>
            <a:ext cx="7521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求 </a:t>
            </a:r>
            <a:r>
              <a:rPr lang="en-US" altLang="zh-CN" i="1"/>
              <a:t>z </a:t>
            </a:r>
            <a:r>
              <a:rPr lang="en-US" altLang="zh-CN"/>
              <a:t>=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在附加条件 </a:t>
            </a:r>
            <a:r>
              <a:rPr lang="zh-CN" altLang="en-US" i="1">
                <a:sym typeface="Symbol" pitchFamily="18" charset="2"/>
              </a:rPr>
              <a:t>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= 0 </a:t>
            </a:r>
            <a:r>
              <a:rPr lang="zh-CN" altLang="en-US"/>
              <a:t>下的极值</a:t>
            </a:r>
            <a:r>
              <a:rPr lang="en-US" altLang="zh-CN"/>
              <a:t>.</a:t>
            </a:r>
          </a:p>
        </p:txBody>
      </p:sp>
      <p:sp>
        <p:nvSpPr>
          <p:cNvPr id="363531" name="Text Box 11"/>
          <p:cNvSpPr txBox="1">
            <a:spLocks noChangeArrowheads="1"/>
          </p:cNvSpPr>
          <p:nvPr/>
        </p:nvSpPr>
        <p:spPr bwMode="auto">
          <a:xfrm>
            <a:off x="457200" y="175260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FFFF"/>
                </a:solidFill>
              </a:rPr>
              <a:t>1.  </a:t>
            </a:r>
            <a:r>
              <a:rPr lang="zh-CN" altLang="en-US">
                <a:solidFill>
                  <a:srgbClr val="00FFFF"/>
                </a:solidFill>
              </a:rPr>
              <a:t>作拉格朗日函数</a:t>
            </a:r>
          </a:p>
        </p:txBody>
      </p:sp>
      <p:sp>
        <p:nvSpPr>
          <p:cNvPr id="363532" name="Text Box 12"/>
          <p:cNvSpPr txBox="1">
            <a:spLocks noChangeArrowheads="1"/>
          </p:cNvSpPr>
          <p:nvPr/>
        </p:nvSpPr>
        <p:spPr bwMode="auto">
          <a:xfrm>
            <a:off x="457200" y="2590800"/>
            <a:ext cx="2414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FFFF"/>
                </a:solidFill>
              </a:rPr>
              <a:t>2.  </a:t>
            </a:r>
            <a:r>
              <a:rPr lang="zh-CN" altLang="en-US">
                <a:solidFill>
                  <a:srgbClr val="00FFFF"/>
                </a:solidFill>
              </a:rPr>
              <a:t>求解方程组</a:t>
            </a:r>
          </a:p>
        </p:txBody>
      </p:sp>
      <p:sp>
        <p:nvSpPr>
          <p:cNvPr id="363533" name="Text Box 13"/>
          <p:cNvSpPr txBox="1">
            <a:spLocks noChangeArrowheads="1"/>
          </p:cNvSpPr>
          <p:nvPr/>
        </p:nvSpPr>
        <p:spPr bwMode="auto">
          <a:xfrm>
            <a:off x="914400" y="4343400"/>
            <a:ext cx="6372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解出 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, </a:t>
            </a:r>
            <a:r>
              <a:rPr lang="en-US" altLang="zh-CN" i="1">
                <a:sym typeface="Symbol" pitchFamily="18" charset="2"/>
              </a:rPr>
              <a:t></a:t>
            </a:r>
            <a:r>
              <a:rPr lang="en-US" altLang="zh-CN"/>
              <a:t> , </a:t>
            </a:r>
            <a:r>
              <a:rPr lang="zh-CN" altLang="en-US"/>
              <a:t>则点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就是可疑极值点</a:t>
            </a:r>
            <a:r>
              <a:rPr lang="en-US" altLang="zh-CN"/>
              <a:t>.</a:t>
            </a:r>
          </a:p>
        </p:txBody>
      </p:sp>
      <p:sp>
        <p:nvSpPr>
          <p:cNvPr id="363534" name="Text Box 14"/>
          <p:cNvSpPr txBox="1">
            <a:spLocks noChangeArrowheads="1"/>
          </p:cNvSpPr>
          <p:nvPr/>
        </p:nvSpPr>
        <p:spPr bwMode="auto">
          <a:xfrm>
            <a:off x="304800" y="9906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问题：</a:t>
            </a:r>
          </a:p>
        </p:txBody>
      </p:sp>
      <p:graphicFrame>
        <p:nvGraphicFramePr>
          <p:cNvPr id="363536" name="Object 8"/>
          <p:cNvGraphicFramePr>
            <a:graphicFrameLocks noChangeAspect="1"/>
          </p:cNvGraphicFramePr>
          <p:nvPr/>
        </p:nvGraphicFramePr>
        <p:xfrm>
          <a:off x="3643313" y="1804535"/>
          <a:ext cx="50720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公式" r:id="rId3" imgW="1968500" imgH="203200" progId="Equation.3">
                  <p:embed/>
                </p:oleObj>
              </mc:Choice>
              <mc:Fallback>
                <p:oleObj name="公式" r:id="rId3" imgW="1968500" imgH="203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1804535"/>
                        <a:ext cx="5072062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2928926" y="2357430"/>
          <a:ext cx="4286250" cy="193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5" imgW="1663700" imgH="749300" progId="Equation.DSMT4">
                  <p:embed/>
                </p:oleObj>
              </mc:Choice>
              <mc:Fallback>
                <p:oleObj name="Equation" r:id="rId5" imgW="1663700" imgH="7493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2357430"/>
                        <a:ext cx="4286250" cy="193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8" grpId="0" autoUpdateAnimBg="0"/>
      <p:bldP spid="363530" grpId="0" autoUpdateAnimBg="0"/>
      <p:bldP spid="363531" grpId="0" autoUpdateAnimBg="0"/>
      <p:bldP spid="363532" grpId="0" autoUpdateAnimBg="0"/>
      <p:bldP spid="363533" grpId="0" autoUpdateAnimBg="0"/>
      <p:bldP spid="36353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4548" name="Object 4"/>
          <p:cNvGraphicFramePr>
            <a:graphicFrameLocks noChangeAspect="1"/>
          </p:cNvGraphicFramePr>
          <p:nvPr/>
        </p:nvGraphicFramePr>
        <p:xfrm>
          <a:off x="611188" y="2781300"/>
          <a:ext cx="79216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3" imgW="3390900" imgH="203200" progId="Equation.3">
                  <p:embed/>
                </p:oleObj>
              </mc:Choice>
              <mc:Fallback>
                <p:oleObj name="Equation" r:id="rId3" imgW="3390900" imgH="203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81300"/>
                        <a:ext cx="79216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49" name="Object 5"/>
          <p:cNvGraphicFramePr>
            <a:graphicFrameLocks noChangeAspect="1"/>
          </p:cNvGraphicFramePr>
          <p:nvPr/>
        </p:nvGraphicFramePr>
        <p:xfrm>
          <a:off x="2971800" y="3505200"/>
          <a:ext cx="4097338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5" imgW="1764534" imgH="495085" progId="Equation.3">
                  <p:embed/>
                </p:oleObj>
              </mc:Choice>
              <mc:Fallback>
                <p:oleObj name="Equation" r:id="rId5" imgW="1764534" imgH="495085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05200"/>
                        <a:ext cx="4097338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5910274" cy="5334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ea typeface="楷体_GB2312" pitchFamily="49" charset="-122"/>
              </a:rPr>
              <a:t>推广</a:t>
            </a:r>
            <a:r>
              <a:rPr lang="en-US" altLang="zh-CN" sz="3200" b="1" dirty="0" smtClean="0">
                <a:ea typeface="楷体_GB2312" pitchFamily="49" charset="-122"/>
              </a:rPr>
              <a:t>(</a:t>
            </a:r>
            <a:r>
              <a:rPr lang="zh-CN" altLang="en-US" sz="3200" b="1" dirty="0" smtClean="0">
                <a:ea typeface="楷体_GB2312" pitchFamily="49" charset="-122"/>
              </a:rPr>
              <a:t>课后作为思考题自证</a:t>
            </a:r>
            <a:r>
              <a:rPr lang="en-US" altLang="zh-CN" sz="3200" b="1" dirty="0" smtClean="0">
                <a:ea typeface="楷体_GB2312" pitchFamily="49" charset="-122"/>
              </a:rPr>
              <a:t>):</a:t>
            </a:r>
            <a:endParaRPr lang="en-US" altLang="zh-CN" dirty="0" smtClean="0"/>
          </a:p>
        </p:txBody>
      </p:sp>
      <p:sp>
        <p:nvSpPr>
          <p:cNvPr id="364552" name="Text Box 8"/>
          <p:cNvSpPr txBox="1">
            <a:spLocks noChangeArrowheads="1"/>
          </p:cNvSpPr>
          <p:nvPr/>
        </p:nvSpPr>
        <p:spPr bwMode="auto">
          <a:xfrm>
            <a:off x="381000" y="914400"/>
            <a:ext cx="84582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/>
              <a:t>    </a:t>
            </a:r>
            <a:r>
              <a:rPr lang="zh-CN" altLang="en-US"/>
              <a:t>求 </a:t>
            </a:r>
            <a:r>
              <a:rPr lang="en-US" altLang="zh-CN" i="1"/>
              <a:t>u </a:t>
            </a:r>
            <a:r>
              <a:rPr lang="en-US" altLang="zh-CN"/>
              <a:t>=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y, z</a:t>
            </a:r>
            <a:r>
              <a:rPr lang="en-US" altLang="zh-CN"/>
              <a:t>) </a:t>
            </a:r>
            <a:r>
              <a:rPr lang="zh-CN" altLang="en-US"/>
              <a:t>在条件 </a:t>
            </a:r>
            <a:r>
              <a:rPr lang="zh-CN" altLang="en-US" i="1">
                <a:sym typeface="Symbol" pitchFamily="18" charset="2"/>
              </a:rPr>
              <a:t>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y, z</a:t>
            </a:r>
            <a:r>
              <a:rPr lang="en-US" altLang="zh-CN"/>
              <a:t>) = 0,  </a:t>
            </a:r>
            <a:r>
              <a:rPr lang="en-US" altLang="zh-CN" i="1">
                <a:sym typeface="Symbol" pitchFamily="18" charset="2"/>
              </a:rPr>
              <a:t>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y, z</a:t>
            </a:r>
            <a:r>
              <a:rPr lang="en-US" altLang="zh-CN"/>
              <a:t>) = 0 </a:t>
            </a:r>
            <a:r>
              <a:rPr lang="zh-CN" altLang="en-US"/>
              <a:t>下的极值</a:t>
            </a:r>
            <a:r>
              <a:rPr lang="en-US" altLang="zh-CN"/>
              <a:t>.</a:t>
            </a:r>
          </a:p>
        </p:txBody>
      </p:sp>
      <p:sp>
        <p:nvSpPr>
          <p:cNvPr id="364554" name="Text Box 10"/>
          <p:cNvSpPr txBox="1">
            <a:spLocks noChangeArrowheads="1"/>
          </p:cNvSpPr>
          <p:nvPr/>
        </p:nvSpPr>
        <p:spPr bwMode="auto">
          <a:xfrm>
            <a:off x="457200" y="220980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FFFF"/>
                </a:solidFill>
              </a:rPr>
              <a:t>1.  </a:t>
            </a:r>
            <a:r>
              <a:rPr lang="zh-CN" altLang="en-US">
                <a:solidFill>
                  <a:srgbClr val="00FFFF"/>
                </a:solidFill>
              </a:rPr>
              <a:t>作拉格朗日函数</a:t>
            </a:r>
          </a:p>
        </p:txBody>
      </p:sp>
      <p:sp>
        <p:nvSpPr>
          <p:cNvPr id="364555" name="Text Box 11"/>
          <p:cNvSpPr txBox="1">
            <a:spLocks noChangeArrowheads="1"/>
          </p:cNvSpPr>
          <p:nvPr/>
        </p:nvSpPr>
        <p:spPr bwMode="auto">
          <a:xfrm>
            <a:off x="457200" y="3657600"/>
            <a:ext cx="2414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FFFF"/>
                </a:solidFill>
              </a:rPr>
              <a:t>2.  </a:t>
            </a:r>
            <a:r>
              <a:rPr lang="zh-CN" altLang="en-US">
                <a:solidFill>
                  <a:srgbClr val="00FFFF"/>
                </a:solidFill>
              </a:rPr>
              <a:t>求解方程组</a:t>
            </a:r>
          </a:p>
        </p:txBody>
      </p:sp>
      <p:sp>
        <p:nvSpPr>
          <p:cNvPr id="364556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7475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解出 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, </a:t>
            </a:r>
            <a:r>
              <a:rPr lang="en-US" altLang="zh-CN" i="1"/>
              <a:t>z</a:t>
            </a:r>
            <a:r>
              <a:rPr lang="en-US" altLang="zh-CN"/>
              <a:t>, </a:t>
            </a:r>
            <a:r>
              <a:rPr lang="en-US" altLang="zh-CN" i="1">
                <a:sym typeface="Symbol" pitchFamily="18" charset="2"/>
              </a:rPr>
              <a:t></a:t>
            </a:r>
            <a:r>
              <a:rPr lang="en-US" altLang="zh-CN"/>
              <a:t>, </a:t>
            </a:r>
            <a:r>
              <a:rPr lang="en-US" altLang="zh-CN" i="1">
                <a:sym typeface="Symbol" pitchFamily="18" charset="2"/>
              </a:rPr>
              <a:t></a:t>
            </a:r>
            <a:r>
              <a:rPr lang="en-US" altLang="zh-CN"/>
              <a:t>,  </a:t>
            </a:r>
            <a:r>
              <a:rPr lang="zh-CN" altLang="en-US"/>
              <a:t>则点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, </a:t>
            </a:r>
            <a:r>
              <a:rPr lang="en-US" altLang="zh-CN" i="1">
                <a:sym typeface="Symbol" pitchFamily="18" charset="2"/>
              </a:rPr>
              <a:t>z</a:t>
            </a:r>
            <a:r>
              <a:rPr lang="en-US" altLang="zh-CN"/>
              <a:t> ) </a:t>
            </a:r>
            <a:r>
              <a:rPr lang="zh-CN" altLang="en-US"/>
              <a:t>就是可疑极值点</a:t>
            </a:r>
            <a:r>
              <a:rPr lang="en-US" altLang="zh-CN"/>
              <a:t>.</a:t>
            </a:r>
          </a:p>
        </p:txBody>
      </p:sp>
      <p:sp>
        <p:nvSpPr>
          <p:cNvPr id="364557" name="Text Box 13"/>
          <p:cNvSpPr txBox="1">
            <a:spLocks noChangeArrowheads="1"/>
          </p:cNvSpPr>
          <p:nvPr/>
        </p:nvSpPr>
        <p:spPr bwMode="auto">
          <a:xfrm>
            <a:off x="381000" y="5410200"/>
            <a:ext cx="8305800" cy="9461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FFFF"/>
                </a:solidFill>
              </a:rPr>
              <a:t> 3.</a:t>
            </a:r>
            <a:r>
              <a:rPr lang="en-US" altLang="zh-CN"/>
              <a:t>  </a:t>
            </a:r>
            <a:r>
              <a:rPr lang="zh-CN" altLang="en-US">
                <a:solidFill>
                  <a:srgbClr val="00FFFF"/>
                </a:solidFill>
              </a:rPr>
              <a:t>根据实际问题的性质判断</a:t>
            </a:r>
            <a:r>
              <a:rPr lang="zh-CN" altLang="en-US"/>
              <a:t>可疑极值点究竟是不是</a:t>
            </a:r>
          </a:p>
          <a:p>
            <a:r>
              <a:rPr lang="zh-CN" altLang="en-US"/>
              <a:t>      极值点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2" grpId="0" autoUpdateAnimBg="0"/>
      <p:bldP spid="364554" grpId="0" autoUpdateAnimBg="0"/>
      <p:bldP spid="364555" grpId="0" autoUpdateAnimBg="0"/>
      <p:bldP spid="364556" grpId="0" autoUpdateAnimBg="0"/>
      <p:bldP spid="36455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5105400" cy="579438"/>
          </a:xfrm>
          <a:noFill/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一、多元函数极值的概念</a:t>
            </a:r>
          </a:p>
        </p:txBody>
      </p:sp>
      <p:graphicFrame>
        <p:nvGraphicFramePr>
          <p:cNvPr id="344067" name="Object 3"/>
          <p:cNvGraphicFramePr>
            <a:graphicFrameLocks noChangeAspect="1"/>
          </p:cNvGraphicFramePr>
          <p:nvPr/>
        </p:nvGraphicFramePr>
        <p:xfrm>
          <a:off x="533400" y="1066800"/>
          <a:ext cx="8153400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3352800" imgH="749300" progId="Equation.3">
                  <p:embed/>
                </p:oleObj>
              </mc:Choice>
              <mc:Fallback>
                <p:oleObj name="Equation" r:id="rId3" imgW="3352800" imgH="7493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066800"/>
                        <a:ext cx="8153400" cy="177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8" name="Object 4"/>
          <p:cNvGraphicFramePr>
            <a:graphicFrameLocks noChangeAspect="1"/>
          </p:cNvGraphicFramePr>
          <p:nvPr/>
        </p:nvGraphicFramePr>
        <p:xfrm>
          <a:off x="1066800" y="3048000"/>
          <a:ext cx="703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公式" r:id="rId5" imgW="7035800" imgH="444500" progId="Equation.3">
                  <p:embed/>
                </p:oleObj>
              </mc:Choice>
              <mc:Fallback>
                <p:oleObj name="公式" r:id="rId5" imgW="7035800" imgH="4445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48000"/>
                        <a:ext cx="7035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9" name="Object 5"/>
          <p:cNvGraphicFramePr>
            <a:graphicFrameLocks noChangeAspect="1"/>
          </p:cNvGraphicFramePr>
          <p:nvPr/>
        </p:nvGraphicFramePr>
        <p:xfrm>
          <a:off x="457200" y="3810000"/>
          <a:ext cx="8305800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7" imgW="3606800" imgH="736600" progId="Equation.3">
                  <p:embed/>
                </p:oleObj>
              </mc:Choice>
              <mc:Fallback>
                <p:oleObj name="Equation" r:id="rId7" imgW="3606800" imgH="736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0000"/>
                        <a:ext cx="8305800" cy="166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1024"/>
          <p:cNvGraphicFramePr>
            <a:graphicFrameLocks noChangeAspect="1"/>
          </p:cNvGraphicFramePr>
          <p:nvPr/>
        </p:nvGraphicFramePr>
        <p:xfrm>
          <a:off x="1219200" y="685800"/>
          <a:ext cx="713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3" imgW="7137400" imgH="469900" progId="Equation.3">
                  <p:embed/>
                </p:oleObj>
              </mc:Choice>
              <mc:Fallback>
                <p:oleObj name="Equation" r:id="rId3" imgW="7137400" imgH="4699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85800"/>
                        <a:ext cx="7137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1" name="Object 1025"/>
          <p:cNvGraphicFramePr>
            <a:graphicFrameLocks noChangeAspect="1"/>
          </p:cNvGraphicFramePr>
          <p:nvPr/>
        </p:nvGraphicFramePr>
        <p:xfrm>
          <a:off x="1676400" y="1447800"/>
          <a:ext cx="436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5" imgW="4368800" imgH="431800" progId="Equation.3">
                  <p:embed/>
                </p:oleObj>
              </mc:Choice>
              <mc:Fallback>
                <p:oleObj name="Equation" r:id="rId5" imgW="4368800" imgH="431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47800"/>
                        <a:ext cx="4368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2" name="Object 1026"/>
          <p:cNvGraphicFramePr>
            <a:graphicFrameLocks noChangeAspect="1"/>
          </p:cNvGraphicFramePr>
          <p:nvPr/>
        </p:nvGraphicFramePr>
        <p:xfrm>
          <a:off x="838200" y="1981200"/>
          <a:ext cx="74676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7" imgW="3251200" imgH="228600" progId="Equation.3">
                  <p:embed/>
                </p:oleObj>
              </mc:Choice>
              <mc:Fallback>
                <p:oleObj name="Equation" r:id="rId7" imgW="3251200" imgH="228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81200"/>
                        <a:ext cx="746760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3" name="Object 1027"/>
          <p:cNvGraphicFramePr>
            <a:graphicFrameLocks noChangeAspect="1"/>
          </p:cNvGraphicFramePr>
          <p:nvPr/>
        </p:nvGraphicFramePr>
        <p:xfrm>
          <a:off x="533400" y="2755900"/>
          <a:ext cx="739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9" imgW="7023100" imgH="444500" progId="Equation.3">
                  <p:embed/>
                </p:oleObj>
              </mc:Choice>
              <mc:Fallback>
                <p:oleObj name="Equation" r:id="rId9" imgW="7023100" imgH="4445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755900"/>
                        <a:ext cx="7391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Text Box 6"/>
          <p:cNvSpPr txBox="1">
            <a:spLocks noChangeArrowheads="1"/>
          </p:cNvSpPr>
          <p:nvPr/>
        </p:nvSpPr>
        <p:spPr bwMode="auto">
          <a:xfrm>
            <a:off x="533400" y="3352800"/>
            <a:ext cx="4537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作拉格朗日函数</a:t>
            </a:r>
          </a:p>
        </p:txBody>
      </p:sp>
      <p:graphicFrame>
        <p:nvGraphicFramePr>
          <p:cNvPr id="419844" name="Object 1028"/>
          <p:cNvGraphicFramePr>
            <a:graphicFrameLocks noChangeAspect="1"/>
          </p:cNvGraphicFramePr>
          <p:nvPr/>
        </p:nvGraphicFramePr>
        <p:xfrm>
          <a:off x="1295400" y="3962400"/>
          <a:ext cx="71628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11" imgW="2870200" imgH="228600" progId="Equation.3">
                  <p:embed/>
                </p:oleObj>
              </mc:Choice>
              <mc:Fallback>
                <p:oleObj name="Equation" r:id="rId11" imgW="287020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962400"/>
                        <a:ext cx="7162800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609600" y="13716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sp>
        <p:nvSpPr>
          <p:cNvPr id="16393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382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7.</a:t>
            </a:r>
            <a:endParaRPr lang="en-US" altLang="zh-CN" smtClean="0"/>
          </a:p>
        </p:txBody>
      </p:sp>
      <p:sp>
        <p:nvSpPr>
          <p:cNvPr id="365580" name="Text Box 12"/>
          <p:cNvSpPr txBox="1">
            <a:spLocks noChangeArrowheads="1"/>
          </p:cNvSpPr>
          <p:nvPr/>
        </p:nvSpPr>
        <p:spPr bwMode="auto">
          <a:xfrm>
            <a:off x="593725" y="4616450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求解以下方程组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4" grpId="0" autoUpdateAnimBg="0"/>
      <p:bldP spid="365577" grpId="0" autoUpdateAnimBg="0"/>
      <p:bldP spid="36558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0864" name="Object 1024"/>
          <p:cNvGraphicFramePr>
            <a:graphicFrameLocks noChangeAspect="1"/>
          </p:cNvGraphicFramePr>
          <p:nvPr/>
        </p:nvGraphicFramePr>
        <p:xfrm>
          <a:off x="1905000" y="1308100"/>
          <a:ext cx="3124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3" imgW="1231366" imgH="203112" progId="Equation.3">
                  <p:embed/>
                </p:oleObj>
              </mc:Choice>
              <mc:Fallback>
                <p:oleObj name="Equation" r:id="rId3" imgW="1231366" imgH="203112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308100"/>
                        <a:ext cx="31242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65" name="Object 1025"/>
          <p:cNvGraphicFramePr>
            <a:graphicFrameLocks noChangeAspect="1"/>
          </p:cNvGraphicFramePr>
          <p:nvPr/>
        </p:nvGraphicFramePr>
        <p:xfrm>
          <a:off x="3929059" y="4286256"/>
          <a:ext cx="1895872" cy="434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5" imgW="672808" imgH="165028" progId="Equation.3">
                  <p:embed/>
                </p:oleObj>
              </mc:Choice>
              <mc:Fallback>
                <p:oleObj name="Equation" r:id="rId5" imgW="672808" imgH="165028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9" y="4286256"/>
                        <a:ext cx="1895872" cy="4340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66" name="Object 1026"/>
          <p:cNvGraphicFramePr>
            <a:graphicFrameLocks noChangeAspect="1"/>
          </p:cNvGraphicFramePr>
          <p:nvPr/>
        </p:nvGraphicFramePr>
        <p:xfrm>
          <a:off x="1905000" y="3124200"/>
          <a:ext cx="39624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7" imgW="51168600" imgH="7302600" progId="Equation.3">
                  <p:embed/>
                </p:oleObj>
              </mc:Choice>
              <mc:Fallback>
                <p:oleObj name="Equation" r:id="rId7" imgW="51168600" imgH="73026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124200"/>
                        <a:ext cx="39624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20867" name="Object 1027"/>
          <p:cNvGraphicFramePr>
            <a:graphicFrameLocks noChangeAspect="1"/>
          </p:cNvGraphicFramePr>
          <p:nvPr/>
        </p:nvGraphicFramePr>
        <p:xfrm>
          <a:off x="1905000" y="1905000"/>
          <a:ext cx="31242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9" imgW="1231366" imgH="203112" progId="Equation.3">
                  <p:embed/>
                </p:oleObj>
              </mc:Choice>
              <mc:Fallback>
                <p:oleObj name="Equation" r:id="rId9" imgW="1231366" imgH="203112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905000"/>
                        <a:ext cx="31242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04" name="AutoShape 12"/>
          <p:cNvSpPr>
            <a:spLocks/>
          </p:cNvSpPr>
          <p:nvPr/>
        </p:nvSpPr>
        <p:spPr bwMode="auto">
          <a:xfrm>
            <a:off x="1371600" y="1447800"/>
            <a:ext cx="457200" cy="20574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0868" name="Object 1028"/>
          <p:cNvGraphicFramePr>
            <a:graphicFrameLocks noChangeAspect="1"/>
          </p:cNvGraphicFramePr>
          <p:nvPr/>
        </p:nvGraphicFramePr>
        <p:xfrm>
          <a:off x="1905000" y="2514600"/>
          <a:ext cx="31115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11" imgW="1256755" imgH="203112" progId="Equation.3">
                  <p:embed/>
                </p:oleObj>
              </mc:Choice>
              <mc:Fallback>
                <p:oleObj name="Equation" r:id="rId11" imgW="1256755" imgH="203112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14600"/>
                        <a:ext cx="31115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06" name="Text Box 14"/>
          <p:cNvSpPr txBox="1">
            <a:spLocks noChangeArrowheads="1"/>
          </p:cNvSpPr>
          <p:nvPr/>
        </p:nvSpPr>
        <p:spPr bwMode="auto">
          <a:xfrm>
            <a:off x="609600" y="4191000"/>
            <a:ext cx="3398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由前三个方程解得，</a:t>
            </a:r>
          </a:p>
        </p:txBody>
      </p:sp>
      <p:sp>
        <p:nvSpPr>
          <p:cNvPr id="366607" name="Text Box 15"/>
          <p:cNvSpPr txBox="1">
            <a:spLocks noChangeArrowheads="1"/>
          </p:cNvSpPr>
          <p:nvPr/>
        </p:nvSpPr>
        <p:spPr bwMode="auto">
          <a:xfrm>
            <a:off x="3714744" y="5000636"/>
            <a:ext cx="4113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得唯一可能极值点坐标为</a:t>
            </a:r>
          </a:p>
        </p:txBody>
      </p:sp>
      <p:graphicFrame>
        <p:nvGraphicFramePr>
          <p:cNvPr id="420869" name="Object 1029"/>
          <p:cNvGraphicFramePr>
            <a:graphicFrameLocks noChangeAspect="1"/>
          </p:cNvGraphicFramePr>
          <p:nvPr/>
        </p:nvGraphicFramePr>
        <p:xfrm>
          <a:off x="2000232" y="5715016"/>
          <a:ext cx="2590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公式" r:id="rId13" imgW="2590800" imgH="876300" progId="Equation.3">
                  <p:embed/>
                </p:oleObj>
              </mc:Choice>
              <mc:Fallback>
                <p:oleObj name="公式" r:id="rId13" imgW="2590800" imgH="8763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5715016"/>
                        <a:ext cx="25908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10" name="Text Box 18"/>
          <p:cNvSpPr txBox="1">
            <a:spLocks noChangeArrowheads="1"/>
          </p:cNvSpPr>
          <p:nvPr/>
        </p:nvSpPr>
        <p:spPr bwMode="auto">
          <a:xfrm>
            <a:off x="684213" y="5013325"/>
            <a:ext cx="2762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代入最后一方程</a:t>
            </a:r>
            <a:r>
              <a:rPr lang="en-US" altLang="zh-CN"/>
              <a:t>,</a:t>
            </a:r>
          </a:p>
        </p:txBody>
      </p:sp>
      <p:graphicFrame>
        <p:nvGraphicFramePr>
          <p:cNvPr id="17416" name="Object 1030"/>
          <p:cNvGraphicFramePr>
            <a:graphicFrameLocks noChangeAspect="1"/>
          </p:cNvGraphicFramePr>
          <p:nvPr/>
        </p:nvGraphicFramePr>
        <p:xfrm>
          <a:off x="885825" y="228600"/>
          <a:ext cx="70675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Equation" r:id="rId15" imgW="2832100" imgH="228600" progId="Equation.3">
                  <p:embed/>
                </p:oleObj>
              </mc:Choice>
              <mc:Fallback>
                <p:oleObj name="Equation" r:id="rId15" imgW="2832100" imgH="2286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228600"/>
                        <a:ext cx="7067550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04" grpId="0" animBg="1"/>
      <p:bldP spid="366606" grpId="0" autoUpdateAnimBg="0"/>
      <p:bldP spid="366607" grpId="0" autoUpdateAnimBg="0"/>
      <p:bldP spid="36661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1888" name="Object 1024"/>
          <p:cNvGraphicFramePr>
            <a:graphicFrameLocks noChangeAspect="1"/>
          </p:cNvGraphicFramePr>
          <p:nvPr/>
        </p:nvGraphicFramePr>
        <p:xfrm>
          <a:off x="381000" y="1951038"/>
          <a:ext cx="8153400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3" imgW="3441700" imgH="685800" progId="Equation.3">
                  <p:embed/>
                </p:oleObj>
              </mc:Choice>
              <mc:Fallback>
                <p:oleObj name="Equation" r:id="rId3" imgW="3441700" imgH="685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51038"/>
                        <a:ext cx="8153400" cy="162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457200" y="430213"/>
            <a:ext cx="78613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     </a:t>
            </a:r>
            <a:r>
              <a:rPr lang="zh-CN" altLang="en-US"/>
              <a:t>由问题本身知最大值一定存在， 所以最大值就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在此可疑极值点处取得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1024"/>
          <p:cNvGraphicFramePr>
            <a:graphicFrameLocks noChangeAspect="1"/>
          </p:cNvGraphicFramePr>
          <p:nvPr/>
        </p:nvGraphicFramePr>
        <p:xfrm>
          <a:off x="609600" y="381000"/>
          <a:ext cx="80010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3" imgW="3340100" imgH="914400" progId="Equation.3">
                  <p:embed/>
                </p:oleObj>
              </mc:Choice>
              <mc:Fallback>
                <p:oleObj name="Equation" r:id="rId3" imgW="3340100" imgH="9144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1000"/>
                        <a:ext cx="8001000" cy="212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3" name="Text Box 3"/>
          <p:cNvSpPr txBox="1">
            <a:spLocks noChangeArrowheads="1"/>
          </p:cNvSpPr>
          <p:nvPr/>
        </p:nvSpPr>
        <p:spPr bwMode="auto">
          <a:xfrm>
            <a:off x="1219200" y="2667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作拉格朗日函数</a:t>
            </a:r>
          </a:p>
        </p:txBody>
      </p:sp>
      <p:graphicFrame>
        <p:nvGraphicFramePr>
          <p:cNvPr id="422913" name="Object 1025"/>
          <p:cNvGraphicFramePr>
            <a:graphicFrameLocks noChangeAspect="1"/>
          </p:cNvGraphicFramePr>
          <p:nvPr/>
        </p:nvGraphicFramePr>
        <p:xfrm>
          <a:off x="1706563" y="3124200"/>
          <a:ext cx="6418262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5" imgW="2451100" imgH="431800" progId="Equation.3">
                  <p:embed/>
                </p:oleObj>
              </mc:Choice>
              <mc:Fallback>
                <p:oleObj name="Equation" r:id="rId5" imgW="2451100" imgH="431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3124200"/>
                        <a:ext cx="6418262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6" name="Text Box 6"/>
          <p:cNvSpPr txBox="1">
            <a:spLocks noChangeArrowheads="1"/>
          </p:cNvSpPr>
          <p:nvPr/>
        </p:nvSpPr>
        <p:spPr bwMode="auto">
          <a:xfrm>
            <a:off x="457200" y="26670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sp>
        <p:nvSpPr>
          <p:cNvPr id="1946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990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8.</a:t>
            </a:r>
            <a:endParaRPr lang="en-US" altLang="zh-CN" smtClean="0"/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669925" y="415925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求解方程组</a:t>
            </a:r>
          </a:p>
        </p:txBody>
      </p:sp>
      <p:sp>
        <p:nvSpPr>
          <p:cNvPr id="368650" name="AutoShape 10"/>
          <p:cNvSpPr>
            <a:spLocks/>
          </p:cNvSpPr>
          <p:nvPr/>
        </p:nvSpPr>
        <p:spPr bwMode="auto">
          <a:xfrm>
            <a:off x="2514600" y="4343400"/>
            <a:ext cx="609600" cy="2209800"/>
          </a:xfrm>
          <a:prstGeom prst="leftBrace">
            <a:avLst>
              <a:gd name="adj1" fmla="val 3020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2914" name="Object 1026"/>
          <p:cNvGraphicFramePr>
            <a:graphicFrameLocks noChangeAspect="1"/>
          </p:cNvGraphicFramePr>
          <p:nvPr/>
        </p:nvGraphicFramePr>
        <p:xfrm>
          <a:off x="3200400" y="4343400"/>
          <a:ext cx="22098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7" imgW="825142" imgH="406224" progId="Equation.3">
                  <p:embed/>
                </p:oleObj>
              </mc:Choice>
              <mc:Fallback>
                <p:oleObj name="Equation" r:id="rId7" imgW="825142" imgH="406224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43400"/>
                        <a:ext cx="2209800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15" name="Object 1027"/>
          <p:cNvGraphicFramePr>
            <a:graphicFrameLocks noChangeAspect="1"/>
          </p:cNvGraphicFramePr>
          <p:nvPr/>
        </p:nvGraphicFramePr>
        <p:xfrm>
          <a:off x="5638800" y="4343400"/>
          <a:ext cx="19050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9" imgW="825142" imgH="444307" progId="Equation.3">
                  <p:embed/>
                </p:oleObj>
              </mc:Choice>
              <mc:Fallback>
                <p:oleObj name="Equation" r:id="rId9" imgW="825142" imgH="444307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343400"/>
                        <a:ext cx="1905000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16" name="Object 1028"/>
          <p:cNvGraphicFramePr>
            <a:graphicFrameLocks noChangeAspect="1"/>
          </p:cNvGraphicFramePr>
          <p:nvPr/>
        </p:nvGraphicFramePr>
        <p:xfrm>
          <a:off x="3200400" y="5440363"/>
          <a:ext cx="22098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11" imgW="812447" imgH="418918" progId="Equation.3">
                  <p:embed/>
                </p:oleObj>
              </mc:Choice>
              <mc:Fallback>
                <p:oleObj name="Equation" r:id="rId11" imgW="812447" imgH="418918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40363"/>
                        <a:ext cx="22098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17" name="Object 1029"/>
          <p:cNvGraphicFramePr>
            <a:graphicFrameLocks noChangeAspect="1"/>
          </p:cNvGraphicFramePr>
          <p:nvPr/>
        </p:nvGraphicFramePr>
        <p:xfrm>
          <a:off x="5638800" y="5486400"/>
          <a:ext cx="28194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13" imgW="38982600" imgH="13804920" progId="Equation.3">
                  <p:embed/>
                </p:oleObj>
              </mc:Choice>
              <mc:Fallback>
                <p:oleObj name="Equation" r:id="rId13" imgW="38982600" imgH="1380492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486400"/>
                        <a:ext cx="2819400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autoUpdateAnimBg="0"/>
      <p:bldP spid="368646" grpId="0" autoUpdateAnimBg="0"/>
      <p:bldP spid="368649" grpId="0" autoUpdateAnimBg="0"/>
      <p:bldP spid="3686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3936" name="Object 1024"/>
          <p:cNvGraphicFramePr>
            <a:graphicFrameLocks noChangeAspect="1"/>
          </p:cNvGraphicFramePr>
          <p:nvPr/>
        </p:nvGraphicFramePr>
        <p:xfrm>
          <a:off x="1524000" y="590550"/>
          <a:ext cx="26130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3" imgW="1002865" imgH="203112" progId="Equation.3">
                  <p:embed/>
                </p:oleObj>
              </mc:Choice>
              <mc:Fallback>
                <p:oleObj name="Equation" r:id="rId3" imgW="1002865" imgH="203112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90550"/>
                        <a:ext cx="261302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533400"/>
            <a:ext cx="12192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bg2"/>
                </a:solidFill>
                <a:ea typeface="楷体_GB2312" pitchFamily="49" charset="-122"/>
              </a:rPr>
              <a:t>易得</a:t>
            </a:r>
            <a:r>
              <a:rPr lang="en-US" altLang="zh-CN" sz="2800" b="1" smtClean="0">
                <a:solidFill>
                  <a:schemeClr val="bg2"/>
                </a:solidFill>
                <a:ea typeface="楷体_GB2312" pitchFamily="49" charset="-122"/>
              </a:rPr>
              <a:t>, </a:t>
            </a:r>
          </a:p>
        </p:txBody>
      </p:sp>
      <p:sp>
        <p:nvSpPr>
          <p:cNvPr id="369674" name="Text Box 10"/>
          <p:cNvSpPr txBox="1">
            <a:spLocks noChangeArrowheads="1"/>
          </p:cNvSpPr>
          <p:nvPr/>
        </p:nvSpPr>
        <p:spPr bwMode="auto">
          <a:xfrm>
            <a:off x="898525" y="1285875"/>
            <a:ext cx="7737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因无实际应用背景，故需要检验点</a:t>
            </a:r>
            <a:r>
              <a:rPr lang="en-US" altLang="zh-CN"/>
              <a:t>( 3</a:t>
            </a:r>
            <a:r>
              <a:rPr lang="en-US" altLang="zh-CN" i="1"/>
              <a:t>a</a:t>
            </a:r>
            <a:r>
              <a:rPr lang="en-US" altLang="zh-CN"/>
              <a:t>, 3</a:t>
            </a:r>
            <a:r>
              <a:rPr lang="en-US" altLang="zh-CN" i="1"/>
              <a:t>a</a:t>
            </a:r>
            <a:r>
              <a:rPr lang="en-US" altLang="zh-CN"/>
              <a:t>, 3</a:t>
            </a:r>
            <a:r>
              <a:rPr lang="en-US" altLang="zh-CN" i="1"/>
              <a:t>a</a:t>
            </a:r>
            <a:r>
              <a:rPr lang="en-US" altLang="zh-CN"/>
              <a:t>) </a:t>
            </a:r>
            <a:r>
              <a:rPr lang="zh-CN" altLang="en-US"/>
              <a:t>是</a:t>
            </a:r>
          </a:p>
        </p:txBody>
      </p:sp>
      <p:graphicFrame>
        <p:nvGraphicFramePr>
          <p:cNvPr id="423937" name="Object 1025"/>
          <p:cNvGraphicFramePr>
            <a:graphicFrameLocks noChangeAspect="1"/>
          </p:cNvGraphicFramePr>
          <p:nvPr/>
        </p:nvGraphicFramePr>
        <p:xfrm>
          <a:off x="473075" y="1828800"/>
          <a:ext cx="8518525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5" imgW="3556000" imgH="685800" progId="Equation.3">
                  <p:embed/>
                </p:oleObj>
              </mc:Choice>
              <mc:Fallback>
                <p:oleObj name="Equation" r:id="rId5" imgW="3556000" imgH="685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828800"/>
                        <a:ext cx="8518525" cy="159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6" name="Text Box 12"/>
          <p:cNvSpPr txBox="1">
            <a:spLocks noChangeArrowheads="1"/>
          </p:cNvSpPr>
          <p:nvPr/>
        </p:nvSpPr>
        <p:spPr bwMode="auto">
          <a:xfrm>
            <a:off x="669925" y="3724275"/>
            <a:ext cx="7286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事实上，从附加条件中解出 </a:t>
            </a:r>
            <a:r>
              <a:rPr lang="en-US" altLang="zh-CN" i="1"/>
              <a:t>z </a:t>
            </a:r>
            <a:r>
              <a:rPr lang="zh-CN" altLang="en-US"/>
              <a:t>代入原函数，得</a:t>
            </a:r>
          </a:p>
        </p:txBody>
      </p:sp>
      <p:graphicFrame>
        <p:nvGraphicFramePr>
          <p:cNvPr id="423938" name="Object 1026"/>
          <p:cNvGraphicFramePr>
            <a:graphicFrameLocks noChangeAspect="1"/>
          </p:cNvGraphicFramePr>
          <p:nvPr/>
        </p:nvGraphicFramePr>
        <p:xfrm>
          <a:off x="457200" y="4419600"/>
          <a:ext cx="2819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7" imgW="38982600" imgH="14211360" progId="Equation.3">
                  <p:embed/>
                </p:oleObj>
              </mc:Choice>
              <mc:Fallback>
                <p:oleObj name="Equation" r:id="rId7" imgW="38982600" imgH="142113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19600"/>
                        <a:ext cx="28194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3413125" y="4638675"/>
            <a:ext cx="4587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利用极值充分条件 </a:t>
            </a:r>
            <a:r>
              <a:rPr lang="en-US" altLang="zh-CN"/>
              <a:t>( </a:t>
            </a:r>
            <a:r>
              <a:rPr lang="zh-CN" altLang="en-US"/>
              <a:t>定理</a:t>
            </a:r>
            <a:r>
              <a:rPr lang="en-US" altLang="zh-CN"/>
              <a:t>2 ), </a:t>
            </a:r>
          </a:p>
        </p:txBody>
      </p:sp>
      <p:sp>
        <p:nvSpPr>
          <p:cNvPr id="369679" name="Text Box 15"/>
          <p:cNvSpPr txBox="1">
            <a:spLocks noChangeArrowheads="1"/>
          </p:cNvSpPr>
          <p:nvPr/>
        </p:nvSpPr>
        <p:spPr bwMode="auto">
          <a:xfrm>
            <a:off x="381000" y="5638800"/>
            <a:ext cx="7221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经计算知 </a:t>
            </a:r>
            <a:r>
              <a:rPr lang="en-US" altLang="zh-CN"/>
              <a:t>( 3</a:t>
            </a:r>
            <a:r>
              <a:rPr lang="en-US" altLang="zh-CN" i="1"/>
              <a:t>a</a:t>
            </a:r>
            <a:r>
              <a:rPr lang="en-US" altLang="zh-CN"/>
              <a:t>, 3</a:t>
            </a:r>
            <a:r>
              <a:rPr lang="en-US" altLang="zh-CN" i="1"/>
              <a:t>a </a:t>
            </a:r>
            <a:r>
              <a:rPr lang="en-US" altLang="zh-CN"/>
              <a:t>) </a:t>
            </a:r>
            <a:r>
              <a:rPr lang="zh-CN" altLang="en-US"/>
              <a:t>是二元函数 </a:t>
            </a:r>
            <a:r>
              <a:rPr lang="en-US" altLang="zh-CN" i="1"/>
              <a:t>u </a:t>
            </a:r>
            <a:r>
              <a:rPr lang="zh-CN" altLang="en-US"/>
              <a:t>的极小值点</a:t>
            </a:r>
            <a:r>
              <a:rPr lang="en-US" altLang="zh-CN"/>
              <a:t>. </a:t>
            </a:r>
            <a:endParaRPr lang="en-US" altLang="zh-CN" i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4" grpId="0" autoUpdateAnimBg="0"/>
      <p:bldP spid="369676" grpId="0" autoUpdateAnimBg="0"/>
      <p:bldP spid="369678" grpId="0" autoUpdateAnimBg="0"/>
      <p:bldP spid="36967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1024"/>
          <p:cNvGraphicFramePr>
            <a:graphicFrameLocks noChangeAspect="1"/>
          </p:cNvGraphicFramePr>
          <p:nvPr/>
        </p:nvGraphicFramePr>
        <p:xfrm>
          <a:off x="990600" y="2667000"/>
          <a:ext cx="8826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3" imgW="12579480" imgH="6489720" progId="Equation.3">
                  <p:embed/>
                </p:oleObj>
              </mc:Choice>
              <mc:Fallback>
                <p:oleObj name="Equation" r:id="rId3" imgW="12579480" imgH="6489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67000"/>
                        <a:ext cx="882650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Text Box 7"/>
          <p:cNvSpPr txBox="1">
            <a:spLocks noChangeArrowheads="1"/>
          </p:cNvSpPr>
          <p:nvPr/>
        </p:nvSpPr>
        <p:spPr bwMode="auto">
          <a:xfrm>
            <a:off x="838200" y="1295400"/>
            <a:ext cx="6989763" cy="18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/>
              <a:t>     </a:t>
            </a:r>
            <a:r>
              <a:rPr lang="zh-CN" altLang="en-US"/>
              <a:t>点</a:t>
            </a:r>
            <a:r>
              <a:rPr lang="en-US" altLang="zh-CN"/>
              <a:t>( 3</a:t>
            </a:r>
            <a:r>
              <a:rPr lang="en-US" altLang="zh-CN" i="1"/>
              <a:t>a</a:t>
            </a:r>
            <a:r>
              <a:rPr lang="en-US" altLang="zh-CN"/>
              <a:t>, 3</a:t>
            </a:r>
            <a:r>
              <a:rPr lang="en-US" altLang="zh-CN" i="1"/>
              <a:t>a</a:t>
            </a:r>
            <a:r>
              <a:rPr lang="en-US" altLang="zh-CN"/>
              <a:t>, 3</a:t>
            </a:r>
            <a:r>
              <a:rPr lang="en-US" altLang="zh-CN" i="1"/>
              <a:t>a</a:t>
            </a:r>
            <a:r>
              <a:rPr lang="en-US" altLang="zh-CN"/>
              <a:t>) </a:t>
            </a:r>
            <a:r>
              <a:rPr lang="zh-CN" altLang="en-US"/>
              <a:t>是函数 </a:t>
            </a:r>
            <a:r>
              <a:rPr lang="en-US" altLang="zh-CN" i="1"/>
              <a:t>u</a:t>
            </a:r>
            <a:r>
              <a:rPr lang="en-US" altLang="zh-CN"/>
              <a:t> = </a:t>
            </a:r>
            <a:r>
              <a:rPr lang="en-US" altLang="zh-CN" i="1"/>
              <a:t>xyz</a:t>
            </a:r>
            <a:r>
              <a:rPr lang="en-US" altLang="zh-CN"/>
              <a:t> </a:t>
            </a:r>
            <a:r>
              <a:rPr lang="zh-CN" altLang="en-US"/>
              <a:t>在附加条件</a:t>
            </a:r>
          </a:p>
          <a:p>
            <a:pPr>
              <a:lnSpc>
                <a:spcPct val="135000"/>
              </a:lnSpc>
            </a:pPr>
            <a:r>
              <a:rPr lang="zh-CN" altLang="en-US"/>
              <a:t>下的极小值点，且函数 </a:t>
            </a:r>
            <a:r>
              <a:rPr lang="en-US" altLang="zh-CN" i="1"/>
              <a:t>u </a:t>
            </a:r>
            <a:r>
              <a:rPr lang="zh-CN" altLang="en-US"/>
              <a:t>在该点处取极小值</a:t>
            </a:r>
          </a:p>
          <a:p>
            <a:pPr>
              <a:lnSpc>
                <a:spcPct val="135000"/>
              </a:lnSpc>
            </a:pPr>
            <a:endParaRPr lang="en-US" altLang="zh-CN"/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533400"/>
            <a:ext cx="16764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由此得，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468313" y="361950"/>
          <a:ext cx="835342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公式" r:id="rId3" imgW="108442800" imgH="14617800" progId="Equation.3">
                  <p:embed/>
                </p:oleObj>
              </mc:Choice>
              <mc:Fallback>
                <p:oleObj name="公式" r:id="rId3" imgW="108442800" imgH="14617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61950"/>
                        <a:ext cx="8353425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323850" y="356252"/>
            <a:ext cx="1152525" cy="47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</a:rPr>
              <a:t>例</a:t>
            </a:r>
            <a:r>
              <a:rPr lang="en-US" altLang="zh-CN" dirty="0">
                <a:solidFill>
                  <a:schemeClr val="tx2"/>
                </a:solidFill>
              </a:rPr>
              <a:t>9.</a:t>
            </a:r>
          </a:p>
        </p:txBody>
      </p:sp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395288" y="1628775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409605" name="Object 5"/>
          <p:cNvGraphicFramePr>
            <a:graphicFrameLocks noChangeAspect="1"/>
          </p:cNvGraphicFramePr>
          <p:nvPr/>
        </p:nvGraphicFramePr>
        <p:xfrm>
          <a:off x="1187450" y="1628775"/>
          <a:ext cx="7416800" cy="225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公式" r:id="rId5" imgW="2857500" imgH="914400" progId="Equation.3">
                  <p:embed/>
                </p:oleObj>
              </mc:Choice>
              <mc:Fallback>
                <p:oleObj name="公式" r:id="rId5" imgW="2857500" imgH="914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628775"/>
                        <a:ext cx="7416800" cy="225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06" name="Text Box 6"/>
          <p:cNvSpPr txBox="1">
            <a:spLocks noChangeArrowheads="1"/>
          </p:cNvSpPr>
          <p:nvPr/>
        </p:nvSpPr>
        <p:spPr bwMode="auto">
          <a:xfrm>
            <a:off x="323850" y="4005263"/>
            <a:ext cx="1152525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分析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409607" name="Object 7"/>
          <p:cNvGraphicFramePr>
            <a:graphicFrameLocks noChangeAspect="1"/>
          </p:cNvGraphicFramePr>
          <p:nvPr/>
        </p:nvGraphicFramePr>
        <p:xfrm>
          <a:off x="971550" y="4005263"/>
          <a:ext cx="7632700" cy="25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公式" r:id="rId7" imgW="3035300" imgH="1066800" progId="Equation.3">
                  <p:embed/>
                </p:oleObj>
              </mc:Choice>
              <mc:Fallback>
                <p:oleObj name="公式" r:id="rId7" imgW="3035300" imgH="1066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05263"/>
                        <a:ext cx="7632700" cy="255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4" grpId="0" autoUpdateAnimBg="0"/>
      <p:bldP spid="40960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468313" y="476250"/>
          <a:ext cx="712787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公式" r:id="rId3" imgW="3175000" imgH="406400" progId="Equation.3">
                  <p:embed/>
                </p:oleObj>
              </mc:Choice>
              <mc:Fallback>
                <p:oleObj name="公式" r:id="rId3" imgW="3175000" imgH="406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6250"/>
                        <a:ext cx="7127875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27" name="Object 3"/>
          <p:cNvGraphicFramePr>
            <a:graphicFrameLocks noChangeAspect="1"/>
          </p:cNvGraphicFramePr>
          <p:nvPr/>
        </p:nvGraphicFramePr>
        <p:xfrm>
          <a:off x="1044575" y="1557338"/>
          <a:ext cx="6767513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公式" r:id="rId5" imgW="2984500" imgH="1498600" progId="Equation.3">
                  <p:embed/>
                </p:oleObj>
              </mc:Choice>
              <mc:Fallback>
                <p:oleObj name="公式" r:id="rId5" imgW="2984500" imgH="149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1557338"/>
                        <a:ext cx="6767513" cy="340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28" name="Object 4"/>
          <p:cNvGraphicFramePr>
            <a:graphicFrameLocks noChangeAspect="1"/>
          </p:cNvGraphicFramePr>
          <p:nvPr/>
        </p:nvGraphicFramePr>
        <p:xfrm>
          <a:off x="1187450" y="5373688"/>
          <a:ext cx="56165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公式" r:id="rId7" imgW="2373870" imgH="406224" progId="Equation.3">
                  <p:embed/>
                </p:oleObj>
              </mc:Choice>
              <mc:Fallback>
                <p:oleObj name="公式" r:id="rId7" imgW="2373870" imgH="406224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373688"/>
                        <a:ext cx="561657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8578" name="Object 2"/>
          <p:cNvGraphicFramePr>
            <a:graphicFrameLocks noChangeAspect="1"/>
          </p:cNvGraphicFramePr>
          <p:nvPr/>
        </p:nvGraphicFramePr>
        <p:xfrm>
          <a:off x="1331913" y="3716338"/>
          <a:ext cx="52562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公式" r:id="rId3" imgW="2019300" imgH="444500" progId="Equation.3">
                  <p:embed/>
                </p:oleObj>
              </mc:Choice>
              <mc:Fallback>
                <p:oleObj name="公式" r:id="rId3" imgW="2019300" imgH="4445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16338"/>
                        <a:ext cx="5256212" cy="1157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900113" y="549275"/>
          <a:ext cx="4176712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公式" r:id="rId5" imgW="1713756" imgH="406224" progId="Equation.3">
                  <p:embed/>
                </p:oleObj>
              </mc:Choice>
              <mc:Fallback>
                <p:oleObj name="公式" r:id="rId5" imgW="1713756" imgH="406224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9275"/>
                        <a:ext cx="4176712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0" name="Object 4"/>
          <p:cNvGraphicFramePr>
            <a:graphicFrameLocks noChangeAspect="1"/>
          </p:cNvGraphicFramePr>
          <p:nvPr/>
        </p:nvGraphicFramePr>
        <p:xfrm>
          <a:off x="684213" y="1700213"/>
          <a:ext cx="7920037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公式" r:id="rId7" imgW="2984500" imgH="635000" progId="Equation.3">
                  <p:embed/>
                </p:oleObj>
              </mc:Choice>
              <mc:Fallback>
                <p:oleObj name="公式" r:id="rId7" imgW="2984500" imgH="6350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00213"/>
                        <a:ext cx="7920037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472" y="5357826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思考：还有其它直观的解法吗？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066800"/>
            <a:ext cx="1600200" cy="6096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9900"/>
                </a:solidFill>
                <a:ea typeface="楷体_GB2312" pitchFamily="49" charset="-122"/>
              </a:rPr>
              <a:t>小结</a:t>
            </a:r>
          </a:p>
        </p:txBody>
      </p:sp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609600" y="2362200"/>
            <a:ext cx="5092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1.  </a:t>
            </a:r>
            <a:r>
              <a:rPr lang="zh-CN" altLang="en-US"/>
              <a:t>极值的必要条件和充分条件 </a:t>
            </a:r>
            <a:r>
              <a:rPr lang="en-US" altLang="zh-CN"/>
              <a:t>.</a:t>
            </a: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609600" y="3048000"/>
            <a:ext cx="2503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2.  </a:t>
            </a:r>
            <a:r>
              <a:rPr lang="zh-CN" altLang="en-US"/>
              <a:t>极值的求法</a:t>
            </a:r>
            <a:r>
              <a:rPr lang="en-US" altLang="zh-CN"/>
              <a:t>.</a:t>
            </a:r>
          </a:p>
        </p:txBody>
      </p:sp>
      <p:sp>
        <p:nvSpPr>
          <p:cNvPr id="400390" name="Text Box 6"/>
          <p:cNvSpPr txBox="1">
            <a:spLocks noChangeArrowheads="1"/>
          </p:cNvSpPr>
          <p:nvPr/>
        </p:nvSpPr>
        <p:spPr bwMode="auto">
          <a:xfrm>
            <a:off x="609600" y="3733800"/>
            <a:ext cx="2592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3.  </a:t>
            </a:r>
            <a:r>
              <a:rPr lang="zh-CN" altLang="en-US"/>
              <a:t>最值的求法</a:t>
            </a:r>
            <a:r>
              <a:rPr lang="en-US" altLang="zh-CN"/>
              <a:t>. </a:t>
            </a:r>
          </a:p>
        </p:txBody>
      </p:sp>
      <p:sp>
        <p:nvSpPr>
          <p:cNvPr id="400391" name="Text Box 7"/>
          <p:cNvSpPr txBox="1">
            <a:spLocks noChangeArrowheads="1"/>
          </p:cNvSpPr>
          <p:nvPr/>
        </p:nvSpPr>
        <p:spPr bwMode="auto">
          <a:xfrm>
            <a:off x="609600" y="4419600"/>
            <a:ext cx="7562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4.  </a:t>
            </a:r>
            <a:r>
              <a:rPr lang="zh-CN" altLang="en-US"/>
              <a:t>条件极值的解法</a:t>
            </a:r>
            <a:r>
              <a:rPr lang="en-US" altLang="zh-CN"/>
              <a:t>. ( </a:t>
            </a:r>
            <a:r>
              <a:rPr lang="zh-CN" altLang="en-US"/>
              <a:t>降维法及拉格朗日乘数法</a:t>
            </a:r>
            <a:r>
              <a:rPr lang="en-US" altLang="zh-CN"/>
              <a:t>)</a:t>
            </a:r>
          </a:p>
        </p:txBody>
      </p:sp>
      <p:sp>
        <p:nvSpPr>
          <p:cNvPr id="400392" name="Text Box 8"/>
          <p:cNvSpPr txBox="1">
            <a:spLocks noChangeArrowheads="1"/>
          </p:cNvSpPr>
          <p:nvPr/>
        </p:nvSpPr>
        <p:spPr bwMode="auto">
          <a:xfrm>
            <a:off x="990600" y="4953000"/>
            <a:ext cx="7148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无应用背景的题，要对可疑极值点进行讨论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 autoUpdateAnimBg="0"/>
      <p:bldP spid="400389" grpId="0" autoUpdateAnimBg="0"/>
      <p:bldP spid="400390" grpId="0" autoUpdateAnimBg="0"/>
      <p:bldP spid="400391" grpId="0" autoUpdateAnimBg="0"/>
      <p:bldP spid="40039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Text Box 2"/>
          <p:cNvSpPr txBox="1">
            <a:spLocks noChangeArrowheads="1"/>
          </p:cNvSpPr>
          <p:nvPr/>
        </p:nvSpPr>
        <p:spPr bwMode="auto">
          <a:xfrm>
            <a:off x="838200" y="3048000"/>
            <a:ext cx="7158038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(2)  </a:t>
            </a:r>
            <a:r>
              <a:rPr lang="zh-CN" altLang="en-US"/>
              <a:t>函数的极值点必须是函数定义域的内点 </a:t>
            </a:r>
            <a:r>
              <a:rPr lang="en-US" altLang="zh-CN"/>
              <a:t>.</a:t>
            </a:r>
          </a:p>
        </p:txBody>
      </p:sp>
      <p:sp>
        <p:nvSpPr>
          <p:cNvPr id="345091" name="Text Box 3"/>
          <p:cNvSpPr txBox="1">
            <a:spLocks noChangeArrowheads="1"/>
          </p:cNvSpPr>
          <p:nvPr/>
        </p:nvSpPr>
        <p:spPr bwMode="auto">
          <a:xfrm>
            <a:off x="755650" y="4076700"/>
            <a:ext cx="8137525" cy="9461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arenBoth" startAt="3"/>
            </a:pPr>
            <a:r>
              <a:rPr lang="en-US" altLang="zh-CN"/>
              <a:t> </a:t>
            </a:r>
            <a:r>
              <a:rPr lang="zh-CN" altLang="en-US"/>
              <a:t>极值的概念是个</a:t>
            </a:r>
            <a:r>
              <a:rPr lang="zh-CN" altLang="en-US">
                <a:solidFill>
                  <a:schemeClr val="tx2"/>
                </a:solidFill>
              </a:rPr>
              <a:t>局部</a:t>
            </a:r>
            <a:r>
              <a:rPr lang="zh-CN" altLang="en-US"/>
              <a:t>概念，它可以推广到一般</a:t>
            </a:r>
          </a:p>
          <a:p>
            <a:pPr marL="457200" indent="-457200"/>
            <a:r>
              <a:rPr lang="zh-CN" altLang="en-US"/>
              <a:t>      的多元函数 </a:t>
            </a:r>
            <a:r>
              <a:rPr lang="en-US" altLang="zh-CN"/>
              <a:t>.</a:t>
            </a:r>
          </a:p>
        </p:txBody>
      </p:sp>
      <p:sp>
        <p:nvSpPr>
          <p:cNvPr id="345093" name="Text Box 5"/>
          <p:cNvSpPr txBox="1">
            <a:spLocks noChangeArrowheads="1"/>
          </p:cNvSpPr>
          <p:nvPr/>
        </p:nvSpPr>
        <p:spPr bwMode="auto">
          <a:xfrm>
            <a:off x="457200" y="1600200"/>
            <a:ext cx="7831138" cy="11176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　</a:t>
            </a:r>
            <a:r>
              <a:rPr lang="en-US" altLang="zh-CN"/>
              <a:t>(1)  </a:t>
            </a:r>
            <a:r>
              <a:rPr lang="zh-CN" altLang="en-US"/>
              <a:t>极大值与极小值统称为极值</a:t>
            </a:r>
            <a:r>
              <a:rPr lang="en-US" altLang="zh-CN"/>
              <a:t>,  </a:t>
            </a:r>
            <a:r>
              <a:rPr lang="zh-CN" altLang="en-US"/>
              <a:t>使函数取得极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值的点称为极值点 </a:t>
            </a:r>
            <a:r>
              <a:rPr lang="en-US" altLang="zh-CN"/>
              <a:t>.</a:t>
            </a:r>
          </a:p>
        </p:txBody>
      </p:sp>
      <p:sp>
        <p:nvSpPr>
          <p:cNvPr id="33797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381000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对定义的几点说明</a:t>
            </a:r>
            <a:r>
              <a:rPr lang="en-US" altLang="zh-CN" sz="3200" b="1" smtClean="0">
                <a:ea typeface="楷体_GB2312" pitchFamily="49" charset="-122"/>
              </a:rPr>
              <a:t>: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0" grpId="0" autoUpdateAnimBg="0"/>
      <p:bldP spid="345091" grpId="0" autoUpdateAnimBg="0"/>
      <p:bldP spid="34509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71802" y="214290"/>
            <a:ext cx="2443163" cy="533400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rgbClr val="FF9900"/>
                </a:solidFill>
                <a:ea typeface="楷体_GB2312" pitchFamily="49" charset="-122"/>
              </a:rPr>
              <a:t>课堂练习</a:t>
            </a:r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71406" y="8382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1.</a:t>
            </a:r>
            <a:r>
              <a:rPr lang="en-US" altLang="zh-CN"/>
              <a:t> </a:t>
            </a:r>
          </a:p>
        </p:txBody>
      </p:sp>
      <p:graphicFrame>
        <p:nvGraphicFramePr>
          <p:cNvPr id="25602" name="Object 5"/>
          <p:cNvGraphicFramePr>
            <a:graphicFrameLocks noChangeAspect="1"/>
          </p:cNvGraphicFramePr>
          <p:nvPr/>
        </p:nvGraphicFramePr>
        <p:xfrm>
          <a:off x="498444" y="838200"/>
          <a:ext cx="84883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3" imgW="113317200" imgH="7302600" progId="Equation.3">
                  <p:embed/>
                </p:oleObj>
              </mc:Choice>
              <mc:Fallback>
                <p:oleObj name="Equation" r:id="rId3" imgW="113317200" imgH="7302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44" y="838200"/>
                        <a:ext cx="8488362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4" name="Text Box 6"/>
          <p:cNvSpPr txBox="1">
            <a:spLocks noChangeArrowheads="1"/>
          </p:cNvSpPr>
          <p:nvPr/>
        </p:nvSpPr>
        <p:spPr bwMode="auto">
          <a:xfrm>
            <a:off x="304800" y="1546225"/>
            <a:ext cx="170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解法一 ：</a:t>
            </a:r>
          </a:p>
        </p:txBody>
      </p:sp>
      <p:graphicFrame>
        <p:nvGraphicFramePr>
          <p:cNvPr id="401416" name="Object 8"/>
          <p:cNvGraphicFramePr>
            <a:graphicFrameLocks noChangeAspect="1"/>
          </p:cNvGraphicFramePr>
          <p:nvPr/>
        </p:nvGraphicFramePr>
        <p:xfrm>
          <a:off x="2214546" y="2143116"/>
          <a:ext cx="3657600" cy="239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5" imgW="1435100" imgH="939800" progId="Equation.3">
                  <p:embed/>
                </p:oleObj>
              </mc:Choice>
              <mc:Fallback>
                <p:oleObj name="Equation" r:id="rId5" imgW="1435100" imgH="939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2143116"/>
                        <a:ext cx="3657600" cy="239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8" name="Object 10"/>
          <p:cNvGraphicFramePr>
            <a:graphicFrameLocks noChangeAspect="1"/>
          </p:cNvGraphicFramePr>
          <p:nvPr/>
        </p:nvGraphicFramePr>
        <p:xfrm>
          <a:off x="714348" y="4643446"/>
          <a:ext cx="43434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7" imgW="1739900" imgH="241300" progId="Equation.3">
                  <p:embed/>
                </p:oleObj>
              </mc:Choice>
              <mc:Fallback>
                <p:oleObj name="Equation" r:id="rId7" imgW="1739900" imgH="2413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643446"/>
                        <a:ext cx="43434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21" name="Object 13"/>
          <p:cNvGraphicFramePr>
            <a:graphicFrameLocks noChangeAspect="1"/>
          </p:cNvGraphicFramePr>
          <p:nvPr/>
        </p:nvGraphicFramePr>
        <p:xfrm>
          <a:off x="1828800" y="1490663"/>
          <a:ext cx="62484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9" imgW="76759200" imgH="7302600" progId="Equation.3">
                  <p:embed/>
                </p:oleObj>
              </mc:Choice>
              <mc:Fallback>
                <p:oleObj name="Equation" r:id="rId9" imgW="76759200" imgH="7302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90663"/>
                        <a:ext cx="6248400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23" name="Text Box 15"/>
          <p:cNvSpPr txBox="1">
            <a:spLocks noChangeArrowheads="1"/>
          </p:cNvSpPr>
          <p:nvPr/>
        </p:nvSpPr>
        <p:spPr bwMode="auto">
          <a:xfrm>
            <a:off x="5429256" y="4000504"/>
            <a:ext cx="3186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得唯一驻点</a:t>
            </a:r>
            <a:r>
              <a:rPr lang="en-US" altLang="zh-CN" dirty="0"/>
              <a:t>(6, 4, 2).</a:t>
            </a:r>
          </a:p>
        </p:txBody>
      </p:sp>
      <p:sp>
        <p:nvSpPr>
          <p:cNvPr id="401424" name="Text Box 16"/>
          <p:cNvSpPr txBox="1">
            <a:spLocks noChangeArrowheads="1"/>
          </p:cNvSpPr>
          <p:nvPr/>
        </p:nvSpPr>
        <p:spPr bwMode="auto">
          <a:xfrm>
            <a:off x="500034" y="5500702"/>
            <a:ext cx="5005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解法二 ：化为无条件极值处理</a:t>
            </a:r>
            <a:r>
              <a:rPr lang="en-US" altLang="zh-CN" dirty="0"/>
              <a:t>.</a:t>
            </a:r>
          </a:p>
        </p:txBody>
      </p:sp>
      <p:sp>
        <p:nvSpPr>
          <p:cNvPr id="401425" name="Text Box 17"/>
          <p:cNvSpPr txBox="1">
            <a:spLocks noChangeArrowheads="1"/>
          </p:cNvSpPr>
          <p:nvPr/>
        </p:nvSpPr>
        <p:spPr bwMode="auto">
          <a:xfrm>
            <a:off x="428596" y="2928934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解方程组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500034" y="6143644"/>
            <a:ext cx="49632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解法</a:t>
            </a:r>
            <a:r>
              <a:rPr lang="zh-CN" altLang="en-US" dirty="0"/>
              <a:t>三</a:t>
            </a:r>
            <a:r>
              <a:rPr lang="zh-CN" altLang="en-US" dirty="0" smtClean="0"/>
              <a:t>：利用代数几何不等式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4" grpId="0" autoUpdateAnimBg="0"/>
      <p:bldP spid="401423" grpId="0" autoUpdateAnimBg="0"/>
      <p:bldP spid="401424" grpId="0" autoUpdateAnimBg="0"/>
      <p:bldP spid="401425" grpId="0" autoUpdateAnimBg="0"/>
      <p:bldP spid="1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323850" y="476250"/>
            <a:ext cx="8569325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要用铁板做一个体积为</a:t>
            </a:r>
            <a:r>
              <a:rPr lang="en-US" altLang="zh-CN"/>
              <a:t>2m</a:t>
            </a:r>
            <a:r>
              <a:rPr lang="en-US" altLang="zh-CN" baseline="70000"/>
              <a:t>3 </a:t>
            </a:r>
            <a:r>
              <a:rPr lang="zh-CN" altLang="en-US"/>
              <a:t>的有盖长方体水槽</a:t>
            </a:r>
            <a:r>
              <a:rPr lang="en-US" altLang="zh-CN"/>
              <a:t>,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/>
              <a:t>问当长、宽、高各取怎样的尺寸时</a:t>
            </a:r>
            <a:r>
              <a:rPr lang="en-US" altLang="zh-CN"/>
              <a:t>, </a:t>
            </a:r>
            <a:r>
              <a:rPr lang="zh-CN" altLang="en-US"/>
              <a:t>才能使用料最省</a:t>
            </a:r>
            <a:r>
              <a:rPr lang="en-US" altLang="zh-CN"/>
              <a:t>?</a:t>
            </a:r>
          </a:p>
        </p:txBody>
      </p:sp>
      <p:sp>
        <p:nvSpPr>
          <p:cNvPr id="37891" name="Rectangle 8"/>
          <p:cNvSpPr>
            <a:spLocks noChangeArrowheads="1"/>
          </p:cNvSpPr>
          <p:nvPr/>
        </p:nvSpPr>
        <p:spPr bwMode="auto">
          <a:xfrm>
            <a:off x="323850" y="549275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>
                <a:solidFill>
                  <a:schemeClr val="tx2"/>
                </a:solidFill>
              </a:rPr>
              <a:t>2.</a:t>
            </a:r>
            <a:endParaRPr lang="en-US" altLang="zh-CN" sz="4000" b="0">
              <a:solidFill>
                <a:schemeClr val="tx2"/>
              </a:solidFill>
              <a:ea typeface="黑体" pitchFamily="2" charset="-122"/>
            </a:endParaRPr>
          </a:p>
        </p:txBody>
      </p:sp>
      <p:sp>
        <p:nvSpPr>
          <p:cNvPr id="403465" name="Text Box 9"/>
          <p:cNvSpPr txBox="1">
            <a:spLocks noChangeArrowheads="1"/>
          </p:cNvSpPr>
          <p:nvPr/>
        </p:nvSpPr>
        <p:spPr bwMode="auto">
          <a:xfrm>
            <a:off x="1042988" y="2205038"/>
            <a:ext cx="5988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利用条件极值的拉格朗日乘数法解之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161908"/>
            <a:ext cx="1600200" cy="838200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solidFill>
                  <a:srgbClr val="FF9933"/>
                </a:solidFill>
                <a:ea typeface="楷体_GB2312" pitchFamily="49" charset="-122"/>
              </a:rPr>
              <a:t>作业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95536" y="670381"/>
            <a:ext cx="8229600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dirty="0" smtClean="0">
                <a:ea typeface="仿宋_GB2312" pitchFamily="49" charset="-122"/>
              </a:rPr>
              <a:t>P</a:t>
            </a:r>
            <a:r>
              <a:rPr lang="en-US" altLang="zh-CN" dirty="0" smtClean="0">
                <a:ea typeface="仿宋_GB2312" pitchFamily="49" charset="-122"/>
              </a:rPr>
              <a:t>121-122 </a:t>
            </a:r>
            <a:endParaRPr lang="en-US" altLang="zh-CN" sz="5400" dirty="0">
              <a:ea typeface="仿宋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5400" dirty="0">
                <a:ea typeface="仿宋_GB2312" pitchFamily="49" charset="-122"/>
              </a:rPr>
              <a:t>      3        6          8 — 11</a:t>
            </a:r>
            <a:endParaRPr lang="en-US" altLang="zh-CN" dirty="0">
              <a:ea typeface="仿宋_GB2312" pitchFamily="49" charset="-122"/>
            </a:endParaRPr>
          </a:p>
        </p:txBody>
      </p:sp>
      <p:grpSp>
        <p:nvGrpSpPr>
          <p:cNvPr id="26629" name="Group 12"/>
          <p:cNvGrpSpPr>
            <a:grpSpLocks/>
          </p:cNvGrpSpPr>
          <p:nvPr/>
        </p:nvGrpSpPr>
        <p:grpSpPr bwMode="auto">
          <a:xfrm>
            <a:off x="539552" y="3284984"/>
            <a:ext cx="8280275" cy="2508246"/>
            <a:chOff x="576" y="74"/>
            <a:chExt cx="4896" cy="1580"/>
          </a:xfrm>
        </p:grpSpPr>
        <p:sp>
          <p:nvSpPr>
            <p:cNvPr id="26631" name="Rectangle 13"/>
            <p:cNvSpPr>
              <a:spLocks noChangeArrowheads="1"/>
            </p:cNvSpPr>
            <p:nvPr/>
          </p:nvSpPr>
          <p:spPr bwMode="auto">
            <a:xfrm>
              <a:off x="576" y="144"/>
              <a:ext cx="4896" cy="1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45000"/>
                </a:lnSpc>
              </a:pPr>
              <a:r>
                <a:rPr lang="en-US" altLang="zh-CN" dirty="0" smtClean="0">
                  <a:latin typeface="楷体_GB2312" pitchFamily="49" charset="-122"/>
                </a:rPr>
                <a:t>1. </a:t>
              </a:r>
              <a:r>
                <a:rPr lang="zh-CN" altLang="en-US" dirty="0" smtClean="0">
                  <a:latin typeface="楷体_GB2312" pitchFamily="49" charset="-122"/>
                </a:rPr>
                <a:t>在</a:t>
              </a:r>
              <a:r>
                <a:rPr lang="zh-CN" altLang="en-US" dirty="0">
                  <a:latin typeface="楷体_GB2312" pitchFamily="49" charset="-122"/>
                </a:rPr>
                <a:t>第一卦限内作椭球面                的切平面，使切平面与三个坐标面所围成的四面体体积最小，求切点坐标</a:t>
              </a:r>
              <a:r>
                <a:rPr lang="en-US" altLang="zh-CN" dirty="0">
                  <a:latin typeface="楷体_GB2312" pitchFamily="49" charset="-122"/>
                </a:rPr>
                <a:t>.</a:t>
              </a:r>
            </a:p>
            <a:p>
              <a:pPr eaLnBrk="0" hangingPunct="0"/>
              <a:endParaRPr lang="en-US" altLang="zh-CN" dirty="0">
                <a:latin typeface="楷体_GB2312" pitchFamily="49" charset="-122"/>
              </a:endParaRPr>
            </a:p>
          </p:txBody>
        </p:sp>
        <p:graphicFrame>
          <p:nvGraphicFramePr>
            <p:cNvPr id="2662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3901270"/>
                </p:ext>
              </p:extLst>
            </p:nvPr>
          </p:nvGraphicFramePr>
          <p:xfrm>
            <a:off x="3131" y="74"/>
            <a:ext cx="1578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2" r:id="rId3" imgW="80008560" imgH="29654640" progId="Equation.3">
                    <p:embed/>
                  </p:oleObj>
                </mc:Choice>
                <mc:Fallback>
                  <p:oleObj r:id="rId3" imgW="80008560" imgH="296546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" y="74"/>
                          <a:ext cx="1578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0" name="Text Box 17"/>
          <p:cNvSpPr txBox="1">
            <a:spLocks noChangeArrowheads="1"/>
          </p:cNvSpPr>
          <p:nvPr/>
        </p:nvSpPr>
        <p:spPr bwMode="auto">
          <a:xfrm>
            <a:off x="251520" y="2801821"/>
            <a:ext cx="1374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9933"/>
                </a:solidFill>
              </a:rPr>
              <a:t>思考题</a:t>
            </a:r>
            <a:r>
              <a:rPr lang="en-US" altLang="zh-CN" dirty="0">
                <a:solidFill>
                  <a:srgbClr val="FF9933"/>
                </a:solidFill>
              </a:rPr>
              <a:t>: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9551" y="5287601"/>
            <a:ext cx="82802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  </a:t>
            </a:r>
            <a:r>
              <a:rPr lang="zh-CN" altLang="en-US" dirty="0" smtClean="0"/>
              <a:t>证明：在光滑曲面</a:t>
            </a:r>
            <a:r>
              <a:rPr lang="en-US" altLang="zh-CN" i="1" dirty="0" smtClean="0"/>
              <a:t>F</a:t>
            </a:r>
            <a:r>
              <a:rPr lang="zh-CN" altLang="en-US" i="1" dirty="0"/>
              <a:t> </a:t>
            </a:r>
            <a:r>
              <a:rPr lang="en-US" altLang="zh-CN" dirty="0" smtClean="0"/>
              <a:t>( </a:t>
            </a:r>
            <a:r>
              <a:rPr lang="en-US" altLang="zh-CN" i="1" dirty="0" smtClean="0"/>
              <a:t>x 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z </a:t>
            </a:r>
            <a:r>
              <a:rPr lang="en-US" altLang="zh-CN" dirty="0" smtClean="0"/>
              <a:t>) = 0 </a:t>
            </a:r>
            <a:r>
              <a:rPr lang="zh-CN" altLang="en-US" dirty="0" smtClean="0"/>
              <a:t>上离原点最近的点处的法线必过原点。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6115" name="Object 3"/>
          <p:cNvGraphicFramePr>
            <a:graphicFrameLocks noChangeAspect="1"/>
          </p:cNvGraphicFramePr>
          <p:nvPr/>
        </p:nvGraphicFramePr>
        <p:xfrm>
          <a:off x="1295400" y="609600"/>
          <a:ext cx="69199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2882900" imgH="228600" progId="Equation.3">
                  <p:embed/>
                </p:oleObj>
              </mc:Choice>
              <mc:Fallback>
                <p:oleObj name="Equation" r:id="rId3" imgW="288290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09600"/>
                        <a:ext cx="6919913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15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</a:p>
        </p:txBody>
      </p:sp>
      <p:graphicFrame>
        <p:nvGraphicFramePr>
          <p:cNvPr id="346128" name="Object 16"/>
          <p:cNvGraphicFramePr>
            <a:graphicFrameLocks noChangeAspect="1"/>
          </p:cNvGraphicFramePr>
          <p:nvPr/>
        </p:nvGraphicFramePr>
        <p:xfrm>
          <a:off x="1143000" y="1524000"/>
          <a:ext cx="73152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5" imgW="2984500" imgH="279400" progId="Equation.3">
                  <p:embed/>
                </p:oleObj>
              </mc:Choice>
              <mc:Fallback>
                <p:oleObj name="Equation" r:id="rId5" imgW="2984500" imgH="279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24000"/>
                        <a:ext cx="731520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29" name="Rectangle 17"/>
          <p:cNvSpPr>
            <a:spLocks noChangeArrowheads="1"/>
          </p:cNvSpPr>
          <p:nvPr/>
        </p:nvSpPr>
        <p:spPr bwMode="auto">
          <a:xfrm>
            <a:off x="304800" y="1600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>
                <a:solidFill>
                  <a:schemeClr val="tx2"/>
                </a:solidFill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2.</a:t>
            </a:r>
            <a:endParaRPr lang="en-US" altLang="zh-CN" sz="4000" b="0">
              <a:solidFill>
                <a:schemeClr val="tx2"/>
              </a:solidFill>
              <a:ea typeface="黑体" pitchFamily="2" charset="-122"/>
            </a:endParaRPr>
          </a:p>
        </p:txBody>
      </p:sp>
      <p:graphicFrame>
        <p:nvGraphicFramePr>
          <p:cNvPr id="346130" name="Object 18"/>
          <p:cNvGraphicFramePr>
            <a:graphicFrameLocks noChangeAspect="1"/>
          </p:cNvGraphicFramePr>
          <p:nvPr/>
        </p:nvGraphicFramePr>
        <p:xfrm>
          <a:off x="533400" y="2667000"/>
          <a:ext cx="77930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7" imgW="7429500" imgH="952500" progId="Equation.3">
                  <p:embed/>
                </p:oleObj>
              </mc:Choice>
              <mc:Fallback>
                <p:oleObj name="Equation" r:id="rId7" imgW="7429500" imgH="9525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667000"/>
                        <a:ext cx="7793038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31" name="Rectangle 19"/>
          <p:cNvSpPr>
            <a:spLocks noChangeArrowheads="1"/>
          </p:cNvSpPr>
          <p:nvPr/>
        </p:nvSpPr>
        <p:spPr bwMode="auto">
          <a:xfrm>
            <a:off x="304800" y="2514600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>
                <a:solidFill>
                  <a:schemeClr val="tx2"/>
                </a:solidFill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3.</a:t>
            </a:r>
            <a:endParaRPr lang="en-US" altLang="zh-CN" sz="4000" b="0">
              <a:solidFill>
                <a:schemeClr val="tx2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6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29" grpId="0" autoUpdateAnimBg="0"/>
      <p:bldP spid="34613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3886200" cy="579438"/>
          </a:xfrm>
          <a:noFill/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二、极值存在的条件</a:t>
            </a:r>
          </a:p>
        </p:txBody>
      </p:sp>
      <p:graphicFrame>
        <p:nvGraphicFramePr>
          <p:cNvPr id="411648" name="Object 0"/>
          <p:cNvGraphicFramePr>
            <a:graphicFrameLocks noChangeAspect="1"/>
          </p:cNvGraphicFramePr>
          <p:nvPr/>
        </p:nvGraphicFramePr>
        <p:xfrm>
          <a:off x="457200" y="1571612"/>
          <a:ext cx="83820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3" imgW="3530600" imgH="508000" progId="Equation.3">
                  <p:embed/>
                </p:oleObj>
              </mc:Choice>
              <mc:Fallback>
                <p:oleObj name="Equation" r:id="rId3" imgW="3530600" imgH="5080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71612"/>
                        <a:ext cx="8382000" cy="114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49" name="Object 1"/>
          <p:cNvGraphicFramePr>
            <a:graphicFrameLocks noChangeAspect="1"/>
          </p:cNvGraphicFramePr>
          <p:nvPr/>
        </p:nvGraphicFramePr>
        <p:xfrm>
          <a:off x="4876800" y="4724400"/>
          <a:ext cx="16811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5" imgW="698500" imgH="228600" progId="Equation.3">
                  <p:embed/>
                </p:oleObj>
              </mc:Choice>
              <mc:Fallback>
                <p:oleObj name="Equation" r:id="rId5" imgW="698500" imgH="228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724400"/>
                        <a:ext cx="1681163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5" name="Rectangle 7"/>
          <p:cNvSpPr>
            <a:spLocks noChangeArrowheads="1"/>
          </p:cNvSpPr>
          <p:nvPr/>
        </p:nvSpPr>
        <p:spPr bwMode="auto">
          <a:xfrm>
            <a:off x="457200" y="9906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>
                <a:solidFill>
                  <a:srgbClr val="FF99FF"/>
                </a:solidFill>
              </a:rPr>
              <a:t>极值的必要条件</a:t>
            </a:r>
          </a:p>
        </p:txBody>
      </p:sp>
      <p:sp>
        <p:nvSpPr>
          <p:cNvPr id="350216" name="Text Box 8"/>
          <p:cNvSpPr txBox="1">
            <a:spLocks noChangeArrowheads="1"/>
          </p:cNvSpPr>
          <p:nvPr/>
        </p:nvSpPr>
        <p:spPr bwMode="auto">
          <a:xfrm>
            <a:off x="457200" y="27432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证</a:t>
            </a:r>
            <a:r>
              <a:rPr lang="en-US" altLang="zh-CN"/>
              <a:t>:</a:t>
            </a:r>
          </a:p>
        </p:txBody>
      </p:sp>
      <p:sp>
        <p:nvSpPr>
          <p:cNvPr id="350218" name="Text Box 10"/>
          <p:cNvSpPr txBox="1">
            <a:spLocks noChangeArrowheads="1"/>
          </p:cNvSpPr>
          <p:nvPr/>
        </p:nvSpPr>
        <p:spPr bwMode="auto">
          <a:xfrm>
            <a:off x="381000" y="15240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定理</a:t>
            </a:r>
            <a:r>
              <a:rPr lang="en-US" altLang="zh-CN"/>
              <a:t>1.</a:t>
            </a:r>
          </a:p>
        </p:txBody>
      </p:sp>
      <p:graphicFrame>
        <p:nvGraphicFramePr>
          <p:cNvPr id="411650" name="Object 2"/>
          <p:cNvGraphicFramePr>
            <a:graphicFrameLocks noChangeAspect="1"/>
          </p:cNvGraphicFramePr>
          <p:nvPr/>
        </p:nvGraphicFramePr>
        <p:xfrm>
          <a:off x="1143000" y="5410200"/>
          <a:ext cx="25781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7" imgW="990600" imgH="228600" progId="Equation.3">
                  <p:embed/>
                </p:oleObj>
              </mc:Choice>
              <mc:Fallback>
                <p:oleObj name="Equation" r:id="rId7" imgW="990600" imgH="2286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25781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24" name="Text Box 16"/>
          <p:cNvSpPr txBox="1">
            <a:spLocks noChangeArrowheads="1"/>
          </p:cNvSpPr>
          <p:nvPr/>
        </p:nvSpPr>
        <p:spPr bwMode="auto">
          <a:xfrm>
            <a:off x="1279525" y="2809875"/>
            <a:ext cx="7178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不妨设 </a:t>
            </a:r>
            <a:r>
              <a:rPr lang="en-US" altLang="zh-CN" i="1"/>
              <a:t>z </a:t>
            </a:r>
            <a:r>
              <a:rPr lang="en-US" altLang="zh-CN"/>
              <a:t>=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在 </a:t>
            </a:r>
            <a:r>
              <a:rPr lang="en-US" altLang="zh-CN"/>
              <a:t>( 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 baseline="-25000"/>
              <a:t>0 </a:t>
            </a:r>
            <a:r>
              <a:rPr lang="en-US" altLang="zh-CN"/>
              <a:t>) </a:t>
            </a:r>
            <a:r>
              <a:rPr lang="zh-CN" altLang="en-US"/>
              <a:t>处有极大值，则 </a:t>
            </a:r>
          </a:p>
        </p:txBody>
      </p:sp>
      <p:graphicFrame>
        <p:nvGraphicFramePr>
          <p:cNvPr id="411651" name="Object 3"/>
          <p:cNvGraphicFramePr>
            <a:graphicFrameLocks noChangeAspect="1"/>
          </p:cNvGraphicFramePr>
          <p:nvPr/>
        </p:nvGraphicFramePr>
        <p:xfrm>
          <a:off x="3733800" y="3429000"/>
          <a:ext cx="30480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9" imgW="41013360" imgH="7302600" progId="Equation.3">
                  <p:embed/>
                </p:oleObj>
              </mc:Choice>
              <mc:Fallback>
                <p:oleObj name="Equation" r:id="rId9" imgW="41013360" imgH="7302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29000"/>
                        <a:ext cx="3048000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29" name="Text Box 21"/>
          <p:cNvSpPr txBox="1">
            <a:spLocks noChangeArrowheads="1"/>
          </p:cNvSpPr>
          <p:nvPr/>
        </p:nvSpPr>
        <p:spPr bwMode="auto">
          <a:xfrm>
            <a:off x="228600" y="4038600"/>
            <a:ext cx="3232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固定 </a:t>
            </a:r>
            <a:r>
              <a:rPr lang="en-US" altLang="zh-CN" i="1"/>
              <a:t>y </a:t>
            </a:r>
            <a:r>
              <a:rPr lang="en-US" altLang="zh-CN"/>
              <a:t>= </a:t>
            </a:r>
            <a:r>
              <a:rPr lang="en-US" altLang="zh-CN" i="1"/>
              <a:t>y</a:t>
            </a:r>
            <a:r>
              <a:rPr lang="en-US" altLang="zh-CN" baseline="-25000"/>
              <a:t>0</a:t>
            </a:r>
            <a:r>
              <a:rPr lang="en-US" altLang="zh-CN"/>
              <a:t>,  </a:t>
            </a:r>
            <a:r>
              <a:rPr lang="zh-CN" altLang="en-US"/>
              <a:t>有</a:t>
            </a:r>
            <a:endParaRPr lang="zh-CN" altLang="en-US" baseline="-25000"/>
          </a:p>
        </p:txBody>
      </p:sp>
      <p:graphicFrame>
        <p:nvGraphicFramePr>
          <p:cNvPr id="411652" name="Object 4"/>
          <p:cNvGraphicFramePr>
            <a:graphicFrameLocks noChangeAspect="1"/>
          </p:cNvGraphicFramePr>
          <p:nvPr/>
        </p:nvGraphicFramePr>
        <p:xfrm>
          <a:off x="2590800" y="4038600"/>
          <a:ext cx="32893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11" imgW="44263080" imgH="7302600" progId="Equation.3">
                  <p:embed/>
                </p:oleObj>
              </mc:Choice>
              <mc:Fallback>
                <p:oleObj name="Equation" r:id="rId11" imgW="44263080" imgH="73026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038600"/>
                        <a:ext cx="3289300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31" name="Text Box 23"/>
          <p:cNvSpPr txBox="1">
            <a:spLocks noChangeArrowheads="1"/>
          </p:cNvSpPr>
          <p:nvPr/>
        </p:nvSpPr>
        <p:spPr bwMode="auto">
          <a:xfrm>
            <a:off x="5943600" y="40386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记作</a:t>
            </a:r>
          </a:p>
        </p:txBody>
      </p:sp>
      <p:graphicFrame>
        <p:nvGraphicFramePr>
          <p:cNvPr id="411653" name="Object 5"/>
          <p:cNvGraphicFramePr>
            <a:graphicFrameLocks noChangeAspect="1"/>
          </p:cNvGraphicFramePr>
          <p:nvPr/>
        </p:nvGraphicFramePr>
        <p:xfrm>
          <a:off x="6781800" y="4038600"/>
          <a:ext cx="2057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13" imgW="27608760" imgH="7302600" progId="Equation.3">
                  <p:embed/>
                </p:oleObj>
              </mc:Choice>
              <mc:Fallback>
                <p:oleObj name="Equation" r:id="rId13" imgW="27608760" imgH="73026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038600"/>
                        <a:ext cx="20574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33" name="Text Box 25"/>
          <p:cNvSpPr txBox="1">
            <a:spLocks noChangeArrowheads="1"/>
          </p:cNvSpPr>
          <p:nvPr/>
        </p:nvSpPr>
        <p:spPr bwMode="auto">
          <a:xfrm>
            <a:off x="304800" y="4724400"/>
            <a:ext cx="447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再由一元函数的极值性质知</a:t>
            </a:r>
          </a:p>
        </p:txBody>
      </p:sp>
      <p:sp>
        <p:nvSpPr>
          <p:cNvPr id="350234" name="Text Box 26"/>
          <p:cNvSpPr txBox="1">
            <a:spLocks noChangeArrowheads="1"/>
          </p:cNvSpPr>
          <p:nvPr/>
        </p:nvSpPr>
        <p:spPr bwMode="auto">
          <a:xfrm>
            <a:off x="533400" y="54102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即</a:t>
            </a:r>
          </a:p>
        </p:txBody>
      </p:sp>
      <p:sp>
        <p:nvSpPr>
          <p:cNvPr id="350235" name="Text Box 27"/>
          <p:cNvSpPr txBox="1">
            <a:spLocks noChangeArrowheads="1"/>
          </p:cNvSpPr>
          <p:nvPr/>
        </p:nvSpPr>
        <p:spPr bwMode="auto">
          <a:xfrm>
            <a:off x="3810000" y="54102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同理得</a:t>
            </a:r>
          </a:p>
        </p:txBody>
      </p:sp>
      <p:graphicFrame>
        <p:nvGraphicFramePr>
          <p:cNvPr id="411654" name="Object 6"/>
          <p:cNvGraphicFramePr>
            <a:graphicFrameLocks noChangeAspect="1"/>
          </p:cNvGraphicFramePr>
          <p:nvPr/>
        </p:nvGraphicFramePr>
        <p:xfrm>
          <a:off x="5181600" y="5410200"/>
          <a:ext cx="254476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15" imgW="977900" imgH="241300" progId="Equation.3">
                  <p:embed/>
                </p:oleObj>
              </mc:Choice>
              <mc:Fallback>
                <p:oleObj name="Equation" r:id="rId15" imgW="977900" imgH="2413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410200"/>
                        <a:ext cx="254476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5" name="Object 7"/>
          <p:cNvGraphicFramePr>
            <a:graphicFrameLocks noChangeAspect="1"/>
          </p:cNvGraphicFramePr>
          <p:nvPr/>
        </p:nvGraphicFramePr>
        <p:xfrm>
          <a:off x="685800" y="3429000"/>
          <a:ext cx="28956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17" imgW="40201200" imgH="7302600" progId="Equation.3">
                  <p:embed/>
                </p:oleObj>
              </mc:Choice>
              <mc:Fallback>
                <p:oleObj name="Equation" r:id="rId17" imgW="40201200" imgH="73026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29000"/>
                        <a:ext cx="28956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41" name="Text Box 33"/>
          <p:cNvSpPr txBox="1">
            <a:spLocks noChangeArrowheads="1"/>
          </p:cNvSpPr>
          <p:nvPr/>
        </p:nvSpPr>
        <p:spPr bwMode="auto">
          <a:xfrm>
            <a:off x="517525" y="6086475"/>
            <a:ext cx="3308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注： 可推广到高维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5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5" grpId="0" autoUpdateAnimBg="0"/>
      <p:bldP spid="350216" grpId="0" autoUpdateAnimBg="0"/>
      <p:bldP spid="350218" grpId="0" autoUpdateAnimBg="0"/>
      <p:bldP spid="350224" grpId="0" autoUpdateAnimBg="0"/>
      <p:bldP spid="350229" grpId="0" autoUpdateAnimBg="0"/>
      <p:bldP spid="350231" grpId="0" autoUpdateAnimBg="0"/>
      <p:bldP spid="350233" grpId="0" autoUpdateAnimBg="0"/>
      <p:bldP spid="350234" grpId="0" autoUpdateAnimBg="0"/>
      <p:bldP spid="350235" grpId="0" autoUpdateAnimBg="0"/>
      <p:bldP spid="35024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2672" name="Object 3072"/>
          <p:cNvGraphicFramePr>
            <a:graphicFrameLocks noChangeAspect="1"/>
          </p:cNvGraphicFramePr>
          <p:nvPr/>
        </p:nvGraphicFramePr>
        <p:xfrm>
          <a:off x="609600" y="1066800"/>
          <a:ext cx="72390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3" imgW="3175000" imgH="241300" progId="Equation.3">
                  <p:embed/>
                </p:oleObj>
              </mc:Choice>
              <mc:Fallback>
                <p:oleObj name="Equation" r:id="rId3" imgW="3175000" imgH="2413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6800"/>
                        <a:ext cx="72390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3" name="Object 3073"/>
          <p:cNvGraphicFramePr>
            <a:graphicFrameLocks noChangeAspect="1"/>
          </p:cNvGraphicFramePr>
          <p:nvPr/>
        </p:nvGraphicFramePr>
        <p:xfrm>
          <a:off x="838200" y="1752600"/>
          <a:ext cx="7620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5" imgW="3390900" imgH="241300" progId="Equation.3">
                  <p:embed/>
                </p:oleObj>
              </mc:Choice>
              <mc:Fallback>
                <p:oleObj name="Equation" r:id="rId5" imgW="3390900" imgH="2413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76200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4" name="Object 3074"/>
          <p:cNvGraphicFramePr>
            <a:graphicFrameLocks noChangeAspect="1"/>
          </p:cNvGraphicFramePr>
          <p:nvPr/>
        </p:nvGraphicFramePr>
        <p:xfrm>
          <a:off x="1295400" y="3455988"/>
          <a:ext cx="6172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7" imgW="2501900" imgH="228600" progId="Equation.3">
                  <p:embed/>
                </p:oleObj>
              </mc:Choice>
              <mc:Fallback>
                <p:oleObj name="Equation" r:id="rId7" imgW="2501900" imgH="228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455988"/>
                        <a:ext cx="61722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308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16764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几何解释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  <a:endParaRPr lang="en-US" altLang="zh-CN" smtClean="0"/>
          </a:p>
        </p:txBody>
      </p:sp>
      <p:sp>
        <p:nvSpPr>
          <p:cNvPr id="390155" name="Text Box 3083"/>
          <p:cNvSpPr txBox="1">
            <a:spLocks noChangeArrowheads="1"/>
          </p:cNvSpPr>
          <p:nvPr/>
        </p:nvSpPr>
        <p:spPr bwMode="auto">
          <a:xfrm>
            <a:off x="381000" y="4267200"/>
            <a:ext cx="83820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/>
              <a:t>       </a:t>
            </a:r>
            <a:r>
              <a:rPr lang="zh-CN" altLang="en-US"/>
              <a:t>仿照一元函数，使一阶偏导数同时为零的点，称为函数的</a:t>
            </a:r>
            <a:r>
              <a:rPr lang="zh-CN" altLang="en-US">
                <a:solidFill>
                  <a:srgbClr val="00FFFF"/>
                </a:solidFill>
              </a:rPr>
              <a:t>驻点</a:t>
            </a:r>
            <a:r>
              <a:rPr lang="en-US" altLang="zh-CN"/>
              <a:t>.</a:t>
            </a:r>
          </a:p>
        </p:txBody>
      </p:sp>
      <p:graphicFrame>
        <p:nvGraphicFramePr>
          <p:cNvPr id="412675" name="Object 3075"/>
          <p:cNvGraphicFramePr>
            <a:graphicFrameLocks noChangeAspect="1"/>
          </p:cNvGraphicFramePr>
          <p:nvPr/>
        </p:nvGraphicFramePr>
        <p:xfrm>
          <a:off x="1295400" y="2438400"/>
          <a:ext cx="29638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9" imgW="42638400" imgH="7302600" progId="Equation.3">
                  <p:embed/>
                </p:oleObj>
              </mc:Choice>
              <mc:Fallback>
                <p:oleObj name="Equation" r:id="rId9" imgW="42638400" imgH="7302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38400"/>
                        <a:ext cx="296386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65" name="AutoShape 3093"/>
          <p:cNvSpPr>
            <a:spLocks noChangeArrowheads="1"/>
          </p:cNvSpPr>
          <p:nvPr/>
        </p:nvSpPr>
        <p:spPr bwMode="auto">
          <a:xfrm>
            <a:off x="4343400" y="2362200"/>
            <a:ext cx="457200" cy="914400"/>
          </a:xfrm>
          <a:prstGeom prst="down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5" grpId="0" autoUpdateAnimBg="0"/>
      <p:bldP spid="3901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9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3579813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楷体_GB2312" pitchFamily="49" charset="-122"/>
              </a:rPr>
              <a:t>(1)</a:t>
            </a:r>
            <a:r>
              <a:rPr lang="zh-CN" altLang="en-US">
                <a:latin typeface="楷体_GB2312" pitchFamily="49" charset="-122"/>
              </a:rPr>
              <a:t>极值点可能是驻点</a:t>
            </a:r>
          </a:p>
        </p:txBody>
      </p:sp>
      <p:graphicFrame>
        <p:nvGraphicFramePr>
          <p:cNvPr id="413696" name="Object 2048"/>
          <p:cNvGraphicFramePr>
            <a:graphicFrameLocks noChangeAspect="1"/>
          </p:cNvGraphicFramePr>
          <p:nvPr/>
        </p:nvGraphicFramePr>
        <p:xfrm>
          <a:off x="1547813" y="1548164"/>
          <a:ext cx="6096021" cy="510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3" imgW="2552700" imgH="228600" progId="Equation.3">
                  <p:embed/>
                </p:oleObj>
              </mc:Choice>
              <mc:Fallback>
                <p:oleObj name="Equation" r:id="rId3" imgW="255270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548164"/>
                        <a:ext cx="6096021" cy="5108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533400" y="2133600"/>
            <a:ext cx="39370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楷体_GB2312" pitchFamily="49" charset="-122"/>
              </a:rPr>
              <a:t>(2)</a:t>
            </a:r>
            <a:r>
              <a:rPr lang="zh-CN" altLang="en-US">
                <a:latin typeface="楷体_GB2312" pitchFamily="49" charset="-122"/>
              </a:rPr>
              <a:t>极值点可能不是驻点</a:t>
            </a:r>
          </a:p>
        </p:txBody>
      </p:sp>
      <p:graphicFrame>
        <p:nvGraphicFramePr>
          <p:cNvPr id="413697" name="Object 2049"/>
          <p:cNvGraphicFramePr>
            <a:graphicFrameLocks noChangeAspect="1"/>
          </p:cNvGraphicFramePr>
          <p:nvPr/>
        </p:nvGraphicFramePr>
        <p:xfrm>
          <a:off x="457200" y="2696560"/>
          <a:ext cx="8115328" cy="1259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5" imgW="3505200" imgH="558800" progId="Equation.3">
                  <p:embed/>
                </p:oleObj>
              </mc:Choice>
              <mc:Fallback>
                <p:oleObj name="Equation" r:id="rId5" imgW="3505200" imgH="558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96560"/>
                        <a:ext cx="8115328" cy="12594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3" name="Text Box 7"/>
          <p:cNvSpPr txBox="1">
            <a:spLocks noChangeArrowheads="1"/>
          </p:cNvSpPr>
          <p:nvPr/>
        </p:nvSpPr>
        <p:spPr bwMode="auto">
          <a:xfrm>
            <a:off x="457200" y="4038600"/>
            <a:ext cx="40386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楷体_GB2312" pitchFamily="49" charset="-122"/>
              </a:rPr>
              <a:t>(3)</a:t>
            </a:r>
            <a:r>
              <a:rPr lang="zh-CN" altLang="en-US">
                <a:latin typeface="楷体_GB2312" pitchFamily="49" charset="-122"/>
              </a:rPr>
              <a:t>驻点不一定是极值点</a:t>
            </a:r>
          </a:p>
        </p:txBody>
      </p:sp>
      <p:graphicFrame>
        <p:nvGraphicFramePr>
          <p:cNvPr id="413698" name="Object 2050"/>
          <p:cNvGraphicFramePr>
            <a:graphicFrameLocks noChangeAspect="1"/>
          </p:cNvGraphicFramePr>
          <p:nvPr/>
        </p:nvGraphicFramePr>
        <p:xfrm>
          <a:off x="1095375" y="4648200"/>
          <a:ext cx="63420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公式" r:id="rId7" imgW="2565400" imgH="215900" progId="Equation.3">
                  <p:embed/>
                </p:oleObj>
              </mc:Choice>
              <mc:Fallback>
                <p:oleObj name="公式" r:id="rId7" imgW="2565400" imgH="2159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4648200"/>
                        <a:ext cx="6342063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699" name="Object 2051"/>
          <p:cNvGraphicFramePr>
            <a:graphicFrameLocks noChangeAspect="1"/>
          </p:cNvGraphicFramePr>
          <p:nvPr/>
        </p:nvGraphicFramePr>
        <p:xfrm>
          <a:off x="381000" y="5257800"/>
          <a:ext cx="84582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9" imgW="117785160" imgH="16243200" progId="Equation.3">
                  <p:embed/>
                </p:oleObj>
              </mc:Choice>
              <mc:Fallback>
                <p:oleObj name="Equation" r:id="rId9" imgW="117785160" imgH="16243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257800"/>
                        <a:ext cx="8458200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38862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极值点和驻点的关系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autoUpdateAnimBg="0"/>
      <p:bldP spid="388101" grpId="0" autoUpdateAnimBg="0"/>
      <p:bldP spid="38810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2259" name="Object 3"/>
          <p:cNvGraphicFramePr>
            <a:graphicFrameLocks noChangeAspect="1"/>
          </p:cNvGraphicFramePr>
          <p:nvPr/>
        </p:nvGraphicFramePr>
        <p:xfrm>
          <a:off x="533400" y="1066800"/>
          <a:ext cx="8229600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3" imgW="3505200" imgH="774700" progId="Equation.3">
                  <p:embed/>
                </p:oleObj>
              </mc:Choice>
              <mc:Fallback>
                <p:oleObj name="Equation" r:id="rId3" imgW="3505200" imgH="7747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066800"/>
                        <a:ext cx="8229600" cy="178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4" name="Text Box 8"/>
          <p:cNvSpPr txBox="1">
            <a:spLocks noChangeArrowheads="1"/>
          </p:cNvSpPr>
          <p:nvPr/>
        </p:nvSpPr>
        <p:spPr bwMode="auto">
          <a:xfrm>
            <a:off x="304800" y="10668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定理</a:t>
            </a:r>
            <a:r>
              <a:rPr lang="en-US" altLang="zh-CN"/>
              <a:t>2.</a:t>
            </a:r>
          </a:p>
        </p:txBody>
      </p:sp>
      <p:sp>
        <p:nvSpPr>
          <p:cNvPr id="6151" name="Rectangle 10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31242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FF99FF"/>
                </a:solidFill>
                <a:ea typeface="楷体_GB2312" pitchFamily="49" charset="-122"/>
              </a:rPr>
              <a:t>极值的充分条件</a:t>
            </a:r>
          </a:p>
        </p:txBody>
      </p:sp>
      <p:sp>
        <p:nvSpPr>
          <p:cNvPr id="352268" name="Text Box 12"/>
          <p:cNvSpPr txBox="1">
            <a:spLocks noChangeArrowheads="1"/>
          </p:cNvSpPr>
          <p:nvPr/>
        </p:nvSpPr>
        <p:spPr bwMode="auto">
          <a:xfrm>
            <a:off x="3443288" y="3316288"/>
            <a:ext cx="228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>
                <a:solidFill>
                  <a:schemeClr val="tx2"/>
                </a:solidFill>
              </a:rPr>
              <a:t>具有极值</a:t>
            </a:r>
            <a:endParaRPr lang="zh-CN" altLang="en-US"/>
          </a:p>
        </p:txBody>
      </p:sp>
      <p:sp>
        <p:nvSpPr>
          <p:cNvPr id="352269" name="Text Box 13"/>
          <p:cNvSpPr txBox="1">
            <a:spLocks noChangeArrowheads="1"/>
          </p:cNvSpPr>
          <p:nvPr/>
        </p:nvSpPr>
        <p:spPr bwMode="auto">
          <a:xfrm>
            <a:off x="266700" y="3290888"/>
            <a:ext cx="1562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</a:t>
            </a:r>
            <a:r>
              <a:rPr lang="en-US" altLang="zh-CN"/>
              <a:t>: 1) </a:t>
            </a:r>
            <a:r>
              <a:rPr lang="zh-CN" altLang="en-US"/>
              <a:t>当</a:t>
            </a:r>
          </a:p>
        </p:txBody>
      </p:sp>
      <p:sp>
        <p:nvSpPr>
          <p:cNvPr id="352270" name="Text Box 14"/>
          <p:cNvSpPr txBox="1">
            <a:spLocks noChangeArrowheads="1"/>
          </p:cNvSpPr>
          <p:nvPr/>
        </p:nvSpPr>
        <p:spPr bwMode="auto">
          <a:xfrm>
            <a:off x="5819775" y="3014663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A &lt; </a:t>
            </a:r>
            <a:r>
              <a:rPr lang="en-US" altLang="zh-CN"/>
              <a:t>0 </a:t>
            </a:r>
            <a:r>
              <a:rPr lang="zh-CN" altLang="en-US"/>
              <a:t>时取极大值</a:t>
            </a:r>
            <a:r>
              <a:rPr lang="en-US" altLang="zh-CN"/>
              <a:t>;</a:t>
            </a:r>
          </a:p>
        </p:txBody>
      </p:sp>
      <p:sp>
        <p:nvSpPr>
          <p:cNvPr id="352271" name="Text Box 15"/>
          <p:cNvSpPr txBox="1">
            <a:spLocks noChangeArrowheads="1"/>
          </p:cNvSpPr>
          <p:nvPr/>
        </p:nvSpPr>
        <p:spPr bwMode="auto">
          <a:xfrm>
            <a:off x="5819775" y="356235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A </a:t>
            </a:r>
            <a:r>
              <a:rPr lang="en-US" altLang="zh-CN"/>
              <a:t>&gt; 0 </a:t>
            </a:r>
            <a:r>
              <a:rPr lang="zh-CN" altLang="en-US"/>
              <a:t>时取极小值</a:t>
            </a:r>
            <a:r>
              <a:rPr lang="en-US" altLang="zh-CN"/>
              <a:t>.</a:t>
            </a:r>
          </a:p>
        </p:txBody>
      </p:sp>
      <p:sp>
        <p:nvSpPr>
          <p:cNvPr id="352272" name="Text Box 16"/>
          <p:cNvSpPr txBox="1">
            <a:spLocks noChangeArrowheads="1"/>
          </p:cNvSpPr>
          <p:nvPr/>
        </p:nvSpPr>
        <p:spPr bwMode="auto">
          <a:xfrm>
            <a:off x="838200" y="4144963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2) </a:t>
            </a:r>
            <a:r>
              <a:rPr lang="zh-CN" altLang="en-US"/>
              <a:t>当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52273" name="Text Box 17"/>
          <p:cNvSpPr txBox="1">
            <a:spLocks noChangeArrowheads="1"/>
          </p:cNvSpPr>
          <p:nvPr/>
        </p:nvSpPr>
        <p:spPr bwMode="auto">
          <a:xfrm>
            <a:off x="838200" y="4875213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3) </a:t>
            </a:r>
            <a:r>
              <a:rPr lang="zh-CN" altLang="en-US"/>
              <a:t>当</a:t>
            </a:r>
          </a:p>
        </p:txBody>
      </p:sp>
      <p:sp>
        <p:nvSpPr>
          <p:cNvPr id="352274" name="Text Box 18"/>
          <p:cNvSpPr txBox="1">
            <a:spLocks noChangeArrowheads="1"/>
          </p:cNvSpPr>
          <p:nvPr/>
        </p:nvSpPr>
        <p:spPr bwMode="auto">
          <a:xfrm>
            <a:off x="3505200" y="4144963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>
                <a:solidFill>
                  <a:schemeClr val="tx2"/>
                </a:solidFill>
              </a:rPr>
              <a:t>没有极值</a:t>
            </a:r>
            <a:r>
              <a:rPr lang="en-US" altLang="zh-CN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52275" name="Text Box 19"/>
          <p:cNvSpPr txBox="1">
            <a:spLocks noChangeArrowheads="1"/>
          </p:cNvSpPr>
          <p:nvPr/>
        </p:nvSpPr>
        <p:spPr bwMode="auto">
          <a:xfrm>
            <a:off x="3505200" y="4891088"/>
            <a:ext cx="441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>
                <a:solidFill>
                  <a:schemeClr val="tx2"/>
                </a:solidFill>
              </a:rPr>
              <a:t>不能确定 </a:t>
            </a:r>
            <a:r>
              <a:rPr lang="en-US" altLang="zh-CN"/>
              <a:t>, </a:t>
            </a:r>
            <a:r>
              <a:rPr lang="zh-CN" altLang="en-US"/>
              <a:t>需另行讨论</a:t>
            </a:r>
            <a:r>
              <a:rPr lang="en-US" altLang="zh-CN"/>
              <a:t>.</a:t>
            </a:r>
          </a:p>
        </p:txBody>
      </p:sp>
      <p:graphicFrame>
        <p:nvGraphicFramePr>
          <p:cNvPr id="352276" name="Object 20"/>
          <p:cNvGraphicFramePr>
            <a:graphicFrameLocks noChangeAspect="1"/>
          </p:cNvGraphicFramePr>
          <p:nvPr/>
        </p:nvGraphicFramePr>
        <p:xfrm>
          <a:off x="1600200" y="3295650"/>
          <a:ext cx="19812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5" imgW="27202680" imgH="6489720" progId="Equation.3">
                  <p:embed/>
                </p:oleObj>
              </mc:Choice>
              <mc:Fallback>
                <p:oleObj name="Equation" r:id="rId5" imgW="27202680" imgH="648972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95650"/>
                        <a:ext cx="19812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7" name="Object 21"/>
          <p:cNvGraphicFramePr>
            <a:graphicFrameLocks noChangeAspect="1"/>
          </p:cNvGraphicFramePr>
          <p:nvPr/>
        </p:nvGraphicFramePr>
        <p:xfrm>
          <a:off x="1676400" y="4156075"/>
          <a:ext cx="19050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7" imgW="27202680" imgH="6489720" progId="Equation.3">
                  <p:embed/>
                </p:oleObj>
              </mc:Choice>
              <mc:Fallback>
                <p:oleObj name="Equation" r:id="rId7" imgW="27202680" imgH="648972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56075"/>
                        <a:ext cx="19050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8" name="Object 22"/>
          <p:cNvGraphicFramePr>
            <a:graphicFrameLocks noChangeAspect="1"/>
          </p:cNvGraphicFramePr>
          <p:nvPr/>
        </p:nvGraphicFramePr>
        <p:xfrm>
          <a:off x="1600200" y="4876800"/>
          <a:ext cx="19812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9" imgW="27202680" imgH="6489720" progId="Equation.3">
                  <p:embed/>
                </p:oleObj>
              </mc:Choice>
              <mc:Fallback>
                <p:oleObj name="Equation" r:id="rId9" imgW="27202680" imgH="648972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76800"/>
                        <a:ext cx="19812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79" name="AutoShape 23"/>
          <p:cNvSpPr>
            <a:spLocks/>
          </p:cNvSpPr>
          <p:nvPr/>
        </p:nvSpPr>
        <p:spPr bwMode="auto">
          <a:xfrm>
            <a:off x="5638800" y="3124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280" name="Text Box 24"/>
          <p:cNvSpPr txBox="1">
            <a:spLocks noChangeArrowheads="1"/>
          </p:cNvSpPr>
          <p:nvPr/>
        </p:nvSpPr>
        <p:spPr bwMode="auto">
          <a:xfrm>
            <a:off x="214282" y="5524065"/>
            <a:ext cx="3028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函数极值的求法：</a:t>
            </a:r>
          </a:p>
        </p:txBody>
      </p:sp>
      <p:sp>
        <p:nvSpPr>
          <p:cNvPr id="352281" name="Text Box 25"/>
          <p:cNvSpPr txBox="1">
            <a:spLocks noChangeArrowheads="1"/>
          </p:cNvSpPr>
          <p:nvPr/>
        </p:nvSpPr>
        <p:spPr bwMode="auto">
          <a:xfrm>
            <a:off x="3203575" y="5516563"/>
            <a:ext cx="4540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求驻点及偏导不存在的点</a:t>
            </a:r>
            <a:r>
              <a:rPr lang="en-US" altLang="zh-CN"/>
              <a:t>.</a:t>
            </a:r>
          </a:p>
        </p:txBody>
      </p:sp>
      <p:sp>
        <p:nvSpPr>
          <p:cNvPr id="352282" name="Text Box 26"/>
          <p:cNvSpPr txBox="1">
            <a:spLocks noChangeArrowheads="1"/>
          </p:cNvSpPr>
          <p:nvPr/>
        </p:nvSpPr>
        <p:spPr bwMode="auto">
          <a:xfrm>
            <a:off x="3276600" y="6165850"/>
            <a:ext cx="4184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求二阶偏导，判断符号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5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5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4" grpId="0" autoUpdateAnimBg="0"/>
      <p:bldP spid="352268" grpId="0" autoUpdateAnimBg="0"/>
      <p:bldP spid="352269" grpId="0" autoUpdateAnimBg="0"/>
      <p:bldP spid="352270" grpId="0" autoUpdateAnimBg="0"/>
      <p:bldP spid="352271" grpId="0" autoUpdateAnimBg="0"/>
      <p:bldP spid="352272" grpId="0" autoUpdateAnimBg="0"/>
      <p:bldP spid="352273" grpId="0" autoUpdateAnimBg="0"/>
      <p:bldP spid="352274" grpId="0" autoUpdateAnimBg="0"/>
      <p:bldP spid="352275" grpId="0" autoUpdateAnimBg="0"/>
      <p:bldP spid="352279" grpId="0" animBg="1"/>
      <p:bldP spid="352280" grpId="0" autoUpdateAnimBg="0"/>
      <p:bldP spid="352281" grpId="0" autoUpdateAnimBg="0"/>
      <p:bldP spid="35228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1509713" y="642938"/>
          <a:ext cx="6769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3" imgW="6769100" imgH="965200" progId="Equation.3">
                  <p:embed/>
                </p:oleObj>
              </mc:Choice>
              <mc:Fallback>
                <p:oleObj name="Equation" r:id="rId3" imgW="6769100" imgH="965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642938"/>
                        <a:ext cx="67691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解：</a:t>
            </a:r>
          </a:p>
        </p:txBody>
      </p:sp>
      <p:graphicFrame>
        <p:nvGraphicFramePr>
          <p:cNvPr id="354309" name="Object 5"/>
          <p:cNvGraphicFramePr>
            <a:graphicFrameLocks noChangeAspect="1"/>
          </p:cNvGraphicFramePr>
          <p:nvPr/>
        </p:nvGraphicFramePr>
        <p:xfrm>
          <a:off x="1676400" y="2438400"/>
          <a:ext cx="43561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公式" r:id="rId5" imgW="4356100" imgH="1155700" progId="Equation.3">
                  <p:embed/>
                </p:oleObj>
              </mc:Choice>
              <mc:Fallback>
                <p:oleObj name="公式" r:id="rId5" imgW="4356100" imgH="11557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438400"/>
                        <a:ext cx="435610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0" name="Object 6"/>
          <p:cNvGraphicFramePr>
            <a:graphicFrameLocks noChangeAspect="1"/>
          </p:cNvGraphicFramePr>
          <p:nvPr/>
        </p:nvGraphicFramePr>
        <p:xfrm>
          <a:off x="533400" y="3886200"/>
          <a:ext cx="685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7" imgW="6350000" imgH="444500" progId="Equation.3">
                  <p:embed/>
                </p:oleObj>
              </mc:Choice>
              <mc:Fallback>
                <p:oleObj name="Equation" r:id="rId7" imgW="6350000" imgH="4445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86200"/>
                        <a:ext cx="6858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3" name="Text Box 9"/>
          <p:cNvSpPr txBox="1">
            <a:spLocks noChangeArrowheads="1"/>
          </p:cNvSpPr>
          <p:nvPr/>
        </p:nvSpPr>
        <p:spPr bwMode="auto">
          <a:xfrm>
            <a:off x="1295400" y="1766888"/>
            <a:ext cx="28082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先解方程组</a:t>
            </a:r>
          </a:p>
        </p:txBody>
      </p:sp>
      <p:sp>
        <p:nvSpPr>
          <p:cNvPr id="354314" name="Text Box 10"/>
          <p:cNvSpPr txBox="1">
            <a:spLocks noChangeArrowheads="1"/>
          </p:cNvSpPr>
          <p:nvPr/>
        </p:nvSpPr>
        <p:spPr bwMode="auto">
          <a:xfrm>
            <a:off x="533400" y="4510088"/>
            <a:ext cx="35290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再求出二阶偏导数</a:t>
            </a:r>
          </a:p>
        </p:txBody>
      </p:sp>
      <p:graphicFrame>
        <p:nvGraphicFramePr>
          <p:cNvPr id="354315" name="Object 11"/>
          <p:cNvGraphicFramePr>
            <a:graphicFrameLocks noChangeAspect="1"/>
          </p:cNvGraphicFramePr>
          <p:nvPr/>
        </p:nvGraphicFramePr>
        <p:xfrm>
          <a:off x="533400" y="5400675"/>
          <a:ext cx="292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9" imgW="2921000" imgH="431800" progId="Equation.3">
                  <p:embed/>
                </p:oleObj>
              </mc:Choice>
              <mc:Fallback>
                <p:oleObj name="Equation" r:id="rId9" imgW="2921000" imgH="431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00675"/>
                        <a:ext cx="2921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6" name="Object 12"/>
          <p:cNvGraphicFramePr>
            <a:graphicFrameLocks noChangeAspect="1"/>
          </p:cNvGraphicFramePr>
          <p:nvPr/>
        </p:nvGraphicFramePr>
        <p:xfrm>
          <a:off x="5700713" y="5397500"/>
          <a:ext cx="294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公式" r:id="rId11" imgW="2946400" imgH="469900" progId="Equation.3">
                  <p:embed/>
                </p:oleObj>
              </mc:Choice>
              <mc:Fallback>
                <p:oleObj name="公式" r:id="rId11" imgW="2946400" imgH="4699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713" y="5397500"/>
                        <a:ext cx="2946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7" name="Object 13"/>
          <p:cNvGraphicFramePr>
            <a:graphicFrameLocks noChangeAspect="1"/>
          </p:cNvGraphicFramePr>
          <p:nvPr/>
        </p:nvGraphicFramePr>
        <p:xfrm>
          <a:off x="3429000" y="5410200"/>
          <a:ext cx="217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13" imgW="2171700" imgH="469900" progId="Equation.3">
                  <p:embed/>
                </p:oleObj>
              </mc:Choice>
              <mc:Fallback>
                <p:oleObj name="Equation" r:id="rId13" imgW="2171700" imgH="4699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410200"/>
                        <a:ext cx="2171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Rectangle 14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11430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4.</a:t>
            </a:r>
          </a:p>
        </p:txBody>
      </p:sp>
      <p:graphicFrame>
        <p:nvGraphicFramePr>
          <p:cNvPr id="354319" name="Object 15"/>
          <p:cNvGraphicFramePr>
            <a:graphicFrameLocks noChangeAspect="1"/>
          </p:cNvGraphicFramePr>
          <p:nvPr/>
        </p:nvGraphicFramePr>
        <p:xfrm>
          <a:off x="6477000" y="2438400"/>
          <a:ext cx="2209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15" imgW="965200" imgH="203200" progId="Equation.3">
                  <p:embed/>
                </p:oleObj>
              </mc:Choice>
              <mc:Fallback>
                <p:oleObj name="Equation" r:id="rId15" imgW="965200" imgH="2032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438400"/>
                        <a:ext cx="2209800" cy="4651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20" name="Object 16"/>
          <p:cNvGraphicFramePr>
            <a:graphicFrameLocks noChangeAspect="1"/>
          </p:cNvGraphicFramePr>
          <p:nvPr/>
        </p:nvGraphicFramePr>
        <p:xfrm>
          <a:off x="6705600" y="3048000"/>
          <a:ext cx="18288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17" imgW="761669" imgH="203112" progId="Equation.3">
                  <p:embed/>
                </p:oleObj>
              </mc:Choice>
              <mc:Fallback>
                <p:oleObj name="Equation" r:id="rId17" imgW="761669" imgH="203112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048000"/>
                        <a:ext cx="1828800" cy="48736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8" grpId="0" autoUpdateAnimBg="0"/>
      <p:bldP spid="354313" grpId="0" autoUpdateAnimBg="0"/>
      <p:bldP spid="354314" grpId="0" autoUpdateAnimBg="0"/>
    </p:bldLst>
  </p:timing>
</p:sld>
</file>

<file path=ppt/theme/theme1.xml><?xml version="1.0" encoding="utf-8"?>
<a:theme xmlns:a="http://schemas.openxmlformats.org/drawingml/2006/main" name="yyddss">
  <a:themeElements>
    <a:clrScheme name="">
      <a:dk1>
        <a:srgbClr val="FFFFFF"/>
      </a:dk1>
      <a:lt1>
        <a:srgbClr val="FFFFFF"/>
      </a:lt1>
      <a:dk2>
        <a:srgbClr val="000099"/>
      </a:dk2>
      <a:lt2>
        <a:srgbClr val="FFFF00"/>
      </a:lt2>
      <a:accent1>
        <a:srgbClr val="FFFFFF"/>
      </a:accent1>
      <a:accent2>
        <a:srgbClr val="FFFFFF"/>
      </a:accent2>
      <a:accent3>
        <a:srgbClr val="AAAACA"/>
      </a:accent3>
      <a:accent4>
        <a:srgbClr val="DADADA"/>
      </a:accent4>
      <a:accent5>
        <a:srgbClr val="FFFFFF"/>
      </a:accent5>
      <a:accent6>
        <a:srgbClr val="E7E7E7"/>
      </a:accent6>
      <a:hlink>
        <a:srgbClr val="CCCCFF"/>
      </a:hlink>
      <a:folHlink>
        <a:srgbClr val="B2B2B2"/>
      </a:folHlink>
    </a:clrScheme>
    <a:fontScheme name="yyddss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yydds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ydds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ydds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ydds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ydd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ydd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ydd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yyddss 1">
    <a:dk1>
      <a:srgbClr val="000000"/>
    </a:dk1>
    <a:lt1>
      <a:srgbClr val="FFFFFF"/>
    </a:lt1>
    <a:dk2>
      <a:srgbClr val="0000FF"/>
    </a:dk2>
    <a:lt2>
      <a:srgbClr val="FFFF00"/>
    </a:lt2>
    <a:accent1>
      <a:srgbClr val="FF9900"/>
    </a:accent1>
    <a:accent2>
      <a:srgbClr val="00FFFF"/>
    </a:accent2>
    <a:accent3>
      <a:srgbClr val="AAAAFF"/>
    </a:accent3>
    <a:accent4>
      <a:srgbClr val="DADADA"/>
    </a:accent4>
    <a:accent5>
      <a:srgbClr val="FFCAAA"/>
    </a:accent5>
    <a:accent6>
      <a:srgbClr val="00E7E7"/>
    </a:accent6>
    <a:hlink>
      <a:srgbClr val="FF0000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D:\Documents and Settings\刘敏\Application Data\Microsoft\Templates\yyddss.pot</Template>
  <TotalTime>2860</TotalTime>
  <Words>1289</Words>
  <Application>Microsoft Office PowerPoint</Application>
  <PresentationFormat>全屏显示(4:3)</PresentationFormat>
  <Paragraphs>170</Paragraphs>
  <Slides>32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yyddss</vt:lpstr>
      <vt:lpstr>Equation</vt:lpstr>
      <vt:lpstr>公式</vt:lpstr>
      <vt:lpstr>Microsoft 公式 3.0</vt:lpstr>
      <vt:lpstr>第八节  多元函数的极值及其求法</vt:lpstr>
      <vt:lpstr>一、多元函数极值的概念</vt:lpstr>
      <vt:lpstr>对定义的几点说明:</vt:lpstr>
      <vt:lpstr>例1.</vt:lpstr>
      <vt:lpstr>二、极值存在的条件</vt:lpstr>
      <vt:lpstr>几何解释:</vt:lpstr>
      <vt:lpstr>极值点和驻点的关系</vt:lpstr>
      <vt:lpstr>极值的充分条件</vt:lpstr>
      <vt:lpstr>例4.</vt:lpstr>
      <vt:lpstr>PowerPoint 演示文稿</vt:lpstr>
      <vt:lpstr>三、多元函数的最值</vt:lpstr>
      <vt:lpstr>例5.</vt:lpstr>
      <vt:lpstr>例6.</vt:lpstr>
      <vt:lpstr>PowerPoint 演示文稿</vt:lpstr>
      <vt:lpstr>四、条件极值的求法</vt:lpstr>
      <vt:lpstr>拉格朗日乘数法基本原理</vt:lpstr>
      <vt:lpstr>PowerPoint 演示文稿</vt:lpstr>
      <vt:lpstr>拉格朗日乘数法</vt:lpstr>
      <vt:lpstr>推广(课后作为思考题自证):</vt:lpstr>
      <vt:lpstr>例7.</vt:lpstr>
      <vt:lpstr>PowerPoint 演示文稿</vt:lpstr>
      <vt:lpstr>PowerPoint 演示文稿</vt:lpstr>
      <vt:lpstr>例8.</vt:lpstr>
      <vt:lpstr>易得, </vt:lpstr>
      <vt:lpstr>由此得，</vt:lpstr>
      <vt:lpstr>PowerPoint 演示文稿</vt:lpstr>
      <vt:lpstr>PowerPoint 演示文稿</vt:lpstr>
      <vt:lpstr>PowerPoint 演示文稿</vt:lpstr>
      <vt:lpstr>小结</vt:lpstr>
      <vt:lpstr>课堂练习</vt:lpstr>
      <vt:lpstr>PowerPoint 演示文稿</vt:lpstr>
      <vt:lpstr>作业</vt:lpstr>
    </vt:vector>
  </TitlesOfParts>
  <Company>dsg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多元函数微分法及其应用</dc:title>
  <dc:subject>第八节 多元函数的极值及其求法</dc:subject>
  <dc:creator>huady</dc:creator>
  <cp:lastModifiedBy>huady</cp:lastModifiedBy>
  <cp:revision>204</cp:revision>
  <dcterms:created xsi:type="dcterms:W3CDTF">2004-03-21T13:27:17Z</dcterms:created>
  <dcterms:modified xsi:type="dcterms:W3CDTF">2018-03-30T05:44:28Z</dcterms:modified>
</cp:coreProperties>
</file>