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53" r:id="rId2"/>
  </p:sldMasterIdLst>
  <p:notesMasterIdLst>
    <p:notesMasterId r:id="rId116"/>
  </p:notesMasterIdLst>
  <p:handoutMasterIdLst>
    <p:handoutMasterId r:id="rId117"/>
  </p:handoutMasterIdLst>
  <p:sldIdLst>
    <p:sldId id="490" r:id="rId3"/>
    <p:sldId id="496" r:id="rId4"/>
    <p:sldId id="493" r:id="rId5"/>
    <p:sldId id="494" r:id="rId6"/>
    <p:sldId id="495" r:id="rId7"/>
    <p:sldId id="497" r:id="rId8"/>
    <p:sldId id="498" r:id="rId9"/>
    <p:sldId id="271" r:id="rId10"/>
    <p:sldId id="492" r:id="rId11"/>
    <p:sldId id="413" r:id="rId12"/>
    <p:sldId id="414" r:id="rId13"/>
    <p:sldId id="294" r:id="rId14"/>
    <p:sldId id="415" r:id="rId15"/>
    <p:sldId id="501" r:id="rId16"/>
    <p:sldId id="334" r:id="rId17"/>
    <p:sldId id="416" r:id="rId18"/>
    <p:sldId id="499" r:id="rId19"/>
    <p:sldId id="417" r:id="rId20"/>
    <p:sldId id="468" r:id="rId21"/>
    <p:sldId id="418" r:id="rId22"/>
    <p:sldId id="394" r:id="rId23"/>
    <p:sldId id="465" r:id="rId24"/>
    <p:sldId id="466" r:id="rId25"/>
    <p:sldId id="419" r:id="rId26"/>
    <p:sldId id="467" r:id="rId27"/>
    <p:sldId id="423" r:id="rId28"/>
    <p:sldId id="395" r:id="rId29"/>
    <p:sldId id="335" r:id="rId30"/>
    <p:sldId id="424" r:id="rId31"/>
    <p:sldId id="425" r:id="rId32"/>
    <p:sldId id="426" r:id="rId33"/>
    <p:sldId id="427" r:id="rId34"/>
    <p:sldId id="502" r:id="rId35"/>
    <p:sldId id="475" r:id="rId36"/>
    <p:sldId id="476" r:id="rId37"/>
    <p:sldId id="479" r:id="rId38"/>
    <p:sldId id="480" r:id="rId39"/>
    <p:sldId id="481" r:id="rId40"/>
    <p:sldId id="526" r:id="rId41"/>
    <p:sldId id="527" r:id="rId42"/>
    <p:sldId id="482" r:id="rId43"/>
    <p:sldId id="483" r:id="rId44"/>
    <p:sldId id="484" r:id="rId45"/>
    <p:sldId id="485" r:id="rId46"/>
    <p:sldId id="486" r:id="rId47"/>
    <p:sldId id="487" r:id="rId48"/>
    <p:sldId id="393" r:id="rId49"/>
    <p:sldId id="428" r:id="rId50"/>
    <p:sldId id="429" r:id="rId51"/>
    <p:sldId id="505" r:id="rId52"/>
    <p:sldId id="431" r:id="rId53"/>
    <p:sldId id="514" r:id="rId54"/>
    <p:sldId id="515" r:id="rId55"/>
    <p:sldId id="516" r:id="rId56"/>
    <p:sldId id="517" r:id="rId57"/>
    <p:sldId id="518" r:id="rId58"/>
    <p:sldId id="520" r:id="rId59"/>
    <p:sldId id="521" r:id="rId60"/>
    <p:sldId id="432" r:id="rId61"/>
    <p:sldId id="503" r:id="rId62"/>
    <p:sldId id="396" r:id="rId63"/>
    <p:sldId id="400" r:id="rId64"/>
    <p:sldId id="488" r:id="rId65"/>
    <p:sldId id="433" r:id="rId66"/>
    <p:sldId id="522" r:id="rId67"/>
    <p:sldId id="440" r:id="rId68"/>
    <p:sldId id="464" r:id="rId69"/>
    <p:sldId id="434" r:id="rId70"/>
    <p:sldId id="489" r:id="rId71"/>
    <p:sldId id="454" r:id="rId72"/>
    <p:sldId id="435" r:id="rId73"/>
    <p:sldId id="399" r:id="rId74"/>
    <p:sldId id="455" r:id="rId75"/>
    <p:sldId id="436" r:id="rId76"/>
    <p:sldId id="403" r:id="rId77"/>
    <p:sldId id="437" r:id="rId78"/>
    <p:sldId id="338" r:id="rId79"/>
    <p:sldId id="401" r:id="rId80"/>
    <p:sldId id="438" r:id="rId81"/>
    <p:sldId id="404" r:id="rId82"/>
    <p:sldId id="471" r:id="rId83"/>
    <p:sldId id="528" r:id="rId84"/>
    <p:sldId id="529" r:id="rId85"/>
    <p:sldId id="439" r:id="rId86"/>
    <p:sldId id="469" r:id="rId87"/>
    <p:sldId id="470" r:id="rId88"/>
    <p:sldId id="473" r:id="rId89"/>
    <p:sldId id="402" r:id="rId90"/>
    <p:sldId id="339" r:id="rId91"/>
    <p:sldId id="441" r:id="rId92"/>
    <p:sldId id="408" r:id="rId93"/>
    <p:sldId id="442" r:id="rId94"/>
    <p:sldId id="405" r:id="rId95"/>
    <p:sldId id="406" r:id="rId96"/>
    <p:sldId id="407" r:id="rId97"/>
    <p:sldId id="443" r:id="rId98"/>
    <p:sldId id="444" r:id="rId99"/>
    <p:sldId id="445" r:id="rId100"/>
    <p:sldId id="446" r:id="rId101"/>
    <p:sldId id="448" r:id="rId102"/>
    <p:sldId id="447" r:id="rId103"/>
    <p:sldId id="449" r:id="rId104"/>
    <p:sldId id="452" r:id="rId105"/>
    <p:sldId id="453" r:id="rId106"/>
    <p:sldId id="456" r:id="rId107"/>
    <p:sldId id="462" r:id="rId108"/>
    <p:sldId id="457" r:id="rId109"/>
    <p:sldId id="524" r:id="rId110"/>
    <p:sldId id="459" r:id="rId111"/>
    <p:sldId id="460" r:id="rId112"/>
    <p:sldId id="525" r:id="rId113"/>
    <p:sldId id="461" r:id="rId114"/>
    <p:sldId id="474" r:id="rId1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85590" autoAdjust="0"/>
  </p:normalViewPr>
  <p:slideViewPr>
    <p:cSldViewPr>
      <p:cViewPr varScale="1">
        <p:scale>
          <a:sx n="84" d="100"/>
          <a:sy n="84" d="100"/>
        </p:scale>
        <p:origin x="1368" y="77"/>
      </p:cViewPr>
      <p:guideLst>
        <p:guide orient="horz" pos="2160"/>
        <p:guide pos="2880"/>
      </p:guideLst>
    </p:cSldViewPr>
  </p:slideViewPr>
  <p:outlineViewPr>
    <p:cViewPr>
      <p:scale>
        <a:sx n="33" d="100"/>
        <a:sy n="33" d="100"/>
      </p:scale>
      <p:origin x="78" y="35790"/>
    </p:cViewPr>
  </p:outlineViewPr>
  <p:notesTextViewPr>
    <p:cViewPr>
      <p:scale>
        <a:sx n="100" d="100"/>
        <a:sy n="100" d="100"/>
      </p:scale>
      <p:origin x="0" y="0"/>
    </p:cViewPr>
  </p:notesTextViewPr>
  <p:sorterViewPr>
    <p:cViewPr>
      <p:scale>
        <a:sx n="66" d="100"/>
        <a:sy n="66" d="100"/>
      </p:scale>
      <p:origin x="0" y="3450"/>
    </p:cViewPr>
  </p:sorterViewPr>
  <p:notesViewPr>
    <p:cSldViewPr>
      <p:cViewPr varScale="1">
        <p:scale>
          <a:sx n="76" d="100"/>
          <a:sy n="76" d="100"/>
        </p:scale>
        <p:origin x="-242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handoutMaster" Target="handoutMasters/handout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zh-CN" altLang="en-US"/>
          </a:p>
        </p:txBody>
      </p:sp>
      <p:sp>
        <p:nvSpPr>
          <p:cNvPr id="1054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1054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0C0E19A-447F-47DE-8F2E-C61104D5D00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0480470-44CD-46DD-9AE2-BAD12066A41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7863F36-D4D8-477D-B201-0FD3C85A9655}" type="slidenum">
              <a:rPr lang="zh-CN" altLang="en-US"/>
              <a:pPr>
                <a:spcBef>
                  <a:spcPct val="0"/>
                </a:spcBef>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线性表 </a:t>
            </a:r>
            <a:r>
              <a:rPr lang="en-US" altLang="zh-CN"/>
              <a:t>Linner List</a:t>
            </a:r>
            <a:r>
              <a:rPr lang="zh-CN" altLang="en-US"/>
              <a:t>：</a:t>
            </a:r>
            <a:endParaRPr lang="en-US" altLang="zh-CN"/>
          </a:p>
          <a:p>
            <a:r>
              <a:rPr lang="zh-CN" altLang="en-US">
                <a:solidFill>
                  <a:schemeClr val="folHlink"/>
                </a:solidFill>
              </a:rPr>
              <a:t>线性表</a:t>
            </a:r>
            <a:r>
              <a:rPr lang="zh-CN" altLang="en-US"/>
              <a:t>(</a:t>
            </a:r>
            <a:r>
              <a:rPr lang="en-US" altLang="zh-CN"/>
              <a:t>Linear_List)</a:t>
            </a:r>
            <a:r>
              <a:rPr lang="zh-CN" altLang="en-US"/>
              <a:t>是最常用且最简单的一种数据结构。</a:t>
            </a:r>
            <a:endParaRPr lang="en-US" altLang="zh-CN"/>
          </a:p>
          <a:p>
            <a:r>
              <a:rPr lang="zh-CN" altLang="en-US"/>
              <a:t>由</a:t>
            </a:r>
            <a:r>
              <a:rPr lang="en-US" altLang="zh-CN"/>
              <a:t>n</a:t>
            </a:r>
            <a:r>
              <a:rPr lang="zh-CN" altLang="en-US"/>
              <a:t>（</a:t>
            </a:r>
            <a:r>
              <a:rPr lang="en-US" altLang="zh-CN"/>
              <a:t>n</a:t>
            </a:r>
            <a:r>
              <a:rPr lang="en-US" altLang="zh-CN">
                <a:latin typeface="宋体" panose="02010600030101010101" pitchFamily="2" charset="-122"/>
              </a:rPr>
              <a:t>≥0</a:t>
            </a:r>
            <a:r>
              <a:rPr lang="zh-CN" altLang="en-US"/>
              <a:t>）个类型相同的数据元素</a:t>
            </a:r>
            <a:r>
              <a:rPr lang="en-US" altLang="zh-CN" i="1"/>
              <a:t>a</a:t>
            </a:r>
            <a:r>
              <a:rPr lang="en-US" altLang="zh-CN" baseline="-25000"/>
              <a:t>0</a:t>
            </a:r>
            <a:r>
              <a:rPr lang="zh-CN" altLang="en-US"/>
              <a:t>，</a:t>
            </a:r>
            <a:r>
              <a:rPr lang="en-US" altLang="zh-CN" i="1"/>
              <a:t>a</a:t>
            </a:r>
            <a:r>
              <a:rPr lang="en-US" altLang="zh-CN" baseline="-25000"/>
              <a:t>1</a:t>
            </a:r>
            <a:r>
              <a:rPr lang="zh-CN" altLang="en-US"/>
              <a:t>，</a:t>
            </a:r>
            <a:r>
              <a:rPr lang="en-US" altLang="zh-CN"/>
              <a:t>…</a:t>
            </a:r>
            <a:r>
              <a:rPr lang="zh-CN" altLang="en-US"/>
              <a:t>，</a:t>
            </a:r>
            <a:r>
              <a:rPr lang="en-US" altLang="zh-CN" i="1"/>
              <a:t>a</a:t>
            </a:r>
            <a:r>
              <a:rPr lang="en-US" altLang="zh-CN" i="1" baseline="-25000"/>
              <a:t>n</a:t>
            </a:r>
            <a:r>
              <a:rPr lang="zh-CN" altLang="en-US" i="1" baseline="-25000"/>
              <a:t>－</a:t>
            </a:r>
            <a:r>
              <a:rPr lang="en-US" altLang="zh-CN" baseline="-25000"/>
              <a:t>1</a:t>
            </a:r>
            <a:r>
              <a:rPr lang="zh-CN" altLang="en-US"/>
              <a:t>组成的有限序列，记做</a:t>
            </a:r>
            <a:endParaRPr lang="en-US" altLang="zh-CN"/>
          </a:p>
          <a:p>
            <a:pPr marL="342900" lvl="1" indent="-342900">
              <a:buFontTx/>
              <a:buChar char="•"/>
            </a:pPr>
            <a:r>
              <a:rPr lang="en-US" altLang="zh-CN"/>
              <a:t>LinearList=(</a:t>
            </a:r>
            <a:r>
              <a:rPr lang="en-US" altLang="zh-CN" i="1"/>
              <a:t>a</a:t>
            </a:r>
            <a:r>
              <a:rPr lang="en-US" altLang="zh-CN" baseline="-25000"/>
              <a:t>0</a:t>
            </a:r>
            <a:r>
              <a:rPr lang="zh-CN" altLang="en-US"/>
              <a:t>，</a:t>
            </a:r>
            <a:r>
              <a:rPr lang="en-US" altLang="zh-CN" i="1"/>
              <a:t>a</a:t>
            </a:r>
            <a:r>
              <a:rPr lang="en-US" altLang="zh-CN" baseline="-25000"/>
              <a:t>1</a:t>
            </a:r>
            <a:r>
              <a:rPr lang="zh-CN" altLang="en-US"/>
              <a:t>，</a:t>
            </a:r>
            <a:r>
              <a:rPr lang="en-US" altLang="zh-CN"/>
              <a:t>…</a:t>
            </a:r>
            <a:r>
              <a:rPr lang="zh-CN" altLang="en-US"/>
              <a:t>，</a:t>
            </a:r>
            <a:r>
              <a:rPr lang="en-US" altLang="zh-CN" i="1"/>
              <a:t>a</a:t>
            </a:r>
            <a:r>
              <a:rPr lang="en-US" altLang="zh-CN" i="1" baseline="-25000"/>
              <a:t>n</a:t>
            </a:r>
            <a:r>
              <a:rPr lang="zh-CN" altLang="en-US" i="1" baseline="-25000"/>
              <a:t>－</a:t>
            </a:r>
            <a:r>
              <a:rPr lang="en-US" altLang="zh-CN" baseline="-25000"/>
              <a:t>1</a:t>
            </a:r>
            <a:r>
              <a:rPr lang="en-US" altLang="zh-CN"/>
              <a:t>)</a:t>
            </a:r>
            <a:r>
              <a:rPr lang="en-US" altLang="zh-CN" sz="2000"/>
              <a:t> </a:t>
            </a:r>
          </a:p>
          <a:p>
            <a:pPr marL="342900" lvl="1" indent="-342900"/>
            <a:r>
              <a:rPr lang="zh-CN" altLang="en-US" sz="2000"/>
              <a:t>至于每个数据元素的具体含义，在不同的情况下各不相同，它可以是一个数、或一个符号，也可以是一页书，甚至其它更复杂的信息。</a:t>
            </a:r>
            <a:endParaRPr lang="en-US" altLang="zh-CN" sz="2000"/>
          </a:p>
          <a:p>
            <a:r>
              <a:rPr lang="zh-CN" altLang="en-US"/>
              <a:t>其中 </a:t>
            </a:r>
            <a:r>
              <a:rPr lang="en-US" altLang="zh-CN"/>
              <a:t>n</a:t>
            </a:r>
            <a:r>
              <a:rPr lang="zh-CN" altLang="en-US"/>
              <a:t>是元素个数，</a:t>
            </a:r>
            <a:endParaRPr lang="en-US" altLang="zh-CN"/>
          </a:p>
          <a:p>
            <a:r>
              <a:rPr lang="en-US" altLang="zh-CN"/>
              <a:t>n</a:t>
            </a:r>
            <a:r>
              <a:rPr lang="zh-CN" altLang="en-US"/>
              <a:t>＝</a:t>
            </a:r>
            <a:r>
              <a:rPr lang="en-US" altLang="zh-CN"/>
              <a:t>0</a:t>
            </a:r>
            <a:r>
              <a:rPr lang="zh-CN" altLang="en-US"/>
              <a:t>，空表</a:t>
            </a:r>
            <a:endParaRPr lang="en-US" altLang="zh-CN"/>
          </a:p>
          <a:p>
            <a:r>
              <a:rPr lang="en-US" altLang="zh-CN"/>
              <a:t>n</a:t>
            </a:r>
            <a:r>
              <a:rPr lang="en-US" altLang="zh-CN">
                <a:latin typeface="宋体" panose="02010600030101010101" pitchFamily="2" charset="-122"/>
              </a:rPr>
              <a:t>≥0,</a:t>
            </a:r>
            <a:r>
              <a:rPr lang="en-US" altLang="zh-CN" i="1"/>
              <a:t> a</a:t>
            </a:r>
            <a:r>
              <a:rPr lang="en-US" altLang="zh-CN" baseline="-25000"/>
              <a:t>0</a:t>
            </a:r>
            <a:r>
              <a:rPr lang="zh-CN" altLang="en-US"/>
              <a:t>没有前驱元素，</a:t>
            </a:r>
            <a:r>
              <a:rPr lang="en-US" altLang="zh-CN" i="1"/>
              <a:t> a</a:t>
            </a:r>
            <a:r>
              <a:rPr lang="en-US" altLang="zh-CN" i="1" baseline="-25000"/>
              <a:t>n</a:t>
            </a:r>
            <a:r>
              <a:rPr lang="zh-CN" altLang="en-US" i="1" baseline="-25000"/>
              <a:t>－</a:t>
            </a:r>
            <a:r>
              <a:rPr lang="en-US" altLang="zh-CN" baseline="-25000"/>
              <a:t>1</a:t>
            </a:r>
            <a:r>
              <a:rPr lang="zh-CN" altLang="en-US"/>
              <a:t>没有后继元素。</a:t>
            </a:r>
            <a:r>
              <a:rPr lang="en-US" altLang="zh-CN">
                <a:latin typeface="宋体" panose="02010600030101010101" pitchFamily="2" charset="-122"/>
              </a:rPr>
              <a:t> </a:t>
            </a:r>
            <a:endParaRPr lang="zh-CN" altLang="en-US"/>
          </a:p>
          <a:p>
            <a:endParaRPr lang="zh-CN" altLang="en-US"/>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A4EB55B-1DC3-43A6-8446-2007D9D591AA}" type="slidenum">
              <a:rPr lang="zh-CN" altLang="en-US"/>
              <a:pPr>
                <a:spcBef>
                  <a:spcPct val="0"/>
                </a:spcBef>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线性表的元素：</a:t>
            </a:r>
            <a:endParaRPr lang="en-US" altLang="zh-CN" dirty="0"/>
          </a:p>
          <a:p>
            <a:r>
              <a:rPr lang="en-US" altLang="zh-CN" dirty="0"/>
              <a:t>	</a:t>
            </a:r>
            <a:r>
              <a:rPr lang="zh-CN" altLang="en-US" dirty="0"/>
              <a:t>可以是整数、浮点数、字符，也可以是对象</a:t>
            </a:r>
            <a:endParaRPr lang="en-US" altLang="zh-CN" dirty="0"/>
          </a:p>
          <a:p>
            <a:pPr algn="just"/>
            <a:r>
              <a:rPr lang="zh-CN" altLang="en-US" sz="1400" dirty="0"/>
              <a:t> </a:t>
            </a:r>
            <a:r>
              <a:rPr lang="zh-CN" altLang="en-US" dirty="0"/>
              <a:t>例如，26个英文字母的字母表：</a:t>
            </a:r>
          </a:p>
          <a:p>
            <a:pPr algn="just"/>
            <a:r>
              <a:rPr lang="zh-CN" altLang="en-US" dirty="0"/>
              <a:t>                     (</a:t>
            </a:r>
            <a:r>
              <a:rPr lang="en-US" altLang="zh-CN" dirty="0"/>
              <a:t>A，B，C，</a:t>
            </a:r>
            <a:r>
              <a:rPr lang="en-US" altLang="zh-CN" dirty="0">
                <a:latin typeface="Courier New" panose="02070309020205020404" pitchFamily="49" charset="0"/>
              </a:rPr>
              <a:t>……</a:t>
            </a:r>
            <a:r>
              <a:rPr lang="en-US" altLang="zh-CN" dirty="0"/>
              <a:t>，Z)</a:t>
            </a:r>
          </a:p>
          <a:p>
            <a:pPr algn="just"/>
            <a:r>
              <a:rPr lang="zh-CN" altLang="en-US" dirty="0"/>
              <a:t>     是一个线性表，表中的数据元素是单个字母字符。</a:t>
            </a:r>
            <a:endParaRPr lang="en-US" altLang="zh-CN" dirty="0"/>
          </a:p>
          <a:p>
            <a:pPr algn="just"/>
            <a:r>
              <a:rPr lang="zh-CN" altLang="en-US" dirty="0"/>
              <a:t>例如，一个学校的学生健康情况登记表如图2．1所示，表中每个学生的情况为一个记录，它由姓名、学号、性别、年龄、班级和健康状况等六个数据项组成。</a:t>
            </a:r>
            <a:endParaRPr lang="en-US" altLang="zh-CN" dirty="0"/>
          </a:p>
          <a:p>
            <a:pPr algn="just"/>
            <a:endParaRPr lang="en-US" altLang="zh-CN" dirty="0"/>
          </a:p>
          <a:p>
            <a:r>
              <a:rPr lang="zh-CN" altLang="en-US" dirty="0"/>
              <a:t>线性表的操作</a:t>
            </a:r>
            <a:endParaRPr lang="en-US" altLang="zh-CN" dirty="0"/>
          </a:p>
          <a:p>
            <a:r>
              <a:rPr lang="en-US" altLang="zh-CN" dirty="0"/>
              <a:t>	</a:t>
            </a:r>
            <a:r>
              <a:rPr lang="zh-CN" altLang="en-US" dirty="0"/>
              <a:t>取值、置值：</a:t>
            </a:r>
            <a:r>
              <a:rPr lang="en-US" altLang="zh-CN" dirty="0"/>
              <a:t>get ,set</a:t>
            </a:r>
          </a:p>
          <a:p>
            <a:r>
              <a:rPr lang="en-US" altLang="zh-CN" dirty="0"/>
              <a:t>	</a:t>
            </a:r>
            <a:r>
              <a:rPr lang="zh-CN" altLang="en-US" dirty="0"/>
              <a:t>插入、删除：</a:t>
            </a:r>
            <a:r>
              <a:rPr lang="en-US" altLang="zh-CN" dirty="0" err="1"/>
              <a:t>insert,remove</a:t>
            </a:r>
            <a:endParaRPr lang="en-US" altLang="zh-CN" dirty="0"/>
          </a:p>
          <a:p>
            <a:r>
              <a:rPr lang="en-US" altLang="zh-CN" dirty="0"/>
              <a:t>	</a:t>
            </a:r>
            <a:r>
              <a:rPr lang="zh-CN" altLang="en-US" dirty="0"/>
              <a:t>判空、清空：</a:t>
            </a:r>
            <a:r>
              <a:rPr lang="en-US" altLang="zh-CN" dirty="0" err="1"/>
              <a:t>isEmpty,clear</a:t>
            </a:r>
            <a:endParaRPr lang="en-US" altLang="zh-CN" dirty="0"/>
          </a:p>
          <a:p>
            <a:r>
              <a:rPr lang="en-US" altLang="zh-CN" dirty="0"/>
              <a:t>	</a:t>
            </a:r>
            <a:r>
              <a:rPr lang="zh-CN" altLang="en-US" dirty="0"/>
              <a:t>获取表长度：</a:t>
            </a:r>
            <a:r>
              <a:rPr lang="en-US" altLang="zh-CN" dirty="0"/>
              <a:t>length</a:t>
            </a:r>
          </a:p>
          <a:p>
            <a:endParaRPr lang="zh-CN" altLang="en-US" dirty="0"/>
          </a:p>
          <a:p>
            <a:endParaRPr lang="zh-CN" altLang="en-US" dirty="0"/>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6809B95-F230-45DD-A531-D95EAD76F61A}" type="slidenum">
              <a:rPr lang="zh-CN" altLang="en-US"/>
              <a:pPr>
                <a:spcBef>
                  <a:spcPct val="0"/>
                </a:spcBef>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70000" lnSpcReduction="20000"/>
          </a:bodyPr>
          <a:lstStyle/>
          <a:p>
            <a:pPr lvl="1" eaLnBrk="1" hangingPunct="1">
              <a:lnSpc>
                <a:spcPct val="90000"/>
              </a:lnSpc>
              <a:buFont typeface="Wingdings" pitchFamily="2" charset="2"/>
              <a:buNone/>
              <a:defRPr/>
            </a:pPr>
            <a:endParaRPr lang="en-US" altLang="zh-CN" sz="2000" dirty="0"/>
          </a:p>
          <a:p>
            <a:pPr lvl="1" eaLnBrk="1" hangingPunct="1">
              <a:lnSpc>
                <a:spcPct val="90000"/>
              </a:lnSpc>
              <a:buFont typeface="Wingdings" pitchFamily="2" charset="2"/>
              <a:buNone/>
              <a:defRPr/>
            </a:pPr>
            <a:r>
              <a:rPr lang="en-US" altLang="zh-CN" sz="2000" dirty="0"/>
              <a:t>public interface </a:t>
            </a:r>
            <a:r>
              <a:rPr lang="en-US" altLang="zh-CN" sz="2000" dirty="0" err="1"/>
              <a:t>LList</a:t>
            </a:r>
            <a:r>
              <a:rPr lang="en-US" altLang="zh-CN" sz="2000" dirty="0"/>
              <a:t>&lt;E&gt;                   	//</a:t>
            </a:r>
            <a:r>
              <a:rPr lang="zh-CN" altLang="en-US" sz="2000" dirty="0"/>
              <a:t>线性表接口</a:t>
            </a:r>
            <a:endParaRPr lang="en-US" altLang="zh-CN" sz="2000" dirty="0"/>
          </a:p>
          <a:p>
            <a:pPr lvl="1" eaLnBrk="1" hangingPunct="1">
              <a:lnSpc>
                <a:spcPct val="90000"/>
              </a:lnSpc>
              <a:buFont typeface="Wingdings" pitchFamily="2" charset="2"/>
              <a:buNone/>
              <a:defRPr/>
            </a:pPr>
            <a:r>
              <a:rPr lang="en-US" altLang="zh-CN" sz="2000" dirty="0"/>
              <a:t>{</a:t>
            </a:r>
          </a:p>
          <a:p>
            <a:pPr lvl="1" eaLnBrk="1" hangingPunct="1">
              <a:lnSpc>
                <a:spcPct val="90000"/>
              </a:lnSpc>
              <a:buFont typeface="Wingdings" pitchFamily="2" charset="2"/>
              <a:buNone/>
              <a:defRPr/>
            </a:pPr>
            <a:r>
              <a:rPr lang="zh-CN" altLang="en-US" sz="2000" dirty="0"/>
              <a:t>    </a:t>
            </a:r>
            <a:r>
              <a:rPr lang="en-US" altLang="zh-CN" sz="2000" dirty="0" err="1"/>
              <a:t>boolean</a:t>
            </a:r>
            <a:r>
              <a:rPr lang="en-US" altLang="zh-CN" sz="2000" dirty="0"/>
              <a:t> </a:t>
            </a:r>
            <a:r>
              <a:rPr lang="en-US" altLang="zh-CN" sz="2000" dirty="0" err="1"/>
              <a:t>isEmpty</a:t>
            </a:r>
            <a:r>
              <a:rPr lang="en-US" altLang="zh-CN" sz="2000" dirty="0"/>
              <a:t>();                          //</a:t>
            </a:r>
            <a:r>
              <a:rPr lang="zh-CN" altLang="en-US" sz="2000" dirty="0"/>
              <a:t>判断线性表是否为空</a:t>
            </a:r>
            <a:endParaRPr lang="en-US" altLang="zh-CN" sz="2000" dirty="0"/>
          </a:p>
          <a:p>
            <a:pPr lvl="1" eaLnBrk="1" hangingPunct="1">
              <a:lnSpc>
                <a:spcPct val="90000"/>
              </a:lnSpc>
              <a:buFont typeface="Wingdings" pitchFamily="2" charset="2"/>
              <a:buNone/>
              <a:defRPr/>
            </a:pPr>
            <a:r>
              <a:rPr lang="en-US" altLang="zh-CN" sz="2000" dirty="0"/>
              <a:t>    </a:t>
            </a:r>
            <a:r>
              <a:rPr lang="en-US" altLang="zh-CN" sz="2000" dirty="0" err="1"/>
              <a:t>int</a:t>
            </a:r>
            <a:r>
              <a:rPr lang="en-US" altLang="zh-CN" sz="2000" dirty="0"/>
              <a:t> length();                           	       //</a:t>
            </a:r>
            <a:r>
              <a:rPr lang="zh-CN" altLang="en-US" sz="2000" dirty="0"/>
              <a:t>返回线性表长度</a:t>
            </a:r>
          </a:p>
          <a:p>
            <a:pPr lvl="1" eaLnBrk="1" hangingPunct="1">
              <a:lnSpc>
                <a:spcPct val="90000"/>
              </a:lnSpc>
              <a:buFont typeface="Wingdings" pitchFamily="2" charset="2"/>
              <a:buNone/>
              <a:defRPr/>
            </a:pPr>
            <a:r>
              <a:rPr lang="zh-CN" altLang="en-US" sz="2000" dirty="0"/>
              <a:t>    </a:t>
            </a:r>
            <a:r>
              <a:rPr lang="en-US" altLang="zh-CN" sz="2000" dirty="0"/>
              <a:t>E get(</a:t>
            </a:r>
            <a:r>
              <a:rPr lang="en-US" altLang="zh-CN" sz="2000" dirty="0" err="1"/>
              <a:t>int</a:t>
            </a:r>
            <a:r>
              <a:rPr lang="en-US" altLang="zh-CN" sz="2000" dirty="0"/>
              <a:t> index);                              //</a:t>
            </a:r>
            <a:r>
              <a:rPr lang="zh-CN" altLang="en-US" sz="2000" dirty="0"/>
              <a:t>返回序号为</a:t>
            </a:r>
            <a:r>
              <a:rPr lang="en-US" altLang="zh-CN" sz="2000" dirty="0"/>
              <a:t>index</a:t>
            </a:r>
            <a:r>
              <a:rPr lang="zh-CN" altLang="en-US" sz="2000" dirty="0"/>
              <a:t>的对象</a:t>
            </a:r>
            <a:endParaRPr lang="en-US" altLang="zh-CN" sz="2000" dirty="0"/>
          </a:p>
          <a:p>
            <a:pPr lvl="1" eaLnBrk="1" hangingPunct="1">
              <a:lnSpc>
                <a:spcPct val="90000"/>
              </a:lnSpc>
              <a:buFont typeface="Wingdings" pitchFamily="2" charset="2"/>
              <a:buNone/>
              <a:defRPr/>
            </a:pPr>
            <a:r>
              <a:rPr lang="en-US" altLang="zh-CN" sz="2000" dirty="0"/>
              <a:t>    E set(</a:t>
            </a:r>
            <a:r>
              <a:rPr lang="en-US" altLang="zh-CN" sz="2000" dirty="0" err="1"/>
              <a:t>int</a:t>
            </a:r>
            <a:r>
              <a:rPr lang="en-US" altLang="zh-CN" sz="2000" dirty="0"/>
              <a:t> index, E element);           //</a:t>
            </a:r>
            <a:r>
              <a:rPr lang="zh-CN" altLang="en-US" sz="2000" dirty="0"/>
              <a:t>设置序号为</a:t>
            </a:r>
            <a:r>
              <a:rPr lang="en-US" altLang="zh-CN" sz="2000" dirty="0"/>
              <a:t>index</a:t>
            </a:r>
            <a:r>
              <a:rPr lang="zh-CN" altLang="en-US" sz="2000" dirty="0"/>
              <a:t>对象为</a:t>
            </a:r>
          </a:p>
          <a:p>
            <a:pPr lvl="1" eaLnBrk="1" hangingPunct="1">
              <a:lnSpc>
                <a:spcPct val="90000"/>
              </a:lnSpc>
              <a:buFont typeface="Wingdings" pitchFamily="2" charset="2"/>
              <a:buNone/>
              <a:defRPr/>
            </a:pPr>
            <a:r>
              <a:rPr lang="zh-CN" altLang="en-US" sz="2000" dirty="0"/>
              <a:t>    </a:t>
            </a:r>
            <a:r>
              <a:rPr lang="en-US" altLang="zh-CN" sz="2000" dirty="0" err="1"/>
              <a:t>boolean</a:t>
            </a:r>
            <a:r>
              <a:rPr lang="en-US" altLang="zh-CN" sz="2000" dirty="0"/>
              <a:t> insert(</a:t>
            </a:r>
            <a:r>
              <a:rPr lang="en-US" altLang="zh-CN" sz="2000" dirty="0" err="1"/>
              <a:t>int</a:t>
            </a:r>
            <a:r>
              <a:rPr lang="en-US" altLang="zh-CN" sz="2000" dirty="0"/>
              <a:t> index, E element);</a:t>
            </a:r>
          </a:p>
          <a:p>
            <a:pPr lvl="1" eaLnBrk="1" hangingPunct="1">
              <a:lnSpc>
                <a:spcPct val="90000"/>
              </a:lnSpc>
              <a:buFont typeface="Wingdings" pitchFamily="2" charset="2"/>
              <a:buNone/>
              <a:defRPr/>
            </a:pPr>
            <a:r>
              <a:rPr lang="en-US" altLang="zh-CN" sz="2000" dirty="0"/>
              <a:t>                                        //</a:t>
            </a:r>
            <a:r>
              <a:rPr lang="zh-CN" altLang="en-US" sz="2000" dirty="0"/>
              <a:t>插入</a:t>
            </a:r>
            <a:r>
              <a:rPr lang="en-US" altLang="zh-CN" sz="2000" dirty="0"/>
              <a:t>element</a:t>
            </a:r>
            <a:r>
              <a:rPr lang="zh-CN" altLang="en-US" sz="2000" dirty="0"/>
              <a:t>对象，插入后对象序号为</a:t>
            </a:r>
            <a:r>
              <a:rPr lang="en-US" altLang="zh-CN" sz="2000" dirty="0"/>
              <a:t>index</a:t>
            </a:r>
          </a:p>
          <a:p>
            <a:pPr lvl="1" eaLnBrk="1" hangingPunct="1">
              <a:lnSpc>
                <a:spcPct val="90000"/>
              </a:lnSpc>
              <a:buFont typeface="Wingdings" pitchFamily="2" charset="2"/>
              <a:buNone/>
              <a:defRPr/>
            </a:pPr>
            <a:r>
              <a:rPr lang="en-US" altLang="zh-CN" sz="2000" dirty="0"/>
              <a:t>    </a:t>
            </a:r>
            <a:r>
              <a:rPr lang="en-US" altLang="zh-CN" sz="2000" dirty="0" err="1"/>
              <a:t>boolean</a:t>
            </a:r>
            <a:r>
              <a:rPr lang="en-US" altLang="zh-CN" sz="2000" dirty="0"/>
              <a:t> insert(E element);     //</a:t>
            </a:r>
            <a:r>
              <a:rPr lang="zh-CN" altLang="en-US" sz="2000" dirty="0"/>
              <a:t>插入</a:t>
            </a:r>
            <a:r>
              <a:rPr lang="en-US" altLang="zh-CN" sz="2000" dirty="0"/>
              <a:t>element</a:t>
            </a:r>
            <a:r>
              <a:rPr lang="zh-CN" altLang="en-US" sz="2000" dirty="0"/>
              <a:t>对象，插入位置没有约定</a:t>
            </a:r>
          </a:p>
          <a:p>
            <a:pPr lvl="1" eaLnBrk="1" hangingPunct="1">
              <a:lnSpc>
                <a:spcPct val="90000"/>
              </a:lnSpc>
              <a:buFont typeface="Wingdings" pitchFamily="2" charset="2"/>
              <a:buNone/>
              <a:defRPr/>
            </a:pPr>
            <a:r>
              <a:rPr lang="zh-CN" altLang="en-US" sz="2000" dirty="0"/>
              <a:t>    </a:t>
            </a:r>
            <a:r>
              <a:rPr lang="en-US" altLang="zh-CN" sz="2000" dirty="0"/>
              <a:t>E remove(</a:t>
            </a:r>
            <a:r>
              <a:rPr lang="en-US" altLang="zh-CN" sz="2000" dirty="0" err="1"/>
              <a:t>int</a:t>
            </a:r>
            <a:r>
              <a:rPr lang="en-US" altLang="zh-CN" sz="2000" dirty="0"/>
              <a:t> index);      //</a:t>
            </a:r>
            <a:r>
              <a:rPr lang="zh-CN" altLang="en-US" sz="2000" dirty="0"/>
              <a:t>移去序号为</a:t>
            </a:r>
            <a:r>
              <a:rPr lang="en-US" altLang="zh-CN" sz="2000" dirty="0"/>
              <a:t>index</a:t>
            </a:r>
            <a:r>
              <a:rPr lang="zh-CN" altLang="en-US" sz="2000" dirty="0"/>
              <a:t>的对象，返回被移去对象</a:t>
            </a:r>
          </a:p>
          <a:p>
            <a:pPr lvl="1" eaLnBrk="1" hangingPunct="1">
              <a:lnSpc>
                <a:spcPct val="90000"/>
              </a:lnSpc>
              <a:buFont typeface="Wingdings" pitchFamily="2" charset="2"/>
              <a:buNone/>
              <a:defRPr/>
            </a:pPr>
            <a:r>
              <a:rPr lang="zh-CN" altLang="en-US" sz="2000" dirty="0"/>
              <a:t>    </a:t>
            </a:r>
            <a:r>
              <a:rPr lang="en-US" altLang="zh-CN" sz="2000" dirty="0"/>
              <a:t>void clear();                           	//</a:t>
            </a:r>
            <a:r>
              <a:rPr lang="zh-CN" altLang="en-US" sz="2000" dirty="0"/>
              <a:t>清空线性表</a:t>
            </a:r>
          </a:p>
          <a:p>
            <a:pPr lvl="1" eaLnBrk="1" hangingPunct="1">
              <a:lnSpc>
                <a:spcPct val="90000"/>
              </a:lnSpc>
              <a:buFont typeface="Wingdings" pitchFamily="2" charset="2"/>
              <a:buNone/>
              <a:defRPr/>
            </a:pPr>
            <a:r>
              <a:rPr lang="en-US" altLang="zh-CN" sz="2000" dirty="0"/>
              <a:t>}</a:t>
            </a:r>
            <a:endParaRPr lang="zh-CN" altLang="en-US" sz="2000" dirty="0"/>
          </a:p>
          <a:p>
            <a:pPr>
              <a:defRPr/>
            </a:pPr>
            <a:endParaRPr lang="zh-CN" altLang="en-US" dirty="0"/>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7266C39-AC7D-4CF9-8972-C2CF7FAC504F}" type="slidenum">
              <a:rPr lang="zh-CN" altLang="en-US"/>
              <a:pPr>
                <a:spcBef>
                  <a:spcPct val="0"/>
                </a:spcBef>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0480470-44CD-46DD-9AE2-BAD12066A41B}" type="slidenum">
              <a:rPr lang="zh-CN" altLang="en-US" smtClean="0"/>
              <a:pPr>
                <a:defRPr/>
              </a:pPr>
              <a:t>13</a:t>
            </a:fld>
            <a:endParaRPr lang="en-US" altLang="zh-CN"/>
          </a:p>
        </p:txBody>
      </p:sp>
    </p:spTree>
    <p:extLst>
      <p:ext uri="{BB962C8B-B14F-4D97-AF65-F5344CB8AC3E}">
        <p14:creationId xmlns:p14="http://schemas.microsoft.com/office/powerpoint/2010/main" val="1196405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ai</a:t>
            </a:r>
            <a:r>
              <a:rPr lang="zh-CN" altLang="en-US" dirty="0"/>
              <a:t>前面一共有</a:t>
            </a:r>
            <a:r>
              <a:rPr lang="en-US" altLang="zh-CN" dirty="0"/>
              <a:t>a0</a:t>
            </a:r>
            <a:r>
              <a:rPr lang="zh-CN" altLang="en-US" dirty="0"/>
              <a:t>到</a:t>
            </a:r>
            <a:r>
              <a:rPr lang="en-US" altLang="zh-CN" dirty="0"/>
              <a:t>ai-1</a:t>
            </a:r>
            <a:r>
              <a:rPr lang="zh-CN" altLang="en-US" dirty="0"/>
              <a:t>这</a:t>
            </a:r>
            <a:r>
              <a:rPr lang="en-US" altLang="zh-CN" dirty="0" err="1"/>
              <a:t>i</a:t>
            </a:r>
            <a:r>
              <a:rPr lang="zh-CN" altLang="en-US" dirty="0"/>
              <a:t>个元素，每个元素占用</a:t>
            </a:r>
            <a:r>
              <a:rPr lang="en-US" altLang="zh-CN" dirty="0"/>
              <a:t>c</a:t>
            </a:r>
            <a:r>
              <a:rPr lang="zh-CN" altLang="en-US" dirty="0"/>
              <a:t>个存储位置， 那么</a:t>
            </a:r>
            <a:r>
              <a:rPr lang="en-US" altLang="zh-CN" dirty="0"/>
              <a:t>loc(ai) = loc(a0)+ </a:t>
            </a:r>
            <a:r>
              <a:rPr lang="en-US" altLang="zh-CN" dirty="0" err="1"/>
              <a:t>i</a:t>
            </a:r>
            <a:r>
              <a:rPr lang="en-US" altLang="zh-CN" dirty="0"/>
              <a:t>*c</a:t>
            </a:r>
          </a:p>
        </p:txBody>
      </p:sp>
      <p:sp>
        <p:nvSpPr>
          <p:cNvPr id="4" name="灯片编号占位符 3"/>
          <p:cNvSpPr>
            <a:spLocks noGrp="1"/>
          </p:cNvSpPr>
          <p:nvPr>
            <p:ph type="sldNum" sz="quarter" idx="10"/>
          </p:nvPr>
        </p:nvSpPr>
        <p:spPr/>
        <p:txBody>
          <a:bodyPr/>
          <a:lstStyle/>
          <a:p>
            <a:pPr>
              <a:defRPr/>
            </a:pPr>
            <a:fld id="{F0480470-44CD-46DD-9AE2-BAD12066A41B}" type="slidenum">
              <a:rPr lang="zh-CN" altLang="en-US" smtClean="0"/>
              <a:pPr>
                <a:defRPr/>
              </a:pPr>
              <a:t>14</a:t>
            </a:fld>
            <a:endParaRPr lang="en-US" altLang="zh-CN"/>
          </a:p>
        </p:txBody>
      </p:sp>
    </p:spTree>
    <p:extLst>
      <p:ext uri="{BB962C8B-B14F-4D97-AF65-F5344CB8AC3E}">
        <p14:creationId xmlns:p14="http://schemas.microsoft.com/office/powerpoint/2010/main" val="74002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90000"/>
              </a:lnSpc>
              <a:buFont typeface="Wingdings" panose="05000000000000000000" pitchFamily="2" charset="2"/>
              <a:buChar char="p"/>
            </a:pPr>
            <a:endParaRPr lang="en-US" altLang="zh-CN" sz="100" dirty="0"/>
          </a:p>
          <a:p>
            <a:pPr marL="0" indent="0" algn="just">
              <a:lnSpc>
                <a:spcPct val="90000"/>
              </a:lnSpc>
              <a:buFont typeface="Wingdings" panose="05000000000000000000" pitchFamily="2" charset="2"/>
              <a:buChar char="p"/>
            </a:pPr>
            <a:r>
              <a:rPr lang="zh-CN" altLang="en-US" dirty="0"/>
              <a:t>换句话说，以元素 </a:t>
            </a:r>
            <a:r>
              <a:rPr lang="zh-CN" altLang="en-US" dirty="0">
                <a:latin typeface="Courier New" panose="02070309020205020404" pitchFamily="49" charset="0"/>
              </a:rPr>
              <a:t>“</a:t>
            </a:r>
            <a:r>
              <a:rPr lang="zh-CN" altLang="en-US" u="sng" dirty="0">
                <a:solidFill>
                  <a:srgbClr val="FF0000"/>
                </a:solidFill>
              </a:rPr>
              <a:t>物理位置相邻</a:t>
            </a:r>
            <a:r>
              <a:rPr lang="zh-CN" altLang="en-US" dirty="0">
                <a:latin typeface="Courier New" panose="02070309020205020404" pitchFamily="49" charset="0"/>
              </a:rPr>
              <a:t>”</a:t>
            </a:r>
            <a:r>
              <a:rPr lang="zh-CN" altLang="en-US" dirty="0"/>
              <a:t>来表示线性表中数据元素之间的</a:t>
            </a:r>
            <a:r>
              <a:rPr lang="zh-CN" altLang="en-US" u="sng" dirty="0">
                <a:solidFill>
                  <a:srgbClr val="FF0000"/>
                </a:solidFill>
              </a:rPr>
              <a:t>逻辑关系</a:t>
            </a:r>
            <a:r>
              <a:rPr lang="zh-CN" altLang="en-US" dirty="0"/>
              <a:t>。 由此，只要确定了存储线性表的起始位置，线性表中任一数据元素都可随机存取，所以线性表的顺序存储结构是一种</a:t>
            </a:r>
            <a:r>
              <a:rPr lang="zh-CN" altLang="en-US" dirty="0">
                <a:solidFill>
                  <a:schemeClr val="folHlink"/>
                </a:solidFill>
              </a:rPr>
              <a:t>随机存取</a:t>
            </a:r>
            <a:r>
              <a:rPr lang="zh-CN" altLang="en-US" dirty="0"/>
              <a:t>的存储结构。</a:t>
            </a:r>
          </a:p>
          <a:p>
            <a:endParaRPr lang="zh-CN" altLang="en-US" dirty="0"/>
          </a:p>
        </p:txBody>
      </p:sp>
      <p:sp>
        <p:nvSpPr>
          <p:cNvPr id="4" name="灯片编号占位符 3"/>
          <p:cNvSpPr>
            <a:spLocks noGrp="1"/>
          </p:cNvSpPr>
          <p:nvPr>
            <p:ph type="sldNum" sz="quarter" idx="10"/>
          </p:nvPr>
        </p:nvSpPr>
        <p:spPr/>
        <p:txBody>
          <a:bodyPr/>
          <a:lstStyle/>
          <a:p>
            <a:pPr>
              <a:defRPr/>
            </a:pPr>
            <a:fld id="{F0480470-44CD-46DD-9AE2-BAD12066A41B}" type="slidenum">
              <a:rPr lang="zh-CN" altLang="en-US" smtClean="0"/>
              <a:pPr>
                <a:defRPr/>
              </a:pPr>
              <a:t>16</a:t>
            </a:fld>
            <a:endParaRPr lang="en-US" altLang="zh-CN"/>
          </a:p>
        </p:txBody>
      </p:sp>
    </p:spTree>
    <p:extLst>
      <p:ext uri="{BB962C8B-B14F-4D97-AF65-F5344CB8AC3E}">
        <p14:creationId xmlns:p14="http://schemas.microsoft.com/office/powerpoint/2010/main" val="3795811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只要确定了存储线性表的起始位置，线性表中任一数据元素都可随机存取，</a:t>
            </a:r>
          </a:p>
        </p:txBody>
      </p:sp>
      <p:sp>
        <p:nvSpPr>
          <p:cNvPr id="4" name="灯片编号占位符 3"/>
          <p:cNvSpPr>
            <a:spLocks noGrp="1"/>
          </p:cNvSpPr>
          <p:nvPr>
            <p:ph type="sldNum" sz="quarter" idx="10"/>
          </p:nvPr>
        </p:nvSpPr>
        <p:spPr/>
        <p:txBody>
          <a:bodyPr/>
          <a:lstStyle/>
          <a:p>
            <a:pPr>
              <a:defRPr/>
            </a:pPr>
            <a:fld id="{F0480470-44CD-46DD-9AE2-BAD12066A41B}" type="slidenum">
              <a:rPr lang="zh-CN" altLang="en-US" smtClean="0"/>
              <a:pPr>
                <a:defRPr/>
              </a:pPr>
              <a:t>17</a:t>
            </a:fld>
            <a:endParaRPr lang="en-US" altLang="zh-CN"/>
          </a:p>
        </p:txBody>
      </p:sp>
    </p:spTree>
    <p:extLst>
      <p:ext uri="{BB962C8B-B14F-4D97-AF65-F5344CB8AC3E}">
        <p14:creationId xmlns:p14="http://schemas.microsoft.com/office/powerpoint/2010/main" val="1624001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数组只能进行赋值，取值两种操作 ，不能实现插入，删除。</a:t>
            </a:r>
            <a:endParaRPr lang="en-US" altLang="zh-CN" dirty="0"/>
          </a:p>
          <a:p>
            <a:r>
              <a:rPr lang="zh-CN" altLang="en-US" dirty="0"/>
              <a:t>数组容量不够时，不能就地扩容。利用线性表，我们不用考虑是否越界的问题，因为容量不够的话，会自动调用函数扩容。</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18</a:t>
            </a:fld>
            <a:endParaRPr lang="en-US" altLang="zh-CN"/>
          </a:p>
        </p:txBody>
      </p:sp>
    </p:spTree>
    <p:extLst>
      <p:ext uri="{BB962C8B-B14F-4D97-AF65-F5344CB8AC3E}">
        <p14:creationId xmlns:p14="http://schemas.microsoft.com/office/powerpoint/2010/main" val="3170171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SeqList</a:t>
            </a:r>
            <a:r>
              <a:rPr lang="en-US" altLang="zh-CN" dirty="0"/>
              <a:t>&lt;T&gt; </a:t>
            </a:r>
            <a:r>
              <a:rPr lang="zh-CN" altLang="en-US" dirty="0"/>
              <a:t>为泛型类，类型形式参数</a:t>
            </a:r>
            <a:r>
              <a:rPr lang="en-US" altLang="zh-CN" dirty="0"/>
              <a:t>T</a:t>
            </a:r>
            <a:r>
              <a:rPr lang="zh-CN" altLang="en-US" dirty="0"/>
              <a:t>成为泛型， </a:t>
            </a:r>
            <a:r>
              <a:rPr lang="en-US" altLang="zh-CN" dirty="0"/>
              <a:t>T</a:t>
            </a:r>
            <a:r>
              <a:rPr lang="zh-CN" altLang="en-US" dirty="0"/>
              <a:t>表示顺序表数据元素的元素类型。</a:t>
            </a:r>
            <a:r>
              <a:rPr lang="en-US" altLang="zh-CN" dirty="0"/>
              <a:t>T</a:t>
            </a:r>
            <a:r>
              <a:rPr lang="zh-CN" altLang="en-US" dirty="0"/>
              <a:t>的实际参数必须是类，不能是</a:t>
            </a:r>
            <a:r>
              <a:rPr lang="en-US" altLang="zh-CN" dirty="0" err="1"/>
              <a:t>int</a:t>
            </a:r>
            <a:r>
              <a:rPr lang="zh-CN" altLang="en-US" dirty="0"/>
              <a:t>，</a:t>
            </a:r>
            <a:r>
              <a:rPr lang="en-US" altLang="zh-CN" dirty="0"/>
              <a:t>char</a:t>
            </a:r>
            <a:r>
              <a:rPr lang="zh-CN" altLang="en-US" dirty="0"/>
              <a:t>等基本数据类型。</a:t>
            </a:r>
            <a:endParaRPr lang="en-US" altLang="zh-CN" dirty="0"/>
          </a:p>
          <a:p>
            <a:pPr marL="228600" indent="-228600">
              <a:buAutoNum type="arabicPeriod"/>
            </a:pPr>
            <a:r>
              <a:rPr lang="zh-CN" altLang="en-US" dirty="0"/>
              <a:t>首先，通过</a:t>
            </a:r>
            <a:r>
              <a:rPr lang="en-US" altLang="zh-CN" dirty="0"/>
              <a:t>Eclipse</a:t>
            </a:r>
            <a:r>
              <a:rPr lang="zh-CN" altLang="en-US" dirty="0"/>
              <a:t>查看</a:t>
            </a:r>
            <a:r>
              <a:rPr lang="en-US" altLang="zh-CN" dirty="0" err="1"/>
              <a:t>Llist</a:t>
            </a:r>
            <a:r>
              <a:rPr lang="zh-CN" altLang="en-US" dirty="0"/>
              <a:t>接口的定义，其中包含数据成员吗？ 接口一般都是定义操作的，但是仅仅是操作的定义，并不包含如何具体实现。</a:t>
            </a:r>
            <a:endParaRPr lang="en-US" altLang="zh-CN" dirty="0"/>
          </a:p>
          <a:p>
            <a:pPr marL="228600" indent="-228600">
              <a:buAutoNum type="arabicPeriod"/>
            </a:pPr>
            <a:r>
              <a:rPr lang="en-US" altLang="zh-CN" dirty="0"/>
              <a:t> </a:t>
            </a:r>
            <a:r>
              <a:rPr lang="zh-CN" altLang="en-US" dirty="0"/>
              <a:t>介绍了，</a:t>
            </a:r>
            <a:r>
              <a:rPr lang="en-US" altLang="zh-CN" dirty="0" err="1"/>
              <a:t>SeqList</a:t>
            </a:r>
            <a:r>
              <a:rPr lang="zh-CN" altLang="en-US" dirty="0"/>
              <a:t>的</a:t>
            </a:r>
            <a:r>
              <a:rPr lang="en-US" altLang="zh-CN" dirty="0"/>
              <a:t>java</a:t>
            </a:r>
            <a:r>
              <a:rPr lang="zh-CN" altLang="en-US" dirty="0"/>
              <a:t>实现，其中包含数据成员，</a:t>
            </a:r>
            <a:r>
              <a:rPr lang="en-US" altLang="zh-CN" dirty="0"/>
              <a:t>element</a:t>
            </a:r>
            <a:r>
              <a:rPr lang="zh-CN" altLang="en-US" dirty="0"/>
              <a:t>。问题？ </a:t>
            </a:r>
            <a:r>
              <a:rPr lang="en-US" altLang="zh-CN" dirty="0"/>
              <a:t>Element</a:t>
            </a:r>
            <a:r>
              <a:rPr lang="zh-CN" altLang="en-US" dirty="0"/>
              <a:t>可以是</a:t>
            </a:r>
            <a:r>
              <a:rPr lang="en-US" altLang="zh-CN" dirty="0"/>
              <a:t>T[] element</a:t>
            </a:r>
            <a:r>
              <a:rPr lang="zh-CN" altLang="en-US" dirty="0"/>
              <a:t>吗？ 为什么要定义为</a:t>
            </a:r>
            <a:r>
              <a:rPr lang="en-US" altLang="zh-CN" dirty="0"/>
              <a:t>Object</a:t>
            </a:r>
            <a:r>
              <a:rPr lang="zh-CN" altLang="en-US" dirty="0"/>
              <a:t>？ 泛型的概念需要补充。</a:t>
            </a:r>
            <a:endParaRPr lang="en-US" altLang="zh-CN" dirty="0"/>
          </a:p>
          <a:p>
            <a:pPr marL="228600" indent="-228600">
              <a:buAutoNum type="arabicPeriod"/>
            </a:pPr>
            <a:r>
              <a:rPr lang="en-US" altLang="zh-CN" dirty="0"/>
              <a:t> </a:t>
            </a:r>
            <a:r>
              <a:rPr lang="en-US" altLang="zh-CN" dirty="0" err="1"/>
              <a:t>SeqList</a:t>
            </a:r>
            <a:r>
              <a:rPr lang="zh-CN" altLang="en-US" dirty="0"/>
              <a:t>的插入如何实现</a:t>
            </a:r>
            <a:r>
              <a:rPr lang="en-US" altLang="zh-CN" dirty="0"/>
              <a:t>?</a:t>
            </a:r>
          </a:p>
          <a:p>
            <a:pPr marL="228600" indent="-228600">
              <a:buAutoNum type="arabicPeriod"/>
            </a:pPr>
            <a:r>
              <a:rPr lang="en-US" altLang="zh-CN" dirty="0"/>
              <a:t> </a:t>
            </a:r>
            <a:r>
              <a:rPr lang="en-US" altLang="zh-CN" dirty="0" err="1"/>
              <a:t>SeqList</a:t>
            </a:r>
            <a:r>
              <a:rPr lang="zh-CN" altLang="en-US" dirty="0"/>
              <a:t>的</a:t>
            </a:r>
            <a:r>
              <a:rPr lang="en-US" altLang="zh-CN" dirty="0"/>
              <a:t>set</a:t>
            </a:r>
            <a:r>
              <a:rPr lang="zh-CN" altLang="en-US" dirty="0"/>
              <a:t>，</a:t>
            </a:r>
            <a:r>
              <a:rPr lang="en-US" altLang="zh-CN" dirty="0"/>
              <a:t>get</a:t>
            </a:r>
            <a:r>
              <a:rPr lang="zh-CN" altLang="en-US" dirty="0"/>
              <a:t>如何实现？ </a:t>
            </a:r>
            <a:r>
              <a:rPr lang="en-US" altLang="zh-CN" dirty="0"/>
              <a:t>Remove</a:t>
            </a:r>
            <a:r>
              <a:rPr lang="zh-CN" altLang="en-US" dirty="0"/>
              <a:t>如何实现？ </a:t>
            </a:r>
            <a:endParaRPr lang="en-US" altLang="zh-CN" dirty="0"/>
          </a:p>
          <a:p>
            <a:pPr marL="228600" indent="-228600">
              <a:buAutoNum type="arabicPeriod"/>
            </a:pPr>
            <a:r>
              <a:rPr lang="en-US" altLang="zh-CN" dirty="0"/>
              <a:t> </a:t>
            </a:r>
            <a:r>
              <a:rPr lang="en-US" altLang="zh-CN" dirty="0" err="1"/>
              <a:t>SeqList</a:t>
            </a:r>
            <a:r>
              <a:rPr lang="zh-CN" altLang="en-US" dirty="0"/>
              <a:t>的约瑟夫环问题。</a:t>
            </a:r>
            <a:endParaRPr lang="en-US" altLang="zh-CN" dirty="0"/>
          </a:p>
          <a:p>
            <a:endParaRPr lang="en-US" altLang="zh-CN" dirty="0"/>
          </a:p>
          <a:p>
            <a:endParaRPr lang="zh-CN" altLang="en-US" dirty="0"/>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DC235D0-B1F2-4C28-B59E-F690F827C8AB}" type="slidenum">
              <a:rPr lang="zh-CN" altLang="en-US"/>
              <a:pPr>
                <a:spcBef>
                  <a:spcPct val="0"/>
                </a:spcBef>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顺序表</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SeqList</a:t>
            </a:r>
            <a:r>
              <a:rPr lang="en-US" altLang="zh-CN" sz="1200" kern="1200" dirty="0">
                <a:solidFill>
                  <a:schemeClr val="tx1"/>
                </a:solidFill>
                <a:latin typeface="Times New Roman" pitchFamily="18" charset="0"/>
                <a:ea typeface="宋体" pitchFamily="2" charset="-122"/>
                <a:cs typeface="+mn-cs"/>
              </a:rPr>
              <a:t>&lt;String&gt; </a:t>
            </a:r>
            <a:r>
              <a:rPr lang="en-US" altLang="zh-CN" sz="1200" kern="1200" dirty="0" err="1">
                <a:solidFill>
                  <a:schemeClr val="tx1"/>
                </a:solidFill>
                <a:latin typeface="Times New Roman" pitchFamily="18" charset="0"/>
                <a:ea typeface="宋体" pitchFamily="2" charset="-122"/>
                <a:cs typeface="+mn-cs"/>
              </a:rPr>
              <a:t>lista</a:t>
            </a:r>
            <a:r>
              <a:rPr lang="en-US" altLang="zh-CN" sz="1200" kern="1200" dirty="0">
                <a:solidFill>
                  <a:schemeClr val="tx1"/>
                </a:solidFill>
                <a:latin typeface="Times New Roman" pitchFamily="18" charset="0"/>
                <a:ea typeface="宋体" pitchFamily="2" charset="-122"/>
                <a:cs typeface="+mn-cs"/>
              </a:rPr>
              <a:t> = </a:t>
            </a:r>
            <a:r>
              <a:rPr lang="en-US" altLang="zh-CN" sz="1200" b="1" kern="1200" dirty="0">
                <a:solidFill>
                  <a:schemeClr val="tx1"/>
                </a:solidFill>
                <a:latin typeface="Times New Roman" pitchFamily="18" charset="0"/>
                <a:ea typeface="宋体" pitchFamily="2" charset="-122"/>
                <a:cs typeface="+mn-cs"/>
              </a:rPr>
              <a:t>new </a:t>
            </a:r>
            <a:r>
              <a:rPr lang="en-US" altLang="zh-CN" sz="1200" b="1" kern="1200" dirty="0" err="1">
                <a:solidFill>
                  <a:schemeClr val="tx1"/>
                </a:solidFill>
                <a:latin typeface="Times New Roman" pitchFamily="18" charset="0"/>
                <a:ea typeface="宋体" pitchFamily="2" charset="-122"/>
                <a:cs typeface="+mn-cs"/>
              </a:rPr>
              <a:t>SeqList</a:t>
            </a:r>
            <a:r>
              <a:rPr lang="en-US" altLang="zh-CN" sz="1200" b="1" kern="1200" dirty="0">
                <a:solidFill>
                  <a:schemeClr val="tx1"/>
                </a:solidFill>
                <a:latin typeface="Times New Roman" pitchFamily="18" charset="0"/>
                <a:ea typeface="宋体" pitchFamily="2" charset="-122"/>
                <a:cs typeface="+mn-cs"/>
              </a:rPr>
              <a:t>&lt;String&gt;(4);    //</a:t>
            </a:r>
            <a:r>
              <a:rPr lang="zh-CN" altLang="en-US" sz="1200" b="1" kern="1200" dirty="0">
                <a:solidFill>
                  <a:schemeClr val="tx1"/>
                </a:solidFill>
                <a:latin typeface="Times New Roman" pitchFamily="18" charset="0"/>
                <a:ea typeface="宋体" pitchFamily="2" charset="-122"/>
                <a:cs typeface="+mn-cs"/>
              </a:rPr>
              <a:t>执行默认构造方法</a:t>
            </a:r>
          </a:p>
          <a:p>
            <a:r>
              <a:rPr lang="zh-CN" altLang="en-US" sz="1200" kern="1200" dirty="0">
                <a:solidFill>
                  <a:schemeClr val="tx1"/>
                </a:solidFill>
                <a:latin typeface="Times New Roman" pitchFamily="18" charset="0"/>
                <a:ea typeface="宋体" pitchFamily="2" charset="-122"/>
                <a:cs typeface="+mn-cs"/>
              </a:rPr>
              <a:t>     </a:t>
            </a:r>
          </a:p>
          <a:p>
            <a:r>
              <a:rPr lang="nn-NO" altLang="zh-CN" sz="1200" kern="1200" dirty="0">
                <a:solidFill>
                  <a:schemeClr val="tx1"/>
                </a:solidFill>
                <a:latin typeface="Times New Roman" pitchFamily="18" charset="0"/>
                <a:ea typeface="宋体" pitchFamily="2" charset="-122"/>
                <a:cs typeface="+mn-cs"/>
              </a:rPr>
              <a:t>        // for (</a:t>
            </a:r>
            <a:r>
              <a:rPr lang="nn-NO" altLang="zh-CN" sz="1200" u="sng" kern="1200" dirty="0">
                <a:solidFill>
                  <a:schemeClr val="tx1"/>
                </a:solidFill>
                <a:latin typeface="Times New Roman" pitchFamily="18" charset="0"/>
                <a:ea typeface="宋体" pitchFamily="2" charset="-122"/>
                <a:cs typeface="+mn-cs"/>
              </a:rPr>
              <a:t>int i=5; i&gt;0; i--)</a:t>
            </a:r>
          </a:p>
          <a:p>
            <a:r>
              <a:rPr lang="en-US" altLang="zh-CN" sz="1200" kern="1200" dirty="0">
                <a:solidFill>
                  <a:schemeClr val="tx1"/>
                </a:solidFill>
                <a:latin typeface="Times New Roman" pitchFamily="18" charset="0"/>
                <a:ea typeface="宋体" pitchFamily="2" charset="-122"/>
                <a:cs typeface="+mn-cs"/>
              </a:rPr>
              <a:t>        </a:t>
            </a:r>
            <a:r>
              <a:rPr lang="en-US" altLang="zh-CN" sz="1200" b="1" kern="1200" dirty="0">
                <a:solidFill>
                  <a:schemeClr val="tx1"/>
                </a:solidFill>
                <a:latin typeface="Times New Roman" pitchFamily="18" charset="0"/>
                <a:ea typeface="宋体" pitchFamily="2" charset="-122"/>
                <a:cs typeface="+mn-cs"/>
              </a:rPr>
              <a:t>for (int </a:t>
            </a:r>
            <a:r>
              <a:rPr lang="en-US" altLang="zh-CN" sz="1200" b="1" kern="1200" dirty="0" err="1">
                <a:solidFill>
                  <a:schemeClr val="tx1"/>
                </a:solidFill>
                <a:latin typeface="Times New Roman" pitchFamily="18" charset="0"/>
                <a:ea typeface="宋体" pitchFamily="2" charset="-122"/>
                <a:cs typeface="+mn-cs"/>
              </a:rPr>
              <a:t>i</a:t>
            </a:r>
            <a:r>
              <a:rPr lang="en-US" altLang="zh-CN" sz="1200" b="1" kern="1200" dirty="0">
                <a:solidFill>
                  <a:schemeClr val="tx1"/>
                </a:solidFill>
                <a:latin typeface="Times New Roman" pitchFamily="18" charset="0"/>
                <a:ea typeface="宋体" pitchFamily="2" charset="-122"/>
                <a:cs typeface="+mn-cs"/>
              </a:rPr>
              <a:t>=0; </a:t>
            </a:r>
            <a:r>
              <a:rPr lang="en-US" altLang="zh-CN" sz="1200" b="1" kern="1200" dirty="0" err="1">
                <a:solidFill>
                  <a:schemeClr val="tx1"/>
                </a:solidFill>
                <a:latin typeface="Times New Roman" pitchFamily="18" charset="0"/>
                <a:ea typeface="宋体" pitchFamily="2" charset="-122"/>
                <a:cs typeface="+mn-cs"/>
              </a:rPr>
              <a:t>i</a:t>
            </a:r>
            <a:r>
              <a:rPr lang="en-US" altLang="zh-CN" sz="1200" b="1" kern="1200" dirty="0">
                <a:solidFill>
                  <a:schemeClr val="tx1"/>
                </a:solidFill>
                <a:latin typeface="Times New Roman" pitchFamily="18" charset="0"/>
                <a:ea typeface="宋体" pitchFamily="2" charset="-122"/>
                <a:cs typeface="+mn-cs"/>
              </a:rPr>
              <a:t>&lt;5; </a:t>
            </a:r>
            <a:r>
              <a:rPr lang="en-US" altLang="zh-CN" sz="1200" b="1" kern="1200" dirty="0" err="1">
                <a:solidFill>
                  <a:schemeClr val="tx1"/>
                </a:solidFill>
                <a:latin typeface="Times New Roman" pitchFamily="18" charset="0"/>
                <a:ea typeface="宋体" pitchFamily="2" charset="-122"/>
                <a:cs typeface="+mn-cs"/>
              </a:rPr>
              <a:t>i</a:t>
            </a:r>
            <a:r>
              <a:rPr lang="en-US" altLang="zh-CN" sz="1200" b="1" kern="1200" dirty="0">
                <a:solidFill>
                  <a:schemeClr val="tx1"/>
                </a:solidFill>
                <a:latin typeface="Times New Roman" pitchFamily="18" charset="0"/>
                <a:ea typeface="宋体" pitchFamily="2" charset="-122"/>
                <a:cs typeface="+mn-cs"/>
              </a:rPr>
              <a:t>++)  //</a:t>
            </a:r>
            <a:r>
              <a:rPr lang="zh-CN" altLang="en-US" sz="1200" b="1" kern="1200" dirty="0">
                <a:solidFill>
                  <a:schemeClr val="tx1"/>
                </a:solidFill>
                <a:latin typeface="Times New Roman" pitchFamily="18" charset="0"/>
                <a:ea typeface="宋体" pitchFamily="2" charset="-122"/>
                <a:cs typeface="+mn-cs"/>
              </a:rPr>
              <a:t>需要展开，观察</a:t>
            </a:r>
            <a:r>
              <a:rPr lang="en-US" altLang="zh-CN" sz="1200" b="1" kern="1200" dirty="0">
                <a:solidFill>
                  <a:schemeClr val="tx1"/>
                </a:solidFill>
                <a:latin typeface="Times New Roman" pitchFamily="18" charset="0"/>
                <a:ea typeface="宋体" pitchFamily="2" charset="-122"/>
                <a:cs typeface="+mn-cs"/>
              </a:rPr>
              <a:t>insert</a:t>
            </a:r>
            <a:r>
              <a:rPr lang="zh-CN" altLang="en-US" sz="1200" b="1" kern="1200" dirty="0">
                <a:solidFill>
                  <a:schemeClr val="tx1"/>
                </a:solidFill>
                <a:latin typeface="Times New Roman" pitchFamily="18" charset="0"/>
                <a:ea typeface="宋体" pitchFamily="2" charset="-122"/>
                <a:cs typeface="+mn-cs"/>
              </a:rPr>
              <a:t>函数的程序执行过程</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lista.insert</a:t>
            </a:r>
            <a:r>
              <a:rPr lang="en-US" altLang="zh-CN" sz="1200" kern="1200" dirty="0">
                <a:solidFill>
                  <a:schemeClr val="tx1"/>
                </a:solidFill>
                <a:latin typeface="Times New Roman" pitchFamily="18" charset="0"/>
                <a:ea typeface="宋体" pitchFamily="2" charset="-122"/>
                <a:cs typeface="+mn-cs"/>
              </a:rPr>
              <a:t>(</a:t>
            </a:r>
            <a:r>
              <a:rPr lang="en-US" altLang="zh-CN" sz="1200" kern="1200" dirty="0" err="1">
                <a:solidFill>
                  <a:schemeClr val="tx1"/>
                </a:solidFill>
                <a:latin typeface="Times New Roman" pitchFamily="18" charset="0"/>
                <a:ea typeface="宋体" pitchFamily="2" charset="-122"/>
                <a:cs typeface="+mn-cs"/>
              </a:rPr>
              <a:t>i</a:t>
            </a:r>
            <a:r>
              <a:rPr lang="en-US" altLang="zh-CN" sz="1200" kern="1200" dirty="0">
                <a:solidFill>
                  <a:schemeClr val="tx1"/>
                </a:solidFill>
                <a:latin typeface="Times New Roman" pitchFamily="18" charset="0"/>
                <a:ea typeface="宋体" pitchFamily="2" charset="-122"/>
                <a:cs typeface="+mn-cs"/>
              </a:rPr>
              <a:t>, </a:t>
            </a:r>
            <a:r>
              <a:rPr lang="en-US" altLang="zh-CN" sz="1200" b="1" kern="1200" dirty="0">
                <a:solidFill>
                  <a:schemeClr val="tx1"/>
                </a:solidFill>
                <a:latin typeface="Times New Roman" pitchFamily="18" charset="0"/>
                <a:ea typeface="宋体" pitchFamily="2" charset="-122"/>
                <a:cs typeface="+mn-cs"/>
              </a:rPr>
              <a:t>new String((char)('A'+</a:t>
            </a:r>
            <a:r>
              <a:rPr lang="en-US" altLang="zh-CN" sz="1200" b="1" kern="1200" dirty="0" err="1">
                <a:solidFill>
                  <a:schemeClr val="tx1"/>
                </a:solidFill>
                <a:latin typeface="Times New Roman" pitchFamily="18" charset="0"/>
                <a:ea typeface="宋体" pitchFamily="2" charset="-122"/>
                <a:cs typeface="+mn-cs"/>
              </a:rPr>
              <a:t>i</a:t>
            </a:r>
            <a:r>
              <a:rPr lang="en-US" altLang="zh-CN" sz="1200" b="1" kern="1200" dirty="0">
                <a:solidFill>
                  <a:schemeClr val="tx1"/>
                </a:solidFill>
                <a:latin typeface="Times New Roman" pitchFamily="18" charset="0"/>
                <a:ea typeface="宋体" pitchFamily="2" charset="-122"/>
                <a:cs typeface="+mn-cs"/>
              </a:rPr>
              <a:t>)+"")); //</a:t>
            </a:r>
            <a:r>
              <a:rPr lang="zh-CN" altLang="en-US" sz="1200" b="1" kern="1200" dirty="0">
                <a:solidFill>
                  <a:schemeClr val="tx1"/>
                </a:solidFill>
                <a:latin typeface="Times New Roman" pitchFamily="18" charset="0"/>
                <a:ea typeface="宋体" pitchFamily="2" charset="-122"/>
                <a:cs typeface="+mn-cs"/>
              </a:rPr>
              <a:t>扩容</a:t>
            </a:r>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23</a:t>
            </a:fld>
            <a:endParaRPr lang="en-US" altLang="zh-CN"/>
          </a:p>
        </p:txBody>
      </p:sp>
    </p:spTree>
    <p:extLst>
      <p:ext uri="{BB962C8B-B14F-4D97-AF65-F5344CB8AC3E}">
        <p14:creationId xmlns:p14="http://schemas.microsoft.com/office/powerpoint/2010/main" val="320282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1.1.2   </a:t>
            </a:r>
            <a:r>
              <a:rPr lang="zh-CN" altLang="en-US" dirty="0"/>
              <a:t>什么是数据结构</a:t>
            </a:r>
            <a:endParaRPr lang="en-US" altLang="zh-CN" dirty="0"/>
          </a:p>
          <a:p>
            <a:pPr eaLnBrk="1" hangingPunct="1"/>
            <a:r>
              <a:rPr lang="zh-CN" altLang="en-US" dirty="0"/>
              <a:t>数据、数据元素、数据项</a:t>
            </a:r>
            <a:br>
              <a:rPr lang="en-US" altLang="zh-CN" dirty="0"/>
            </a:br>
            <a:r>
              <a:rPr lang="zh-CN" altLang="en-US" dirty="0"/>
              <a:t>数据：</a:t>
            </a:r>
            <a:r>
              <a:rPr lang="en-US" altLang="zh-CN" dirty="0"/>
              <a:t>data</a:t>
            </a:r>
            <a:r>
              <a:rPr lang="zh-CN" altLang="en-US" dirty="0"/>
              <a:t>，描述客观事物的数字、字符以及所有能输入到计算机中并能被计算机接收的各种符号集合的统称。它是信息的符号表示，是计算机处理的对象。它不仅仅是数字，也可以是文字、图片、声音等等。</a:t>
            </a:r>
            <a:endParaRPr lang="en-US" altLang="zh-CN" dirty="0"/>
          </a:p>
          <a:p>
            <a:pPr eaLnBrk="1" hangingPunct="1"/>
            <a:r>
              <a:rPr lang="zh-CN" altLang="en-US" dirty="0"/>
              <a:t>数据元素：表示一个事物的一组数据称作一个数据元素</a:t>
            </a:r>
            <a:r>
              <a:rPr lang="en-US" altLang="zh-CN" dirty="0"/>
              <a:t>data element</a:t>
            </a:r>
            <a:r>
              <a:rPr lang="zh-CN" altLang="en-US" dirty="0"/>
              <a:t>；它是数据的基本单位。它本身可以是一项数据，也可以是多项数据。比如学生数据（学号，姓名、年龄、专业</a:t>
            </a:r>
            <a:r>
              <a:rPr lang="en-US" altLang="zh-CN" dirty="0"/>
              <a:t>…</a:t>
            </a:r>
            <a:r>
              <a:rPr lang="zh-CN" altLang="en-US" dirty="0"/>
              <a:t>）</a:t>
            </a:r>
            <a:endParaRPr lang="en-US" altLang="zh-CN" dirty="0"/>
          </a:p>
          <a:p>
            <a:pPr eaLnBrk="1" hangingPunct="1"/>
            <a:r>
              <a:rPr lang="zh-CN" altLang="en-US" dirty="0"/>
              <a:t>数据项：</a:t>
            </a:r>
            <a:r>
              <a:rPr lang="en-US" altLang="zh-CN" dirty="0"/>
              <a:t>data item</a:t>
            </a:r>
            <a:r>
              <a:rPr lang="zh-CN" altLang="en-US" dirty="0"/>
              <a:t>，构成数据元素，是数据元素中不可分割的最小标识单位。比如学生数据中的学号。</a:t>
            </a:r>
            <a:endParaRPr lang="en-US" altLang="zh-CN" dirty="0"/>
          </a:p>
          <a:p>
            <a:pPr eaLnBrk="1" hangingPunct="1"/>
            <a:endParaRPr lang="zh-CN" altLang="en-US" dirty="0"/>
          </a:p>
          <a:p>
            <a:pPr eaLnBrk="1" hangingPunct="1">
              <a:buFont typeface="Wingdings" panose="05000000000000000000" pitchFamily="2" charset="2"/>
              <a:buNone/>
            </a:pPr>
            <a:endParaRPr lang="zh-CN" altLang="en-US" dirty="0"/>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2C5C9C-B2AD-43BE-BE77-A1B3B1F2231F}" type="slidenum">
              <a:rPr lang="zh-CN" altLang="en-US" smtClean="0"/>
              <a:pPr>
                <a:spcBef>
                  <a:spcPct val="0"/>
                </a:spcBef>
              </a:pPr>
              <a:t>2</a:t>
            </a:fld>
            <a:endParaRPr lang="en-US" altLang="zh-CN"/>
          </a:p>
        </p:txBody>
      </p:sp>
    </p:spTree>
    <p:extLst>
      <p:ext uri="{BB962C8B-B14F-4D97-AF65-F5344CB8AC3E}">
        <p14:creationId xmlns:p14="http://schemas.microsoft.com/office/powerpoint/2010/main" val="4041365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Seqlist</a:t>
            </a:r>
            <a:r>
              <a:rPr lang="en-US" altLang="zh-CN" dirty="0"/>
              <a:t>——ex</a:t>
            </a:r>
            <a:r>
              <a:rPr lang="zh-CN" altLang="en-US" dirty="0"/>
              <a:t>，观察</a:t>
            </a:r>
            <a:r>
              <a:rPr lang="en-US" altLang="zh-CN" dirty="0"/>
              <a:t>insert</a:t>
            </a:r>
            <a:r>
              <a:rPr lang="zh-CN" altLang="en-US" dirty="0"/>
              <a:t>函数的执行过程</a:t>
            </a:r>
            <a:endParaRPr lang="en-US" altLang="zh-CN" dirty="0"/>
          </a:p>
          <a:p>
            <a:r>
              <a:rPr lang="en-US" altLang="zh-CN" sz="1200" kern="1200" dirty="0">
                <a:solidFill>
                  <a:schemeClr val="tx1"/>
                </a:solidFill>
                <a:latin typeface="Times New Roman" pitchFamily="18" charset="0"/>
                <a:ea typeface="宋体" pitchFamily="2" charset="-122"/>
                <a:cs typeface="+mn-cs"/>
              </a:rPr>
              <a:t>//</a:t>
            </a:r>
            <a:r>
              <a:rPr lang="zh-CN" altLang="en-US" sz="1200" kern="1200" dirty="0">
                <a:solidFill>
                  <a:schemeClr val="tx1"/>
                </a:solidFill>
                <a:latin typeface="Times New Roman" pitchFamily="18" charset="0"/>
                <a:ea typeface="宋体" pitchFamily="2" charset="-122"/>
                <a:cs typeface="+mn-cs"/>
              </a:rPr>
              <a:t>顺序表</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SeqList</a:t>
            </a:r>
            <a:r>
              <a:rPr lang="en-US" altLang="zh-CN" sz="1200" kern="1200" dirty="0">
                <a:solidFill>
                  <a:schemeClr val="tx1"/>
                </a:solidFill>
                <a:latin typeface="Times New Roman" pitchFamily="18" charset="0"/>
                <a:ea typeface="宋体" pitchFamily="2" charset="-122"/>
                <a:cs typeface="+mn-cs"/>
              </a:rPr>
              <a:t>&lt;String&gt; </a:t>
            </a:r>
            <a:r>
              <a:rPr lang="en-US" altLang="zh-CN" sz="1200" kern="1200" dirty="0" err="1">
                <a:solidFill>
                  <a:schemeClr val="tx1"/>
                </a:solidFill>
                <a:latin typeface="Times New Roman" pitchFamily="18" charset="0"/>
                <a:ea typeface="宋体" pitchFamily="2" charset="-122"/>
                <a:cs typeface="+mn-cs"/>
              </a:rPr>
              <a:t>lista</a:t>
            </a:r>
            <a:r>
              <a:rPr lang="en-US" altLang="zh-CN" sz="1200" kern="1200" dirty="0">
                <a:solidFill>
                  <a:schemeClr val="tx1"/>
                </a:solidFill>
                <a:latin typeface="Times New Roman" pitchFamily="18" charset="0"/>
                <a:ea typeface="宋体" pitchFamily="2" charset="-122"/>
                <a:cs typeface="+mn-cs"/>
              </a:rPr>
              <a:t> = </a:t>
            </a:r>
            <a:r>
              <a:rPr lang="en-US" altLang="zh-CN" sz="1200" b="1" kern="1200" dirty="0">
                <a:solidFill>
                  <a:schemeClr val="tx1"/>
                </a:solidFill>
                <a:latin typeface="Times New Roman" pitchFamily="18" charset="0"/>
                <a:ea typeface="宋体" pitchFamily="2" charset="-122"/>
                <a:cs typeface="+mn-cs"/>
              </a:rPr>
              <a:t>new </a:t>
            </a:r>
            <a:r>
              <a:rPr lang="en-US" altLang="zh-CN" sz="1200" b="1" kern="1200" dirty="0" err="1">
                <a:solidFill>
                  <a:schemeClr val="tx1"/>
                </a:solidFill>
                <a:latin typeface="Times New Roman" pitchFamily="18" charset="0"/>
                <a:ea typeface="宋体" pitchFamily="2" charset="-122"/>
                <a:cs typeface="+mn-cs"/>
              </a:rPr>
              <a:t>SeqList</a:t>
            </a:r>
            <a:r>
              <a:rPr lang="en-US" altLang="zh-CN" sz="1200" b="1" kern="1200" dirty="0">
                <a:solidFill>
                  <a:schemeClr val="tx1"/>
                </a:solidFill>
                <a:latin typeface="Times New Roman" pitchFamily="18" charset="0"/>
                <a:ea typeface="宋体" pitchFamily="2" charset="-122"/>
                <a:cs typeface="+mn-cs"/>
              </a:rPr>
              <a:t>&lt;String&gt;(4);    //</a:t>
            </a:r>
            <a:r>
              <a:rPr lang="zh-CN" altLang="en-US" sz="1200" b="1" kern="1200" dirty="0">
                <a:solidFill>
                  <a:schemeClr val="tx1"/>
                </a:solidFill>
                <a:latin typeface="Times New Roman" pitchFamily="18" charset="0"/>
                <a:ea typeface="宋体" pitchFamily="2" charset="-122"/>
                <a:cs typeface="+mn-cs"/>
              </a:rPr>
              <a:t>执行默认构造方法</a:t>
            </a:r>
          </a:p>
          <a:p>
            <a:r>
              <a:rPr lang="zh-CN" altLang="en-US" sz="1200" kern="1200" dirty="0">
                <a:solidFill>
                  <a:schemeClr val="tx1"/>
                </a:solidFill>
                <a:latin typeface="Times New Roman" pitchFamily="18" charset="0"/>
                <a:ea typeface="宋体" pitchFamily="2" charset="-122"/>
                <a:cs typeface="+mn-cs"/>
              </a:rPr>
              <a:t>     </a:t>
            </a:r>
          </a:p>
          <a:p>
            <a:r>
              <a:rPr lang="nn-NO" altLang="zh-CN" sz="1200" kern="1200" dirty="0">
                <a:solidFill>
                  <a:schemeClr val="tx1"/>
                </a:solidFill>
                <a:latin typeface="Times New Roman" pitchFamily="18" charset="0"/>
                <a:ea typeface="宋体" pitchFamily="2" charset="-122"/>
                <a:cs typeface="+mn-cs"/>
              </a:rPr>
              <a:t>        // for (</a:t>
            </a:r>
            <a:r>
              <a:rPr lang="nn-NO" altLang="zh-CN" sz="1200" u="sng" kern="1200" dirty="0">
                <a:solidFill>
                  <a:schemeClr val="tx1"/>
                </a:solidFill>
                <a:latin typeface="Times New Roman" pitchFamily="18" charset="0"/>
                <a:ea typeface="宋体" pitchFamily="2" charset="-122"/>
                <a:cs typeface="+mn-cs"/>
              </a:rPr>
              <a:t>int i=5; i&gt;0; i--)</a:t>
            </a:r>
          </a:p>
          <a:p>
            <a:r>
              <a:rPr lang="en-US" altLang="zh-CN" sz="1200" kern="1200" dirty="0">
                <a:solidFill>
                  <a:schemeClr val="tx1"/>
                </a:solidFill>
                <a:latin typeface="Times New Roman" pitchFamily="18" charset="0"/>
                <a:ea typeface="宋体" pitchFamily="2" charset="-122"/>
                <a:cs typeface="+mn-cs"/>
              </a:rPr>
              <a:t>        </a:t>
            </a:r>
            <a:r>
              <a:rPr lang="en-US" altLang="zh-CN" sz="1200" b="1" kern="1200" dirty="0">
                <a:solidFill>
                  <a:schemeClr val="tx1"/>
                </a:solidFill>
                <a:latin typeface="Times New Roman" pitchFamily="18" charset="0"/>
                <a:ea typeface="宋体" pitchFamily="2" charset="-122"/>
                <a:cs typeface="+mn-cs"/>
              </a:rPr>
              <a:t>for (int </a:t>
            </a:r>
            <a:r>
              <a:rPr lang="en-US" altLang="zh-CN" sz="1200" b="1" kern="1200" dirty="0" err="1">
                <a:solidFill>
                  <a:schemeClr val="tx1"/>
                </a:solidFill>
                <a:latin typeface="Times New Roman" pitchFamily="18" charset="0"/>
                <a:ea typeface="宋体" pitchFamily="2" charset="-122"/>
                <a:cs typeface="+mn-cs"/>
              </a:rPr>
              <a:t>i</a:t>
            </a:r>
            <a:r>
              <a:rPr lang="en-US" altLang="zh-CN" sz="1200" b="1" kern="1200" dirty="0">
                <a:solidFill>
                  <a:schemeClr val="tx1"/>
                </a:solidFill>
                <a:latin typeface="Times New Roman" pitchFamily="18" charset="0"/>
                <a:ea typeface="宋体" pitchFamily="2" charset="-122"/>
                <a:cs typeface="+mn-cs"/>
              </a:rPr>
              <a:t>=0; </a:t>
            </a:r>
            <a:r>
              <a:rPr lang="en-US" altLang="zh-CN" sz="1200" b="1" kern="1200" dirty="0" err="1">
                <a:solidFill>
                  <a:schemeClr val="tx1"/>
                </a:solidFill>
                <a:latin typeface="Times New Roman" pitchFamily="18" charset="0"/>
                <a:ea typeface="宋体" pitchFamily="2" charset="-122"/>
                <a:cs typeface="+mn-cs"/>
              </a:rPr>
              <a:t>i</a:t>
            </a:r>
            <a:r>
              <a:rPr lang="en-US" altLang="zh-CN" sz="1200" b="1" kern="1200" dirty="0">
                <a:solidFill>
                  <a:schemeClr val="tx1"/>
                </a:solidFill>
                <a:latin typeface="Times New Roman" pitchFamily="18" charset="0"/>
                <a:ea typeface="宋体" pitchFamily="2" charset="-122"/>
                <a:cs typeface="+mn-cs"/>
              </a:rPr>
              <a:t>&lt;5; </a:t>
            </a:r>
            <a:r>
              <a:rPr lang="en-US" altLang="zh-CN" sz="1200" b="1" kern="1200" dirty="0" err="1">
                <a:solidFill>
                  <a:schemeClr val="tx1"/>
                </a:solidFill>
                <a:latin typeface="Times New Roman" pitchFamily="18" charset="0"/>
                <a:ea typeface="宋体" pitchFamily="2" charset="-122"/>
                <a:cs typeface="+mn-cs"/>
              </a:rPr>
              <a:t>i</a:t>
            </a:r>
            <a:r>
              <a:rPr lang="en-US" altLang="zh-CN" sz="1200" b="1" kern="1200" dirty="0">
                <a:solidFill>
                  <a:schemeClr val="tx1"/>
                </a:solidFill>
                <a:latin typeface="Times New Roman" pitchFamily="18" charset="0"/>
                <a:ea typeface="宋体" pitchFamily="2" charset="-122"/>
                <a:cs typeface="+mn-cs"/>
              </a:rPr>
              <a:t>++)  //</a:t>
            </a:r>
            <a:r>
              <a:rPr lang="zh-CN" altLang="en-US" sz="1200" b="1" kern="1200" dirty="0">
                <a:solidFill>
                  <a:schemeClr val="tx1"/>
                </a:solidFill>
                <a:latin typeface="Times New Roman" pitchFamily="18" charset="0"/>
                <a:ea typeface="宋体" pitchFamily="2" charset="-122"/>
                <a:cs typeface="+mn-cs"/>
              </a:rPr>
              <a:t>需要展开，观察</a:t>
            </a:r>
            <a:r>
              <a:rPr lang="en-US" altLang="zh-CN" sz="1200" b="1" kern="1200" dirty="0">
                <a:solidFill>
                  <a:schemeClr val="tx1"/>
                </a:solidFill>
                <a:latin typeface="Times New Roman" pitchFamily="18" charset="0"/>
                <a:ea typeface="宋体" pitchFamily="2" charset="-122"/>
                <a:cs typeface="+mn-cs"/>
              </a:rPr>
              <a:t>insert</a:t>
            </a:r>
            <a:r>
              <a:rPr lang="zh-CN" altLang="en-US" sz="1200" b="1" kern="1200" dirty="0">
                <a:solidFill>
                  <a:schemeClr val="tx1"/>
                </a:solidFill>
                <a:latin typeface="Times New Roman" pitchFamily="18" charset="0"/>
                <a:ea typeface="宋体" pitchFamily="2" charset="-122"/>
                <a:cs typeface="+mn-cs"/>
              </a:rPr>
              <a:t>函数的程序执行过程</a:t>
            </a:r>
          </a:p>
          <a:p>
            <a:r>
              <a:rPr lang="en-US" altLang="zh-CN" sz="1200" kern="1200" dirty="0">
                <a:solidFill>
                  <a:schemeClr val="tx1"/>
                </a:solidFill>
                <a:latin typeface="Times New Roman" pitchFamily="18" charset="0"/>
                <a:ea typeface="宋体" pitchFamily="2" charset="-122"/>
                <a:cs typeface="+mn-cs"/>
              </a:rPr>
              <a:t>            </a:t>
            </a:r>
            <a:r>
              <a:rPr lang="en-US" altLang="zh-CN" sz="1200" kern="1200" dirty="0" err="1">
                <a:solidFill>
                  <a:schemeClr val="tx1"/>
                </a:solidFill>
                <a:latin typeface="Times New Roman" pitchFamily="18" charset="0"/>
                <a:ea typeface="宋体" pitchFamily="2" charset="-122"/>
                <a:cs typeface="+mn-cs"/>
              </a:rPr>
              <a:t>lista.insert</a:t>
            </a:r>
            <a:r>
              <a:rPr lang="en-US" altLang="zh-CN" sz="1200" kern="1200" dirty="0">
                <a:solidFill>
                  <a:schemeClr val="tx1"/>
                </a:solidFill>
                <a:latin typeface="Times New Roman" pitchFamily="18" charset="0"/>
                <a:ea typeface="宋体" pitchFamily="2" charset="-122"/>
                <a:cs typeface="+mn-cs"/>
              </a:rPr>
              <a:t>(</a:t>
            </a:r>
            <a:r>
              <a:rPr lang="en-US" altLang="zh-CN" sz="1200" kern="1200" dirty="0" err="1">
                <a:solidFill>
                  <a:schemeClr val="tx1"/>
                </a:solidFill>
                <a:latin typeface="Times New Roman" pitchFamily="18" charset="0"/>
                <a:ea typeface="宋体" pitchFamily="2" charset="-122"/>
                <a:cs typeface="+mn-cs"/>
              </a:rPr>
              <a:t>i</a:t>
            </a:r>
            <a:r>
              <a:rPr lang="en-US" altLang="zh-CN" sz="1200" kern="1200" dirty="0">
                <a:solidFill>
                  <a:schemeClr val="tx1"/>
                </a:solidFill>
                <a:latin typeface="Times New Roman" pitchFamily="18" charset="0"/>
                <a:ea typeface="宋体" pitchFamily="2" charset="-122"/>
                <a:cs typeface="+mn-cs"/>
              </a:rPr>
              <a:t>, </a:t>
            </a:r>
            <a:r>
              <a:rPr lang="en-US" altLang="zh-CN" sz="1200" b="1" kern="1200" dirty="0">
                <a:solidFill>
                  <a:schemeClr val="tx1"/>
                </a:solidFill>
                <a:latin typeface="Times New Roman" pitchFamily="18" charset="0"/>
                <a:ea typeface="宋体" pitchFamily="2" charset="-122"/>
                <a:cs typeface="+mn-cs"/>
              </a:rPr>
              <a:t>new String((char)('A'+</a:t>
            </a:r>
            <a:r>
              <a:rPr lang="en-US" altLang="zh-CN" sz="1200" b="1" kern="1200" dirty="0" err="1">
                <a:solidFill>
                  <a:schemeClr val="tx1"/>
                </a:solidFill>
                <a:latin typeface="Times New Roman" pitchFamily="18" charset="0"/>
                <a:ea typeface="宋体" pitchFamily="2" charset="-122"/>
                <a:cs typeface="+mn-cs"/>
              </a:rPr>
              <a:t>i</a:t>
            </a:r>
            <a:r>
              <a:rPr lang="en-US" altLang="zh-CN" sz="1200" b="1" kern="1200" dirty="0">
                <a:solidFill>
                  <a:schemeClr val="tx1"/>
                </a:solidFill>
                <a:latin typeface="Times New Roman" pitchFamily="18" charset="0"/>
                <a:ea typeface="宋体" pitchFamily="2" charset="-122"/>
                <a:cs typeface="+mn-cs"/>
              </a:rPr>
              <a:t>)+"")); //</a:t>
            </a:r>
            <a:r>
              <a:rPr lang="zh-CN" altLang="en-US" sz="1200" b="1" kern="1200" dirty="0">
                <a:solidFill>
                  <a:schemeClr val="tx1"/>
                </a:solidFill>
                <a:latin typeface="Times New Roman" pitchFamily="18" charset="0"/>
                <a:ea typeface="宋体" pitchFamily="2" charset="-122"/>
                <a:cs typeface="+mn-cs"/>
              </a:rPr>
              <a:t>扩容</a:t>
            </a:r>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30</a:t>
            </a:fld>
            <a:endParaRPr lang="en-US" altLang="zh-CN"/>
          </a:p>
        </p:txBody>
      </p:sp>
    </p:spTree>
    <p:extLst>
      <p:ext uri="{BB962C8B-B14F-4D97-AF65-F5344CB8AC3E}">
        <p14:creationId xmlns:p14="http://schemas.microsoft.com/office/powerpoint/2010/main" val="243819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0480470-44CD-46DD-9AE2-BAD12066A41B}" type="slidenum">
              <a:rPr lang="zh-CN" altLang="en-US" smtClean="0"/>
              <a:pPr>
                <a:defRPr/>
              </a:pPr>
              <a:t>34</a:t>
            </a:fld>
            <a:endParaRPr lang="en-US" altLang="zh-CN"/>
          </a:p>
        </p:txBody>
      </p:sp>
    </p:spTree>
    <p:extLst>
      <p:ext uri="{BB962C8B-B14F-4D97-AF65-F5344CB8AC3E}">
        <p14:creationId xmlns:p14="http://schemas.microsoft.com/office/powerpoint/2010/main" val="2046975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我们希望把参数类对象，复制一份，拷贝给当前类对象。</a:t>
            </a:r>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36</a:t>
            </a:fld>
            <a:endParaRPr lang="en-US" altLang="zh-CN"/>
          </a:p>
        </p:txBody>
      </p:sp>
    </p:spTree>
    <p:extLst>
      <p:ext uri="{BB962C8B-B14F-4D97-AF65-F5344CB8AC3E}">
        <p14:creationId xmlns:p14="http://schemas.microsoft.com/office/powerpoint/2010/main" val="1531994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当成员变量的数据类型基本数据类型的时候，浅拷贝构造函数可以实现对象的复制功能，但是当成员变量的数据类型是引用数据类型的时候，浅拷贝指复制了数组引用或者对象引用。</a:t>
            </a:r>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37</a:t>
            </a:fld>
            <a:endParaRPr lang="en-US" altLang="zh-CN"/>
          </a:p>
        </p:txBody>
      </p:sp>
    </p:spTree>
    <p:extLst>
      <p:ext uri="{BB962C8B-B14F-4D97-AF65-F5344CB8AC3E}">
        <p14:creationId xmlns:p14="http://schemas.microsoft.com/office/powerpoint/2010/main" val="1405586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删除</a:t>
            </a:r>
            <a:r>
              <a:rPr lang="en-US" altLang="zh-CN" dirty="0" err="1"/>
              <a:t>lista</a:t>
            </a:r>
            <a:r>
              <a:rPr lang="zh-CN" altLang="en-US" dirty="0"/>
              <a:t>的一个元素，实际上也删除了</a:t>
            </a:r>
            <a:r>
              <a:rPr lang="en-US" altLang="zh-CN" dirty="0" err="1"/>
              <a:t>listb</a:t>
            </a:r>
            <a:r>
              <a:rPr lang="zh-CN" altLang="en-US" dirty="0"/>
              <a:t>的一个元素，但</a:t>
            </a:r>
            <a:r>
              <a:rPr lang="en-US" altLang="zh-CN" dirty="0" err="1"/>
              <a:t>listb</a:t>
            </a:r>
            <a:r>
              <a:rPr lang="zh-CN" altLang="en-US" dirty="0"/>
              <a:t>的长度没有变化，当访问最后一个元素的时候，就会出错。</a:t>
            </a:r>
          </a:p>
        </p:txBody>
      </p:sp>
      <p:sp>
        <p:nvSpPr>
          <p:cNvPr id="4" name="灯片编号占位符 3"/>
          <p:cNvSpPr>
            <a:spLocks noGrp="1"/>
          </p:cNvSpPr>
          <p:nvPr>
            <p:ph type="sldNum" sz="quarter" idx="10"/>
          </p:nvPr>
        </p:nvSpPr>
        <p:spPr/>
        <p:txBody>
          <a:bodyPr/>
          <a:lstStyle/>
          <a:p>
            <a:pPr>
              <a:defRPr/>
            </a:pPr>
            <a:fld id="{F0480470-44CD-46DD-9AE2-BAD12066A41B}" type="slidenum">
              <a:rPr lang="zh-CN" altLang="en-US" smtClean="0"/>
              <a:pPr>
                <a:defRPr/>
              </a:pPr>
              <a:t>38</a:t>
            </a:fld>
            <a:endParaRPr lang="en-US" altLang="zh-CN"/>
          </a:p>
        </p:txBody>
      </p:sp>
    </p:spTree>
    <p:extLst>
      <p:ext uri="{BB962C8B-B14F-4D97-AF65-F5344CB8AC3E}">
        <p14:creationId xmlns:p14="http://schemas.microsoft.com/office/powerpoint/2010/main" val="1503699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删除</a:t>
            </a:r>
            <a:r>
              <a:rPr lang="en-US" altLang="zh-CN" dirty="0" err="1"/>
              <a:t>lista</a:t>
            </a:r>
            <a:r>
              <a:rPr lang="zh-CN" altLang="en-US" dirty="0"/>
              <a:t>的一个元素，实际上也删除了</a:t>
            </a:r>
            <a:r>
              <a:rPr lang="en-US" altLang="zh-CN" dirty="0" err="1"/>
              <a:t>listb</a:t>
            </a:r>
            <a:r>
              <a:rPr lang="zh-CN" altLang="en-US" dirty="0"/>
              <a:t>的一个元素，但</a:t>
            </a:r>
            <a:r>
              <a:rPr lang="en-US" altLang="zh-CN" dirty="0" err="1"/>
              <a:t>listb</a:t>
            </a:r>
            <a:r>
              <a:rPr lang="zh-CN" altLang="en-US" dirty="0"/>
              <a:t>的长度没有变化，当访问最后一个元素的时候，就会出错。</a:t>
            </a:r>
          </a:p>
        </p:txBody>
      </p:sp>
      <p:sp>
        <p:nvSpPr>
          <p:cNvPr id="4" name="灯片编号占位符 3"/>
          <p:cNvSpPr>
            <a:spLocks noGrp="1"/>
          </p:cNvSpPr>
          <p:nvPr>
            <p:ph type="sldNum" sz="quarter" idx="10"/>
          </p:nvPr>
        </p:nvSpPr>
        <p:spPr/>
        <p:txBody>
          <a:bodyPr/>
          <a:lstStyle/>
          <a:p>
            <a:pPr>
              <a:defRPr/>
            </a:pPr>
            <a:fld id="{F0480470-44CD-46DD-9AE2-BAD12066A41B}" type="slidenum">
              <a:rPr lang="zh-CN" altLang="en-US" smtClean="0"/>
              <a:pPr>
                <a:defRPr/>
              </a:pPr>
              <a:t>39</a:t>
            </a:fld>
            <a:endParaRPr lang="en-US" altLang="zh-CN"/>
          </a:p>
        </p:txBody>
      </p:sp>
    </p:spTree>
    <p:extLst>
      <p:ext uri="{BB962C8B-B14F-4D97-AF65-F5344CB8AC3E}">
        <p14:creationId xmlns:p14="http://schemas.microsoft.com/office/powerpoint/2010/main" val="4179013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Element[</a:t>
            </a:r>
            <a:r>
              <a:rPr lang="en-US" altLang="zh-CN" dirty="0" err="1"/>
              <a:t>i</a:t>
            </a:r>
            <a:r>
              <a:rPr lang="en-US" altLang="zh-CN" dirty="0"/>
              <a:t>] = element[</a:t>
            </a:r>
            <a:r>
              <a:rPr lang="en-US" altLang="zh-CN" dirty="0" err="1"/>
              <a:t>i</a:t>
            </a:r>
            <a:r>
              <a:rPr lang="en-US" altLang="zh-CN" dirty="0"/>
              <a:t>], </a:t>
            </a:r>
            <a:r>
              <a:rPr lang="zh-CN" altLang="en-US" dirty="0"/>
              <a:t>表示引用的地址相同，指向同一个位置。</a:t>
            </a:r>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40</a:t>
            </a:fld>
            <a:endParaRPr lang="en-US" altLang="zh-CN"/>
          </a:p>
        </p:txBody>
      </p:sp>
    </p:spTree>
    <p:extLst>
      <p:ext uri="{BB962C8B-B14F-4D97-AF65-F5344CB8AC3E}">
        <p14:creationId xmlns:p14="http://schemas.microsoft.com/office/powerpoint/2010/main" val="3765046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Element[</a:t>
            </a:r>
            <a:r>
              <a:rPr lang="en-US" altLang="zh-CN" dirty="0" err="1"/>
              <a:t>i</a:t>
            </a:r>
            <a:r>
              <a:rPr lang="en-US" altLang="zh-CN" dirty="0"/>
              <a:t>] = element[</a:t>
            </a:r>
            <a:r>
              <a:rPr lang="en-US" altLang="zh-CN" dirty="0" err="1"/>
              <a:t>i</a:t>
            </a:r>
            <a:r>
              <a:rPr lang="en-US" altLang="zh-CN" dirty="0"/>
              <a:t>], </a:t>
            </a:r>
            <a:r>
              <a:rPr lang="zh-CN" altLang="en-US" dirty="0"/>
              <a:t>表示引用的地址相同，指向同一个位置。</a:t>
            </a:r>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41</a:t>
            </a:fld>
            <a:endParaRPr lang="en-US" altLang="zh-CN"/>
          </a:p>
        </p:txBody>
      </p:sp>
    </p:spTree>
    <p:extLst>
      <p:ext uri="{BB962C8B-B14F-4D97-AF65-F5344CB8AC3E}">
        <p14:creationId xmlns:p14="http://schemas.microsoft.com/office/powerpoint/2010/main" val="4009182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当然，如果两个顺序表的</a:t>
            </a:r>
            <a:r>
              <a:rPr lang="en-US" altLang="zh-CN" dirty="0"/>
              <a:t>element</a:t>
            </a:r>
            <a:r>
              <a:rPr lang="zh-CN" altLang="en-US" dirty="0"/>
              <a:t>和</a:t>
            </a:r>
            <a:r>
              <a:rPr lang="en-US" altLang="zh-CN" dirty="0"/>
              <a:t>element</a:t>
            </a:r>
            <a:r>
              <a:rPr lang="zh-CN" altLang="en-US" dirty="0"/>
              <a:t>的引用相同，那么肯定两个</a:t>
            </a:r>
            <a:r>
              <a:rPr lang="en-US" altLang="zh-CN" dirty="0"/>
              <a:t>list</a:t>
            </a:r>
            <a:r>
              <a:rPr lang="zh-CN" altLang="en-US" dirty="0"/>
              <a:t>相等，但是必须满足这么强的要求吗？</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43</a:t>
            </a:fld>
            <a:endParaRPr lang="en-US" altLang="zh-CN"/>
          </a:p>
        </p:txBody>
      </p:sp>
    </p:spTree>
    <p:extLst>
      <p:ext uri="{BB962C8B-B14F-4D97-AF65-F5344CB8AC3E}">
        <p14:creationId xmlns:p14="http://schemas.microsoft.com/office/powerpoint/2010/main" val="2251228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34358EF-52BB-4F67-9D5D-1615AE778B4A}" type="slidenum">
              <a:rPr lang="zh-CN" altLang="en-US"/>
              <a:pPr>
                <a:spcBef>
                  <a:spcPct val="0"/>
                </a:spcBef>
              </a:pPr>
              <a:t>47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lang="en-US" altLang="zh-CN" dirty="0"/>
              <a:t>1.1.3  </a:t>
            </a:r>
            <a:r>
              <a:rPr lang="zh-CN" altLang="en-US" dirty="0"/>
              <a:t>数据的逻辑结构</a:t>
            </a:r>
            <a:r>
              <a:rPr lang="en-US" altLang="zh-CN" dirty="0"/>
              <a:t>——</a:t>
            </a:r>
            <a:r>
              <a:rPr lang="zh-CN" altLang="en-US" dirty="0"/>
              <a:t>用户认识的结构</a:t>
            </a:r>
            <a:endParaRPr lang="en-US" altLang="zh-CN" dirty="0"/>
          </a:p>
          <a:p>
            <a:pPr marL="381000" indent="-381000" eaLnBrk="1" hangingPunct="1">
              <a:defRPr/>
            </a:pPr>
            <a:r>
              <a:rPr lang="zh-CN" altLang="en-US" dirty="0"/>
              <a:t>逻辑结构：一个数据元素的集合和定义再此集合上的若干关系来表示，常被简称</a:t>
            </a:r>
            <a:r>
              <a:rPr lang="en-US" altLang="zh-CN" dirty="0"/>
              <a:t>——</a:t>
            </a:r>
            <a:r>
              <a:rPr lang="zh-CN" altLang="en-US" dirty="0"/>
              <a:t>数据结构。</a:t>
            </a:r>
            <a:endParaRPr lang="en-US" altLang="zh-CN" dirty="0"/>
          </a:p>
          <a:p>
            <a:pPr marL="381000" indent="-381000" eaLnBrk="1" hangingPunct="1">
              <a:defRPr/>
            </a:pPr>
            <a:r>
              <a:rPr lang="zh-CN" altLang="en-US" dirty="0"/>
              <a:t>根据人们的理解，把逻辑结构分为了几类：</a:t>
            </a:r>
            <a:endParaRPr lang="en-US" altLang="zh-CN" dirty="0"/>
          </a:p>
          <a:p>
            <a:pPr marL="381000" indent="-381000" eaLnBrk="1" hangingPunct="1">
              <a:defRPr/>
            </a:pPr>
            <a:r>
              <a:rPr lang="zh-CN" altLang="en-US" dirty="0"/>
              <a:t>线性结构：数据元素只有一个前驱数据元素和一个后继数据元素。</a:t>
            </a:r>
          </a:p>
          <a:p>
            <a:pPr marL="381000" indent="-381000" eaLnBrk="1" hangingPunct="1">
              <a:defRPr/>
            </a:pPr>
            <a:r>
              <a:rPr lang="zh-CN" altLang="en-US" dirty="0"/>
              <a:t>树结构：每个数据元素只有一个前驱数据元素，可有零个或若干个后继数据元素。</a:t>
            </a:r>
          </a:p>
          <a:p>
            <a:pPr marL="381000" indent="-381000" eaLnBrk="1" hangingPunct="1">
              <a:defRPr/>
            </a:pPr>
            <a:r>
              <a:rPr lang="zh-CN" altLang="en-US" dirty="0"/>
              <a:t>图结构：每个数据元素可有零个或若干个前驱数据元素，零个或若干个后继数据元素。</a:t>
            </a:r>
          </a:p>
          <a:p>
            <a:pPr>
              <a:defRPr/>
            </a:pPr>
            <a:endParaRPr lang="zh-CN" altLang="en-US" dirty="0"/>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2884DBF-A1C5-44B9-B07D-AB3053D2DB1D}" type="slidenum">
              <a:rPr lang="zh-CN" altLang="en-US" smtClean="0"/>
              <a:pPr>
                <a:spcBef>
                  <a:spcPct val="0"/>
                </a:spcBef>
              </a:pPr>
              <a:t>3</a:t>
            </a:fld>
            <a:endParaRPr lang="en-US" altLang="zh-CN"/>
          </a:p>
        </p:txBody>
      </p:sp>
    </p:spTree>
    <p:extLst>
      <p:ext uri="{BB962C8B-B14F-4D97-AF65-F5344CB8AC3E}">
        <p14:creationId xmlns:p14="http://schemas.microsoft.com/office/powerpoint/2010/main" val="3524878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50</a:t>
            </a:fld>
            <a:endParaRPr lang="en-US" altLang="zh-CN"/>
          </a:p>
        </p:txBody>
      </p:sp>
    </p:spTree>
    <p:extLst>
      <p:ext uri="{BB962C8B-B14F-4D97-AF65-F5344CB8AC3E}">
        <p14:creationId xmlns:p14="http://schemas.microsoft.com/office/powerpoint/2010/main" val="2519195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单链表中节点的存储空间是在插入和删除过程中动态申请和释放的，不需要预先给单链表分配存储空间。</a:t>
            </a:r>
            <a:endParaRPr lang="en-US" altLang="zh-CN" dirty="0"/>
          </a:p>
          <a:p>
            <a:r>
              <a:rPr lang="zh-CN" altLang="en-US" dirty="0"/>
              <a:t>从而避免了顺序表因存储空间不足需要扩充空间和复制元素的过程，提高了存储空间的利用率。</a:t>
            </a:r>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60</a:t>
            </a:fld>
            <a:endParaRPr lang="en-US" altLang="zh-CN"/>
          </a:p>
        </p:txBody>
      </p:sp>
    </p:spTree>
    <p:extLst>
      <p:ext uri="{BB962C8B-B14F-4D97-AF65-F5344CB8AC3E}">
        <p14:creationId xmlns:p14="http://schemas.microsoft.com/office/powerpoint/2010/main" val="177255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自引用的类</a:t>
            </a:r>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61</a:t>
            </a:fld>
            <a:endParaRPr lang="en-US" altLang="zh-CN"/>
          </a:p>
        </p:txBody>
      </p:sp>
    </p:spTree>
    <p:extLst>
      <p:ext uri="{BB962C8B-B14F-4D97-AF65-F5344CB8AC3E}">
        <p14:creationId xmlns:p14="http://schemas.microsoft.com/office/powerpoint/2010/main" val="1659244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C8EE50B-94C4-4C51-BDF1-9F6359112B07}" type="slidenum">
              <a:rPr lang="zh-CN" altLang="en-US"/>
              <a:pPr>
                <a:spcBef>
                  <a:spcPct val="0"/>
                </a:spcBef>
              </a:pPr>
              <a:t>62</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约瑟夫环问题，主要的操作是删除元素，那么采用顺序表还是单链表存储元素</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77</a:t>
            </a:fld>
            <a:endParaRPr lang="en-US" altLang="zh-CN"/>
          </a:p>
        </p:txBody>
      </p:sp>
    </p:spTree>
    <p:extLst>
      <p:ext uri="{BB962C8B-B14F-4D97-AF65-F5344CB8AC3E}">
        <p14:creationId xmlns:p14="http://schemas.microsoft.com/office/powerpoint/2010/main" val="2053559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P.Next</a:t>
            </a:r>
            <a:r>
              <a:rPr lang="en-US" altLang="zh-CN" dirty="0"/>
              <a:t> = new Node(</a:t>
            </a:r>
            <a:r>
              <a:rPr lang="en-US" altLang="zh-CN" dirty="0" err="1"/>
              <a:t>C,p</a:t>
            </a:r>
            <a:r>
              <a:rPr lang="en-US" altLang="zh-CN" dirty="0"/>
              <a:t>-&gt;next);</a:t>
            </a:r>
          </a:p>
          <a:p>
            <a:endParaRPr lang="en-US" altLang="zh-CN" dirty="0"/>
          </a:p>
          <a:p>
            <a:r>
              <a:rPr lang="zh-CN" altLang="en-US" dirty="0"/>
              <a:t>因为</a:t>
            </a:r>
            <a:r>
              <a:rPr lang="en-US" altLang="zh-CN" dirty="0"/>
              <a:t>head</a:t>
            </a:r>
            <a:r>
              <a:rPr lang="zh-CN" altLang="en-US" dirty="0"/>
              <a:t>指向的某个有内容的结点，内容变了，</a:t>
            </a:r>
            <a:r>
              <a:rPr lang="en-US" altLang="zh-CN" dirty="0"/>
              <a:t>head</a:t>
            </a:r>
            <a:r>
              <a:rPr lang="zh-CN" altLang="en-US" dirty="0"/>
              <a:t>就要变。</a:t>
            </a:r>
            <a:endParaRPr lang="en-US" altLang="zh-CN" dirty="0"/>
          </a:p>
          <a:p>
            <a:endParaRPr lang="en-US" altLang="zh-CN" dirty="0"/>
          </a:p>
          <a:p>
            <a:r>
              <a:rPr lang="zh-CN" altLang="en-US" dirty="0"/>
              <a:t>而带有头节点的</a:t>
            </a:r>
            <a:r>
              <a:rPr lang="en-US" altLang="zh-CN" dirty="0"/>
              <a:t>head</a:t>
            </a:r>
            <a:r>
              <a:rPr lang="zh-CN" altLang="en-US" dirty="0"/>
              <a:t>，本身没有内容，不管第一个结点的元素是什么，</a:t>
            </a:r>
            <a:r>
              <a:rPr lang="en-US" altLang="zh-CN" dirty="0"/>
              <a:t>head</a:t>
            </a:r>
            <a:r>
              <a:rPr lang="zh-CN" altLang="en-US"/>
              <a:t>始终指向一个没有内容的空结点。</a:t>
            </a:r>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80</a:t>
            </a:fld>
            <a:endParaRPr lang="en-US" altLang="zh-CN"/>
          </a:p>
        </p:txBody>
      </p:sp>
    </p:spTree>
    <p:extLst>
      <p:ext uri="{BB962C8B-B14F-4D97-AF65-F5344CB8AC3E}">
        <p14:creationId xmlns:p14="http://schemas.microsoft.com/office/powerpoint/2010/main" val="4246276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指针是指向</a:t>
            </a:r>
            <a:r>
              <a:rPr lang="en-US" altLang="zh-CN" dirty="0"/>
              <a:t>list</a:t>
            </a:r>
            <a:r>
              <a:rPr lang="zh-CN" altLang="en-US" dirty="0"/>
              <a:t>链表，</a:t>
            </a:r>
            <a:endParaRPr lang="en-US" altLang="zh-CN" dirty="0"/>
          </a:p>
          <a:p>
            <a:r>
              <a:rPr lang="en-US" altLang="zh-CN" dirty="0"/>
              <a:t>Q</a:t>
            </a:r>
            <a:r>
              <a:rPr lang="zh-CN" altLang="en-US" dirty="0"/>
              <a:t>指向</a:t>
            </a:r>
            <a:r>
              <a:rPr lang="en-US" altLang="zh-CN" dirty="0"/>
              <a:t>this </a:t>
            </a:r>
            <a:r>
              <a:rPr lang="zh-CN" altLang="en-US" dirty="0"/>
              <a:t>链表。</a:t>
            </a:r>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86</a:t>
            </a:fld>
            <a:endParaRPr lang="en-US" altLang="zh-CN"/>
          </a:p>
        </p:txBody>
      </p:sp>
    </p:spTree>
    <p:extLst>
      <p:ext uri="{BB962C8B-B14F-4D97-AF65-F5344CB8AC3E}">
        <p14:creationId xmlns:p14="http://schemas.microsoft.com/office/powerpoint/2010/main" val="1190933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A035A09-8861-4BED-B32F-A3672C6BA44B}" type="slidenum">
              <a:rPr lang="zh-CN" altLang="en-US"/>
              <a:pPr>
                <a:spcBef>
                  <a:spcPct val="0"/>
                </a:spcBef>
              </a:pPr>
              <a:t>89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不能随便变化，否则找不到</a:t>
            </a:r>
            <a:r>
              <a:rPr lang="en-US" altLang="zh-CN" dirty="0" err="1"/>
              <a:t>p.pre</a:t>
            </a:r>
            <a:r>
              <a:rPr lang="en-US" altLang="zh-CN" dirty="0"/>
              <a:t>.</a:t>
            </a:r>
            <a:r>
              <a:rPr lang="zh-CN" altLang="en-US" dirty="0"/>
              <a:t> </a:t>
            </a:r>
            <a:endParaRPr lang="en-US" altLang="zh-CN" dirty="0"/>
          </a:p>
          <a:p>
            <a:r>
              <a:rPr lang="en-US" altLang="zh-CN" dirty="0"/>
              <a:t>p. </a:t>
            </a:r>
            <a:r>
              <a:rPr lang="en-US" altLang="zh-CN" dirty="0" err="1"/>
              <a:t>pre.next</a:t>
            </a:r>
            <a:r>
              <a:rPr lang="en-US" altLang="zh-CN" dirty="0"/>
              <a:t> = q; </a:t>
            </a:r>
          </a:p>
          <a:p>
            <a:r>
              <a:rPr lang="en-US" altLang="zh-CN" dirty="0" err="1"/>
              <a:t>q.Pre</a:t>
            </a:r>
            <a:r>
              <a:rPr lang="en-US" altLang="zh-CN" dirty="0"/>
              <a:t> = </a:t>
            </a:r>
            <a:r>
              <a:rPr lang="en-US" altLang="zh-CN" dirty="0" err="1"/>
              <a:t>p.pre</a:t>
            </a:r>
            <a:r>
              <a:rPr lang="en-US" altLang="zh-CN" dirty="0"/>
              <a:t>;</a:t>
            </a:r>
          </a:p>
          <a:p>
            <a:r>
              <a:rPr lang="en-US" altLang="zh-CN" dirty="0" err="1"/>
              <a:t>q.next</a:t>
            </a:r>
            <a:r>
              <a:rPr lang="en-US" altLang="zh-CN" dirty="0"/>
              <a:t> = p;.</a:t>
            </a:r>
          </a:p>
          <a:p>
            <a:r>
              <a:rPr lang="en-US" altLang="zh-CN" dirty="0" err="1"/>
              <a:t>p.Pre</a:t>
            </a:r>
            <a:r>
              <a:rPr lang="en-US" altLang="zh-CN" dirty="0"/>
              <a:t> = q;</a:t>
            </a:r>
          </a:p>
          <a:p>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93</a:t>
            </a:fld>
            <a:endParaRPr lang="en-US" altLang="zh-CN"/>
          </a:p>
        </p:txBody>
      </p:sp>
    </p:spTree>
    <p:extLst>
      <p:ext uri="{BB962C8B-B14F-4D97-AF65-F5344CB8AC3E}">
        <p14:creationId xmlns:p14="http://schemas.microsoft.com/office/powerpoint/2010/main" val="11769816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94</a:t>
            </a:fld>
            <a:endParaRPr lang="en-US" altLang="zh-CN"/>
          </a:p>
        </p:txBody>
      </p:sp>
    </p:spTree>
    <p:extLst>
      <p:ext uri="{BB962C8B-B14F-4D97-AF65-F5344CB8AC3E}">
        <p14:creationId xmlns:p14="http://schemas.microsoft.com/office/powerpoint/2010/main" val="421259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lang="en-US" altLang="zh-CN" dirty="0"/>
              <a:t>1.1.4  </a:t>
            </a:r>
            <a:r>
              <a:rPr lang="zh-CN" altLang="en-US" dirty="0"/>
              <a:t>数据的存储结构</a:t>
            </a:r>
            <a:r>
              <a:rPr lang="en-US" altLang="zh-CN" dirty="0"/>
              <a:t>——</a:t>
            </a:r>
            <a:r>
              <a:rPr lang="zh-CN" altLang="en-US" dirty="0"/>
              <a:t>数据元素及其关系在计算机的存储表示</a:t>
            </a:r>
            <a:endParaRPr lang="en-US" altLang="zh-CN" dirty="0"/>
          </a:p>
          <a:p>
            <a:pPr>
              <a:defRPr/>
            </a:pPr>
            <a:r>
              <a:rPr lang="zh-CN" altLang="en-US" dirty="0"/>
              <a:t>也称物理结构。</a:t>
            </a:r>
            <a:endParaRPr lang="en-US" altLang="zh-CN" dirty="0"/>
          </a:p>
          <a:p>
            <a:pPr>
              <a:defRPr/>
            </a:pPr>
            <a:r>
              <a:rPr lang="zh-CN" altLang="en-US" dirty="0"/>
              <a:t>顺序存储结构：连续的内存单元存放数据</a:t>
            </a:r>
          </a:p>
          <a:p>
            <a:pPr>
              <a:defRPr/>
            </a:pPr>
            <a:r>
              <a:rPr lang="zh-CN" altLang="en-US" dirty="0">
                <a:latin typeface="+mn-ea"/>
              </a:rPr>
              <a:t>链式存储结构：分散的存储单元存放数据</a:t>
            </a:r>
          </a:p>
          <a:p>
            <a:pPr>
              <a:defRPr/>
            </a:pPr>
            <a:endParaRPr lang="en-US" altLang="zh-CN" dirty="0"/>
          </a:p>
          <a:p>
            <a:pPr>
              <a:defRPr/>
            </a:pPr>
            <a:endParaRPr lang="zh-CN" altLang="en-US" dirty="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8A760BC-A5A1-4742-B8C9-292EA50B6DB9}" type="slidenum">
              <a:rPr lang="zh-CN" altLang="en-US" smtClean="0"/>
              <a:pPr>
                <a:spcBef>
                  <a:spcPct val="0"/>
                </a:spcBef>
              </a:pPr>
              <a:t>4</a:t>
            </a:fld>
            <a:endParaRPr lang="en-US" altLang="zh-CN"/>
          </a:p>
        </p:txBody>
      </p:sp>
    </p:spTree>
    <p:extLst>
      <p:ext uri="{BB962C8B-B14F-4D97-AF65-F5344CB8AC3E}">
        <p14:creationId xmlns:p14="http://schemas.microsoft.com/office/powerpoint/2010/main" val="508319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TermX</a:t>
            </a:r>
            <a:r>
              <a:rPr lang="zh-CN" altLang="en-US" dirty="0"/>
              <a:t>的定义表示某种</a:t>
            </a:r>
            <a:r>
              <a:rPr lang="en-US" altLang="zh-CN" dirty="0"/>
              <a:t>T</a:t>
            </a:r>
            <a:r>
              <a:rPr lang="zh-CN" altLang="en-US" dirty="0"/>
              <a:t>的定义，表示存的数据类型的内容是什么样的，比如系数，指数。</a:t>
            </a:r>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101</a:t>
            </a:fld>
            <a:endParaRPr lang="en-US" altLang="zh-CN"/>
          </a:p>
        </p:txBody>
      </p:sp>
    </p:spTree>
    <p:extLst>
      <p:ext uri="{BB962C8B-B14F-4D97-AF65-F5344CB8AC3E}">
        <p14:creationId xmlns:p14="http://schemas.microsoft.com/office/powerpoint/2010/main" val="1040947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latin typeface="Times New Roman" pitchFamily="18" charset="0"/>
                <a:ea typeface="宋体" pitchFamily="2" charset="-122"/>
                <a:cs typeface="+mn-cs"/>
              </a:rPr>
              <a:t>public class </a:t>
            </a:r>
            <a:r>
              <a:rPr lang="en-US" altLang="zh-CN" sz="1200" b="1" kern="1200" dirty="0" err="1">
                <a:solidFill>
                  <a:schemeClr val="tx1"/>
                </a:solidFill>
                <a:latin typeface="Times New Roman" pitchFamily="18" charset="0"/>
                <a:ea typeface="宋体" pitchFamily="2" charset="-122"/>
                <a:cs typeface="+mn-cs"/>
              </a:rPr>
              <a:t>PolySLinkedList</a:t>
            </a:r>
            <a:r>
              <a:rPr lang="en-US" altLang="zh-CN" sz="1200" b="1" kern="1200" dirty="0">
                <a:solidFill>
                  <a:schemeClr val="tx1"/>
                </a:solidFill>
                <a:latin typeface="Times New Roman" pitchFamily="18" charset="0"/>
                <a:ea typeface="宋体" pitchFamily="2" charset="-122"/>
                <a:cs typeface="+mn-cs"/>
              </a:rPr>
              <a:t>&lt;T extends Comparable&lt;T&gt; &amp; Addible&lt;T&gt;&gt; extends </a:t>
            </a:r>
            <a:r>
              <a:rPr lang="en-US" altLang="zh-CN" sz="1200" b="1" kern="1200" dirty="0" err="1">
                <a:solidFill>
                  <a:schemeClr val="tx1"/>
                </a:solidFill>
                <a:latin typeface="Times New Roman" pitchFamily="18" charset="0"/>
                <a:ea typeface="宋体" pitchFamily="2" charset="-122"/>
                <a:cs typeface="+mn-cs"/>
              </a:rPr>
              <a:t>SortedSinglyLinkedList</a:t>
            </a:r>
            <a:r>
              <a:rPr lang="en-US" altLang="zh-CN" sz="1200" b="1" kern="1200" dirty="0">
                <a:solidFill>
                  <a:schemeClr val="tx1"/>
                </a:solidFill>
                <a:latin typeface="Times New Roman" pitchFamily="18" charset="0"/>
                <a:ea typeface="宋体" pitchFamily="2" charset="-122"/>
                <a:cs typeface="+mn-cs"/>
              </a:rPr>
              <a:t>&lt;T&gt;</a:t>
            </a:r>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102</a:t>
            </a:fld>
            <a:endParaRPr lang="en-US" altLang="zh-CN"/>
          </a:p>
        </p:txBody>
      </p:sp>
    </p:spTree>
    <p:extLst>
      <p:ext uri="{BB962C8B-B14F-4D97-AF65-F5344CB8AC3E}">
        <p14:creationId xmlns:p14="http://schemas.microsoft.com/office/powerpoint/2010/main" val="905415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主要是完成将</a:t>
            </a:r>
            <a:r>
              <a:rPr lang="en-US" altLang="zh-CN" dirty="0"/>
              <a:t>B</a:t>
            </a:r>
            <a:r>
              <a:rPr lang="zh-CN" altLang="en-US" dirty="0"/>
              <a:t>加入到</a:t>
            </a:r>
            <a:r>
              <a:rPr lang="en-US" altLang="zh-CN" dirty="0"/>
              <a:t>A</a:t>
            </a:r>
            <a:r>
              <a:rPr lang="zh-CN" altLang="en-US" dirty="0"/>
              <a:t>的多项式当中，那么就是需要将和</a:t>
            </a:r>
            <a:r>
              <a:rPr lang="en-US" altLang="zh-CN" dirty="0"/>
              <a:t>A</a:t>
            </a:r>
            <a:r>
              <a:rPr lang="zh-CN" altLang="en-US" dirty="0"/>
              <a:t>指数相同的进行合并，存在</a:t>
            </a:r>
            <a:r>
              <a:rPr lang="en-US" altLang="zh-CN" dirty="0" err="1"/>
              <a:t>biA</a:t>
            </a:r>
            <a:r>
              <a:rPr lang="zh-CN" altLang="en-US" dirty="0"/>
              <a:t>对应指数小的项，需要插入到</a:t>
            </a:r>
            <a:r>
              <a:rPr lang="en-US" altLang="zh-CN" dirty="0"/>
              <a:t>p</a:t>
            </a:r>
            <a:r>
              <a:rPr lang="zh-CN" altLang="en-US" dirty="0"/>
              <a:t>当前指向的位置的前面，</a:t>
            </a:r>
            <a:endParaRPr lang="en-US" altLang="zh-CN" dirty="0"/>
          </a:p>
          <a:p>
            <a:r>
              <a:rPr lang="zh-CN" altLang="en-US" dirty="0"/>
              <a:t>如果</a:t>
            </a:r>
            <a:r>
              <a:rPr lang="en-US" altLang="zh-CN" dirty="0"/>
              <a:t>A</a:t>
            </a:r>
            <a:r>
              <a:rPr lang="zh-CN" altLang="en-US" dirty="0"/>
              <a:t>，</a:t>
            </a:r>
            <a:r>
              <a:rPr lang="en-US" altLang="zh-CN" dirty="0"/>
              <a:t>p</a:t>
            </a:r>
            <a:r>
              <a:rPr lang="zh-CN" altLang="en-US" dirty="0"/>
              <a:t>当前指向的指数比较小，那么直接看下一项。</a:t>
            </a:r>
            <a:endParaRPr lang="en-US" altLang="zh-CN"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103</a:t>
            </a:fld>
            <a:endParaRPr lang="en-US" altLang="zh-CN"/>
          </a:p>
        </p:txBody>
      </p:sp>
    </p:spTree>
    <p:extLst>
      <p:ext uri="{BB962C8B-B14F-4D97-AF65-F5344CB8AC3E}">
        <p14:creationId xmlns:p14="http://schemas.microsoft.com/office/powerpoint/2010/main" val="2218977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buClrTx/>
              <a:buSzTx/>
              <a:buFontTx/>
              <a:buNone/>
            </a:pPr>
            <a:r>
              <a:rPr lang="en-US" altLang="zh-CN" sz="1200" dirty="0">
                <a:latin typeface="Times New Roman" panose="02020603050405020304" pitchFamily="18" charset="0"/>
              </a:rPr>
              <a:t>public class </a:t>
            </a:r>
            <a:r>
              <a:rPr lang="en-US" altLang="zh-CN" sz="1200" dirty="0" err="1">
                <a:latin typeface="Times New Roman" panose="02020603050405020304" pitchFamily="18" charset="0"/>
              </a:rPr>
              <a:t>SeqList</a:t>
            </a:r>
            <a:r>
              <a:rPr lang="en-US" altLang="zh-CN" sz="1200" dirty="0">
                <a:latin typeface="Times New Roman" panose="02020603050405020304" pitchFamily="18" charset="0"/>
              </a:rPr>
              <a:t>&lt;T&gt;  implements </a:t>
            </a:r>
            <a:r>
              <a:rPr lang="en-US" altLang="zh-CN" sz="1200" dirty="0" err="1">
                <a:latin typeface="Times New Roman" panose="02020603050405020304" pitchFamily="18" charset="0"/>
              </a:rPr>
              <a:t>LList</a:t>
            </a:r>
            <a:r>
              <a:rPr lang="en-US" altLang="zh-CN" sz="1200" dirty="0">
                <a:latin typeface="Times New Roman" panose="02020603050405020304" pitchFamily="18" charset="0"/>
              </a:rPr>
              <a:t>&lt;T&gt;    </a:t>
            </a:r>
            <a:r>
              <a:rPr lang="en-US" altLang="zh-CN" sz="1200" dirty="0">
                <a:solidFill>
                  <a:srgbClr val="0000FF"/>
                </a:solidFill>
                <a:latin typeface="Times New Roman" panose="02020603050405020304" pitchFamily="18" charset="0"/>
              </a:rPr>
              <a:t>//</a:t>
            </a:r>
            <a:r>
              <a:rPr lang="zh-CN" altLang="en-US" sz="1200" dirty="0">
                <a:solidFill>
                  <a:srgbClr val="0000FF"/>
                </a:solidFill>
                <a:latin typeface="Times New Roman" panose="02020603050405020304" pitchFamily="18" charset="0"/>
              </a:rPr>
              <a:t>顺序表类，实现线性表接口</a:t>
            </a:r>
          </a:p>
          <a:p>
            <a:pPr eaLnBrk="1" hangingPunct="1">
              <a:spcBef>
                <a:spcPct val="0"/>
              </a:spcBef>
              <a:buClrTx/>
              <a:buSzTx/>
              <a:buFontTx/>
              <a:buNone/>
            </a:pPr>
            <a:r>
              <a:rPr lang="en-US" altLang="zh-CN" sz="1200" dirty="0">
                <a:latin typeface="Times New Roman" panose="02020603050405020304" pitchFamily="18" charset="0"/>
              </a:rPr>
              <a:t>{   private Object[] element;                      //</a:t>
            </a:r>
            <a:r>
              <a:rPr lang="zh-CN" altLang="en-US" sz="1200" dirty="0">
                <a:latin typeface="Times New Roman" panose="02020603050405020304" pitchFamily="18" charset="0"/>
              </a:rPr>
              <a:t>对象数组，私有成员</a:t>
            </a:r>
          </a:p>
          <a:p>
            <a:pPr eaLnBrk="1" hangingPunct="1">
              <a:spcBef>
                <a:spcPct val="0"/>
              </a:spcBef>
              <a:buClrTx/>
              <a:buSzTx/>
              <a:buFontTx/>
              <a:buNone/>
            </a:pPr>
            <a:r>
              <a:rPr lang="zh-CN" altLang="en-US" sz="1200" dirty="0">
                <a:latin typeface="Times New Roman" panose="02020603050405020304" pitchFamily="18" charset="0"/>
              </a:rPr>
              <a:t>    </a:t>
            </a:r>
            <a:r>
              <a:rPr lang="en-US" altLang="zh-CN" sz="1200" dirty="0">
                <a:latin typeface="Times New Roman" panose="02020603050405020304" pitchFamily="18" charset="0"/>
              </a:rPr>
              <a:t>private int n;                               //</a:t>
            </a:r>
            <a:r>
              <a:rPr lang="zh-CN" altLang="en-US" sz="1200" dirty="0">
                <a:latin typeface="Times New Roman" panose="02020603050405020304" pitchFamily="18" charset="0"/>
              </a:rPr>
              <a:t>顺序表长度</a:t>
            </a:r>
          </a:p>
          <a:p>
            <a:pPr eaLnBrk="1" hangingPunct="1">
              <a:spcBef>
                <a:spcPct val="0"/>
              </a:spcBef>
              <a:buClrTx/>
              <a:buSzTx/>
              <a:buFontTx/>
              <a:buNone/>
            </a:pPr>
            <a:r>
              <a:rPr lang="zh-CN" altLang="en-US" sz="1200" dirty="0">
                <a:latin typeface="Times New Roman" panose="02020603050405020304" pitchFamily="18" charset="0"/>
              </a:rPr>
              <a:t>    </a:t>
            </a:r>
            <a:r>
              <a:rPr lang="en-US" altLang="zh-CN" sz="1200" dirty="0">
                <a:latin typeface="Times New Roman" panose="02020603050405020304" pitchFamily="18" charset="0"/>
              </a:rPr>
              <a:t>public </a:t>
            </a:r>
            <a:r>
              <a:rPr lang="en-US" altLang="zh-CN" sz="1200" dirty="0" err="1">
                <a:latin typeface="Times New Roman" panose="02020603050405020304" pitchFamily="18" charset="0"/>
              </a:rPr>
              <a:t>SeqList</a:t>
            </a:r>
            <a:r>
              <a:rPr lang="en-US" altLang="zh-CN" sz="1200" dirty="0">
                <a:latin typeface="Times New Roman" panose="02020603050405020304" pitchFamily="18" charset="0"/>
              </a:rPr>
              <a:t>(int capacity) //</a:t>
            </a:r>
            <a:r>
              <a:rPr lang="zh-CN" altLang="en-US" sz="1200" dirty="0">
                <a:latin typeface="Times New Roman" panose="02020603050405020304" pitchFamily="18" charset="0"/>
              </a:rPr>
              <a:t>构造方法，创建指定容量的空表</a:t>
            </a:r>
          </a:p>
          <a:p>
            <a:pPr eaLnBrk="1" hangingPunct="1">
              <a:spcBef>
                <a:spcPct val="0"/>
              </a:spcBef>
              <a:buClrTx/>
              <a:buSzTx/>
              <a:buFontTx/>
              <a:buNone/>
            </a:pPr>
            <a:r>
              <a:rPr lang="en-US" altLang="zh-CN" sz="1200" dirty="0">
                <a:latin typeface="Times New Roman" panose="02020603050405020304" pitchFamily="18" charset="0"/>
              </a:rPr>
              <a:t>    public </a:t>
            </a:r>
            <a:r>
              <a:rPr lang="en-US" altLang="zh-CN" sz="1200" dirty="0" err="1">
                <a:latin typeface="Times New Roman" panose="02020603050405020304" pitchFamily="18" charset="0"/>
              </a:rPr>
              <a:t>SeqList</a:t>
            </a:r>
            <a:r>
              <a:rPr lang="en-US" altLang="zh-CN" sz="1200" dirty="0">
                <a:latin typeface="Times New Roman" panose="02020603050405020304" pitchFamily="18" charset="0"/>
              </a:rPr>
              <a:t>()                             //</a:t>
            </a:r>
            <a:r>
              <a:rPr lang="zh-CN" altLang="en-US" sz="1200" dirty="0">
                <a:latin typeface="Times New Roman" panose="02020603050405020304" pitchFamily="18" charset="0"/>
              </a:rPr>
              <a:t>指定空表的默认容量</a:t>
            </a:r>
          </a:p>
          <a:p>
            <a:pPr eaLnBrk="1" hangingPunct="1">
              <a:spcBef>
                <a:spcPct val="0"/>
              </a:spcBef>
              <a:buClrTx/>
              <a:buSzTx/>
              <a:buFontTx/>
              <a:buNone/>
            </a:pPr>
            <a:r>
              <a:rPr lang="en-US" altLang="zh-CN" sz="1200" dirty="0">
                <a:latin typeface="Times New Roman" panose="02020603050405020304" pitchFamily="18" charset="0"/>
              </a:rPr>
              <a:t>    public </a:t>
            </a:r>
            <a:r>
              <a:rPr lang="en-US" altLang="zh-CN" sz="1200" dirty="0" err="1">
                <a:latin typeface="Times New Roman" panose="02020603050405020304" pitchFamily="18" charset="0"/>
              </a:rPr>
              <a:t>boolean</a:t>
            </a:r>
            <a:r>
              <a:rPr lang="en-US" altLang="zh-CN" sz="1200" dirty="0">
                <a:latin typeface="Times New Roman" panose="02020603050405020304" pitchFamily="18" charset="0"/>
              </a:rPr>
              <a:t> </a:t>
            </a:r>
            <a:r>
              <a:rPr lang="en-US" altLang="zh-CN" sz="1200" dirty="0" err="1">
                <a:latin typeface="Times New Roman" panose="02020603050405020304" pitchFamily="18" charset="0"/>
              </a:rPr>
              <a:t>isEmpty</a:t>
            </a:r>
            <a:r>
              <a:rPr lang="en-US" altLang="zh-CN" sz="1200" dirty="0">
                <a:latin typeface="Times New Roman" panose="02020603050405020304" pitchFamily="18" charset="0"/>
              </a:rPr>
              <a:t>()          //</a:t>
            </a:r>
            <a:r>
              <a:rPr lang="zh-CN" altLang="en-US" sz="1200" dirty="0">
                <a:latin typeface="Times New Roman" panose="02020603050405020304" pitchFamily="18" charset="0"/>
              </a:rPr>
              <a:t>判断顺序表是否为空，若空返回</a:t>
            </a:r>
            <a:r>
              <a:rPr lang="en-US" altLang="zh-CN" sz="1200" dirty="0">
                <a:latin typeface="Times New Roman" panose="02020603050405020304" pitchFamily="18" charset="0"/>
              </a:rPr>
              <a:t>true</a:t>
            </a:r>
          </a:p>
          <a:p>
            <a:pPr eaLnBrk="1" hangingPunct="1">
              <a:spcBef>
                <a:spcPct val="0"/>
              </a:spcBef>
              <a:buClrTx/>
              <a:buSzTx/>
              <a:buFontTx/>
              <a:buNone/>
            </a:pPr>
            <a:r>
              <a:rPr lang="en-US" altLang="zh-CN" sz="1200" dirty="0">
                <a:latin typeface="Times New Roman" panose="02020603050405020304" pitchFamily="18" charset="0"/>
              </a:rPr>
              <a:t>    public int length()    //</a:t>
            </a:r>
            <a:r>
              <a:rPr lang="zh-CN" altLang="en-US" sz="1200" dirty="0">
                <a:latin typeface="Times New Roman" panose="02020603050405020304" pitchFamily="18" charset="0"/>
              </a:rPr>
              <a:t>返回顺序表长度，</a:t>
            </a:r>
            <a:r>
              <a:rPr lang="en-US" altLang="zh-CN" sz="1200" dirty="0">
                <a:latin typeface="Times New Roman" panose="02020603050405020304" pitchFamily="18" charset="0"/>
              </a:rPr>
              <a:t>O(1)</a:t>
            </a:r>
          </a:p>
          <a:p>
            <a:pPr eaLnBrk="1" hangingPunct="1">
              <a:spcBef>
                <a:spcPct val="0"/>
              </a:spcBef>
              <a:buClrTx/>
              <a:buSzTx/>
              <a:buFontTx/>
              <a:buNone/>
            </a:pPr>
            <a:r>
              <a:rPr lang="en-US" altLang="zh-CN" sz="1200" dirty="0">
                <a:latin typeface="Times New Roman" panose="02020603050405020304" pitchFamily="18" charset="0"/>
              </a:rPr>
              <a:t>    public T get(int index)            //</a:t>
            </a:r>
            <a:r>
              <a:rPr lang="zh-CN" altLang="en-US" sz="1200" dirty="0">
                <a:latin typeface="Times New Roman" panose="02020603050405020304" pitchFamily="18" charset="0"/>
              </a:rPr>
              <a:t>返回</a:t>
            </a:r>
            <a:r>
              <a:rPr lang="en-US" altLang="zh-CN" sz="1200" dirty="0">
                <a:latin typeface="Times New Roman" panose="02020603050405020304" pitchFamily="18" charset="0"/>
              </a:rPr>
              <a:t>index</a:t>
            </a:r>
            <a:r>
              <a:rPr lang="zh-CN" altLang="en-US" sz="1200" dirty="0">
                <a:latin typeface="Times New Roman" panose="02020603050405020304" pitchFamily="18" charset="0"/>
              </a:rPr>
              <a:t>位置的对象，</a:t>
            </a:r>
            <a:r>
              <a:rPr lang="en-US" altLang="zh-CN" sz="1200" dirty="0">
                <a:latin typeface="Times New Roman" panose="02020603050405020304" pitchFamily="18" charset="0"/>
              </a:rPr>
              <a:t>index</a:t>
            </a:r>
            <a:r>
              <a:rPr lang="zh-CN" altLang="en-US" sz="1200" dirty="0">
                <a:latin typeface="Times New Roman" panose="02020603050405020304" pitchFamily="18" charset="0"/>
              </a:rPr>
              <a:t>初值为</a:t>
            </a:r>
            <a:r>
              <a:rPr lang="en-US" altLang="zh-CN" sz="1200" dirty="0">
                <a:latin typeface="Times New Roman" panose="02020603050405020304" pitchFamily="18" charset="0"/>
              </a:rPr>
              <a:t>0</a:t>
            </a:r>
          </a:p>
          <a:p>
            <a:pPr eaLnBrk="1" hangingPunct="1">
              <a:spcBef>
                <a:spcPct val="0"/>
              </a:spcBef>
              <a:buClrTx/>
              <a:buSzTx/>
              <a:buFontTx/>
              <a:buNone/>
            </a:pPr>
            <a:r>
              <a:rPr lang="en-US" altLang="zh-CN" sz="1200" dirty="0">
                <a:latin typeface="Times New Roman" panose="02020603050405020304" pitchFamily="18" charset="0"/>
              </a:rPr>
              <a:t>    public T set(int index, T element)    //</a:t>
            </a:r>
            <a:r>
              <a:rPr lang="zh-CN" altLang="en-US" sz="1200" dirty="0">
                <a:latin typeface="Times New Roman" panose="02020603050405020304" pitchFamily="18" charset="0"/>
              </a:rPr>
              <a:t>设置</a:t>
            </a:r>
            <a:r>
              <a:rPr lang="en-US" altLang="zh-CN" sz="1200" dirty="0">
                <a:latin typeface="Times New Roman" panose="02020603050405020304" pitchFamily="18" charset="0"/>
              </a:rPr>
              <a:t>index</a:t>
            </a:r>
            <a:r>
              <a:rPr lang="zh-CN" altLang="en-US" sz="1200" dirty="0">
                <a:latin typeface="Times New Roman" panose="02020603050405020304" pitchFamily="18" charset="0"/>
              </a:rPr>
              <a:t>位置的对象为</a:t>
            </a:r>
            <a:r>
              <a:rPr lang="en-US" altLang="zh-CN" sz="1200" dirty="0">
                <a:latin typeface="Times New Roman" panose="02020603050405020304" pitchFamily="18" charset="0"/>
              </a:rPr>
              <a:t>element</a:t>
            </a:r>
          </a:p>
          <a:p>
            <a:pPr eaLnBrk="1" hangingPunct="1">
              <a:spcBef>
                <a:spcPct val="0"/>
              </a:spcBef>
              <a:buClrTx/>
              <a:buSzTx/>
              <a:buFontTx/>
              <a:buNone/>
            </a:pPr>
            <a:r>
              <a:rPr lang="en-US" altLang="zh-CN" sz="1200" dirty="0">
                <a:latin typeface="Times New Roman" panose="02020603050405020304" pitchFamily="18" charset="0"/>
              </a:rPr>
              <a:t>    public </a:t>
            </a:r>
            <a:r>
              <a:rPr lang="en-US" altLang="zh-CN" sz="1200" dirty="0" err="1">
                <a:latin typeface="Times New Roman" panose="02020603050405020304" pitchFamily="18" charset="0"/>
              </a:rPr>
              <a:t>boolean</a:t>
            </a:r>
            <a:r>
              <a:rPr lang="en-US" altLang="zh-CN" sz="1200" dirty="0">
                <a:latin typeface="Times New Roman" panose="02020603050405020304" pitchFamily="18" charset="0"/>
              </a:rPr>
              <a:t> insert(int index, T element) //</a:t>
            </a:r>
            <a:r>
              <a:rPr lang="zh-CN" altLang="en-US" sz="1200" dirty="0">
                <a:latin typeface="Times New Roman" panose="02020603050405020304" pitchFamily="18" charset="0"/>
              </a:rPr>
              <a:t>在</a:t>
            </a:r>
            <a:r>
              <a:rPr lang="en-US" altLang="zh-CN" sz="1200" dirty="0">
                <a:latin typeface="Times New Roman" panose="02020603050405020304" pitchFamily="18" charset="0"/>
              </a:rPr>
              <a:t>index</a:t>
            </a:r>
            <a:r>
              <a:rPr lang="zh-CN" altLang="en-US" sz="1200" dirty="0">
                <a:latin typeface="Times New Roman" panose="02020603050405020304" pitchFamily="18" charset="0"/>
              </a:rPr>
              <a:t>位置插入</a:t>
            </a:r>
            <a:r>
              <a:rPr lang="en-US" altLang="zh-CN" sz="1200" dirty="0">
                <a:latin typeface="Times New Roman" panose="02020603050405020304" pitchFamily="18" charset="0"/>
              </a:rPr>
              <a:t>element</a:t>
            </a:r>
            <a:r>
              <a:rPr lang="zh-CN" altLang="en-US" sz="1200" dirty="0">
                <a:latin typeface="Times New Roman" panose="02020603050405020304" pitchFamily="18" charset="0"/>
              </a:rPr>
              <a:t>对象</a:t>
            </a:r>
            <a:endParaRPr lang="en-US" altLang="zh-CN" sz="1200" dirty="0">
              <a:latin typeface="Times New Roman" panose="02020603050405020304" pitchFamily="18" charset="0"/>
            </a:endParaRPr>
          </a:p>
          <a:p>
            <a:pPr eaLnBrk="1" hangingPunct="1">
              <a:spcBef>
                <a:spcPct val="0"/>
              </a:spcBef>
              <a:buClrTx/>
              <a:buSzTx/>
              <a:buFontTx/>
              <a:buNone/>
            </a:pPr>
            <a:r>
              <a:rPr lang="en-US" altLang="zh-CN" sz="1200" dirty="0">
                <a:latin typeface="Times New Roman" panose="02020603050405020304" pitchFamily="18" charset="0"/>
              </a:rPr>
              <a:t>    public T remove(int index)                   //</a:t>
            </a:r>
            <a:r>
              <a:rPr lang="zh-CN" altLang="en-US" sz="1200" dirty="0">
                <a:latin typeface="Times New Roman" panose="02020603050405020304" pitchFamily="18" charset="0"/>
              </a:rPr>
              <a:t>移去</a:t>
            </a:r>
            <a:r>
              <a:rPr lang="en-US" altLang="zh-CN" sz="1200" dirty="0">
                <a:latin typeface="Times New Roman" panose="02020603050405020304" pitchFamily="18" charset="0"/>
              </a:rPr>
              <a:t>index</a:t>
            </a:r>
            <a:r>
              <a:rPr lang="zh-CN" altLang="en-US" sz="1200" dirty="0">
                <a:latin typeface="Times New Roman" panose="02020603050405020304" pitchFamily="18" charset="0"/>
              </a:rPr>
              <a:t>位置的对象，</a:t>
            </a:r>
            <a:r>
              <a:rPr lang="en-US" altLang="zh-CN" sz="1200" dirty="0">
                <a:latin typeface="Times New Roman" panose="02020603050405020304" pitchFamily="18" charset="0"/>
              </a:rPr>
              <a:t>O(n)</a:t>
            </a:r>
          </a:p>
          <a:p>
            <a:pPr eaLnBrk="1" hangingPunct="1">
              <a:spcBef>
                <a:spcPct val="0"/>
              </a:spcBef>
              <a:buClrTx/>
              <a:buSzTx/>
              <a:buFontTx/>
              <a:buNone/>
            </a:pPr>
            <a:r>
              <a:rPr lang="en-US" altLang="zh-CN" sz="1200" dirty="0">
                <a:latin typeface="Times New Roman" panose="02020603050405020304" pitchFamily="18" charset="0"/>
              </a:rPr>
              <a:t>    public void clear()                          //</a:t>
            </a:r>
            <a:r>
              <a:rPr lang="zh-CN" altLang="en-US" sz="1200" dirty="0">
                <a:latin typeface="Times New Roman" panose="02020603050405020304" pitchFamily="18" charset="0"/>
              </a:rPr>
              <a:t>清空线性表</a:t>
            </a:r>
            <a:endParaRPr lang="en-US" altLang="zh-CN" sz="1200" dirty="0">
              <a:latin typeface="Times New Roman" panose="02020603050405020304" pitchFamily="18" charset="0"/>
            </a:endParaRPr>
          </a:p>
          <a:p>
            <a:pPr eaLnBrk="1" hangingPunct="1">
              <a:spcBef>
                <a:spcPct val="0"/>
              </a:spcBef>
              <a:buClrTx/>
              <a:buSzTx/>
              <a:buFontTx/>
              <a:buNone/>
            </a:pPr>
            <a:r>
              <a:rPr lang="en-US" altLang="zh-CN" sz="1200" dirty="0">
                <a:latin typeface="Times New Roman" panose="02020603050405020304" pitchFamily="18" charset="0"/>
              </a:rPr>
              <a:t>    public String </a:t>
            </a:r>
            <a:r>
              <a:rPr lang="en-US" altLang="zh-CN" sz="1200" dirty="0" err="1">
                <a:latin typeface="Times New Roman" panose="02020603050405020304" pitchFamily="18" charset="0"/>
              </a:rPr>
              <a:t>toString</a:t>
            </a:r>
            <a:r>
              <a:rPr lang="en-US" altLang="zh-CN" sz="1200" dirty="0">
                <a:latin typeface="Times New Roman" panose="02020603050405020304" pitchFamily="18" charset="0"/>
              </a:rPr>
              <a:t>() //</a:t>
            </a:r>
            <a:r>
              <a:rPr lang="zh-CN" altLang="en-US" sz="1200" dirty="0">
                <a:latin typeface="Times New Roman" panose="02020603050405020304" pitchFamily="18" charset="0"/>
              </a:rPr>
              <a:t>返回显示线性表所有元素值的字符串</a:t>
            </a:r>
            <a:endParaRPr lang="en-US" altLang="zh-CN" sz="1200" dirty="0">
              <a:latin typeface="Times New Roman" panose="02020603050405020304" pitchFamily="18" charset="0"/>
            </a:endParaRPr>
          </a:p>
          <a:p>
            <a:pPr eaLnBrk="1" hangingPunct="1">
              <a:spcBef>
                <a:spcPct val="0"/>
              </a:spcBef>
              <a:buClrTx/>
              <a:buSzTx/>
              <a:buFontTx/>
              <a:buNone/>
            </a:pPr>
            <a:r>
              <a:rPr lang="en-US" altLang="zh-CN" sz="1200" dirty="0">
                <a:latin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108</a:t>
            </a:fld>
            <a:endParaRPr lang="en-US" altLang="zh-CN"/>
          </a:p>
        </p:txBody>
      </p:sp>
    </p:spTree>
    <p:extLst>
      <p:ext uri="{BB962C8B-B14F-4D97-AF65-F5344CB8AC3E}">
        <p14:creationId xmlns:p14="http://schemas.microsoft.com/office/powerpoint/2010/main" val="800291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buClrTx/>
              <a:buSzTx/>
              <a:buFontTx/>
              <a:buNone/>
            </a:pPr>
            <a:r>
              <a:rPr lang="en-US" altLang="zh-CN" sz="1200" dirty="0">
                <a:latin typeface="Times New Roman" panose="02020603050405020304" pitchFamily="18" charset="0"/>
              </a:rPr>
              <a:t>public class </a:t>
            </a:r>
            <a:r>
              <a:rPr lang="en-US" altLang="zh-CN" sz="1200" dirty="0" err="1">
                <a:latin typeface="Times New Roman" panose="02020603050405020304" pitchFamily="18" charset="0"/>
              </a:rPr>
              <a:t>SinglyLinkedList</a:t>
            </a:r>
            <a:r>
              <a:rPr lang="en-US" altLang="zh-CN" sz="1200" dirty="0">
                <a:latin typeface="Times New Roman" panose="02020603050405020304" pitchFamily="18" charset="0"/>
              </a:rPr>
              <a:t>&lt;T&gt; implements </a:t>
            </a:r>
            <a:r>
              <a:rPr lang="en-US" altLang="zh-CN" sz="1200" dirty="0" err="1">
                <a:latin typeface="Times New Roman" panose="02020603050405020304" pitchFamily="18" charset="0"/>
              </a:rPr>
              <a:t>LList</a:t>
            </a:r>
            <a:r>
              <a:rPr lang="en-US" altLang="zh-CN" sz="1200" dirty="0">
                <a:latin typeface="Times New Roman" panose="02020603050405020304" pitchFamily="18" charset="0"/>
              </a:rPr>
              <a:t>&lt;T&gt;  //</a:t>
            </a:r>
            <a:r>
              <a:rPr lang="zh-CN" altLang="en-US" sz="1200" dirty="0">
                <a:latin typeface="Times New Roman" panose="02020603050405020304" pitchFamily="18" charset="0"/>
              </a:rPr>
              <a:t>单链表类，实现线性表接口</a:t>
            </a:r>
          </a:p>
          <a:p>
            <a:pPr eaLnBrk="1" hangingPunct="1">
              <a:spcBef>
                <a:spcPct val="0"/>
              </a:spcBef>
              <a:buClrTx/>
              <a:buSzTx/>
              <a:buFontTx/>
              <a:buNone/>
            </a:pPr>
            <a:r>
              <a:rPr lang="en-US" altLang="zh-CN" sz="1200" dirty="0">
                <a:latin typeface="Times New Roman" panose="02020603050405020304" pitchFamily="18" charset="0"/>
              </a:rPr>
              <a:t>{   protected Node&lt;T&gt; </a:t>
            </a:r>
            <a:r>
              <a:rPr lang="en-US" altLang="zh-CN" sz="1200" dirty="0">
                <a:solidFill>
                  <a:srgbClr val="0000FF"/>
                </a:solidFill>
                <a:latin typeface="Times New Roman" panose="02020603050405020304" pitchFamily="18" charset="0"/>
              </a:rPr>
              <a:t>head</a:t>
            </a:r>
            <a:r>
              <a:rPr lang="en-US" altLang="zh-CN" sz="1200" dirty="0">
                <a:latin typeface="Times New Roman" panose="02020603050405020304" pitchFamily="18" charset="0"/>
              </a:rPr>
              <a:t>; //</a:t>
            </a:r>
            <a:r>
              <a:rPr lang="zh-CN" altLang="en-US" sz="1200" dirty="0">
                <a:latin typeface="Times New Roman" panose="02020603050405020304" pitchFamily="18" charset="0"/>
              </a:rPr>
              <a:t>头指针，指向单链表第</a:t>
            </a:r>
            <a:r>
              <a:rPr lang="en-US" altLang="zh-CN" sz="1200" dirty="0">
                <a:latin typeface="Times New Roman" panose="02020603050405020304" pitchFamily="18" charset="0"/>
              </a:rPr>
              <a:t>1</a:t>
            </a:r>
            <a:r>
              <a:rPr lang="zh-CN" altLang="en-US" sz="1200" dirty="0">
                <a:latin typeface="Times New Roman" panose="02020603050405020304" pitchFamily="18" charset="0"/>
              </a:rPr>
              <a:t>个结点</a:t>
            </a:r>
          </a:p>
          <a:p>
            <a:pPr eaLnBrk="1" hangingPunct="1">
              <a:spcBef>
                <a:spcPct val="0"/>
              </a:spcBef>
              <a:buClrTx/>
              <a:buSzTx/>
              <a:buFontTx/>
              <a:buNone/>
            </a:pPr>
            <a:r>
              <a:rPr lang="zh-CN" altLang="en-US" sz="1200" dirty="0">
                <a:latin typeface="Times New Roman" panose="02020603050405020304" pitchFamily="18" charset="0"/>
              </a:rPr>
              <a:t>    </a:t>
            </a:r>
            <a:r>
              <a:rPr lang="en-US" altLang="zh-CN" sz="1200" dirty="0">
                <a:latin typeface="Times New Roman" panose="02020603050405020304" pitchFamily="18" charset="0"/>
              </a:rPr>
              <a:t>public </a:t>
            </a:r>
            <a:r>
              <a:rPr lang="en-US" altLang="zh-CN" sz="1200" dirty="0" err="1">
                <a:latin typeface="Times New Roman" panose="02020603050405020304" pitchFamily="18" charset="0"/>
              </a:rPr>
              <a:t>SinglyLinkedList</a:t>
            </a:r>
            <a:r>
              <a:rPr lang="en-US" altLang="zh-CN" sz="1200" dirty="0">
                <a:latin typeface="Times New Roman" panose="02020603050405020304" pitchFamily="18" charset="0"/>
              </a:rPr>
              <a:t>()        //</a:t>
            </a:r>
            <a:r>
              <a:rPr lang="zh-CN" altLang="en-US" sz="1200" dirty="0">
                <a:latin typeface="Times New Roman" panose="02020603050405020304" pitchFamily="18" charset="0"/>
              </a:rPr>
              <a:t>构造空单链表</a:t>
            </a:r>
          </a:p>
          <a:p>
            <a:pPr eaLnBrk="1" hangingPunct="1">
              <a:spcBef>
                <a:spcPct val="0"/>
              </a:spcBef>
              <a:buClrTx/>
              <a:buSzTx/>
              <a:buFontTx/>
              <a:buNone/>
            </a:pPr>
            <a:r>
              <a:rPr lang="zh-CN" altLang="en-US" sz="1200" dirty="0">
                <a:latin typeface="Times New Roman" panose="02020603050405020304" pitchFamily="18" charset="0"/>
              </a:rPr>
              <a:t>    </a:t>
            </a:r>
            <a:r>
              <a:rPr lang="en-US" altLang="zh-CN" sz="1200" dirty="0">
                <a:latin typeface="Times New Roman" panose="02020603050405020304" pitchFamily="18" charset="0"/>
              </a:rPr>
              <a:t>public </a:t>
            </a:r>
            <a:r>
              <a:rPr lang="en-US" altLang="zh-CN" sz="1200" dirty="0" err="1">
                <a:latin typeface="Times New Roman" panose="02020603050405020304" pitchFamily="18" charset="0"/>
              </a:rPr>
              <a:t>SinglyLinkedList</a:t>
            </a:r>
            <a:r>
              <a:rPr lang="en-US" altLang="zh-CN" sz="1200" dirty="0">
                <a:latin typeface="Times New Roman" panose="02020603050405020304" pitchFamily="18" charset="0"/>
              </a:rPr>
              <a:t>(Node&lt;T&gt; head)  //</a:t>
            </a:r>
            <a:r>
              <a:rPr lang="zh-CN" altLang="en-US" sz="1200" dirty="0">
                <a:latin typeface="Times New Roman" panose="02020603050405020304" pitchFamily="18" charset="0"/>
              </a:rPr>
              <a:t>构造指定头指针的单链表</a:t>
            </a:r>
          </a:p>
          <a:p>
            <a:pPr eaLnBrk="1" hangingPunct="1">
              <a:spcBef>
                <a:spcPct val="0"/>
              </a:spcBef>
              <a:buClrTx/>
              <a:buSzTx/>
              <a:buFontTx/>
              <a:buNone/>
            </a:pPr>
            <a:r>
              <a:rPr lang="zh-CN" altLang="en-US" sz="1200" dirty="0">
                <a:latin typeface="Times New Roman" panose="02020603050405020304" pitchFamily="18" charset="0"/>
              </a:rPr>
              <a:t>    </a:t>
            </a:r>
            <a:r>
              <a:rPr lang="en-US" altLang="zh-CN" sz="1200" dirty="0">
                <a:latin typeface="Times New Roman" panose="02020603050405020304" pitchFamily="18" charset="0"/>
              </a:rPr>
              <a:t>public </a:t>
            </a:r>
            <a:r>
              <a:rPr lang="en-US" altLang="zh-CN" sz="1200" dirty="0" err="1">
                <a:latin typeface="Times New Roman" panose="02020603050405020304" pitchFamily="18" charset="0"/>
              </a:rPr>
              <a:t>boolean</a:t>
            </a:r>
            <a:r>
              <a:rPr lang="en-US" altLang="zh-CN" sz="1200" dirty="0">
                <a:latin typeface="Times New Roman" panose="02020603050405020304" pitchFamily="18" charset="0"/>
              </a:rPr>
              <a:t> </a:t>
            </a:r>
            <a:r>
              <a:rPr lang="en-US" altLang="zh-CN" sz="1200" dirty="0" err="1">
                <a:latin typeface="Times New Roman" panose="02020603050405020304" pitchFamily="18" charset="0"/>
              </a:rPr>
              <a:t>isEmpty</a:t>
            </a:r>
            <a:r>
              <a:rPr lang="en-US" altLang="zh-CN" sz="1200" dirty="0">
                <a:latin typeface="Times New Roman" panose="02020603050405020304" pitchFamily="18" charset="0"/>
              </a:rPr>
              <a:t>()         //</a:t>
            </a:r>
            <a:r>
              <a:rPr lang="zh-CN" altLang="en-US" sz="1200" dirty="0">
                <a:latin typeface="Times New Roman" panose="02020603050405020304" pitchFamily="18" charset="0"/>
              </a:rPr>
              <a:t>判断单链表是否为空，</a:t>
            </a:r>
            <a:r>
              <a:rPr lang="en-US" altLang="zh-CN" sz="1200" dirty="0">
                <a:latin typeface="Times New Roman" panose="02020603050405020304" pitchFamily="18" charset="0"/>
              </a:rPr>
              <a:t>O(1)</a:t>
            </a:r>
          </a:p>
          <a:p>
            <a:pPr eaLnBrk="1" hangingPunct="1">
              <a:spcBef>
                <a:spcPct val="0"/>
              </a:spcBef>
              <a:buClrTx/>
              <a:buSzTx/>
              <a:buFontTx/>
              <a:buNone/>
            </a:pPr>
            <a:r>
              <a:rPr lang="en-US" altLang="zh-CN" sz="1200" dirty="0">
                <a:latin typeface="Times New Roman" panose="02020603050405020304" pitchFamily="18" charset="0"/>
              </a:rPr>
              <a:t>    public int length()              //</a:t>
            </a:r>
            <a:r>
              <a:rPr lang="zh-CN" altLang="en-US" sz="1200" dirty="0">
                <a:latin typeface="Times New Roman" panose="02020603050405020304" pitchFamily="18" charset="0"/>
              </a:rPr>
              <a:t>返回单链表长度</a:t>
            </a:r>
          </a:p>
          <a:p>
            <a:pPr eaLnBrk="1" hangingPunct="1">
              <a:spcBef>
                <a:spcPct val="0"/>
              </a:spcBef>
              <a:buClrTx/>
              <a:buSzTx/>
              <a:buFontTx/>
              <a:buNone/>
            </a:pPr>
            <a:r>
              <a:rPr lang="zh-CN" altLang="en-US" sz="1200" dirty="0">
                <a:latin typeface="Times New Roman" panose="02020603050405020304" pitchFamily="18" charset="0"/>
              </a:rPr>
              <a:t>    </a:t>
            </a:r>
            <a:r>
              <a:rPr lang="en-US" altLang="zh-CN" sz="1200" dirty="0">
                <a:latin typeface="Times New Roman" panose="02020603050405020304" pitchFamily="18" charset="0"/>
              </a:rPr>
              <a:t>public T get(int index)        //</a:t>
            </a:r>
            <a:r>
              <a:rPr lang="zh-CN" altLang="en-US" sz="1200" dirty="0">
                <a:latin typeface="Times New Roman" panose="02020603050405020304" pitchFamily="18" charset="0"/>
              </a:rPr>
              <a:t>返回序号为</a:t>
            </a:r>
            <a:r>
              <a:rPr lang="en-US" altLang="zh-CN" sz="1200" dirty="0">
                <a:latin typeface="Times New Roman" panose="02020603050405020304" pitchFamily="18" charset="0"/>
              </a:rPr>
              <a:t>index</a:t>
            </a:r>
            <a:r>
              <a:rPr lang="zh-CN" altLang="en-US" sz="1200" dirty="0">
                <a:latin typeface="Times New Roman" panose="02020603050405020304" pitchFamily="18" charset="0"/>
              </a:rPr>
              <a:t>的对象，</a:t>
            </a:r>
            <a:r>
              <a:rPr lang="en-US" altLang="zh-CN" sz="1200" dirty="0">
                <a:latin typeface="Times New Roman" panose="02020603050405020304" pitchFamily="18" charset="0"/>
              </a:rPr>
              <a:t>index</a:t>
            </a:r>
            <a:r>
              <a:rPr lang="zh-CN" altLang="en-US" sz="1200" dirty="0">
                <a:latin typeface="Times New Roman" panose="02020603050405020304" pitchFamily="18" charset="0"/>
              </a:rPr>
              <a:t>初值为</a:t>
            </a:r>
            <a:r>
              <a:rPr lang="en-US" altLang="zh-CN" sz="1200" dirty="0">
                <a:latin typeface="Times New Roman" panose="02020603050405020304" pitchFamily="18" charset="0"/>
              </a:rPr>
              <a:t>0</a:t>
            </a:r>
          </a:p>
          <a:p>
            <a:pPr eaLnBrk="1" hangingPunct="1">
              <a:spcBef>
                <a:spcPct val="0"/>
              </a:spcBef>
              <a:buClrTx/>
              <a:buSzTx/>
              <a:buFontTx/>
              <a:buNone/>
            </a:pPr>
            <a:r>
              <a:rPr lang="en-US" altLang="zh-CN" sz="1200" dirty="0">
                <a:latin typeface="Times New Roman" panose="02020603050405020304" pitchFamily="18" charset="0"/>
              </a:rPr>
              <a:t>    public T set(int index, T x)  //</a:t>
            </a:r>
            <a:r>
              <a:rPr lang="zh-CN" altLang="en-US" sz="1200" dirty="0">
                <a:latin typeface="Times New Roman" panose="02020603050405020304" pitchFamily="18" charset="0"/>
              </a:rPr>
              <a:t>设置序号为</a:t>
            </a:r>
            <a:r>
              <a:rPr lang="en-US" altLang="zh-CN" sz="1200" dirty="0">
                <a:latin typeface="Times New Roman" panose="02020603050405020304" pitchFamily="18" charset="0"/>
              </a:rPr>
              <a:t>index</a:t>
            </a:r>
            <a:r>
              <a:rPr lang="zh-CN" altLang="en-US" sz="1200" dirty="0">
                <a:latin typeface="Times New Roman" panose="02020603050405020304" pitchFamily="18" charset="0"/>
              </a:rPr>
              <a:t>的对象为</a:t>
            </a:r>
            <a:r>
              <a:rPr lang="en-US" altLang="zh-CN" sz="1200" dirty="0">
                <a:latin typeface="Times New Roman" panose="02020603050405020304" pitchFamily="18" charset="0"/>
              </a:rPr>
              <a:t>element</a:t>
            </a:r>
          </a:p>
          <a:p>
            <a:pPr eaLnBrk="1" hangingPunct="1">
              <a:spcBef>
                <a:spcPct val="0"/>
              </a:spcBef>
              <a:buClrTx/>
              <a:buSzTx/>
              <a:buFontTx/>
              <a:buNone/>
            </a:pPr>
            <a:r>
              <a:rPr lang="en-US" altLang="zh-CN" sz="1200" dirty="0">
                <a:latin typeface="Times New Roman" panose="02020603050405020304" pitchFamily="18" charset="0"/>
              </a:rPr>
              <a:t>    public </a:t>
            </a:r>
            <a:r>
              <a:rPr lang="en-US" altLang="zh-CN" sz="1200" dirty="0" err="1">
                <a:latin typeface="Times New Roman" panose="02020603050405020304" pitchFamily="18" charset="0"/>
              </a:rPr>
              <a:t>boolean</a:t>
            </a:r>
            <a:r>
              <a:rPr lang="en-US" altLang="zh-CN" sz="1200" dirty="0">
                <a:latin typeface="Times New Roman" panose="02020603050405020304" pitchFamily="18" charset="0"/>
              </a:rPr>
              <a:t> insert(int index, T x)    // index</a:t>
            </a:r>
            <a:r>
              <a:rPr lang="zh-CN" altLang="en-US" sz="1200" dirty="0">
                <a:latin typeface="Times New Roman" panose="02020603050405020304" pitchFamily="18" charset="0"/>
              </a:rPr>
              <a:t>处插入</a:t>
            </a:r>
            <a:r>
              <a:rPr lang="en-US" altLang="zh-CN" sz="1200" dirty="0">
                <a:latin typeface="Times New Roman" panose="02020603050405020304" pitchFamily="18" charset="0"/>
              </a:rPr>
              <a:t>element</a:t>
            </a:r>
            <a:r>
              <a:rPr lang="zh-CN" altLang="en-US" sz="1200" dirty="0">
                <a:latin typeface="Times New Roman" panose="02020603050405020304" pitchFamily="18" charset="0"/>
              </a:rPr>
              <a:t>对象</a:t>
            </a:r>
            <a:endParaRPr lang="en-US" altLang="zh-CN" sz="1200" dirty="0">
              <a:latin typeface="Times New Roman" panose="02020603050405020304" pitchFamily="18" charset="0"/>
            </a:endParaRPr>
          </a:p>
          <a:p>
            <a:pPr eaLnBrk="1" hangingPunct="1">
              <a:spcBef>
                <a:spcPct val="0"/>
              </a:spcBef>
              <a:buClrTx/>
              <a:buSzTx/>
              <a:buFontTx/>
              <a:buNone/>
            </a:pPr>
            <a:r>
              <a:rPr lang="en-US" altLang="zh-CN" sz="1200" dirty="0">
                <a:latin typeface="Times New Roman" panose="02020603050405020304" pitchFamily="18" charset="0"/>
              </a:rPr>
              <a:t>    public T remove(int index)       //</a:t>
            </a:r>
            <a:r>
              <a:rPr lang="zh-CN" altLang="en-US" sz="1200" dirty="0">
                <a:latin typeface="Times New Roman" panose="02020603050405020304" pitchFamily="18" charset="0"/>
              </a:rPr>
              <a:t>移去序号为</a:t>
            </a:r>
            <a:r>
              <a:rPr lang="en-US" altLang="zh-CN" sz="1200" dirty="0">
                <a:latin typeface="Times New Roman" panose="02020603050405020304" pitchFamily="18" charset="0"/>
              </a:rPr>
              <a:t>index</a:t>
            </a:r>
            <a:r>
              <a:rPr lang="zh-CN" altLang="en-US" sz="1200" dirty="0">
                <a:latin typeface="Times New Roman" panose="02020603050405020304" pitchFamily="18" charset="0"/>
              </a:rPr>
              <a:t>的对象，</a:t>
            </a:r>
            <a:r>
              <a:rPr lang="en-US" altLang="zh-CN" sz="1200" dirty="0">
                <a:latin typeface="Times New Roman" panose="02020603050405020304" pitchFamily="18" charset="0"/>
              </a:rPr>
              <a:t>O(n)</a:t>
            </a:r>
          </a:p>
          <a:p>
            <a:pPr eaLnBrk="1" hangingPunct="1">
              <a:spcBef>
                <a:spcPct val="0"/>
              </a:spcBef>
              <a:buClrTx/>
              <a:buSzTx/>
              <a:buFontTx/>
              <a:buNone/>
            </a:pPr>
            <a:r>
              <a:rPr lang="en-US" altLang="zh-CN" sz="1200" dirty="0">
                <a:latin typeface="Times New Roman" panose="02020603050405020304" pitchFamily="18" charset="0"/>
              </a:rPr>
              <a:t>    public void clear()        //</a:t>
            </a:r>
            <a:r>
              <a:rPr lang="zh-CN" altLang="en-US" sz="1200" dirty="0">
                <a:latin typeface="Times New Roman" panose="02020603050405020304" pitchFamily="18" charset="0"/>
              </a:rPr>
              <a:t>清空单链表，</a:t>
            </a:r>
            <a:r>
              <a:rPr lang="en-US" altLang="zh-CN" sz="1200" dirty="0">
                <a:latin typeface="Times New Roman" panose="02020603050405020304" pitchFamily="18" charset="0"/>
              </a:rPr>
              <a:t>O(1)</a:t>
            </a:r>
          </a:p>
          <a:p>
            <a:pPr eaLnBrk="1" hangingPunct="1">
              <a:spcBef>
                <a:spcPct val="0"/>
              </a:spcBef>
              <a:buClrTx/>
              <a:buSzTx/>
              <a:buFontTx/>
              <a:buNone/>
            </a:pPr>
            <a:r>
              <a:rPr lang="en-US" altLang="zh-CN" sz="1200" dirty="0">
                <a:latin typeface="Times New Roman" panose="02020603050405020304" pitchFamily="18" charset="0"/>
              </a:rPr>
              <a:t>    public String </a:t>
            </a:r>
            <a:r>
              <a:rPr lang="en-US" altLang="zh-CN" sz="1200" dirty="0" err="1">
                <a:latin typeface="Times New Roman" panose="02020603050405020304" pitchFamily="18" charset="0"/>
              </a:rPr>
              <a:t>toString</a:t>
            </a:r>
            <a:r>
              <a:rPr lang="en-US" altLang="zh-CN" sz="1200" dirty="0">
                <a:latin typeface="Times New Roman" panose="02020603050405020304" pitchFamily="18" charset="0"/>
              </a:rPr>
              <a:t>() </a:t>
            </a:r>
          </a:p>
          <a:p>
            <a:pPr eaLnBrk="1" hangingPunct="1">
              <a:spcBef>
                <a:spcPct val="0"/>
              </a:spcBef>
              <a:buClrTx/>
              <a:buSzTx/>
              <a:buFontTx/>
              <a:buNone/>
            </a:pPr>
            <a:r>
              <a:rPr lang="en-US" altLang="zh-CN" sz="1200" dirty="0">
                <a:latin typeface="Times New Roman" panose="02020603050405020304" pitchFamily="18" charset="0"/>
              </a:rPr>
              <a:t> }</a:t>
            </a:r>
            <a:endParaRPr lang="zh-CN" altLang="en-US" sz="120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F0480470-44CD-46DD-9AE2-BAD12066A41B}" type="slidenum">
              <a:rPr lang="zh-CN" altLang="en-US" smtClean="0"/>
              <a:pPr>
                <a:defRPr/>
              </a:pPr>
              <a:t>111</a:t>
            </a:fld>
            <a:endParaRPr lang="en-US" altLang="zh-CN"/>
          </a:p>
        </p:txBody>
      </p:sp>
    </p:spTree>
    <p:extLst>
      <p:ext uri="{BB962C8B-B14F-4D97-AF65-F5344CB8AC3E}">
        <p14:creationId xmlns:p14="http://schemas.microsoft.com/office/powerpoint/2010/main" val="366625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lang="en-US" altLang="zh-CN" dirty="0"/>
              <a:t>1.1.4  </a:t>
            </a:r>
            <a:r>
              <a:rPr lang="zh-CN" altLang="en-US" dirty="0"/>
              <a:t>数据的存储结构</a:t>
            </a:r>
            <a:r>
              <a:rPr lang="en-US" altLang="zh-CN" dirty="0"/>
              <a:t>——</a:t>
            </a:r>
            <a:r>
              <a:rPr lang="zh-CN" altLang="en-US" dirty="0"/>
              <a:t>数据元素及其关系在计算机的存储表示</a:t>
            </a:r>
            <a:endParaRPr lang="en-US" altLang="zh-CN" dirty="0"/>
          </a:p>
          <a:p>
            <a:pPr>
              <a:defRPr/>
            </a:pPr>
            <a:r>
              <a:rPr lang="zh-CN" altLang="en-US" dirty="0"/>
              <a:t>也称物理结构。</a:t>
            </a:r>
            <a:endParaRPr lang="en-US" altLang="zh-CN" dirty="0"/>
          </a:p>
          <a:p>
            <a:pPr>
              <a:defRPr/>
            </a:pPr>
            <a:r>
              <a:rPr lang="zh-CN" altLang="en-US" dirty="0"/>
              <a:t>顺序存储结构：连续的内存单元存放数据</a:t>
            </a:r>
          </a:p>
          <a:p>
            <a:pPr>
              <a:defRPr/>
            </a:pPr>
            <a:r>
              <a:rPr lang="zh-CN" altLang="en-US" dirty="0">
                <a:latin typeface="+mn-ea"/>
              </a:rPr>
              <a:t>链式存储结构：分散的存储单元存放数据</a:t>
            </a:r>
          </a:p>
          <a:p>
            <a:pPr>
              <a:defRPr/>
            </a:pPr>
            <a:endParaRPr lang="en-US" altLang="zh-CN" dirty="0"/>
          </a:p>
          <a:p>
            <a:pPr>
              <a:defRPr/>
            </a:pPr>
            <a:endParaRPr lang="zh-CN" altLang="en-US" dirty="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8A760BC-A5A1-4742-B8C9-292EA50B6DB9}" type="slidenum">
              <a:rPr lang="zh-CN" altLang="en-US" smtClean="0"/>
              <a:pPr>
                <a:spcBef>
                  <a:spcPct val="0"/>
                </a:spcBef>
              </a:pPr>
              <a:t>5</a:t>
            </a:fld>
            <a:endParaRPr lang="en-US" altLang="zh-CN"/>
          </a:p>
        </p:txBody>
      </p:sp>
    </p:spTree>
    <p:extLst>
      <p:ext uri="{BB962C8B-B14F-4D97-AF65-F5344CB8AC3E}">
        <p14:creationId xmlns:p14="http://schemas.microsoft.com/office/powerpoint/2010/main" val="22407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1.2.1  </a:t>
            </a:r>
            <a:r>
              <a:rPr lang="zh-CN" altLang="en-US" dirty="0"/>
              <a:t>什么是算法</a:t>
            </a:r>
            <a:endParaRPr lang="en-US" altLang="zh-CN" dirty="0"/>
          </a:p>
          <a:p>
            <a:pPr eaLnBrk="1" hangingPunct="1"/>
            <a:r>
              <a:rPr lang="zh-CN" altLang="en-US" dirty="0"/>
              <a:t>算法定义：是有穷规则的集合，其规则确定一个解决某一特定类型问题的操作序列。</a:t>
            </a:r>
          </a:p>
          <a:p>
            <a:pPr lvl="1" eaLnBrk="1" hangingPunct="1"/>
            <a:r>
              <a:rPr lang="zh-CN" altLang="en-US" dirty="0"/>
              <a:t>特性：有穷性   确定性   输入   输出   可行性</a:t>
            </a:r>
            <a:endParaRPr lang="en-US" altLang="zh-CN" dirty="0"/>
          </a:p>
          <a:p>
            <a:pPr lvl="1" eaLnBrk="1" hangingPunct="1"/>
            <a:r>
              <a:rPr lang="zh-CN" altLang="en-US" dirty="0"/>
              <a:t>有穷性： 对于任意一组合法的输入值，算法在执行有穷步骤之后一定能结束。</a:t>
            </a:r>
            <a:endParaRPr lang="en-US" altLang="zh-CN" dirty="0"/>
          </a:p>
          <a:p>
            <a:pPr lvl="1" eaLnBrk="1" hangingPunct="1"/>
            <a:r>
              <a:rPr lang="zh-CN" altLang="en-US" dirty="0"/>
              <a:t>确定性</a:t>
            </a:r>
            <a:r>
              <a:rPr lang="en-US" altLang="zh-CN" dirty="0"/>
              <a:t>:   </a:t>
            </a:r>
            <a:r>
              <a:rPr lang="zh-CN" altLang="en-US" dirty="0"/>
              <a:t>对于每种情况执行的操作，在算法中都有确切的规定，使算法的执行者者或者阅读者都能明确其含义及如何执行。</a:t>
            </a:r>
            <a:endParaRPr lang="en-US" altLang="zh-CN" dirty="0"/>
          </a:p>
          <a:p>
            <a:pPr lvl="1" eaLnBrk="1" hangingPunct="1"/>
            <a:r>
              <a:rPr lang="zh-CN" altLang="en-US" dirty="0"/>
              <a:t>可行性：算法中所有操作都必须足够基本，都可以通过已经实现的基本操作运算有限次实现。</a:t>
            </a:r>
            <a:endParaRPr lang="en-US" altLang="zh-CN" dirty="0"/>
          </a:p>
          <a:p>
            <a:pPr lvl="1" eaLnBrk="1" hangingPunct="1"/>
            <a:endParaRPr lang="zh-CN" altLang="en-US" dirty="0"/>
          </a:p>
          <a:p>
            <a:pPr eaLnBrk="1" hangingPunct="1"/>
            <a:r>
              <a:rPr lang="zh-CN" altLang="en-US" dirty="0"/>
              <a:t>算法与数据结构：算法建立在数据结构之上，对数据结构的操作需要算法来描述。比如：遍历、插入、删除、查找、排序等操作。</a:t>
            </a:r>
            <a:endParaRPr lang="en-US" altLang="zh-CN" dirty="0"/>
          </a:p>
          <a:p>
            <a:pPr eaLnBrk="1" hangingPunct="1"/>
            <a:r>
              <a:rPr lang="zh-CN" altLang="en-US" dirty="0"/>
              <a:t>算法设计依赖逻辑结构，实现依赖存储结构。</a:t>
            </a:r>
            <a:endParaRPr lang="en-US" altLang="zh-CN" dirty="0"/>
          </a:p>
          <a:p>
            <a:pPr eaLnBrk="1" hangingPunct="1"/>
            <a:r>
              <a:rPr lang="zh-CN" altLang="en-US" dirty="0"/>
              <a:t>设计目标：</a:t>
            </a:r>
            <a:endParaRPr lang="en-US" altLang="zh-CN" dirty="0"/>
          </a:p>
          <a:p>
            <a:pPr eaLnBrk="1" hangingPunct="1"/>
            <a:r>
              <a:rPr lang="zh-CN" altLang="en-US" dirty="0"/>
              <a:t>正确性：确切的满足应用问题的需求。</a:t>
            </a:r>
            <a:endParaRPr lang="en-US" altLang="zh-CN" dirty="0"/>
          </a:p>
          <a:p>
            <a:pPr eaLnBrk="1" hangingPunct="1"/>
            <a:r>
              <a:rPr lang="zh-CN" altLang="en-US" dirty="0"/>
              <a:t>可读性：有利于人们的理解</a:t>
            </a:r>
            <a:endParaRPr lang="en-US" altLang="zh-CN" dirty="0"/>
          </a:p>
          <a:p>
            <a:pPr eaLnBrk="1" hangingPunct="1"/>
            <a:r>
              <a:rPr lang="zh-CN" altLang="en-US" dirty="0"/>
              <a:t>健壮性：输入数据不合适的时候算法能作适当的处理，不会导致不可控结果。</a:t>
            </a:r>
            <a:endParaRPr lang="en-US" altLang="zh-CN" dirty="0"/>
          </a:p>
          <a:p>
            <a:pPr eaLnBrk="1" hangingPunct="1"/>
            <a:r>
              <a:rPr lang="zh-CN" altLang="en-US" dirty="0"/>
              <a:t>高时间效率：算法执行时间越短时间效率越高。</a:t>
            </a:r>
            <a:endParaRPr lang="en-US" altLang="zh-CN" dirty="0"/>
          </a:p>
          <a:p>
            <a:pPr eaLnBrk="1" hangingPunct="1"/>
            <a:r>
              <a:rPr lang="zh-CN" altLang="en-US" dirty="0"/>
              <a:t>高空间效率：算法占用的存储空间越少空间效率越高。</a:t>
            </a:r>
            <a:endParaRPr lang="en-US" altLang="zh-CN" dirty="0"/>
          </a:p>
          <a:p>
            <a:pPr eaLnBrk="1" hangingPunct="1"/>
            <a:r>
              <a:rPr lang="zh-CN" altLang="en-US" dirty="0"/>
              <a:t>算法描述：对问题求解过程的描述，指出怎样从输入得到要求的输出，操作步骤语义明确，操作序列长度有限。</a:t>
            </a:r>
          </a:p>
          <a:p>
            <a:r>
              <a:rPr lang="zh-CN" altLang="en-US" dirty="0"/>
              <a:t>比如（顺序表查找）</a:t>
            </a: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3039D43-90E2-4C1F-B334-D464035ECDC2}" type="slidenum">
              <a:rPr lang="zh-CN" altLang="en-US" smtClean="0"/>
              <a:pPr>
                <a:spcBef>
                  <a:spcPct val="0"/>
                </a:spcBef>
              </a:pPr>
              <a:t>6</a:t>
            </a:fld>
            <a:endParaRPr lang="en-US" altLang="zh-CN"/>
          </a:p>
        </p:txBody>
      </p:sp>
    </p:spTree>
    <p:extLst>
      <p:ext uri="{BB962C8B-B14F-4D97-AF65-F5344CB8AC3E}">
        <p14:creationId xmlns:p14="http://schemas.microsoft.com/office/powerpoint/2010/main" val="2492925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第</a:t>
            </a:r>
            <a:r>
              <a:rPr lang="en-US" altLang="zh-CN" dirty="0"/>
              <a:t>2</a:t>
            </a:r>
            <a:r>
              <a:rPr lang="zh-CN" altLang="en-US" dirty="0"/>
              <a:t>章   线性表</a:t>
            </a:r>
            <a:r>
              <a:rPr lang="en-US" altLang="zh-CN" dirty="0"/>
              <a:t>——</a:t>
            </a:r>
            <a:r>
              <a:rPr lang="zh-CN" altLang="en-US" dirty="0"/>
              <a:t>组成元素间具有线性关系的一种线性结构</a:t>
            </a:r>
            <a:endParaRPr lang="en-US" altLang="zh-CN" dirty="0"/>
          </a:p>
          <a:p>
            <a:pPr eaLnBrk="1" hangingPunct="1"/>
            <a:r>
              <a:rPr lang="en-US" altLang="zh-CN" dirty="0"/>
              <a:t>2.1   </a:t>
            </a:r>
            <a:r>
              <a:rPr lang="zh-CN" altLang="en-US" dirty="0"/>
              <a:t>线性表的抽象数据类型</a:t>
            </a:r>
          </a:p>
          <a:p>
            <a:pPr eaLnBrk="1" hangingPunct="1"/>
            <a:r>
              <a:rPr lang="en-US" altLang="zh-CN" dirty="0"/>
              <a:t>2.2   </a:t>
            </a:r>
            <a:r>
              <a:rPr lang="zh-CN" altLang="en-US" dirty="0"/>
              <a:t>线性表的顺序表示和实现</a:t>
            </a:r>
          </a:p>
          <a:p>
            <a:pPr eaLnBrk="1" hangingPunct="1">
              <a:lnSpc>
                <a:spcPct val="80000"/>
              </a:lnSpc>
              <a:buClr>
                <a:schemeClr val="folHlink"/>
              </a:buClr>
              <a:buSzPct val="60000"/>
            </a:pPr>
            <a:r>
              <a:rPr lang="en-GB" altLang="zh-CN" dirty="0">
                <a:hlinkClick r:id="rId3" action="ppaction://hlinksldjump"/>
              </a:rPr>
              <a:t>2.3   </a:t>
            </a:r>
            <a:r>
              <a:rPr lang="zh-CN" altLang="en-GB" dirty="0">
                <a:hlinkClick r:id="rId3" action="ppaction://hlinksldjump"/>
              </a:rPr>
              <a:t>线性表的链式表示和实现 </a:t>
            </a:r>
            <a:endParaRPr lang="zh-CN" altLang="en-GB" dirty="0"/>
          </a:p>
          <a:p>
            <a:pPr eaLnBrk="1" hangingPunct="1">
              <a:lnSpc>
                <a:spcPct val="80000"/>
              </a:lnSpc>
              <a:buClr>
                <a:schemeClr val="folHlink"/>
              </a:buClr>
              <a:buSzPct val="60000"/>
              <a:buFont typeface="Wingdings" panose="05000000000000000000" pitchFamily="2" charset="2"/>
              <a:buAutoNum type="arabicPeriod"/>
            </a:pPr>
            <a:endParaRPr lang="zh-CN" altLang="en-GB" dirty="0"/>
          </a:p>
          <a:p>
            <a:pPr eaLnBrk="1" hangingPunct="1"/>
            <a:r>
              <a:rPr lang="zh-CN" altLang="en-GB" dirty="0">
                <a:solidFill>
                  <a:srgbClr val="003399"/>
                </a:solidFill>
              </a:rPr>
              <a:t>目的：</a:t>
            </a:r>
            <a:r>
              <a:rPr lang="zh-CN" altLang="en-US" dirty="0"/>
              <a:t>实现线性表抽象数据类型。</a:t>
            </a:r>
            <a:endParaRPr lang="en-GB" altLang="zh-CN" dirty="0"/>
          </a:p>
          <a:p>
            <a:pPr eaLnBrk="1" hangingPunct="1"/>
            <a:r>
              <a:rPr lang="zh-CN" altLang="en-GB" dirty="0">
                <a:solidFill>
                  <a:srgbClr val="003399"/>
                </a:solidFill>
              </a:rPr>
              <a:t>要求：</a:t>
            </a:r>
            <a:r>
              <a:rPr lang="zh-CN" altLang="en-GB" dirty="0"/>
              <a:t>掌握两种存储结构实现</a:t>
            </a:r>
            <a:r>
              <a:rPr lang="zh-CN" altLang="en-US" dirty="0"/>
              <a:t>线性表。</a:t>
            </a:r>
          </a:p>
          <a:p>
            <a:pPr eaLnBrk="1" hangingPunct="1"/>
            <a:r>
              <a:rPr lang="zh-CN" altLang="en-GB" dirty="0">
                <a:solidFill>
                  <a:srgbClr val="003399"/>
                </a:solidFill>
              </a:rPr>
              <a:t>重点：</a:t>
            </a:r>
            <a:r>
              <a:rPr lang="zh-CN" altLang="en-GB" dirty="0"/>
              <a:t>顺序表类，单链表类。</a:t>
            </a:r>
          </a:p>
          <a:p>
            <a:pPr eaLnBrk="1" hangingPunct="1"/>
            <a:r>
              <a:rPr lang="zh-CN" altLang="en-GB" dirty="0">
                <a:solidFill>
                  <a:srgbClr val="003399"/>
                </a:solidFill>
              </a:rPr>
              <a:t>难点：</a:t>
            </a:r>
            <a:r>
              <a:rPr lang="zh-CN" altLang="en-GB" dirty="0"/>
              <a:t>单链表，双链表</a:t>
            </a:r>
            <a:r>
              <a:rPr lang="zh-CN" altLang="en-US" dirty="0"/>
              <a:t>。</a:t>
            </a:r>
            <a:endParaRPr lang="en-US" altLang="zh-CN" dirty="0"/>
          </a:p>
          <a:p>
            <a:endParaRPr lang="zh-CN" altLang="en-US" dirty="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2FC3CD8-913D-4C4B-B600-1466E6949C1D}" type="slidenum">
              <a:rPr lang="zh-CN" altLang="en-US"/>
              <a:pPr>
                <a:spcBef>
                  <a:spcPct val="0"/>
                </a:spcBef>
              </a:pPr>
              <a:t>7</a:t>
            </a:fld>
            <a:endParaRPr lang="en-US" altLang="zh-CN"/>
          </a:p>
        </p:txBody>
      </p:sp>
    </p:spTree>
    <p:extLst>
      <p:ext uri="{BB962C8B-B14F-4D97-AF65-F5344CB8AC3E}">
        <p14:creationId xmlns:p14="http://schemas.microsoft.com/office/powerpoint/2010/main" val="390889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第</a:t>
            </a:r>
            <a:r>
              <a:rPr lang="en-US" altLang="zh-CN" dirty="0"/>
              <a:t>2</a:t>
            </a:r>
            <a:r>
              <a:rPr lang="zh-CN" altLang="en-US" dirty="0"/>
              <a:t>章   线性表</a:t>
            </a:r>
            <a:r>
              <a:rPr lang="en-US" altLang="zh-CN" dirty="0"/>
              <a:t>——</a:t>
            </a:r>
            <a:r>
              <a:rPr lang="zh-CN" altLang="en-US" dirty="0"/>
              <a:t>组成元素间具有线性关系的一种线性结构</a:t>
            </a:r>
            <a:endParaRPr lang="en-US" altLang="zh-CN" dirty="0"/>
          </a:p>
          <a:p>
            <a:pPr eaLnBrk="1" hangingPunct="1"/>
            <a:r>
              <a:rPr lang="en-US" altLang="zh-CN" dirty="0"/>
              <a:t>2.1   </a:t>
            </a:r>
            <a:r>
              <a:rPr lang="zh-CN" altLang="en-US" dirty="0"/>
              <a:t>线性表的抽象数据类型</a:t>
            </a:r>
          </a:p>
          <a:p>
            <a:pPr eaLnBrk="1" hangingPunct="1"/>
            <a:r>
              <a:rPr lang="en-US" altLang="zh-CN" dirty="0"/>
              <a:t>2.2   </a:t>
            </a:r>
            <a:r>
              <a:rPr lang="zh-CN" altLang="en-US" dirty="0"/>
              <a:t>线性表的顺序表示和实现</a:t>
            </a:r>
          </a:p>
          <a:p>
            <a:pPr eaLnBrk="1" hangingPunct="1">
              <a:lnSpc>
                <a:spcPct val="80000"/>
              </a:lnSpc>
              <a:buClr>
                <a:schemeClr val="folHlink"/>
              </a:buClr>
              <a:buSzPct val="60000"/>
            </a:pPr>
            <a:r>
              <a:rPr lang="en-GB" altLang="zh-CN" dirty="0">
                <a:hlinkClick r:id="rId3" action="ppaction://hlinksldjump"/>
              </a:rPr>
              <a:t>2.3   </a:t>
            </a:r>
            <a:r>
              <a:rPr lang="zh-CN" altLang="en-GB" dirty="0">
                <a:hlinkClick r:id="rId3" action="ppaction://hlinksldjump"/>
              </a:rPr>
              <a:t>线性表的链式表示和实现 </a:t>
            </a:r>
            <a:endParaRPr lang="zh-CN" altLang="en-GB" dirty="0"/>
          </a:p>
          <a:p>
            <a:pPr eaLnBrk="1" hangingPunct="1">
              <a:lnSpc>
                <a:spcPct val="80000"/>
              </a:lnSpc>
              <a:buClr>
                <a:schemeClr val="folHlink"/>
              </a:buClr>
              <a:buSzPct val="60000"/>
              <a:buFont typeface="Wingdings" panose="05000000000000000000" pitchFamily="2" charset="2"/>
              <a:buAutoNum type="arabicPeriod"/>
            </a:pPr>
            <a:endParaRPr lang="zh-CN" altLang="en-GB" dirty="0"/>
          </a:p>
          <a:p>
            <a:pPr eaLnBrk="1" hangingPunct="1"/>
            <a:r>
              <a:rPr lang="zh-CN" altLang="en-GB" dirty="0">
                <a:solidFill>
                  <a:srgbClr val="003399"/>
                </a:solidFill>
              </a:rPr>
              <a:t>目的：</a:t>
            </a:r>
            <a:r>
              <a:rPr lang="zh-CN" altLang="en-US" dirty="0"/>
              <a:t>实现线性表抽象数据类型。</a:t>
            </a:r>
            <a:endParaRPr lang="en-GB" altLang="zh-CN" dirty="0"/>
          </a:p>
          <a:p>
            <a:pPr eaLnBrk="1" hangingPunct="1"/>
            <a:r>
              <a:rPr lang="zh-CN" altLang="en-GB" dirty="0">
                <a:solidFill>
                  <a:srgbClr val="003399"/>
                </a:solidFill>
              </a:rPr>
              <a:t>要求：</a:t>
            </a:r>
            <a:r>
              <a:rPr lang="zh-CN" altLang="en-GB" dirty="0"/>
              <a:t>掌握两种存储结构实现</a:t>
            </a:r>
            <a:r>
              <a:rPr lang="zh-CN" altLang="en-US" dirty="0"/>
              <a:t>线性表。</a:t>
            </a:r>
          </a:p>
          <a:p>
            <a:pPr eaLnBrk="1" hangingPunct="1"/>
            <a:r>
              <a:rPr lang="zh-CN" altLang="en-GB" dirty="0">
                <a:solidFill>
                  <a:srgbClr val="003399"/>
                </a:solidFill>
              </a:rPr>
              <a:t>重点：</a:t>
            </a:r>
            <a:r>
              <a:rPr lang="zh-CN" altLang="en-GB" dirty="0"/>
              <a:t>顺序表类，单链表类。</a:t>
            </a:r>
          </a:p>
          <a:p>
            <a:pPr eaLnBrk="1" hangingPunct="1"/>
            <a:r>
              <a:rPr lang="zh-CN" altLang="en-GB" dirty="0">
                <a:solidFill>
                  <a:srgbClr val="003399"/>
                </a:solidFill>
              </a:rPr>
              <a:t>难点：</a:t>
            </a:r>
            <a:r>
              <a:rPr lang="zh-CN" altLang="en-GB" dirty="0"/>
              <a:t>单链表，双链表</a:t>
            </a:r>
            <a:r>
              <a:rPr lang="zh-CN" altLang="en-US" dirty="0"/>
              <a:t>。</a:t>
            </a:r>
            <a:endParaRPr lang="en-US" altLang="zh-CN" dirty="0"/>
          </a:p>
          <a:p>
            <a:endParaRPr lang="zh-CN" altLang="en-US" dirty="0"/>
          </a:p>
        </p:txBody>
      </p:sp>
      <p:sp>
        <p:nvSpPr>
          <p:cNvPr id="81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2FC3CD8-913D-4C4B-B600-1466E6949C1D}" type="slidenum">
              <a:rPr lang="zh-CN" altLang="en-US"/>
              <a:pPr>
                <a:spcBef>
                  <a:spcPct val="0"/>
                </a:spcBef>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线性表的元素：</a:t>
            </a:r>
            <a:endParaRPr lang="en-US" altLang="zh-CN" dirty="0"/>
          </a:p>
          <a:p>
            <a:r>
              <a:rPr lang="en-US" altLang="zh-CN" dirty="0"/>
              <a:t>	</a:t>
            </a:r>
            <a:r>
              <a:rPr lang="zh-CN" altLang="en-US" dirty="0"/>
              <a:t>可以是整数、浮点数、字符，也可以是对象</a:t>
            </a:r>
            <a:endParaRPr lang="en-US" altLang="zh-CN" dirty="0"/>
          </a:p>
          <a:p>
            <a:pPr algn="just"/>
            <a:r>
              <a:rPr lang="zh-CN" altLang="en-US" sz="1400" dirty="0"/>
              <a:t> </a:t>
            </a:r>
            <a:r>
              <a:rPr lang="zh-CN" altLang="en-US" dirty="0"/>
              <a:t>例如，26个英文字母的字母表：</a:t>
            </a:r>
          </a:p>
          <a:p>
            <a:pPr algn="just"/>
            <a:r>
              <a:rPr lang="zh-CN" altLang="en-US" dirty="0"/>
              <a:t>                     (</a:t>
            </a:r>
            <a:r>
              <a:rPr lang="en-US" altLang="zh-CN" dirty="0"/>
              <a:t>A，B，C，</a:t>
            </a:r>
            <a:r>
              <a:rPr lang="en-US" altLang="zh-CN" dirty="0">
                <a:latin typeface="Courier New" panose="02070309020205020404" pitchFamily="49" charset="0"/>
              </a:rPr>
              <a:t>……</a:t>
            </a:r>
            <a:r>
              <a:rPr lang="en-US" altLang="zh-CN" dirty="0"/>
              <a:t>，Z)</a:t>
            </a:r>
          </a:p>
          <a:p>
            <a:pPr algn="just"/>
            <a:r>
              <a:rPr lang="zh-CN" altLang="en-US" dirty="0"/>
              <a:t>     是一个线性表，表中的数据元素是单个字母字符。</a:t>
            </a:r>
            <a:endParaRPr lang="en-US" altLang="zh-CN" dirty="0"/>
          </a:p>
          <a:p>
            <a:pPr algn="just"/>
            <a:r>
              <a:rPr lang="zh-CN" altLang="en-US" dirty="0"/>
              <a:t>例如，一个学校的学生健康情况登记表如图2．1所示，表中每个学生的情况为一个记录，它由姓名、学号、性别、年龄、班级和健康状况等六个数据项组成。</a:t>
            </a:r>
            <a:endParaRPr lang="en-US" altLang="zh-CN" dirty="0"/>
          </a:p>
          <a:p>
            <a:pPr algn="just"/>
            <a:endParaRPr lang="en-US" altLang="zh-CN" dirty="0"/>
          </a:p>
          <a:p>
            <a:r>
              <a:rPr lang="zh-CN" altLang="en-US" dirty="0"/>
              <a:t>线性表的操作</a:t>
            </a:r>
            <a:endParaRPr lang="en-US" altLang="zh-CN" dirty="0"/>
          </a:p>
          <a:p>
            <a:r>
              <a:rPr lang="en-US" altLang="zh-CN" dirty="0"/>
              <a:t>	</a:t>
            </a:r>
            <a:r>
              <a:rPr lang="zh-CN" altLang="en-US" dirty="0"/>
              <a:t>取值、置值：</a:t>
            </a:r>
            <a:r>
              <a:rPr lang="en-US" altLang="zh-CN" dirty="0"/>
              <a:t>get ,set</a:t>
            </a:r>
          </a:p>
          <a:p>
            <a:r>
              <a:rPr lang="en-US" altLang="zh-CN" dirty="0"/>
              <a:t>	</a:t>
            </a:r>
            <a:r>
              <a:rPr lang="zh-CN" altLang="en-US" dirty="0"/>
              <a:t>插入、删除：</a:t>
            </a:r>
            <a:r>
              <a:rPr lang="en-US" altLang="zh-CN" dirty="0" err="1"/>
              <a:t>insert,remove</a:t>
            </a:r>
            <a:endParaRPr lang="en-US" altLang="zh-CN" dirty="0"/>
          </a:p>
          <a:p>
            <a:r>
              <a:rPr lang="en-US" altLang="zh-CN" dirty="0"/>
              <a:t>	</a:t>
            </a:r>
            <a:r>
              <a:rPr lang="zh-CN" altLang="en-US" dirty="0"/>
              <a:t>判空、清空：</a:t>
            </a:r>
            <a:r>
              <a:rPr lang="en-US" altLang="zh-CN" dirty="0" err="1"/>
              <a:t>isEmpty,clear</a:t>
            </a:r>
            <a:endParaRPr lang="en-US" altLang="zh-CN" dirty="0"/>
          </a:p>
          <a:p>
            <a:r>
              <a:rPr lang="en-US" altLang="zh-CN" dirty="0"/>
              <a:t>	</a:t>
            </a:r>
            <a:r>
              <a:rPr lang="zh-CN" altLang="en-US" dirty="0"/>
              <a:t>获取表长度：</a:t>
            </a:r>
            <a:r>
              <a:rPr lang="en-US" altLang="zh-CN" dirty="0"/>
              <a:t>length</a:t>
            </a:r>
          </a:p>
          <a:p>
            <a:endParaRPr lang="zh-CN" altLang="en-US" dirty="0"/>
          </a:p>
          <a:p>
            <a:endParaRPr lang="zh-CN" altLang="en-US" dirty="0"/>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6809B95-F230-45DD-A531-D95EAD76F61A}" type="slidenum">
              <a:rPr lang="zh-CN" altLang="en-US"/>
              <a:pPr>
                <a:spcBef>
                  <a:spcPct val="0"/>
                </a:spcBef>
              </a:pPr>
              <a:t>9</a:t>
            </a:fld>
            <a:endParaRPr lang="en-US" altLang="zh-CN"/>
          </a:p>
        </p:txBody>
      </p:sp>
    </p:spTree>
    <p:extLst>
      <p:ext uri="{BB962C8B-B14F-4D97-AF65-F5344CB8AC3E}">
        <p14:creationId xmlns:p14="http://schemas.microsoft.com/office/powerpoint/2010/main" val="327573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a:ln/>
        </p:spPr>
        <p:txBody>
          <a:bodyPr/>
          <a:lstStyle>
            <a:lvl1pPr>
              <a:defRPr/>
            </a:lvl1pPr>
          </a:lstStyle>
          <a:p>
            <a:pPr>
              <a:defRPr/>
            </a:pPr>
            <a:fld id="{66631C0B-9866-4AE8-BE31-C37A6717B34E}" type="datetime1">
              <a:rPr lang="zh-CN" altLang="en-US" smtClean="0"/>
              <a:t>2020-10-6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p:cNvSpPr>
            <a:spLocks noGrp="1" noChangeArrowheads="1"/>
          </p:cNvSpPr>
          <p:nvPr>
            <p:ph type="sldNum" sz="quarter" idx="12"/>
          </p:nvPr>
        </p:nvSpPr>
        <p:spPr>
          <a:ln/>
        </p:spPr>
        <p:txBody>
          <a:bodyPr/>
          <a:lstStyle>
            <a:lvl1pPr>
              <a:defRPr/>
            </a:lvl1pPr>
          </a:lstStyle>
          <a:p>
            <a:pPr>
              <a:defRPr/>
            </a:pPr>
            <a:fld id="{BB4FE9EB-2A9D-4E63-ABA4-9686FBDE0013}" type="slidenum">
              <a:rPr lang="zh-CN" altLang="en-US"/>
              <a:pPr>
                <a:defRPr/>
              </a:pPr>
              <a:t>‹#›</a:t>
            </a:fld>
            <a:endParaRPr lang="en-US" altLang="zh-CN"/>
          </a:p>
        </p:txBody>
      </p:sp>
    </p:spTree>
    <p:extLst>
      <p:ext uri="{BB962C8B-B14F-4D97-AF65-F5344CB8AC3E}">
        <p14:creationId xmlns:p14="http://schemas.microsoft.com/office/powerpoint/2010/main" val="146940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2B618160-4EE7-492E-8F75-07CFEE34CE84}" type="datetime1">
              <a:rPr lang="zh-CN" altLang="en-US" smtClean="0"/>
              <a:t>2020-10-6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p:cNvSpPr>
            <a:spLocks noGrp="1" noChangeArrowheads="1"/>
          </p:cNvSpPr>
          <p:nvPr>
            <p:ph type="sldNum" sz="quarter" idx="12"/>
          </p:nvPr>
        </p:nvSpPr>
        <p:spPr>
          <a:ln/>
        </p:spPr>
        <p:txBody>
          <a:bodyPr/>
          <a:lstStyle>
            <a:lvl1pPr>
              <a:defRPr/>
            </a:lvl1pPr>
          </a:lstStyle>
          <a:p>
            <a:pPr>
              <a:defRPr/>
            </a:pPr>
            <a:fld id="{D831D548-227F-404B-BDD3-9A1A327BCB45}" type="slidenum">
              <a:rPr lang="zh-CN" altLang="en-US"/>
              <a:pPr>
                <a:defRPr/>
              </a:pPr>
              <a:t>‹#›</a:t>
            </a:fld>
            <a:endParaRPr lang="en-US" altLang="zh-CN"/>
          </a:p>
        </p:txBody>
      </p:sp>
    </p:spTree>
    <p:extLst>
      <p:ext uri="{BB962C8B-B14F-4D97-AF65-F5344CB8AC3E}">
        <p14:creationId xmlns:p14="http://schemas.microsoft.com/office/powerpoint/2010/main" val="174590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66FB1FF6-BDD7-4CBA-81C1-2EA5510FEF23}" type="datetime1">
              <a:rPr lang="zh-CN" altLang="en-US" smtClean="0"/>
              <a:t>2020-10-6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p:cNvSpPr>
            <a:spLocks noGrp="1" noChangeArrowheads="1"/>
          </p:cNvSpPr>
          <p:nvPr>
            <p:ph type="sldNum" sz="quarter" idx="12"/>
          </p:nvPr>
        </p:nvSpPr>
        <p:spPr>
          <a:ln/>
        </p:spPr>
        <p:txBody>
          <a:bodyPr/>
          <a:lstStyle>
            <a:lvl1pPr>
              <a:defRPr/>
            </a:lvl1pPr>
          </a:lstStyle>
          <a:p>
            <a:pPr>
              <a:defRPr/>
            </a:pPr>
            <a:fld id="{615C1131-B457-42D7-B98F-B060742E97FF}" type="slidenum">
              <a:rPr lang="zh-CN" altLang="en-US"/>
              <a:pPr>
                <a:defRPr/>
              </a:pPr>
              <a:t>‹#›</a:t>
            </a:fld>
            <a:endParaRPr lang="en-US" altLang="zh-CN"/>
          </a:p>
        </p:txBody>
      </p:sp>
    </p:spTree>
    <p:extLst>
      <p:ext uri="{BB962C8B-B14F-4D97-AF65-F5344CB8AC3E}">
        <p14:creationId xmlns:p14="http://schemas.microsoft.com/office/powerpoint/2010/main" val="3809901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836613"/>
            <a:ext cx="7793037" cy="8397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182688" y="41513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C875F909-E31F-4F68-9BDA-5630447BFBA0}" type="datetime1">
              <a:rPr lang="zh-CN" altLang="en-US" smtClean="0"/>
              <a:t>2020-10-6</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灯片编号占位符 5"/>
          <p:cNvSpPr>
            <a:spLocks noGrp="1"/>
          </p:cNvSpPr>
          <p:nvPr>
            <p:ph type="sldNum" sz="quarter" idx="12"/>
          </p:nvPr>
        </p:nvSpPr>
        <p:spPr/>
        <p:txBody>
          <a:bodyPr/>
          <a:lstStyle>
            <a:lvl1pPr>
              <a:defRPr/>
            </a:lvl1pPr>
          </a:lstStyle>
          <a:p>
            <a:pPr>
              <a:defRPr/>
            </a:pPr>
            <a:fld id="{40D59633-1E73-47B6-BCC3-DB67A9C0F8EC}" type="slidenum">
              <a:rPr lang="zh-CN" altLang="en-US"/>
              <a:pPr>
                <a:defRPr/>
              </a:pPr>
              <a:t>‹#›</a:t>
            </a:fld>
            <a:endParaRPr lang="en-US" altLang="zh-CN"/>
          </a:p>
        </p:txBody>
      </p:sp>
    </p:spTree>
    <p:extLst>
      <p:ext uri="{BB962C8B-B14F-4D97-AF65-F5344CB8AC3E}">
        <p14:creationId xmlns:p14="http://schemas.microsoft.com/office/powerpoint/2010/main" val="2940617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p:cNvSpPr>
            <a:spLocks noGrp="1" noChangeArrowheads="1"/>
          </p:cNvSpPr>
          <p:nvPr>
            <p:ph type="dt" sz="half" idx="10"/>
          </p:nvPr>
        </p:nvSpPr>
        <p:spPr>
          <a:ln/>
        </p:spPr>
        <p:txBody>
          <a:bodyPr/>
          <a:lstStyle>
            <a:lvl1pPr>
              <a:defRPr/>
            </a:lvl1pPr>
          </a:lstStyle>
          <a:p>
            <a:pPr>
              <a:defRPr/>
            </a:pPr>
            <a:fld id="{27932067-4CA1-462C-805F-8D3E8997911E}" type="datetime1">
              <a:rPr lang="zh-CN" altLang="en-US" smtClean="0"/>
              <a:t>2020-10-6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p:cNvSpPr>
            <a:spLocks noGrp="1" noChangeArrowheads="1"/>
          </p:cNvSpPr>
          <p:nvPr>
            <p:ph type="sldNum" sz="quarter" idx="12"/>
          </p:nvPr>
        </p:nvSpPr>
        <p:spPr>
          <a:ln/>
        </p:spPr>
        <p:txBody>
          <a:bodyPr/>
          <a:lstStyle>
            <a:lvl1pPr>
              <a:defRPr/>
            </a:lvl1pPr>
          </a:lstStyle>
          <a:p>
            <a:pPr>
              <a:defRPr/>
            </a:pPr>
            <a:fld id="{3BB7CE7A-05BA-43B2-945B-D96B59036C80}" type="slidenum">
              <a:rPr lang="zh-CN" altLang="en-US"/>
              <a:pPr>
                <a:defRPr/>
              </a:pPr>
              <a:t>‹#›</a:t>
            </a:fld>
            <a:endParaRPr lang="en-US" altLang="zh-CN"/>
          </a:p>
        </p:txBody>
      </p:sp>
    </p:spTree>
    <p:extLst>
      <p:ext uri="{BB962C8B-B14F-4D97-AF65-F5344CB8AC3E}">
        <p14:creationId xmlns:p14="http://schemas.microsoft.com/office/powerpoint/2010/main" val="3804143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A95E085-15C9-4C64-B4A7-4E05B180A2BA}" type="datetime1">
              <a:rPr lang="zh-CN" altLang="en-US" smtClean="0"/>
              <a:t>2020-10-6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p:cNvSpPr>
            <a:spLocks noGrp="1" noChangeArrowheads="1"/>
          </p:cNvSpPr>
          <p:nvPr>
            <p:ph type="sldNum" sz="quarter" idx="12"/>
          </p:nvPr>
        </p:nvSpPr>
        <p:spPr>
          <a:ln/>
        </p:spPr>
        <p:txBody>
          <a:bodyPr/>
          <a:lstStyle>
            <a:lvl1pPr>
              <a:defRPr/>
            </a:lvl1pPr>
          </a:lstStyle>
          <a:p>
            <a:pPr>
              <a:defRPr/>
            </a:pPr>
            <a:fld id="{7429A273-EDE1-460D-8E73-F28EFA7F18F5}" type="slidenum">
              <a:rPr lang="zh-CN" altLang="en-US"/>
              <a:pPr>
                <a:defRPr/>
              </a:pPr>
              <a:t>‹#›</a:t>
            </a:fld>
            <a:endParaRPr lang="en-US" altLang="zh-CN"/>
          </a:p>
        </p:txBody>
      </p:sp>
    </p:spTree>
    <p:extLst>
      <p:ext uri="{BB962C8B-B14F-4D97-AF65-F5344CB8AC3E}">
        <p14:creationId xmlns:p14="http://schemas.microsoft.com/office/powerpoint/2010/main" val="238676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C70F3A53-D946-42FB-9E07-A344912C122F}" type="datetime1">
              <a:rPr lang="zh-CN" altLang="en-US" smtClean="0"/>
              <a:t>2020-10-6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p:cNvSpPr>
            <a:spLocks noGrp="1" noChangeArrowheads="1"/>
          </p:cNvSpPr>
          <p:nvPr>
            <p:ph type="sldNum" sz="quarter" idx="12"/>
          </p:nvPr>
        </p:nvSpPr>
        <p:spPr>
          <a:ln/>
        </p:spPr>
        <p:txBody>
          <a:bodyPr/>
          <a:lstStyle>
            <a:lvl1pPr>
              <a:defRPr/>
            </a:lvl1pPr>
          </a:lstStyle>
          <a:p>
            <a:pPr>
              <a:defRPr/>
            </a:pPr>
            <a:fld id="{DEA3F4C8-D022-4870-9F33-AEB23DA93BBE}" type="slidenum">
              <a:rPr lang="zh-CN" altLang="en-US"/>
              <a:pPr>
                <a:defRPr/>
              </a:pPr>
              <a:t>‹#›</a:t>
            </a:fld>
            <a:endParaRPr lang="en-US" altLang="zh-CN"/>
          </a:p>
        </p:txBody>
      </p:sp>
    </p:spTree>
    <p:extLst>
      <p:ext uri="{BB962C8B-B14F-4D97-AF65-F5344CB8AC3E}">
        <p14:creationId xmlns:p14="http://schemas.microsoft.com/office/powerpoint/2010/main" val="117328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CB8D0C3D-B67E-41EB-9D57-A6F146933560}" type="datetime1">
              <a:rPr lang="zh-CN" altLang="en-US" smtClean="0"/>
              <a:t>2020-10-6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p:cNvSpPr>
            <a:spLocks noGrp="1" noChangeArrowheads="1"/>
          </p:cNvSpPr>
          <p:nvPr>
            <p:ph type="sldNum" sz="quarter" idx="12"/>
          </p:nvPr>
        </p:nvSpPr>
        <p:spPr>
          <a:ln/>
        </p:spPr>
        <p:txBody>
          <a:bodyPr/>
          <a:lstStyle>
            <a:lvl1pPr>
              <a:defRPr/>
            </a:lvl1pPr>
          </a:lstStyle>
          <a:p>
            <a:pPr>
              <a:defRPr/>
            </a:pPr>
            <a:fld id="{C904CA96-D287-4E9B-B758-9F071127234A}" type="slidenum">
              <a:rPr lang="zh-CN" altLang="en-US"/>
              <a:pPr>
                <a:defRPr/>
              </a:pPr>
              <a:t>‹#›</a:t>
            </a:fld>
            <a:endParaRPr lang="en-US" altLang="zh-CN"/>
          </a:p>
        </p:txBody>
      </p:sp>
    </p:spTree>
    <p:extLst>
      <p:ext uri="{BB962C8B-B14F-4D97-AF65-F5344CB8AC3E}">
        <p14:creationId xmlns:p14="http://schemas.microsoft.com/office/powerpoint/2010/main" val="1118007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90BA491C-2367-41D6-AC25-E89AF36771A5}" type="datetime1">
              <a:rPr lang="zh-CN" altLang="en-US" smtClean="0"/>
              <a:t>2020-10-6</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9" name="Rectangle 13"/>
          <p:cNvSpPr>
            <a:spLocks noGrp="1" noChangeArrowheads="1"/>
          </p:cNvSpPr>
          <p:nvPr>
            <p:ph type="sldNum" sz="quarter" idx="12"/>
          </p:nvPr>
        </p:nvSpPr>
        <p:spPr>
          <a:ln/>
        </p:spPr>
        <p:txBody>
          <a:bodyPr/>
          <a:lstStyle>
            <a:lvl1pPr>
              <a:defRPr/>
            </a:lvl1pPr>
          </a:lstStyle>
          <a:p>
            <a:pPr>
              <a:defRPr/>
            </a:pPr>
            <a:fld id="{2947052F-4DF3-4F09-8CC5-10F66AF2F94D}" type="slidenum">
              <a:rPr lang="zh-CN" altLang="en-US"/>
              <a:pPr>
                <a:defRPr/>
              </a:pPr>
              <a:t>‹#›</a:t>
            </a:fld>
            <a:endParaRPr lang="en-US" altLang="zh-CN"/>
          </a:p>
        </p:txBody>
      </p:sp>
    </p:spTree>
    <p:extLst>
      <p:ext uri="{BB962C8B-B14F-4D97-AF65-F5344CB8AC3E}">
        <p14:creationId xmlns:p14="http://schemas.microsoft.com/office/powerpoint/2010/main" val="794523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6AE7133A-33B7-40CE-85C4-2BF943884BDA}" type="datetime1">
              <a:rPr lang="zh-CN" altLang="en-US" smtClean="0"/>
              <a:t>2020-10-6</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5" name="Rectangle 13"/>
          <p:cNvSpPr>
            <a:spLocks noGrp="1" noChangeArrowheads="1"/>
          </p:cNvSpPr>
          <p:nvPr>
            <p:ph type="sldNum" sz="quarter" idx="12"/>
          </p:nvPr>
        </p:nvSpPr>
        <p:spPr>
          <a:ln/>
        </p:spPr>
        <p:txBody>
          <a:bodyPr/>
          <a:lstStyle>
            <a:lvl1pPr>
              <a:defRPr/>
            </a:lvl1pPr>
          </a:lstStyle>
          <a:p>
            <a:pPr>
              <a:defRPr/>
            </a:pPr>
            <a:fld id="{2DE5B6E2-2775-437E-A00B-5A415210822A}" type="slidenum">
              <a:rPr lang="zh-CN" altLang="en-US"/>
              <a:pPr>
                <a:defRPr/>
              </a:pPr>
              <a:t>‹#›</a:t>
            </a:fld>
            <a:endParaRPr lang="en-US" altLang="zh-CN"/>
          </a:p>
        </p:txBody>
      </p:sp>
    </p:spTree>
    <p:extLst>
      <p:ext uri="{BB962C8B-B14F-4D97-AF65-F5344CB8AC3E}">
        <p14:creationId xmlns:p14="http://schemas.microsoft.com/office/powerpoint/2010/main" val="1079685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6D9B78CB-81C8-4649-81FC-1229BA4305E0}" type="datetime1">
              <a:rPr lang="zh-CN" altLang="en-US" smtClean="0"/>
              <a:t>2020-10-6</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4" name="Rectangle 13"/>
          <p:cNvSpPr>
            <a:spLocks noGrp="1" noChangeArrowheads="1"/>
          </p:cNvSpPr>
          <p:nvPr>
            <p:ph type="sldNum" sz="quarter" idx="12"/>
          </p:nvPr>
        </p:nvSpPr>
        <p:spPr>
          <a:ln/>
        </p:spPr>
        <p:txBody>
          <a:bodyPr/>
          <a:lstStyle>
            <a:lvl1pPr>
              <a:defRPr/>
            </a:lvl1pPr>
          </a:lstStyle>
          <a:p>
            <a:pPr>
              <a:defRPr/>
            </a:pPr>
            <a:fld id="{413C3BF5-AB92-4384-8B1F-DF406D525B7F}" type="slidenum">
              <a:rPr lang="zh-CN" altLang="en-US"/>
              <a:pPr>
                <a:defRPr/>
              </a:pPr>
              <a:t>‹#›</a:t>
            </a:fld>
            <a:endParaRPr lang="en-US" altLang="zh-CN"/>
          </a:p>
        </p:txBody>
      </p:sp>
    </p:spTree>
    <p:extLst>
      <p:ext uri="{BB962C8B-B14F-4D97-AF65-F5344CB8AC3E}">
        <p14:creationId xmlns:p14="http://schemas.microsoft.com/office/powerpoint/2010/main" val="190484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5B033840-9E1C-433C-9C96-E71A6DC63ADA}" type="datetime1">
              <a:rPr lang="zh-CN" altLang="en-US" smtClean="0"/>
              <a:t>2020-10-6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p:cNvSpPr>
            <a:spLocks noGrp="1" noChangeArrowheads="1"/>
          </p:cNvSpPr>
          <p:nvPr>
            <p:ph type="sldNum" sz="quarter" idx="12"/>
          </p:nvPr>
        </p:nvSpPr>
        <p:spPr>
          <a:ln/>
        </p:spPr>
        <p:txBody>
          <a:bodyPr/>
          <a:lstStyle>
            <a:lvl1pPr>
              <a:defRPr/>
            </a:lvl1pPr>
          </a:lstStyle>
          <a:p>
            <a:pPr>
              <a:defRPr/>
            </a:pPr>
            <a:fld id="{AC320AF0-C001-45AA-911F-073AE3722927}" type="slidenum">
              <a:rPr lang="zh-CN" altLang="en-US"/>
              <a:pPr>
                <a:defRPr/>
              </a:pPr>
              <a:t>‹#›</a:t>
            </a:fld>
            <a:endParaRPr lang="en-US" altLang="zh-CN"/>
          </a:p>
        </p:txBody>
      </p:sp>
    </p:spTree>
    <p:extLst>
      <p:ext uri="{BB962C8B-B14F-4D97-AF65-F5344CB8AC3E}">
        <p14:creationId xmlns:p14="http://schemas.microsoft.com/office/powerpoint/2010/main" val="783732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1308B487-6C67-4577-B3E8-4FA5BFE8101D}" type="datetime1">
              <a:rPr lang="zh-CN" altLang="en-US" smtClean="0"/>
              <a:t>2020-10-6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p:cNvSpPr>
            <a:spLocks noGrp="1" noChangeArrowheads="1"/>
          </p:cNvSpPr>
          <p:nvPr>
            <p:ph type="sldNum" sz="quarter" idx="12"/>
          </p:nvPr>
        </p:nvSpPr>
        <p:spPr>
          <a:ln/>
        </p:spPr>
        <p:txBody>
          <a:bodyPr/>
          <a:lstStyle>
            <a:lvl1pPr>
              <a:defRPr/>
            </a:lvl1pPr>
          </a:lstStyle>
          <a:p>
            <a:pPr>
              <a:defRPr/>
            </a:pPr>
            <a:fld id="{31BDD1AB-9B3E-465F-A5AD-32B3E82BC898}" type="slidenum">
              <a:rPr lang="zh-CN" altLang="en-US"/>
              <a:pPr>
                <a:defRPr/>
              </a:pPr>
              <a:t>‹#›</a:t>
            </a:fld>
            <a:endParaRPr lang="en-US" altLang="zh-CN"/>
          </a:p>
        </p:txBody>
      </p:sp>
    </p:spTree>
    <p:extLst>
      <p:ext uri="{BB962C8B-B14F-4D97-AF65-F5344CB8AC3E}">
        <p14:creationId xmlns:p14="http://schemas.microsoft.com/office/powerpoint/2010/main" val="23848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B9B0FB6D-65BB-44BD-9979-21DBA80255F7}" type="datetime1">
              <a:rPr lang="zh-CN" altLang="en-US" smtClean="0"/>
              <a:t>2020-10-6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p:cNvSpPr>
            <a:spLocks noGrp="1" noChangeArrowheads="1"/>
          </p:cNvSpPr>
          <p:nvPr>
            <p:ph type="sldNum" sz="quarter" idx="12"/>
          </p:nvPr>
        </p:nvSpPr>
        <p:spPr>
          <a:ln/>
        </p:spPr>
        <p:txBody>
          <a:bodyPr/>
          <a:lstStyle>
            <a:lvl1pPr>
              <a:defRPr/>
            </a:lvl1pPr>
          </a:lstStyle>
          <a:p>
            <a:pPr>
              <a:defRPr/>
            </a:pPr>
            <a:fld id="{E2D54A0F-7858-4E3B-AE46-726A94BFAFA6}" type="slidenum">
              <a:rPr lang="zh-CN" altLang="en-US"/>
              <a:pPr>
                <a:defRPr/>
              </a:pPr>
              <a:t>‹#›</a:t>
            </a:fld>
            <a:endParaRPr lang="en-US" altLang="zh-CN"/>
          </a:p>
        </p:txBody>
      </p:sp>
    </p:spTree>
    <p:extLst>
      <p:ext uri="{BB962C8B-B14F-4D97-AF65-F5344CB8AC3E}">
        <p14:creationId xmlns:p14="http://schemas.microsoft.com/office/powerpoint/2010/main" val="1734137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C38C060-74E5-4F1D-AE19-35A540E09C21}" type="datetime1">
              <a:rPr lang="zh-CN" altLang="en-US" smtClean="0"/>
              <a:t>2020-10-6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p:cNvSpPr>
            <a:spLocks noGrp="1" noChangeArrowheads="1"/>
          </p:cNvSpPr>
          <p:nvPr>
            <p:ph type="sldNum" sz="quarter" idx="12"/>
          </p:nvPr>
        </p:nvSpPr>
        <p:spPr>
          <a:ln/>
        </p:spPr>
        <p:txBody>
          <a:bodyPr/>
          <a:lstStyle>
            <a:lvl1pPr>
              <a:defRPr/>
            </a:lvl1pPr>
          </a:lstStyle>
          <a:p>
            <a:pPr>
              <a:defRPr/>
            </a:pPr>
            <a:fld id="{79716FA7-7FEC-44EE-9CB0-2EF138C64B2C}" type="slidenum">
              <a:rPr lang="zh-CN" altLang="en-US"/>
              <a:pPr>
                <a:defRPr/>
              </a:pPr>
              <a:t>‹#›</a:t>
            </a:fld>
            <a:endParaRPr lang="en-US" altLang="zh-CN"/>
          </a:p>
        </p:txBody>
      </p:sp>
    </p:spTree>
    <p:extLst>
      <p:ext uri="{BB962C8B-B14F-4D97-AF65-F5344CB8AC3E}">
        <p14:creationId xmlns:p14="http://schemas.microsoft.com/office/powerpoint/2010/main" val="2592592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836613"/>
            <a:ext cx="1951038" cy="5295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836613"/>
            <a:ext cx="5700712" cy="5295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68EF6381-40FD-4E66-B087-2DB2948168B4}" type="datetime1">
              <a:rPr lang="zh-CN" altLang="en-US" smtClean="0"/>
              <a:t>2020-10-6</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p:cNvSpPr>
            <a:spLocks noGrp="1" noChangeArrowheads="1"/>
          </p:cNvSpPr>
          <p:nvPr>
            <p:ph type="sldNum" sz="quarter" idx="12"/>
          </p:nvPr>
        </p:nvSpPr>
        <p:spPr>
          <a:ln/>
        </p:spPr>
        <p:txBody>
          <a:bodyPr/>
          <a:lstStyle>
            <a:lvl1pPr>
              <a:defRPr/>
            </a:lvl1pPr>
          </a:lstStyle>
          <a:p>
            <a:pPr>
              <a:defRPr/>
            </a:pPr>
            <a:fld id="{871123AD-6623-47AD-B4C7-48EC837961E8}" type="slidenum">
              <a:rPr lang="zh-CN" altLang="en-US"/>
              <a:pPr>
                <a:defRPr/>
              </a:pPr>
              <a:t>‹#›</a:t>
            </a:fld>
            <a:endParaRPr lang="en-US" altLang="zh-CN"/>
          </a:p>
        </p:txBody>
      </p:sp>
    </p:spTree>
    <p:extLst>
      <p:ext uri="{BB962C8B-B14F-4D97-AF65-F5344CB8AC3E}">
        <p14:creationId xmlns:p14="http://schemas.microsoft.com/office/powerpoint/2010/main" val="1852094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836613"/>
            <a:ext cx="7793037" cy="839787"/>
          </a:xfrm>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182688" y="41513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B7B5C34B-603B-476E-BD23-0FC70CD26451}" type="datetime1">
              <a:rPr lang="zh-CN" altLang="en-US" smtClean="0"/>
              <a:t>2020-10-6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p:cNvSpPr>
            <a:spLocks noGrp="1" noChangeArrowheads="1"/>
          </p:cNvSpPr>
          <p:nvPr>
            <p:ph type="sldNum" sz="quarter" idx="12"/>
          </p:nvPr>
        </p:nvSpPr>
        <p:spPr>
          <a:ln/>
        </p:spPr>
        <p:txBody>
          <a:bodyPr/>
          <a:lstStyle>
            <a:lvl1pPr>
              <a:defRPr/>
            </a:lvl1pPr>
          </a:lstStyle>
          <a:p>
            <a:pPr>
              <a:defRPr/>
            </a:pPr>
            <a:fld id="{FCC078FE-D6CA-4B4B-8889-500428738367}" type="slidenum">
              <a:rPr lang="zh-CN" altLang="en-US"/>
              <a:pPr>
                <a:defRPr/>
              </a:pPr>
              <a:t>‹#›</a:t>
            </a:fld>
            <a:endParaRPr lang="en-US" altLang="zh-CN"/>
          </a:p>
        </p:txBody>
      </p:sp>
    </p:spTree>
    <p:extLst>
      <p:ext uri="{BB962C8B-B14F-4D97-AF65-F5344CB8AC3E}">
        <p14:creationId xmlns:p14="http://schemas.microsoft.com/office/powerpoint/2010/main" val="23989512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836613"/>
            <a:ext cx="7793037" cy="8397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182688" y="41513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93036750-5920-4813-832F-6AA22A1F402E}" type="datetime1">
              <a:rPr lang="zh-CN" altLang="en-US" smtClean="0"/>
              <a:t>2020-10-6</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p:cNvSpPr>
            <a:spLocks noGrp="1" noChangeArrowheads="1"/>
          </p:cNvSpPr>
          <p:nvPr>
            <p:ph type="sldNum" sz="quarter" idx="12"/>
          </p:nvPr>
        </p:nvSpPr>
        <p:spPr>
          <a:ln/>
        </p:spPr>
        <p:txBody>
          <a:bodyPr/>
          <a:lstStyle>
            <a:lvl1pPr>
              <a:defRPr/>
            </a:lvl1pPr>
          </a:lstStyle>
          <a:p>
            <a:pPr>
              <a:defRPr/>
            </a:pPr>
            <a:fld id="{13791C7F-5867-4B75-9067-4431112FF17D}" type="slidenum">
              <a:rPr lang="zh-CN" altLang="en-US"/>
              <a:pPr>
                <a:defRPr/>
              </a:pPr>
              <a:t>‹#›</a:t>
            </a:fld>
            <a:endParaRPr lang="en-US" altLang="zh-CN"/>
          </a:p>
        </p:txBody>
      </p:sp>
    </p:spTree>
    <p:extLst>
      <p:ext uri="{BB962C8B-B14F-4D97-AF65-F5344CB8AC3E}">
        <p14:creationId xmlns:p14="http://schemas.microsoft.com/office/powerpoint/2010/main" val="355012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F19FC062-0BE4-4D6E-B538-94874D90C97A}" type="datetime1">
              <a:rPr lang="zh-CN" altLang="en-US" smtClean="0"/>
              <a:t>2020-10-6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p:cNvSpPr>
            <a:spLocks noGrp="1" noChangeArrowheads="1"/>
          </p:cNvSpPr>
          <p:nvPr>
            <p:ph type="sldNum" sz="quarter" idx="12"/>
          </p:nvPr>
        </p:nvSpPr>
        <p:spPr>
          <a:ln/>
        </p:spPr>
        <p:txBody>
          <a:bodyPr/>
          <a:lstStyle>
            <a:lvl1pPr>
              <a:defRPr/>
            </a:lvl1pPr>
          </a:lstStyle>
          <a:p>
            <a:pPr>
              <a:defRPr/>
            </a:pPr>
            <a:fld id="{073ECE42-9EEB-4833-88D8-43DFF6D1AEE0}" type="slidenum">
              <a:rPr lang="zh-CN" altLang="en-US"/>
              <a:pPr>
                <a:defRPr/>
              </a:pPr>
              <a:t>‹#›</a:t>
            </a:fld>
            <a:endParaRPr lang="en-US" altLang="zh-CN"/>
          </a:p>
        </p:txBody>
      </p:sp>
    </p:spTree>
    <p:extLst>
      <p:ext uri="{BB962C8B-B14F-4D97-AF65-F5344CB8AC3E}">
        <p14:creationId xmlns:p14="http://schemas.microsoft.com/office/powerpoint/2010/main" val="382619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2B2C291B-0098-40C1-BC1A-884593438A7A}" type="datetime1">
              <a:rPr lang="zh-CN" altLang="en-US" smtClean="0"/>
              <a:t>2020-10-6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p:cNvSpPr>
            <a:spLocks noGrp="1" noChangeArrowheads="1"/>
          </p:cNvSpPr>
          <p:nvPr>
            <p:ph type="sldNum" sz="quarter" idx="12"/>
          </p:nvPr>
        </p:nvSpPr>
        <p:spPr>
          <a:ln/>
        </p:spPr>
        <p:txBody>
          <a:bodyPr/>
          <a:lstStyle>
            <a:lvl1pPr>
              <a:defRPr/>
            </a:lvl1pPr>
          </a:lstStyle>
          <a:p>
            <a:pPr>
              <a:defRPr/>
            </a:pPr>
            <a:fld id="{C66A62DC-1577-4350-929F-24D76DC98E9E}" type="slidenum">
              <a:rPr lang="zh-CN" altLang="en-US"/>
              <a:pPr>
                <a:defRPr/>
              </a:pPr>
              <a:t>‹#›</a:t>
            </a:fld>
            <a:endParaRPr lang="en-US" altLang="zh-CN"/>
          </a:p>
        </p:txBody>
      </p:sp>
    </p:spTree>
    <p:extLst>
      <p:ext uri="{BB962C8B-B14F-4D97-AF65-F5344CB8AC3E}">
        <p14:creationId xmlns:p14="http://schemas.microsoft.com/office/powerpoint/2010/main" val="91923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F4D4B13A-3B43-44E3-914C-9990D2AE1C9D}" type="datetime1">
              <a:rPr lang="zh-CN" altLang="en-US" smtClean="0"/>
              <a:t>2020-10-6</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9" name="Rectangle 7"/>
          <p:cNvSpPr>
            <a:spLocks noGrp="1" noChangeArrowheads="1"/>
          </p:cNvSpPr>
          <p:nvPr>
            <p:ph type="sldNum" sz="quarter" idx="12"/>
          </p:nvPr>
        </p:nvSpPr>
        <p:spPr>
          <a:ln/>
        </p:spPr>
        <p:txBody>
          <a:bodyPr/>
          <a:lstStyle>
            <a:lvl1pPr>
              <a:defRPr/>
            </a:lvl1pPr>
          </a:lstStyle>
          <a:p>
            <a:pPr>
              <a:defRPr/>
            </a:pPr>
            <a:fld id="{66F134D9-6EBA-497B-89ED-621512EB06D9}" type="slidenum">
              <a:rPr lang="zh-CN" altLang="en-US"/>
              <a:pPr>
                <a:defRPr/>
              </a:pPr>
              <a:t>‹#›</a:t>
            </a:fld>
            <a:endParaRPr lang="en-US" altLang="zh-CN"/>
          </a:p>
        </p:txBody>
      </p:sp>
    </p:spTree>
    <p:extLst>
      <p:ext uri="{BB962C8B-B14F-4D97-AF65-F5344CB8AC3E}">
        <p14:creationId xmlns:p14="http://schemas.microsoft.com/office/powerpoint/2010/main" val="3334321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46F38148-4EC1-4B7A-ACD8-B7284CDA8ED2}" type="datetime1">
              <a:rPr lang="zh-CN" altLang="en-US" smtClean="0"/>
              <a:t>2020-10-6</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5" name="Rectangle 7"/>
          <p:cNvSpPr>
            <a:spLocks noGrp="1" noChangeArrowheads="1"/>
          </p:cNvSpPr>
          <p:nvPr>
            <p:ph type="sldNum" sz="quarter" idx="12"/>
          </p:nvPr>
        </p:nvSpPr>
        <p:spPr>
          <a:ln/>
        </p:spPr>
        <p:txBody>
          <a:bodyPr/>
          <a:lstStyle>
            <a:lvl1pPr>
              <a:defRPr/>
            </a:lvl1pPr>
          </a:lstStyle>
          <a:p>
            <a:pPr>
              <a:defRPr/>
            </a:pPr>
            <a:fld id="{600BF832-BA4F-46C9-869E-F266FFBC46E7}" type="slidenum">
              <a:rPr lang="zh-CN" altLang="en-US"/>
              <a:pPr>
                <a:defRPr/>
              </a:pPr>
              <a:t>‹#›</a:t>
            </a:fld>
            <a:endParaRPr lang="en-US" altLang="zh-CN"/>
          </a:p>
        </p:txBody>
      </p:sp>
    </p:spTree>
    <p:extLst>
      <p:ext uri="{BB962C8B-B14F-4D97-AF65-F5344CB8AC3E}">
        <p14:creationId xmlns:p14="http://schemas.microsoft.com/office/powerpoint/2010/main" val="35076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F28A8BD-7D0D-4748-A773-229C00E5F261}" type="datetime1">
              <a:rPr lang="zh-CN" altLang="en-US" smtClean="0"/>
              <a:t>2020-10-6</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4" name="Rectangle 7"/>
          <p:cNvSpPr>
            <a:spLocks noGrp="1" noChangeArrowheads="1"/>
          </p:cNvSpPr>
          <p:nvPr>
            <p:ph type="sldNum" sz="quarter" idx="12"/>
          </p:nvPr>
        </p:nvSpPr>
        <p:spPr>
          <a:ln/>
        </p:spPr>
        <p:txBody>
          <a:bodyPr/>
          <a:lstStyle>
            <a:lvl1pPr>
              <a:defRPr/>
            </a:lvl1pPr>
          </a:lstStyle>
          <a:p>
            <a:pPr>
              <a:defRPr/>
            </a:pPr>
            <a:fld id="{04715D22-09C7-4D02-BAAA-1AD098A2AA58}" type="slidenum">
              <a:rPr lang="zh-CN" altLang="en-US"/>
              <a:pPr>
                <a:defRPr/>
              </a:pPr>
              <a:t>‹#›</a:t>
            </a:fld>
            <a:endParaRPr lang="en-US" altLang="zh-CN"/>
          </a:p>
        </p:txBody>
      </p:sp>
    </p:spTree>
    <p:extLst>
      <p:ext uri="{BB962C8B-B14F-4D97-AF65-F5344CB8AC3E}">
        <p14:creationId xmlns:p14="http://schemas.microsoft.com/office/powerpoint/2010/main" val="267514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82614652-1D98-47B4-8253-1EFD0BBFEAE1}" type="datetime1">
              <a:rPr lang="zh-CN" altLang="en-US" smtClean="0"/>
              <a:t>2020-10-6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p:cNvSpPr>
            <a:spLocks noGrp="1" noChangeArrowheads="1"/>
          </p:cNvSpPr>
          <p:nvPr>
            <p:ph type="sldNum" sz="quarter" idx="12"/>
          </p:nvPr>
        </p:nvSpPr>
        <p:spPr>
          <a:ln/>
        </p:spPr>
        <p:txBody>
          <a:bodyPr/>
          <a:lstStyle>
            <a:lvl1pPr>
              <a:defRPr/>
            </a:lvl1pPr>
          </a:lstStyle>
          <a:p>
            <a:pPr>
              <a:defRPr/>
            </a:pPr>
            <a:fld id="{288B34AD-E292-4238-806A-4D0A596FF223}" type="slidenum">
              <a:rPr lang="zh-CN" altLang="en-US"/>
              <a:pPr>
                <a:defRPr/>
              </a:pPr>
              <a:t>‹#›</a:t>
            </a:fld>
            <a:endParaRPr lang="en-US" altLang="zh-CN"/>
          </a:p>
        </p:txBody>
      </p:sp>
    </p:spTree>
    <p:extLst>
      <p:ext uri="{BB962C8B-B14F-4D97-AF65-F5344CB8AC3E}">
        <p14:creationId xmlns:p14="http://schemas.microsoft.com/office/powerpoint/2010/main" val="426417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00114B5B-EE94-4AF0-B05F-59C819E4EAA6}" type="datetime1">
              <a:rPr lang="zh-CN" altLang="en-US" smtClean="0"/>
              <a:t>2020-10-6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p:cNvSpPr>
            <a:spLocks noGrp="1" noChangeArrowheads="1"/>
          </p:cNvSpPr>
          <p:nvPr>
            <p:ph type="sldNum" sz="quarter" idx="12"/>
          </p:nvPr>
        </p:nvSpPr>
        <p:spPr>
          <a:ln/>
        </p:spPr>
        <p:txBody>
          <a:bodyPr/>
          <a:lstStyle>
            <a:lvl1pPr>
              <a:defRPr/>
            </a:lvl1pPr>
          </a:lstStyle>
          <a:p>
            <a:pPr>
              <a:defRPr/>
            </a:pPr>
            <a:fld id="{0EB03078-DFB5-49AD-BC60-74510889EC9C}" type="slidenum">
              <a:rPr lang="zh-CN" altLang="en-US"/>
              <a:pPr>
                <a:defRPr/>
              </a:pPr>
              <a:t>‹#›</a:t>
            </a:fld>
            <a:endParaRPr lang="en-US" altLang="zh-CN"/>
          </a:p>
        </p:txBody>
      </p:sp>
    </p:spTree>
    <p:extLst>
      <p:ext uri="{BB962C8B-B14F-4D97-AF65-F5344CB8AC3E}">
        <p14:creationId xmlns:p14="http://schemas.microsoft.com/office/powerpoint/2010/main" val="164217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auto">
          <a:xfrm rot="-3172564">
            <a:off x="7777957" y="-15081"/>
            <a:ext cx="1162050" cy="2084387"/>
          </a:xfrm>
          <a:custGeom>
            <a:avLst/>
            <a:gdLst>
              <a:gd name="T0" fmla="*/ 2147483646 w 2903"/>
              <a:gd name="T1" fmla="*/ 2147483646 h 3686"/>
              <a:gd name="T2" fmla="*/ 2147483646 w 2903"/>
              <a:gd name="T3" fmla="*/ 2147483646 h 3686"/>
              <a:gd name="T4" fmla="*/ 2147483646 w 2903"/>
              <a:gd name="T5" fmla="*/ 0 h 3686"/>
              <a:gd name="T6" fmla="*/ 2147483646 w 2903"/>
              <a:gd name="T7" fmla="*/ 2147483646 h 3686"/>
              <a:gd name="T8" fmla="*/ 2147483646 w 2903"/>
              <a:gd name="T9" fmla="*/ 2147483646 h 3686"/>
              <a:gd name="T10" fmla="*/ 0 w 2903"/>
              <a:gd name="T11" fmla="*/ 2147483646 h 3686"/>
              <a:gd name="T12" fmla="*/ 2147483646 w 2903"/>
              <a:gd name="T13" fmla="*/ 2147483646 h 3686"/>
              <a:gd name="T14" fmla="*/ 2147483646 w 2903"/>
              <a:gd name="T15" fmla="*/ 2147483646 h 3686"/>
              <a:gd name="T16" fmla="*/ 2147483646 w 2903"/>
              <a:gd name="T17" fmla="*/ 2147483646 h 3686"/>
              <a:gd name="T18" fmla="*/ 2147483646 w 2903"/>
              <a:gd name="T19" fmla="*/ 2147483646 h 3686"/>
              <a:gd name="T20" fmla="*/ 2147483646 w 2903"/>
              <a:gd name="T21" fmla="*/ 2147483646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9989"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mn-lt"/>
                <a:ea typeface="宋体" pitchFamily="2" charset="-122"/>
              </a:defRPr>
            </a:lvl1pPr>
          </a:lstStyle>
          <a:p>
            <a:pPr>
              <a:defRPr/>
            </a:pPr>
            <a:fld id="{D935B73D-0B7F-4121-824A-CAB901CDC822}" type="datetime1">
              <a:rPr lang="zh-CN" altLang="en-US" smtClean="0"/>
              <a:t>2020-10-6</a:t>
            </a:fld>
            <a:endParaRPr lang="en-US" altLang="zh-CN"/>
          </a:p>
        </p:txBody>
      </p:sp>
      <p:sp>
        <p:nvSpPr>
          <p:cNvPr id="169990" name="Rectangle 6"/>
          <p:cNvSpPr>
            <a:spLocks noGrp="1" noChangeArrowheads="1"/>
          </p:cNvSpPr>
          <p:nvPr>
            <p:ph type="ftr" sz="quarter" idx="3"/>
          </p:nvPr>
        </p:nvSpPr>
        <p:spPr bwMode="auto">
          <a:xfrm>
            <a:off x="5724525" y="6524625"/>
            <a:ext cx="3384550" cy="323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Times New Roman" pitchFamily="18" charset="0"/>
                <a:ea typeface="宋体" pitchFamily="2" charset="-122"/>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169991" name="Rectangle 7"/>
          <p:cNvSpPr>
            <a:spLocks noGrp="1" noChangeArrowheads="1"/>
          </p:cNvSpPr>
          <p:nvPr>
            <p:ph type="sldNum" sz="quarter" idx="4"/>
          </p:nvPr>
        </p:nvSpPr>
        <p:spPr bwMode="auto">
          <a:xfrm>
            <a:off x="6732588" y="6237288"/>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latin typeface="Comic Sans MS" panose="030F0702030302020204" pitchFamily="66" charset="0"/>
              </a:defRPr>
            </a:lvl1pPr>
          </a:lstStyle>
          <a:p>
            <a:pPr>
              <a:defRPr/>
            </a:pPr>
            <a:fld id="{6A0AE091-00F8-44EA-B04A-722939A272AA}" type="slidenum">
              <a:rPr lang="zh-CN" altLang="en-US"/>
              <a:pPr>
                <a:defRPr/>
              </a:pPr>
              <a:t>‹#›</a:t>
            </a:fld>
            <a:endParaRPr lang="en-US" altLang="zh-CN"/>
          </a:p>
        </p:txBody>
      </p:sp>
      <p:sp>
        <p:nvSpPr>
          <p:cNvPr id="1032" name="Freeform 8"/>
          <p:cNvSpPr>
            <a:spLocks/>
          </p:cNvSpPr>
          <p:nvPr/>
        </p:nvSpPr>
        <p:spPr bwMode="auto">
          <a:xfrm rot="-3172564">
            <a:off x="7865269" y="24607"/>
            <a:ext cx="1165225" cy="2097087"/>
          </a:xfrm>
          <a:custGeom>
            <a:avLst/>
            <a:gdLst>
              <a:gd name="T0" fmla="*/ 2147483646 w 2911"/>
              <a:gd name="T1" fmla="*/ 0 h 3703"/>
              <a:gd name="T2" fmla="*/ 2147483646 w 2911"/>
              <a:gd name="T3" fmla="*/ 2147483646 h 3703"/>
              <a:gd name="T4" fmla="*/ 2147483646 w 2911"/>
              <a:gd name="T5" fmla="*/ 2147483646 h 3703"/>
              <a:gd name="T6" fmla="*/ 0 w 2911"/>
              <a:gd name="T7" fmla="*/ 2147483646 h 3703"/>
              <a:gd name="T8" fmla="*/ 2147483646 w 2911"/>
              <a:gd name="T9" fmla="*/ 2147483646 h 3703"/>
              <a:gd name="T10" fmla="*/ 2147483646 w 2911"/>
              <a:gd name="T11" fmla="*/ 2147483646 h 3703"/>
              <a:gd name="T12" fmla="*/ 2147483646 w 2911"/>
              <a:gd name="T13" fmla="*/ 2147483646 h 3703"/>
              <a:gd name="T14" fmla="*/ 2147483646 w 2911"/>
              <a:gd name="T15" fmla="*/ 2147483646 h 3703"/>
              <a:gd name="T16" fmla="*/ 2147483646 w 2911"/>
              <a:gd name="T17" fmla="*/ 2147483646 h 3703"/>
              <a:gd name="T18" fmla="*/ 2147483646 w 2911"/>
              <a:gd name="T19" fmla="*/ 0 h 3703"/>
              <a:gd name="T20" fmla="*/ 2147483646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 name="Freeform 9"/>
          <p:cNvSpPr>
            <a:spLocks/>
          </p:cNvSpPr>
          <p:nvPr/>
        </p:nvSpPr>
        <p:spPr bwMode="auto">
          <a:xfrm rot="-3172564">
            <a:off x="7831138" y="192088"/>
            <a:ext cx="1025525" cy="1571625"/>
          </a:xfrm>
          <a:custGeom>
            <a:avLst/>
            <a:gdLst>
              <a:gd name="T0" fmla="*/ 0 w 2561"/>
              <a:gd name="T1" fmla="*/ 2147483646 h 2777"/>
              <a:gd name="T2" fmla="*/ 2147483646 w 2561"/>
              <a:gd name="T3" fmla="*/ 2147483646 h 2777"/>
              <a:gd name="T4" fmla="*/ 2147483646 w 2561"/>
              <a:gd name="T5" fmla="*/ 2147483646 h 2777"/>
              <a:gd name="T6" fmla="*/ 2147483646 w 2561"/>
              <a:gd name="T7" fmla="*/ 2147483646 h 2777"/>
              <a:gd name="T8" fmla="*/ 2147483646 w 2561"/>
              <a:gd name="T9" fmla="*/ 2147483646 h 2777"/>
              <a:gd name="T10" fmla="*/ 2147483646 w 2561"/>
              <a:gd name="T11" fmla="*/ 0 h 2777"/>
              <a:gd name="T12" fmla="*/ 0 w 2561"/>
              <a:gd name="T13" fmla="*/ 2147483646 h 2777"/>
              <a:gd name="T14" fmla="*/ 0 w 2561"/>
              <a:gd name="T15" fmla="*/ 2147483646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4" name="Group 10"/>
          <p:cNvGrpSpPr>
            <a:grpSpLocks/>
          </p:cNvGrpSpPr>
          <p:nvPr/>
        </p:nvGrpSpPr>
        <p:grpSpPr bwMode="auto">
          <a:xfrm>
            <a:off x="7938" y="5540375"/>
            <a:ext cx="1784350" cy="1246188"/>
            <a:chOff x="5" y="3490"/>
            <a:chExt cx="1124" cy="785"/>
          </a:xfrm>
        </p:grpSpPr>
        <p:sp>
          <p:nvSpPr>
            <p:cNvPr id="1051" name="Freeform 11"/>
            <p:cNvSpPr>
              <a:spLocks/>
            </p:cNvSpPr>
            <p:nvPr userDrawn="1"/>
          </p:nvSpPr>
          <p:spPr bwMode="auto">
            <a:xfrm>
              <a:off x="24" y="3505"/>
              <a:ext cx="1089" cy="649"/>
            </a:xfrm>
            <a:custGeom>
              <a:avLst/>
              <a:gdLst>
                <a:gd name="T0" fmla="*/ 1 w 2177"/>
                <a:gd name="T1" fmla="*/ 1 h 1298"/>
                <a:gd name="T2" fmla="*/ 1 w 2177"/>
                <a:gd name="T3" fmla="*/ 1 h 1298"/>
                <a:gd name="T4" fmla="*/ 1 w 2177"/>
                <a:gd name="T5" fmla="*/ 1 h 1298"/>
                <a:gd name="T6" fmla="*/ 1 w 2177"/>
                <a:gd name="T7" fmla="*/ 1 h 1298"/>
                <a:gd name="T8" fmla="*/ 1 w 2177"/>
                <a:gd name="T9" fmla="*/ 1 h 1298"/>
                <a:gd name="T10" fmla="*/ 1 w 2177"/>
                <a:gd name="T11" fmla="*/ 1 h 1298"/>
                <a:gd name="T12" fmla="*/ 1 w 2177"/>
                <a:gd name="T13" fmla="*/ 1 h 1298"/>
                <a:gd name="T14" fmla="*/ 1 w 2177"/>
                <a:gd name="T15" fmla="*/ 1 h 1298"/>
                <a:gd name="T16" fmla="*/ 1 w 2177"/>
                <a:gd name="T17" fmla="*/ 0 h 1298"/>
                <a:gd name="T18" fmla="*/ 1 w 2177"/>
                <a:gd name="T19" fmla="*/ 1 h 1298"/>
                <a:gd name="T20" fmla="*/ 1 w 2177"/>
                <a:gd name="T21" fmla="*/ 1 h 1298"/>
                <a:gd name="T22" fmla="*/ 1 w 2177"/>
                <a:gd name="T23" fmla="*/ 1 h 1298"/>
                <a:gd name="T24" fmla="*/ 1 w 2177"/>
                <a:gd name="T25" fmla="*/ 1 h 1298"/>
                <a:gd name="T26" fmla="*/ 1 w 2177"/>
                <a:gd name="T27" fmla="*/ 1 h 1298"/>
                <a:gd name="T28" fmla="*/ 1 w 2177"/>
                <a:gd name="T29" fmla="*/ 1 h 1298"/>
                <a:gd name="T30" fmla="*/ 1 w 2177"/>
                <a:gd name="T31" fmla="*/ 1 h 1298"/>
                <a:gd name="T32" fmla="*/ 1 w 2177"/>
                <a:gd name="T33" fmla="*/ 1 h 1298"/>
                <a:gd name="T34" fmla="*/ 0 w 2177"/>
                <a:gd name="T35" fmla="*/ 1 h 1298"/>
                <a:gd name="T36" fmla="*/ 1 w 2177"/>
                <a:gd name="T37" fmla="*/ 1 h 1298"/>
                <a:gd name="T38" fmla="*/ 1 w 2177"/>
                <a:gd name="T39" fmla="*/ 1 h 1298"/>
                <a:gd name="T40" fmla="*/ 1 w 2177"/>
                <a:gd name="T41" fmla="*/ 1 h 1298"/>
                <a:gd name="T42" fmla="*/ 1 w 2177"/>
                <a:gd name="T43" fmla="*/ 1 h 1298"/>
                <a:gd name="T44" fmla="*/ 1 w 2177"/>
                <a:gd name="T45" fmla="*/ 1 h 1298"/>
                <a:gd name="T46" fmla="*/ 1 w 2177"/>
                <a:gd name="T47" fmla="*/ 1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2"/>
            <p:cNvSpPr>
              <a:spLocks/>
            </p:cNvSpPr>
            <p:nvPr userDrawn="1"/>
          </p:nvSpPr>
          <p:spPr bwMode="auto">
            <a:xfrm>
              <a:off x="1022" y="3582"/>
              <a:ext cx="71" cy="129"/>
            </a:xfrm>
            <a:custGeom>
              <a:avLst/>
              <a:gdLst>
                <a:gd name="T0" fmla="*/ 0 w 143"/>
                <a:gd name="T1" fmla="*/ 1 h 258"/>
                <a:gd name="T2" fmla="*/ 0 w 143"/>
                <a:gd name="T3" fmla="*/ 0 h 258"/>
                <a:gd name="T4" fmla="*/ 0 w 143"/>
                <a:gd name="T5" fmla="*/ 1 h 258"/>
                <a:gd name="T6" fmla="*/ 0 w 143"/>
                <a:gd name="T7" fmla="*/ 1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3"/>
            <p:cNvSpPr>
              <a:spLocks/>
            </p:cNvSpPr>
            <p:nvPr userDrawn="1"/>
          </p:nvSpPr>
          <p:spPr bwMode="auto">
            <a:xfrm>
              <a:off x="20" y="3774"/>
              <a:ext cx="792" cy="41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4"/>
            <p:cNvSpPr>
              <a:spLocks/>
            </p:cNvSpPr>
            <p:nvPr userDrawn="1"/>
          </p:nvSpPr>
          <p:spPr bwMode="auto">
            <a:xfrm>
              <a:off x="129" y="3808"/>
              <a:ext cx="525" cy="374"/>
            </a:xfrm>
            <a:custGeom>
              <a:avLst/>
              <a:gdLst>
                <a:gd name="T0" fmla="*/ 0 w 1049"/>
                <a:gd name="T1" fmla="*/ 1 h 747"/>
                <a:gd name="T2" fmla="*/ 1 w 1049"/>
                <a:gd name="T3" fmla="*/ 1 h 747"/>
                <a:gd name="T4" fmla="*/ 1 w 1049"/>
                <a:gd name="T5" fmla="*/ 1 h 747"/>
                <a:gd name="T6" fmla="*/ 1 w 1049"/>
                <a:gd name="T7" fmla="*/ 1 h 747"/>
                <a:gd name="T8" fmla="*/ 1 w 1049"/>
                <a:gd name="T9" fmla="*/ 0 h 747"/>
                <a:gd name="T10" fmla="*/ 0 w 1049"/>
                <a:gd name="T11" fmla="*/ 1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15"/>
            <p:cNvSpPr>
              <a:spLocks/>
            </p:cNvSpPr>
            <p:nvPr userDrawn="1"/>
          </p:nvSpPr>
          <p:spPr bwMode="auto">
            <a:xfrm>
              <a:off x="485" y="3532"/>
              <a:ext cx="135" cy="121"/>
            </a:xfrm>
            <a:custGeom>
              <a:avLst/>
              <a:gdLst>
                <a:gd name="T0" fmla="*/ 0 w 272"/>
                <a:gd name="T1" fmla="*/ 1 h 241"/>
                <a:gd name="T2" fmla="*/ 0 w 272"/>
                <a:gd name="T3" fmla="*/ 0 h 241"/>
                <a:gd name="T4" fmla="*/ 0 w 272"/>
                <a:gd name="T5" fmla="*/ 1 h 241"/>
                <a:gd name="T6" fmla="*/ 0 w 272"/>
                <a:gd name="T7" fmla="*/ 1 h 241"/>
                <a:gd name="T8" fmla="*/ 0 w 272"/>
                <a:gd name="T9" fmla="*/ 1 h 241"/>
                <a:gd name="T10" fmla="*/ 0 w 272"/>
                <a:gd name="T11" fmla="*/ 1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16"/>
            <p:cNvSpPr>
              <a:spLocks/>
            </p:cNvSpPr>
            <p:nvPr userDrawn="1"/>
          </p:nvSpPr>
          <p:spPr bwMode="auto">
            <a:xfrm>
              <a:off x="641" y="4163"/>
              <a:ext cx="76" cy="112"/>
            </a:xfrm>
            <a:custGeom>
              <a:avLst/>
              <a:gdLst>
                <a:gd name="T0" fmla="*/ 1 w 152"/>
                <a:gd name="T1" fmla="*/ 1 h 224"/>
                <a:gd name="T2" fmla="*/ 1 w 152"/>
                <a:gd name="T3" fmla="*/ 1 h 224"/>
                <a:gd name="T4" fmla="*/ 0 w 152"/>
                <a:gd name="T5" fmla="*/ 1 h 224"/>
                <a:gd name="T6" fmla="*/ 1 w 152"/>
                <a:gd name="T7" fmla="*/ 0 h 224"/>
                <a:gd name="T8" fmla="*/ 1 w 152"/>
                <a:gd name="T9" fmla="*/ 1 h 224"/>
                <a:gd name="T10" fmla="*/ 1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17"/>
            <p:cNvSpPr>
              <a:spLocks/>
            </p:cNvSpPr>
            <p:nvPr userDrawn="1"/>
          </p:nvSpPr>
          <p:spPr bwMode="auto">
            <a:xfrm>
              <a:off x="504" y="3607"/>
              <a:ext cx="193" cy="383"/>
            </a:xfrm>
            <a:custGeom>
              <a:avLst/>
              <a:gdLst>
                <a:gd name="T0" fmla="*/ 0 w 386"/>
                <a:gd name="T1" fmla="*/ 1 h 764"/>
                <a:gd name="T2" fmla="*/ 1 w 386"/>
                <a:gd name="T3" fmla="*/ 0 h 764"/>
                <a:gd name="T4" fmla="*/ 1 w 386"/>
                <a:gd name="T5" fmla="*/ 1 h 764"/>
                <a:gd name="T6" fmla="*/ 1 w 386"/>
                <a:gd name="T7" fmla="*/ 1 h 764"/>
                <a:gd name="T8" fmla="*/ 1 w 386"/>
                <a:gd name="T9" fmla="*/ 1 h 764"/>
                <a:gd name="T10" fmla="*/ 1 w 386"/>
                <a:gd name="T11" fmla="*/ 1 h 764"/>
                <a:gd name="T12" fmla="*/ 0 w 386"/>
                <a:gd name="T13" fmla="*/ 1 h 764"/>
                <a:gd name="T14" fmla="*/ 0 w 386"/>
                <a:gd name="T15" fmla="*/ 1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18"/>
            <p:cNvSpPr>
              <a:spLocks/>
            </p:cNvSpPr>
            <p:nvPr userDrawn="1"/>
          </p:nvSpPr>
          <p:spPr bwMode="auto">
            <a:xfrm>
              <a:off x="668" y="3590"/>
              <a:ext cx="364" cy="174"/>
            </a:xfrm>
            <a:custGeom>
              <a:avLst/>
              <a:gdLst>
                <a:gd name="T0" fmla="*/ 1 w 728"/>
                <a:gd name="T1" fmla="*/ 0 h 348"/>
                <a:gd name="T2" fmla="*/ 0 w 728"/>
                <a:gd name="T3" fmla="*/ 1 h 348"/>
                <a:gd name="T4" fmla="*/ 1 w 728"/>
                <a:gd name="T5" fmla="*/ 1 h 348"/>
                <a:gd name="T6" fmla="*/ 1 w 728"/>
                <a:gd name="T7" fmla="*/ 1 h 348"/>
                <a:gd name="T8" fmla="*/ 1 w 728"/>
                <a:gd name="T9" fmla="*/ 1 h 348"/>
                <a:gd name="T10" fmla="*/ 1 w 728"/>
                <a:gd name="T11" fmla="*/ 0 h 348"/>
                <a:gd name="T12" fmla="*/ 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Freeform 19"/>
            <p:cNvSpPr>
              <a:spLocks/>
            </p:cNvSpPr>
            <p:nvPr userDrawn="1"/>
          </p:nvSpPr>
          <p:spPr bwMode="auto">
            <a:xfrm>
              <a:off x="347" y="3693"/>
              <a:ext cx="156" cy="67"/>
            </a:xfrm>
            <a:custGeom>
              <a:avLst/>
              <a:gdLst>
                <a:gd name="T0" fmla="*/ 1 w 312"/>
                <a:gd name="T1" fmla="*/ 0 h 135"/>
                <a:gd name="T2" fmla="*/ 0 w 312"/>
                <a:gd name="T3" fmla="*/ 0 h 135"/>
                <a:gd name="T4" fmla="*/ 1 w 312"/>
                <a:gd name="T5" fmla="*/ 0 h 135"/>
                <a:gd name="T6" fmla="*/ 1 w 312"/>
                <a:gd name="T7" fmla="*/ 0 h 135"/>
                <a:gd name="T8" fmla="*/ 1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0" name="Group 20"/>
            <p:cNvGrpSpPr>
              <a:grpSpLocks/>
            </p:cNvGrpSpPr>
            <p:nvPr userDrawn="1"/>
          </p:nvGrpSpPr>
          <p:grpSpPr bwMode="auto">
            <a:xfrm>
              <a:off x="5" y="3490"/>
              <a:ext cx="1124" cy="780"/>
              <a:chOff x="5" y="3490"/>
              <a:chExt cx="1124" cy="780"/>
            </a:xfrm>
          </p:grpSpPr>
          <p:grpSp>
            <p:nvGrpSpPr>
              <p:cNvPr id="1061" name="Group 21"/>
              <p:cNvGrpSpPr>
                <a:grpSpLocks/>
              </p:cNvGrpSpPr>
              <p:nvPr userDrawn="1"/>
            </p:nvGrpSpPr>
            <p:grpSpPr bwMode="auto">
              <a:xfrm>
                <a:off x="499" y="3562"/>
                <a:ext cx="548" cy="708"/>
                <a:chOff x="499" y="3562"/>
                <a:chExt cx="548" cy="708"/>
              </a:xfrm>
            </p:grpSpPr>
            <p:sp>
              <p:nvSpPr>
                <p:cNvPr id="1074" name="Freeform 22"/>
                <p:cNvSpPr>
                  <a:spLocks/>
                </p:cNvSpPr>
                <p:nvPr userDrawn="1"/>
              </p:nvSpPr>
              <p:spPr bwMode="auto">
                <a:xfrm>
                  <a:off x="499" y="3587"/>
                  <a:ext cx="157" cy="87"/>
                </a:xfrm>
                <a:custGeom>
                  <a:avLst/>
                  <a:gdLst>
                    <a:gd name="T0" fmla="*/ 0 w 313"/>
                    <a:gd name="T1" fmla="*/ 0 h 175"/>
                    <a:gd name="T2" fmla="*/ 1 w 313"/>
                    <a:gd name="T3" fmla="*/ 0 h 175"/>
                    <a:gd name="T4" fmla="*/ 1 w 313"/>
                    <a:gd name="T5" fmla="*/ 0 h 175"/>
                    <a:gd name="T6" fmla="*/ 1 w 313"/>
                    <a:gd name="T7" fmla="*/ 0 h 175"/>
                    <a:gd name="T8" fmla="*/ 1 w 313"/>
                    <a:gd name="T9" fmla="*/ 0 h 175"/>
                    <a:gd name="T10" fmla="*/ 1 w 313"/>
                    <a:gd name="T11" fmla="*/ 0 h 175"/>
                    <a:gd name="T12" fmla="*/ 1 w 313"/>
                    <a:gd name="T13" fmla="*/ 0 h 175"/>
                    <a:gd name="T14" fmla="*/ 1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 name="Freeform 23"/>
                <p:cNvSpPr>
                  <a:spLocks/>
                </p:cNvSpPr>
                <p:nvPr userDrawn="1"/>
              </p:nvSpPr>
              <p:spPr bwMode="auto">
                <a:xfrm>
                  <a:off x="636" y="4137"/>
                  <a:ext cx="115" cy="133"/>
                </a:xfrm>
                <a:custGeom>
                  <a:avLst/>
                  <a:gdLst>
                    <a:gd name="T0" fmla="*/ 0 w 230"/>
                    <a:gd name="T1" fmla="*/ 1 h 266"/>
                    <a:gd name="T2" fmla="*/ 1 w 230"/>
                    <a:gd name="T3" fmla="*/ 1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 name="Freeform 24"/>
                <p:cNvSpPr>
                  <a:spLocks/>
                </p:cNvSpPr>
                <p:nvPr userDrawn="1"/>
              </p:nvSpPr>
              <p:spPr bwMode="auto">
                <a:xfrm>
                  <a:off x="1004" y="3562"/>
                  <a:ext cx="43" cy="117"/>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62" name="Freeform 25"/>
              <p:cNvSpPr>
                <a:spLocks/>
              </p:cNvSpPr>
              <p:nvPr userDrawn="1"/>
            </p:nvSpPr>
            <p:spPr bwMode="auto">
              <a:xfrm>
                <a:off x="76" y="3732"/>
                <a:ext cx="595" cy="250"/>
              </a:xfrm>
              <a:custGeom>
                <a:avLst/>
                <a:gdLst>
                  <a:gd name="T0" fmla="*/ 1 w 1190"/>
                  <a:gd name="T1" fmla="*/ 0 h 500"/>
                  <a:gd name="T2" fmla="*/ 1 w 1190"/>
                  <a:gd name="T3" fmla="*/ 1 h 500"/>
                  <a:gd name="T4" fmla="*/ 1 w 1190"/>
                  <a:gd name="T5" fmla="*/ 1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26"/>
              <p:cNvSpPr>
                <a:spLocks/>
              </p:cNvSpPr>
              <p:nvPr userDrawn="1"/>
            </p:nvSpPr>
            <p:spPr bwMode="auto">
              <a:xfrm>
                <a:off x="260" y="3886"/>
                <a:ext cx="244" cy="148"/>
              </a:xfrm>
              <a:custGeom>
                <a:avLst/>
                <a:gdLst>
                  <a:gd name="T0" fmla="*/ 0 w 489"/>
                  <a:gd name="T1" fmla="*/ 1 h 296"/>
                  <a:gd name="T2" fmla="*/ 0 w 489"/>
                  <a:gd name="T3" fmla="*/ 1 h 296"/>
                  <a:gd name="T4" fmla="*/ 0 w 489"/>
                  <a:gd name="T5" fmla="*/ 1 h 296"/>
                  <a:gd name="T6" fmla="*/ 0 w 489"/>
                  <a:gd name="T7" fmla="*/ 1 h 296"/>
                  <a:gd name="T8" fmla="*/ 0 w 489"/>
                  <a:gd name="T9" fmla="*/ 1 h 296"/>
                  <a:gd name="T10" fmla="*/ 0 w 489"/>
                  <a:gd name="T11" fmla="*/ 1 h 296"/>
                  <a:gd name="T12" fmla="*/ 0 w 489"/>
                  <a:gd name="T13" fmla="*/ 1 h 296"/>
                  <a:gd name="T14" fmla="*/ 0 w 489"/>
                  <a:gd name="T15" fmla="*/ 1 h 296"/>
                  <a:gd name="T16" fmla="*/ 0 w 489"/>
                  <a:gd name="T17" fmla="*/ 1 h 296"/>
                  <a:gd name="T18" fmla="*/ 0 w 489"/>
                  <a:gd name="T19" fmla="*/ 1 h 296"/>
                  <a:gd name="T20" fmla="*/ 0 w 489"/>
                  <a:gd name="T21" fmla="*/ 1 h 296"/>
                  <a:gd name="T22" fmla="*/ 0 w 489"/>
                  <a:gd name="T23" fmla="*/ 1 h 296"/>
                  <a:gd name="T24" fmla="*/ 0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27"/>
              <p:cNvSpPr>
                <a:spLocks/>
              </p:cNvSpPr>
              <p:nvPr userDrawn="1"/>
            </p:nvSpPr>
            <p:spPr bwMode="auto">
              <a:xfrm>
                <a:off x="565" y="3680"/>
                <a:ext cx="107" cy="238"/>
              </a:xfrm>
              <a:custGeom>
                <a:avLst/>
                <a:gdLst>
                  <a:gd name="T0" fmla="*/ 1 w 213"/>
                  <a:gd name="T1" fmla="*/ 0 h 478"/>
                  <a:gd name="T2" fmla="*/ 1 w 213"/>
                  <a:gd name="T3" fmla="*/ 0 h 478"/>
                  <a:gd name="T4" fmla="*/ 1 w 213"/>
                  <a:gd name="T5" fmla="*/ 0 h 478"/>
                  <a:gd name="T6" fmla="*/ 1 w 213"/>
                  <a:gd name="T7" fmla="*/ 0 h 478"/>
                  <a:gd name="T8" fmla="*/ 1 w 213"/>
                  <a:gd name="T9" fmla="*/ 0 h 478"/>
                  <a:gd name="T10" fmla="*/ 1 w 213"/>
                  <a:gd name="T11" fmla="*/ 0 h 478"/>
                  <a:gd name="T12" fmla="*/ 1 w 213"/>
                  <a:gd name="T13" fmla="*/ 0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5" name="Group 28"/>
              <p:cNvGrpSpPr>
                <a:grpSpLocks/>
              </p:cNvGrpSpPr>
              <p:nvPr userDrawn="1"/>
            </p:nvGrpSpPr>
            <p:grpSpPr bwMode="auto">
              <a:xfrm>
                <a:off x="5" y="3490"/>
                <a:ext cx="1124" cy="678"/>
                <a:chOff x="5" y="3490"/>
                <a:chExt cx="1124" cy="678"/>
              </a:xfrm>
            </p:grpSpPr>
            <p:sp>
              <p:nvSpPr>
                <p:cNvPr id="1066" name="Freeform 29"/>
                <p:cNvSpPr>
                  <a:spLocks/>
                </p:cNvSpPr>
                <p:nvPr userDrawn="1"/>
              </p:nvSpPr>
              <p:spPr bwMode="auto">
                <a:xfrm>
                  <a:off x="669" y="4048"/>
                  <a:ext cx="75" cy="87"/>
                </a:xfrm>
                <a:custGeom>
                  <a:avLst/>
                  <a:gdLst>
                    <a:gd name="T0" fmla="*/ 1 w 150"/>
                    <a:gd name="T1" fmla="*/ 0 h 173"/>
                    <a:gd name="T2" fmla="*/ 1 w 150"/>
                    <a:gd name="T3" fmla="*/ 1 h 173"/>
                    <a:gd name="T4" fmla="*/ 0 w 150"/>
                    <a:gd name="T5" fmla="*/ 1 h 173"/>
                    <a:gd name="T6" fmla="*/ 1 w 150"/>
                    <a:gd name="T7" fmla="*/ 1 h 173"/>
                    <a:gd name="T8" fmla="*/ 1 w 150"/>
                    <a:gd name="T9" fmla="*/ 1 h 173"/>
                    <a:gd name="T10" fmla="*/ 1 w 150"/>
                    <a:gd name="T11" fmla="*/ 1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 name="Freeform 30"/>
                <p:cNvSpPr>
                  <a:spLocks/>
                </p:cNvSpPr>
                <p:nvPr userDrawn="1"/>
              </p:nvSpPr>
              <p:spPr bwMode="auto">
                <a:xfrm>
                  <a:off x="5" y="3728"/>
                  <a:ext cx="842" cy="440"/>
                </a:xfrm>
                <a:custGeom>
                  <a:avLst/>
                  <a:gdLst>
                    <a:gd name="T0" fmla="*/ 1 w 1684"/>
                    <a:gd name="T1" fmla="*/ 0 h 880"/>
                    <a:gd name="T2" fmla="*/ 1 w 1684"/>
                    <a:gd name="T3" fmla="*/ 1 h 880"/>
                    <a:gd name="T4" fmla="*/ 0 w 1684"/>
                    <a:gd name="T5" fmla="*/ 1 h 880"/>
                    <a:gd name="T6" fmla="*/ 1 w 1684"/>
                    <a:gd name="T7" fmla="*/ 1 h 880"/>
                    <a:gd name="T8" fmla="*/ 1 w 1684"/>
                    <a:gd name="T9" fmla="*/ 1 h 880"/>
                    <a:gd name="T10" fmla="*/ 1 w 1684"/>
                    <a:gd name="T11" fmla="*/ 1 h 880"/>
                    <a:gd name="T12" fmla="*/ 1 w 1684"/>
                    <a:gd name="T13" fmla="*/ 1 h 880"/>
                    <a:gd name="T14" fmla="*/ 1 w 1684"/>
                    <a:gd name="T15" fmla="*/ 1 h 880"/>
                    <a:gd name="T16" fmla="*/ 1 w 1684"/>
                    <a:gd name="T17" fmla="*/ 1 h 880"/>
                    <a:gd name="T18" fmla="*/ 1 w 1684"/>
                    <a:gd name="T19" fmla="*/ 1 h 880"/>
                    <a:gd name="T20" fmla="*/ 1 w 1684"/>
                    <a:gd name="T21" fmla="*/ 1 h 880"/>
                    <a:gd name="T22" fmla="*/ 1 w 1684"/>
                    <a:gd name="T23" fmla="*/ 1 h 880"/>
                    <a:gd name="T24" fmla="*/ 1 w 1684"/>
                    <a:gd name="T25" fmla="*/ 1 h 880"/>
                    <a:gd name="T26" fmla="*/ 1 w 1684"/>
                    <a:gd name="T27" fmla="*/ 1 h 880"/>
                    <a:gd name="T28" fmla="*/ 1 w 1684"/>
                    <a:gd name="T29" fmla="*/ 1 h 880"/>
                    <a:gd name="T30" fmla="*/ 1 w 1684"/>
                    <a:gd name="T31" fmla="*/ 1 h 880"/>
                    <a:gd name="T32" fmla="*/ 1 w 1684"/>
                    <a:gd name="T33" fmla="*/ 1 h 880"/>
                    <a:gd name="T34" fmla="*/ 1 w 1684"/>
                    <a:gd name="T35" fmla="*/ 1 h 880"/>
                    <a:gd name="T36" fmla="*/ 1 w 1684"/>
                    <a:gd name="T37" fmla="*/ 1 h 880"/>
                    <a:gd name="T38" fmla="*/ 1 w 1684"/>
                    <a:gd name="T39" fmla="*/ 1 h 880"/>
                    <a:gd name="T40" fmla="*/ 1 w 1684"/>
                    <a:gd name="T41" fmla="*/ 1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31"/>
                <p:cNvSpPr>
                  <a:spLocks/>
                </p:cNvSpPr>
                <p:nvPr userDrawn="1"/>
              </p:nvSpPr>
              <p:spPr bwMode="auto">
                <a:xfrm>
                  <a:off x="106" y="3770"/>
                  <a:ext cx="80" cy="167"/>
                </a:xfrm>
                <a:custGeom>
                  <a:avLst/>
                  <a:gdLst>
                    <a:gd name="T0" fmla="*/ 1 w 160"/>
                    <a:gd name="T1" fmla="*/ 0 h 335"/>
                    <a:gd name="T2" fmla="*/ 1 w 160"/>
                    <a:gd name="T3" fmla="*/ 0 h 335"/>
                    <a:gd name="T4" fmla="*/ 0 w 160"/>
                    <a:gd name="T5" fmla="*/ 0 h 335"/>
                    <a:gd name="T6" fmla="*/ 1 w 160"/>
                    <a:gd name="T7" fmla="*/ 0 h 335"/>
                    <a:gd name="T8" fmla="*/ 1 w 160"/>
                    <a:gd name="T9" fmla="*/ 0 h 335"/>
                    <a:gd name="T10" fmla="*/ 1 w 160"/>
                    <a:gd name="T11" fmla="*/ 0 h 335"/>
                    <a:gd name="T12" fmla="*/ 1 w 160"/>
                    <a:gd name="T13" fmla="*/ 0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32"/>
                <p:cNvSpPr>
                  <a:spLocks/>
                </p:cNvSpPr>
                <p:nvPr userDrawn="1"/>
              </p:nvSpPr>
              <p:spPr bwMode="auto">
                <a:xfrm>
                  <a:off x="449" y="3490"/>
                  <a:ext cx="322" cy="594"/>
                </a:xfrm>
                <a:custGeom>
                  <a:avLst/>
                  <a:gdLst>
                    <a:gd name="T0" fmla="*/ 1 w 642"/>
                    <a:gd name="T1" fmla="*/ 1 h 1188"/>
                    <a:gd name="T2" fmla="*/ 0 w 642"/>
                    <a:gd name="T3" fmla="*/ 1 h 1188"/>
                    <a:gd name="T4" fmla="*/ 1 w 642"/>
                    <a:gd name="T5" fmla="*/ 1 h 1188"/>
                    <a:gd name="T6" fmla="*/ 1 w 642"/>
                    <a:gd name="T7" fmla="*/ 0 h 1188"/>
                    <a:gd name="T8" fmla="*/ 1 w 642"/>
                    <a:gd name="T9" fmla="*/ 1 h 1188"/>
                    <a:gd name="T10" fmla="*/ 1 w 642"/>
                    <a:gd name="T11" fmla="*/ 1 h 1188"/>
                    <a:gd name="T12" fmla="*/ 1 w 642"/>
                    <a:gd name="T13" fmla="*/ 1 h 1188"/>
                    <a:gd name="T14" fmla="*/ 1 w 642"/>
                    <a:gd name="T15" fmla="*/ 1 h 1188"/>
                    <a:gd name="T16" fmla="*/ 1 w 642"/>
                    <a:gd name="T17" fmla="*/ 1 h 1188"/>
                    <a:gd name="T18" fmla="*/ 1 w 642"/>
                    <a:gd name="T19" fmla="*/ 1 h 1188"/>
                    <a:gd name="T20" fmla="*/ 1 w 642"/>
                    <a:gd name="T21" fmla="*/ 1 h 1188"/>
                    <a:gd name="T22" fmla="*/ 1 w 642"/>
                    <a:gd name="T23" fmla="*/ 1 h 1188"/>
                    <a:gd name="T24" fmla="*/ 1 w 642"/>
                    <a:gd name="T25" fmla="*/ 1 h 1188"/>
                    <a:gd name="T26" fmla="*/ 1 w 642"/>
                    <a:gd name="T27" fmla="*/ 1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 name="Freeform 33"/>
                <p:cNvSpPr>
                  <a:spLocks/>
                </p:cNvSpPr>
                <p:nvPr userDrawn="1"/>
              </p:nvSpPr>
              <p:spPr bwMode="auto">
                <a:xfrm>
                  <a:off x="578" y="3650"/>
                  <a:ext cx="96" cy="252"/>
                </a:xfrm>
                <a:custGeom>
                  <a:avLst/>
                  <a:gdLst>
                    <a:gd name="T0" fmla="*/ 0 w 192"/>
                    <a:gd name="T1" fmla="*/ 1 h 504"/>
                    <a:gd name="T2" fmla="*/ 1 w 192"/>
                    <a:gd name="T3" fmla="*/ 1 h 504"/>
                    <a:gd name="T4" fmla="*/ 1 w 192"/>
                    <a:gd name="T5" fmla="*/ 1 h 504"/>
                    <a:gd name="T6" fmla="*/ 1 w 192"/>
                    <a:gd name="T7" fmla="*/ 1 h 504"/>
                    <a:gd name="T8" fmla="*/ 1 w 192"/>
                    <a:gd name="T9" fmla="*/ 1 h 504"/>
                    <a:gd name="T10" fmla="*/ 1 w 192"/>
                    <a:gd name="T11" fmla="*/ 1 h 504"/>
                    <a:gd name="T12" fmla="*/ 1 w 192"/>
                    <a:gd name="T13" fmla="*/ 1 h 504"/>
                    <a:gd name="T14" fmla="*/ 1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 name="Freeform 34"/>
                <p:cNvSpPr>
                  <a:spLocks/>
                </p:cNvSpPr>
                <p:nvPr userDrawn="1"/>
              </p:nvSpPr>
              <p:spPr bwMode="auto">
                <a:xfrm>
                  <a:off x="328" y="3630"/>
                  <a:ext cx="195" cy="135"/>
                </a:xfrm>
                <a:custGeom>
                  <a:avLst/>
                  <a:gdLst>
                    <a:gd name="T0" fmla="*/ 1 w 390"/>
                    <a:gd name="T1" fmla="*/ 0 h 269"/>
                    <a:gd name="T2" fmla="*/ 1 w 390"/>
                    <a:gd name="T3" fmla="*/ 1 h 269"/>
                    <a:gd name="T4" fmla="*/ 1 w 390"/>
                    <a:gd name="T5" fmla="*/ 1 h 269"/>
                    <a:gd name="T6" fmla="*/ 0 w 390"/>
                    <a:gd name="T7" fmla="*/ 1 h 269"/>
                    <a:gd name="T8" fmla="*/ 0 w 390"/>
                    <a:gd name="T9" fmla="*/ 1 h 269"/>
                    <a:gd name="T10" fmla="*/ 1 w 390"/>
                    <a:gd name="T11" fmla="*/ 1 h 269"/>
                    <a:gd name="T12" fmla="*/ 1 w 390"/>
                    <a:gd name="T13" fmla="*/ 1 h 269"/>
                    <a:gd name="T14" fmla="*/ 1 w 390"/>
                    <a:gd name="T15" fmla="*/ 1 h 269"/>
                    <a:gd name="T16" fmla="*/ 1 w 390"/>
                    <a:gd name="T17" fmla="*/ 1 h 269"/>
                    <a:gd name="T18" fmla="*/ 1 w 390"/>
                    <a:gd name="T19" fmla="*/ 1 h 269"/>
                    <a:gd name="T20" fmla="*/ 1 w 390"/>
                    <a:gd name="T21" fmla="*/ 1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35"/>
                <p:cNvSpPr>
                  <a:spLocks/>
                </p:cNvSpPr>
                <p:nvPr userDrawn="1"/>
              </p:nvSpPr>
              <p:spPr bwMode="auto">
                <a:xfrm>
                  <a:off x="658" y="3538"/>
                  <a:ext cx="471" cy="212"/>
                </a:xfrm>
                <a:custGeom>
                  <a:avLst/>
                  <a:gdLst>
                    <a:gd name="T0" fmla="*/ 0 w 941"/>
                    <a:gd name="T1" fmla="*/ 1 h 424"/>
                    <a:gd name="T2" fmla="*/ 1 w 941"/>
                    <a:gd name="T3" fmla="*/ 0 h 424"/>
                    <a:gd name="T4" fmla="*/ 1 w 941"/>
                    <a:gd name="T5" fmla="*/ 1 h 424"/>
                    <a:gd name="T6" fmla="*/ 1 w 941"/>
                    <a:gd name="T7" fmla="*/ 1 h 424"/>
                    <a:gd name="T8" fmla="*/ 1 w 941"/>
                    <a:gd name="T9" fmla="*/ 1 h 424"/>
                    <a:gd name="T10" fmla="*/ 1 w 941"/>
                    <a:gd name="T11" fmla="*/ 1 h 424"/>
                    <a:gd name="T12" fmla="*/ 1 w 941"/>
                    <a:gd name="T13" fmla="*/ 1 h 424"/>
                    <a:gd name="T14" fmla="*/ 1 w 941"/>
                    <a:gd name="T15" fmla="*/ 1 h 424"/>
                    <a:gd name="T16" fmla="*/ 1 w 941"/>
                    <a:gd name="T17" fmla="*/ 1 h 424"/>
                    <a:gd name="T18" fmla="*/ 1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36"/>
                <p:cNvSpPr>
                  <a:spLocks/>
                </p:cNvSpPr>
                <p:nvPr userDrawn="1"/>
              </p:nvSpPr>
              <p:spPr bwMode="auto">
                <a:xfrm>
                  <a:off x="717" y="3606"/>
                  <a:ext cx="245" cy="86"/>
                </a:xfrm>
                <a:custGeom>
                  <a:avLst/>
                  <a:gdLst>
                    <a:gd name="T0" fmla="*/ 0 w 488"/>
                    <a:gd name="T1" fmla="*/ 0 h 173"/>
                    <a:gd name="T2" fmla="*/ 1 w 488"/>
                    <a:gd name="T3" fmla="*/ 0 h 173"/>
                    <a:gd name="T4" fmla="*/ 1 w 488"/>
                    <a:gd name="T5" fmla="*/ 0 h 173"/>
                    <a:gd name="T6" fmla="*/ 1 w 488"/>
                    <a:gd name="T7" fmla="*/ 0 h 173"/>
                    <a:gd name="T8" fmla="*/ 1 w 488"/>
                    <a:gd name="T9" fmla="*/ 0 h 173"/>
                    <a:gd name="T10" fmla="*/ 1 w 488"/>
                    <a:gd name="T11" fmla="*/ 0 h 173"/>
                    <a:gd name="T12" fmla="*/ 1 w 488"/>
                    <a:gd name="T13" fmla="*/ 0 h 173"/>
                    <a:gd name="T14" fmla="*/ 1 w 488"/>
                    <a:gd name="T15" fmla="*/ 0 h 173"/>
                    <a:gd name="T16" fmla="*/ 1 w 488"/>
                    <a:gd name="T17" fmla="*/ 0 h 173"/>
                    <a:gd name="T18" fmla="*/ 1 w 488"/>
                    <a:gd name="T19" fmla="*/ 0 h 173"/>
                    <a:gd name="T20" fmla="*/ 1 w 488"/>
                    <a:gd name="T21" fmla="*/ 0 h 173"/>
                    <a:gd name="T22" fmla="*/ 1 w 488"/>
                    <a:gd name="T23" fmla="*/ 0 h 173"/>
                    <a:gd name="T24" fmla="*/ 1 w 488"/>
                    <a:gd name="T25" fmla="*/ 0 h 173"/>
                    <a:gd name="T26" fmla="*/ 1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035" name="Group 37"/>
          <p:cNvGrpSpPr>
            <a:grpSpLocks/>
          </p:cNvGrpSpPr>
          <p:nvPr/>
        </p:nvGrpSpPr>
        <p:grpSpPr bwMode="auto">
          <a:xfrm>
            <a:off x="8680450" y="2116138"/>
            <a:ext cx="385763" cy="4308475"/>
            <a:chOff x="5468" y="1333"/>
            <a:chExt cx="243" cy="2714"/>
          </a:xfrm>
        </p:grpSpPr>
        <p:sp>
          <p:nvSpPr>
            <p:cNvPr id="1049" name="Freeform 38"/>
            <p:cNvSpPr>
              <a:spLocks/>
            </p:cNvSpPr>
            <p:nvPr userDrawn="1"/>
          </p:nvSpPr>
          <p:spPr bwMode="auto">
            <a:xfrm flipH="1">
              <a:off x="5468" y="2620"/>
              <a:ext cx="205" cy="1427"/>
            </a:xfrm>
            <a:custGeom>
              <a:avLst/>
              <a:gdLst>
                <a:gd name="T0" fmla="*/ 0 w 772"/>
                <a:gd name="T1" fmla="*/ 0 h 3266"/>
                <a:gd name="T2" fmla="*/ 0 w 772"/>
                <a:gd name="T3" fmla="*/ 0 h 3266"/>
                <a:gd name="T4" fmla="*/ 0 w 772"/>
                <a:gd name="T5" fmla="*/ 0 h 3266"/>
                <a:gd name="T6" fmla="*/ 0 w 772"/>
                <a:gd name="T7" fmla="*/ 0 h 3266"/>
                <a:gd name="T8" fmla="*/ 0 w 772"/>
                <a:gd name="T9" fmla="*/ 0 h 3266"/>
                <a:gd name="T10" fmla="*/ 0 w 772"/>
                <a:gd name="T11" fmla="*/ 0 h 3266"/>
                <a:gd name="T12" fmla="*/ 0 w 772"/>
                <a:gd name="T13" fmla="*/ 0 h 3266"/>
                <a:gd name="T14" fmla="*/ 0 w 772"/>
                <a:gd name="T15" fmla="*/ 0 h 3266"/>
                <a:gd name="T16" fmla="*/ 0 w 772"/>
                <a:gd name="T17" fmla="*/ 0 h 3266"/>
                <a:gd name="T18" fmla="*/ 0 w 772"/>
                <a:gd name="T19" fmla="*/ 0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0 h 3266"/>
                <a:gd name="T44" fmla="*/ 0 w 772"/>
                <a:gd name="T45" fmla="*/ 0 h 3266"/>
                <a:gd name="T46" fmla="*/ 0 w 772"/>
                <a:gd name="T47" fmla="*/ 0 h 3266"/>
                <a:gd name="T48" fmla="*/ 0 w 772"/>
                <a:gd name="T49" fmla="*/ 0 h 3266"/>
                <a:gd name="T50" fmla="*/ 0 w 772"/>
                <a:gd name="T51" fmla="*/ 0 h 3266"/>
                <a:gd name="T52" fmla="*/ 0 w 772"/>
                <a:gd name="T53" fmla="*/ 0 h 3266"/>
                <a:gd name="T54" fmla="*/ 0 w 772"/>
                <a:gd name="T55" fmla="*/ 0 h 3266"/>
                <a:gd name="T56" fmla="*/ 0 w 772"/>
                <a:gd name="T57" fmla="*/ 0 h 3266"/>
                <a:gd name="T58" fmla="*/ 0 w 772"/>
                <a:gd name="T59" fmla="*/ 0 h 3266"/>
                <a:gd name="T60" fmla="*/ 0 w 772"/>
                <a:gd name="T61" fmla="*/ 0 h 3266"/>
                <a:gd name="T62" fmla="*/ 0 w 772"/>
                <a:gd name="T63" fmla="*/ 0 h 3266"/>
                <a:gd name="T64" fmla="*/ 0 w 772"/>
                <a:gd name="T65" fmla="*/ 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39"/>
            <p:cNvSpPr>
              <a:spLocks/>
            </p:cNvSpPr>
            <p:nvPr userDrawn="1"/>
          </p:nvSpPr>
          <p:spPr bwMode="auto">
            <a:xfrm flipH="1">
              <a:off x="5506" y="1333"/>
              <a:ext cx="205" cy="1633"/>
            </a:xfrm>
            <a:custGeom>
              <a:avLst/>
              <a:gdLst>
                <a:gd name="T0" fmla="*/ 0 w 772"/>
                <a:gd name="T1" fmla="*/ 1 h 3266"/>
                <a:gd name="T2" fmla="*/ 0 w 772"/>
                <a:gd name="T3" fmla="*/ 1 h 3266"/>
                <a:gd name="T4" fmla="*/ 0 w 772"/>
                <a:gd name="T5" fmla="*/ 1 h 3266"/>
                <a:gd name="T6" fmla="*/ 0 w 772"/>
                <a:gd name="T7" fmla="*/ 1 h 3266"/>
                <a:gd name="T8" fmla="*/ 0 w 772"/>
                <a:gd name="T9" fmla="*/ 1 h 3266"/>
                <a:gd name="T10" fmla="*/ 0 w 772"/>
                <a:gd name="T11" fmla="*/ 1 h 3266"/>
                <a:gd name="T12" fmla="*/ 0 w 772"/>
                <a:gd name="T13" fmla="*/ 1 h 3266"/>
                <a:gd name="T14" fmla="*/ 0 w 772"/>
                <a:gd name="T15" fmla="*/ 1 h 3266"/>
                <a:gd name="T16" fmla="*/ 0 w 772"/>
                <a:gd name="T17" fmla="*/ 1 h 3266"/>
                <a:gd name="T18" fmla="*/ 0 w 772"/>
                <a:gd name="T19" fmla="*/ 1 h 3266"/>
                <a:gd name="T20" fmla="*/ 0 w 772"/>
                <a:gd name="T21" fmla="*/ 1 h 3266"/>
                <a:gd name="T22" fmla="*/ 0 w 772"/>
                <a:gd name="T23" fmla="*/ 1 h 3266"/>
                <a:gd name="T24" fmla="*/ 0 w 772"/>
                <a:gd name="T25" fmla="*/ 1 h 3266"/>
                <a:gd name="T26" fmla="*/ 0 w 772"/>
                <a:gd name="T27" fmla="*/ 1 h 3266"/>
                <a:gd name="T28" fmla="*/ 0 w 772"/>
                <a:gd name="T29" fmla="*/ 1 h 3266"/>
                <a:gd name="T30" fmla="*/ 0 w 772"/>
                <a:gd name="T31" fmla="*/ 0 h 3266"/>
                <a:gd name="T32" fmla="*/ 0 w 772"/>
                <a:gd name="T33" fmla="*/ 1 h 3266"/>
                <a:gd name="T34" fmla="*/ 0 w 772"/>
                <a:gd name="T35" fmla="*/ 1 h 3266"/>
                <a:gd name="T36" fmla="*/ 0 w 772"/>
                <a:gd name="T37" fmla="*/ 1 h 3266"/>
                <a:gd name="T38" fmla="*/ 0 w 772"/>
                <a:gd name="T39" fmla="*/ 1 h 3266"/>
                <a:gd name="T40" fmla="*/ 0 w 772"/>
                <a:gd name="T41" fmla="*/ 1 h 3266"/>
                <a:gd name="T42" fmla="*/ 0 w 772"/>
                <a:gd name="T43" fmla="*/ 1 h 3266"/>
                <a:gd name="T44" fmla="*/ 0 w 772"/>
                <a:gd name="T45" fmla="*/ 1 h 3266"/>
                <a:gd name="T46" fmla="*/ 0 w 772"/>
                <a:gd name="T47" fmla="*/ 1 h 3266"/>
                <a:gd name="T48" fmla="*/ 0 w 772"/>
                <a:gd name="T49" fmla="*/ 1 h 3266"/>
                <a:gd name="T50" fmla="*/ 0 w 772"/>
                <a:gd name="T51" fmla="*/ 1 h 3266"/>
                <a:gd name="T52" fmla="*/ 0 w 772"/>
                <a:gd name="T53" fmla="*/ 1 h 3266"/>
                <a:gd name="T54" fmla="*/ 0 w 772"/>
                <a:gd name="T55" fmla="*/ 1 h 3266"/>
                <a:gd name="T56" fmla="*/ 0 w 772"/>
                <a:gd name="T57" fmla="*/ 1 h 3266"/>
                <a:gd name="T58" fmla="*/ 0 w 772"/>
                <a:gd name="T59" fmla="*/ 1 h 3266"/>
                <a:gd name="T60" fmla="*/ 0 w 772"/>
                <a:gd name="T61" fmla="*/ 1 h 3266"/>
                <a:gd name="T62" fmla="*/ 0 w 772"/>
                <a:gd name="T63" fmla="*/ 1 h 3266"/>
                <a:gd name="T64" fmla="*/ 0 w 772"/>
                <a:gd name="T65" fmla="*/ 1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6" name="Group 40"/>
          <p:cNvGrpSpPr>
            <a:grpSpLocks/>
          </p:cNvGrpSpPr>
          <p:nvPr/>
        </p:nvGrpSpPr>
        <p:grpSpPr bwMode="auto">
          <a:xfrm>
            <a:off x="7318375" y="90488"/>
            <a:ext cx="2133600" cy="1911350"/>
            <a:chOff x="4610" y="57"/>
            <a:chExt cx="1344" cy="1204"/>
          </a:xfrm>
        </p:grpSpPr>
        <p:grpSp>
          <p:nvGrpSpPr>
            <p:cNvPr id="1037" name="Group 41"/>
            <p:cNvGrpSpPr>
              <a:grpSpLocks/>
            </p:cNvGrpSpPr>
            <p:nvPr userDrawn="1"/>
          </p:nvGrpSpPr>
          <p:grpSpPr bwMode="auto">
            <a:xfrm>
              <a:off x="4610" y="57"/>
              <a:ext cx="1344" cy="1204"/>
              <a:chOff x="4610" y="57"/>
              <a:chExt cx="1344" cy="1204"/>
            </a:xfrm>
          </p:grpSpPr>
          <p:sp>
            <p:nvSpPr>
              <p:cNvPr id="1039" name="Freeform 42"/>
              <p:cNvSpPr>
                <a:spLocks/>
              </p:cNvSpPr>
              <p:nvPr userDrawn="1"/>
            </p:nvSpPr>
            <p:spPr bwMode="auto">
              <a:xfrm rot="-3172564">
                <a:off x="5430" y="1086"/>
                <a:ext cx="62" cy="288"/>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0" name="Group 43"/>
              <p:cNvGrpSpPr>
                <a:grpSpLocks/>
              </p:cNvGrpSpPr>
              <p:nvPr userDrawn="1"/>
            </p:nvGrpSpPr>
            <p:grpSpPr bwMode="auto">
              <a:xfrm>
                <a:off x="4610" y="57"/>
                <a:ext cx="1344" cy="985"/>
                <a:chOff x="4610" y="57"/>
                <a:chExt cx="1344" cy="985"/>
              </a:xfrm>
            </p:grpSpPr>
            <p:sp>
              <p:nvSpPr>
                <p:cNvPr id="1041" name="Freeform 44"/>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45"/>
                <p:cNvSpPr>
                  <a:spLocks/>
                </p:cNvSpPr>
                <p:nvPr userDrawn="1"/>
              </p:nvSpPr>
              <p:spPr bwMode="auto">
                <a:xfrm rot="-3172564">
                  <a:off x="5057" y="323"/>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46"/>
                <p:cNvSpPr>
                  <a:spLocks/>
                </p:cNvSpPr>
                <p:nvPr userDrawn="1"/>
              </p:nvSpPr>
              <p:spPr bwMode="auto">
                <a:xfrm rot="-3172564">
                  <a:off x="4867" y="173"/>
                  <a:ext cx="505" cy="898"/>
                </a:xfrm>
                <a:custGeom>
                  <a:avLst/>
                  <a:gdLst>
                    <a:gd name="T0" fmla="*/ 0 w 2002"/>
                    <a:gd name="T1" fmla="*/ 0 h 2521"/>
                    <a:gd name="T2" fmla="*/ 0 w 2002"/>
                    <a:gd name="T3" fmla="*/ 0 h 2521"/>
                    <a:gd name="T4" fmla="*/ 0 w 2002"/>
                    <a:gd name="T5" fmla="*/ 0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47"/>
                <p:cNvSpPr>
                  <a:spLocks/>
                </p:cNvSpPr>
                <p:nvPr userDrawn="1"/>
              </p:nvSpPr>
              <p:spPr bwMode="auto">
                <a:xfrm rot="-3172564">
                  <a:off x="4903" y="-19"/>
                  <a:ext cx="758" cy="1344"/>
                </a:xfrm>
                <a:custGeom>
                  <a:avLst/>
                  <a:gdLst>
                    <a:gd name="T0" fmla="*/ 0 w 3007"/>
                    <a:gd name="T1" fmla="*/ 0 h 3771"/>
                    <a:gd name="T2" fmla="*/ 0 w 3007"/>
                    <a:gd name="T3" fmla="*/ 0 h 3771"/>
                    <a:gd name="T4" fmla="*/ 0 w 3007"/>
                    <a:gd name="T5" fmla="*/ 0 h 3771"/>
                    <a:gd name="T6" fmla="*/ 0 w 3007"/>
                    <a:gd name="T7" fmla="*/ 0 h 3771"/>
                    <a:gd name="T8" fmla="*/ 0 w 3007"/>
                    <a:gd name="T9" fmla="*/ 0 h 3771"/>
                    <a:gd name="T10" fmla="*/ 0 w 3007"/>
                    <a:gd name="T11" fmla="*/ 0 h 3771"/>
                    <a:gd name="T12" fmla="*/ 0 w 3007"/>
                    <a:gd name="T13" fmla="*/ 0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0 h 3771"/>
                    <a:gd name="T26" fmla="*/ 0 w 3007"/>
                    <a:gd name="T27" fmla="*/ 0 h 3771"/>
                    <a:gd name="T28" fmla="*/ 0 w 3007"/>
                    <a:gd name="T29" fmla="*/ 0 h 3771"/>
                    <a:gd name="T30" fmla="*/ 0 w 3007"/>
                    <a:gd name="T31" fmla="*/ 0 h 3771"/>
                    <a:gd name="T32" fmla="*/ 0 w 3007"/>
                    <a:gd name="T33" fmla="*/ 0 h 3771"/>
                    <a:gd name="T34" fmla="*/ 0 w 3007"/>
                    <a:gd name="T35" fmla="*/ 0 h 3771"/>
                    <a:gd name="T36" fmla="*/ 0 w 3007"/>
                    <a:gd name="T37" fmla="*/ 0 h 3771"/>
                    <a:gd name="T38" fmla="*/ 0 w 3007"/>
                    <a:gd name="T39" fmla="*/ 0 h 3771"/>
                    <a:gd name="T40" fmla="*/ 0 w 3007"/>
                    <a:gd name="T41" fmla="*/ 0 h 3771"/>
                    <a:gd name="T42" fmla="*/ 0 w 3007"/>
                    <a:gd name="T43" fmla="*/ 0 h 3771"/>
                    <a:gd name="T44" fmla="*/ 0 w 3007"/>
                    <a:gd name="T45" fmla="*/ 0 h 3771"/>
                    <a:gd name="T46" fmla="*/ 0 w 3007"/>
                    <a:gd name="T47" fmla="*/ 0 h 3771"/>
                    <a:gd name="T48" fmla="*/ 0 w 3007"/>
                    <a:gd name="T49" fmla="*/ 0 h 3771"/>
                    <a:gd name="T50" fmla="*/ 0 w 3007"/>
                    <a:gd name="T51" fmla="*/ 0 h 3771"/>
                    <a:gd name="T52" fmla="*/ 0 w 3007"/>
                    <a:gd name="T53" fmla="*/ 0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48"/>
                <p:cNvSpPr>
                  <a:spLocks/>
                </p:cNvSpPr>
                <p:nvPr userDrawn="1"/>
              </p:nvSpPr>
              <p:spPr bwMode="auto">
                <a:xfrm rot="-3172564">
                  <a:off x="5306" y="888"/>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49"/>
                <p:cNvSpPr>
                  <a:spLocks/>
                </p:cNvSpPr>
                <p:nvPr userDrawn="1"/>
              </p:nvSpPr>
              <p:spPr bwMode="auto">
                <a:xfrm rot="-3172564">
                  <a:off x="5253" y="797"/>
                  <a:ext cx="181"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50"/>
                <p:cNvSpPr>
                  <a:spLocks/>
                </p:cNvSpPr>
                <p:nvPr userDrawn="1"/>
              </p:nvSpPr>
              <p:spPr bwMode="auto">
                <a:xfrm rot="-3172564">
                  <a:off x="4985" y="210"/>
                  <a:ext cx="181" cy="147"/>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51"/>
                <p:cNvSpPr>
                  <a:spLocks/>
                </p:cNvSpPr>
                <p:nvPr userDrawn="1"/>
              </p:nvSpPr>
              <p:spPr bwMode="auto">
                <a:xfrm rot="-3172564">
                  <a:off x="4956" y="133"/>
                  <a:ext cx="179"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38" name="Line 52"/>
            <p:cNvSpPr>
              <a:spLocks noChangeShapeType="1"/>
            </p:cNvSpPr>
            <p:nvPr userDrawn="1"/>
          </p:nvSpPr>
          <p:spPr bwMode="auto">
            <a:xfrm>
              <a:off x="4870" y="84"/>
              <a:ext cx="42"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81" r:id="rId12"/>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omic Sans MS" pitchFamily="66" charset="0"/>
          <a:ea typeface="宋体" pitchFamily="2" charset="-122"/>
        </a:defRPr>
      </a:lvl2pPr>
      <a:lvl3pPr algn="ctr" rtl="0" eaLnBrk="0" fontAlgn="base" hangingPunct="0">
        <a:spcBef>
          <a:spcPct val="0"/>
        </a:spcBef>
        <a:spcAft>
          <a:spcPct val="0"/>
        </a:spcAft>
        <a:defRPr sz="4400" b="1">
          <a:solidFill>
            <a:schemeClr val="tx1"/>
          </a:solidFill>
          <a:latin typeface="Comic Sans MS" pitchFamily="66" charset="0"/>
          <a:ea typeface="宋体" pitchFamily="2" charset="-122"/>
        </a:defRPr>
      </a:lvl3pPr>
      <a:lvl4pPr algn="ctr" rtl="0" eaLnBrk="0" fontAlgn="base" hangingPunct="0">
        <a:spcBef>
          <a:spcPct val="0"/>
        </a:spcBef>
        <a:spcAft>
          <a:spcPct val="0"/>
        </a:spcAft>
        <a:defRPr sz="4400" b="1">
          <a:solidFill>
            <a:schemeClr val="tx1"/>
          </a:solidFill>
          <a:latin typeface="Comic Sans MS" pitchFamily="66" charset="0"/>
          <a:ea typeface="宋体" pitchFamily="2" charset="-122"/>
        </a:defRPr>
      </a:lvl4pPr>
      <a:lvl5pPr algn="ctr" rtl="0" eaLnBrk="0" fontAlgn="base" hangingPunct="0">
        <a:spcBef>
          <a:spcPct val="0"/>
        </a:spcBef>
        <a:spcAft>
          <a:spcPct val="0"/>
        </a:spcAft>
        <a:defRPr sz="4400" b="1">
          <a:solidFill>
            <a:schemeClr val="tx1"/>
          </a:solidFill>
          <a:latin typeface="Comic Sans MS" pitchFamily="66" charset="0"/>
          <a:ea typeface="宋体" pitchFamily="2" charset="-122"/>
        </a:defRPr>
      </a:lvl5pPr>
      <a:lvl6pPr marL="457200" algn="ctr" rtl="0" fontAlgn="base">
        <a:spcBef>
          <a:spcPct val="0"/>
        </a:spcBef>
        <a:spcAft>
          <a:spcPct val="0"/>
        </a:spcAft>
        <a:defRPr sz="4400" b="1">
          <a:solidFill>
            <a:schemeClr val="tx1"/>
          </a:solidFill>
          <a:latin typeface="Comic Sans MS" pitchFamily="66" charset="0"/>
          <a:ea typeface="宋体" pitchFamily="2" charset="-122"/>
        </a:defRPr>
      </a:lvl6pPr>
      <a:lvl7pPr marL="914400" algn="ctr" rtl="0" fontAlgn="base">
        <a:spcBef>
          <a:spcPct val="0"/>
        </a:spcBef>
        <a:spcAft>
          <a:spcPct val="0"/>
        </a:spcAft>
        <a:defRPr sz="4400" b="1">
          <a:solidFill>
            <a:schemeClr val="tx1"/>
          </a:solidFill>
          <a:latin typeface="Comic Sans MS" pitchFamily="66" charset="0"/>
          <a:ea typeface="宋体" pitchFamily="2" charset="-122"/>
        </a:defRPr>
      </a:lvl7pPr>
      <a:lvl8pPr marL="1371600" algn="ctr" rtl="0" fontAlgn="base">
        <a:spcBef>
          <a:spcPct val="0"/>
        </a:spcBef>
        <a:spcAft>
          <a:spcPct val="0"/>
        </a:spcAft>
        <a:defRPr sz="4400" b="1">
          <a:solidFill>
            <a:schemeClr val="tx1"/>
          </a:solidFill>
          <a:latin typeface="Comic Sans MS" pitchFamily="66" charset="0"/>
          <a:ea typeface="宋体" pitchFamily="2" charset="-122"/>
        </a:defRPr>
      </a:lvl8pPr>
      <a:lvl9pPr marL="1828800" algn="ctr" rtl="0" fontAlgn="base">
        <a:spcBef>
          <a:spcPct val="0"/>
        </a:spcBef>
        <a:spcAft>
          <a:spcPct val="0"/>
        </a:spcAft>
        <a:defRPr sz="4400" b="1">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2"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5"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7" name="Rectangle 9"/>
          <p:cNvSpPr>
            <a:spLocks noGrp="1" noChangeArrowheads="1"/>
          </p:cNvSpPr>
          <p:nvPr>
            <p:ph type="title"/>
          </p:nvPr>
        </p:nvSpPr>
        <p:spPr bwMode="auto">
          <a:xfrm>
            <a:off x="1150938" y="8366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572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ea typeface="宋体" pitchFamily="2" charset="-122"/>
              </a:defRPr>
            </a:lvl1pPr>
          </a:lstStyle>
          <a:p>
            <a:pPr>
              <a:defRPr/>
            </a:pPr>
            <a:fld id="{3DD26DE9-76FC-42BE-9493-5860334BBFA7}" type="datetime1">
              <a:rPr lang="zh-CN" altLang="en-US" smtClean="0"/>
              <a:t>2020-10-6</a:t>
            </a:fld>
            <a:endParaRPr lang="en-US" altLang="zh-CN"/>
          </a:p>
        </p:txBody>
      </p:sp>
      <p:sp>
        <p:nvSpPr>
          <p:cNvPr id="115724" name="Rectangle 12"/>
          <p:cNvSpPr>
            <a:spLocks noGrp="1" noChangeArrowheads="1"/>
          </p:cNvSpPr>
          <p:nvPr>
            <p:ph type="ftr" sz="quarter" idx="3"/>
          </p:nvPr>
        </p:nvSpPr>
        <p:spPr bwMode="auto">
          <a:xfrm>
            <a:off x="5832475" y="6642100"/>
            <a:ext cx="3311525" cy="215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Times New Roman" pitchFamily="18" charset="0"/>
                <a:ea typeface="宋体" pitchFamily="2" charset="-122"/>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115725" name="Rectangle 13"/>
          <p:cNvSpPr>
            <a:spLocks noGrp="1" noChangeArrowheads="1"/>
          </p:cNvSpPr>
          <p:nvPr>
            <p:ph type="sldNum" sz="quarter" idx="4"/>
          </p:nvPr>
        </p:nvSpPr>
        <p:spPr bwMode="auto">
          <a:xfrm>
            <a:off x="7019925" y="62372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Tahoma" panose="020B0604030504040204" pitchFamily="34" charset="0"/>
              </a:defRPr>
            </a:lvl1pPr>
          </a:lstStyle>
          <a:p>
            <a:pPr>
              <a:defRPr/>
            </a:pPr>
            <a:fld id="{C752B859-F10A-4EA3-BE9D-8C11BF0A9EB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hyperlink" Target="&#20363;&#39064;&#21644;&#20064;&#39064;%20MyEclipse/02.4%20%20&#22810;&#39033;&#24335;&#30340;&#34920;&#31034;&#21450;&#36816;&#31639;/src/TermX.java" TargetMode="External"/><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hyperlink" Target="&#20363;&#39064;&#21644;&#20064;&#39064;%20MyEclipse/02.4%20%20&#22810;&#39033;&#24335;&#30340;&#34920;&#31034;&#21450;&#36816;&#31639;/src/PolySLinkedList.java"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oleObject" Target="../embeddings/oleObject13.bin"/><Relationship Id="rId5" Type="http://schemas.openxmlformats.org/officeDocument/2006/relationships/image" Target="../media/image35.wmf"/><Relationship Id="rId4" Type="http://schemas.openxmlformats.org/officeDocument/2006/relationships/oleObject" Target="../embeddings/oleObject12.bin"/></Relationships>
</file>

<file path=ppt/slides/_rels/slide10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hyperlink" Target="&#20363;&#39064;&#21644;&#20064;&#39064;%20MyEclipse/02.2%20%20&#39034;&#24207;&#34920;/src/SeqList.java"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10.xml"/><Relationship Id="rId7" Type="http://schemas.openxmlformats.org/officeDocument/2006/relationships/slide" Target="slide2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slide" Target="slide1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hyperlink" Target="&#20363;&#39064;&#21644;&#20064;&#39064;%20MyEclipse/02.2%20%20&#39034;&#24207;&#34920;/src/Josephus.java"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20363;&#39064;&#21644;&#20064;&#39064;%20MyEclipse/02.2%20%20&#39034;&#24207;&#34920;/src/SeqList.java"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4.xml"/><Relationship Id="rId1" Type="http://schemas.openxmlformats.org/officeDocument/2006/relationships/vmlDrawing" Target="../drawings/vmlDrawing11.v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5.xml"/><Relationship Id="rId4" Type="http://schemas.openxmlformats.org/officeDocument/2006/relationships/hyperlink" Target="&#20363;&#39064;&#21644;&#20064;&#39064;%20MyEclipse/02.3.2%20%20&#21333;&#38142;&#34920;/src/Node.java"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hyperlink" Target="&#20363;&#39064;&#21644;&#20064;&#39064;%20MyEclipse/02.3.2%20%20&#21333;&#38142;&#34920;/src/SinglyLinkedList.java" TargetMode="Externa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hyperlink" Target="&#20363;&#39064;/&#20363;&#39064;02%20&#32447;&#24615;&#34920;/2.2%20%20%20&#39034;&#24207;&#34920;&#31867;/&#20363;2.01%20%20&#20351;&#29992;&#39034;&#24207;&#34920;&#31867;&#27714;&#35299;&#32422;&#29791;&#22827;&#29615;&#38382;&#39064;/Josephus.java"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slide" Target="slide70.xml"/><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9.png"/><Relationship Id="rId4" Type="http://schemas.openxmlformats.org/officeDocument/2006/relationships/hyperlink" Target="&#31532;02&#31456;%20%20&#32447;&#24615;&#34920;(2019).pptx"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20363;&#39064;&#21644;&#20064;&#39064;%20MyEclipse/02.3.2%20%20&#21333;&#38142;&#34920;/src/SinglyLinkedList.java" TargetMode="Externa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hyperlink" Target="&#20363;&#39064;&#21644;&#20064;&#39064;%20MyEclipse/02.3.2%20%20&#21333;&#38142;&#34920;/src/SinglyLinkedList.java" TargetMode="External"/><Relationship Id="rId2" Type="http://schemas.openxmlformats.org/officeDocument/2006/relationships/hyperlink" Target="&#20363;&#39064;&#21644;&#20064;&#39064;%20MyEclipse/02.3.2%20%20&#21333;&#38142;&#34920;/src/SortedSinglyLinkedList.java" TargetMode="Externa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hyperlink" Target="&#20363;&#39064;&#21644;&#20064;&#39064;%20MyEclipse/02.3.2%20%20&#21333;&#38142;&#34920;/src/SortedSinglyLinkedList.java" TargetMode="External"/><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hyperlink" Target="&#20363;&#39064;&#21644;&#20064;&#39064;%20MyEclipse/02.3.2%20%20&#24490;&#29615;&#21333;&#38142;&#34920;/src/CirSinglyLinkedList.java"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hyperlink" Target="&#20363;&#39064;&#21644;&#20064;&#39064;%20MyEclipse/02.3.3%20%20&#24490;&#29615;&#21452;&#38142;&#34920;/src/CirDoublyLinkedList.java" TargetMode="Externa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Rot="1" noChangeArrowheads="1"/>
          </p:cNvSpPr>
          <p:nvPr/>
        </p:nvSpPr>
        <p:spPr bwMode="auto">
          <a:xfrm>
            <a:off x="965200" y="1341438"/>
            <a:ext cx="7964488"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b="1">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sz="7200">
                <a:solidFill>
                  <a:schemeClr val="tx2"/>
                </a:solidFill>
                <a:latin typeface="楷体" panose="02010609060101010101" pitchFamily="49" charset="-122"/>
                <a:ea typeface="楷体" panose="02010609060101010101" pitchFamily="49" charset="-122"/>
              </a:rPr>
              <a:t>数据结构</a:t>
            </a:r>
            <a:r>
              <a:rPr lang="zh-CN" altLang="en-US" sz="7200">
                <a:solidFill>
                  <a:schemeClr val="tx2"/>
                </a:solidFill>
                <a:latin typeface="楷体" panose="02010609060101010101" pitchFamily="49" charset="-122"/>
                <a:ea typeface="楷体" panose="02010609060101010101" pitchFamily="49" charset="-122"/>
              </a:rPr>
              <a:t>（</a:t>
            </a:r>
            <a:r>
              <a:rPr lang="en-US" altLang="zh-CN" sz="7200">
                <a:solidFill>
                  <a:schemeClr val="tx2"/>
                </a:solidFill>
                <a:latin typeface="楷体" panose="02010609060101010101" pitchFamily="49" charset="-122"/>
                <a:ea typeface="楷体" panose="02010609060101010101" pitchFamily="49" charset="-122"/>
              </a:rPr>
              <a:t>Java版</a:t>
            </a:r>
            <a:r>
              <a:rPr lang="zh-CN" altLang="en-US" sz="7200">
                <a:solidFill>
                  <a:schemeClr val="tx2"/>
                </a:solidFill>
                <a:latin typeface="楷体" panose="02010609060101010101" pitchFamily="49" charset="-122"/>
                <a:ea typeface="楷体" panose="02010609060101010101" pitchFamily="49" charset="-122"/>
              </a:rPr>
              <a:t>）</a:t>
            </a:r>
            <a:br>
              <a:rPr lang="en-US" altLang="zh-CN" sz="5400">
                <a:solidFill>
                  <a:schemeClr val="tx2"/>
                </a:solidFill>
                <a:latin typeface="楷体" panose="02010609060101010101" pitchFamily="49" charset="-122"/>
                <a:ea typeface="楷体" panose="02010609060101010101" pitchFamily="49" charset="-122"/>
              </a:rPr>
            </a:br>
            <a:r>
              <a:rPr lang="zh-CN" altLang="en-US" sz="4400">
                <a:solidFill>
                  <a:srgbClr val="0000CC"/>
                </a:solidFill>
                <a:latin typeface="Arial" panose="020B0604020202020204" pitchFamily="34" charset="0"/>
              </a:rPr>
              <a:t>         </a:t>
            </a:r>
            <a:endParaRPr lang="zh-CN" altLang="en-US" sz="4400">
              <a:solidFill>
                <a:srgbClr val="0000CC"/>
              </a:solidFill>
              <a:latin typeface="华文楷体" panose="02010600040101010101" pitchFamily="2" charset="-122"/>
              <a:ea typeface="华文楷体" panose="02010600040101010101" pitchFamily="2" charset="-122"/>
            </a:endParaRPr>
          </a:p>
        </p:txBody>
      </p:sp>
      <p:sp>
        <p:nvSpPr>
          <p:cNvPr id="5123" name="TextBox 2"/>
          <p:cNvSpPr txBox="1">
            <a:spLocks noChangeArrowheads="1"/>
          </p:cNvSpPr>
          <p:nvPr/>
        </p:nvSpPr>
        <p:spPr bwMode="auto">
          <a:xfrm>
            <a:off x="2700338" y="4581525"/>
            <a:ext cx="61436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zh-CN" altLang="en-US" sz="3600" dirty="0">
                <a:solidFill>
                  <a:srgbClr val="0000CC"/>
                </a:solidFill>
                <a:latin typeface="华文楷体" panose="02010600040101010101" pitchFamily="2" charset="-122"/>
                <a:ea typeface="华文楷体" panose="02010600040101010101" pitchFamily="2" charset="-122"/>
              </a:rPr>
              <a:t>教师：段瑞雪   讲师</a:t>
            </a:r>
            <a:endParaRPr lang="en-US" altLang="zh-CN" sz="3600" dirty="0">
              <a:solidFill>
                <a:srgbClr val="0000CC"/>
              </a:solidFill>
              <a:latin typeface="华文楷体" panose="02010600040101010101" pitchFamily="2" charset="-122"/>
              <a:ea typeface="华文楷体" panose="02010600040101010101" pitchFamily="2" charset="-122"/>
            </a:endParaRPr>
          </a:p>
          <a:p>
            <a:pPr eaLnBrk="1" hangingPunct="1">
              <a:spcBef>
                <a:spcPct val="0"/>
              </a:spcBef>
              <a:buFontTx/>
              <a:buNone/>
            </a:pPr>
            <a:r>
              <a:rPr lang="zh-CN" altLang="en-US" sz="3600" dirty="0">
                <a:solidFill>
                  <a:srgbClr val="0000CC"/>
                </a:solidFill>
                <a:latin typeface="华文楷体" panose="02010600040101010101" pitchFamily="2" charset="-122"/>
                <a:ea typeface="华文楷体" panose="02010600040101010101" pitchFamily="2" charset="-122"/>
              </a:rPr>
              <a:t>邮箱：</a:t>
            </a:r>
            <a:r>
              <a:rPr lang="en-US" altLang="zh-CN" sz="3600" dirty="0">
                <a:solidFill>
                  <a:srgbClr val="0000CC"/>
                </a:solidFill>
                <a:latin typeface="华文楷体" panose="02010600040101010101" pitchFamily="2" charset="-122"/>
                <a:ea typeface="华文楷体" panose="02010600040101010101" pitchFamily="2" charset="-122"/>
              </a:rPr>
              <a:t>duanruixue@bistu.edu.cn</a:t>
            </a:r>
            <a:endParaRPr lang="zh-CN" altLang="en-US" sz="3600" dirty="0">
              <a:solidFill>
                <a:srgbClr val="0000CC"/>
              </a:solidFill>
              <a:latin typeface="华文楷体" panose="02010600040101010101" pitchFamily="2" charset="-122"/>
              <a:ea typeface="华文楷体" panose="02010600040101010101" pitchFamily="2" charset="-122"/>
            </a:endParaRPr>
          </a:p>
          <a:p>
            <a:pPr eaLnBrk="1" hangingPunct="1">
              <a:spcBef>
                <a:spcPct val="0"/>
              </a:spcBef>
              <a:buFontTx/>
              <a:buNone/>
            </a:pPr>
            <a:endParaRPr lang="zh-CN" altLang="en-US" sz="2400" b="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BB4FE9EB-2A9D-4E63-ABA4-9686FBDE0013}" type="slidenum">
              <a:rPr lang="zh-CN" altLang="en-US"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685800" y="152400"/>
            <a:ext cx="7529513" cy="1600200"/>
          </a:xfrm>
        </p:spPr>
        <p:txBody>
          <a:bodyPr/>
          <a:lstStyle/>
          <a:p>
            <a:r>
              <a:rPr lang="en-US" altLang="zh-CN"/>
              <a:t>2.1   </a:t>
            </a:r>
            <a:r>
              <a:rPr lang="zh-CN" altLang="en-US"/>
              <a:t>线性表的抽象数据类型</a:t>
            </a:r>
          </a:p>
        </p:txBody>
      </p:sp>
      <p:sp>
        <p:nvSpPr>
          <p:cNvPr id="3" name="内容占位符 2"/>
          <p:cNvSpPr>
            <a:spLocks noGrp="1"/>
          </p:cNvSpPr>
          <p:nvPr>
            <p:ph idx="1"/>
          </p:nvPr>
        </p:nvSpPr>
        <p:spPr>
          <a:xfrm>
            <a:off x="685800" y="1828800"/>
            <a:ext cx="8295640" cy="3657600"/>
          </a:xfrm>
        </p:spPr>
        <p:txBody>
          <a:bodyPr/>
          <a:lstStyle/>
          <a:p>
            <a:r>
              <a:rPr lang="zh-CN" altLang="en-US" dirty="0"/>
              <a:t>线性表 </a:t>
            </a:r>
            <a:r>
              <a:rPr lang="en-US" altLang="zh-CN" dirty="0" err="1"/>
              <a:t>Linner</a:t>
            </a:r>
            <a:r>
              <a:rPr lang="en-US" altLang="zh-CN" dirty="0"/>
              <a:t> List</a:t>
            </a:r>
            <a:r>
              <a:rPr lang="zh-CN" altLang="en-US" dirty="0"/>
              <a:t>：</a:t>
            </a:r>
            <a:endParaRPr lang="en-US" altLang="zh-CN" dirty="0"/>
          </a:p>
          <a:p>
            <a:pPr marL="0" indent="0">
              <a:buNone/>
            </a:pPr>
            <a:r>
              <a:rPr lang="zh-CN" altLang="en-US" dirty="0"/>
              <a:t>  由</a:t>
            </a:r>
            <a:r>
              <a:rPr lang="en-US" altLang="zh-CN" dirty="0"/>
              <a:t>n</a:t>
            </a:r>
            <a:r>
              <a:rPr lang="zh-CN" altLang="en-US" dirty="0"/>
              <a:t>（</a:t>
            </a:r>
            <a:r>
              <a:rPr lang="en-US" altLang="zh-CN" dirty="0"/>
              <a:t>n</a:t>
            </a:r>
            <a:r>
              <a:rPr lang="en-US" altLang="zh-CN" dirty="0">
                <a:latin typeface="宋体" panose="02010600030101010101" pitchFamily="2" charset="-122"/>
              </a:rPr>
              <a:t>≥0</a:t>
            </a:r>
            <a:r>
              <a:rPr lang="zh-CN" altLang="en-US" dirty="0"/>
              <a:t>）个类型相同的数据元素</a:t>
            </a:r>
            <a:endParaRPr lang="en-US" altLang="zh-CN" dirty="0"/>
          </a:p>
          <a:p>
            <a:pPr marL="0" indent="0">
              <a:buNone/>
            </a:pPr>
            <a:r>
              <a:rPr lang="en-US" altLang="zh-CN" i="1" dirty="0">
                <a:latin typeface="Times New Roman" panose="02020603050405020304" pitchFamily="18" charset="0"/>
              </a:rPr>
              <a:t>    a</a:t>
            </a:r>
            <a:r>
              <a:rPr lang="en-US" altLang="zh-CN" baseline="-25000" dirty="0">
                <a:latin typeface="Times New Roman" panose="02020603050405020304" pitchFamily="18" charset="0"/>
              </a:rPr>
              <a:t>0</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n</a:t>
            </a:r>
            <a:r>
              <a:rPr lang="zh-CN" altLang="en-US" i="1" baseline="-25000" dirty="0">
                <a:latin typeface="Times New Roman" panose="02020603050405020304" pitchFamily="18" charset="0"/>
              </a:rPr>
              <a:t>－</a:t>
            </a:r>
            <a:r>
              <a:rPr lang="en-US" altLang="zh-CN" baseline="-25000" dirty="0">
                <a:latin typeface="Times New Roman" panose="02020603050405020304" pitchFamily="18" charset="0"/>
              </a:rPr>
              <a:t>1</a:t>
            </a:r>
            <a:r>
              <a:rPr lang="zh-CN" altLang="en-US" dirty="0"/>
              <a:t>组成的有限序列，记做</a:t>
            </a:r>
            <a:endParaRPr lang="en-US" altLang="zh-CN" dirty="0"/>
          </a:p>
          <a:p>
            <a:pPr marL="0" lvl="1" indent="0">
              <a:buNone/>
            </a:pPr>
            <a:r>
              <a:rPr lang="en-US" altLang="zh-CN" dirty="0">
                <a:latin typeface="Times New Roman" panose="02020603050405020304" pitchFamily="18" charset="0"/>
              </a:rPr>
              <a:t>    </a:t>
            </a:r>
            <a:r>
              <a:rPr lang="en-US" altLang="zh-CN" dirty="0" err="1">
                <a:latin typeface="Times New Roman" panose="02020603050405020304" pitchFamily="18" charset="0"/>
              </a:rPr>
              <a:t>LinearList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n</a:t>
            </a:r>
            <a:r>
              <a:rPr lang="zh-CN" altLang="en-US" i="1" baseline="-25000" dirty="0">
                <a:latin typeface="Times New Roman" panose="02020603050405020304" pitchFamily="18" charset="0"/>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sz="2000" dirty="0">
                <a:latin typeface="Times New Roman" panose="02020603050405020304" pitchFamily="18" charset="0"/>
              </a:rPr>
              <a:t> </a:t>
            </a:r>
          </a:p>
          <a:p>
            <a:pPr marL="0" indent="0">
              <a:buNone/>
            </a:pPr>
            <a:r>
              <a:rPr lang="zh-CN" altLang="en-US" dirty="0"/>
              <a:t>  其中 </a:t>
            </a:r>
            <a:r>
              <a:rPr lang="en-US" altLang="zh-CN" dirty="0"/>
              <a:t>n</a:t>
            </a:r>
            <a:r>
              <a:rPr lang="zh-CN" altLang="en-US" dirty="0"/>
              <a:t>是元素个数，</a:t>
            </a:r>
            <a:endParaRPr lang="en-US" altLang="zh-CN" dirty="0"/>
          </a:p>
          <a:p>
            <a:pPr marL="0" indent="0">
              <a:buNone/>
            </a:pPr>
            <a:r>
              <a:rPr lang="en-US" altLang="zh-CN" dirty="0"/>
              <a:t>  n</a:t>
            </a:r>
            <a:r>
              <a:rPr lang="zh-CN" altLang="en-US" dirty="0"/>
              <a:t>＝</a:t>
            </a:r>
            <a:r>
              <a:rPr lang="en-US" altLang="zh-CN" dirty="0"/>
              <a:t>0</a:t>
            </a:r>
            <a:r>
              <a:rPr lang="zh-CN" altLang="en-US" dirty="0"/>
              <a:t>，空表</a:t>
            </a:r>
            <a:endParaRPr lang="en-US" altLang="zh-CN" dirty="0"/>
          </a:p>
          <a:p>
            <a:pPr marL="0" indent="0">
              <a:buNone/>
            </a:pPr>
            <a:r>
              <a:rPr lang="en-US" altLang="zh-CN" dirty="0"/>
              <a:t>  n</a:t>
            </a:r>
            <a:r>
              <a:rPr lang="en-US" altLang="zh-CN" dirty="0">
                <a:latin typeface="宋体" panose="02010600030101010101" pitchFamily="2" charset="-122"/>
              </a:rPr>
              <a:t>≥0,</a:t>
            </a:r>
            <a:r>
              <a:rPr lang="en-US" altLang="zh-CN" i="1" dirty="0">
                <a:latin typeface="Times New Roman" panose="02020603050405020304" pitchFamily="18" charset="0"/>
              </a:rPr>
              <a:t> a</a:t>
            </a:r>
            <a:r>
              <a:rPr lang="en-US" altLang="zh-CN" baseline="-25000" dirty="0">
                <a:latin typeface="Times New Roman" panose="02020603050405020304" pitchFamily="18" charset="0"/>
              </a:rPr>
              <a:t>0</a:t>
            </a:r>
            <a:r>
              <a:rPr lang="zh-CN" altLang="en-US" dirty="0">
                <a:latin typeface="Times New Roman" panose="02020603050405020304" pitchFamily="18" charset="0"/>
              </a:rPr>
              <a:t>没有前驱元素，</a:t>
            </a:r>
            <a:r>
              <a:rPr lang="en-US" altLang="zh-CN" i="1" dirty="0">
                <a:latin typeface="Times New Roman" panose="02020603050405020304" pitchFamily="18" charset="0"/>
              </a:rPr>
              <a:t> a</a:t>
            </a:r>
            <a:r>
              <a:rPr lang="en-US" altLang="zh-CN" i="1" baseline="-25000" dirty="0">
                <a:latin typeface="Times New Roman" panose="02020603050405020304" pitchFamily="18" charset="0"/>
              </a:rPr>
              <a:t>n</a:t>
            </a:r>
            <a:r>
              <a:rPr lang="zh-CN" altLang="en-US" i="1" baseline="-25000" dirty="0">
                <a:latin typeface="Times New Roman" panose="02020603050405020304" pitchFamily="18" charset="0"/>
              </a:rPr>
              <a:t>－</a:t>
            </a:r>
            <a:r>
              <a:rPr lang="en-US" altLang="zh-CN" baseline="-25000" dirty="0">
                <a:latin typeface="Times New Roman" panose="02020603050405020304" pitchFamily="18" charset="0"/>
              </a:rPr>
              <a:t>1</a:t>
            </a:r>
            <a:r>
              <a:rPr lang="zh-CN" altLang="en-US" dirty="0">
                <a:latin typeface="Times New Roman" panose="02020603050405020304" pitchFamily="18" charset="0"/>
              </a:rPr>
              <a:t>没有后继元素。</a:t>
            </a:r>
            <a:r>
              <a:rPr lang="en-US" altLang="zh-CN" dirty="0">
                <a:latin typeface="宋体" panose="02010600030101010101" pitchFamily="2" charset="-122"/>
              </a:rPr>
              <a:t> </a:t>
            </a:r>
            <a:endParaRPr lang="zh-CN" altLang="en-US" dirty="0"/>
          </a:p>
        </p:txBody>
      </p:sp>
      <p:grpSp>
        <p:nvGrpSpPr>
          <p:cNvPr id="2" name="Group 3"/>
          <p:cNvGrpSpPr>
            <a:grpSpLocks/>
          </p:cNvGrpSpPr>
          <p:nvPr/>
        </p:nvGrpSpPr>
        <p:grpSpPr bwMode="auto">
          <a:xfrm>
            <a:off x="2339975" y="5727700"/>
            <a:ext cx="4895850" cy="581025"/>
            <a:chOff x="2339752" y="5728008"/>
            <a:chExt cx="4896544" cy="581312"/>
          </a:xfrm>
        </p:grpSpPr>
        <p:sp>
          <p:nvSpPr>
            <p:cNvPr id="5" name="Oval 4"/>
            <p:cNvSpPr/>
            <p:nvPr/>
          </p:nvSpPr>
          <p:spPr>
            <a:xfrm>
              <a:off x="2339752" y="5805834"/>
              <a:ext cx="647792" cy="50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i="1" dirty="0">
                  <a:solidFill>
                    <a:srgbClr val="003399"/>
                  </a:solidFill>
                  <a:latin typeface="Times New Roman" pitchFamily="18" charset="0"/>
                </a:rPr>
                <a:t>a</a:t>
              </a:r>
              <a:r>
                <a:rPr lang="en-US" altLang="zh-CN" b="1" baseline="-25000" dirty="0">
                  <a:solidFill>
                    <a:srgbClr val="003399"/>
                  </a:solidFill>
                  <a:latin typeface="Times New Roman" pitchFamily="18" charset="0"/>
                </a:rPr>
                <a:t>0</a:t>
              </a:r>
              <a:endParaRPr lang="zh-CN" altLang="en-US" b="1" dirty="0">
                <a:solidFill>
                  <a:srgbClr val="003399"/>
                </a:solidFill>
              </a:endParaRPr>
            </a:p>
          </p:txBody>
        </p:sp>
        <p:sp>
          <p:nvSpPr>
            <p:cNvPr id="6" name="Oval 5"/>
            <p:cNvSpPr/>
            <p:nvPr/>
          </p:nvSpPr>
          <p:spPr>
            <a:xfrm>
              <a:off x="3347958" y="5805834"/>
              <a:ext cx="647792" cy="50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i="1" dirty="0">
                  <a:solidFill>
                    <a:srgbClr val="003399"/>
                  </a:solidFill>
                  <a:latin typeface="Times New Roman" pitchFamily="18" charset="0"/>
                </a:rPr>
                <a:t>a</a:t>
              </a:r>
              <a:r>
                <a:rPr lang="en-US" altLang="zh-CN" b="1" baseline="-25000" dirty="0">
                  <a:solidFill>
                    <a:srgbClr val="003399"/>
                  </a:solidFill>
                  <a:latin typeface="Times New Roman" pitchFamily="18" charset="0"/>
                </a:rPr>
                <a:t>1</a:t>
              </a:r>
              <a:endParaRPr lang="zh-CN" altLang="en-US" b="1" dirty="0">
                <a:solidFill>
                  <a:srgbClr val="003399"/>
                </a:solidFill>
              </a:endParaRPr>
            </a:p>
          </p:txBody>
        </p:sp>
        <p:sp>
          <p:nvSpPr>
            <p:cNvPr id="7" name="Oval 6"/>
            <p:cNvSpPr/>
            <p:nvPr/>
          </p:nvSpPr>
          <p:spPr>
            <a:xfrm>
              <a:off x="4303768" y="5758186"/>
              <a:ext cx="649379" cy="50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i="1" dirty="0">
                  <a:solidFill>
                    <a:srgbClr val="003399"/>
                  </a:solidFill>
                  <a:latin typeface="Times New Roman" pitchFamily="18" charset="0"/>
                </a:rPr>
                <a:t>a</a:t>
              </a:r>
              <a:r>
                <a:rPr lang="en-US" altLang="zh-CN" b="1" baseline="-25000" dirty="0">
                  <a:solidFill>
                    <a:srgbClr val="003399"/>
                  </a:solidFill>
                  <a:latin typeface="Times New Roman" pitchFamily="18" charset="0"/>
                </a:rPr>
                <a:t>2</a:t>
              </a:r>
              <a:endParaRPr lang="zh-CN" altLang="en-US" b="1" dirty="0">
                <a:solidFill>
                  <a:srgbClr val="003399"/>
                </a:solidFill>
              </a:endParaRPr>
            </a:p>
          </p:txBody>
        </p:sp>
        <p:sp>
          <p:nvSpPr>
            <p:cNvPr id="8" name="Oval 7"/>
            <p:cNvSpPr/>
            <p:nvPr/>
          </p:nvSpPr>
          <p:spPr>
            <a:xfrm>
              <a:off x="6228091" y="5728008"/>
              <a:ext cx="1008205" cy="503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i="1" dirty="0">
                  <a:solidFill>
                    <a:srgbClr val="003399"/>
                  </a:solidFill>
                  <a:latin typeface="Times New Roman" pitchFamily="18" charset="0"/>
                </a:rPr>
                <a:t>a</a:t>
              </a:r>
              <a:r>
                <a:rPr lang="en-US" altLang="zh-CN" b="1" baseline="-25000" dirty="0">
                  <a:solidFill>
                    <a:srgbClr val="003399"/>
                  </a:solidFill>
                  <a:latin typeface="Times New Roman" pitchFamily="18" charset="0"/>
                </a:rPr>
                <a:t>n-1</a:t>
              </a:r>
              <a:endParaRPr lang="zh-CN" altLang="en-US" b="1" dirty="0">
                <a:solidFill>
                  <a:srgbClr val="003399"/>
                </a:solidFill>
              </a:endParaRPr>
            </a:p>
          </p:txBody>
        </p:sp>
        <p:cxnSp>
          <p:nvCxnSpPr>
            <p:cNvPr id="9" name="Straight Connector 8"/>
            <p:cNvCxnSpPr>
              <a:stCxn id="5" idx="6"/>
              <a:endCxn id="6" idx="2"/>
            </p:cNvCxnSpPr>
            <p:nvPr/>
          </p:nvCxnSpPr>
          <p:spPr>
            <a:xfrm>
              <a:off x="2987544" y="6056783"/>
              <a:ext cx="360414" cy="0"/>
            </a:xfrm>
            <a:prstGeom prst="line">
              <a:avLst/>
            </a:prstGeom>
            <a:ln>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7" idx="2"/>
            </p:cNvCxnSpPr>
            <p:nvPr/>
          </p:nvCxnSpPr>
          <p:spPr>
            <a:xfrm>
              <a:off x="3995750" y="6009135"/>
              <a:ext cx="308019" cy="0"/>
            </a:xfrm>
            <a:prstGeom prst="line">
              <a:avLst/>
            </a:prstGeom>
            <a:ln>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147" y="6009135"/>
              <a:ext cx="358826" cy="0"/>
            </a:xfrm>
            <a:prstGeom prst="line">
              <a:avLst/>
            </a:prstGeom>
            <a:ln>
              <a:solidFill>
                <a:srgbClr val="003399"/>
              </a:solidFill>
            </a:ln>
          </p:spPr>
          <p:style>
            <a:lnRef idx="1">
              <a:schemeClr val="accent1"/>
            </a:lnRef>
            <a:fillRef idx="0">
              <a:schemeClr val="accent1"/>
            </a:fillRef>
            <a:effectRef idx="0">
              <a:schemeClr val="accent1"/>
            </a:effectRef>
            <a:fontRef idx="minor">
              <a:schemeClr val="tx1"/>
            </a:fontRef>
          </p:style>
        </p:cxnSp>
        <p:sp>
          <p:nvSpPr>
            <p:cNvPr id="9229" name="Rectangle 11"/>
            <p:cNvSpPr>
              <a:spLocks noChangeArrowheads="1"/>
            </p:cNvSpPr>
            <p:nvPr/>
          </p:nvSpPr>
          <p:spPr bwMode="auto">
            <a:xfrm>
              <a:off x="5312654" y="572800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en-US" altLang="zh-CN" sz="2400" b="0">
                  <a:latin typeface="Times New Roman" panose="02020603050405020304" pitchFamily="18" charset="0"/>
                </a:rPr>
                <a:t>…</a:t>
              </a:r>
              <a:endParaRPr lang="zh-CN" altLang="en-US" sz="2400" b="0">
                <a:latin typeface="Times New Roman" panose="02020603050405020304" pitchFamily="18" charset="0"/>
              </a:endParaRPr>
            </a:p>
          </p:txBody>
        </p:sp>
        <p:cxnSp>
          <p:nvCxnSpPr>
            <p:cNvPr id="13" name="Straight Connector 12"/>
            <p:cNvCxnSpPr/>
            <p:nvPr/>
          </p:nvCxnSpPr>
          <p:spPr>
            <a:xfrm>
              <a:off x="5920072" y="6009135"/>
              <a:ext cx="308019" cy="0"/>
            </a:xfrm>
            <a:prstGeom prst="line">
              <a:avLst/>
            </a:prstGeom>
            <a:ln>
              <a:solidFill>
                <a:srgbClr val="003399"/>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16313" y="2878138"/>
            <a:ext cx="5114925"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defRPr/>
            </a:pPr>
            <a:fld id="{AC320AF0-C001-45AA-911F-073AE3722927}" type="slidenum">
              <a:rPr lang="zh-CN" altLang="en-US" smtClean="0"/>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457200" y="2057402"/>
            <a:ext cx="8001000" cy="4876800"/>
          </a:xfrm>
        </p:spPr>
        <p:txBody>
          <a:bodyPr/>
          <a:lstStyle/>
          <a:p>
            <a:pPr>
              <a:buFontTx/>
              <a:buNone/>
            </a:pPr>
            <a:endParaRPr lang="zh-CN" altLang="en-US" sz="3600"/>
          </a:p>
          <a:p>
            <a:pPr>
              <a:buFontTx/>
              <a:buNone/>
            </a:pPr>
            <a:endParaRPr lang="zh-CN" altLang="en-US" sz="2000"/>
          </a:p>
          <a:p>
            <a:pPr>
              <a:buFontTx/>
              <a:buNone/>
            </a:pPr>
            <a:endParaRPr lang="zh-CN" altLang="en-US" sz="2000"/>
          </a:p>
          <a:p>
            <a:pPr>
              <a:buFontTx/>
              <a:buNone/>
            </a:pPr>
            <a:r>
              <a:rPr lang="en-US" altLang="zh-CN" sz="2000"/>
              <a:t>A</a:t>
            </a:r>
          </a:p>
          <a:p>
            <a:pPr>
              <a:buFontTx/>
              <a:buNone/>
            </a:pPr>
            <a:endParaRPr lang="en-US" altLang="zh-CN" sz="2000"/>
          </a:p>
          <a:p>
            <a:pPr>
              <a:buFontTx/>
              <a:buNone/>
            </a:pPr>
            <a:r>
              <a:rPr lang="en-US" altLang="zh-CN" sz="2000"/>
              <a:t>B</a:t>
            </a:r>
          </a:p>
          <a:p>
            <a:pPr>
              <a:buFontTx/>
              <a:buNone/>
            </a:pPr>
            <a:r>
              <a:rPr lang="en-US" altLang="zh-CN" sz="2000"/>
              <a:t>                               </a:t>
            </a:r>
            <a:r>
              <a:rPr lang="zh-CN" altLang="en-US" sz="2000"/>
              <a:t>图</a:t>
            </a:r>
            <a:r>
              <a:rPr lang="en-US" altLang="zh-CN" sz="2000"/>
              <a:t>1</a:t>
            </a:r>
            <a:r>
              <a:rPr lang="zh-CN" altLang="en-US" sz="2000"/>
              <a:t>  多项式的单链表存储结构</a:t>
            </a:r>
          </a:p>
          <a:p>
            <a:pPr>
              <a:buFontTx/>
              <a:buNone/>
            </a:pPr>
            <a:r>
              <a:rPr lang="en-US" altLang="zh-CN" sz="2000"/>
              <a:t>C</a:t>
            </a:r>
          </a:p>
          <a:p>
            <a:pPr>
              <a:buFont typeface="Wingdings" panose="05000000000000000000" pitchFamily="2" charset="2"/>
              <a:buChar char="•"/>
            </a:pPr>
            <a:endParaRPr lang="en-US" altLang="zh-CN" sz="2000"/>
          </a:p>
          <a:p>
            <a:pPr>
              <a:buFont typeface="Wingdings" panose="05000000000000000000" pitchFamily="2" charset="2"/>
              <a:buChar char="•"/>
            </a:pPr>
            <a:endParaRPr lang="en-US" altLang="zh-CN" sz="2000"/>
          </a:p>
          <a:p>
            <a:pPr>
              <a:buFontTx/>
              <a:buNone/>
            </a:pPr>
            <a:r>
              <a:rPr lang="en-US" altLang="zh-CN" sz="2000"/>
              <a:t>                              </a:t>
            </a:r>
          </a:p>
          <a:p>
            <a:pPr>
              <a:buFontTx/>
              <a:buNone/>
            </a:pPr>
            <a:r>
              <a:rPr lang="en-US" altLang="zh-CN" sz="2000"/>
              <a:t>                                 </a:t>
            </a:r>
            <a:r>
              <a:rPr lang="zh-CN" altLang="en-US" sz="2000"/>
              <a:t>图2  相加得到的和多项式  </a:t>
            </a:r>
          </a:p>
          <a:p>
            <a:pPr>
              <a:buFont typeface="Wingdings" panose="05000000000000000000" pitchFamily="2" charset="2"/>
              <a:buChar char="•"/>
            </a:pPr>
            <a:endParaRPr lang="zh-CN" altLang="en-US" sz="2000"/>
          </a:p>
          <a:p>
            <a:pPr>
              <a:buFont typeface="Wingdings" panose="05000000000000000000" pitchFamily="2" charset="2"/>
              <a:buChar char="•"/>
            </a:pPr>
            <a:endParaRPr lang="zh-CN" altLang="en-US" sz="2000"/>
          </a:p>
        </p:txBody>
      </p:sp>
      <p:sp>
        <p:nvSpPr>
          <p:cNvPr id="94211" name="Rectangle 2"/>
          <p:cNvSpPr>
            <a:spLocks noGrp="1" noChangeArrowheads="1"/>
          </p:cNvSpPr>
          <p:nvPr>
            <p:ph type="title"/>
          </p:nvPr>
        </p:nvSpPr>
        <p:spPr>
          <a:xfrm>
            <a:off x="969754" y="1055688"/>
            <a:ext cx="7772400" cy="762000"/>
          </a:xfrm>
        </p:spPr>
        <p:txBody>
          <a:bodyPr/>
          <a:lstStyle/>
          <a:p>
            <a:r>
              <a:rPr lang="zh-CN" altLang="en-US" dirty="0"/>
              <a:t>运算如图：</a:t>
            </a:r>
          </a:p>
        </p:txBody>
      </p:sp>
      <p:graphicFrame>
        <p:nvGraphicFramePr>
          <p:cNvPr id="126980" name="Group 4"/>
          <p:cNvGraphicFramePr>
            <a:graphicFrameLocks noGrp="1"/>
          </p:cNvGraphicFramePr>
          <p:nvPr>
            <p:extLst>
              <p:ext uri="{D42A27DB-BD31-4B8C-83A1-F6EECF244321}">
                <p14:modId xmlns:p14="http://schemas.microsoft.com/office/powerpoint/2010/main" val="3588199905"/>
              </p:ext>
            </p:extLst>
          </p:nvPr>
        </p:nvGraphicFramePr>
        <p:xfrm>
          <a:off x="2438400" y="3886202"/>
          <a:ext cx="1066800" cy="334966"/>
        </p:xfrm>
        <a:graphic>
          <a:graphicData uri="http://schemas.openxmlformats.org/drawingml/2006/table">
            <a:tbl>
              <a:tblPr/>
              <a:tblGrid>
                <a:gridCol w="357188">
                  <a:extLst>
                    <a:ext uri="{9D8B030D-6E8A-4147-A177-3AD203B41FA5}">
                      <a16:colId xmlns:a16="http://schemas.microsoft.com/office/drawing/2014/main" val="1680277883"/>
                    </a:ext>
                  </a:extLst>
                </a:gridCol>
                <a:gridCol w="355600">
                  <a:extLst>
                    <a:ext uri="{9D8B030D-6E8A-4147-A177-3AD203B41FA5}">
                      <a16:colId xmlns:a16="http://schemas.microsoft.com/office/drawing/2014/main" val="125259163"/>
                    </a:ext>
                  </a:extLst>
                </a:gridCol>
                <a:gridCol w="354012">
                  <a:extLst>
                    <a:ext uri="{9D8B030D-6E8A-4147-A177-3AD203B41FA5}">
                      <a16:colId xmlns:a16="http://schemas.microsoft.com/office/drawing/2014/main" val="770175996"/>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848298"/>
                  </a:ext>
                </a:extLst>
              </a:tr>
            </a:tbl>
          </a:graphicData>
        </a:graphic>
      </p:graphicFrame>
      <p:graphicFrame>
        <p:nvGraphicFramePr>
          <p:cNvPr id="126991" name="Group 15"/>
          <p:cNvGraphicFramePr>
            <a:graphicFrameLocks noGrp="1"/>
          </p:cNvGraphicFramePr>
          <p:nvPr>
            <p:extLst>
              <p:ext uri="{D42A27DB-BD31-4B8C-83A1-F6EECF244321}">
                <p14:modId xmlns:p14="http://schemas.microsoft.com/office/powerpoint/2010/main" val="1904289491"/>
              </p:ext>
            </p:extLst>
          </p:nvPr>
        </p:nvGraphicFramePr>
        <p:xfrm>
          <a:off x="914400" y="3886202"/>
          <a:ext cx="1219200" cy="334966"/>
        </p:xfrm>
        <a:graphic>
          <a:graphicData uri="http://schemas.openxmlformats.org/drawingml/2006/table">
            <a:tbl>
              <a:tblPr/>
              <a:tblGrid>
                <a:gridCol w="407988">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charset="0"/>
                          <a:ea typeface="宋体" pitchFamily="2" charset="-122"/>
                        </a:rPr>
                        <a:t>-1</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7002" name="Group 26"/>
          <p:cNvGraphicFramePr>
            <a:graphicFrameLocks noGrp="1"/>
          </p:cNvGraphicFramePr>
          <p:nvPr/>
        </p:nvGraphicFramePr>
        <p:xfrm>
          <a:off x="914400" y="5715000"/>
          <a:ext cx="1066800" cy="334966"/>
        </p:xfrm>
        <a:graphic>
          <a:graphicData uri="http://schemas.openxmlformats.org/drawingml/2006/table">
            <a:tbl>
              <a:tblPr/>
              <a:tblGrid>
                <a:gridCol w="357188">
                  <a:extLst>
                    <a:ext uri="{9D8B030D-6E8A-4147-A177-3AD203B41FA5}">
                      <a16:colId xmlns:a16="http://schemas.microsoft.com/office/drawing/2014/main" val="858291252"/>
                    </a:ext>
                  </a:extLst>
                </a:gridCol>
                <a:gridCol w="355600">
                  <a:extLst>
                    <a:ext uri="{9D8B030D-6E8A-4147-A177-3AD203B41FA5}">
                      <a16:colId xmlns:a16="http://schemas.microsoft.com/office/drawing/2014/main" val="1165426386"/>
                    </a:ext>
                  </a:extLst>
                </a:gridCol>
                <a:gridCol w="354012">
                  <a:extLst>
                    <a:ext uri="{9D8B030D-6E8A-4147-A177-3AD203B41FA5}">
                      <a16:colId xmlns:a16="http://schemas.microsoft.com/office/drawing/2014/main" val="1296221426"/>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8677517"/>
                  </a:ext>
                </a:extLst>
              </a:tr>
            </a:tbl>
          </a:graphicData>
        </a:graphic>
      </p:graphicFrame>
      <p:graphicFrame>
        <p:nvGraphicFramePr>
          <p:cNvPr id="127013" name="Group 37"/>
          <p:cNvGraphicFramePr>
            <a:graphicFrameLocks noGrp="1"/>
          </p:cNvGraphicFramePr>
          <p:nvPr/>
        </p:nvGraphicFramePr>
        <p:xfrm>
          <a:off x="2362200" y="5715000"/>
          <a:ext cx="1066800" cy="334966"/>
        </p:xfrm>
        <a:graphic>
          <a:graphicData uri="http://schemas.openxmlformats.org/drawingml/2006/table">
            <a:tbl>
              <a:tblPr/>
              <a:tblGrid>
                <a:gridCol w="357188">
                  <a:extLst>
                    <a:ext uri="{9D8B030D-6E8A-4147-A177-3AD203B41FA5}">
                      <a16:colId xmlns:a16="http://schemas.microsoft.com/office/drawing/2014/main" val="20000"/>
                    </a:ext>
                  </a:extLst>
                </a:gridCol>
                <a:gridCol w="404812">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7024" name="Group 48"/>
          <p:cNvGraphicFramePr>
            <a:graphicFrameLocks noGrp="1"/>
          </p:cNvGraphicFramePr>
          <p:nvPr/>
        </p:nvGraphicFramePr>
        <p:xfrm>
          <a:off x="5334000" y="5715000"/>
          <a:ext cx="1066800" cy="334966"/>
        </p:xfrm>
        <a:graphic>
          <a:graphicData uri="http://schemas.openxmlformats.org/drawingml/2006/table">
            <a:tbl>
              <a:tblPr/>
              <a:tblGrid>
                <a:gridCol w="357188">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354012">
                  <a:extLst>
                    <a:ext uri="{9D8B030D-6E8A-4147-A177-3AD203B41FA5}">
                      <a16:colId xmlns:a16="http://schemas.microsoft.com/office/drawing/2014/main" val="20002"/>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7035" name="Group 59"/>
          <p:cNvGraphicFramePr>
            <a:graphicFrameLocks noGrp="1"/>
          </p:cNvGraphicFramePr>
          <p:nvPr/>
        </p:nvGraphicFramePr>
        <p:xfrm>
          <a:off x="3733800" y="5715000"/>
          <a:ext cx="1066800" cy="334966"/>
        </p:xfrm>
        <a:graphic>
          <a:graphicData uri="http://schemas.openxmlformats.org/drawingml/2006/table">
            <a:tbl>
              <a:tblPr/>
              <a:tblGrid>
                <a:gridCol w="433388">
                  <a:extLst>
                    <a:ext uri="{9D8B030D-6E8A-4147-A177-3AD203B41FA5}">
                      <a16:colId xmlns:a16="http://schemas.microsoft.com/office/drawing/2014/main" val="3249051121"/>
                    </a:ext>
                  </a:extLst>
                </a:gridCol>
                <a:gridCol w="328612">
                  <a:extLst>
                    <a:ext uri="{9D8B030D-6E8A-4147-A177-3AD203B41FA5}">
                      <a16:colId xmlns:a16="http://schemas.microsoft.com/office/drawing/2014/main" val="4220334576"/>
                    </a:ext>
                  </a:extLst>
                </a:gridCol>
                <a:gridCol w="304800">
                  <a:extLst>
                    <a:ext uri="{9D8B030D-6E8A-4147-A177-3AD203B41FA5}">
                      <a16:colId xmlns:a16="http://schemas.microsoft.com/office/drawing/2014/main" val="538489234"/>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22</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0800701"/>
                  </a:ext>
                </a:extLst>
              </a:tr>
            </a:tbl>
          </a:graphicData>
        </a:graphic>
      </p:graphicFrame>
      <p:graphicFrame>
        <p:nvGraphicFramePr>
          <p:cNvPr id="127046" name="Group 70"/>
          <p:cNvGraphicFramePr>
            <a:graphicFrameLocks noGrp="1"/>
          </p:cNvGraphicFramePr>
          <p:nvPr/>
        </p:nvGraphicFramePr>
        <p:xfrm>
          <a:off x="914400" y="4953000"/>
          <a:ext cx="1066800" cy="334966"/>
        </p:xfrm>
        <a:graphic>
          <a:graphicData uri="http://schemas.openxmlformats.org/drawingml/2006/table">
            <a:tbl>
              <a:tblPr/>
              <a:tblGrid>
                <a:gridCol w="304800">
                  <a:extLst>
                    <a:ext uri="{9D8B030D-6E8A-4147-A177-3AD203B41FA5}">
                      <a16:colId xmlns:a16="http://schemas.microsoft.com/office/drawing/2014/main" val="20000"/>
                    </a:ext>
                  </a:extLst>
                </a:gridCol>
                <a:gridCol w="407988">
                  <a:extLst>
                    <a:ext uri="{9D8B030D-6E8A-4147-A177-3AD203B41FA5}">
                      <a16:colId xmlns:a16="http://schemas.microsoft.com/office/drawing/2014/main" val="20001"/>
                    </a:ext>
                  </a:extLst>
                </a:gridCol>
                <a:gridCol w="354012">
                  <a:extLst>
                    <a:ext uri="{9D8B030D-6E8A-4147-A177-3AD203B41FA5}">
                      <a16:colId xmlns:a16="http://schemas.microsoft.com/office/drawing/2014/main" val="20002"/>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dirty="0">
                        <a:ln>
                          <a:noFill/>
                        </a:ln>
                        <a:solidFill>
                          <a:schemeClr val="tx1"/>
                        </a:solidFill>
                        <a:effectLst/>
                        <a:latin typeface="Arial" charset="0"/>
                        <a:ea typeface="宋体" pitchFamily="2" charset="-122"/>
                      </a:endParaRP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dirty="0">
                          <a:ln>
                            <a:noFill/>
                          </a:ln>
                          <a:solidFill>
                            <a:schemeClr val="tx1"/>
                          </a:solidFill>
                          <a:effectLst/>
                          <a:latin typeface="Arial" charset="0"/>
                          <a:ea typeface="宋体" pitchFamily="2" charset="-122"/>
                        </a:rPr>
                        <a:t>-1</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7057" name="Group 81"/>
          <p:cNvGraphicFramePr>
            <a:graphicFrameLocks noGrp="1"/>
          </p:cNvGraphicFramePr>
          <p:nvPr/>
        </p:nvGraphicFramePr>
        <p:xfrm>
          <a:off x="2286000" y="4953000"/>
          <a:ext cx="1066800" cy="334966"/>
        </p:xfrm>
        <a:graphic>
          <a:graphicData uri="http://schemas.openxmlformats.org/drawingml/2006/table">
            <a:tbl>
              <a:tblPr/>
              <a:tblGrid>
                <a:gridCol w="357188">
                  <a:extLst>
                    <a:ext uri="{9D8B030D-6E8A-4147-A177-3AD203B41FA5}">
                      <a16:colId xmlns:a16="http://schemas.microsoft.com/office/drawing/2014/main" val="4196781140"/>
                    </a:ext>
                  </a:extLst>
                </a:gridCol>
                <a:gridCol w="355600">
                  <a:extLst>
                    <a:ext uri="{9D8B030D-6E8A-4147-A177-3AD203B41FA5}">
                      <a16:colId xmlns:a16="http://schemas.microsoft.com/office/drawing/2014/main" val="3011821104"/>
                    </a:ext>
                  </a:extLst>
                </a:gridCol>
                <a:gridCol w="354012">
                  <a:extLst>
                    <a:ext uri="{9D8B030D-6E8A-4147-A177-3AD203B41FA5}">
                      <a16:colId xmlns:a16="http://schemas.microsoft.com/office/drawing/2014/main" val="2688473614"/>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980343"/>
                  </a:ext>
                </a:extLst>
              </a:tr>
            </a:tbl>
          </a:graphicData>
        </a:graphic>
      </p:graphicFrame>
      <p:graphicFrame>
        <p:nvGraphicFramePr>
          <p:cNvPr id="127068" name="Group 92"/>
          <p:cNvGraphicFramePr>
            <a:graphicFrameLocks noGrp="1"/>
          </p:cNvGraphicFramePr>
          <p:nvPr/>
        </p:nvGraphicFramePr>
        <p:xfrm>
          <a:off x="3733800" y="4953000"/>
          <a:ext cx="1066800" cy="334966"/>
        </p:xfrm>
        <a:graphic>
          <a:graphicData uri="http://schemas.openxmlformats.org/drawingml/2006/table">
            <a:tbl>
              <a:tblPr/>
              <a:tblGrid>
                <a:gridCol w="457200">
                  <a:extLst>
                    <a:ext uri="{9D8B030D-6E8A-4147-A177-3AD203B41FA5}">
                      <a16:colId xmlns:a16="http://schemas.microsoft.com/office/drawing/2014/main" val="2032087052"/>
                    </a:ext>
                  </a:extLst>
                </a:gridCol>
                <a:gridCol w="304800">
                  <a:extLst>
                    <a:ext uri="{9D8B030D-6E8A-4147-A177-3AD203B41FA5}">
                      <a16:colId xmlns:a16="http://schemas.microsoft.com/office/drawing/2014/main" val="2538672694"/>
                    </a:ext>
                  </a:extLst>
                </a:gridCol>
                <a:gridCol w="304800">
                  <a:extLst>
                    <a:ext uri="{9D8B030D-6E8A-4147-A177-3AD203B41FA5}">
                      <a16:colId xmlns:a16="http://schemas.microsoft.com/office/drawing/2014/main" val="2156913993"/>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2257375"/>
                  </a:ext>
                </a:extLst>
              </a:tr>
            </a:tbl>
          </a:graphicData>
        </a:graphic>
      </p:graphicFrame>
      <p:graphicFrame>
        <p:nvGraphicFramePr>
          <p:cNvPr id="127079" name="Group 103"/>
          <p:cNvGraphicFramePr>
            <a:graphicFrameLocks noGrp="1"/>
          </p:cNvGraphicFramePr>
          <p:nvPr/>
        </p:nvGraphicFramePr>
        <p:xfrm>
          <a:off x="5334000" y="4953000"/>
          <a:ext cx="1066800" cy="334966"/>
        </p:xfrm>
        <a:graphic>
          <a:graphicData uri="http://schemas.openxmlformats.org/drawingml/2006/table">
            <a:tbl>
              <a:tblPr/>
              <a:tblGrid>
                <a:gridCol w="357188">
                  <a:extLst>
                    <a:ext uri="{9D8B030D-6E8A-4147-A177-3AD203B41FA5}">
                      <a16:colId xmlns:a16="http://schemas.microsoft.com/office/drawing/2014/main" val="20000"/>
                    </a:ext>
                  </a:extLst>
                </a:gridCol>
                <a:gridCol w="355600">
                  <a:extLst>
                    <a:ext uri="{9D8B030D-6E8A-4147-A177-3AD203B41FA5}">
                      <a16:colId xmlns:a16="http://schemas.microsoft.com/office/drawing/2014/main" val="20001"/>
                    </a:ext>
                  </a:extLst>
                </a:gridCol>
                <a:gridCol w="354012">
                  <a:extLst>
                    <a:ext uri="{9D8B030D-6E8A-4147-A177-3AD203B41FA5}">
                      <a16:colId xmlns:a16="http://schemas.microsoft.com/office/drawing/2014/main" val="20002"/>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dirty="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7090" name="Group 114"/>
          <p:cNvGraphicFramePr>
            <a:graphicFrameLocks noGrp="1"/>
          </p:cNvGraphicFramePr>
          <p:nvPr/>
        </p:nvGraphicFramePr>
        <p:xfrm>
          <a:off x="6934200" y="4953000"/>
          <a:ext cx="1143000" cy="334966"/>
        </p:xfrm>
        <a:graphic>
          <a:graphicData uri="http://schemas.openxmlformats.org/drawingml/2006/table">
            <a:tbl>
              <a:tblPr/>
              <a:tblGrid>
                <a:gridCol w="407988">
                  <a:extLst>
                    <a:ext uri="{9D8B030D-6E8A-4147-A177-3AD203B41FA5}">
                      <a16:colId xmlns:a16="http://schemas.microsoft.com/office/drawing/2014/main" val="31434250"/>
                    </a:ext>
                  </a:extLst>
                </a:gridCol>
                <a:gridCol w="406400">
                  <a:extLst>
                    <a:ext uri="{9D8B030D-6E8A-4147-A177-3AD203B41FA5}">
                      <a16:colId xmlns:a16="http://schemas.microsoft.com/office/drawing/2014/main" val="3730345537"/>
                    </a:ext>
                  </a:extLst>
                </a:gridCol>
                <a:gridCol w="328612">
                  <a:extLst>
                    <a:ext uri="{9D8B030D-6E8A-4147-A177-3AD203B41FA5}">
                      <a16:colId xmlns:a16="http://schemas.microsoft.com/office/drawing/2014/main" val="419115333"/>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5200258"/>
                  </a:ext>
                </a:extLst>
              </a:tr>
            </a:tbl>
          </a:graphicData>
        </a:graphic>
      </p:graphicFrame>
      <p:graphicFrame>
        <p:nvGraphicFramePr>
          <p:cNvPr id="127101" name="Group 125"/>
          <p:cNvGraphicFramePr>
            <a:graphicFrameLocks noGrp="1"/>
          </p:cNvGraphicFramePr>
          <p:nvPr>
            <p:extLst>
              <p:ext uri="{D42A27DB-BD31-4B8C-83A1-F6EECF244321}">
                <p14:modId xmlns:p14="http://schemas.microsoft.com/office/powerpoint/2010/main" val="1309024945"/>
              </p:ext>
            </p:extLst>
          </p:nvPr>
        </p:nvGraphicFramePr>
        <p:xfrm>
          <a:off x="914400" y="3200402"/>
          <a:ext cx="1219200" cy="334966"/>
        </p:xfrm>
        <a:graphic>
          <a:graphicData uri="http://schemas.openxmlformats.org/drawingml/2006/table">
            <a:tbl>
              <a:tblPr/>
              <a:tblGrid>
                <a:gridCol w="407988">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dirty="0">
                        <a:ln>
                          <a:noFill/>
                        </a:ln>
                        <a:solidFill>
                          <a:schemeClr val="tx1"/>
                        </a:solidFill>
                        <a:effectLst/>
                        <a:latin typeface="Arial" charset="0"/>
                        <a:ea typeface="宋体" pitchFamily="2" charset="-122"/>
                      </a:endParaRP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charset="0"/>
                          <a:ea typeface="宋体" pitchFamily="2" charset="-122"/>
                        </a:rPr>
                        <a:t>-1</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dirty="0">
                        <a:ln>
                          <a:noFill/>
                        </a:ln>
                        <a:solidFill>
                          <a:schemeClr val="tx1"/>
                        </a:solidFill>
                        <a:effectLst/>
                        <a:latin typeface="Arial" charset="0"/>
                        <a:ea typeface="宋体"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7112" name="Group 136"/>
          <p:cNvGraphicFramePr>
            <a:graphicFrameLocks noGrp="1"/>
          </p:cNvGraphicFramePr>
          <p:nvPr>
            <p:extLst>
              <p:ext uri="{D42A27DB-BD31-4B8C-83A1-F6EECF244321}">
                <p14:modId xmlns:p14="http://schemas.microsoft.com/office/powerpoint/2010/main" val="1080972092"/>
              </p:ext>
            </p:extLst>
          </p:nvPr>
        </p:nvGraphicFramePr>
        <p:xfrm>
          <a:off x="2438400" y="3200402"/>
          <a:ext cx="1066800" cy="334966"/>
        </p:xfrm>
        <a:graphic>
          <a:graphicData uri="http://schemas.openxmlformats.org/drawingml/2006/table">
            <a:tbl>
              <a:tblPr/>
              <a:tblGrid>
                <a:gridCol w="357188">
                  <a:extLst>
                    <a:ext uri="{9D8B030D-6E8A-4147-A177-3AD203B41FA5}">
                      <a16:colId xmlns:a16="http://schemas.microsoft.com/office/drawing/2014/main" val="4188637417"/>
                    </a:ext>
                  </a:extLst>
                </a:gridCol>
                <a:gridCol w="355600">
                  <a:extLst>
                    <a:ext uri="{9D8B030D-6E8A-4147-A177-3AD203B41FA5}">
                      <a16:colId xmlns:a16="http://schemas.microsoft.com/office/drawing/2014/main" val="2949101791"/>
                    </a:ext>
                  </a:extLst>
                </a:gridCol>
                <a:gridCol w="354012">
                  <a:extLst>
                    <a:ext uri="{9D8B030D-6E8A-4147-A177-3AD203B41FA5}">
                      <a16:colId xmlns:a16="http://schemas.microsoft.com/office/drawing/2014/main" val="2118264535"/>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4485935"/>
                  </a:ext>
                </a:extLst>
              </a:tr>
            </a:tbl>
          </a:graphicData>
        </a:graphic>
      </p:graphicFrame>
      <p:graphicFrame>
        <p:nvGraphicFramePr>
          <p:cNvPr id="127123" name="Group 147"/>
          <p:cNvGraphicFramePr>
            <a:graphicFrameLocks noGrp="1"/>
          </p:cNvGraphicFramePr>
          <p:nvPr>
            <p:extLst>
              <p:ext uri="{D42A27DB-BD31-4B8C-83A1-F6EECF244321}">
                <p14:modId xmlns:p14="http://schemas.microsoft.com/office/powerpoint/2010/main" val="1347989641"/>
              </p:ext>
            </p:extLst>
          </p:nvPr>
        </p:nvGraphicFramePr>
        <p:xfrm>
          <a:off x="3810000" y="3200402"/>
          <a:ext cx="1066800" cy="334966"/>
        </p:xfrm>
        <a:graphic>
          <a:graphicData uri="http://schemas.openxmlformats.org/drawingml/2006/table">
            <a:tbl>
              <a:tblPr/>
              <a:tblGrid>
                <a:gridCol w="357188">
                  <a:extLst>
                    <a:ext uri="{9D8B030D-6E8A-4147-A177-3AD203B41FA5}">
                      <a16:colId xmlns:a16="http://schemas.microsoft.com/office/drawing/2014/main" val="40671941"/>
                    </a:ext>
                  </a:extLst>
                </a:gridCol>
                <a:gridCol w="355600">
                  <a:extLst>
                    <a:ext uri="{9D8B030D-6E8A-4147-A177-3AD203B41FA5}">
                      <a16:colId xmlns:a16="http://schemas.microsoft.com/office/drawing/2014/main" val="2484114900"/>
                    </a:ext>
                  </a:extLst>
                </a:gridCol>
                <a:gridCol w="354012">
                  <a:extLst>
                    <a:ext uri="{9D8B030D-6E8A-4147-A177-3AD203B41FA5}">
                      <a16:colId xmlns:a16="http://schemas.microsoft.com/office/drawing/2014/main" val="168614418"/>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2300831"/>
                  </a:ext>
                </a:extLst>
              </a:tr>
            </a:tbl>
          </a:graphicData>
        </a:graphic>
      </p:graphicFrame>
      <p:graphicFrame>
        <p:nvGraphicFramePr>
          <p:cNvPr id="127134" name="Group 158"/>
          <p:cNvGraphicFramePr>
            <a:graphicFrameLocks noGrp="1"/>
          </p:cNvGraphicFramePr>
          <p:nvPr>
            <p:extLst>
              <p:ext uri="{D42A27DB-BD31-4B8C-83A1-F6EECF244321}">
                <p14:modId xmlns:p14="http://schemas.microsoft.com/office/powerpoint/2010/main" val="44480864"/>
              </p:ext>
            </p:extLst>
          </p:nvPr>
        </p:nvGraphicFramePr>
        <p:xfrm>
          <a:off x="5257800" y="3200402"/>
          <a:ext cx="1066800" cy="334966"/>
        </p:xfrm>
        <a:graphic>
          <a:graphicData uri="http://schemas.openxmlformats.org/drawingml/2006/table">
            <a:tbl>
              <a:tblPr/>
              <a:tblGrid>
                <a:gridCol w="357188">
                  <a:extLst>
                    <a:ext uri="{9D8B030D-6E8A-4147-A177-3AD203B41FA5}">
                      <a16:colId xmlns:a16="http://schemas.microsoft.com/office/drawing/2014/main" val="2299815225"/>
                    </a:ext>
                  </a:extLst>
                </a:gridCol>
                <a:gridCol w="355600">
                  <a:extLst>
                    <a:ext uri="{9D8B030D-6E8A-4147-A177-3AD203B41FA5}">
                      <a16:colId xmlns:a16="http://schemas.microsoft.com/office/drawing/2014/main" val="3282144919"/>
                    </a:ext>
                  </a:extLst>
                </a:gridCol>
                <a:gridCol w="354012">
                  <a:extLst>
                    <a:ext uri="{9D8B030D-6E8A-4147-A177-3AD203B41FA5}">
                      <a16:colId xmlns:a16="http://schemas.microsoft.com/office/drawing/2014/main" val="1841710438"/>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8960146"/>
                  </a:ext>
                </a:extLst>
              </a:tr>
            </a:tbl>
          </a:graphicData>
        </a:graphic>
      </p:graphicFrame>
      <p:graphicFrame>
        <p:nvGraphicFramePr>
          <p:cNvPr id="127145" name="Group 169"/>
          <p:cNvGraphicFramePr>
            <a:graphicFrameLocks noGrp="1"/>
          </p:cNvGraphicFramePr>
          <p:nvPr>
            <p:extLst>
              <p:ext uri="{D42A27DB-BD31-4B8C-83A1-F6EECF244321}">
                <p14:modId xmlns:p14="http://schemas.microsoft.com/office/powerpoint/2010/main" val="1176493406"/>
              </p:ext>
            </p:extLst>
          </p:nvPr>
        </p:nvGraphicFramePr>
        <p:xfrm>
          <a:off x="6781800" y="3200402"/>
          <a:ext cx="1066800" cy="334966"/>
        </p:xfrm>
        <a:graphic>
          <a:graphicData uri="http://schemas.openxmlformats.org/drawingml/2006/table">
            <a:tbl>
              <a:tblPr/>
              <a:tblGrid>
                <a:gridCol w="357188">
                  <a:extLst>
                    <a:ext uri="{9D8B030D-6E8A-4147-A177-3AD203B41FA5}">
                      <a16:colId xmlns:a16="http://schemas.microsoft.com/office/drawing/2014/main" val="924827191"/>
                    </a:ext>
                  </a:extLst>
                </a:gridCol>
                <a:gridCol w="404812">
                  <a:extLst>
                    <a:ext uri="{9D8B030D-6E8A-4147-A177-3AD203B41FA5}">
                      <a16:colId xmlns:a16="http://schemas.microsoft.com/office/drawing/2014/main" val="2449305086"/>
                    </a:ext>
                  </a:extLst>
                </a:gridCol>
                <a:gridCol w="304800">
                  <a:extLst>
                    <a:ext uri="{9D8B030D-6E8A-4147-A177-3AD203B41FA5}">
                      <a16:colId xmlns:a16="http://schemas.microsoft.com/office/drawing/2014/main" val="2783775618"/>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0214738"/>
                  </a:ext>
                </a:extLst>
              </a:tr>
            </a:tbl>
          </a:graphicData>
        </a:graphic>
      </p:graphicFrame>
      <p:graphicFrame>
        <p:nvGraphicFramePr>
          <p:cNvPr id="127156" name="Group 180"/>
          <p:cNvGraphicFramePr>
            <a:graphicFrameLocks noGrp="1"/>
          </p:cNvGraphicFramePr>
          <p:nvPr>
            <p:extLst>
              <p:ext uri="{D42A27DB-BD31-4B8C-83A1-F6EECF244321}">
                <p14:modId xmlns:p14="http://schemas.microsoft.com/office/powerpoint/2010/main" val="2673072781"/>
              </p:ext>
            </p:extLst>
          </p:nvPr>
        </p:nvGraphicFramePr>
        <p:xfrm>
          <a:off x="5334000" y="3886202"/>
          <a:ext cx="1143000" cy="334966"/>
        </p:xfrm>
        <a:graphic>
          <a:graphicData uri="http://schemas.openxmlformats.org/drawingml/2006/table">
            <a:tbl>
              <a:tblPr/>
              <a:tblGrid>
                <a:gridCol w="382588">
                  <a:extLst>
                    <a:ext uri="{9D8B030D-6E8A-4147-A177-3AD203B41FA5}">
                      <a16:colId xmlns:a16="http://schemas.microsoft.com/office/drawing/2014/main" val="1855026608"/>
                    </a:ext>
                  </a:extLst>
                </a:gridCol>
                <a:gridCol w="381000">
                  <a:extLst>
                    <a:ext uri="{9D8B030D-6E8A-4147-A177-3AD203B41FA5}">
                      <a16:colId xmlns:a16="http://schemas.microsoft.com/office/drawing/2014/main" val="1998831173"/>
                    </a:ext>
                  </a:extLst>
                </a:gridCol>
                <a:gridCol w="379412">
                  <a:extLst>
                    <a:ext uri="{9D8B030D-6E8A-4147-A177-3AD203B41FA5}">
                      <a16:colId xmlns:a16="http://schemas.microsoft.com/office/drawing/2014/main" val="2436480005"/>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4360623"/>
                  </a:ext>
                </a:extLst>
              </a:tr>
            </a:tbl>
          </a:graphicData>
        </a:graphic>
      </p:graphicFrame>
      <p:graphicFrame>
        <p:nvGraphicFramePr>
          <p:cNvPr id="127167" name="Group 191"/>
          <p:cNvGraphicFramePr>
            <a:graphicFrameLocks noGrp="1"/>
          </p:cNvGraphicFramePr>
          <p:nvPr>
            <p:extLst>
              <p:ext uri="{D42A27DB-BD31-4B8C-83A1-F6EECF244321}">
                <p14:modId xmlns:p14="http://schemas.microsoft.com/office/powerpoint/2010/main" val="1162935389"/>
              </p:ext>
            </p:extLst>
          </p:nvPr>
        </p:nvGraphicFramePr>
        <p:xfrm>
          <a:off x="3810000" y="3886202"/>
          <a:ext cx="1066800" cy="334966"/>
        </p:xfrm>
        <a:graphic>
          <a:graphicData uri="http://schemas.openxmlformats.org/drawingml/2006/table">
            <a:tbl>
              <a:tblPr/>
              <a:tblGrid>
                <a:gridCol w="457200">
                  <a:extLst>
                    <a:ext uri="{9D8B030D-6E8A-4147-A177-3AD203B41FA5}">
                      <a16:colId xmlns:a16="http://schemas.microsoft.com/office/drawing/2014/main" val="3344358317"/>
                    </a:ext>
                  </a:extLst>
                </a:gridCol>
                <a:gridCol w="381000">
                  <a:extLst>
                    <a:ext uri="{9D8B030D-6E8A-4147-A177-3AD203B41FA5}">
                      <a16:colId xmlns:a16="http://schemas.microsoft.com/office/drawing/2014/main" val="1617005399"/>
                    </a:ext>
                  </a:extLst>
                </a:gridCol>
                <a:gridCol w="228600">
                  <a:extLst>
                    <a:ext uri="{9D8B030D-6E8A-4147-A177-3AD203B41FA5}">
                      <a16:colId xmlns:a16="http://schemas.microsoft.com/office/drawing/2014/main" val="3368157315"/>
                    </a:ext>
                  </a:extLst>
                </a:gridCol>
              </a:tblGrid>
              <a:tr h="334963">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22</a:t>
                      </a:r>
                    </a:p>
                  </a:txBody>
                  <a:tcPr marT="45563" marB="455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p>
                  </a:txBody>
                  <a:tcPr marT="45563" marB="455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8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70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563" marB="455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1313913"/>
                  </a:ext>
                </a:extLst>
              </a:tr>
            </a:tbl>
          </a:graphicData>
        </a:graphic>
      </p:graphicFrame>
      <p:sp>
        <p:nvSpPr>
          <p:cNvPr id="94410" name="Line 202"/>
          <p:cNvSpPr>
            <a:spLocks noChangeShapeType="1"/>
          </p:cNvSpPr>
          <p:nvPr/>
        </p:nvSpPr>
        <p:spPr bwMode="auto">
          <a:xfrm>
            <a:off x="381000" y="3352802"/>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11" name="Line 203"/>
          <p:cNvSpPr>
            <a:spLocks noChangeShapeType="1"/>
          </p:cNvSpPr>
          <p:nvPr/>
        </p:nvSpPr>
        <p:spPr bwMode="auto">
          <a:xfrm>
            <a:off x="381000" y="4114802"/>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12" name="Line 204"/>
          <p:cNvSpPr>
            <a:spLocks noChangeShapeType="1"/>
          </p:cNvSpPr>
          <p:nvPr/>
        </p:nvSpPr>
        <p:spPr bwMode="auto">
          <a:xfrm>
            <a:off x="457200" y="5105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13" name="Line 205"/>
          <p:cNvSpPr>
            <a:spLocks noChangeShapeType="1"/>
          </p:cNvSpPr>
          <p:nvPr/>
        </p:nvSpPr>
        <p:spPr bwMode="auto">
          <a:xfrm flipV="1">
            <a:off x="1905000" y="3352802"/>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14" name="Line 206"/>
          <p:cNvSpPr>
            <a:spLocks noChangeShapeType="1"/>
          </p:cNvSpPr>
          <p:nvPr/>
        </p:nvSpPr>
        <p:spPr bwMode="auto">
          <a:xfrm>
            <a:off x="3352800" y="3352802"/>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15" name="Line 207"/>
          <p:cNvSpPr>
            <a:spLocks noChangeShapeType="1"/>
          </p:cNvSpPr>
          <p:nvPr/>
        </p:nvSpPr>
        <p:spPr bwMode="auto">
          <a:xfrm>
            <a:off x="4648200" y="3352802"/>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16" name="Line 208"/>
          <p:cNvSpPr>
            <a:spLocks noChangeShapeType="1"/>
          </p:cNvSpPr>
          <p:nvPr/>
        </p:nvSpPr>
        <p:spPr bwMode="auto">
          <a:xfrm>
            <a:off x="6172200" y="3352802"/>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17" name="Line 209"/>
          <p:cNvSpPr>
            <a:spLocks noChangeShapeType="1"/>
          </p:cNvSpPr>
          <p:nvPr/>
        </p:nvSpPr>
        <p:spPr bwMode="auto">
          <a:xfrm flipH="1">
            <a:off x="7620000" y="3276602"/>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418" name="Line 210"/>
          <p:cNvSpPr>
            <a:spLocks noChangeShapeType="1"/>
          </p:cNvSpPr>
          <p:nvPr/>
        </p:nvSpPr>
        <p:spPr bwMode="auto">
          <a:xfrm>
            <a:off x="7696200" y="3276602"/>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419" name="Line 211"/>
          <p:cNvSpPr>
            <a:spLocks noChangeShapeType="1"/>
          </p:cNvSpPr>
          <p:nvPr/>
        </p:nvSpPr>
        <p:spPr bwMode="auto">
          <a:xfrm>
            <a:off x="1828800" y="4038602"/>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20" name="Line 212"/>
          <p:cNvSpPr>
            <a:spLocks noChangeShapeType="1"/>
          </p:cNvSpPr>
          <p:nvPr/>
        </p:nvSpPr>
        <p:spPr bwMode="auto">
          <a:xfrm>
            <a:off x="3352800" y="4038602"/>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21" name="Line 213"/>
          <p:cNvSpPr>
            <a:spLocks noChangeShapeType="1"/>
          </p:cNvSpPr>
          <p:nvPr/>
        </p:nvSpPr>
        <p:spPr bwMode="auto">
          <a:xfrm>
            <a:off x="4724400" y="4038602"/>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22" name="Line 214"/>
          <p:cNvSpPr>
            <a:spLocks noChangeShapeType="1"/>
          </p:cNvSpPr>
          <p:nvPr/>
        </p:nvSpPr>
        <p:spPr bwMode="auto">
          <a:xfrm flipH="1">
            <a:off x="6096000" y="3962402"/>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423" name="Line 215"/>
          <p:cNvSpPr>
            <a:spLocks noChangeShapeType="1"/>
          </p:cNvSpPr>
          <p:nvPr/>
        </p:nvSpPr>
        <p:spPr bwMode="auto">
          <a:xfrm>
            <a:off x="6172200" y="3962402"/>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424" name="Line 216"/>
          <p:cNvSpPr>
            <a:spLocks noChangeShapeType="1"/>
          </p:cNvSpPr>
          <p:nvPr/>
        </p:nvSpPr>
        <p:spPr bwMode="auto">
          <a:xfrm>
            <a:off x="1752600" y="5105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25" name="Line 217"/>
          <p:cNvSpPr>
            <a:spLocks noChangeShapeType="1"/>
          </p:cNvSpPr>
          <p:nvPr/>
        </p:nvSpPr>
        <p:spPr bwMode="auto">
          <a:xfrm>
            <a:off x="3124200" y="51054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26" name="Freeform 218"/>
          <p:cNvSpPr>
            <a:spLocks/>
          </p:cNvSpPr>
          <p:nvPr/>
        </p:nvSpPr>
        <p:spPr bwMode="auto">
          <a:xfrm>
            <a:off x="3489325" y="5124450"/>
            <a:ext cx="1387475" cy="819150"/>
          </a:xfrm>
          <a:custGeom>
            <a:avLst/>
            <a:gdLst>
              <a:gd name="T0" fmla="*/ 2147483646 w 874"/>
              <a:gd name="T1" fmla="*/ 0 h 516"/>
              <a:gd name="T2" fmla="*/ 2147483646 w 874"/>
              <a:gd name="T3" fmla="*/ 2147483646 h 516"/>
              <a:gd name="T4" fmla="*/ 2147483646 w 874"/>
              <a:gd name="T5" fmla="*/ 2147483646 h 516"/>
              <a:gd name="T6" fmla="*/ 2147483646 w 874"/>
              <a:gd name="T7" fmla="*/ 2147483646 h 516"/>
              <a:gd name="T8" fmla="*/ 2147483646 w 874"/>
              <a:gd name="T9" fmla="*/ 2147483646 h 516"/>
              <a:gd name="T10" fmla="*/ 2147483646 w 874"/>
              <a:gd name="T11" fmla="*/ 2147483646 h 516"/>
              <a:gd name="T12" fmla="*/ 2147483646 w 874"/>
              <a:gd name="T13" fmla="*/ 2147483646 h 516"/>
              <a:gd name="T14" fmla="*/ 2147483646 w 874"/>
              <a:gd name="T15" fmla="*/ 2147483646 h 516"/>
              <a:gd name="T16" fmla="*/ 2147483646 w 874"/>
              <a:gd name="T17" fmla="*/ 2147483646 h 516"/>
              <a:gd name="T18" fmla="*/ 2147483646 w 874"/>
              <a:gd name="T19" fmla="*/ 2147483646 h 516"/>
              <a:gd name="T20" fmla="*/ 2147483646 w 874"/>
              <a:gd name="T21" fmla="*/ 2147483646 h 516"/>
              <a:gd name="T22" fmla="*/ 2147483646 w 874"/>
              <a:gd name="T23" fmla="*/ 2147483646 h 516"/>
              <a:gd name="T24" fmla="*/ 2147483646 w 874"/>
              <a:gd name="T25" fmla="*/ 2147483646 h 516"/>
              <a:gd name="T26" fmla="*/ 2147483646 w 874"/>
              <a:gd name="T27" fmla="*/ 2147483646 h 5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74"/>
              <a:gd name="T43" fmla="*/ 0 h 516"/>
              <a:gd name="T44" fmla="*/ 874 w 874"/>
              <a:gd name="T45" fmla="*/ 516 h 5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74" h="516">
                <a:moveTo>
                  <a:pt x="694" y="0"/>
                </a:moveTo>
                <a:cubicBezTo>
                  <a:pt x="730" y="4"/>
                  <a:pt x="766" y="6"/>
                  <a:pt x="802" y="12"/>
                </a:cubicBezTo>
                <a:cubicBezTo>
                  <a:pt x="814" y="14"/>
                  <a:pt x="831" y="14"/>
                  <a:pt x="838" y="24"/>
                </a:cubicBezTo>
                <a:cubicBezTo>
                  <a:pt x="853" y="45"/>
                  <a:pt x="854" y="72"/>
                  <a:pt x="862" y="96"/>
                </a:cubicBezTo>
                <a:cubicBezTo>
                  <a:pt x="866" y="108"/>
                  <a:pt x="874" y="132"/>
                  <a:pt x="874" y="132"/>
                </a:cubicBezTo>
                <a:cubicBezTo>
                  <a:pt x="848" y="210"/>
                  <a:pt x="849" y="200"/>
                  <a:pt x="766" y="228"/>
                </a:cubicBezTo>
                <a:cubicBezTo>
                  <a:pt x="754" y="232"/>
                  <a:pt x="742" y="236"/>
                  <a:pt x="730" y="240"/>
                </a:cubicBezTo>
                <a:cubicBezTo>
                  <a:pt x="718" y="244"/>
                  <a:pt x="694" y="252"/>
                  <a:pt x="694" y="252"/>
                </a:cubicBezTo>
                <a:cubicBezTo>
                  <a:pt x="561" y="237"/>
                  <a:pt x="433" y="214"/>
                  <a:pt x="298" y="204"/>
                </a:cubicBezTo>
                <a:cubicBezTo>
                  <a:pt x="243" y="213"/>
                  <a:pt x="166" y="220"/>
                  <a:pt x="118" y="252"/>
                </a:cubicBezTo>
                <a:cubicBezTo>
                  <a:pt x="71" y="283"/>
                  <a:pt x="96" y="271"/>
                  <a:pt x="46" y="288"/>
                </a:cubicBezTo>
                <a:cubicBezTo>
                  <a:pt x="42" y="300"/>
                  <a:pt x="40" y="313"/>
                  <a:pt x="34" y="324"/>
                </a:cubicBezTo>
                <a:cubicBezTo>
                  <a:pt x="28" y="337"/>
                  <a:pt x="11" y="346"/>
                  <a:pt x="10" y="360"/>
                </a:cubicBezTo>
                <a:cubicBezTo>
                  <a:pt x="0" y="458"/>
                  <a:pt x="47" y="516"/>
                  <a:pt x="142" y="5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4427" name="Freeform 219"/>
          <p:cNvSpPr>
            <a:spLocks/>
          </p:cNvSpPr>
          <p:nvPr/>
        </p:nvSpPr>
        <p:spPr bwMode="auto">
          <a:xfrm>
            <a:off x="4518025" y="5246688"/>
            <a:ext cx="2282825" cy="666750"/>
          </a:xfrm>
          <a:custGeom>
            <a:avLst/>
            <a:gdLst>
              <a:gd name="T0" fmla="*/ 2147483646 w 1438"/>
              <a:gd name="T1" fmla="*/ 2147483646 h 420"/>
              <a:gd name="T2" fmla="*/ 2147483646 w 1438"/>
              <a:gd name="T3" fmla="*/ 2147483646 h 420"/>
              <a:gd name="T4" fmla="*/ 2147483646 w 1438"/>
              <a:gd name="T5" fmla="*/ 2147483646 h 420"/>
              <a:gd name="T6" fmla="*/ 2147483646 w 1438"/>
              <a:gd name="T7" fmla="*/ 2147483646 h 420"/>
              <a:gd name="T8" fmla="*/ 2147483646 w 1438"/>
              <a:gd name="T9" fmla="*/ 2147483646 h 420"/>
              <a:gd name="T10" fmla="*/ 2147483646 w 1438"/>
              <a:gd name="T11" fmla="*/ 2147483646 h 420"/>
              <a:gd name="T12" fmla="*/ 2147483646 w 1438"/>
              <a:gd name="T13" fmla="*/ 2147483646 h 420"/>
              <a:gd name="T14" fmla="*/ 2147483646 w 1438"/>
              <a:gd name="T15" fmla="*/ 2147483646 h 420"/>
              <a:gd name="T16" fmla="*/ 2147483646 w 1438"/>
              <a:gd name="T17" fmla="*/ 2147483646 h 420"/>
              <a:gd name="T18" fmla="*/ 2147483646 w 1438"/>
              <a:gd name="T19" fmla="*/ 2147483646 h 420"/>
              <a:gd name="T20" fmla="*/ 2147483646 w 1438"/>
              <a:gd name="T21" fmla="*/ 2147483646 h 420"/>
              <a:gd name="T22" fmla="*/ 2147483646 w 1438"/>
              <a:gd name="T23" fmla="*/ 2147483646 h 420"/>
              <a:gd name="T24" fmla="*/ 2147483646 w 1438"/>
              <a:gd name="T25" fmla="*/ 2147483646 h 4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38"/>
              <a:gd name="T40" fmla="*/ 0 h 420"/>
              <a:gd name="T41" fmla="*/ 1438 w 1438"/>
              <a:gd name="T42" fmla="*/ 420 h 4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38" h="420">
                <a:moveTo>
                  <a:pt x="58" y="403"/>
                </a:moveTo>
                <a:cubicBezTo>
                  <a:pt x="157" y="370"/>
                  <a:pt x="0" y="420"/>
                  <a:pt x="190" y="379"/>
                </a:cubicBezTo>
                <a:cubicBezTo>
                  <a:pt x="215" y="374"/>
                  <a:pt x="262" y="355"/>
                  <a:pt x="262" y="355"/>
                </a:cubicBezTo>
                <a:cubicBezTo>
                  <a:pt x="350" y="223"/>
                  <a:pt x="449" y="244"/>
                  <a:pt x="610" y="235"/>
                </a:cubicBezTo>
                <a:cubicBezTo>
                  <a:pt x="673" y="214"/>
                  <a:pt x="739" y="218"/>
                  <a:pt x="802" y="199"/>
                </a:cubicBezTo>
                <a:cubicBezTo>
                  <a:pt x="826" y="192"/>
                  <a:pt x="874" y="175"/>
                  <a:pt x="874" y="175"/>
                </a:cubicBezTo>
                <a:cubicBezTo>
                  <a:pt x="982" y="202"/>
                  <a:pt x="939" y="189"/>
                  <a:pt x="1006" y="211"/>
                </a:cubicBezTo>
                <a:cubicBezTo>
                  <a:pt x="1091" y="200"/>
                  <a:pt x="1151" y="184"/>
                  <a:pt x="1234" y="163"/>
                </a:cubicBezTo>
                <a:cubicBezTo>
                  <a:pt x="1250" y="159"/>
                  <a:pt x="1282" y="151"/>
                  <a:pt x="1282" y="151"/>
                </a:cubicBezTo>
                <a:cubicBezTo>
                  <a:pt x="1294" y="143"/>
                  <a:pt x="1309" y="138"/>
                  <a:pt x="1318" y="127"/>
                </a:cubicBezTo>
                <a:cubicBezTo>
                  <a:pt x="1357" y="79"/>
                  <a:pt x="1298" y="100"/>
                  <a:pt x="1354" y="55"/>
                </a:cubicBezTo>
                <a:cubicBezTo>
                  <a:pt x="1364" y="47"/>
                  <a:pt x="1378" y="47"/>
                  <a:pt x="1390" y="43"/>
                </a:cubicBezTo>
                <a:cubicBezTo>
                  <a:pt x="1418" y="0"/>
                  <a:pt x="1400" y="7"/>
                  <a:pt x="1438" y="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4428" name="Line 220"/>
          <p:cNvSpPr>
            <a:spLocks noChangeShapeType="1"/>
          </p:cNvSpPr>
          <p:nvPr/>
        </p:nvSpPr>
        <p:spPr bwMode="auto">
          <a:xfrm flipV="1">
            <a:off x="6781800" y="5181600"/>
            <a:ext cx="152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29" name="Line 221"/>
          <p:cNvSpPr>
            <a:spLocks noChangeShapeType="1"/>
          </p:cNvSpPr>
          <p:nvPr/>
        </p:nvSpPr>
        <p:spPr bwMode="auto">
          <a:xfrm>
            <a:off x="3581400" y="59436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430" name="Text Box 222"/>
          <p:cNvSpPr txBox="1">
            <a:spLocks noChangeArrowheads="1"/>
          </p:cNvSpPr>
          <p:nvPr/>
        </p:nvSpPr>
        <p:spPr bwMode="auto">
          <a:xfrm>
            <a:off x="876300" y="1390315"/>
            <a:ext cx="7391400"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ClrTx/>
              <a:buSzPct val="85000"/>
              <a:buFontTx/>
              <a:buNone/>
            </a:pPr>
            <a:endParaRPr lang="en-US" altLang="zh-CN" sz="2800" b="0" dirty="0">
              <a:latin typeface="Arial" panose="020B0604020202020204" pitchFamily="34" charset="0"/>
            </a:endParaRPr>
          </a:p>
          <a:p>
            <a:pPr algn="just" eaLnBrk="1" hangingPunct="1">
              <a:buClrTx/>
              <a:buSzPct val="85000"/>
              <a:buFontTx/>
              <a:buNone/>
            </a:pPr>
            <a:r>
              <a:rPr lang="en-US" altLang="zh-CN" sz="2800" b="0" dirty="0">
                <a:latin typeface="Arial" panose="020B0604020202020204" pitchFamily="34" charset="0"/>
              </a:rPr>
              <a:t>A(x)=7+3x+9x</a:t>
            </a:r>
            <a:r>
              <a:rPr lang="en-US" altLang="zh-CN" sz="2800" b="0" baseline="30000" dirty="0">
                <a:latin typeface="Arial" panose="020B0604020202020204" pitchFamily="34" charset="0"/>
              </a:rPr>
              <a:t>8</a:t>
            </a:r>
            <a:r>
              <a:rPr lang="en-US" altLang="zh-CN" sz="2800" b="0" dirty="0">
                <a:latin typeface="Arial" panose="020B0604020202020204" pitchFamily="34" charset="0"/>
              </a:rPr>
              <a:t>+5x</a:t>
            </a:r>
            <a:r>
              <a:rPr lang="en-US" altLang="zh-CN" sz="2800" b="0" baseline="30000" dirty="0">
                <a:latin typeface="Arial" panose="020B0604020202020204" pitchFamily="34" charset="0"/>
              </a:rPr>
              <a:t>17</a:t>
            </a:r>
            <a:endParaRPr lang="en-US" altLang="zh-CN" sz="2800" b="0" dirty="0">
              <a:latin typeface="Arial" panose="020B0604020202020204" pitchFamily="34" charset="0"/>
            </a:endParaRPr>
          </a:p>
          <a:p>
            <a:pPr algn="just" eaLnBrk="1" hangingPunct="1">
              <a:buClrTx/>
              <a:buSzPct val="85000"/>
              <a:buFontTx/>
              <a:buNone/>
            </a:pPr>
            <a:r>
              <a:rPr lang="en-US" altLang="zh-CN" sz="2800" b="0" dirty="0">
                <a:latin typeface="Arial" panose="020B0604020202020204" pitchFamily="34" charset="0"/>
              </a:rPr>
              <a:t>B(x)=8x+22x</a:t>
            </a:r>
            <a:r>
              <a:rPr lang="en-US" altLang="zh-CN" sz="2800" b="0" baseline="30000" dirty="0">
                <a:latin typeface="Arial" panose="020B0604020202020204" pitchFamily="34" charset="0"/>
              </a:rPr>
              <a:t>7</a:t>
            </a:r>
            <a:r>
              <a:rPr lang="en-US" altLang="zh-CN" sz="2800" b="0" dirty="0">
                <a:latin typeface="Arial" panose="020B0604020202020204" pitchFamily="34" charset="0"/>
              </a:rPr>
              <a:t>-9x</a:t>
            </a:r>
            <a:r>
              <a:rPr lang="en-US" altLang="zh-CN" sz="2800" b="0" baseline="30000" dirty="0">
                <a:latin typeface="Arial" panose="020B0604020202020204" pitchFamily="34" charset="0"/>
              </a:rPr>
              <a:t>8</a:t>
            </a:r>
            <a:endParaRPr lang="zh-CN" altLang="en-US" sz="2800" b="0" dirty="0">
              <a:latin typeface="Times New Roman" panose="02020603050405020304" pitchFamily="18" charset="0"/>
            </a:endParaRPr>
          </a:p>
        </p:txBody>
      </p:sp>
      <p:sp>
        <p:nvSpPr>
          <p:cNvPr id="2" name="Rectangle 1"/>
          <p:cNvSpPr/>
          <p:nvPr/>
        </p:nvSpPr>
        <p:spPr>
          <a:xfrm>
            <a:off x="381000" y="4876801"/>
            <a:ext cx="8569325" cy="1800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100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dirty="0"/>
              <a:t>算法实现</a:t>
            </a:r>
          </a:p>
        </p:txBody>
      </p:sp>
      <p:sp>
        <p:nvSpPr>
          <p:cNvPr id="95235" name="内容占位符 2"/>
          <p:cNvSpPr>
            <a:spLocks noGrp="1"/>
          </p:cNvSpPr>
          <p:nvPr>
            <p:ph idx="1"/>
          </p:nvPr>
        </p:nvSpPr>
        <p:spPr>
          <a:xfrm>
            <a:off x="539750" y="1773238"/>
            <a:ext cx="8415338" cy="4941887"/>
          </a:xfrm>
        </p:spPr>
        <p:txBody>
          <a:bodyPr/>
          <a:lstStyle/>
          <a:p>
            <a:pPr>
              <a:buFont typeface="Wingdings" panose="05000000000000000000" pitchFamily="2" charset="2"/>
              <a:buNone/>
            </a:pPr>
            <a:r>
              <a:rPr lang="en-US" altLang="zh-CN" sz="2800" dirty="0"/>
              <a:t>1</a:t>
            </a:r>
            <a:r>
              <a:rPr lang="zh-CN" altLang="en-US" sz="2800" dirty="0"/>
              <a:t>、建立多项式的链式存储结构</a:t>
            </a:r>
            <a:endParaRPr lang="en-US" altLang="zh-CN" sz="2800" dirty="0"/>
          </a:p>
          <a:p>
            <a:pPr>
              <a:buFont typeface="Wingdings" panose="05000000000000000000" pitchFamily="2" charset="2"/>
              <a:buNone/>
            </a:pPr>
            <a:r>
              <a:rPr lang="zh-CN" altLang="en-US" sz="2800" dirty="0"/>
              <a:t>多项式数据元素的数据类型</a:t>
            </a:r>
            <a:endParaRPr lang="en-US" altLang="zh-CN" sz="2800" dirty="0"/>
          </a:p>
          <a:p>
            <a:pPr>
              <a:buFont typeface="Wingdings" panose="05000000000000000000" pitchFamily="2" charset="2"/>
              <a:buNone/>
            </a:pPr>
            <a:r>
              <a:rPr lang="en-US" altLang="zh-CN" sz="2000" dirty="0"/>
              <a:t>public class </a:t>
            </a:r>
            <a:r>
              <a:rPr lang="en-US" altLang="zh-CN" sz="2000" dirty="0" err="1">
                <a:solidFill>
                  <a:srgbClr val="FF0000"/>
                </a:solidFill>
              </a:rPr>
              <a:t>TermX</a:t>
            </a:r>
            <a:r>
              <a:rPr lang="en-US" altLang="zh-CN" sz="2000" dirty="0"/>
              <a:t> implements Comparable&lt;</a:t>
            </a:r>
            <a:r>
              <a:rPr lang="en-US" altLang="zh-CN" sz="2000" dirty="0" err="1"/>
              <a:t>TermX</a:t>
            </a:r>
            <a:r>
              <a:rPr lang="en-US" altLang="zh-CN" sz="2000" dirty="0"/>
              <a:t>&gt;, Addible&lt;</a:t>
            </a:r>
            <a:r>
              <a:rPr lang="en-US" altLang="zh-CN" sz="2000" dirty="0" err="1"/>
              <a:t>TermX</a:t>
            </a:r>
            <a:r>
              <a:rPr lang="en-US" altLang="zh-CN" sz="2000" dirty="0"/>
              <a:t>&gt; </a:t>
            </a:r>
            <a:endParaRPr lang="zh-CN" altLang="en-US" sz="2000" dirty="0"/>
          </a:p>
          <a:p>
            <a:pPr>
              <a:buFont typeface="Wingdings" panose="05000000000000000000" pitchFamily="2" charset="2"/>
              <a:buNone/>
            </a:pPr>
            <a:r>
              <a:rPr lang="en-US" altLang="zh-CN" sz="2000" dirty="0"/>
              <a:t>{  Protected int </a:t>
            </a:r>
            <a:r>
              <a:rPr lang="en-US" altLang="zh-CN" sz="2000" dirty="0" err="1"/>
              <a:t>coef,xexp</a:t>
            </a:r>
            <a:r>
              <a:rPr lang="en-US" altLang="zh-CN" sz="2000" dirty="0"/>
              <a:t>;                           //</a:t>
            </a:r>
            <a:r>
              <a:rPr lang="zh-CN" altLang="en-US" sz="2000" dirty="0"/>
              <a:t>数据域，保存指数</a:t>
            </a:r>
            <a:endParaRPr lang="en-US" altLang="zh-CN" sz="2000" dirty="0"/>
          </a:p>
          <a:p>
            <a:pPr>
              <a:buFont typeface="Wingdings" panose="05000000000000000000" pitchFamily="2" charset="2"/>
              <a:buNone/>
            </a:pPr>
            <a:r>
              <a:rPr lang="zh-CN" altLang="en-US" sz="2000" dirty="0"/>
              <a:t>    </a:t>
            </a:r>
            <a:r>
              <a:rPr lang="en-US" altLang="zh-CN" sz="2000" dirty="0"/>
              <a:t>public </a:t>
            </a:r>
            <a:r>
              <a:rPr lang="en-US" altLang="zh-CN" sz="2000" dirty="0" err="1"/>
              <a:t>TermX</a:t>
            </a:r>
            <a:r>
              <a:rPr lang="en-US" altLang="zh-CN" sz="2000" dirty="0"/>
              <a:t>(int </a:t>
            </a:r>
            <a:r>
              <a:rPr lang="en-US" altLang="zh-CN" sz="2000" dirty="0" err="1"/>
              <a:t>coef</a:t>
            </a:r>
            <a:r>
              <a:rPr lang="en-US" altLang="zh-CN" sz="2000" dirty="0"/>
              <a:t>, int </a:t>
            </a:r>
            <a:r>
              <a:rPr lang="en-US" altLang="zh-CN" sz="2000" dirty="0" err="1"/>
              <a:t>xexp</a:t>
            </a:r>
            <a:r>
              <a:rPr lang="en-US" altLang="zh-CN" sz="2000" dirty="0"/>
              <a:t>);</a:t>
            </a:r>
          </a:p>
          <a:p>
            <a:pPr>
              <a:buFont typeface="Wingdings" panose="05000000000000000000" pitchFamily="2" charset="2"/>
              <a:buNone/>
            </a:pPr>
            <a:r>
              <a:rPr lang="en-US" altLang="zh-CN" sz="2000" dirty="0"/>
              <a:t>    public </a:t>
            </a:r>
            <a:r>
              <a:rPr lang="en-US" altLang="zh-CN" sz="2000" dirty="0" err="1"/>
              <a:t>TermX</a:t>
            </a:r>
            <a:r>
              <a:rPr lang="en-US" altLang="zh-CN" sz="2000" dirty="0"/>
              <a:t>(String </a:t>
            </a:r>
            <a:r>
              <a:rPr lang="en-US" altLang="zh-CN" sz="2000" dirty="0" err="1"/>
              <a:t>termstr</a:t>
            </a:r>
            <a:r>
              <a:rPr lang="en-US" altLang="zh-CN" sz="2000" dirty="0"/>
              <a:t>);</a:t>
            </a:r>
          </a:p>
          <a:p>
            <a:pPr>
              <a:buFont typeface="Wingdings" panose="05000000000000000000" pitchFamily="2" charset="2"/>
              <a:buNone/>
            </a:pPr>
            <a:r>
              <a:rPr lang="en-US" altLang="zh-CN" sz="2000" dirty="0"/>
              <a:t>    public int </a:t>
            </a:r>
            <a:r>
              <a:rPr lang="en-US" altLang="zh-CN" sz="2000" dirty="0" err="1"/>
              <a:t>compareTo</a:t>
            </a:r>
            <a:r>
              <a:rPr lang="en-US" altLang="zh-CN" sz="2000" dirty="0"/>
              <a:t>(</a:t>
            </a:r>
            <a:r>
              <a:rPr lang="en-US" altLang="zh-CN" sz="2000" dirty="0" err="1"/>
              <a:t>TermX</a:t>
            </a:r>
            <a:r>
              <a:rPr lang="en-US" altLang="zh-CN" sz="2000" dirty="0"/>
              <a:t> term) ;//</a:t>
            </a:r>
            <a:r>
              <a:rPr lang="zh-CN" altLang="en-US" sz="2000" dirty="0"/>
              <a:t>按</a:t>
            </a:r>
            <a:r>
              <a:rPr lang="en-US" altLang="zh-CN" sz="2000" dirty="0"/>
              <a:t>x</a:t>
            </a:r>
            <a:r>
              <a:rPr lang="zh-CN" altLang="en-US" sz="2000" dirty="0"/>
              <a:t>指数比较两</a:t>
            </a:r>
            <a:endParaRPr lang="en-US" altLang="zh-CN" sz="2000" dirty="0"/>
          </a:p>
          <a:p>
            <a:pPr>
              <a:buFont typeface="Wingdings" panose="05000000000000000000" pitchFamily="2" charset="2"/>
              <a:buNone/>
            </a:pPr>
            <a:r>
              <a:rPr lang="en-US" altLang="zh-CN" sz="2000" dirty="0"/>
              <a:t>    public void add(</a:t>
            </a:r>
            <a:r>
              <a:rPr lang="en-US" altLang="zh-CN" sz="2000" dirty="0" err="1"/>
              <a:t>TermX</a:t>
            </a:r>
            <a:r>
              <a:rPr lang="en-US" altLang="zh-CN" sz="2000" dirty="0"/>
              <a:t> term); </a:t>
            </a:r>
          </a:p>
          <a:p>
            <a:pPr>
              <a:buFont typeface="Wingdings" panose="05000000000000000000" pitchFamily="2" charset="2"/>
              <a:buNone/>
            </a:pPr>
            <a:r>
              <a:rPr lang="en-US" altLang="zh-CN" sz="2000" dirty="0"/>
              <a:t>    public </a:t>
            </a:r>
            <a:r>
              <a:rPr lang="en-US" altLang="zh-CN" sz="2000" dirty="0" err="1"/>
              <a:t>boolean</a:t>
            </a:r>
            <a:r>
              <a:rPr lang="en-US" altLang="zh-CN" sz="2000" dirty="0"/>
              <a:t> removable(); //</a:t>
            </a:r>
            <a:r>
              <a:rPr lang="zh-CN" altLang="en-US" sz="2000" dirty="0"/>
              <a:t>若系数为</a:t>
            </a:r>
            <a:r>
              <a:rPr lang="en-US" altLang="zh-CN" sz="2000" dirty="0"/>
              <a:t>0</a:t>
            </a:r>
            <a:r>
              <a:rPr lang="zh-CN" altLang="en-US" sz="2000" dirty="0"/>
              <a:t>，则删除元素</a:t>
            </a:r>
            <a:endParaRPr lang="en-US" altLang="zh-CN" sz="2000" dirty="0"/>
          </a:p>
          <a:p>
            <a:pPr>
              <a:buFont typeface="Wingdings" panose="05000000000000000000" pitchFamily="2" charset="2"/>
              <a:buNone/>
            </a:pPr>
            <a:r>
              <a:rPr lang="en-US" altLang="zh-CN" sz="2000" dirty="0"/>
              <a:t>    public </a:t>
            </a:r>
            <a:r>
              <a:rPr lang="en-US" altLang="zh-CN" sz="2000" dirty="0" err="1"/>
              <a:t>boolean</a:t>
            </a:r>
            <a:r>
              <a:rPr lang="en-US" altLang="zh-CN" sz="2000" dirty="0"/>
              <a:t> equals(Object obj);</a:t>
            </a:r>
          </a:p>
          <a:p>
            <a:pPr>
              <a:buFont typeface="Wingdings" panose="05000000000000000000" pitchFamily="2" charset="2"/>
              <a:buNone/>
            </a:pPr>
            <a:r>
              <a:rPr lang="en-US" altLang="zh-CN" sz="2000" dirty="0"/>
              <a:t>     public String </a:t>
            </a:r>
            <a:r>
              <a:rPr lang="en-US" altLang="zh-CN" sz="2000" dirty="0" err="1"/>
              <a:t>toString</a:t>
            </a:r>
            <a:r>
              <a:rPr lang="en-US" altLang="zh-CN" sz="2000" dirty="0"/>
              <a:t>();</a:t>
            </a:r>
          </a:p>
          <a:p>
            <a:pPr>
              <a:buFont typeface="Wingdings" panose="05000000000000000000" pitchFamily="2" charset="2"/>
              <a:buNone/>
            </a:pPr>
            <a:r>
              <a:rPr lang="en-US" altLang="zh-CN" sz="2000" dirty="0"/>
              <a:t>}</a:t>
            </a:r>
          </a:p>
          <a:p>
            <a:pPr>
              <a:buFont typeface="Wingdings" panose="05000000000000000000" pitchFamily="2" charset="2"/>
              <a:buNone/>
            </a:pPr>
            <a:endParaRPr lang="en-US" altLang="zh-CN" sz="2000" dirty="0"/>
          </a:p>
          <a:p>
            <a:pPr>
              <a:buFont typeface="Wingdings" panose="05000000000000000000" pitchFamily="2" charset="2"/>
              <a:buNone/>
            </a:pPr>
            <a:endParaRPr lang="en-US" altLang="zh-CN" sz="2000" dirty="0"/>
          </a:p>
          <a:p>
            <a:pPr>
              <a:buFont typeface="Wingdings" panose="05000000000000000000" pitchFamily="2" charset="2"/>
              <a:buNone/>
            </a:pPr>
            <a:endParaRPr lang="en-US" altLang="zh-CN" sz="2000" dirty="0"/>
          </a:p>
          <a:p>
            <a:pPr>
              <a:buFont typeface="Wingdings" panose="05000000000000000000" pitchFamily="2" charset="2"/>
              <a:buNone/>
            </a:pPr>
            <a:endParaRPr lang="en-US" altLang="zh-CN" sz="2000" dirty="0"/>
          </a:p>
          <a:p>
            <a:pPr>
              <a:buFont typeface="Wingdings" panose="05000000000000000000" pitchFamily="2" charset="2"/>
              <a:buNone/>
            </a:pPr>
            <a:endParaRPr lang="zh-CN" altLang="en-US" sz="20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101</a:t>
            </a:fld>
            <a:endParaRPr lang="en-US" altLang="zh-CN"/>
          </a:p>
        </p:txBody>
      </p:sp>
      <p:sp>
        <p:nvSpPr>
          <p:cNvPr id="2" name="文本框 1">
            <a:extLst>
              <a:ext uri="{FF2B5EF4-FFF2-40B4-BE49-F238E27FC236}">
                <a16:creationId xmlns:a16="http://schemas.microsoft.com/office/drawing/2014/main" id="{4A0012D6-AC4A-43BA-9BFD-74C3070CC65D}"/>
              </a:ext>
            </a:extLst>
          </p:cNvPr>
          <p:cNvSpPr txBox="1"/>
          <p:nvPr/>
        </p:nvSpPr>
        <p:spPr>
          <a:xfrm>
            <a:off x="5692656" y="836613"/>
            <a:ext cx="3262432" cy="461665"/>
          </a:xfrm>
          <a:prstGeom prst="rect">
            <a:avLst/>
          </a:prstGeom>
          <a:noFill/>
        </p:spPr>
        <p:txBody>
          <a:bodyPr wrap="none" rtlCol="0">
            <a:spAutoFit/>
          </a:bodyPr>
          <a:lstStyle/>
          <a:p>
            <a:r>
              <a:rPr lang="zh-CN" altLang="en-US" dirty="0">
                <a:hlinkClick r:id="rId3" action="ppaction://hlinkfile"/>
              </a:rPr>
              <a:t>数据元素完整程序实现</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sz="4000"/>
              <a:t>1</a:t>
            </a:r>
            <a:r>
              <a:rPr lang="zh-CN" altLang="en-US" sz="4000"/>
              <a:t>、建立多项式的链式存储结构</a:t>
            </a:r>
          </a:p>
        </p:txBody>
      </p:sp>
      <p:sp>
        <p:nvSpPr>
          <p:cNvPr id="96259" name="内容占位符 2"/>
          <p:cNvSpPr>
            <a:spLocks noGrp="1"/>
          </p:cNvSpPr>
          <p:nvPr>
            <p:ph idx="1"/>
          </p:nvPr>
        </p:nvSpPr>
        <p:spPr>
          <a:xfrm>
            <a:off x="714375" y="2017713"/>
            <a:ext cx="8240713" cy="4114800"/>
          </a:xfrm>
        </p:spPr>
        <p:txBody>
          <a:bodyPr/>
          <a:lstStyle/>
          <a:p>
            <a:pPr>
              <a:buFont typeface="Wingdings" panose="05000000000000000000" pitchFamily="2" charset="2"/>
              <a:buNone/>
            </a:pPr>
            <a:r>
              <a:rPr lang="en-US" altLang="zh-CN" sz="2000" dirty="0"/>
              <a:t>public class </a:t>
            </a:r>
            <a:r>
              <a:rPr lang="en-US" altLang="zh-CN" sz="2000" dirty="0" err="1"/>
              <a:t>PloySinglyList</a:t>
            </a:r>
            <a:r>
              <a:rPr lang="en-US" altLang="zh-CN" sz="2000" dirty="0"/>
              <a:t>&lt;T&gt;   //</a:t>
            </a:r>
            <a:r>
              <a:rPr lang="zh-CN" altLang="en-US" sz="2000" dirty="0"/>
              <a:t>多项式链表类，实现线性表接口</a:t>
            </a:r>
          </a:p>
          <a:p>
            <a:pPr>
              <a:buFont typeface="Wingdings" panose="05000000000000000000" pitchFamily="2" charset="2"/>
              <a:buNone/>
            </a:pPr>
            <a:r>
              <a:rPr lang="en-US" altLang="zh-CN" sz="2000" dirty="0"/>
              <a:t>{</a:t>
            </a:r>
          </a:p>
          <a:p>
            <a:pPr>
              <a:buFont typeface="Wingdings" panose="05000000000000000000" pitchFamily="2" charset="2"/>
              <a:buNone/>
            </a:pPr>
            <a:r>
              <a:rPr lang="en-US" altLang="zh-CN" sz="2000" dirty="0"/>
              <a:t>    protected Node&lt;T&gt; head; //</a:t>
            </a:r>
            <a:r>
              <a:rPr lang="zh-CN" altLang="en-US" sz="2000" dirty="0"/>
              <a:t>头指针，指向单链表第</a:t>
            </a:r>
            <a:r>
              <a:rPr lang="en-US" altLang="zh-CN" sz="2000" dirty="0"/>
              <a:t>1</a:t>
            </a:r>
            <a:r>
              <a:rPr lang="zh-CN" altLang="en-US" sz="2000" dirty="0"/>
              <a:t>个结点</a:t>
            </a:r>
          </a:p>
          <a:p>
            <a:pPr>
              <a:buFont typeface="Wingdings" panose="05000000000000000000" pitchFamily="2" charset="2"/>
              <a:buNone/>
            </a:pPr>
            <a:r>
              <a:rPr lang="zh-CN" altLang="en-US" sz="2000" dirty="0"/>
              <a:t>    </a:t>
            </a:r>
            <a:r>
              <a:rPr lang="en-US" altLang="zh-CN" sz="2000" dirty="0"/>
              <a:t>public </a:t>
            </a:r>
            <a:r>
              <a:rPr lang="en-US" altLang="zh-CN" sz="2000" dirty="0" err="1"/>
              <a:t>PloySinglyList</a:t>
            </a:r>
            <a:r>
              <a:rPr lang="en-US" altLang="zh-CN" sz="2000" dirty="0"/>
              <a:t>() ;//</a:t>
            </a:r>
            <a:r>
              <a:rPr lang="zh-CN" altLang="en-US" sz="2000" dirty="0"/>
              <a:t>构造空单链表</a:t>
            </a:r>
          </a:p>
          <a:p>
            <a:pPr>
              <a:buFont typeface="Wingdings" panose="05000000000000000000" pitchFamily="2" charset="2"/>
              <a:buNone/>
            </a:pPr>
            <a:r>
              <a:rPr lang="en-US" altLang="zh-CN" sz="2000" dirty="0"/>
              <a:t>    public </a:t>
            </a:r>
            <a:r>
              <a:rPr lang="en-US" altLang="zh-CN" sz="2000" dirty="0" err="1"/>
              <a:t>PloySinglyList</a:t>
            </a:r>
            <a:r>
              <a:rPr lang="en-US" altLang="zh-CN" sz="2000" dirty="0"/>
              <a:t>(T terms[]);</a:t>
            </a:r>
          </a:p>
          <a:p>
            <a:pPr>
              <a:buFont typeface="Wingdings" panose="05000000000000000000" pitchFamily="2" charset="2"/>
              <a:buNone/>
            </a:pPr>
            <a:r>
              <a:rPr lang="en-US" altLang="zh-CN" sz="2000" dirty="0"/>
              <a:t>    public </a:t>
            </a:r>
            <a:r>
              <a:rPr lang="en-US" altLang="zh-CN" sz="2000" dirty="0" err="1"/>
              <a:t>PloySinglyList</a:t>
            </a:r>
            <a:r>
              <a:rPr lang="en-US" altLang="zh-CN" sz="2000" dirty="0"/>
              <a:t>(</a:t>
            </a:r>
            <a:r>
              <a:rPr lang="en-US" altLang="zh-CN" sz="2000" dirty="0" err="1"/>
              <a:t>PloySinglyList</a:t>
            </a:r>
            <a:r>
              <a:rPr lang="en-US" altLang="zh-CN" sz="2000" dirty="0"/>
              <a:t>&lt;T&gt; list);</a:t>
            </a:r>
          </a:p>
          <a:p>
            <a:pPr>
              <a:buFont typeface="Wingdings" panose="05000000000000000000" pitchFamily="2" charset="2"/>
              <a:buNone/>
            </a:pPr>
            <a:r>
              <a:rPr lang="en-US" altLang="zh-CN" sz="2000" dirty="0"/>
              <a:t>    public void </a:t>
            </a:r>
            <a:r>
              <a:rPr lang="en-US" altLang="zh-CN" sz="2000" dirty="0" err="1"/>
              <a:t>addAll</a:t>
            </a:r>
            <a:r>
              <a:rPr lang="en-US" altLang="zh-CN" sz="2000" dirty="0"/>
              <a:t>(</a:t>
            </a:r>
            <a:r>
              <a:rPr lang="en-US" altLang="zh-CN" sz="2000" dirty="0" err="1"/>
              <a:t>PloySinglyList</a:t>
            </a:r>
            <a:r>
              <a:rPr lang="en-US" altLang="zh-CN" sz="2000" dirty="0"/>
              <a:t>&lt;T&gt; list);</a:t>
            </a:r>
          </a:p>
          <a:p>
            <a:pPr>
              <a:buFont typeface="Wingdings" panose="05000000000000000000" pitchFamily="2" charset="2"/>
              <a:buNone/>
            </a:pPr>
            <a:r>
              <a:rPr lang="en-US" altLang="zh-CN" sz="2000" dirty="0"/>
              <a:t>}</a:t>
            </a:r>
            <a:endParaRPr lang="zh-CN" altLang="en-US" sz="20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102</a:t>
            </a:fld>
            <a:endParaRPr lang="en-US" altLang="zh-CN"/>
          </a:p>
        </p:txBody>
      </p:sp>
      <p:sp>
        <p:nvSpPr>
          <p:cNvPr id="2" name="文本框 1">
            <a:extLst>
              <a:ext uri="{FF2B5EF4-FFF2-40B4-BE49-F238E27FC236}">
                <a16:creationId xmlns:a16="http://schemas.microsoft.com/office/drawing/2014/main" id="{7A947C9C-F6D7-4CA6-BDF8-5E2AC8CD59D3}"/>
              </a:ext>
            </a:extLst>
          </p:cNvPr>
          <p:cNvSpPr txBox="1"/>
          <p:nvPr/>
        </p:nvSpPr>
        <p:spPr>
          <a:xfrm>
            <a:off x="5662493" y="5703495"/>
            <a:ext cx="3339376" cy="461665"/>
          </a:xfrm>
          <a:prstGeom prst="rect">
            <a:avLst/>
          </a:prstGeom>
          <a:noFill/>
        </p:spPr>
        <p:txBody>
          <a:bodyPr wrap="none" rtlCol="0">
            <a:spAutoFit/>
          </a:bodyPr>
          <a:lstStyle/>
          <a:p>
            <a:r>
              <a:rPr lang="zh-CN" altLang="en-US" dirty="0">
                <a:hlinkClick r:id="rId3" action="ppaction://hlinkfile"/>
              </a:rPr>
              <a:t>多项式的完整代码实现</a:t>
            </a:r>
            <a:r>
              <a:rPr lang="zh-CN" altLang="en-US" dirty="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en-US" altLang="zh-CN"/>
              <a:t>2</a:t>
            </a:r>
            <a:r>
              <a:rPr lang="zh-CN" altLang="en-US"/>
              <a:t>、实现加法运算</a:t>
            </a:r>
          </a:p>
        </p:txBody>
      </p:sp>
      <p:sp>
        <p:nvSpPr>
          <p:cNvPr id="83971" name="内容占位符 2"/>
          <p:cNvSpPr>
            <a:spLocks noGrp="1"/>
          </p:cNvSpPr>
          <p:nvPr>
            <p:ph idx="1"/>
          </p:nvPr>
        </p:nvSpPr>
        <p:spPr>
          <a:xfrm>
            <a:off x="857250" y="2017713"/>
            <a:ext cx="8097838" cy="4114800"/>
          </a:xfrm>
        </p:spPr>
        <p:txBody>
          <a:bodyPr/>
          <a:lstStyle/>
          <a:p>
            <a:pPr>
              <a:buFont typeface="Wingdings" panose="05000000000000000000" pitchFamily="2" charset="2"/>
              <a:buNone/>
              <a:defRPr/>
            </a:pPr>
            <a:r>
              <a:rPr lang="en-US" altLang="zh-CN" sz="2000" dirty="0"/>
              <a:t>public void </a:t>
            </a:r>
            <a:r>
              <a:rPr lang="en-US" altLang="zh-CN" sz="2000" dirty="0" err="1"/>
              <a:t>addAll</a:t>
            </a:r>
            <a:r>
              <a:rPr lang="en-US" altLang="zh-CN" sz="2000" dirty="0"/>
              <a:t>(</a:t>
            </a:r>
            <a:r>
              <a:rPr lang="en-US" altLang="zh-CN" sz="2000" dirty="0" err="1"/>
              <a:t>PloySinglyList</a:t>
            </a:r>
            <a:r>
              <a:rPr lang="en-US" altLang="zh-CN" sz="2000" dirty="0"/>
              <a:t> B);</a:t>
            </a:r>
          </a:p>
          <a:p>
            <a:pPr marL="0" indent="0">
              <a:buFont typeface="Wingdings" panose="05000000000000000000" pitchFamily="2" charset="2"/>
              <a:buNone/>
              <a:defRPr/>
            </a:pPr>
            <a:r>
              <a:rPr lang="en-US" altLang="zh-CN" sz="2000" dirty="0"/>
              <a:t>//</a:t>
            </a:r>
            <a:r>
              <a:rPr lang="zh-CN" altLang="en-US" sz="2000" dirty="0"/>
              <a:t>当前多项式</a:t>
            </a:r>
            <a:r>
              <a:rPr lang="en-US" altLang="zh-CN" sz="2000" dirty="0"/>
              <a:t>A</a:t>
            </a:r>
            <a:r>
              <a:rPr lang="zh-CN" altLang="en-US" sz="2000" dirty="0"/>
              <a:t>加</a:t>
            </a:r>
            <a:r>
              <a:rPr lang="en-US" altLang="zh-CN" sz="2000" dirty="0"/>
              <a:t>B</a:t>
            </a:r>
            <a:r>
              <a:rPr lang="zh-CN" altLang="en-US" sz="2000" dirty="0"/>
              <a:t>多项式，结果存放在</a:t>
            </a:r>
            <a:r>
              <a:rPr lang="en-US" altLang="zh-CN" sz="2000" dirty="0"/>
              <a:t>A</a:t>
            </a:r>
            <a:r>
              <a:rPr lang="zh-CN" altLang="en-US" sz="2000" dirty="0"/>
              <a:t>多项式中</a:t>
            </a:r>
            <a:endParaRPr lang="en-US" altLang="zh-CN" sz="2000" dirty="0"/>
          </a:p>
          <a:p>
            <a:pPr marL="0" indent="0">
              <a:buFont typeface="Wingdings" panose="05000000000000000000" pitchFamily="2" charset="2"/>
              <a:buNone/>
              <a:defRPr/>
            </a:pPr>
            <a:r>
              <a:rPr lang="en-US" altLang="zh-CN" sz="2000" dirty="0"/>
              <a:t>{while</a:t>
            </a:r>
            <a:r>
              <a:rPr lang="zh-CN" altLang="en-US" sz="2000" dirty="0"/>
              <a:t>（</a:t>
            </a:r>
            <a:r>
              <a:rPr lang="en-US" altLang="zh-CN" sz="2000" dirty="0"/>
              <a:t>A</a:t>
            </a:r>
            <a:r>
              <a:rPr lang="zh-CN" altLang="en-US" sz="2000" dirty="0"/>
              <a:t>或</a:t>
            </a:r>
            <a:r>
              <a:rPr lang="en-US" altLang="zh-CN" sz="2000" dirty="0"/>
              <a:t>B</a:t>
            </a:r>
            <a:r>
              <a:rPr lang="zh-CN" altLang="en-US" sz="2000" dirty="0"/>
              <a:t>非空）</a:t>
            </a:r>
            <a:endParaRPr lang="en-US" altLang="zh-CN" sz="2000" dirty="0"/>
          </a:p>
          <a:p>
            <a:pPr marL="0" indent="0">
              <a:buFont typeface="Wingdings" panose="05000000000000000000" pitchFamily="2" charset="2"/>
              <a:buNone/>
              <a:defRPr/>
            </a:pPr>
            <a:r>
              <a:rPr lang="en-US" altLang="zh-CN" sz="2000" dirty="0"/>
              <a:t>      if(</a:t>
            </a:r>
            <a:r>
              <a:rPr lang="zh-CN" altLang="en-US" sz="2000" dirty="0">
                <a:solidFill>
                  <a:srgbClr val="FF0000"/>
                </a:solidFill>
              </a:rPr>
              <a:t>指数相同</a:t>
            </a:r>
            <a:r>
              <a:rPr lang="zh-CN" altLang="en-US" sz="2000" dirty="0"/>
              <a:t>）</a:t>
            </a:r>
            <a:endParaRPr lang="en-US" altLang="zh-CN" sz="2000" dirty="0"/>
          </a:p>
          <a:p>
            <a:pPr marL="0" indent="0">
              <a:buFont typeface="Wingdings" panose="05000000000000000000" pitchFamily="2" charset="2"/>
              <a:buNone/>
              <a:defRPr/>
            </a:pPr>
            <a:r>
              <a:rPr lang="en-US" altLang="zh-CN" sz="2000" dirty="0"/>
              <a:t>     { </a:t>
            </a:r>
            <a:r>
              <a:rPr lang="zh-CN" altLang="en-US" sz="2000" dirty="0"/>
              <a:t>取出</a:t>
            </a:r>
            <a:r>
              <a:rPr lang="en-US" altLang="zh-CN" sz="2000" dirty="0" err="1"/>
              <a:t>coef</a:t>
            </a:r>
            <a:r>
              <a:rPr lang="zh-CN" altLang="en-US" sz="2000" dirty="0"/>
              <a:t>进行相加，重置</a:t>
            </a:r>
            <a:r>
              <a:rPr lang="en-US" altLang="zh-CN" sz="2000" dirty="0" err="1"/>
              <a:t>coef</a:t>
            </a:r>
            <a:r>
              <a:rPr lang="zh-CN" altLang="en-US" sz="2000" dirty="0"/>
              <a:t>的值</a:t>
            </a:r>
            <a:r>
              <a:rPr lang="en-US" altLang="zh-CN" sz="2000" dirty="0"/>
              <a:t> }</a:t>
            </a:r>
          </a:p>
          <a:p>
            <a:pPr marL="0" indent="0">
              <a:buFont typeface="Wingdings" panose="05000000000000000000" pitchFamily="2" charset="2"/>
              <a:buNone/>
              <a:defRPr/>
            </a:pPr>
            <a:r>
              <a:rPr lang="en-US" altLang="zh-CN" sz="2000" dirty="0"/>
              <a:t>     else</a:t>
            </a:r>
          </a:p>
          <a:p>
            <a:pPr marL="0" indent="0">
              <a:buFont typeface="Wingdings" panose="05000000000000000000" pitchFamily="2" charset="2"/>
              <a:buNone/>
              <a:defRPr/>
            </a:pPr>
            <a:r>
              <a:rPr lang="en-US" altLang="zh-CN" sz="2000" dirty="0"/>
              <a:t>      { if(B</a:t>
            </a:r>
            <a:r>
              <a:rPr lang="zh-CN" altLang="en-US" sz="2000" dirty="0"/>
              <a:t>指数大</a:t>
            </a:r>
            <a:r>
              <a:rPr lang="en-US" altLang="zh-CN" sz="2000" dirty="0"/>
              <a:t> )</a:t>
            </a:r>
          </a:p>
          <a:p>
            <a:pPr marL="0" indent="0">
              <a:buFont typeface="Wingdings" panose="05000000000000000000" pitchFamily="2" charset="2"/>
              <a:buNone/>
              <a:defRPr/>
            </a:pPr>
            <a:r>
              <a:rPr lang="en-US" altLang="zh-CN" sz="2000" dirty="0"/>
              <a:t>         {A</a:t>
            </a:r>
            <a:r>
              <a:rPr lang="zh-CN" altLang="en-US" sz="2000" dirty="0"/>
              <a:t>链表继续向后寻找</a:t>
            </a:r>
            <a:r>
              <a:rPr lang="en-US" altLang="zh-CN" sz="2000" dirty="0"/>
              <a:t>}</a:t>
            </a:r>
          </a:p>
          <a:p>
            <a:pPr marL="0" indent="0">
              <a:buFont typeface="Wingdings" panose="05000000000000000000" pitchFamily="2" charset="2"/>
              <a:buNone/>
              <a:defRPr/>
            </a:pPr>
            <a:r>
              <a:rPr lang="en-US" altLang="zh-CN" sz="2000" dirty="0"/>
              <a:t>         else</a:t>
            </a:r>
          </a:p>
          <a:p>
            <a:pPr marL="0" indent="0">
              <a:buFont typeface="Wingdings" panose="05000000000000000000" pitchFamily="2" charset="2"/>
              <a:buNone/>
              <a:defRPr/>
            </a:pPr>
            <a:r>
              <a:rPr lang="en-US" altLang="zh-CN" sz="2000" dirty="0"/>
              <a:t>          {</a:t>
            </a:r>
            <a:r>
              <a:rPr lang="zh-CN" altLang="en-US" sz="2000" dirty="0"/>
              <a:t>将</a:t>
            </a:r>
            <a:r>
              <a:rPr lang="en-US" altLang="zh-CN" sz="2000" dirty="0"/>
              <a:t>B</a:t>
            </a:r>
            <a:r>
              <a:rPr lang="zh-CN" altLang="en-US" sz="2000" dirty="0"/>
              <a:t>的该项插入</a:t>
            </a:r>
            <a:r>
              <a:rPr lang="en-US" altLang="zh-CN" sz="2000" dirty="0"/>
              <a:t>A</a:t>
            </a:r>
            <a:r>
              <a:rPr lang="zh-CN" altLang="en-US" sz="2000" dirty="0"/>
              <a:t>链表中当前</a:t>
            </a:r>
            <a:r>
              <a:rPr lang="en-US" altLang="zh-CN" sz="2000" dirty="0"/>
              <a:t>p</a:t>
            </a:r>
            <a:r>
              <a:rPr lang="zh-CN" altLang="en-US" sz="2000" dirty="0"/>
              <a:t>元素之前，</a:t>
            </a:r>
            <a:r>
              <a:rPr lang="en-US" altLang="zh-CN" sz="2000" dirty="0"/>
              <a:t>B</a:t>
            </a:r>
            <a:r>
              <a:rPr lang="zh-CN" altLang="en-US" sz="2000" dirty="0"/>
              <a:t>链表向后移动</a:t>
            </a:r>
            <a:r>
              <a:rPr lang="en-US" altLang="zh-CN" sz="2000" dirty="0"/>
              <a:t>}</a:t>
            </a:r>
          </a:p>
          <a:p>
            <a:pPr marL="0" indent="0">
              <a:buFont typeface="Wingdings" panose="05000000000000000000" pitchFamily="2" charset="2"/>
              <a:buNone/>
              <a:defRPr/>
            </a:pPr>
            <a:r>
              <a:rPr lang="en-US" altLang="zh-CN" sz="2000" dirty="0"/>
              <a:t>       }</a:t>
            </a:r>
          </a:p>
          <a:p>
            <a:pPr marL="0" indent="0">
              <a:buFont typeface="Wingdings" panose="05000000000000000000" pitchFamily="2" charset="2"/>
              <a:buNone/>
              <a:defRPr/>
            </a:pPr>
            <a:r>
              <a:rPr lang="en-US" altLang="zh-CN" sz="2000" dirty="0"/>
              <a:t>}</a:t>
            </a:r>
            <a:endParaRPr lang="zh-CN" altLang="en-US" sz="20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103</a:t>
            </a:fld>
            <a:endParaRPr lang="en-US" altLang="zh-CN"/>
          </a:p>
        </p:txBody>
      </p:sp>
      <p:sp>
        <p:nvSpPr>
          <p:cNvPr id="5" name="Text Box 222">
            <a:extLst>
              <a:ext uri="{FF2B5EF4-FFF2-40B4-BE49-F238E27FC236}">
                <a16:creationId xmlns:a16="http://schemas.microsoft.com/office/drawing/2014/main" id="{B7DE90FB-1B5B-4AE7-98EA-732861B15B5F}"/>
              </a:ext>
            </a:extLst>
          </p:cNvPr>
          <p:cNvSpPr txBox="1">
            <a:spLocks noChangeArrowheads="1"/>
          </p:cNvSpPr>
          <p:nvPr/>
        </p:nvSpPr>
        <p:spPr bwMode="auto">
          <a:xfrm>
            <a:off x="5910445" y="54375"/>
            <a:ext cx="4176464"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ClrTx/>
              <a:buSzPct val="85000"/>
              <a:buFontTx/>
              <a:buNone/>
            </a:pPr>
            <a:r>
              <a:rPr lang="en-US" altLang="zh-CN" sz="2400" b="0" dirty="0">
                <a:latin typeface="Arial" panose="020B0604020202020204" pitchFamily="34" charset="0"/>
              </a:rPr>
              <a:t>A(x)=7+3x+9x</a:t>
            </a:r>
            <a:r>
              <a:rPr lang="en-US" altLang="zh-CN" sz="2400" b="0" baseline="30000" dirty="0">
                <a:latin typeface="Arial" panose="020B0604020202020204" pitchFamily="34" charset="0"/>
              </a:rPr>
              <a:t>8</a:t>
            </a:r>
            <a:r>
              <a:rPr lang="en-US" altLang="zh-CN" sz="2400" b="0" dirty="0">
                <a:latin typeface="Arial" panose="020B0604020202020204" pitchFamily="34" charset="0"/>
              </a:rPr>
              <a:t>+5x</a:t>
            </a:r>
            <a:r>
              <a:rPr lang="en-US" altLang="zh-CN" sz="2400" b="0" baseline="30000" dirty="0">
                <a:latin typeface="Arial" panose="020B0604020202020204" pitchFamily="34" charset="0"/>
              </a:rPr>
              <a:t>17</a:t>
            </a:r>
            <a:endParaRPr lang="en-US" altLang="zh-CN" sz="2400" b="0" dirty="0">
              <a:latin typeface="Arial" panose="020B0604020202020204" pitchFamily="34" charset="0"/>
            </a:endParaRPr>
          </a:p>
          <a:p>
            <a:pPr algn="just" eaLnBrk="1" hangingPunct="1">
              <a:buClrTx/>
              <a:buSzPct val="85000"/>
              <a:buFontTx/>
              <a:buNone/>
            </a:pPr>
            <a:r>
              <a:rPr lang="en-US" altLang="zh-CN" sz="2400" b="0" dirty="0">
                <a:latin typeface="Arial" panose="020B0604020202020204" pitchFamily="34" charset="0"/>
              </a:rPr>
              <a:t>B(x)=8x+22x</a:t>
            </a:r>
            <a:r>
              <a:rPr lang="en-US" altLang="zh-CN" sz="2400" b="0" baseline="30000" dirty="0">
                <a:latin typeface="Arial" panose="020B0604020202020204" pitchFamily="34" charset="0"/>
              </a:rPr>
              <a:t>7</a:t>
            </a:r>
            <a:r>
              <a:rPr lang="en-US" altLang="zh-CN" sz="2400" b="0" dirty="0">
                <a:latin typeface="Arial" panose="020B0604020202020204" pitchFamily="34" charset="0"/>
              </a:rPr>
              <a:t>-9x</a:t>
            </a:r>
            <a:r>
              <a:rPr lang="en-US" altLang="zh-CN" sz="2400" b="0" baseline="30000" dirty="0">
                <a:latin typeface="Arial" panose="020B0604020202020204" pitchFamily="34" charset="0"/>
              </a:rPr>
              <a:t>8</a:t>
            </a:r>
            <a:endParaRPr lang="zh-CN" altLang="en-US" sz="2400" b="0" dirty="0">
              <a:latin typeface="Times New Roman" panose="02020603050405020304" pitchFamily="18" charset="0"/>
            </a:endParaRPr>
          </a:p>
        </p:txBody>
      </p:sp>
      <p:pic>
        <p:nvPicPr>
          <p:cNvPr id="2" name="图片 1">
            <a:extLst>
              <a:ext uri="{FF2B5EF4-FFF2-40B4-BE49-F238E27FC236}">
                <a16:creationId xmlns:a16="http://schemas.microsoft.com/office/drawing/2014/main" id="{A9D4BF22-31AB-40B6-BD69-654D523482F2}"/>
              </a:ext>
            </a:extLst>
          </p:cNvPr>
          <p:cNvPicPr>
            <a:picLocks noChangeAspect="1"/>
          </p:cNvPicPr>
          <p:nvPr/>
        </p:nvPicPr>
        <p:blipFill>
          <a:blip r:embed="rId3"/>
          <a:stretch>
            <a:fillRect/>
          </a:stretch>
        </p:blipFill>
        <p:spPr>
          <a:xfrm>
            <a:off x="124206" y="124159"/>
            <a:ext cx="5776714" cy="913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en-US" altLang="zh-CN"/>
              <a:t>3</a:t>
            </a:r>
            <a:r>
              <a:rPr lang="zh-CN" altLang="en-US"/>
              <a:t>、</a:t>
            </a:r>
            <a:r>
              <a:rPr lang="en-US" altLang="zh-CN"/>
              <a:t>main</a:t>
            </a:r>
            <a:r>
              <a:rPr lang="zh-CN" altLang="en-US"/>
              <a:t>函数调用</a:t>
            </a:r>
          </a:p>
        </p:txBody>
      </p:sp>
      <p:sp>
        <p:nvSpPr>
          <p:cNvPr id="98307" name="内容占位符 2"/>
          <p:cNvSpPr>
            <a:spLocks noGrp="1"/>
          </p:cNvSpPr>
          <p:nvPr>
            <p:ph idx="1"/>
          </p:nvPr>
        </p:nvSpPr>
        <p:spPr/>
        <p:txBody>
          <a:bodyPr/>
          <a:lstStyle/>
          <a:p>
            <a:pPr>
              <a:buFont typeface="Wingdings" panose="05000000000000000000" pitchFamily="2" charset="2"/>
              <a:buNone/>
            </a:pPr>
            <a:r>
              <a:rPr lang="en-US" altLang="zh-CN" sz="2800"/>
              <a:t>public static void main(String args[])</a:t>
            </a:r>
          </a:p>
          <a:p>
            <a:pPr>
              <a:buFont typeface="Wingdings" panose="05000000000000000000" pitchFamily="2" charset="2"/>
              <a:buNone/>
            </a:pPr>
            <a:r>
              <a:rPr lang="en-US" altLang="zh-CN" sz="2800"/>
              <a:t>{</a:t>
            </a:r>
          </a:p>
          <a:p>
            <a:pPr>
              <a:buFont typeface="Wingdings" panose="05000000000000000000" pitchFamily="2" charset="2"/>
              <a:buNone/>
            </a:pPr>
            <a:r>
              <a:rPr lang="en-US" altLang="zh-CN" sz="2800"/>
              <a:t>    </a:t>
            </a:r>
            <a:r>
              <a:rPr lang="zh-CN" altLang="en-US" sz="2800"/>
              <a:t>定义两个存放多项式的多项式链表；</a:t>
            </a:r>
            <a:endParaRPr lang="en-US" altLang="zh-CN" sz="2800"/>
          </a:p>
          <a:p>
            <a:pPr>
              <a:buFont typeface="Wingdings" panose="05000000000000000000" pitchFamily="2" charset="2"/>
              <a:buNone/>
            </a:pPr>
            <a:r>
              <a:rPr lang="en-US" altLang="zh-CN" sz="2800"/>
              <a:t>    </a:t>
            </a:r>
            <a:r>
              <a:rPr lang="zh-CN" altLang="en-US" sz="2800"/>
              <a:t>输入两个运算的多项式（循环插入）；</a:t>
            </a:r>
            <a:endParaRPr lang="en-US" altLang="zh-CN" sz="2800"/>
          </a:p>
          <a:p>
            <a:pPr>
              <a:buFont typeface="Wingdings" panose="05000000000000000000" pitchFamily="2" charset="2"/>
              <a:buNone/>
            </a:pPr>
            <a:r>
              <a:rPr lang="en-US" altLang="zh-CN" sz="2800"/>
              <a:t>    </a:t>
            </a:r>
            <a:r>
              <a:rPr lang="zh-CN" altLang="en-US" sz="2800"/>
              <a:t>调用加法</a:t>
            </a:r>
            <a:r>
              <a:rPr lang="en-US" altLang="zh-CN" sz="2800"/>
              <a:t>A.addAll(B);</a:t>
            </a:r>
          </a:p>
          <a:p>
            <a:pPr>
              <a:buFont typeface="Wingdings" panose="05000000000000000000" pitchFamily="2" charset="2"/>
              <a:buNone/>
            </a:pPr>
            <a:r>
              <a:rPr lang="en-US" altLang="zh-CN" sz="2800"/>
              <a:t>     </a:t>
            </a:r>
            <a:r>
              <a:rPr lang="zh-CN" altLang="en-US" sz="2800"/>
              <a:t>输出结果</a:t>
            </a:r>
            <a:r>
              <a:rPr lang="en-US" altLang="zh-CN" sz="2800"/>
              <a:t>A.toString();</a:t>
            </a:r>
          </a:p>
          <a:p>
            <a:pPr>
              <a:buFont typeface="Wingdings" panose="05000000000000000000" pitchFamily="2" charset="2"/>
              <a:buNone/>
            </a:pPr>
            <a:r>
              <a:rPr lang="en-US" altLang="zh-CN" sz="2800"/>
              <a:t>}</a:t>
            </a:r>
          </a:p>
          <a:p>
            <a:pPr>
              <a:buFont typeface="Wingdings" panose="05000000000000000000" pitchFamily="2" charset="2"/>
              <a:buNone/>
            </a:pPr>
            <a:endParaRPr lang="zh-CN" altLang="en-US" sz="280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a:t>线性表总结</a:t>
            </a:r>
          </a:p>
        </p:txBody>
      </p:sp>
      <p:sp>
        <p:nvSpPr>
          <p:cNvPr id="3" name="内容占位符 2"/>
          <p:cNvSpPr>
            <a:spLocks noGrp="1"/>
          </p:cNvSpPr>
          <p:nvPr>
            <p:ph idx="1"/>
          </p:nvPr>
        </p:nvSpPr>
        <p:spPr>
          <a:xfrm>
            <a:off x="785813" y="1785938"/>
            <a:ext cx="8169275" cy="4929187"/>
          </a:xfrm>
        </p:spPr>
        <p:txBody>
          <a:bodyPr/>
          <a:lstStyle/>
          <a:p>
            <a:pPr>
              <a:defRPr/>
            </a:pPr>
            <a:r>
              <a:rPr lang="zh-CN" altLang="en-US" dirty="0"/>
              <a:t>线性表的抽象数据类型</a:t>
            </a:r>
            <a:r>
              <a:rPr lang="en-US" altLang="zh-CN" dirty="0"/>
              <a:t>ADT</a:t>
            </a:r>
          </a:p>
          <a:p>
            <a:pPr>
              <a:buFont typeface="Wingdings" panose="05000000000000000000" pitchFamily="2" charset="2"/>
              <a:buNone/>
              <a:defRPr/>
            </a:pPr>
            <a:r>
              <a:rPr lang="en-US" altLang="zh-CN" dirty="0"/>
              <a:t>			——</a:t>
            </a:r>
            <a:r>
              <a:rPr lang="zh-CN" altLang="en-US" dirty="0"/>
              <a:t>只有语法规则，没有具体实现</a:t>
            </a:r>
            <a:endParaRPr lang="en-US" altLang="zh-CN" dirty="0"/>
          </a:p>
          <a:p>
            <a:pPr marL="0" indent="0">
              <a:buFont typeface="Wingdings" panose="05000000000000000000" pitchFamily="2" charset="2"/>
              <a:buNone/>
              <a:defRPr/>
            </a:pPr>
            <a:r>
              <a:rPr lang="zh-CN" altLang="en-US" dirty="0">
                <a:solidFill>
                  <a:srgbClr val="0000FF"/>
                </a:solidFill>
              </a:rPr>
              <a:t>自然语言描述</a:t>
            </a:r>
            <a:r>
              <a:rPr lang="zh-CN" altLang="en-US" dirty="0"/>
              <a:t>：</a:t>
            </a:r>
            <a:endParaRPr lang="en-US" altLang="zh-CN" dirty="0"/>
          </a:p>
          <a:p>
            <a:pPr marL="0" indent="0">
              <a:buFont typeface="Wingdings" panose="05000000000000000000" pitchFamily="2" charset="2"/>
              <a:buNone/>
              <a:defRPr/>
            </a:pPr>
            <a:r>
              <a:rPr lang="en-US" altLang="zh-CN" dirty="0"/>
              <a:t> </a:t>
            </a:r>
            <a:r>
              <a:rPr lang="zh-CN" altLang="en-US" dirty="0"/>
              <a:t>由</a:t>
            </a:r>
            <a:r>
              <a:rPr lang="en-US" altLang="zh-CN" dirty="0"/>
              <a:t>n</a:t>
            </a:r>
            <a:r>
              <a:rPr lang="zh-CN" altLang="en-US" dirty="0"/>
              <a:t>个类型相同的数据元素</a:t>
            </a:r>
            <a:r>
              <a:rPr lang="en-US" altLang="zh-CN" i="1" dirty="0">
                <a:latin typeface="Times New Roman" charset="0"/>
              </a:rPr>
              <a:t>a</a:t>
            </a:r>
            <a:r>
              <a:rPr lang="en-US" altLang="zh-CN" baseline="-25000" dirty="0">
                <a:latin typeface="Times New Roman" charset="0"/>
              </a:rPr>
              <a:t>0</a:t>
            </a:r>
            <a:r>
              <a:rPr lang="zh-CN" altLang="en-US" dirty="0">
                <a:latin typeface="Times New Roman" charset="0"/>
              </a:rPr>
              <a:t>，</a:t>
            </a:r>
            <a:r>
              <a:rPr lang="en-US" altLang="zh-CN" i="1" dirty="0">
                <a:latin typeface="Times New Roman" charset="0"/>
              </a:rPr>
              <a:t>a</a:t>
            </a:r>
            <a:r>
              <a:rPr lang="en-US" altLang="zh-CN" baseline="-25000" dirty="0">
                <a:latin typeface="Times New Roman" charset="0"/>
              </a:rPr>
              <a:t>1</a:t>
            </a:r>
            <a:r>
              <a:rPr lang="zh-CN" altLang="en-US" dirty="0">
                <a:latin typeface="Times New Roman" charset="0"/>
              </a:rPr>
              <a:t>，</a:t>
            </a:r>
            <a:r>
              <a:rPr lang="en-US" altLang="zh-CN" dirty="0">
                <a:latin typeface="Times New Roman" charset="0"/>
              </a:rPr>
              <a:t>…</a:t>
            </a:r>
            <a:r>
              <a:rPr lang="zh-CN" altLang="en-US" dirty="0">
                <a:latin typeface="Times New Roman" charset="0"/>
              </a:rPr>
              <a:t>，</a:t>
            </a:r>
            <a:r>
              <a:rPr lang="en-US" altLang="zh-CN" i="1" dirty="0">
                <a:latin typeface="Times New Roman" charset="0"/>
              </a:rPr>
              <a:t>a</a:t>
            </a:r>
            <a:r>
              <a:rPr lang="en-US" altLang="zh-CN" i="1" baseline="-25000" dirty="0">
                <a:latin typeface="Times New Roman" charset="0"/>
              </a:rPr>
              <a:t>n</a:t>
            </a:r>
            <a:r>
              <a:rPr lang="zh-CN" altLang="en-US" i="1" baseline="-25000" dirty="0">
                <a:latin typeface="Times New Roman" charset="0"/>
              </a:rPr>
              <a:t>－</a:t>
            </a:r>
            <a:r>
              <a:rPr lang="en-US" altLang="zh-CN" baseline="-25000" dirty="0">
                <a:latin typeface="Times New Roman" charset="0"/>
              </a:rPr>
              <a:t>1</a:t>
            </a:r>
            <a:r>
              <a:rPr lang="zh-CN" altLang="en-US" dirty="0"/>
              <a:t>组成的有限序列</a:t>
            </a:r>
            <a:r>
              <a:rPr lang="en-US" altLang="zh-CN" dirty="0">
                <a:solidFill>
                  <a:srgbClr val="FF0000"/>
                </a:solidFill>
                <a:latin typeface="Times New Roman" charset="0"/>
              </a:rPr>
              <a:t>(</a:t>
            </a:r>
            <a:r>
              <a:rPr lang="en-US" altLang="zh-CN" i="1" dirty="0">
                <a:solidFill>
                  <a:srgbClr val="FF0000"/>
                </a:solidFill>
                <a:latin typeface="Times New Roman" charset="0"/>
              </a:rPr>
              <a:t>a</a:t>
            </a:r>
            <a:r>
              <a:rPr lang="en-US" altLang="zh-CN" baseline="-25000" dirty="0">
                <a:solidFill>
                  <a:srgbClr val="FF0000"/>
                </a:solidFill>
                <a:latin typeface="Times New Roman" charset="0"/>
              </a:rPr>
              <a:t>0</a:t>
            </a:r>
            <a:r>
              <a:rPr lang="zh-CN" altLang="en-US" dirty="0">
                <a:solidFill>
                  <a:srgbClr val="FF0000"/>
                </a:solidFill>
                <a:latin typeface="Times New Roman" charset="0"/>
              </a:rPr>
              <a:t>，</a:t>
            </a:r>
            <a:r>
              <a:rPr lang="en-US" altLang="zh-CN" i="1" dirty="0">
                <a:solidFill>
                  <a:srgbClr val="FF0000"/>
                </a:solidFill>
                <a:latin typeface="Times New Roman" charset="0"/>
              </a:rPr>
              <a:t>a</a:t>
            </a:r>
            <a:r>
              <a:rPr lang="en-US" altLang="zh-CN" baseline="-25000" dirty="0">
                <a:solidFill>
                  <a:srgbClr val="FF0000"/>
                </a:solidFill>
                <a:latin typeface="Times New Roman" charset="0"/>
              </a:rPr>
              <a:t>1</a:t>
            </a:r>
            <a:r>
              <a:rPr lang="zh-CN" altLang="en-US" dirty="0">
                <a:solidFill>
                  <a:srgbClr val="FF0000"/>
                </a:solidFill>
                <a:latin typeface="Times New Roman" charset="0"/>
              </a:rPr>
              <a:t>，</a:t>
            </a:r>
            <a:r>
              <a:rPr lang="en-US" altLang="zh-CN" dirty="0">
                <a:solidFill>
                  <a:srgbClr val="FF0000"/>
                </a:solidFill>
                <a:latin typeface="Times New Roman" charset="0"/>
              </a:rPr>
              <a:t>…</a:t>
            </a:r>
            <a:r>
              <a:rPr lang="zh-CN" altLang="en-US" dirty="0">
                <a:solidFill>
                  <a:srgbClr val="FF0000"/>
                </a:solidFill>
                <a:latin typeface="Times New Roman" charset="0"/>
              </a:rPr>
              <a:t>，</a:t>
            </a:r>
            <a:r>
              <a:rPr lang="en-US" altLang="zh-CN" i="1" dirty="0">
                <a:solidFill>
                  <a:srgbClr val="FF0000"/>
                </a:solidFill>
                <a:latin typeface="Times New Roman" charset="0"/>
              </a:rPr>
              <a:t>a</a:t>
            </a:r>
            <a:r>
              <a:rPr lang="en-US" altLang="zh-CN" i="1" baseline="-25000" dirty="0">
                <a:solidFill>
                  <a:srgbClr val="FF0000"/>
                </a:solidFill>
                <a:latin typeface="Times New Roman" charset="0"/>
              </a:rPr>
              <a:t>n</a:t>
            </a:r>
            <a:r>
              <a:rPr lang="zh-CN" altLang="en-US" i="1" baseline="-25000" dirty="0">
                <a:solidFill>
                  <a:srgbClr val="FF0000"/>
                </a:solidFill>
                <a:latin typeface="Times New Roman" charset="0"/>
              </a:rPr>
              <a:t>－</a:t>
            </a:r>
            <a:r>
              <a:rPr lang="en-US" altLang="zh-CN" baseline="-25000" dirty="0">
                <a:solidFill>
                  <a:srgbClr val="FF0000"/>
                </a:solidFill>
                <a:latin typeface="Times New Roman" charset="0"/>
              </a:rPr>
              <a:t>1</a:t>
            </a:r>
            <a:r>
              <a:rPr lang="en-US" altLang="zh-CN" dirty="0">
                <a:solidFill>
                  <a:srgbClr val="FF0000"/>
                </a:solidFill>
                <a:latin typeface="Times New Roman" charset="0"/>
              </a:rPr>
              <a:t>) </a:t>
            </a:r>
            <a:r>
              <a:rPr lang="zh-CN" altLang="en-US" dirty="0">
                <a:latin typeface="Times New Roman" charset="0"/>
              </a:rPr>
              <a:t>即为线性表。</a:t>
            </a:r>
            <a:endParaRPr lang="en-US" altLang="zh-CN" dirty="0">
              <a:latin typeface="Times New Roman" charset="0"/>
            </a:endParaRPr>
          </a:p>
          <a:p>
            <a:pPr marL="0" indent="0">
              <a:buFont typeface="Wingdings" panose="05000000000000000000" pitchFamily="2" charset="2"/>
              <a:buNone/>
              <a:defRPr/>
            </a:pPr>
            <a:r>
              <a:rPr lang="zh-CN" altLang="en-US" dirty="0">
                <a:solidFill>
                  <a:srgbClr val="0000FF"/>
                </a:solidFill>
                <a:latin typeface="Times New Roman" charset="0"/>
              </a:rPr>
              <a:t>图形描述</a:t>
            </a:r>
            <a:r>
              <a:rPr lang="zh-CN" altLang="en-US" dirty="0">
                <a:latin typeface="Times New Roman" charset="0"/>
              </a:rPr>
              <a:t>：</a:t>
            </a:r>
            <a:endParaRPr lang="en-US" altLang="zh-CN" dirty="0">
              <a:latin typeface="Times New Roman" charset="0"/>
            </a:endParaRPr>
          </a:p>
          <a:p>
            <a:pPr marL="0" indent="0">
              <a:buFont typeface="Wingdings" panose="05000000000000000000" pitchFamily="2" charset="2"/>
              <a:buNone/>
              <a:defRPr/>
            </a:pPr>
            <a:endParaRPr lang="en-US" altLang="zh-CN" sz="2800" dirty="0">
              <a:latin typeface="Times New Roman" charset="0"/>
            </a:endParaRPr>
          </a:p>
          <a:p>
            <a:pPr marL="0" indent="0">
              <a:buFont typeface="Wingdings" panose="05000000000000000000" pitchFamily="2" charset="2"/>
              <a:buNone/>
              <a:defRPr/>
            </a:pPr>
            <a:endParaRPr lang="en-US" altLang="zh-CN" sz="2800" dirty="0">
              <a:latin typeface="Times New Roman" charset="0"/>
            </a:endParaRPr>
          </a:p>
          <a:p>
            <a:pPr>
              <a:buFont typeface="Wingdings" panose="05000000000000000000" pitchFamily="2" charset="2"/>
              <a:buNone/>
              <a:defRPr/>
            </a:pPr>
            <a:endParaRPr lang="en-US" altLang="zh-CN" sz="2800" dirty="0"/>
          </a:p>
          <a:p>
            <a:pPr>
              <a:buFont typeface="Wingdings" panose="05000000000000000000" pitchFamily="2" charset="2"/>
              <a:buNone/>
              <a:defRPr/>
            </a:pPr>
            <a:endParaRPr lang="zh-CN" altLang="en-US" sz="2800" dirty="0"/>
          </a:p>
        </p:txBody>
      </p:sp>
      <p:grpSp>
        <p:nvGrpSpPr>
          <p:cNvPr id="2" name="组合 21"/>
          <p:cNvGrpSpPr>
            <a:grpSpLocks/>
          </p:cNvGrpSpPr>
          <p:nvPr/>
        </p:nvGrpSpPr>
        <p:grpSpPr bwMode="auto">
          <a:xfrm>
            <a:off x="1857375" y="5715000"/>
            <a:ext cx="5929313" cy="857250"/>
            <a:chOff x="1857356" y="5500702"/>
            <a:chExt cx="5929354" cy="857256"/>
          </a:xfrm>
        </p:grpSpPr>
        <p:sp>
          <p:nvSpPr>
            <p:cNvPr id="6" name="椭圆 5"/>
            <p:cNvSpPr/>
            <p:nvPr/>
          </p:nvSpPr>
          <p:spPr>
            <a:xfrm>
              <a:off x="1857356" y="5572141"/>
              <a:ext cx="857256" cy="785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a:t>
              </a:r>
              <a:r>
                <a:rPr lang="en-US" altLang="zh-CN" sz="3200" baseline="-25000" dirty="0">
                  <a:solidFill>
                    <a:srgbClr val="FF0000"/>
                  </a:solidFill>
                  <a:latin typeface="Times New Roman" charset="0"/>
                </a:rPr>
                <a:t>0</a:t>
              </a:r>
              <a:endParaRPr lang="zh-CN" altLang="en-US" sz="3200" dirty="0"/>
            </a:p>
          </p:txBody>
        </p:sp>
        <p:sp>
          <p:nvSpPr>
            <p:cNvPr id="7" name="椭圆 6"/>
            <p:cNvSpPr/>
            <p:nvPr/>
          </p:nvSpPr>
          <p:spPr>
            <a:xfrm>
              <a:off x="3286116" y="5572141"/>
              <a:ext cx="857256" cy="785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a:t>
              </a:r>
              <a:r>
                <a:rPr lang="en-US" altLang="zh-CN" sz="3200" baseline="-25000" dirty="0">
                  <a:solidFill>
                    <a:srgbClr val="FF0000"/>
                  </a:solidFill>
                  <a:latin typeface="Times New Roman" charset="0"/>
                </a:rPr>
                <a:t>1</a:t>
              </a:r>
              <a:endParaRPr lang="zh-CN" altLang="en-US" sz="3200" dirty="0"/>
            </a:p>
          </p:txBody>
        </p:sp>
        <p:sp>
          <p:nvSpPr>
            <p:cNvPr id="8" name="椭圆 7"/>
            <p:cNvSpPr/>
            <p:nvPr/>
          </p:nvSpPr>
          <p:spPr>
            <a:xfrm>
              <a:off x="6715140" y="5500702"/>
              <a:ext cx="1071570" cy="7858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a:t>
              </a:r>
              <a:r>
                <a:rPr lang="en-US" altLang="zh-CN" sz="3200" baseline="-25000" dirty="0">
                  <a:solidFill>
                    <a:srgbClr val="FF0000"/>
                  </a:solidFill>
                  <a:latin typeface="Times New Roman" charset="0"/>
                </a:rPr>
                <a:t>n-1</a:t>
              </a:r>
              <a:endParaRPr lang="zh-CN" altLang="en-US" sz="3200" dirty="0"/>
            </a:p>
          </p:txBody>
        </p:sp>
        <p:cxnSp>
          <p:nvCxnSpPr>
            <p:cNvPr id="10" name="直接连接符 9"/>
            <p:cNvCxnSpPr>
              <a:stCxn id="6" idx="6"/>
              <a:endCxn id="7" idx="2"/>
            </p:cNvCxnSpPr>
            <p:nvPr/>
          </p:nvCxnSpPr>
          <p:spPr>
            <a:xfrm>
              <a:off x="2714612" y="5965843"/>
              <a:ext cx="571504" cy="15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6"/>
              <a:endCxn id="14" idx="2"/>
            </p:cNvCxnSpPr>
            <p:nvPr/>
          </p:nvCxnSpPr>
          <p:spPr>
            <a:xfrm>
              <a:off x="4143372" y="5965843"/>
              <a:ext cx="500066" cy="158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643438" y="5572141"/>
              <a:ext cx="857256" cy="785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a:t>
              </a:r>
              <a:r>
                <a:rPr lang="en-US" altLang="zh-CN" sz="3200" baseline="-25000" dirty="0">
                  <a:solidFill>
                    <a:srgbClr val="FF0000"/>
                  </a:solidFill>
                  <a:latin typeface="Times New Roman" charset="0"/>
                </a:rPr>
                <a:t>2</a:t>
              </a:r>
              <a:endParaRPr lang="zh-CN" altLang="en-US" sz="3200" dirty="0"/>
            </a:p>
          </p:txBody>
        </p:sp>
        <p:cxnSp>
          <p:nvCxnSpPr>
            <p:cNvPr id="20" name="直接连接符 19"/>
            <p:cNvCxnSpPr/>
            <p:nvPr/>
          </p:nvCxnSpPr>
          <p:spPr>
            <a:xfrm>
              <a:off x="5786446" y="5929330"/>
              <a:ext cx="500065" cy="158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grpSp>
      <p:sp>
        <p:nvSpPr>
          <p:cNvPr id="5" name="灯片编号占位符 4"/>
          <p:cNvSpPr>
            <a:spLocks noGrp="1"/>
          </p:cNvSpPr>
          <p:nvPr>
            <p:ph type="sldNum" sz="quarter" idx="12"/>
          </p:nvPr>
        </p:nvSpPr>
        <p:spPr/>
        <p:txBody>
          <a:bodyPr/>
          <a:lstStyle/>
          <a:p>
            <a:pPr>
              <a:defRPr/>
            </a:pPr>
            <a:fld id="{7429A273-EDE1-460D-8E73-F28EFA7F18F5}" type="slidenum">
              <a:rPr lang="zh-CN" altLang="en-US" smtClean="0"/>
              <a:pPr>
                <a:defRPr/>
              </a:pPr>
              <a:t>105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999009" y="1052736"/>
            <a:ext cx="7793037" cy="839787"/>
          </a:xfrm>
        </p:spPr>
        <p:txBody>
          <a:bodyPr/>
          <a:lstStyle/>
          <a:p>
            <a:r>
              <a:rPr lang="zh-CN" altLang="en-US" dirty="0"/>
              <a:t>线性表的抽象数据类型</a:t>
            </a:r>
          </a:p>
        </p:txBody>
      </p:sp>
      <p:sp>
        <p:nvSpPr>
          <p:cNvPr id="3" name="内容占位符 2"/>
          <p:cNvSpPr>
            <a:spLocks noGrp="1"/>
          </p:cNvSpPr>
          <p:nvPr>
            <p:ph idx="1"/>
          </p:nvPr>
        </p:nvSpPr>
        <p:spPr>
          <a:xfrm>
            <a:off x="467544" y="2122488"/>
            <a:ext cx="9144000" cy="4114800"/>
          </a:xfrm>
        </p:spPr>
        <p:txBody>
          <a:bodyPr/>
          <a:lstStyle/>
          <a:p>
            <a:pPr marL="0" indent="0">
              <a:buFont typeface="Wingdings" panose="05000000000000000000" pitchFamily="2" charset="2"/>
              <a:buNone/>
              <a:defRPr/>
            </a:pPr>
            <a:r>
              <a:rPr lang="zh-CN" altLang="en-US" dirty="0">
                <a:solidFill>
                  <a:srgbClr val="0000FF"/>
                </a:solidFill>
                <a:latin typeface="Times New Roman" charset="0"/>
              </a:rPr>
              <a:t>计算机中用程序语言描述</a:t>
            </a:r>
            <a:r>
              <a:rPr lang="zh-CN" altLang="en-US" dirty="0">
                <a:latin typeface="Times New Roman" charset="0"/>
              </a:rPr>
              <a:t>：</a:t>
            </a:r>
            <a:endParaRPr lang="en-US" altLang="zh-CN" dirty="0"/>
          </a:p>
          <a:p>
            <a:pPr eaLnBrk="1" hangingPunct="1">
              <a:buFont typeface="Wingdings" panose="05000000000000000000" pitchFamily="2" charset="2"/>
              <a:buNone/>
              <a:defRPr/>
            </a:pPr>
            <a:r>
              <a:rPr lang="en-US" sz="2400" dirty="0"/>
              <a:t>public interface </a:t>
            </a:r>
            <a:r>
              <a:rPr lang="en-US" sz="2400" dirty="0" err="1"/>
              <a:t>LList</a:t>
            </a:r>
            <a:r>
              <a:rPr lang="en-US" sz="2400" dirty="0"/>
              <a:t>&lt;</a:t>
            </a:r>
            <a:r>
              <a:rPr lang="en-US" altLang="zh-CN" sz="2400" dirty="0"/>
              <a:t>T</a:t>
            </a:r>
            <a:r>
              <a:rPr lang="en-US" sz="2400" dirty="0"/>
              <a:t>&gt; //</a:t>
            </a:r>
            <a:r>
              <a:rPr lang="zh-CN" altLang="en-US" sz="2400" dirty="0"/>
              <a:t>线性表接口</a:t>
            </a:r>
            <a:endParaRPr lang="en-US" sz="2400" dirty="0"/>
          </a:p>
          <a:p>
            <a:pPr eaLnBrk="1" hangingPunct="1">
              <a:buFont typeface="Wingdings" panose="05000000000000000000" pitchFamily="2" charset="2"/>
              <a:buNone/>
              <a:defRPr/>
            </a:pPr>
            <a:r>
              <a:rPr lang="en-US" sz="2400" dirty="0"/>
              <a:t>{</a:t>
            </a:r>
            <a:r>
              <a:rPr lang="zh-CN" altLang="en-US" sz="2400" dirty="0"/>
              <a:t> </a:t>
            </a:r>
            <a:r>
              <a:rPr lang="en-US" sz="2400" dirty="0" err="1"/>
              <a:t>boolean</a:t>
            </a:r>
            <a:r>
              <a:rPr lang="en-US" sz="2400" dirty="0"/>
              <a:t> </a:t>
            </a:r>
            <a:r>
              <a:rPr lang="en-US" sz="2400" dirty="0" err="1"/>
              <a:t>isEmpty</a:t>
            </a:r>
            <a:r>
              <a:rPr lang="en-US" sz="2400" dirty="0"/>
              <a:t>(); //</a:t>
            </a:r>
            <a:r>
              <a:rPr lang="zh-CN" altLang="en-US" sz="2400" dirty="0"/>
              <a:t>判断线性表是否为空</a:t>
            </a:r>
            <a:endParaRPr lang="en-US" sz="2400" dirty="0"/>
          </a:p>
          <a:p>
            <a:pPr eaLnBrk="1" hangingPunct="1">
              <a:buFont typeface="Wingdings" panose="05000000000000000000" pitchFamily="2" charset="2"/>
              <a:buNone/>
              <a:defRPr/>
            </a:pPr>
            <a:r>
              <a:rPr lang="en-US" sz="2400" dirty="0"/>
              <a:t>    </a:t>
            </a:r>
            <a:r>
              <a:rPr lang="en-US" sz="2400" dirty="0" err="1"/>
              <a:t>int</a:t>
            </a:r>
            <a:r>
              <a:rPr lang="en-US" sz="2400" dirty="0"/>
              <a:t> length();         //</a:t>
            </a:r>
            <a:r>
              <a:rPr lang="zh-CN" altLang="en-US" sz="2400" dirty="0"/>
              <a:t>返回线性表长度</a:t>
            </a:r>
            <a:endParaRPr lang="zh-CN" sz="2400" dirty="0"/>
          </a:p>
          <a:p>
            <a:pPr eaLnBrk="1" hangingPunct="1">
              <a:buFont typeface="Wingdings" panose="05000000000000000000" pitchFamily="2" charset="2"/>
              <a:buNone/>
              <a:defRPr/>
            </a:pPr>
            <a:r>
              <a:rPr lang="zh-CN" altLang="en-US" sz="2400" dirty="0"/>
              <a:t>    </a:t>
            </a:r>
            <a:r>
              <a:rPr lang="en-US" altLang="zh-CN" sz="2400" dirty="0"/>
              <a:t>T</a:t>
            </a:r>
            <a:r>
              <a:rPr lang="en-US" sz="2400" dirty="0"/>
              <a:t> get(int index);  //</a:t>
            </a:r>
            <a:r>
              <a:rPr lang="zh-CN" altLang="en-US" sz="2400" dirty="0"/>
              <a:t>返回序号为</a:t>
            </a:r>
            <a:r>
              <a:rPr lang="en-US" sz="2400" dirty="0"/>
              <a:t>index</a:t>
            </a:r>
            <a:r>
              <a:rPr lang="zh-CN" altLang="en-US" sz="2400" dirty="0"/>
              <a:t>的对象</a:t>
            </a:r>
            <a:endParaRPr lang="en-US" sz="2400" dirty="0"/>
          </a:p>
          <a:p>
            <a:pPr eaLnBrk="1" hangingPunct="1">
              <a:buFont typeface="Wingdings" panose="05000000000000000000" pitchFamily="2" charset="2"/>
              <a:buNone/>
              <a:defRPr/>
            </a:pPr>
            <a:r>
              <a:rPr lang="en-US" sz="2400" dirty="0"/>
              <a:t>    </a:t>
            </a:r>
            <a:r>
              <a:rPr lang="en-US" altLang="zh-CN" sz="2400" dirty="0"/>
              <a:t>T</a:t>
            </a:r>
            <a:r>
              <a:rPr lang="en-US" sz="2400" dirty="0"/>
              <a:t> set(int </a:t>
            </a:r>
            <a:r>
              <a:rPr lang="en-US" sz="2400" dirty="0" err="1"/>
              <a:t>index,T</a:t>
            </a:r>
            <a:r>
              <a:rPr lang="en-US" sz="2400" dirty="0"/>
              <a:t> x);//</a:t>
            </a:r>
            <a:r>
              <a:rPr lang="zh-CN" altLang="en-US" sz="2400" dirty="0"/>
              <a:t>设置</a:t>
            </a:r>
            <a:r>
              <a:rPr lang="en-US" sz="2400" dirty="0"/>
              <a:t>index</a:t>
            </a:r>
            <a:r>
              <a:rPr lang="zh-CN" altLang="en-US" sz="2400" dirty="0"/>
              <a:t>处对象为</a:t>
            </a:r>
            <a:r>
              <a:rPr lang="en-US" sz="2400" dirty="0"/>
              <a:t>x</a:t>
            </a:r>
            <a:endParaRPr lang="en-US" altLang="zh-CN" sz="2400" dirty="0"/>
          </a:p>
          <a:p>
            <a:pPr eaLnBrk="1" hangingPunct="1">
              <a:buFont typeface="Wingdings" panose="05000000000000000000" pitchFamily="2" charset="2"/>
              <a:buNone/>
              <a:defRPr/>
            </a:pPr>
            <a:r>
              <a:rPr lang="zh-CN" altLang="en-US" sz="2400" dirty="0"/>
              <a:t>    </a:t>
            </a:r>
            <a:r>
              <a:rPr lang="en-US" sz="2400" dirty="0" err="1"/>
              <a:t>boolean</a:t>
            </a:r>
            <a:r>
              <a:rPr lang="en-US" sz="2400" dirty="0"/>
              <a:t> </a:t>
            </a:r>
            <a:r>
              <a:rPr lang="en-US" altLang="zh-CN" sz="2400" dirty="0"/>
              <a:t>insert</a:t>
            </a:r>
            <a:r>
              <a:rPr lang="en-US" sz="2400" dirty="0"/>
              <a:t>(int </a:t>
            </a:r>
            <a:r>
              <a:rPr lang="en-US" sz="2400" dirty="0" err="1"/>
              <a:t>index,T</a:t>
            </a:r>
            <a:r>
              <a:rPr lang="en-US" sz="2400" dirty="0"/>
              <a:t> x);//index</a:t>
            </a:r>
            <a:r>
              <a:rPr lang="zh-CN" altLang="en-US" sz="2400" dirty="0"/>
              <a:t>处插入元素</a:t>
            </a:r>
            <a:r>
              <a:rPr lang="en-US" sz="2400" dirty="0"/>
              <a:t>   </a:t>
            </a:r>
          </a:p>
          <a:p>
            <a:pPr eaLnBrk="1" hangingPunct="1">
              <a:buFont typeface="Wingdings" panose="05000000000000000000" pitchFamily="2" charset="2"/>
              <a:buNone/>
              <a:defRPr/>
            </a:pPr>
            <a:r>
              <a:rPr lang="en-US" sz="2400" dirty="0"/>
              <a:t>    T remove(int index);    //</a:t>
            </a:r>
            <a:r>
              <a:rPr lang="zh-CN" altLang="en-US" sz="2400" dirty="0"/>
              <a:t>移去序号为</a:t>
            </a:r>
            <a:r>
              <a:rPr lang="en-US" sz="2400" dirty="0"/>
              <a:t>index</a:t>
            </a:r>
            <a:r>
              <a:rPr lang="zh-CN" altLang="en-US" sz="2400" dirty="0"/>
              <a:t>的对象并返回</a:t>
            </a:r>
            <a:endParaRPr lang="zh-CN" sz="2400" dirty="0"/>
          </a:p>
          <a:p>
            <a:pPr eaLnBrk="1" hangingPunct="1">
              <a:buFont typeface="Wingdings" panose="05000000000000000000" pitchFamily="2" charset="2"/>
              <a:buNone/>
              <a:defRPr/>
            </a:pPr>
            <a:r>
              <a:rPr lang="zh-CN" altLang="en-US" sz="2400" dirty="0"/>
              <a:t>    </a:t>
            </a:r>
            <a:r>
              <a:rPr lang="en-US" sz="2400" dirty="0"/>
              <a:t>void clear();                  //</a:t>
            </a:r>
            <a:r>
              <a:rPr lang="zh-CN" altLang="en-US" sz="2400" dirty="0"/>
              <a:t>清空线性表</a:t>
            </a:r>
            <a:endParaRPr lang="zh-CN" sz="2400" dirty="0"/>
          </a:p>
          <a:p>
            <a:pPr eaLnBrk="1" hangingPunct="1">
              <a:buFont typeface="Wingdings" panose="05000000000000000000" pitchFamily="2" charset="2"/>
              <a:buNone/>
              <a:defRPr/>
            </a:pPr>
            <a:r>
              <a:rPr lang="en-US" sz="2400" dirty="0"/>
              <a:t>}</a:t>
            </a:r>
            <a:endParaRPr lang="zh-CN" altLang="en-US" sz="2400" dirty="0"/>
          </a:p>
          <a:p>
            <a:pPr>
              <a:buFont typeface="Wingdings" panose="05000000000000000000" pitchFamily="2" charset="2"/>
              <a:buNone/>
              <a:defRPr/>
            </a:pPr>
            <a:endParaRPr lang="zh-CN" altLang="en-US" sz="2400" dirty="0"/>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a:t>线性表总结</a:t>
            </a:r>
          </a:p>
        </p:txBody>
      </p:sp>
      <p:sp>
        <p:nvSpPr>
          <p:cNvPr id="3" name="内容占位符 2"/>
          <p:cNvSpPr>
            <a:spLocks noGrp="1"/>
          </p:cNvSpPr>
          <p:nvPr>
            <p:ph idx="1"/>
          </p:nvPr>
        </p:nvSpPr>
        <p:spPr>
          <a:xfrm>
            <a:off x="785813" y="2017713"/>
            <a:ext cx="8169275" cy="4114800"/>
          </a:xfrm>
        </p:spPr>
        <p:txBody>
          <a:bodyPr/>
          <a:lstStyle/>
          <a:p>
            <a:pPr>
              <a:buFont typeface="Wingdings" panose="05000000000000000000" pitchFamily="2" charset="2"/>
              <a:buNone/>
              <a:defRPr/>
            </a:pPr>
            <a:r>
              <a:rPr lang="en-US" altLang="zh-CN" dirty="0"/>
              <a:t>2. </a:t>
            </a:r>
            <a:r>
              <a:rPr lang="zh-CN" altLang="en-US" dirty="0"/>
              <a:t>线性表的顺序表示</a:t>
            </a:r>
            <a:r>
              <a:rPr lang="en-US" altLang="zh-CN" dirty="0"/>
              <a:t>——</a:t>
            </a:r>
            <a:r>
              <a:rPr lang="zh-CN" altLang="en-US" dirty="0"/>
              <a:t>顺序存储结构</a:t>
            </a:r>
            <a:endParaRPr lang="en-US" altLang="zh-CN" dirty="0"/>
          </a:p>
          <a:p>
            <a:pPr>
              <a:buFont typeface="Wingdings" panose="05000000000000000000" pitchFamily="2" charset="2"/>
              <a:buNone/>
              <a:defRPr/>
            </a:pPr>
            <a:r>
              <a:rPr lang="zh-CN" altLang="en-US" dirty="0">
                <a:solidFill>
                  <a:srgbClr val="0000FF"/>
                </a:solidFill>
              </a:rPr>
              <a:t>自然语言描述</a:t>
            </a:r>
            <a:r>
              <a:rPr lang="zh-CN" altLang="en-US" dirty="0"/>
              <a:t>：</a:t>
            </a:r>
            <a:endParaRPr lang="en-US" altLang="zh-CN" dirty="0"/>
          </a:p>
          <a:p>
            <a:pPr marL="0" indent="0">
              <a:buFont typeface="Wingdings" panose="05000000000000000000" pitchFamily="2" charset="2"/>
              <a:buNone/>
              <a:defRPr/>
            </a:pPr>
            <a:r>
              <a:rPr lang="zh-CN" altLang="en-US" dirty="0"/>
              <a:t>      用一组地址连续的存储单元依次存储线性表的数据元素。</a:t>
            </a:r>
            <a:endParaRPr lang="en-US" altLang="zh-CN" dirty="0"/>
          </a:p>
          <a:p>
            <a:pPr marL="0" indent="0">
              <a:buFont typeface="Wingdings" panose="05000000000000000000" pitchFamily="2" charset="2"/>
              <a:buNone/>
              <a:defRPr/>
            </a:pPr>
            <a:r>
              <a:rPr lang="zh-CN" altLang="en-US" dirty="0">
                <a:solidFill>
                  <a:srgbClr val="0000FF"/>
                </a:solidFill>
              </a:rPr>
              <a:t>图形描述</a:t>
            </a:r>
            <a:r>
              <a:rPr lang="zh-CN" altLang="en-US" dirty="0"/>
              <a:t>：</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endParaRPr lang="zh-CN" altLang="en-US" dirty="0"/>
          </a:p>
        </p:txBody>
      </p:sp>
      <p:grpSp>
        <p:nvGrpSpPr>
          <p:cNvPr id="2" name="组合 10"/>
          <p:cNvGrpSpPr>
            <a:grpSpLocks/>
          </p:cNvGrpSpPr>
          <p:nvPr/>
        </p:nvGrpSpPr>
        <p:grpSpPr bwMode="auto">
          <a:xfrm>
            <a:off x="1785938" y="5214938"/>
            <a:ext cx="5143500" cy="642937"/>
            <a:chOff x="1428728" y="5214950"/>
            <a:chExt cx="5143536" cy="642942"/>
          </a:xfrm>
        </p:grpSpPr>
        <p:sp>
          <p:nvSpPr>
            <p:cNvPr id="5" name="矩形 4"/>
            <p:cNvSpPr/>
            <p:nvPr/>
          </p:nvSpPr>
          <p:spPr>
            <a:xfrm>
              <a:off x="1428728" y="5214950"/>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a:t>
              </a:r>
              <a:r>
                <a:rPr lang="en-US" altLang="zh-CN" sz="3200" baseline="-25000" dirty="0">
                  <a:solidFill>
                    <a:srgbClr val="FF0000"/>
                  </a:solidFill>
                  <a:latin typeface="Times New Roman" charset="0"/>
                </a:rPr>
                <a:t>0</a:t>
              </a:r>
              <a:endParaRPr lang="zh-CN" altLang="en-US" dirty="0"/>
            </a:p>
          </p:txBody>
        </p:sp>
        <p:sp>
          <p:nvSpPr>
            <p:cNvPr id="6" name="矩形 5"/>
            <p:cNvSpPr/>
            <p:nvPr/>
          </p:nvSpPr>
          <p:spPr>
            <a:xfrm>
              <a:off x="2285984" y="5214950"/>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a:t>
              </a:r>
              <a:r>
                <a:rPr lang="en-US" altLang="zh-CN" sz="3200" baseline="-25000" dirty="0">
                  <a:solidFill>
                    <a:srgbClr val="FF0000"/>
                  </a:solidFill>
                  <a:latin typeface="Times New Roman" charset="0"/>
                </a:rPr>
                <a:t>1</a:t>
              </a:r>
              <a:endParaRPr lang="zh-CN" altLang="en-US" dirty="0"/>
            </a:p>
          </p:txBody>
        </p:sp>
        <p:sp>
          <p:nvSpPr>
            <p:cNvPr id="7" name="矩形 6"/>
            <p:cNvSpPr/>
            <p:nvPr/>
          </p:nvSpPr>
          <p:spPr>
            <a:xfrm>
              <a:off x="3143240" y="5214950"/>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a:t>
              </a:r>
              <a:r>
                <a:rPr lang="en-US" altLang="zh-CN" sz="3200" baseline="-25000" dirty="0">
                  <a:solidFill>
                    <a:srgbClr val="FF0000"/>
                  </a:solidFill>
                  <a:latin typeface="Times New Roman" charset="0"/>
                </a:rPr>
                <a:t>2</a:t>
              </a:r>
              <a:endParaRPr lang="zh-CN" altLang="en-US" dirty="0"/>
            </a:p>
          </p:txBody>
        </p:sp>
        <p:sp>
          <p:nvSpPr>
            <p:cNvPr id="8" name="矩形 7"/>
            <p:cNvSpPr/>
            <p:nvPr/>
          </p:nvSpPr>
          <p:spPr>
            <a:xfrm>
              <a:off x="4000496" y="5214950"/>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t>
              </a:r>
              <a:endParaRPr lang="zh-CN" altLang="en-US" dirty="0"/>
            </a:p>
          </p:txBody>
        </p:sp>
        <p:sp>
          <p:nvSpPr>
            <p:cNvPr id="9" name="矩形 8"/>
            <p:cNvSpPr/>
            <p:nvPr/>
          </p:nvSpPr>
          <p:spPr>
            <a:xfrm>
              <a:off x="4857752" y="5214950"/>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t>
              </a:r>
              <a:endParaRPr lang="zh-CN" altLang="en-US" dirty="0"/>
            </a:p>
          </p:txBody>
        </p:sp>
        <p:sp>
          <p:nvSpPr>
            <p:cNvPr id="10" name="矩形 9"/>
            <p:cNvSpPr/>
            <p:nvPr/>
          </p:nvSpPr>
          <p:spPr>
            <a:xfrm>
              <a:off x="5715008" y="5214950"/>
              <a:ext cx="85725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i="1" dirty="0">
                  <a:solidFill>
                    <a:srgbClr val="FF0000"/>
                  </a:solidFill>
                  <a:latin typeface="Times New Roman" charset="0"/>
                </a:rPr>
                <a:t>a</a:t>
              </a:r>
              <a:r>
                <a:rPr lang="en-US" altLang="zh-CN" sz="3200" baseline="-25000" dirty="0">
                  <a:solidFill>
                    <a:srgbClr val="FF0000"/>
                  </a:solidFill>
                  <a:latin typeface="Times New Roman" charset="0"/>
                </a:rPr>
                <a:t>n-1</a:t>
              </a:r>
              <a:endParaRPr lang="zh-CN" altLang="en-US" dirty="0"/>
            </a:p>
          </p:txBody>
        </p:sp>
      </p:grpSp>
      <p:sp>
        <p:nvSpPr>
          <p:cNvPr id="11" name="灯片编号占位符 10"/>
          <p:cNvSpPr>
            <a:spLocks noGrp="1"/>
          </p:cNvSpPr>
          <p:nvPr>
            <p:ph type="sldNum" sz="quarter" idx="12"/>
          </p:nvPr>
        </p:nvSpPr>
        <p:spPr/>
        <p:txBody>
          <a:bodyPr/>
          <a:lstStyle/>
          <a:p>
            <a:pPr>
              <a:defRPr/>
            </a:pPr>
            <a:fld id="{7429A273-EDE1-460D-8E73-F28EFA7F18F5}" type="slidenum">
              <a:rPr lang="zh-CN" altLang="en-US" smtClean="0"/>
              <a:pPr>
                <a:defRPr/>
              </a:pPr>
              <a:t>107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a:t>2. </a:t>
            </a:r>
            <a:r>
              <a:rPr lang="zh-CN" altLang="en-US"/>
              <a:t>线性表的顺序表示</a:t>
            </a:r>
          </a:p>
        </p:txBody>
      </p:sp>
      <p:sp>
        <p:nvSpPr>
          <p:cNvPr id="102403" name="内容占位符 2"/>
          <p:cNvSpPr>
            <a:spLocks noGrp="1"/>
          </p:cNvSpPr>
          <p:nvPr>
            <p:ph idx="1"/>
          </p:nvPr>
        </p:nvSpPr>
        <p:spPr>
          <a:xfrm>
            <a:off x="571500" y="1785938"/>
            <a:ext cx="8383588" cy="554037"/>
          </a:xfrm>
        </p:spPr>
        <p:txBody>
          <a:bodyPr/>
          <a:lstStyle/>
          <a:p>
            <a:pPr>
              <a:buFont typeface="Wingdings" panose="05000000000000000000" pitchFamily="2" charset="2"/>
              <a:buNone/>
            </a:pPr>
            <a:r>
              <a:rPr lang="zh-CN" altLang="en-US">
                <a:solidFill>
                  <a:srgbClr val="0000FF"/>
                </a:solidFill>
                <a:latin typeface="Times New Roman" panose="02020603050405020304" pitchFamily="18" charset="0"/>
              </a:rPr>
              <a:t>计算机中用程序语言描述</a:t>
            </a:r>
            <a:r>
              <a:rPr lang="zh-CN" altLang="en-US">
                <a:latin typeface="Times New Roman" panose="02020603050405020304" pitchFamily="18" charset="0"/>
              </a:rPr>
              <a:t>：</a:t>
            </a:r>
            <a:endParaRPr lang="en-US" altLang="zh-CN"/>
          </a:p>
          <a:p>
            <a:pPr>
              <a:buFont typeface="Wingdings" panose="05000000000000000000" pitchFamily="2" charset="2"/>
              <a:buNone/>
            </a:pPr>
            <a:endParaRPr lang="zh-CN" altLang="en-US"/>
          </a:p>
        </p:txBody>
      </p:sp>
      <p:graphicFrame>
        <p:nvGraphicFramePr>
          <p:cNvPr id="102404" name="Object 2"/>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spid="_x0000_s106632" name="写字板文档" r:id="rId4" imgW="3657600" imgH="180975" progId="WordPad.Document.1">
                  <p:embed/>
                </p:oleObj>
              </mc:Choice>
              <mc:Fallback>
                <p:oleObj name="写字板文档" r:id="rId4" imgW="3657600" imgH="180975" progId="WordPad.Document.1">
                  <p:embed/>
                  <p:pic>
                    <p:nvPicPr>
                      <p:cNvPr id="10240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5" name="Object 2"/>
          <p:cNvGraphicFramePr>
            <a:graphicFrameLocks noChangeAspect="1"/>
          </p:cNvGraphicFramePr>
          <p:nvPr/>
        </p:nvGraphicFramePr>
        <p:xfrm>
          <a:off x="2714625" y="3357563"/>
          <a:ext cx="3657600" cy="2000250"/>
        </p:xfrm>
        <a:graphic>
          <a:graphicData uri="http://schemas.openxmlformats.org/presentationml/2006/ole">
            <mc:AlternateContent xmlns:mc="http://schemas.openxmlformats.org/markup-compatibility/2006">
              <mc:Choice xmlns:v="urn:schemas-microsoft-com:vml" Requires="v">
                <p:oleObj spid="_x0000_s106633" name="写字板文档" r:id="rId6" imgW="3657600" imgH="180975" progId="WordPad.Document.1">
                  <p:embed/>
                </p:oleObj>
              </mc:Choice>
              <mc:Fallback>
                <p:oleObj name="写字板文档" r:id="rId6" imgW="3657600" imgH="180975" progId="WordPad.Document.1">
                  <p:embed/>
                  <p:pic>
                    <p:nvPicPr>
                      <p:cNvPr id="10240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3357563"/>
                        <a:ext cx="3657600" cy="200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6" name="TextBox 7"/>
          <p:cNvSpPr txBox="1">
            <a:spLocks noChangeArrowheads="1"/>
          </p:cNvSpPr>
          <p:nvPr/>
        </p:nvSpPr>
        <p:spPr bwMode="auto">
          <a:xfrm>
            <a:off x="395288" y="2217738"/>
            <a:ext cx="874871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latin typeface="Times New Roman" panose="02020603050405020304" pitchFamily="18" charset="0"/>
              </a:rPr>
              <a:t>public class </a:t>
            </a:r>
            <a:r>
              <a:rPr lang="en-US" altLang="zh-CN" sz="2000" dirty="0" err="1">
                <a:latin typeface="Times New Roman" panose="02020603050405020304" pitchFamily="18" charset="0"/>
              </a:rPr>
              <a:t>SeqList</a:t>
            </a:r>
            <a:r>
              <a:rPr lang="en-US" altLang="zh-CN" sz="2000" dirty="0">
                <a:latin typeface="Times New Roman" panose="02020603050405020304" pitchFamily="18" charset="0"/>
              </a:rPr>
              <a:t>&lt;T&gt;  implements </a:t>
            </a:r>
            <a:r>
              <a:rPr lang="en-US" altLang="zh-CN" sz="2000" dirty="0" err="1">
                <a:latin typeface="Times New Roman" panose="02020603050405020304" pitchFamily="18" charset="0"/>
              </a:rPr>
              <a:t>LList</a:t>
            </a:r>
            <a:r>
              <a:rPr lang="en-US" altLang="zh-CN" sz="2000" dirty="0">
                <a:latin typeface="Times New Roman" panose="02020603050405020304" pitchFamily="18" charset="0"/>
              </a:rPr>
              <a:t>&lt;T&gt;    </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顺序表类，实现线性表接口</a:t>
            </a:r>
          </a:p>
          <a:p>
            <a:pPr eaLnBrk="1" hangingPunct="1">
              <a:spcBef>
                <a:spcPct val="0"/>
              </a:spcBef>
              <a:buClrTx/>
              <a:buSzTx/>
              <a:buFontTx/>
              <a:buNone/>
            </a:pPr>
            <a:r>
              <a:rPr lang="en-US" altLang="zh-CN" sz="2000" dirty="0">
                <a:latin typeface="Times New Roman" panose="02020603050405020304" pitchFamily="18" charset="0"/>
              </a:rPr>
              <a:t>{   private Object[] element;                      //</a:t>
            </a:r>
            <a:r>
              <a:rPr lang="zh-CN" altLang="en-US" sz="2000" dirty="0">
                <a:latin typeface="Times New Roman" panose="02020603050405020304" pitchFamily="18" charset="0"/>
              </a:rPr>
              <a:t>对象数组，私有成员</a:t>
            </a:r>
          </a:p>
          <a:p>
            <a:pPr eaLnBrk="1" hangingPunct="1">
              <a:spcBef>
                <a:spcPct val="0"/>
              </a:spcBef>
              <a:buClrTx/>
              <a:buSz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private int n;                               //</a:t>
            </a:r>
            <a:r>
              <a:rPr lang="zh-CN" altLang="en-US" sz="2000" dirty="0">
                <a:latin typeface="Times New Roman" panose="02020603050405020304" pitchFamily="18" charset="0"/>
              </a:rPr>
              <a:t>顺序表长度</a:t>
            </a:r>
          </a:p>
          <a:p>
            <a:pPr eaLnBrk="1" hangingPunct="1">
              <a:spcBef>
                <a:spcPct val="0"/>
              </a:spcBef>
              <a:buClrTx/>
              <a:buSz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public </a:t>
            </a:r>
            <a:r>
              <a:rPr lang="en-US" altLang="zh-CN" sz="2000" dirty="0" err="1">
                <a:latin typeface="Times New Roman" panose="02020603050405020304" pitchFamily="18" charset="0"/>
              </a:rPr>
              <a:t>SeqList</a:t>
            </a:r>
            <a:r>
              <a:rPr lang="en-US" altLang="zh-CN" sz="2000" dirty="0">
                <a:latin typeface="Times New Roman" panose="02020603050405020304" pitchFamily="18" charset="0"/>
              </a:rPr>
              <a:t>(int capacity) //</a:t>
            </a:r>
            <a:r>
              <a:rPr lang="zh-CN" altLang="en-US" sz="2000" dirty="0">
                <a:latin typeface="Times New Roman" panose="02020603050405020304" pitchFamily="18" charset="0"/>
              </a:rPr>
              <a:t>构造方法，创建指定容量的空表</a:t>
            </a:r>
          </a:p>
          <a:p>
            <a:pPr eaLnBrk="1" hangingPunct="1">
              <a:spcBef>
                <a:spcPct val="0"/>
              </a:spcBef>
              <a:buClrTx/>
              <a:buSzTx/>
              <a:buFontTx/>
              <a:buNone/>
            </a:pPr>
            <a:r>
              <a:rPr lang="en-US" altLang="zh-CN" sz="2000" dirty="0">
                <a:latin typeface="Times New Roman" panose="02020603050405020304" pitchFamily="18" charset="0"/>
              </a:rPr>
              <a:t>    public </a:t>
            </a:r>
            <a:r>
              <a:rPr lang="en-US" altLang="zh-CN" sz="2000" dirty="0" err="1">
                <a:latin typeface="Times New Roman" panose="02020603050405020304" pitchFamily="18" charset="0"/>
              </a:rPr>
              <a:t>SeqList</a:t>
            </a:r>
            <a:r>
              <a:rPr lang="en-US" altLang="zh-CN" sz="2000" dirty="0">
                <a:latin typeface="Times New Roman" panose="02020603050405020304" pitchFamily="18" charset="0"/>
              </a:rPr>
              <a:t>()                             //</a:t>
            </a:r>
            <a:r>
              <a:rPr lang="zh-CN" altLang="en-US" sz="2000" dirty="0">
                <a:latin typeface="Times New Roman" panose="02020603050405020304" pitchFamily="18" charset="0"/>
              </a:rPr>
              <a:t>指定空表的默认容量</a:t>
            </a:r>
          </a:p>
          <a:p>
            <a:pPr eaLnBrk="1" hangingPunct="1">
              <a:spcBef>
                <a:spcPct val="0"/>
              </a:spcBef>
              <a:buClrTx/>
              <a:buSzTx/>
              <a:buFontTx/>
              <a:buNone/>
            </a:pPr>
            <a:r>
              <a:rPr lang="en-US" altLang="zh-CN" sz="2000" dirty="0">
                <a:latin typeface="Times New Roman" panose="02020603050405020304" pitchFamily="18" charset="0"/>
              </a:rPr>
              <a:t>    public </a:t>
            </a:r>
            <a:r>
              <a:rPr lang="en-US" altLang="zh-CN" sz="2000" dirty="0" err="1">
                <a:latin typeface="Times New Roman" panose="02020603050405020304" pitchFamily="18" charset="0"/>
              </a:rPr>
              <a:t>boolean</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isEmpty</a:t>
            </a:r>
            <a:r>
              <a:rPr lang="en-US" altLang="zh-CN" sz="2000" dirty="0">
                <a:latin typeface="Times New Roman" panose="02020603050405020304" pitchFamily="18" charset="0"/>
              </a:rPr>
              <a:t>()          //</a:t>
            </a:r>
            <a:r>
              <a:rPr lang="zh-CN" altLang="en-US" sz="2000" dirty="0">
                <a:latin typeface="Times New Roman" panose="02020603050405020304" pitchFamily="18" charset="0"/>
              </a:rPr>
              <a:t>判断顺序表是否为空，若空返回</a:t>
            </a:r>
            <a:r>
              <a:rPr lang="en-US" altLang="zh-CN" sz="2000" dirty="0">
                <a:latin typeface="Times New Roman" panose="02020603050405020304" pitchFamily="18" charset="0"/>
              </a:rPr>
              <a:t>true</a:t>
            </a:r>
          </a:p>
          <a:p>
            <a:pPr eaLnBrk="1" hangingPunct="1">
              <a:spcBef>
                <a:spcPct val="0"/>
              </a:spcBef>
              <a:buClrTx/>
              <a:buSzTx/>
              <a:buFontTx/>
              <a:buNone/>
            </a:pPr>
            <a:r>
              <a:rPr lang="en-US" altLang="zh-CN" sz="2000" dirty="0">
                <a:latin typeface="Times New Roman" panose="02020603050405020304" pitchFamily="18" charset="0"/>
              </a:rPr>
              <a:t>    public int length()    //</a:t>
            </a:r>
            <a:r>
              <a:rPr lang="zh-CN" altLang="en-US" sz="2000" dirty="0">
                <a:latin typeface="Times New Roman" panose="02020603050405020304" pitchFamily="18" charset="0"/>
              </a:rPr>
              <a:t>返回顺序表长度，</a:t>
            </a:r>
            <a:r>
              <a:rPr lang="en-US" altLang="zh-CN" sz="2000" dirty="0">
                <a:latin typeface="Times New Roman" panose="02020603050405020304" pitchFamily="18" charset="0"/>
              </a:rPr>
              <a:t>O(1)</a:t>
            </a:r>
          </a:p>
          <a:p>
            <a:pPr eaLnBrk="1" hangingPunct="1">
              <a:spcBef>
                <a:spcPct val="0"/>
              </a:spcBef>
              <a:buClrTx/>
              <a:buSzTx/>
              <a:buFontTx/>
              <a:buNone/>
            </a:pPr>
            <a:r>
              <a:rPr lang="en-US" altLang="zh-CN" sz="2000" dirty="0">
                <a:latin typeface="Times New Roman" panose="02020603050405020304" pitchFamily="18" charset="0"/>
              </a:rPr>
              <a:t>    public T get(int index)            //</a:t>
            </a:r>
            <a:r>
              <a:rPr lang="zh-CN" altLang="en-US" sz="2000" dirty="0">
                <a:latin typeface="Times New Roman" panose="02020603050405020304" pitchFamily="18" charset="0"/>
              </a:rPr>
              <a:t>返回</a:t>
            </a:r>
            <a:r>
              <a:rPr lang="en-US" altLang="zh-CN" sz="2000" dirty="0">
                <a:latin typeface="Times New Roman" panose="02020603050405020304" pitchFamily="18" charset="0"/>
              </a:rPr>
              <a:t>index</a:t>
            </a:r>
            <a:r>
              <a:rPr lang="zh-CN" altLang="en-US" sz="2000" dirty="0">
                <a:latin typeface="Times New Roman" panose="02020603050405020304" pitchFamily="18" charset="0"/>
              </a:rPr>
              <a:t>位置的对象，</a:t>
            </a:r>
            <a:r>
              <a:rPr lang="en-US" altLang="zh-CN" sz="2000" dirty="0">
                <a:latin typeface="Times New Roman" panose="02020603050405020304" pitchFamily="18" charset="0"/>
              </a:rPr>
              <a:t>index</a:t>
            </a:r>
            <a:r>
              <a:rPr lang="zh-CN" altLang="en-US" sz="2000" dirty="0">
                <a:latin typeface="Times New Roman" panose="02020603050405020304" pitchFamily="18" charset="0"/>
              </a:rPr>
              <a:t>初值为</a:t>
            </a:r>
            <a:r>
              <a:rPr lang="en-US" altLang="zh-CN" sz="2000" dirty="0">
                <a:latin typeface="Times New Roman" panose="02020603050405020304" pitchFamily="18" charset="0"/>
              </a:rPr>
              <a:t>0</a:t>
            </a:r>
          </a:p>
          <a:p>
            <a:pPr eaLnBrk="1" hangingPunct="1">
              <a:spcBef>
                <a:spcPct val="0"/>
              </a:spcBef>
              <a:buClrTx/>
              <a:buSzTx/>
              <a:buFontTx/>
              <a:buNone/>
            </a:pPr>
            <a:r>
              <a:rPr lang="en-US" altLang="zh-CN" sz="2000" dirty="0">
                <a:latin typeface="Times New Roman" panose="02020603050405020304" pitchFamily="18" charset="0"/>
              </a:rPr>
              <a:t>    public T set(int index, T element)    //</a:t>
            </a:r>
            <a:r>
              <a:rPr lang="zh-CN" altLang="en-US" sz="2000" dirty="0">
                <a:latin typeface="Times New Roman" panose="02020603050405020304" pitchFamily="18" charset="0"/>
              </a:rPr>
              <a:t>设置</a:t>
            </a:r>
            <a:r>
              <a:rPr lang="en-US" altLang="zh-CN" sz="2000" dirty="0">
                <a:latin typeface="Times New Roman" panose="02020603050405020304" pitchFamily="18" charset="0"/>
              </a:rPr>
              <a:t>index</a:t>
            </a:r>
            <a:r>
              <a:rPr lang="zh-CN" altLang="en-US" sz="2000" dirty="0">
                <a:latin typeface="Times New Roman" panose="02020603050405020304" pitchFamily="18" charset="0"/>
              </a:rPr>
              <a:t>位置的对象为</a:t>
            </a:r>
            <a:r>
              <a:rPr lang="en-US" altLang="zh-CN" sz="2000" dirty="0">
                <a:latin typeface="Times New Roman" panose="02020603050405020304" pitchFamily="18" charset="0"/>
              </a:rPr>
              <a:t>element</a:t>
            </a:r>
          </a:p>
          <a:p>
            <a:pPr eaLnBrk="1" hangingPunct="1">
              <a:spcBef>
                <a:spcPct val="0"/>
              </a:spcBef>
              <a:buClrTx/>
              <a:buSzTx/>
              <a:buFontTx/>
              <a:buNone/>
            </a:pPr>
            <a:r>
              <a:rPr lang="en-US" altLang="zh-CN" sz="2000" dirty="0">
                <a:latin typeface="Times New Roman" panose="02020603050405020304" pitchFamily="18" charset="0"/>
              </a:rPr>
              <a:t>    public </a:t>
            </a:r>
            <a:r>
              <a:rPr lang="en-US" altLang="zh-CN" sz="2000" dirty="0" err="1">
                <a:latin typeface="Times New Roman" panose="02020603050405020304" pitchFamily="18" charset="0"/>
              </a:rPr>
              <a:t>boolean</a:t>
            </a:r>
            <a:r>
              <a:rPr lang="en-US" altLang="zh-CN" sz="2000" dirty="0">
                <a:latin typeface="Times New Roman" panose="02020603050405020304" pitchFamily="18" charset="0"/>
              </a:rPr>
              <a:t> insert(int index, T element) //</a:t>
            </a:r>
            <a:r>
              <a:rPr lang="zh-CN" altLang="en-US" sz="2000" dirty="0">
                <a:latin typeface="Times New Roman" panose="02020603050405020304" pitchFamily="18" charset="0"/>
              </a:rPr>
              <a:t>在</a:t>
            </a:r>
            <a:r>
              <a:rPr lang="en-US" altLang="zh-CN" sz="2000" dirty="0">
                <a:latin typeface="Times New Roman" panose="02020603050405020304" pitchFamily="18" charset="0"/>
              </a:rPr>
              <a:t>index</a:t>
            </a:r>
            <a:r>
              <a:rPr lang="zh-CN" altLang="en-US" sz="2000" dirty="0">
                <a:latin typeface="Times New Roman" panose="02020603050405020304" pitchFamily="18" charset="0"/>
              </a:rPr>
              <a:t>位置插入</a:t>
            </a:r>
            <a:r>
              <a:rPr lang="en-US" altLang="zh-CN" sz="2000" dirty="0">
                <a:latin typeface="Times New Roman" panose="02020603050405020304" pitchFamily="18" charset="0"/>
              </a:rPr>
              <a:t>element</a:t>
            </a:r>
            <a:r>
              <a:rPr lang="zh-CN" altLang="en-US" sz="2000" dirty="0">
                <a:latin typeface="Times New Roman" panose="02020603050405020304" pitchFamily="18" charset="0"/>
              </a:rPr>
              <a:t>对象</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public T remove(int index)                   //</a:t>
            </a:r>
            <a:r>
              <a:rPr lang="zh-CN" altLang="en-US" sz="2000" dirty="0">
                <a:latin typeface="Times New Roman" panose="02020603050405020304" pitchFamily="18" charset="0"/>
              </a:rPr>
              <a:t>移去</a:t>
            </a:r>
            <a:r>
              <a:rPr lang="en-US" altLang="zh-CN" sz="2000" dirty="0">
                <a:latin typeface="Times New Roman" panose="02020603050405020304" pitchFamily="18" charset="0"/>
              </a:rPr>
              <a:t>index</a:t>
            </a:r>
            <a:r>
              <a:rPr lang="zh-CN" altLang="en-US" sz="2000" dirty="0">
                <a:latin typeface="Times New Roman" panose="02020603050405020304" pitchFamily="18" charset="0"/>
              </a:rPr>
              <a:t>位置的对象，</a:t>
            </a:r>
            <a:r>
              <a:rPr lang="en-US" altLang="zh-CN" sz="2000" dirty="0">
                <a:latin typeface="Times New Roman" panose="02020603050405020304" pitchFamily="18" charset="0"/>
              </a:rPr>
              <a:t>O(n)</a:t>
            </a:r>
          </a:p>
          <a:p>
            <a:pPr eaLnBrk="1" hangingPunct="1">
              <a:spcBef>
                <a:spcPct val="0"/>
              </a:spcBef>
              <a:buClrTx/>
              <a:buSzTx/>
              <a:buFontTx/>
              <a:buNone/>
            </a:pPr>
            <a:r>
              <a:rPr lang="en-US" altLang="zh-CN" sz="2000" dirty="0">
                <a:latin typeface="Times New Roman" panose="02020603050405020304" pitchFamily="18" charset="0"/>
              </a:rPr>
              <a:t>    public void clear()                          //</a:t>
            </a:r>
            <a:r>
              <a:rPr lang="zh-CN" altLang="en-US" sz="2000" dirty="0">
                <a:latin typeface="Times New Roman" panose="02020603050405020304" pitchFamily="18" charset="0"/>
              </a:rPr>
              <a:t>清空线性表</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public String </a:t>
            </a:r>
            <a:r>
              <a:rPr lang="en-US" altLang="zh-CN" sz="2000" dirty="0" err="1">
                <a:latin typeface="Times New Roman" panose="02020603050405020304" pitchFamily="18" charset="0"/>
              </a:rPr>
              <a:t>toString</a:t>
            </a:r>
            <a:r>
              <a:rPr lang="en-US" altLang="zh-CN" sz="2000" dirty="0">
                <a:latin typeface="Times New Roman" panose="02020603050405020304" pitchFamily="18" charset="0"/>
              </a:rPr>
              <a:t>() //</a:t>
            </a:r>
            <a:r>
              <a:rPr lang="zh-CN" altLang="en-US" sz="2000" dirty="0">
                <a:latin typeface="Times New Roman" panose="02020603050405020304" pitchFamily="18" charset="0"/>
              </a:rPr>
              <a:t>返回显示线性表所有元素值的字符串</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a:t>
            </a:r>
          </a:p>
          <a:p>
            <a:pPr eaLnBrk="1" hangingPunct="1">
              <a:spcBef>
                <a:spcPct val="0"/>
              </a:spcBef>
              <a:buClrTx/>
              <a:buSzTx/>
              <a:buFontTx/>
              <a:buNone/>
            </a:pPr>
            <a:endParaRPr lang="en-US" altLang="zh-CN" sz="2000" dirty="0">
              <a:latin typeface="Times New Roman" panose="02020603050405020304" pitchFamily="18" charset="0"/>
            </a:endParaRPr>
          </a:p>
        </p:txBody>
      </p:sp>
      <p:sp>
        <p:nvSpPr>
          <p:cNvPr id="9" name="矩形标注 8"/>
          <p:cNvSpPr/>
          <p:nvPr/>
        </p:nvSpPr>
        <p:spPr>
          <a:xfrm>
            <a:off x="3930650" y="2277687"/>
            <a:ext cx="5263356" cy="1169422"/>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800" b="1" dirty="0">
                <a:solidFill>
                  <a:srgbClr val="FF0000"/>
                </a:solidFill>
              </a:rPr>
              <a:t> </a:t>
            </a:r>
            <a:r>
              <a:rPr lang="en-US" altLang="zh-CN" sz="1800" b="1" dirty="0">
                <a:solidFill>
                  <a:srgbClr val="FF0000"/>
                </a:solidFill>
              </a:rPr>
              <a:t>public </a:t>
            </a:r>
            <a:r>
              <a:rPr lang="en-US" altLang="zh-CN" sz="1800" b="1" dirty="0" err="1">
                <a:solidFill>
                  <a:srgbClr val="FF0000"/>
                </a:solidFill>
              </a:rPr>
              <a:t>SeqList</a:t>
            </a:r>
            <a:r>
              <a:rPr lang="en-US" altLang="zh-CN" sz="1800" b="1" dirty="0">
                <a:solidFill>
                  <a:srgbClr val="FF0000"/>
                </a:solidFill>
              </a:rPr>
              <a:t>(</a:t>
            </a:r>
            <a:r>
              <a:rPr lang="en-US" altLang="zh-CN" sz="1800" b="1" dirty="0" err="1">
                <a:solidFill>
                  <a:srgbClr val="FF0000"/>
                </a:solidFill>
              </a:rPr>
              <a:t>int</a:t>
            </a:r>
            <a:r>
              <a:rPr lang="en-US" altLang="zh-CN" sz="1800" b="1" dirty="0">
                <a:solidFill>
                  <a:srgbClr val="FF0000"/>
                </a:solidFill>
              </a:rPr>
              <a:t> capacity)</a:t>
            </a:r>
            <a:endParaRPr lang="zh-CN" altLang="en-US" sz="1800" b="1" dirty="0">
              <a:solidFill>
                <a:srgbClr val="FF0000"/>
              </a:solidFill>
            </a:endParaRPr>
          </a:p>
          <a:p>
            <a:pPr eaLnBrk="1" hangingPunct="1">
              <a:defRPr/>
            </a:pPr>
            <a:r>
              <a:rPr lang="zh-CN" altLang="en-US" sz="1800" b="1" dirty="0">
                <a:solidFill>
                  <a:srgbClr val="FF0000"/>
                </a:solidFill>
              </a:rPr>
              <a:t>    </a:t>
            </a:r>
            <a:r>
              <a:rPr lang="en-US" altLang="zh-CN" sz="1800" b="1" dirty="0">
                <a:solidFill>
                  <a:srgbClr val="FF0000"/>
                </a:solidFill>
              </a:rPr>
              <a:t>{</a:t>
            </a:r>
            <a:r>
              <a:rPr lang="en-US" altLang="zh-CN" sz="1800" b="1" dirty="0" err="1">
                <a:solidFill>
                  <a:srgbClr val="FF0000"/>
                </a:solidFill>
              </a:rPr>
              <a:t>this.element</a:t>
            </a:r>
            <a:r>
              <a:rPr lang="en-US" altLang="zh-CN" sz="1800" b="1" dirty="0">
                <a:solidFill>
                  <a:srgbClr val="FF0000"/>
                </a:solidFill>
              </a:rPr>
              <a:t> = new Object[capacity];  </a:t>
            </a:r>
            <a:endParaRPr lang="zh-CN" altLang="en-US" sz="1800" b="1" dirty="0">
              <a:solidFill>
                <a:srgbClr val="FF0000"/>
              </a:solidFill>
            </a:endParaRPr>
          </a:p>
          <a:p>
            <a:pPr eaLnBrk="1" hangingPunct="1">
              <a:defRPr/>
            </a:pPr>
            <a:r>
              <a:rPr lang="zh-CN" altLang="en-US" sz="1800" b="1" dirty="0">
                <a:solidFill>
                  <a:srgbClr val="FF0000"/>
                </a:solidFill>
              </a:rPr>
              <a:t>        </a:t>
            </a:r>
            <a:r>
              <a:rPr lang="en-US" altLang="zh-CN" sz="1800" b="1" dirty="0" err="1">
                <a:solidFill>
                  <a:srgbClr val="FF0000"/>
                </a:solidFill>
              </a:rPr>
              <a:t>this.n</a:t>
            </a:r>
            <a:r>
              <a:rPr lang="en-US" altLang="zh-CN" sz="1800" b="1" dirty="0">
                <a:solidFill>
                  <a:srgbClr val="FF0000"/>
                </a:solidFill>
              </a:rPr>
              <a:t> = 0;    }</a:t>
            </a:r>
            <a:endParaRPr lang="zh-CN" altLang="en-US" sz="1800" dirty="0">
              <a:solidFill>
                <a:srgbClr val="FF0000"/>
              </a:solidFill>
            </a:endParaRPr>
          </a:p>
        </p:txBody>
      </p:sp>
      <p:sp>
        <p:nvSpPr>
          <p:cNvPr id="10" name="矩形标注 9"/>
          <p:cNvSpPr/>
          <p:nvPr/>
        </p:nvSpPr>
        <p:spPr>
          <a:xfrm>
            <a:off x="3959226" y="2807409"/>
            <a:ext cx="4714875" cy="928688"/>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800" b="1" dirty="0">
                <a:solidFill>
                  <a:srgbClr val="FF0000"/>
                </a:solidFill>
              </a:rPr>
              <a:t> </a:t>
            </a:r>
            <a:r>
              <a:rPr lang="en-US" altLang="zh-CN" sz="1800" b="1" dirty="0">
                <a:solidFill>
                  <a:srgbClr val="FF0000"/>
                </a:solidFill>
              </a:rPr>
              <a:t> public </a:t>
            </a:r>
            <a:r>
              <a:rPr lang="en-US" altLang="zh-CN" sz="1800" b="1" dirty="0" err="1">
                <a:solidFill>
                  <a:srgbClr val="FF0000"/>
                </a:solidFill>
              </a:rPr>
              <a:t>SeqList</a:t>
            </a:r>
            <a:r>
              <a:rPr lang="en-US" altLang="zh-CN" sz="1800" b="1" dirty="0">
                <a:solidFill>
                  <a:srgbClr val="FF0000"/>
                </a:solidFill>
              </a:rPr>
              <a:t>()                            </a:t>
            </a:r>
            <a:endParaRPr lang="zh-CN" altLang="en-US" sz="1800" b="1" dirty="0">
              <a:solidFill>
                <a:srgbClr val="FF0000"/>
              </a:solidFill>
            </a:endParaRPr>
          </a:p>
          <a:p>
            <a:pPr eaLnBrk="1" hangingPunct="1">
              <a:defRPr/>
            </a:pPr>
            <a:r>
              <a:rPr lang="zh-CN" altLang="en-US" sz="1800" b="1" dirty="0">
                <a:solidFill>
                  <a:srgbClr val="FF0000"/>
                </a:solidFill>
              </a:rPr>
              <a:t>    </a:t>
            </a:r>
            <a:r>
              <a:rPr lang="en-US" altLang="zh-CN" sz="1800" b="1" dirty="0">
                <a:solidFill>
                  <a:srgbClr val="FF0000"/>
                </a:solidFill>
              </a:rPr>
              <a:t>{        this(16);    }</a:t>
            </a:r>
            <a:endParaRPr lang="zh-CN" altLang="en-US" sz="1800" dirty="0">
              <a:solidFill>
                <a:srgbClr val="FF0000"/>
              </a:solidFill>
            </a:endParaRPr>
          </a:p>
        </p:txBody>
      </p:sp>
      <p:sp>
        <p:nvSpPr>
          <p:cNvPr id="11" name="矩形标注 10"/>
          <p:cNvSpPr/>
          <p:nvPr/>
        </p:nvSpPr>
        <p:spPr>
          <a:xfrm>
            <a:off x="3966236" y="3297517"/>
            <a:ext cx="4714875" cy="928687"/>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a:t>
            </a:r>
            <a:r>
              <a:rPr lang="en-US" altLang="zh-CN" sz="1800" b="1" dirty="0" err="1">
                <a:solidFill>
                  <a:srgbClr val="FF0000"/>
                </a:solidFill>
              </a:rPr>
              <a:t>boolean</a:t>
            </a:r>
            <a:r>
              <a:rPr lang="en-US" altLang="zh-CN" sz="1800" b="1" dirty="0">
                <a:solidFill>
                  <a:srgbClr val="FF0000"/>
                </a:solidFill>
              </a:rPr>
              <a:t> </a:t>
            </a:r>
            <a:r>
              <a:rPr lang="en-US" altLang="zh-CN" sz="1800" b="1" dirty="0" err="1">
                <a:solidFill>
                  <a:srgbClr val="FF0000"/>
                </a:solidFill>
              </a:rPr>
              <a:t>isEmpty</a:t>
            </a:r>
            <a:r>
              <a:rPr lang="en-US" altLang="zh-CN" sz="1800" b="1" dirty="0">
                <a:solidFill>
                  <a:srgbClr val="FF0000"/>
                </a:solidFill>
              </a:rPr>
              <a:t>()</a:t>
            </a:r>
          </a:p>
          <a:p>
            <a:pPr eaLnBrk="1" hangingPunct="1">
              <a:defRPr/>
            </a:pPr>
            <a:r>
              <a:rPr lang="en-US" altLang="zh-CN" sz="1800" b="1" dirty="0">
                <a:solidFill>
                  <a:srgbClr val="FF0000"/>
                </a:solidFill>
              </a:rPr>
              <a:t>    {            return </a:t>
            </a:r>
            <a:r>
              <a:rPr lang="en-US" altLang="zh-CN" sz="1800" b="1" dirty="0" err="1">
                <a:solidFill>
                  <a:srgbClr val="FF0000"/>
                </a:solidFill>
              </a:rPr>
              <a:t>this.n</a:t>
            </a:r>
            <a:r>
              <a:rPr lang="en-US" altLang="zh-CN" sz="1800" b="1" dirty="0">
                <a:solidFill>
                  <a:srgbClr val="FF0000"/>
                </a:solidFill>
              </a:rPr>
              <a:t>==0;    }</a:t>
            </a:r>
            <a:endParaRPr lang="zh-CN" altLang="en-US" sz="1800" dirty="0">
              <a:solidFill>
                <a:srgbClr val="FF0000"/>
              </a:solidFill>
            </a:endParaRPr>
          </a:p>
        </p:txBody>
      </p:sp>
      <p:sp>
        <p:nvSpPr>
          <p:cNvPr id="12" name="矩形标注 11"/>
          <p:cNvSpPr/>
          <p:nvPr/>
        </p:nvSpPr>
        <p:spPr>
          <a:xfrm>
            <a:off x="3941233" y="3477884"/>
            <a:ext cx="4714875" cy="928687"/>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public </a:t>
            </a:r>
            <a:r>
              <a:rPr lang="en-US" altLang="zh-CN" sz="1800" b="1" dirty="0" err="1">
                <a:solidFill>
                  <a:srgbClr val="FF0000"/>
                </a:solidFill>
              </a:rPr>
              <a:t>int</a:t>
            </a:r>
            <a:r>
              <a:rPr lang="en-US" altLang="zh-CN" sz="1800" b="1" dirty="0">
                <a:solidFill>
                  <a:srgbClr val="FF0000"/>
                </a:solidFill>
              </a:rPr>
              <a:t> length()</a:t>
            </a:r>
          </a:p>
          <a:p>
            <a:pPr eaLnBrk="1" hangingPunct="1">
              <a:defRPr/>
            </a:pPr>
            <a:r>
              <a:rPr lang="en-US" altLang="zh-CN" sz="1800" b="1" dirty="0">
                <a:solidFill>
                  <a:srgbClr val="FF0000"/>
                </a:solidFill>
              </a:rPr>
              <a:t>    {        return </a:t>
            </a:r>
            <a:r>
              <a:rPr lang="en-US" altLang="zh-CN" sz="1800" b="1" dirty="0" err="1">
                <a:solidFill>
                  <a:srgbClr val="FF0000"/>
                </a:solidFill>
              </a:rPr>
              <a:t>this.n</a:t>
            </a:r>
            <a:r>
              <a:rPr lang="en-US" altLang="zh-CN" sz="1800" b="1" dirty="0">
                <a:solidFill>
                  <a:srgbClr val="FF0000"/>
                </a:solidFill>
              </a:rPr>
              <a:t>;    }</a:t>
            </a:r>
          </a:p>
        </p:txBody>
      </p:sp>
      <p:sp>
        <p:nvSpPr>
          <p:cNvPr id="13" name="矩形标注 12"/>
          <p:cNvSpPr/>
          <p:nvPr/>
        </p:nvSpPr>
        <p:spPr>
          <a:xfrm>
            <a:off x="3801890" y="3677187"/>
            <a:ext cx="4714875" cy="1071563"/>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public T get(int index)            </a:t>
            </a:r>
          </a:p>
          <a:p>
            <a:pPr eaLnBrk="1" hangingPunct="1">
              <a:defRPr/>
            </a:pPr>
            <a:r>
              <a:rPr lang="en-US" altLang="zh-CN" sz="1800" b="1" dirty="0">
                <a:solidFill>
                  <a:srgbClr val="FF0000"/>
                </a:solidFill>
              </a:rPr>
              <a:t> { if (index&gt;=0 &amp;&amp; index&lt;</a:t>
            </a:r>
            <a:r>
              <a:rPr lang="en-US" altLang="zh-CN" sz="1800" b="1" dirty="0" err="1">
                <a:solidFill>
                  <a:srgbClr val="FF0000"/>
                </a:solidFill>
              </a:rPr>
              <a:t>this.n</a:t>
            </a:r>
            <a:r>
              <a:rPr lang="en-US" altLang="zh-CN" sz="1800" b="1" dirty="0">
                <a:solidFill>
                  <a:srgbClr val="FF0000"/>
                </a:solidFill>
              </a:rPr>
              <a:t>)</a:t>
            </a:r>
          </a:p>
          <a:p>
            <a:pPr eaLnBrk="1" hangingPunct="1">
              <a:defRPr/>
            </a:pPr>
            <a:r>
              <a:rPr lang="en-US" altLang="zh-CN" sz="1800" b="1" dirty="0">
                <a:solidFill>
                  <a:srgbClr val="FF0000"/>
                </a:solidFill>
              </a:rPr>
              <a:t>            return (T)</a:t>
            </a:r>
            <a:r>
              <a:rPr lang="en-US" altLang="zh-CN" sz="1800" b="1" dirty="0" err="1">
                <a:solidFill>
                  <a:srgbClr val="FF0000"/>
                </a:solidFill>
              </a:rPr>
              <a:t>this.element</a:t>
            </a:r>
            <a:r>
              <a:rPr lang="en-US" altLang="zh-CN" sz="1800" b="1" dirty="0">
                <a:solidFill>
                  <a:srgbClr val="FF0000"/>
                </a:solidFill>
              </a:rPr>
              <a:t>[index];</a:t>
            </a:r>
            <a:r>
              <a:rPr lang="zh-CN" altLang="en-US" sz="1800" b="1" dirty="0">
                <a:solidFill>
                  <a:srgbClr val="FF0000"/>
                </a:solidFill>
              </a:rPr>
              <a:t>          </a:t>
            </a:r>
            <a:r>
              <a:rPr lang="en-US" altLang="zh-CN" sz="1800" b="1" dirty="0">
                <a:solidFill>
                  <a:srgbClr val="FF0000"/>
                </a:solidFill>
              </a:rPr>
              <a:t>return null;    }</a:t>
            </a:r>
          </a:p>
        </p:txBody>
      </p:sp>
      <p:sp>
        <p:nvSpPr>
          <p:cNvPr id="14" name="矩形标注 13"/>
          <p:cNvSpPr/>
          <p:nvPr/>
        </p:nvSpPr>
        <p:spPr>
          <a:xfrm>
            <a:off x="2702770" y="3335263"/>
            <a:ext cx="6572250" cy="1714500"/>
          </a:xfrm>
          <a:prstGeom prst="wedgeRectCallout">
            <a:avLst>
              <a:gd name="adj1" fmla="val -56019"/>
              <a:gd name="adj2" fmla="val 332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800" b="1" dirty="0">
                <a:solidFill>
                  <a:srgbClr val="FF0000"/>
                </a:solidFill>
              </a:rPr>
              <a:t> </a:t>
            </a:r>
            <a:r>
              <a:rPr lang="en-US" altLang="zh-CN" sz="1800" b="1" dirty="0">
                <a:solidFill>
                  <a:srgbClr val="FF0000"/>
                </a:solidFill>
              </a:rPr>
              <a:t>  public T set(int index, T element)</a:t>
            </a:r>
          </a:p>
          <a:p>
            <a:pPr eaLnBrk="1" hangingPunct="1">
              <a:defRPr/>
            </a:pPr>
            <a:r>
              <a:rPr lang="en-US" altLang="zh-CN" sz="1800" b="1" dirty="0">
                <a:solidFill>
                  <a:srgbClr val="FF0000"/>
                </a:solidFill>
              </a:rPr>
              <a:t>    { if (index&gt;=0 &amp;&amp; index&lt;</a:t>
            </a:r>
            <a:r>
              <a:rPr lang="en-US" altLang="zh-CN" sz="1800" b="1" dirty="0" err="1">
                <a:solidFill>
                  <a:srgbClr val="FF0000"/>
                </a:solidFill>
              </a:rPr>
              <a:t>this.n</a:t>
            </a:r>
            <a:r>
              <a:rPr lang="en-US" altLang="zh-CN" sz="1800" b="1" dirty="0">
                <a:solidFill>
                  <a:srgbClr val="FF0000"/>
                </a:solidFill>
              </a:rPr>
              <a:t> &amp;&amp; element!=null)</a:t>
            </a:r>
          </a:p>
          <a:p>
            <a:pPr eaLnBrk="1" hangingPunct="1">
              <a:defRPr/>
            </a:pPr>
            <a:r>
              <a:rPr lang="en-US" altLang="zh-CN" sz="1800" b="1" dirty="0">
                <a:solidFill>
                  <a:srgbClr val="FF0000"/>
                </a:solidFill>
              </a:rPr>
              <a:t>        { T old = (T)</a:t>
            </a:r>
            <a:r>
              <a:rPr lang="en-US" altLang="zh-CN" sz="1800" b="1" dirty="0" err="1">
                <a:solidFill>
                  <a:srgbClr val="FF0000"/>
                </a:solidFill>
              </a:rPr>
              <a:t>this.element</a:t>
            </a:r>
            <a:r>
              <a:rPr lang="en-US" altLang="zh-CN" sz="1800" b="1" dirty="0">
                <a:solidFill>
                  <a:srgbClr val="FF0000"/>
                </a:solidFill>
              </a:rPr>
              <a:t>[index];</a:t>
            </a:r>
          </a:p>
          <a:p>
            <a:pPr eaLnBrk="1" hangingPunct="1">
              <a:defRPr/>
            </a:pPr>
            <a:r>
              <a:rPr lang="en-US" altLang="zh-CN" sz="1800" b="1" dirty="0">
                <a:solidFill>
                  <a:srgbClr val="FF0000"/>
                </a:solidFill>
              </a:rPr>
              <a:t>            </a:t>
            </a:r>
            <a:r>
              <a:rPr lang="en-US" altLang="zh-CN" sz="1800" b="1" dirty="0" err="1">
                <a:solidFill>
                  <a:srgbClr val="FF0000"/>
                </a:solidFill>
              </a:rPr>
              <a:t>this.element</a:t>
            </a:r>
            <a:r>
              <a:rPr lang="en-US" altLang="zh-CN" sz="1800" b="1" dirty="0">
                <a:solidFill>
                  <a:srgbClr val="FF0000"/>
                </a:solidFill>
              </a:rPr>
              <a:t>[index] = element;</a:t>
            </a:r>
          </a:p>
          <a:p>
            <a:pPr eaLnBrk="1" hangingPunct="1">
              <a:defRPr/>
            </a:pPr>
            <a:r>
              <a:rPr lang="en-US" altLang="zh-CN" sz="1800" b="1" dirty="0">
                <a:solidFill>
                  <a:srgbClr val="FF0000"/>
                </a:solidFill>
              </a:rPr>
              <a:t>            return old;        }</a:t>
            </a:r>
          </a:p>
          <a:p>
            <a:pPr eaLnBrk="1" hangingPunct="1">
              <a:defRPr/>
            </a:pPr>
            <a:r>
              <a:rPr lang="en-US" altLang="zh-CN" sz="1800" b="1" dirty="0">
                <a:solidFill>
                  <a:srgbClr val="FF0000"/>
                </a:solidFill>
              </a:rPr>
              <a:t>        return null;    }</a:t>
            </a:r>
            <a:endParaRPr lang="zh-CN" altLang="en-US" sz="1800" dirty="0">
              <a:solidFill>
                <a:srgbClr val="FF0000"/>
              </a:solidFill>
            </a:endParaRPr>
          </a:p>
        </p:txBody>
      </p:sp>
      <p:sp>
        <p:nvSpPr>
          <p:cNvPr id="15" name="矩形标注 14"/>
          <p:cNvSpPr/>
          <p:nvPr/>
        </p:nvSpPr>
        <p:spPr>
          <a:xfrm>
            <a:off x="2105200" y="2862398"/>
            <a:ext cx="7767389" cy="2143125"/>
          </a:xfrm>
          <a:prstGeom prst="wedgeRectCallout">
            <a:avLst>
              <a:gd name="adj1" fmla="val -20974"/>
              <a:gd name="adj2" fmla="val 5666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public </a:t>
            </a:r>
            <a:r>
              <a:rPr lang="en-US" altLang="zh-CN" sz="1800" b="1" dirty="0" err="1">
                <a:solidFill>
                  <a:srgbClr val="FF0000"/>
                </a:solidFill>
              </a:rPr>
              <a:t>boolean</a:t>
            </a:r>
            <a:r>
              <a:rPr lang="en-US" altLang="zh-CN" sz="1800" b="1" dirty="0">
                <a:solidFill>
                  <a:srgbClr val="FF0000"/>
                </a:solidFill>
              </a:rPr>
              <a:t> insert(int index, T x)</a:t>
            </a:r>
          </a:p>
          <a:p>
            <a:pPr eaLnBrk="1" hangingPunct="1">
              <a:defRPr/>
            </a:pPr>
            <a:r>
              <a:rPr lang="en-US" altLang="zh-CN" sz="1800" b="1" dirty="0">
                <a:solidFill>
                  <a:srgbClr val="FF0000"/>
                </a:solidFill>
              </a:rPr>
              <a:t>    {//</a:t>
            </a:r>
            <a:r>
              <a:rPr lang="zh-CN" altLang="en-US" sz="1800" b="1" dirty="0">
                <a:solidFill>
                  <a:srgbClr val="FF0000"/>
                </a:solidFill>
              </a:rPr>
              <a:t>一些容错处理</a:t>
            </a:r>
            <a:endParaRPr lang="en-US" altLang="zh-CN" sz="1800" b="1" dirty="0">
              <a:solidFill>
                <a:srgbClr val="FF0000"/>
              </a:solidFill>
            </a:endParaRPr>
          </a:p>
          <a:p>
            <a:pPr eaLnBrk="1" hangingPunct="1">
              <a:defRPr/>
            </a:pPr>
            <a:r>
              <a:rPr lang="en-US" altLang="zh-CN" sz="1800" b="1" dirty="0">
                <a:solidFill>
                  <a:srgbClr val="FF0000"/>
                </a:solidFill>
              </a:rPr>
              <a:t>       for (</a:t>
            </a:r>
            <a:r>
              <a:rPr lang="en-US" altLang="zh-CN" sz="1800" b="1" dirty="0" err="1">
                <a:solidFill>
                  <a:srgbClr val="FF0000"/>
                </a:solidFill>
              </a:rPr>
              <a:t>int</a:t>
            </a:r>
            <a:r>
              <a:rPr lang="en-US" altLang="zh-CN" sz="1800" b="1" dirty="0">
                <a:solidFill>
                  <a:srgbClr val="FF0000"/>
                </a:solidFill>
              </a:rPr>
              <a:t> j=this.n-1; j&gt;=index; j--)      //</a:t>
            </a:r>
            <a:r>
              <a:rPr lang="zh-CN" altLang="en-US" sz="1800" b="1" dirty="0">
                <a:solidFill>
                  <a:srgbClr val="FF0000"/>
                </a:solidFill>
              </a:rPr>
              <a:t>元素后移，平均移动</a:t>
            </a:r>
            <a:r>
              <a:rPr lang="en-US" altLang="zh-CN" sz="1800" b="1" dirty="0">
                <a:solidFill>
                  <a:srgbClr val="FF0000"/>
                </a:solidFill>
              </a:rPr>
              <a:t>n/2</a:t>
            </a:r>
          </a:p>
          <a:p>
            <a:pPr eaLnBrk="1" hangingPunct="1">
              <a:defRPr/>
            </a:pPr>
            <a:r>
              <a:rPr lang="en-US" altLang="zh-CN" sz="1800" b="1" dirty="0">
                <a:solidFill>
                  <a:srgbClr val="FF0000"/>
                </a:solidFill>
              </a:rPr>
              <a:t>            </a:t>
            </a:r>
            <a:r>
              <a:rPr lang="en-US" altLang="zh-CN" sz="1800" b="1" dirty="0" err="1">
                <a:solidFill>
                  <a:srgbClr val="FF0000"/>
                </a:solidFill>
              </a:rPr>
              <a:t>this.element</a:t>
            </a:r>
            <a:r>
              <a:rPr lang="en-US" altLang="zh-CN" sz="1800" b="1" dirty="0">
                <a:solidFill>
                  <a:srgbClr val="FF0000"/>
                </a:solidFill>
              </a:rPr>
              <a:t>[j+1] = </a:t>
            </a:r>
            <a:r>
              <a:rPr lang="en-US" altLang="zh-CN" sz="1800" b="1" dirty="0" err="1">
                <a:solidFill>
                  <a:srgbClr val="FF0000"/>
                </a:solidFill>
              </a:rPr>
              <a:t>this.element</a:t>
            </a:r>
            <a:r>
              <a:rPr lang="en-US" altLang="zh-CN" sz="1800" b="1" dirty="0">
                <a:solidFill>
                  <a:srgbClr val="FF0000"/>
                </a:solidFill>
              </a:rPr>
              <a:t>[j];</a:t>
            </a:r>
          </a:p>
          <a:p>
            <a:pPr eaLnBrk="1" hangingPunct="1">
              <a:defRPr/>
            </a:pPr>
            <a:r>
              <a:rPr lang="en-US" altLang="zh-CN" sz="1800" b="1" dirty="0">
                <a:solidFill>
                  <a:srgbClr val="FF0000"/>
                </a:solidFill>
              </a:rPr>
              <a:t>        </a:t>
            </a:r>
            <a:r>
              <a:rPr lang="en-US" altLang="zh-CN" sz="1800" b="1" dirty="0" err="1">
                <a:solidFill>
                  <a:srgbClr val="FF0000"/>
                </a:solidFill>
              </a:rPr>
              <a:t>this.element</a:t>
            </a:r>
            <a:r>
              <a:rPr lang="en-US" altLang="zh-CN" sz="1800" b="1" dirty="0">
                <a:solidFill>
                  <a:srgbClr val="FF0000"/>
                </a:solidFill>
              </a:rPr>
              <a:t>[index] = x;</a:t>
            </a:r>
          </a:p>
          <a:p>
            <a:pPr eaLnBrk="1" hangingPunct="1">
              <a:defRPr/>
            </a:pPr>
            <a:r>
              <a:rPr lang="en-US" altLang="zh-CN" sz="1800" b="1" dirty="0">
                <a:solidFill>
                  <a:srgbClr val="FF0000"/>
                </a:solidFill>
              </a:rPr>
              <a:t>        </a:t>
            </a:r>
            <a:r>
              <a:rPr lang="en-US" altLang="zh-CN" sz="1800" b="1" dirty="0" err="1">
                <a:solidFill>
                  <a:srgbClr val="FF0000"/>
                </a:solidFill>
              </a:rPr>
              <a:t>this.n</a:t>
            </a:r>
            <a:r>
              <a:rPr lang="en-US" altLang="zh-CN" sz="1800" b="1" dirty="0">
                <a:solidFill>
                  <a:srgbClr val="FF0000"/>
                </a:solidFill>
              </a:rPr>
              <a:t>++;</a:t>
            </a:r>
          </a:p>
          <a:p>
            <a:pPr eaLnBrk="1" hangingPunct="1">
              <a:defRPr/>
            </a:pPr>
            <a:r>
              <a:rPr lang="en-US" altLang="zh-CN" sz="1800" b="1" dirty="0">
                <a:solidFill>
                  <a:srgbClr val="FF0000"/>
                </a:solidFill>
              </a:rPr>
              <a:t>        return true;    }</a:t>
            </a:r>
            <a:endParaRPr lang="zh-CN" altLang="en-US" sz="1800" dirty="0">
              <a:solidFill>
                <a:srgbClr val="FF0000"/>
              </a:solidFill>
            </a:endParaRPr>
          </a:p>
        </p:txBody>
      </p:sp>
      <p:sp>
        <p:nvSpPr>
          <p:cNvPr id="18" name="矩形标注 17"/>
          <p:cNvSpPr/>
          <p:nvPr/>
        </p:nvSpPr>
        <p:spPr>
          <a:xfrm>
            <a:off x="571500" y="2596414"/>
            <a:ext cx="8143875" cy="2500313"/>
          </a:xfrm>
          <a:prstGeom prst="wedgeRectCallout">
            <a:avLst>
              <a:gd name="adj1" fmla="val -19702"/>
              <a:gd name="adj2" fmla="val 6542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public T remove(int index)          </a:t>
            </a:r>
          </a:p>
          <a:p>
            <a:pPr eaLnBrk="1" hangingPunct="1">
              <a:defRPr/>
            </a:pPr>
            <a:r>
              <a:rPr lang="en-US" altLang="zh-CN" sz="1800" b="1" dirty="0">
                <a:solidFill>
                  <a:srgbClr val="FF0000"/>
                </a:solidFill>
              </a:rPr>
              <a:t>    { if (</a:t>
            </a:r>
            <a:r>
              <a:rPr lang="en-US" altLang="zh-CN" sz="1800" b="1" dirty="0" err="1">
                <a:solidFill>
                  <a:srgbClr val="FF0000"/>
                </a:solidFill>
              </a:rPr>
              <a:t>this.n</a:t>
            </a:r>
            <a:r>
              <a:rPr lang="en-US" altLang="zh-CN" sz="1800" b="1" dirty="0">
                <a:solidFill>
                  <a:srgbClr val="FF0000"/>
                </a:solidFill>
              </a:rPr>
              <a:t>!=0 &amp;&amp; index&gt;=0 &amp;&amp; index&lt;</a:t>
            </a:r>
            <a:r>
              <a:rPr lang="en-US" altLang="zh-CN" sz="1800" b="1" dirty="0" err="1">
                <a:solidFill>
                  <a:srgbClr val="FF0000"/>
                </a:solidFill>
              </a:rPr>
              <a:t>this.n</a:t>
            </a:r>
            <a:r>
              <a:rPr lang="en-US" altLang="zh-CN" sz="1800" b="1" dirty="0">
                <a:solidFill>
                  <a:srgbClr val="FF0000"/>
                </a:solidFill>
              </a:rPr>
              <a:t>) </a:t>
            </a:r>
          </a:p>
          <a:p>
            <a:pPr eaLnBrk="1" hangingPunct="1">
              <a:defRPr/>
            </a:pPr>
            <a:r>
              <a:rPr lang="en-US" altLang="zh-CN" sz="1800" b="1" dirty="0">
                <a:solidFill>
                  <a:srgbClr val="FF0000"/>
                </a:solidFill>
              </a:rPr>
              <a:t>        {  T old = (T)</a:t>
            </a:r>
            <a:r>
              <a:rPr lang="en-US" altLang="zh-CN" sz="1800" b="1" dirty="0" err="1">
                <a:solidFill>
                  <a:srgbClr val="FF0000"/>
                </a:solidFill>
              </a:rPr>
              <a:t>this.element</a:t>
            </a:r>
            <a:r>
              <a:rPr lang="en-US" altLang="zh-CN" sz="1800" b="1" dirty="0">
                <a:solidFill>
                  <a:srgbClr val="FF0000"/>
                </a:solidFill>
              </a:rPr>
              <a:t>[index];</a:t>
            </a:r>
          </a:p>
          <a:p>
            <a:pPr eaLnBrk="1" hangingPunct="1">
              <a:defRPr/>
            </a:pPr>
            <a:r>
              <a:rPr lang="en-US" altLang="zh-CN" sz="1800" b="1" dirty="0">
                <a:solidFill>
                  <a:srgbClr val="FF0000"/>
                </a:solidFill>
              </a:rPr>
              <a:t>            for (</a:t>
            </a:r>
            <a:r>
              <a:rPr lang="en-US" altLang="zh-CN" sz="1800" b="1" dirty="0" err="1">
                <a:solidFill>
                  <a:srgbClr val="FF0000"/>
                </a:solidFill>
              </a:rPr>
              <a:t>int</a:t>
            </a:r>
            <a:r>
              <a:rPr lang="en-US" altLang="zh-CN" sz="1800" b="1" dirty="0">
                <a:solidFill>
                  <a:srgbClr val="FF0000"/>
                </a:solidFill>
              </a:rPr>
              <a:t> j=index; j&lt;this.n-1; j++)   //</a:t>
            </a:r>
            <a:r>
              <a:rPr lang="zh-CN" altLang="en-US" sz="1800" b="1" dirty="0">
                <a:solidFill>
                  <a:srgbClr val="FF0000"/>
                </a:solidFill>
              </a:rPr>
              <a:t>元素前移，平均移动</a:t>
            </a:r>
            <a:r>
              <a:rPr lang="en-US" altLang="zh-CN" sz="1800" b="1" dirty="0">
                <a:solidFill>
                  <a:srgbClr val="FF0000"/>
                </a:solidFill>
              </a:rPr>
              <a:t>n/2</a:t>
            </a:r>
          </a:p>
          <a:p>
            <a:pPr eaLnBrk="1" hangingPunct="1">
              <a:defRPr/>
            </a:pPr>
            <a:r>
              <a:rPr lang="en-US" altLang="zh-CN" sz="1800" b="1" dirty="0">
                <a:solidFill>
                  <a:srgbClr val="FF0000"/>
                </a:solidFill>
              </a:rPr>
              <a:t>                </a:t>
            </a:r>
            <a:r>
              <a:rPr lang="en-US" altLang="zh-CN" sz="1800" b="1" dirty="0" err="1">
                <a:solidFill>
                  <a:srgbClr val="FF0000"/>
                </a:solidFill>
              </a:rPr>
              <a:t>this.element</a:t>
            </a:r>
            <a:r>
              <a:rPr lang="en-US" altLang="zh-CN" sz="1800" b="1" dirty="0">
                <a:solidFill>
                  <a:srgbClr val="FF0000"/>
                </a:solidFill>
              </a:rPr>
              <a:t>[j] = </a:t>
            </a:r>
            <a:r>
              <a:rPr lang="en-US" altLang="zh-CN" sz="1800" b="1" dirty="0" err="1">
                <a:solidFill>
                  <a:srgbClr val="FF0000"/>
                </a:solidFill>
              </a:rPr>
              <a:t>this.element</a:t>
            </a:r>
            <a:r>
              <a:rPr lang="en-US" altLang="zh-CN" sz="1800" b="1" dirty="0">
                <a:solidFill>
                  <a:srgbClr val="FF0000"/>
                </a:solidFill>
              </a:rPr>
              <a:t>[j+1];</a:t>
            </a:r>
          </a:p>
          <a:p>
            <a:pPr eaLnBrk="1" hangingPunct="1">
              <a:defRPr/>
            </a:pPr>
            <a:r>
              <a:rPr lang="en-US" altLang="zh-CN" sz="1800" b="1" dirty="0">
                <a:solidFill>
                  <a:srgbClr val="FF0000"/>
                </a:solidFill>
              </a:rPr>
              <a:t>            </a:t>
            </a:r>
            <a:r>
              <a:rPr lang="en-US" altLang="zh-CN" sz="1800" b="1" dirty="0" err="1">
                <a:solidFill>
                  <a:srgbClr val="FF0000"/>
                </a:solidFill>
              </a:rPr>
              <a:t>this.element</a:t>
            </a:r>
            <a:r>
              <a:rPr lang="en-US" altLang="zh-CN" sz="1800" b="1" dirty="0">
                <a:solidFill>
                  <a:srgbClr val="FF0000"/>
                </a:solidFill>
              </a:rPr>
              <a:t>[this.n-1]=null;</a:t>
            </a:r>
          </a:p>
          <a:p>
            <a:pPr eaLnBrk="1" hangingPunct="1">
              <a:defRPr/>
            </a:pPr>
            <a:r>
              <a:rPr lang="en-US" altLang="zh-CN" sz="1800" b="1" dirty="0">
                <a:solidFill>
                  <a:srgbClr val="FF0000"/>
                </a:solidFill>
              </a:rPr>
              <a:t>            </a:t>
            </a:r>
            <a:r>
              <a:rPr lang="en-US" altLang="zh-CN" sz="1800" b="1" dirty="0" err="1">
                <a:solidFill>
                  <a:srgbClr val="FF0000"/>
                </a:solidFill>
              </a:rPr>
              <a:t>this.n</a:t>
            </a:r>
            <a:r>
              <a:rPr lang="en-US" altLang="zh-CN" sz="1800" b="1" dirty="0">
                <a:solidFill>
                  <a:srgbClr val="FF0000"/>
                </a:solidFill>
              </a:rPr>
              <a:t>--;</a:t>
            </a:r>
          </a:p>
          <a:p>
            <a:pPr eaLnBrk="1" hangingPunct="1">
              <a:defRPr/>
            </a:pPr>
            <a:r>
              <a:rPr lang="en-US" altLang="zh-CN" sz="1800" b="1" dirty="0">
                <a:solidFill>
                  <a:srgbClr val="FF0000"/>
                </a:solidFill>
              </a:rPr>
              <a:t>            return old; }            //</a:t>
            </a:r>
            <a:r>
              <a:rPr lang="zh-CN" altLang="en-US" sz="1800" b="1" dirty="0">
                <a:solidFill>
                  <a:srgbClr val="FF0000"/>
                </a:solidFill>
              </a:rPr>
              <a:t>若操作成功返回被移去对象</a:t>
            </a:r>
            <a:endParaRPr lang="en-US" altLang="zh-CN" sz="1800" b="1" dirty="0">
              <a:solidFill>
                <a:srgbClr val="FF0000"/>
              </a:solidFill>
            </a:endParaRPr>
          </a:p>
          <a:p>
            <a:pPr eaLnBrk="1" hangingPunct="1">
              <a:defRPr/>
            </a:pPr>
            <a:r>
              <a:rPr lang="en-US" altLang="zh-CN" sz="1800" b="1" dirty="0">
                <a:solidFill>
                  <a:srgbClr val="FF0000"/>
                </a:solidFill>
              </a:rPr>
              <a:t>        return null; }               //</a:t>
            </a:r>
            <a:r>
              <a:rPr lang="zh-CN" altLang="en-US" sz="1800" b="1" dirty="0">
                <a:solidFill>
                  <a:srgbClr val="FF0000"/>
                </a:solidFill>
              </a:rPr>
              <a:t>未找到删除对象，操作不成功 </a:t>
            </a:r>
            <a:endParaRPr lang="en-US" altLang="zh-CN" sz="1800" b="1" dirty="0">
              <a:solidFill>
                <a:srgbClr val="FF0000"/>
              </a:solidFill>
            </a:endParaRPr>
          </a:p>
        </p:txBody>
      </p:sp>
      <p:sp>
        <p:nvSpPr>
          <p:cNvPr id="20" name="矩形标注 19"/>
          <p:cNvSpPr/>
          <p:nvPr/>
        </p:nvSpPr>
        <p:spPr>
          <a:xfrm>
            <a:off x="3280197" y="5080538"/>
            <a:ext cx="4714875" cy="928687"/>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public void clear()</a:t>
            </a:r>
            <a:endParaRPr lang="zh-CN" altLang="en-US" sz="1800" b="1" dirty="0">
              <a:solidFill>
                <a:srgbClr val="FF0000"/>
              </a:solidFill>
            </a:endParaRPr>
          </a:p>
          <a:p>
            <a:pPr eaLnBrk="1" hangingPunct="1">
              <a:defRPr/>
            </a:pPr>
            <a:r>
              <a:rPr lang="zh-CN" altLang="en-US" sz="1800" b="1" dirty="0">
                <a:solidFill>
                  <a:srgbClr val="FF0000"/>
                </a:solidFill>
              </a:rPr>
              <a:t>    </a:t>
            </a:r>
            <a:r>
              <a:rPr lang="en-US" altLang="zh-CN" sz="1800" b="1" dirty="0">
                <a:solidFill>
                  <a:srgbClr val="FF0000"/>
                </a:solidFill>
              </a:rPr>
              <a:t>{        </a:t>
            </a:r>
            <a:r>
              <a:rPr lang="en-US" altLang="zh-CN" sz="1800" b="1" dirty="0" err="1">
                <a:solidFill>
                  <a:srgbClr val="FF0000"/>
                </a:solidFill>
              </a:rPr>
              <a:t>this.n</a:t>
            </a:r>
            <a:r>
              <a:rPr lang="en-US" altLang="zh-CN" sz="1800" b="1" dirty="0">
                <a:solidFill>
                  <a:srgbClr val="FF0000"/>
                </a:solidFill>
              </a:rPr>
              <a:t>=0;    }</a:t>
            </a:r>
          </a:p>
        </p:txBody>
      </p:sp>
      <p:sp>
        <p:nvSpPr>
          <p:cNvPr id="21" name="矩形标注 20"/>
          <p:cNvSpPr/>
          <p:nvPr/>
        </p:nvSpPr>
        <p:spPr>
          <a:xfrm>
            <a:off x="1758458" y="3131369"/>
            <a:ext cx="7143750" cy="2571750"/>
          </a:xfrm>
          <a:prstGeom prst="wedgeRectCallout">
            <a:avLst>
              <a:gd name="adj1" fmla="val -46112"/>
              <a:gd name="adj2" fmla="val 6180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1800" b="1" dirty="0">
                <a:solidFill>
                  <a:srgbClr val="FF0000"/>
                </a:solidFill>
              </a:rPr>
              <a:t> </a:t>
            </a:r>
            <a:r>
              <a:rPr lang="en-US" altLang="zh-CN" sz="1800" b="1" dirty="0">
                <a:solidFill>
                  <a:srgbClr val="FF0000"/>
                </a:solidFill>
              </a:rPr>
              <a:t> public String </a:t>
            </a:r>
            <a:r>
              <a:rPr lang="en-US" altLang="zh-CN" sz="1800" b="1" dirty="0" err="1">
                <a:solidFill>
                  <a:srgbClr val="FF0000"/>
                </a:solidFill>
              </a:rPr>
              <a:t>toString</a:t>
            </a:r>
            <a:r>
              <a:rPr lang="en-US" altLang="zh-CN" sz="1800" b="1" dirty="0">
                <a:solidFill>
                  <a:srgbClr val="FF0000"/>
                </a:solidFill>
              </a:rPr>
              <a:t>()</a:t>
            </a:r>
          </a:p>
          <a:p>
            <a:pPr eaLnBrk="1" hangingPunct="1">
              <a:defRPr/>
            </a:pPr>
            <a:r>
              <a:rPr lang="en-US" altLang="zh-CN" sz="1800" b="1" dirty="0">
                <a:solidFill>
                  <a:srgbClr val="FF0000"/>
                </a:solidFill>
              </a:rPr>
              <a:t>    {  String </a:t>
            </a:r>
            <a:r>
              <a:rPr lang="en-US" altLang="zh-CN" sz="1800" b="1" dirty="0" err="1">
                <a:solidFill>
                  <a:srgbClr val="FF0000"/>
                </a:solidFill>
              </a:rPr>
              <a:t>str</a:t>
            </a:r>
            <a:r>
              <a:rPr lang="en-US" altLang="zh-CN" sz="1800" b="1" dirty="0">
                <a:solidFill>
                  <a:srgbClr val="FF0000"/>
                </a:solidFill>
              </a:rPr>
              <a:t>="(";</a:t>
            </a:r>
          </a:p>
          <a:p>
            <a:pPr eaLnBrk="1" hangingPunct="1">
              <a:defRPr/>
            </a:pPr>
            <a:r>
              <a:rPr lang="en-US" altLang="zh-CN" sz="1800" b="1" dirty="0">
                <a:solidFill>
                  <a:srgbClr val="FF0000"/>
                </a:solidFill>
              </a:rPr>
              <a:t>        if (</a:t>
            </a:r>
            <a:r>
              <a:rPr lang="en-US" altLang="zh-CN" sz="1800" b="1" dirty="0" err="1">
                <a:solidFill>
                  <a:srgbClr val="FF0000"/>
                </a:solidFill>
              </a:rPr>
              <a:t>this.n</a:t>
            </a:r>
            <a:r>
              <a:rPr lang="en-US" altLang="zh-CN" sz="1800" b="1" dirty="0">
                <a:solidFill>
                  <a:srgbClr val="FF0000"/>
                </a:solidFill>
              </a:rPr>
              <a:t>!=0)</a:t>
            </a:r>
          </a:p>
          <a:p>
            <a:pPr eaLnBrk="1" hangingPunct="1">
              <a:defRPr/>
            </a:pPr>
            <a:r>
              <a:rPr lang="en-US" altLang="zh-CN" sz="1800" b="1" dirty="0">
                <a:solidFill>
                  <a:srgbClr val="FF0000"/>
                </a:solidFill>
              </a:rPr>
              <a:t>        {</a:t>
            </a:r>
          </a:p>
          <a:p>
            <a:pPr eaLnBrk="1" hangingPunct="1">
              <a:defRPr/>
            </a:pPr>
            <a:r>
              <a:rPr lang="en-US" altLang="zh-CN" sz="1800" b="1" dirty="0">
                <a:solidFill>
                  <a:srgbClr val="FF0000"/>
                </a:solidFill>
              </a:rPr>
              <a:t>            for (</a:t>
            </a:r>
            <a:r>
              <a:rPr lang="en-US" altLang="zh-CN" sz="1800" b="1" dirty="0" err="1">
                <a:solidFill>
                  <a:srgbClr val="FF0000"/>
                </a:solidFill>
              </a:rPr>
              <a:t>int</a:t>
            </a:r>
            <a:r>
              <a:rPr lang="en-US" altLang="zh-CN" sz="1800" b="1" dirty="0">
                <a:solidFill>
                  <a:srgbClr val="FF0000"/>
                </a:solidFill>
              </a:rPr>
              <a:t> </a:t>
            </a:r>
            <a:r>
              <a:rPr lang="en-US" altLang="zh-CN" sz="1800" b="1" dirty="0" err="1">
                <a:solidFill>
                  <a:srgbClr val="FF0000"/>
                </a:solidFill>
              </a:rPr>
              <a:t>i</a:t>
            </a:r>
            <a:r>
              <a:rPr lang="en-US" altLang="zh-CN" sz="1800" b="1" dirty="0">
                <a:solidFill>
                  <a:srgbClr val="FF0000"/>
                </a:solidFill>
              </a:rPr>
              <a:t>=0; </a:t>
            </a:r>
            <a:r>
              <a:rPr lang="en-US" altLang="zh-CN" sz="1800" b="1" dirty="0" err="1">
                <a:solidFill>
                  <a:srgbClr val="FF0000"/>
                </a:solidFill>
              </a:rPr>
              <a:t>i</a:t>
            </a:r>
            <a:r>
              <a:rPr lang="en-US" altLang="zh-CN" sz="1800" b="1" dirty="0">
                <a:solidFill>
                  <a:srgbClr val="FF0000"/>
                </a:solidFill>
              </a:rPr>
              <a:t>&lt;this.n-1; </a:t>
            </a:r>
            <a:r>
              <a:rPr lang="en-US" altLang="zh-CN" sz="1800" b="1" dirty="0" err="1">
                <a:solidFill>
                  <a:srgbClr val="FF0000"/>
                </a:solidFill>
              </a:rPr>
              <a:t>i</a:t>
            </a:r>
            <a:r>
              <a:rPr lang="en-US" altLang="zh-CN" sz="1800" b="1" dirty="0">
                <a:solidFill>
                  <a:srgbClr val="FF0000"/>
                </a:solidFill>
              </a:rPr>
              <a:t>++)</a:t>
            </a:r>
          </a:p>
          <a:p>
            <a:pPr eaLnBrk="1" hangingPunct="1">
              <a:defRPr/>
            </a:pPr>
            <a:r>
              <a:rPr lang="en-US" altLang="zh-CN" sz="1800" b="1" dirty="0">
                <a:solidFill>
                  <a:srgbClr val="FF0000"/>
                </a:solidFill>
              </a:rPr>
              <a:t>                </a:t>
            </a:r>
            <a:r>
              <a:rPr lang="en-US" altLang="zh-CN" sz="1800" b="1" dirty="0" err="1">
                <a:solidFill>
                  <a:srgbClr val="FF0000"/>
                </a:solidFill>
              </a:rPr>
              <a:t>str</a:t>
            </a:r>
            <a:r>
              <a:rPr lang="en-US" altLang="zh-CN" sz="1800" b="1" dirty="0">
                <a:solidFill>
                  <a:srgbClr val="FF0000"/>
                </a:solidFill>
              </a:rPr>
              <a:t> += </a:t>
            </a:r>
            <a:r>
              <a:rPr lang="en-US" altLang="zh-CN" sz="1800" b="1" dirty="0" err="1">
                <a:solidFill>
                  <a:srgbClr val="FF0000"/>
                </a:solidFill>
              </a:rPr>
              <a:t>this.element</a:t>
            </a:r>
            <a:r>
              <a:rPr lang="en-US" altLang="zh-CN" sz="1800" b="1" dirty="0">
                <a:solidFill>
                  <a:srgbClr val="FF0000"/>
                </a:solidFill>
              </a:rPr>
              <a:t>[</a:t>
            </a:r>
            <a:r>
              <a:rPr lang="en-US" altLang="zh-CN" sz="1800" b="1" dirty="0" err="1">
                <a:solidFill>
                  <a:srgbClr val="FF0000"/>
                </a:solidFill>
              </a:rPr>
              <a:t>i</a:t>
            </a:r>
            <a:r>
              <a:rPr lang="en-US" altLang="zh-CN" sz="1800" b="1" dirty="0">
                <a:solidFill>
                  <a:srgbClr val="FF0000"/>
                </a:solidFill>
              </a:rPr>
              <a:t>].</a:t>
            </a:r>
            <a:r>
              <a:rPr lang="en-US" altLang="zh-CN" sz="1800" b="1" dirty="0" err="1">
                <a:solidFill>
                  <a:srgbClr val="FF0000"/>
                </a:solidFill>
              </a:rPr>
              <a:t>toString</a:t>
            </a:r>
            <a:r>
              <a:rPr lang="en-US" altLang="zh-CN" sz="1800" b="1" dirty="0">
                <a:solidFill>
                  <a:srgbClr val="FF0000"/>
                </a:solidFill>
              </a:rPr>
              <a:t>()+", ";</a:t>
            </a:r>
          </a:p>
          <a:p>
            <a:pPr eaLnBrk="1" hangingPunct="1">
              <a:defRPr/>
            </a:pPr>
            <a:r>
              <a:rPr lang="en-US" altLang="zh-CN" sz="1800" b="1" dirty="0">
                <a:solidFill>
                  <a:srgbClr val="FF0000"/>
                </a:solidFill>
              </a:rPr>
              <a:t>            </a:t>
            </a:r>
            <a:r>
              <a:rPr lang="en-US" altLang="zh-CN" sz="1800" b="1" dirty="0" err="1">
                <a:solidFill>
                  <a:srgbClr val="FF0000"/>
                </a:solidFill>
              </a:rPr>
              <a:t>str</a:t>
            </a:r>
            <a:r>
              <a:rPr lang="en-US" altLang="zh-CN" sz="1800" b="1" dirty="0">
                <a:solidFill>
                  <a:srgbClr val="FF0000"/>
                </a:solidFill>
              </a:rPr>
              <a:t> += </a:t>
            </a:r>
            <a:r>
              <a:rPr lang="en-US" altLang="zh-CN" sz="1800" b="1" dirty="0" err="1">
                <a:solidFill>
                  <a:srgbClr val="FF0000"/>
                </a:solidFill>
              </a:rPr>
              <a:t>this.element</a:t>
            </a:r>
            <a:r>
              <a:rPr lang="en-US" altLang="zh-CN" sz="1800" b="1" dirty="0">
                <a:solidFill>
                  <a:srgbClr val="FF0000"/>
                </a:solidFill>
              </a:rPr>
              <a:t>[this.n-1].</a:t>
            </a:r>
            <a:r>
              <a:rPr lang="en-US" altLang="zh-CN" sz="1800" b="1" dirty="0" err="1">
                <a:solidFill>
                  <a:srgbClr val="FF0000"/>
                </a:solidFill>
              </a:rPr>
              <a:t>toString</a:t>
            </a:r>
            <a:r>
              <a:rPr lang="en-US" altLang="zh-CN" sz="1800" b="1" dirty="0">
                <a:solidFill>
                  <a:srgbClr val="FF0000"/>
                </a:solidFill>
              </a:rPr>
              <a:t>();</a:t>
            </a:r>
          </a:p>
          <a:p>
            <a:pPr eaLnBrk="1" hangingPunct="1">
              <a:defRPr/>
            </a:pPr>
            <a:r>
              <a:rPr lang="en-US" altLang="zh-CN" sz="1800" b="1" dirty="0">
                <a:solidFill>
                  <a:srgbClr val="FF0000"/>
                </a:solidFill>
              </a:rPr>
              <a:t>        }</a:t>
            </a:r>
          </a:p>
          <a:p>
            <a:pPr eaLnBrk="1" hangingPunct="1">
              <a:defRPr/>
            </a:pPr>
            <a:r>
              <a:rPr lang="en-US" altLang="zh-CN" sz="1800" b="1" dirty="0">
                <a:solidFill>
                  <a:srgbClr val="FF0000"/>
                </a:solidFill>
              </a:rPr>
              <a:t>        return </a:t>
            </a:r>
            <a:r>
              <a:rPr lang="en-US" altLang="zh-CN" sz="1800" b="1" dirty="0" err="1">
                <a:solidFill>
                  <a:srgbClr val="FF0000"/>
                </a:solidFill>
              </a:rPr>
              <a:t>str</a:t>
            </a:r>
            <a:r>
              <a:rPr lang="en-US" altLang="zh-CN" sz="1800" b="1" dirty="0">
                <a:solidFill>
                  <a:srgbClr val="FF0000"/>
                </a:solidFill>
              </a:rPr>
              <a:t>+") “;    }</a:t>
            </a:r>
            <a:endParaRPr lang="zh-CN" altLang="en-US" sz="1800" b="1" dirty="0">
              <a:solidFill>
                <a:srgbClr val="FF0000"/>
              </a:solidFill>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108</a:t>
            </a:fld>
            <a:endParaRPr lang="en-US" altLang="zh-CN"/>
          </a:p>
        </p:txBody>
      </p:sp>
    </p:spTree>
    <p:extLst>
      <p:ext uri="{BB962C8B-B14F-4D97-AF65-F5344CB8AC3E}">
        <p14:creationId xmlns:p14="http://schemas.microsoft.com/office/powerpoint/2010/main" val="143694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P spid="20" grpId="0" animBg="1"/>
      <p:bldP spid="2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a:t>线性表总结</a:t>
            </a:r>
          </a:p>
        </p:txBody>
      </p:sp>
      <p:sp>
        <p:nvSpPr>
          <p:cNvPr id="3" name="内容占位符 2"/>
          <p:cNvSpPr>
            <a:spLocks noGrp="1"/>
          </p:cNvSpPr>
          <p:nvPr>
            <p:ph idx="1"/>
          </p:nvPr>
        </p:nvSpPr>
        <p:spPr>
          <a:xfrm>
            <a:off x="642938" y="1857375"/>
            <a:ext cx="8312150" cy="4275138"/>
          </a:xfrm>
        </p:spPr>
        <p:txBody>
          <a:bodyPr/>
          <a:lstStyle/>
          <a:p>
            <a:pPr>
              <a:buFont typeface="Wingdings" panose="05000000000000000000" pitchFamily="2" charset="2"/>
              <a:buNone/>
              <a:defRPr/>
            </a:pPr>
            <a:r>
              <a:rPr lang="en-US" altLang="zh-CN" dirty="0"/>
              <a:t>3. </a:t>
            </a:r>
            <a:r>
              <a:rPr lang="zh-CN" altLang="en-US" dirty="0"/>
              <a:t>线性表的链式表示</a:t>
            </a:r>
            <a:endParaRPr lang="en-US" altLang="zh-CN" dirty="0"/>
          </a:p>
          <a:p>
            <a:pPr>
              <a:buFont typeface="Wingdings" panose="05000000000000000000" pitchFamily="2" charset="2"/>
              <a:buNone/>
              <a:defRPr/>
            </a:pPr>
            <a:r>
              <a:rPr lang="zh-CN" altLang="en-US" dirty="0">
                <a:solidFill>
                  <a:srgbClr val="0000FF"/>
                </a:solidFill>
              </a:rPr>
              <a:t>自然语言描述：</a:t>
            </a:r>
            <a:endParaRPr lang="en-US" altLang="zh-CN" dirty="0">
              <a:solidFill>
                <a:srgbClr val="0000FF"/>
              </a:solidFill>
            </a:endParaRPr>
          </a:p>
          <a:p>
            <a:pPr marL="0" indent="0">
              <a:buFont typeface="Wingdings" panose="05000000000000000000" pitchFamily="2" charset="2"/>
              <a:buNone/>
              <a:defRPr/>
            </a:pPr>
            <a:r>
              <a:rPr lang="zh-CN" altLang="en-US" dirty="0"/>
              <a:t>      用一组</a:t>
            </a:r>
            <a:r>
              <a:rPr lang="zh-CN" altLang="en-US" dirty="0">
                <a:solidFill>
                  <a:srgbClr val="FF0000"/>
                </a:solidFill>
              </a:rPr>
              <a:t>任意的</a:t>
            </a:r>
            <a:r>
              <a:rPr lang="zh-CN" altLang="en-US" dirty="0"/>
              <a:t>存储单元存储线性表的数据元素，每个数据元素 </a:t>
            </a:r>
            <a:r>
              <a:rPr lang="en-US" altLang="zh-CN" dirty="0" err="1"/>
              <a:t>a</a:t>
            </a:r>
            <a:r>
              <a:rPr lang="en-US" altLang="zh-CN" baseline="-25000" dirty="0" err="1"/>
              <a:t>i</a:t>
            </a:r>
            <a:r>
              <a:rPr lang="en-US" altLang="zh-CN" baseline="-25000" dirty="0"/>
              <a:t> </a:t>
            </a:r>
            <a:r>
              <a:rPr lang="zh-CN" altLang="en-US" dirty="0"/>
              <a:t>与其直接后继数据元素</a:t>
            </a:r>
            <a:r>
              <a:rPr lang="en-US" altLang="zh-CN" dirty="0"/>
              <a:t>a</a:t>
            </a:r>
            <a:r>
              <a:rPr lang="en-US" altLang="zh-CN" baseline="-25000" dirty="0"/>
              <a:t>i+1</a:t>
            </a:r>
            <a:r>
              <a:rPr lang="zh-CN" altLang="en-US" dirty="0"/>
              <a:t> 之间的</a:t>
            </a:r>
            <a:r>
              <a:rPr lang="zh-CN" altLang="en-US" dirty="0">
                <a:solidFill>
                  <a:srgbClr val="FF0000"/>
                </a:solidFill>
              </a:rPr>
              <a:t>逻辑关系</a:t>
            </a:r>
            <a:r>
              <a:rPr lang="zh-CN" altLang="en-US" dirty="0"/>
              <a:t>通过</a:t>
            </a:r>
            <a:r>
              <a:rPr lang="zh-CN" altLang="en-US" dirty="0">
                <a:latin typeface="Courier New" pitchFamily="49" charset="0"/>
              </a:rPr>
              <a:t>一</a:t>
            </a:r>
            <a:r>
              <a:rPr lang="zh-CN" altLang="en-US" dirty="0"/>
              <a:t>个指示其直接后继的</a:t>
            </a:r>
            <a:r>
              <a:rPr lang="zh-CN" altLang="en-US" dirty="0">
                <a:solidFill>
                  <a:srgbClr val="FF0000"/>
                </a:solidFill>
              </a:rPr>
              <a:t>地址（链）</a:t>
            </a:r>
            <a:r>
              <a:rPr lang="zh-CN" altLang="en-US" dirty="0"/>
              <a:t>来表示。</a:t>
            </a:r>
            <a:endParaRPr lang="en-US" altLang="zh-CN" dirty="0"/>
          </a:p>
          <a:p>
            <a:pPr marL="0" indent="0">
              <a:buFont typeface="Wingdings" panose="05000000000000000000" pitchFamily="2" charset="2"/>
              <a:buNone/>
              <a:defRPr/>
            </a:pPr>
            <a:r>
              <a:rPr lang="zh-CN" altLang="en-US" dirty="0">
                <a:solidFill>
                  <a:srgbClr val="0000FF"/>
                </a:solidFill>
              </a:rPr>
              <a:t>图形描述：</a:t>
            </a:r>
          </a:p>
        </p:txBody>
      </p:sp>
      <p:pic>
        <p:nvPicPr>
          <p:cNvPr id="5" name="Picture 4" descr="2d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3" y="5715000"/>
            <a:ext cx="84963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109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2.1   </a:t>
            </a:r>
            <a:r>
              <a:rPr lang="zh-CN" altLang="en-US"/>
              <a:t>线性表的抽象数据类型</a:t>
            </a:r>
          </a:p>
        </p:txBody>
      </p:sp>
      <p:sp>
        <p:nvSpPr>
          <p:cNvPr id="11267" name="内容占位符 2"/>
          <p:cNvSpPr>
            <a:spLocks noGrp="1"/>
          </p:cNvSpPr>
          <p:nvPr>
            <p:ph idx="1"/>
          </p:nvPr>
        </p:nvSpPr>
        <p:spPr>
          <a:xfrm>
            <a:off x="357188" y="2017713"/>
            <a:ext cx="8597900" cy="4114800"/>
          </a:xfrm>
        </p:spPr>
        <p:txBody>
          <a:bodyPr/>
          <a:lstStyle/>
          <a:p>
            <a:pPr>
              <a:buFont typeface="Wingdings" panose="05000000000000000000" pitchFamily="2" charset="2"/>
              <a:buNone/>
            </a:pPr>
            <a:r>
              <a:rPr lang="en-US" altLang="zh-CN" sz="2800" dirty="0"/>
              <a:t>ADT List</a:t>
            </a:r>
          </a:p>
          <a:p>
            <a:pPr>
              <a:buFont typeface="Wingdings" panose="05000000000000000000" pitchFamily="2" charset="2"/>
              <a:buNone/>
            </a:pPr>
            <a:r>
              <a:rPr lang="en-US" altLang="zh-CN" sz="2800" dirty="0"/>
              <a:t>{</a:t>
            </a:r>
            <a:r>
              <a:rPr lang="zh-CN" altLang="en-US" sz="2800" dirty="0"/>
              <a:t>数据：</a:t>
            </a:r>
            <a:endParaRPr lang="en-US" altLang="zh-CN" sz="2800" dirty="0"/>
          </a:p>
          <a:p>
            <a:pPr>
              <a:buFont typeface="Wingdings" panose="05000000000000000000" pitchFamily="2" charset="2"/>
              <a:buNone/>
            </a:pPr>
            <a:r>
              <a:rPr lang="en-US" altLang="zh-CN" sz="2800" dirty="0"/>
              <a:t>	</a:t>
            </a:r>
            <a:r>
              <a:rPr lang="zh-CN" altLang="en-US" sz="2800" dirty="0"/>
              <a:t>可以是整数、浮点数、字符，也可以是对象</a:t>
            </a:r>
            <a:endParaRPr lang="en-US" altLang="zh-CN" sz="2800" dirty="0"/>
          </a:p>
          <a:p>
            <a:pPr>
              <a:buFont typeface="Wingdings" panose="05000000000000000000" pitchFamily="2" charset="2"/>
              <a:buNone/>
            </a:pPr>
            <a:r>
              <a:rPr lang="zh-CN" altLang="en-US" sz="2800" dirty="0"/>
              <a:t>  操作：</a:t>
            </a:r>
            <a:endParaRPr lang="en-US" altLang="zh-CN" sz="2800" dirty="0"/>
          </a:p>
          <a:p>
            <a:pPr>
              <a:buFont typeface="Wingdings" panose="05000000000000000000" pitchFamily="2" charset="2"/>
              <a:buNone/>
            </a:pPr>
            <a:r>
              <a:rPr lang="en-US" altLang="zh-CN" sz="2800" dirty="0"/>
              <a:t>	</a:t>
            </a:r>
            <a:r>
              <a:rPr lang="zh-CN" altLang="en-US" sz="2800" dirty="0"/>
              <a:t>取值、置值：</a:t>
            </a:r>
            <a:r>
              <a:rPr lang="en-US" altLang="zh-CN" sz="2800" dirty="0"/>
              <a:t>get ,set</a:t>
            </a:r>
          </a:p>
          <a:p>
            <a:pPr>
              <a:buFont typeface="Wingdings" panose="05000000000000000000" pitchFamily="2" charset="2"/>
              <a:buNone/>
            </a:pPr>
            <a:r>
              <a:rPr lang="en-US" altLang="zh-CN" sz="2800" dirty="0"/>
              <a:t>	</a:t>
            </a:r>
            <a:r>
              <a:rPr lang="zh-CN" altLang="en-US" sz="2800" dirty="0"/>
              <a:t>插入、删除：</a:t>
            </a:r>
            <a:r>
              <a:rPr lang="en-US" altLang="zh-CN" sz="2800" dirty="0" err="1"/>
              <a:t>insert,remove</a:t>
            </a:r>
            <a:endParaRPr lang="en-US" altLang="zh-CN" sz="2800" dirty="0"/>
          </a:p>
          <a:p>
            <a:pPr>
              <a:buFont typeface="Wingdings" panose="05000000000000000000" pitchFamily="2" charset="2"/>
              <a:buNone/>
            </a:pPr>
            <a:r>
              <a:rPr lang="en-US" altLang="zh-CN" sz="2800" dirty="0"/>
              <a:t>	</a:t>
            </a:r>
            <a:r>
              <a:rPr lang="zh-CN" altLang="en-US" sz="2800" dirty="0"/>
              <a:t>判空、清空：</a:t>
            </a:r>
            <a:r>
              <a:rPr lang="en-US" altLang="zh-CN" sz="2800" dirty="0" err="1"/>
              <a:t>isEmpty,clear</a:t>
            </a:r>
            <a:endParaRPr lang="en-US" altLang="zh-CN" sz="2800" dirty="0"/>
          </a:p>
          <a:p>
            <a:pPr>
              <a:buFont typeface="Wingdings" panose="05000000000000000000" pitchFamily="2" charset="2"/>
              <a:buNone/>
            </a:pPr>
            <a:r>
              <a:rPr lang="en-US" altLang="zh-CN" sz="2800" dirty="0"/>
              <a:t>	</a:t>
            </a:r>
            <a:r>
              <a:rPr lang="zh-CN" altLang="en-US" sz="2800" dirty="0"/>
              <a:t>获取表长度：</a:t>
            </a:r>
            <a:r>
              <a:rPr lang="en-US" altLang="zh-CN" sz="2800" dirty="0"/>
              <a:t>length</a:t>
            </a:r>
          </a:p>
          <a:p>
            <a:pPr>
              <a:buFont typeface="Wingdings" panose="05000000000000000000" pitchFamily="2" charset="2"/>
              <a:buNone/>
            </a:pPr>
            <a:r>
              <a:rPr lang="en-US" altLang="zh-CN" sz="2800" dirty="0"/>
              <a:t>}</a:t>
            </a:r>
          </a:p>
          <a:p>
            <a:pPr>
              <a:buFont typeface="Wingdings" panose="05000000000000000000" pitchFamily="2" charset="2"/>
              <a:buNone/>
            </a:pPr>
            <a:endParaRPr lang="zh-CN" altLang="en-US" sz="28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11</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en-US" altLang="zh-CN"/>
              <a:t>3. </a:t>
            </a:r>
            <a:r>
              <a:rPr lang="zh-CN" altLang="en-US"/>
              <a:t>线性表的链式表示</a:t>
            </a:r>
            <a:endParaRPr lang="en-US" altLang="zh-CN"/>
          </a:p>
        </p:txBody>
      </p:sp>
      <p:sp>
        <p:nvSpPr>
          <p:cNvPr id="104451" name="内容占位符 2"/>
          <p:cNvSpPr>
            <a:spLocks noGrp="1"/>
          </p:cNvSpPr>
          <p:nvPr>
            <p:ph idx="1"/>
          </p:nvPr>
        </p:nvSpPr>
        <p:spPr>
          <a:xfrm>
            <a:off x="612775" y="1866447"/>
            <a:ext cx="8312150" cy="4346575"/>
          </a:xfrm>
        </p:spPr>
        <p:txBody>
          <a:bodyPr/>
          <a:lstStyle/>
          <a:p>
            <a:pPr>
              <a:buFont typeface="Wingdings" panose="05000000000000000000" pitchFamily="2" charset="2"/>
              <a:buNone/>
            </a:pPr>
            <a:r>
              <a:rPr lang="zh-CN" altLang="en-US" dirty="0">
                <a:solidFill>
                  <a:srgbClr val="0000FF"/>
                </a:solidFill>
                <a:latin typeface="Times New Roman" panose="02020603050405020304" pitchFamily="18" charset="0"/>
              </a:rPr>
              <a:t>计算机中用程序语言描述</a:t>
            </a:r>
            <a:r>
              <a:rPr lang="zh-CN" altLang="en-US" dirty="0">
                <a:latin typeface="Times New Roman" panose="02020603050405020304" pitchFamily="18" charset="0"/>
              </a:rPr>
              <a:t>：</a:t>
            </a:r>
            <a:endParaRPr lang="en-US" altLang="zh-CN" dirty="0"/>
          </a:p>
          <a:p>
            <a:pPr>
              <a:buFont typeface="Wingdings" panose="05000000000000000000" pitchFamily="2" charset="2"/>
              <a:buNone/>
            </a:pPr>
            <a:r>
              <a:rPr lang="en-US" altLang="zh-CN" sz="2000" dirty="0"/>
              <a:t>public class Node&lt;T&gt;        </a:t>
            </a:r>
            <a:r>
              <a:rPr lang="en-US" altLang="zh-CN" sz="2000" dirty="0">
                <a:solidFill>
                  <a:srgbClr val="008000"/>
                </a:solidFill>
              </a:rPr>
              <a:t>//</a:t>
            </a:r>
            <a:r>
              <a:rPr lang="zh-CN" altLang="en-US" sz="2000" dirty="0">
                <a:solidFill>
                  <a:srgbClr val="008000"/>
                </a:solidFill>
              </a:rPr>
              <a:t>单链表结点类</a:t>
            </a:r>
          </a:p>
          <a:p>
            <a:pPr>
              <a:buFont typeface="Wingdings" panose="05000000000000000000" pitchFamily="2" charset="2"/>
              <a:buNone/>
            </a:pPr>
            <a:r>
              <a:rPr lang="en-US" altLang="zh-CN" sz="2000" dirty="0"/>
              <a:t>{  public T </a:t>
            </a:r>
            <a:r>
              <a:rPr lang="en-US" altLang="zh-CN" sz="2000" dirty="0">
                <a:solidFill>
                  <a:srgbClr val="0000FF"/>
                </a:solidFill>
              </a:rPr>
              <a:t>data</a:t>
            </a:r>
            <a:r>
              <a:rPr lang="en-US" altLang="zh-CN" sz="2000" dirty="0"/>
              <a:t>;           </a:t>
            </a:r>
            <a:r>
              <a:rPr lang="en-US" altLang="zh-CN" sz="2000" dirty="0">
                <a:solidFill>
                  <a:srgbClr val="008000"/>
                </a:solidFill>
              </a:rPr>
              <a:t>//</a:t>
            </a:r>
            <a:r>
              <a:rPr lang="zh-CN" altLang="en-US" sz="2000" dirty="0">
                <a:solidFill>
                  <a:srgbClr val="008000"/>
                </a:solidFill>
              </a:rPr>
              <a:t>数据域，保存数据元素</a:t>
            </a:r>
          </a:p>
          <a:p>
            <a:pPr>
              <a:buFont typeface="Wingdings" panose="05000000000000000000" pitchFamily="2" charset="2"/>
              <a:buNone/>
            </a:pPr>
            <a:r>
              <a:rPr lang="zh-CN" altLang="en-US" sz="2000" dirty="0"/>
              <a:t>    </a:t>
            </a:r>
            <a:r>
              <a:rPr lang="en-US" altLang="zh-CN" sz="2000" dirty="0"/>
              <a:t>public Node&lt;T&gt; </a:t>
            </a:r>
            <a:r>
              <a:rPr lang="en-US" altLang="zh-CN" sz="2000" dirty="0">
                <a:solidFill>
                  <a:srgbClr val="0000FF"/>
                </a:solidFill>
              </a:rPr>
              <a:t>next</a:t>
            </a:r>
            <a:r>
              <a:rPr lang="en-US" altLang="zh-CN" sz="2000" dirty="0"/>
              <a:t>;      </a:t>
            </a:r>
            <a:r>
              <a:rPr lang="en-US" altLang="zh-CN" sz="2000" dirty="0">
                <a:solidFill>
                  <a:srgbClr val="008000"/>
                </a:solidFill>
              </a:rPr>
              <a:t>//</a:t>
            </a:r>
            <a:r>
              <a:rPr lang="zh-CN" altLang="en-US" sz="2000" dirty="0">
                <a:solidFill>
                  <a:srgbClr val="008000"/>
                </a:solidFill>
              </a:rPr>
              <a:t>地址域，引用后继结点</a:t>
            </a:r>
          </a:p>
          <a:p>
            <a:pPr>
              <a:buFont typeface="Wingdings" panose="05000000000000000000" pitchFamily="2" charset="2"/>
              <a:buNone/>
            </a:pPr>
            <a:r>
              <a:rPr lang="zh-CN" altLang="en-US" sz="2000" dirty="0"/>
              <a:t>    </a:t>
            </a:r>
            <a:r>
              <a:rPr lang="en-US" altLang="zh-CN" sz="2000" dirty="0"/>
              <a:t>public </a:t>
            </a:r>
            <a:r>
              <a:rPr lang="en-US" altLang="zh-CN" sz="2000" dirty="0">
                <a:solidFill>
                  <a:srgbClr val="FF0000"/>
                </a:solidFill>
              </a:rPr>
              <a:t>Node(T data, Node&lt;T&gt; next) </a:t>
            </a:r>
            <a:r>
              <a:rPr lang="en-US" altLang="zh-CN" sz="2000" dirty="0">
                <a:solidFill>
                  <a:srgbClr val="008000"/>
                </a:solidFill>
              </a:rPr>
              <a:t>//</a:t>
            </a:r>
            <a:r>
              <a:rPr lang="zh-CN" altLang="en-US" sz="2000" dirty="0">
                <a:solidFill>
                  <a:srgbClr val="008000"/>
                </a:solidFill>
              </a:rPr>
              <a:t>构造结点</a:t>
            </a:r>
          </a:p>
          <a:p>
            <a:pPr>
              <a:buFont typeface="Wingdings" panose="05000000000000000000" pitchFamily="2" charset="2"/>
              <a:buNone/>
            </a:pPr>
            <a:r>
              <a:rPr lang="en-US" altLang="zh-CN" sz="2000" dirty="0"/>
              <a:t>    public </a:t>
            </a:r>
            <a:r>
              <a:rPr lang="en-US" altLang="zh-CN" sz="2000" dirty="0">
                <a:solidFill>
                  <a:srgbClr val="FF0000"/>
                </a:solidFill>
              </a:rPr>
              <a:t>Node(T data)</a:t>
            </a:r>
          </a:p>
          <a:p>
            <a:pPr>
              <a:buFont typeface="Wingdings" panose="05000000000000000000" pitchFamily="2" charset="2"/>
              <a:buNone/>
            </a:pPr>
            <a:r>
              <a:rPr lang="en-US" altLang="zh-CN" sz="2000" dirty="0"/>
              <a:t>    public </a:t>
            </a:r>
            <a:r>
              <a:rPr lang="en-US" altLang="zh-CN" sz="2000" dirty="0">
                <a:solidFill>
                  <a:srgbClr val="FF0000"/>
                </a:solidFill>
              </a:rPr>
              <a:t>Node()</a:t>
            </a:r>
          </a:p>
          <a:p>
            <a:pPr>
              <a:buFont typeface="Wingdings" panose="05000000000000000000" pitchFamily="2" charset="2"/>
              <a:buNone/>
            </a:pPr>
            <a:r>
              <a:rPr lang="en-US" altLang="zh-CN" sz="2000" dirty="0"/>
              <a:t>    public String </a:t>
            </a:r>
            <a:r>
              <a:rPr lang="en-US" altLang="zh-CN" sz="2000" dirty="0" err="1">
                <a:solidFill>
                  <a:srgbClr val="0000FF"/>
                </a:solidFill>
              </a:rPr>
              <a:t>toString</a:t>
            </a:r>
            <a:r>
              <a:rPr lang="en-US" altLang="zh-CN" sz="2000" dirty="0">
                <a:solidFill>
                  <a:srgbClr val="0000FF"/>
                </a:solidFill>
              </a:rPr>
              <a:t>()</a:t>
            </a:r>
            <a:r>
              <a:rPr lang="en-US" altLang="zh-CN" sz="2000" dirty="0"/>
              <a:t>           </a:t>
            </a:r>
            <a:r>
              <a:rPr lang="en-US" altLang="zh-CN" sz="2000" dirty="0">
                <a:solidFill>
                  <a:srgbClr val="008000"/>
                </a:solidFill>
              </a:rPr>
              <a:t>//</a:t>
            </a:r>
            <a:r>
              <a:rPr lang="zh-CN" altLang="en-US" sz="2000" dirty="0">
                <a:solidFill>
                  <a:srgbClr val="008000"/>
                </a:solidFill>
              </a:rPr>
              <a:t>返回结点元素值对应的字符串</a:t>
            </a:r>
          </a:p>
          <a:p>
            <a:pPr>
              <a:buFont typeface="Wingdings" panose="05000000000000000000" pitchFamily="2" charset="2"/>
              <a:buNone/>
            </a:pPr>
            <a:r>
              <a:rPr lang="en-US" altLang="zh-CN" sz="2000" dirty="0"/>
              <a:t>}</a:t>
            </a:r>
            <a:endParaRPr lang="zh-CN" altLang="en-US" sz="2000" dirty="0"/>
          </a:p>
        </p:txBody>
      </p:sp>
      <p:grpSp>
        <p:nvGrpSpPr>
          <p:cNvPr id="2" name="组合 8"/>
          <p:cNvGrpSpPr>
            <a:grpSpLocks/>
          </p:cNvGrpSpPr>
          <p:nvPr/>
        </p:nvGrpSpPr>
        <p:grpSpPr bwMode="auto">
          <a:xfrm>
            <a:off x="5963390" y="289832"/>
            <a:ext cx="3429000" cy="1042988"/>
            <a:chOff x="2643174" y="5214950"/>
            <a:chExt cx="3429024" cy="1043052"/>
          </a:xfrm>
        </p:grpSpPr>
        <p:sp>
          <p:nvSpPr>
            <p:cNvPr id="104457" name="TextBox 4"/>
            <p:cNvSpPr txBox="1">
              <a:spLocks noChangeArrowheads="1"/>
            </p:cNvSpPr>
            <p:nvPr/>
          </p:nvSpPr>
          <p:spPr bwMode="auto">
            <a:xfrm>
              <a:off x="2786050" y="5214950"/>
              <a:ext cx="278608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latin typeface="Times New Roman" panose="02020603050405020304" pitchFamily="18" charset="0"/>
                </a:rPr>
                <a:t>   Data            Next</a:t>
              </a:r>
              <a:endParaRPr lang="zh-CN" altLang="en-US" sz="2400" b="0">
                <a:latin typeface="Times New Roman" panose="02020603050405020304" pitchFamily="18" charset="0"/>
              </a:endParaRPr>
            </a:p>
          </p:txBody>
        </p:sp>
        <p:cxnSp>
          <p:nvCxnSpPr>
            <p:cNvPr id="7" name="直接连接符 6"/>
            <p:cNvCxnSpPr>
              <a:stCxn id="104457" idx="0"/>
              <a:endCxn id="104457" idx="2"/>
            </p:cNvCxnSpPr>
            <p:nvPr/>
          </p:nvCxnSpPr>
          <p:spPr>
            <a:xfrm rot="16200000" flipH="1">
              <a:off x="3948095" y="5445152"/>
              <a:ext cx="461991"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4459" name="TextBox 7"/>
            <p:cNvSpPr txBox="1">
              <a:spLocks noChangeArrowheads="1"/>
            </p:cNvSpPr>
            <p:nvPr/>
          </p:nvSpPr>
          <p:spPr bwMode="auto">
            <a:xfrm>
              <a:off x="2643174" y="5857892"/>
              <a:ext cx="3429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     </a:t>
              </a:r>
              <a:r>
                <a:rPr lang="zh-CN" altLang="en-US" sz="2000" b="0">
                  <a:latin typeface="Times New Roman" panose="02020603050405020304" pitchFamily="18" charset="0"/>
                </a:rPr>
                <a:t>数据域        地址域</a:t>
              </a:r>
              <a:r>
                <a:rPr lang="en-US" altLang="zh-CN" sz="2000" b="0">
                  <a:latin typeface="Times New Roman" panose="02020603050405020304" pitchFamily="18" charset="0"/>
                </a:rPr>
                <a:t>(</a:t>
              </a:r>
              <a:r>
                <a:rPr lang="zh-CN" altLang="en-US" sz="2000" b="0">
                  <a:latin typeface="Times New Roman" panose="02020603050405020304" pitchFamily="18" charset="0"/>
                </a:rPr>
                <a:t>链</a:t>
              </a:r>
              <a:r>
                <a:rPr lang="en-US" altLang="zh-CN" sz="2000" b="0">
                  <a:latin typeface="Times New Roman" panose="02020603050405020304" pitchFamily="18" charset="0"/>
                </a:rPr>
                <a:t>)</a:t>
              </a:r>
              <a:endParaRPr lang="zh-CN" altLang="en-US" sz="2000" b="0">
                <a:latin typeface="Times New Roman" panose="02020603050405020304" pitchFamily="18" charset="0"/>
              </a:endParaRPr>
            </a:p>
          </p:txBody>
        </p:sp>
      </p:grpSp>
      <p:sp>
        <p:nvSpPr>
          <p:cNvPr id="9" name="矩形标注 8"/>
          <p:cNvSpPr/>
          <p:nvPr/>
        </p:nvSpPr>
        <p:spPr>
          <a:xfrm>
            <a:off x="3500438" y="2428875"/>
            <a:ext cx="5643562" cy="928688"/>
          </a:xfrm>
          <a:prstGeom prst="wedgeRectCallout">
            <a:avLst>
              <a:gd name="adj1" fmla="val -21323"/>
              <a:gd name="adj2" fmla="val 7554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b="1" dirty="0">
                <a:solidFill>
                  <a:srgbClr val="FF0000"/>
                </a:solidFill>
              </a:rPr>
              <a:t>public Node(T data, Node&lt;T&gt; next)</a:t>
            </a:r>
            <a:endParaRPr lang="zh-CN" altLang="en-US" sz="2000" b="1" dirty="0">
              <a:solidFill>
                <a:srgbClr val="FF0000"/>
              </a:solidFill>
            </a:endParaRPr>
          </a:p>
          <a:p>
            <a:pPr eaLnBrk="1" hangingPunct="1">
              <a:defRPr/>
            </a:pPr>
            <a:r>
              <a:rPr lang="zh-CN" altLang="en-US" sz="2000" b="1" dirty="0">
                <a:solidFill>
                  <a:srgbClr val="FF0000"/>
                </a:solidFill>
              </a:rPr>
              <a:t> </a:t>
            </a:r>
            <a:r>
              <a:rPr lang="en-US" altLang="zh-CN" sz="2000" b="1" dirty="0">
                <a:solidFill>
                  <a:srgbClr val="FF0000"/>
                </a:solidFill>
              </a:rPr>
              <a:t>{ </a:t>
            </a:r>
            <a:r>
              <a:rPr lang="en-US" altLang="zh-CN" sz="2000" b="1" dirty="0" err="1">
                <a:solidFill>
                  <a:srgbClr val="FF0000"/>
                </a:solidFill>
              </a:rPr>
              <a:t>this.data</a:t>
            </a:r>
            <a:r>
              <a:rPr lang="en-US" altLang="zh-CN" sz="2000" b="1" dirty="0">
                <a:solidFill>
                  <a:srgbClr val="FF0000"/>
                </a:solidFill>
              </a:rPr>
              <a:t> = data; </a:t>
            </a:r>
            <a:r>
              <a:rPr lang="en-US" altLang="zh-CN" sz="2000" b="1" dirty="0" err="1">
                <a:solidFill>
                  <a:srgbClr val="FF0000"/>
                </a:solidFill>
              </a:rPr>
              <a:t>this.next</a:t>
            </a:r>
            <a:r>
              <a:rPr lang="en-US" altLang="zh-CN" sz="2000" b="1" dirty="0">
                <a:solidFill>
                  <a:srgbClr val="FF0000"/>
                </a:solidFill>
              </a:rPr>
              <a:t> = next;    }</a:t>
            </a:r>
          </a:p>
        </p:txBody>
      </p:sp>
      <p:sp>
        <p:nvSpPr>
          <p:cNvPr id="10" name="矩形标注 9"/>
          <p:cNvSpPr/>
          <p:nvPr/>
        </p:nvSpPr>
        <p:spPr>
          <a:xfrm>
            <a:off x="4071938" y="3286125"/>
            <a:ext cx="4714875" cy="928688"/>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b="1" dirty="0">
                <a:solidFill>
                  <a:srgbClr val="FF0000"/>
                </a:solidFill>
              </a:rPr>
              <a:t> public Node(T data)</a:t>
            </a:r>
          </a:p>
          <a:p>
            <a:pPr eaLnBrk="1" hangingPunct="1">
              <a:defRPr/>
            </a:pPr>
            <a:r>
              <a:rPr lang="en-US" altLang="zh-CN" sz="2000" b="1" dirty="0">
                <a:solidFill>
                  <a:srgbClr val="FF0000"/>
                </a:solidFill>
              </a:rPr>
              <a:t>    {        this(data, null);    }</a:t>
            </a:r>
          </a:p>
        </p:txBody>
      </p:sp>
      <p:sp>
        <p:nvSpPr>
          <p:cNvPr id="11" name="矩形标注 10"/>
          <p:cNvSpPr/>
          <p:nvPr/>
        </p:nvSpPr>
        <p:spPr>
          <a:xfrm>
            <a:off x="3571875" y="3643313"/>
            <a:ext cx="4714875" cy="928687"/>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b="1" dirty="0">
                <a:solidFill>
                  <a:srgbClr val="FF0000"/>
                </a:solidFill>
              </a:rPr>
              <a:t> public Node()</a:t>
            </a:r>
          </a:p>
          <a:p>
            <a:pPr eaLnBrk="1" hangingPunct="1">
              <a:defRPr/>
            </a:pPr>
            <a:r>
              <a:rPr lang="en-US" altLang="zh-CN" sz="2000" b="1" dirty="0">
                <a:solidFill>
                  <a:srgbClr val="FF0000"/>
                </a:solidFill>
              </a:rPr>
              <a:t>    {        this(null, null);    }</a:t>
            </a:r>
          </a:p>
        </p:txBody>
      </p:sp>
      <p:sp>
        <p:nvSpPr>
          <p:cNvPr id="12" name="矩形标注 11"/>
          <p:cNvSpPr/>
          <p:nvPr/>
        </p:nvSpPr>
        <p:spPr>
          <a:xfrm>
            <a:off x="2928938" y="5286375"/>
            <a:ext cx="5214937" cy="928688"/>
          </a:xfrm>
          <a:prstGeom prst="wedgeRectCallout">
            <a:avLst>
              <a:gd name="adj1" fmla="val -37997"/>
              <a:gd name="adj2" fmla="val -88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b="1" dirty="0">
                <a:solidFill>
                  <a:srgbClr val="FF0000"/>
                </a:solidFill>
              </a:rPr>
              <a:t> public String </a:t>
            </a:r>
            <a:r>
              <a:rPr lang="en-US" altLang="zh-CN" sz="2000" b="1" dirty="0" err="1">
                <a:solidFill>
                  <a:srgbClr val="FF0000"/>
                </a:solidFill>
              </a:rPr>
              <a:t>toString</a:t>
            </a:r>
            <a:r>
              <a:rPr lang="en-US" altLang="zh-CN" sz="2000" b="1" dirty="0">
                <a:solidFill>
                  <a:srgbClr val="FF0000"/>
                </a:solidFill>
              </a:rPr>
              <a:t>()</a:t>
            </a:r>
            <a:endParaRPr lang="zh-CN" altLang="en-US" sz="2000" b="1" dirty="0">
              <a:solidFill>
                <a:srgbClr val="FF0000"/>
              </a:solidFill>
            </a:endParaRPr>
          </a:p>
          <a:p>
            <a:pPr eaLnBrk="1" hangingPunct="1">
              <a:defRPr/>
            </a:pPr>
            <a:r>
              <a:rPr lang="zh-CN" altLang="en-US" sz="2000" b="1" dirty="0">
                <a:solidFill>
                  <a:srgbClr val="FF0000"/>
                </a:solidFill>
              </a:rPr>
              <a:t>    </a:t>
            </a:r>
            <a:r>
              <a:rPr lang="en-US" altLang="zh-CN" sz="2000" b="1" dirty="0">
                <a:solidFill>
                  <a:srgbClr val="FF0000"/>
                </a:solidFill>
              </a:rPr>
              <a:t>{        return </a:t>
            </a:r>
            <a:r>
              <a:rPr lang="en-US" altLang="zh-CN" sz="2000" b="1" dirty="0" err="1">
                <a:solidFill>
                  <a:srgbClr val="FF0000"/>
                </a:solidFill>
              </a:rPr>
              <a:t>this.data.toString</a:t>
            </a:r>
            <a:r>
              <a:rPr lang="en-US" altLang="zh-CN" sz="2000" b="1" dirty="0">
                <a:solidFill>
                  <a:srgbClr val="FF0000"/>
                </a:solidFill>
              </a:rPr>
              <a:t>();    }</a:t>
            </a:r>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110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en-US" altLang="zh-CN"/>
              <a:t>3. </a:t>
            </a:r>
            <a:r>
              <a:rPr lang="zh-CN" altLang="en-US"/>
              <a:t>线性表的链式表示</a:t>
            </a:r>
          </a:p>
        </p:txBody>
      </p:sp>
      <p:sp>
        <p:nvSpPr>
          <p:cNvPr id="105475" name="内容占位符 2"/>
          <p:cNvSpPr>
            <a:spLocks noGrp="1"/>
          </p:cNvSpPr>
          <p:nvPr>
            <p:ph idx="1"/>
          </p:nvPr>
        </p:nvSpPr>
        <p:spPr>
          <a:xfrm>
            <a:off x="285750" y="1928813"/>
            <a:ext cx="8669338" cy="571500"/>
          </a:xfrm>
        </p:spPr>
        <p:txBody>
          <a:bodyPr/>
          <a:lstStyle/>
          <a:p>
            <a:pPr>
              <a:buFont typeface="Wingdings" panose="05000000000000000000" pitchFamily="2" charset="2"/>
              <a:buNone/>
            </a:pPr>
            <a:r>
              <a:rPr lang="zh-CN" altLang="en-US">
                <a:solidFill>
                  <a:srgbClr val="0000FF"/>
                </a:solidFill>
                <a:latin typeface="Times New Roman" panose="02020603050405020304" pitchFamily="18" charset="0"/>
              </a:rPr>
              <a:t>计算机中用程序语言描述</a:t>
            </a:r>
            <a:r>
              <a:rPr lang="zh-CN" altLang="en-US">
                <a:latin typeface="Times New Roman" panose="02020603050405020304" pitchFamily="18" charset="0"/>
              </a:rPr>
              <a:t>：</a:t>
            </a:r>
            <a:endParaRPr lang="en-US" altLang="zh-CN"/>
          </a:p>
          <a:p>
            <a:pPr>
              <a:buFont typeface="Wingdings" panose="05000000000000000000" pitchFamily="2" charset="2"/>
              <a:buNone/>
            </a:pPr>
            <a:endParaRPr lang="zh-CN" altLang="en-US"/>
          </a:p>
        </p:txBody>
      </p:sp>
      <p:sp>
        <p:nvSpPr>
          <p:cNvPr id="105476" name="TextBox 4"/>
          <p:cNvSpPr txBox="1">
            <a:spLocks noChangeArrowheads="1"/>
          </p:cNvSpPr>
          <p:nvPr/>
        </p:nvSpPr>
        <p:spPr bwMode="auto">
          <a:xfrm>
            <a:off x="243930" y="2443163"/>
            <a:ext cx="821531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latin typeface="Times New Roman" panose="02020603050405020304" pitchFamily="18" charset="0"/>
              </a:rPr>
              <a:t>public class </a:t>
            </a:r>
            <a:r>
              <a:rPr lang="en-US" altLang="zh-CN" sz="2000" dirty="0" err="1">
                <a:latin typeface="Times New Roman" panose="02020603050405020304" pitchFamily="18" charset="0"/>
              </a:rPr>
              <a:t>SinglyLinkedList</a:t>
            </a:r>
            <a:r>
              <a:rPr lang="en-US" altLang="zh-CN" sz="2000" dirty="0">
                <a:latin typeface="Times New Roman" panose="02020603050405020304" pitchFamily="18" charset="0"/>
              </a:rPr>
              <a:t>&lt;T&gt; implements </a:t>
            </a:r>
            <a:r>
              <a:rPr lang="en-US" altLang="zh-CN" sz="2000" dirty="0" err="1">
                <a:latin typeface="Times New Roman" panose="02020603050405020304" pitchFamily="18" charset="0"/>
              </a:rPr>
              <a:t>LList</a:t>
            </a:r>
            <a:r>
              <a:rPr lang="en-US" altLang="zh-CN" sz="2000" dirty="0">
                <a:latin typeface="Times New Roman" panose="02020603050405020304" pitchFamily="18" charset="0"/>
              </a:rPr>
              <a:t>&lt;T&gt;  //</a:t>
            </a:r>
            <a:r>
              <a:rPr lang="zh-CN" altLang="en-US" sz="2000" dirty="0">
                <a:latin typeface="Times New Roman" panose="02020603050405020304" pitchFamily="18" charset="0"/>
              </a:rPr>
              <a:t>单链表类，实现线性表接口</a:t>
            </a:r>
          </a:p>
          <a:p>
            <a:pPr eaLnBrk="1" hangingPunct="1">
              <a:spcBef>
                <a:spcPct val="0"/>
              </a:spcBef>
              <a:buClrTx/>
              <a:buSzTx/>
              <a:buFontTx/>
              <a:buNone/>
            </a:pPr>
            <a:r>
              <a:rPr lang="en-US" altLang="zh-CN" sz="2000" dirty="0">
                <a:latin typeface="Times New Roman" panose="02020603050405020304" pitchFamily="18" charset="0"/>
              </a:rPr>
              <a:t>{   protected Node&lt;T&gt; </a:t>
            </a:r>
            <a:r>
              <a:rPr lang="en-US" altLang="zh-CN" sz="2000" dirty="0">
                <a:solidFill>
                  <a:srgbClr val="0000FF"/>
                </a:solidFill>
                <a:latin typeface="Times New Roman" panose="02020603050405020304" pitchFamily="18" charset="0"/>
              </a:rPr>
              <a:t>head</a:t>
            </a:r>
            <a:r>
              <a:rPr lang="en-US" altLang="zh-CN" sz="2000" dirty="0">
                <a:latin typeface="Times New Roman" panose="02020603050405020304" pitchFamily="18" charset="0"/>
              </a:rPr>
              <a:t>; //</a:t>
            </a:r>
            <a:r>
              <a:rPr lang="zh-CN" altLang="en-US" sz="2000" dirty="0">
                <a:latin typeface="Times New Roman" panose="02020603050405020304" pitchFamily="18" charset="0"/>
              </a:rPr>
              <a:t>头指针，指向单链表第</a:t>
            </a:r>
            <a:r>
              <a:rPr lang="en-US" altLang="zh-CN" sz="2000" dirty="0">
                <a:latin typeface="Times New Roman" panose="02020603050405020304" pitchFamily="18" charset="0"/>
              </a:rPr>
              <a:t>1</a:t>
            </a:r>
            <a:r>
              <a:rPr lang="zh-CN" altLang="en-US" sz="2000" dirty="0">
                <a:latin typeface="Times New Roman" panose="02020603050405020304" pitchFamily="18" charset="0"/>
              </a:rPr>
              <a:t>个结点</a:t>
            </a:r>
          </a:p>
          <a:p>
            <a:pPr eaLnBrk="1" hangingPunct="1">
              <a:spcBef>
                <a:spcPct val="0"/>
              </a:spcBef>
              <a:buClrTx/>
              <a:buSz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public </a:t>
            </a:r>
            <a:r>
              <a:rPr lang="en-US" altLang="zh-CN" sz="2000" dirty="0" err="1">
                <a:latin typeface="Times New Roman" panose="02020603050405020304" pitchFamily="18" charset="0"/>
              </a:rPr>
              <a:t>SinglyLinkedList</a:t>
            </a:r>
            <a:r>
              <a:rPr lang="en-US" altLang="zh-CN" sz="2000" dirty="0">
                <a:latin typeface="Times New Roman" panose="02020603050405020304" pitchFamily="18" charset="0"/>
              </a:rPr>
              <a:t>()        //</a:t>
            </a:r>
            <a:r>
              <a:rPr lang="zh-CN" altLang="en-US" sz="2000" dirty="0">
                <a:latin typeface="Times New Roman" panose="02020603050405020304" pitchFamily="18" charset="0"/>
              </a:rPr>
              <a:t>构造空单链表</a:t>
            </a:r>
          </a:p>
          <a:p>
            <a:pPr eaLnBrk="1" hangingPunct="1">
              <a:spcBef>
                <a:spcPct val="0"/>
              </a:spcBef>
              <a:buClrTx/>
              <a:buSz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public </a:t>
            </a:r>
            <a:r>
              <a:rPr lang="en-US" altLang="zh-CN" sz="2000" dirty="0" err="1">
                <a:latin typeface="Times New Roman" panose="02020603050405020304" pitchFamily="18" charset="0"/>
              </a:rPr>
              <a:t>SinglyLinkedList</a:t>
            </a:r>
            <a:r>
              <a:rPr lang="en-US" altLang="zh-CN" sz="2000" dirty="0">
                <a:latin typeface="Times New Roman" panose="02020603050405020304" pitchFamily="18" charset="0"/>
              </a:rPr>
              <a:t>(Node&lt;T&gt; head)  //</a:t>
            </a:r>
            <a:r>
              <a:rPr lang="zh-CN" altLang="en-US" sz="2000" dirty="0">
                <a:latin typeface="Times New Roman" panose="02020603050405020304" pitchFamily="18" charset="0"/>
              </a:rPr>
              <a:t>构造指定头指针的单链表</a:t>
            </a:r>
          </a:p>
          <a:p>
            <a:pPr eaLnBrk="1" hangingPunct="1">
              <a:spcBef>
                <a:spcPct val="0"/>
              </a:spcBef>
              <a:buClrTx/>
              <a:buSz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public </a:t>
            </a:r>
            <a:r>
              <a:rPr lang="en-US" altLang="zh-CN" sz="2000" dirty="0" err="1">
                <a:latin typeface="Times New Roman" panose="02020603050405020304" pitchFamily="18" charset="0"/>
              </a:rPr>
              <a:t>boolean</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isEmpty</a:t>
            </a:r>
            <a:r>
              <a:rPr lang="en-US" altLang="zh-CN" sz="2000" dirty="0">
                <a:latin typeface="Times New Roman" panose="02020603050405020304" pitchFamily="18" charset="0"/>
              </a:rPr>
              <a:t>()         //</a:t>
            </a:r>
            <a:r>
              <a:rPr lang="zh-CN" altLang="en-US" sz="2000" dirty="0">
                <a:latin typeface="Times New Roman" panose="02020603050405020304" pitchFamily="18" charset="0"/>
              </a:rPr>
              <a:t>判断单链表是否为空，</a:t>
            </a:r>
            <a:r>
              <a:rPr lang="en-US" altLang="zh-CN" sz="2000" dirty="0">
                <a:latin typeface="Times New Roman" panose="02020603050405020304" pitchFamily="18" charset="0"/>
              </a:rPr>
              <a:t>O(1)</a:t>
            </a:r>
          </a:p>
          <a:p>
            <a:pPr eaLnBrk="1" hangingPunct="1">
              <a:spcBef>
                <a:spcPct val="0"/>
              </a:spcBef>
              <a:buClrTx/>
              <a:buSzTx/>
              <a:buFontTx/>
              <a:buNone/>
            </a:pPr>
            <a:r>
              <a:rPr lang="en-US" altLang="zh-CN" sz="2000" dirty="0">
                <a:latin typeface="Times New Roman" panose="02020603050405020304" pitchFamily="18" charset="0"/>
              </a:rPr>
              <a:t>    public int length()              //</a:t>
            </a:r>
            <a:r>
              <a:rPr lang="zh-CN" altLang="en-US" sz="2000" dirty="0">
                <a:latin typeface="Times New Roman" panose="02020603050405020304" pitchFamily="18" charset="0"/>
              </a:rPr>
              <a:t>返回单链表长度</a:t>
            </a:r>
          </a:p>
          <a:p>
            <a:pPr eaLnBrk="1" hangingPunct="1">
              <a:spcBef>
                <a:spcPct val="0"/>
              </a:spcBef>
              <a:buClrTx/>
              <a:buSzTx/>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public T get(int index)        //</a:t>
            </a:r>
            <a:r>
              <a:rPr lang="zh-CN" altLang="en-US" sz="2000" dirty="0">
                <a:latin typeface="Times New Roman" panose="02020603050405020304" pitchFamily="18" charset="0"/>
              </a:rPr>
              <a:t>返回序号为</a:t>
            </a:r>
            <a:r>
              <a:rPr lang="en-US" altLang="zh-CN" sz="2000" dirty="0">
                <a:latin typeface="Times New Roman" panose="02020603050405020304" pitchFamily="18" charset="0"/>
              </a:rPr>
              <a:t>index</a:t>
            </a:r>
            <a:r>
              <a:rPr lang="zh-CN" altLang="en-US" sz="2000" dirty="0">
                <a:latin typeface="Times New Roman" panose="02020603050405020304" pitchFamily="18" charset="0"/>
              </a:rPr>
              <a:t>的对象，</a:t>
            </a:r>
            <a:r>
              <a:rPr lang="en-US" altLang="zh-CN" sz="2000" dirty="0">
                <a:latin typeface="Times New Roman" panose="02020603050405020304" pitchFamily="18" charset="0"/>
              </a:rPr>
              <a:t>index</a:t>
            </a:r>
            <a:r>
              <a:rPr lang="zh-CN" altLang="en-US" sz="2000" dirty="0">
                <a:latin typeface="Times New Roman" panose="02020603050405020304" pitchFamily="18" charset="0"/>
              </a:rPr>
              <a:t>初值为</a:t>
            </a:r>
            <a:r>
              <a:rPr lang="en-US" altLang="zh-CN" sz="2000" dirty="0">
                <a:latin typeface="Times New Roman" panose="02020603050405020304" pitchFamily="18" charset="0"/>
              </a:rPr>
              <a:t>0</a:t>
            </a:r>
          </a:p>
          <a:p>
            <a:pPr eaLnBrk="1" hangingPunct="1">
              <a:spcBef>
                <a:spcPct val="0"/>
              </a:spcBef>
              <a:buClrTx/>
              <a:buSzTx/>
              <a:buFontTx/>
              <a:buNone/>
            </a:pPr>
            <a:r>
              <a:rPr lang="en-US" altLang="zh-CN" sz="2000" dirty="0">
                <a:latin typeface="Times New Roman" panose="02020603050405020304" pitchFamily="18" charset="0"/>
              </a:rPr>
              <a:t>    public T set(int index, T x)  //</a:t>
            </a:r>
            <a:r>
              <a:rPr lang="zh-CN" altLang="en-US" sz="2000" dirty="0">
                <a:latin typeface="Times New Roman" panose="02020603050405020304" pitchFamily="18" charset="0"/>
              </a:rPr>
              <a:t>设置序号为</a:t>
            </a:r>
            <a:r>
              <a:rPr lang="en-US" altLang="zh-CN" sz="2000" dirty="0">
                <a:latin typeface="Times New Roman" panose="02020603050405020304" pitchFamily="18" charset="0"/>
              </a:rPr>
              <a:t>index</a:t>
            </a:r>
            <a:r>
              <a:rPr lang="zh-CN" altLang="en-US" sz="2000" dirty="0">
                <a:latin typeface="Times New Roman" panose="02020603050405020304" pitchFamily="18" charset="0"/>
              </a:rPr>
              <a:t>的对象为</a:t>
            </a:r>
            <a:r>
              <a:rPr lang="en-US" altLang="zh-CN" sz="2000" dirty="0">
                <a:latin typeface="Times New Roman" panose="02020603050405020304" pitchFamily="18" charset="0"/>
              </a:rPr>
              <a:t>element</a:t>
            </a:r>
          </a:p>
          <a:p>
            <a:pPr eaLnBrk="1" hangingPunct="1">
              <a:spcBef>
                <a:spcPct val="0"/>
              </a:spcBef>
              <a:buClrTx/>
              <a:buSzTx/>
              <a:buFontTx/>
              <a:buNone/>
            </a:pPr>
            <a:r>
              <a:rPr lang="en-US" altLang="zh-CN" sz="2000" dirty="0">
                <a:latin typeface="Times New Roman" panose="02020603050405020304" pitchFamily="18" charset="0"/>
              </a:rPr>
              <a:t>    public </a:t>
            </a:r>
            <a:r>
              <a:rPr lang="en-US" altLang="zh-CN" sz="2000" dirty="0" err="1">
                <a:latin typeface="Times New Roman" panose="02020603050405020304" pitchFamily="18" charset="0"/>
              </a:rPr>
              <a:t>boolean</a:t>
            </a:r>
            <a:r>
              <a:rPr lang="en-US" altLang="zh-CN" sz="2000" dirty="0">
                <a:latin typeface="Times New Roman" panose="02020603050405020304" pitchFamily="18" charset="0"/>
              </a:rPr>
              <a:t> insert(int index, T x)    // index</a:t>
            </a:r>
            <a:r>
              <a:rPr lang="zh-CN" altLang="en-US" sz="2000" dirty="0">
                <a:latin typeface="Times New Roman" panose="02020603050405020304" pitchFamily="18" charset="0"/>
              </a:rPr>
              <a:t>处插入</a:t>
            </a:r>
            <a:r>
              <a:rPr lang="en-US" altLang="zh-CN" sz="2000" dirty="0">
                <a:latin typeface="Times New Roman" panose="02020603050405020304" pitchFamily="18" charset="0"/>
              </a:rPr>
              <a:t>element</a:t>
            </a:r>
            <a:r>
              <a:rPr lang="zh-CN" altLang="en-US" sz="2000" dirty="0">
                <a:latin typeface="Times New Roman" panose="02020603050405020304" pitchFamily="18" charset="0"/>
              </a:rPr>
              <a:t>对象</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public T remove(int index)       //</a:t>
            </a:r>
            <a:r>
              <a:rPr lang="zh-CN" altLang="en-US" sz="2000" dirty="0">
                <a:latin typeface="Times New Roman" panose="02020603050405020304" pitchFamily="18" charset="0"/>
              </a:rPr>
              <a:t>移去序号为</a:t>
            </a:r>
            <a:r>
              <a:rPr lang="en-US" altLang="zh-CN" sz="2000" dirty="0">
                <a:latin typeface="Times New Roman" panose="02020603050405020304" pitchFamily="18" charset="0"/>
              </a:rPr>
              <a:t>index</a:t>
            </a:r>
            <a:r>
              <a:rPr lang="zh-CN" altLang="en-US" sz="2000" dirty="0">
                <a:latin typeface="Times New Roman" panose="02020603050405020304" pitchFamily="18" charset="0"/>
              </a:rPr>
              <a:t>的对象，</a:t>
            </a:r>
            <a:r>
              <a:rPr lang="en-US" altLang="zh-CN" sz="2000" dirty="0">
                <a:latin typeface="Times New Roman" panose="02020603050405020304" pitchFamily="18" charset="0"/>
              </a:rPr>
              <a:t>O(n)</a:t>
            </a:r>
          </a:p>
          <a:p>
            <a:pPr eaLnBrk="1" hangingPunct="1">
              <a:spcBef>
                <a:spcPct val="0"/>
              </a:spcBef>
              <a:buClrTx/>
              <a:buSzTx/>
              <a:buFontTx/>
              <a:buNone/>
            </a:pPr>
            <a:r>
              <a:rPr lang="en-US" altLang="zh-CN" sz="2000" dirty="0">
                <a:latin typeface="Times New Roman" panose="02020603050405020304" pitchFamily="18" charset="0"/>
              </a:rPr>
              <a:t>    public void clear()        //</a:t>
            </a:r>
            <a:r>
              <a:rPr lang="zh-CN" altLang="en-US" sz="2000" dirty="0">
                <a:latin typeface="Times New Roman" panose="02020603050405020304" pitchFamily="18" charset="0"/>
              </a:rPr>
              <a:t>清空单链表，</a:t>
            </a:r>
            <a:r>
              <a:rPr lang="en-US" altLang="zh-CN" sz="2000" dirty="0">
                <a:latin typeface="Times New Roman" panose="02020603050405020304" pitchFamily="18" charset="0"/>
              </a:rPr>
              <a:t>O(1)</a:t>
            </a:r>
          </a:p>
          <a:p>
            <a:pPr eaLnBrk="1" hangingPunct="1">
              <a:spcBef>
                <a:spcPct val="0"/>
              </a:spcBef>
              <a:buClrTx/>
              <a:buSzTx/>
              <a:buFontTx/>
              <a:buNone/>
            </a:pPr>
            <a:r>
              <a:rPr lang="en-US" altLang="zh-CN" sz="2000" dirty="0">
                <a:latin typeface="Times New Roman" panose="02020603050405020304" pitchFamily="18" charset="0"/>
              </a:rPr>
              <a:t>    public String </a:t>
            </a:r>
            <a:r>
              <a:rPr lang="en-US" altLang="zh-CN" sz="2000" dirty="0" err="1">
                <a:latin typeface="Times New Roman" panose="02020603050405020304" pitchFamily="18" charset="0"/>
              </a:rPr>
              <a:t>toString</a:t>
            </a:r>
            <a:r>
              <a:rPr lang="en-US" altLang="zh-CN" sz="2000" dirty="0">
                <a:latin typeface="Times New Roman" panose="02020603050405020304" pitchFamily="18" charset="0"/>
              </a:rPr>
              <a:t>() </a:t>
            </a:r>
          </a:p>
          <a:p>
            <a:pPr eaLnBrk="1" hangingPunct="1">
              <a:spcBef>
                <a:spcPct val="0"/>
              </a:spcBef>
              <a:buClrTx/>
              <a:buSzTx/>
              <a:buFontTx/>
              <a:buNone/>
            </a:pPr>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a:p>
            <a:pPr eaLnBrk="1" hangingPunct="1">
              <a:spcBef>
                <a:spcPct val="0"/>
              </a:spcBef>
              <a:buClrTx/>
              <a:buSzTx/>
              <a:buFontTx/>
              <a:buNone/>
            </a:pPr>
            <a:endParaRPr lang="zh-CN" altLang="en-US" sz="2000" dirty="0">
              <a:latin typeface="Times New Roman" panose="02020603050405020304" pitchFamily="18" charset="0"/>
            </a:endParaRPr>
          </a:p>
        </p:txBody>
      </p:sp>
      <p:sp>
        <p:nvSpPr>
          <p:cNvPr id="6" name="矩形标注 5"/>
          <p:cNvSpPr/>
          <p:nvPr/>
        </p:nvSpPr>
        <p:spPr>
          <a:xfrm>
            <a:off x="4071938" y="2786063"/>
            <a:ext cx="4714875" cy="928687"/>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a:t>
            </a:r>
            <a:r>
              <a:rPr lang="en-US" altLang="zh-CN" sz="1800" b="1" dirty="0" err="1">
                <a:solidFill>
                  <a:srgbClr val="FF0000"/>
                </a:solidFill>
              </a:rPr>
              <a:t>SinglyLinkedList</a:t>
            </a:r>
            <a:r>
              <a:rPr lang="en-US" altLang="zh-CN" sz="1800" b="1" dirty="0">
                <a:solidFill>
                  <a:srgbClr val="FF0000"/>
                </a:solidFill>
              </a:rPr>
              <a:t>() </a:t>
            </a:r>
          </a:p>
          <a:p>
            <a:pPr eaLnBrk="1" hangingPunct="1">
              <a:defRPr/>
            </a:pPr>
            <a:r>
              <a:rPr lang="en-US" altLang="zh-CN" sz="1800" b="1" dirty="0">
                <a:solidFill>
                  <a:srgbClr val="FF0000"/>
                </a:solidFill>
              </a:rPr>
              <a:t>    {  </a:t>
            </a:r>
            <a:r>
              <a:rPr lang="en-US" altLang="zh-CN" sz="1800" b="1" dirty="0" err="1">
                <a:solidFill>
                  <a:srgbClr val="FF0000"/>
                </a:solidFill>
              </a:rPr>
              <a:t>this.head</a:t>
            </a:r>
            <a:r>
              <a:rPr lang="en-US" altLang="zh-CN" sz="1800" b="1" dirty="0">
                <a:solidFill>
                  <a:srgbClr val="FF0000"/>
                </a:solidFill>
              </a:rPr>
              <a:t> = null;    }</a:t>
            </a:r>
          </a:p>
        </p:txBody>
      </p:sp>
      <p:sp>
        <p:nvSpPr>
          <p:cNvPr id="7" name="矩形标注 6"/>
          <p:cNvSpPr/>
          <p:nvPr/>
        </p:nvSpPr>
        <p:spPr>
          <a:xfrm>
            <a:off x="3936333" y="3081222"/>
            <a:ext cx="4938713" cy="928687"/>
          </a:xfrm>
          <a:prstGeom prst="wedgeRectCallout">
            <a:avLst>
              <a:gd name="adj1" fmla="val -58702"/>
              <a:gd name="adj2" fmla="val 4146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a:t>
            </a:r>
            <a:r>
              <a:rPr lang="en-US" altLang="zh-CN" sz="1800" b="1" dirty="0" err="1">
                <a:solidFill>
                  <a:srgbClr val="FF0000"/>
                </a:solidFill>
              </a:rPr>
              <a:t>SinglyLinkedList</a:t>
            </a:r>
            <a:r>
              <a:rPr lang="en-US" altLang="zh-CN" sz="1800" b="1" dirty="0">
                <a:solidFill>
                  <a:srgbClr val="FF0000"/>
                </a:solidFill>
              </a:rPr>
              <a:t>(Node&lt;T&gt; head) </a:t>
            </a:r>
          </a:p>
          <a:p>
            <a:pPr eaLnBrk="1" hangingPunct="1">
              <a:defRPr/>
            </a:pPr>
            <a:r>
              <a:rPr lang="en-US" altLang="zh-CN" sz="1800" b="1" dirty="0">
                <a:solidFill>
                  <a:srgbClr val="FF0000"/>
                </a:solidFill>
              </a:rPr>
              <a:t>    {  </a:t>
            </a:r>
            <a:r>
              <a:rPr lang="en-US" altLang="zh-CN" sz="1800" b="1" dirty="0" err="1">
                <a:solidFill>
                  <a:srgbClr val="FF0000"/>
                </a:solidFill>
              </a:rPr>
              <a:t>this.head</a:t>
            </a:r>
            <a:r>
              <a:rPr lang="en-US" altLang="zh-CN" sz="1800" b="1" dirty="0">
                <a:solidFill>
                  <a:srgbClr val="FF0000"/>
                </a:solidFill>
              </a:rPr>
              <a:t> = head;   }</a:t>
            </a:r>
          </a:p>
        </p:txBody>
      </p:sp>
      <p:sp>
        <p:nvSpPr>
          <p:cNvPr id="8" name="矩形标注 7"/>
          <p:cNvSpPr/>
          <p:nvPr/>
        </p:nvSpPr>
        <p:spPr>
          <a:xfrm>
            <a:off x="4229100" y="3553281"/>
            <a:ext cx="4714875" cy="928687"/>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a:t>
            </a:r>
            <a:r>
              <a:rPr lang="en-US" altLang="zh-CN" sz="1800" b="1" dirty="0" err="1">
                <a:solidFill>
                  <a:srgbClr val="FF0000"/>
                </a:solidFill>
              </a:rPr>
              <a:t>boolean</a:t>
            </a:r>
            <a:r>
              <a:rPr lang="en-US" altLang="zh-CN" sz="1800" b="1" dirty="0">
                <a:solidFill>
                  <a:srgbClr val="FF0000"/>
                </a:solidFill>
              </a:rPr>
              <a:t> </a:t>
            </a:r>
            <a:r>
              <a:rPr lang="en-US" altLang="zh-CN" sz="1800" b="1" dirty="0" err="1">
                <a:solidFill>
                  <a:srgbClr val="FF0000"/>
                </a:solidFill>
              </a:rPr>
              <a:t>isEmpty</a:t>
            </a:r>
            <a:r>
              <a:rPr lang="en-US" altLang="zh-CN" sz="1800" b="1" dirty="0">
                <a:solidFill>
                  <a:srgbClr val="FF0000"/>
                </a:solidFill>
              </a:rPr>
              <a:t>()  </a:t>
            </a:r>
          </a:p>
          <a:p>
            <a:pPr eaLnBrk="1" hangingPunct="1">
              <a:defRPr/>
            </a:pPr>
            <a:r>
              <a:rPr lang="en-US" altLang="zh-CN" sz="1800" b="1" dirty="0">
                <a:solidFill>
                  <a:srgbClr val="FF0000"/>
                </a:solidFill>
              </a:rPr>
              <a:t>    {  return </a:t>
            </a:r>
            <a:r>
              <a:rPr lang="en-US" altLang="zh-CN" sz="1800" b="1" dirty="0" err="1">
                <a:solidFill>
                  <a:srgbClr val="FF0000"/>
                </a:solidFill>
              </a:rPr>
              <a:t>this.head</a:t>
            </a:r>
            <a:r>
              <a:rPr lang="en-US" altLang="zh-CN" sz="1800" b="1" dirty="0">
                <a:solidFill>
                  <a:srgbClr val="FF0000"/>
                </a:solidFill>
              </a:rPr>
              <a:t>==null;    }</a:t>
            </a:r>
          </a:p>
        </p:txBody>
      </p:sp>
      <p:sp>
        <p:nvSpPr>
          <p:cNvPr id="9" name="矩形标注 8"/>
          <p:cNvSpPr/>
          <p:nvPr/>
        </p:nvSpPr>
        <p:spPr>
          <a:xfrm>
            <a:off x="3059832" y="2999868"/>
            <a:ext cx="4714875" cy="1785938"/>
          </a:xfrm>
          <a:prstGeom prst="wedgeRectCallout">
            <a:avLst>
              <a:gd name="adj1" fmla="val -60126"/>
              <a:gd name="adj2" fmla="val 3995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a:t>
            </a:r>
            <a:r>
              <a:rPr lang="en-US" altLang="zh-CN" sz="1800" b="1" dirty="0" err="1">
                <a:solidFill>
                  <a:srgbClr val="FF0000"/>
                </a:solidFill>
              </a:rPr>
              <a:t>int</a:t>
            </a:r>
            <a:r>
              <a:rPr lang="en-US" altLang="zh-CN" sz="1800" b="1" dirty="0">
                <a:solidFill>
                  <a:srgbClr val="FF0000"/>
                </a:solidFill>
              </a:rPr>
              <a:t> length() </a:t>
            </a:r>
          </a:p>
          <a:p>
            <a:pPr eaLnBrk="1" hangingPunct="1">
              <a:defRPr/>
            </a:pPr>
            <a:r>
              <a:rPr lang="en-US" altLang="zh-CN" sz="1800" b="1" dirty="0">
                <a:solidFill>
                  <a:srgbClr val="FF0000"/>
                </a:solidFill>
              </a:rPr>
              <a:t>    {   </a:t>
            </a:r>
            <a:r>
              <a:rPr lang="en-US" altLang="zh-CN" sz="1800" b="1" dirty="0" err="1">
                <a:solidFill>
                  <a:srgbClr val="FF0000"/>
                </a:solidFill>
              </a:rPr>
              <a:t>int</a:t>
            </a:r>
            <a:r>
              <a:rPr lang="en-US" altLang="zh-CN" sz="1800" b="1" dirty="0">
                <a:solidFill>
                  <a:srgbClr val="FF0000"/>
                </a:solidFill>
              </a:rPr>
              <a:t> </a:t>
            </a:r>
            <a:r>
              <a:rPr lang="en-US" altLang="zh-CN" sz="1800" b="1" dirty="0" err="1">
                <a:solidFill>
                  <a:srgbClr val="FF0000"/>
                </a:solidFill>
              </a:rPr>
              <a:t>i</a:t>
            </a:r>
            <a:r>
              <a:rPr lang="en-US" altLang="zh-CN" sz="1800" b="1" dirty="0">
                <a:solidFill>
                  <a:srgbClr val="FF0000"/>
                </a:solidFill>
              </a:rPr>
              <a:t>=0; </a:t>
            </a:r>
          </a:p>
          <a:p>
            <a:pPr eaLnBrk="1" hangingPunct="1">
              <a:defRPr/>
            </a:pPr>
            <a:r>
              <a:rPr lang="en-US" altLang="zh-CN" sz="1800" b="1" dirty="0">
                <a:solidFill>
                  <a:srgbClr val="FF0000"/>
                </a:solidFill>
              </a:rPr>
              <a:t>        Node&lt;T&gt; p=</a:t>
            </a:r>
            <a:r>
              <a:rPr lang="en-US" altLang="zh-CN" sz="1800" b="1" dirty="0" err="1">
                <a:solidFill>
                  <a:srgbClr val="FF0000"/>
                </a:solidFill>
              </a:rPr>
              <a:t>this.head</a:t>
            </a:r>
            <a:r>
              <a:rPr lang="en-US" altLang="zh-CN" sz="1800" b="1" dirty="0">
                <a:solidFill>
                  <a:srgbClr val="FF0000"/>
                </a:solidFill>
              </a:rPr>
              <a:t>;</a:t>
            </a:r>
          </a:p>
          <a:p>
            <a:pPr eaLnBrk="1" hangingPunct="1">
              <a:defRPr/>
            </a:pPr>
            <a:r>
              <a:rPr lang="en-US" altLang="zh-CN" sz="1800" b="1" dirty="0">
                <a:solidFill>
                  <a:srgbClr val="FF0000"/>
                </a:solidFill>
              </a:rPr>
              <a:t>        while (p!=null)</a:t>
            </a:r>
          </a:p>
          <a:p>
            <a:pPr eaLnBrk="1" hangingPunct="1">
              <a:defRPr/>
            </a:pPr>
            <a:r>
              <a:rPr lang="en-US" altLang="zh-CN" sz="1800" b="1" dirty="0">
                <a:solidFill>
                  <a:srgbClr val="FF0000"/>
                </a:solidFill>
              </a:rPr>
              <a:t>        {  </a:t>
            </a:r>
            <a:r>
              <a:rPr lang="en-US" altLang="zh-CN" sz="1800" b="1" dirty="0" err="1">
                <a:solidFill>
                  <a:srgbClr val="FF0000"/>
                </a:solidFill>
              </a:rPr>
              <a:t>i</a:t>
            </a:r>
            <a:r>
              <a:rPr lang="en-US" altLang="zh-CN" sz="1800" b="1" dirty="0">
                <a:solidFill>
                  <a:srgbClr val="FF0000"/>
                </a:solidFill>
              </a:rPr>
              <a:t>++;   p = </a:t>
            </a:r>
            <a:r>
              <a:rPr lang="en-US" altLang="zh-CN" sz="1800" b="1" dirty="0" err="1">
                <a:solidFill>
                  <a:srgbClr val="FF0000"/>
                </a:solidFill>
              </a:rPr>
              <a:t>p.next</a:t>
            </a:r>
            <a:r>
              <a:rPr lang="en-US" altLang="zh-CN" sz="1800" b="1" dirty="0">
                <a:solidFill>
                  <a:srgbClr val="FF0000"/>
                </a:solidFill>
              </a:rPr>
              <a:t>;  }</a:t>
            </a:r>
          </a:p>
          <a:p>
            <a:pPr eaLnBrk="1" hangingPunct="1">
              <a:defRPr/>
            </a:pPr>
            <a:r>
              <a:rPr lang="en-US" altLang="zh-CN" sz="1800" b="1" dirty="0">
                <a:solidFill>
                  <a:srgbClr val="FF0000"/>
                </a:solidFill>
              </a:rPr>
              <a:t>        return </a:t>
            </a:r>
            <a:r>
              <a:rPr lang="en-US" altLang="zh-CN" sz="1800" b="1" dirty="0" err="1">
                <a:solidFill>
                  <a:srgbClr val="FF0000"/>
                </a:solidFill>
              </a:rPr>
              <a:t>i</a:t>
            </a:r>
            <a:r>
              <a:rPr lang="en-US" altLang="zh-CN" sz="1800" b="1" dirty="0">
                <a:solidFill>
                  <a:srgbClr val="FF0000"/>
                </a:solidFill>
              </a:rPr>
              <a:t>;   }</a:t>
            </a:r>
          </a:p>
        </p:txBody>
      </p:sp>
      <p:sp>
        <p:nvSpPr>
          <p:cNvPr id="10" name="矩形标注 9"/>
          <p:cNvSpPr/>
          <p:nvPr/>
        </p:nvSpPr>
        <p:spPr>
          <a:xfrm>
            <a:off x="3565856" y="1357313"/>
            <a:ext cx="5429250" cy="3000375"/>
          </a:xfrm>
          <a:prstGeom prst="wedgeRectCallout">
            <a:avLst>
              <a:gd name="adj1" fmla="val -60342"/>
              <a:gd name="adj2" fmla="val 4455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T get(int index) </a:t>
            </a:r>
          </a:p>
          <a:p>
            <a:pPr eaLnBrk="1" hangingPunct="1">
              <a:defRPr/>
            </a:pPr>
            <a:r>
              <a:rPr lang="en-US" altLang="zh-CN" sz="1800" b="1" dirty="0">
                <a:solidFill>
                  <a:srgbClr val="FF0000"/>
                </a:solidFill>
              </a:rPr>
              <a:t>    {  if (</a:t>
            </a:r>
            <a:r>
              <a:rPr lang="en-US" altLang="zh-CN" sz="1800" b="1" dirty="0" err="1">
                <a:solidFill>
                  <a:srgbClr val="FF0000"/>
                </a:solidFill>
              </a:rPr>
              <a:t>this.head</a:t>
            </a:r>
            <a:r>
              <a:rPr lang="en-US" altLang="zh-CN" sz="1800" b="1" dirty="0">
                <a:solidFill>
                  <a:srgbClr val="FF0000"/>
                </a:solidFill>
              </a:rPr>
              <a:t>!=null &amp;&amp; index&gt;=0)</a:t>
            </a:r>
          </a:p>
          <a:p>
            <a:pPr eaLnBrk="1" hangingPunct="1">
              <a:defRPr/>
            </a:pPr>
            <a:r>
              <a:rPr lang="en-US" altLang="zh-CN" sz="1800" b="1" dirty="0">
                <a:solidFill>
                  <a:srgbClr val="FF0000"/>
                </a:solidFill>
              </a:rPr>
              <a:t>        {   </a:t>
            </a:r>
            <a:r>
              <a:rPr lang="en-US" altLang="zh-CN" sz="1800" b="1" dirty="0" err="1">
                <a:solidFill>
                  <a:srgbClr val="FF0000"/>
                </a:solidFill>
              </a:rPr>
              <a:t>int</a:t>
            </a:r>
            <a:r>
              <a:rPr lang="en-US" altLang="zh-CN" sz="1800" b="1" dirty="0">
                <a:solidFill>
                  <a:srgbClr val="FF0000"/>
                </a:solidFill>
              </a:rPr>
              <a:t> j=0; </a:t>
            </a:r>
          </a:p>
          <a:p>
            <a:pPr eaLnBrk="1" hangingPunct="1">
              <a:defRPr/>
            </a:pPr>
            <a:r>
              <a:rPr lang="en-US" altLang="zh-CN" sz="1800" b="1" dirty="0">
                <a:solidFill>
                  <a:srgbClr val="FF0000"/>
                </a:solidFill>
              </a:rPr>
              <a:t>            Node&lt;T&gt; p=</a:t>
            </a:r>
            <a:r>
              <a:rPr lang="en-US" altLang="zh-CN" sz="1800" b="1" dirty="0" err="1">
                <a:solidFill>
                  <a:srgbClr val="FF0000"/>
                </a:solidFill>
              </a:rPr>
              <a:t>this.head</a:t>
            </a:r>
            <a:r>
              <a:rPr lang="en-US" altLang="zh-CN" sz="1800" b="1" dirty="0">
                <a:solidFill>
                  <a:srgbClr val="FF0000"/>
                </a:solidFill>
              </a:rPr>
              <a:t>;</a:t>
            </a:r>
          </a:p>
          <a:p>
            <a:pPr eaLnBrk="1" hangingPunct="1">
              <a:defRPr/>
            </a:pPr>
            <a:r>
              <a:rPr lang="en-US" altLang="zh-CN" sz="1800" b="1" dirty="0">
                <a:solidFill>
                  <a:srgbClr val="FF0000"/>
                </a:solidFill>
              </a:rPr>
              <a:t>            while (p!=null &amp;&amp; j&lt;index)</a:t>
            </a:r>
          </a:p>
          <a:p>
            <a:pPr eaLnBrk="1" hangingPunct="1">
              <a:defRPr/>
            </a:pPr>
            <a:r>
              <a:rPr lang="en-US" altLang="zh-CN" sz="1800" b="1" dirty="0">
                <a:solidFill>
                  <a:srgbClr val="FF0000"/>
                </a:solidFill>
              </a:rPr>
              <a:t>            {   j++;  p = </a:t>
            </a:r>
            <a:r>
              <a:rPr lang="en-US" altLang="zh-CN" sz="1800" b="1" dirty="0" err="1">
                <a:solidFill>
                  <a:srgbClr val="FF0000"/>
                </a:solidFill>
              </a:rPr>
              <a:t>p.next</a:t>
            </a:r>
            <a:r>
              <a:rPr lang="en-US" altLang="zh-CN" sz="1800" b="1" dirty="0">
                <a:solidFill>
                  <a:srgbClr val="FF0000"/>
                </a:solidFill>
              </a:rPr>
              <a:t>;     }</a:t>
            </a:r>
          </a:p>
          <a:p>
            <a:pPr eaLnBrk="1" hangingPunct="1">
              <a:defRPr/>
            </a:pPr>
            <a:r>
              <a:rPr lang="en-US" altLang="zh-CN" sz="1800" b="1" dirty="0">
                <a:solidFill>
                  <a:srgbClr val="FF0000"/>
                </a:solidFill>
              </a:rPr>
              <a:t>            if (p!=null)</a:t>
            </a:r>
          </a:p>
          <a:p>
            <a:pPr eaLnBrk="1" hangingPunct="1">
              <a:defRPr/>
            </a:pPr>
            <a:r>
              <a:rPr lang="en-US" altLang="zh-CN" sz="1800" b="1" dirty="0">
                <a:solidFill>
                  <a:srgbClr val="FF0000"/>
                </a:solidFill>
              </a:rPr>
              <a:t>                return (T)</a:t>
            </a:r>
            <a:r>
              <a:rPr lang="en-US" altLang="zh-CN" sz="1800" b="1" dirty="0" err="1">
                <a:solidFill>
                  <a:srgbClr val="FF0000"/>
                </a:solidFill>
              </a:rPr>
              <a:t>p.data</a:t>
            </a:r>
            <a:r>
              <a:rPr lang="en-US" altLang="zh-CN" sz="1800" b="1" dirty="0">
                <a:solidFill>
                  <a:srgbClr val="FF0000"/>
                </a:solidFill>
              </a:rPr>
              <a:t>;</a:t>
            </a:r>
          </a:p>
          <a:p>
            <a:pPr eaLnBrk="1" hangingPunct="1">
              <a:defRPr/>
            </a:pPr>
            <a:r>
              <a:rPr lang="en-US" altLang="zh-CN" sz="1800" b="1" dirty="0">
                <a:solidFill>
                  <a:srgbClr val="FF0000"/>
                </a:solidFill>
              </a:rPr>
              <a:t>        }</a:t>
            </a:r>
          </a:p>
          <a:p>
            <a:pPr eaLnBrk="1" hangingPunct="1">
              <a:defRPr/>
            </a:pPr>
            <a:r>
              <a:rPr lang="en-US" altLang="zh-CN" sz="1800" b="1" dirty="0">
                <a:solidFill>
                  <a:srgbClr val="FF0000"/>
                </a:solidFill>
              </a:rPr>
              <a:t>        return null; </a:t>
            </a:r>
          </a:p>
          <a:p>
            <a:pPr eaLnBrk="1" hangingPunct="1">
              <a:defRPr/>
            </a:pPr>
            <a:r>
              <a:rPr lang="en-US" altLang="zh-CN" sz="1800" b="1" dirty="0">
                <a:solidFill>
                  <a:srgbClr val="FF0000"/>
                </a:solidFill>
              </a:rPr>
              <a:t>    }</a:t>
            </a:r>
          </a:p>
        </p:txBody>
      </p:sp>
      <p:sp>
        <p:nvSpPr>
          <p:cNvPr id="12" name="矩形标注 11"/>
          <p:cNvSpPr/>
          <p:nvPr/>
        </p:nvSpPr>
        <p:spPr>
          <a:xfrm>
            <a:off x="1964531" y="1902502"/>
            <a:ext cx="6715125" cy="3286125"/>
          </a:xfrm>
          <a:prstGeom prst="wedgeRectCallout">
            <a:avLst>
              <a:gd name="adj1" fmla="val -53164"/>
              <a:gd name="adj2" fmla="val 4449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T set(int index, T element) </a:t>
            </a:r>
          </a:p>
          <a:p>
            <a:pPr eaLnBrk="1" hangingPunct="1">
              <a:defRPr/>
            </a:pPr>
            <a:r>
              <a:rPr lang="en-US" altLang="zh-CN" sz="1800" b="1" dirty="0">
                <a:solidFill>
                  <a:srgbClr val="FF0000"/>
                </a:solidFill>
              </a:rPr>
              <a:t>{ if (</a:t>
            </a:r>
            <a:r>
              <a:rPr lang="en-US" altLang="zh-CN" sz="1800" b="1" dirty="0" err="1">
                <a:solidFill>
                  <a:srgbClr val="FF0000"/>
                </a:solidFill>
              </a:rPr>
              <a:t>this.head</a:t>
            </a:r>
            <a:r>
              <a:rPr lang="en-US" altLang="zh-CN" sz="1800" b="1" dirty="0">
                <a:solidFill>
                  <a:srgbClr val="FF0000"/>
                </a:solidFill>
              </a:rPr>
              <a:t>!=null &amp;&amp; index&gt;=0 &amp;&amp; element!=null)</a:t>
            </a:r>
          </a:p>
          <a:p>
            <a:pPr eaLnBrk="1" hangingPunct="1">
              <a:defRPr/>
            </a:pPr>
            <a:r>
              <a:rPr lang="en-US" altLang="zh-CN" sz="1800" b="1" dirty="0">
                <a:solidFill>
                  <a:srgbClr val="FF0000"/>
                </a:solidFill>
              </a:rPr>
              <a:t>        {   </a:t>
            </a:r>
            <a:r>
              <a:rPr lang="en-US" altLang="zh-CN" sz="1800" b="1" dirty="0" err="1">
                <a:solidFill>
                  <a:srgbClr val="FF0000"/>
                </a:solidFill>
              </a:rPr>
              <a:t>int</a:t>
            </a:r>
            <a:r>
              <a:rPr lang="en-US" altLang="zh-CN" sz="1800" b="1" dirty="0">
                <a:solidFill>
                  <a:srgbClr val="FF0000"/>
                </a:solidFill>
              </a:rPr>
              <a:t> j=0; </a:t>
            </a:r>
          </a:p>
          <a:p>
            <a:pPr eaLnBrk="1" hangingPunct="1">
              <a:defRPr/>
            </a:pPr>
            <a:r>
              <a:rPr lang="en-US" altLang="zh-CN" sz="1800" b="1" dirty="0">
                <a:solidFill>
                  <a:srgbClr val="FF0000"/>
                </a:solidFill>
              </a:rPr>
              <a:t>            Node&lt;T&gt; p=</a:t>
            </a:r>
            <a:r>
              <a:rPr lang="en-US" altLang="zh-CN" sz="1800" b="1" dirty="0" err="1">
                <a:solidFill>
                  <a:srgbClr val="FF0000"/>
                </a:solidFill>
              </a:rPr>
              <a:t>this.head</a:t>
            </a:r>
            <a:r>
              <a:rPr lang="en-US" altLang="zh-CN" sz="1800" b="1" dirty="0">
                <a:solidFill>
                  <a:srgbClr val="FF0000"/>
                </a:solidFill>
              </a:rPr>
              <a:t>;</a:t>
            </a:r>
          </a:p>
          <a:p>
            <a:pPr eaLnBrk="1" hangingPunct="1">
              <a:defRPr/>
            </a:pPr>
            <a:r>
              <a:rPr lang="en-US" altLang="zh-CN" sz="1800" b="1" dirty="0">
                <a:solidFill>
                  <a:srgbClr val="FF0000"/>
                </a:solidFill>
              </a:rPr>
              <a:t>            while (p!=null &amp;&amp; j&lt;index)</a:t>
            </a:r>
          </a:p>
          <a:p>
            <a:pPr eaLnBrk="1" hangingPunct="1">
              <a:defRPr/>
            </a:pPr>
            <a:r>
              <a:rPr lang="en-US" altLang="zh-CN" sz="1800" b="1" dirty="0">
                <a:solidFill>
                  <a:srgbClr val="FF0000"/>
                </a:solidFill>
              </a:rPr>
              <a:t>            {   j++;    p = </a:t>
            </a:r>
            <a:r>
              <a:rPr lang="en-US" altLang="zh-CN" sz="1800" b="1" dirty="0" err="1">
                <a:solidFill>
                  <a:srgbClr val="FF0000"/>
                </a:solidFill>
              </a:rPr>
              <a:t>p.next</a:t>
            </a:r>
            <a:r>
              <a:rPr lang="en-US" altLang="zh-CN" sz="1800" b="1" dirty="0">
                <a:solidFill>
                  <a:srgbClr val="FF0000"/>
                </a:solidFill>
              </a:rPr>
              <a:t>;   }</a:t>
            </a:r>
          </a:p>
          <a:p>
            <a:pPr eaLnBrk="1" hangingPunct="1">
              <a:defRPr/>
            </a:pPr>
            <a:r>
              <a:rPr lang="en-US" altLang="zh-CN" sz="1800" b="1" dirty="0">
                <a:solidFill>
                  <a:srgbClr val="FF0000"/>
                </a:solidFill>
              </a:rPr>
              <a:t>            if (p!=null)</a:t>
            </a:r>
          </a:p>
          <a:p>
            <a:pPr eaLnBrk="1" hangingPunct="1">
              <a:defRPr/>
            </a:pPr>
            <a:r>
              <a:rPr lang="en-US" altLang="zh-CN" sz="1800" b="1" dirty="0">
                <a:solidFill>
                  <a:srgbClr val="FF0000"/>
                </a:solidFill>
              </a:rPr>
              <a:t>            {  T old = (T)</a:t>
            </a:r>
            <a:r>
              <a:rPr lang="en-US" altLang="zh-CN" sz="1800" b="1" dirty="0" err="1">
                <a:solidFill>
                  <a:srgbClr val="FF0000"/>
                </a:solidFill>
              </a:rPr>
              <a:t>p.data</a:t>
            </a:r>
            <a:r>
              <a:rPr lang="en-US" altLang="zh-CN" sz="1800" b="1" dirty="0">
                <a:solidFill>
                  <a:srgbClr val="FF0000"/>
                </a:solidFill>
              </a:rPr>
              <a:t>;</a:t>
            </a:r>
          </a:p>
          <a:p>
            <a:pPr eaLnBrk="1" hangingPunct="1">
              <a:defRPr/>
            </a:pPr>
            <a:r>
              <a:rPr lang="en-US" altLang="zh-CN" sz="1800" b="1" dirty="0">
                <a:solidFill>
                  <a:srgbClr val="FF0000"/>
                </a:solidFill>
              </a:rPr>
              <a:t>                </a:t>
            </a:r>
            <a:r>
              <a:rPr lang="en-US" altLang="zh-CN" sz="1800" b="1" dirty="0" err="1">
                <a:solidFill>
                  <a:srgbClr val="FF0000"/>
                </a:solidFill>
              </a:rPr>
              <a:t>p.data</a:t>
            </a:r>
            <a:r>
              <a:rPr lang="en-US" altLang="zh-CN" sz="1800" b="1" dirty="0">
                <a:solidFill>
                  <a:srgbClr val="FF0000"/>
                </a:solidFill>
              </a:rPr>
              <a:t> = element;</a:t>
            </a:r>
          </a:p>
          <a:p>
            <a:pPr eaLnBrk="1" hangingPunct="1">
              <a:defRPr/>
            </a:pPr>
            <a:r>
              <a:rPr lang="en-US" altLang="zh-CN" sz="1800" b="1" dirty="0">
                <a:solidFill>
                  <a:srgbClr val="FF0000"/>
                </a:solidFill>
              </a:rPr>
              <a:t>                return old;       }</a:t>
            </a:r>
          </a:p>
          <a:p>
            <a:pPr eaLnBrk="1" hangingPunct="1">
              <a:defRPr/>
            </a:pPr>
            <a:r>
              <a:rPr lang="en-US" altLang="zh-CN" sz="1800" b="1" dirty="0">
                <a:solidFill>
                  <a:srgbClr val="FF0000"/>
                </a:solidFill>
              </a:rPr>
              <a:t>        }</a:t>
            </a:r>
          </a:p>
          <a:p>
            <a:pPr eaLnBrk="1" hangingPunct="1">
              <a:defRPr/>
            </a:pPr>
            <a:r>
              <a:rPr lang="en-US" altLang="zh-CN" sz="1800" b="1" dirty="0">
                <a:solidFill>
                  <a:srgbClr val="FF0000"/>
                </a:solidFill>
              </a:rPr>
              <a:t>        return null;     }</a:t>
            </a:r>
          </a:p>
        </p:txBody>
      </p:sp>
      <p:sp>
        <p:nvSpPr>
          <p:cNvPr id="13" name="矩形标注 12"/>
          <p:cNvSpPr/>
          <p:nvPr/>
        </p:nvSpPr>
        <p:spPr>
          <a:xfrm>
            <a:off x="146389" y="97517"/>
            <a:ext cx="8215313" cy="3857625"/>
          </a:xfrm>
          <a:prstGeom prst="wedgeRectCallout">
            <a:avLst>
              <a:gd name="adj1" fmla="val -18443"/>
              <a:gd name="adj2" fmla="val 5476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a:t>
            </a:r>
            <a:r>
              <a:rPr lang="en-US" altLang="zh-CN" sz="1800" b="1" dirty="0" err="1">
                <a:solidFill>
                  <a:srgbClr val="FF0000"/>
                </a:solidFill>
              </a:rPr>
              <a:t>boolean</a:t>
            </a:r>
            <a:r>
              <a:rPr lang="en-US" altLang="zh-CN" sz="1800" b="1" dirty="0">
                <a:solidFill>
                  <a:srgbClr val="FF0000"/>
                </a:solidFill>
              </a:rPr>
              <a:t> insert(int index, T x)    </a:t>
            </a:r>
          </a:p>
          <a:p>
            <a:pPr eaLnBrk="1" hangingPunct="1">
              <a:defRPr/>
            </a:pPr>
            <a:r>
              <a:rPr lang="en-US" altLang="zh-CN" sz="1800" b="1" dirty="0">
                <a:solidFill>
                  <a:srgbClr val="FF0000"/>
                </a:solidFill>
              </a:rPr>
              <a:t>    {   if (element==null)</a:t>
            </a:r>
          </a:p>
          <a:p>
            <a:pPr eaLnBrk="1" hangingPunct="1">
              <a:defRPr/>
            </a:pPr>
            <a:r>
              <a:rPr lang="en-US" altLang="zh-CN" sz="1800" b="1" dirty="0">
                <a:solidFill>
                  <a:srgbClr val="FF0000"/>
                </a:solidFill>
              </a:rPr>
              <a:t>            return false;  </a:t>
            </a:r>
          </a:p>
          <a:p>
            <a:pPr eaLnBrk="1" hangingPunct="1">
              <a:defRPr/>
            </a:pPr>
            <a:r>
              <a:rPr lang="en-US" altLang="zh-CN" sz="1800" b="1" dirty="0">
                <a:solidFill>
                  <a:srgbClr val="FF0000"/>
                </a:solidFill>
              </a:rPr>
              <a:t>        if (</a:t>
            </a:r>
            <a:r>
              <a:rPr lang="en-US" altLang="zh-CN" sz="1800" b="1" dirty="0" err="1">
                <a:solidFill>
                  <a:srgbClr val="FF0000"/>
                </a:solidFill>
              </a:rPr>
              <a:t>this.head</a:t>
            </a:r>
            <a:r>
              <a:rPr lang="en-US" altLang="zh-CN" sz="1800" b="1" dirty="0">
                <a:solidFill>
                  <a:srgbClr val="FF0000"/>
                </a:solidFill>
              </a:rPr>
              <a:t>==null || index&lt;=0)  //</a:t>
            </a:r>
            <a:r>
              <a:rPr lang="zh-CN" altLang="en-US" sz="1800" b="1" dirty="0">
                <a:solidFill>
                  <a:srgbClr val="FF0000"/>
                </a:solidFill>
              </a:rPr>
              <a:t>头插入</a:t>
            </a:r>
          </a:p>
          <a:p>
            <a:pPr eaLnBrk="1" hangingPunct="1">
              <a:defRPr/>
            </a:pPr>
            <a:r>
              <a:rPr lang="zh-CN" altLang="en-US" sz="1800" b="1" dirty="0">
                <a:solidFill>
                  <a:srgbClr val="FF0000"/>
                </a:solidFill>
              </a:rPr>
              <a:t>            </a:t>
            </a:r>
            <a:r>
              <a:rPr lang="en-US" altLang="zh-CN" sz="1800" b="1" dirty="0" err="1">
                <a:solidFill>
                  <a:srgbClr val="FF0000"/>
                </a:solidFill>
              </a:rPr>
              <a:t>this.head</a:t>
            </a:r>
            <a:r>
              <a:rPr lang="en-US" altLang="zh-CN" sz="1800" b="1" dirty="0">
                <a:solidFill>
                  <a:srgbClr val="FF0000"/>
                </a:solidFill>
              </a:rPr>
              <a:t> = new Node&lt;T&gt;(x, </a:t>
            </a:r>
            <a:r>
              <a:rPr lang="en-US" altLang="zh-CN" sz="1800" b="1" dirty="0" err="1">
                <a:solidFill>
                  <a:srgbClr val="FF0000"/>
                </a:solidFill>
              </a:rPr>
              <a:t>this.head</a:t>
            </a:r>
            <a:r>
              <a:rPr lang="en-US" altLang="zh-CN" sz="1800" b="1" dirty="0">
                <a:solidFill>
                  <a:srgbClr val="FF0000"/>
                </a:solidFill>
              </a:rPr>
              <a:t>);</a:t>
            </a:r>
          </a:p>
          <a:p>
            <a:pPr eaLnBrk="1" hangingPunct="1">
              <a:defRPr/>
            </a:pPr>
            <a:r>
              <a:rPr lang="en-US" altLang="zh-CN" sz="1800" b="1" dirty="0">
                <a:solidFill>
                  <a:srgbClr val="FF0000"/>
                </a:solidFill>
              </a:rPr>
              <a:t>        else    //</a:t>
            </a:r>
            <a:r>
              <a:rPr lang="zh-CN" altLang="en-US" sz="1800" b="1" dirty="0">
                <a:solidFill>
                  <a:srgbClr val="FF0000"/>
                </a:solidFill>
              </a:rPr>
              <a:t>单链表不空且</a:t>
            </a:r>
            <a:r>
              <a:rPr lang="en-US" altLang="zh-CN" sz="1800" b="1" dirty="0">
                <a:solidFill>
                  <a:srgbClr val="FF0000"/>
                </a:solidFill>
              </a:rPr>
              <a:t>index&gt;=1</a:t>
            </a:r>
          </a:p>
          <a:p>
            <a:pPr eaLnBrk="1" hangingPunct="1">
              <a:defRPr/>
            </a:pPr>
            <a:r>
              <a:rPr lang="en-US" altLang="zh-CN" sz="1800" b="1" dirty="0">
                <a:solidFill>
                  <a:srgbClr val="FF0000"/>
                </a:solidFill>
              </a:rPr>
              <a:t>        {   </a:t>
            </a:r>
            <a:r>
              <a:rPr lang="en-US" altLang="zh-CN" sz="1800" b="1" dirty="0" err="1">
                <a:solidFill>
                  <a:srgbClr val="FF0000"/>
                </a:solidFill>
              </a:rPr>
              <a:t>int</a:t>
            </a:r>
            <a:r>
              <a:rPr lang="en-US" altLang="zh-CN" sz="1800" b="1" dirty="0">
                <a:solidFill>
                  <a:srgbClr val="FF0000"/>
                </a:solidFill>
              </a:rPr>
              <a:t> j=0; </a:t>
            </a:r>
          </a:p>
          <a:p>
            <a:pPr eaLnBrk="1" hangingPunct="1">
              <a:defRPr/>
            </a:pPr>
            <a:r>
              <a:rPr lang="en-US" altLang="zh-CN" sz="1800" b="1" dirty="0">
                <a:solidFill>
                  <a:srgbClr val="FF0000"/>
                </a:solidFill>
              </a:rPr>
              <a:t>            Node&lt;T&gt; p=</a:t>
            </a:r>
            <a:r>
              <a:rPr lang="en-US" altLang="zh-CN" sz="1800" b="1" dirty="0" err="1">
                <a:solidFill>
                  <a:srgbClr val="FF0000"/>
                </a:solidFill>
              </a:rPr>
              <a:t>this.head</a:t>
            </a:r>
            <a:r>
              <a:rPr lang="en-US" altLang="zh-CN" sz="1800" b="1" dirty="0">
                <a:solidFill>
                  <a:srgbClr val="FF0000"/>
                </a:solidFill>
              </a:rPr>
              <a:t>;</a:t>
            </a:r>
          </a:p>
          <a:p>
            <a:pPr eaLnBrk="1" hangingPunct="1">
              <a:defRPr/>
            </a:pPr>
            <a:r>
              <a:rPr lang="en-US" altLang="zh-CN" sz="1800" b="1" dirty="0">
                <a:solidFill>
                  <a:srgbClr val="FF0000"/>
                </a:solidFill>
              </a:rPr>
              <a:t>            while (</a:t>
            </a:r>
            <a:r>
              <a:rPr lang="en-US" altLang="zh-CN" sz="1800" b="1" dirty="0" err="1">
                <a:solidFill>
                  <a:srgbClr val="FF0000"/>
                </a:solidFill>
              </a:rPr>
              <a:t>p.next</a:t>
            </a:r>
            <a:r>
              <a:rPr lang="en-US" altLang="zh-CN" sz="1800" b="1" dirty="0">
                <a:solidFill>
                  <a:srgbClr val="FF0000"/>
                </a:solidFill>
              </a:rPr>
              <a:t>!=null &amp;&amp; j&lt;index-1) //</a:t>
            </a:r>
            <a:r>
              <a:rPr lang="zh-CN" altLang="en-US" sz="1800" b="1" dirty="0">
                <a:solidFill>
                  <a:srgbClr val="FF0000"/>
                </a:solidFill>
              </a:rPr>
              <a:t>找插入位置</a:t>
            </a:r>
          </a:p>
          <a:p>
            <a:pPr eaLnBrk="1" hangingPunct="1">
              <a:defRPr/>
            </a:pPr>
            <a:r>
              <a:rPr lang="zh-CN" altLang="en-US" sz="1800" b="1" dirty="0">
                <a:solidFill>
                  <a:srgbClr val="FF0000"/>
                </a:solidFill>
              </a:rPr>
              <a:t>            </a:t>
            </a:r>
            <a:r>
              <a:rPr lang="en-US" altLang="zh-CN" sz="1800" b="1" dirty="0">
                <a:solidFill>
                  <a:srgbClr val="FF0000"/>
                </a:solidFill>
              </a:rPr>
              <a:t>{   j++;    p = </a:t>
            </a:r>
            <a:r>
              <a:rPr lang="en-US" altLang="zh-CN" sz="1800" b="1" dirty="0" err="1">
                <a:solidFill>
                  <a:srgbClr val="FF0000"/>
                </a:solidFill>
              </a:rPr>
              <a:t>p.next</a:t>
            </a:r>
            <a:r>
              <a:rPr lang="en-US" altLang="zh-CN" sz="1800" b="1" dirty="0">
                <a:solidFill>
                  <a:srgbClr val="FF0000"/>
                </a:solidFill>
              </a:rPr>
              <a:t>;     }</a:t>
            </a:r>
          </a:p>
          <a:p>
            <a:pPr eaLnBrk="1" hangingPunct="1">
              <a:defRPr/>
            </a:pPr>
            <a:r>
              <a:rPr lang="en-US" altLang="zh-CN" sz="1800" b="1" dirty="0">
                <a:solidFill>
                  <a:srgbClr val="FF0000"/>
                </a:solidFill>
              </a:rPr>
              <a:t>            </a:t>
            </a:r>
            <a:r>
              <a:rPr lang="en-US" altLang="zh-CN" sz="1800" b="1" dirty="0" err="1">
                <a:solidFill>
                  <a:srgbClr val="FF0000"/>
                </a:solidFill>
              </a:rPr>
              <a:t>p.next</a:t>
            </a:r>
            <a:r>
              <a:rPr lang="en-US" altLang="zh-CN" sz="1800" b="1" dirty="0">
                <a:solidFill>
                  <a:srgbClr val="FF0000"/>
                </a:solidFill>
              </a:rPr>
              <a:t> = new Node&lt;T&gt;(x, </a:t>
            </a:r>
            <a:r>
              <a:rPr lang="en-US" altLang="zh-CN" sz="1800" b="1" dirty="0" err="1">
                <a:solidFill>
                  <a:srgbClr val="FF0000"/>
                </a:solidFill>
              </a:rPr>
              <a:t>p.next</a:t>
            </a:r>
            <a:r>
              <a:rPr lang="en-US" altLang="zh-CN" sz="1800" b="1" dirty="0">
                <a:solidFill>
                  <a:srgbClr val="FF0000"/>
                </a:solidFill>
              </a:rPr>
              <a:t>);//</a:t>
            </a:r>
            <a:r>
              <a:rPr lang="zh-CN" altLang="en-US" sz="1800" b="1" dirty="0">
                <a:solidFill>
                  <a:srgbClr val="FF0000"/>
                </a:solidFill>
              </a:rPr>
              <a:t>中间</a:t>
            </a:r>
            <a:r>
              <a:rPr lang="en-US" altLang="zh-CN" sz="1800" b="1" dirty="0">
                <a:solidFill>
                  <a:srgbClr val="FF0000"/>
                </a:solidFill>
              </a:rPr>
              <a:t>/</a:t>
            </a:r>
            <a:r>
              <a:rPr lang="zh-CN" altLang="en-US" sz="1800" b="1" dirty="0">
                <a:solidFill>
                  <a:srgbClr val="FF0000"/>
                </a:solidFill>
              </a:rPr>
              <a:t>尾插入</a:t>
            </a:r>
          </a:p>
          <a:p>
            <a:pPr eaLnBrk="1" hangingPunct="1">
              <a:defRPr/>
            </a:pPr>
            <a:r>
              <a:rPr lang="zh-CN" altLang="en-US" sz="1800" b="1" dirty="0">
                <a:solidFill>
                  <a:srgbClr val="FF0000"/>
                </a:solidFill>
              </a:rPr>
              <a:t>        </a:t>
            </a:r>
            <a:r>
              <a:rPr lang="en-US" altLang="zh-CN" sz="1800" b="1" dirty="0">
                <a:solidFill>
                  <a:srgbClr val="FF0000"/>
                </a:solidFill>
              </a:rPr>
              <a:t>}</a:t>
            </a:r>
          </a:p>
          <a:p>
            <a:pPr eaLnBrk="1" hangingPunct="1">
              <a:defRPr/>
            </a:pPr>
            <a:r>
              <a:rPr lang="en-US" altLang="zh-CN" sz="1800" b="1" dirty="0">
                <a:solidFill>
                  <a:srgbClr val="FF0000"/>
                </a:solidFill>
              </a:rPr>
              <a:t>        return true;    }</a:t>
            </a:r>
          </a:p>
        </p:txBody>
      </p:sp>
      <p:sp>
        <p:nvSpPr>
          <p:cNvPr id="14" name="矩形标注 13"/>
          <p:cNvSpPr/>
          <p:nvPr/>
        </p:nvSpPr>
        <p:spPr>
          <a:xfrm>
            <a:off x="2256383" y="821116"/>
            <a:ext cx="6643687" cy="4857750"/>
          </a:xfrm>
          <a:prstGeom prst="wedgeRectCallout">
            <a:avLst>
              <a:gd name="adj1" fmla="val -56247"/>
              <a:gd name="adj2" fmla="val 520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T remove(int index)               </a:t>
            </a:r>
          </a:p>
          <a:p>
            <a:pPr eaLnBrk="1" hangingPunct="1">
              <a:defRPr/>
            </a:pPr>
            <a:r>
              <a:rPr lang="en-US" altLang="zh-CN" sz="1800" b="1" dirty="0">
                <a:solidFill>
                  <a:srgbClr val="FF0000"/>
                </a:solidFill>
              </a:rPr>
              <a:t>    {   T old = null;</a:t>
            </a:r>
          </a:p>
          <a:p>
            <a:pPr eaLnBrk="1" hangingPunct="1">
              <a:defRPr/>
            </a:pPr>
            <a:r>
              <a:rPr lang="en-US" altLang="zh-CN" sz="1800" b="1" dirty="0">
                <a:solidFill>
                  <a:srgbClr val="FF0000"/>
                </a:solidFill>
              </a:rPr>
              <a:t>        if (</a:t>
            </a:r>
            <a:r>
              <a:rPr lang="en-US" altLang="zh-CN" sz="1800" b="1" dirty="0" err="1">
                <a:solidFill>
                  <a:srgbClr val="FF0000"/>
                </a:solidFill>
              </a:rPr>
              <a:t>this.head</a:t>
            </a:r>
            <a:r>
              <a:rPr lang="en-US" altLang="zh-CN" sz="1800" b="1" dirty="0">
                <a:solidFill>
                  <a:srgbClr val="FF0000"/>
                </a:solidFill>
              </a:rPr>
              <a:t>!=null &amp;&amp; index&gt;=0)</a:t>
            </a:r>
          </a:p>
          <a:p>
            <a:pPr eaLnBrk="1" hangingPunct="1">
              <a:defRPr/>
            </a:pPr>
            <a:r>
              <a:rPr lang="en-US" altLang="zh-CN" sz="1800" b="1" dirty="0">
                <a:solidFill>
                  <a:srgbClr val="FF0000"/>
                </a:solidFill>
              </a:rPr>
              <a:t>            if (index==0)         //</a:t>
            </a:r>
            <a:r>
              <a:rPr lang="zh-CN" altLang="en-US" sz="1800" b="1" dirty="0">
                <a:solidFill>
                  <a:srgbClr val="FF0000"/>
                </a:solidFill>
              </a:rPr>
              <a:t>头删除</a:t>
            </a:r>
          </a:p>
          <a:p>
            <a:pPr eaLnBrk="1" hangingPunct="1">
              <a:defRPr/>
            </a:pPr>
            <a:r>
              <a:rPr lang="zh-CN" altLang="en-US" sz="1800" b="1" dirty="0">
                <a:solidFill>
                  <a:srgbClr val="FF0000"/>
                </a:solidFill>
              </a:rPr>
              <a:t>            </a:t>
            </a:r>
            <a:r>
              <a:rPr lang="en-US" altLang="zh-CN" sz="1800" b="1" dirty="0">
                <a:solidFill>
                  <a:srgbClr val="FF0000"/>
                </a:solidFill>
              </a:rPr>
              <a:t>{   old = (T)</a:t>
            </a:r>
            <a:r>
              <a:rPr lang="en-US" altLang="zh-CN" sz="1800" b="1" dirty="0" err="1">
                <a:solidFill>
                  <a:srgbClr val="FF0000"/>
                </a:solidFill>
              </a:rPr>
              <a:t>this.head.data</a:t>
            </a:r>
            <a:r>
              <a:rPr lang="en-US" altLang="zh-CN" sz="1800" b="1" dirty="0">
                <a:solidFill>
                  <a:srgbClr val="FF0000"/>
                </a:solidFill>
              </a:rPr>
              <a:t>;</a:t>
            </a:r>
          </a:p>
          <a:p>
            <a:pPr eaLnBrk="1" hangingPunct="1">
              <a:defRPr/>
            </a:pPr>
            <a:r>
              <a:rPr lang="en-US" altLang="zh-CN" sz="1800" b="1" dirty="0">
                <a:solidFill>
                  <a:srgbClr val="FF0000"/>
                </a:solidFill>
              </a:rPr>
              <a:t>                </a:t>
            </a:r>
            <a:r>
              <a:rPr lang="en-US" altLang="zh-CN" sz="1800" b="1" dirty="0" err="1">
                <a:solidFill>
                  <a:srgbClr val="FF0000"/>
                </a:solidFill>
              </a:rPr>
              <a:t>this.head</a:t>
            </a:r>
            <a:r>
              <a:rPr lang="en-US" altLang="zh-CN" sz="1800" b="1" dirty="0">
                <a:solidFill>
                  <a:srgbClr val="FF0000"/>
                </a:solidFill>
              </a:rPr>
              <a:t> = </a:t>
            </a:r>
            <a:r>
              <a:rPr lang="en-US" altLang="zh-CN" sz="1800" b="1" dirty="0" err="1">
                <a:solidFill>
                  <a:srgbClr val="FF0000"/>
                </a:solidFill>
              </a:rPr>
              <a:t>this.head.next</a:t>
            </a:r>
            <a:r>
              <a:rPr lang="en-US" altLang="zh-CN" sz="1800" b="1" dirty="0">
                <a:solidFill>
                  <a:srgbClr val="FF0000"/>
                </a:solidFill>
              </a:rPr>
              <a:t>; }</a:t>
            </a:r>
          </a:p>
          <a:p>
            <a:pPr eaLnBrk="1" hangingPunct="1">
              <a:defRPr/>
            </a:pPr>
            <a:r>
              <a:rPr lang="en-US" altLang="zh-CN" sz="1800" b="1" dirty="0">
                <a:solidFill>
                  <a:srgbClr val="FF0000"/>
                </a:solidFill>
              </a:rPr>
              <a:t>            else                //</a:t>
            </a:r>
            <a:r>
              <a:rPr lang="zh-CN" altLang="en-US" sz="1800" b="1" dirty="0">
                <a:solidFill>
                  <a:srgbClr val="FF0000"/>
                </a:solidFill>
              </a:rPr>
              <a:t>中间</a:t>
            </a:r>
            <a:r>
              <a:rPr lang="en-US" altLang="zh-CN" sz="1800" b="1" dirty="0">
                <a:solidFill>
                  <a:srgbClr val="FF0000"/>
                </a:solidFill>
              </a:rPr>
              <a:t>/</a:t>
            </a:r>
            <a:r>
              <a:rPr lang="zh-CN" altLang="en-US" sz="1800" b="1" dirty="0">
                <a:solidFill>
                  <a:srgbClr val="FF0000"/>
                </a:solidFill>
              </a:rPr>
              <a:t>尾删除</a:t>
            </a:r>
          </a:p>
          <a:p>
            <a:pPr eaLnBrk="1" hangingPunct="1">
              <a:defRPr/>
            </a:pPr>
            <a:r>
              <a:rPr lang="zh-CN" altLang="en-US" sz="1800" b="1" dirty="0">
                <a:solidFill>
                  <a:srgbClr val="FF0000"/>
                </a:solidFill>
              </a:rPr>
              <a:t>            </a:t>
            </a:r>
            <a:r>
              <a:rPr lang="en-US" altLang="zh-CN" sz="1800" b="1" dirty="0">
                <a:solidFill>
                  <a:srgbClr val="FF0000"/>
                </a:solidFill>
              </a:rPr>
              <a:t>{   </a:t>
            </a:r>
            <a:r>
              <a:rPr lang="en-US" altLang="zh-CN" sz="1800" b="1" dirty="0" err="1">
                <a:solidFill>
                  <a:srgbClr val="FF0000"/>
                </a:solidFill>
              </a:rPr>
              <a:t>int</a:t>
            </a:r>
            <a:r>
              <a:rPr lang="en-US" altLang="zh-CN" sz="1800" b="1" dirty="0">
                <a:solidFill>
                  <a:srgbClr val="FF0000"/>
                </a:solidFill>
              </a:rPr>
              <a:t> j=0; </a:t>
            </a:r>
          </a:p>
          <a:p>
            <a:pPr eaLnBrk="1" hangingPunct="1">
              <a:defRPr/>
            </a:pPr>
            <a:r>
              <a:rPr lang="en-US" altLang="zh-CN" sz="1800" b="1" dirty="0">
                <a:solidFill>
                  <a:srgbClr val="FF0000"/>
                </a:solidFill>
              </a:rPr>
              <a:t>                Node&lt;T&gt; p=</a:t>
            </a:r>
            <a:r>
              <a:rPr lang="en-US" altLang="zh-CN" sz="1800" b="1" dirty="0" err="1">
                <a:solidFill>
                  <a:srgbClr val="FF0000"/>
                </a:solidFill>
              </a:rPr>
              <a:t>this.head</a:t>
            </a:r>
            <a:r>
              <a:rPr lang="en-US" altLang="zh-CN" sz="1800" b="1" dirty="0">
                <a:solidFill>
                  <a:srgbClr val="FF0000"/>
                </a:solidFill>
              </a:rPr>
              <a:t>;</a:t>
            </a:r>
          </a:p>
          <a:p>
            <a:pPr eaLnBrk="1" hangingPunct="1">
              <a:defRPr/>
            </a:pPr>
            <a:r>
              <a:rPr lang="en-US" altLang="zh-CN" sz="1800" b="1" dirty="0">
                <a:solidFill>
                  <a:srgbClr val="FF0000"/>
                </a:solidFill>
              </a:rPr>
              <a:t>                while (</a:t>
            </a:r>
            <a:r>
              <a:rPr lang="en-US" altLang="zh-CN" sz="1800" b="1" dirty="0" err="1">
                <a:solidFill>
                  <a:srgbClr val="FF0000"/>
                </a:solidFill>
              </a:rPr>
              <a:t>p.next</a:t>
            </a:r>
            <a:r>
              <a:rPr lang="en-US" altLang="zh-CN" sz="1800" b="1" dirty="0">
                <a:solidFill>
                  <a:srgbClr val="FF0000"/>
                </a:solidFill>
              </a:rPr>
              <a:t>!=null &amp;&amp; j&lt;index-1) </a:t>
            </a:r>
          </a:p>
          <a:p>
            <a:pPr eaLnBrk="1" hangingPunct="1">
              <a:defRPr/>
            </a:pPr>
            <a:r>
              <a:rPr lang="en-US" altLang="zh-CN" sz="1800" b="1" dirty="0">
                <a:solidFill>
                  <a:srgbClr val="FF0000"/>
                </a:solidFill>
              </a:rPr>
              <a:t>                              //</a:t>
            </a:r>
            <a:r>
              <a:rPr lang="zh-CN" altLang="en-US" sz="1800" b="1" dirty="0">
                <a:solidFill>
                  <a:srgbClr val="FF0000"/>
                </a:solidFill>
              </a:rPr>
              <a:t>找到待删除结点的前驱</a:t>
            </a:r>
          </a:p>
          <a:p>
            <a:pPr eaLnBrk="1" hangingPunct="1">
              <a:defRPr/>
            </a:pPr>
            <a:r>
              <a:rPr lang="zh-CN" altLang="en-US" sz="1800" b="1" dirty="0">
                <a:solidFill>
                  <a:srgbClr val="FF0000"/>
                </a:solidFill>
              </a:rPr>
              <a:t>                </a:t>
            </a:r>
            <a:r>
              <a:rPr lang="en-US" altLang="zh-CN" sz="1800" b="1" dirty="0">
                <a:solidFill>
                  <a:srgbClr val="FF0000"/>
                </a:solidFill>
              </a:rPr>
              <a:t>{  j++;   p = </a:t>
            </a:r>
            <a:r>
              <a:rPr lang="en-US" altLang="zh-CN" sz="1800" b="1" dirty="0" err="1">
                <a:solidFill>
                  <a:srgbClr val="FF0000"/>
                </a:solidFill>
              </a:rPr>
              <a:t>p.next</a:t>
            </a:r>
            <a:r>
              <a:rPr lang="en-US" altLang="zh-CN" sz="1800" b="1" dirty="0">
                <a:solidFill>
                  <a:srgbClr val="FF0000"/>
                </a:solidFill>
              </a:rPr>
              <a:t>;   }</a:t>
            </a:r>
          </a:p>
          <a:p>
            <a:pPr eaLnBrk="1" hangingPunct="1">
              <a:defRPr/>
            </a:pPr>
            <a:r>
              <a:rPr lang="en-US" altLang="zh-CN" sz="1800" b="1" dirty="0">
                <a:solidFill>
                  <a:srgbClr val="FF0000"/>
                </a:solidFill>
              </a:rPr>
              <a:t>                if (</a:t>
            </a:r>
            <a:r>
              <a:rPr lang="en-US" altLang="zh-CN" sz="1800" b="1" dirty="0" err="1">
                <a:solidFill>
                  <a:srgbClr val="FF0000"/>
                </a:solidFill>
              </a:rPr>
              <a:t>p.next</a:t>
            </a:r>
            <a:r>
              <a:rPr lang="en-US" altLang="zh-CN" sz="1800" b="1" dirty="0">
                <a:solidFill>
                  <a:srgbClr val="FF0000"/>
                </a:solidFill>
              </a:rPr>
              <a:t>!=null)</a:t>
            </a:r>
          </a:p>
          <a:p>
            <a:pPr eaLnBrk="1" hangingPunct="1">
              <a:defRPr/>
            </a:pPr>
            <a:r>
              <a:rPr lang="en-US" altLang="zh-CN" sz="1800" b="1" dirty="0">
                <a:solidFill>
                  <a:srgbClr val="FF0000"/>
                </a:solidFill>
              </a:rPr>
              <a:t>                {   old = (T)</a:t>
            </a:r>
            <a:r>
              <a:rPr lang="en-US" altLang="zh-CN" sz="1800" b="1" dirty="0" err="1">
                <a:solidFill>
                  <a:srgbClr val="FF0000"/>
                </a:solidFill>
              </a:rPr>
              <a:t>p.next.data</a:t>
            </a:r>
            <a:r>
              <a:rPr lang="en-US" altLang="zh-CN" sz="1800" b="1" dirty="0">
                <a:solidFill>
                  <a:srgbClr val="FF0000"/>
                </a:solidFill>
              </a:rPr>
              <a:t>;   //</a:t>
            </a:r>
            <a:r>
              <a:rPr lang="zh-CN" altLang="en-US" sz="1800" b="1" dirty="0">
                <a:solidFill>
                  <a:srgbClr val="FF0000"/>
                </a:solidFill>
              </a:rPr>
              <a:t>操作成功，返回原值</a:t>
            </a:r>
          </a:p>
          <a:p>
            <a:pPr eaLnBrk="1" hangingPunct="1">
              <a:defRPr/>
            </a:pPr>
            <a:r>
              <a:rPr lang="zh-CN" altLang="en-US" sz="1800" b="1" dirty="0">
                <a:solidFill>
                  <a:srgbClr val="FF0000"/>
                </a:solidFill>
              </a:rPr>
              <a:t>                    </a:t>
            </a:r>
            <a:r>
              <a:rPr lang="en-US" altLang="zh-CN" sz="1800" b="1" dirty="0" err="1">
                <a:solidFill>
                  <a:srgbClr val="FF0000"/>
                </a:solidFill>
              </a:rPr>
              <a:t>p.next</a:t>
            </a:r>
            <a:r>
              <a:rPr lang="en-US" altLang="zh-CN" sz="1800" b="1" dirty="0">
                <a:solidFill>
                  <a:srgbClr val="FF0000"/>
                </a:solidFill>
              </a:rPr>
              <a:t> = </a:t>
            </a:r>
            <a:r>
              <a:rPr lang="en-US" altLang="zh-CN" sz="1800" b="1" dirty="0" err="1">
                <a:solidFill>
                  <a:srgbClr val="FF0000"/>
                </a:solidFill>
              </a:rPr>
              <a:t>p.next.next</a:t>
            </a:r>
            <a:r>
              <a:rPr lang="en-US" altLang="zh-CN" sz="1800" b="1" dirty="0">
                <a:solidFill>
                  <a:srgbClr val="FF0000"/>
                </a:solidFill>
              </a:rPr>
              <a:t>;   //</a:t>
            </a:r>
            <a:r>
              <a:rPr lang="zh-CN" altLang="en-US" sz="1800" b="1" dirty="0">
                <a:solidFill>
                  <a:srgbClr val="FF0000"/>
                </a:solidFill>
              </a:rPr>
              <a:t>删除</a:t>
            </a:r>
            <a:r>
              <a:rPr lang="en-US" altLang="zh-CN" sz="1800" b="1" dirty="0">
                <a:solidFill>
                  <a:srgbClr val="FF0000"/>
                </a:solidFill>
              </a:rPr>
              <a:t>p</a:t>
            </a:r>
            <a:r>
              <a:rPr lang="zh-CN" altLang="en-US" sz="1800" b="1" dirty="0">
                <a:solidFill>
                  <a:srgbClr val="FF0000"/>
                </a:solidFill>
              </a:rPr>
              <a:t>的后继结点</a:t>
            </a:r>
          </a:p>
          <a:p>
            <a:pPr eaLnBrk="1" hangingPunct="1">
              <a:defRPr/>
            </a:pPr>
            <a:r>
              <a:rPr lang="zh-CN" altLang="en-US" sz="1800" b="1" dirty="0">
                <a:solidFill>
                  <a:srgbClr val="FF0000"/>
                </a:solidFill>
              </a:rPr>
              <a:t>                </a:t>
            </a:r>
            <a:r>
              <a:rPr lang="en-US" altLang="zh-CN" sz="1800" b="1" dirty="0">
                <a:solidFill>
                  <a:srgbClr val="FF0000"/>
                </a:solidFill>
              </a:rPr>
              <a:t>}</a:t>
            </a:r>
          </a:p>
          <a:p>
            <a:pPr eaLnBrk="1" hangingPunct="1">
              <a:defRPr/>
            </a:pPr>
            <a:r>
              <a:rPr lang="en-US" altLang="zh-CN" sz="1800" b="1" dirty="0">
                <a:solidFill>
                  <a:srgbClr val="FF0000"/>
                </a:solidFill>
              </a:rPr>
              <a:t>            }</a:t>
            </a:r>
          </a:p>
          <a:p>
            <a:pPr eaLnBrk="1" hangingPunct="1">
              <a:defRPr/>
            </a:pPr>
            <a:r>
              <a:rPr lang="en-US" altLang="zh-CN" sz="1800" b="1" dirty="0">
                <a:solidFill>
                  <a:srgbClr val="FF0000"/>
                </a:solidFill>
              </a:rPr>
              <a:t>        return old;    }</a:t>
            </a:r>
          </a:p>
        </p:txBody>
      </p:sp>
      <p:sp>
        <p:nvSpPr>
          <p:cNvPr id="15" name="矩形标注 14"/>
          <p:cNvSpPr/>
          <p:nvPr/>
        </p:nvSpPr>
        <p:spPr>
          <a:xfrm>
            <a:off x="3714750" y="5384121"/>
            <a:ext cx="4714875" cy="928688"/>
          </a:xfrm>
          <a:prstGeom prst="wedgeRectCallout">
            <a:avLst>
              <a:gd name="adj1" fmla="val -60126"/>
              <a:gd name="adj2" fmla="val 313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void clear()    </a:t>
            </a:r>
          </a:p>
          <a:p>
            <a:pPr eaLnBrk="1" hangingPunct="1">
              <a:defRPr/>
            </a:pPr>
            <a:r>
              <a:rPr lang="en-US" altLang="zh-CN" sz="1800" b="1" dirty="0">
                <a:solidFill>
                  <a:srgbClr val="FF0000"/>
                </a:solidFill>
              </a:rPr>
              <a:t>    {   </a:t>
            </a:r>
            <a:r>
              <a:rPr lang="en-US" altLang="zh-CN" sz="1800" b="1" dirty="0" err="1">
                <a:solidFill>
                  <a:srgbClr val="FF0000"/>
                </a:solidFill>
              </a:rPr>
              <a:t>this.head</a:t>
            </a:r>
            <a:r>
              <a:rPr lang="en-US" altLang="zh-CN" sz="1800" b="1" dirty="0">
                <a:solidFill>
                  <a:srgbClr val="FF0000"/>
                </a:solidFill>
              </a:rPr>
              <a:t> = null;    }</a:t>
            </a:r>
          </a:p>
        </p:txBody>
      </p:sp>
      <p:sp>
        <p:nvSpPr>
          <p:cNvPr id="16" name="矩形标注 15"/>
          <p:cNvSpPr/>
          <p:nvPr/>
        </p:nvSpPr>
        <p:spPr>
          <a:xfrm>
            <a:off x="3779912" y="4339093"/>
            <a:ext cx="7572375" cy="2143125"/>
          </a:xfrm>
          <a:prstGeom prst="wedgeRectCallout">
            <a:avLst>
              <a:gd name="adj1" fmla="val -18354"/>
              <a:gd name="adj2" fmla="val 603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 public String </a:t>
            </a:r>
            <a:r>
              <a:rPr lang="en-US" altLang="zh-CN" sz="1800" b="1" dirty="0" err="1">
                <a:solidFill>
                  <a:srgbClr val="FF0000"/>
                </a:solidFill>
              </a:rPr>
              <a:t>toString</a:t>
            </a:r>
            <a:r>
              <a:rPr lang="en-US" altLang="zh-CN" sz="1800" b="1" dirty="0">
                <a:solidFill>
                  <a:srgbClr val="FF0000"/>
                </a:solidFill>
              </a:rPr>
              <a:t>()</a:t>
            </a:r>
          </a:p>
          <a:p>
            <a:pPr eaLnBrk="1" hangingPunct="1">
              <a:defRPr/>
            </a:pPr>
            <a:r>
              <a:rPr lang="en-US" altLang="zh-CN" sz="1800" b="1" dirty="0">
                <a:solidFill>
                  <a:srgbClr val="FF0000"/>
                </a:solidFill>
              </a:rPr>
              <a:t>  {  return "(" + </a:t>
            </a:r>
            <a:r>
              <a:rPr lang="en-US" altLang="zh-CN" sz="1800" b="1" dirty="0" err="1">
                <a:solidFill>
                  <a:srgbClr val="FF0000"/>
                </a:solidFill>
              </a:rPr>
              <a:t>this.toString</a:t>
            </a:r>
            <a:r>
              <a:rPr lang="en-US" altLang="zh-CN" sz="1800" b="1" dirty="0">
                <a:solidFill>
                  <a:srgbClr val="FF0000"/>
                </a:solidFill>
              </a:rPr>
              <a:t>(</a:t>
            </a:r>
            <a:r>
              <a:rPr lang="en-US" altLang="zh-CN" sz="1800" b="1" dirty="0" err="1">
                <a:solidFill>
                  <a:srgbClr val="FF0000"/>
                </a:solidFill>
              </a:rPr>
              <a:t>this.head</a:t>
            </a:r>
            <a:r>
              <a:rPr lang="en-US" altLang="zh-CN" sz="1800" b="1" dirty="0">
                <a:solidFill>
                  <a:srgbClr val="FF0000"/>
                </a:solidFill>
              </a:rPr>
              <a:t>) + ")"; }</a:t>
            </a:r>
          </a:p>
          <a:p>
            <a:pPr eaLnBrk="1" hangingPunct="1">
              <a:defRPr/>
            </a:pPr>
            <a:r>
              <a:rPr lang="en-US" altLang="zh-CN" sz="1800" b="1" dirty="0">
                <a:solidFill>
                  <a:srgbClr val="FF0000"/>
                </a:solidFill>
              </a:rPr>
              <a:t>   </a:t>
            </a:r>
          </a:p>
          <a:p>
            <a:pPr eaLnBrk="1" hangingPunct="1">
              <a:defRPr/>
            </a:pPr>
            <a:r>
              <a:rPr lang="en-US" altLang="zh-CN" sz="1800" b="1" dirty="0">
                <a:solidFill>
                  <a:srgbClr val="FF0000"/>
                </a:solidFill>
              </a:rPr>
              <a:t> public String </a:t>
            </a:r>
            <a:r>
              <a:rPr lang="en-US" altLang="zh-CN" sz="1800" b="1" dirty="0" err="1">
                <a:solidFill>
                  <a:srgbClr val="FF0000"/>
                </a:solidFill>
              </a:rPr>
              <a:t>toString</a:t>
            </a:r>
            <a:r>
              <a:rPr lang="en-US" altLang="zh-CN" sz="1800" b="1" dirty="0">
                <a:solidFill>
                  <a:srgbClr val="FF0000"/>
                </a:solidFill>
              </a:rPr>
              <a:t>(Node&lt;T&gt; p)//</a:t>
            </a:r>
            <a:r>
              <a:rPr lang="zh-CN" altLang="en-US" sz="1800" b="1" dirty="0">
                <a:solidFill>
                  <a:srgbClr val="FF0000"/>
                </a:solidFill>
              </a:rPr>
              <a:t>递归算法 </a:t>
            </a:r>
          </a:p>
          <a:p>
            <a:pPr eaLnBrk="1" hangingPunct="1">
              <a:defRPr/>
            </a:pPr>
            <a:r>
              <a:rPr lang="zh-CN" altLang="en-US" sz="1800" b="1" dirty="0">
                <a:solidFill>
                  <a:srgbClr val="FF0000"/>
                </a:solidFill>
              </a:rPr>
              <a:t>  </a:t>
            </a:r>
            <a:r>
              <a:rPr lang="en-US" altLang="zh-CN" sz="1800" b="1" dirty="0">
                <a:solidFill>
                  <a:srgbClr val="FF0000"/>
                </a:solidFill>
              </a:rPr>
              <a:t>{if (p!=null)</a:t>
            </a:r>
          </a:p>
          <a:p>
            <a:pPr eaLnBrk="1" hangingPunct="1">
              <a:defRPr/>
            </a:pPr>
            <a:r>
              <a:rPr lang="en-US" altLang="zh-CN" sz="1800" b="1" dirty="0">
                <a:solidFill>
                  <a:srgbClr val="FF0000"/>
                </a:solidFill>
              </a:rPr>
              <a:t>        return </a:t>
            </a:r>
            <a:r>
              <a:rPr lang="en-US" altLang="zh-CN" sz="1800" b="1" dirty="0" err="1">
                <a:solidFill>
                  <a:srgbClr val="FF0000"/>
                </a:solidFill>
              </a:rPr>
              <a:t>p.data.toString</a:t>
            </a:r>
            <a:r>
              <a:rPr lang="en-US" altLang="zh-CN" sz="1800" b="1" dirty="0">
                <a:solidFill>
                  <a:srgbClr val="FF0000"/>
                </a:solidFill>
              </a:rPr>
              <a:t>() + ", " + </a:t>
            </a:r>
            <a:r>
              <a:rPr lang="en-US" altLang="zh-CN" sz="1800" b="1" dirty="0" err="1">
                <a:solidFill>
                  <a:srgbClr val="FF0000"/>
                </a:solidFill>
              </a:rPr>
              <a:t>this.toString</a:t>
            </a:r>
            <a:r>
              <a:rPr lang="en-US" altLang="zh-CN" sz="1800" b="1" dirty="0">
                <a:solidFill>
                  <a:srgbClr val="FF0000"/>
                </a:solidFill>
              </a:rPr>
              <a:t>(</a:t>
            </a:r>
            <a:r>
              <a:rPr lang="en-US" altLang="zh-CN" sz="1800" b="1" dirty="0" err="1">
                <a:solidFill>
                  <a:srgbClr val="FF0000"/>
                </a:solidFill>
              </a:rPr>
              <a:t>p.next</a:t>
            </a:r>
            <a:r>
              <a:rPr lang="en-US" altLang="zh-CN" sz="1800" b="1" dirty="0">
                <a:solidFill>
                  <a:srgbClr val="FF0000"/>
                </a:solidFill>
              </a:rPr>
              <a:t>); </a:t>
            </a:r>
          </a:p>
          <a:p>
            <a:pPr eaLnBrk="1" hangingPunct="1">
              <a:defRPr/>
            </a:pPr>
            <a:r>
              <a:rPr lang="en-US" altLang="zh-CN" sz="1800" b="1" dirty="0">
                <a:solidFill>
                  <a:srgbClr val="FF0000"/>
                </a:solidFill>
              </a:rPr>
              <a:t>     return "";    }</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111</a:t>
            </a:fld>
            <a:endParaRPr lang="en-US" altLang="zh-CN"/>
          </a:p>
        </p:txBody>
      </p:sp>
    </p:spTree>
    <p:extLst>
      <p:ext uri="{BB962C8B-B14F-4D97-AF65-F5344CB8AC3E}">
        <p14:creationId xmlns:p14="http://schemas.microsoft.com/office/powerpoint/2010/main" val="124407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a:t>线性表总结</a:t>
            </a:r>
          </a:p>
        </p:txBody>
      </p:sp>
      <p:sp>
        <p:nvSpPr>
          <p:cNvPr id="3" name="内容占位符 2"/>
          <p:cNvSpPr>
            <a:spLocks noGrp="1"/>
          </p:cNvSpPr>
          <p:nvPr>
            <p:ph idx="1"/>
          </p:nvPr>
        </p:nvSpPr>
        <p:spPr>
          <a:xfrm>
            <a:off x="500063" y="1714500"/>
            <a:ext cx="8455025" cy="5143500"/>
          </a:xfrm>
        </p:spPr>
        <p:txBody>
          <a:bodyPr/>
          <a:lstStyle/>
          <a:p>
            <a:pPr>
              <a:buFont typeface="Wingdings" panose="05000000000000000000" pitchFamily="2" charset="2"/>
              <a:buNone/>
              <a:defRPr/>
            </a:pPr>
            <a:r>
              <a:rPr lang="en-US" altLang="zh-CN" dirty="0"/>
              <a:t>4. </a:t>
            </a:r>
            <a:r>
              <a:rPr lang="zh-CN" altLang="en-US" dirty="0"/>
              <a:t>学习过的线性表的应用</a:t>
            </a:r>
            <a:endParaRPr lang="en-US" altLang="zh-CN" dirty="0"/>
          </a:p>
          <a:p>
            <a:pPr>
              <a:buFont typeface="Wingdings" panose="05000000000000000000" pitchFamily="2" charset="2"/>
              <a:buNone/>
              <a:defRPr/>
            </a:pPr>
            <a:r>
              <a:rPr lang="zh-CN" altLang="en-US" dirty="0">
                <a:latin typeface="宋体"/>
              </a:rPr>
              <a:t>①约瑟夫环</a:t>
            </a:r>
            <a:endParaRPr lang="en-US" altLang="zh-CN" dirty="0">
              <a:latin typeface="宋体"/>
            </a:endParaRPr>
          </a:p>
          <a:p>
            <a:pPr>
              <a:buFont typeface="Wingdings" panose="05000000000000000000" pitchFamily="2" charset="2"/>
              <a:buNone/>
              <a:defRPr/>
            </a:pPr>
            <a:r>
              <a:rPr lang="zh-CN" altLang="zh-CN" dirty="0">
                <a:latin typeface="宋体"/>
              </a:rPr>
              <a:t>②</a:t>
            </a:r>
            <a:r>
              <a:rPr lang="zh-CN" altLang="en-US" dirty="0">
                <a:latin typeface="宋体"/>
              </a:rPr>
              <a:t>单链表的逆转</a:t>
            </a:r>
            <a:endParaRPr lang="en-US" altLang="zh-CN" dirty="0">
              <a:latin typeface="宋体"/>
            </a:endParaRPr>
          </a:p>
          <a:p>
            <a:pPr>
              <a:buFont typeface="Wingdings" panose="05000000000000000000" pitchFamily="2" charset="2"/>
              <a:buNone/>
              <a:defRPr/>
            </a:pPr>
            <a:r>
              <a:rPr lang="zh-CN" altLang="zh-CN" dirty="0">
                <a:latin typeface="宋体"/>
              </a:rPr>
              <a:t>③</a:t>
            </a:r>
            <a:r>
              <a:rPr lang="zh-CN" altLang="en-US" dirty="0">
                <a:latin typeface="宋体"/>
              </a:rPr>
              <a:t>排序单链表</a:t>
            </a:r>
            <a:endParaRPr lang="en-US" altLang="zh-CN" dirty="0">
              <a:latin typeface="宋体"/>
            </a:endParaRPr>
          </a:p>
          <a:p>
            <a:pPr>
              <a:buFont typeface="Wingdings" panose="05000000000000000000" pitchFamily="2" charset="2"/>
              <a:buNone/>
              <a:defRPr/>
            </a:pPr>
            <a:r>
              <a:rPr lang="en-US" altLang="zh-CN" dirty="0"/>
              <a:t>5.</a:t>
            </a:r>
            <a:r>
              <a:rPr lang="zh-CN" altLang="en-US" dirty="0">
                <a:latin typeface="宋体"/>
              </a:rPr>
              <a:t>其他线性表的应用</a:t>
            </a:r>
            <a:endParaRPr lang="en-US" altLang="zh-CN" dirty="0">
              <a:latin typeface="宋体"/>
            </a:endParaRPr>
          </a:p>
          <a:p>
            <a:pPr>
              <a:buFont typeface="Wingdings" panose="05000000000000000000" pitchFamily="2" charset="2"/>
              <a:buNone/>
              <a:defRPr/>
            </a:pPr>
            <a:r>
              <a:rPr lang="zh-CN" altLang="en-US" dirty="0">
                <a:latin typeface="宋体"/>
              </a:rPr>
              <a:t>①所有具有线性结构的数据的组织</a:t>
            </a:r>
            <a:endParaRPr lang="en-US" altLang="zh-CN" dirty="0">
              <a:latin typeface="宋体"/>
            </a:endParaRPr>
          </a:p>
          <a:p>
            <a:pPr>
              <a:buFont typeface="Wingdings" panose="05000000000000000000" pitchFamily="2" charset="2"/>
              <a:buNone/>
              <a:defRPr/>
            </a:pPr>
            <a:r>
              <a:rPr lang="zh-CN" altLang="zh-CN" dirty="0">
                <a:latin typeface="宋体"/>
              </a:rPr>
              <a:t>②</a:t>
            </a:r>
            <a:r>
              <a:rPr lang="zh-CN" altLang="en-US" dirty="0">
                <a:latin typeface="宋体"/>
              </a:rPr>
              <a:t>栈、队列、串、数组都是特殊的线性表</a:t>
            </a:r>
            <a:endParaRPr lang="en-US" altLang="zh-CN" dirty="0">
              <a:latin typeface="宋体"/>
            </a:endParaRPr>
          </a:p>
          <a:p>
            <a:pPr marL="0" indent="0">
              <a:buFont typeface="Wingdings" panose="05000000000000000000" pitchFamily="2" charset="2"/>
              <a:buNone/>
              <a:defRPr/>
            </a:pPr>
            <a:r>
              <a:rPr lang="zh-CN" altLang="zh-CN" dirty="0">
                <a:latin typeface="宋体"/>
              </a:rPr>
              <a:t>③</a:t>
            </a:r>
            <a:r>
              <a:rPr lang="zh-CN" altLang="en-US" dirty="0">
                <a:latin typeface="宋体"/>
              </a:rPr>
              <a:t>比如：公司的职员数据、学生数据、图书数据等等，都可以使用线性表这种数据结构实现</a:t>
            </a:r>
            <a:endParaRPr lang="zh-CN" altLang="en-US" dirty="0"/>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112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第二章作业</a:t>
            </a:r>
          </a:p>
        </p:txBody>
      </p:sp>
      <p:sp>
        <p:nvSpPr>
          <p:cNvPr id="107523" name="内容占位符 2"/>
          <p:cNvSpPr>
            <a:spLocks noGrp="1"/>
          </p:cNvSpPr>
          <p:nvPr>
            <p:ph idx="1"/>
          </p:nvPr>
        </p:nvSpPr>
        <p:spPr/>
        <p:txBody>
          <a:bodyPr/>
          <a:lstStyle/>
          <a:p>
            <a:pPr marL="0" indent="0">
              <a:buFont typeface="Wingdings" panose="05000000000000000000" pitchFamily="2" charset="2"/>
              <a:buNone/>
            </a:pPr>
            <a:r>
              <a:rPr lang="zh-CN" altLang="en-US" dirty="0"/>
              <a:t>习题</a:t>
            </a:r>
            <a:r>
              <a:rPr lang="en-US" altLang="zh-CN" dirty="0"/>
              <a:t>2</a:t>
            </a:r>
          </a:p>
          <a:p>
            <a:pPr marL="0" indent="0">
              <a:buFont typeface="Wingdings" panose="05000000000000000000" pitchFamily="2" charset="2"/>
              <a:buNone/>
            </a:pPr>
            <a:r>
              <a:rPr lang="en-US" altLang="zh-CN" dirty="0"/>
              <a:t>2.1</a:t>
            </a:r>
            <a:r>
              <a:rPr lang="zh-CN" altLang="en-US" dirty="0"/>
              <a:t>，</a:t>
            </a:r>
            <a:r>
              <a:rPr lang="en-US" altLang="zh-CN" dirty="0"/>
              <a:t>2.4</a:t>
            </a:r>
            <a:r>
              <a:rPr lang="zh-CN" altLang="en-US" dirty="0"/>
              <a:t>，</a:t>
            </a:r>
            <a:r>
              <a:rPr lang="en-US" altLang="zh-CN" dirty="0"/>
              <a:t>2.7</a:t>
            </a:r>
            <a:r>
              <a:rPr lang="zh-CN" altLang="en-US" dirty="0"/>
              <a:t>，</a:t>
            </a:r>
            <a:r>
              <a:rPr lang="en-US" altLang="zh-CN" dirty="0"/>
              <a:t>2.9</a:t>
            </a:r>
          </a:p>
          <a:p>
            <a:pPr marL="0" indent="0">
              <a:buFont typeface="Wingdings" panose="05000000000000000000" pitchFamily="2" charset="2"/>
              <a:buNone/>
            </a:pPr>
            <a:r>
              <a:rPr lang="zh-CN" altLang="en-US" dirty="0"/>
              <a:t>单链表的逆转。</a:t>
            </a:r>
            <a:endParaRPr lang="en-US" altLang="zh-CN" dirty="0"/>
          </a:p>
          <a:p>
            <a:pPr marL="0" indent="0">
              <a:buFont typeface="Wingdings" panose="05000000000000000000" pitchFamily="2" charset="2"/>
              <a:buNone/>
            </a:pPr>
            <a:r>
              <a:rPr lang="zh-CN" altLang="en-US" dirty="0"/>
              <a:t>排序单链表的插入函数。</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113</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71550" y="333375"/>
            <a:ext cx="7793038" cy="839788"/>
          </a:xfrm>
        </p:spPr>
        <p:txBody>
          <a:bodyPr/>
          <a:lstStyle/>
          <a:p>
            <a:pPr eaLnBrk="1" hangingPunct="1"/>
            <a:r>
              <a:rPr lang="en-US" altLang="zh-CN"/>
              <a:t>2.1   </a:t>
            </a:r>
            <a:r>
              <a:rPr lang="zh-CN" altLang="en-US"/>
              <a:t>线性表的抽象数据类型</a:t>
            </a:r>
          </a:p>
        </p:txBody>
      </p:sp>
      <p:sp>
        <p:nvSpPr>
          <p:cNvPr id="13315" name="Rectangle 3"/>
          <p:cNvSpPr>
            <a:spLocks noGrp="1" noChangeArrowheads="1"/>
          </p:cNvSpPr>
          <p:nvPr>
            <p:ph type="body" idx="1"/>
          </p:nvPr>
        </p:nvSpPr>
        <p:spPr>
          <a:xfrm>
            <a:off x="-180975" y="1628775"/>
            <a:ext cx="9144000" cy="4679950"/>
          </a:xfrm>
        </p:spPr>
        <p:txBody>
          <a:bodyPr/>
          <a:lstStyle/>
          <a:p>
            <a:pPr lvl="1" eaLnBrk="1" hangingPunct="1">
              <a:lnSpc>
                <a:spcPct val="90000"/>
              </a:lnSpc>
              <a:buFont typeface="Wingdings" panose="05000000000000000000" pitchFamily="2" charset="2"/>
              <a:buNone/>
            </a:pPr>
            <a:endParaRPr lang="en-US" altLang="zh-CN" sz="2000" dirty="0">
              <a:latin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t>public interface </a:t>
            </a:r>
            <a:r>
              <a:rPr lang="en-US" altLang="zh-CN" sz="2000" dirty="0" err="1"/>
              <a:t>LList</a:t>
            </a:r>
            <a:r>
              <a:rPr lang="en-US" altLang="zh-CN" sz="2000" dirty="0"/>
              <a:t>&lt;T&gt;                   //</a:t>
            </a:r>
            <a:r>
              <a:rPr lang="zh-CN" altLang="en-US" sz="2000" dirty="0"/>
              <a:t>线性表接口</a:t>
            </a:r>
            <a:endParaRPr lang="en-US" altLang="zh-CN" sz="2000" dirty="0"/>
          </a:p>
          <a:p>
            <a:pPr lvl="1" eaLnBrk="1" hangingPunct="1">
              <a:lnSpc>
                <a:spcPct val="90000"/>
              </a:lnSpc>
              <a:buFont typeface="Wingdings" panose="05000000000000000000" pitchFamily="2" charset="2"/>
              <a:buNone/>
            </a:pPr>
            <a:r>
              <a:rPr lang="en-US" altLang="zh-CN" sz="2000" dirty="0"/>
              <a:t>{</a:t>
            </a:r>
          </a:p>
          <a:p>
            <a:pPr lvl="1" eaLnBrk="1" hangingPunct="1">
              <a:lnSpc>
                <a:spcPct val="90000"/>
              </a:lnSpc>
              <a:buFont typeface="Wingdings" panose="05000000000000000000" pitchFamily="2" charset="2"/>
              <a:buNone/>
            </a:pPr>
            <a:r>
              <a:rPr lang="zh-CN" altLang="en-US" sz="2000" dirty="0"/>
              <a:t>    </a:t>
            </a:r>
            <a:r>
              <a:rPr lang="en-US" altLang="zh-CN" sz="2000" dirty="0" err="1"/>
              <a:t>boolean</a:t>
            </a:r>
            <a:r>
              <a:rPr lang="en-US" altLang="zh-CN" sz="2000" dirty="0"/>
              <a:t> </a:t>
            </a:r>
            <a:r>
              <a:rPr lang="en-US" altLang="zh-CN" sz="2000" dirty="0" err="1"/>
              <a:t>isEmpty</a:t>
            </a:r>
            <a:r>
              <a:rPr lang="en-US" altLang="zh-CN" sz="2000" dirty="0"/>
              <a:t>();                          //</a:t>
            </a:r>
            <a:r>
              <a:rPr lang="zh-CN" altLang="en-US" sz="2000" dirty="0"/>
              <a:t>判断线性表是否为空</a:t>
            </a:r>
            <a:endParaRPr lang="en-US" altLang="zh-CN" sz="2000" dirty="0"/>
          </a:p>
          <a:p>
            <a:pPr lvl="1" eaLnBrk="1" hangingPunct="1">
              <a:lnSpc>
                <a:spcPct val="90000"/>
              </a:lnSpc>
              <a:buFont typeface="Wingdings" panose="05000000000000000000" pitchFamily="2" charset="2"/>
              <a:buNone/>
            </a:pPr>
            <a:r>
              <a:rPr lang="en-US" altLang="zh-CN" sz="2000" dirty="0"/>
              <a:t>    </a:t>
            </a:r>
            <a:r>
              <a:rPr lang="en-US" altLang="zh-CN" sz="2000" dirty="0" err="1"/>
              <a:t>int</a:t>
            </a:r>
            <a:r>
              <a:rPr lang="en-US" altLang="zh-CN" sz="2000" dirty="0"/>
              <a:t> length();                           	       //</a:t>
            </a:r>
            <a:r>
              <a:rPr lang="zh-CN" altLang="en-US" sz="2000" dirty="0"/>
              <a:t>返回线性表长度</a:t>
            </a:r>
          </a:p>
          <a:p>
            <a:pPr lvl="1" eaLnBrk="1" hangingPunct="1">
              <a:lnSpc>
                <a:spcPct val="90000"/>
              </a:lnSpc>
              <a:buFont typeface="Wingdings" panose="05000000000000000000" pitchFamily="2" charset="2"/>
              <a:buNone/>
            </a:pPr>
            <a:r>
              <a:rPr lang="zh-CN" altLang="en-US" sz="2000" dirty="0"/>
              <a:t>    </a:t>
            </a:r>
            <a:r>
              <a:rPr lang="en-US" altLang="zh-CN" sz="2000" dirty="0"/>
              <a:t>T get(</a:t>
            </a:r>
            <a:r>
              <a:rPr lang="en-US" altLang="zh-CN" sz="2000" dirty="0" err="1"/>
              <a:t>int</a:t>
            </a:r>
            <a:r>
              <a:rPr lang="en-US" altLang="zh-CN" sz="2000" dirty="0"/>
              <a:t> index);                              //</a:t>
            </a:r>
            <a:r>
              <a:rPr lang="zh-CN" altLang="en-US" sz="2000" dirty="0"/>
              <a:t>返回序号为</a:t>
            </a:r>
            <a:r>
              <a:rPr lang="en-US" altLang="zh-CN" sz="2000" dirty="0"/>
              <a:t>index</a:t>
            </a:r>
            <a:r>
              <a:rPr lang="zh-CN" altLang="en-US" sz="2000" dirty="0"/>
              <a:t>的对象</a:t>
            </a:r>
            <a:endParaRPr lang="en-US" altLang="zh-CN" sz="2000" dirty="0"/>
          </a:p>
          <a:p>
            <a:pPr lvl="1" eaLnBrk="1" hangingPunct="1">
              <a:lnSpc>
                <a:spcPct val="90000"/>
              </a:lnSpc>
              <a:buFont typeface="Wingdings" panose="05000000000000000000" pitchFamily="2" charset="2"/>
              <a:buNone/>
            </a:pPr>
            <a:r>
              <a:rPr lang="en-US" altLang="zh-CN" sz="2000" dirty="0"/>
              <a:t>    T set(</a:t>
            </a:r>
            <a:r>
              <a:rPr lang="en-US" altLang="zh-CN" sz="2000" dirty="0" err="1"/>
              <a:t>int</a:t>
            </a:r>
            <a:r>
              <a:rPr lang="en-US" altLang="zh-CN" sz="2000" dirty="0"/>
              <a:t> index, T x);           //</a:t>
            </a:r>
            <a:r>
              <a:rPr lang="zh-CN" altLang="en-US" sz="2000" dirty="0"/>
              <a:t>设置序号为</a:t>
            </a:r>
            <a:r>
              <a:rPr lang="en-US" altLang="zh-CN" sz="2000" dirty="0"/>
              <a:t>index</a:t>
            </a:r>
            <a:r>
              <a:rPr lang="zh-CN" altLang="en-US" sz="2000" dirty="0"/>
              <a:t>对象为</a:t>
            </a:r>
          </a:p>
          <a:p>
            <a:pPr lvl="1" eaLnBrk="1" hangingPunct="1">
              <a:lnSpc>
                <a:spcPct val="90000"/>
              </a:lnSpc>
              <a:buFont typeface="Wingdings" panose="05000000000000000000" pitchFamily="2" charset="2"/>
              <a:buNone/>
            </a:pPr>
            <a:r>
              <a:rPr lang="zh-CN" altLang="en-US" sz="2000" dirty="0"/>
              <a:t>    </a:t>
            </a:r>
            <a:r>
              <a:rPr lang="en-US" altLang="zh-CN" sz="2000" dirty="0" err="1"/>
              <a:t>boolean</a:t>
            </a:r>
            <a:r>
              <a:rPr lang="en-US" altLang="zh-CN" sz="2000" dirty="0"/>
              <a:t> insert(</a:t>
            </a:r>
            <a:r>
              <a:rPr lang="en-US" altLang="zh-CN" sz="2000" dirty="0" err="1"/>
              <a:t>int</a:t>
            </a:r>
            <a:r>
              <a:rPr lang="en-US" altLang="zh-CN" sz="2000" dirty="0"/>
              <a:t> index, T x);</a:t>
            </a:r>
          </a:p>
          <a:p>
            <a:pPr lvl="1" eaLnBrk="1" hangingPunct="1">
              <a:lnSpc>
                <a:spcPct val="90000"/>
              </a:lnSpc>
              <a:buFont typeface="Wingdings" panose="05000000000000000000" pitchFamily="2" charset="2"/>
              <a:buNone/>
            </a:pPr>
            <a:r>
              <a:rPr lang="en-US" altLang="zh-CN" sz="2000" dirty="0"/>
              <a:t>                                        //</a:t>
            </a:r>
            <a:r>
              <a:rPr lang="zh-CN" altLang="en-US" sz="2000" dirty="0"/>
              <a:t>插入</a:t>
            </a:r>
            <a:r>
              <a:rPr lang="en-US" altLang="zh-CN" sz="2000" dirty="0"/>
              <a:t>x</a:t>
            </a:r>
            <a:r>
              <a:rPr lang="zh-CN" altLang="en-US" sz="2000" dirty="0"/>
              <a:t>对象，插入后对象序号为</a:t>
            </a:r>
            <a:r>
              <a:rPr lang="en-US" altLang="zh-CN" sz="2000" dirty="0"/>
              <a:t>index</a:t>
            </a:r>
          </a:p>
          <a:p>
            <a:pPr lvl="1" eaLnBrk="1" hangingPunct="1">
              <a:lnSpc>
                <a:spcPct val="90000"/>
              </a:lnSpc>
              <a:buFont typeface="Wingdings" panose="05000000000000000000" pitchFamily="2" charset="2"/>
              <a:buNone/>
            </a:pPr>
            <a:r>
              <a:rPr lang="en-US" altLang="zh-CN" sz="2000" dirty="0"/>
              <a:t>    </a:t>
            </a:r>
            <a:r>
              <a:rPr lang="en-US" altLang="zh-CN" sz="2000" dirty="0" err="1"/>
              <a:t>boolean</a:t>
            </a:r>
            <a:r>
              <a:rPr lang="en-US" altLang="zh-CN" sz="2000" dirty="0"/>
              <a:t> append(T x);     //</a:t>
            </a:r>
            <a:r>
              <a:rPr lang="zh-CN" altLang="en-US" sz="2000" dirty="0"/>
              <a:t>插入</a:t>
            </a:r>
            <a:r>
              <a:rPr lang="en-US" altLang="zh-CN" sz="2000" dirty="0"/>
              <a:t>x</a:t>
            </a:r>
            <a:r>
              <a:rPr lang="zh-CN" altLang="en-US" sz="2000" dirty="0"/>
              <a:t>对象，插入最后位置</a:t>
            </a:r>
          </a:p>
          <a:p>
            <a:pPr lvl="1" eaLnBrk="1" hangingPunct="1">
              <a:lnSpc>
                <a:spcPct val="90000"/>
              </a:lnSpc>
              <a:buFont typeface="Wingdings" panose="05000000000000000000" pitchFamily="2" charset="2"/>
              <a:buNone/>
            </a:pPr>
            <a:r>
              <a:rPr lang="zh-CN" altLang="en-US" sz="2000" dirty="0"/>
              <a:t>    </a:t>
            </a:r>
            <a:r>
              <a:rPr lang="en-US" altLang="zh-CN" sz="2000" dirty="0"/>
              <a:t>T remove(</a:t>
            </a:r>
            <a:r>
              <a:rPr lang="en-US" altLang="zh-CN" sz="2000" dirty="0" err="1"/>
              <a:t>int</a:t>
            </a:r>
            <a:r>
              <a:rPr lang="en-US" altLang="zh-CN" sz="2000" dirty="0"/>
              <a:t> index);      //</a:t>
            </a:r>
            <a:r>
              <a:rPr lang="zh-CN" altLang="en-US" sz="2000" dirty="0"/>
              <a:t>移去序号为</a:t>
            </a:r>
            <a:r>
              <a:rPr lang="en-US" altLang="zh-CN" sz="2000" dirty="0"/>
              <a:t>index</a:t>
            </a:r>
            <a:r>
              <a:rPr lang="zh-CN" altLang="en-US" sz="2000" dirty="0"/>
              <a:t>的对象，返回被移去对象</a:t>
            </a:r>
          </a:p>
          <a:p>
            <a:pPr lvl="1" eaLnBrk="1" hangingPunct="1">
              <a:lnSpc>
                <a:spcPct val="90000"/>
              </a:lnSpc>
              <a:buFont typeface="Wingdings" panose="05000000000000000000" pitchFamily="2" charset="2"/>
              <a:buNone/>
            </a:pPr>
            <a:r>
              <a:rPr lang="zh-CN" altLang="en-US" sz="2000" dirty="0"/>
              <a:t>    </a:t>
            </a:r>
            <a:r>
              <a:rPr lang="en-US" altLang="zh-CN" sz="2000" dirty="0"/>
              <a:t>void clear();                           	//</a:t>
            </a:r>
            <a:r>
              <a:rPr lang="zh-CN" altLang="en-US" sz="2000" dirty="0"/>
              <a:t>清空线性表</a:t>
            </a:r>
          </a:p>
          <a:p>
            <a:pPr lvl="1" eaLnBrk="1" hangingPunct="1">
              <a:lnSpc>
                <a:spcPct val="90000"/>
              </a:lnSpc>
              <a:buFont typeface="Wingdings" panose="05000000000000000000" pitchFamily="2" charset="2"/>
              <a:buNone/>
            </a:pPr>
            <a:r>
              <a:rPr lang="en-US" altLang="zh-CN" sz="2000" dirty="0"/>
              <a:t>}</a:t>
            </a:r>
            <a:endParaRPr lang="zh-CN" altLang="en-US" sz="20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642938" y="142875"/>
            <a:ext cx="7793037" cy="839788"/>
          </a:xfrm>
        </p:spPr>
        <p:txBody>
          <a:bodyPr/>
          <a:lstStyle/>
          <a:p>
            <a:r>
              <a:rPr lang="en-US" altLang="zh-CN" dirty="0"/>
              <a:t>2.2   </a:t>
            </a:r>
            <a:r>
              <a:rPr lang="zh-CN" altLang="en-US" dirty="0"/>
              <a:t>线性表的顺序表示和实现</a:t>
            </a:r>
          </a:p>
        </p:txBody>
      </p:sp>
      <p:sp>
        <p:nvSpPr>
          <p:cNvPr id="5" name="Rectangle 3"/>
          <p:cNvSpPr txBox="1">
            <a:spLocks noChangeArrowheads="1"/>
          </p:cNvSpPr>
          <p:nvPr/>
        </p:nvSpPr>
        <p:spPr bwMode="auto">
          <a:xfrm>
            <a:off x="1187623" y="1124841"/>
            <a:ext cx="7248351" cy="763588"/>
          </a:xfrm>
          <a:prstGeom prst="rect">
            <a:avLst/>
          </a:prstGeom>
          <a:noFill/>
          <a:ln w="9525">
            <a:noFill/>
            <a:miter lim="800000"/>
            <a:headEnd/>
            <a:tailEnd/>
          </a:ln>
        </p:spPr>
        <p:txBody>
          <a:bodyPr/>
          <a:lstStyle/>
          <a:p>
            <a:pPr eaLnBrk="1" hangingPunct="1">
              <a:lnSpc>
                <a:spcPct val="90000"/>
              </a:lnSpc>
              <a:spcBef>
                <a:spcPct val="20000"/>
              </a:spcBef>
              <a:buClr>
                <a:schemeClr val="folHlink"/>
              </a:buClr>
              <a:buSzPct val="80000"/>
              <a:defRPr/>
            </a:pPr>
            <a:r>
              <a:rPr lang="en-US" altLang="zh-CN" sz="4400" b="1" kern="0" dirty="0">
                <a:solidFill>
                  <a:schemeClr val="tx2"/>
                </a:solidFill>
                <a:latin typeface="+mj-lt"/>
                <a:ea typeface="+mj-ea"/>
                <a:cs typeface="+mj-cs"/>
              </a:rPr>
              <a:t>1.</a:t>
            </a:r>
            <a:r>
              <a:rPr lang="zh-CN" altLang="en-US" sz="4400" b="1" kern="0" dirty="0">
                <a:solidFill>
                  <a:schemeClr val="tx2"/>
                </a:solidFill>
                <a:latin typeface="+mj-lt"/>
                <a:ea typeface="+mj-ea"/>
                <a:cs typeface="+mj-cs"/>
              </a:rPr>
              <a:t>线性表的顺序存储结构 </a:t>
            </a:r>
          </a:p>
        </p:txBody>
      </p:sp>
      <p:sp>
        <p:nvSpPr>
          <p:cNvPr id="10" name="Rectangle 2"/>
          <p:cNvSpPr txBox="1">
            <a:spLocks noChangeArrowheads="1"/>
          </p:cNvSpPr>
          <p:nvPr/>
        </p:nvSpPr>
        <p:spPr bwMode="auto">
          <a:xfrm>
            <a:off x="107504" y="1825611"/>
            <a:ext cx="62293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a:lstStyle>
          <a:p>
            <a:pPr eaLnBrk="1" hangingPunct="1"/>
            <a:r>
              <a:rPr lang="zh-CN" altLang="en-US" sz="4000" kern="0" dirty="0"/>
              <a:t>回顾</a:t>
            </a:r>
            <a:r>
              <a:rPr lang="en-US" altLang="zh-CN" sz="4000" kern="0" dirty="0"/>
              <a:t> </a:t>
            </a:r>
            <a:r>
              <a:rPr lang="zh-CN" altLang="en-US" sz="4000" kern="0" dirty="0"/>
              <a:t>数据的存储结构</a:t>
            </a:r>
          </a:p>
        </p:txBody>
      </p:sp>
      <p:sp>
        <p:nvSpPr>
          <p:cNvPr id="11" name="圆角矩形 10"/>
          <p:cNvSpPr/>
          <p:nvPr/>
        </p:nvSpPr>
        <p:spPr>
          <a:xfrm>
            <a:off x="3733816" y="5122244"/>
            <a:ext cx="1798638"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数据元素</a:t>
            </a:r>
          </a:p>
        </p:txBody>
      </p:sp>
      <p:sp>
        <p:nvSpPr>
          <p:cNvPr id="12" name="圆角矩形 11"/>
          <p:cNvSpPr/>
          <p:nvPr/>
        </p:nvSpPr>
        <p:spPr>
          <a:xfrm>
            <a:off x="6784991" y="5122244"/>
            <a:ext cx="1798638"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关系</a:t>
            </a:r>
          </a:p>
        </p:txBody>
      </p:sp>
      <p:sp>
        <p:nvSpPr>
          <p:cNvPr id="13" name="加号 12"/>
          <p:cNvSpPr/>
          <p:nvPr/>
        </p:nvSpPr>
        <p:spPr>
          <a:xfrm>
            <a:off x="5699141" y="5298456"/>
            <a:ext cx="914400" cy="914400"/>
          </a:xfrm>
          <a:prstGeom prst="math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右大括号 15"/>
          <p:cNvSpPr/>
          <p:nvPr/>
        </p:nvSpPr>
        <p:spPr>
          <a:xfrm rot="16200000">
            <a:off x="5825526" y="3397905"/>
            <a:ext cx="627112" cy="2354732"/>
          </a:xfrm>
          <a:prstGeom prst="rightBrace">
            <a:avLst>
              <a:gd name="adj1" fmla="val 8333"/>
              <a:gd name="adj2" fmla="val 479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圆角矩形 16"/>
          <p:cNvSpPr/>
          <p:nvPr/>
        </p:nvSpPr>
        <p:spPr>
          <a:xfrm>
            <a:off x="1090984" y="2846228"/>
            <a:ext cx="7344990"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数据需要计算机中存储什么</a:t>
            </a:r>
            <a:r>
              <a:rPr lang="en-US" altLang="zh-CN" sz="4000" b="1" dirty="0">
                <a:solidFill>
                  <a:schemeClr val="tx1"/>
                </a:solidFill>
              </a:rPr>
              <a:t>?</a:t>
            </a:r>
            <a:endParaRPr lang="zh-CN" altLang="en-US" sz="4000" b="1" dirty="0">
              <a:solidFill>
                <a:schemeClr val="tx1"/>
              </a:solidFill>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642938" y="142875"/>
            <a:ext cx="7793037" cy="839788"/>
          </a:xfrm>
        </p:spPr>
        <p:txBody>
          <a:bodyPr/>
          <a:lstStyle/>
          <a:p>
            <a:r>
              <a:rPr lang="en-US" altLang="zh-CN" dirty="0"/>
              <a:t>2.2   </a:t>
            </a:r>
            <a:r>
              <a:rPr lang="zh-CN" altLang="en-US" dirty="0"/>
              <a:t>线性表的顺序表示和实现</a:t>
            </a:r>
          </a:p>
        </p:txBody>
      </p:sp>
      <p:sp>
        <p:nvSpPr>
          <p:cNvPr id="3" name="内容占位符 2"/>
          <p:cNvSpPr>
            <a:spLocks noGrp="1"/>
          </p:cNvSpPr>
          <p:nvPr>
            <p:ph idx="1"/>
          </p:nvPr>
        </p:nvSpPr>
        <p:spPr>
          <a:xfrm>
            <a:off x="467544" y="1998071"/>
            <a:ext cx="8455025" cy="4643437"/>
          </a:xfrm>
        </p:spPr>
        <p:txBody>
          <a:bodyPr/>
          <a:lstStyle/>
          <a:p>
            <a:pPr marL="0" indent="0" algn="just">
              <a:lnSpc>
                <a:spcPct val="90000"/>
              </a:lnSpc>
              <a:buFont typeface="Wingdings" panose="05000000000000000000" pitchFamily="2" charset="2"/>
              <a:buChar char="p"/>
              <a:defRPr/>
            </a:pPr>
            <a:r>
              <a:rPr lang="zh-CN" altLang="en-US" dirty="0"/>
              <a:t>线性表的顺序表示指的是用一组地址连续的存储单元依次存储线性表的数据元素。</a:t>
            </a:r>
            <a:endParaRPr lang="en-US" altLang="zh-CN" dirty="0"/>
          </a:p>
          <a:p>
            <a:pPr marL="0" indent="0" algn="just">
              <a:lnSpc>
                <a:spcPct val="90000"/>
              </a:lnSpc>
              <a:buFont typeface="Wingdings" panose="05000000000000000000" pitchFamily="2" charset="2"/>
              <a:buChar char="p"/>
              <a:defRPr/>
            </a:pPr>
            <a:endParaRPr lang="zh-CN" altLang="en-US" sz="800" dirty="0"/>
          </a:p>
          <a:p>
            <a:pPr marL="0" indent="0" algn="just">
              <a:lnSpc>
                <a:spcPct val="90000"/>
              </a:lnSpc>
              <a:buFont typeface="Wingdings" panose="05000000000000000000" pitchFamily="2" charset="2"/>
              <a:buChar char="p"/>
              <a:defRPr/>
            </a:pPr>
            <a:r>
              <a:rPr lang="zh-CN" altLang="en-US" dirty="0"/>
              <a:t>假设线性表的每个元素需占用</a:t>
            </a:r>
            <a:r>
              <a:rPr lang="en-US" altLang="zh-CN" dirty="0"/>
              <a:t>c</a:t>
            </a:r>
            <a:r>
              <a:rPr lang="zh-CN" altLang="en-US" dirty="0"/>
              <a:t>个存储单元，则线性表中第</a:t>
            </a:r>
            <a:r>
              <a:rPr lang="en-US" altLang="zh-CN" dirty="0" err="1"/>
              <a:t>i</a:t>
            </a:r>
            <a:r>
              <a:rPr lang="en-US" altLang="zh-CN" dirty="0"/>
              <a:t>+</a:t>
            </a:r>
            <a:r>
              <a:rPr lang="zh-CN" altLang="en-US" dirty="0"/>
              <a:t>1个数据元素的存储位置和第</a:t>
            </a:r>
            <a:r>
              <a:rPr lang="en-US" altLang="zh-CN" dirty="0" err="1"/>
              <a:t>i</a:t>
            </a:r>
            <a:r>
              <a:rPr lang="zh-CN" altLang="en-US" dirty="0"/>
              <a:t>个数据元素的存储位置之间满足</a:t>
            </a:r>
            <a:r>
              <a:rPr lang="zh-CN" altLang="en-US" b="0" dirty="0"/>
              <a:t>：</a:t>
            </a:r>
            <a:endParaRPr lang="en-US" altLang="zh-CN" b="0" i="1" dirty="0"/>
          </a:p>
          <a:p>
            <a:pPr marL="0" indent="0" algn="just">
              <a:lnSpc>
                <a:spcPct val="90000"/>
              </a:lnSpc>
              <a:buNone/>
              <a:defRPr/>
            </a:pPr>
            <a:endParaRPr lang="en-US" altLang="zh-CN" b="0" i="1" dirty="0"/>
          </a:p>
          <a:p>
            <a:pPr marL="0" indent="0" algn="just">
              <a:lnSpc>
                <a:spcPct val="90000"/>
              </a:lnSpc>
              <a:buFont typeface="Wingdings" panose="05000000000000000000" pitchFamily="2" charset="2"/>
              <a:buChar char="p"/>
              <a:defRPr/>
            </a:pPr>
            <a:endParaRPr lang="en-US" altLang="zh-CN" sz="800" dirty="0"/>
          </a:p>
          <a:p>
            <a:pPr marL="0" indent="0" algn="just">
              <a:lnSpc>
                <a:spcPct val="90000"/>
              </a:lnSpc>
              <a:buFont typeface="Wingdings" panose="05000000000000000000" pitchFamily="2" charset="2"/>
              <a:buChar char="p"/>
              <a:defRPr/>
            </a:pPr>
            <a:r>
              <a:rPr lang="zh-CN" altLang="en-US" dirty="0"/>
              <a:t>一般来说，设第</a:t>
            </a:r>
            <a:r>
              <a:rPr lang="en-US" altLang="zh-CN" dirty="0"/>
              <a:t>0</a:t>
            </a:r>
            <a:r>
              <a:rPr lang="zh-CN" altLang="en-US" dirty="0"/>
              <a:t>个数据元素的存储地址为</a:t>
            </a:r>
            <a:r>
              <a:rPr lang="en-US" altLang="zh-CN" b="0" i="1" dirty="0" err="1"/>
              <a:t>Loc</a:t>
            </a:r>
            <a:r>
              <a:rPr lang="en-US" altLang="zh-CN" b="0" i="1" dirty="0"/>
              <a:t>(a</a:t>
            </a:r>
            <a:r>
              <a:rPr lang="en-US" altLang="zh-CN" b="0" i="1" baseline="-25000" dirty="0"/>
              <a:t>0</a:t>
            </a:r>
            <a:r>
              <a:rPr lang="en-US" altLang="zh-CN" b="0" i="1" dirty="0"/>
              <a:t>)</a:t>
            </a:r>
            <a:r>
              <a:rPr lang="zh-CN" altLang="en-US" dirty="0"/>
              <a:t>，线性表的第</a:t>
            </a:r>
            <a:r>
              <a:rPr lang="en-US" altLang="zh-CN" dirty="0" err="1"/>
              <a:t>i</a:t>
            </a:r>
            <a:r>
              <a:rPr lang="zh-CN" altLang="en-US" dirty="0"/>
              <a:t>个数据元素</a:t>
            </a:r>
            <a:r>
              <a:rPr lang="en-US" altLang="zh-CN" dirty="0" err="1"/>
              <a:t>a</a:t>
            </a:r>
            <a:r>
              <a:rPr lang="en-US" altLang="zh-CN" baseline="-25000" dirty="0" err="1"/>
              <a:t>i</a:t>
            </a:r>
            <a:r>
              <a:rPr lang="zh-CN" altLang="en-US" dirty="0"/>
              <a:t>的存储位置为 </a:t>
            </a:r>
            <a:endParaRPr lang="zh-CN" altLang="en-US" sz="3600" dirty="0"/>
          </a:p>
          <a:p>
            <a:pPr>
              <a:defRPr/>
            </a:pPr>
            <a:endParaRPr lang="zh-CN" altLang="en-US" dirty="0"/>
          </a:p>
        </p:txBody>
      </p:sp>
      <p:sp>
        <p:nvSpPr>
          <p:cNvPr id="5" name="Rectangle 3"/>
          <p:cNvSpPr txBox="1">
            <a:spLocks noChangeArrowheads="1"/>
          </p:cNvSpPr>
          <p:nvPr/>
        </p:nvSpPr>
        <p:spPr bwMode="auto">
          <a:xfrm>
            <a:off x="1179038" y="1108551"/>
            <a:ext cx="7248351" cy="763588"/>
          </a:xfrm>
          <a:prstGeom prst="rect">
            <a:avLst/>
          </a:prstGeom>
          <a:noFill/>
          <a:ln w="9525">
            <a:noFill/>
            <a:miter lim="800000"/>
            <a:headEnd/>
            <a:tailEnd/>
          </a:ln>
        </p:spPr>
        <p:txBody>
          <a:bodyPr/>
          <a:lstStyle/>
          <a:p>
            <a:pPr eaLnBrk="1" hangingPunct="1">
              <a:lnSpc>
                <a:spcPct val="90000"/>
              </a:lnSpc>
              <a:spcBef>
                <a:spcPct val="20000"/>
              </a:spcBef>
              <a:buClr>
                <a:schemeClr val="folHlink"/>
              </a:buClr>
              <a:buSzPct val="80000"/>
              <a:defRPr/>
            </a:pPr>
            <a:r>
              <a:rPr lang="en-US" altLang="zh-CN" sz="4400" b="1" dirty="0">
                <a:solidFill>
                  <a:schemeClr val="tx2"/>
                </a:solidFill>
                <a:latin typeface="+mj-lt"/>
                <a:ea typeface="+mj-ea"/>
                <a:cs typeface="+mj-cs"/>
              </a:rPr>
              <a:t>1.</a:t>
            </a:r>
            <a:r>
              <a:rPr lang="zh-CN" altLang="en-US" sz="4400" b="1" dirty="0">
                <a:solidFill>
                  <a:schemeClr val="tx2"/>
                </a:solidFill>
                <a:latin typeface="+mj-lt"/>
                <a:ea typeface="+mj-ea"/>
                <a:cs typeface="+mj-cs"/>
              </a:rPr>
              <a:t>线性表的顺序存储结构 </a:t>
            </a:r>
          </a:p>
        </p:txBody>
      </p:sp>
      <p:graphicFrame>
        <p:nvGraphicFramePr>
          <p:cNvPr id="6" name="Object 6"/>
          <p:cNvGraphicFramePr>
            <a:graphicFrameLocks noChangeAspect="1"/>
          </p:cNvGraphicFramePr>
          <p:nvPr/>
        </p:nvGraphicFramePr>
        <p:xfrm>
          <a:off x="1475656" y="6116091"/>
          <a:ext cx="3819525" cy="571500"/>
        </p:xfrm>
        <a:graphic>
          <a:graphicData uri="http://schemas.openxmlformats.org/presentationml/2006/ole">
            <mc:AlternateContent xmlns:mc="http://schemas.openxmlformats.org/markup-compatibility/2006">
              <mc:Choice xmlns:v="urn:schemas-microsoft-com:vml" Requires="v">
                <p:oleObj spid="_x0000_s104676" name="公式" r:id="rId4" imgW="1524000" imgH="228600" progId="Equation.3">
                  <p:embed/>
                </p:oleObj>
              </mc:Choice>
              <mc:Fallback>
                <p:oleObj name="公式" r:id="rId4" imgW="1524000" imgH="228600" progId="Equation.3">
                  <p:embed/>
                  <p:pic>
                    <p:nvPicPr>
                      <p:cNvPr id="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6116091"/>
                        <a:ext cx="38195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
          <p:cNvGraphicFramePr>
            <a:graphicFrameLocks noChangeAspect="1"/>
          </p:cNvGraphicFramePr>
          <p:nvPr/>
        </p:nvGraphicFramePr>
        <p:xfrm>
          <a:off x="1397000" y="4529138"/>
          <a:ext cx="3978275" cy="571500"/>
        </p:xfrm>
        <a:graphic>
          <a:graphicData uri="http://schemas.openxmlformats.org/presentationml/2006/ole">
            <mc:AlternateContent xmlns:mc="http://schemas.openxmlformats.org/markup-compatibility/2006">
              <mc:Choice xmlns:v="urn:schemas-microsoft-com:vml" Requires="v">
                <p:oleObj spid="_x0000_s104677" name="公式" r:id="rId6" imgW="1587240" imgH="228600" progId="Equation.3">
                  <p:embed/>
                </p:oleObj>
              </mc:Choice>
              <mc:Fallback>
                <p:oleObj name="公式" r:id="rId6" imgW="1587240" imgH="228600" progId="Equation.3">
                  <p:embed/>
                  <p:pic>
                    <p:nvPicPr>
                      <p:cNvPr id="9" name="Object 6"/>
                      <p:cNvPicPr>
                        <a:picLocks noChangeAspect="1" noChangeArrowheads="1"/>
                      </p:cNvPicPr>
                      <p:nvPr/>
                    </p:nvPicPr>
                    <p:blipFill>
                      <a:blip r:embed="rId7"/>
                      <a:srcRect/>
                      <a:stretch>
                        <a:fillRect/>
                      </a:stretch>
                    </p:blipFill>
                    <p:spPr bwMode="auto">
                      <a:xfrm>
                        <a:off x="1397000" y="4529138"/>
                        <a:ext cx="39782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14</a:t>
            </a:fld>
            <a:endParaRPr lang="en-US" altLang="zh-CN"/>
          </a:p>
        </p:txBody>
      </p:sp>
    </p:spTree>
    <p:extLst>
      <p:ext uri="{BB962C8B-B14F-4D97-AF65-F5344CB8AC3E}">
        <p14:creationId xmlns:p14="http://schemas.microsoft.com/office/powerpoint/2010/main" val="2543152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iterate type="lt">
                                    <p:tmPct val="5000"/>
                                  </p:iterate>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iterate type="lt">
                                    <p:tmPct val="5000"/>
                                  </p:iterate>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fltVal val="0"/>
                                          </p:val>
                                        </p:tav>
                                        <p:tav tm="100000">
                                          <p:val>
                                            <p:strVal val="#ppt_w"/>
                                          </p:val>
                                        </p:tav>
                                      </p:tavLst>
                                    </p:anim>
                                    <p:anim calcmode="lin" valueType="num">
                                      <p:cBhvr>
                                        <p:cTn id="31" dur="1000" fill="hold"/>
                                        <p:tgtEl>
                                          <p:spTgt spid="6"/>
                                        </p:tgtEl>
                                        <p:attrNameLst>
                                          <p:attrName>ppt_h</p:attrName>
                                        </p:attrNameLst>
                                      </p:cBhvr>
                                      <p:tavLst>
                                        <p:tav tm="0">
                                          <p:val>
                                            <p:fltVal val="0"/>
                                          </p:val>
                                        </p:tav>
                                        <p:tav tm="100000">
                                          <p:val>
                                            <p:strVal val="#ppt_h"/>
                                          </p:val>
                                        </p:tav>
                                      </p:tavLst>
                                    </p:anim>
                                    <p:anim calcmode="lin" valueType="num">
                                      <p:cBhvr>
                                        <p:cTn id="32" dur="1000" fill="hold"/>
                                        <p:tgtEl>
                                          <p:spTgt spid="6"/>
                                        </p:tgtEl>
                                        <p:attrNameLst>
                                          <p:attrName>style.rotation</p:attrName>
                                        </p:attrNameLst>
                                      </p:cBhvr>
                                      <p:tavLst>
                                        <p:tav tm="0">
                                          <p:val>
                                            <p:fltVal val="90"/>
                                          </p:val>
                                        </p:tav>
                                        <p:tav tm="100000">
                                          <p:val>
                                            <p:fltVal val="0"/>
                                          </p:val>
                                        </p:tav>
                                      </p:tavLst>
                                    </p:anim>
                                    <p:animEffect transition="in" filter="fade">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2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108200"/>
            <a:ext cx="4824412"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1026" name="Object 6"/>
          <p:cNvGraphicFramePr>
            <a:graphicFrameLocks noChangeAspect="1"/>
          </p:cNvGraphicFramePr>
          <p:nvPr/>
        </p:nvGraphicFramePr>
        <p:xfrm>
          <a:off x="5072063" y="3214688"/>
          <a:ext cx="3819525" cy="571500"/>
        </p:xfrm>
        <a:graphic>
          <a:graphicData uri="http://schemas.openxmlformats.org/presentationml/2006/ole">
            <mc:AlternateContent xmlns:mc="http://schemas.openxmlformats.org/markup-compatibility/2006">
              <mc:Choice xmlns:v="urn:schemas-microsoft-com:vml" Requires="v">
                <p:oleObj spid="_x0000_s16512" name="公式" r:id="rId4" imgW="1524000" imgH="228600" progId="Equation.3">
                  <p:embed/>
                </p:oleObj>
              </mc:Choice>
              <mc:Fallback>
                <p:oleObj name="公式" r:id="rId4" imgW="15240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063" y="3214688"/>
                        <a:ext cx="38195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3"/>
          <p:cNvSpPr txBox="1">
            <a:spLocks noChangeArrowheads="1"/>
          </p:cNvSpPr>
          <p:nvPr/>
        </p:nvSpPr>
        <p:spPr bwMode="auto">
          <a:xfrm>
            <a:off x="857250" y="1285875"/>
            <a:ext cx="5429250" cy="763588"/>
          </a:xfrm>
          <a:prstGeom prst="rect">
            <a:avLst/>
          </a:prstGeom>
          <a:noFill/>
          <a:ln w="9525">
            <a:noFill/>
            <a:miter lim="800000"/>
            <a:headEnd/>
            <a:tailEnd/>
          </a:ln>
        </p:spPr>
        <p:txBody>
          <a:bodyPr/>
          <a:lstStyle/>
          <a:p>
            <a:pPr marL="609600" indent="-609600" eaLnBrk="1" hangingPunct="1">
              <a:lnSpc>
                <a:spcPct val="90000"/>
              </a:lnSpc>
              <a:spcBef>
                <a:spcPct val="20000"/>
              </a:spcBef>
              <a:buClr>
                <a:schemeClr val="folHlink"/>
              </a:buClr>
              <a:buSzPct val="80000"/>
              <a:buFont typeface="Wingdings" pitchFamily="2" charset="2"/>
              <a:buAutoNum type="arabicPeriod"/>
              <a:defRPr/>
            </a:pPr>
            <a:endParaRPr lang="zh-CN" altLang="en-US" sz="3200" b="1" kern="0" dirty="0">
              <a:latin typeface="黑体" pitchFamily="2" charset="-122"/>
              <a:ea typeface="黑体" pitchFamily="2" charset="-122"/>
            </a:endParaRPr>
          </a:p>
        </p:txBody>
      </p:sp>
      <p:sp>
        <p:nvSpPr>
          <p:cNvPr id="16390" name="标题 9"/>
          <p:cNvSpPr>
            <a:spLocks noGrp="1"/>
          </p:cNvSpPr>
          <p:nvPr>
            <p:ph type="title"/>
          </p:nvPr>
        </p:nvSpPr>
        <p:spPr/>
        <p:txBody>
          <a:bodyPr/>
          <a:lstStyle/>
          <a:p>
            <a:r>
              <a:rPr lang="en-US" altLang="zh-CN" kern="1200" dirty="0"/>
              <a:t>1.</a:t>
            </a:r>
            <a:r>
              <a:rPr lang="zh-CN" altLang="en-US" kern="1200" dirty="0"/>
              <a:t>线性表的顺序存储结构 </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kern="1200" dirty="0"/>
              <a:t>1.</a:t>
            </a:r>
            <a:r>
              <a:rPr lang="zh-CN" altLang="en-US" kern="1200" dirty="0"/>
              <a:t>线性表的顺序存储结构 </a:t>
            </a:r>
          </a:p>
        </p:txBody>
      </p:sp>
      <p:sp>
        <p:nvSpPr>
          <p:cNvPr id="17411" name="内容占位符 2"/>
          <p:cNvSpPr>
            <a:spLocks noGrp="1"/>
          </p:cNvSpPr>
          <p:nvPr>
            <p:ph idx="1"/>
          </p:nvPr>
        </p:nvSpPr>
        <p:spPr>
          <a:xfrm>
            <a:off x="500063" y="2017713"/>
            <a:ext cx="8455025" cy="4114800"/>
          </a:xfrm>
        </p:spPr>
        <p:txBody>
          <a:bodyPr/>
          <a:lstStyle/>
          <a:p>
            <a:pPr marL="0" indent="0" algn="just">
              <a:lnSpc>
                <a:spcPct val="90000"/>
              </a:lnSpc>
              <a:buFont typeface="Wingdings" panose="05000000000000000000" pitchFamily="2" charset="2"/>
              <a:buChar char="p"/>
            </a:pPr>
            <a:r>
              <a:rPr lang="zh-CN" altLang="en-US" dirty="0"/>
              <a:t> </a:t>
            </a:r>
            <a:r>
              <a:rPr lang="zh-CN" altLang="en-US" sz="3600" dirty="0"/>
              <a:t>顺序表：</a:t>
            </a:r>
            <a:endParaRPr lang="en-US" altLang="zh-CN" sz="3600" dirty="0"/>
          </a:p>
          <a:p>
            <a:pPr marL="0" indent="0" algn="just">
              <a:lnSpc>
                <a:spcPct val="90000"/>
              </a:lnSpc>
              <a:buNone/>
            </a:pPr>
            <a:r>
              <a:rPr lang="zh-CN" altLang="en-US" sz="3600" dirty="0"/>
              <a:t>   线性表的顺序存储结构称为顺序表。</a:t>
            </a:r>
            <a:endParaRPr lang="en-US" altLang="zh-CN" sz="3600" dirty="0"/>
          </a:p>
          <a:p>
            <a:pPr marL="0" indent="0" algn="just">
              <a:lnSpc>
                <a:spcPct val="90000"/>
              </a:lnSpc>
              <a:buFont typeface="Wingdings" panose="05000000000000000000" pitchFamily="2" charset="2"/>
              <a:buChar char="p"/>
            </a:pPr>
            <a:r>
              <a:rPr lang="en-US" altLang="zh-CN" sz="3600" dirty="0"/>
              <a:t> </a:t>
            </a:r>
            <a:r>
              <a:rPr lang="zh-CN" altLang="en-US" sz="3600" dirty="0"/>
              <a:t>数据元素怎么存？</a:t>
            </a:r>
            <a:endParaRPr lang="en-US" altLang="zh-CN" sz="3600" dirty="0"/>
          </a:p>
          <a:p>
            <a:pPr marL="0" indent="0" algn="just">
              <a:lnSpc>
                <a:spcPct val="90000"/>
              </a:lnSpc>
              <a:buNone/>
            </a:pPr>
            <a:r>
              <a:rPr lang="zh-CN" altLang="en-US" b="0" dirty="0"/>
              <a:t>    相邻的元素</a:t>
            </a:r>
            <a:r>
              <a:rPr lang="en-US" altLang="zh-CN" b="0" dirty="0" err="1"/>
              <a:t>a</a:t>
            </a:r>
            <a:r>
              <a:rPr lang="en-US" altLang="zh-CN" b="0" baseline="-25000" dirty="0" err="1"/>
              <a:t>i</a:t>
            </a:r>
            <a:r>
              <a:rPr lang="zh-CN" altLang="en-US" b="0" dirty="0"/>
              <a:t>和</a:t>
            </a:r>
            <a:r>
              <a:rPr lang="en-US" altLang="zh-CN" b="0" dirty="0"/>
              <a:t>a</a:t>
            </a:r>
            <a:r>
              <a:rPr lang="en-US" altLang="zh-CN" b="0" baseline="-25000" dirty="0"/>
              <a:t>i+1</a:t>
            </a:r>
            <a:r>
              <a:rPr lang="zh-CN" altLang="en-US" b="0" dirty="0"/>
              <a:t>赋以相邻的存储位置</a:t>
            </a:r>
            <a:r>
              <a:rPr lang="en-US" altLang="zh-CN" b="0" dirty="0" err="1"/>
              <a:t>Loc</a:t>
            </a:r>
            <a:r>
              <a:rPr lang="en-US" altLang="zh-CN" b="0" dirty="0"/>
              <a:t>(</a:t>
            </a:r>
            <a:r>
              <a:rPr lang="en-US" altLang="zh-CN" b="0" dirty="0" err="1"/>
              <a:t>a</a:t>
            </a:r>
            <a:r>
              <a:rPr lang="en-US" altLang="zh-CN" b="0" baseline="-25000" dirty="0" err="1"/>
              <a:t>i</a:t>
            </a:r>
            <a:r>
              <a:rPr lang="en-US" altLang="zh-CN" b="0" dirty="0"/>
              <a:t>)</a:t>
            </a:r>
            <a:r>
              <a:rPr lang="zh-CN" altLang="en-US" b="0" dirty="0"/>
              <a:t>和</a:t>
            </a:r>
            <a:r>
              <a:rPr lang="en-US" altLang="zh-CN" b="0" dirty="0" err="1"/>
              <a:t>Loc</a:t>
            </a:r>
            <a:r>
              <a:rPr lang="en-US" altLang="zh-CN" b="0" dirty="0"/>
              <a:t>(a</a:t>
            </a:r>
            <a:r>
              <a:rPr lang="en-US" altLang="zh-CN" b="0" baseline="-25000" dirty="0"/>
              <a:t>i+1</a:t>
            </a:r>
            <a:r>
              <a:rPr lang="en-US" altLang="zh-CN" b="0" dirty="0"/>
              <a:t>)</a:t>
            </a:r>
            <a:r>
              <a:rPr lang="zh-CN" altLang="en-US" b="0" dirty="0"/>
              <a:t>。</a:t>
            </a:r>
            <a:endParaRPr lang="en-US" altLang="zh-CN" b="0" dirty="0"/>
          </a:p>
          <a:p>
            <a:pPr marL="0" indent="0" algn="just">
              <a:lnSpc>
                <a:spcPct val="90000"/>
              </a:lnSpc>
              <a:buFont typeface="Wingdings" panose="05000000000000000000" pitchFamily="2" charset="2"/>
              <a:buChar char="p"/>
            </a:pPr>
            <a:r>
              <a:rPr lang="en-US" altLang="zh-CN" sz="3600" dirty="0"/>
              <a:t> </a:t>
            </a:r>
            <a:r>
              <a:rPr lang="zh-CN" altLang="en-US" sz="3600" dirty="0"/>
              <a:t>关系怎么存？</a:t>
            </a:r>
            <a:endParaRPr lang="en-US" altLang="zh-CN" sz="3600" dirty="0"/>
          </a:p>
          <a:p>
            <a:pPr marL="0" indent="0" algn="just">
              <a:lnSpc>
                <a:spcPct val="90000"/>
              </a:lnSpc>
              <a:buNone/>
            </a:pPr>
            <a:r>
              <a:rPr lang="zh-CN" altLang="en-US" sz="3600" dirty="0"/>
              <a:t>    </a:t>
            </a:r>
            <a:r>
              <a:rPr lang="zh-CN" altLang="en-US" dirty="0"/>
              <a:t>以元素 </a:t>
            </a:r>
            <a:r>
              <a:rPr lang="zh-CN" altLang="en-US" dirty="0">
                <a:latin typeface="Courier New" panose="02070309020205020404" pitchFamily="49" charset="0"/>
              </a:rPr>
              <a:t>“</a:t>
            </a:r>
            <a:r>
              <a:rPr lang="zh-CN" altLang="en-US" u="sng" dirty="0">
                <a:solidFill>
                  <a:srgbClr val="FF0000"/>
                </a:solidFill>
              </a:rPr>
              <a:t>物理位置相邻</a:t>
            </a:r>
            <a:r>
              <a:rPr lang="zh-CN" altLang="en-US" dirty="0">
                <a:latin typeface="Courier New" panose="02070309020205020404" pitchFamily="49" charset="0"/>
              </a:rPr>
              <a:t>”</a:t>
            </a:r>
            <a:r>
              <a:rPr lang="zh-CN" altLang="en-US" dirty="0"/>
              <a:t>来表示线性表中数据元素之间的</a:t>
            </a:r>
            <a:r>
              <a:rPr lang="zh-CN" altLang="en-US" u="sng" dirty="0">
                <a:solidFill>
                  <a:srgbClr val="FF0000"/>
                </a:solidFill>
              </a:rPr>
              <a:t>逻辑关系</a:t>
            </a:r>
            <a:r>
              <a:rPr lang="zh-CN" altLang="en-US" dirty="0"/>
              <a:t>。</a:t>
            </a:r>
            <a:endParaRPr lang="en-US" altLang="zh-CN" dirty="0"/>
          </a:p>
          <a:p>
            <a:pPr marL="0" indent="0" algn="just">
              <a:lnSpc>
                <a:spcPct val="90000"/>
              </a:lnSpc>
              <a:buFont typeface="Wingdings" panose="05000000000000000000" pitchFamily="2" charset="2"/>
              <a:buChar char="p"/>
            </a:pPr>
            <a:endParaRPr lang="en-US" altLang="zh-CN" sz="800" dirty="0"/>
          </a:p>
          <a:p>
            <a:pPr marL="0" indent="0">
              <a:buFont typeface="Wingdings" panose="05000000000000000000" pitchFamily="2" charset="2"/>
              <a:buNone/>
            </a:pPr>
            <a:endParaRPr lang="zh-CN" altLang="en-US"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kern="1200" dirty="0"/>
              <a:t>1.</a:t>
            </a:r>
            <a:r>
              <a:rPr lang="zh-CN" altLang="en-US" kern="1200" dirty="0"/>
              <a:t>线性表的顺序存储结构 </a:t>
            </a:r>
          </a:p>
        </p:txBody>
      </p:sp>
      <p:sp>
        <p:nvSpPr>
          <p:cNvPr id="2" name="圆角矩形 1"/>
          <p:cNvSpPr/>
          <p:nvPr/>
        </p:nvSpPr>
        <p:spPr>
          <a:xfrm>
            <a:off x="1150938" y="3429000"/>
            <a:ext cx="6877446" cy="14421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rPr>
              <a:t>线性表的顺序存储结构</a:t>
            </a:r>
            <a:endParaRPr lang="en-US" altLang="zh-CN" sz="4000" b="1" dirty="0">
              <a:solidFill>
                <a:schemeClr val="tx1"/>
              </a:solidFill>
            </a:endParaRPr>
          </a:p>
          <a:p>
            <a:pPr algn="ctr"/>
            <a:r>
              <a:rPr lang="zh-CN" altLang="en-US" sz="4000" b="1" dirty="0">
                <a:solidFill>
                  <a:schemeClr val="tx1"/>
                </a:solidFill>
              </a:rPr>
              <a:t>是一种</a:t>
            </a:r>
            <a:r>
              <a:rPr lang="zh-CN" altLang="en-US" sz="4000" b="1" dirty="0">
                <a:solidFill>
                  <a:srgbClr val="FF0000"/>
                </a:solidFill>
              </a:rPr>
              <a:t>随机存取</a:t>
            </a:r>
            <a:r>
              <a:rPr lang="zh-CN" altLang="en-US" sz="4000" b="1" dirty="0">
                <a:solidFill>
                  <a:schemeClr val="tx1"/>
                </a:solidFill>
              </a:rPr>
              <a:t>的存储结构</a:t>
            </a:r>
          </a:p>
        </p:txBody>
      </p:sp>
      <p:graphicFrame>
        <p:nvGraphicFramePr>
          <p:cNvPr id="6" name="Object 6"/>
          <p:cNvGraphicFramePr>
            <a:graphicFrameLocks noChangeAspect="1"/>
          </p:cNvGraphicFramePr>
          <p:nvPr>
            <p:extLst>
              <p:ext uri="{D42A27DB-BD31-4B8C-83A1-F6EECF244321}">
                <p14:modId xmlns:p14="http://schemas.microsoft.com/office/powerpoint/2010/main" val="2737213209"/>
              </p:ext>
            </p:extLst>
          </p:nvPr>
        </p:nvGraphicFramePr>
        <p:xfrm>
          <a:off x="1475656" y="2420888"/>
          <a:ext cx="5293788" cy="792088"/>
        </p:xfrm>
        <a:graphic>
          <a:graphicData uri="http://schemas.openxmlformats.org/presentationml/2006/ole">
            <mc:AlternateContent xmlns:mc="http://schemas.openxmlformats.org/markup-compatibility/2006">
              <mc:Choice xmlns:v="urn:schemas-microsoft-com:vml" Requires="v">
                <p:oleObj spid="_x0000_s105587" name="公式" r:id="rId4" imgW="1524000" imgH="228600" progId="Equation.3">
                  <p:embed/>
                </p:oleObj>
              </mc:Choice>
              <mc:Fallback>
                <p:oleObj name="公式" r:id="rId4" imgW="1524000" imgH="228600" progId="Equation.3">
                  <p:embed/>
                  <p:pic>
                    <p:nvPicPr>
                      <p:cNvPr id="10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420888"/>
                        <a:ext cx="5293788" cy="792088"/>
                      </a:xfrm>
                      <a:prstGeom prst="rect">
                        <a:avLst/>
                      </a:prstGeom>
                      <a:noFill/>
                      <a:ln>
                        <a:noFill/>
                      </a:ln>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17</a:t>
            </a:fld>
            <a:endParaRPr lang="en-US" altLang="zh-CN"/>
          </a:p>
        </p:txBody>
      </p:sp>
    </p:spTree>
    <p:extLst>
      <p:ext uri="{BB962C8B-B14F-4D97-AF65-F5344CB8AC3E}">
        <p14:creationId xmlns:p14="http://schemas.microsoft.com/office/powerpoint/2010/main" val="1260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a:t>2. </a:t>
            </a:r>
            <a:r>
              <a:rPr lang="zh-CN" altLang="en-US" dirty="0"/>
              <a:t>顺序表类</a:t>
            </a:r>
          </a:p>
        </p:txBody>
      </p:sp>
      <p:sp>
        <p:nvSpPr>
          <p:cNvPr id="18435" name="内容占位符 2"/>
          <p:cNvSpPr>
            <a:spLocks noGrp="1"/>
          </p:cNvSpPr>
          <p:nvPr>
            <p:ph idx="1"/>
          </p:nvPr>
        </p:nvSpPr>
        <p:spPr>
          <a:xfrm>
            <a:off x="714375" y="2017713"/>
            <a:ext cx="8240713" cy="4114800"/>
          </a:xfrm>
        </p:spPr>
        <p:txBody>
          <a:bodyPr/>
          <a:lstStyle/>
          <a:p>
            <a:pPr>
              <a:buFont typeface="Wingdings" panose="05000000000000000000" pitchFamily="2" charset="2"/>
              <a:buChar char="p"/>
            </a:pPr>
            <a:r>
              <a:rPr lang="zh-CN" altLang="en-US" dirty="0"/>
              <a:t>由于高级程序设计语言中的数组类型也有随机存取的特性，因此，</a:t>
            </a:r>
            <a:r>
              <a:rPr lang="zh-CN" altLang="en-US" dirty="0">
                <a:solidFill>
                  <a:schemeClr val="folHlink"/>
                </a:solidFill>
              </a:rPr>
              <a:t>通常都用数组来描述数据结构中的顺序存储结构</a:t>
            </a:r>
            <a:r>
              <a:rPr lang="zh-CN" altLang="en-US" dirty="0"/>
              <a:t>。</a:t>
            </a:r>
            <a:r>
              <a:rPr lang="en-US" altLang="zh-CN" dirty="0"/>
              <a:t>P20</a:t>
            </a:r>
          </a:p>
          <a:p>
            <a:pPr>
              <a:buFont typeface="Wingdings" panose="05000000000000000000" pitchFamily="2" charset="2"/>
              <a:buChar char="p"/>
            </a:pPr>
            <a:r>
              <a:rPr lang="zh-CN" altLang="en-US" dirty="0"/>
              <a:t>数组的缺点：</a:t>
            </a:r>
            <a:endParaRPr lang="en-US" altLang="zh-CN" dirty="0"/>
          </a:p>
          <a:p>
            <a:pPr marL="0" indent="0">
              <a:buNone/>
            </a:pPr>
            <a:r>
              <a:rPr lang="en-US" altLang="zh-CN" dirty="0"/>
              <a:t>     1.</a:t>
            </a:r>
            <a:r>
              <a:rPr lang="zh-CN" altLang="en-US" dirty="0"/>
              <a:t>地址和容量是确定的，不能更改。</a:t>
            </a:r>
            <a:endParaRPr lang="en-US" altLang="zh-CN" dirty="0"/>
          </a:p>
          <a:p>
            <a:pPr marL="0" indent="0">
              <a:buNone/>
            </a:pPr>
            <a:r>
              <a:rPr lang="en-US" altLang="zh-CN" dirty="0"/>
              <a:t>     2.</a:t>
            </a:r>
            <a:r>
              <a:rPr lang="zh-CN" altLang="en-US" dirty="0"/>
              <a:t>数组只能进行赋值和取值操作，不能进行插入和删除操作。</a:t>
            </a:r>
            <a:endParaRPr lang="en-US" altLang="zh-CN" dirty="0"/>
          </a:p>
          <a:p>
            <a:pPr>
              <a:buFont typeface="Wingdings" panose="05000000000000000000" pitchFamily="2" charset="2"/>
              <a:buChar char="p"/>
            </a:pPr>
            <a:endParaRPr lang="en-US" altLang="zh-CN" sz="8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84213" y="260350"/>
            <a:ext cx="7793037" cy="839788"/>
          </a:xfrm>
        </p:spPr>
        <p:txBody>
          <a:bodyPr/>
          <a:lstStyle/>
          <a:p>
            <a:r>
              <a:rPr lang="zh-CN" altLang="en-US" dirty="0"/>
              <a:t>顺序表的</a:t>
            </a:r>
            <a:r>
              <a:rPr lang="en-US" altLang="zh-CN" dirty="0"/>
              <a:t>Java</a:t>
            </a:r>
            <a:r>
              <a:rPr lang="zh-CN" altLang="en-US" dirty="0"/>
              <a:t>语言实现</a:t>
            </a:r>
          </a:p>
        </p:txBody>
      </p:sp>
      <p:sp>
        <p:nvSpPr>
          <p:cNvPr id="3" name="内容占位符 2"/>
          <p:cNvSpPr>
            <a:spLocks noGrp="1"/>
          </p:cNvSpPr>
          <p:nvPr>
            <p:ph idx="1"/>
          </p:nvPr>
        </p:nvSpPr>
        <p:spPr>
          <a:xfrm>
            <a:off x="250825" y="1196975"/>
            <a:ext cx="8870950" cy="5545138"/>
          </a:xfrm>
        </p:spPr>
        <p:txBody>
          <a:bodyPr/>
          <a:lstStyle/>
          <a:p>
            <a:pPr eaLnBrk="1" hangingPunct="1">
              <a:buFont typeface="Wingdings" panose="05000000000000000000" pitchFamily="2" charset="2"/>
              <a:buNone/>
              <a:defRPr/>
            </a:pPr>
            <a:r>
              <a:rPr lang="en-US" altLang="zh-CN" sz="2800" dirty="0"/>
              <a:t>public </a:t>
            </a:r>
            <a:r>
              <a:rPr lang="en-US" altLang="zh-CN" sz="2800" dirty="0">
                <a:solidFill>
                  <a:srgbClr val="FF0000"/>
                </a:solidFill>
              </a:rPr>
              <a:t>class</a:t>
            </a:r>
            <a:r>
              <a:rPr lang="en-US" altLang="zh-CN" sz="2800" dirty="0"/>
              <a:t> </a:t>
            </a:r>
            <a:r>
              <a:rPr lang="en-US" altLang="zh-CN" sz="2800" dirty="0" err="1"/>
              <a:t>SeqList</a:t>
            </a:r>
            <a:r>
              <a:rPr lang="en-US" altLang="zh-CN" sz="2800" dirty="0"/>
              <a:t>&lt;T&gt; </a:t>
            </a:r>
          </a:p>
          <a:p>
            <a:pPr eaLnBrk="1" hangingPunct="1">
              <a:buFont typeface="Wingdings" panose="05000000000000000000" pitchFamily="2" charset="2"/>
              <a:buNone/>
              <a:defRPr/>
            </a:pPr>
            <a:r>
              <a:rPr lang="en-US" altLang="zh-CN" sz="2800" dirty="0"/>
              <a:t>{   //</a:t>
            </a:r>
            <a:r>
              <a:rPr lang="zh-CN" altLang="en-US" sz="2800" dirty="0"/>
              <a:t>顺序表类，实现线性表接口</a:t>
            </a:r>
          </a:p>
          <a:p>
            <a:pPr eaLnBrk="1" hangingPunct="1">
              <a:buFont typeface="Wingdings" panose="05000000000000000000" pitchFamily="2" charset="2"/>
              <a:buNone/>
              <a:defRPr/>
            </a:pPr>
            <a:r>
              <a:rPr lang="zh-CN" altLang="en-US" sz="2800" dirty="0"/>
              <a:t>    </a:t>
            </a:r>
            <a:r>
              <a:rPr lang="en-US" altLang="zh-CN" sz="2400" dirty="0"/>
              <a:t>protected Object[] element;  //</a:t>
            </a:r>
            <a:r>
              <a:rPr lang="zh-CN" altLang="en-US" sz="2400" dirty="0"/>
              <a:t>对象数组，私有成员</a:t>
            </a:r>
          </a:p>
          <a:p>
            <a:pPr eaLnBrk="1" hangingPunct="1">
              <a:buFont typeface="Wingdings" panose="05000000000000000000" pitchFamily="2" charset="2"/>
              <a:buNone/>
              <a:defRPr/>
            </a:pPr>
            <a:r>
              <a:rPr lang="zh-CN" altLang="en-US" sz="2000" dirty="0"/>
              <a:t>      </a:t>
            </a:r>
            <a:r>
              <a:rPr lang="en-US" altLang="zh-CN" sz="2000" dirty="0"/>
              <a:t>protected </a:t>
            </a:r>
            <a:r>
              <a:rPr lang="en-US" altLang="zh-CN" sz="2000" dirty="0" err="1"/>
              <a:t>int</a:t>
            </a:r>
            <a:r>
              <a:rPr lang="en-US" altLang="zh-CN" sz="2000" dirty="0"/>
              <a:t> n;    </a:t>
            </a:r>
            <a:r>
              <a:rPr lang="en-US" altLang="zh-CN" sz="2400" dirty="0"/>
              <a:t>            //</a:t>
            </a:r>
            <a:r>
              <a:rPr lang="zh-CN" altLang="en-US" sz="2400" dirty="0"/>
              <a:t>顺序表长度</a:t>
            </a:r>
            <a:endParaRPr lang="en-US" altLang="zh-CN" sz="2800" dirty="0"/>
          </a:p>
          <a:p>
            <a:pPr lvl="1" eaLnBrk="1" hangingPunct="1">
              <a:lnSpc>
                <a:spcPct val="90000"/>
              </a:lnSpc>
              <a:buFont typeface="Wingdings" panose="05000000000000000000" pitchFamily="2" charset="2"/>
              <a:buNone/>
              <a:defRPr/>
            </a:pPr>
            <a:r>
              <a:rPr lang="en-US" altLang="zh-CN" sz="2000" dirty="0" err="1"/>
              <a:t>boolean</a:t>
            </a:r>
            <a:r>
              <a:rPr lang="en-US" altLang="zh-CN" sz="2000" dirty="0"/>
              <a:t> </a:t>
            </a:r>
            <a:r>
              <a:rPr lang="en-US" altLang="zh-CN" sz="2000" dirty="0" err="1"/>
              <a:t>isEmpty</a:t>
            </a:r>
            <a:r>
              <a:rPr lang="en-US" altLang="zh-CN" sz="2000" dirty="0"/>
              <a:t>();             //</a:t>
            </a:r>
            <a:r>
              <a:rPr lang="zh-CN" altLang="en-US" sz="2000" dirty="0"/>
              <a:t>判断线性表是否为空</a:t>
            </a:r>
            <a:endParaRPr lang="en-US" altLang="zh-CN" sz="2000" dirty="0"/>
          </a:p>
          <a:p>
            <a:pPr lvl="1" eaLnBrk="1" hangingPunct="1">
              <a:lnSpc>
                <a:spcPct val="90000"/>
              </a:lnSpc>
              <a:buFont typeface="Wingdings" panose="05000000000000000000" pitchFamily="2" charset="2"/>
              <a:buNone/>
              <a:defRPr/>
            </a:pPr>
            <a:r>
              <a:rPr lang="en-US" altLang="zh-CN" sz="2000" dirty="0" err="1"/>
              <a:t>int</a:t>
            </a:r>
            <a:r>
              <a:rPr lang="en-US" altLang="zh-CN" sz="2000" dirty="0"/>
              <a:t> length();                        //</a:t>
            </a:r>
            <a:r>
              <a:rPr lang="zh-CN" altLang="en-US" sz="2000" dirty="0"/>
              <a:t>返回线性表长度</a:t>
            </a:r>
          </a:p>
          <a:p>
            <a:pPr lvl="1" eaLnBrk="1" hangingPunct="1">
              <a:lnSpc>
                <a:spcPct val="90000"/>
              </a:lnSpc>
              <a:buFont typeface="Wingdings" panose="05000000000000000000" pitchFamily="2" charset="2"/>
              <a:buNone/>
              <a:defRPr/>
            </a:pPr>
            <a:r>
              <a:rPr lang="en-US" altLang="zh-CN" sz="2000" dirty="0"/>
              <a:t>T get(</a:t>
            </a:r>
            <a:r>
              <a:rPr lang="en-US" altLang="zh-CN" sz="2000" dirty="0" err="1"/>
              <a:t>int</a:t>
            </a:r>
            <a:r>
              <a:rPr lang="en-US" altLang="zh-CN" sz="2000" dirty="0"/>
              <a:t> index);                 //</a:t>
            </a:r>
            <a:r>
              <a:rPr lang="zh-CN" altLang="en-US" sz="2000" dirty="0"/>
              <a:t>返回序号为</a:t>
            </a:r>
            <a:r>
              <a:rPr lang="en-US" altLang="zh-CN" sz="2000" dirty="0"/>
              <a:t>index</a:t>
            </a:r>
            <a:r>
              <a:rPr lang="zh-CN" altLang="en-US" sz="2000" dirty="0"/>
              <a:t>的对象</a:t>
            </a:r>
            <a:endParaRPr lang="en-US" altLang="zh-CN" sz="2000" dirty="0"/>
          </a:p>
          <a:p>
            <a:pPr lvl="1" eaLnBrk="1" hangingPunct="1">
              <a:lnSpc>
                <a:spcPct val="90000"/>
              </a:lnSpc>
              <a:buFont typeface="Wingdings" panose="05000000000000000000" pitchFamily="2" charset="2"/>
              <a:buNone/>
              <a:defRPr/>
            </a:pPr>
            <a:r>
              <a:rPr lang="en-US" altLang="zh-CN" sz="2000" dirty="0"/>
              <a:t>T set(</a:t>
            </a:r>
            <a:r>
              <a:rPr lang="en-US" altLang="zh-CN" sz="2000" dirty="0" err="1"/>
              <a:t>int</a:t>
            </a:r>
            <a:r>
              <a:rPr lang="en-US" altLang="zh-CN" sz="2000" dirty="0"/>
              <a:t> index, T x);          //</a:t>
            </a:r>
            <a:r>
              <a:rPr lang="zh-CN" altLang="en-US" sz="2000" dirty="0"/>
              <a:t>设置序号为</a:t>
            </a:r>
            <a:r>
              <a:rPr lang="en-US" altLang="zh-CN" sz="2000" dirty="0"/>
              <a:t>index</a:t>
            </a:r>
            <a:r>
              <a:rPr lang="zh-CN" altLang="en-US" sz="2000" dirty="0"/>
              <a:t>对象为</a:t>
            </a:r>
          </a:p>
          <a:p>
            <a:pPr lvl="1" eaLnBrk="1" hangingPunct="1">
              <a:lnSpc>
                <a:spcPct val="90000"/>
              </a:lnSpc>
              <a:buFont typeface="Wingdings" panose="05000000000000000000" pitchFamily="2" charset="2"/>
              <a:buNone/>
              <a:defRPr/>
            </a:pPr>
            <a:r>
              <a:rPr lang="en-US" altLang="zh-CN" sz="2000" dirty="0" err="1"/>
              <a:t>boolean</a:t>
            </a:r>
            <a:r>
              <a:rPr lang="en-US" altLang="zh-CN" sz="2000" dirty="0"/>
              <a:t> insert(</a:t>
            </a:r>
            <a:r>
              <a:rPr lang="en-US" altLang="zh-CN" sz="2000" dirty="0" err="1"/>
              <a:t>int</a:t>
            </a:r>
            <a:r>
              <a:rPr lang="en-US" altLang="zh-CN" sz="2000" dirty="0"/>
              <a:t> index, T x);</a:t>
            </a:r>
          </a:p>
          <a:p>
            <a:pPr lvl="1" eaLnBrk="1" hangingPunct="1">
              <a:lnSpc>
                <a:spcPct val="90000"/>
              </a:lnSpc>
              <a:buFont typeface="Wingdings" panose="05000000000000000000" pitchFamily="2" charset="2"/>
              <a:buNone/>
              <a:defRPr/>
            </a:pPr>
            <a:r>
              <a:rPr lang="en-US" altLang="zh-CN" sz="2000" dirty="0"/>
              <a:t>                                              //</a:t>
            </a:r>
            <a:r>
              <a:rPr lang="zh-CN" altLang="en-US" sz="2000" dirty="0"/>
              <a:t>在</a:t>
            </a:r>
            <a:r>
              <a:rPr lang="en-US" altLang="zh-CN" sz="2000" dirty="0"/>
              <a:t>index</a:t>
            </a:r>
            <a:r>
              <a:rPr lang="zh-CN" altLang="en-US" sz="2000" dirty="0"/>
              <a:t>位置插入</a:t>
            </a:r>
            <a:r>
              <a:rPr lang="en-US" altLang="zh-CN" sz="2000" dirty="0"/>
              <a:t>x</a:t>
            </a:r>
            <a:r>
              <a:rPr lang="zh-CN" altLang="en-US" sz="2000" dirty="0"/>
              <a:t>对象</a:t>
            </a:r>
            <a:endParaRPr lang="en-US" altLang="zh-CN" sz="2000" dirty="0"/>
          </a:p>
          <a:p>
            <a:pPr lvl="1" eaLnBrk="1" hangingPunct="1">
              <a:lnSpc>
                <a:spcPct val="90000"/>
              </a:lnSpc>
              <a:buFont typeface="Wingdings" panose="05000000000000000000" pitchFamily="2" charset="2"/>
              <a:buNone/>
              <a:defRPr/>
            </a:pPr>
            <a:r>
              <a:rPr lang="en-US" altLang="zh-CN" sz="2000" dirty="0" err="1"/>
              <a:t>boolean</a:t>
            </a:r>
            <a:r>
              <a:rPr lang="en-US" altLang="zh-CN" sz="2000" dirty="0"/>
              <a:t> append(T x);        //</a:t>
            </a:r>
            <a:r>
              <a:rPr lang="zh-CN" altLang="en-US" sz="2000" dirty="0"/>
              <a:t>插入</a:t>
            </a:r>
            <a:r>
              <a:rPr lang="en-US" altLang="zh-CN" sz="2000" dirty="0"/>
              <a:t>z</a:t>
            </a:r>
            <a:r>
              <a:rPr lang="zh-CN" altLang="en-US" sz="2000" dirty="0"/>
              <a:t>对象，插入最后位置</a:t>
            </a:r>
          </a:p>
          <a:p>
            <a:pPr lvl="1" eaLnBrk="1" hangingPunct="1">
              <a:lnSpc>
                <a:spcPct val="90000"/>
              </a:lnSpc>
              <a:buFont typeface="Wingdings" panose="05000000000000000000" pitchFamily="2" charset="2"/>
              <a:buNone/>
              <a:defRPr/>
            </a:pPr>
            <a:r>
              <a:rPr lang="en-US" altLang="zh-CN" sz="2000" dirty="0"/>
              <a:t>T remove(</a:t>
            </a:r>
            <a:r>
              <a:rPr lang="en-US" altLang="zh-CN" sz="2000" dirty="0" err="1"/>
              <a:t>int</a:t>
            </a:r>
            <a:r>
              <a:rPr lang="en-US" altLang="zh-CN" sz="2000" dirty="0"/>
              <a:t> index);      //</a:t>
            </a:r>
            <a:r>
              <a:rPr lang="zh-CN" altLang="en-US" sz="2000" dirty="0"/>
              <a:t>移去序号为</a:t>
            </a:r>
            <a:r>
              <a:rPr lang="en-US" altLang="zh-CN" sz="2000" dirty="0"/>
              <a:t>index</a:t>
            </a:r>
            <a:r>
              <a:rPr lang="zh-CN" altLang="en-US" sz="2000" dirty="0"/>
              <a:t>的对象，返回被移去对象</a:t>
            </a:r>
          </a:p>
          <a:p>
            <a:pPr lvl="1" eaLnBrk="1" hangingPunct="1">
              <a:lnSpc>
                <a:spcPct val="90000"/>
              </a:lnSpc>
              <a:buFont typeface="Wingdings" panose="05000000000000000000" pitchFamily="2" charset="2"/>
              <a:buNone/>
              <a:defRPr/>
            </a:pPr>
            <a:r>
              <a:rPr lang="zh-CN" altLang="en-US" sz="2000" dirty="0"/>
              <a:t> </a:t>
            </a:r>
            <a:r>
              <a:rPr lang="en-US" altLang="zh-CN" sz="2000" dirty="0"/>
              <a:t>void clear();                   	//</a:t>
            </a:r>
            <a:r>
              <a:rPr lang="zh-CN" altLang="en-US" sz="2000" dirty="0"/>
              <a:t>清空线性表</a:t>
            </a:r>
          </a:p>
          <a:p>
            <a:pPr eaLnBrk="1" hangingPunct="1">
              <a:buFont typeface="Wingdings" panose="05000000000000000000" pitchFamily="2" charset="2"/>
              <a:buNone/>
              <a:defRPr/>
            </a:pPr>
            <a:r>
              <a:rPr lang="en-US" altLang="zh-CN" sz="2800" dirty="0"/>
              <a:t>}  //p21</a:t>
            </a:r>
          </a:p>
          <a:p>
            <a:pPr marL="0" indent="0">
              <a:buFont typeface="Wingdings" panose="05000000000000000000" pitchFamily="2" charset="2"/>
              <a:buNone/>
              <a:defRPr/>
            </a:pPr>
            <a:endParaRPr lang="zh-CN" altLang="en-US" sz="2800" dirty="0"/>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476375" y="476250"/>
            <a:ext cx="6300788" cy="839788"/>
          </a:xfrm>
        </p:spPr>
        <p:txBody>
          <a:bodyPr/>
          <a:lstStyle/>
          <a:p>
            <a:pPr eaLnBrk="1" hangingPunct="1"/>
            <a:r>
              <a:rPr lang="zh-CN" altLang="en-US" dirty="0"/>
              <a:t>回顾</a:t>
            </a:r>
            <a:r>
              <a:rPr lang="en-US" altLang="zh-CN" dirty="0"/>
              <a:t>   </a:t>
            </a:r>
            <a:r>
              <a:rPr lang="zh-CN" altLang="en-US" dirty="0"/>
              <a:t>什么是数据结构？</a:t>
            </a:r>
          </a:p>
        </p:txBody>
      </p:sp>
      <p:sp>
        <p:nvSpPr>
          <p:cNvPr id="25603" name="Rectangle 3"/>
          <p:cNvSpPr>
            <a:spLocks noGrp="1" noChangeArrowheads="1"/>
          </p:cNvSpPr>
          <p:nvPr>
            <p:ph idx="1"/>
          </p:nvPr>
        </p:nvSpPr>
        <p:spPr>
          <a:xfrm>
            <a:off x="107950" y="1628775"/>
            <a:ext cx="8847138" cy="5040313"/>
          </a:xfrm>
        </p:spPr>
        <p:txBody>
          <a:bodyPr/>
          <a:lstStyle/>
          <a:p>
            <a:pPr eaLnBrk="1" hangingPunct="1">
              <a:buFont typeface="Wingdings" panose="05000000000000000000" pitchFamily="2" charset="2"/>
              <a:buNone/>
            </a:pPr>
            <a:endParaRPr lang="zh-CN" altLang="en-US"/>
          </a:p>
        </p:txBody>
      </p:sp>
      <p:sp>
        <p:nvSpPr>
          <p:cNvPr id="2" name="圆角矩形 1"/>
          <p:cNvSpPr/>
          <p:nvPr/>
        </p:nvSpPr>
        <p:spPr>
          <a:xfrm>
            <a:off x="3825875" y="2495550"/>
            <a:ext cx="1800225" cy="1009650"/>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数据</a:t>
            </a:r>
          </a:p>
        </p:txBody>
      </p:sp>
      <p:sp>
        <p:nvSpPr>
          <p:cNvPr id="5" name="圆角矩形 4"/>
          <p:cNvSpPr/>
          <p:nvPr/>
        </p:nvSpPr>
        <p:spPr>
          <a:xfrm>
            <a:off x="6877050" y="2495550"/>
            <a:ext cx="1800225" cy="1008063"/>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操作</a:t>
            </a:r>
          </a:p>
        </p:txBody>
      </p:sp>
      <p:sp>
        <p:nvSpPr>
          <p:cNvPr id="6" name="加号 5"/>
          <p:cNvSpPr/>
          <p:nvPr/>
        </p:nvSpPr>
        <p:spPr>
          <a:xfrm>
            <a:off x="5789613" y="2589213"/>
            <a:ext cx="914400" cy="914400"/>
          </a:xfrm>
          <a:prstGeom prst="math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圆角矩形 6"/>
          <p:cNvSpPr/>
          <p:nvPr/>
        </p:nvSpPr>
        <p:spPr>
          <a:xfrm>
            <a:off x="576263" y="2409825"/>
            <a:ext cx="1800225" cy="1223963"/>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数据结构</a:t>
            </a:r>
          </a:p>
        </p:txBody>
      </p:sp>
      <p:sp>
        <p:nvSpPr>
          <p:cNvPr id="3" name="等号 2"/>
          <p:cNvSpPr/>
          <p:nvPr/>
        </p:nvSpPr>
        <p:spPr>
          <a:xfrm>
            <a:off x="2643188" y="2495550"/>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圆角矩形 8"/>
          <p:cNvSpPr/>
          <p:nvPr/>
        </p:nvSpPr>
        <p:spPr>
          <a:xfrm>
            <a:off x="1982788" y="4256088"/>
            <a:ext cx="2549525" cy="1214437"/>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数据的</a:t>
            </a:r>
            <a:endParaRPr lang="en-US" altLang="zh-CN" sz="4000" b="1" dirty="0">
              <a:solidFill>
                <a:schemeClr val="tx1"/>
              </a:solidFill>
            </a:endParaRPr>
          </a:p>
          <a:p>
            <a:pPr algn="ctr">
              <a:defRPr/>
            </a:pPr>
            <a:r>
              <a:rPr lang="zh-CN" altLang="en-US" sz="4000" b="1" dirty="0">
                <a:solidFill>
                  <a:schemeClr val="tx1"/>
                </a:solidFill>
              </a:rPr>
              <a:t>逻辑结构</a:t>
            </a:r>
          </a:p>
        </p:txBody>
      </p:sp>
      <p:sp>
        <p:nvSpPr>
          <p:cNvPr id="11" name="圆角矩形 10"/>
          <p:cNvSpPr/>
          <p:nvPr/>
        </p:nvSpPr>
        <p:spPr>
          <a:xfrm>
            <a:off x="5227638" y="4256088"/>
            <a:ext cx="2549525" cy="1214437"/>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数据的</a:t>
            </a:r>
            <a:endParaRPr lang="en-US" altLang="zh-CN" sz="4000" b="1" dirty="0">
              <a:solidFill>
                <a:schemeClr val="tx1"/>
              </a:solidFill>
            </a:endParaRPr>
          </a:p>
          <a:p>
            <a:pPr algn="ctr">
              <a:defRPr/>
            </a:pPr>
            <a:r>
              <a:rPr lang="zh-CN" altLang="en-US" sz="4000" b="1" dirty="0">
                <a:solidFill>
                  <a:schemeClr val="tx1"/>
                </a:solidFill>
              </a:rPr>
              <a:t>存储结构</a:t>
            </a:r>
          </a:p>
        </p:txBody>
      </p:sp>
      <p:sp>
        <p:nvSpPr>
          <p:cNvPr id="4" name="下箭头 3"/>
          <p:cNvSpPr/>
          <p:nvPr/>
        </p:nvSpPr>
        <p:spPr>
          <a:xfrm rot="2785813">
            <a:off x="3855244" y="3664744"/>
            <a:ext cx="274637"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下箭头 7"/>
          <p:cNvSpPr/>
          <p:nvPr/>
        </p:nvSpPr>
        <p:spPr>
          <a:xfrm rot="19369628">
            <a:off x="5192713" y="3679825"/>
            <a:ext cx="315912" cy="4937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灯片编号占位符 11"/>
          <p:cNvSpPr>
            <a:spLocks noGrp="1"/>
          </p:cNvSpPr>
          <p:nvPr>
            <p:ph type="sldNum" sz="quarter" idx="12"/>
          </p:nvPr>
        </p:nvSpPr>
        <p:spPr/>
        <p:txBody>
          <a:bodyPr/>
          <a:lstStyle/>
          <a:p>
            <a:pPr>
              <a:defRPr/>
            </a:pPr>
            <a:fld id="{AC320AF0-C001-45AA-911F-073AE3722927}" type="slidenum">
              <a:rPr lang="zh-CN" altLang="en-US" smtClean="0"/>
              <a:pPr>
                <a:defRPr/>
              </a:pPr>
              <a:t>2</a:t>
            </a:fld>
            <a:endParaRPr lang="en-US" altLang="zh-CN"/>
          </a:p>
        </p:txBody>
      </p:sp>
    </p:spTree>
    <p:extLst>
      <p:ext uri="{BB962C8B-B14F-4D97-AF65-F5344CB8AC3E}">
        <p14:creationId xmlns:p14="http://schemas.microsoft.com/office/powerpoint/2010/main" val="2079776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9" grpId="0" animBg="1"/>
      <p:bldP spid="11" grpId="0" animBg="1"/>
      <p:bldP spid="4"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t>2. </a:t>
            </a:r>
            <a:r>
              <a:rPr lang="zh-CN" altLang="en-US"/>
              <a:t>顺序表类</a:t>
            </a:r>
          </a:p>
        </p:txBody>
      </p:sp>
      <p:sp>
        <p:nvSpPr>
          <p:cNvPr id="21507" name="内容占位符 2"/>
          <p:cNvSpPr>
            <a:spLocks noGrp="1"/>
          </p:cNvSpPr>
          <p:nvPr>
            <p:ph idx="1"/>
          </p:nvPr>
        </p:nvSpPr>
        <p:spPr>
          <a:xfrm>
            <a:off x="785813" y="1785938"/>
            <a:ext cx="8169275" cy="4346575"/>
          </a:xfrm>
        </p:spPr>
        <p:txBody>
          <a:bodyPr/>
          <a:lstStyle/>
          <a:p>
            <a:pPr marL="0" indent="0">
              <a:buFont typeface="Wingdings" panose="05000000000000000000" pitchFamily="2" charset="2"/>
              <a:buNone/>
            </a:pPr>
            <a:r>
              <a:rPr lang="zh-CN" altLang="en-US" dirty="0"/>
              <a:t>      在存储结构中，容易实现线性表的某些操作，如随机存取第</a:t>
            </a:r>
            <a:r>
              <a:rPr lang="en-US" altLang="zh-CN" dirty="0" err="1"/>
              <a:t>i</a:t>
            </a:r>
            <a:r>
              <a:rPr lang="zh-CN" altLang="en-US" dirty="0"/>
              <a:t>个数据元素，</a:t>
            </a:r>
            <a:endParaRPr lang="en-US" altLang="zh-CN" dirty="0"/>
          </a:p>
          <a:p>
            <a:pPr marL="0" indent="0">
              <a:buFont typeface="Wingdings" panose="05000000000000000000" pitchFamily="2" charset="2"/>
              <a:buNone/>
            </a:pPr>
            <a:r>
              <a:rPr lang="en-US" altLang="zh-CN" sz="2400" dirty="0"/>
              <a:t>public T get(int index){</a:t>
            </a:r>
          </a:p>
          <a:p>
            <a:pPr marL="0" indent="0">
              <a:buFont typeface="Wingdings" panose="05000000000000000000" pitchFamily="2" charset="2"/>
              <a:buNone/>
            </a:pPr>
            <a:r>
              <a:rPr lang="en-US" altLang="zh-CN" sz="2400" dirty="0"/>
              <a:t>	if(index&gt;=0 &amp;&amp; index&lt; n)</a:t>
            </a:r>
          </a:p>
          <a:p>
            <a:pPr marL="0" indent="0">
              <a:buFont typeface="Wingdings" panose="05000000000000000000" pitchFamily="2" charset="2"/>
              <a:buNone/>
            </a:pPr>
            <a:r>
              <a:rPr lang="en-US" altLang="zh-CN" sz="2400" dirty="0"/>
              <a:t>		return (T) element[index];</a:t>
            </a:r>
          </a:p>
          <a:p>
            <a:pPr marL="0" indent="0">
              <a:buFont typeface="Wingdings" panose="05000000000000000000" pitchFamily="2" charset="2"/>
              <a:buNone/>
            </a:pPr>
            <a:r>
              <a:rPr lang="en-US" altLang="zh-CN" sz="2400" dirty="0"/>
              <a:t>	return null;</a:t>
            </a:r>
          </a:p>
          <a:p>
            <a:pPr marL="0" indent="0">
              <a:buFont typeface="Wingdings" panose="05000000000000000000" pitchFamily="2" charset="2"/>
              <a:buNone/>
            </a:pPr>
            <a:r>
              <a:rPr lang="en-US" altLang="zh-CN" sz="2400" dirty="0"/>
              <a:t>}</a:t>
            </a:r>
          </a:p>
          <a:p>
            <a:pPr marL="0" indent="0">
              <a:buFont typeface="Wingdings" panose="05000000000000000000" pitchFamily="2" charset="2"/>
              <a:buNone/>
            </a:pPr>
            <a:r>
              <a:rPr lang="en-US" altLang="zh-CN" dirty="0"/>
              <a:t>      </a:t>
            </a:r>
            <a:r>
              <a:rPr lang="zh-CN" altLang="en-US" dirty="0"/>
              <a:t>下面重点讨论线性表的插入和删除两种操作在顺序存储表示时的实现方法。</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00125" y="642938"/>
            <a:ext cx="7793038" cy="839787"/>
          </a:xfrm>
        </p:spPr>
        <p:txBody>
          <a:bodyPr/>
          <a:lstStyle/>
          <a:p>
            <a:pPr eaLnBrk="1" hangingPunct="1"/>
            <a:r>
              <a:rPr lang="en-US" altLang="zh-CN"/>
              <a:t>3. </a:t>
            </a:r>
            <a:r>
              <a:rPr lang="zh-CN" altLang="en-US"/>
              <a:t>顺序表的插入和删除操作 </a:t>
            </a:r>
          </a:p>
        </p:txBody>
      </p:sp>
      <p:pic>
        <p:nvPicPr>
          <p:cNvPr id="9220" name="Picture 4" descr="2d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1688" y="2357438"/>
            <a:ext cx="4786312"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071563" y="1785938"/>
            <a:ext cx="771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顺序表的插入要将待插入位置后的元素向后移动</a:t>
            </a:r>
          </a:p>
        </p:txBody>
      </p:sp>
      <p:sp>
        <p:nvSpPr>
          <p:cNvPr id="8" name="矩形 7"/>
          <p:cNvSpPr>
            <a:spLocks noChangeArrowheads="1"/>
          </p:cNvSpPr>
          <p:nvPr/>
        </p:nvSpPr>
        <p:spPr bwMode="auto">
          <a:xfrm>
            <a:off x="928688" y="5786438"/>
            <a:ext cx="80724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 一般情况下，在第</a:t>
            </a:r>
            <a:r>
              <a:rPr lang="en-US" altLang="zh-CN" sz="2800">
                <a:latin typeface="Times New Roman" panose="02020603050405020304" pitchFamily="18" charset="0"/>
              </a:rPr>
              <a:t>i</a:t>
            </a:r>
            <a:r>
              <a:rPr lang="zh-CN" altLang="en-US" sz="2800">
                <a:latin typeface="Times New Roman" panose="02020603050405020304" pitchFamily="18" charset="0"/>
              </a:rPr>
              <a:t>个元素位置插入一个元素时，需将第</a:t>
            </a:r>
            <a:r>
              <a:rPr lang="en-US" altLang="zh-CN" sz="2800">
                <a:latin typeface="Times New Roman" panose="02020603050405020304" pitchFamily="18" charset="0"/>
              </a:rPr>
              <a:t>i</a:t>
            </a:r>
            <a:r>
              <a:rPr lang="zh-CN" altLang="en-US" sz="2800">
                <a:latin typeface="Times New Roman" panose="02020603050405020304" pitchFamily="18" charset="0"/>
              </a:rPr>
              <a:t>至最后一个元素依次向后移动一个位置。</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t> </a:t>
            </a:r>
            <a:r>
              <a:rPr lang="zh-CN" altLang="en-US"/>
              <a:t>顺序表的插入操作 </a:t>
            </a:r>
          </a:p>
        </p:txBody>
      </p:sp>
      <p:sp>
        <p:nvSpPr>
          <p:cNvPr id="23555" name="内容占位符 2"/>
          <p:cNvSpPr>
            <a:spLocks noGrp="1"/>
          </p:cNvSpPr>
          <p:nvPr>
            <p:ph idx="1"/>
          </p:nvPr>
        </p:nvSpPr>
        <p:spPr>
          <a:xfrm>
            <a:off x="714375" y="2017713"/>
            <a:ext cx="4071938" cy="4114800"/>
          </a:xfrm>
        </p:spPr>
        <p:txBody>
          <a:bodyPr/>
          <a:lstStyle/>
          <a:p>
            <a:pPr marL="0" indent="0" algn="just">
              <a:buFontTx/>
              <a:buNone/>
            </a:pPr>
            <a:r>
              <a:rPr lang="zh-CN" altLang="en-US"/>
              <a:t>     例如，要在线性表的第4和第5个元素之间插入一个值为25的数据元素，则需将第5个至第8个数据元素依次往后移动一个位置。</a:t>
            </a:r>
          </a:p>
          <a:p>
            <a:pPr marL="0" indent="0">
              <a:buFont typeface="Wingdings" panose="05000000000000000000" pitchFamily="2" charset="2"/>
              <a:buChar char="•"/>
            </a:pPr>
            <a:endParaRPr lang="zh-CN" altLang="en-US"/>
          </a:p>
        </p:txBody>
      </p:sp>
      <p:sp>
        <p:nvSpPr>
          <p:cNvPr id="6" name="Rectangle 3"/>
          <p:cNvSpPr txBox="1">
            <a:spLocks noChangeArrowheads="1"/>
          </p:cNvSpPr>
          <p:nvPr/>
        </p:nvSpPr>
        <p:spPr bwMode="auto">
          <a:xfrm>
            <a:off x="4857750" y="1785938"/>
            <a:ext cx="4114800" cy="5562600"/>
          </a:xfrm>
          <a:prstGeom prst="rect">
            <a:avLst/>
          </a:prstGeom>
          <a:noFill/>
          <a:ln w="9525">
            <a:noFill/>
            <a:miter lim="800000"/>
            <a:headEnd/>
            <a:tailEnd/>
          </a:ln>
        </p:spPr>
        <p:txBody>
          <a:bodyPr/>
          <a:lstStyle/>
          <a:p>
            <a:pPr marL="609600" indent="-609600">
              <a:spcBef>
                <a:spcPct val="20000"/>
              </a:spcBef>
              <a:buClr>
                <a:schemeClr val="folHlink"/>
              </a:buClr>
              <a:buSzPct val="80000"/>
              <a:defRPr/>
            </a:pPr>
            <a:r>
              <a:rPr lang="zh-CN" altLang="en-US" sz="2000" b="1" kern="0" dirty="0">
                <a:latin typeface="+mn-lt"/>
                <a:ea typeface="+mn-ea"/>
              </a:rPr>
              <a:t>        序号      数据       序号   数据</a:t>
            </a:r>
          </a:p>
          <a:p>
            <a:pPr marL="609600" indent="-609600">
              <a:spcBef>
                <a:spcPct val="20000"/>
              </a:spcBef>
              <a:buClr>
                <a:schemeClr val="folHlink"/>
              </a:buClr>
              <a:buSzPct val="80000"/>
              <a:defRPr/>
            </a:pPr>
            <a:r>
              <a:rPr lang="zh-CN" altLang="en-US" sz="2000" b="1" kern="0" dirty="0">
                <a:latin typeface="+mn-lt"/>
                <a:ea typeface="+mn-ea"/>
              </a:rPr>
              <a:t>                     元素                 元素</a:t>
            </a:r>
          </a:p>
          <a:p>
            <a:pPr marL="609600" indent="-609600">
              <a:spcBef>
                <a:spcPct val="20000"/>
              </a:spcBef>
              <a:buClr>
                <a:schemeClr val="folHlink"/>
              </a:buClr>
              <a:buSzPct val="80000"/>
              <a:defRPr/>
            </a:pPr>
            <a:r>
              <a:rPr lang="zh-CN" altLang="en-US" sz="2000" b="1" kern="0" dirty="0">
                <a:latin typeface="+mn-lt"/>
                <a:ea typeface="+mn-ea"/>
              </a:rPr>
              <a:t>            1                       1</a:t>
            </a:r>
          </a:p>
          <a:p>
            <a:pPr marL="609600" indent="-609600">
              <a:spcBef>
                <a:spcPct val="20000"/>
              </a:spcBef>
              <a:buClr>
                <a:schemeClr val="folHlink"/>
              </a:buClr>
              <a:buSzPct val="80000"/>
              <a:defRPr/>
            </a:pPr>
            <a:r>
              <a:rPr lang="zh-CN" altLang="en-US" sz="2000" b="1" kern="0" dirty="0">
                <a:latin typeface="+mn-lt"/>
                <a:ea typeface="+mn-ea"/>
              </a:rPr>
              <a:t>            2                       2</a:t>
            </a:r>
          </a:p>
          <a:p>
            <a:pPr marL="609600" indent="-609600">
              <a:spcBef>
                <a:spcPct val="20000"/>
              </a:spcBef>
              <a:buClr>
                <a:schemeClr val="folHlink"/>
              </a:buClr>
              <a:buSzPct val="80000"/>
              <a:defRPr/>
            </a:pPr>
            <a:r>
              <a:rPr lang="zh-CN" altLang="en-US" sz="2000" b="1" kern="0" dirty="0">
                <a:latin typeface="+mn-lt"/>
                <a:ea typeface="+mn-ea"/>
              </a:rPr>
              <a:t>            3                       3</a:t>
            </a:r>
          </a:p>
          <a:p>
            <a:pPr marL="609600" indent="-609600">
              <a:spcBef>
                <a:spcPct val="20000"/>
              </a:spcBef>
              <a:buClr>
                <a:schemeClr val="folHlink"/>
              </a:buClr>
              <a:buSzPct val="80000"/>
              <a:defRPr/>
            </a:pPr>
            <a:r>
              <a:rPr lang="zh-CN" altLang="en-US" sz="2000" b="1" kern="0" dirty="0">
                <a:latin typeface="+mn-lt"/>
                <a:ea typeface="+mn-ea"/>
              </a:rPr>
              <a:t>插入     4                       4</a:t>
            </a:r>
          </a:p>
          <a:p>
            <a:pPr marL="609600" indent="-609600">
              <a:spcBef>
                <a:spcPct val="20000"/>
              </a:spcBef>
              <a:buClr>
                <a:schemeClr val="folHlink"/>
              </a:buClr>
              <a:buSzPct val="80000"/>
              <a:defRPr/>
            </a:pPr>
            <a:r>
              <a:rPr lang="zh-CN" altLang="en-US" sz="2000" b="1" kern="0" dirty="0">
                <a:latin typeface="+mn-lt"/>
                <a:ea typeface="+mn-ea"/>
              </a:rPr>
              <a:t>   </a:t>
            </a:r>
            <a:r>
              <a:rPr lang="zh-CN" altLang="en-US" sz="2000" b="1" kern="0" dirty="0">
                <a:solidFill>
                  <a:srgbClr val="FF0000"/>
                </a:solidFill>
                <a:latin typeface="+mn-lt"/>
                <a:ea typeface="+mn-ea"/>
              </a:rPr>
              <a:t>25</a:t>
            </a:r>
            <a:r>
              <a:rPr lang="zh-CN" altLang="en-US" sz="2000" b="1" kern="0" dirty="0">
                <a:latin typeface="+mn-lt"/>
                <a:ea typeface="+mn-ea"/>
              </a:rPr>
              <a:t>     5                       5</a:t>
            </a:r>
          </a:p>
          <a:p>
            <a:pPr marL="609600" indent="-609600">
              <a:spcBef>
                <a:spcPct val="20000"/>
              </a:spcBef>
              <a:buClr>
                <a:schemeClr val="folHlink"/>
              </a:buClr>
              <a:buSzPct val="80000"/>
              <a:defRPr/>
            </a:pPr>
            <a:r>
              <a:rPr lang="zh-CN" altLang="en-US" sz="2000" b="1" kern="0" dirty="0">
                <a:latin typeface="+mn-lt"/>
                <a:ea typeface="+mn-ea"/>
              </a:rPr>
              <a:t>            6                       6</a:t>
            </a:r>
          </a:p>
          <a:p>
            <a:pPr marL="609600" indent="-609600">
              <a:spcBef>
                <a:spcPct val="20000"/>
              </a:spcBef>
              <a:buClr>
                <a:schemeClr val="folHlink"/>
              </a:buClr>
              <a:buSzPct val="80000"/>
              <a:defRPr/>
            </a:pPr>
            <a:r>
              <a:rPr lang="zh-CN" altLang="en-US" sz="2000" b="1" kern="0" dirty="0">
                <a:latin typeface="+mn-lt"/>
                <a:ea typeface="+mn-ea"/>
              </a:rPr>
              <a:t>            7                       7</a:t>
            </a:r>
          </a:p>
          <a:p>
            <a:pPr marL="609600" indent="-609600">
              <a:spcBef>
                <a:spcPct val="20000"/>
              </a:spcBef>
              <a:buClr>
                <a:schemeClr val="folHlink"/>
              </a:buClr>
              <a:buSzPct val="80000"/>
              <a:defRPr/>
            </a:pPr>
            <a:r>
              <a:rPr lang="zh-CN" altLang="en-US" sz="2000" b="1" kern="0" dirty="0">
                <a:latin typeface="+mn-lt"/>
                <a:ea typeface="+mn-ea"/>
              </a:rPr>
              <a:t>            8                       8</a:t>
            </a:r>
          </a:p>
          <a:p>
            <a:pPr marL="609600" indent="-609600">
              <a:spcBef>
                <a:spcPct val="20000"/>
              </a:spcBef>
              <a:buClr>
                <a:schemeClr val="folHlink"/>
              </a:buClr>
              <a:buSzPct val="80000"/>
              <a:defRPr/>
            </a:pPr>
            <a:r>
              <a:rPr lang="zh-CN" altLang="en-US" sz="2000" b="1" kern="0" dirty="0">
                <a:latin typeface="+mn-lt"/>
                <a:ea typeface="+mn-ea"/>
              </a:rPr>
              <a:t>            9                       9 </a:t>
            </a:r>
          </a:p>
          <a:p>
            <a:pPr marL="609600" indent="-609600">
              <a:spcBef>
                <a:spcPct val="20000"/>
              </a:spcBef>
              <a:buClr>
                <a:schemeClr val="folHlink"/>
              </a:buClr>
              <a:buSzPct val="80000"/>
              <a:defRPr/>
            </a:pPr>
            <a:r>
              <a:rPr lang="zh-CN" altLang="en-US" sz="2000" b="1" kern="0" dirty="0">
                <a:latin typeface="+mn-lt"/>
                <a:ea typeface="+mn-ea"/>
              </a:rPr>
              <a:t>             </a:t>
            </a:r>
            <a:r>
              <a:rPr lang="en-US" altLang="zh-CN" sz="2000" b="1" kern="0" dirty="0">
                <a:latin typeface="+mn-lt"/>
                <a:ea typeface="+mn-ea"/>
              </a:rPr>
              <a:t> </a:t>
            </a:r>
            <a:r>
              <a:rPr lang="zh-CN" altLang="en-US" sz="2000" b="1" kern="0" dirty="0">
                <a:latin typeface="+mn-lt"/>
                <a:ea typeface="+mn-ea"/>
              </a:rPr>
              <a:t>       </a:t>
            </a:r>
            <a:r>
              <a:rPr lang="en-US" altLang="zh-CN" sz="2000" b="1" kern="0" dirty="0">
                <a:latin typeface="+mn-lt"/>
                <a:ea typeface="+mn-ea"/>
              </a:rPr>
              <a:t>(a)                    (b)</a:t>
            </a:r>
          </a:p>
        </p:txBody>
      </p:sp>
      <p:graphicFrame>
        <p:nvGraphicFramePr>
          <p:cNvPr id="7" name="Group 73"/>
          <p:cNvGraphicFramePr>
            <a:graphicFrameLocks noGrp="1"/>
          </p:cNvGraphicFramePr>
          <p:nvPr/>
        </p:nvGraphicFramePr>
        <p:xfrm>
          <a:off x="6572250" y="2500313"/>
          <a:ext cx="685800" cy="3292479"/>
        </p:xfrm>
        <a:graphic>
          <a:graphicData uri="http://schemas.openxmlformats.org/drawingml/2006/table">
            <a:tbl>
              <a:tblPr/>
              <a:tblGrid>
                <a:gridCol w="685800">
                  <a:extLst>
                    <a:ext uri="{9D8B030D-6E8A-4147-A177-3AD203B41FA5}">
                      <a16:colId xmlns:a16="http://schemas.microsoft.com/office/drawing/2014/main" val="20000"/>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dirty="0">
                          <a:ln>
                            <a:noFill/>
                          </a:ln>
                          <a:solidFill>
                            <a:schemeClr val="tx1"/>
                          </a:solidFill>
                          <a:effectLst/>
                          <a:latin typeface="Arial" charset="0"/>
                          <a:ea typeface="宋体" pitchFamily="2" charset="-122"/>
                        </a:rPr>
                        <a:t>  12 </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chemeClr val="tx1"/>
                          </a:solidFill>
                          <a:effectLst/>
                          <a:latin typeface="Arial" charset="0"/>
                          <a:ea typeface="宋体" pitchFamily="2" charset="-122"/>
                        </a:rPr>
                        <a:t>  13</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dirty="0">
                          <a:ln>
                            <a:noFill/>
                          </a:ln>
                          <a:solidFill>
                            <a:schemeClr val="tx1"/>
                          </a:solidFill>
                          <a:effectLst/>
                          <a:latin typeface="Arial" charset="0"/>
                          <a:ea typeface="宋体" pitchFamily="2" charset="-122"/>
                        </a:rPr>
                        <a:t>  21</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dirty="0">
                          <a:ln>
                            <a:noFill/>
                          </a:ln>
                          <a:solidFill>
                            <a:schemeClr val="tx1"/>
                          </a:solidFill>
                          <a:effectLst/>
                          <a:latin typeface="Arial" charset="0"/>
                          <a:ea typeface="宋体" pitchFamily="2" charset="-122"/>
                        </a:rPr>
                        <a:t>  24</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chemeClr val="tx1"/>
                          </a:solidFill>
                          <a:effectLst/>
                          <a:latin typeface="Arial" charset="0"/>
                          <a:ea typeface="宋体" pitchFamily="2" charset="-122"/>
                        </a:rPr>
                        <a:t>  28</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chemeClr val="tx1"/>
                          </a:solidFill>
                          <a:effectLst/>
                          <a:latin typeface="Arial" charset="0"/>
                          <a:ea typeface="宋体" pitchFamily="2" charset="-122"/>
                        </a:rPr>
                        <a:t>  30</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dirty="0">
                          <a:ln>
                            <a:noFill/>
                          </a:ln>
                          <a:solidFill>
                            <a:schemeClr val="tx1"/>
                          </a:solidFill>
                          <a:effectLst/>
                          <a:latin typeface="Arial" charset="0"/>
                          <a:ea typeface="宋体" pitchFamily="2" charset="-122"/>
                        </a:rPr>
                        <a:t>  42</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chemeClr val="tx1"/>
                          </a:solidFill>
                          <a:effectLst/>
                          <a:latin typeface="Arial" charset="0"/>
                          <a:ea typeface="宋体" pitchFamily="2" charset="-122"/>
                        </a:rPr>
                        <a:t>  77</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en-US" sz="1800" b="0" i="0" u="none" strike="noStrike" cap="none" normalizeH="0" baseline="0" dirty="0">
                        <a:ln>
                          <a:noFill/>
                        </a:ln>
                        <a:solidFill>
                          <a:schemeClr val="tx1"/>
                        </a:solidFill>
                        <a:effectLst/>
                        <a:latin typeface="Arial" charset="0"/>
                        <a:ea typeface="宋体"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 name="Group 71"/>
          <p:cNvGraphicFramePr>
            <a:graphicFrameLocks noGrp="1"/>
          </p:cNvGraphicFramePr>
          <p:nvPr/>
        </p:nvGraphicFramePr>
        <p:xfrm>
          <a:off x="8429625" y="2500313"/>
          <a:ext cx="609600" cy="3292479"/>
        </p:xfrm>
        <a:graphic>
          <a:graphicData uri="http://schemas.openxmlformats.org/drawingml/2006/table">
            <a:tbl>
              <a:tblPr/>
              <a:tblGrid>
                <a:gridCol w="609600">
                  <a:extLst>
                    <a:ext uri="{9D8B030D-6E8A-4147-A177-3AD203B41FA5}">
                      <a16:colId xmlns:a16="http://schemas.microsoft.com/office/drawing/2014/main" val="20000"/>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dirty="0">
                          <a:ln>
                            <a:noFill/>
                          </a:ln>
                          <a:solidFill>
                            <a:schemeClr val="tx1"/>
                          </a:solidFill>
                          <a:effectLst/>
                          <a:latin typeface="Arial" charset="0"/>
                          <a:ea typeface="宋体" pitchFamily="2" charset="-122"/>
                        </a:rPr>
                        <a:t>12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chemeClr val="tx1"/>
                          </a:solidFill>
                          <a:effectLst/>
                          <a:latin typeface="Arial" charset="0"/>
                          <a:ea typeface="宋体" pitchFamily="2" charset="-122"/>
                        </a:rPr>
                        <a:t>13</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chemeClr val="tx1"/>
                          </a:solidFill>
                          <a:effectLst/>
                          <a:latin typeface="Arial" charset="0"/>
                          <a:ea typeface="宋体" pitchFamily="2" charset="-122"/>
                        </a:rPr>
                        <a:t>21</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chemeClr val="tx1"/>
                          </a:solidFill>
                          <a:effectLst/>
                          <a:latin typeface="Arial" charset="0"/>
                          <a:ea typeface="宋体" pitchFamily="2" charset="-122"/>
                        </a:rPr>
                        <a:t>24</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1" i="0" u="none" strike="noStrike" cap="none" normalizeH="0" baseline="0" dirty="0">
                          <a:ln>
                            <a:noFill/>
                          </a:ln>
                          <a:solidFill>
                            <a:srgbClr val="FF0000"/>
                          </a:solidFill>
                          <a:effectLst/>
                          <a:latin typeface="Arial" charset="0"/>
                          <a:ea typeface="宋体" pitchFamily="2" charset="-122"/>
                        </a:rPr>
                        <a:t>25</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1" i="0" u="none" strike="noStrike" cap="none" normalizeH="0" baseline="0" dirty="0">
                          <a:ln>
                            <a:noFill/>
                          </a:ln>
                          <a:solidFill>
                            <a:srgbClr val="0000FF"/>
                          </a:solidFill>
                          <a:effectLst/>
                          <a:latin typeface="Arial" charset="0"/>
                          <a:ea typeface="宋体" pitchFamily="2" charset="-122"/>
                        </a:rPr>
                        <a:t>28</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1" i="0" u="none" strike="noStrike" cap="none" normalizeH="0" baseline="0" dirty="0">
                          <a:ln>
                            <a:noFill/>
                          </a:ln>
                          <a:solidFill>
                            <a:srgbClr val="0000FF"/>
                          </a:solidFill>
                          <a:effectLst/>
                          <a:latin typeface="Arial" charset="0"/>
                          <a:ea typeface="宋体" pitchFamily="2" charset="-122"/>
                        </a:rPr>
                        <a:t>30</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1" i="0" u="none" strike="noStrike" cap="none" normalizeH="0" baseline="0" dirty="0">
                          <a:ln>
                            <a:noFill/>
                          </a:ln>
                          <a:solidFill>
                            <a:srgbClr val="0000FF"/>
                          </a:solidFill>
                          <a:effectLst/>
                          <a:latin typeface="Arial" charset="0"/>
                          <a:ea typeface="宋体" pitchFamily="2" charset="-122"/>
                        </a:rPr>
                        <a:t>42</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1800" b="1" i="0" u="none" strike="noStrike" cap="none" normalizeH="0" baseline="0" dirty="0">
                          <a:ln>
                            <a:noFill/>
                          </a:ln>
                          <a:solidFill>
                            <a:srgbClr val="0000FF"/>
                          </a:solidFill>
                          <a:effectLst/>
                          <a:latin typeface="Arial" charset="0"/>
                          <a:ea typeface="宋体" pitchFamily="2" charset="-122"/>
                        </a:rPr>
                        <a:t>77</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602" name="Line 63"/>
          <p:cNvSpPr>
            <a:spLocks noChangeShapeType="1"/>
          </p:cNvSpPr>
          <p:nvPr/>
        </p:nvSpPr>
        <p:spPr bwMode="auto">
          <a:xfrm>
            <a:off x="5572125" y="40005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258888" y="5089525"/>
            <a:ext cx="6842125" cy="1292225"/>
          </a:xfrm>
          <a:prstGeom prst="roundRect">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579" name="标题 1"/>
          <p:cNvSpPr>
            <a:spLocks noGrp="1"/>
          </p:cNvSpPr>
          <p:nvPr>
            <p:ph type="title"/>
          </p:nvPr>
        </p:nvSpPr>
        <p:spPr/>
        <p:txBody>
          <a:bodyPr/>
          <a:lstStyle/>
          <a:p>
            <a:r>
              <a:rPr lang="zh-CN" altLang="en-US"/>
              <a:t>顺序表的插入算法</a:t>
            </a:r>
          </a:p>
        </p:txBody>
      </p:sp>
      <p:sp>
        <p:nvSpPr>
          <p:cNvPr id="24580" name="内容占位符 2"/>
          <p:cNvSpPr>
            <a:spLocks noGrp="1"/>
          </p:cNvSpPr>
          <p:nvPr>
            <p:ph idx="1"/>
          </p:nvPr>
        </p:nvSpPr>
        <p:spPr>
          <a:xfrm>
            <a:off x="714375" y="1785938"/>
            <a:ext cx="8240713" cy="5072062"/>
          </a:xfrm>
        </p:spPr>
        <p:txBody>
          <a:bodyPr/>
          <a:lstStyle/>
          <a:p>
            <a:pPr>
              <a:buFont typeface="Wingdings" panose="05000000000000000000" pitchFamily="2" charset="2"/>
              <a:buNone/>
            </a:pPr>
            <a:r>
              <a:rPr lang="en-US" altLang="zh-CN" sz="1800" dirty="0"/>
              <a:t> public </a:t>
            </a:r>
            <a:r>
              <a:rPr lang="en-US" altLang="zh-CN" sz="1800" dirty="0" err="1"/>
              <a:t>boolean</a:t>
            </a:r>
            <a:r>
              <a:rPr lang="en-US" altLang="zh-CN" sz="1800" dirty="0"/>
              <a:t> insert(</a:t>
            </a:r>
            <a:r>
              <a:rPr lang="en-US" altLang="zh-CN" sz="1800" dirty="0" err="1"/>
              <a:t>int</a:t>
            </a:r>
            <a:r>
              <a:rPr lang="en-US" altLang="zh-CN" sz="1800" dirty="0"/>
              <a:t> </a:t>
            </a:r>
            <a:r>
              <a:rPr lang="en-US" altLang="zh-CN" sz="1800" dirty="0">
                <a:solidFill>
                  <a:srgbClr val="0000FF"/>
                </a:solidFill>
              </a:rPr>
              <a:t>index</a:t>
            </a:r>
            <a:r>
              <a:rPr lang="en-US" altLang="zh-CN" sz="1800" dirty="0"/>
              <a:t>, T </a:t>
            </a:r>
            <a:r>
              <a:rPr lang="en-US" altLang="zh-CN" sz="1800" dirty="0">
                <a:solidFill>
                  <a:srgbClr val="0000FF"/>
                </a:solidFill>
              </a:rPr>
              <a:t>x</a:t>
            </a:r>
            <a:r>
              <a:rPr lang="en-US" altLang="zh-CN" sz="1800" dirty="0"/>
              <a:t>)</a:t>
            </a:r>
          </a:p>
          <a:p>
            <a:pPr>
              <a:buFont typeface="Wingdings" panose="05000000000000000000" pitchFamily="2" charset="2"/>
              <a:buNone/>
            </a:pPr>
            <a:r>
              <a:rPr lang="en-US" altLang="zh-CN" sz="1800" dirty="0"/>
              <a:t>    { </a:t>
            </a:r>
            <a:r>
              <a:rPr lang="en-US" altLang="zh-CN" sz="1800" dirty="0">
                <a:solidFill>
                  <a:srgbClr val="FF0000"/>
                </a:solidFill>
              </a:rPr>
              <a:t>if (x==null)</a:t>
            </a:r>
          </a:p>
          <a:p>
            <a:pPr>
              <a:buFont typeface="Wingdings" panose="05000000000000000000" pitchFamily="2" charset="2"/>
              <a:buNone/>
            </a:pPr>
            <a:r>
              <a:rPr lang="en-US" altLang="zh-CN" sz="1800" dirty="0">
                <a:solidFill>
                  <a:srgbClr val="FF0000"/>
                </a:solidFill>
              </a:rPr>
              <a:t>           return false;                   //</a:t>
            </a:r>
            <a:r>
              <a:rPr lang="zh-CN" altLang="en-US" sz="1800" dirty="0">
                <a:solidFill>
                  <a:srgbClr val="FF0000"/>
                </a:solidFill>
              </a:rPr>
              <a:t>不能添加</a:t>
            </a:r>
            <a:r>
              <a:rPr lang="en-US" altLang="zh-CN" sz="1800" dirty="0">
                <a:solidFill>
                  <a:srgbClr val="FF0000"/>
                </a:solidFill>
              </a:rPr>
              <a:t>null</a:t>
            </a:r>
          </a:p>
          <a:p>
            <a:pPr>
              <a:buFont typeface="Wingdings" panose="05000000000000000000" pitchFamily="2" charset="2"/>
              <a:buNone/>
            </a:pPr>
            <a:r>
              <a:rPr lang="en-US" altLang="zh-CN" sz="1800" dirty="0">
                <a:solidFill>
                  <a:srgbClr val="FF0000"/>
                </a:solidFill>
              </a:rPr>
              <a:t>        if (n==</a:t>
            </a:r>
            <a:r>
              <a:rPr lang="en-US" altLang="zh-CN" sz="1800" dirty="0" err="1">
                <a:solidFill>
                  <a:srgbClr val="FF0000"/>
                </a:solidFill>
              </a:rPr>
              <a:t>table.length</a:t>
            </a:r>
            <a:r>
              <a:rPr lang="en-US" altLang="zh-CN" sz="1800" dirty="0">
                <a:solidFill>
                  <a:srgbClr val="FF0000"/>
                </a:solidFill>
              </a:rPr>
              <a:t>)        //</a:t>
            </a:r>
            <a:r>
              <a:rPr lang="zh-CN" altLang="en-US" sz="1800" dirty="0">
                <a:solidFill>
                  <a:srgbClr val="FF0000"/>
                </a:solidFill>
              </a:rPr>
              <a:t>若数组满，则需要扩充顺序表容量</a:t>
            </a:r>
          </a:p>
          <a:p>
            <a:pPr>
              <a:buFont typeface="Wingdings" panose="05000000000000000000" pitchFamily="2" charset="2"/>
              <a:buNone/>
            </a:pPr>
            <a:r>
              <a:rPr lang="zh-CN" altLang="en-US" sz="1800" dirty="0">
                <a:solidFill>
                  <a:srgbClr val="FF0000"/>
                </a:solidFill>
              </a:rPr>
              <a:t>        </a:t>
            </a:r>
            <a:r>
              <a:rPr lang="en-US" altLang="zh-CN" sz="1800" dirty="0">
                <a:solidFill>
                  <a:srgbClr val="FF0000"/>
                </a:solidFill>
              </a:rPr>
              <a:t>{  Object[] temp =  element;         </a:t>
            </a:r>
          </a:p>
          <a:p>
            <a:pPr>
              <a:buFont typeface="Wingdings" panose="05000000000000000000" pitchFamily="2" charset="2"/>
              <a:buNone/>
            </a:pPr>
            <a:r>
              <a:rPr lang="en-US" altLang="zh-CN" sz="1800" dirty="0">
                <a:solidFill>
                  <a:srgbClr val="FF0000"/>
                </a:solidFill>
              </a:rPr>
              <a:t>             element= new Object[</a:t>
            </a:r>
            <a:r>
              <a:rPr lang="en-US" altLang="zh-CN" sz="1800" dirty="0" err="1">
                <a:solidFill>
                  <a:srgbClr val="FF0000"/>
                </a:solidFill>
              </a:rPr>
              <a:t>temp.length</a:t>
            </a:r>
            <a:r>
              <a:rPr lang="en-US" altLang="zh-CN" sz="1800" dirty="0">
                <a:solidFill>
                  <a:srgbClr val="FF0000"/>
                </a:solidFill>
              </a:rPr>
              <a:t>*2]; </a:t>
            </a:r>
            <a:endParaRPr lang="zh-CN" altLang="en-US" sz="1800" dirty="0">
              <a:solidFill>
                <a:srgbClr val="FF0000"/>
              </a:solidFill>
            </a:endParaRPr>
          </a:p>
          <a:p>
            <a:pPr>
              <a:buFont typeface="Wingdings" panose="05000000000000000000" pitchFamily="2" charset="2"/>
              <a:buNone/>
            </a:pPr>
            <a:r>
              <a:rPr lang="zh-CN" altLang="en-US" sz="1800" dirty="0">
                <a:solidFill>
                  <a:srgbClr val="FF0000"/>
                </a:solidFill>
              </a:rPr>
              <a:t>            </a:t>
            </a:r>
            <a:r>
              <a:rPr lang="en-US" altLang="zh-CN" sz="1800" dirty="0">
                <a:solidFill>
                  <a:srgbClr val="FF0000"/>
                </a:solidFill>
              </a:rPr>
              <a:t>for (</a:t>
            </a:r>
            <a:r>
              <a:rPr lang="en-US" altLang="zh-CN" sz="1800" dirty="0" err="1">
                <a:solidFill>
                  <a:srgbClr val="FF0000"/>
                </a:solidFill>
              </a:rPr>
              <a:t>int</a:t>
            </a: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=0; </a:t>
            </a:r>
            <a:r>
              <a:rPr lang="en-US" altLang="zh-CN" sz="1800" dirty="0" err="1">
                <a:solidFill>
                  <a:srgbClr val="FF0000"/>
                </a:solidFill>
              </a:rPr>
              <a:t>i</a:t>
            </a:r>
            <a:r>
              <a:rPr lang="en-US" altLang="zh-CN" sz="1800" dirty="0">
                <a:solidFill>
                  <a:srgbClr val="FF0000"/>
                </a:solidFill>
              </a:rPr>
              <a:t>&lt;</a:t>
            </a:r>
            <a:r>
              <a:rPr lang="en-US" altLang="zh-CN" sz="1800" dirty="0" err="1">
                <a:solidFill>
                  <a:srgbClr val="FF0000"/>
                </a:solidFill>
              </a:rPr>
              <a:t>temp.length</a:t>
            </a: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   //</a:t>
            </a:r>
            <a:r>
              <a:rPr lang="zh-CN" altLang="en-US" sz="1800" dirty="0">
                <a:solidFill>
                  <a:srgbClr val="FF0000"/>
                </a:solidFill>
              </a:rPr>
              <a:t>复制数组元素</a:t>
            </a:r>
            <a:endParaRPr lang="en-US" altLang="zh-CN" sz="1800" dirty="0">
              <a:solidFill>
                <a:srgbClr val="FF0000"/>
              </a:solidFill>
            </a:endParaRPr>
          </a:p>
          <a:p>
            <a:pPr>
              <a:buFont typeface="Wingdings" panose="05000000000000000000" pitchFamily="2" charset="2"/>
              <a:buNone/>
            </a:pPr>
            <a:r>
              <a:rPr lang="en-US" altLang="zh-CN" sz="1800" dirty="0">
                <a:solidFill>
                  <a:srgbClr val="FF0000"/>
                </a:solidFill>
              </a:rPr>
              <a:t>                 element[</a:t>
            </a:r>
            <a:r>
              <a:rPr lang="en-US" altLang="zh-CN" sz="1800" dirty="0" err="1">
                <a:solidFill>
                  <a:srgbClr val="FF0000"/>
                </a:solidFill>
              </a:rPr>
              <a:t>i</a:t>
            </a:r>
            <a:r>
              <a:rPr lang="en-US" altLang="zh-CN" sz="1800" dirty="0">
                <a:solidFill>
                  <a:srgbClr val="FF0000"/>
                </a:solidFill>
              </a:rPr>
              <a:t>] = temp[</a:t>
            </a:r>
            <a:r>
              <a:rPr lang="en-US" altLang="zh-CN" sz="1800" dirty="0" err="1">
                <a:solidFill>
                  <a:srgbClr val="FF0000"/>
                </a:solidFill>
              </a:rPr>
              <a:t>i</a:t>
            </a:r>
            <a:r>
              <a:rPr lang="en-US" altLang="zh-CN" sz="1800" dirty="0">
                <a:solidFill>
                  <a:srgbClr val="FF0000"/>
                </a:solidFill>
              </a:rPr>
              <a:t>];        }</a:t>
            </a:r>
          </a:p>
          <a:p>
            <a:pPr>
              <a:buFont typeface="Wingdings" panose="05000000000000000000" pitchFamily="2" charset="2"/>
              <a:buNone/>
            </a:pPr>
            <a:r>
              <a:rPr lang="en-US" altLang="zh-CN" sz="1800" dirty="0">
                <a:solidFill>
                  <a:srgbClr val="FF0000"/>
                </a:solidFill>
              </a:rPr>
              <a:t>        if (index&lt;0)   index=0;                       //</a:t>
            </a:r>
            <a:r>
              <a:rPr lang="zh-CN" altLang="en-US" sz="1800" dirty="0">
                <a:solidFill>
                  <a:srgbClr val="FF0000"/>
                </a:solidFill>
              </a:rPr>
              <a:t>下标容错</a:t>
            </a:r>
            <a:endParaRPr lang="en-US" altLang="zh-CN" sz="1800" dirty="0">
              <a:solidFill>
                <a:srgbClr val="FF0000"/>
              </a:solidFill>
            </a:endParaRPr>
          </a:p>
          <a:p>
            <a:pPr>
              <a:buFont typeface="Wingdings" panose="05000000000000000000" pitchFamily="2" charset="2"/>
              <a:buNone/>
            </a:pPr>
            <a:r>
              <a:rPr lang="en-US" altLang="zh-CN" sz="1800" dirty="0">
                <a:solidFill>
                  <a:srgbClr val="FF0000"/>
                </a:solidFill>
              </a:rPr>
              <a:t>        if (index&gt; n)     index =  n;</a:t>
            </a:r>
          </a:p>
          <a:p>
            <a:pPr>
              <a:buFont typeface="Wingdings" panose="05000000000000000000" pitchFamily="2" charset="2"/>
              <a:buNone/>
            </a:pPr>
            <a:r>
              <a:rPr lang="en-US" altLang="zh-CN" sz="1800" dirty="0"/>
              <a:t>        for (</a:t>
            </a:r>
            <a:r>
              <a:rPr lang="en-US" altLang="zh-CN" sz="1800" dirty="0" err="1"/>
              <a:t>int</a:t>
            </a:r>
            <a:r>
              <a:rPr lang="en-US" altLang="zh-CN" sz="1800" dirty="0"/>
              <a:t> j= n-1; j&gt;=index; j--)            </a:t>
            </a:r>
            <a:r>
              <a:rPr lang="en-US" altLang="zh-CN" sz="1800" dirty="0">
                <a:solidFill>
                  <a:srgbClr val="008000"/>
                </a:solidFill>
              </a:rPr>
              <a:t>//</a:t>
            </a:r>
            <a:r>
              <a:rPr lang="zh-CN" altLang="en-US" sz="1800" dirty="0">
                <a:solidFill>
                  <a:srgbClr val="008000"/>
                </a:solidFill>
              </a:rPr>
              <a:t>元素后移</a:t>
            </a:r>
            <a:endParaRPr lang="en-US" altLang="zh-CN" sz="1800" dirty="0">
              <a:solidFill>
                <a:srgbClr val="008000"/>
              </a:solidFill>
            </a:endParaRPr>
          </a:p>
          <a:p>
            <a:pPr>
              <a:buFont typeface="Wingdings" panose="05000000000000000000" pitchFamily="2" charset="2"/>
              <a:buNone/>
            </a:pPr>
            <a:r>
              <a:rPr lang="en-US" altLang="zh-CN" sz="1800" dirty="0"/>
              <a:t>             element[j+1] =  element[j];</a:t>
            </a:r>
          </a:p>
          <a:p>
            <a:pPr>
              <a:buFont typeface="Wingdings" panose="05000000000000000000" pitchFamily="2" charset="2"/>
              <a:buNone/>
            </a:pPr>
            <a:r>
              <a:rPr lang="en-US" altLang="zh-CN" sz="1800" dirty="0"/>
              <a:t>        element[index] = x;</a:t>
            </a:r>
          </a:p>
          <a:p>
            <a:pPr>
              <a:buFont typeface="Wingdings" panose="05000000000000000000" pitchFamily="2" charset="2"/>
              <a:buNone/>
            </a:pPr>
            <a:r>
              <a:rPr lang="en-US" altLang="zh-CN" sz="1800" dirty="0"/>
              <a:t>        n++;</a:t>
            </a:r>
          </a:p>
          <a:p>
            <a:pPr>
              <a:buFont typeface="Wingdings" panose="05000000000000000000" pitchFamily="2" charset="2"/>
              <a:buNone/>
            </a:pPr>
            <a:r>
              <a:rPr lang="en-US" altLang="zh-CN" sz="1800" dirty="0"/>
              <a:t>        return true;                                                           }</a:t>
            </a:r>
            <a:endParaRPr lang="zh-CN" altLang="en-US" sz="1800" dirty="0"/>
          </a:p>
        </p:txBody>
      </p:sp>
      <p:sp>
        <p:nvSpPr>
          <p:cNvPr id="2" name="Rounded Rectangle 1"/>
          <p:cNvSpPr/>
          <p:nvPr/>
        </p:nvSpPr>
        <p:spPr>
          <a:xfrm>
            <a:off x="1258888" y="2133600"/>
            <a:ext cx="6842125" cy="647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Rounded Rectangle 4"/>
          <p:cNvSpPr/>
          <p:nvPr/>
        </p:nvSpPr>
        <p:spPr>
          <a:xfrm>
            <a:off x="1258888" y="4437063"/>
            <a:ext cx="6842125" cy="647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Rounded Rectangle 5"/>
          <p:cNvSpPr/>
          <p:nvPr/>
        </p:nvSpPr>
        <p:spPr>
          <a:xfrm>
            <a:off x="1258888" y="2784475"/>
            <a:ext cx="6842125" cy="16525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Rounded Rectangle 2"/>
          <p:cNvSpPr/>
          <p:nvPr/>
        </p:nvSpPr>
        <p:spPr>
          <a:xfrm>
            <a:off x="1258887" y="2112621"/>
            <a:ext cx="6842125" cy="2951163"/>
          </a:xfrm>
          <a:prstGeom prst="roundRect">
            <a:avLst>
              <a:gd name="adj" fmla="val 214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8" name="灯片编号占位符 7"/>
          <p:cNvSpPr>
            <a:spLocks noGrp="1"/>
          </p:cNvSpPr>
          <p:nvPr>
            <p:ph type="sldNum" sz="quarter" idx="12"/>
          </p:nvPr>
        </p:nvSpPr>
        <p:spPr/>
        <p:txBody>
          <a:bodyPr/>
          <a:lstStyle/>
          <a:p>
            <a:pPr>
              <a:defRPr/>
            </a:pPr>
            <a:fld id="{7429A273-EDE1-460D-8E73-F28EFA7F18F5}" type="slidenum">
              <a:rPr lang="zh-CN" altLang="en-US" smtClean="0"/>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xit" presetSubtype="0" fill="hold" grpId="0" nodeType="clickEffect">
                                  <p:stCondLst>
                                    <p:cond delay="0"/>
                                  </p:stCondLst>
                                  <p:childTnLst>
                                    <p:anim calcmode="lin" valueType="num">
                                      <p:cBhvr>
                                        <p:cTn id="6" dur="1000"/>
                                        <p:tgtEl>
                                          <p:spTgt spid="3"/>
                                        </p:tgtEl>
                                        <p:attrNameLst>
                                          <p:attrName>ppt_w</p:attrName>
                                        </p:attrNameLst>
                                      </p:cBhvr>
                                      <p:tavLst>
                                        <p:tav tm="0">
                                          <p:val>
                                            <p:strVal val="ppt_w"/>
                                          </p:val>
                                        </p:tav>
                                        <p:tav tm="100000">
                                          <p:val>
                                            <p:fltVal val="0"/>
                                          </p:val>
                                        </p:tav>
                                      </p:tavLst>
                                    </p:anim>
                                    <p:anim calcmode="lin" valueType="num">
                                      <p:cBhvr>
                                        <p:cTn id="7" dur="1000"/>
                                        <p:tgtEl>
                                          <p:spTgt spid="3"/>
                                        </p:tgtEl>
                                        <p:attrNameLst>
                                          <p:attrName>ppt_h</p:attrName>
                                        </p:attrNameLst>
                                      </p:cBhvr>
                                      <p:tavLst>
                                        <p:tav tm="0">
                                          <p:val>
                                            <p:strVal val="ppt_h"/>
                                          </p:val>
                                        </p:tav>
                                        <p:tav tm="100000">
                                          <p:val>
                                            <p:fltVal val="0"/>
                                          </p:val>
                                        </p:tav>
                                      </p:tavLst>
                                    </p:anim>
                                    <p:anim calcmode="lin" valueType="num">
                                      <p:cBhvr>
                                        <p:cTn id="8" dur="1000"/>
                                        <p:tgtEl>
                                          <p:spTgt spid="3"/>
                                        </p:tgtEl>
                                        <p:attrNameLst>
                                          <p:attrName>style.rotation</p:attrName>
                                        </p:attrNameLst>
                                      </p:cBhvr>
                                      <p:tavLst>
                                        <p:tav tm="0">
                                          <p:val>
                                            <p:fltVal val="0"/>
                                          </p:val>
                                        </p:tav>
                                        <p:tav tm="100000">
                                          <p:val>
                                            <p:fltVal val="90"/>
                                          </p:val>
                                        </p:tav>
                                      </p:tavLst>
                                    </p:anim>
                                    <p:animEffect transition="out" filter="fade">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nodeType="clickPar">
                      <p:stCondLst>
                        <p:cond delay="indefinite"/>
                      </p:stCondLst>
                      <p:childTnLst>
                        <p:par>
                          <p:cTn id="35" fill="hold" nodeType="withGroup">
                            <p:stCondLst>
                              <p:cond delay="0"/>
                            </p:stCondLst>
                            <p:childTnLst>
                              <p:par>
                                <p:cTn id="36" presetID="45"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2000"/>
                                        <p:tgtEl>
                                          <p:spTgt spid="5"/>
                                        </p:tgtEl>
                                      </p:cBhvr>
                                    </p:animEffect>
                                    <p:anim calcmode="lin" valueType="num">
                                      <p:cBhvr>
                                        <p:cTn id="39" dur="2000" fill="hold"/>
                                        <p:tgtEl>
                                          <p:spTgt spid="5"/>
                                        </p:tgtEl>
                                        <p:attrNameLst>
                                          <p:attrName>ppt_w</p:attrName>
                                        </p:attrNameLst>
                                      </p:cBhvr>
                                      <p:tavLst>
                                        <p:tav tm="0" fmla="#ppt_w*sin(2.5*pi*$)">
                                          <p:val>
                                            <p:fltVal val="0"/>
                                          </p:val>
                                        </p:tav>
                                        <p:tav tm="100000">
                                          <p:val>
                                            <p:fltVal val="1"/>
                                          </p:val>
                                        </p:tav>
                                      </p:tavLst>
                                    </p:anim>
                                    <p:anim calcmode="lin" valueType="num">
                                      <p:cBhvr>
                                        <p:cTn id="40"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5"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2000"/>
                                        <p:tgtEl>
                                          <p:spTgt spid="7"/>
                                        </p:tgtEl>
                                      </p:cBhvr>
                                    </p:animEffect>
                                    <p:anim calcmode="lin" valueType="num">
                                      <p:cBhvr>
                                        <p:cTn id="46" dur="2000" fill="hold"/>
                                        <p:tgtEl>
                                          <p:spTgt spid="7"/>
                                        </p:tgtEl>
                                        <p:attrNameLst>
                                          <p:attrName>ppt_w</p:attrName>
                                        </p:attrNameLst>
                                      </p:cBhvr>
                                      <p:tavLst>
                                        <p:tav tm="0" fmla="#ppt_w*sin(2.5*pi*$)">
                                          <p:val>
                                            <p:fltVal val="0"/>
                                          </p:val>
                                        </p:tav>
                                        <p:tav tm="100000">
                                          <p:val>
                                            <p:fltVal val="1"/>
                                          </p:val>
                                        </p:tav>
                                      </p:tavLst>
                                    </p:anim>
                                    <p:anim calcmode="lin" valueType="num">
                                      <p:cBhvr>
                                        <p:cTn id="47"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5" grpId="0" animBg="1"/>
      <p:bldP spid="6"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顺序表的删除操作 </a:t>
            </a:r>
          </a:p>
        </p:txBody>
      </p:sp>
      <p:sp>
        <p:nvSpPr>
          <p:cNvPr id="25603" name="内容占位符 2"/>
          <p:cNvSpPr>
            <a:spLocks noGrp="1"/>
          </p:cNvSpPr>
          <p:nvPr>
            <p:ph idx="1"/>
          </p:nvPr>
        </p:nvSpPr>
        <p:spPr>
          <a:xfrm>
            <a:off x="1071563" y="1928813"/>
            <a:ext cx="7883525" cy="1000125"/>
          </a:xfrm>
        </p:spPr>
        <p:txBody>
          <a:bodyPr/>
          <a:lstStyle/>
          <a:p>
            <a:pPr marL="0" indent="0" algn="just">
              <a:lnSpc>
                <a:spcPct val="90000"/>
              </a:lnSpc>
              <a:buFontTx/>
              <a:buNone/>
            </a:pPr>
            <a:r>
              <a:rPr lang="zh-CN" altLang="en-US" sz="2800"/>
              <a:t>一般情况下，顺序表删除第</a:t>
            </a:r>
            <a:r>
              <a:rPr lang="en-US" altLang="zh-CN" sz="2800"/>
              <a:t>i </a:t>
            </a:r>
            <a:r>
              <a:rPr lang="zh-CN" altLang="en-US" sz="2800"/>
              <a:t>个元素时需将从第</a:t>
            </a:r>
            <a:r>
              <a:rPr lang="en-US" altLang="zh-CN" sz="2800"/>
              <a:t>i+1</a:t>
            </a:r>
            <a:r>
              <a:rPr lang="zh-CN" altLang="en-US" sz="2800"/>
              <a:t>至第</a:t>
            </a:r>
            <a:r>
              <a:rPr lang="en-US" altLang="zh-CN" sz="2800"/>
              <a:t>n</a:t>
            </a:r>
            <a:r>
              <a:rPr lang="zh-CN" altLang="en-US" sz="2800"/>
              <a:t>－</a:t>
            </a:r>
            <a:r>
              <a:rPr lang="en-US" altLang="zh-CN" sz="2800"/>
              <a:t>1</a:t>
            </a:r>
            <a:r>
              <a:rPr lang="zh-CN" altLang="en-US" sz="2800"/>
              <a:t>个元素依次向前移动一个位置。</a:t>
            </a:r>
          </a:p>
          <a:p>
            <a:pPr marL="0" indent="0" algn="just">
              <a:lnSpc>
                <a:spcPct val="90000"/>
              </a:lnSpc>
              <a:buFontTx/>
              <a:buNone/>
            </a:pPr>
            <a:r>
              <a:rPr lang="zh-CN" altLang="en-US" sz="2800"/>
              <a:t>            </a:t>
            </a:r>
          </a:p>
        </p:txBody>
      </p:sp>
      <p:pic>
        <p:nvPicPr>
          <p:cNvPr id="5" name="Picture 5" descr="2d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75" y="3071813"/>
            <a:ext cx="4572000"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顺序表的删除算法</a:t>
            </a:r>
          </a:p>
        </p:txBody>
      </p:sp>
      <p:sp>
        <p:nvSpPr>
          <p:cNvPr id="26627" name="内容占位符 2"/>
          <p:cNvSpPr>
            <a:spLocks noGrp="1"/>
          </p:cNvSpPr>
          <p:nvPr>
            <p:ph idx="1"/>
          </p:nvPr>
        </p:nvSpPr>
        <p:spPr>
          <a:xfrm>
            <a:off x="1000125" y="2017713"/>
            <a:ext cx="7954963" cy="4114800"/>
          </a:xfrm>
        </p:spPr>
        <p:txBody>
          <a:bodyPr/>
          <a:lstStyle/>
          <a:p>
            <a:pPr>
              <a:buFont typeface="Wingdings" panose="05000000000000000000" pitchFamily="2" charset="2"/>
              <a:buNone/>
            </a:pPr>
            <a:r>
              <a:rPr lang="en-US" altLang="zh-CN" sz="1800" dirty="0"/>
              <a:t>public T remove(int index)                   </a:t>
            </a:r>
            <a:r>
              <a:rPr lang="en-US" altLang="zh-CN" sz="1800" dirty="0">
                <a:solidFill>
                  <a:srgbClr val="00B050"/>
                </a:solidFill>
              </a:rPr>
              <a:t>//</a:t>
            </a:r>
            <a:r>
              <a:rPr lang="zh-CN" altLang="en-US" sz="1800" dirty="0">
                <a:solidFill>
                  <a:srgbClr val="00B050"/>
                </a:solidFill>
              </a:rPr>
              <a:t>移去</a:t>
            </a:r>
            <a:r>
              <a:rPr lang="en-US" altLang="zh-CN" sz="1800" dirty="0">
                <a:solidFill>
                  <a:srgbClr val="00B050"/>
                </a:solidFill>
              </a:rPr>
              <a:t>index</a:t>
            </a:r>
            <a:r>
              <a:rPr lang="zh-CN" altLang="en-US" sz="1800" dirty="0">
                <a:solidFill>
                  <a:srgbClr val="00B050"/>
                </a:solidFill>
              </a:rPr>
              <a:t>位置的对象</a:t>
            </a:r>
            <a:endParaRPr lang="en-US" altLang="zh-CN" sz="1800" dirty="0">
              <a:solidFill>
                <a:srgbClr val="00B050"/>
              </a:solidFill>
            </a:endParaRPr>
          </a:p>
          <a:p>
            <a:pPr>
              <a:buFont typeface="Wingdings" panose="05000000000000000000" pitchFamily="2" charset="2"/>
              <a:buNone/>
            </a:pPr>
            <a:r>
              <a:rPr lang="en-US" altLang="zh-CN" sz="1800" dirty="0"/>
              <a:t>    {                                            </a:t>
            </a:r>
          </a:p>
          <a:p>
            <a:pPr>
              <a:buFont typeface="Wingdings" panose="05000000000000000000" pitchFamily="2" charset="2"/>
              <a:buNone/>
            </a:pPr>
            <a:r>
              <a:rPr lang="en-US" altLang="zh-CN" sz="1800" dirty="0"/>
              <a:t>        if ( n!=0 &amp;&amp; index&gt;=0 &amp;&amp; index&lt; n) </a:t>
            </a:r>
          </a:p>
          <a:p>
            <a:pPr>
              <a:buFont typeface="Wingdings" panose="05000000000000000000" pitchFamily="2" charset="2"/>
              <a:buNone/>
            </a:pPr>
            <a:r>
              <a:rPr lang="en-US" altLang="zh-CN" sz="1800" dirty="0"/>
              <a:t>        {</a:t>
            </a:r>
          </a:p>
          <a:p>
            <a:pPr>
              <a:buFont typeface="Wingdings" panose="05000000000000000000" pitchFamily="2" charset="2"/>
              <a:buNone/>
            </a:pPr>
            <a:r>
              <a:rPr lang="en-US" altLang="zh-CN" sz="1800" dirty="0"/>
              <a:t>            T old = (T) element[index];</a:t>
            </a:r>
          </a:p>
          <a:p>
            <a:pPr>
              <a:buFont typeface="Wingdings" panose="05000000000000000000" pitchFamily="2" charset="2"/>
              <a:buNone/>
            </a:pPr>
            <a:r>
              <a:rPr lang="en-US" altLang="zh-CN" sz="1800" dirty="0"/>
              <a:t>            for (</a:t>
            </a:r>
            <a:r>
              <a:rPr lang="en-US" altLang="zh-CN" sz="1800" dirty="0" err="1"/>
              <a:t>int</a:t>
            </a:r>
            <a:r>
              <a:rPr lang="en-US" altLang="zh-CN" sz="1800" dirty="0"/>
              <a:t> j=index; j&lt;this.n-1; </a:t>
            </a:r>
            <a:r>
              <a:rPr lang="en-US" altLang="zh-CN" sz="1800" dirty="0" err="1"/>
              <a:t>j++</a:t>
            </a:r>
            <a:r>
              <a:rPr lang="en-US" altLang="zh-CN" sz="1800" dirty="0"/>
              <a:t>)   </a:t>
            </a:r>
            <a:r>
              <a:rPr lang="en-US" altLang="zh-CN" sz="1800" dirty="0">
                <a:solidFill>
                  <a:srgbClr val="00B050"/>
                </a:solidFill>
              </a:rPr>
              <a:t>//</a:t>
            </a:r>
            <a:r>
              <a:rPr lang="zh-CN" altLang="en-US" sz="1800" dirty="0">
                <a:solidFill>
                  <a:srgbClr val="00B050"/>
                </a:solidFill>
              </a:rPr>
              <a:t>元素前移，平均移动</a:t>
            </a:r>
            <a:r>
              <a:rPr lang="en-US" altLang="zh-CN" sz="1800" dirty="0">
                <a:solidFill>
                  <a:srgbClr val="00B050"/>
                </a:solidFill>
              </a:rPr>
              <a:t>n/2</a:t>
            </a:r>
          </a:p>
          <a:p>
            <a:pPr>
              <a:buFont typeface="Wingdings" panose="05000000000000000000" pitchFamily="2" charset="2"/>
              <a:buNone/>
            </a:pPr>
            <a:r>
              <a:rPr lang="en-US" altLang="zh-CN" sz="1800" dirty="0"/>
              <a:t>                 element[j] =  element[j+1];</a:t>
            </a:r>
          </a:p>
          <a:p>
            <a:pPr>
              <a:buFont typeface="Wingdings" panose="05000000000000000000" pitchFamily="2" charset="2"/>
              <a:buNone/>
            </a:pPr>
            <a:r>
              <a:rPr lang="en-US" altLang="zh-CN" sz="1800" dirty="0"/>
              <a:t>             element[ n-1]=null;</a:t>
            </a:r>
          </a:p>
          <a:p>
            <a:pPr>
              <a:buFont typeface="Wingdings" panose="05000000000000000000" pitchFamily="2" charset="2"/>
              <a:buNone/>
            </a:pPr>
            <a:r>
              <a:rPr lang="en-US" altLang="zh-CN" sz="1800" dirty="0"/>
              <a:t>             n--;</a:t>
            </a:r>
          </a:p>
          <a:p>
            <a:pPr>
              <a:buFont typeface="Wingdings" panose="05000000000000000000" pitchFamily="2" charset="2"/>
              <a:buNone/>
            </a:pPr>
            <a:r>
              <a:rPr lang="en-US" altLang="zh-CN" sz="1800" dirty="0"/>
              <a:t>            return old;                          </a:t>
            </a:r>
            <a:r>
              <a:rPr lang="en-US" altLang="zh-CN" sz="1800" dirty="0">
                <a:solidFill>
                  <a:srgbClr val="00B050"/>
                </a:solidFill>
              </a:rPr>
              <a:t>//</a:t>
            </a:r>
            <a:r>
              <a:rPr lang="zh-CN" altLang="en-US" sz="1800" dirty="0">
                <a:solidFill>
                  <a:srgbClr val="00B050"/>
                </a:solidFill>
              </a:rPr>
              <a:t>若操作成功返回被移去对象</a:t>
            </a:r>
          </a:p>
          <a:p>
            <a:pPr>
              <a:buFont typeface="Wingdings" panose="05000000000000000000" pitchFamily="2" charset="2"/>
              <a:buNone/>
            </a:pPr>
            <a:r>
              <a:rPr lang="zh-CN" altLang="en-US" sz="1800" dirty="0"/>
              <a:t>        </a:t>
            </a:r>
            <a:r>
              <a:rPr lang="en-US" altLang="zh-CN" sz="1800" dirty="0"/>
              <a:t>}</a:t>
            </a:r>
          </a:p>
          <a:p>
            <a:pPr>
              <a:buFont typeface="Wingdings" panose="05000000000000000000" pitchFamily="2" charset="2"/>
              <a:buNone/>
            </a:pPr>
            <a:r>
              <a:rPr lang="en-US" altLang="zh-CN" sz="1800" dirty="0"/>
              <a:t>        return null;                             </a:t>
            </a:r>
            <a:r>
              <a:rPr lang="en-US" altLang="zh-CN" sz="1800" dirty="0">
                <a:solidFill>
                  <a:srgbClr val="00B050"/>
                </a:solidFill>
              </a:rPr>
              <a:t>//</a:t>
            </a:r>
            <a:r>
              <a:rPr lang="zh-CN" altLang="en-US" sz="1800" dirty="0">
                <a:solidFill>
                  <a:srgbClr val="00B050"/>
                </a:solidFill>
              </a:rPr>
              <a:t>未找到删除对象，操作不成功</a:t>
            </a:r>
          </a:p>
          <a:p>
            <a:pPr>
              <a:buFont typeface="Wingdings" panose="05000000000000000000" pitchFamily="2" charset="2"/>
              <a:buNone/>
            </a:pPr>
            <a:r>
              <a:rPr lang="zh-CN" altLang="en-US" sz="1800" dirty="0"/>
              <a:t>    </a:t>
            </a:r>
            <a:r>
              <a:rPr lang="en-US" altLang="zh-CN" sz="1800" dirty="0"/>
              <a:t>}</a:t>
            </a:r>
            <a:endParaRPr lang="zh-CN" altLang="en-US" sz="1800" dirty="0"/>
          </a:p>
        </p:txBody>
      </p:sp>
      <p:sp>
        <p:nvSpPr>
          <p:cNvPr id="26628" name="TextBox 4"/>
          <p:cNvSpPr txBox="1">
            <a:spLocks noChangeArrowheads="1"/>
          </p:cNvSpPr>
          <p:nvPr/>
        </p:nvSpPr>
        <p:spPr bwMode="auto">
          <a:xfrm>
            <a:off x="1214438" y="6334125"/>
            <a:ext cx="3500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0" u="sng" dirty="0">
                <a:solidFill>
                  <a:srgbClr val="FF0000"/>
                </a:solidFill>
                <a:latin typeface="Times New Roman" panose="02020603050405020304" pitchFamily="18" charset="0"/>
                <a:hlinkClick r:id="rId2" action="ppaction://hlinkfile"/>
              </a:rPr>
              <a:t>顺序表类的完整实现</a:t>
            </a:r>
            <a:endParaRPr lang="zh-CN" altLang="en-US" sz="2800" b="0" u="sng" dirty="0">
              <a:solidFill>
                <a:srgbClr val="FF0000"/>
              </a:solidFill>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a:t>4.</a:t>
            </a:r>
            <a:r>
              <a:rPr lang="zh-CN" altLang="en-US"/>
              <a:t>顺序表操作的效率分析</a:t>
            </a:r>
          </a:p>
        </p:txBody>
      </p:sp>
      <p:sp>
        <p:nvSpPr>
          <p:cNvPr id="27651" name="内容占位符 2"/>
          <p:cNvSpPr>
            <a:spLocks noGrp="1"/>
          </p:cNvSpPr>
          <p:nvPr>
            <p:ph sz="half" idx="1"/>
          </p:nvPr>
        </p:nvSpPr>
        <p:spPr>
          <a:xfrm>
            <a:off x="1000125" y="2017713"/>
            <a:ext cx="7954963" cy="2697162"/>
          </a:xfrm>
        </p:spPr>
        <p:txBody>
          <a:bodyPr/>
          <a:lstStyle/>
          <a:p>
            <a:pPr marL="0" indent="0">
              <a:buFont typeface="Wingdings" panose="05000000000000000000" pitchFamily="2" charset="2"/>
              <a:buNone/>
            </a:pPr>
            <a:r>
              <a:rPr lang="zh-CN" altLang="en-US"/>
              <a:t>      从插入和删除算法可见，当在顺序存储结构的线性表中某个位置上插入或删除一个数据元素时，其时间主要耗费在移动元素上，而移动元素的个数取决于插入或删除元素的位置。</a:t>
            </a:r>
          </a:p>
        </p:txBody>
      </p:sp>
      <p:sp>
        <p:nvSpPr>
          <p:cNvPr id="4" name="文本占位符 3"/>
          <p:cNvSpPr>
            <a:spLocks noGrp="1"/>
          </p:cNvSpPr>
          <p:nvPr>
            <p:ph type="body" sz="half" idx="2"/>
          </p:nvPr>
        </p:nvSpPr>
        <p:spPr>
          <a:xfrm>
            <a:off x="1182688" y="4786313"/>
            <a:ext cx="7772400" cy="1346200"/>
          </a:xfrm>
        </p:spPr>
        <p:txBody>
          <a:bodyPr/>
          <a:lstStyle/>
          <a:p>
            <a:pPr marL="0" indent="0" algn="just">
              <a:lnSpc>
                <a:spcPct val="90000"/>
              </a:lnSpc>
              <a:buFontTx/>
              <a:buNone/>
            </a:pPr>
            <a:r>
              <a:rPr lang="zh-CN" altLang="en-US"/>
              <a:t>       在长度为</a:t>
            </a:r>
            <a:r>
              <a:rPr lang="en-US" altLang="zh-CN"/>
              <a:t>n</a:t>
            </a:r>
            <a:r>
              <a:rPr lang="zh-CN" altLang="en-US"/>
              <a:t>的线性表中第</a:t>
            </a:r>
            <a:r>
              <a:rPr lang="en-US" altLang="zh-CN"/>
              <a:t>i</a:t>
            </a:r>
            <a:r>
              <a:rPr lang="zh-CN" altLang="en-US"/>
              <a:t>个位置插入一个元素时，所需移动元素次数为</a:t>
            </a:r>
            <a:r>
              <a:rPr lang="en-US" altLang="zh-CN"/>
              <a:t>n - i </a:t>
            </a:r>
            <a:r>
              <a:rPr lang="zh-CN" altLang="en-US"/>
              <a:t>。</a:t>
            </a:r>
          </a:p>
        </p:txBody>
      </p:sp>
      <p:sp>
        <p:nvSpPr>
          <p:cNvPr id="3" name="灯片编号占位符 2"/>
          <p:cNvSpPr>
            <a:spLocks noGrp="1"/>
          </p:cNvSpPr>
          <p:nvPr>
            <p:ph type="sldNum" sz="quarter" idx="12"/>
          </p:nvPr>
        </p:nvSpPr>
        <p:spPr/>
        <p:txBody>
          <a:bodyPr/>
          <a:lstStyle/>
          <a:p>
            <a:pPr>
              <a:defRPr/>
            </a:pPr>
            <a:fld id="{FCC078FE-D6CA-4B4B-8889-500428738367}" type="slidenum">
              <a:rPr lang="zh-CN" altLang="en-US" smtClean="0"/>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body" sz="half" idx="2"/>
          </p:nvPr>
        </p:nvSpPr>
        <p:spPr>
          <a:xfrm>
            <a:off x="250825" y="1916113"/>
            <a:ext cx="8704263" cy="4216400"/>
          </a:xfrm>
        </p:spPr>
        <p:txBody>
          <a:bodyPr/>
          <a:lstStyle/>
          <a:p>
            <a:pPr marL="0" indent="0" eaLnBrk="1" hangingPunct="1">
              <a:buFont typeface="Wingdings" panose="05000000000000000000" pitchFamily="2" charset="2"/>
              <a:buNone/>
              <a:defRPr/>
            </a:pPr>
            <a:r>
              <a:rPr lang="zh-CN" altLang="en-US" dirty="0"/>
              <a:t>      如果在</a:t>
            </a:r>
            <a:r>
              <a:rPr lang="en-US" altLang="zh-CN" dirty="0" err="1"/>
              <a:t>i</a:t>
            </a:r>
            <a:r>
              <a:rPr lang="zh-CN" altLang="en-US" dirty="0"/>
              <a:t>位置插入元素的概率为    ，则插入一个元素的平均移动次数为</a:t>
            </a:r>
            <a:endParaRPr lang="en-US" altLang="zh-CN" dirty="0"/>
          </a:p>
          <a:p>
            <a:pPr eaLnBrk="1" hangingPunct="1">
              <a:buFont typeface="Wingdings" panose="05000000000000000000" pitchFamily="2" charset="2"/>
              <a:buNone/>
              <a:defRPr/>
            </a:pPr>
            <a:endParaRPr lang="en-US" altLang="zh-CN" dirty="0"/>
          </a:p>
          <a:p>
            <a:pPr eaLnBrk="1" hangingPunct="1">
              <a:buFont typeface="Wingdings" panose="05000000000000000000" pitchFamily="2" charset="2"/>
              <a:buNone/>
              <a:defRPr/>
            </a:pPr>
            <a:endParaRPr lang="en-US" altLang="zh-CN" sz="1400" dirty="0"/>
          </a:p>
          <a:p>
            <a:pPr eaLnBrk="1" hangingPunct="1">
              <a:buFont typeface="Wingdings" panose="05000000000000000000" pitchFamily="2" charset="2"/>
              <a:buNone/>
              <a:defRPr/>
            </a:pPr>
            <a:r>
              <a:rPr lang="zh-CN" altLang="en-US" dirty="0"/>
              <a:t>如果在各位置插入元素的概率相同</a:t>
            </a:r>
            <a:r>
              <a:rPr lang="zh-CN" altLang="pt-BR" dirty="0"/>
              <a:t>，</a:t>
            </a:r>
            <a:r>
              <a:rPr lang="zh-CN" altLang="en-US" dirty="0"/>
              <a:t>则有  </a:t>
            </a:r>
            <a:endParaRPr lang="en-US" altLang="zh-CN" dirty="0"/>
          </a:p>
        </p:txBody>
      </p:sp>
      <p:sp>
        <p:nvSpPr>
          <p:cNvPr id="28675" name="Rectangle 2"/>
          <p:cNvSpPr>
            <a:spLocks noGrp="1" noChangeArrowheads="1"/>
          </p:cNvSpPr>
          <p:nvPr>
            <p:ph type="title"/>
          </p:nvPr>
        </p:nvSpPr>
        <p:spPr/>
        <p:txBody>
          <a:bodyPr/>
          <a:lstStyle/>
          <a:p>
            <a:pPr eaLnBrk="1" hangingPunct="1"/>
            <a:r>
              <a:rPr lang="en-US" altLang="zh-CN"/>
              <a:t>4.</a:t>
            </a:r>
            <a:r>
              <a:rPr lang="zh-CN" altLang="en-US"/>
              <a:t>顺序表操作的效率分析</a:t>
            </a:r>
          </a:p>
        </p:txBody>
      </p:sp>
      <p:sp>
        <p:nvSpPr>
          <p:cNvPr id="28676" name="Rectangle 6"/>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2050" name="Object 5"/>
          <p:cNvGraphicFramePr>
            <a:graphicFrameLocks noChangeAspect="1"/>
          </p:cNvGraphicFramePr>
          <p:nvPr/>
        </p:nvGraphicFramePr>
        <p:xfrm>
          <a:off x="357188" y="4500563"/>
          <a:ext cx="8286750" cy="1000125"/>
        </p:xfrm>
        <a:graphic>
          <a:graphicData uri="http://schemas.openxmlformats.org/presentationml/2006/ole">
            <mc:AlternateContent xmlns:mc="http://schemas.openxmlformats.org/markup-compatibility/2006">
              <mc:Choice xmlns:v="urn:schemas-microsoft-com:vml" Requires="v">
                <p:oleObj spid="_x0000_s29035" name="公式" r:id="rId3" imgW="3606800" imgH="431800" progId="Equation.3">
                  <p:embed/>
                </p:oleObj>
              </mc:Choice>
              <mc:Fallback>
                <p:oleObj name="公式" r:id="rId3" imgW="36068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500563"/>
                        <a:ext cx="82867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357188" y="5500688"/>
            <a:ext cx="850106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rPr>
              <a:t>       删除情况类似，同样可以得到删除一个元素的时间复杂度为</a:t>
            </a:r>
            <a:r>
              <a:rPr lang="en-US" altLang="zh-CN">
                <a:latin typeface="Times New Roman" panose="02020603050405020304" pitchFamily="18" charset="0"/>
              </a:rPr>
              <a:t>O(n)</a:t>
            </a:r>
            <a:r>
              <a:rPr lang="zh-CN" altLang="en-US">
                <a:latin typeface="Times New Roman" panose="02020603050405020304" pitchFamily="18" charset="0"/>
              </a:rPr>
              <a:t>。</a:t>
            </a:r>
          </a:p>
        </p:txBody>
      </p:sp>
      <p:graphicFrame>
        <p:nvGraphicFramePr>
          <p:cNvPr id="28679" name="Object 5"/>
          <p:cNvGraphicFramePr>
            <a:graphicFrameLocks noChangeAspect="1"/>
          </p:cNvGraphicFramePr>
          <p:nvPr/>
        </p:nvGraphicFramePr>
        <p:xfrm>
          <a:off x="3594100" y="2857500"/>
          <a:ext cx="1954213" cy="1000125"/>
        </p:xfrm>
        <a:graphic>
          <a:graphicData uri="http://schemas.openxmlformats.org/presentationml/2006/ole">
            <mc:AlternateContent xmlns:mc="http://schemas.openxmlformats.org/markup-compatibility/2006">
              <mc:Choice xmlns:v="urn:schemas-microsoft-com:vml" Requires="v">
                <p:oleObj spid="_x0000_s29036" name="Equation" r:id="rId5" imgW="850531" imgH="431613" progId="Equation.3">
                  <p:embed/>
                </p:oleObj>
              </mc:Choice>
              <mc:Fallback>
                <p:oleObj name="Equation" r:id="rId5" imgW="850531"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4100" y="2857500"/>
                        <a:ext cx="195421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0" name="Object 8"/>
          <p:cNvGraphicFramePr>
            <a:graphicFrameLocks noChangeAspect="1"/>
          </p:cNvGraphicFramePr>
          <p:nvPr/>
        </p:nvGraphicFramePr>
        <p:xfrm>
          <a:off x="6500813" y="2000250"/>
          <a:ext cx="357187" cy="458788"/>
        </p:xfrm>
        <a:graphic>
          <a:graphicData uri="http://schemas.openxmlformats.org/presentationml/2006/ole">
            <mc:AlternateContent xmlns:mc="http://schemas.openxmlformats.org/markup-compatibility/2006">
              <mc:Choice xmlns:v="urn:schemas-microsoft-com:vml" Requires="v">
                <p:oleObj spid="_x0000_s29037" name="Equation" r:id="rId7" imgW="177646" imgH="228402" progId="Equation.3">
                  <p:embed/>
                </p:oleObj>
              </mc:Choice>
              <mc:Fallback>
                <p:oleObj name="Equation" r:id="rId7" imgW="177646" imgH="22840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0813" y="2000250"/>
                        <a:ext cx="3571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FCC078FE-D6CA-4B4B-8889-500428738367}" type="slidenum">
              <a:rPr lang="zh-CN" altLang="en-US"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16013" y="692150"/>
            <a:ext cx="8027987" cy="839788"/>
          </a:xfrm>
        </p:spPr>
        <p:txBody>
          <a:bodyPr/>
          <a:lstStyle/>
          <a:p>
            <a:pPr eaLnBrk="1" hangingPunct="1"/>
            <a:r>
              <a:rPr lang="zh-CN" altLang="en-US" sz="4000"/>
              <a:t>例：用顺序表类求解约瑟夫环问题。</a:t>
            </a:r>
          </a:p>
        </p:txBody>
      </p:sp>
      <p:pic>
        <p:nvPicPr>
          <p:cNvPr id="10244" name="Picture 4" descr="2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214813"/>
            <a:ext cx="91440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内容占位符 2"/>
          <p:cNvSpPr>
            <a:spLocks noGrp="1"/>
          </p:cNvSpPr>
          <p:nvPr>
            <p:ph idx="1"/>
          </p:nvPr>
        </p:nvSpPr>
        <p:spPr>
          <a:xfrm>
            <a:off x="428625" y="1928813"/>
            <a:ext cx="8383588" cy="4043362"/>
          </a:xfrm>
        </p:spPr>
        <p:txBody>
          <a:bodyPr/>
          <a:lstStyle/>
          <a:p>
            <a:pPr marL="0" indent="0">
              <a:buNone/>
            </a:pPr>
            <a:r>
              <a:rPr lang="zh-CN" altLang="en-US" sz="2800" dirty="0"/>
              <a:t>古代某法官要判决</a:t>
            </a:r>
            <a:r>
              <a:rPr lang="en-US" altLang="zh-CN" sz="2800" dirty="0"/>
              <a:t>n</a:t>
            </a:r>
            <a:r>
              <a:rPr lang="zh-CN" altLang="en-US" sz="2800" dirty="0"/>
              <a:t>个犯人的死刑，他有一条荒唐的法律，将犯人站成一个圆圈，从第</a:t>
            </a:r>
            <a:r>
              <a:rPr lang="en-US" altLang="zh-CN" sz="2800" dirty="0"/>
              <a:t>s</a:t>
            </a:r>
            <a:r>
              <a:rPr lang="zh-CN" altLang="en-US" sz="2800" dirty="0"/>
              <a:t>个人开始数，每数到第</a:t>
            </a:r>
            <a:r>
              <a:rPr lang="en-US" altLang="zh-CN" sz="2800" dirty="0"/>
              <a:t>d</a:t>
            </a:r>
            <a:r>
              <a:rPr lang="zh-CN" altLang="en-US" sz="2800" dirty="0"/>
              <a:t>个犯人，就拉出来处决，然后在从下一个开始继续数</a:t>
            </a:r>
            <a:r>
              <a:rPr lang="en-US" altLang="zh-CN" sz="2800" dirty="0"/>
              <a:t>d</a:t>
            </a:r>
            <a:r>
              <a:rPr lang="zh-CN" altLang="en-US" sz="2800" dirty="0"/>
              <a:t>个，数到的人再处决，依次类推，直到最后剩下一个犯人予以赦免。如</a:t>
            </a:r>
            <a:r>
              <a:rPr lang="en-US" altLang="zh-CN" sz="2800" dirty="0"/>
              <a:t>n</a:t>
            </a:r>
            <a:r>
              <a:rPr lang="zh-CN" altLang="en-US" sz="2800" dirty="0"/>
              <a:t>＝</a:t>
            </a:r>
            <a:r>
              <a:rPr lang="en-US" altLang="zh-CN" sz="2800" dirty="0"/>
              <a:t>5</a:t>
            </a:r>
            <a:r>
              <a:rPr lang="zh-CN" altLang="en-US" sz="2800" dirty="0"/>
              <a:t>，</a:t>
            </a:r>
            <a:r>
              <a:rPr lang="en-US" altLang="zh-CN" sz="2800" dirty="0"/>
              <a:t>s</a:t>
            </a:r>
            <a:r>
              <a:rPr lang="zh-CN" altLang="en-US" sz="2800" dirty="0"/>
              <a:t>＝</a:t>
            </a:r>
            <a:r>
              <a:rPr lang="en-US" altLang="zh-CN" sz="2800" dirty="0"/>
              <a:t>0, d</a:t>
            </a:r>
            <a:r>
              <a:rPr lang="zh-CN" altLang="en-US" sz="2800" dirty="0"/>
              <a:t>＝</a:t>
            </a:r>
            <a:r>
              <a:rPr lang="en-US" altLang="zh-CN" sz="2800" dirty="0"/>
              <a:t>2</a:t>
            </a:r>
            <a:r>
              <a:rPr lang="zh-CN" altLang="en-US" sz="2800" dirty="0"/>
              <a:t>时</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checkerboard(down)">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000125" y="836613"/>
            <a:ext cx="7943850" cy="839787"/>
          </a:xfrm>
        </p:spPr>
        <p:txBody>
          <a:bodyPr/>
          <a:lstStyle/>
          <a:p>
            <a:r>
              <a:rPr lang="zh-CN" altLang="en-US"/>
              <a:t>用顺序表类求解约瑟夫环问题</a:t>
            </a:r>
          </a:p>
        </p:txBody>
      </p:sp>
      <p:sp>
        <p:nvSpPr>
          <p:cNvPr id="3" name="内容占位符 2"/>
          <p:cNvSpPr>
            <a:spLocks noGrp="1"/>
          </p:cNvSpPr>
          <p:nvPr>
            <p:ph idx="1"/>
          </p:nvPr>
        </p:nvSpPr>
        <p:spPr>
          <a:xfrm>
            <a:off x="785813" y="2286000"/>
            <a:ext cx="8358187" cy="3614738"/>
          </a:xfrm>
        </p:spPr>
        <p:txBody>
          <a:bodyPr/>
          <a:lstStyle/>
          <a:p>
            <a:pPr>
              <a:buFont typeface="Wingdings" panose="05000000000000000000" pitchFamily="2" charset="2"/>
              <a:buNone/>
            </a:pPr>
            <a:r>
              <a:rPr lang="zh-CN" altLang="en-US" dirty="0"/>
              <a:t>使用顺序表求解约瑟夫环问题算法描述：</a:t>
            </a:r>
            <a:endParaRPr lang="en-US" altLang="zh-CN" dirty="0"/>
          </a:p>
          <a:p>
            <a:pPr>
              <a:buFont typeface="Wingdings" panose="05000000000000000000" pitchFamily="2" charset="2"/>
              <a:buNone/>
            </a:pPr>
            <a:r>
              <a:rPr lang="en-US" altLang="zh-CN" dirty="0"/>
              <a:t>1.</a:t>
            </a:r>
            <a:r>
              <a:rPr lang="zh-CN" altLang="en-US" dirty="0"/>
              <a:t>创建一个具有</a:t>
            </a:r>
            <a:r>
              <a:rPr lang="en-US" altLang="zh-CN" dirty="0"/>
              <a:t>n</a:t>
            </a:r>
            <a:r>
              <a:rPr lang="zh-CN" altLang="en-US" dirty="0"/>
              <a:t>个元素的顺序表对象</a:t>
            </a:r>
            <a:r>
              <a:rPr lang="en-US" altLang="zh-CN" dirty="0"/>
              <a:t>list</a:t>
            </a:r>
          </a:p>
          <a:p>
            <a:pPr>
              <a:buFont typeface="Wingdings" panose="05000000000000000000" pitchFamily="2" charset="2"/>
              <a:buNone/>
            </a:pPr>
            <a:r>
              <a:rPr lang="en-US" altLang="zh-CN" dirty="0"/>
              <a:t>2.</a:t>
            </a:r>
            <a:r>
              <a:rPr lang="zh-CN" altLang="en-US" dirty="0"/>
              <a:t>从第</a:t>
            </a:r>
            <a:r>
              <a:rPr lang="en-US" altLang="zh-CN" dirty="0"/>
              <a:t>s</a:t>
            </a:r>
            <a:r>
              <a:rPr lang="zh-CN" altLang="en-US" dirty="0"/>
              <a:t>个元素开始，依次计数，每数到</a:t>
            </a:r>
            <a:r>
              <a:rPr lang="en-US" altLang="zh-CN" dirty="0"/>
              <a:t>d</a:t>
            </a:r>
            <a:r>
              <a:rPr lang="zh-CN" altLang="en-US" dirty="0"/>
              <a:t>，就将对应元素删除。</a:t>
            </a:r>
            <a:endParaRPr lang="en-US" altLang="zh-CN" dirty="0"/>
          </a:p>
          <a:p>
            <a:pPr>
              <a:buFont typeface="Wingdings" panose="05000000000000000000" pitchFamily="2" charset="2"/>
              <a:buNone/>
            </a:pPr>
            <a:r>
              <a:rPr lang="en-US" altLang="zh-CN" dirty="0"/>
              <a:t>3.</a:t>
            </a:r>
            <a:r>
              <a:rPr lang="zh-CN" altLang="en-US" dirty="0"/>
              <a:t>重复计数并删除元素，直到剩下一个元素。</a:t>
            </a:r>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3550" y="476250"/>
            <a:ext cx="7793038" cy="839788"/>
          </a:xfrm>
        </p:spPr>
        <p:txBody>
          <a:bodyPr/>
          <a:lstStyle/>
          <a:p>
            <a:pPr eaLnBrk="1" hangingPunct="1"/>
            <a:r>
              <a:rPr lang="zh-CN" altLang="en-US" dirty="0"/>
              <a:t>回顾</a:t>
            </a:r>
            <a:r>
              <a:rPr lang="en-US" altLang="zh-CN" dirty="0"/>
              <a:t>  </a:t>
            </a:r>
            <a:r>
              <a:rPr lang="zh-CN" altLang="en-US" dirty="0"/>
              <a:t>数据的逻辑结构</a:t>
            </a:r>
          </a:p>
        </p:txBody>
      </p:sp>
      <p:sp>
        <p:nvSpPr>
          <p:cNvPr id="207875" name="Rectangle 3"/>
          <p:cNvSpPr>
            <a:spLocks noGrp="1" noChangeArrowheads="1"/>
          </p:cNvSpPr>
          <p:nvPr>
            <p:ph type="body" sz="half" idx="1"/>
          </p:nvPr>
        </p:nvSpPr>
        <p:spPr>
          <a:xfrm>
            <a:off x="323850" y="1479550"/>
            <a:ext cx="8064500" cy="2786063"/>
          </a:xfrm>
        </p:spPr>
        <p:txBody>
          <a:bodyPr rtlCol="0">
            <a:normAutofit lnSpcReduction="10000"/>
          </a:bodyPr>
          <a:lstStyle/>
          <a:p>
            <a:pPr marL="381000" indent="-381000" eaLnBrk="1" fontAlgn="auto" hangingPunct="1">
              <a:spcAft>
                <a:spcPts val="0"/>
              </a:spcAft>
              <a:buFont typeface="Wingdings 2"/>
              <a:buChar char=""/>
              <a:defRPr/>
            </a:pPr>
            <a:r>
              <a:rPr lang="zh-CN" altLang="en-US" sz="2800" b="1" dirty="0"/>
              <a:t>线性结构</a:t>
            </a:r>
            <a:r>
              <a:rPr lang="zh-CN" altLang="en-US" sz="2800" dirty="0"/>
              <a:t>：数据元素只有一个</a:t>
            </a:r>
            <a:r>
              <a:rPr lang="zh-CN" altLang="en-US" sz="2800" dirty="0">
                <a:solidFill>
                  <a:schemeClr val="accent6"/>
                </a:solidFill>
              </a:rPr>
              <a:t>前驱</a:t>
            </a:r>
            <a:r>
              <a:rPr lang="zh-CN" altLang="en-US" sz="2800" dirty="0"/>
              <a:t>数据元素和一个</a:t>
            </a:r>
            <a:r>
              <a:rPr lang="zh-CN" altLang="en-US" sz="2800" dirty="0">
                <a:solidFill>
                  <a:schemeClr val="accent6"/>
                </a:solidFill>
              </a:rPr>
              <a:t>后继</a:t>
            </a:r>
            <a:r>
              <a:rPr lang="zh-CN" altLang="en-US" sz="2800" dirty="0"/>
              <a:t>数据元素。</a:t>
            </a:r>
          </a:p>
          <a:p>
            <a:pPr marL="381000" indent="-381000" eaLnBrk="1" fontAlgn="auto" hangingPunct="1">
              <a:spcAft>
                <a:spcPts val="0"/>
              </a:spcAft>
              <a:buFont typeface="Wingdings 2"/>
              <a:buChar char=""/>
              <a:defRPr/>
            </a:pPr>
            <a:r>
              <a:rPr lang="zh-CN" altLang="en-US" sz="2800" b="1" dirty="0"/>
              <a:t>树结构</a:t>
            </a:r>
            <a:r>
              <a:rPr lang="zh-CN" altLang="en-US" sz="2800" dirty="0"/>
              <a:t>：每个数据元素只有一个</a:t>
            </a:r>
            <a:r>
              <a:rPr lang="zh-CN" altLang="en-US" sz="2800" dirty="0">
                <a:solidFill>
                  <a:schemeClr val="accent6"/>
                </a:solidFill>
              </a:rPr>
              <a:t>前驱</a:t>
            </a:r>
            <a:r>
              <a:rPr lang="zh-CN" altLang="en-US" sz="2800" dirty="0"/>
              <a:t>数据元素，可有零个或若干个</a:t>
            </a:r>
            <a:r>
              <a:rPr lang="zh-CN" altLang="en-US" sz="2800" dirty="0">
                <a:solidFill>
                  <a:schemeClr val="accent6"/>
                </a:solidFill>
              </a:rPr>
              <a:t>后继</a:t>
            </a:r>
            <a:r>
              <a:rPr lang="zh-CN" altLang="en-US" sz="2800" dirty="0"/>
              <a:t>数据元素。</a:t>
            </a:r>
          </a:p>
          <a:p>
            <a:pPr marL="381000" indent="-381000" eaLnBrk="1" fontAlgn="auto" hangingPunct="1">
              <a:spcAft>
                <a:spcPts val="0"/>
              </a:spcAft>
              <a:buFont typeface="Wingdings 2"/>
              <a:buChar char=""/>
              <a:defRPr/>
            </a:pPr>
            <a:r>
              <a:rPr lang="zh-CN" altLang="en-US" sz="2800" b="1" dirty="0"/>
              <a:t>图结构</a:t>
            </a:r>
            <a:r>
              <a:rPr lang="zh-CN" altLang="en-US" sz="2800" dirty="0"/>
              <a:t>：每个数据元素可有零个或若干个</a:t>
            </a:r>
            <a:r>
              <a:rPr lang="zh-CN" altLang="en-US" sz="2800" dirty="0">
                <a:solidFill>
                  <a:schemeClr val="accent6"/>
                </a:solidFill>
              </a:rPr>
              <a:t>前驱</a:t>
            </a:r>
            <a:r>
              <a:rPr lang="zh-CN" altLang="en-US" sz="2800" dirty="0"/>
              <a:t>数据元素，零个或若干个</a:t>
            </a:r>
            <a:r>
              <a:rPr lang="zh-CN" altLang="en-US" sz="2800" dirty="0">
                <a:solidFill>
                  <a:schemeClr val="accent6"/>
                </a:solidFill>
              </a:rPr>
              <a:t>后继</a:t>
            </a:r>
            <a:r>
              <a:rPr lang="zh-CN" altLang="en-US" sz="2800" dirty="0"/>
              <a:t>数据元素。</a:t>
            </a:r>
          </a:p>
        </p:txBody>
      </p:sp>
      <p:pic>
        <p:nvPicPr>
          <p:cNvPr id="7" name="图片 6" descr="树型结构.JP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4046538"/>
            <a:ext cx="2476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线性结构.JP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2488" y="4038600"/>
            <a:ext cx="22193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图结构.JPG">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540375" y="4038600"/>
            <a:ext cx="22193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40D59633-1E73-47B6-BCC3-DB67A9C0F8EC}" type="slidenum">
              <a:rPr lang="zh-CN" altLang="en-US" smtClean="0"/>
              <a:pPr>
                <a:defRPr/>
              </a:pPr>
              <a:t>3</a:t>
            </a:fld>
            <a:endParaRPr lang="en-US" altLang="zh-CN"/>
          </a:p>
        </p:txBody>
      </p:sp>
    </p:spTree>
    <p:extLst>
      <p:ext uri="{BB962C8B-B14F-4D97-AF65-F5344CB8AC3E}">
        <p14:creationId xmlns:p14="http://schemas.microsoft.com/office/powerpoint/2010/main" val="2244709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p:cTn id="7" dur="1000" fill="hold"/>
                                        <p:tgtEl>
                                          <p:spTgt spid="2078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078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0787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0787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207875">
                                            <p:txEl>
                                              <p:pRg st="1" end="1"/>
                                            </p:txEl>
                                          </p:spTgt>
                                        </p:tgtEl>
                                        <p:attrNameLst>
                                          <p:attrName>style.visibility</p:attrName>
                                        </p:attrNameLst>
                                      </p:cBhvr>
                                      <p:to>
                                        <p:strVal val="visible"/>
                                      </p:to>
                                    </p:set>
                                    <p:anim calcmode="lin" valueType="num">
                                      <p:cBhvr>
                                        <p:cTn id="20" dur="1000" fill="hold"/>
                                        <p:tgtEl>
                                          <p:spTgt spid="207875">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207875">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207875">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20787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1" presetClass="entr" presetSubtype="0" fill="hold" nodeType="clickEffect">
                                  <p:stCondLst>
                                    <p:cond delay="0"/>
                                  </p:stCondLst>
                                  <p:iterate type="lt">
                                    <p:tmPct val="5000"/>
                                  </p:iterate>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207875">
                                            <p:txEl>
                                              <p:pRg st="2" end="2"/>
                                            </p:txEl>
                                          </p:spTgt>
                                        </p:tgtEl>
                                        <p:attrNameLst>
                                          <p:attrName>style.visibility</p:attrName>
                                        </p:attrNameLst>
                                      </p:cBhvr>
                                      <p:to>
                                        <p:strVal val="visible"/>
                                      </p:to>
                                    </p:set>
                                    <p:anim calcmode="lin" valueType="num">
                                      <p:cBhvr>
                                        <p:cTn id="36" dur="1000" fill="hold"/>
                                        <p:tgtEl>
                                          <p:spTgt spid="207875">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207875">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207875">
                                            <p:txEl>
                                              <p:pRg st="2" end="2"/>
                                            </p:txEl>
                                          </p:spTgt>
                                        </p:tgtEl>
                                        <p:attrNameLst>
                                          <p:attrName>style.rotation</p:attrName>
                                        </p:attrNameLst>
                                      </p:cBhvr>
                                      <p:tavLst>
                                        <p:tav tm="0">
                                          <p:val>
                                            <p:fltVal val="90"/>
                                          </p:val>
                                        </p:tav>
                                        <p:tav tm="100000">
                                          <p:val>
                                            <p:fltVal val="0"/>
                                          </p:val>
                                        </p:tav>
                                      </p:tavLst>
                                    </p:anim>
                                    <p:animEffect transition="in" filter="fade">
                                      <p:cBhvr>
                                        <p:cTn id="39" dur="1000"/>
                                        <p:tgtEl>
                                          <p:spTgt spid="207875">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ox(in)">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用顺序表类求解约瑟夫环问题</a:t>
            </a:r>
          </a:p>
        </p:txBody>
      </p:sp>
      <p:sp>
        <p:nvSpPr>
          <p:cNvPr id="31747" name="内容占位符 2"/>
          <p:cNvSpPr>
            <a:spLocks noGrp="1"/>
          </p:cNvSpPr>
          <p:nvPr>
            <p:ph idx="1"/>
          </p:nvPr>
        </p:nvSpPr>
        <p:spPr>
          <a:xfrm>
            <a:off x="785813" y="2017713"/>
            <a:ext cx="8169275" cy="4114800"/>
          </a:xfrm>
        </p:spPr>
        <p:txBody>
          <a:bodyPr/>
          <a:lstStyle/>
          <a:p>
            <a:r>
              <a:rPr lang="zh-CN" altLang="en-US" dirty="0"/>
              <a:t>创建顺序表对象</a:t>
            </a:r>
            <a:endParaRPr lang="en-US" altLang="zh-CN" dirty="0"/>
          </a:p>
          <a:p>
            <a:pPr>
              <a:buFont typeface="Wingdings" panose="05000000000000000000" pitchFamily="2" charset="2"/>
              <a:buNone/>
            </a:pPr>
            <a:r>
              <a:rPr lang="en-US" altLang="zh-CN" sz="2000" dirty="0" err="1"/>
              <a:t>SeqList</a:t>
            </a:r>
            <a:r>
              <a:rPr lang="en-US" altLang="zh-CN" sz="2000" dirty="0"/>
              <a:t>&lt;String&gt; list = new </a:t>
            </a:r>
            <a:r>
              <a:rPr lang="en-US" altLang="zh-CN" sz="2000" dirty="0" err="1"/>
              <a:t>SeqList</a:t>
            </a:r>
            <a:r>
              <a:rPr lang="en-US" altLang="zh-CN" sz="2000" dirty="0"/>
              <a:t>&lt;String&gt;(number);</a:t>
            </a:r>
          </a:p>
          <a:p>
            <a:pPr>
              <a:buFont typeface="Wingdings" panose="05000000000000000000" pitchFamily="2" charset="2"/>
              <a:buNone/>
            </a:pPr>
            <a:r>
              <a:rPr lang="zh-CN" altLang="en-US" dirty="0"/>
              <a:t>    </a:t>
            </a:r>
            <a:r>
              <a:rPr lang="en-US" altLang="zh-CN" dirty="0"/>
              <a:t>//</a:t>
            </a:r>
            <a:r>
              <a:rPr lang="zh-CN" altLang="en-US" dirty="0"/>
              <a:t> 输入顺序表中的数据内容</a:t>
            </a:r>
            <a:endParaRPr lang="en-US" altLang="zh-CN" dirty="0"/>
          </a:p>
          <a:p>
            <a:pPr>
              <a:buFont typeface="Wingdings" panose="05000000000000000000" pitchFamily="2" charset="2"/>
              <a:buNone/>
            </a:pPr>
            <a:r>
              <a:rPr lang="en-US" altLang="zh-CN" sz="2400" dirty="0"/>
              <a:t>for (int </a:t>
            </a:r>
            <a:r>
              <a:rPr lang="en-US" altLang="zh-CN" sz="2400" dirty="0" err="1"/>
              <a:t>i</a:t>
            </a:r>
            <a:r>
              <a:rPr lang="en-US" altLang="zh-CN" sz="2400" dirty="0"/>
              <a:t>=0; </a:t>
            </a:r>
            <a:r>
              <a:rPr lang="en-US" altLang="zh-CN" sz="2400" dirty="0" err="1"/>
              <a:t>i</a:t>
            </a:r>
            <a:r>
              <a:rPr lang="en-US" altLang="zh-CN" sz="2400" dirty="0"/>
              <a:t>&lt;number; </a:t>
            </a:r>
            <a:r>
              <a:rPr lang="en-US" altLang="zh-CN" sz="2400" dirty="0" err="1"/>
              <a:t>i</a:t>
            </a:r>
            <a:r>
              <a:rPr lang="en-US" altLang="zh-CN" sz="2400" dirty="0"/>
              <a:t>++)</a:t>
            </a:r>
          </a:p>
          <a:p>
            <a:pPr>
              <a:buFont typeface="Wingdings" panose="05000000000000000000" pitchFamily="2" charset="2"/>
              <a:buNone/>
            </a:pPr>
            <a:r>
              <a:rPr lang="en-US" altLang="zh-CN" sz="2400" dirty="0"/>
              <a:t>	</a:t>
            </a:r>
            <a:r>
              <a:rPr lang="en-US" altLang="zh-CN" sz="2400" dirty="0" err="1"/>
              <a:t>list.insert</a:t>
            </a:r>
            <a:r>
              <a:rPr lang="en-US" altLang="zh-CN" sz="2400" dirty="0"/>
              <a:t>((char)('A'+</a:t>
            </a:r>
            <a:r>
              <a:rPr lang="en-US" altLang="zh-CN" sz="2400" dirty="0" err="1"/>
              <a:t>i</a:t>
            </a:r>
            <a:r>
              <a:rPr lang="en-US" altLang="zh-CN" sz="2400" dirty="0"/>
              <a:t>)+""));</a:t>
            </a:r>
          </a:p>
          <a:p>
            <a:pPr>
              <a:buFont typeface="Wingdings" panose="05000000000000000000" pitchFamily="2" charset="2"/>
              <a:buNone/>
            </a:pPr>
            <a:r>
              <a:rPr lang="en-US" altLang="zh-CN" sz="2400" dirty="0"/>
              <a:t>      //</a:t>
            </a:r>
            <a:r>
              <a:rPr lang="zh-CN" altLang="en-US" sz="2400" dirty="0"/>
              <a:t>顺序表尾部插入元素，</a:t>
            </a:r>
            <a:r>
              <a:rPr lang="en-US" altLang="zh-CN" sz="2400" dirty="0"/>
              <a:t>O(1)</a:t>
            </a:r>
            <a:endParaRPr lang="en-US" altLang="zh-CN" dirty="0"/>
          </a:p>
          <a:p>
            <a:pPr>
              <a:buFont typeface="Wingdings" panose="05000000000000000000" pitchFamily="2" charset="2"/>
              <a:buNone/>
            </a:pPr>
            <a:r>
              <a:rPr lang="en-US" altLang="zh-CN" sz="2400" dirty="0" err="1"/>
              <a:t>System.out.print</a:t>
            </a:r>
            <a:r>
              <a:rPr lang="en-US" altLang="zh-CN" sz="2400" dirty="0"/>
              <a:t>("</a:t>
            </a:r>
            <a:r>
              <a:rPr lang="zh-CN" altLang="en-US" sz="2400" dirty="0"/>
              <a:t>约瑟夫环</a:t>
            </a:r>
            <a:r>
              <a:rPr lang="en-US" altLang="zh-CN" sz="2400" dirty="0"/>
              <a:t>("+number+","+start+","+distance+")</a:t>
            </a:r>
            <a:r>
              <a:rPr lang="zh-CN" altLang="en-US" sz="2400" dirty="0"/>
              <a:t>，</a:t>
            </a:r>
            <a:r>
              <a:rPr lang="en-US" altLang="zh-CN" sz="2400" dirty="0"/>
              <a:t>");</a:t>
            </a:r>
          </a:p>
          <a:p>
            <a:pPr>
              <a:buFont typeface="Wingdings" panose="05000000000000000000" pitchFamily="2" charset="2"/>
              <a:buNone/>
            </a:pPr>
            <a:r>
              <a:rPr lang="en-US" altLang="zh-CN" sz="2400" dirty="0" err="1"/>
              <a:t>System.out.println</a:t>
            </a:r>
            <a:r>
              <a:rPr lang="en-US" altLang="zh-CN" sz="2400" dirty="0"/>
              <a:t>(</a:t>
            </a:r>
            <a:r>
              <a:rPr lang="en-US" altLang="zh-CN" sz="2400" dirty="0" err="1"/>
              <a:t>list.toString</a:t>
            </a:r>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用顺序表类求解约瑟夫环问题</a:t>
            </a:r>
          </a:p>
        </p:txBody>
      </p:sp>
      <p:sp>
        <p:nvSpPr>
          <p:cNvPr id="3" name="内容占位符 2"/>
          <p:cNvSpPr>
            <a:spLocks noGrp="1"/>
          </p:cNvSpPr>
          <p:nvPr>
            <p:ph idx="1"/>
          </p:nvPr>
        </p:nvSpPr>
        <p:spPr>
          <a:xfrm>
            <a:off x="857250" y="2017713"/>
            <a:ext cx="8097838" cy="4114800"/>
          </a:xfrm>
        </p:spPr>
        <p:txBody>
          <a:bodyPr/>
          <a:lstStyle/>
          <a:p>
            <a:pPr marL="363538" indent="-363538">
              <a:buFont typeface="Wingdings" panose="05000000000000000000" pitchFamily="2" charset="2"/>
              <a:buNone/>
              <a:defRPr/>
            </a:pPr>
            <a:r>
              <a:rPr lang="en-US" altLang="zh-CN" dirty="0"/>
              <a:t>2.</a:t>
            </a:r>
            <a:r>
              <a:rPr lang="zh-CN" altLang="en-US" dirty="0"/>
              <a:t>从第</a:t>
            </a:r>
            <a:r>
              <a:rPr lang="en-US" altLang="zh-CN" dirty="0"/>
              <a:t>s</a:t>
            </a:r>
            <a:r>
              <a:rPr lang="zh-CN" altLang="en-US" dirty="0"/>
              <a:t>个元素开始，依次计数，每数到</a:t>
            </a:r>
            <a:r>
              <a:rPr lang="en-US" altLang="zh-CN" dirty="0"/>
              <a:t>d</a:t>
            </a:r>
            <a:r>
              <a:rPr lang="zh-CN" altLang="en-US" dirty="0"/>
              <a:t>，就将对应元素删除。</a:t>
            </a:r>
            <a:r>
              <a:rPr lang="en-US" altLang="zh-CN" dirty="0"/>
              <a:t> </a:t>
            </a:r>
          </a:p>
          <a:p>
            <a:pPr marL="363538" indent="-363538">
              <a:buFont typeface="Wingdings" panose="05000000000000000000" pitchFamily="2" charset="2"/>
              <a:buNone/>
              <a:defRPr/>
            </a:pPr>
            <a:r>
              <a:rPr lang="en-US" altLang="zh-CN" sz="2400" dirty="0" err="1"/>
              <a:t>int</a:t>
            </a:r>
            <a:r>
              <a:rPr lang="en-US" altLang="zh-CN" sz="2400" dirty="0"/>
              <a:t> index = s;               //</a:t>
            </a:r>
            <a:r>
              <a:rPr lang="zh-CN" altLang="en-US" sz="2400" dirty="0"/>
              <a:t>计数起始位置</a:t>
            </a:r>
          </a:p>
          <a:p>
            <a:pPr marL="0" indent="0">
              <a:buFont typeface="Wingdings" panose="05000000000000000000" pitchFamily="2" charset="2"/>
              <a:buNone/>
              <a:defRPr/>
            </a:pPr>
            <a:r>
              <a:rPr lang="en-US" altLang="zh-CN" sz="2400" dirty="0"/>
              <a:t>while (</a:t>
            </a:r>
            <a:r>
              <a:rPr lang="en-US" altLang="zh-CN" sz="2400" dirty="0" err="1"/>
              <a:t>list.length</a:t>
            </a:r>
            <a:r>
              <a:rPr lang="en-US" altLang="zh-CN" sz="2400" dirty="0"/>
              <a:t>()&gt;1) //</a:t>
            </a:r>
            <a:r>
              <a:rPr lang="zh-CN" altLang="en-US" sz="2400" dirty="0"/>
              <a:t>多于一个对象时循环 </a:t>
            </a:r>
          </a:p>
          <a:p>
            <a:pPr marL="363538" indent="-363538">
              <a:buFont typeface="Wingdings" panose="05000000000000000000" pitchFamily="2" charset="2"/>
              <a:buNone/>
              <a:defRPr/>
            </a:pPr>
            <a:r>
              <a:rPr lang="zh-CN" altLang="en-US" sz="2400" dirty="0"/>
              <a:t> </a:t>
            </a:r>
            <a:r>
              <a:rPr lang="en-US" altLang="zh-CN" sz="2400" dirty="0"/>
              <a:t>{       index = (index+d-1) % </a:t>
            </a:r>
            <a:r>
              <a:rPr lang="en-US" altLang="zh-CN" sz="2400" dirty="0" err="1"/>
              <a:t>list.length</a:t>
            </a:r>
            <a:r>
              <a:rPr lang="en-US" altLang="zh-CN" sz="2400" dirty="0"/>
              <a:t>();</a:t>
            </a:r>
          </a:p>
          <a:p>
            <a:pPr marL="363538" indent="-363538">
              <a:buFont typeface="Wingdings" panose="05000000000000000000" pitchFamily="2" charset="2"/>
              <a:buNone/>
              <a:defRPr/>
            </a:pPr>
            <a:r>
              <a:rPr lang="en-US" altLang="zh-CN" sz="2400" dirty="0"/>
              <a:t>          </a:t>
            </a:r>
            <a:r>
              <a:rPr lang="en-US" altLang="zh-CN" sz="2400" dirty="0" err="1"/>
              <a:t>System.out.print</a:t>
            </a:r>
            <a:r>
              <a:rPr lang="en-US" altLang="zh-CN" sz="2400" dirty="0"/>
              <a:t>(“</a:t>
            </a:r>
            <a:r>
              <a:rPr lang="zh-CN" altLang="en-US" sz="2400" dirty="0"/>
              <a:t>删除</a:t>
            </a:r>
            <a:r>
              <a:rPr lang="en-US" altLang="zh-CN" sz="2400" dirty="0"/>
              <a:t>”+</a:t>
            </a:r>
            <a:r>
              <a:rPr lang="en-US" altLang="zh-CN" sz="2400" dirty="0" err="1"/>
              <a:t>this.list.remove</a:t>
            </a:r>
            <a:r>
              <a:rPr lang="en-US" altLang="zh-CN" sz="2400" dirty="0"/>
              <a:t>(index).</a:t>
            </a:r>
            <a:r>
              <a:rPr lang="en-US" altLang="zh-CN" sz="2400" dirty="0" err="1"/>
              <a:t>toString</a:t>
            </a:r>
            <a:r>
              <a:rPr lang="en-US" altLang="zh-CN" sz="2400" dirty="0"/>
              <a:t>()+“</a:t>
            </a:r>
            <a:r>
              <a:rPr lang="zh-CN" altLang="en-US" sz="2400" dirty="0"/>
              <a:t>，留</a:t>
            </a:r>
            <a:r>
              <a:rPr lang="en-US" altLang="zh-CN" sz="2400" dirty="0"/>
              <a:t>");  </a:t>
            </a:r>
            <a:endParaRPr lang="zh-CN" altLang="en-US" sz="2400" dirty="0"/>
          </a:p>
          <a:p>
            <a:pPr marL="363538" indent="-363538">
              <a:buFont typeface="Wingdings" panose="05000000000000000000" pitchFamily="2" charset="2"/>
              <a:buNone/>
              <a:defRPr/>
            </a:pPr>
            <a:r>
              <a:rPr lang="zh-CN" altLang="en-US" sz="2400" dirty="0"/>
              <a:t>          </a:t>
            </a:r>
            <a:r>
              <a:rPr lang="en-US" altLang="zh-CN" sz="2400" dirty="0" err="1"/>
              <a:t>System.out.println</a:t>
            </a:r>
            <a:r>
              <a:rPr lang="en-US" altLang="zh-CN" sz="2400" dirty="0"/>
              <a:t>(</a:t>
            </a:r>
            <a:r>
              <a:rPr lang="en-US" altLang="zh-CN" sz="2400" dirty="0" err="1"/>
              <a:t>this.list.toString</a:t>
            </a:r>
            <a:r>
              <a:rPr lang="en-US" altLang="zh-CN" sz="2400" dirty="0"/>
              <a:t>());</a:t>
            </a:r>
          </a:p>
          <a:p>
            <a:pPr marL="363538" indent="-363538">
              <a:buFont typeface="Wingdings" panose="05000000000000000000" pitchFamily="2" charset="2"/>
              <a:buNone/>
              <a:defRPr/>
            </a:pP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用顺序表类求解约瑟夫环问题</a:t>
            </a:r>
          </a:p>
        </p:txBody>
      </p:sp>
      <p:sp>
        <p:nvSpPr>
          <p:cNvPr id="33795" name="内容占位符 2"/>
          <p:cNvSpPr>
            <a:spLocks noGrp="1"/>
          </p:cNvSpPr>
          <p:nvPr>
            <p:ph idx="1"/>
          </p:nvPr>
        </p:nvSpPr>
        <p:spPr>
          <a:xfrm>
            <a:off x="714375" y="2017713"/>
            <a:ext cx="8240713" cy="2339975"/>
          </a:xfrm>
        </p:spPr>
        <p:txBody>
          <a:bodyPr/>
          <a:lstStyle/>
          <a:p>
            <a:pPr>
              <a:buFont typeface="Wingdings" panose="05000000000000000000" pitchFamily="2" charset="2"/>
              <a:buNone/>
            </a:pPr>
            <a:r>
              <a:rPr lang="en-US" altLang="zh-CN" dirty="0"/>
              <a:t>3.</a:t>
            </a:r>
            <a:r>
              <a:rPr lang="zh-CN" altLang="en-US" dirty="0"/>
              <a:t>重复计数并删除元素，最后只剩下一个元素，输出被赦免者。</a:t>
            </a:r>
            <a:endParaRPr lang="en-US" altLang="zh-CN" dirty="0"/>
          </a:p>
          <a:p>
            <a:pPr>
              <a:buFont typeface="Wingdings" panose="05000000000000000000" pitchFamily="2" charset="2"/>
              <a:buNone/>
            </a:pPr>
            <a:r>
              <a:rPr lang="en-US" altLang="zh-CN" dirty="0"/>
              <a:t> </a:t>
            </a:r>
            <a:r>
              <a:rPr lang="en-US" altLang="zh-CN" sz="2400" dirty="0" err="1"/>
              <a:t>System.out.println</a:t>
            </a:r>
            <a:r>
              <a:rPr lang="en-US" altLang="zh-CN" sz="2400" dirty="0"/>
              <a:t>(</a:t>
            </a:r>
          </a:p>
          <a:p>
            <a:pPr>
              <a:buFont typeface="Wingdings" panose="05000000000000000000" pitchFamily="2" charset="2"/>
              <a:buNone/>
            </a:pPr>
            <a:r>
              <a:rPr lang="en-US" altLang="zh-CN" sz="2400" dirty="0"/>
              <a:t>                 "</a:t>
            </a:r>
            <a:r>
              <a:rPr lang="zh-CN" altLang="en-US" sz="2400" dirty="0"/>
              <a:t>被赦免者是</a:t>
            </a:r>
            <a:r>
              <a:rPr lang="en-US" altLang="zh-CN" sz="2400" dirty="0"/>
              <a:t>"+</a:t>
            </a:r>
            <a:r>
              <a:rPr lang="en-US" altLang="zh-CN" sz="2400" dirty="0" err="1"/>
              <a:t>list.get</a:t>
            </a:r>
            <a:r>
              <a:rPr lang="en-US" altLang="zh-CN" sz="2400" dirty="0"/>
              <a:t>(0).</a:t>
            </a:r>
            <a:r>
              <a:rPr lang="en-US" altLang="zh-CN" sz="2400" dirty="0" err="1"/>
              <a:t>toString</a:t>
            </a:r>
            <a:r>
              <a:rPr lang="en-US" altLang="zh-CN" sz="2400" dirty="0"/>
              <a:t>());</a:t>
            </a:r>
          </a:p>
          <a:p>
            <a:pPr>
              <a:buFont typeface="Wingdings" panose="05000000000000000000" pitchFamily="2" charset="2"/>
              <a:buNone/>
            </a:pPr>
            <a:endParaRPr lang="en-US" altLang="zh-CN" sz="2400" dirty="0"/>
          </a:p>
          <a:p>
            <a:pPr>
              <a:buFont typeface="Wingdings" panose="05000000000000000000" pitchFamily="2" charset="2"/>
              <a:buNone/>
            </a:pPr>
            <a:endParaRPr lang="zh-CN" altLang="en-US"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用顺序表类求解约瑟夫环问题</a:t>
            </a:r>
          </a:p>
        </p:txBody>
      </p:sp>
      <p:sp>
        <p:nvSpPr>
          <p:cNvPr id="5" name="圆角矩形 4"/>
          <p:cNvSpPr/>
          <p:nvPr/>
        </p:nvSpPr>
        <p:spPr>
          <a:xfrm>
            <a:off x="539552" y="4539797"/>
            <a:ext cx="8001000" cy="223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rgbClr val="FF0000"/>
                </a:solidFill>
                <a:latin typeface="方正舒体" pitchFamily="2" charset="-122"/>
                <a:ea typeface="方正舒体" pitchFamily="2" charset="-122"/>
              </a:rPr>
              <a:t>结果：</a:t>
            </a:r>
            <a:r>
              <a:rPr lang="zh-CN" altLang="en-US" b="1" dirty="0">
                <a:solidFill>
                  <a:srgbClr val="FF0000"/>
                </a:solidFill>
              </a:rPr>
              <a:t>约瑟夫环</a:t>
            </a:r>
            <a:r>
              <a:rPr lang="en-US" altLang="zh-CN" b="1" dirty="0">
                <a:solidFill>
                  <a:srgbClr val="FF0000"/>
                </a:solidFill>
              </a:rPr>
              <a:t>(5,0,2)</a:t>
            </a:r>
            <a:r>
              <a:rPr lang="zh-CN" altLang="en-US" b="1" dirty="0">
                <a:solidFill>
                  <a:srgbClr val="FF0000"/>
                </a:solidFill>
              </a:rPr>
              <a:t>，</a:t>
            </a:r>
            <a:r>
              <a:rPr lang="en-US" altLang="zh-CN" b="1" dirty="0">
                <a:solidFill>
                  <a:srgbClr val="FF0000"/>
                </a:solidFill>
              </a:rPr>
              <a:t>(A, B, C, D, E)</a:t>
            </a:r>
          </a:p>
          <a:p>
            <a:pPr algn="ctr" eaLnBrk="1" hangingPunct="1">
              <a:defRPr/>
            </a:pPr>
            <a:r>
              <a:rPr lang="zh-CN" altLang="en-US" b="1" dirty="0">
                <a:solidFill>
                  <a:srgbClr val="FF0000"/>
                </a:solidFill>
              </a:rPr>
              <a:t>删除</a:t>
            </a:r>
            <a:r>
              <a:rPr lang="en-US" altLang="zh-CN" b="1" dirty="0">
                <a:solidFill>
                  <a:srgbClr val="FF0000"/>
                </a:solidFill>
              </a:rPr>
              <a:t>B</a:t>
            </a:r>
            <a:r>
              <a:rPr lang="zh-CN" altLang="en-US" b="1" dirty="0">
                <a:solidFill>
                  <a:srgbClr val="FF0000"/>
                </a:solidFill>
              </a:rPr>
              <a:t>，</a:t>
            </a:r>
            <a:r>
              <a:rPr lang="en-US" altLang="zh-CN" b="1" dirty="0">
                <a:solidFill>
                  <a:srgbClr val="FF0000"/>
                </a:solidFill>
              </a:rPr>
              <a:t>(A, C, D, E)</a:t>
            </a:r>
          </a:p>
          <a:p>
            <a:pPr algn="ctr" eaLnBrk="1" hangingPunct="1">
              <a:defRPr/>
            </a:pPr>
            <a:r>
              <a:rPr lang="zh-CN" altLang="en-US" b="1" dirty="0">
                <a:solidFill>
                  <a:srgbClr val="FF0000"/>
                </a:solidFill>
              </a:rPr>
              <a:t>删除</a:t>
            </a:r>
            <a:r>
              <a:rPr lang="en-US" altLang="zh-CN" b="1" dirty="0">
                <a:solidFill>
                  <a:srgbClr val="FF0000"/>
                </a:solidFill>
              </a:rPr>
              <a:t>D</a:t>
            </a:r>
            <a:r>
              <a:rPr lang="zh-CN" altLang="en-US" b="1" dirty="0">
                <a:solidFill>
                  <a:srgbClr val="FF0000"/>
                </a:solidFill>
              </a:rPr>
              <a:t>，</a:t>
            </a:r>
            <a:r>
              <a:rPr lang="en-US" altLang="zh-CN" b="1" dirty="0">
                <a:solidFill>
                  <a:srgbClr val="FF0000"/>
                </a:solidFill>
              </a:rPr>
              <a:t>(A, C, E)</a:t>
            </a:r>
          </a:p>
          <a:p>
            <a:pPr algn="ctr" eaLnBrk="1" hangingPunct="1">
              <a:defRPr/>
            </a:pPr>
            <a:r>
              <a:rPr lang="zh-CN" altLang="en-US" b="1" dirty="0">
                <a:solidFill>
                  <a:srgbClr val="FF0000"/>
                </a:solidFill>
              </a:rPr>
              <a:t>删除</a:t>
            </a:r>
            <a:r>
              <a:rPr lang="en-US" altLang="zh-CN" b="1" dirty="0">
                <a:solidFill>
                  <a:srgbClr val="FF0000"/>
                </a:solidFill>
              </a:rPr>
              <a:t>A</a:t>
            </a:r>
            <a:r>
              <a:rPr lang="zh-CN" altLang="en-US" b="1" dirty="0">
                <a:solidFill>
                  <a:srgbClr val="FF0000"/>
                </a:solidFill>
              </a:rPr>
              <a:t>，</a:t>
            </a:r>
            <a:r>
              <a:rPr lang="en-US" altLang="zh-CN" b="1" dirty="0">
                <a:solidFill>
                  <a:srgbClr val="FF0000"/>
                </a:solidFill>
              </a:rPr>
              <a:t>(C, E)</a:t>
            </a:r>
          </a:p>
          <a:p>
            <a:pPr algn="ctr" eaLnBrk="1" hangingPunct="1">
              <a:defRPr/>
            </a:pPr>
            <a:r>
              <a:rPr lang="zh-CN" altLang="en-US" b="1" dirty="0">
                <a:solidFill>
                  <a:srgbClr val="FF0000"/>
                </a:solidFill>
              </a:rPr>
              <a:t>删除</a:t>
            </a:r>
            <a:r>
              <a:rPr lang="en-US" altLang="zh-CN" b="1" dirty="0">
                <a:solidFill>
                  <a:srgbClr val="FF0000"/>
                </a:solidFill>
              </a:rPr>
              <a:t>E</a:t>
            </a:r>
            <a:r>
              <a:rPr lang="zh-CN" altLang="en-US" b="1" dirty="0">
                <a:solidFill>
                  <a:srgbClr val="FF0000"/>
                </a:solidFill>
              </a:rPr>
              <a:t>，</a:t>
            </a:r>
            <a:r>
              <a:rPr lang="en-US" altLang="zh-CN" b="1" dirty="0">
                <a:solidFill>
                  <a:srgbClr val="FF0000"/>
                </a:solidFill>
              </a:rPr>
              <a:t>(C)</a:t>
            </a:r>
          </a:p>
          <a:p>
            <a:pPr algn="ctr" eaLnBrk="1" hangingPunct="1">
              <a:defRPr/>
            </a:pPr>
            <a:r>
              <a:rPr lang="zh-CN" altLang="en-US" b="1" dirty="0">
                <a:solidFill>
                  <a:srgbClr val="FF0000"/>
                </a:solidFill>
              </a:rPr>
              <a:t>被赦免者是</a:t>
            </a:r>
            <a:r>
              <a:rPr lang="en-US" altLang="zh-CN" b="1" dirty="0">
                <a:solidFill>
                  <a:srgbClr val="FF0000"/>
                </a:solidFill>
              </a:rPr>
              <a:t>C</a:t>
            </a:r>
            <a:endParaRPr lang="zh-CN" altLang="en-US" b="1" dirty="0">
              <a:solidFill>
                <a:srgbClr val="FF0000"/>
              </a:solidFill>
            </a:endParaRPr>
          </a:p>
        </p:txBody>
      </p:sp>
      <p:pic>
        <p:nvPicPr>
          <p:cNvPr id="6" name="Picture 4" descr="2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424" y="2207105"/>
            <a:ext cx="8775576" cy="236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71600" y="1734096"/>
            <a:ext cx="3685624" cy="523220"/>
          </a:xfrm>
          <a:prstGeom prst="rect">
            <a:avLst/>
          </a:prstGeom>
          <a:noFill/>
        </p:spPr>
        <p:txBody>
          <a:bodyPr wrap="none" rtlCol="0">
            <a:spAutoFit/>
          </a:bodyPr>
          <a:lstStyle/>
          <a:p>
            <a:r>
              <a:rPr lang="zh-CN" altLang="en-US" sz="2800" dirty="0"/>
              <a:t>约瑟夫环（</a:t>
            </a:r>
            <a:r>
              <a:rPr lang="en-US" altLang="zh-CN" sz="2800" dirty="0"/>
              <a:t>5</a:t>
            </a:r>
            <a:r>
              <a:rPr lang="zh-CN" altLang="en-US" sz="2800" dirty="0"/>
              <a:t>，</a:t>
            </a:r>
            <a:r>
              <a:rPr lang="en-US" altLang="zh-CN" sz="2800" dirty="0"/>
              <a:t>0</a:t>
            </a:r>
            <a:r>
              <a:rPr lang="zh-CN" altLang="en-US" sz="2800" dirty="0"/>
              <a:t>，</a:t>
            </a:r>
            <a:r>
              <a:rPr lang="en-US" altLang="zh-CN" sz="2800" dirty="0"/>
              <a:t>2</a:t>
            </a:r>
            <a:r>
              <a:rPr lang="zh-CN" altLang="en-US" sz="2800" dirty="0"/>
              <a:t>） </a:t>
            </a:r>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33</a:t>
            </a:fld>
            <a:endParaRPr lang="en-US" altLang="zh-CN"/>
          </a:p>
        </p:txBody>
      </p:sp>
      <p:sp>
        <p:nvSpPr>
          <p:cNvPr id="3" name="文本框 2">
            <a:extLst>
              <a:ext uri="{FF2B5EF4-FFF2-40B4-BE49-F238E27FC236}">
                <a16:creationId xmlns:a16="http://schemas.microsoft.com/office/drawing/2014/main" id="{667160D3-F38E-4678-8141-AD178FEB38B0}"/>
              </a:ext>
            </a:extLst>
          </p:cNvPr>
          <p:cNvSpPr txBox="1"/>
          <p:nvPr/>
        </p:nvSpPr>
        <p:spPr>
          <a:xfrm>
            <a:off x="6444208" y="476672"/>
            <a:ext cx="2339102" cy="461665"/>
          </a:xfrm>
          <a:prstGeom prst="rect">
            <a:avLst/>
          </a:prstGeom>
          <a:noFill/>
        </p:spPr>
        <p:txBody>
          <a:bodyPr wrap="none" rtlCol="0">
            <a:spAutoFit/>
          </a:bodyPr>
          <a:lstStyle/>
          <a:p>
            <a:r>
              <a:rPr lang="zh-CN" altLang="en-US" dirty="0">
                <a:hlinkClick r:id="rId3" action="ppaction://hlinkfile"/>
              </a:rPr>
              <a:t>完整的程序实现</a:t>
            </a:r>
            <a:endParaRPr lang="zh-CN" altLang="en-US" dirty="0"/>
          </a:p>
        </p:txBody>
      </p:sp>
    </p:spTree>
    <p:extLst>
      <p:ext uri="{BB962C8B-B14F-4D97-AF65-F5344CB8AC3E}">
        <p14:creationId xmlns:p14="http://schemas.microsoft.com/office/powerpoint/2010/main" val="9812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5"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iterate type="lt">
                                    <p:tmPct val="5000"/>
                                  </p:iterate>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98425" y="1715617"/>
            <a:ext cx="8964612" cy="5176865"/>
          </a:xfrm>
          <a:solidFill>
            <a:schemeClr val="bg1"/>
          </a:solidFill>
        </p:spPr>
        <p:txBody>
          <a:bodyPr/>
          <a:lstStyle/>
          <a:p>
            <a:pPr eaLnBrk="1" hangingPunct="1">
              <a:buFont typeface="Wingdings" panose="05000000000000000000" pitchFamily="2" charset="2"/>
              <a:buNone/>
            </a:pPr>
            <a:r>
              <a:rPr lang="zh-CN" altLang="en-GB" sz="2800" dirty="0"/>
              <a:t>（</a:t>
            </a:r>
            <a:r>
              <a:rPr lang="en-GB" altLang="zh-CN" sz="2800" dirty="0"/>
              <a:t>1</a:t>
            </a:r>
            <a:r>
              <a:rPr lang="zh-CN" altLang="en-GB" sz="2800" dirty="0"/>
              <a:t>）</a:t>
            </a:r>
            <a:r>
              <a:rPr lang="zh-CN" altLang="en-GB" dirty="0"/>
              <a:t>顺序查找算法 </a:t>
            </a:r>
            <a:endParaRPr lang="en-US" altLang="zh-CN" dirty="0"/>
          </a:p>
          <a:p>
            <a:pPr eaLnBrk="1" hangingPunct="1">
              <a:buFont typeface="Wingdings" panose="05000000000000000000" pitchFamily="2" charset="2"/>
              <a:buNone/>
            </a:pPr>
            <a:r>
              <a:rPr lang="en-US" altLang="zh-CN" dirty="0"/>
              <a:t>      //</a:t>
            </a:r>
            <a:r>
              <a:rPr lang="zh-CN" altLang="en-US" dirty="0"/>
              <a:t>顺序查找首次出现的与</a:t>
            </a:r>
            <a:r>
              <a:rPr lang="en-US" altLang="zh-CN" dirty="0"/>
              <a:t>key</a:t>
            </a:r>
            <a:r>
              <a:rPr lang="zh-CN" altLang="en-US" dirty="0"/>
              <a:t>相等元素，返回元素序号</a:t>
            </a:r>
            <a:r>
              <a:rPr lang="en-US" altLang="zh-CN" dirty="0" err="1"/>
              <a:t>i</a:t>
            </a:r>
            <a:r>
              <a:rPr lang="zh-CN" altLang="en-US" dirty="0"/>
              <a:t>；查找不成功返回</a:t>
            </a:r>
            <a:r>
              <a:rPr lang="en-US" altLang="zh-CN" dirty="0"/>
              <a:t>-1</a:t>
            </a:r>
            <a:r>
              <a:rPr lang="zh-CN" altLang="en-US" dirty="0"/>
              <a:t>。</a:t>
            </a:r>
          </a:p>
          <a:p>
            <a:pPr eaLnBrk="1" hangingPunct="1">
              <a:buFont typeface="Wingdings" panose="05000000000000000000" pitchFamily="2" charset="2"/>
              <a:buNone/>
            </a:pPr>
            <a:r>
              <a:rPr lang="en-US" altLang="zh-CN" sz="2800" dirty="0"/>
              <a:t>      public </a:t>
            </a:r>
            <a:r>
              <a:rPr lang="en-US" altLang="zh-CN" sz="2800" dirty="0" err="1"/>
              <a:t>int</a:t>
            </a:r>
            <a:r>
              <a:rPr lang="en-US" altLang="zh-CN" sz="2800" dirty="0"/>
              <a:t> </a:t>
            </a:r>
            <a:r>
              <a:rPr lang="en-US" altLang="zh-CN" sz="2800" dirty="0">
                <a:solidFill>
                  <a:schemeClr val="hlink"/>
                </a:solidFill>
              </a:rPr>
              <a:t>search</a:t>
            </a:r>
            <a:r>
              <a:rPr lang="en-US" altLang="zh-CN" sz="2800" dirty="0"/>
              <a:t>(T key)</a:t>
            </a:r>
          </a:p>
          <a:p>
            <a:pPr eaLnBrk="1" hangingPunct="1">
              <a:buFont typeface="Wingdings" panose="05000000000000000000" pitchFamily="2" charset="2"/>
              <a:buNone/>
            </a:pPr>
            <a:r>
              <a:rPr lang="en-US" altLang="zh-CN" sz="2800" dirty="0"/>
              <a:t>     {    for (</a:t>
            </a:r>
            <a:r>
              <a:rPr lang="en-US" altLang="zh-CN" sz="2800" dirty="0" err="1"/>
              <a:t>int</a:t>
            </a:r>
            <a:r>
              <a:rPr lang="en-US" altLang="zh-CN" sz="2800" dirty="0"/>
              <a:t> </a:t>
            </a:r>
            <a:r>
              <a:rPr lang="en-US" altLang="zh-CN" sz="2800" dirty="0" err="1"/>
              <a:t>i</a:t>
            </a:r>
            <a:r>
              <a:rPr lang="en-US" altLang="zh-CN" sz="2800" dirty="0"/>
              <a:t>=0; </a:t>
            </a:r>
            <a:r>
              <a:rPr lang="en-US" altLang="zh-CN" sz="2800" dirty="0" err="1"/>
              <a:t>i</a:t>
            </a:r>
            <a:r>
              <a:rPr lang="en-US" altLang="zh-CN" sz="2800" dirty="0"/>
              <a:t>&lt;</a:t>
            </a:r>
            <a:r>
              <a:rPr lang="en-US" altLang="zh-CN" sz="2800" dirty="0" err="1"/>
              <a:t>this.n</a:t>
            </a:r>
            <a:r>
              <a:rPr lang="en-US" altLang="zh-CN" sz="2800" dirty="0"/>
              <a:t>; </a:t>
            </a:r>
            <a:r>
              <a:rPr lang="en-US" altLang="zh-CN" sz="2800" dirty="0" err="1"/>
              <a:t>i</a:t>
            </a:r>
            <a:r>
              <a:rPr lang="en-US" altLang="zh-CN" sz="2800" dirty="0"/>
              <a:t>++)</a:t>
            </a:r>
          </a:p>
          <a:p>
            <a:pPr eaLnBrk="1" hangingPunct="1">
              <a:buFont typeface="Wingdings" panose="05000000000000000000" pitchFamily="2" charset="2"/>
              <a:buNone/>
            </a:pPr>
            <a:r>
              <a:rPr lang="en-US" altLang="zh-CN" sz="2800" dirty="0"/>
              <a:t>               if (</a:t>
            </a:r>
            <a:r>
              <a:rPr lang="en-US" altLang="zh-CN" sz="2800" dirty="0" err="1">
                <a:solidFill>
                  <a:schemeClr val="hlink"/>
                </a:solidFill>
              </a:rPr>
              <a:t>key.equals</a:t>
            </a:r>
            <a:r>
              <a:rPr lang="en-US" altLang="zh-CN" sz="2800" dirty="0">
                <a:solidFill>
                  <a:schemeClr val="hlink"/>
                </a:solidFill>
              </a:rPr>
              <a:t>(</a:t>
            </a:r>
            <a:r>
              <a:rPr lang="en-US" altLang="zh-CN" sz="2800" dirty="0" err="1">
                <a:solidFill>
                  <a:schemeClr val="hlink"/>
                </a:solidFill>
              </a:rPr>
              <a:t>this.element</a:t>
            </a:r>
            <a:r>
              <a:rPr lang="en-US" altLang="zh-CN" sz="2800" dirty="0">
                <a:solidFill>
                  <a:schemeClr val="hlink"/>
                </a:solidFill>
              </a:rPr>
              <a:t>[</a:t>
            </a:r>
            <a:r>
              <a:rPr lang="en-US" altLang="zh-CN" sz="2800" dirty="0" err="1">
                <a:solidFill>
                  <a:schemeClr val="hlink"/>
                </a:solidFill>
              </a:rPr>
              <a:t>i</a:t>
            </a:r>
            <a:r>
              <a:rPr lang="en-US" altLang="zh-CN" sz="2800" dirty="0">
                <a:solidFill>
                  <a:schemeClr val="hlink"/>
                </a:solidFill>
              </a:rPr>
              <a:t>])</a:t>
            </a:r>
            <a:r>
              <a:rPr lang="en-US" altLang="zh-CN" sz="2800" dirty="0"/>
              <a:t>)</a:t>
            </a:r>
          </a:p>
          <a:p>
            <a:pPr eaLnBrk="1" hangingPunct="1">
              <a:buFont typeface="Wingdings" panose="05000000000000000000" pitchFamily="2" charset="2"/>
              <a:buNone/>
            </a:pPr>
            <a:r>
              <a:rPr lang="en-US" altLang="zh-CN" sz="2800" dirty="0"/>
              <a:t>                //</a:t>
            </a:r>
            <a:r>
              <a:rPr lang="zh-CN" altLang="en-US" sz="2800" dirty="0"/>
              <a:t>执行</a:t>
            </a:r>
            <a:r>
              <a:rPr lang="en-US" altLang="zh-CN" sz="2800" dirty="0"/>
              <a:t>T</a:t>
            </a:r>
            <a:r>
              <a:rPr lang="zh-CN" altLang="en-US" sz="2800" dirty="0"/>
              <a:t>类的</a:t>
            </a:r>
            <a:r>
              <a:rPr lang="en-US" altLang="zh-CN" sz="2800" dirty="0"/>
              <a:t>equals(Object)</a:t>
            </a:r>
            <a:r>
              <a:rPr lang="zh-CN" altLang="en-US" sz="2800" dirty="0"/>
              <a:t>，运行时多态</a:t>
            </a:r>
          </a:p>
          <a:p>
            <a:pPr eaLnBrk="1" hangingPunct="1">
              <a:buFont typeface="Wingdings" panose="05000000000000000000" pitchFamily="2" charset="2"/>
              <a:buNone/>
            </a:pPr>
            <a:r>
              <a:rPr lang="zh-CN" altLang="en-US" sz="2800" dirty="0"/>
              <a:t>               </a:t>
            </a:r>
            <a:r>
              <a:rPr lang="en-US" altLang="zh-CN" sz="2800" dirty="0"/>
              <a:t>return </a:t>
            </a:r>
            <a:r>
              <a:rPr lang="en-US" altLang="zh-CN" sz="2800" dirty="0" err="1"/>
              <a:t>i</a:t>
            </a:r>
            <a:r>
              <a:rPr lang="en-US" altLang="zh-CN" sz="2800" dirty="0"/>
              <a:t>;</a:t>
            </a:r>
          </a:p>
          <a:p>
            <a:pPr eaLnBrk="1" hangingPunct="1">
              <a:buFont typeface="Wingdings" panose="05000000000000000000" pitchFamily="2" charset="2"/>
              <a:buNone/>
            </a:pPr>
            <a:r>
              <a:rPr lang="en-US" altLang="zh-CN" sz="2800" dirty="0"/>
              <a:t>           return -1;                //</a:t>
            </a:r>
            <a:r>
              <a:rPr lang="zh-CN" altLang="en-US" sz="2800" dirty="0"/>
              <a:t>空表或未找到时</a:t>
            </a:r>
          </a:p>
          <a:p>
            <a:pPr eaLnBrk="1" hangingPunct="1">
              <a:buFont typeface="Wingdings" panose="05000000000000000000" pitchFamily="2" charset="2"/>
              <a:buNone/>
            </a:pPr>
            <a:r>
              <a:rPr lang="en-US" altLang="zh-CN" sz="2800" dirty="0"/>
              <a:t>      }</a:t>
            </a:r>
          </a:p>
        </p:txBody>
      </p:sp>
      <p:sp>
        <p:nvSpPr>
          <p:cNvPr id="34819" name="Rectangle 2"/>
          <p:cNvSpPr>
            <a:spLocks noGrp="1" noChangeArrowheads="1"/>
          </p:cNvSpPr>
          <p:nvPr>
            <p:ph type="title" idx="4294967295"/>
          </p:nvPr>
        </p:nvSpPr>
        <p:spPr>
          <a:xfrm>
            <a:off x="1187624" y="764704"/>
            <a:ext cx="7793037" cy="839787"/>
          </a:xfrm>
        </p:spPr>
        <p:txBody>
          <a:bodyPr/>
          <a:lstStyle/>
          <a:p>
            <a:pPr eaLnBrk="1" hangingPunct="1"/>
            <a:r>
              <a:rPr lang="en-US" altLang="zh-CN" dirty="0"/>
              <a:t>5.</a:t>
            </a:r>
            <a:r>
              <a:rPr lang="zh-CN" altLang="en-US" dirty="0"/>
              <a:t> 顺序表查找操作</a:t>
            </a:r>
          </a:p>
        </p:txBody>
      </p:sp>
      <p:sp>
        <p:nvSpPr>
          <p:cNvPr id="3" name="灯片编号占位符 2"/>
          <p:cNvSpPr>
            <a:spLocks noGrp="1"/>
          </p:cNvSpPr>
          <p:nvPr>
            <p:ph type="sldNum" sz="quarter" idx="12"/>
          </p:nvPr>
        </p:nvSpPr>
        <p:spPr/>
        <p:txBody>
          <a:bodyPr/>
          <a:lstStyle/>
          <a:p>
            <a:pPr>
              <a:defRPr/>
            </a:pPr>
            <a:fld id="{413C3BF5-AB92-4384-8B1F-DF406D525B7F}" type="slidenum">
              <a:rPr lang="zh-CN" altLang="en-US"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1116013" y="620713"/>
            <a:ext cx="6911975" cy="839787"/>
          </a:xfrm>
        </p:spPr>
        <p:txBody>
          <a:bodyPr/>
          <a:lstStyle/>
          <a:p>
            <a:pPr eaLnBrk="1" hangingPunct="1"/>
            <a:r>
              <a:rPr lang="zh-CN" altLang="en-US"/>
              <a:t>（</a:t>
            </a:r>
            <a:r>
              <a:rPr lang="en-US" altLang="zh-CN"/>
              <a:t>2</a:t>
            </a:r>
            <a:r>
              <a:rPr lang="zh-CN" altLang="en-US"/>
              <a:t>）比较对象相等的方法</a:t>
            </a:r>
          </a:p>
        </p:txBody>
      </p:sp>
      <p:sp>
        <p:nvSpPr>
          <p:cNvPr id="35844" name="Rectangle 3"/>
          <p:cNvSpPr>
            <a:spLocks noGrp="1" noChangeArrowheads="1"/>
          </p:cNvSpPr>
          <p:nvPr>
            <p:ph type="body" idx="1"/>
          </p:nvPr>
        </p:nvSpPr>
        <p:spPr>
          <a:xfrm>
            <a:off x="396875" y="1557338"/>
            <a:ext cx="8747125" cy="4895850"/>
          </a:xfrm>
          <a:solidFill>
            <a:schemeClr val="bg1"/>
          </a:solidFill>
        </p:spPr>
        <p:txBody>
          <a:bodyPr/>
          <a:lstStyle/>
          <a:p>
            <a:pPr eaLnBrk="1" hangingPunct="1">
              <a:lnSpc>
                <a:spcPct val="80000"/>
              </a:lnSpc>
              <a:buFont typeface="Wingdings" panose="05000000000000000000" pitchFamily="2" charset="2"/>
              <a:buChar char="n"/>
            </a:pPr>
            <a:r>
              <a:rPr lang="en-US" altLang="zh-CN" sz="2400"/>
              <a:t>Object</a:t>
            </a:r>
            <a:r>
              <a:rPr lang="zh-CN" altLang="en-US" sz="2400"/>
              <a:t>类</a:t>
            </a:r>
          </a:p>
          <a:p>
            <a:pPr lvl="1" eaLnBrk="1" hangingPunct="1">
              <a:lnSpc>
                <a:spcPct val="80000"/>
              </a:lnSpc>
              <a:buFont typeface="Wingdings" panose="05000000000000000000" pitchFamily="2" charset="2"/>
              <a:buNone/>
            </a:pPr>
            <a:r>
              <a:rPr lang="en-US" altLang="zh-CN" sz="2000"/>
              <a:t>public boolean </a:t>
            </a:r>
            <a:r>
              <a:rPr lang="en-US" altLang="zh-CN" sz="2000">
                <a:solidFill>
                  <a:schemeClr val="hlink"/>
                </a:solidFill>
              </a:rPr>
              <a:t>equals</a:t>
            </a:r>
            <a:r>
              <a:rPr lang="en-US" altLang="zh-CN" sz="2000"/>
              <a:t>(Object obj) </a:t>
            </a:r>
          </a:p>
          <a:p>
            <a:pPr lvl="1" eaLnBrk="1" hangingPunct="1">
              <a:lnSpc>
                <a:spcPct val="80000"/>
              </a:lnSpc>
              <a:buFont typeface="Wingdings" panose="05000000000000000000" pitchFamily="2" charset="2"/>
              <a:buNone/>
            </a:pPr>
            <a:r>
              <a:rPr lang="en-US" altLang="zh-CN" sz="2000"/>
              <a:t>{    return (this == obj); //</a:t>
            </a:r>
            <a:r>
              <a:rPr lang="zh-CN" altLang="en-US" sz="2000"/>
              <a:t>若两个对象引用同一个实例，返回</a:t>
            </a:r>
            <a:r>
              <a:rPr lang="en-US" altLang="zh-CN" sz="2000"/>
              <a:t>true</a:t>
            </a:r>
          </a:p>
          <a:p>
            <a:pPr lvl="1" eaLnBrk="1" hangingPunct="1">
              <a:lnSpc>
                <a:spcPct val="80000"/>
              </a:lnSpc>
              <a:buFont typeface="Wingdings" panose="05000000000000000000" pitchFamily="2" charset="2"/>
              <a:buNone/>
            </a:pPr>
            <a:r>
              <a:rPr lang="en-US" altLang="zh-CN" sz="2000"/>
              <a:t>}</a:t>
            </a:r>
          </a:p>
          <a:p>
            <a:pPr eaLnBrk="1" hangingPunct="1">
              <a:lnSpc>
                <a:spcPct val="80000"/>
              </a:lnSpc>
              <a:buFont typeface="Wingdings" panose="05000000000000000000" pitchFamily="2" charset="2"/>
              <a:buChar char="n"/>
            </a:pPr>
            <a:r>
              <a:rPr lang="en-US" altLang="zh-CN" sz="2400"/>
              <a:t>public final class </a:t>
            </a:r>
            <a:r>
              <a:rPr lang="en-US" altLang="zh-CN" sz="2400">
                <a:solidFill>
                  <a:schemeClr val="hlink"/>
                </a:solidFill>
              </a:rPr>
              <a:t>Integer</a:t>
            </a:r>
            <a:r>
              <a:rPr lang="en-US" altLang="zh-CN" sz="2400"/>
              <a:t> extends Number implements Comparable&lt;Integer&gt;</a:t>
            </a:r>
          </a:p>
          <a:p>
            <a:pPr lvl="1" eaLnBrk="1" hangingPunct="1">
              <a:lnSpc>
                <a:spcPct val="80000"/>
              </a:lnSpc>
              <a:buFont typeface="Wingdings" panose="05000000000000000000" pitchFamily="2" charset="2"/>
              <a:buNone/>
            </a:pPr>
            <a:r>
              <a:rPr lang="en-US" altLang="zh-CN" sz="2000"/>
              <a:t>{</a:t>
            </a:r>
          </a:p>
          <a:p>
            <a:pPr lvl="1" eaLnBrk="1" hangingPunct="1">
              <a:lnSpc>
                <a:spcPct val="80000"/>
              </a:lnSpc>
              <a:buFont typeface="Wingdings" panose="05000000000000000000" pitchFamily="2" charset="2"/>
              <a:buNone/>
            </a:pPr>
            <a:r>
              <a:rPr lang="en-US" altLang="zh-CN" sz="2000"/>
              <a:t>    private final int value;</a:t>
            </a:r>
          </a:p>
          <a:p>
            <a:pPr lvl="1" eaLnBrk="1" hangingPunct="1">
              <a:lnSpc>
                <a:spcPct val="80000"/>
              </a:lnSpc>
              <a:buFont typeface="Wingdings" panose="05000000000000000000" pitchFamily="2" charset="2"/>
              <a:buNone/>
            </a:pPr>
            <a:r>
              <a:rPr lang="en-US" altLang="zh-CN" sz="2000"/>
              <a:t>    public boolean </a:t>
            </a:r>
            <a:r>
              <a:rPr lang="en-US" altLang="zh-CN" sz="2000">
                <a:solidFill>
                  <a:schemeClr val="hlink"/>
                </a:solidFill>
              </a:rPr>
              <a:t>equals</a:t>
            </a:r>
            <a:r>
              <a:rPr lang="en-US" altLang="zh-CN" sz="2000"/>
              <a:t>(Object obj) //</a:t>
            </a:r>
            <a:r>
              <a:rPr lang="zh-CN" altLang="en-US" sz="2000">
                <a:solidFill>
                  <a:schemeClr val="hlink"/>
                </a:solidFill>
              </a:rPr>
              <a:t>覆盖</a:t>
            </a:r>
            <a:r>
              <a:rPr lang="en-US" altLang="zh-CN" sz="2000"/>
              <a:t>Object</a:t>
            </a:r>
            <a:r>
              <a:rPr lang="zh-CN" altLang="en-US" sz="2000"/>
              <a:t>类的方法</a:t>
            </a:r>
          </a:p>
          <a:p>
            <a:pPr lvl="1" eaLnBrk="1" hangingPunct="1">
              <a:lnSpc>
                <a:spcPct val="80000"/>
              </a:lnSpc>
              <a:buFont typeface="Wingdings" panose="05000000000000000000" pitchFamily="2" charset="2"/>
              <a:buNone/>
            </a:pPr>
            <a:r>
              <a:rPr lang="zh-CN" altLang="en-US" sz="2000"/>
              <a:t>    </a:t>
            </a:r>
            <a:r>
              <a:rPr lang="en-US" altLang="zh-CN" sz="2000"/>
              <a:t>{</a:t>
            </a:r>
            <a:r>
              <a:rPr lang="zh-CN" altLang="en-US" sz="2000"/>
              <a:t>    </a:t>
            </a:r>
            <a:r>
              <a:rPr lang="en-US" altLang="zh-CN" sz="2000"/>
              <a:t>if (obj instanceof Integer) </a:t>
            </a:r>
          </a:p>
          <a:p>
            <a:pPr lvl="1" eaLnBrk="1" hangingPunct="1">
              <a:lnSpc>
                <a:spcPct val="80000"/>
              </a:lnSpc>
              <a:buFont typeface="Wingdings" panose="05000000000000000000" pitchFamily="2" charset="2"/>
              <a:buNone/>
            </a:pPr>
            <a:r>
              <a:rPr lang="en-US" altLang="zh-CN" sz="2000"/>
              <a:t>           return value == ((Integer)obj).intValue();</a:t>
            </a:r>
          </a:p>
          <a:p>
            <a:pPr lvl="1" eaLnBrk="1" hangingPunct="1">
              <a:lnSpc>
                <a:spcPct val="80000"/>
              </a:lnSpc>
              <a:buFont typeface="Wingdings" panose="05000000000000000000" pitchFamily="2" charset="2"/>
              <a:buNone/>
            </a:pPr>
            <a:r>
              <a:rPr lang="en-US" altLang="zh-CN" sz="2000"/>
              <a:t>                            //</a:t>
            </a:r>
            <a:r>
              <a:rPr lang="zh-CN" altLang="en-US" sz="2000"/>
              <a:t>比较两个</a:t>
            </a:r>
            <a:r>
              <a:rPr lang="en-US" altLang="zh-CN" sz="2000"/>
              <a:t>Integer</a:t>
            </a:r>
            <a:r>
              <a:rPr lang="zh-CN" altLang="en-US" sz="2000"/>
              <a:t>对象的值</a:t>
            </a:r>
          </a:p>
          <a:p>
            <a:pPr lvl="1" eaLnBrk="1" hangingPunct="1">
              <a:lnSpc>
                <a:spcPct val="80000"/>
              </a:lnSpc>
              <a:buFont typeface="Wingdings" panose="05000000000000000000" pitchFamily="2" charset="2"/>
              <a:buNone/>
            </a:pPr>
            <a:r>
              <a:rPr lang="zh-CN" altLang="en-US" sz="2000"/>
              <a:t>        </a:t>
            </a:r>
            <a:r>
              <a:rPr lang="en-US" altLang="zh-CN" sz="2000"/>
              <a:t>return false;</a:t>
            </a:r>
          </a:p>
          <a:p>
            <a:pPr lvl="1" eaLnBrk="1" hangingPunct="1">
              <a:lnSpc>
                <a:spcPct val="80000"/>
              </a:lnSpc>
              <a:buFont typeface="Wingdings" panose="05000000000000000000" pitchFamily="2" charset="2"/>
              <a:buNone/>
            </a:pPr>
            <a:r>
              <a:rPr lang="en-US" altLang="zh-CN" sz="2000"/>
              <a:t>    }</a:t>
            </a:r>
          </a:p>
          <a:p>
            <a:pPr lvl="1" eaLnBrk="1" hangingPunct="1">
              <a:lnSpc>
                <a:spcPct val="80000"/>
              </a:lnSpc>
              <a:buFont typeface="Wingdings" panose="05000000000000000000" pitchFamily="2" charset="2"/>
              <a:buNone/>
            </a:pPr>
            <a:r>
              <a:rPr lang="en-US" altLang="zh-CN" sz="2000"/>
              <a:t>}</a:t>
            </a:r>
            <a:endParaRPr lang="zh-CN" altLang="en-US" sz="200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CN" dirty="0"/>
              <a:t>6. </a:t>
            </a:r>
            <a:r>
              <a:rPr lang="zh-CN" altLang="en-US" dirty="0"/>
              <a:t>顺序表的浅拷贝与深拷贝 </a:t>
            </a:r>
          </a:p>
        </p:txBody>
      </p:sp>
      <p:sp>
        <p:nvSpPr>
          <p:cNvPr id="36868" name="Rectangle 3"/>
          <p:cNvSpPr>
            <a:spLocks noGrp="1" noChangeArrowheads="1"/>
          </p:cNvSpPr>
          <p:nvPr>
            <p:ph type="body" idx="1"/>
          </p:nvPr>
        </p:nvSpPr>
        <p:spPr>
          <a:xfrm>
            <a:off x="250825" y="1973772"/>
            <a:ext cx="8893175" cy="4579938"/>
          </a:xfrm>
        </p:spPr>
        <p:txBody>
          <a:bodyPr/>
          <a:lstStyle/>
          <a:p>
            <a:pPr eaLnBrk="1" hangingPunct="1">
              <a:lnSpc>
                <a:spcPct val="110000"/>
              </a:lnSpc>
              <a:buFont typeface="Wingdings" panose="05000000000000000000" pitchFamily="2" charset="2"/>
              <a:buChar char="p"/>
            </a:pPr>
            <a:r>
              <a:rPr lang="zh-CN" altLang="en-US" dirty="0"/>
              <a:t>类的拷贝构造方法声明格式如下，</a:t>
            </a:r>
            <a:endParaRPr lang="en-US" altLang="zh-CN" dirty="0"/>
          </a:p>
          <a:p>
            <a:pPr marL="838200" lvl="1" indent="-457200" eaLnBrk="1" hangingPunct="1">
              <a:lnSpc>
                <a:spcPct val="110000"/>
              </a:lnSpc>
              <a:buClr>
                <a:srgbClr val="0000FF"/>
              </a:buClr>
              <a:buFont typeface="Wingdings" panose="05000000000000000000" pitchFamily="2" charset="2"/>
              <a:buChar char="Ø"/>
            </a:pPr>
            <a:r>
              <a:rPr lang="zh-CN" altLang="en-US" dirty="0">
                <a:solidFill>
                  <a:schemeClr val="bg2"/>
                </a:solidFill>
              </a:rPr>
              <a:t>方法名同类名</a:t>
            </a:r>
            <a:endParaRPr lang="en-US" altLang="zh-CN" dirty="0">
              <a:solidFill>
                <a:schemeClr val="bg2"/>
              </a:solidFill>
            </a:endParaRPr>
          </a:p>
          <a:p>
            <a:pPr marL="838200" lvl="1" indent="-457200" eaLnBrk="1" hangingPunct="1">
              <a:lnSpc>
                <a:spcPct val="110000"/>
              </a:lnSpc>
              <a:buClr>
                <a:srgbClr val="0000FF"/>
              </a:buClr>
              <a:buFont typeface="Wingdings" panose="05000000000000000000" pitchFamily="2" charset="2"/>
              <a:buChar char="Ø"/>
            </a:pPr>
            <a:r>
              <a:rPr lang="zh-CN" altLang="en-US" dirty="0"/>
              <a:t>参数为本类对象。没有默认</a:t>
            </a:r>
            <a:endParaRPr lang="en-US" altLang="zh-CN" dirty="0"/>
          </a:p>
          <a:p>
            <a:pPr marL="381000" lvl="1" indent="0" eaLnBrk="1" hangingPunct="1">
              <a:lnSpc>
                <a:spcPct val="110000"/>
              </a:lnSpc>
              <a:buNone/>
            </a:pPr>
            <a:r>
              <a:rPr lang="en-US" altLang="zh-CN" dirty="0">
                <a:solidFill>
                  <a:schemeClr val="hlink"/>
                </a:solidFill>
              </a:rPr>
              <a:t>  </a:t>
            </a:r>
            <a:r>
              <a:rPr lang="zh-CN" altLang="en-US" dirty="0">
                <a:solidFill>
                  <a:schemeClr val="hlink"/>
                </a:solidFill>
              </a:rPr>
              <a:t>类</a:t>
            </a:r>
            <a:r>
              <a:rPr lang="en-US" altLang="zh-CN" dirty="0"/>
              <a:t>(</a:t>
            </a:r>
            <a:r>
              <a:rPr lang="zh-CN" altLang="en-US" dirty="0"/>
              <a:t>类 对象</a:t>
            </a:r>
            <a:r>
              <a:rPr lang="en-US" altLang="zh-CN" dirty="0"/>
              <a:t>)       //</a:t>
            </a:r>
            <a:r>
              <a:rPr lang="zh-CN" altLang="en-US" dirty="0">
                <a:solidFill>
                  <a:schemeClr val="hlink"/>
                </a:solidFill>
              </a:rPr>
              <a:t>拷贝构造方法</a:t>
            </a:r>
            <a:r>
              <a:rPr lang="en-US" altLang="zh-CN" dirty="0"/>
              <a:t>{</a:t>
            </a:r>
          </a:p>
          <a:p>
            <a:pPr lvl="2" eaLnBrk="1" hangingPunct="1">
              <a:lnSpc>
                <a:spcPct val="80000"/>
              </a:lnSpc>
              <a:buFont typeface="Wingdings" panose="05000000000000000000" pitchFamily="2" charset="2"/>
              <a:buNone/>
            </a:pPr>
            <a:r>
              <a:rPr lang="en-US" altLang="zh-CN" sz="2800" b="1" dirty="0"/>
              <a:t>   this.</a:t>
            </a:r>
            <a:r>
              <a:rPr lang="zh-CN" altLang="en-US" sz="2800" b="1" dirty="0"/>
              <a:t>成员变量 </a:t>
            </a:r>
            <a:r>
              <a:rPr lang="en-US" altLang="zh-CN" sz="2800" b="1" dirty="0"/>
              <a:t>= </a:t>
            </a:r>
            <a:r>
              <a:rPr lang="zh-CN" altLang="en-US" sz="2800" b="1" dirty="0"/>
              <a:t>参数对象</a:t>
            </a:r>
            <a:r>
              <a:rPr lang="en-US" altLang="zh-CN" sz="2800" b="1" dirty="0"/>
              <a:t>.</a:t>
            </a:r>
            <a:r>
              <a:rPr lang="zh-CN" altLang="en-US" sz="2800" b="1" dirty="0"/>
              <a:t>成员变量</a:t>
            </a:r>
            <a:r>
              <a:rPr lang="en-US" altLang="zh-CN" sz="2800" b="1" dirty="0"/>
              <a:t>;   	</a:t>
            </a:r>
          </a:p>
          <a:p>
            <a:pPr lvl="2" eaLnBrk="1" hangingPunct="1">
              <a:lnSpc>
                <a:spcPct val="80000"/>
              </a:lnSpc>
              <a:buFont typeface="Wingdings" panose="05000000000000000000" pitchFamily="2" charset="2"/>
              <a:buNone/>
            </a:pPr>
            <a:r>
              <a:rPr lang="en-US" altLang="zh-CN" sz="2800" b="1" dirty="0"/>
              <a:t>  //</a:t>
            </a:r>
            <a:r>
              <a:rPr lang="zh-CN" altLang="en-US" sz="2800" b="1" dirty="0"/>
              <a:t>逐域赋值，以参数的实例值初始化当前实例</a:t>
            </a:r>
          </a:p>
          <a:p>
            <a:pPr lvl="2" eaLnBrk="1" hangingPunct="1">
              <a:lnSpc>
                <a:spcPct val="80000"/>
              </a:lnSpc>
              <a:buFont typeface="Wingdings" panose="05000000000000000000" pitchFamily="2" charset="2"/>
              <a:buNone/>
            </a:pPr>
            <a:r>
              <a:rPr lang="en-US" altLang="zh-CN" sz="2800" b="1" dirty="0"/>
              <a:t> }</a:t>
            </a:r>
          </a:p>
        </p:txBody>
      </p:sp>
      <p:sp>
        <p:nvSpPr>
          <p:cNvPr id="2" name="文本框 1"/>
          <p:cNvSpPr txBox="1"/>
          <p:nvPr/>
        </p:nvSpPr>
        <p:spPr>
          <a:xfrm>
            <a:off x="971600" y="5623495"/>
            <a:ext cx="6590266" cy="1200329"/>
          </a:xfrm>
          <a:prstGeom prst="rect">
            <a:avLst/>
          </a:prstGeom>
          <a:noFill/>
        </p:spPr>
        <p:txBody>
          <a:bodyPr wrap="none" rtlCol="0">
            <a:spAutoFit/>
          </a:bodyPr>
          <a:lstStyle/>
          <a:p>
            <a:r>
              <a:rPr lang="en-US" altLang="zh-CN" b="1" dirty="0"/>
              <a:t>String[] values = {“A”, “B”, “C”, “D”, “E”}</a:t>
            </a:r>
          </a:p>
          <a:p>
            <a:r>
              <a:rPr lang="en-US" altLang="zh-CN" b="1" dirty="0" err="1"/>
              <a:t>SeqList</a:t>
            </a:r>
            <a:r>
              <a:rPr lang="en-US" altLang="zh-CN" b="1" dirty="0"/>
              <a:t>&lt;String&gt; </a:t>
            </a:r>
            <a:r>
              <a:rPr lang="en-US" altLang="zh-CN" b="1" dirty="0" err="1"/>
              <a:t>lista</a:t>
            </a:r>
            <a:r>
              <a:rPr lang="en-US" altLang="zh-CN" b="1" dirty="0"/>
              <a:t> = </a:t>
            </a:r>
            <a:r>
              <a:rPr lang="en-US" altLang="zh-CN" b="1" dirty="0" err="1"/>
              <a:t>SeqList</a:t>
            </a:r>
            <a:r>
              <a:rPr lang="en-US" altLang="zh-CN" b="1" dirty="0"/>
              <a:t>&lt;String&gt;(values);</a:t>
            </a:r>
          </a:p>
          <a:p>
            <a:r>
              <a:rPr lang="en-US" altLang="zh-CN" b="1" dirty="0" err="1"/>
              <a:t>SeqList</a:t>
            </a:r>
            <a:r>
              <a:rPr lang="en-US" altLang="zh-CN" b="1" dirty="0"/>
              <a:t>&lt;String&gt; </a:t>
            </a:r>
            <a:r>
              <a:rPr lang="en-US" altLang="zh-CN" b="1" dirty="0" err="1"/>
              <a:t>listb</a:t>
            </a:r>
            <a:r>
              <a:rPr lang="en-US" altLang="zh-CN" b="1" dirty="0"/>
              <a:t> = </a:t>
            </a:r>
            <a:r>
              <a:rPr lang="en-US" altLang="zh-CN" b="1" dirty="0" err="1">
                <a:solidFill>
                  <a:srgbClr val="FF0000"/>
                </a:solidFill>
              </a:rPr>
              <a:t>SeqList</a:t>
            </a:r>
            <a:r>
              <a:rPr lang="en-US" altLang="zh-CN" b="1" dirty="0">
                <a:solidFill>
                  <a:srgbClr val="FF0000"/>
                </a:solidFill>
              </a:rPr>
              <a:t>&lt;String&gt;(</a:t>
            </a:r>
            <a:r>
              <a:rPr lang="en-US" altLang="zh-CN" b="1" dirty="0" err="1">
                <a:solidFill>
                  <a:srgbClr val="FF0000"/>
                </a:solidFill>
              </a:rPr>
              <a:t>lista</a:t>
            </a:r>
            <a:r>
              <a:rPr lang="en-US" altLang="zh-CN" b="1" dirty="0">
                <a:solidFill>
                  <a:srgbClr val="FF0000"/>
                </a:solidFill>
              </a:rPr>
              <a:t>);</a:t>
            </a:r>
            <a:endParaRPr lang="zh-CN" altLang="en-US" b="1" dirty="0">
              <a:solidFill>
                <a:srgbClr val="FF0000"/>
              </a:solidFill>
            </a:endParaRPr>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a:t>（</a:t>
            </a:r>
            <a:r>
              <a:rPr lang="en-US" altLang="zh-CN"/>
              <a:t>1</a:t>
            </a:r>
            <a:r>
              <a:rPr lang="zh-CN" altLang="en-US"/>
              <a:t>）顺序表的浅拷贝 </a:t>
            </a:r>
          </a:p>
        </p:txBody>
      </p:sp>
      <p:sp>
        <p:nvSpPr>
          <p:cNvPr id="37892" name="Rectangle 3"/>
          <p:cNvSpPr>
            <a:spLocks noGrp="1" noChangeArrowheads="1"/>
          </p:cNvSpPr>
          <p:nvPr>
            <p:ph type="body" idx="1"/>
          </p:nvPr>
        </p:nvSpPr>
        <p:spPr>
          <a:xfrm>
            <a:off x="690562" y="1995097"/>
            <a:ext cx="8713788" cy="3889375"/>
          </a:xfrm>
        </p:spPr>
        <p:txBody>
          <a:bodyPr/>
          <a:lstStyle/>
          <a:p>
            <a:pPr eaLnBrk="1" hangingPunct="1">
              <a:lnSpc>
                <a:spcPct val="110000"/>
              </a:lnSpc>
              <a:buFont typeface="Wingdings" panose="05000000000000000000" pitchFamily="2" charset="2"/>
              <a:buNone/>
            </a:pPr>
            <a:r>
              <a:rPr lang="en-US" altLang="zh-CN" sz="2800" dirty="0"/>
              <a:t>public </a:t>
            </a:r>
            <a:r>
              <a:rPr lang="en-US" altLang="zh-CN" sz="2800" dirty="0" err="1"/>
              <a:t>SeqList</a:t>
            </a:r>
            <a:r>
              <a:rPr lang="en-US" altLang="zh-CN" sz="2800" dirty="0"/>
              <a:t>(</a:t>
            </a:r>
            <a:r>
              <a:rPr lang="en-US" altLang="zh-CN" sz="2800" dirty="0" err="1">
                <a:solidFill>
                  <a:schemeClr val="hlink"/>
                </a:solidFill>
              </a:rPr>
              <a:t>SeqList</a:t>
            </a:r>
            <a:r>
              <a:rPr lang="en-US" altLang="zh-CN" sz="2800" dirty="0"/>
              <a:t>&lt;T&gt; list)       </a:t>
            </a:r>
          </a:p>
          <a:p>
            <a:pPr eaLnBrk="1" hangingPunct="1">
              <a:lnSpc>
                <a:spcPct val="110000"/>
              </a:lnSpc>
              <a:buFont typeface="Wingdings" panose="05000000000000000000" pitchFamily="2" charset="2"/>
              <a:buNone/>
            </a:pPr>
            <a:r>
              <a:rPr lang="en-US" altLang="zh-CN" sz="2800" dirty="0"/>
              <a:t>//</a:t>
            </a:r>
            <a:r>
              <a:rPr lang="zh-CN" altLang="en-US" sz="2800" dirty="0"/>
              <a:t>浅拷贝构造方法</a:t>
            </a:r>
          </a:p>
          <a:p>
            <a:pPr eaLnBrk="1" hangingPunct="1">
              <a:lnSpc>
                <a:spcPct val="110000"/>
              </a:lnSpc>
              <a:buFont typeface="Wingdings" panose="05000000000000000000" pitchFamily="2" charset="2"/>
              <a:buNone/>
            </a:pPr>
            <a:r>
              <a:rPr lang="en-US" altLang="zh-CN" sz="2800" dirty="0"/>
              <a:t>{</a:t>
            </a:r>
          </a:p>
          <a:p>
            <a:pPr eaLnBrk="1" hangingPunct="1">
              <a:buFont typeface="Wingdings" panose="05000000000000000000" pitchFamily="2" charset="2"/>
              <a:buNone/>
            </a:pPr>
            <a:r>
              <a:rPr lang="zh-CN" altLang="en-US" sz="2800" dirty="0"/>
              <a:t>    </a:t>
            </a:r>
            <a:r>
              <a:rPr lang="en-US" altLang="zh-CN" sz="2800" dirty="0" err="1"/>
              <a:t>this.n</a:t>
            </a:r>
            <a:r>
              <a:rPr lang="en-US" altLang="zh-CN" sz="2800" dirty="0"/>
              <a:t> = </a:t>
            </a:r>
            <a:r>
              <a:rPr lang="en-US" altLang="zh-CN" sz="2800" dirty="0" err="1"/>
              <a:t>list.n</a:t>
            </a:r>
            <a:r>
              <a:rPr lang="en-US" altLang="zh-CN" sz="2800" dirty="0"/>
              <a:t>;     //</a:t>
            </a:r>
            <a:r>
              <a:rPr lang="en-US" altLang="zh-CN" sz="2800" dirty="0" err="1"/>
              <a:t>int</a:t>
            </a:r>
            <a:r>
              <a:rPr lang="zh-CN" altLang="en-US" sz="2800" dirty="0"/>
              <a:t>整数赋值，复制了整数值</a:t>
            </a:r>
          </a:p>
          <a:p>
            <a:pPr eaLnBrk="1" hangingPunct="1">
              <a:buFont typeface="Wingdings" panose="05000000000000000000" pitchFamily="2" charset="2"/>
              <a:buNone/>
            </a:pPr>
            <a:r>
              <a:rPr lang="zh-CN" altLang="en-US" sz="2800" dirty="0"/>
              <a:t>    </a:t>
            </a:r>
            <a:r>
              <a:rPr lang="en-US" altLang="zh-CN" sz="2800" dirty="0" err="1"/>
              <a:t>this.element</a:t>
            </a:r>
            <a:r>
              <a:rPr lang="en-US" altLang="zh-CN" sz="2800" dirty="0"/>
              <a:t> = </a:t>
            </a:r>
            <a:r>
              <a:rPr lang="en-US" altLang="zh-CN" sz="2800" dirty="0" err="1"/>
              <a:t>list.element</a:t>
            </a:r>
            <a:r>
              <a:rPr lang="en-US" altLang="zh-CN" sz="2800" dirty="0"/>
              <a:t>;</a:t>
            </a:r>
          </a:p>
          <a:p>
            <a:pPr eaLnBrk="1" hangingPunct="1">
              <a:buFont typeface="Wingdings" panose="05000000000000000000" pitchFamily="2" charset="2"/>
              <a:buNone/>
            </a:pPr>
            <a:r>
              <a:rPr lang="en-US" altLang="zh-CN" sz="2800" dirty="0"/>
              <a:t>      //</a:t>
            </a:r>
            <a:r>
              <a:rPr lang="zh-CN" altLang="en-US" sz="2800" dirty="0"/>
              <a:t>数组引用赋值，两个变量共用一个数组，错误</a:t>
            </a:r>
          </a:p>
          <a:p>
            <a:pPr eaLnBrk="1" hangingPunct="1">
              <a:lnSpc>
                <a:spcPct val="110000"/>
              </a:lnSpc>
              <a:buFont typeface="Wingdings" panose="05000000000000000000" pitchFamily="2" charset="2"/>
              <a:buNone/>
            </a:pPr>
            <a:r>
              <a:rPr lang="en-US" altLang="zh-CN" sz="2800" dirty="0"/>
              <a:t>}  P30</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37</a:t>
            </a:fld>
            <a:endParaRPr lang="en-US" altLang="zh-CN" dirty="0"/>
          </a:p>
        </p:txBody>
      </p:sp>
      <p:sp>
        <p:nvSpPr>
          <p:cNvPr id="6" name="TextBox 4"/>
          <p:cNvSpPr txBox="1">
            <a:spLocks noChangeArrowheads="1"/>
          </p:cNvSpPr>
          <p:nvPr/>
        </p:nvSpPr>
        <p:spPr bwMode="auto">
          <a:xfrm>
            <a:off x="675156" y="6203169"/>
            <a:ext cx="3500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0" u="sng" dirty="0">
                <a:solidFill>
                  <a:srgbClr val="FF0000"/>
                </a:solidFill>
                <a:latin typeface="Times New Roman" panose="02020603050405020304" pitchFamily="18" charset="0"/>
                <a:hlinkClick r:id="rId3" action="ppaction://hlinkfile"/>
              </a:rPr>
              <a:t>顺序表类的完整实现</a:t>
            </a:r>
            <a:endParaRPr lang="zh-CN" altLang="en-US" sz="2800" b="0" u="sng" dirty="0">
              <a:solidFill>
                <a:srgbClr val="FF0000"/>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4000" dirty="0"/>
              <a:t>图</a:t>
            </a:r>
            <a:r>
              <a:rPr lang="en-US" altLang="zh-CN" sz="4000" dirty="0"/>
              <a:t>2.6 </a:t>
            </a:r>
            <a:r>
              <a:rPr lang="zh-CN" altLang="en-US" sz="4000" dirty="0"/>
              <a:t>顺序表的浅拷贝及其错误 </a:t>
            </a:r>
          </a:p>
        </p:txBody>
      </p:sp>
      <p:sp>
        <p:nvSpPr>
          <p:cNvPr id="38915" name="Rectangle 3"/>
          <p:cNvSpPr>
            <a:spLocks noGrp="1" noChangeArrowheads="1"/>
          </p:cNvSpPr>
          <p:nvPr>
            <p:ph type="body" idx="1"/>
          </p:nvPr>
        </p:nvSpPr>
        <p:spPr>
          <a:xfrm>
            <a:off x="251520" y="1982787"/>
            <a:ext cx="8892480" cy="1368425"/>
          </a:xfrm>
          <a:solidFill>
            <a:schemeClr val="bg1"/>
          </a:solidFill>
        </p:spPr>
        <p:txBody>
          <a:bodyPr/>
          <a:lstStyle/>
          <a:p>
            <a:r>
              <a:rPr lang="en-US" altLang="zh-CN" sz="2400" dirty="0"/>
              <a:t>String[] values = {“A”, “B”, “C”, “D”, “E”}</a:t>
            </a:r>
          </a:p>
          <a:p>
            <a:r>
              <a:rPr lang="en-US" altLang="zh-CN" sz="2400" dirty="0" err="1"/>
              <a:t>SeqList</a:t>
            </a:r>
            <a:r>
              <a:rPr lang="en-US" altLang="zh-CN" sz="2400" dirty="0"/>
              <a:t>&lt;String&gt; </a:t>
            </a:r>
            <a:r>
              <a:rPr lang="en-US" altLang="zh-CN" sz="2400" dirty="0" err="1"/>
              <a:t>lista</a:t>
            </a:r>
            <a:r>
              <a:rPr lang="en-US" altLang="zh-CN" sz="2400" dirty="0"/>
              <a:t> = </a:t>
            </a:r>
            <a:r>
              <a:rPr lang="en-US" altLang="zh-CN" sz="2400" dirty="0" err="1"/>
              <a:t>SeqList</a:t>
            </a:r>
            <a:r>
              <a:rPr lang="en-US" altLang="zh-CN" sz="2400" dirty="0"/>
              <a:t>&lt;String&gt;(values);</a:t>
            </a:r>
          </a:p>
          <a:p>
            <a:r>
              <a:rPr lang="en-US" altLang="zh-CN" sz="2400" dirty="0" err="1"/>
              <a:t>SeqList</a:t>
            </a:r>
            <a:r>
              <a:rPr lang="en-US" altLang="zh-CN" sz="2400" dirty="0"/>
              <a:t>&lt;String&gt; </a:t>
            </a:r>
            <a:r>
              <a:rPr lang="en-US" altLang="zh-CN" sz="2400" dirty="0" err="1"/>
              <a:t>listb</a:t>
            </a:r>
            <a:r>
              <a:rPr lang="en-US" altLang="zh-CN" sz="2400" dirty="0"/>
              <a:t> = new </a:t>
            </a:r>
            <a:r>
              <a:rPr lang="en-US" altLang="zh-CN" sz="2400" dirty="0" err="1"/>
              <a:t>SeqList</a:t>
            </a:r>
            <a:r>
              <a:rPr lang="en-US" altLang="zh-CN" sz="2400" dirty="0"/>
              <a:t>&lt;String&gt;(</a:t>
            </a:r>
            <a:r>
              <a:rPr lang="en-US" altLang="zh-CN" sz="2400" dirty="0" err="1">
                <a:solidFill>
                  <a:schemeClr val="hlink"/>
                </a:solidFill>
              </a:rPr>
              <a:t>lista</a:t>
            </a:r>
            <a:r>
              <a:rPr lang="en-US" altLang="zh-CN" sz="2400" dirty="0"/>
              <a:t>);</a:t>
            </a:r>
          </a:p>
          <a:p>
            <a:r>
              <a:rPr lang="en-US" altLang="zh-CN" sz="2400" dirty="0" err="1"/>
              <a:t>lista.remove</a:t>
            </a:r>
            <a:r>
              <a:rPr lang="en-US" altLang="zh-CN" sz="2400" dirty="0"/>
              <a:t>(0); </a:t>
            </a:r>
            <a:endParaRPr lang="zh-CN" altLang="en-US" sz="2400" dirty="0"/>
          </a:p>
        </p:txBody>
      </p:sp>
      <p:sp>
        <p:nvSpPr>
          <p:cNvPr id="38916" name="Rectangle 5"/>
          <p:cNvSpPr>
            <a:spLocks noChangeArrowheads="1"/>
          </p:cNvSpPr>
          <p:nvPr/>
        </p:nvSpPr>
        <p:spPr bwMode="auto">
          <a:xfrm>
            <a:off x="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17" name="Rectangle 7"/>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38918" name="Object 6"/>
          <p:cNvGraphicFramePr>
            <a:graphicFrameLocks noChangeAspect="1"/>
          </p:cNvGraphicFramePr>
          <p:nvPr>
            <p:extLst>
              <p:ext uri="{D42A27DB-BD31-4B8C-83A1-F6EECF244321}">
                <p14:modId xmlns:p14="http://schemas.microsoft.com/office/powerpoint/2010/main" val="3163233853"/>
              </p:ext>
            </p:extLst>
          </p:nvPr>
        </p:nvGraphicFramePr>
        <p:xfrm>
          <a:off x="89694" y="3738329"/>
          <a:ext cx="8964612" cy="2693988"/>
        </p:xfrm>
        <a:graphic>
          <a:graphicData uri="http://schemas.openxmlformats.org/presentationml/2006/ole">
            <mc:AlternateContent xmlns:mc="http://schemas.openxmlformats.org/markup-compatibility/2006">
              <mc:Choice xmlns:v="urn:schemas-microsoft-com:vml" Requires="v">
                <p:oleObj spid="_x0000_s39040" name="Visio" r:id="rId4" imgW="5356977" imgH="1612853" progId="Visio.Drawing.11">
                  <p:embed/>
                </p:oleObj>
              </mc:Choice>
              <mc:Fallback>
                <p:oleObj name="Visio" r:id="rId4" imgW="5356977" imgH="1612853"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4" y="3738329"/>
                        <a:ext cx="8964612"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4000" dirty="0"/>
              <a:t>图</a:t>
            </a:r>
            <a:r>
              <a:rPr lang="en-US" altLang="zh-CN" sz="4000" dirty="0"/>
              <a:t>2.6 </a:t>
            </a:r>
            <a:r>
              <a:rPr lang="zh-CN" altLang="en-US" sz="4000" dirty="0"/>
              <a:t>顺序表的浅拷贝及其错误 </a:t>
            </a:r>
          </a:p>
        </p:txBody>
      </p:sp>
      <p:sp>
        <p:nvSpPr>
          <p:cNvPr id="38915" name="Rectangle 3"/>
          <p:cNvSpPr>
            <a:spLocks noGrp="1" noChangeArrowheads="1"/>
          </p:cNvSpPr>
          <p:nvPr>
            <p:ph type="body" idx="1"/>
          </p:nvPr>
        </p:nvSpPr>
        <p:spPr>
          <a:xfrm>
            <a:off x="245222" y="4694774"/>
            <a:ext cx="8892480" cy="1368425"/>
          </a:xfrm>
          <a:solidFill>
            <a:schemeClr val="bg1"/>
          </a:solidFill>
        </p:spPr>
        <p:txBody>
          <a:bodyPr/>
          <a:lstStyle/>
          <a:p>
            <a:pPr marL="0" indent="0">
              <a:buNone/>
            </a:pPr>
            <a:r>
              <a:rPr lang="zh-CN" altLang="en-US" sz="2400" dirty="0"/>
              <a:t>结论：当成员变量的数据类型是基本数据成员时，浅拷贝能够实现对象复制功能；当成员变量是引用数据类型时，浅拷贝只复制了数组引用或对象引用，并没有实现对象复制功能。</a:t>
            </a:r>
          </a:p>
        </p:txBody>
      </p:sp>
      <p:sp>
        <p:nvSpPr>
          <p:cNvPr id="38916" name="Rectangle 5"/>
          <p:cNvSpPr>
            <a:spLocks noChangeArrowheads="1"/>
          </p:cNvSpPr>
          <p:nvPr/>
        </p:nvSpPr>
        <p:spPr bwMode="auto">
          <a:xfrm>
            <a:off x="0" y="2667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8917" name="Rectangle 7"/>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38918" name="Object 6"/>
          <p:cNvGraphicFramePr>
            <a:graphicFrameLocks noChangeAspect="1"/>
          </p:cNvGraphicFramePr>
          <p:nvPr>
            <p:extLst>
              <p:ext uri="{D42A27DB-BD31-4B8C-83A1-F6EECF244321}">
                <p14:modId xmlns:p14="http://schemas.microsoft.com/office/powerpoint/2010/main" val="1493262534"/>
              </p:ext>
            </p:extLst>
          </p:nvPr>
        </p:nvGraphicFramePr>
        <p:xfrm>
          <a:off x="209156" y="1962687"/>
          <a:ext cx="8964612" cy="2693988"/>
        </p:xfrm>
        <a:graphic>
          <a:graphicData uri="http://schemas.openxmlformats.org/presentationml/2006/ole">
            <mc:AlternateContent xmlns:mc="http://schemas.openxmlformats.org/markup-compatibility/2006">
              <mc:Choice xmlns:v="urn:schemas-microsoft-com:vml" Requires="v">
                <p:oleObj spid="_x0000_s107532" name="Visio" r:id="rId4" imgW="5356977" imgH="1612853" progId="Visio.Drawing.11">
                  <p:embed/>
                </p:oleObj>
              </mc:Choice>
              <mc:Fallback>
                <p:oleObj name="Visio" r:id="rId4" imgW="5356977" imgH="1612853" progId="Visio.Drawing.11">
                  <p:embed/>
                  <p:pic>
                    <p:nvPicPr>
                      <p:cNvPr id="389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156" y="1962687"/>
                        <a:ext cx="8964612"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39</a:t>
            </a:fld>
            <a:endParaRPr lang="en-US" altLang="zh-CN"/>
          </a:p>
        </p:txBody>
      </p:sp>
    </p:spTree>
    <p:extLst>
      <p:ext uri="{BB962C8B-B14F-4D97-AF65-F5344CB8AC3E}">
        <p14:creationId xmlns:p14="http://schemas.microsoft.com/office/powerpoint/2010/main" val="403939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87450" y="476250"/>
            <a:ext cx="6229350" cy="839788"/>
          </a:xfrm>
        </p:spPr>
        <p:txBody>
          <a:bodyPr/>
          <a:lstStyle/>
          <a:p>
            <a:pPr eaLnBrk="1" hangingPunct="1"/>
            <a:r>
              <a:rPr lang="zh-CN" altLang="en-US" dirty="0"/>
              <a:t>回顾</a:t>
            </a:r>
            <a:r>
              <a:rPr lang="en-US" altLang="zh-CN" dirty="0"/>
              <a:t>  </a:t>
            </a:r>
            <a:r>
              <a:rPr lang="zh-CN" altLang="en-US" dirty="0"/>
              <a:t>数据的存储结构</a:t>
            </a:r>
          </a:p>
        </p:txBody>
      </p:sp>
      <p:sp>
        <p:nvSpPr>
          <p:cNvPr id="48132" name="Rectangle 4"/>
          <p:cNvSpPr>
            <a:spLocks noChangeArrowheads="1"/>
          </p:cNvSpPr>
          <p:nvPr/>
        </p:nvSpPr>
        <p:spPr bwMode="auto">
          <a:xfrm>
            <a:off x="1083339" y="6953697"/>
            <a:ext cx="777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9pPr>
          </a:lstStyle>
          <a:p>
            <a:pPr algn="ctr" eaLnBrk="1" hangingPunct="1">
              <a:lnSpc>
                <a:spcPct val="80000"/>
              </a:lnSpc>
              <a:buClr>
                <a:schemeClr val="folHlink"/>
              </a:buClr>
              <a:buSzPct val="80000"/>
              <a:buFont typeface="Wingdings" panose="05000000000000000000" pitchFamily="2" charset="2"/>
              <a:buNone/>
            </a:pPr>
            <a:endParaRPr lang="zh-CN" altLang="en-US" sz="1800" b="1">
              <a:latin typeface="Tahoma" panose="020B0604030504040204" pitchFamily="34" charset="0"/>
            </a:endParaRPr>
          </a:p>
        </p:txBody>
      </p:sp>
      <p:sp>
        <p:nvSpPr>
          <p:cNvPr id="2" name="内容占位符 1"/>
          <p:cNvSpPr>
            <a:spLocks noGrp="1"/>
          </p:cNvSpPr>
          <p:nvPr>
            <p:ph idx="1"/>
          </p:nvPr>
        </p:nvSpPr>
        <p:spPr>
          <a:xfrm>
            <a:off x="487853" y="1227583"/>
            <a:ext cx="8229600" cy="4525963"/>
          </a:xfrm>
        </p:spPr>
        <p:txBody>
          <a:bodyPr/>
          <a:lstStyle/>
          <a:p>
            <a:pPr marL="0" indent="0">
              <a:buNone/>
            </a:pPr>
            <a:r>
              <a:rPr lang="en-US" altLang="zh-CN" dirty="0"/>
              <a:t> </a:t>
            </a:r>
            <a:endParaRPr lang="zh-CN" altLang="en-US" dirty="0"/>
          </a:p>
        </p:txBody>
      </p:sp>
      <p:sp>
        <p:nvSpPr>
          <p:cNvPr id="17" name="圆角矩形 16"/>
          <p:cNvSpPr/>
          <p:nvPr/>
        </p:nvSpPr>
        <p:spPr>
          <a:xfrm>
            <a:off x="1908336" y="2266380"/>
            <a:ext cx="1798638"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顺序存储</a:t>
            </a:r>
          </a:p>
        </p:txBody>
      </p:sp>
      <p:sp>
        <p:nvSpPr>
          <p:cNvPr id="19" name="圆角矩形 18"/>
          <p:cNvSpPr/>
          <p:nvPr/>
        </p:nvSpPr>
        <p:spPr>
          <a:xfrm>
            <a:off x="4969539" y="2266380"/>
            <a:ext cx="1798638"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链式存储</a:t>
            </a:r>
          </a:p>
        </p:txBody>
      </p:sp>
      <p:sp>
        <p:nvSpPr>
          <p:cNvPr id="4" name="灯片编号占位符 3"/>
          <p:cNvSpPr>
            <a:spLocks noGrp="1"/>
          </p:cNvSpPr>
          <p:nvPr>
            <p:ph type="sldNum" sz="quarter" idx="12"/>
          </p:nvPr>
        </p:nvSpPr>
        <p:spPr/>
        <p:txBody>
          <a:bodyPr/>
          <a:lstStyle/>
          <a:p>
            <a:pPr>
              <a:defRPr/>
            </a:pPr>
            <a:fld id="{AC320AF0-C001-45AA-911F-073AE3722927}" type="slidenum">
              <a:rPr lang="zh-CN" altLang="en-US" smtClean="0"/>
              <a:pPr>
                <a:defRPr/>
              </a:pPr>
              <a:t>4</a:t>
            </a:fld>
            <a:endParaRPr lang="en-US" altLang="zh-CN"/>
          </a:p>
        </p:txBody>
      </p:sp>
    </p:spTree>
    <p:extLst>
      <p:ext uri="{BB962C8B-B14F-4D97-AF65-F5344CB8AC3E}">
        <p14:creationId xmlns:p14="http://schemas.microsoft.com/office/powerpoint/2010/main" val="58190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71550" y="549275"/>
            <a:ext cx="5761038" cy="839788"/>
          </a:xfrm>
        </p:spPr>
        <p:txBody>
          <a:bodyPr/>
          <a:lstStyle/>
          <a:p>
            <a:pPr eaLnBrk="1" hangingPunct="1"/>
            <a:r>
              <a:rPr lang="zh-CN" altLang="en-US"/>
              <a:t>（</a:t>
            </a:r>
            <a:r>
              <a:rPr lang="en-US" altLang="zh-CN"/>
              <a:t>2</a:t>
            </a:r>
            <a:r>
              <a:rPr lang="zh-CN" altLang="en-US"/>
              <a:t>）顺序表的深拷贝 </a:t>
            </a:r>
          </a:p>
        </p:txBody>
      </p:sp>
      <p:sp>
        <p:nvSpPr>
          <p:cNvPr id="39940" name="Rectangle 5"/>
          <p:cNvSpPr>
            <a:spLocks noChangeArrowheads="1"/>
          </p:cNvSpPr>
          <p:nvPr/>
        </p:nvSpPr>
        <p:spPr bwMode="auto">
          <a:xfrm>
            <a:off x="0"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9941" name="Rectangle 7"/>
          <p:cNvSpPr>
            <a:spLocks noChangeArrowheads="1"/>
          </p:cNvSpPr>
          <p:nvPr/>
        </p:nvSpPr>
        <p:spPr bwMode="auto">
          <a:xfrm>
            <a:off x="0" y="136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40</a:t>
            </a:fld>
            <a:endParaRPr lang="en-US" altLang="zh-CN"/>
          </a:p>
        </p:txBody>
      </p:sp>
      <p:sp>
        <p:nvSpPr>
          <p:cNvPr id="2" name="内容占位符 1">
            <a:extLst>
              <a:ext uri="{FF2B5EF4-FFF2-40B4-BE49-F238E27FC236}">
                <a16:creationId xmlns:a16="http://schemas.microsoft.com/office/drawing/2014/main" id="{165598C8-3F56-4DBA-925C-282B0B7C4818}"/>
              </a:ext>
            </a:extLst>
          </p:cNvPr>
          <p:cNvSpPr>
            <a:spLocks noGrp="1"/>
          </p:cNvSpPr>
          <p:nvPr>
            <p:ph idx="1"/>
          </p:nvPr>
        </p:nvSpPr>
        <p:spPr>
          <a:xfrm>
            <a:off x="943782" y="2000250"/>
            <a:ext cx="7623448" cy="4114800"/>
          </a:xfrm>
        </p:spPr>
        <p:txBody>
          <a:bodyPr/>
          <a:lstStyle/>
          <a:p>
            <a:pPr marL="0" indent="0">
              <a:buNone/>
            </a:pPr>
            <a:r>
              <a:rPr lang="zh-CN" altLang="en-US" dirty="0"/>
              <a:t>当一个类包含数组或者对象等引用类型的成员变量的时候，该类声明的拷贝构造函数不仅要复制对象的所有基本数据成员变量值，还要为引用类型变量申请存储空间，并复制其中所有的元素对象，这种复制方式为</a:t>
            </a:r>
            <a:r>
              <a:rPr lang="zh-CN" altLang="en-US" dirty="0">
                <a:solidFill>
                  <a:srgbClr val="FF0000"/>
                </a:solidFill>
              </a:rPr>
              <a:t>深拷贝</a:t>
            </a:r>
            <a:r>
              <a:rPr lang="zh-CN" altLang="en-US" dirty="0"/>
              <a:t>。</a:t>
            </a:r>
            <a:r>
              <a:rPr lang="en-US" altLang="zh-CN" dirty="0"/>
              <a:t>	</a:t>
            </a:r>
            <a:endParaRPr lang="zh-CN" altLang="en-US" dirty="0"/>
          </a:p>
        </p:txBody>
      </p:sp>
    </p:spTree>
    <p:extLst>
      <p:ext uri="{BB962C8B-B14F-4D97-AF65-F5344CB8AC3E}">
        <p14:creationId xmlns:p14="http://schemas.microsoft.com/office/powerpoint/2010/main" val="3731921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71550" y="549275"/>
            <a:ext cx="5761038" cy="839788"/>
          </a:xfrm>
        </p:spPr>
        <p:txBody>
          <a:bodyPr/>
          <a:lstStyle/>
          <a:p>
            <a:pPr eaLnBrk="1" hangingPunct="1"/>
            <a:r>
              <a:rPr lang="zh-CN" altLang="en-US"/>
              <a:t>（</a:t>
            </a:r>
            <a:r>
              <a:rPr lang="en-US" altLang="zh-CN"/>
              <a:t>2</a:t>
            </a:r>
            <a:r>
              <a:rPr lang="zh-CN" altLang="en-US"/>
              <a:t>）顺序表的深拷贝 </a:t>
            </a:r>
          </a:p>
        </p:txBody>
      </p:sp>
      <p:sp>
        <p:nvSpPr>
          <p:cNvPr id="39939" name="Rectangle 3"/>
          <p:cNvSpPr>
            <a:spLocks noGrp="1" noChangeArrowheads="1"/>
          </p:cNvSpPr>
          <p:nvPr>
            <p:ph type="body" idx="1"/>
          </p:nvPr>
        </p:nvSpPr>
        <p:spPr>
          <a:xfrm>
            <a:off x="1476375" y="1268413"/>
            <a:ext cx="2879725" cy="576262"/>
          </a:xfrm>
        </p:spPr>
        <p:txBody>
          <a:bodyPr/>
          <a:lstStyle/>
          <a:p>
            <a:pPr lvl="1" eaLnBrk="1" hangingPunct="1"/>
            <a:r>
              <a:rPr lang="zh-CN" altLang="en-US"/>
              <a:t>复制数组</a:t>
            </a:r>
          </a:p>
        </p:txBody>
      </p:sp>
      <p:sp>
        <p:nvSpPr>
          <p:cNvPr id="39940" name="Rectangle 5"/>
          <p:cNvSpPr>
            <a:spLocks noChangeArrowheads="1"/>
          </p:cNvSpPr>
          <p:nvPr/>
        </p:nvSpPr>
        <p:spPr bwMode="auto">
          <a:xfrm>
            <a:off x="0"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39941" name="Rectangle 7"/>
          <p:cNvSpPr>
            <a:spLocks noChangeArrowheads="1"/>
          </p:cNvSpPr>
          <p:nvPr/>
        </p:nvSpPr>
        <p:spPr bwMode="auto">
          <a:xfrm>
            <a:off x="0" y="136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39942" name="Object 6"/>
          <p:cNvGraphicFramePr>
            <a:graphicFrameLocks noChangeAspect="1"/>
          </p:cNvGraphicFramePr>
          <p:nvPr/>
        </p:nvGraphicFramePr>
        <p:xfrm>
          <a:off x="971550" y="2014538"/>
          <a:ext cx="6913563" cy="4630737"/>
        </p:xfrm>
        <a:graphic>
          <a:graphicData uri="http://schemas.openxmlformats.org/presentationml/2006/ole">
            <mc:AlternateContent xmlns:mc="http://schemas.openxmlformats.org/markup-compatibility/2006">
              <mc:Choice xmlns:v="urn:schemas-microsoft-com:vml" Requires="v">
                <p:oleObj spid="_x0000_s40065" name="Visio" r:id="rId4" imgW="3736791" imgH="4132953" progId="Visio.Drawing.11">
                  <p:embed/>
                </p:oleObj>
              </mc:Choice>
              <mc:Fallback>
                <p:oleObj name="Visio" r:id="rId4" imgW="3736791" imgH="4132953"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b="39508"/>
                      <a:stretch>
                        <a:fillRect/>
                      </a:stretch>
                    </p:blipFill>
                    <p:spPr bwMode="auto">
                      <a:xfrm>
                        <a:off x="971550" y="2014538"/>
                        <a:ext cx="6913563"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TextBox 1"/>
          <p:cNvSpPr txBox="1">
            <a:spLocks noChangeArrowheads="1"/>
          </p:cNvSpPr>
          <p:nvPr/>
        </p:nvSpPr>
        <p:spPr bwMode="auto">
          <a:xfrm>
            <a:off x="1835696" y="357188"/>
            <a:ext cx="7308304" cy="15696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dirty="0" err="1">
                <a:latin typeface="Times New Roman" panose="02020603050405020304" pitchFamily="18" charset="0"/>
              </a:rPr>
              <a:t>this.n</a:t>
            </a:r>
            <a:r>
              <a:rPr lang="en-US" altLang="zh-CN" sz="2400" b="0" dirty="0">
                <a:latin typeface="Times New Roman" panose="02020603050405020304" pitchFamily="18" charset="0"/>
              </a:rPr>
              <a:t>=</a:t>
            </a:r>
            <a:r>
              <a:rPr lang="en-US" altLang="zh-CN" sz="2400" b="0" dirty="0" err="1">
                <a:latin typeface="Times New Roman" panose="02020603050405020304" pitchFamily="18" charset="0"/>
              </a:rPr>
              <a:t>lista.n</a:t>
            </a:r>
            <a:r>
              <a:rPr lang="en-US" altLang="zh-CN" sz="2400" b="0" dirty="0">
                <a:latin typeface="Times New Roman" panose="02020603050405020304" pitchFamily="18" charset="0"/>
              </a:rPr>
              <a:t>;</a:t>
            </a:r>
          </a:p>
          <a:p>
            <a:pPr eaLnBrk="1" hangingPunct="1">
              <a:spcBef>
                <a:spcPct val="0"/>
              </a:spcBef>
              <a:buClrTx/>
              <a:buSzTx/>
              <a:buFontTx/>
              <a:buNone/>
            </a:pPr>
            <a:r>
              <a:rPr lang="en-US" altLang="zh-CN" sz="2400" b="0" dirty="0" err="1">
                <a:latin typeface="Times New Roman" panose="02020603050405020304" pitchFamily="18" charset="0"/>
              </a:rPr>
              <a:t>this.element</a:t>
            </a:r>
            <a:r>
              <a:rPr lang="en-US" altLang="zh-CN" sz="2400" b="0" dirty="0">
                <a:latin typeface="Times New Roman" panose="02020603050405020304" pitchFamily="18" charset="0"/>
              </a:rPr>
              <a:t>=new Object[</a:t>
            </a:r>
            <a:r>
              <a:rPr lang="en-US" altLang="zh-CN" sz="2400" b="0" dirty="0" err="1">
                <a:latin typeface="Times New Roman" panose="02020603050405020304" pitchFamily="18" charset="0"/>
              </a:rPr>
              <a:t>lista.element.length</a:t>
            </a:r>
            <a:r>
              <a:rPr lang="en-US" altLang="zh-CN" sz="2400" b="0" dirty="0">
                <a:latin typeface="Times New Roman" panose="02020603050405020304" pitchFamily="18" charset="0"/>
              </a:rPr>
              <a:t>]</a:t>
            </a:r>
          </a:p>
          <a:p>
            <a:pPr eaLnBrk="1" hangingPunct="1">
              <a:spcBef>
                <a:spcPct val="0"/>
              </a:spcBef>
              <a:buClrTx/>
              <a:buSzTx/>
              <a:buFontTx/>
              <a:buNone/>
            </a:pPr>
            <a:r>
              <a:rPr lang="en-US" altLang="zh-CN" sz="2400" b="0" dirty="0">
                <a:latin typeface="Times New Roman" panose="02020603050405020304" pitchFamily="18" charset="0"/>
              </a:rPr>
              <a:t>For(</a:t>
            </a:r>
            <a:r>
              <a:rPr lang="en-US" altLang="zh-CN" sz="2400" b="0" dirty="0" err="1">
                <a:latin typeface="Times New Roman" panose="02020603050405020304" pitchFamily="18" charset="0"/>
              </a:rPr>
              <a:t>i</a:t>
            </a:r>
            <a:r>
              <a:rPr lang="en-US" altLang="zh-CN" sz="2400" b="0" dirty="0">
                <a:latin typeface="Times New Roman" panose="02020603050405020304" pitchFamily="18" charset="0"/>
              </a:rPr>
              <a:t>=0;i&lt;</a:t>
            </a:r>
            <a:r>
              <a:rPr lang="en-US" altLang="zh-CN" sz="2400" b="0" dirty="0" err="1">
                <a:latin typeface="Times New Roman" panose="02020603050405020304" pitchFamily="18" charset="0"/>
              </a:rPr>
              <a:t>lista.n;i</a:t>
            </a:r>
            <a:r>
              <a:rPr lang="en-US" altLang="zh-CN" sz="2400" b="0" dirty="0">
                <a:latin typeface="Times New Roman" panose="02020603050405020304" pitchFamily="18" charset="0"/>
              </a:rPr>
              <a:t>++)</a:t>
            </a:r>
          </a:p>
          <a:p>
            <a:pPr eaLnBrk="1" hangingPunct="1">
              <a:spcBef>
                <a:spcPct val="0"/>
              </a:spcBef>
              <a:buClrTx/>
              <a:buSzTx/>
              <a:buFontTx/>
              <a:buNone/>
            </a:pPr>
            <a:r>
              <a:rPr lang="en-US" altLang="zh-CN" sz="2400" b="0" dirty="0">
                <a:latin typeface="Times New Roman" panose="02020603050405020304" pitchFamily="18" charset="0"/>
              </a:rPr>
              <a:t>      </a:t>
            </a:r>
            <a:r>
              <a:rPr lang="en-US" altLang="zh-CN" sz="2400" b="0" dirty="0" err="1">
                <a:latin typeface="Times New Roman" panose="02020603050405020304" pitchFamily="18" charset="0"/>
              </a:rPr>
              <a:t>this.element</a:t>
            </a:r>
            <a:r>
              <a:rPr lang="en-US" altLang="zh-CN" sz="2400" b="0" dirty="0">
                <a:latin typeface="Times New Roman" panose="02020603050405020304" pitchFamily="18" charset="0"/>
              </a:rPr>
              <a:t>[</a:t>
            </a:r>
            <a:r>
              <a:rPr lang="en-US" altLang="zh-CN" sz="2400" b="0" dirty="0" err="1">
                <a:latin typeface="Times New Roman" panose="02020603050405020304" pitchFamily="18" charset="0"/>
              </a:rPr>
              <a:t>i</a:t>
            </a:r>
            <a:r>
              <a:rPr lang="en-US" altLang="zh-CN" sz="2400" b="0" dirty="0">
                <a:latin typeface="Times New Roman" panose="02020603050405020304" pitchFamily="18" charset="0"/>
              </a:rPr>
              <a:t>]=</a:t>
            </a:r>
            <a:r>
              <a:rPr lang="en-US" altLang="zh-CN" sz="2400" b="0" dirty="0" err="1">
                <a:latin typeface="Times New Roman" panose="02020603050405020304" pitchFamily="18" charset="0"/>
              </a:rPr>
              <a:t>lista.element</a:t>
            </a:r>
            <a:r>
              <a:rPr lang="en-US" altLang="zh-CN" sz="2400" b="0" dirty="0">
                <a:latin typeface="Times New Roman" panose="02020603050405020304" pitchFamily="18" charset="0"/>
              </a:rPr>
              <a:t>[</a:t>
            </a:r>
            <a:r>
              <a:rPr lang="en-US" altLang="zh-CN" sz="2400" b="0" dirty="0" err="1">
                <a:latin typeface="Times New Roman" panose="02020603050405020304" pitchFamily="18" charset="0"/>
              </a:rPr>
              <a:t>i</a:t>
            </a:r>
            <a:r>
              <a:rPr lang="en-US" altLang="zh-CN" sz="2400" b="0" dirty="0">
                <a:latin typeface="Times New Roman" panose="02020603050405020304" pitchFamily="18" charset="0"/>
              </a:rPr>
              <a:t>]</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74688" y="941388"/>
            <a:ext cx="7793037" cy="839787"/>
          </a:xfrm>
        </p:spPr>
        <p:txBody>
          <a:bodyPr/>
          <a:lstStyle/>
          <a:p>
            <a:pPr eaLnBrk="1" hangingPunct="1"/>
            <a:r>
              <a:rPr lang="zh-CN" altLang="en-US"/>
              <a:t>（</a:t>
            </a:r>
            <a:r>
              <a:rPr lang="en-US" altLang="zh-CN"/>
              <a:t>2</a:t>
            </a:r>
            <a:r>
              <a:rPr lang="zh-CN" altLang="en-US"/>
              <a:t>）顺序表的深拷贝 </a:t>
            </a:r>
          </a:p>
        </p:txBody>
      </p:sp>
      <p:sp>
        <p:nvSpPr>
          <p:cNvPr id="40963" name="Rectangle 3"/>
          <p:cNvSpPr>
            <a:spLocks noGrp="1" noChangeArrowheads="1"/>
          </p:cNvSpPr>
          <p:nvPr>
            <p:ph type="body" idx="1"/>
          </p:nvPr>
        </p:nvSpPr>
        <p:spPr>
          <a:xfrm>
            <a:off x="1042988" y="1844675"/>
            <a:ext cx="5327650" cy="792163"/>
          </a:xfrm>
        </p:spPr>
        <p:txBody>
          <a:bodyPr/>
          <a:lstStyle/>
          <a:p>
            <a:pPr lvl="1" eaLnBrk="1" hangingPunct="1">
              <a:buFontTx/>
              <a:buAutoNum type="circleNumDbPlain" startAt="2"/>
            </a:pPr>
            <a:r>
              <a:rPr lang="zh-CN" altLang="en-US"/>
              <a:t>复制数组，复制对象</a:t>
            </a:r>
          </a:p>
        </p:txBody>
      </p:sp>
      <p:sp>
        <p:nvSpPr>
          <p:cNvPr id="40964" name="Rectangle 4"/>
          <p:cNvSpPr>
            <a:spLocks noChangeArrowheads="1"/>
          </p:cNvSpPr>
          <p:nvPr/>
        </p:nvSpPr>
        <p:spPr bwMode="auto">
          <a:xfrm>
            <a:off x="0" y="198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40965" name="Rectangle 5"/>
          <p:cNvSpPr>
            <a:spLocks noChangeArrowheads="1"/>
          </p:cNvSpPr>
          <p:nvPr/>
        </p:nvSpPr>
        <p:spPr bwMode="auto">
          <a:xfrm>
            <a:off x="0" y="136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40966" name="Object 6"/>
          <p:cNvGraphicFramePr>
            <a:graphicFrameLocks noChangeAspect="1"/>
          </p:cNvGraphicFramePr>
          <p:nvPr>
            <p:extLst>
              <p:ext uri="{D42A27DB-BD31-4B8C-83A1-F6EECF244321}">
                <p14:modId xmlns:p14="http://schemas.microsoft.com/office/powerpoint/2010/main" val="70779439"/>
              </p:ext>
            </p:extLst>
          </p:nvPr>
        </p:nvGraphicFramePr>
        <p:xfrm>
          <a:off x="394493" y="2320924"/>
          <a:ext cx="8353425" cy="3595688"/>
        </p:xfrm>
        <a:graphic>
          <a:graphicData uri="http://schemas.openxmlformats.org/presentationml/2006/ole">
            <mc:AlternateContent xmlns:mc="http://schemas.openxmlformats.org/markup-compatibility/2006">
              <mc:Choice xmlns:v="urn:schemas-microsoft-com:vml" Requires="v">
                <p:oleObj spid="_x0000_s41088" name="Visio" r:id="rId3" imgW="3736791" imgH="4132953" progId="Visio.Drawing.11">
                  <p:embed/>
                </p:oleObj>
              </mc:Choice>
              <mc:Fallback>
                <p:oleObj name="Visio" r:id="rId3" imgW="3736791" imgH="413295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t="61127"/>
                      <a:stretch>
                        <a:fillRect/>
                      </a:stretch>
                    </p:blipFill>
                    <p:spPr bwMode="auto">
                      <a:xfrm>
                        <a:off x="394493" y="2320924"/>
                        <a:ext cx="8353425" cy="359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42</a:t>
            </a:fld>
            <a:endParaRPr lang="en-US" altLang="zh-CN"/>
          </a:p>
        </p:txBody>
      </p:sp>
      <p:sp>
        <p:nvSpPr>
          <p:cNvPr id="2" name="文本框 1">
            <a:extLst>
              <a:ext uri="{FF2B5EF4-FFF2-40B4-BE49-F238E27FC236}">
                <a16:creationId xmlns:a16="http://schemas.microsoft.com/office/drawing/2014/main" id="{6CC0F450-96FD-49CC-8C98-FA1D35DA2291}"/>
              </a:ext>
            </a:extLst>
          </p:cNvPr>
          <p:cNvSpPr txBox="1"/>
          <p:nvPr/>
        </p:nvSpPr>
        <p:spPr>
          <a:xfrm>
            <a:off x="640670" y="5916612"/>
            <a:ext cx="7742825" cy="830997"/>
          </a:xfrm>
          <a:prstGeom prst="rect">
            <a:avLst/>
          </a:prstGeom>
          <a:noFill/>
        </p:spPr>
        <p:txBody>
          <a:bodyPr wrap="none" rtlCol="0">
            <a:spAutoFit/>
          </a:bodyPr>
          <a:lstStyle/>
          <a:p>
            <a:r>
              <a:rPr lang="en-US" altLang="zh-CN" dirty="0"/>
              <a:t>P31</a:t>
            </a:r>
            <a:r>
              <a:rPr lang="zh-CN" altLang="en-US" dirty="0"/>
              <a:t>：复制每个引用类型成员变量所引用的数组或对象，</a:t>
            </a:r>
            <a:endParaRPr lang="en-US" altLang="zh-CN" dirty="0"/>
          </a:p>
          <a:p>
            <a:r>
              <a:rPr lang="zh-CN" altLang="en-US" dirty="0"/>
              <a:t>直至该对象可达的所有对象。</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a:t>7.  </a:t>
            </a:r>
            <a:r>
              <a:rPr lang="zh-CN" altLang="en-US"/>
              <a:t>顺序表比较相等 </a:t>
            </a:r>
          </a:p>
        </p:txBody>
      </p:sp>
      <p:sp>
        <p:nvSpPr>
          <p:cNvPr id="41987" name="Rectangle 3"/>
          <p:cNvSpPr>
            <a:spLocks noGrp="1" noChangeArrowheads="1"/>
          </p:cNvSpPr>
          <p:nvPr>
            <p:ph type="body" idx="1"/>
          </p:nvPr>
        </p:nvSpPr>
        <p:spPr>
          <a:xfrm>
            <a:off x="341312" y="1974850"/>
            <a:ext cx="8893175" cy="3097213"/>
          </a:xfrm>
        </p:spPr>
        <p:txBody>
          <a:bodyPr/>
          <a:lstStyle/>
          <a:p>
            <a:pPr marL="0" indent="0" eaLnBrk="1" hangingPunct="1">
              <a:lnSpc>
                <a:spcPct val="80000"/>
              </a:lnSpc>
              <a:buNone/>
            </a:pPr>
            <a:r>
              <a:rPr lang="zh-CN" altLang="en-US" sz="2800" dirty="0"/>
              <a:t>   </a:t>
            </a:r>
            <a:r>
              <a:rPr lang="fr-FR" altLang="zh-CN" sz="2800" dirty="0"/>
              <a:t> SeqList</a:t>
            </a:r>
            <a:r>
              <a:rPr lang="zh-CN" altLang="fr-FR" sz="2800" dirty="0"/>
              <a:t>类</a:t>
            </a:r>
            <a:r>
              <a:rPr lang="zh-CN" altLang="en-US" sz="2800" dirty="0"/>
              <a:t>以下声明有什么错误？为什么？</a:t>
            </a:r>
          </a:p>
          <a:p>
            <a:pPr eaLnBrk="1" hangingPunct="1">
              <a:lnSpc>
                <a:spcPct val="80000"/>
              </a:lnSpc>
              <a:buFont typeface="Wingdings" panose="05000000000000000000" pitchFamily="2" charset="2"/>
              <a:buNone/>
            </a:pPr>
            <a:r>
              <a:rPr lang="en-US" altLang="zh-CN" sz="2800" dirty="0"/>
              <a:t>     public </a:t>
            </a:r>
            <a:r>
              <a:rPr lang="en-US" altLang="zh-CN" sz="2800" dirty="0" err="1"/>
              <a:t>boolean</a:t>
            </a:r>
            <a:r>
              <a:rPr lang="en-US" altLang="zh-CN" sz="2800" dirty="0"/>
              <a:t> </a:t>
            </a:r>
            <a:r>
              <a:rPr lang="en-US" altLang="zh-CN" sz="2800" dirty="0">
                <a:solidFill>
                  <a:schemeClr val="hlink"/>
                </a:solidFill>
              </a:rPr>
              <a:t>equals</a:t>
            </a:r>
            <a:r>
              <a:rPr lang="en-US" altLang="zh-CN" sz="2800" dirty="0"/>
              <a:t>(Object </a:t>
            </a:r>
            <a:r>
              <a:rPr lang="en-US" altLang="zh-CN" sz="2800" dirty="0" err="1"/>
              <a:t>obj</a:t>
            </a:r>
            <a:r>
              <a:rPr lang="en-US" altLang="zh-CN" sz="2800" dirty="0"/>
              <a:t>)</a:t>
            </a:r>
          </a:p>
          <a:p>
            <a:pPr eaLnBrk="1" hangingPunct="1">
              <a:lnSpc>
                <a:spcPct val="80000"/>
              </a:lnSpc>
              <a:buFont typeface="Wingdings" panose="05000000000000000000" pitchFamily="2" charset="2"/>
              <a:buNone/>
            </a:pPr>
            <a:r>
              <a:rPr lang="en-US" altLang="zh-CN" sz="2800" dirty="0"/>
              <a:t>    //</a:t>
            </a:r>
            <a:r>
              <a:rPr lang="zh-CN" altLang="en-US" sz="2800" dirty="0"/>
              <a:t>比较两个顺序表是否相等，覆盖</a:t>
            </a:r>
          </a:p>
          <a:p>
            <a:pPr eaLnBrk="1" hangingPunct="1">
              <a:lnSpc>
                <a:spcPct val="80000"/>
              </a:lnSpc>
              <a:buFont typeface="Wingdings" panose="05000000000000000000" pitchFamily="2" charset="2"/>
              <a:buNone/>
            </a:pPr>
            <a:r>
              <a:rPr lang="en-US" altLang="zh-CN" sz="2800" dirty="0"/>
              <a:t>    {</a:t>
            </a:r>
          </a:p>
          <a:p>
            <a:pPr eaLnBrk="1" hangingPunct="1">
              <a:lnSpc>
                <a:spcPct val="80000"/>
              </a:lnSpc>
              <a:buFont typeface="Wingdings" panose="05000000000000000000" pitchFamily="2" charset="2"/>
              <a:buNone/>
            </a:pPr>
            <a:r>
              <a:rPr lang="en-US" altLang="zh-CN" sz="2800" dirty="0"/>
              <a:t>            return </a:t>
            </a:r>
            <a:r>
              <a:rPr lang="en-US" altLang="zh-CN" sz="2800" dirty="0" err="1"/>
              <a:t>this.n</a:t>
            </a:r>
            <a:r>
              <a:rPr lang="en-US" altLang="zh-CN" sz="2800" dirty="0"/>
              <a:t>==</a:t>
            </a:r>
            <a:r>
              <a:rPr lang="en-US" altLang="zh-CN" sz="2800" dirty="0" err="1"/>
              <a:t>list.n</a:t>
            </a:r>
            <a:r>
              <a:rPr lang="en-US" altLang="zh-CN" sz="2800" dirty="0"/>
              <a:t> </a:t>
            </a:r>
          </a:p>
          <a:p>
            <a:pPr eaLnBrk="1" hangingPunct="1">
              <a:lnSpc>
                <a:spcPct val="80000"/>
              </a:lnSpc>
              <a:buFont typeface="Wingdings" panose="05000000000000000000" pitchFamily="2" charset="2"/>
              <a:buNone/>
            </a:pPr>
            <a:r>
              <a:rPr lang="en-US" altLang="zh-CN" sz="2800" dirty="0"/>
              <a:t>             &amp;&amp; </a:t>
            </a:r>
            <a:r>
              <a:rPr lang="en-US" altLang="zh-CN" sz="2800" dirty="0" err="1"/>
              <a:t>this.element</a:t>
            </a:r>
            <a:r>
              <a:rPr lang="en-US" altLang="zh-CN" sz="2800" dirty="0"/>
              <a:t>==</a:t>
            </a:r>
            <a:r>
              <a:rPr lang="en-US" altLang="zh-CN" sz="2800" dirty="0" err="1"/>
              <a:t>obj.element</a:t>
            </a:r>
            <a:r>
              <a:rPr lang="en-US" altLang="zh-CN" sz="2800" dirty="0"/>
              <a:t>;</a:t>
            </a:r>
          </a:p>
          <a:p>
            <a:pPr eaLnBrk="1" hangingPunct="1">
              <a:lnSpc>
                <a:spcPct val="80000"/>
              </a:lnSpc>
              <a:buFont typeface="Wingdings" panose="05000000000000000000" pitchFamily="2" charset="2"/>
              <a:buNone/>
            </a:pPr>
            <a:r>
              <a:rPr lang="en-US" altLang="zh-CN" sz="2800" dirty="0"/>
              <a:t>    }</a:t>
            </a:r>
            <a:endParaRPr lang="zh-CN" altLang="en-US" sz="2800" dirty="0"/>
          </a:p>
        </p:txBody>
      </p:sp>
      <p:sp>
        <p:nvSpPr>
          <p:cNvPr id="41988" name="Rectangle 4"/>
          <p:cNvSpPr>
            <a:spLocks noChangeArrowheads="1"/>
          </p:cNvSpPr>
          <p:nvPr/>
        </p:nvSpPr>
        <p:spPr bwMode="auto">
          <a:xfrm>
            <a:off x="431800" y="5072063"/>
            <a:ext cx="87122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SzTx/>
              <a:buFont typeface="Wingdings" panose="05000000000000000000" pitchFamily="2" charset="2"/>
              <a:buNone/>
            </a:pPr>
            <a:r>
              <a:rPr lang="zh-CN" altLang="en-US" sz="2800" dirty="0">
                <a:latin typeface="Times New Roman" panose="02020603050405020304" pitchFamily="18" charset="0"/>
              </a:rPr>
              <a:t>两个线性表相等是指，它们各对应元素相等并且长度相同。</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a:t>比较两个顺序表对象是否相等 </a:t>
            </a:r>
          </a:p>
        </p:txBody>
      </p:sp>
      <p:sp>
        <p:nvSpPr>
          <p:cNvPr id="43011" name="Rectangle 5"/>
          <p:cNvSpPr>
            <a:spLocks noChangeArrowheads="1"/>
          </p:cNvSpPr>
          <p:nvPr/>
        </p:nvSpPr>
        <p:spPr bwMode="auto">
          <a:xfrm>
            <a:off x="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hlink"/>
              </a:buClr>
              <a:buSzTx/>
              <a:buFont typeface="Wingdings" panose="05000000000000000000" pitchFamily="2" charset="2"/>
              <a:buNone/>
            </a:pPr>
            <a:endParaRPr lang="zh-CN" altLang="en-US" sz="2000"/>
          </a:p>
        </p:txBody>
      </p:sp>
      <p:graphicFrame>
        <p:nvGraphicFramePr>
          <p:cNvPr id="43012" name="Object 7"/>
          <p:cNvGraphicFramePr>
            <a:graphicFrameLocks noChangeAspect="1"/>
          </p:cNvGraphicFramePr>
          <p:nvPr>
            <p:extLst>
              <p:ext uri="{D42A27DB-BD31-4B8C-83A1-F6EECF244321}">
                <p14:modId xmlns:p14="http://schemas.microsoft.com/office/powerpoint/2010/main" val="1086109318"/>
              </p:ext>
            </p:extLst>
          </p:nvPr>
        </p:nvGraphicFramePr>
        <p:xfrm>
          <a:off x="179512" y="2949526"/>
          <a:ext cx="8569325" cy="3884613"/>
        </p:xfrm>
        <a:graphic>
          <a:graphicData uri="http://schemas.openxmlformats.org/presentationml/2006/ole">
            <mc:AlternateContent xmlns:mc="http://schemas.openxmlformats.org/markup-compatibility/2006">
              <mc:Choice xmlns:v="urn:schemas-microsoft-com:vml" Requires="v">
                <p:oleObj spid="_x0000_s43131" name="Visio" r:id="rId3" imgW="3060066" imgH="1387800" progId="Visio.Drawing.11">
                  <p:embed/>
                </p:oleObj>
              </mc:Choice>
              <mc:Fallback>
                <p:oleObj name="Visio" r:id="rId3" imgW="3060066" imgH="138780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949526"/>
                        <a:ext cx="8569325"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413C3BF5-AB92-4384-8B1F-DF406D525B7F}" type="slidenum">
              <a:rPr lang="zh-CN" altLang="en-US" smtClean="0"/>
              <a:pPr>
                <a:defRPr/>
              </a:pPr>
              <a:t>44</a:t>
            </a:fld>
            <a:endParaRPr lang="en-US" altLang="zh-CN"/>
          </a:p>
        </p:txBody>
      </p:sp>
      <p:sp>
        <p:nvSpPr>
          <p:cNvPr id="7" name="TextBox 1"/>
          <p:cNvSpPr txBox="1">
            <a:spLocks noChangeArrowheads="1"/>
          </p:cNvSpPr>
          <p:nvPr/>
        </p:nvSpPr>
        <p:spPr bwMode="auto">
          <a:xfrm>
            <a:off x="2541750" y="-108291"/>
            <a:ext cx="6588572" cy="312085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2400" b="0" dirty="0" err="1">
                <a:latin typeface="Times New Roman" panose="02020603050405020304" pitchFamily="18" charset="0"/>
              </a:rPr>
              <a:t>SeqList</a:t>
            </a:r>
            <a:r>
              <a:rPr lang="en-US" altLang="zh-CN" sz="2400" b="0" dirty="0">
                <a:latin typeface="Times New Roman" panose="02020603050405020304" pitchFamily="18" charset="0"/>
              </a:rPr>
              <a:t>&lt;String&gt; list = new </a:t>
            </a:r>
            <a:r>
              <a:rPr lang="en-US" altLang="zh-CN" sz="2400" b="0" dirty="0" err="1">
                <a:latin typeface="Times New Roman" panose="02020603050405020304" pitchFamily="18" charset="0"/>
              </a:rPr>
              <a:t>SeqList</a:t>
            </a:r>
            <a:r>
              <a:rPr lang="en-US" altLang="zh-CN" sz="2400" b="0" dirty="0">
                <a:latin typeface="Times New Roman" panose="02020603050405020304" pitchFamily="18" charset="0"/>
              </a:rPr>
              <a:t>&lt;String&gt;(4);    </a:t>
            </a:r>
          </a:p>
          <a:p>
            <a:pPr>
              <a:buNone/>
            </a:pPr>
            <a:r>
              <a:rPr lang="en-US" altLang="zh-CN" sz="2400" b="0" dirty="0">
                <a:latin typeface="Times New Roman" panose="02020603050405020304" pitchFamily="18" charset="0"/>
              </a:rPr>
              <a:t>//</a:t>
            </a:r>
            <a:r>
              <a:rPr lang="zh-CN" altLang="en-US" sz="2400" b="0" dirty="0">
                <a:latin typeface="Times New Roman" panose="02020603050405020304" pitchFamily="18" charset="0"/>
              </a:rPr>
              <a:t>执行默认构造方法</a:t>
            </a:r>
            <a:endParaRPr lang="en-US" altLang="zh-CN" sz="2400" b="0" dirty="0">
              <a:latin typeface="Times New Roman" panose="02020603050405020304" pitchFamily="18" charset="0"/>
            </a:endParaRPr>
          </a:p>
          <a:p>
            <a:pPr>
              <a:buNone/>
            </a:pPr>
            <a:r>
              <a:rPr lang="nn-NO" altLang="zh-CN" sz="2400" b="0" dirty="0">
                <a:latin typeface="Times New Roman" panose="02020603050405020304" pitchFamily="18" charset="0"/>
              </a:rPr>
              <a:t>for (int i=</a:t>
            </a:r>
            <a:r>
              <a:rPr lang="en-US" altLang="zh-CN" sz="2400" b="0" dirty="0">
                <a:latin typeface="Times New Roman" panose="02020603050405020304" pitchFamily="18" charset="0"/>
              </a:rPr>
              <a:t>0</a:t>
            </a:r>
            <a:r>
              <a:rPr lang="nn-NO" altLang="zh-CN" sz="2400" b="0" dirty="0">
                <a:latin typeface="Times New Roman" panose="02020603050405020304" pitchFamily="18" charset="0"/>
              </a:rPr>
              <a:t>; i</a:t>
            </a:r>
            <a:r>
              <a:rPr lang="en-US" altLang="zh-CN" sz="2400" b="0" dirty="0">
                <a:latin typeface="Times New Roman" panose="02020603050405020304" pitchFamily="18" charset="0"/>
              </a:rPr>
              <a:t>&lt;</a:t>
            </a:r>
            <a:r>
              <a:rPr lang="nn-NO" altLang="zh-CN" sz="2400" b="0" dirty="0">
                <a:latin typeface="Times New Roman" panose="02020603050405020304" pitchFamily="18" charset="0"/>
              </a:rPr>
              <a:t>4; i++)</a:t>
            </a:r>
          </a:p>
          <a:p>
            <a:pPr>
              <a:buNone/>
            </a:pPr>
            <a:r>
              <a:rPr lang="en-US" altLang="zh-CN" sz="2400" b="0" dirty="0">
                <a:latin typeface="Times New Roman" panose="02020603050405020304" pitchFamily="18" charset="0"/>
              </a:rPr>
              <a:t>    </a:t>
            </a:r>
            <a:r>
              <a:rPr lang="en-US" altLang="zh-CN" sz="2400" b="0" dirty="0" err="1">
                <a:latin typeface="Times New Roman" panose="02020603050405020304" pitchFamily="18" charset="0"/>
              </a:rPr>
              <a:t>list.insert</a:t>
            </a:r>
            <a:r>
              <a:rPr lang="en-US" altLang="zh-CN" sz="2400" b="0" dirty="0">
                <a:latin typeface="Times New Roman" panose="02020603050405020304" pitchFamily="18" charset="0"/>
              </a:rPr>
              <a:t>(</a:t>
            </a:r>
            <a:r>
              <a:rPr lang="en-US" altLang="zh-CN" sz="2400" b="0" dirty="0" err="1">
                <a:latin typeface="Times New Roman" panose="02020603050405020304" pitchFamily="18" charset="0"/>
              </a:rPr>
              <a:t>i</a:t>
            </a:r>
            <a:r>
              <a:rPr lang="en-US" altLang="zh-CN" sz="2400" b="0" dirty="0">
                <a:latin typeface="Times New Roman" panose="02020603050405020304" pitchFamily="18" charset="0"/>
              </a:rPr>
              <a:t>, new String((char)('A'+</a:t>
            </a:r>
            <a:r>
              <a:rPr lang="en-US" altLang="zh-CN" sz="2400" b="0" dirty="0" err="1">
                <a:latin typeface="Times New Roman" panose="02020603050405020304" pitchFamily="18" charset="0"/>
              </a:rPr>
              <a:t>i</a:t>
            </a:r>
            <a:r>
              <a:rPr lang="en-US" altLang="zh-CN" sz="2400" b="0" dirty="0">
                <a:latin typeface="Times New Roman" panose="02020603050405020304" pitchFamily="18" charset="0"/>
              </a:rPr>
              <a:t>)+"")); </a:t>
            </a:r>
            <a:endParaRPr lang="zh-CN" altLang="en-US" sz="2400" b="0" dirty="0">
              <a:latin typeface="Times New Roman" panose="02020603050405020304" pitchFamily="18" charset="0"/>
            </a:endParaRPr>
          </a:p>
          <a:p>
            <a:pPr>
              <a:buNone/>
            </a:pPr>
            <a:r>
              <a:rPr lang="en-US" altLang="zh-CN" sz="2400" b="0" dirty="0" err="1">
                <a:latin typeface="Times New Roman" panose="02020603050405020304" pitchFamily="18" charset="0"/>
              </a:rPr>
              <a:t>SeqList</a:t>
            </a:r>
            <a:r>
              <a:rPr lang="en-US" altLang="zh-CN" sz="2400" b="0" dirty="0">
                <a:latin typeface="Times New Roman" panose="02020603050405020304" pitchFamily="18" charset="0"/>
              </a:rPr>
              <a:t>&lt;String&gt; </a:t>
            </a:r>
            <a:r>
              <a:rPr lang="en-US" altLang="zh-CN" sz="2400" b="0" dirty="0" err="1">
                <a:latin typeface="Times New Roman" panose="02020603050405020304" pitchFamily="18" charset="0"/>
              </a:rPr>
              <a:t>listc</a:t>
            </a:r>
            <a:r>
              <a:rPr lang="en-US" altLang="zh-CN" sz="2400" b="0" dirty="0">
                <a:latin typeface="Times New Roman" panose="02020603050405020304" pitchFamily="18" charset="0"/>
              </a:rPr>
              <a:t> = list;  //</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a</a:t>
            </a:r>
            <a:r>
              <a:rPr lang="zh-CN" altLang="en-US" sz="2400" b="0" dirty="0">
                <a:latin typeface="Times New Roman" panose="02020603050405020304" pitchFamily="18" charset="0"/>
              </a:rPr>
              <a:t>）</a:t>
            </a:r>
            <a:endParaRPr lang="en-US" altLang="zh-CN" sz="2400" b="0" dirty="0">
              <a:latin typeface="Times New Roman" panose="02020603050405020304" pitchFamily="18" charset="0"/>
            </a:endParaRPr>
          </a:p>
          <a:p>
            <a:pPr>
              <a:buNone/>
            </a:pPr>
            <a:r>
              <a:rPr lang="en-US" altLang="zh-CN" sz="2400" b="0" dirty="0" err="1">
                <a:latin typeface="Times New Roman" panose="02020603050405020304" pitchFamily="18" charset="0"/>
              </a:rPr>
              <a:t>SeqList</a:t>
            </a:r>
            <a:r>
              <a:rPr lang="en-US" altLang="zh-CN" sz="2400" b="0" dirty="0">
                <a:latin typeface="Times New Roman" panose="02020603050405020304" pitchFamily="18" charset="0"/>
              </a:rPr>
              <a:t>&lt;String&gt; </a:t>
            </a:r>
            <a:r>
              <a:rPr lang="en-US" altLang="zh-CN" sz="2400" b="0" dirty="0" err="1">
                <a:latin typeface="Times New Roman" panose="02020603050405020304" pitchFamily="18" charset="0"/>
              </a:rPr>
              <a:t>listb</a:t>
            </a:r>
            <a:r>
              <a:rPr lang="en-US" altLang="zh-CN" sz="2400" b="0" dirty="0">
                <a:latin typeface="Times New Roman" panose="02020603050405020304" pitchFamily="18" charset="0"/>
              </a:rPr>
              <a:t> = new </a:t>
            </a:r>
            <a:r>
              <a:rPr lang="en-US" altLang="zh-CN" sz="2400" b="0" dirty="0" err="1">
                <a:latin typeface="Times New Roman" panose="02020603050405020304" pitchFamily="18" charset="0"/>
              </a:rPr>
              <a:t>SeqList</a:t>
            </a:r>
            <a:r>
              <a:rPr lang="en-US" altLang="zh-CN" sz="2400" b="0" dirty="0">
                <a:latin typeface="Times New Roman" panose="02020603050405020304" pitchFamily="18" charset="0"/>
              </a:rPr>
              <a:t>&lt;String&gt;(list); </a:t>
            </a:r>
          </a:p>
          <a:p>
            <a:pPr>
              <a:buNone/>
            </a:pPr>
            <a:r>
              <a:rPr lang="en-US" altLang="zh-CN" sz="2400" b="0" dirty="0">
                <a:latin typeface="Times New Roman" panose="02020603050405020304" pitchFamily="18" charset="0"/>
              </a:rPr>
              <a:t>//</a:t>
            </a:r>
            <a:r>
              <a:rPr lang="zh-CN" altLang="en-US" sz="2400" b="0" dirty="0">
                <a:latin typeface="Times New Roman" panose="02020603050405020304" pitchFamily="18" charset="0"/>
              </a:rPr>
              <a:t>执行拷贝构造方法</a:t>
            </a:r>
            <a:r>
              <a:rPr lang="en-US" altLang="zh-CN" sz="2400" b="0" dirty="0">
                <a:latin typeface="Times New Roman" panose="02020603050405020304" pitchFamily="18" charset="0"/>
              </a:rPr>
              <a:t> </a:t>
            </a:r>
            <a:endParaRPr lang="zh-CN" altLang="en-US" sz="2400" b="0" dirty="0">
              <a:latin typeface="Times New Roman" panose="02020603050405020304" pitchFamily="18" charset="0"/>
            </a:endParaRPr>
          </a:p>
        </p:txBody>
      </p:sp>
      <p:sp>
        <p:nvSpPr>
          <p:cNvPr id="4" name="圆角矩形 3"/>
          <p:cNvSpPr/>
          <p:nvPr/>
        </p:nvSpPr>
        <p:spPr>
          <a:xfrm>
            <a:off x="271301" y="2964705"/>
            <a:ext cx="8601397" cy="1631602"/>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568201" y="1691579"/>
            <a:ext cx="6375773" cy="441277"/>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71301" y="4611487"/>
            <a:ext cx="8601397" cy="2222652"/>
          </a:xfrm>
          <a:prstGeom prst="roundRect">
            <a:avLst/>
          </a:prstGeom>
          <a:solidFill>
            <a:schemeClr val="accent1">
              <a:alpha val="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568200" y="2168501"/>
            <a:ext cx="6375773" cy="441277"/>
          </a:xfrm>
          <a:prstGeom prst="roundRect">
            <a:avLst/>
          </a:prstGeom>
          <a:solidFill>
            <a:srgbClr val="FF0000">
              <a:alpha val="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4" grpId="1" animBg="1"/>
      <p:bldP spid="10" grpId="0" animBg="1"/>
      <p:bldP spid="10" grpId="1" animBg="1"/>
      <p:bldP spid="11" grpId="0" animBg="1"/>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zh-CN" altLang="en-US"/>
              <a:t>比较两个顺序表对象是否相等 </a:t>
            </a:r>
          </a:p>
        </p:txBody>
      </p:sp>
      <p:sp>
        <p:nvSpPr>
          <p:cNvPr id="44035" name="Rectangle 4"/>
          <p:cNvSpPr>
            <a:spLocks noChangeArrowheads="1"/>
          </p:cNvSpPr>
          <p:nvPr/>
        </p:nvSpPr>
        <p:spPr bwMode="auto">
          <a:xfrm>
            <a:off x="0" y="194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hlink"/>
              </a:buClr>
              <a:buSzTx/>
              <a:buFont typeface="Wingdings" panose="05000000000000000000" pitchFamily="2" charset="2"/>
              <a:buNone/>
            </a:pPr>
            <a:endParaRPr lang="zh-CN" altLang="en-US" sz="2000"/>
          </a:p>
        </p:txBody>
      </p:sp>
      <p:graphicFrame>
        <p:nvGraphicFramePr>
          <p:cNvPr id="44036" name="Object 7"/>
          <p:cNvGraphicFramePr>
            <a:graphicFrameLocks noChangeAspect="1"/>
          </p:cNvGraphicFramePr>
          <p:nvPr/>
        </p:nvGraphicFramePr>
        <p:xfrm>
          <a:off x="250825" y="1989138"/>
          <a:ext cx="8893175" cy="4098925"/>
        </p:xfrm>
        <a:graphic>
          <a:graphicData uri="http://schemas.openxmlformats.org/presentationml/2006/ole">
            <mc:AlternateContent xmlns:mc="http://schemas.openxmlformats.org/markup-compatibility/2006">
              <mc:Choice xmlns:v="urn:schemas-microsoft-com:vml" Requires="v">
                <p:oleObj spid="_x0000_s44155" name="Visio" r:id="rId3" imgW="3100586" imgH="1429110" progId="Visio.Drawing.11">
                  <p:embed/>
                </p:oleObj>
              </mc:Choice>
              <mc:Fallback>
                <p:oleObj name="Visio" r:id="rId3" imgW="3100586" imgH="142911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989138"/>
                        <a:ext cx="8893175"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413C3BF5-AB92-4384-8B1F-DF406D525B7F}" type="slidenum">
              <a:rPr lang="zh-CN" altLang="en-US"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sz="half" idx="2"/>
          </p:nvPr>
        </p:nvSpPr>
        <p:spPr>
          <a:xfrm>
            <a:off x="179388" y="1943100"/>
            <a:ext cx="9144000" cy="2925763"/>
          </a:xfrm>
        </p:spPr>
        <p:txBody>
          <a:bodyPr/>
          <a:lstStyle/>
          <a:p>
            <a:pPr eaLnBrk="1" hangingPunct="1">
              <a:buFont typeface="Wingdings" panose="05000000000000000000" pitchFamily="2" charset="2"/>
              <a:buNone/>
            </a:pPr>
            <a:r>
              <a:rPr lang="zh-CN" altLang="en-US" sz="2800" dirty="0"/>
              <a:t>顺序表的静态特性很好，动态特性很差，具体说明如下。</a:t>
            </a:r>
          </a:p>
          <a:p>
            <a:pPr eaLnBrk="1" hangingPunct="1">
              <a:buFont typeface="Wingdings" panose="05000000000000000000" pitchFamily="2" charset="2"/>
              <a:buNone/>
            </a:pPr>
            <a:r>
              <a:rPr lang="zh-CN" altLang="en-US" sz="2800" dirty="0"/>
              <a:t>① 顺序表元素的物理存储顺序直接反映线性表元素的逻辑顺序，顺序表是一种</a:t>
            </a:r>
            <a:r>
              <a:rPr lang="zh-CN" altLang="en-US" sz="2800" dirty="0">
                <a:solidFill>
                  <a:schemeClr val="hlink"/>
                </a:solidFill>
              </a:rPr>
              <a:t>随机存取结构</a:t>
            </a:r>
            <a:r>
              <a:rPr lang="zh-CN" altLang="en-US" sz="2800" dirty="0"/>
              <a:t>。</a:t>
            </a:r>
            <a:r>
              <a:rPr lang="en-US" altLang="zh-CN" sz="2800" dirty="0"/>
              <a:t>get()</a:t>
            </a:r>
            <a:r>
              <a:rPr lang="zh-CN" altLang="en-US" sz="2800" dirty="0"/>
              <a:t>、</a:t>
            </a:r>
            <a:r>
              <a:rPr lang="en-US" altLang="zh-CN" sz="2800" dirty="0"/>
              <a:t>set()</a:t>
            </a:r>
            <a:r>
              <a:rPr lang="zh-CN" altLang="en-US" sz="2800" dirty="0"/>
              <a:t>方法时间复杂度是 </a:t>
            </a:r>
            <a:r>
              <a:rPr lang="en-US" altLang="zh-CN" sz="2800" dirty="0"/>
              <a:t>O(1)</a:t>
            </a:r>
            <a:r>
              <a:rPr lang="zh-CN" altLang="en-US" sz="2800" dirty="0"/>
              <a:t>。</a:t>
            </a:r>
          </a:p>
          <a:p>
            <a:pPr eaLnBrk="1" hangingPunct="1">
              <a:buFont typeface="Wingdings" panose="05000000000000000000" pitchFamily="2" charset="2"/>
              <a:buNone/>
            </a:pPr>
            <a:r>
              <a:rPr lang="zh-CN" altLang="en-US" sz="2800" dirty="0"/>
              <a:t>② 插入和删除操作效率很低。如果在各位置插入元素的概率相同</a:t>
            </a:r>
            <a:r>
              <a:rPr lang="zh-CN" altLang="pt-BR" sz="2800" dirty="0"/>
              <a:t>，</a:t>
            </a:r>
            <a:r>
              <a:rPr lang="zh-CN" altLang="en-US" sz="2800" dirty="0"/>
              <a:t>则有</a:t>
            </a:r>
            <a:endParaRPr lang="en-US" altLang="zh-CN" sz="2800" dirty="0"/>
          </a:p>
        </p:txBody>
      </p:sp>
      <p:sp>
        <p:nvSpPr>
          <p:cNvPr id="45059" name="Rectangle 3"/>
          <p:cNvSpPr>
            <a:spLocks noGrp="1" noChangeArrowheads="1"/>
          </p:cNvSpPr>
          <p:nvPr>
            <p:ph type="title"/>
          </p:nvPr>
        </p:nvSpPr>
        <p:spPr/>
        <p:txBody>
          <a:bodyPr/>
          <a:lstStyle/>
          <a:p>
            <a:pPr eaLnBrk="1" hangingPunct="1"/>
            <a:r>
              <a:rPr lang="zh-CN" altLang="en-US"/>
              <a:t>顺序表小结</a:t>
            </a:r>
          </a:p>
        </p:txBody>
      </p:sp>
      <p:sp>
        <p:nvSpPr>
          <p:cNvPr id="45060" name="Rectangle 4"/>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graphicFrame>
        <p:nvGraphicFramePr>
          <p:cNvPr id="45061" name="Object 5"/>
          <p:cNvGraphicFramePr>
            <a:graphicFrameLocks noChangeAspect="1"/>
          </p:cNvGraphicFramePr>
          <p:nvPr/>
        </p:nvGraphicFramePr>
        <p:xfrm>
          <a:off x="395288" y="4868863"/>
          <a:ext cx="8316912" cy="1003300"/>
        </p:xfrm>
        <a:graphic>
          <a:graphicData uri="http://schemas.openxmlformats.org/presentationml/2006/ole">
            <mc:AlternateContent xmlns:mc="http://schemas.openxmlformats.org/markup-compatibility/2006">
              <mc:Choice xmlns:v="urn:schemas-microsoft-com:vml" Requires="v">
                <p:oleObj spid="_x0000_s45180" name="公式" r:id="rId3" imgW="3606800" imgH="431800" progId="Equation.3">
                  <p:embed/>
                </p:oleObj>
              </mc:Choice>
              <mc:Fallback>
                <p:oleObj name="公式" r:id="rId3" imgW="36068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868863"/>
                        <a:ext cx="83169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FCC078FE-D6CA-4B4B-8889-500428738367}" type="slidenum">
              <a:rPr lang="zh-CN" altLang="en-US"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a:t>2.3   </a:t>
            </a:r>
            <a:r>
              <a:rPr lang="zh-CN" altLang="en-US"/>
              <a:t>线性表的链式表示和实现</a:t>
            </a:r>
          </a:p>
        </p:txBody>
      </p:sp>
      <p:sp>
        <p:nvSpPr>
          <p:cNvPr id="24580" name="Rectangle 3"/>
          <p:cNvSpPr>
            <a:spLocks noGrp="1" noChangeArrowheads="1"/>
          </p:cNvSpPr>
          <p:nvPr>
            <p:ph type="body" idx="1"/>
          </p:nvPr>
        </p:nvSpPr>
        <p:spPr>
          <a:xfrm>
            <a:off x="500063" y="1785938"/>
            <a:ext cx="8459787" cy="4786312"/>
          </a:xfrm>
        </p:spPr>
        <p:txBody>
          <a:bodyPr/>
          <a:lstStyle/>
          <a:p>
            <a:pPr marL="0" indent="0" eaLnBrk="1" hangingPunct="1">
              <a:buFont typeface="Wingdings" panose="05000000000000000000" pitchFamily="2" charset="2"/>
              <a:buNone/>
              <a:defRPr/>
            </a:pPr>
            <a:r>
              <a:rPr lang="zh-CN" altLang="en-US" dirty="0"/>
              <a:t>      顺序存储结构用物理位置上相邻来表示逻 辑关系上相邻，因此可以随机存取任一元素。然而，在插入或删除操作时，需移动大量元素。本节将讨论线性表的另一种存储表示方法</a:t>
            </a:r>
            <a:r>
              <a:rPr lang="zh-CN" altLang="en-US" dirty="0">
                <a:latin typeface="Times New Roman"/>
              </a:rPr>
              <a:t>——</a:t>
            </a:r>
            <a:r>
              <a:rPr lang="zh-CN" altLang="en-US" dirty="0">
                <a:solidFill>
                  <a:schemeClr val="folHlink"/>
                </a:solidFill>
              </a:rPr>
              <a:t>链式存储</a:t>
            </a:r>
            <a:r>
              <a:rPr lang="zh-CN" altLang="en-US" dirty="0"/>
              <a:t>结构，它用若干地址分散的存储单元存储数据元素，使得插入和删除元素更加方便。</a:t>
            </a:r>
            <a:endParaRPr lang="en-US" altLang="zh-CN" dirty="0"/>
          </a:p>
          <a:p>
            <a:pPr eaLnBrk="1" hangingPunct="1">
              <a:buFont typeface="Wingdings" panose="05000000000000000000" pitchFamily="2" charset="2"/>
              <a:buChar char="n"/>
              <a:defRPr/>
            </a:pPr>
            <a:r>
              <a:rPr lang="en-US" altLang="zh-CN" dirty="0"/>
              <a:t>2.3.1   </a:t>
            </a:r>
            <a:r>
              <a:rPr lang="zh-CN" altLang="en-US" dirty="0"/>
              <a:t>线性表的链式存储结构</a:t>
            </a:r>
          </a:p>
          <a:p>
            <a:pPr eaLnBrk="1" hangingPunct="1">
              <a:buFont typeface="Wingdings" panose="05000000000000000000" pitchFamily="2" charset="2"/>
              <a:buChar char="n"/>
              <a:defRPr/>
            </a:pPr>
            <a:r>
              <a:rPr lang="en-US" altLang="zh-CN" dirty="0"/>
              <a:t>2.3.2   </a:t>
            </a:r>
            <a:r>
              <a:rPr lang="zh-CN" altLang="en-US" dirty="0"/>
              <a:t>单链表</a:t>
            </a:r>
          </a:p>
          <a:p>
            <a:pPr eaLnBrk="1" hangingPunct="1">
              <a:buFont typeface="Wingdings" panose="05000000000000000000" pitchFamily="2" charset="2"/>
              <a:buChar char="n"/>
              <a:defRPr/>
            </a:pPr>
            <a:r>
              <a:rPr lang="en-US" altLang="zh-CN" dirty="0"/>
              <a:t>2.3.3   </a:t>
            </a:r>
            <a:r>
              <a:rPr lang="zh-CN" altLang="en-US" dirty="0"/>
              <a:t>双链表</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blinds(horizontal)">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blinds(horizontal)">
                                      <p:cBhvr>
                                        <p:cTn id="12" dur="500"/>
                                        <p:tgtEl>
                                          <p:spTgt spid="245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Effect transition="in" filter="blinds(horizontal)">
                                      <p:cBhvr>
                                        <p:cTn id="17" dur="500"/>
                                        <p:tgtEl>
                                          <p:spTgt spid="245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0">
                                            <p:txEl>
                                              <p:pRg st="3" end="3"/>
                                            </p:txEl>
                                          </p:spTgt>
                                        </p:tgtEl>
                                        <p:attrNameLst>
                                          <p:attrName>style.visibility</p:attrName>
                                        </p:attrNameLst>
                                      </p:cBhvr>
                                      <p:to>
                                        <p:strVal val="visible"/>
                                      </p:to>
                                    </p:set>
                                    <p:animEffect transition="in" filter="blinds(horizontal)">
                                      <p:cBhvr>
                                        <p:cTn id="22" dur="500"/>
                                        <p:tgtEl>
                                          <p:spTgt spid="245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a:t>2.3.1   </a:t>
            </a:r>
            <a:r>
              <a:rPr lang="zh-CN" altLang="en-US"/>
              <a:t>线性表的链式存储结构</a:t>
            </a:r>
          </a:p>
        </p:txBody>
      </p:sp>
      <p:sp>
        <p:nvSpPr>
          <p:cNvPr id="25603" name="内容占位符 2"/>
          <p:cNvSpPr>
            <a:spLocks noGrp="1"/>
          </p:cNvSpPr>
          <p:nvPr>
            <p:ph idx="1"/>
          </p:nvPr>
        </p:nvSpPr>
        <p:spPr>
          <a:xfrm>
            <a:off x="714375" y="1857375"/>
            <a:ext cx="8429625" cy="4275138"/>
          </a:xfrm>
        </p:spPr>
        <p:txBody>
          <a:bodyPr/>
          <a:lstStyle/>
          <a:p>
            <a:pPr marL="0" indent="0" algn="just">
              <a:buFontTx/>
              <a:buNone/>
            </a:pPr>
            <a:r>
              <a:rPr lang="zh-CN" altLang="en-US" dirty="0"/>
              <a:t>线性表的链式存储结构的特点：</a:t>
            </a:r>
            <a:endParaRPr lang="en-US" altLang="zh-CN" dirty="0"/>
          </a:p>
          <a:p>
            <a:pPr marL="0" indent="0" algn="just">
              <a:buFont typeface="Wingdings" panose="05000000000000000000" pitchFamily="2" charset="2"/>
              <a:buChar char="p"/>
            </a:pPr>
            <a:r>
              <a:rPr lang="zh-CN" altLang="en-US" dirty="0"/>
              <a:t>用一组</a:t>
            </a:r>
            <a:r>
              <a:rPr lang="zh-CN" altLang="en-US" dirty="0">
                <a:solidFill>
                  <a:schemeClr val="folHlink"/>
                </a:solidFill>
              </a:rPr>
              <a:t>任意的</a:t>
            </a:r>
            <a:r>
              <a:rPr lang="zh-CN" altLang="en-US" dirty="0"/>
              <a:t>存储单元存储线性表的数据元素(这组存储单元可以连续，也可以不连续)。</a:t>
            </a:r>
            <a:endParaRPr lang="en-US" altLang="zh-CN" dirty="0"/>
          </a:p>
          <a:p>
            <a:pPr marL="0" indent="0" algn="just">
              <a:buNone/>
            </a:pPr>
            <a:endParaRPr lang="en-US" altLang="zh-CN" dirty="0"/>
          </a:p>
          <a:p>
            <a:pPr marL="0" indent="0" algn="just">
              <a:buFont typeface="Wingdings" panose="05000000000000000000" pitchFamily="2" charset="2"/>
              <a:buChar char="p"/>
            </a:pPr>
            <a:r>
              <a:rPr lang="zh-CN" altLang="en-US" dirty="0"/>
              <a:t>因此，为了表示每个数据元素 </a:t>
            </a:r>
            <a:r>
              <a:rPr lang="en-US" altLang="zh-CN" dirty="0"/>
              <a:t>a</a:t>
            </a:r>
            <a:r>
              <a:rPr lang="en-US" altLang="zh-CN" baseline="-25000" dirty="0"/>
              <a:t>i </a:t>
            </a:r>
            <a:r>
              <a:rPr lang="zh-CN" altLang="en-US" dirty="0"/>
              <a:t>与其直接后继数据元素</a:t>
            </a:r>
            <a:r>
              <a:rPr lang="en-US" altLang="zh-CN" dirty="0"/>
              <a:t>a</a:t>
            </a:r>
            <a:r>
              <a:rPr lang="en-US" altLang="zh-CN" baseline="-25000" dirty="0"/>
              <a:t>i+1</a:t>
            </a:r>
            <a:r>
              <a:rPr lang="zh-CN" altLang="en-US" dirty="0"/>
              <a:t> 之间的逻辑关系，对数据元素</a:t>
            </a:r>
            <a:r>
              <a:rPr lang="en-US" altLang="zh-CN" dirty="0"/>
              <a:t>a</a:t>
            </a:r>
            <a:r>
              <a:rPr lang="en-US" altLang="zh-CN" baseline="-25000" dirty="0"/>
              <a:t>i </a:t>
            </a:r>
            <a:r>
              <a:rPr lang="zh-CN" altLang="en-US" dirty="0"/>
              <a:t>来说，除了存储其本身的信息之外，还需存储</a:t>
            </a:r>
            <a:r>
              <a:rPr lang="zh-CN" altLang="en-US" dirty="0">
                <a:latin typeface="Courier New" panose="02070309020205020404" pitchFamily="49" charset="0"/>
              </a:rPr>
              <a:t>一</a:t>
            </a:r>
            <a:r>
              <a:rPr lang="zh-CN" altLang="en-US" dirty="0"/>
              <a:t>个指示其直接后继的信息(即直接后继的存储位置)。</a:t>
            </a:r>
            <a:endParaRPr lang="en-US" altLang="zh-CN"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48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7"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a:t>2.3.1   </a:t>
            </a:r>
            <a:r>
              <a:rPr lang="zh-CN" altLang="en-US"/>
              <a:t>线性表的链式存储结构</a:t>
            </a:r>
          </a:p>
        </p:txBody>
      </p:sp>
      <p:sp>
        <p:nvSpPr>
          <p:cNvPr id="3" name="内容占位符 2"/>
          <p:cNvSpPr>
            <a:spLocks noGrp="1"/>
          </p:cNvSpPr>
          <p:nvPr>
            <p:ph idx="1"/>
          </p:nvPr>
        </p:nvSpPr>
        <p:spPr>
          <a:xfrm>
            <a:off x="714375" y="1857375"/>
            <a:ext cx="8240713" cy="4275138"/>
          </a:xfrm>
        </p:spPr>
        <p:txBody>
          <a:bodyPr/>
          <a:lstStyle/>
          <a:p>
            <a:pPr marL="0" indent="0" algn="just">
              <a:buFont typeface="Wingdings" panose="05000000000000000000" pitchFamily="2" charset="2"/>
              <a:buChar char="p"/>
              <a:defRPr/>
            </a:pPr>
            <a:r>
              <a:rPr lang="zh-CN" altLang="en-US" dirty="0">
                <a:solidFill>
                  <a:schemeClr val="folHlink"/>
                </a:solidFill>
              </a:rPr>
              <a:t>结点(</a:t>
            </a:r>
            <a:r>
              <a:rPr lang="en-US" altLang="zh-CN" dirty="0">
                <a:solidFill>
                  <a:schemeClr val="folHlink"/>
                </a:solidFill>
              </a:rPr>
              <a:t>Node)</a:t>
            </a:r>
            <a:endParaRPr lang="en-US" altLang="zh-CN" dirty="0"/>
          </a:p>
          <a:p>
            <a:pPr marL="0" indent="0" algn="just">
              <a:buNone/>
              <a:defRPr/>
            </a:pPr>
            <a:r>
              <a:rPr lang="en-US" altLang="zh-CN" dirty="0"/>
              <a:t>    </a:t>
            </a:r>
            <a:r>
              <a:rPr lang="zh-CN" altLang="en-US" dirty="0"/>
              <a:t>存储一个数据元素的</a:t>
            </a:r>
            <a:r>
              <a:rPr lang="zh-CN" altLang="en-US" dirty="0">
                <a:solidFill>
                  <a:srgbClr val="003399"/>
                </a:solidFill>
              </a:rPr>
              <a:t>存储单元</a:t>
            </a:r>
            <a:r>
              <a:rPr lang="zh-CN" altLang="en-US" dirty="0"/>
              <a:t>成为结点。</a:t>
            </a:r>
            <a:endParaRPr lang="en-US" altLang="zh-CN" dirty="0"/>
          </a:p>
          <a:p>
            <a:pPr marL="0" indent="0" algn="just">
              <a:buFont typeface="Wingdings" panose="05000000000000000000" pitchFamily="2" charset="2"/>
              <a:buChar char="p"/>
              <a:defRPr/>
            </a:pPr>
            <a:r>
              <a:rPr lang="zh-CN" altLang="en-US" dirty="0"/>
              <a:t>它包括两个域：</a:t>
            </a:r>
            <a:endParaRPr lang="en-US" altLang="zh-CN" dirty="0"/>
          </a:p>
          <a:p>
            <a:pPr marL="0" indent="0" algn="just">
              <a:buNone/>
              <a:defRPr/>
            </a:pPr>
            <a:endParaRPr lang="en-US" altLang="zh-CN" dirty="0"/>
          </a:p>
          <a:p>
            <a:pPr marL="0" indent="0" algn="just">
              <a:buNone/>
              <a:defRPr/>
            </a:pPr>
            <a:endParaRPr lang="en-US" altLang="zh-CN" dirty="0"/>
          </a:p>
          <a:p>
            <a:pPr marL="0" indent="0" algn="just">
              <a:buNone/>
              <a:defRPr/>
            </a:pPr>
            <a:endParaRPr lang="en-US" altLang="zh-CN" dirty="0"/>
          </a:p>
          <a:p>
            <a:pPr marL="381000" lvl="1" indent="0" algn="just">
              <a:buFont typeface="Wingdings" panose="05000000000000000000" pitchFamily="2" charset="2"/>
              <a:buChar char="p"/>
              <a:defRPr/>
            </a:pPr>
            <a:r>
              <a:rPr lang="zh-CN" altLang="en-US" dirty="0"/>
              <a:t> </a:t>
            </a:r>
            <a:r>
              <a:rPr lang="zh-CN" altLang="en-US" dirty="0">
                <a:solidFill>
                  <a:srgbClr val="003399"/>
                </a:solidFill>
              </a:rPr>
              <a:t>数据域 </a:t>
            </a:r>
            <a:r>
              <a:rPr lang="zh-CN" altLang="en-US" dirty="0"/>
              <a:t>：其中存储数据元素信息；</a:t>
            </a:r>
            <a:endParaRPr lang="en-US" altLang="zh-CN" dirty="0"/>
          </a:p>
          <a:p>
            <a:pPr marL="381000" lvl="1" indent="0" algn="just">
              <a:buFont typeface="Wingdings" panose="05000000000000000000" pitchFamily="2" charset="2"/>
              <a:buChar char="p"/>
              <a:defRPr/>
            </a:pPr>
            <a:r>
              <a:rPr lang="en-US" altLang="zh-CN" dirty="0"/>
              <a:t> </a:t>
            </a:r>
            <a:r>
              <a:rPr lang="zh-CN" altLang="en-US" dirty="0">
                <a:solidFill>
                  <a:srgbClr val="003399"/>
                </a:solidFill>
              </a:rPr>
              <a:t>地址域（也称为链）：存储前驱或者后继元素的地址</a:t>
            </a:r>
            <a:r>
              <a:rPr lang="zh-CN" altLang="en-US" dirty="0"/>
              <a:t>。 </a:t>
            </a:r>
            <a:endParaRPr lang="en-US" altLang="zh-CN" dirty="0"/>
          </a:p>
        </p:txBody>
      </p:sp>
      <p:grpSp>
        <p:nvGrpSpPr>
          <p:cNvPr id="2" name="组合 8"/>
          <p:cNvGrpSpPr>
            <a:grpSpLocks/>
          </p:cNvGrpSpPr>
          <p:nvPr/>
        </p:nvGrpSpPr>
        <p:grpSpPr bwMode="auto">
          <a:xfrm>
            <a:off x="2411760" y="3966804"/>
            <a:ext cx="3429000" cy="1104277"/>
            <a:chOff x="2463785" y="5214949"/>
            <a:chExt cx="3429024" cy="1104346"/>
          </a:xfrm>
        </p:grpSpPr>
        <p:sp>
          <p:nvSpPr>
            <p:cNvPr id="49157" name="TextBox 4"/>
            <p:cNvSpPr txBox="1">
              <a:spLocks noChangeArrowheads="1"/>
            </p:cNvSpPr>
            <p:nvPr/>
          </p:nvSpPr>
          <p:spPr bwMode="auto">
            <a:xfrm>
              <a:off x="2786050" y="5214950"/>
              <a:ext cx="278608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dirty="0">
                  <a:latin typeface="Times New Roman" panose="02020603050405020304" pitchFamily="18" charset="0"/>
                </a:rPr>
                <a:t>   </a:t>
              </a:r>
              <a:r>
                <a:rPr lang="en-US" altLang="zh-CN" sz="2400" dirty="0">
                  <a:latin typeface="Times New Roman" panose="02020603050405020304" pitchFamily="18" charset="0"/>
                </a:rPr>
                <a:t>Data            Next</a:t>
              </a:r>
              <a:endParaRPr lang="zh-CN" altLang="en-US" sz="2400" dirty="0">
                <a:latin typeface="Times New Roman" panose="02020603050405020304" pitchFamily="18" charset="0"/>
              </a:endParaRPr>
            </a:p>
          </p:txBody>
        </p:sp>
        <p:cxnSp>
          <p:nvCxnSpPr>
            <p:cNvPr id="7" name="直接连接符 6"/>
            <p:cNvCxnSpPr>
              <a:stCxn id="49157" idx="0"/>
              <a:endCxn id="49157" idx="2"/>
            </p:cNvCxnSpPr>
            <p:nvPr/>
          </p:nvCxnSpPr>
          <p:spPr>
            <a:xfrm rot="16200000" flipH="1">
              <a:off x="3948095" y="5445151"/>
              <a:ext cx="461991"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9159" name="TextBox 7"/>
            <p:cNvSpPr txBox="1">
              <a:spLocks noChangeArrowheads="1"/>
            </p:cNvSpPr>
            <p:nvPr/>
          </p:nvSpPr>
          <p:spPr bwMode="auto">
            <a:xfrm>
              <a:off x="2463785" y="5857601"/>
              <a:ext cx="3429024" cy="46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dirty="0">
                  <a:latin typeface="Times New Roman" panose="02020603050405020304" pitchFamily="18" charset="0"/>
                </a:rPr>
                <a:t>     </a:t>
              </a:r>
              <a:r>
                <a:rPr lang="zh-CN" altLang="en-US" sz="2400" dirty="0">
                  <a:latin typeface="Times New Roman" panose="02020603050405020304" pitchFamily="18" charset="0"/>
                </a:rPr>
                <a:t>数据域        地址域</a:t>
              </a:r>
              <a:r>
                <a:rPr lang="en-US" altLang="zh-CN" sz="2400" dirty="0">
                  <a:latin typeface="Times New Roman" panose="02020603050405020304" pitchFamily="18" charset="0"/>
                </a:rPr>
                <a:t>(</a:t>
              </a:r>
              <a:r>
                <a:rPr lang="zh-CN" altLang="en-US" sz="2400" dirty="0">
                  <a:latin typeface="Times New Roman" panose="02020603050405020304" pitchFamily="18" charset="0"/>
                </a:rPr>
                <a:t>链</a:t>
              </a:r>
              <a:r>
                <a:rPr lang="en-US" altLang="zh-CN" sz="2400" dirty="0">
                  <a:latin typeface="Times New Roman" panose="02020603050405020304" pitchFamily="18" charset="0"/>
                </a:rPr>
                <a:t>)</a:t>
              </a:r>
              <a:endParaRPr lang="zh-CN" altLang="en-US" sz="2000" dirty="0">
                <a:latin typeface="Times New Roman" panose="02020603050405020304" pitchFamily="18" charset="0"/>
              </a:endParaRPr>
            </a:p>
          </p:txBody>
        </p:sp>
      </p:grpSp>
      <p:sp>
        <p:nvSpPr>
          <p:cNvPr id="5" name="灯片编号占位符 4"/>
          <p:cNvSpPr>
            <a:spLocks noGrp="1"/>
          </p:cNvSpPr>
          <p:nvPr>
            <p:ph type="sldNum" sz="quarter" idx="12"/>
          </p:nvPr>
        </p:nvSpPr>
        <p:spPr/>
        <p:txBody>
          <a:bodyPr/>
          <a:lstStyle/>
          <a:p>
            <a:pPr>
              <a:defRPr/>
            </a:pPr>
            <a:fld id="{7429A273-EDE1-460D-8E73-F28EFA7F18F5}" type="slidenum">
              <a:rPr lang="zh-CN" altLang="en-US" smtClean="0"/>
              <a:pPr>
                <a:defRPr/>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iterate type="lt">
                                    <p:tmPct val="5000"/>
                                  </p:iterate>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style.rotation</p:attrName>
                                        </p:attrNameLst>
                                      </p:cBhvr>
                                      <p:tavLst>
                                        <p:tav tm="0">
                                          <p:val>
                                            <p:fltVal val="90"/>
                                          </p:val>
                                        </p:tav>
                                        <p:tav tm="100000">
                                          <p:val>
                                            <p:fltVal val="0"/>
                                          </p:val>
                                        </p:tav>
                                      </p:tavLst>
                                    </p:anim>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87450" y="476250"/>
            <a:ext cx="6229350" cy="839788"/>
          </a:xfrm>
        </p:spPr>
        <p:txBody>
          <a:bodyPr/>
          <a:lstStyle/>
          <a:p>
            <a:pPr eaLnBrk="1" hangingPunct="1"/>
            <a:r>
              <a:rPr lang="zh-CN" altLang="en-US" dirty="0"/>
              <a:t>回顾</a:t>
            </a:r>
            <a:r>
              <a:rPr lang="en-US" altLang="zh-CN" dirty="0"/>
              <a:t>  </a:t>
            </a:r>
            <a:r>
              <a:rPr lang="zh-CN" altLang="en-US" dirty="0"/>
              <a:t>数据的存储结构</a:t>
            </a:r>
          </a:p>
        </p:txBody>
      </p:sp>
      <p:sp>
        <p:nvSpPr>
          <p:cNvPr id="48132" name="Rectangle 4"/>
          <p:cNvSpPr>
            <a:spLocks noChangeArrowheads="1"/>
          </p:cNvSpPr>
          <p:nvPr/>
        </p:nvSpPr>
        <p:spPr bwMode="auto">
          <a:xfrm>
            <a:off x="1083339" y="6953697"/>
            <a:ext cx="777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9pPr>
          </a:lstStyle>
          <a:p>
            <a:pPr algn="ctr" eaLnBrk="1" hangingPunct="1">
              <a:lnSpc>
                <a:spcPct val="80000"/>
              </a:lnSpc>
              <a:buClr>
                <a:schemeClr val="folHlink"/>
              </a:buClr>
              <a:buSzPct val="80000"/>
              <a:buFont typeface="Wingdings" panose="05000000000000000000" pitchFamily="2" charset="2"/>
              <a:buNone/>
            </a:pPr>
            <a:endParaRPr lang="zh-CN" altLang="en-US" sz="1800" b="1">
              <a:latin typeface="Tahoma" panose="020B0604030504040204" pitchFamily="34" charset="0"/>
            </a:endParaRPr>
          </a:p>
        </p:txBody>
      </p:sp>
      <p:sp>
        <p:nvSpPr>
          <p:cNvPr id="2" name="内容占位符 1"/>
          <p:cNvSpPr>
            <a:spLocks noGrp="1"/>
          </p:cNvSpPr>
          <p:nvPr>
            <p:ph idx="1"/>
          </p:nvPr>
        </p:nvSpPr>
        <p:spPr>
          <a:xfrm>
            <a:off x="487853" y="1227583"/>
            <a:ext cx="8229600" cy="4525963"/>
          </a:xfrm>
        </p:spPr>
        <p:txBody>
          <a:bodyPr/>
          <a:lstStyle/>
          <a:p>
            <a:pPr marL="0" indent="0">
              <a:buNone/>
            </a:pPr>
            <a:r>
              <a:rPr lang="en-US" altLang="zh-CN" dirty="0"/>
              <a:t> </a:t>
            </a:r>
            <a:endParaRPr lang="zh-CN" altLang="en-US" dirty="0"/>
          </a:p>
        </p:txBody>
      </p:sp>
      <p:sp>
        <p:nvSpPr>
          <p:cNvPr id="17" name="圆角矩形 16"/>
          <p:cNvSpPr/>
          <p:nvPr/>
        </p:nvSpPr>
        <p:spPr>
          <a:xfrm>
            <a:off x="1908336" y="2266380"/>
            <a:ext cx="1798638"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顺序存储</a:t>
            </a:r>
          </a:p>
        </p:txBody>
      </p:sp>
      <p:sp>
        <p:nvSpPr>
          <p:cNvPr id="19" name="圆角矩形 18"/>
          <p:cNvSpPr/>
          <p:nvPr/>
        </p:nvSpPr>
        <p:spPr>
          <a:xfrm>
            <a:off x="4969539" y="2266380"/>
            <a:ext cx="1798638"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链式存储</a:t>
            </a:r>
          </a:p>
        </p:txBody>
      </p:sp>
      <p:sp>
        <p:nvSpPr>
          <p:cNvPr id="4" name="灯片编号占位符 3"/>
          <p:cNvSpPr>
            <a:spLocks noGrp="1"/>
          </p:cNvSpPr>
          <p:nvPr>
            <p:ph type="sldNum" sz="quarter" idx="12"/>
          </p:nvPr>
        </p:nvSpPr>
        <p:spPr/>
        <p:txBody>
          <a:bodyPr/>
          <a:lstStyle/>
          <a:p>
            <a:pPr>
              <a:defRPr/>
            </a:pPr>
            <a:fld id="{AC320AF0-C001-45AA-911F-073AE3722927}" type="slidenum">
              <a:rPr lang="zh-CN" altLang="en-US" smtClean="0"/>
              <a:pPr>
                <a:defRPr/>
              </a:pPr>
              <a:t>5</a:t>
            </a:fld>
            <a:endParaRPr lang="en-US" altLang="zh-CN"/>
          </a:p>
        </p:txBody>
      </p:sp>
    </p:spTree>
    <p:extLst>
      <p:ext uri="{BB962C8B-B14F-4D97-AF65-F5344CB8AC3E}">
        <p14:creationId xmlns:p14="http://schemas.microsoft.com/office/powerpoint/2010/main" val="19716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a:t>2.3.1   </a:t>
            </a:r>
            <a:r>
              <a:rPr lang="zh-CN" altLang="en-US"/>
              <a:t>线性表的链式存储结构</a:t>
            </a:r>
          </a:p>
        </p:txBody>
      </p:sp>
      <p:sp>
        <p:nvSpPr>
          <p:cNvPr id="3" name="内容占位符 2"/>
          <p:cNvSpPr>
            <a:spLocks noGrp="1"/>
          </p:cNvSpPr>
          <p:nvPr>
            <p:ph idx="1"/>
          </p:nvPr>
        </p:nvSpPr>
        <p:spPr>
          <a:xfrm>
            <a:off x="714375" y="1857375"/>
            <a:ext cx="8240713" cy="4275138"/>
          </a:xfrm>
        </p:spPr>
        <p:txBody>
          <a:bodyPr/>
          <a:lstStyle/>
          <a:p>
            <a:pPr marL="0" indent="0" algn="just">
              <a:buFont typeface="Wingdings" panose="05000000000000000000" pitchFamily="2" charset="2"/>
              <a:buChar char="p"/>
              <a:defRPr/>
            </a:pPr>
            <a:r>
              <a:rPr lang="en-US" altLang="zh-CN" dirty="0">
                <a:solidFill>
                  <a:schemeClr val="folHlink"/>
                </a:solidFill>
              </a:rPr>
              <a:t> </a:t>
            </a:r>
            <a:r>
              <a:rPr lang="zh-CN" altLang="en-US" dirty="0">
                <a:solidFill>
                  <a:schemeClr val="folHlink"/>
                </a:solidFill>
              </a:rPr>
              <a:t>单链表</a:t>
            </a:r>
            <a:endParaRPr lang="en-US" altLang="zh-CN" dirty="0">
              <a:solidFill>
                <a:schemeClr val="folHlink"/>
              </a:solidFill>
            </a:endParaRPr>
          </a:p>
          <a:p>
            <a:pPr marL="0" indent="0" algn="just">
              <a:buNone/>
              <a:defRPr/>
            </a:pPr>
            <a:r>
              <a:rPr lang="zh-CN" altLang="en-US" dirty="0"/>
              <a:t>    链表的每个结点中只包含一个地址域，又称</a:t>
            </a:r>
            <a:r>
              <a:rPr lang="zh-CN" altLang="en-US" dirty="0">
                <a:solidFill>
                  <a:schemeClr val="folHlink"/>
                </a:solidFill>
              </a:rPr>
              <a:t>线性链表或单链表。</a:t>
            </a:r>
            <a:endParaRPr lang="en-US" altLang="zh-CN" dirty="0">
              <a:solidFill>
                <a:schemeClr val="folHlink"/>
              </a:solidFill>
            </a:endParaRPr>
          </a:p>
          <a:p>
            <a:pPr marL="0" indent="0" algn="just">
              <a:buNone/>
              <a:defRPr/>
            </a:pPr>
            <a:r>
              <a:rPr lang="en-US" altLang="zh-CN" dirty="0">
                <a:solidFill>
                  <a:schemeClr val="folHlink"/>
                </a:solidFill>
              </a:rPr>
              <a:t>    </a:t>
            </a:r>
            <a:endParaRPr lang="en-US" altLang="zh-CN" dirty="0"/>
          </a:p>
          <a:p>
            <a:pPr marL="0" indent="0" algn="just">
              <a:buFont typeface="Wingdings" panose="05000000000000000000" pitchFamily="2" charset="2"/>
              <a:buChar char="p"/>
              <a:defRPr/>
            </a:pPr>
            <a:endParaRPr lang="en-US" altLang="zh-CN" dirty="0">
              <a:solidFill>
                <a:schemeClr val="folHlink"/>
              </a:solidFill>
            </a:endParaRPr>
          </a:p>
          <a:p>
            <a:pPr marL="0" indent="0" algn="just">
              <a:buFont typeface="Wingdings" panose="05000000000000000000" pitchFamily="2" charset="2"/>
              <a:buChar char="p"/>
              <a:defRPr/>
            </a:pPr>
            <a:r>
              <a:rPr lang="zh-CN" altLang="en-US" dirty="0">
                <a:solidFill>
                  <a:schemeClr val="folHlink"/>
                </a:solidFill>
              </a:rPr>
              <a:t>双链表 </a:t>
            </a:r>
            <a:endParaRPr lang="en-US" altLang="zh-CN" dirty="0">
              <a:solidFill>
                <a:schemeClr val="folHlink"/>
              </a:solidFill>
            </a:endParaRPr>
          </a:p>
          <a:p>
            <a:pPr marL="0" indent="0" algn="just">
              <a:buNone/>
              <a:defRPr/>
            </a:pPr>
            <a:r>
              <a:rPr lang="en-US" altLang="zh-CN" dirty="0">
                <a:solidFill>
                  <a:schemeClr val="folHlink"/>
                </a:solidFill>
              </a:rPr>
              <a:t>      </a:t>
            </a:r>
            <a:r>
              <a:rPr lang="zh-CN" altLang="en-US" dirty="0"/>
              <a:t>每个结点由两个地址域的线性链表。</a:t>
            </a:r>
            <a:endParaRPr lang="en-US" altLang="zh-CN" dirty="0"/>
          </a:p>
          <a:p>
            <a:pPr marL="0" indent="0" algn="just">
              <a:buNone/>
              <a:defRPr/>
            </a:pPr>
            <a:endParaRPr lang="en-US" altLang="zh-CN" dirty="0">
              <a:solidFill>
                <a:schemeClr val="folHlink"/>
              </a:solidFill>
            </a:endParaRPr>
          </a:p>
        </p:txBody>
      </p:sp>
      <p:sp>
        <p:nvSpPr>
          <p:cNvPr id="5" name="灯片编号占位符 4"/>
          <p:cNvSpPr>
            <a:spLocks noGrp="1"/>
          </p:cNvSpPr>
          <p:nvPr>
            <p:ph type="sldNum" sz="quarter" idx="12"/>
          </p:nvPr>
        </p:nvSpPr>
        <p:spPr/>
        <p:txBody>
          <a:bodyPr/>
          <a:lstStyle/>
          <a:p>
            <a:pPr>
              <a:defRPr/>
            </a:pPr>
            <a:fld id="{7429A273-EDE1-460D-8E73-F28EFA7F18F5}" type="slidenum">
              <a:rPr lang="zh-CN" altLang="en-US" smtClean="0"/>
              <a:pPr>
                <a:defRPr/>
              </a:pPr>
              <a:t>50</a:t>
            </a:fld>
            <a:endParaRPr lang="en-US" altLang="zh-CN"/>
          </a:p>
        </p:txBody>
      </p:sp>
      <p:pic>
        <p:nvPicPr>
          <p:cNvPr id="9" name="Picture 4" descr="2d6">
            <a:extLst>
              <a:ext uri="{FF2B5EF4-FFF2-40B4-BE49-F238E27FC236}">
                <a16:creationId xmlns:a16="http://schemas.microsoft.com/office/drawing/2014/main" id="{466B0E8B-3206-483A-A192-6F1A238C1B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581" y="3600450"/>
            <a:ext cx="84963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2d15">
            <a:extLst>
              <a:ext uri="{FF2B5EF4-FFF2-40B4-BE49-F238E27FC236}">
                <a16:creationId xmlns:a16="http://schemas.microsoft.com/office/drawing/2014/main" id="{1E49138C-47F4-4AE7-8C47-FA7CBFF753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804253"/>
            <a:ext cx="9144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2150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iterate type="lt">
                                    <p:tmPct val="5000"/>
                                  </p:iterate>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fltVal val="0"/>
                                          </p:val>
                                        </p:tav>
                                        <p:tav tm="100000">
                                          <p:val>
                                            <p:strVal val="#ppt_w"/>
                                          </p:val>
                                        </p:tav>
                                      </p:tavLst>
                                    </p:anim>
                                    <p:anim calcmode="lin" valueType="num">
                                      <p:cBhvr>
                                        <p:cTn id="38" dur="1000" fill="hold"/>
                                        <p:tgtEl>
                                          <p:spTgt spid="11"/>
                                        </p:tgtEl>
                                        <p:attrNameLst>
                                          <p:attrName>ppt_h</p:attrName>
                                        </p:attrNameLst>
                                      </p:cBhvr>
                                      <p:tavLst>
                                        <p:tav tm="0">
                                          <p:val>
                                            <p:fltVal val="0"/>
                                          </p:val>
                                        </p:tav>
                                        <p:tav tm="100000">
                                          <p:val>
                                            <p:strVal val="#ppt_h"/>
                                          </p:val>
                                        </p:tav>
                                      </p:tavLst>
                                    </p:anim>
                                    <p:anim calcmode="lin" valueType="num">
                                      <p:cBhvr>
                                        <p:cTn id="39" dur="1000" fill="hold"/>
                                        <p:tgtEl>
                                          <p:spTgt spid="11"/>
                                        </p:tgtEl>
                                        <p:attrNameLst>
                                          <p:attrName>style.rotation</p:attrName>
                                        </p:attrNameLst>
                                      </p:cBhvr>
                                      <p:tavLst>
                                        <p:tav tm="0">
                                          <p:val>
                                            <p:fltVal val="90"/>
                                          </p:val>
                                        </p:tav>
                                        <p:tav tm="100000">
                                          <p:val>
                                            <p:fltVal val="0"/>
                                          </p:val>
                                        </p:tav>
                                      </p:tavLst>
                                    </p:anim>
                                    <p:animEffect transition="in" filter="fade">
                                      <p:cBhvr>
                                        <p:cTn id="4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57188" y="2209800"/>
            <a:ext cx="4419600" cy="4648200"/>
          </a:xfrm>
        </p:spPr>
        <p:txBody>
          <a:bodyPr/>
          <a:lstStyle/>
          <a:p>
            <a:pPr algn="just">
              <a:lnSpc>
                <a:spcPct val="90000"/>
              </a:lnSpc>
              <a:buFontTx/>
              <a:buNone/>
            </a:pPr>
            <a:r>
              <a:rPr lang="zh-CN" altLang="en-US" sz="1800" dirty="0"/>
              <a:t>       头指针</a:t>
            </a:r>
            <a:r>
              <a:rPr lang="en-US" altLang="zh-CN" sz="1800" dirty="0"/>
              <a:t>Head</a:t>
            </a:r>
            <a:r>
              <a:rPr lang="zh-CN" altLang="en-US" sz="1800" dirty="0"/>
              <a:t>＝</a:t>
            </a:r>
            <a:r>
              <a:rPr lang="en-US" altLang="zh-CN" sz="1800" dirty="0"/>
              <a:t> </a:t>
            </a:r>
          </a:p>
          <a:p>
            <a:pPr algn="just">
              <a:lnSpc>
                <a:spcPct val="90000"/>
              </a:lnSpc>
              <a:buFontTx/>
              <a:buNone/>
            </a:pPr>
            <a:endParaRPr lang="en-US" altLang="zh-CN" sz="1800" dirty="0"/>
          </a:p>
          <a:p>
            <a:pPr algn="just">
              <a:lnSpc>
                <a:spcPct val="90000"/>
              </a:lnSpc>
              <a:buFontTx/>
              <a:buNone/>
            </a:pPr>
            <a:r>
              <a:rPr lang="zh-CN" altLang="en-US" sz="1800" dirty="0"/>
              <a:t>      存储地址        数据域           地址域</a:t>
            </a:r>
          </a:p>
          <a:p>
            <a:pPr algn="just">
              <a:lnSpc>
                <a:spcPct val="90000"/>
              </a:lnSpc>
              <a:buFontTx/>
              <a:buNone/>
            </a:pPr>
            <a:r>
              <a:rPr lang="en-US" altLang="zh-CN" sz="1800" dirty="0"/>
              <a:t>          </a:t>
            </a:r>
          </a:p>
          <a:p>
            <a:pPr algn="just">
              <a:lnSpc>
                <a:spcPct val="90000"/>
              </a:lnSpc>
              <a:buFontTx/>
              <a:buNone/>
            </a:pPr>
            <a:r>
              <a:rPr lang="en-US" altLang="zh-CN" sz="1800" dirty="0"/>
              <a:t>               </a:t>
            </a:r>
            <a:r>
              <a:rPr lang="en-US" altLang="zh-CN" sz="2400" dirty="0"/>
              <a:t>1</a:t>
            </a:r>
          </a:p>
          <a:p>
            <a:pPr algn="just">
              <a:lnSpc>
                <a:spcPct val="90000"/>
              </a:lnSpc>
              <a:buFontTx/>
              <a:buNone/>
            </a:pPr>
            <a:r>
              <a:rPr lang="en-US" altLang="zh-CN" sz="2400" dirty="0"/>
              <a:t>           7</a:t>
            </a:r>
          </a:p>
          <a:p>
            <a:pPr algn="just">
              <a:lnSpc>
                <a:spcPct val="90000"/>
              </a:lnSpc>
              <a:buFontTx/>
              <a:buNone/>
            </a:pPr>
            <a:r>
              <a:rPr lang="en-US" altLang="zh-CN" sz="2400" dirty="0"/>
              <a:t>          13</a:t>
            </a:r>
          </a:p>
          <a:p>
            <a:pPr algn="just">
              <a:lnSpc>
                <a:spcPct val="90000"/>
              </a:lnSpc>
              <a:buFontTx/>
              <a:buNone/>
            </a:pPr>
            <a:r>
              <a:rPr lang="en-US" altLang="zh-CN" sz="2400" dirty="0"/>
              <a:t>          19</a:t>
            </a:r>
          </a:p>
          <a:p>
            <a:pPr algn="just">
              <a:lnSpc>
                <a:spcPct val="90000"/>
              </a:lnSpc>
              <a:buFontTx/>
              <a:buNone/>
            </a:pPr>
            <a:r>
              <a:rPr lang="en-US" altLang="zh-CN" sz="2400" dirty="0"/>
              <a:t>          25</a:t>
            </a:r>
          </a:p>
          <a:p>
            <a:pPr algn="just">
              <a:lnSpc>
                <a:spcPct val="90000"/>
              </a:lnSpc>
              <a:buFontTx/>
              <a:buNone/>
            </a:pPr>
            <a:r>
              <a:rPr lang="en-US" altLang="zh-CN" sz="2400" dirty="0"/>
              <a:t>          31</a:t>
            </a:r>
          </a:p>
          <a:p>
            <a:pPr algn="just">
              <a:lnSpc>
                <a:spcPct val="90000"/>
              </a:lnSpc>
              <a:buFontTx/>
              <a:buNone/>
            </a:pPr>
            <a:r>
              <a:rPr lang="en-US" altLang="zh-CN" sz="2400" dirty="0"/>
              <a:t>          37</a:t>
            </a:r>
          </a:p>
          <a:p>
            <a:pPr algn="just">
              <a:lnSpc>
                <a:spcPct val="90000"/>
              </a:lnSpc>
              <a:buFontTx/>
              <a:buNone/>
            </a:pPr>
            <a:r>
              <a:rPr lang="en-US" altLang="zh-CN" sz="2400" dirty="0"/>
              <a:t>          43</a:t>
            </a:r>
          </a:p>
          <a:p>
            <a:pPr algn="just">
              <a:lnSpc>
                <a:spcPct val="90000"/>
              </a:lnSpc>
              <a:buFontTx/>
              <a:buNone/>
            </a:pPr>
            <a:endParaRPr lang="en-US" altLang="zh-CN" sz="1800" dirty="0"/>
          </a:p>
        </p:txBody>
      </p:sp>
      <p:sp>
        <p:nvSpPr>
          <p:cNvPr id="53252" name="Rectangle 4"/>
          <p:cNvSpPr>
            <a:spLocks noGrp="1" noChangeArrowheads="1"/>
          </p:cNvSpPr>
          <p:nvPr>
            <p:ph type="body" sz="half" idx="2"/>
          </p:nvPr>
        </p:nvSpPr>
        <p:spPr>
          <a:xfrm>
            <a:off x="4343400" y="1785938"/>
            <a:ext cx="4572000" cy="4538662"/>
          </a:xfrm>
        </p:spPr>
        <p:txBody>
          <a:bodyPr/>
          <a:lstStyle/>
          <a:p>
            <a:pPr algn="just">
              <a:buFontTx/>
              <a:buNone/>
            </a:pPr>
            <a:r>
              <a:rPr lang="zh-CN" altLang="en-US" sz="2000" dirty="0"/>
              <a:t>         </a:t>
            </a:r>
            <a:r>
              <a:rPr lang="zh-CN" altLang="en-US" dirty="0">
                <a:solidFill>
                  <a:srgbClr val="FF0000"/>
                </a:solidFill>
              </a:rPr>
              <a:t>例如</a:t>
            </a:r>
            <a:r>
              <a:rPr lang="en-US" altLang="zh-CN" dirty="0">
                <a:solidFill>
                  <a:srgbClr val="FF0000"/>
                </a:solidFill>
              </a:rPr>
              <a:t>:</a:t>
            </a:r>
            <a:r>
              <a:rPr lang="zh-CN" altLang="en-US" sz="2400" dirty="0"/>
              <a:t>左图所示为线性表</a:t>
            </a:r>
            <a:r>
              <a:rPr lang="zh-CN" altLang="en-US" sz="2000" dirty="0"/>
              <a:t>(</a:t>
            </a:r>
            <a:r>
              <a:rPr lang="en-US" altLang="zh-CN" sz="2000" dirty="0"/>
              <a:t>ZHAO，QIAN，SUN，LI，ZHOU，WU，ZHENG，WANG)</a:t>
            </a:r>
            <a:r>
              <a:rPr lang="zh-CN" altLang="en-US" sz="2400" dirty="0"/>
              <a:t>的线性链表存储结构，整个链表的存取必须从头指针开始进行，头指针指示链表中第一个结点(即第一个数据元素)的存储位置。同时，由于最后一个数据元素没有直接后继，则线性链表中最后一个结点的指针为</a:t>
            </a:r>
            <a:r>
              <a:rPr lang="zh-CN" altLang="en-US" sz="2400" dirty="0">
                <a:latin typeface="Times New Roman" panose="02020603050405020304" pitchFamily="18" charset="0"/>
              </a:rPr>
              <a:t>“</a:t>
            </a:r>
            <a:r>
              <a:rPr lang="zh-CN" altLang="en-US" sz="2400" dirty="0"/>
              <a:t>空</a:t>
            </a:r>
            <a:r>
              <a:rPr lang="zh-CN" altLang="en-US" sz="2400" dirty="0">
                <a:latin typeface="Times New Roman" panose="02020603050405020304" pitchFamily="18" charset="0"/>
              </a:rPr>
              <a:t>”</a:t>
            </a:r>
            <a:r>
              <a:rPr lang="zh-CN" altLang="en-US" sz="2400" dirty="0"/>
              <a:t>(</a:t>
            </a:r>
            <a:r>
              <a:rPr lang="en-US" altLang="zh-CN" sz="2400" dirty="0"/>
              <a:t>NULL)。</a:t>
            </a:r>
            <a:endParaRPr lang="zh-CN" altLang="en-US" sz="2400" dirty="0"/>
          </a:p>
        </p:txBody>
      </p:sp>
      <p:graphicFrame>
        <p:nvGraphicFramePr>
          <p:cNvPr id="53264" name="Group 16"/>
          <p:cNvGraphicFramePr>
            <a:graphicFrameLocks noGrp="1"/>
          </p:cNvGraphicFramePr>
          <p:nvPr/>
        </p:nvGraphicFramePr>
        <p:xfrm>
          <a:off x="2643188" y="2143125"/>
          <a:ext cx="685800" cy="396875"/>
        </p:xfrm>
        <a:graphic>
          <a:graphicData uri="http://schemas.openxmlformats.org/drawingml/2006/table">
            <a:tbl>
              <a:tblPr/>
              <a:tblGrid>
                <a:gridCol w="6858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314" name="Group 66"/>
          <p:cNvGraphicFramePr>
            <a:graphicFrameLocks noGrp="1"/>
          </p:cNvGraphicFramePr>
          <p:nvPr/>
        </p:nvGraphicFramePr>
        <p:xfrm>
          <a:off x="2143125" y="3500438"/>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9" name="矩形 6"/>
          <p:cNvSpPr>
            <a:spLocks noChangeArrowheads="1"/>
          </p:cNvSpPr>
          <p:nvPr/>
        </p:nvSpPr>
        <p:spPr bwMode="auto">
          <a:xfrm>
            <a:off x="1000125" y="1000125"/>
            <a:ext cx="2954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3600">
                <a:latin typeface="Times New Roman" panose="02020603050405020304" pitchFamily="18" charset="0"/>
              </a:rPr>
              <a:t>线性链表示例</a:t>
            </a:r>
            <a:endParaRPr lang="en-US" altLang="zh-CN" sz="3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C904CA96-D287-4E9B-B758-9F071127234A}" type="slidenum">
              <a:rPr lang="zh-CN" altLang="en-US" smtClean="0"/>
              <a:pPr>
                <a:defRPr/>
              </a:pPr>
              <a:t>51</a:t>
            </a:fld>
            <a:endParaRPr lang="en-US" altLang="zh-CN"/>
          </a:p>
        </p:txBody>
      </p:sp>
      <p:sp>
        <p:nvSpPr>
          <p:cNvPr id="9" name="矩形: 圆角 8">
            <a:extLst>
              <a:ext uri="{FF2B5EF4-FFF2-40B4-BE49-F238E27FC236}">
                <a16:creationId xmlns:a16="http://schemas.microsoft.com/office/drawing/2014/main" id="{6F6680B3-2E12-435E-9625-6FB65938CEF7}"/>
              </a:ext>
            </a:extLst>
          </p:cNvPr>
          <p:cNvSpPr/>
          <p:nvPr/>
        </p:nvSpPr>
        <p:spPr>
          <a:xfrm>
            <a:off x="1961414" y="5532464"/>
            <a:ext cx="2592288" cy="340643"/>
          </a:xfrm>
          <a:prstGeom prst="round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57188" y="2209800"/>
            <a:ext cx="4419600" cy="4648200"/>
          </a:xfrm>
        </p:spPr>
        <p:txBody>
          <a:bodyPr/>
          <a:lstStyle/>
          <a:p>
            <a:pPr algn="just">
              <a:lnSpc>
                <a:spcPct val="90000"/>
              </a:lnSpc>
              <a:buFontTx/>
              <a:buNone/>
            </a:pPr>
            <a:r>
              <a:rPr lang="zh-CN" altLang="en-US" sz="1800" dirty="0"/>
              <a:t>       头指针</a:t>
            </a:r>
            <a:r>
              <a:rPr lang="en-US" altLang="zh-CN" sz="1800" dirty="0"/>
              <a:t>Head</a:t>
            </a:r>
            <a:r>
              <a:rPr lang="zh-CN" altLang="en-US" sz="1800" dirty="0"/>
              <a:t>＝</a:t>
            </a:r>
            <a:r>
              <a:rPr lang="en-US" altLang="zh-CN" sz="1800" dirty="0"/>
              <a:t> </a:t>
            </a:r>
          </a:p>
          <a:p>
            <a:pPr algn="just">
              <a:lnSpc>
                <a:spcPct val="90000"/>
              </a:lnSpc>
              <a:buFontTx/>
              <a:buNone/>
            </a:pPr>
            <a:endParaRPr lang="en-US" altLang="zh-CN" sz="1800" dirty="0"/>
          </a:p>
          <a:p>
            <a:pPr algn="just">
              <a:lnSpc>
                <a:spcPct val="90000"/>
              </a:lnSpc>
              <a:buFontTx/>
              <a:buNone/>
            </a:pPr>
            <a:r>
              <a:rPr lang="zh-CN" altLang="en-US" sz="1800" dirty="0"/>
              <a:t>      存储地址        数据域           地址域</a:t>
            </a:r>
          </a:p>
          <a:p>
            <a:pPr algn="just">
              <a:lnSpc>
                <a:spcPct val="90000"/>
              </a:lnSpc>
              <a:buFontTx/>
              <a:buNone/>
            </a:pPr>
            <a:r>
              <a:rPr lang="en-US" altLang="zh-CN" sz="1800" dirty="0"/>
              <a:t>          </a:t>
            </a:r>
          </a:p>
          <a:p>
            <a:pPr algn="just">
              <a:lnSpc>
                <a:spcPct val="90000"/>
              </a:lnSpc>
              <a:buFontTx/>
              <a:buNone/>
            </a:pPr>
            <a:r>
              <a:rPr lang="en-US" altLang="zh-CN" sz="1800" dirty="0"/>
              <a:t>               </a:t>
            </a:r>
            <a:r>
              <a:rPr lang="en-US" altLang="zh-CN" sz="2400" dirty="0"/>
              <a:t>1</a:t>
            </a:r>
          </a:p>
          <a:p>
            <a:pPr algn="just">
              <a:lnSpc>
                <a:spcPct val="90000"/>
              </a:lnSpc>
              <a:buFontTx/>
              <a:buNone/>
            </a:pPr>
            <a:r>
              <a:rPr lang="en-US" altLang="zh-CN" sz="2400" dirty="0"/>
              <a:t>           7</a:t>
            </a:r>
          </a:p>
          <a:p>
            <a:pPr algn="just">
              <a:lnSpc>
                <a:spcPct val="90000"/>
              </a:lnSpc>
              <a:buFontTx/>
              <a:buNone/>
            </a:pPr>
            <a:r>
              <a:rPr lang="en-US" altLang="zh-CN" sz="2400" dirty="0"/>
              <a:t>          13</a:t>
            </a:r>
          </a:p>
          <a:p>
            <a:pPr algn="just">
              <a:lnSpc>
                <a:spcPct val="90000"/>
              </a:lnSpc>
              <a:buFontTx/>
              <a:buNone/>
            </a:pPr>
            <a:r>
              <a:rPr lang="en-US" altLang="zh-CN" sz="2400" dirty="0"/>
              <a:t>          19</a:t>
            </a:r>
          </a:p>
          <a:p>
            <a:pPr algn="just">
              <a:lnSpc>
                <a:spcPct val="90000"/>
              </a:lnSpc>
              <a:buFontTx/>
              <a:buNone/>
            </a:pPr>
            <a:r>
              <a:rPr lang="en-US" altLang="zh-CN" sz="2400" dirty="0"/>
              <a:t>          25</a:t>
            </a:r>
          </a:p>
          <a:p>
            <a:pPr algn="just">
              <a:lnSpc>
                <a:spcPct val="90000"/>
              </a:lnSpc>
              <a:buFontTx/>
              <a:buNone/>
            </a:pPr>
            <a:r>
              <a:rPr lang="en-US" altLang="zh-CN" sz="2400" dirty="0"/>
              <a:t>          31</a:t>
            </a:r>
          </a:p>
          <a:p>
            <a:pPr algn="just">
              <a:lnSpc>
                <a:spcPct val="90000"/>
              </a:lnSpc>
              <a:buFontTx/>
              <a:buNone/>
            </a:pPr>
            <a:r>
              <a:rPr lang="en-US" altLang="zh-CN" sz="2400" dirty="0"/>
              <a:t>          37</a:t>
            </a:r>
          </a:p>
          <a:p>
            <a:pPr algn="just">
              <a:lnSpc>
                <a:spcPct val="90000"/>
              </a:lnSpc>
              <a:buFontTx/>
              <a:buNone/>
            </a:pPr>
            <a:r>
              <a:rPr lang="en-US" altLang="zh-CN" sz="2400" dirty="0"/>
              <a:t>          43</a:t>
            </a:r>
          </a:p>
          <a:p>
            <a:pPr algn="just">
              <a:lnSpc>
                <a:spcPct val="90000"/>
              </a:lnSpc>
              <a:buFontTx/>
              <a:buNone/>
            </a:pPr>
            <a:endParaRPr lang="en-US" altLang="zh-CN" sz="1800" dirty="0"/>
          </a:p>
        </p:txBody>
      </p:sp>
      <p:sp>
        <p:nvSpPr>
          <p:cNvPr id="53252" name="Rectangle 4"/>
          <p:cNvSpPr>
            <a:spLocks noGrp="1" noChangeArrowheads="1"/>
          </p:cNvSpPr>
          <p:nvPr>
            <p:ph type="body" sz="half" idx="2"/>
          </p:nvPr>
        </p:nvSpPr>
        <p:spPr>
          <a:xfrm>
            <a:off x="4343400" y="1785938"/>
            <a:ext cx="4572000" cy="4538662"/>
          </a:xfrm>
        </p:spPr>
        <p:txBody>
          <a:bodyPr/>
          <a:lstStyle/>
          <a:p>
            <a:pPr algn="just">
              <a:buFontTx/>
              <a:buNone/>
            </a:pPr>
            <a:r>
              <a:rPr lang="zh-CN" altLang="en-US" sz="2000" dirty="0"/>
              <a:t>         </a:t>
            </a:r>
            <a:r>
              <a:rPr lang="zh-CN" altLang="en-US" dirty="0">
                <a:solidFill>
                  <a:srgbClr val="FF0000"/>
                </a:solidFill>
              </a:rPr>
              <a:t>例如</a:t>
            </a:r>
            <a:r>
              <a:rPr lang="en-US" altLang="zh-CN" dirty="0">
                <a:solidFill>
                  <a:srgbClr val="FF0000"/>
                </a:solidFill>
              </a:rPr>
              <a:t>:</a:t>
            </a:r>
            <a:r>
              <a:rPr lang="zh-CN" altLang="en-US" sz="2400" dirty="0"/>
              <a:t>左图所示为线性表</a:t>
            </a:r>
            <a:r>
              <a:rPr lang="zh-CN" altLang="en-US" sz="2000" dirty="0"/>
              <a:t>(</a:t>
            </a:r>
            <a:r>
              <a:rPr lang="en-US" altLang="zh-CN" sz="2000" dirty="0"/>
              <a:t>ZHAO，QIAN，SUN，LI，ZHOU，WU，ZHENG，WANG)</a:t>
            </a:r>
            <a:r>
              <a:rPr lang="zh-CN" altLang="en-US" sz="2400" dirty="0"/>
              <a:t>的线性链表存储结构，整个链表的存取必须从头指针开始进行，头指针指示链表中第一个结点(即第一个数据元素)的存储位置。同时，由于最后一个数据元素没有直接后继，则线性链表中最后一个结点的指针为</a:t>
            </a:r>
            <a:r>
              <a:rPr lang="zh-CN" altLang="en-US" sz="2400" dirty="0">
                <a:latin typeface="Times New Roman" panose="02020603050405020304" pitchFamily="18" charset="0"/>
              </a:rPr>
              <a:t>“</a:t>
            </a:r>
            <a:r>
              <a:rPr lang="zh-CN" altLang="en-US" sz="2400" dirty="0"/>
              <a:t>空</a:t>
            </a:r>
            <a:r>
              <a:rPr lang="zh-CN" altLang="en-US" sz="2400" dirty="0">
                <a:latin typeface="Times New Roman" panose="02020603050405020304" pitchFamily="18" charset="0"/>
              </a:rPr>
              <a:t>”</a:t>
            </a:r>
            <a:r>
              <a:rPr lang="zh-CN" altLang="en-US" sz="2400" dirty="0"/>
              <a:t>(</a:t>
            </a:r>
            <a:r>
              <a:rPr lang="en-US" altLang="zh-CN" sz="2400" dirty="0"/>
              <a:t>NULL)。</a:t>
            </a:r>
            <a:endParaRPr lang="zh-CN" altLang="en-US" sz="2400" dirty="0"/>
          </a:p>
        </p:txBody>
      </p:sp>
      <p:graphicFrame>
        <p:nvGraphicFramePr>
          <p:cNvPr id="53264" name="Group 16"/>
          <p:cNvGraphicFramePr>
            <a:graphicFrameLocks noGrp="1"/>
          </p:cNvGraphicFramePr>
          <p:nvPr/>
        </p:nvGraphicFramePr>
        <p:xfrm>
          <a:off x="2643188" y="2143125"/>
          <a:ext cx="685800" cy="396875"/>
        </p:xfrm>
        <a:graphic>
          <a:graphicData uri="http://schemas.openxmlformats.org/drawingml/2006/table">
            <a:tbl>
              <a:tblPr/>
              <a:tblGrid>
                <a:gridCol w="6858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314" name="Group 66"/>
          <p:cNvGraphicFramePr>
            <a:graphicFrameLocks noGrp="1"/>
          </p:cNvGraphicFramePr>
          <p:nvPr/>
        </p:nvGraphicFramePr>
        <p:xfrm>
          <a:off x="2143125" y="3500438"/>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9" name="矩形 6"/>
          <p:cNvSpPr>
            <a:spLocks noChangeArrowheads="1"/>
          </p:cNvSpPr>
          <p:nvPr/>
        </p:nvSpPr>
        <p:spPr bwMode="auto">
          <a:xfrm>
            <a:off x="1000125" y="1000125"/>
            <a:ext cx="2954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3600">
                <a:latin typeface="Times New Roman" panose="02020603050405020304" pitchFamily="18" charset="0"/>
              </a:rPr>
              <a:t>线性链表示例</a:t>
            </a:r>
            <a:endParaRPr lang="en-US" altLang="zh-CN" sz="3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C904CA96-D287-4E9B-B758-9F071127234A}" type="slidenum">
              <a:rPr lang="zh-CN" altLang="en-US" smtClean="0"/>
              <a:pPr>
                <a:defRPr/>
              </a:pPr>
              <a:t>52</a:t>
            </a:fld>
            <a:endParaRPr lang="en-US" altLang="zh-CN"/>
          </a:p>
        </p:txBody>
      </p:sp>
      <p:sp>
        <p:nvSpPr>
          <p:cNvPr id="9" name="矩形: 圆角 8">
            <a:extLst>
              <a:ext uri="{FF2B5EF4-FFF2-40B4-BE49-F238E27FC236}">
                <a16:creationId xmlns:a16="http://schemas.microsoft.com/office/drawing/2014/main" id="{6F6680B3-2E12-435E-9625-6FB65938CEF7}"/>
              </a:ext>
            </a:extLst>
          </p:cNvPr>
          <p:cNvSpPr/>
          <p:nvPr/>
        </p:nvSpPr>
        <p:spPr>
          <a:xfrm>
            <a:off x="1947119" y="3884947"/>
            <a:ext cx="2592288" cy="408149"/>
          </a:xfrm>
          <a:prstGeom prst="round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0568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57188" y="2209800"/>
            <a:ext cx="4419600" cy="4648200"/>
          </a:xfrm>
        </p:spPr>
        <p:txBody>
          <a:bodyPr/>
          <a:lstStyle/>
          <a:p>
            <a:pPr algn="just">
              <a:lnSpc>
                <a:spcPct val="90000"/>
              </a:lnSpc>
              <a:buFontTx/>
              <a:buNone/>
            </a:pPr>
            <a:r>
              <a:rPr lang="zh-CN" altLang="en-US" sz="1800" dirty="0"/>
              <a:t>       头指针</a:t>
            </a:r>
            <a:r>
              <a:rPr lang="en-US" altLang="zh-CN" sz="1800" dirty="0"/>
              <a:t>Head</a:t>
            </a:r>
            <a:r>
              <a:rPr lang="zh-CN" altLang="en-US" sz="1800" dirty="0"/>
              <a:t>＝</a:t>
            </a:r>
            <a:r>
              <a:rPr lang="en-US" altLang="zh-CN" sz="1800" dirty="0"/>
              <a:t> </a:t>
            </a:r>
          </a:p>
          <a:p>
            <a:pPr algn="just">
              <a:lnSpc>
                <a:spcPct val="90000"/>
              </a:lnSpc>
              <a:buFontTx/>
              <a:buNone/>
            </a:pPr>
            <a:endParaRPr lang="en-US" altLang="zh-CN" sz="1800" dirty="0"/>
          </a:p>
          <a:p>
            <a:pPr algn="just">
              <a:lnSpc>
                <a:spcPct val="90000"/>
              </a:lnSpc>
              <a:buFontTx/>
              <a:buNone/>
            </a:pPr>
            <a:r>
              <a:rPr lang="zh-CN" altLang="en-US" sz="1800" dirty="0"/>
              <a:t>      存储地址        数据域           地址域</a:t>
            </a:r>
          </a:p>
          <a:p>
            <a:pPr algn="just">
              <a:lnSpc>
                <a:spcPct val="90000"/>
              </a:lnSpc>
              <a:buFontTx/>
              <a:buNone/>
            </a:pPr>
            <a:r>
              <a:rPr lang="en-US" altLang="zh-CN" sz="1800" dirty="0"/>
              <a:t>          </a:t>
            </a:r>
          </a:p>
          <a:p>
            <a:pPr algn="just">
              <a:lnSpc>
                <a:spcPct val="90000"/>
              </a:lnSpc>
              <a:buFontTx/>
              <a:buNone/>
            </a:pPr>
            <a:r>
              <a:rPr lang="en-US" altLang="zh-CN" sz="1800" dirty="0"/>
              <a:t>               </a:t>
            </a:r>
            <a:r>
              <a:rPr lang="en-US" altLang="zh-CN" sz="2400" dirty="0"/>
              <a:t>1</a:t>
            </a:r>
          </a:p>
          <a:p>
            <a:pPr algn="just">
              <a:lnSpc>
                <a:spcPct val="90000"/>
              </a:lnSpc>
              <a:buFontTx/>
              <a:buNone/>
            </a:pPr>
            <a:r>
              <a:rPr lang="en-US" altLang="zh-CN" sz="2400" dirty="0"/>
              <a:t>           7</a:t>
            </a:r>
          </a:p>
          <a:p>
            <a:pPr algn="just">
              <a:lnSpc>
                <a:spcPct val="90000"/>
              </a:lnSpc>
              <a:buFontTx/>
              <a:buNone/>
            </a:pPr>
            <a:r>
              <a:rPr lang="en-US" altLang="zh-CN" sz="2400" dirty="0"/>
              <a:t>          13</a:t>
            </a:r>
          </a:p>
          <a:p>
            <a:pPr algn="just">
              <a:lnSpc>
                <a:spcPct val="90000"/>
              </a:lnSpc>
              <a:buFontTx/>
              <a:buNone/>
            </a:pPr>
            <a:r>
              <a:rPr lang="en-US" altLang="zh-CN" sz="2400" dirty="0"/>
              <a:t>          19</a:t>
            </a:r>
          </a:p>
          <a:p>
            <a:pPr algn="just">
              <a:lnSpc>
                <a:spcPct val="90000"/>
              </a:lnSpc>
              <a:buFontTx/>
              <a:buNone/>
            </a:pPr>
            <a:r>
              <a:rPr lang="en-US" altLang="zh-CN" sz="2400" dirty="0"/>
              <a:t>          25</a:t>
            </a:r>
          </a:p>
          <a:p>
            <a:pPr algn="just">
              <a:lnSpc>
                <a:spcPct val="90000"/>
              </a:lnSpc>
              <a:buFontTx/>
              <a:buNone/>
            </a:pPr>
            <a:r>
              <a:rPr lang="en-US" altLang="zh-CN" sz="2400" dirty="0"/>
              <a:t>          31</a:t>
            </a:r>
          </a:p>
          <a:p>
            <a:pPr algn="just">
              <a:lnSpc>
                <a:spcPct val="90000"/>
              </a:lnSpc>
              <a:buFontTx/>
              <a:buNone/>
            </a:pPr>
            <a:r>
              <a:rPr lang="en-US" altLang="zh-CN" sz="2400" dirty="0"/>
              <a:t>          37</a:t>
            </a:r>
          </a:p>
          <a:p>
            <a:pPr algn="just">
              <a:lnSpc>
                <a:spcPct val="90000"/>
              </a:lnSpc>
              <a:buFontTx/>
              <a:buNone/>
            </a:pPr>
            <a:r>
              <a:rPr lang="en-US" altLang="zh-CN" sz="2400" dirty="0"/>
              <a:t>          43</a:t>
            </a:r>
          </a:p>
          <a:p>
            <a:pPr algn="just">
              <a:lnSpc>
                <a:spcPct val="90000"/>
              </a:lnSpc>
              <a:buFontTx/>
              <a:buNone/>
            </a:pPr>
            <a:endParaRPr lang="en-US" altLang="zh-CN" sz="1800" dirty="0"/>
          </a:p>
        </p:txBody>
      </p:sp>
      <p:sp>
        <p:nvSpPr>
          <p:cNvPr id="53252" name="Rectangle 4"/>
          <p:cNvSpPr>
            <a:spLocks noGrp="1" noChangeArrowheads="1"/>
          </p:cNvSpPr>
          <p:nvPr>
            <p:ph type="body" sz="half" idx="2"/>
          </p:nvPr>
        </p:nvSpPr>
        <p:spPr>
          <a:xfrm>
            <a:off x="4343400" y="1785938"/>
            <a:ext cx="4572000" cy="4538662"/>
          </a:xfrm>
        </p:spPr>
        <p:txBody>
          <a:bodyPr/>
          <a:lstStyle/>
          <a:p>
            <a:pPr algn="just">
              <a:buFontTx/>
              <a:buNone/>
            </a:pPr>
            <a:r>
              <a:rPr lang="zh-CN" altLang="en-US" sz="2000" dirty="0"/>
              <a:t>         </a:t>
            </a:r>
            <a:r>
              <a:rPr lang="zh-CN" altLang="en-US" dirty="0">
                <a:solidFill>
                  <a:srgbClr val="FF0000"/>
                </a:solidFill>
              </a:rPr>
              <a:t>例如</a:t>
            </a:r>
            <a:r>
              <a:rPr lang="en-US" altLang="zh-CN" dirty="0">
                <a:solidFill>
                  <a:srgbClr val="FF0000"/>
                </a:solidFill>
              </a:rPr>
              <a:t>:</a:t>
            </a:r>
            <a:r>
              <a:rPr lang="zh-CN" altLang="en-US" sz="2400" dirty="0"/>
              <a:t>左图所示为线性表</a:t>
            </a:r>
            <a:r>
              <a:rPr lang="zh-CN" altLang="en-US" sz="2000" dirty="0"/>
              <a:t>(</a:t>
            </a:r>
            <a:r>
              <a:rPr lang="en-US" altLang="zh-CN" sz="2000" dirty="0"/>
              <a:t>ZHAO，QIAN，SUN，LI，ZHOU，WU，ZHENG，WANG)</a:t>
            </a:r>
            <a:r>
              <a:rPr lang="zh-CN" altLang="en-US" sz="2400" dirty="0"/>
              <a:t>的线性链表存储结构，整个链表的存取必须从头指针开始进行，头指针指示链表中第一个结点(即第一个数据元素)的存储位置。同时，由于最后一个数据元素没有直接后继，则线性链表中最后一个结点的指针为</a:t>
            </a:r>
            <a:r>
              <a:rPr lang="zh-CN" altLang="en-US" sz="2400" dirty="0">
                <a:latin typeface="Times New Roman" panose="02020603050405020304" pitchFamily="18" charset="0"/>
              </a:rPr>
              <a:t>“</a:t>
            </a:r>
            <a:r>
              <a:rPr lang="zh-CN" altLang="en-US" sz="2400" dirty="0"/>
              <a:t>空</a:t>
            </a:r>
            <a:r>
              <a:rPr lang="zh-CN" altLang="en-US" sz="2400" dirty="0">
                <a:latin typeface="Times New Roman" panose="02020603050405020304" pitchFamily="18" charset="0"/>
              </a:rPr>
              <a:t>”</a:t>
            </a:r>
            <a:r>
              <a:rPr lang="zh-CN" altLang="en-US" sz="2400" dirty="0"/>
              <a:t>(</a:t>
            </a:r>
            <a:r>
              <a:rPr lang="en-US" altLang="zh-CN" sz="2400" dirty="0"/>
              <a:t>NULL)。</a:t>
            </a:r>
            <a:endParaRPr lang="zh-CN" altLang="en-US" sz="2400" dirty="0"/>
          </a:p>
        </p:txBody>
      </p:sp>
      <p:graphicFrame>
        <p:nvGraphicFramePr>
          <p:cNvPr id="53264" name="Group 16"/>
          <p:cNvGraphicFramePr>
            <a:graphicFrameLocks noGrp="1"/>
          </p:cNvGraphicFramePr>
          <p:nvPr/>
        </p:nvGraphicFramePr>
        <p:xfrm>
          <a:off x="2643188" y="2143125"/>
          <a:ext cx="685800" cy="396875"/>
        </p:xfrm>
        <a:graphic>
          <a:graphicData uri="http://schemas.openxmlformats.org/drawingml/2006/table">
            <a:tbl>
              <a:tblPr/>
              <a:tblGrid>
                <a:gridCol w="6858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314" name="Group 66"/>
          <p:cNvGraphicFramePr>
            <a:graphicFrameLocks noGrp="1"/>
          </p:cNvGraphicFramePr>
          <p:nvPr/>
        </p:nvGraphicFramePr>
        <p:xfrm>
          <a:off x="2143125" y="3500438"/>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9" name="矩形 6"/>
          <p:cNvSpPr>
            <a:spLocks noChangeArrowheads="1"/>
          </p:cNvSpPr>
          <p:nvPr/>
        </p:nvSpPr>
        <p:spPr bwMode="auto">
          <a:xfrm>
            <a:off x="1000125" y="1000125"/>
            <a:ext cx="2954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3600">
                <a:latin typeface="Times New Roman" panose="02020603050405020304" pitchFamily="18" charset="0"/>
              </a:rPr>
              <a:t>线性链表示例</a:t>
            </a:r>
            <a:endParaRPr lang="en-US" altLang="zh-CN" sz="3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C904CA96-D287-4E9B-B758-9F071127234A}" type="slidenum">
              <a:rPr lang="zh-CN" altLang="en-US" smtClean="0"/>
              <a:pPr>
                <a:defRPr/>
              </a:pPr>
              <a:t>53</a:t>
            </a:fld>
            <a:endParaRPr lang="en-US" altLang="zh-CN"/>
          </a:p>
        </p:txBody>
      </p:sp>
      <p:sp>
        <p:nvSpPr>
          <p:cNvPr id="9" name="矩形: 圆角 8">
            <a:extLst>
              <a:ext uri="{FF2B5EF4-FFF2-40B4-BE49-F238E27FC236}">
                <a16:creationId xmlns:a16="http://schemas.microsoft.com/office/drawing/2014/main" id="{6F6680B3-2E12-435E-9625-6FB65938CEF7}"/>
              </a:ext>
            </a:extLst>
          </p:cNvPr>
          <p:cNvSpPr/>
          <p:nvPr/>
        </p:nvSpPr>
        <p:spPr>
          <a:xfrm>
            <a:off x="2009925" y="4293096"/>
            <a:ext cx="2592288" cy="411125"/>
          </a:xfrm>
          <a:prstGeom prst="round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298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57188" y="2209800"/>
            <a:ext cx="4419600" cy="4648200"/>
          </a:xfrm>
        </p:spPr>
        <p:txBody>
          <a:bodyPr/>
          <a:lstStyle/>
          <a:p>
            <a:pPr algn="just">
              <a:lnSpc>
                <a:spcPct val="90000"/>
              </a:lnSpc>
              <a:buFontTx/>
              <a:buNone/>
            </a:pPr>
            <a:r>
              <a:rPr lang="zh-CN" altLang="en-US" sz="1800" dirty="0"/>
              <a:t>       头指针</a:t>
            </a:r>
            <a:r>
              <a:rPr lang="en-US" altLang="zh-CN" sz="1800" dirty="0"/>
              <a:t>Head</a:t>
            </a:r>
            <a:r>
              <a:rPr lang="zh-CN" altLang="en-US" sz="1800" dirty="0"/>
              <a:t>＝</a:t>
            </a:r>
            <a:r>
              <a:rPr lang="en-US" altLang="zh-CN" sz="1800" dirty="0"/>
              <a:t> </a:t>
            </a:r>
          </a:p>
          <a:p>
            <a:pPr algn="just">
              <a:lnSpc>
                <a:spcPct val="90000"/>
              </a:lnSpc>
              <a:buFontTx/>
              <a:buNone/>
            </a:pPr>
            <a:endParaRPr lang="en-US" altLang="zh-CN" sz="1800" dirty="0"/>
          </a:p>
          <a:p>
            <a:pPr algn="just">
              <a:lnSpc>
                <a:spcPct val="90000"/>
              </a:lnSpc>
              <a:buFontTx/>
              <a:buNone/>
            </a:pPr>
            <a:r>
              <a:rPr lang="zh-CN" altLang="en-US" sz="1800" dirty="0"/>
              <a:t>      存储地址        数据域           地址域</a:t>
            </a:r>
          </a:p>
          <a:p>
            <a:pPr algn="just">
              <a:lnSpc>
                <a:spcPct val="90000"/>
              </a:lnSpc>
              <a:buFontTx/>
              <a:buNone/>
            </a:pPr>
            <a:r>
              <a:rPr lang="en-US" altLang="zh-CN" sz="1800" dirty="0"/>
              <a:t>          </a:t>
            </a:r>
          </a:p>
          <a:p>
            <a:pPr algn="just">
              <a:lnSpc>
                <a:spcPct val="90000"/>
              </a:lnSpc>
              <a:buFontTx/>
              <a:buNone/>
            </a:pPr>
            <a:r>
              <a:rPr lang="en-US" altLang="zh-CN" sz="1800" dirty="0"/>
              <a:t>               </a:t>
            </a:r>
            <a:r>
              <a:rPr lang="en-US" altLang="zh-CN" sz="2400" dirty="0"/>
              <a:t>1</a:t>
            </a:r>
          </a:p>
          <a:p>
            <a:pPr algn="just">
              <a:lnSpc>
                <a:spcPct val="90000"/>
              </a:lnSpc>
              <a:buFontTx/>
              <a:buNone/>
            </a:pPr>
            <a:r>
              <a:rPr lang="en-US" altLang="zh-CN" sz="2400" dirty="0"/>
              <a:t>           7</a:t>
            </a:r>
          </a:p>
          <a:p>
            <a:pPr algn="just">
              <a:lnSpc>
                <a:spcPct val="90000"/>
              </a:lnSpc>
              <a:buFontTx/>
              <a:buNone/>
            </a:pPr>
            <a:r>
              <a:rPr lang="en-US" altLang="zh-CN" sz="2400" dirty="0"/>
              <a:t>          13</a:t>
            </a:r>
          </a:p>
          <a:p>
            <a:pPr algn="just">
              <a:lnSpc>
                <a:spcPct val="90000"/>
              </a:lnSpc>
              <a:buFontTx/>
              <a:buNone/>
            </a:pPr>
            <a:r>
              <a:rPr lang="en-US" altLang="zh-CN" sz="2400" dirty="0"/>
              <a:t>          19</a:t>
            </a:r>
          </a:p>
          <a:p>
            <a:pPr algn="just">
              <a:lnSpc>
                <a:spcPct val="90000"/>
              </a:lnSpc>
              <a:buFontTx/>
              <a:buNone/>
            </a:pPr>
            <a:r>
              <a:rPr lang="en-US" altLang="zh-CN" sz="2400" dirty="0"/>
              <a:t>          25</a:t>
            </a:r>
          </a:p>
          <a:p>
            <a:pPr algn="just">
              <a:lnSpc>
                <a:spcPct val="90000"/>
              </a:lnSpc>
              <a:buFontTx/>
              <a:buNone/>
            </a:pPr>
            <a:r>
              <a:rPr lang="en-US" altLang="zh-CN" sz="2400" dirty="0"/>
              <a:t>          31</a:t>
            </a:r>
          </a:p>
          <a:p>
            <a:pPr algn="just">
              <a:lnSpc>
                <a:spcPct val="90000"/>
              </a:lnSpc>
              <a:buFontTx/>
              <a:buNone/>
            </a:pPr>
            <a:r>
              <a:rPr lang="en-US" altLang="zh-CN" sz="2400" dirty="0"/>
              <a:t>          37</a:t>
            </a:r>
          </a:p>
          <a:p>
            <a:pPr algn="just">
              <a:lnSpc>
                <a:spcPct val="90000"/>
              </a:lnSpc>
              <a:buFontTx/>
              <a:buNone/>
            </a:pPr>
            <a:r>
              <a:rPr lang="en-US" altLang="zh-CN" sz="2400" dirty="0"/>
              <a:t>          43</a:t>
            </a:r>
          </a:p>
          <a:p>
            <a:pPr algn="just">
              <a:lnSpc>
                <a:spcPct val="90000"/>
              </a:lnSpc>
              <a:buFontTx/>
              <a:buNone/>
            </a:pPr>
            <a:endParaRPr lang="en-US" altLang="zh-CN" sz="1800" dirty="0"/>
          </a:p>
        </p:txBody>
      </p:sp>
      <p:sp>
        <p:nvSpPr>
          <p:cNvPr id="53252" name="Rectangle 4"/>
          <p:cNvSpPr>
            <a:spLocks noGrp="1" noChangeArrowheads="1"/>
          </p:cNvSpPr>
          <p:nvPr>
            <p:ph type="body" sz="half" idx="2"/>
          </p:nvPr>
        </p:nvSpPr>
        <p:spPr>
          <a:xfrm>
            <a:off x="4343400" y="1785938"/>
            <a:ext cx="4572000" cy="4538662"/>
          </a:xfrm>
        </p:spPr>
        <p:txBody>
          <a:bodyPr/>
          <a:lstStyle/>
          <a:p>
            <a:pPr algn="just">
              <a:buFontTx/>
              <a:buNone/>
            </a:pPr>
            <a:r>
              <a:rPr lang="zh-CN" altLang="en-US" sz="2000" dirty="0"/>
              <a:t>         </a:t>
            </a:r>
            <a:r>
              <a:rPr lang="zh-CN" altLang="en-US" dirty="0">
                <a:solidFill>
                  <a:srgbClr val="FF0000"/>
                </a:solidFill>
              </a:rPr>
              <a:t>例如</a:t>
            </a:r>
            <a:r>
              <a:rPr lang="en-US" altLang="zh-CN" dirty="0">
                <a:solidFill>
                  <a:srgbClr val="FF0000"/>
                </a:solidFill>
              </a:rPr>
              <a:t>:</a:t>
            </a:r>
            <a:r>
              <a:rPr lang="zh-CN" altLang="en-US" sz="2400" dirty="0"/>
              <a:t>左图所示为线性表</a:t>
            </a:r>
            <a:r>
              <a:rPr lang="zh-CN" altLang="en-US" sz="2000" dirty="0"/>
              <a:t>(</a:t>
            </a:r>
            <a:r>
              <a:rPr lang="en-US" altLang="zh-CN" sz="2000" dirty="0"/>
              <a:t>ZHAO，QIAN，SUN，LI，ZHOU，WU，ZHENG，WANG)</a:t>
            </a:r>
            <a:r>
              <a:rPr lang="zh-CN" altLang="en-US" sz="2400" dirty="0"/>
              <a:t>的线性链表存储结构，整个链表的存取必须从头指针开始进行，头指针指示链表中第一个结点(即第一个数据元素)的存储位置。同时，由于最后一个数据元素没有直接后继，则线性链表中最后一个结点的指针为</a:t>
            </a:r>
            <a:r>
              <a:rPr lang="zh-CN" altLang="en-US" sz="2400" dirty="0">
                <a:latin typeface="Times New Roman" panose="02020603050405020304" pitchFamily="18" charset="0"/>
              </a:rPr>
              <a:t>“</a:t>
            </a:r>
            <a:r>
              <a:rPr lang="zh-CN" altLang="en-US" sz="2400" dirty="0"/>
              <a:t>空</a:t>
            </a:r>
            <a:r>
              <a:rPr lang="zh-CN" altLang="en-US" sz="2400" dirty="0">
                <a:latin typeface="Times New Roman" panose="02020603050405020304" pitchFamily="18" charset="0"/>
              </a:rPr>
              <a:t>”</a:t>
            </a:r>
            <a:r>
              <a:rPr lang="zh-CN" altLang="en-US" sz="2400" dirty="0"/>
              <a:t>(</a:t>
            </a:r>
            <a:r>
              <a:rPr lang="en-US" altLang="zh-CN" sz="2400" dirty="0"/>
              <a:t>NULL)。</a:t>
            </a:r>
            <a:endParaRPr lang="zh-CN" altLang="en-US" sz="2400" dirty="0"/>
          </a:p>
        </p:txBody>
      </p:sp>
      <p:graphicFrame>
        <p:nvGraphicFramePr>
          <p:cNvPr id="53264" name="Group 16"/>
          <p:cNvGraphicFramePr>
            <a:graphicFrameLocks noGrp="1"/>
          </p:cNvGraphicFramePr>
          <p:nvPr/>
        </p:nvGraphicFramePr>
        <p:xfrm>
          <a:off x="2643188" y="2143125"/>
          <a:ext cx="685800" cy="396875"/>
        </p:xfrm>
        <a:graphic>
          <a:graphicData uri="http://schemas.openxmlformats.org/drawingml/2006/table">
            <a:tbl>
              <a:tblPr/>
              <a:tblGrid>
                <a:gridCol w="6858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314" name="Group 66"/>
          <p:cNvGraphicFramePr>
            <a:graphicFrameLocks noGrp="1"/>
          </p:cNvGraphicFramePr>
          <p:nvPr/>
        </p:nvGraphicFramePr>
        <p:xfrm>
          <a:off x="2143125" y="3500438"/>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9" name="矩形 6"/>
          <p:cNvSpPr>
            <a:spLocks noChangeArrowheads="1"/>
          </p:cNvSpPr>
          <p:nvPr/>
        </p:nvSpPr>
        <p:spPr bwMode="auto">
          <a:xfrm>
            <a:off x="1000125" y="1000125"/>
            <a:ext cx="2954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3600">
                <a:latin typeface="Times New Roman" panose="02020603050405020304" pitchFamily="18" charset="0"/>
              </a:rPr>
              <a:t>线性链表示例</a:t>
            </a:r>
            <a:endParaRPr lang="en-US" altLang="zh-CN" sz="3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C904CA96-D287-4E9B-B758-9F071127234A}" type="slidenum">
              <a:rPr lang="zh-CN" altLang="en-US" smtClean="0"/>
              <a:pPr>
                <a:defRPr/>
              </a:pPr>
              <a:t>54</a:t>
            </a:fld>
            <a:endParaRPr lang="en-US" altLang="zh-CN"/>
          </a:p>
        </p:txBody>
      </p:sp>
      <p:sp>
        <p:nvSpPr>
          <p:cNvPr id="9" name="矩形: 圆角 8">
            <a:extLst>
              <a:ext uri="{FF2B5EF4-FFF2-40B4-BE49-F238E27FC236}">
                <a16:creationId xmlns:a16="http://schemas.microsoft.com/office/drawing/2014/main" id="{6F6680B3-2E12-435E-9625-6FB65938CEF7}"/>
              </a:ext>
            </a:extLst>
          </p:cNvPr>
          <p:cNvSpPr/>
          <p:nvPr/>
        </p:nvSpPr>
        <p:spPr>
          <a:xfrm>
            <a:off x="1993894" y="3500438"/>
            <a:ext cx="2592288" cy="396875"/>
          </a:xfrm>
          <a:prstGeom prst="round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8237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57188" y="2209800"/>
            <a:ext cx="4419600" cy="4648200"/>
          </a:xfrm>
        </p:spPr>
        <p:txBody>
          <a:bodyPr/>
          <a:lstStyle/>
          <a:p>
            <a:pPr algn="just">
              <a:lnSpc>
                <a:spcPct val="90000"/>
              </a:lnSpc>
              <a:buFontTx/>
              <a:buNone/>
            </a:pPr>
            <a:r>
              <a:rPr lang="zh-CN" altLang="en-US" sz="1800" dirty="0"/>
              <a:t>       头指针</a:t>
            </a:r>
            <a:r>
              <a:rPr lang="en-US" altLang="zh-CN" sz="1800" dirty="0"/>
              <a:t>Head</a:t>
            </a:r>
            <a:r>
              <a:rPr lang="zh-CN" altLang="en-US" sz="1800" dirty="0"/>
              <a:t>＝</a:t>
            </a:r>
            <a:r>
              <a:rPr lang="en-US" altLang="zh-CN" sz="1800" dirty="0"/>
              <a:t> </a:t>
            </a:r>
          </a:p>
          <a:p>
            <a:pPr algn="just">
              <a:lnSpc>
                <a:spcPct val="90000"/>
              </a:lnSpc>
              <a:buFontTx/>
              <a:buNone/>
            </a:pPr>
            <a:endParaRPr lang="en-US" altLang="zh-CN" sz="1800" dirty="0"/>
          </a:p>
          <a:p>
            <a:pPr algn="just">
              <a:lnSpc>
                <a:spcPct val="90000"/>
              </a:lnSpc>
              <a:buFontTx/>
              <a:buNone/>
            </a:pPr>
            <a:r>
              <a:rPr lang="zh-CN" altLang="en-US" sz="1800" dirty="0"/>
              <a:t>      存储地址        数据域           地址域</a:t>
            </a:r>
          </a:p>
          <a:p>
            <a:pPr algn="just">
              <a:lnSpc>
                <a:spcPct val="90000"/>
              </a:lnSpc>
              <a:buFontTx/>
              <a:buNone/>
            </a:pPr>
            <a:r>
              <a:rPr lang="en-US" altLang="zh-CN" sz="1800" dirty="0"/>
              <a:t>          </a:t>
            </a:r>
          </a:p>
          <a:p>
            <a:pPr algn="just">
              <a:lnSpc>
                <a:spcPct val="90000"/>
              </a:lnSpc>
              <a:buFontTx/>
              <a:buNone/>
            </a:pPr>
            <a:r>
              <a:rPr lang="en-US" altLang="zh-CN" sz="1800" dirty="0"/>
              <a:t>               </a:t>
            </a:r>
            <a:r>
              <a:rPr lang="en-US" altLang="zh-CN" sz="2400" dirty="0"/>
              <a:t>1</a:t>
            </a:r>
          </a:p>
          <a:p>
            <a:pPr algn="just">
              <a:lnSpc>
                <a:spcPct val="90000"/>
              </a:lnSpc>
              <a:buFontTx/>
              <a:buNone/>
            </a:pPr>
            <a:r>
              <a:rPr lang="en-US" altLang="zh-CN" sz="2400" dirty="0"/>
              <a:t>           7</a:t>
            </a:r>
          </a:p>
          <a:p>
            <a:pPr algn="just">
              <a:lnSpc>
                <a:spcPct val="90000"/>
              </a:lnSpc>
              <a:buFontTx/>
              <a:buNone/>
            </a:pPr>
            <a:r>
              <a:rPr lang="en-US" altLang="zh-CN" sz="2400" dirty="0"/>
              <a:t>          13</a:t>
            </a:r>
          </a:p>
          <a:p>
            <a:pPr algn="just">
              <a:lnSpc>
                <a:spcPct val="90000"/>
              </a:lnSpc>
              <a:buFontTx/>
              <a:buNone/>
            </a:pPr>
            <a:r>
              <a:rPr lang="en-US" altLang="zh-CN" sz="2400" dirty="0"/>
              <a:t>          19</a:t>
            </a:r>
          </a:p>
          <a:p>
            <a:pPr algn="just">
              <a:lnSpc>
                <a:spcPct val="90000"/>
              </a:lnSpc>
              <a:buFontTx/>
              <a:buNone/>
            </a:pPr>
            <a:r>
              <a:rPr lang="en-US" altLang="zh-CN" sz="2400" dirty="0"/>
              <a:t>          25</a:t>
            </a:r>
          </a:p>
          <a:p>
            <a:pPr algn="just">
              <a:lnSpc>
                <a:spcPct val="90000"/>
              </a:lnSpc>
              <a:buFontTx/>
              <a:buNone/>
            </a:pPr>
            <a:r>
              <a:rPr lang="en-US" altLang="zh-CN" sz="2400" dirty="0"/>
              <a:t>          31</a:t>
            </a:r>
          </a:p>
          <a:p>
            <a:pPr algn="just">
              <a:lnSpc>
                <a:spcPct val="90000"/>
              </a:lnSpc>
              <a:buFontTx/>
              <a:buNone/>
            </a:pPr>
            <a:r>
              <a:rPr lang="en-US" altLang="zh-CN" sz="2400" dirty="0"/>
              <a:t>          37</a:t>
            </a:r>
          </a:p>
          <a:p>
            <a:pPr algn="just">
              <a:lnSpc>
                <a:spcPct val="90000"/>
              </a:lnSpc>
              <a:buFontTx/>
              <a:buNone/>
            </a:pPr>
            <a:r>
              <a:rPr lang="en-US" altLang="zh-CN" sz="2400" dirty="0"/>
              <a:t>          43</a:t>
            </a:r>
          </a:p>
          <a:p>
            <a:pPr algn="just">
              <a:lnSpc>
                <a:spcPct val="90000"/>
              </a:lnSpc>
              <a:buFontTx/>
              <a:buNone/>
            </a:pPr>
            <a:endParaRPr lang="en-US" altLang="zh-CN" sz="1800" dirty="0"/>
          </a:p>
        </p:txBody>
      </p:sp>
      <p:sp>
        <p:nvSpPr>
          <p:cNvPr id="53252" name="Rectangle 4"/>
          <p:cNvSpPr>
            <a:spLocks noGrp="1" noChangeArrowheads="1"/>
          </p:cNvSpPr>
          <p:nvPr>
            <p:ph type="body" sz="half" idx="2"/>
          </p:nvPr>
        </p:nvSpPr>
        <p:spPr>
          <a:xfrm>
            <a:off x="4343400" y="1785938"/>
            <a:ext cx="4572000" cy="4538662"/>
          </a:xfrm>
        </p:spPr>
        <p:txBody>
          <a:bodyPr/>
          <a:lstStyle/>
          <a:p>
            <a:pPr algn="just">
              <a:buFontTx/>
              <a:buNone/>
            </a:pPr>
            <a:r>
              <a:rPr lang="zh-CN" altLang="en-US" sz="2000" dirty="0"/>
              <a:t>         </a:t>
            </a:r>
            <a:r>
              <a:rPr lang="zh-CN" altLang="en-US" dirty="0">
                <a:solidFill>
                  <a:srgbClr val="FF0000"/>
                </a:solidFill>
              </a:rPr>
              <a:t>例如</a:t>
            </a:r>
            <a:r>
              <a:rPr lang="en-US" altLang="zh-CN" dirty="0">
                <a:solidFill>
                  <a:srgbClr val="FF0000"/>
                </a:solidFill>
              </a:rPr>
              <a:t>:</a:t>
            </a:r>
            <a:r>
              <a:rPr lang="zh-CN" altLang="en-US" sz="2400" dirty="0"/>
              <a:t>左图所示为线性表</a:t>
            </a:r>
            <a:r>
              <a:rPr lang="zh-CN" altLang="en-US" sz="2000" dirty="0"/>
              <a:t>(</a:t>
            </a:r>
            <a:r>
              <a:rPr lang="en-US" altLang="zh-CN" sz="2000" dirty="0"/>
              <a:t>ZHAO，QIAN，SUN，LI，ZHOU，WU，ZHENG，WANG)</a:t>
            </a:r>
            <a:r>
              <a:rPr lang="zh-CN" altLang="en-US" sz="2400" dirty="0"/>
              <a:t>的线性链表存储结构，整个链表的存取必须从头指针开始进行，头指针指示链表中第一个结点(即第一个数据元素)的存储位置。同时，由于最后一个数据元素没有直接后继，则线性链表中最后一个结点的指针为</a:t>
            </a:r>
            <a:r>
              <a:rPr lang="zh-CN" altLang="en-US" sz="2400" dirty="0">
                <a:latin typeface="Times New Roman" panose="02020603050405020304" pitchFamily="18" charset="0"/>
              </a:rPr>
              <a:t>“</a:t>
            </a:r>
            <a:r>
              <a:rPr lang="zh-CN" altLang="en-US" sz="2400" dirty="0"/>
              <a:t>空</a:t>
            </a:r>
            <a:r>
              <a:rPr lang="zh-CN" altLang="en-US" sz="2400" dirty="0">
                <a:latin typeface="Times New Roman" panose="02020603050405020304" pitchFamily="18" charset="0"/>
              </a:rPr>
              <a:t>”</a:t>
            </a:r>
            <a:r>
              <a:rPr lang="zh-CN" altLang="en-US" sz="2400" dirty="0"/>
              <a:t>(</a:t>
            </a:r>
            <a:r>
              <a:rPr lang="en-US" altLang="zh-CN" sz="2400" dirty="0"/>
              <a:t>NULL)。</a:t>
            </a:r>
            <a:endParaRPr lang="zh-CN" altLang="en-US" sz="2400" dirty="0"/>
          </a:p>
        </p:txBody>
      </p:sp>
      <p:graphicFrame>
        <p:nvGraphicFramePr>
          <p:cNvPr id="53264" name="Group 16"/>
          <p:cNvGraphicFramePr>
            <a:graphicFrameLocks noGrp="1"/>
          </p:cNvGraphicFramePr>
          <p:nvPr/>
        </p:nvGraphicFramePr>
        <p:xfrm>
          <a:off x="2643188" y="2143125"/>
          <a:ext cx="685800" cy="396875"/>
        </p:xfrm>
        <a:graphic>
          <a:graphicData uri="http://schemas.openxmlformats.org/drawingml/2006/table">
            <a:tbl>
              <a:tblPr/>
              <a:tblGrid>
                <a:gridCol w="6858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314" name="Group 66"/>
          <p:cNvGraphicFramePr>
            <a:graphicFrameLocks noGrp="1"/>
          </p:cNvGraphicFramePr>
          <p:nvPr/>
        </p:nvGraphicFramePr>
        <p:xfrm>
          <a:off x="2143125" y="3500438"/>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9" name="矩形 6"/>
          <p:cNvSpPr>
            <a:spLocks noChangeArrowheads="1"/>
          </p:cNvSpPr>
          <p:nvPr/>
        </p:nvSpPr>
        <p:spPr bwMode="auto">
          <a:xfrm>
            <a:off x="1000125" y="1000125"/>
            <a:ext cx="2954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3600">
                <a:latin typeface="Times New Roman" panose="02020603050405020304" pitchFamily="18" charset="0"/>
              </a:rPr>
              <a:t>线性链表示例</a:t>
            </a:r>
            <a:endParaRPr lang="en-US" altLang="zh-CN" sz="3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C904CA96-D287-4E9B-B758-9F071127234A}" type="slidenum">
              <a:rPr lang="zh-CN" altLang="en-US" smtClean="0"/>
              <a:pPr>
                <a:defRPr/>
              </a:pPr>
              <a:t>55</a:t>
            </a:fld>
            <a:endParaRPr lang="en-US" altLang="zh-CN"/>
          </a:p>
        </p:txBody>
      </p:sp>
      <p:sp>
        <p:nvSpPr>
          <p:cNvPr id="9" name="矩形: 圆角 8">
            <a:extLst>
              <a:ext uri="{FF2B5EF4-FFF2-40B4-BE49-F238E27FC236}">
                <a16:creationId xmlns:a16="http://schemas.microsoft.com/office/drawing/2014/main" id="{6F6680B3-2E12-435E-9625-6FB65938CEF7}"/>
              </a:ext>
            </a:extLst>
          </p:cNvPr>
          <p:cNvSpPr/>
          <p:nvPr/>
        </p:nvSpPr>
        <p:spPr>
          <a:xfrm>
            <a:off x="1947119" y="6295566"/>
            <a:ext cx="2592288" cy="340643"/>
          </a:xfrm>
          <a:prstGeom prst="round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9911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57188" y="2209800"/>
            <a:ext cx="4419600" cy="4648200"/>
          </a:xfrm>
        </p:spPr>
        <p:txBody>
          <a:bodyPr/>
          <a:lstStyle/>
          <a:p>
            <a:pPr algn="just">
              <a:lnSpc>
                <a:spcPct val="90000"/>
              </a:lnSpc>
              <a:buFontTx/>
              <a:buNone/>
            </a:pPr>
            <a:r>
              <a:rPr lang="zh-CN" altLang="en-US" sz="1800" dirty="0"/>
              <a:t>       头指针</a:t>
            </a:r>
            <a:r>
              <a:rPr lang="en-US" altLang="zh-CN" sz="1800" dirty="0"/>
              <a:t>Head</a:t>
            </a:r>
            <a:r>
              <a:rPr lang="zh-CN" altLang="en-US" sz="1800" dirty="0"/>
              <a:t>＝</a:t>
            </a:r>
            <a:r>
              <a:rPr lang="en-US" altLang="zh-CN" sz="1800" dirty="0"/>
              <a:t> </a:t>
            </a:r>
          </a:p>
          <a:p>
            <a:pPr algn="just">
              <a:lnSpc>
                <a:spcPct val="90000"/>
              </a:lnSpc>
              <a:buFontTx/>
              <a:buNone/>
            </a:pPr>
            <a:endParaRPr lang="en-US" altLang="zh-CN" sz="1800" dirty="0"/>
          </a:p>
          <a:p>
            <a:pPr algn="just">
              <a:lnSpc>
                <a:spcPct val="90000"/>
              </a:lnSpc>
              <a:buFontTx/>
              <a:buNone/>
            </a:pPr>
            <a:r>
              <a:rPr lang="zh-CN" altLang="en-US" sz="1800" dirty="0"/>
              <a:t>      存储地址        数据域           地址域</a:t>
            </a:r>
          </a:p>
          <a:p>
            <a:pPr algn="just">
              <a:lnSpc>
                <a:spcPct val="90000"/>
              </a:lnSpc>
              <a:buFontTx/>
              <a:buNone/>
            </a:pPr>
            <a:r>
              <a:rPr lang="en-US" altLang="zh-CN" sz="1800" dirty="0"/>
              <a:t>          </a:t>
            </a:r>
          </a:p>
          <a:p>
            <a:pPr algn="just">
              <a:lnSpc>
                <a:spcPct val="90000"/>
              </a:lnSpc>
              <a:buFontTx/>
              <a:buNone/>
            </a:pPr>
            <a:r>
              <a:rPr lang="en-US" altLang="zh-CN" sz="1800" dirty="0"/>
              <a:t>               </a:t>
            </a:r>
            <a:r>
              <a:rPr lang="en-US" altLang="zh-CN" sz="2400" dirty="0"/>
              <a:t>1</a:t>
            </a:r>
          </a:p>
          <a:p>
            <a:pPr algn="just">
              <a:lnSpc>
                <a:spcPct val="90000"/>
              </a:lnSpc>
              <a:buFontTx/>
              <a:buNone/>
            </a:pPr>
            <a:r>
              <a:rPr lang="en-US" altLang="zh-CN" sz="2400" dirty="0"/>
              <a:t>           7</a:t>
            </a:r>
          </a:p>
          <a:p>
            <a:pPr algn="just">
              <a:lnSpc>
                <a:spcPct val="90000"/>
              </a:lnSpc>
              <a:buFontTx/>
              <a:buNone/>
            </a:pPr>
            <a:r>
              <a:rPr lang="en-US" altLang="zh-CN" sz="2400" dirty="0"/>
              <a:t>          13</a:t>
            </a:r>
          </a:p>
          <a:p>
            <a:pPr algn="just">
              <a:lnSpc>
                <a:spcPct val="90000"/>
              </a:lnSpc>
              <a:buFontTx/>
              <a:buNone/>
            </a:pPr>
            <a:r>
              <a:rPr lang="en-US" altLang="zh-CN" sz="2400" dirty="0"/>
              <a:t>          19</a:t>
            </a:r>
          </a:p>
          <a:p>
            <a:pPr algn="just">
              <a:lnSpc>
                <a:spcPct val="90000"/>
              </a:lnSpc>
              <a:buFontTx/>
              <a:buNone/>
            </a:pPr>
            <a:r>
              <a:rPr lang="en-US" altLang="zh-CN" sz="2400" dirty="0"/>
              <a:t>          25</a:t>
            </a:r>
          </a:p>
          <a:p>
            <a:pPr algn="just">
              <a:lnSpc>
                <a:spcPct val="90000"/>
              </a:lnSpc>
              <a:buFontTx/>
              <a:buNone/>
            </a:pPr>
            <a:r>
              <a:rPr lang="en-US" altLang="zh-CN" sz="2400" dirty="0"/>
              <a:t>          31</a:t>
            </a:r>
          </a:p>
          <a:p>
            <a:pPr algn="just">
              <a:lnSpc>
                <a:spcPct val="90000"/>
              </a:lnSpc>
              <a:buFontTx/>
              <a:buNone/>
            </a:pPr>
            <a:r>
              <a:rPr lang="en-US" altLang="zh-CN" sz="2400" dirty="0"/>
              <a:t>          37</a:t>
            </a:r>
          </a:p>
          <a:p>
            <a:pPr algn="just">
              <a:lnSpc>
                <a:spcPct val="90000"/>
              </a:lnSpc>
              <a:buFontTx/>
              <a:buNone/>
            </a:pPr>
            <a:r>
              <a:rPr lang="en-US" altLang="zh-CN" sz="2400" dirty="0"/>
              <a:t>          43</a:t>
            </a:r>
          </a:p>
          <a:p>
            <a:pPr algn="just">
              <a:lnSpc>
                <a:spcPct val="90000"/>
              </a:lnSpc>
              <a:buFontTx/>
              <a:buNone/>
            </a:pPr>
            <a:endParaRPr lang="en-US" altLang="zh-CN" sz="1800" dirty="0"/>
          </a:p>
        </p:txBody>
      </p:sp>
      <p:sp>
        <p:nvSpPr>
          <p:cNvPr id="53252" name="Rectangle 4"/>
          <p:cNvSpPr>
            <a:spLocks noGrp="1" noChangeArrowheads="1"/>
          </p:cNvSpPr>
          <p:nvPr>
            <p:ph type="body" sz="half" idx="2"/>
          </p:nvPr>
        </p:nvSpPr>
        <p:spPr>
          <a:xfrm>
            <a:off x="4343400" y="1785938"/>
            <a:ext cx="4572000" cy="4538662"/>
          </a:xfrm>
        </p:spPr>
        <p:txBody>
          <a:bodyPr/>
          <a:lstStyle/>
          <a:p>
            <a:pPr algn="just">
              <a:buFontTx/>
              <a:buNone/>
            </a:pPr>
            <a:r>
              <a:rPr lang="zh-CN" altLang="en-US" sz="2000" dirty="0"/>
              <a:t>         </a:t>
            </a:r>
            <a:r>
              <a:rPr lang="zh-CN" altLang="en-US" dirty="0">
                <a:solidFill>
                  <a:srgbClr val="FF0000"/>
                </a:solidFill>
              </a:rPr>
              <a:t>例如</a:t>
            </a:r>
            <a:r>
              <a:rPr lang="en-US" altLang="zh-CN" dirty="0">
                <a:solidFill>
                  <a:srgbClr val="FF0000"/>
                </a:solidFill>
              </a:rPr>
              <a:t>:</a:t>
            </a:r>
            <a:r>
              <a:rPr lang="zh-CN" altLang="en-US" sz="2400" dirty="0"/>
              <a:t>左图所示为线性表</a:t>
            </a:r>
            <a:r>
              <a:rPr lang="zh-CN" altLang="en-US" sz="2000" dirty="0"/>
              <a:t>(</a:t>
            </a:r>
            <a:r>
              <a:rPr lang="en-US" altLang="zh-CN" sz="2000" dirty="0"/>
              <a:t>ZHAO，QIAN，SUN，LI，ZHOU，WU，ZHENG，WANG)</a:t>
            </a:r>
            <a:r>
              <a:rPr lang="zh-CN" altLang="en-US" sz="2400" dirty="0"/>
              <a:t>的线性链表存储结构，整个链表的存取必须从头指针开始进行，头指针指示链表中第一个结点(即第一个数据元素)的存储位置。同时，由于最后一个数据元素没有直接后继，则线性链表中最后一个结点的指针为</a:t>
            </a:r>
            <a:r>
              <a:rPr lang="zh-CN" altLang="en-US" sz="2400" dirty="0">
                <a:latin typeface="Times New Roman" panose="02020603050405020304" pitchFamily="18" charset="0"/>
              </a:rPr>
              <a:t>“</a:t>
            </a:r>
            <a:r>
              <a:rPr lang="zh-CN" altLang="en-US" sz="2400" dirty="0"/>
              <a:t>空</a:t>
            </a:r>
            <a:r>
              <a:rPr lang="zh-CN" altLang="en-US" sz="2400" dirty="0">
                <a:latin typeface="Times New Roman" panose="02020603050405020304" pitchFamily="18" charset="0"/>
              </a:rPr>
              <a:t>”</a:t>
            </a:r>
            <a:r>
              <a:rPr lang="zh-CN" altLang="en-US" sz="2400" dirty="0"/>
              <a:t>(</a:t>
            </a:r>
            <a:r>
              <a:rPr lang="en-US" altLang="zh-CN" sz="2400" dirty="0"/>
              <a:t>NULL)。</a:t>
            </a:r>
            <a:endParaRPr lang="zh-CN" altLang="en-US" sz="2400" dirty="0"/>
          </a:p>
        </p:txBody>
      </p:sp>
      <p:graphicFrame>
        <p:nvGraphicFramePr>
          <p:cNvPr id="53264" name="Group 16"/>
          <p:cNvGraphicFramePr>
            <a:graphicFrameLocks noGrp="1"/>
          </p:cNvGraphicFramePr>
          <p:nvPr/>
        </p:nvGraphicFramePr>
        <p:xfrm>
          <a:off x="2643188" y="2143125"/>
          <a:ext cx="685800" cy="396875"/>
        </p:xfrm>
        <a:graphic>
          <a:graphicData uri="http://schemas.openxmlformats.org/drawingml/2006/table">
            <a:tbl>
              <a:tblPr/>
              <a:tblGrid>
                <a:gridCol w="6858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314" name="Group 66"/>
          <p:cNvGraphicFramePr>
            <a:graphicFrameLocks noGrp="1"/>
          </p:cNvGraphicFramePr>
          <p:nvPr/>
        </p:nvGraphicFramePr>
        <p:xfrm>
          <a:off x="2143125" y="3500438"/>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9" name="矩形 6"/>
          <p:cNvSpPr>
            <a:spLocks noChangeArrowheads="1"/>
          </p:cNvSpPr>
          <p:nvPr/>
        </p:nvSpPr>
        <p:spPr bwMode="auto">
          <a:xfrm>
            <a:off x="1000125" y="1000125"/>
            <a:ext cx="2954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3600">
                <a:latin typeface="Times New Roman" panose="02020603050405020304" pitchFamily="18" charset="0"/>
              </a:rPr>
              <a:t>线性链表示例</a:t>
            </a:r>
            <a:endParaRPr lang="en-US" altLang="zh-CN" sz="3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C904CA96-D287-4E9B-B758-9F071127234A}" type="slidenum">
              <a:rPr lang="zh-CN" altLang="en-US" smtClean="0"/>
              <a:pPr>
                <a:defRPr/>
              </a:pPr>
              <a:t>56</a:t>
            </a:fld>
            <a:endParaRPr lang="en-US" altLang="zh-CN"/>
          </a:p>
        </p:txBody>
      </p:sp>
      <p:sp>
        <p:nvSpPr>
          <p:cNvPr id="9" name="矩形: 圆角 8">
            <a:extLst>
              <a:ext uri="{FF2B5EF4-FFF2-40B4-BE49-F238E27FC236}">
                <a16:creationId xmlns:a16="http://schemas.microsoft.com/office/drawing/2014/main" id="{6F6680B3-2E12-435E-9625-6FB65938CEF7}"/>
              </a:ext>
            </a:extLst>
          </p:cNvPr>
          <p:cNvSpPr/>
          <p:nvPr/>
        </p:nvSpPr>
        <p:spPr>
          <a:xfrm>
            <a:off x="1979712" y="5085558"/>
            <a:ext cx="2592288" cy="340643"/>
          </a:xfrm>
          <a:prstGeom prst="round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8588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57188" y="2209800"/>
            <a:ext cx="4419600" cy="4648200"/>
          </a:xfrm>
        </p:spPr>
        <p:txBody>
          <a:bodyPr/>
          <a:lstStyle/>
          <a:p>
            <a:pPr algn="just">
              <a:lnSpc>
                <a:spcPct val="90000"/>
              </a:lnSpc>
              <a:buFontTx/>
              <a:buNone/>
            </a:pPr>
            <a:r>
              <a:rPr lang="zh-CN" altLang="en-US" sz="1800" dirty="0"/>
              <a:t>       头指针</a:t>
            </a:r>
            <a:r>
              <a:rPr lang="en-US" altLang="zh-CN" sz="1800" dirty="0"/>
              <a:t>Head</a:t>
            </a:r>
            <a:r>
              <a:rPr lang="zh-CN" altLang="en-US" sz="1800" dirty="0"/>
              <a:t>＝</a:t>
            </a:r>
            <a:r>
              <a:rPr lang="en-US" altLang="zh-CN" sz="1800" dirty="0"/>
              <a:t> </a:t>
            </a:r>
          </a:p>
          <a:p>
            <a:pPr algn="just">
              <a:lnSpc>
                <a:spcPct val="90000"/>
              </a:lnSpc>
              <a:buFontTx/>
              <a:buNone/>
            </a:pPr>
            <a:endParaRPr lang="en-US" altLang="zh-CN" sz="1800" dirty="0"/>
          </a:p>
          <a:p>
            <a:pPr algn="just">
              <a:lnSpc>
                <a:spcPct val="90000"/>
              </a:lnSpc>
              <a:buFontTx/>
              <a:buNone/>
            </a:pPr>
            <a:r>
              <a:rPr lang="zh-CN" altLang="en-US" sz="1800" dirty="0"/>
              <a:t>      存储地址        数据域           地址域</a:t>
            </a:r>
          </a:p>
          <a:p>
            <a:pPr algn="just">
              <a:lnSpc>
                <a:spcPct val="90000"/>
              </a:lnSpc>
              <a:buFontTx/>
              <a:buNone/>
            </a:pPr>
            <a:r>
              <a:rPr lang="en-US" altLang="zh-CN" sz="1800" dirty="0"/>
              <a:t>          </a:t>
            </a:r>
          </a:p>
          <a:p>
            <a:pPr algn="just">
              <a:lnSpc>
                <a:spcPct val="90000"/>
              </a:lnSpc>
              <a:buFontTx/>
              <a:buNone/>
            </a:pPr>
            <a:r>
              <a:rPr lang="en-US" altLang="zh-CN" sz="1800" dirty="0"/>
              <a:t>               </a:t>
            </a:r>
            <a:r>
              <a:rPr lang="en-US" altLang="zh-CN" sz="2400" dirty="0"/>
              <a:t>1</a:t>
            </a:r>
          </a:p>
          <a:p>
            <a:pPr algn="just">
              <a:lnSpc>
                <a:spcPct val="90000"/>
              </a:lnSpc>
              <a:buFontTx/>
              <a:buNone/>
            </a:pPr>
            <a:r>
              <a:rPr lang="en-US" altLang="zh-CN" sz="2400" dirty="0"/>
              <a:t>           7</a:t>
            </a:r>
          </a:p>
          <a:p>
            <a:pPr algn="just">
              <a:lnSpc>
                <a:spcPct val="90000"/>
              </a:lnSpc>
              <a:buFontTx/>
              <a:buNone/>
            </a:pPr>
            <a:r>
              <a:rPr lang="en-US" altLang="zh-CN" sz="2400" dirty="0"/>
              <a:t>          13</a:t>
            </a:r>
          </a:p>
          <a:p>
            <a:pPr algn="just">
              <a:lnSpc>
                <a:spcPct val="90000"/>
              </a:lnSpc>
              <a:buFontTx/>
              <a:buNone/>
            </a:pPr>
            <a:r>
              <a:rPr lang="en-US" altLang="zh-CN" sz="2400" dirty="0"/>
              <a:t>          19</a:t>
            </a:r>
          </a:p>
          <a:p>
            <a:pPr algn="just">
              <a:lnSpc>
                <a:spcPct val="90000"/>
              </a:lnSpc>
              <a:buFontTx/>
              <a:buNone/>
            </a:pPr>
            <a:r>
              <a:rPr lang="en-US" altLang="zh-CN" sz="2400" dirty="0"/>
              <a:t>          25</a:t>
            </a:r>
          </a:p>
          <a:p>
            <a:pPr algn="just">
              <a:lnSpc>
                <a:spcPct val="90000"/>
              </a:lnSpc>
              <a:buFontTx/>
              <a:buNone/>
            </a:pPr>
            <a:r>
              <a:rPr lang="en-US" altLang="zh-CN" sz="2400" dirty="0"/>
              <a:t>          31</a:t>
            </a:r>
          </a:p>
          <a:p>
            <a:pPr algn="just">
              <a:lnSpc>
                <a:spcPct val="90000"/>
              </a:lnSpc>
              <a:buFontTx/>
              <a:buNone/>
            </a:pPr>
            <a:r>
              <a:rPr lang="en-US" altLang="zh-CN" sz="2400" dirty="0"/>
              <a:t>          37</a:t>
            </a:r>
          </a:p>
          <a:p>
            <a:pPr algn="just">
              <a:lnSpc>
                <a:spcPct val="90000"/>
              </a:lnSpc>
              <a:buFontTx/>
              <a:buNone/>
            </a:pPr>
            <a:r>
              <a:rPr lang="en-US" altLang="zh-CN" sz="2400" dirty="0"/>
              <a:t>          43</a:t>
            </a:r>
          </a:p>
          <a:p>
            <a:pPr algn="just">
              <a:lnSpc>
                <a:spcPct val="90000"/>
              </a:lnSpc>
              <a:buFontTx/>
              <a:buNone/>
            </a:pPr>
            <a:endParaRPr lang="en-US" altLang="zh-CN" sz="1800" dirty="0"/>
          </a:p>
        </p:txBody>
      </p:sp>
      <p:sp>
        <p:nvSpPr>
          <p:cNvPr id="53252" name="Rectangle 4"/>
          <p:cNvSpPr>
            <a:spLocks noGrp="1" noChangeArrowheads="1"/>
          </p:cNvSpPr>
          <p:nvPr>
            <p:ph type="body" sz="half" idx="2"/>
          </p:nvPr>
        </p:nvSpPr>
        <p:spPr>
          <a:xfrm>
            <a:off x="4343400" y="1785938"/>
            <a:ext cx="4572000" cy="4538662"/>
          </a:xfrm>
        </p:spPr>
        <p:txBody>
          <a:bodyPr/>
          <a:lstStyle/>
          <a:p>
            <a:pPr algn="just">
              <a:buFontTx/>
              <a:buNone/>
            </a:pPr>
            <a:r>
              <a:rPr lang="zh-CN" altLang="en-US" sz="2000" dirty="0"/>
              <a:t>         </a:t>
            </a:r>
            <a:r>
              <a:rPr lang="zh-CN" altLang="en-US" dirty="0">
                <a:solidFill>
                  <a:srgbClr val="FF0000"/>
                </a:solidFill>
              </a:rPr>
              <a:t>例如</a:t>
            </a:r>
            <a:r>
              <a:rPr lang="en-US" altLang="zh-CN" dirty="0">
                <a:solidFill>
                  <a:srgbClr val="FF0000"/>
                </a:solidFill>
              </a:rPr>
              <a:t>:</a:t>
            </a:r>
            <a:r>
              <a:rPr lang="zh-CN" altLang="en-US" sz="2400" dirty="0"/>
              <a:t>左图所示为线性表</a:t>
            </a:r>
            <a:r>
              <a:rPr lang="zh-CN" altLang="en-US" sz="2000" dirty="0"/>
              <a:t>(</a:t>
            </a:r>
            <a:r>
              <a:rPr lang="en-US" altLang="zh-CN" sz="2000" dirty="0"/>
              <a:t>ZHAO，QIAN，SUN，LI，ZHOU，WU，ZHENG，WANG)</a:t>
            </a:r>
            <a:r>
              <a:rPr lang="zh-CN" altLang="en-US" sz="2400" dirty="0"/>
              <a:t>的线性链表存储结构，整个链表的存取必须从头指针开始进行，头指针指示链表中第一个结点(即第一个数据元素)的存储位置。同时，由于最后一个数据元素没有直接后继，则线性链表中最后一个结点的指针为</a:t>
            </a:r>
            <a:r>
              <a:rPr lang="zh-CN" altLang="en-US" sz="2400" dirty="0">
                <a:latin typeface="Times New Roman" panose="02020603050405020304" pitchFamily="18" charset="0"/>
              </a:rPr>
              <a:t>“</a:t>
            </a:r>
            <a:r>
              <a:rPr lang="zh-CN" altLang="en-US" sz="2400" dirty="0"/>
              <a:t>空</a:t>
            </a:r>
            <a:r>
              <a:rPr lang="zh-CN" altLang="en-US" sz="2400" dirty="0">
                <a:latin typeface="Times New Roman" panose="02020603050405020304" pitchFamily="18" charset="0"/>
              </a:rPr>
              <a:t>”</a:t>
            </a:r>
            <a:r>
              <a:rPr lang="zh-CN" altLang="en-US" sz="2400" dirty="0"/>
              <a:t>(</a:t>
            </a:r>
            <a:r>
              <a:rPr lang="en-US" altLang="zh-CN" sz="2400" dirty="0"/>
              <a:t>NULL)。</a:t>
            </a:r>
            <a:endParaRPr lang="zh-CN" altLang="en-US" sz="2400" dirty="0"/>
          </a:p>
        </p:txBody>
      </p:sp>
      <p:graphicFrame>
        <p:nvGraphicFramePr>
          <p:cNvPr id="53264" name="Group 16"/>
          <p:cNvGraphicFramePr>
            <a:graphicFrameLocks noGrp="1"/>
          </p:cNvGraphicFramePr>
          <p:nvPr/>
        </p:nvGraphicFramePr>
        <p:xfrm>
          <a:off x="2643188" y="2143125"/>
          <a:ext cx="685800" cy="396875"/>
        </p:xfrm>
        <a:graphic>
          <a:graphicData uri="http://schemas.openxmlformats.org/drawingml/2006/table">
            <a:tbl>
              <a:tblPr/>
              <a:tblGrid>
                <a:gridCol w="6858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314" name="Group 66"/>
          <p:cNvGraphicFramePr>
            <a:graphicFrameLocks noGrp="1"/>
          </p:cNvGraphicFramePr>
          <p:nvPr/>
        </p:nvGraphicFramePr>
        <p:xfrm>
          <a:off x="2143125" y="3500438"/>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9" name="矩形 6"/>
          <p:cNvSpPr>
            <a:spLocks noChangeArrowheads="1"/>
          </p:cNvSpPr>
          <p:nvPr/>
        </p:nvSpPr>
        <p:spPr bwMode="auto">
          <a:xfrm>
            <a:off x="1000125" y="1000125"/>
            <a:ext cx="2954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3600">
                <a:latin typeface="Times New Roman" panose="02020603050405020304" pitchFamily="18" charset="0"/>
              </a:rPr>
              <a:t>线性链表示例</a:t>
            </a:r>
            <a:endParaRPr lang="en-US" altLang="zh-CN" sz="3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C904CA96-D287-4E9B-B758-9F071127234A}" type="slidenum">
              <a:rPr lang="zh-CN" altLang="en-US" smtClean="0"/>
              <a:pPr>
                <a:defRPr/>
              </a:pPr>
              <a:t>57</a:t>
            </a:fld>
            <a:endParaRPr lang="en-US" altLang="zh-CN"/>
          </a:p>
        </p:txBody>
      </p:sp>
      <p:sp>
        <p:nvSpPr>
          <p:cNvPr id="9" name="矩形: 圆角 8">
            <a:extLst>
              <a:ext uri="{FF2B5EF4-FFF2-40B4-BE49-F238E27FC236}">
                <a16:creationId xmlns:a16="http://schemas.microsoft.com/office/drawing/2014/main" id="{6F6680B3-2E12-435E-9625-6FB65938CEF7}"/>
              </a:ext>
            </a:extLst>
          </p:cNvPr>
          <p:cNvSpPr/>
          <p:nvPr/>
        </p:nvSpPr>
        <p:spPr>
          <a:xfrm>
            <a:off x="1979712" y="5896645"/>
            <a:ext cx="2592288" cy="340643"/>
          </a:xfrm>
          <a:prstGeom prst="round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6889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sz="half" idx="1"/>
          </p:nvPr>
        </p:nvSpPr>
        <p:spPr>
          <a:xfrm>
            <a:off x="357188" y="2209800"/>
            <a:ext cx="4419600" cy="4648200"/>
          </a:xfrm>
        </p:spPr>
        <p:txBody>
          <a:bodyPr/>
          <a:lstStyle/>
          <a:p>
            <a:pPr algn="just">
              <a:lnSpc>
                <a:spcPct val="90000"/>
              </a:lnSpc>
              <a:buFontTx/>
              <a:buNone/>
            </a:pPr>
            <a:r>
              <a:rPr lang="zh-CN" altLang="en-US" sz="1800" dirty="0"/>
              <a:t>       头指针</a:t>
            </a:r>
            <a:r>
              <a:rPr lang="en-US" altLang="zh-CN" sz="1800" dirty="0"/>
              <a:t>Head</a:t>
            </a:r>
            <a:r>
              <a:rPr lang="zh-CN" altLang="en-US" sz="1800" dirty="0"/>
              <a:t>＝</a:t>
            </a:r>
            <a:r>
              <a:rPr lang="en-US" altLang="zh-CN" sz="1800" dirty="0"/>
              <a:t> </a:t>
            </a:r>
          </a:p>
          <a:p>
            <a:pPr algn="just">
              <a:lnSpc>
                <a:spcPct val="90000"/>
              </a:lnSpc>
              <a:buFontTx/>
              <a:buNone/>
            </a:pPr>
            <a:endParaRPr lang="en-US" altLang="zh-CN" sz="1800" dirty="0"/>
          </a:p>
          <a:p>
            <a:pPr algn="just">
              <a:lnSpc>
                <a:spcPct val="90000"/>
              </a:lnSpc>
              <a:buFontTx/>
              <a:buNone/>
            </a:pPr>
            <a:r>
              <a:rPr lang="zh-CN" altLang="en-US" sz="1800" dirty="0"/>
              <a:t>      存储地址        数据域           地址域</a:t>
            </a:r>
          </a:p>
          <a:p>
            <a:pPr algn="just">
              <a:lnSpc>
                <a:spcPct val="90000"/>
              </a:lnSpc>
              <a:buFontTx/>
              <a:buNone/>
            </a:pPr>
            <a:r>
              <a:rPr lang="en-US" altLang="zh-CN" sz="1800" dirty="0"/>
              <a:t>          </a:t>
            </a:r>
          </a:p>
          <a:p>
            <a:pPr algn="just">
              <a:lnSpc>
                <a:spcPct val="90000"/>
              </a:lnSpc>
              <a:buFontTx/>
              <a:buNone/>
            </a:pPr>
            <a:r>
              <a:rPr lang="en-US" altLang="zh-CN" sz="1800" dirty="0"/>
              <a:t>               </a:t>
            </a:r>
            <a:r>
              <a:rPr lang="en-US" altLang="zh-CN" sz="2400" dirty="0"/>
              <a:t>1</a:t>
            </a:r>
          </a:p>
          <a:p>
            <a:pPr algn="just">
              <a:lnSpc>
                <a:spcPct val="90000"/>
              </a:lnSpc>
              <a:buFontTx/>
              <a:buNone/>
            </a:pPr>
            <a:r>
              <a:rPr lang="en-US" altLang="zh-CN" sz="2400" dirty="0"/>
              <a:t>           7</a:t>
            </a:r>
          </a:p>
          <a:p>
            <a:pPr algn="just">
              <a:lnSpc>
                <a:spcPct val="90000"/>
              </a:lnSpc>
              <a:buFontTx/>
              <a:buNone/>
            </a:pPr>
            <a:r>
              <a:rPr lang="en-US" altLang="zh-CN" sz="2400" dirty="0"/>
              <a:t>          13</a:t>
            </a:r>
          </a:p>
          <a:p>
            <a:pPr algn="just">
              <a:lnSpc>
                <a:spcPct val="90000"/>
              </a:lnSpc>
              <a:buFontTx/>
              <a:buNone/>
            </a:pPr>
            <a:r>
              <a:rPr lang="en-US" altLang="zh-CN" sz="2400" dirty="0"/>
              <a:t>          19</a:t>
            </a:r>
          </a:p>
          <a:p>
            <a:pPr algn="just">
              <a:lnSpc>
                <a:spcPct val="90000"/>
              </a:lnSpc>
              <a:buFontTx/>
              <a:buNone/>
            </a:pPr>
            <a:r>
              <a:rPr lang="en-US" altLang="zh-CN" sz="2400" dirty="0"/>
              <a:t>          25</a:t>
            </a:r>
          </a:p>
          <a:p>
            <a:pPr algn="just">
              <a:lnSpc>
                <a:spcPct val="90000"/>
              </a:lnSpc>
              <a:buFontTx/>
              <a:buNone/>
            </a:pPr>
            <a:r>
              <a:rPr lang="en-US" altLang="zh-CN" sz="2400" dirty="0"/>
              <a:t>          31</a:t>
            </a:r>
          </a:p>
          <a:p>
            <a:pPr algn="just">
              <a:lnSpc>
                <a:spcPct val="90000"/>
              </a:lnSpc>
              <a:buFontTx/>
              <a:buNone/>
            </a:pPr>
            <a:r>
              <a:rPr lang="en-US" altLang="zh-CN" sz="2400" dirty="0"/>
              <a:t>          37</a:t>
            </a:r>
          </a:p>
          <a:p>
            <a:pPr algn="just">
              <a:lnSpc>
                <a:spcPct val="90000"/>
              </a:lnSpc>
              <a:buFontTx/>
              <a:buNone/>
            </a:pPr>
            <a:r>
              <a:rPr lang="en-US" altLang="zh-CN" sz="2400" dirty="0"/>
              <a:t>          43</a:t>
            </a:r>
          </a:p>
          <a:p>
            <a:pPr algn="just">
              <a:lnSpc>
                <a:spcPct val="90000"/>
              </a:lnSpc>
              <a:buFontTx/>
              <a:buNone/>
            </a:pPr>
            <a:endParaRPr lang="en-US" altLang="zh-CN" sz="1800" dirty="0"/>
          </a:p>
        </p:txBody>
      </p:sp>
      <p:sp>
        <p:nvSpPr>
          <p:cNvPr id="53252" name="Rectangle 4"/>
          <p:cNvSpPr>
            <a:spLocks noGrp="1" noChangeArrowheads="1"/>
          </p:cNvSpPr>
          <p:nvPr>
            <p:ph type="body" sz="half" idx="2"/>
          </p:nvPr>
        </p:nvSpPr>
        <p:spPr>
          <a:xfrm>
            <a:off x="4343400" y="1785938"/>
            <a:ext cx="4572000" cy="4538662"/>
          </a:xfrm>
        </p:spPr>
        <p:txBody>
          <a:bodyPr/>
          <a:lstStyle/>
          <a:p>
            <a:pPr algn="just">
              <a:buFontTx/>
              <a:buNone/>
            </a:pPr>
            <a:r>
              <a:rPr lang="zh-CN" altLang="en-US" sz="2000" dirty="0"/>
              <a:t>         </a:t>
            </a:r>
            <a:r>
              <a:rPr lang="zh-CN" altLang="en-US" dirty="0">
                <a:solidFill>
                  <a:srgbClr val="FF0000"/>
                </a:solidFill>
              </a:rPr>
              <a:t>例如</a:t>
            </a:r>
            <a:r>
              <a:rPr lang="en-US" altLang="zh-CN" dirty="0">
                <a:solidFill>
                  <a:srgbClr val="FF0000"/>
                </a:solidFill>
              </a:rPr>
              <a:t>:</a:t>
            </a:r>
            <a:r>
              <a:rPr lang="zh-CN" altLang="en-US" sz="2400" dirty="0"/>
              <a:t>左图所示为线性表</a:t>
            </a:r>
            <a:r>
              <a:rPr lang="zh-CN" altLang="en-US" sz="2000" dirty="0"/>
              <a:t>(</a:t>
            </a:r>
            <a:r>
              <a:rPr lang="en-US" altLang="zh-CN" sz="2000" dirty="0"/>
              <a:t>ZHAO，QIAN，SUN，LI，ZHOU，WU，ZHENG，WANG)</a:t>
            </a:r>
            <a:r>
              <a:rPr lang="zh-CN" altLang="en-US" sz="2400" dirty="0"/>
              <a:t>的线性链表存储结构，整个链表的存取必须从头指针开始进行，头指针指示链表中第一个结点(即第一个数据元素)的存储位置。同时，由于最后一个数据元素没有直接后继，则线性链表中最后一个结点的指针为</a:t>
            </a:r>
            <a:r>
              <a:rPr lang="zh-CN" altLang="en-US" sz="2400" dirty="0">
                <a:latin typeface="Times New Roman" panose="02020603050405020304" pitchFamily="18" charset="0"/>
              </a:rPr>
              <a:t>“</a:t>
            </a:r>
            <a:r>
              <a:rPr lang="zh-CN" altLang="en-US" sz="2400" dirty="0"/>
              <a:t>空</a:t>
            </a:r>
            <a:r>
              <a:rPr lang="zh-CN" altLang="en-US" sz="2400" dirty="0">
                <a:latin typeface="Times New Roman" panose="02020603050405020304" pitchFamily="18" charset="0"/>
              </a:rPr>
              <a:t>”</a:t>
            </a:r>
            <a:r>
              <a:rPr lang="zh-CN" altLang="en-US" sz="2400" dirty="0"/>
              <a:t>(</a:t>
            </a:r>
            <a:r>
              <a:rPr lang="en-US" altLang="zh-CN" sz="2400" dirty="0"/>
              <a:t>NULL)。</a:t>
            </a:r>
            <a:endParaRPr lang="zh-CN" altLang="en-US" sz="2400" dirty="0"/>
          </a:p>
        </p:txBody>
      </p:sp>
      <p:graphicFrame>
        <p:nvGraphicFramePr>
          <p:cNvPr id="53264" name="Group 16"/>
          <p:cNvGraphicFramePr>
            <a:graphicFrameLocks noGrp="1"/>
          </p:cNvGraphicFramePr>
          <p:nvPr/>
        </p:nvGraphicFramePr>
        <p:xfrm>
          <a:off x="2643188" y="2143125"/>
          <a:ext cx="685800" cy="396875"/>
        </p:xfrm>
        <a:graphic>
          <a:graphicData uri="http://schemas.openxmlformats.org/drawingml/2006/table">
            <a:tbl>
              <a:tblPr/>
              <a:tblGrid>
                <a:gridCol w="6858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3314" name="Group 66"/>
          <p:cNvGraphicFramePr>
            <a:graphicFrameLocks noGrp="1"/>
          </p:cNvGraphicFramePr>
          <p:nvPr/>
        </p:nvGraphicFramePr>
        <p:xfrm>
          <a:off x="2143125" y="3500438"/>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9" name="矩形 6"/>
          <p:cNvSpPr>
            <a:spLocks noChangeArrowheads="1"/>
          </p:cNvSpPr>
          <p:nvPr/>
        </p:nvSpPr>
        <p:spPr bwMode="auto">
          <a:xfrm>
            <a:off x="1000125" y="1000125"/>
            <a:ext cx="295433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3600">
                <a:latin typeface="Times New Roman" panose="02020603050405020304" pitchFamily="18" charset="0"/>
              </a:rPr>
              <a:t>线性链表示例</a:t>
            </a:r>
            <a:endParaRPr lang="en-US" altLang="zh-CN" sz="360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C904CA96-D287-4E9B-B758-9F071127234A}" type="slidenum">
              <a:rPr lang="zh-CN" altLang="en-US" smtClean="0"/>
              <a:pPr>
                <a:defRPr/>
              </a:pPr>
              <a:t>58</a:t>
            </a:fld>
            <a:endParaRPr lang="en-US" altLang="zh-CN"/>
          </a:p>
        </p:txBody>
      </p:sp>
      <p:sp>
        <p:nvSpPr>
          <p:cNvPr id="9" name="矩形: 圆角 8">
            <a:extLst>
              <a:ext uri="{FF2B5EF4-FFF2-40B4-BE49-F238E27FC236}">
                <a16:creationId xmlns:a16="http://schemas.microsoft.com/office/drawing/2014/main" id="{6F6680B3-2E12-435E-9625-6FB65938CEF7}"/>
              </a:ext>
            </a:extLst>
          </p:cNvPr>
          <p:cNvSpPr/>
          <p:nvPr/>
        </p:nvSpPr>
        <p:spPr>
          <a:xfrm>
            <a:off x="1979712" y="4744915"/>
            <a:ext cx="2592288" cy="340643"/>
          </a:xfrm>
          <a:prstGeom prst="round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1783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2"/>
          <p:cNvSpPr>
            <a:spLocks noChangeArrowheads="1"/>
          </p:cNvSpPr>
          <p:nvPr/>
        </p:nvSpPr>
        <p:spPr bwMode="auto">
          <a:xfrm>
            <a:off x="6362700" y="0"/>
            <a:ext cx="2781300" cy="31940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en-US" altLang="zh-CN" sz="2800" b="0">
                <a:latin typeface="Times New Roman" panose="02020603050405020304" pitchFamily="18" charset="0"/>
              </a:rPr>
              <a:t>1</a:t>
            </a:r>
          </a:p>
          <a:p>
            <a:pPr algn="just" eaLnBrk="1" hangingPunct="1">
              <a:lnSpc>
                <a:spcPct val="90000"/>
              </a:lnSpc>
              <a:spcBef>
                <a:spcPct val="0"/>
              </a:spcBef>
              <a:buClrTx/>
              <a:buSzTx/>
              <a:buFontTx/>
              <a:buNone/>
            </a:pPr>
            <a:r>
              <a:rPr lang="en-US" altLang="zh-CN" sz="2800" b="0">
                <a:latin typeface="Times New Roman" panose="02020603050405020304" pitchFamily="18" charset="0"/>
              </a:rPr>
              <a:t>7</a:t>
            </a:r>
          </a:p>
          <a:p>
            <a:pPr algn="just" eaLnBrk="1" hangingPunct="1">
              <a:lnSpc>
                <a:spcPct val="90000"/>
              </a:lnSpc>
              <a:spcBef>
                <a:spcPct val="0"/>
              </a:spcBef>
              <a:buClrTx/>
              <a:buSzTx/>
              <a:buFontTx/>
              <a:buNone/>
            </a:pPr>
            <a:r>
              <a:rPr lang="en-US" altLang="zh-CN" sz="2800" b="0">
                <a:latin typeface="Times New Roman" panose="02020603050405020304" pitchFamily="18" charset="0"/>
              </a:rPr>
              <a:t>13</a:t>
            </a:r>
          </a:p>
          <a:p>
            <a:pPr algn="just" eaLnBrk="1" hangingPunct="1">
              <a:lnSpc>
                <a:spcPct val="90000"/>
              </a:lnSpc>
              <a:spcBef>
                <a:spcPct val="0"/>
              </a:spcBef>
              <a:buClrTx/>
              <a:buSzTx/>
              <a:buFontTx/>
              <a:buNone/>
            </a:pPr>
            <a:r>
              <a:rPr lang="en-US" altLang="zh-CN" sz="2800" b="0">
                <a:latin typeface="Times New Roman" panose="02020603050405020304" pitchFamily="18" charset="0"/>
              </a:rPr>
              <a:t>19</a:t>
            </a:r>
          </a:p>
          <a:p>
            <a:pPr algn="just" eaLnBrk="1" hangingPunct="1">
              <a:lnSpc>
                <a:spcPct val="90000"/>
              </a:lnSpc>
              <a:spcBef>
                <a:spcPct val="0"/>
              </a:spcBef>
              <a:buClrTx/>
              <a:buSzTx/>
              <a:buFontTx/>
              <a:buNone/>
            </a:pPr>
            <a:r>
              <a:rPr lang="en-US" altLang="zh-CN" sz="2800" b="0">
                <a:latin typeface="Times New Roman" panose="02020603050405020304" pitchFamily="18" charset="0"/>
              </a:rPr>
              <a:t>25</a:t>
            </a:r>
          </a:p>
          <a:p>
            <a:pPr algn="just" eaLnBrk="1" hangingPunct="1">
              <a:lnSpc>
                <a:spcPct val="90000"/>
              </a:lnSpc>
              <a:spcBef>
                <a:spcPct val="0"/>
              </a:spcBef>
              <a:buClrTx/>
              <a:buSzTx/>
              <a:buFontTx/>
              <a:buNone/>
            </a:pPr>
            <a:r>
              <a:rPr lang="en-US" altLang="zh-CN" sz="2800" b="0">
                <a:latin typeface="Times New Roman" panose="02020603050405020304" pitchFamily="18" charset="0"/>
              </a:rPr>
              <a:t>31</a:t>
            </a:r>
          </a:p>
          <a:p>
            <a:pPr algn="just" eaLnBrk="1" hangingPunct="1">
              <a:lnSpc>
                <a:spcPct val="90000"/>
              </a:lnSpc>
              <a:spcBef>
                <a:spcPct val="0"/>
              </a:spcBef>
              <a:buClrTx/>
              <a:buSzTx/>
              <a:buFontTx/>
              <a:buNone/>
            </a:pPr>
            <a:r>
              <a:rPr lang="en-US" altLang="zh-CN" sz="2800" b="0">
                <a:latin typeface="Times New Roman" panose="02020603050405020304" pitchFamily="18" charset="0"/>
              </a:rPr>
              <a:t>37</a:t>
            </a:r>
          </a:p>
          <a:p>
            <a:pPr algn="just" eaLnBrk="1" hangingPunct="1">
              <a:lnSpc>
                <a:spcPct val="90000"/>
              </a:lnSpc>
              <a:spcBef>
                <a:spcPct val="0"/>
              </a:spcBef>
              <a:buClrTx/>
              <a:buSzTx/>
              <a:buFontTx/>
              <a:buNone/>
            </a:pPr>
            <a:r>
              <a:rPr lang="en-US" altLang="zh-CN" sz="2800" b="0">
                <a:latin typeface="Times New Roman" panose="02020603050405020304" pitchFamily="18" charset="0"/>
              </a:rPr>
              <a:t>43</a:t>
            </a:r>
            <a:endParaRPr lang="zh-CN" altLang="en-US" sz="2800" b="0">
              <a:latin typeface="Times New Roman" panose="02020603050405020304" pitchFamily="18" charset="0"/>
            </a:endParaRPr>
          </a:p>
        </p:txBody>
      </p:sp>
      <p:sp>
        <p:nvSpPr>
          <p:cNvPr id="52227" name="Rectangle 2"/>
          <p:cNvSpPr>
            <a:spLocks noGrp="1" noChangeArrowheads="1"/>
          </p:cNvSpPr>
          <p:nvPr>
            <p:ph type="title"/>
          </p:nvPr>
        </p:nvSpPr>
        <p:spPr>
          <a:xfrm>
            <a:off x="1000125" y="500063"/>
            <a:ext cx="8637588" cy="762000"/>
          </a:xfrm>
        </p:spPr>
        <p:txBody>
          <a:bodyPr/>
          <a:lstStyle/>
          <a:p>
            <a:r>
              <a:rPr lang="zh-CN" altLang="en-US"/>
              <a:t>线性链表示例</a:t>
            </a:r>
          </a:p>
        </p:txBody>
      </p:sp>
      <p:sp>
        <p:nvSpPr>
          <p:cNvPr id="52228" name="Rectangle 3"/>
          <p:cNvSpPr>
            <a:spLocks noGrp="1" noChangeArrowheads="1"/>
          </p:cNvSpPr>
          <p:nvPr>
            <p:ph type="body" idx="1"/>
          </p:nvPr>
        </p:nvSpPr>
        <p:spPr>
          <a:xfrm>
            <a:off x="223838" y="1692275"/>
            <a:ext cx="6100762" cy="4143375"/>
          </a:xfrm>
        </p:spPr>
        <p:txBody>
          <a:bodyPr/>
          <a:lstStyle/>
          <a:p>
            <a:pPr marL="0" indent="0" algn="just">
              <a:buFontTx/>
              <a:buNone/>
            </a:pPr>
            <a:r>
              <a:rPr lang="zh-CN" altLang="en-US" sz="3600" dirty="0"/>
              <a:t>      </a:t>
            </a:r>
            <a:r>
              <a:rPr lang="zh-CN" altLang="en-US" dirty="0"/>
              <a:t>通常我们把链表画成用箭头相链接的结点表示，结点之间的箭头表示链域中的地址。上页线性链表可画成如下图所示的形式</a:t>
            </a:r>
            <a:endParaRPr lang="en-US" altLang="zh-CN" sz="3600" dirty="0"/>
          </a:p>
          <a:p>
            <a:pPr marL="0" indent="0">
              <a:buFontTx/>
              <a:buNone/>
            </a:pPr>
            <a:endParaRPr lang="zh-CN" altLang="en-US" sz="3600" dirty="0"/>
          </a:p>
          <a:p>
            <a:pPr marL="0" indent="0">
              <a:buFontTx/>
              <a:buNone/>
            </a:pPr>
            <a:endParaRPr lang="en-US" altLang="zh-CN" sz="3600" dirty="0"/>
          </a:p>
          <a:p>
            <a:pPr marL="0" indent="0">
              <a:buFontTx/>
              <a:buNone/>
            </a:pPr>
            <a:endParaRPr lang="zh-CN" altLang="en-US" sz="3600" dirty="0"/>
          </a:p>
          <a:p>
            <a:pPr marL="0" indent="0">
              <a:buFontTx/>
              <a:buNone/>
            </a:pPr>
            <a:r>
              <a:rPr lang="zh-CN" altLang="en-US" sz="3600" dirty="0"/>
              <a:t>                </a:t>
            </a:r>
            <a:r>
              <a:rPr lang="zh-CN" altLang="en-US" sz="2800" dirty="0"/>
              <a:t>图</a:t>
            </a:r>
            <a:r>
              <a:rPr lang="en-US" altLang="zh-CN" sz="2800" dirty="0"/>
              <a:t>:</a:t>
            </a:r>
            <a:r>
              <a:rPr lang="zh-CN" altLang="en-US" sz="2800" dirty="0"/>
              <a:t>线性链表的逻辑状态 </a:t>
            </a:r>
          </a:p>
        </p:txBody>
      </p:sp>
      <p:grpSp>
        <p:nvGrpSpPr>
          <p:cNvPr id="2" name="Group 130"/>
          <p:cNvGrpSpPr>
            <a:grpSpLocks/>
          </p:cNvGrpSpPr>
          <p:nvPr/>
        </p:nvGrpSpPr>
        <p:grpSpPr bwMode="auto">
          <a:xfrm>
            <a:off x="468313" y="4143375"/>
            <a:ext cx="8104187" cy="1660525"/>
            <a:chOff x="415" y="2400"/>
            <a:chExt cx="5105" cy="1046"/>
          </a:xfrm>
        </p:grpSpPr>
        <p:grpSp>
          <p:nvGrpSpPr>
            <p:cNvPr id="52261" name="Group 123"/>
            <p:cNvGrpSpPr>
              <a:grpSpLocks/>
            </p:cNvGrpSpPr>
            <p:nvPr/>
          </p:nvGrpSpPr>
          <p:grpSpPr bwMode="auto">
            <a:xfrm>
              <a:off x="2544" y="2448"/>
              <a:ext cx="768" cy="326"/>
              <a:chOff x="2544" y="2448"/>
              <a:chExt cx="768" cy="326"/>
            </a:xfrm>
          </p:grpSpPr>
          <p:sp>
            <p:nvSpPr>
              <p:cNvPr id="52340" name="Rectangle 32"/>
              <p:cNvSpPr>
                <a:spLocks noChangeArrowheads="1"/>
              </p:cNvSpPr>
              <p:nvPr/>
            </p:nvSpPr>
            <p:spPr bwMode="auto">
              <a:xfrm>
                <a:off x="3120" y="2448"/>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341" name="Rectangle 33"/>
              <p:cNvSpPr>
                <a:spLocks noChangeArrowheads="1"/>
              </p:cNvSpPr>
              <p:nvPr/>
            </p:nvSpPr>
            <p:spPr bwMode="auto">
              <a:xfrm>
                <a:off x="2544" y="2448"/>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0">
                    <a:latin typeface="Times New Roman" panose="02020603050405020304" pitchFamily="18" charset="0"/>
                  </a:rPr>
                  <a:t> </a:t>
                </a:r>
                <a:r>
                  <a:rPr lang="en-US" altLang="zh-CN" sz="2000" b="0">
                    <a:latin typeface="Times New Roman" panose="02020603050405020304" pitchFamily="18" charset="0"/>
                  </a:rPr>
                  <a:t>QIAN</a:t>
                </a:r>
              </a:p>
            </p:txBody>
          </p:sp>
          <p:sp>
            <p:nvSpPr>
              <p:cNvPr id="52342" name="Line 34"/>
              <p:cNvSpPr>
                <a:spLocks noChangeShapeType="1"/>
              </p:cNvSpPr>
              <p:nvPr/>
            </p:nvSpPr>
            <p:spPr bwMode="auto">
              <a:xfrm>
                <a:off x="2544" y="2448"/>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43" name="Line 35"/>
              <p:cNvSpPr>
                <a:spLocks noChangeShapeType="1"/>
              </p:cNvSpPr>
              <p:nvPr/>
            </p:nvSpPr>
            <p:spPr bwMode="auto">
              <a:xfrm>
                <a:off x="2544" y="2774"/>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44" name="Line 36"/>
              <p:cNvSpPr>
                <a:spLocks noChangeShapeType="1"/>
              </p:cNvSpPr>
              <p:nvPr/>
            </p:nvSpPr>
            <p:spPr bwMode="auto">
              <a:xfrm>
                <a:off x="2544" y="244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45" name="Line 37"/>
              <p:cNvSpPr>
                <a:spLocks noChangeShapeType="1"/>
              </p:cNvSpPr>
              <p:nvPr/>
            </p:nvSpPr>
            <p:spPr bwMode="auto">
              <a:xfrm>
                <a:off x="3120" y="244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46" name="Line 38"/>
              <p:cNvSpPr>
                <a:spLocks noChangeShapeType="1"/>
              </p:cNvSpPr>
              <p:nvPr/>
            </p:nvSpPr>
            <p:spPr bwMode="auto">
              <a:xfrm>
                <a:off x="3312" y="244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62" name="Group 124"/>
            <p:cNvGrpSpPr>
              <a:grpSpLocks/>
            </p:cNvGrpSpPr>
            <p:nvPr/>
          </p:nvGrpSpPr>
          <p:grpSpPr bwMode="auto">
            <a:xfrm>
              <a:off x="3600" y="2448"/>
              <a:ext cx="768" cy="326"/>
              <a:chOff x="3600" y="2448"/>
              <a:chExt cx="768" cy="326"/>
            </a:xfrm>
          </p:grpSpPr>
          <p:sp>
            <p:nvSpPr>
              <p:cNvPr id="52333" name="Rectangle 40"/>
              <p:cNvSpPr>
                <a:spLocks noChangeArrowheads="1"/>
              </p:cNvSpPr>
              <p:nvPr/>
            </p:nvSpPr>
            <p:spPr bwMode="auto">
              <a:xfrm>
                <a:off x="4176" y="2448"/>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334" name="Rectangle 41"/>
              <p:cNvSpPr>
                <a:spLocks noChangeArrowheads="1"/>
              </p:cNvSpPr>
              <p:nvPr/>
            </p:nvSpPr>
            <p:spPr bwMode="auto">
              <a:xfrm>
                <a:off x="3600" y="2448"/>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SUN</a:t>
                </a:r>
              </a:p>
            </p:txBody>
          </p:sp>
          <p:sp>
            <p:nvSpPr>
              <p:cNvPr id="52335" name="Line 42"/>
              <p:cNvSpPr>
                <a:spLocks noChangeShapeType="1"/>
              </p:cNvSpPr>
              <p:nvPr/>
            </p:nvSpPr>
            <p:spPr bwMode="auto">
              <a:xfrm>
                <a:off x="3600" y="2448"/>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36" name="Line 43"/>
              <p:cNvSpPr>
                <a:spLocks noChangeShapeType="1"/>
              </p:cNvSpPr>
              <p:nvPr/>
            </p:nvSpPr>
            <p:spPr bwMode="auto">
              <a:xfrm>
                <a:off x="3600" y="2774"/>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37" name="Line 44"/>
              <p:cNvSpPr>
                <a:spLocks noChangeShapeType="1"/>
              </p:cNvSpPr>
              <p:nvPr/>
            </p:nvSpPr>
            <p:spPr bwMode="auto">
              <a:xfrm>
                <a:off x="3600" y="244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38" name="Line 45"/>
              <p:cNvSpPr>
                <a:spLocks noChangeShapeType="1"/>
              </p:cNvSpPr>
              <p:nvPr/>
            </p:nvSpPr>
            <p:spPr bwMode="auto">
              <a:xfrm>
                <a:off x="4176" y="244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39" name="Line 46"/>
              <p:cNvSpPr>
                <a:spLocks noChangeShapeType="1"/>
              </p:cNvSpPr>
              <p:nvPr/>
            </p:nvSpPr>
            <p:spPr bwMode="auto">
              <a:xfrm>
                <a:off x="4368" y="244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63" name="Group 125"/>
            <p:cNvGrpSpPr>
              <a:grpSpLocks/>
            </p:cNvGrpSpPr>
            <p:nvPr/>
          </p:nvGrpSpPr>
          <p:grpSpPr bwMode="auto">
            <a:xfrm>
              <a:off x="4608" y="2448"/>
              <a:ext cx="768" cy="326"/>
              <a:chOff x="4608" y="2448"/>
              <a:chExt cx="768" cy="326"/>
            </a:xfrm>
          </p:grpSpPr>
          <p:sp>
            <p:nvSpPr>
              <p:cNvPr id="52326" name="Rectangle 48"/>
              <p:cNvSpPr>
                <a:spLocks noChangeArrowheads="1"/>
              </p:cNvSpPr>
              <p:nvPr/>
            </p:nvSpPr>
            <p:spPr bwMode="auto">
              <a:xfrm>
                <a:off x="5184" y="2448"/>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327" name="Rectangle 49"/>
              <p:cNvSpPr>
                <a:spLocks noChangeArrowheads="1"/>
              </p:cNvSpPr>
              <p:nvPr/>
            </p:nvSpPr>
            <p:spPr bwMode="auto">
              <a:xfrm>
                <a:off x="4608" y="2448"/>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LI</a:t>
                </a:r>
              </a:p>
            </p:txBody>
          </p:sp>
          <p:sp>
            <p:nvSpPr>
              <p:cNvPr id="52328" name="Line 50"/>
              <p:cNvSpPr>
                <a:spLocks noChangeShapeType="1"/>
              </p:cNvSpPr>
              <p:nvPr/>
            </p:nvSpPr>
            <p:spPr bwMode="auto">
              <a:xfrm>
                <a:off x="4608" y="2448"/>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29" name="Line 51"/>
              <p:cNvSpPr>
                <a:spLocks noChangeShapeType="1"/>
              </p:cNvSpPr>
              <p:nvPr/>
            </p:nvSpPr>
            <p:spPr bwMode="auto">
              <a:xfrm>
                <a:off x="4608" y="2774"/>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30" name="Line 52"/>
              <p:cNvSpPr>
                <a:spLocks noChangeShapeType="1"/>
              </p:cNvSpPr>
              <p:nvPr/>
            </p:nvSpPr>
            <p:spPr bwMode="auto">
              <a:xfrm>
                <a:off x="4608" y="244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31" name="Line 53"/>
              <p:cNvSpPr>
                <a:spLocks noChangeShapeType="1"/>
              </p:cNvSpPr>
              <p:nvPr/>
            </p:nvSpPr>
            <p:spPr bwMode="auto">
              <a:xfrm>
                <a:off x="5184" y="244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32" name="Line 54"/>
              <p:cNvSpPr>
                <a:spLocks noChangeShapeType="1"/>
              </p:cNvSpPr>
              <p:nvPr/>
            </p:nvSpPr>
            <p:spPr bwMode="auto">
              <a:xfrm>
                <a:off x="5376" y="244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64" name="Group 126"/>
            <p:cNvGrpSpPr>
              <a:grpSpLocks/>
            </p:cNvGrpSpPr>
            <p:nvPr/>
          </p:nvGrpSpPr>
          <p:grpSpPr bwMode="auto">
            <a:xfrm>
              <a:off x="1200" y="3120"/>
              <a:ext cx="768" cy="326"/>
              <a:chOff x="1200" y="3120"/>
              <a:chExt cx="768" cy="326"/>
            </a:xfrm>
          </p:grpSpPr>
          <p:sp>
            <p:nvSpPr>
              <p:cNvPr id="52319" name="Rectangle 56"/>
              <p:cNvSpPr>
                <a:spLocks noChangeArrowheads="1"/>
              </p:cNvSpPr>
              <p:nvPr/>
            </p:nvSpPr>
            <p:spPr bwMode="auto">
              <a:xfrm>
                <a:off x="1776" y="3120"/>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320" name="Rectangle 57"/>
              <p:cNvSpPr>
                <a:spLocks noChangeArrowheads="1"/>
              </p:cNvSpPr>
              <p:nvPr/>
            </p:nvSpPr>
            <p:spPr bwMode="auto">
              <a:xfrm>
                <a:off x="1200" y="3120"/>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ZHOU</a:t>
                </a:r>
              </a:p>
            </p:txBody>
          </p:sp>
          <p:sp>
            <p:nvSpPr>
              <p:cNvPr id="52321" name="Line 58"/>
              <p:cNvSpPr>
                <a:spLocks noChangeShapeType="1"/>
              </p:cNvSpPr>
              <p:nvPr/>
            </p:nvSpPr>
            <p:spPr bwMode="auto">
              <a:xfrm>
                <a:off x="1200" y="3120"/>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22" name="Line 59"/>
              <p:cNvSpPr>
                <a:spLocks noChangeShapeType="1"/>
              </p:cNvSpPr>
              <p:nvPr/>
            </p:nvSpPr>
            <p:spPr bwMode="auto">
              <a:xfrm>
                <a:off x="1200" y="3446"/>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23" name="Line 60"/>
              <p:cNvSpPr>
                <a:spLocks noChangeShapeType="1"/>
              </p:cNvSpPr>
              <p:nvPr/>
            </p:nvSpPr>
            <p:spPr bwMode="auto">
              <a:xfrm>
                <a:off x="1200" y="3120"/>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24" name="Line 61"/>
              <p:cNvSpPr>
                <a:spLocks noChangeShapeType="1"/>
              </p:cNvSpPr>
              <p:nvPr/>
            </p:nvSpPr>
            <p:spPr bwMode="auto">
              <a:xfrm>
                <a:off x="1776" y="3120"/>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25" name="Line 62"/>
              <p:cNvSpPr>
                <a:spLocks noChangeShapeType="1"/>
              </p:cNvSpPr>
              <p:nvPr/>
            </p:nvSpPr>
            <p:spPr bwMode="auto">
              <a:xfrm>
                <a:off x="1968" y="3120"/>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65" name="Group 127"/>
            <p:cNvGrpSpPr>
              <a:grpSpLocks/>
            </p:cNvGrpSpPr>
            <p:nvPr/>
          </p:nvGrpSpPr>
          <p:grpSpPr bwMode="auto">
            <a:xfrm>
              <a:off x="2256" y="3120"/>
              <a:ext cx="768" cy="326"/>
              <a:chOff x="2256" y="3120"/>
              <a:chExt cx="768" cy="326"/>
            </a:xfrm>
          </p:grpSpPr>
          <p:sp>
            <p:nvSpPr>
              <p:cNvPr id="52312" name="Rectangle 64"/>
              <p:cNvSpPr>
                <a:spLocks noChangeArrowheads="1"/>
              </p:cNvSpPr>
              <p:nvPr/>
            </p:nvSpPr>
            <p:spPr bwMode="auto">
              <a:xfrm>
                <a:off x="2832" y="3120"/>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313" name="Rectangle 65"/>
              <p:cNvSpPr>
                <a:spLocks noChangeArrowheads="1"/>
              </p:cNvSpPr>
              <p:nvPr/>
            </p:nvSpPr>
            <p:spPr bwMode="auto">
              <a:xfrm>
                <a:off x="2256" y="3120"/>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WU</a:t>
                </a:r>
              </a:p>
            </p:txBody>
          </p:sp>
          <p:sp>
            <p:nvSpPr>
              <p:cNvPr id="52314" name="Line 66"/>
              <p:cNvSpPr>
                <a:spLocks noChangeShapeType="1"/>
              </p:cNvSpPr>
              <p:nvPr/>
            </p:nvSpPr>
            <p:spPr bwMode="auto">
              <a:xfrm>
                <a:off x="2256" y="3120"/>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15" name="Line 67"/>
              <p:cNvSpPr>
                <a:spLocks noChangeShapeType="1"/>
              </p:cNvSpPr>
              <p:nvPr/>
            </p:nvSpPr>
            <p:spPr bwMode="auto">
              <a:xfrm>
                <a:off x="2256" y="3446"/>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16" name="Line 68"/>
              <p:cNvSpPr>
                <a:spLocks noChangeShapeType="1"/>
              </p:cNvSpPr>
              <p:nvPr/>
            </p:nvSpPr>
            <p:spPr bwMode="auto">
              <a:xfrm>
                <a:off x="2256" y="3120"/>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17" name="Line 69"/>
              <p:cNvSpPr>
                <a:spLocks noChangeShapeType="1"/>
              </p:cNvSpPr>
              <p:nvPr/>
            </p:nvSpPr>
            <p:spPr bwMode="auto">
              <a:xfrm>
                <a:off x="2832" y="3120"/>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18" name="Line 70"/>
              <p:cNvSpPr>
                <a:spLocks noChangeShapeType="1"/>
              </p:cNvSpPr>
              <p:nvPr/>
            </p:nvSpPr>
            <p:spPr bwMode="auto">
              <a:xfrm>
                <a:off x="3024" y="3120"/>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66" name="Group 128"/>
            <p:cNvGrpSpPr>
              <a:grpSpLocks/>
            </p:cNvGrpSpPr>
            <p:nvPr/>
          </p:nvGrpSpPr>
          <p:grpSpPr bwMode="auto">
            <a:xfrm>
              <a:off x="3264" y="3120"/>
              <a:ext cx="960" cy="326"/>
              <a:chOff x="3264" y="3120"/>
              <a:chExt cx="960" cy="326"/>
            </a:xfrm>
          </p:grpSpPr>
          <p:sp>
            <p:nvSpPr>
              <p:cNvPr id="52305" name="Rectangle 72"/>
              <p:cNvSpPr>
                <a:spLocks noChangeArrowheads="1"/>
              </p:cNvSpPr>
              <p:nvPr/>
            </p:nvSpPr>
            <p:spPr bwMode="auto">
              <a:xfrm>
                <a:off x="3984" y="3120"/>
                <a:ext cx="24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306" name="Rectangle 73"/>
              <p:cNvSpPr>
                <a:spLocks noChangeArrowheads="1"/>
              </p:cNvSpPr>
              <p:nvPr/>
            </p:nvSpPr>
            <p:spPr bwMode="auto">
              <a:xfrm>
                <a:off x="3264" y="3120"/>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ZHANG  </a:t>
                </a:r>
              </a:p>
            </p:txBody>
          </p:sp>
          <p:sp>
            <p:nvSpPr>
              <p:cNvPr id="52307" name="Line 74"/>
              <p:cNvSpPr>
                <a:spLocks noChangeShapeType="1"/>
              </p:cNvSpPr>
              <p:nvPr/>
            </p:nvSpPr>
            <p:spPr bwMode="auto">
              <a:xfrm>
                <a:off x="3264" y="3120"/>
                <a:ext cx="9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08" name="Line 75"/>
              <p:cNvSpPr>
                <a:spLocks noChangeShapeType="1"/>
              </p:cNvSpPr>
              <p:nvPr/>
            </p:nvSpPr>
            <p:spPr bwMode="auto">
              <a:xfrm>
                <a:off x="3264" y="3446"/>
                <a:ext cx="9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09" name="Line 76"/>
              <p:cNvSpPr>
                <a:spLocks noChangeShapeType="1"/>
              </p:cNvSpPr>
              <p:nvPr/>
            </p:nvSpPr>
            <p:spPr bwMode="auto">
              <a:xfrm>
                <a:off x="3264" y="3120"/>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10" name="Line 77"/>
              <p:cNvSpPr>
                <a:spLocks noChangeShapeType="1"/>
              </p:cNvSpPr>
              <p:nvPr/>
            </p:nvSpPr>
            <p:spPr bwMode="auto">
              <a:xfrm>
                <a:off x="3984" y="3120"/>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11" name="Line 78"/>
              <p:cNvSpPr>
                <a:spLocks noChangeShapeType="1"/>
              </p:cNvSpPr>
              <p:nvPr/>
            </p:nvSpPr>
            <p:spPr bwMode="auto">
              <a:xfrm>
                <a:off x="4224" y="3120"/>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67" name="Group 129"/>
            <p:cNvGrpSpPr>
              <a:grpSpLocks/>
            </p:cNvGrpSpPr>
            <p:nvPr/>
          </p:nvGrpSpPr>
          <p:grpSpPr bwMode="auto">
            <a:xfrm>
              <a:off x="4512" y="3120"/>
              <a:ext cx="816" cy="326"/>
              <a:chOff x="4512" y="3120"/>
              <a:chExt cx="816" cy="326"/>
            </a:xfrm>
          </p:grpSpPr>
          <p:sp>
            <p:nvSpPr>
              <p:cNvPr id="52298" name="Rectangle 80"/>
              <p:cNvSpPr>
                <a:spLocks noChangeArrowheads="1"/>
              </p:cNvSpPr>
              <p:nvPr/>
            </p:nvSpPr>
            <p:spPr bwMode="auto">
              <a:xfrm>
                <a:off x="5136" y="3120"/>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99" name="Rectangle 81"/>
              <p:cNvSpPr>
                <a:spLocks noChangeArrowheads="1"/>
              </p:cNvSpPr>
              <p:nvPr/>
            </p:nvSpPr>
            <p:spPr bwMode="auto">
              <a:xfrm>
                <a:off x="4512" y="3120"/>
                <a:ext cx="62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WANG</a:t>
                </a:r>
              </a:p>
            </p:txBody>
          </p:sp>
          <p:sp>
            <p:nvSpPr>
              <p:cNvPr id="52300" name="Line 82"/>
              <p:cNvSpPr>
                <a:spLocks noChangeShapeType="1"/>
              </p:cNvSpPr>
              <p:nvPr/>
            </p:nvSpPr>
            <p:spPr bwMode="auto">
              <a:xfrm>
                <a:off x="4512" y="3120"/>
                <a:ext cx="8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01" name="Line 83"/>
              <p:cNvSpPr>
                <a:spLocks noChangeShapeType="1"/>
              </p:cNvSpPr>
              <p:nvPr/>
            </p:nvSpPr>
            <p:spPr bwMode="auto">
              <a:xfrm>
                <a:off x="4512" y="3446"/>
                <a:ext cx="8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02" name="Line 84"/>
              <p:cNvSpPr>
                <a:spLocks noChangeShapeType="1"/>
              </p:cNvSpPr>
              <p:nvPr/>
            </p:nvSpPr>
            <p:spPr bwMode="auto">
              <a:xfrm>
                <a:off x="4512" y="3120"/>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03" name="Line 85"/>
              <p:cNvSpPr>
                <a:spLocks noChangeShapeType="1"/>
              </p:cNvSpPr>
              <p:nvPr/>
            </p:nvSpPr>
            <p:spPr bwMode="auto">
              <a:xfrm>
                <a:off x="5136" y="3120"/>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304" name="Line 86"/>
              <p:cNvSpPr>
                <a:spLocks noChangeShapeType="1"/>
              </p:cNvSpPr>
              <p:nvPr/>
            </p:nvSpPr>
            <p:spPr bwMode="auto">
              <a:xfrm>
                <a:off x="5328" y="3120"/>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2268" name="Line 105"/>
            <p:cNvSpPr>
              <a:spLocks noChangeShapeType="1"/>
            </p:cNvSpPr>
            <p:nvPr/>
          </p:nvSpPr>
          <p:spPr bwMode="auto">
            <a:xfrm>
              <a:off x="3216" y="259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69" name="Line 106"/>
            <p:cNvSpPr>
              <a:spLocks noChangeShapeType="1"/>
            </p:cNvSpPr>
            <p:nvPr/>
          </p:nvSpPr>
          <p:spPr bwMode="auto">
            <a:xfrm>
              <a:off x="4224" y="259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70" name="Line 107"/>
            <p:cNvSpPr>
              <a:spLocks noChangeShapeType="1"/>
            </p:cNvSpPr>
            <p:nvPr/>
          </p:nvSpPr>
          <p:spPr bwMode="auto">
            <a:xfrm>
              <a:off x="1872" y="32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71" name="Line 108"/>
            <p:cNvSpPr>
              <a:spLocks noChangeShapeType="1"/>
            </p:cNvSpPr>
            <p:nvPr/>
          </p:nvSpPr>
          <p:spPr bwMode="auto">
            <a:xfrm>
              <a:off x="2928" y="32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72" name="Line 109"/>
            <p:cNvSpPr>
              <a:spLocks noChangeShapeType="1"/>
            </p:cNvSpPr>
            <p:nvPr/>
          </p:nvSpPr>
          <p:spPr bwMode="auto">
            <a:xfrm>
              <a:off x="4128" y="32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73" name="Line 110"/>
            <p:cNvSpPr>
              <a:spLocks noChangeShapeType="1"/>
            </p:cNvSpPr>
            <p:nvPr/>
          </p:nvSpPr>
          <p:spPr bwMode="auto">
            <a:xfrm>
              <a:off x="5280" y="259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74" name="Line 111"/>
            <p:cNvSpPr>
              <a:spLocks noChangeShapeType="1"/>
            </p:cNvSpPr>
            <p:nvPr/>
          </p:nvSpPr>
          <p:spPr bwMode="auto">
            <a:xfrm>
              <a:off x="5520" y="25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75" name="Line 112"/>
            <p:cNvSpPr>
              <a:spLocks noChangeShapeType="1"/>
            </p:cNvSpPr>
            <p:nvPr/>
          </p:nvSpPr>
          <p:spPr bwMode="auto">
            <a:xfrm>
              <a:off x="1008" y="2928"/>
              <a:ext cx="4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76" name="Line 113"/>
            <p:cNvSpPr>
              <a:spLocks noChangeShapeType="1"/>
            </p:cNvSpPr>
            <p:nvPr/>
          </p:nvSpPr>
          <p:spPr bwMode="auto">
            <a:xfrm>
              <a:off x="1008" y="29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77" name="Line 114"/>
            <p:cNvSpPr>
              <a:spLocks noChangeShapeType="1"/>
            </p:cNvSpPr>
            <p:nvPr/>
          </p:nvSpPr>
          <p:spPr bwMode="auto">
            <a:xfrm>
              <a:off x="1008" y="32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78" name="Line 115"/>
            <p:cNvSpPr>
              <a:spLocks noChangeShapeType="1"/>
            </p:cNvSpPr>
            <p:nvPr/>
          </p:nvSpPr>
          <p:spPr bwMode="auto">
            <a:xfrm flipH="1">
              <a:off x="5184" y="3264"/>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79" name="Line 116"/>
            <p:cNvSpPr>
              <a:spLocks noChangeShapeType="1"/>
            </p:cNvSpPr>
            <p:nvPr/>
          </p:nvSpPr>
          <p:spPr bwMode="auto">
            <a:xfrm>
              <a:off x="5232" y="326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2280" name="Group 122"/>
            <p:cNvGrpSpPr>
              <a:grpSpLocks/>
            </p:cNvGrpSpPr>
            <p:nvPr/>
          </p:nvGrpSpPr>
          <p:grpSpPr bwMode="auto">
            <a:xfrm>
              <a:off x="415" y="2400"/>
              <a:ext cx="2129" cy="374"/>
              <a:chOff x="415" y="2400"/>
              <a:chExt cx="2129" cy="374"/>
            </a:xfrm>
          </p:grpSpPr>
          <p:grpSp>
            <p:nvGrpSpPr>
              <p:cNvPr id="52281" name="Group 121"/>
              <p:cNvGrpSpPr>
                <a:grpSpLocks/>
              </p:cNvGrpSpPr>
              <p:nvPr/>
            </p:nvGrpSpPr>
            <p:grpSpPr bwMode="auto">
              <a:xfrm>
                <a:off x="960" y="2448"/>
                <a:ext cx="240" cy="287"/>
                <a:chOff x="960" y="2448"/>
                <a:chExt cx="240" cy="287"/>
              </a:xfrm>
            </p:grpSpPr>
            <p:sp>
              <p:nvSpPr>
                <p:cNvPr id="52293" name="Rectangle 5"/>
                <p:cNvSpPr>
                  <a:spLocks noChangeArrowheads="1"/>
                </p:cNvSpPr>
                <p:nvPr/>
              </p:nvSpPr>
              <p:spPr bwMode="auto">
                <a:xfrm>
                  <a:off x="960" y="2448"/>
                  <a:ext cx="24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94" name="Line 6"/>
                <p:cNvSpPr>
                  <a:spLocks noChangeShapeType="1"/>
                </p:cNvSpPr>
                <p:nvPr/>
              </p:nvSpPr>
              <p:spPr bwMode="auto">
                <a:xfrm>
                  <a:off x="960" y="2448"/>
                  <a:ext cx="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95" name="Line 7"/>
                <p:cNvSpPr>
                  <a:spLocks noChangeShapeType="1"/>
                </p:cNvSpPr>
                <p:nvPr/>
              </p:nvSpPr>
              <p:spPr bwMode="auto">
                <a:xfrm>
                  <a:off x="960" y="2735"/>
                  <a:ext cx="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96" name="Line 8"/>
                <p:cNvSpPr>
                  <a:spLocks noChangeShapeType="1"/>
                </p:cNvSpPr>
                <p:nvPr/>
              </p:nvSpPr>
              <p:spPr bwMode="auto">
                <a:xfrm>
                  <a:off x="960" y="2448"/>
                  <a:ext cx="0" cy="2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97" name="Line 9"/>
                <p:cNvSpPr>
                  <a:spLocks noChangeShapeType="1"/>
                </p:cNvSpPr>
                <p:nvPr/>
              </p:nvSpPr>
              <p:spPr bwMode="auto">
                <a:xfrm>
                  <a:off x="1200" y="2448"/>
                  <a:ext cx="0" cy="2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82" name="Group 120"/>
              <p:cNvGrpSpPr>
                <a:grpSpLocks/>
              </p:cNvGrpSpPr>
              <p:nvPr/>
            </p:nvGrpSpPr>
            <p:grpSpPr bwMode="auto">
              <a:xfrm>
                <a:off x="1536" y="2448"/>
                <a:ext cx="768" cy="326"/>
                <a:chOff x="1536" y="2448"/>
                <a:chExt cx="768" cy="326"/>
              </a:xfrm>
            </p:grpSpPr>
            <p:sp>
              <p:nvSpPr>
                <p:cNvPr id="52286" name="Rectangle 18"/>
                <p:cNvSpPr>
                  <a:spLocks noChangeArrowheads="1"/>
                </p:cNvSpPr>
                <p:nvPr/>
              </p:nvSpPr>
              <p:spPr bwMode="auto">
                <a:xfrm>
                  <a:off x="2112" y="2448"/>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52287" name="Rectangle 17"/>
                <p:cNvSpPr>
                  <a:spLocks noChangeArrowheads="1"/>
                </p:cNvSpPr>
                <p:nvPr/>
              </p:nvSpPr>
              <p:spPr bwMode="auto">
                <a:xfrm>
                  <a:off x="1536" y="2448"/>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ZHAO</a:t>
                  </a:r>
                </a:p>
              </p:txBody>
            </p:sp>
            <p:sp>
              <p:nvSpPr>
                <p:cNvPr id="52288" name="Line 19"/>
                <p:cNvSpPr>
                  <a:spLocks noChangeShapeType="1"/>
                </p:cNvSpPr>
                <p:nvPr/>
              </p:nvSpPr>
              <p:spPr bwMode="auto">
                <a:xfrm>
                  <a:off x="1536" y="2448"/>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89" name="Line 20"/>
                <p:cNvSpPr>
                  <a:spLocks noChangeShapeType="1"/>
                </p:cNvSpPr>
                <p:nvPr/>
              </p:nvSpPr>
              <p:spPr bwMode="auto">
                <a:xfrm>
                  <a:off x="1536" y="2774"/>
                  <a:ext cx="7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90" name="Line 21"/>
                <p:cNvSpPr>
                  <a:spLocks noChangeShapeType="1"/>
                </p:cNvSpPr>
                <p:nvPr/>
              </p:nvSpPr>
              <p:spPr bwMode="auto">
                <a:xfrm>
                  <a:off x="1536" y="244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91" name="Line 22"/>
                <p:cNvSpPr>
                  <a:spLocks noChangeShapeType="1"/>
                </p:cNvSpPr>
                <p:nvPr/>
              </p:nvSpPr>
              <p:spPr bwMode="auto">
                <a:xfrm>
                  <a:off x="2112" y="2448"/>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92" name="Line 23"/>
                <p:cNvSpPr>
                  <a:spLocks noChangeShapeType="1"/>
                </p:cNvSpPr>
                <p:nvPr/>
              </p:nvSpPr>
              <p:spPr bwMode="auto">
                <a:xfrm>
                  <a:off x="2304" y="2448"/>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2283" name="Line 103"/>
              <p:cNvSpPr>
                <a:spLocks noChangeShapeType="1"/>
              </p:cNvSpPr>
              <p:nvPr/>
            </p:nvSpPr>
            <p:spPr bwMode="auto">
              <a:xfrm>
                <a:off x="1104" y="259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84" name="Line 104"/>
              <p:cNvSpPr>
                <a:spLocks noChangeShapeType="1"/>
              </p:cNvSpPr>
              <p:nvPr/>
            </p:nvSpPr>
            <p:spPr bwMode="auto">
              <a:xfrm>
                <a:off x="2208" y="259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285" name="Text Box 119"/>
              <p:cNvSpPr txBox="1">
                <a:spLocks noChangeArrowheads="1"/>
              </p:cNvSpPr>
              <p:nvPr/>
            </p:nvSpPr>
            <p:spPr bwMode="auto">
              <a:xfrm>
                <a:off x="415" y="2400"/>
                <a:ext cx="6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Arial" panose="020B0604020202020204" pitchFamily="34" charset="0"/>
                  </a:rPr>
                  <a:t>Head</a:t>
                </a:r>
                <a:endParaRPr lang="zh-CN" altLang="en-US" sz="2400" b="0">
                  <a:latin typeface="Arial" panose="020B0604020202020204" pitchFamily="34" charset="0"/>
                </a:endParaRPr>
              </a:p>
            </p:txBody>
          </p:sp>
        </p:grpSp>
      </p:grpSp>
      <p:graphicFrame>
        <p:nvGraphicFramePr>
          <p:cNvPr id="91" name="Group 66"/>
          <p:cNvGraphicFramePr>
            <a:graphicFrameLocks noGrp="1"/>
          </p:cNvGraphicFramePr>
          <p:nvPr/>
        </p:nvGraphicFramePr>
        <p:xfrm>
          <a:off x="6858000" y="0"/>
          <a:ext cx="2286000" cy="3170240"/>
        </p:xfrm>
        <a:graphic>
          <a:graphicData uri="http://schemas.openxmlformats.org/drawingml/2006/table">
            <a:tbl>
              <a:tblPr/>
              <a:tblGrid>
                <a:gridCol w="1357313">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LI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43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QIAN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SUN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WANG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NULL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WU</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37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ZHAO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a:ln>
                            <a:noFill/>
                          </a:ln>
                          <a:solidFill>
                            <a:schemeClr val="tx1"/>
                          </a:solidFill>
                          <a:effectLst/>
                          <a:latin typeface="Arial" charset="0"/>
                          <a:ea typeface="宋体" pitchFamily="2" charset="-122"/>
                        </a:rPr>
                        <a:t>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a:ln>
                            <a:noFill/>
                          </a:ln>
                          <a:solidFill>
                            <a:schemeClr val="tx1"/>
                          </a:solidFill>
                          <a:effectLst/>
                          <a:latin typeface="Arial" charset="0"/>
                          <a:ea typeface="宋体" pitchFamily="2" charset="-122"/>
                        </a:rPr>
                        <a:t>ZHENG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19</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rPr>
                        <a:t>ZHOU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    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cxnSp>
        <p:nvCxnSpPr>
          <p:cNvPr id="92" name="Straight Arrow Connector 91"/>
          <p:cNvCxnSpPr/>
          <p:nvPr/>
        </p:nvCxnSpPr>
        <p:spPr>
          <a:xfrm>
            <a:off x="1223963" y="3716338"/>
            <a:ext cx="381000" cy="5032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260" name="矩形 3"/>
          <p:cNvSpPr>
            <a:spLocks noChangeArrowheads="1"/>
          </p:cNvSpPr>
          <p:nvPr/>
        </p:nvSpPr>
        <p:spPr bwMode="auto">
          <a:xfrm>
            <a:off x="6370638" y="3179763"/>
            <a:ext cx="2773362" cy="4603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Times New Roman" panose="02020603050405020304" pitchFamily="18" charset="0"/>
              </a:rPr>
              <a:t> 头指针</a:t>
            </a:r>
            <a:r>
              <a:rPr lang="en-US" altLang="zh-CN" sz="2400" b="0" dirty="0">
                <a:latin typeface="Times New Roman" panose="02020603050405020304" pitchFamily="18" charset="0"/>
              </a:rPr>
              <a:t>Head</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31 </a:t>
            </a:r>
            <a:endParaRPr lang="zh-CN" altLang="en-US" sz="2400" b="0"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59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5E-6 2.22222E-6 C 0.0066 -0.00301 0.00851 -0.00764 0.01407 -0.0125 C 0.01545 -0.01366 0.01736 -0.01366 0.01875 -0.01458 C 0.03212 -0.02338 0.03195 -0.02454 0.04844 -0.02708 C 0.05695 -0.02662 0.10295 -0.0294 0.11719 -0.01875 C 0.12535 -0.01273 0.13438 -0.00486 0.14219 0.00208 C 0.14636 0.00139 0.1507 0.00139 0.15469 2.22222E-6 C 0.15643 -0.00069 0.15764 -0.00324 0.15938 -0.00417 C 0.16233 -0.00602 0.1658 -0.00648 0.16875 -0.00833 C 0.17587 -0.01296 0.17934 -0.01644 0.18594 -0.01875 C 0.2099 -0.02755 0.23368 -0.03565 0.25782 -0.04375 C 0.27327 -0.04282 0.28854 -0.04398 0.30313 -0.0375 C 0.30712 -0.02176 0.30122 -0.04051 0.30938 -0.02708 C 0.31441 -0.01875 0.30677 -0.02245 0.31407 -0.01458 C 0.31684 -0.01157 0.32049 -0.01088 0.32344 -0.00833 C 0.33525 -0.01875 0.34167 -0.01852 0.35469 -0.02292 C 0.36146 -0.02523 0.36806 -0.0294 0.375 -0.03125 C 0.38889 -0.03495 0.40313 -0.0375 0.41719 -0.03958 C 0.4349 -0.04537 0.44184 -0.04306 0.46407 -0.04167 C 0.47118 -0.03843 0.47587 -0.02801 0.48125 -0.02083 C 0.4842 -0.0169 0.48889 -0.01597 0.49219 -0.0125 C 0.49844 -0.00556 0.50452 0.00069 0.5125 0.00417 C 0.52014 0.00023 0.5375 -0.00486 0.54375 -0.01042 C 0.554 -0.01968 0.56632 -0.02431 0.57813 -0.02917 C 0.58907 -0.03356 0.60139 -0.0338 0.6125 -0.03542 C 0.62743 -0.03403 0.64618 -0.03681 0.65938 -0.025 C 0.66424 -0.01505 0.66893 -0.01088 0.67657 -0.00417 C 0.67813 -0.00278 0.68125 2.22222E-6 0.68125 2.22222E-6 " pathEditMode="relative" ptsTypes="fffffffffffffffffffffffffffA">
                                      <p:cBhvr>
                                        <p:cTn id="13" dur="2000" fill="hold"/>
                                        <p:tgtEl>
                                          <p:spTgt spid="9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a:t>回顾 什么是算法</a:t>
            </a:r>
          </a:p>
        </p:txBody>
      </p:sp>
      <p:sp>
        <p:nvSpPr>
          <p:cNvPr id="212995" name="Rectangle 3"/>
          <p:cNvSpPr>
            <a:spLocks noGrp="1" noChangeArrowheads="1"/>
          </p:cNvSpPr>
          <p:nvPr>
            <p:ph idx="1"/>
          </p:nvPr>
        </p:nvSpPr>
        <p:spPr>
          <a:xfrm>
            <a:off x="611188" y="2060575"/>
            <a:ext cx="3889375" cy="4114800"/>
          </a:xfrm>
        </p:spPr>
        <p:txBody>
          <a:bodyPr/>
          <a:lstStyle/>
          <a:p>
            <a:pPr eaLnBrk="1" hangingPunct="1"/>
            <a:r>
              <a:rPr lang="zh-CN" altLang="en-US" dirty="0"/>
              <a:t>算法定义</a:t>
            </a:r>
          </a:p>
          <a:p>
            <a:pPr lvl="1" eaLnBrk="1" hangingPunct="1"/>
            <a:r>
              <a:rPr lang="zh-CN" altLang="en-US" b="1" dirty="0"/>
              <a:t>有穷性</a:t>
            </a:r>
          </a:p>
          <a:p>
            <a:pPr lvl="1" eaLnBrk="1" hangingPunct="1"/>
            <a:r>
              <a:rPr lang="zh-CN" altLang="en-US" b="1" dirty="0"/>
              <a:t>确定性</a:t>
            </a:r>
          </a:p>
          <a:p>
            <a:pPr lvl="1" eaLnBrk="1" hangingPunct="1"/>
            <a:r>
              <a:rPr lang="zh-CN" altLang="en-US" b="1" dirty="0"/>
              <a:t>输入</a:t>
            </a:r>
          </a:p>
          <a:p>
            <a:pPr lvl="1" eaLnBrk="1" hangingPunct="1"/>
            <a:r>
              <a:rPr lang="zh-CN" altLang="en-US" b="1" dirty="0"/>
              <a:t>输出</a:t>
            </a:r>
          </a:p>
          <a:p>
            <a:pPr lvl="1" eaLnBrk="1" hangingPunct="1"/>
            <a:r>
              <a:rPr lang="zh-CN" altLang="en-US" b="1" dirty="0"/>
              <a:t>可行性</a:t>
            </a:r>
          </a:p>
        </p:txBody>
      </p:sp>
      <p:sp>
        <p:nvSpPr>
          <p:cNvPr id="212996" name="Rectangle 4"/>
          <p:cNvSpPr>
            <a:spLocks noChangeArrowheads="1"/>
          </p:cNvSpPr>
          <p:nvPr/>
        </p:nvSpPr>
        <p:spPr bwMode="auto">
          <a:xfrm>
            <a:off x="4787900" y="2060575"/>
            <a:ext cx="38893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defRPr>
            </a:lvl1pPr>
            <a:lvl2pPr marL="990600" indent="-53340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defRPr>
            </a:lvl9pPr>
          </a:lstStyle>
          <a:p>
            <a:pPr eaLnBrk="1" hangingPunct="1">
              <a:buClr>
                <a:schemeClr val="folHlink"/>
              </a:buClr>
              <a:buSzPct val="80000"/>
              <a:buFont typeface="Wingdings" panose="05000000000000000000" pitchFamily="2" charset="2"/>
              <a:buAutoNum type="arabicPeriod" startAt="3"/>
            </a:pPr>
            <a:r>
              <a:rPr lang="zh-CN" altLang="en-US" b="1" dirty="0">
                <a:latin typeface="Tahoma" panose="020B0604030504040204" pitchFamily="34" charset="0"/>
              </a:rPr>
              <a:t>算法设计目标</a:t>
            </a:r>
          </a:p>
          <a:p>
            <a:pPr lvl="1" eaLnBrk="1" hangingPunct="1">
              <a:buClr>
                <a:schemeClr val="hlink"/>
              </a:buClr>
              <a:buSzTx/>
              <a:buFont typeface="Wingdings" panose="05000000000000000000" pitchFamily="2" charset="2"/>
              <a:buAutoNum type="circleNumDbPlain"/>
            </a:pPr>
            <a:r>
              <a:rPr lang="zh-CN" altLang="en-US" b="1" dirty="0">
                <a:latin typeface="Tahoma" panose="020B0604030504040204" pitchFamily="34" charset="0"/>
              </a:rPr>
              <a:t>正确性</a:t>
            </a:r>
          </a:p>
          <a:p>
            <a:pPr lvl="1" eaLnBrk="1" hangingPunct="1">
              <a:buClr>
                <a:schemeClr val="hlink"/>
              </a:buClr>
              <a:buSzTx/>
              <a:buFont typeface="Wingdings" panose="05000000000000000000" pitchFamily="2" charset="2"/>
              <a:buAutoNum type="circleNumDbPlain"/>
            </a:pPr>
            <a:r>
              <a:rPr lang="zh-CN" altLang="en-US" b="1" dirty="0">
                <a:latin typeface="Tahoma" panose="020B0604030504040204" pitchFamily="34" charset="0"/>
              </a:rPr>
              <a:t>可读性</a:t>
            </a:r>
          </a:p>
          <a:p>
            <a:pPr lvl="1" eaLnBrk="1" hangingPunct="1">
              <a:buClr>
                <a:schemeClr val="hlink"/>
              </a:buClr>
              <a:buSzTx/>
              <a:buFont typeface="Wingdings" panose="05000000000000000000" pitchFamily="2" charset="2"/>
              <a:buAutoNum type="circleNumDbPlain"/>
            </a:pPr>
            <a:r>
              <a:rPr lang="zh-CN" altLang="en-US" b="1" dirty="0">
                <a:latin typeface="Tahoma" panose="020B0604030504040204" pitchFamily="34" charset="0"/>
              </a:rPr>
              <a:t>健壮性</a:t>
            </a:r>
          </a:p>
          <a:p>
            <a:pPr lvl="1" eaLnBrk="1" hangingPunct="1">
              <a:buClr>
                <a:schemeClr val="hlink"/>
              </a:buClr>
              <a:buSzTx/>
              <a:buFont typeface="Wingdings" panose="05000000000000000000" pitchFamily="2" charset="2"/>
              <a:buAutoNum type="circleNumDbPlain"/>
            </a:pPr>
            <a:r>
              <a:rPr lang="zh-CN" altLang="en-US" b="1" dirty="0">
                <a:latin typeface="Tahoma" panose="020B0604030504040204" pitchFamily="34" charset="0"/>
              </a:rPr>
              <a:t>高时间效率</a:t>
            </a:r>
          </a:p>
          <a:p>
            <a:pPr lvl="1" eaLnBrk="1" hangingPunct="1">
              <a:buClr>
                <a:schemeClr val="hlink"/>
              </a:buClr>
              <a:buSzTx/>
              <a:buFont typeface="Wingdings" panose="05000000000000000000" pitchFamily="2" charset="2"/>
              <a:buAutoNum type="circleNumDbPlain"/>
            </a:pPr>
            <a:r>
              <a:rPr lang="zh-CN" altLang="en-US" b="1" dirty="0">
                <a:latin typeface="Tahoma" panose="020B0604030504040204" pitchFamily="34" charset="0"/>
              </a:rPr>
              <a:t>高空间效率</a:t>
            </a:r>
          </a:p>
        </p:txBody>
      </p:sp>
      <p:sp>
        <p:nvSpPr>
          <p:cNvPr id="6" name="横卷形 5"/>
          <p:cNvSpPr/>
          <p:nvPr/>
        </p:nvSpPr>
        <p:spPr>
          <a:xfrm>
            <a:off x="2786063" y="2000250"/>
            <a:ext cx="3000375" cy="3429000"/>
          </a:xfrm>
          <a:prstGeom prst="horizontalScroll">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800" b="1" dirty="0">
                <a:solidFill>
                  <a:srgbClr val="FF0000"/>
                </a:solidFill>
              </a:rPr>
              <a:t>有穷规则的集合，其规则确定一个解决某一特定类型问题的操作序列。</a:t>
            </a:r>
          </a:p>
        </p:txBody>
      </p:sp>
      <p:sp>
        <p:nvSpPr>
          <p:cNvPr id="3" name="灯片编号占位符 2"/>
          <p:cNvSpPr>
            <a:spLocks noGrp="1"/>
          </p:cNvSpPr>
          <p:nvPr>
            <p:ph type="sldNum" sz="quarter" idx="12"/>
          </p:nvPr>
        </p:nvSpPr>
        <p:spPr/>
        <p:txBody>
          <a:bodyPr/>
          <a:lstStyle/>
          <a:p>
            <a:pPr>
              <a:defRPr/>
            </a:pPr>
            <a:fld id="{AC320AF0-C001-45AA-911F-073AE3722927}" type="slidenum">
              <a:rPr lang="zh-CN" altLang="en-US" smtClean="0"/>
              <a:pPr>
                <a:defRPr/>
              </a:pPr>
              <a:t>6</a:t>
            </a:fld>
            <a:endParaRPr lang="en-US" altLang="zh-CN"/>
          </a:p>
        </p:txBody>
      </p:sp>
    </p:spTree>
    <p:extLst>
      <p:ext uri="{BB962C8B-B14F-4D97-AF65-F5344CB8AC3E}">
        <p14:creationId xmlns:p14="http://schemas.microsoft.com/office/powerpoint/2010/main" val="3834882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linds(horizontal)">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17" dur="500"/>
                                        <p:tgtEl>
                                          <p:spTgt spid="2129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22" dur="500"/>
                                        <p:tgtEl>
                                          <p:spTgt spid="212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2995">
                                            <p:txEl>
                                              <p:pRg st="3" end="3"/>
                                            </p:txEl>
                                          </p:spTgt>
                                        </p:tgtEl>
                                        <p:attrNameLst>
                                          <p:attrName>style.visibility</p:attrName>
                                        </p:attrNameLst>
                                      </p:cBhvr>
                                      <p:to>
                                        <p:strVal val="visible"/>
                                      </p:to>
                                    </p:set>
                                    <p:animEffect transition="in" filter="blinds(horizontal)">
                                      <p:cBhvr>
                                        <p:cTn id="27" dur="500"/>
                                        <p:tgtEl>
                                          <p:spTgt spid="2129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32" dur="500"/>
                                        <p:tgtEl>
                                          <p:spTgt spid="21299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2995">
                                            <p:txEl>
                                              <p:pRg st="5" end="5"/>
                                            </p:txEl>
                                          </p:spTgt>
                                        </p:tgtEl>
                                        <p:attrNameLst>
                                          <p:attrName>style.visibility</p:attrName>
                                        </p:attrNameLst>
                                      </p:cBhvr>
                                      <p:to>
                                        <p:strVal val="visible"/>
                                      </p:to>
                                    </p:set>
                                    <p:animEffect transition="in" filter="blinds(horizontal)">
                                      <p:cBhvr>
                                        <p:cTn id="37" dur="500"/>
                                        <p:tgtEl>
                                          <p:spTgt spid="21299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2996"/>
                                        </p:tgtEl>
                                        <p:attrNameLst>
                                          <p:attrName>style.visibility</p:attrName>
                                        </p:attrNameLst>
                                      </p:cBhvr>
                                      <p:to>
                                        <p:strVal val="visible"/>
                                      </p:to>
                                    </p:set>
                                    <p:animEffect transition="in" filter="blinds(horizontal)">
                                      <p:cBhvr>
                                        <p:cTn id="42" dur="500"/>
                                        <p:tgtEl>
                                          <p:spTgt spid="21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P spid="212996" grpId="0"/>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dirty="0"/>
              <a:t>2.3.2  </a:t>
            </a:r>
            <a:r>
              <a:rPr lang="zh-CN" altLang="en-US" dirty="0"/>
              <a:t>单链表</a:t>
            </a:r>
          </a:p>
        </p:txBody>
      </p:sp>
      <p:sp>
        <p:nvSpPr>
          <p:cNvPr id="3" name="内容占位符 2"/>
          <p:cNvSpPr>
            <a:spLocks noGrp="1"/>
          </p:cNvSpPr>
          <p:nvPr>
            <p:ph idx="1"/>
          </p:nvPr>
        </p:nvSpPr>
        <p:spPr>
          <a:xfrm>
            <a:off x="857250" y="2017713"/>
            <a:ext cx="8097838" cy="4554537"/>
          </a:xfrm>
        </p:spPr>
        <p:txBody>
          <a:bodyPr/>
          <a:lstStyle/>
          <a:p>
            <a:pPr marL="0" indent="0">
              <a:buFont typeface="Wingdings" panose="05000000000000000000" pitchFamily="2" charset="2"/>
              <a:buChar char="p"/>
              <a:defRPr/>
            </a:pPr>
            <a:r>
              <a:rPr lang="en-US" altLang="zh-CN" dirty="0"/>
              <a:t> </a:t>
            </a:r>
            <a:r>
              <a:rPr lang="zh-CN" altLang="en-US" dirty="0"/>
              <a:t>单链表</a:t>
            </a:r>
            <a:endParaRPr lang="en-US" altLang="zh-CN" dirty="0"/>
          </a:p>
          <a:p>
            <a:pPr marL="0" indent="0">
              <a:buNone/>
              <a:defRPr/>
            </a:pPr>
            <a:r>
              <a:rPr lang="zh-CN" altLang="en-US" dirty="0"/>
              <a:t>    链表的每个结点中只包含一个地址域，又称</a:t>
            </a:r>
            <a:r>
              <a:rPr lang="zh-CN" altLang="en-US" dirty="0">
                <a:solidFill>
                  <a:schemeClr val="folHlink"/>
                </a:solidFill>
              </a:rPr>
              <a:t>线性链表或单链表</a:t>
            </a:r>
            <a:r>
              <a:rPr lang="zh-CN" altLang="en-US" dirty="0"/>
              <a:t>。</a:t>
            </a:r>
          </a:p>
          <a:p>
            <a:pPr marL="0" indent="0">
              <a:buNone/>
              <a:defRPr/>
            </a:pPr>
            <a:endParaRPr lang="en-US" altLang="zh-CN" dirty="0"/>
          </a:p>
          <a:p>
            <a:pPr marL="0" indent="0">
              <a:buFont typeface="Wingdings" panose="05000000000000000000" pitchFamily="2" charset="2"/>
              <a:buChar char="p"/>
              <a:defRPr/>
            </a:pPr>
            <a:endParaRPr lang="en-US" altLang="zh-CN" dirty="0"/>
          </a:p>
          <a:p>
            <a:pPr marL="0" indent="0">
              <a:buFont typeface="Wingdings" panose="05000000000000000000" pitchFamily="2" charset="2"/>
              <a:buNone/>
              <a:defRPr/>
            </a:pPr>
            <a:r>
              <a:rPr lang="en-US" altLang="zh-CN" dirty="0"/>
              <a:t> </a:t>
            </a:r>
            <a:r>
              <a:rPr lang="zh-CN" altLang="en-US" b="0" dirty="0"/>
              <a:t>空单链表：</a:t>
            </a:r>
            <a:r>
              <a:rPr lang="en-US" altLang="zh-CN" b="0" dirty="0"/>
              <a:t>head = null</a:t>
            </a:r>
          </a:p>
          <a:p>
            <a:pPr marL="0" indent="0">
              <a:buFont typeface="Wingdings" panose="05000000000000000000" pitchFamily="2" charset="2"/>
              <a:buNone/>
              <a:defRPr/>
            </a:pPr>
            <a:r>
              <a:rPr lang="en-US" altLang="zh-CN" b="0" dirty="0"/>
              <a:t> </a:t>
            </a:r>
            <a:r>
              <a:rPr lang="zh-CN" altLang="en-US" b="0" dirty="0"/>
              <a:t>单链表的最后一个结点的地址域为</a:t>
            </a:r>
            <a:r>
              <a:rPr lang="en-US" altLang="zh-CN" b="0" dirty="0"/>
              <a:t>null</a:t>
            </a:r>
            <a:endParaRPr lang="zh-CN" altLang="en-US" b="0" dirty="0"/>
          </a:p>
        </p:txBody>
      </p:sp>
      <p:pic>
        <p:nvPicPr>
          <p:cNvPr id="5" name="Picture 4" descr="2d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3" y="3758903"/>
            <a:ext cx="84963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7429A273-EDE1-460D-8E73-F28EFA7F18F5}" type="slidenum">
              <a:rPr lang="zh-CN" altLang="en-US" smtClean="0"/>
              <a:pPr>
                <a:defRPr/>
              </a:pPr>
              <a:t>60</a:t>
            </a:fld>
            <a:endParaRPr lang="en-US" altLang="zh-CN"/>
          </a:p>
        </p:txBody>
      </p:sp>
    </p:spTree>
    <p:extLst>
      <p:ext uri="{BB962C8B-B14F-4D97-AF65-F5344CB8AC3E}">
        <p14:creationId xmlns:p14="http://schemas.microsoft.com/office/powerpoint/2010/main" val="104795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sz="half" idx="1"/>
          </p:nvPr>
        </p:nvSpPr>
        <p:spPr>
          <a:xfrm>
            <a:off x="179388" y="1857375"/>
            <a:ext cx="8321675" cy="4786313"/>
          </a:xfrm>
        </p:spPr>
        <p:txBody>
          <a:bodyPr/>
          <a:lstStyle/>
          <a:p>
            <a:pPr lvl="1" eaLnBrk="1" hangingPunct="1">
              <a:buFont typeface="Wingdings" panose="05000000000000000000" pitchFamily="2" charset="2"/>
              <a:buNone/>
            </a:pPr>
            <a:r>
              <a:rPr lang="en-US" altLang="zh-CN" sz="2000" dirty="0"/>
              <a:t>public class Node&lt;T&gt; {       //</a:t>
            </a:r>
            <a:r>
              <a:rPr lang="zh-CN" altLang="en-US" sz="2000" dirty="0"/>
              <a:t>单链表结点类</a:t>
            </a:r>
          </a:p>
          <a:p>
            <a:pPr lvl="1" eaLnBrk="1" hangingPunct="1">
              <a:buFont typeface="Wingdings" panose="05000000000000000000" pitchFamily="2" charset="2"/>
              <a:buNone/>
            </a:pPr>
            <a:r>
              <a:rPr lang="zh-CN" altLang="en-US" sz="2000" dirty="0"/>
              <a:t>    </a:t>
            </a:r>
            <a:r>
              <a:rPr lang="en-US" altLang="zh-CN" sz="2000" dirty="0"/>
              <a:t>public T data;                    //</a:t>
            </a:r>
            <a:r>
              <a:rPr lang="zh-CN" altLang="en-US" sz="2000" dirty="0"/>
              <a:t>数据域，保存数据元素</a:t>
            </a:r>
          </a:p>
          <a:p>
            <a:pPr lvl="1" eaLnBrk="1" hangingPunct="1">
              <a:buFont typeface="Wingdings" panose="05000000000000000000" pitchFamily="2" charset="2"/>
              <a:buNone/>
            </a:pPr>
            <a:r>
              <a:rPr lang="zh-CN" altLang="en-US" sz="2000" dirty="0"/>
              <a:t>    </a:t>
            </a:r>
            <a:r>
              <a:rPr lang="en-US" altLang="zh-CN" sz="2000" dirty="0"/>
              <a:t>public Node&lt;T&gt; next;     //</a:t>
            </a:r>
            <a:r>
              <a:rPr lang="zh-CN" altLang="en-US" sz="2000" dirty="0"/>
              <a:t>地址域，引用后继结点</a:t>
            </a:r>
          </a:p>
          <a:p>
            <a:pPr lvl="1" eaLnBrk="1" hangingPunct="1">
              <a:buFont typeface="Wingdings" panose="05000000000000000000" pitchFamily="2" charset="2"/>
              <a:buNone/>
            </a:pPr>
            <a:r>
              <a:rPr lang="en-US" altLang="zh-CN" sz="2000" dirty="0"/>
              <a:t>    public Node(T data, Node&lt;T&gt; next)</a:t>
            </a:r>
          </a:p>
          <a:p>
            <a:pPr lvl="1" eaLnBrk="1" hangingPunct="1">
              <a:buFont typeface="Wingdings" panose="05000000000000000000" pitchFamily="2" charset="2"/>
              <a:buNone/>
            </a:pPr>
            <a:r>
              <a:rPr lang="en-US" altLang="zh-CN" sz="2000" dirty="0"/>
              <a:t>    {  </a:t>
            </a:r>
            <a:r>
              <a:rPr lang="en-US" altLang="zh-CN" sz="2000" dirty="0" err="1"/>
              <a:t>this.data</a:t>
            </a:r>
            <a:r>
              <a:rPr lang="en-US" altLang="zh-CN" sz="2000" dirty="0"/>
              <a:t> = data;        </a:t>
            </a:r>
            <a:r>
              <a:rPr lang="en-US" altLang="zh-CN" sz="2000" dirty="0" err="1"/>
              <a:t>this.next</a:t>
            </a:r>
            <a:r>
              <a:rPr lang="en-US" altLang="zh-CN" sz="2000" dirty="0"/>
              <a:t> = next;    }</a:t>
            </a:r>
          </a:p>
          <a:p>
            <a:pPr lvl="1" eaLnBrk="1" hangingPunct="1">
              <a:buFont typeface="Wingdings" panose="05000000000000000000" pitchFamily="2" charset="2"/>
              <a:buNone/>
            </a:pPr>
            <a:r>
              <a:rPr lang="en-US" altLang="zh-CN" sz="2000" dirty="0"/>
              <a:t>     public Node(T data)</a:t>
            </a:r>
          </a:p>
          <a:p>
            <a:pPr lvl="1" eaLnBrk="1" hangingPunct="1">
              <a:buFont typeface="Wingdings" panose="05000000000000000000" pitchFamily="2" charset="2"/>
              <a:buNone/>
            </a:pPr>
            <a:r>
              <a:rPr lang="en-US" altLang="zh-CN" sz="2000" dirty="0"/>
              <a:t>    {        this(data, null);    }</a:t>
            </a:r>
          </a:p>
          <a:p>
            <a:pPr lvl="1" eaLnBrk="1" hangingPunct="1">
              <a:buFont typeface="Wingdings" panose="05000000000000000000" pitchFamily="2" charset="2"/>
              <a:buNone/>
            </a:pPr>
            <a:r>
              <a:rPr lang="en-US" altLang="zh-CN" sz="2000" dirty="0"/>
              <a:t>}</a:t>
            </a:r>
          </a:p>
          <a:p>
            <a:pPr lvl="1" eaLnBrk="1" hangingPunct="1">
              <a:buFont typeface="Wingdings" panose="05000000000000000000" pitchFamily="2" charset="2"/>
              <a:buNone/>
            </a:pPr>
            <a:r>
              <a:rPr lang="zh-CN" altLang="en-US" sz="2000" dirty="0"/>
              <a:t>比如：</a:t>
            </a:r>
            <a:endParaRPr lang="en-US" altLang="zh-CN" sz="2000" dirty="0"/>
          </a:p>
          <a:p>
            <a:pPr lvl="1" eaLnBrk="1" hangingPunct="1">
              <a:buFont typeface="Wingdings" panose="05000000000000000000" pitchFamily="2" charset="2"/>
              <a:buNone/>
            </a:pPr>
            <a:r>
              <a:rPr lang="en-US" altLang="zh-CN" sz="2000" dirty="0"/>
              <a:t>Node&lt;String&gt; </a:t>
            </a:r>
            <a:r>
              <a:rPr lang="en-US" altLang="zh-CN" sz="2000" dirty="0" err="1"/>
              <a:t>p,q</a:t>
            </a:r>
            <a:r>
              <a:rPr lang="en-US" altLang="zh-CN" sz="2000" dirty="0"/>
              <a:t>;</a:t>
            </a:r>
            <a:endParaRPr lang="zh-CN" altLang="en-US" sz="2000" dirty="0"/>
          </a:p>
          <a:p>
            <a:pPr lvl="1" eaLnBrk="1" hangingPunct="1">
              <a:buFont typeface="Wingdings" panose="05000000000000000000" pitchFamily="2" charset="2"/>
              <a:buNone/>
            </a:pPr>
            <a:r>
              <a:rPr lang="en-US" altLang="zh-CN" sz="2000" dirty="0"/>
              <a:t>p=new Node&lt;String&gt;("A"); </a:t>
            </a:r>
          </a:p>
          <a:p>
            <a:pPr lvl="1" eaLnBrk="1" hangingPunct="1">
              <a:buFont typeface="Wingdings" panose="05000000000000000000" pitchFamily="2" charset="2"/>
              <a:buNone/>
            </a:pPr>
            <a:r>
              <a:rPr lang="en-US" altLang="zh-CN" sz="2000" dirty="0"/>
              <a:t>q=new Node&lt;String&gt;("B"); </a:t>
            </a:r>
            <a:endParaRPr lang="zh-CN" altLang="en-US" sz="2000" dirty="0"/>
          </a:p>
          <a:p>
            <a:pPr lvl="1" eaLnBrk="1" hangingPunct="1">
              <a:buFont typeface="Wingdings" panose="05000000000000000000" pitchFamily="2" charset="2"/>
              <a:buNone/>
            </a:pPr>
            <a:r>
              <a:rPr lang="en-US" altLang="zh-CN" sz="2000" dirty="0" err="1"/>
              <a:t>p.next</a:t>
            </a:r>
            <a:r>
              <a:rPr lang="en-US" altLang="zh-CN" sz="2000" dirty="0"/>
              <a:t>=q;</a:t>
            </a:r>
          </a:p>
        </p:txBody>
      </p:sp>
      <p:sp>
        <p:nvSpPr>
          <p:cNvPr id="53251" name="Rectangle 2"/>
          <p:cNvSpPr>
            <a:spLocks noGrp="1" noChangeArrowheads="1"/>
          </p:cNvSpPr>
          <p:nvPr>
            <p:ph type="title"/>
          </p:nvPr>
        </p:nvSpPr>
        <p:spPr>
          <a:xfrm>
            <a:off x="961050" y="876300"/>
            <a:ext cx="7793037" cy="839787"/>
          </a:xfrm>
        </p:spPr>
        <p:txBody>
          <a:bodyPr/>
          <a:lstStyle/>
          <a:p>
            <a:pPr eaLnBrk="1" hangingPunct="1"/>
            <a:r>
              <a:rPr lang="zh-CN" altLang="en-US" dirty="0"/>
              <a:t>单链表结点类</a:t>
            </a:r>
          </a:p>
        </p:txBody>
      </p:sp>
      <p:pic>
        <p:nvPicPr>
          <p:cNvPr id="31748" name="Picture 6" descr="2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4857750"/>
            <a:ext cx="3779838"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13791C7F-5867-4B75-9067-4431112FF17D}" type="slidenum">
              <a:rPr lang="zh-CN" altLang="en-US" smtClean="0"/>
              <a:pPr>
                <a:defRPr/>
              </a:pPr>
              <a:t>61</a:t>
            </a:fld>
            <a:endParaRPr lang="en-US" altLang="zh-CN"/>
          </a:p>
        </p:txBody>
      </p:sp>
      <p:sp>
        <p:nvSpPr>
          <p:cNvPr id="2" name="文本框 1">
            <a:extLst>
              <a:ext uri="{FF2B5EF4-FFF2-40B4-BE49-F238E27FC236}">
                <a16:creationId xmlns:a16="http://schemas.microsoft.com/office/drawing/2014/main" id="{A69E8CE3-ECE1-4713-AD98-BC4310C6EC27}"/>
              </a:ext>
            </a:extLst>
          </p:cNvPr>
          <p:cNvSpPr txBox="1"/>
          <p:nvPr/>
        </p:nvSpPr>
        <p:spPr>
          <a:xfrm>
            <a:off x="5436096" y="735012"/>
            <a:ext cx="2376264" cy="461665"/>
          </a:xfrm>
          <a:prstGeom prst="rect">
            <a:avLst/>
          </a:prstGeom>
          <a:noFill/>
        </p:spPr>
        <p:txBody>
          <a:bodyPr wrap="square" rtlCol="0">
            <a:spAutoFit/>
          </a:bodyPr>
          <a:lstStyle/>
          <a:p>
            <a:r>
              <a:rPr lang="zh-CN" altLang="en-US" dirty="0">
                <a:hlinkClick r:id="rId4" action="ppaction://hlinkfile"/>
              </a:rPr>
              <a:t>程序实现源码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31748"/>
                                        </p:tgtEl>
                                        <p:attrNameLst>
                                          <p:attrName>style.visibility</p:attrName>
                                        </p:attrNameLst>
                                      </p:cBhvr>
                                      <p:to>
                                        <p:strVal val="visible"/>
                                      </p:to>
                                    </p:set>
                                    <p:anim calcmode="lin" valueType="num">
                                      <p:cBhvr>
                                        <p:cTn id="7" dur="1000" fill="hold"/>
                                        <p:tgtEl>
                                          <p:spTgt spid="31748"/>
                                        </p:tgtEl>
                                        <p:attrNameLst>
                                          <p:attrName>ppt_w</p:attrName>
                                        </p:attrNameLst>
                                      </p:cBhvr>
                                      <p:tavLst>
                                        <p:tav tm="0">
                                          <p:val>
                                            <p:fltVal val="0"/>
                                          </p:val>
                                        </p:tav>
                                        <p:tav tm="100000">
                                          <p:val>
                                            <p:strVal val="#ppt_w"/>
                                          </p:val>
                                        </p:tav>
                                      </p:tavLst>
                                    </p:anim>
                                    <p:anim calcmode="lin" valueType="num">
                                      <p:cBhvr>
                                        <p:cTn id="8" dur="1000" fill="hold"/>
                                        <p:tgtEl>
                                          <p:spTgt spid="31748"/>
                                        </p:tgtEl>
                                        <p:attrNameLst>
                                          <p:attrName>ppt_h</p:attrName>
                                        </p:attrNameLst>
                                      </p:cBhvr>
                                      <p:tavLst>
                                        <p:tav tm="0">
                                          <p:val>
                                            <p:fltVal val="0"/>
                                          </p:val>
                                        </p:tav>
                                        <p:tav tm="100000">
                                          <p:val>
                                            <p:strVal val="#ppt_h"/>
                                          </p:val>
                                        </p:tav>
                                      </p:tavLst>
                                    </p:anim>
                                    <p:anim calcmode="lin" valueType="num">
                                      <p:cBhvr>
                                        <p:cTn id="9" dur="1000" fill="hold"/>
                                        <p:tgtEl>
                                          <p:spTgt spid="31748"/>
                                        </p:tgtEl>
                                        <p:attrNameLst>
                                          <p:attrName>style.rotation</p:attrName>
                                        </p:attrNameLst>
                                      </p:cBhvr>
                                      <p:tavLst>
                                        <p:tav tm="0">
                                          <p:val>
                                            <p:fltVal val="90"/>
                                          </p:val>
                                        </p:tav>
                                        <p:tav tm="100000">
                                          <p:val>
                                            <p:fltVal val="0"/>
                                          </p:val>
                                        </p:tav>
                                      </p:tavLst>
                                    </p:anim>
                                    <p:animEffect transition="in" filter="fade">
                                      <p:cBhvr>
                                        <p:cTn id="10" dur="10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a:t>单链表类 </a:t>
            </a:r>
          </a:p>
        </p:txBody>
      </p:sp>
      <p:sp>
        <p:nvSpPr>
          <p:cNvPr id="54275" name="Rectangle 3"/>
          <p:cNvSpPr>
            <a:spLocks noGrp="1" noChangeArrowheads="1"/>
          </p:cNvSpPr>
          <p:nvPr>
            <p:ph type="body" idx="1"/>
          </p:nvPr>
        </p:nvSpPr>
        <p:spPr>
          <a:xfrm>
            <a:off x="323850" y="1773238"/>
            <a:ext cx="8820150" cy="4895850"/>
          </a:xfrm>
        </p:spPr>
        <p:txBody>
          <a:bodyPr/>
          <a:lstStyle/>
          <a:p>
            <a:pPr eaLnBrk="1" hangingPunct="1">
              <a:buFont typeface="Wingdings" panose="05000000000000000000" pitchFamily="2" charset="2"/>
              <a:buNone/>
            </a:pPr>
            <a:r>
              <a:rPr lang="en-US" altLang="zh-CN" sz="2400" dirty="0"/>
              <a:t>public class </a:t>
            </a:r>
            <a:r>
              <a:rPr lang="en-US" altLang="zh-CN" sz="2400" dirty="0" err="1"/>
              <a:t>SinglyLinkedList</a:t>
            </a:r>
            <a:r>
              <a:rPr lang="en-US" altLang="zh-CN" sz="2400" dirty="0"/>
              <a:t>&lt;T&gt; </a:t>
            </a:r>
          </a:p>
          <a:p>
            <a:pPr eaLnBrk="1" hangingPunct="1">
              <a:buFont typeface="Wingdings" panose="05000000000000000000" pitchFamily="2" charset="2"/>
              <a:buNone/>
            </a:pPr>
            <a:r>
              <a:rPr lang="en-US" altLang="zh-CN" sz="2400" dirty="0"/>
              <a:t>{	                                            //</a:t>
            </a:r>
            <a:r>
              <a:rPr lang="zh-CN" altLang="en-US" sz="2400" dirty="0"/>
              <a:t>单链表类，实现线性表接口</a:t>
            </a:r>
          </a:p>
          <a:p>
            <a:pPr eaLnBrk="1" hangingPunct="1">
              <a:buFont typeface="Wingdings" panose="05000000000000000000" pitchFamily="2" charset="2"/>
              <a:buNone/>
            </a:pPr>
            <a:r>
              <a:rPr lang="zh-CN" altLang="en-US" sz="2400" dirty="0"/>
              <a:t>    </a:t>
            </a:r>
            <a:r>
              <a:rPr lang="en-US" altLang="zh-CN" sz="2400" dirty="0"/>
              <a:t>protected Node&lt;T&gt; </a:t>
            </a:r>
            <a:r>
              <a:rPr lang="en-US" altLang="zh-CN" sz="2400" dirty="0">
                <a:solidFill>
                  <a:srgbClr val="FF0000"/>
                </a:solidFill>
              </a:rPr>
              <a:t>head</a:t>
            </a:r>
            <a:r>
              <a:rPr lang="en-US" altLang="zh-CN" sz="2400" dirty="0"/>
              <a:t>;                //</a:t>
            </a:r>
            <a:r>
              <a:rPr lang="zh-CN" altLang="en-US" sz="2400" dirty="0"/>
              <a:t>头指针</a:t>
            </a:r>
          </a:p>
          <a:p>
            <a:pPr eaLnBrk="1" hangingPunct="1">
              <a:buFont typeface="Wingdings" panose="05000000000000000000" pitchFamily="2" charset="2"/>
              <a:buNone/>
            </a:pPr>
            <a:r>
              <a:rPr lang="zh-CN" altLang="en-US" sz="2000" dirty="0"/>
              <a:t>      </a:t>
            </a:r>
            <a:r>
              <a:rPr lang="en-US" altLang="zh-CN" sz="2000" dirty="0"/>
              <a:t>public </a:t>
            </a:r>
            <a:r>
              <a:rPr lang="en-US" altLang="zh-CN" sz="2000" dirty="0" err="1"/>
              <a:t>SinglyLinkedList</a:t>
            </a:r>
            <a:r>
              <a:rPr lang="en-US" altLang="zh-CN" sz="2000" dirty="0"/>
              <a:t>() {</a:t>
            </a:r>
            <a:r>
              <a:rPr lang="en-US" altLang="zh-CN" sz="2000" dirty="0" err="1"/>
              <a:t>this.head</a:t>
            </a:r>
            <a:r>
              <a:rPr lang="en-US" altLang="zh-CN" sz="2000" dirty="0"/>
              <a:t> = null; } //</a:t>
            </a:r>
            <a:r>
              <a:rPr lang="zh-CN" altLang="en-US" sz="2000" dirty="0"/>
              <a:t>构造空单链表</a:t>
            </a:r>
          </a:p>
          <a:p>
            <a:pPr lvl="1" eaLnBrk="1" hangingPunct="1">
              <a:lnSpc>
                <a:spcPct val="90000"/>
              </a:lnSpc>
              <a:buFont typeface="Wingdings" panose="05000000000000000000" pitchFamily="2" charset="2"/>
              <a:buNone/>
            </a:pPr>
            <a:r>
              <a:rPr lang="en-US" altLang="zh-CN" sz="2000" dirty="0" err="1"/>
              <a:t>boolean</a:t>
            </a:r>
            <a:r>
              <a:rPr lang="en-US" altLang="zh-CN" sz="2000" dirty="0"/>
              <a:t> </a:t>
            </a:r>
            <a:r>
              <a:rPr lang="en-US" altLang="zh-CN" sz="2000" dirty="0" err="1"/>
              <a:t>isEmpty</a:t>
            </a:r>
            <a:r>
              <a:rPr lang="en-US" altLang="zh-CN" sz="2000" dirty="0"/>
              <a:t>();                          //</a:t>
            </a:r>
            <a:r>
              <a:rPr lang="zh-CN" altLang="en-US" sz="2000" dirty="0"/>
              <a:t>判断线性表是否为空</a:t>
            </a:r>
            <a:endParaRPr lang="en-US" altLang="zh-CN" sz="2000" dirty="0"/>
          </a:p>
          <a:p>
            <a:pPr lvl="1" eaLnBrk="1" hangingPunct="1">
              <a:lnSpc>
                <a:spcPct val="90000"/>
              </a:lnSpc>
              <a:buFont typeface="Wingdings" panose="05000000000000000000" pitchFamily="2" charset="2"/>
              <a:buNone/>
            </a:pPr>
            <a:r>
              <a:rPr lang="en-US" altLang="zh-CN" sz="2000" dirty="0"/>
              <a:t>int length();                           	       //</a:t>
            </a:r>
            <a:r>
              <a:rPr lang="zh-CN" altLang="en-US" sz="2000" dirty="0"/>
              <a:t>返回线性表长度</a:t>
            </a:r>
          </a:p>
          <a:p>
            <a:pPr lvl="1" eaLnBrk="1" hangingPunct="1">
              <a:lnSpc>
                <a:spcPct val="90000"/>
              </a:lnSpc>
              <a:buFont typeface="Wingdings" panose="05000000000000000000" pitchFamily="2" charset="2"/>
              <a:buNone/>
            </a:pPr>
            <a:r>
              <a:rPr lang="en-US" altLang="zh-CN" sz="2000" dirty="0"/>
              <a:t>T get(int index);                              //</a:t>
            </a:r>
            <a:r>
              <a:rPr lang="zh-CN" altLang="en-US" sz="2000" dirty="0"/>
              <a:t>返回序号为</a:t>
            </a:r>
            <a:r>
              <a:rPr lang="en-US" altLang="zh-CN" sz="2000" dirty="0"/>
              <a:t>index</a:t>
            </a:r>
            <a:r>
              <a:rPr lang="zh-CN" altLang="en-US" sz="2000" dirty="0"/>
              <a:t>的对象</a:t>
            </a:r>
            <a:endParaRPr lang="en-US" altLang="zh-CN" sz="2000" dirty="0"/>
          </a:p>
          <a:p>
            <a:pPr lvl="1" eaLnBrk="1" hangingPunct="1">
              <a:lnSpc>
                <a:spcPct val="90000"/>
              </a:lnSpc>
              <a:buFont typeface="Wingdings" panose="05000000000000000000" pitchFamily="2" charset="2"/>
              <a:buNone/>
            </a:pPr>
            <a:r>
              <a:rPr lang="en-US" altLang="zh-CN" sz="2000" dirty="0"/>
              <a:t>T set(int index, T x);           //</a:t>
            </a:r>
            <a:r>
              <a:rPr lang="zh-CN" altLang="en-US" sz="2000" dirty="0"/>
              <a:t>设置序号为</a:t>
            </a:r>
            <a:r>
              <a:rPr lang="en-US" altLang="zh-CN" sz="2000" dirty="0"/>
              <a:t>index</a:t>
            </a:r>
            <a:r>
              <a:rPr lang="zh-CN" altLang="en-US" sz="2000" dirty="0"/>
              <a:t>对象为</a:t>
            </a:r>
          </a:p>
          <a:p>
            <a:pPr lvl="1" eaLnBrk="1" hangingPunct="1">
              <a:lnSpc>
                <a:spcPct val="90000"/>
              </a:lnSpc>
              <a:buFont typeface="Wingdings" panose="05000000000000000000" pitchFamily="2" charset="2"/>
              <a:buNone/>
            </a:pPr>
            <a:r>
              <a:rPr lang="en-US" altLang="zh-CN" sz="2000" dirty="0" err="1"/>
              <a:t>boolean</a:t>
            </a:r>
            <a:r>
              <a:rPr lang="en-US" altLang="zh-CN" sz="2000" dirty="0"/>
              <a:t> insert(int index, T x);//</a:t>
            </a:r>
            <a:r>
              <a:rPr lang="zh-CN" altLang="en-US" sz="2000" dirty="0"/>
              <a:t>在</a:t>
            </a:r>
            <a:r>
              <a:rPr lang="en-US" altLang="zh-CN" sz="2000" dirty="0"/>
              <a:t>index</a:t>
            </a:r>
            <a:r>
              <a:rPr lang="zh-CN" altLang="en-US" sz="2000" dirty="0"/>
              <a:t>位置插入</a:t>
            </a:r>
            <a:r>
              <a:rPr lang="en-US" altLang="zh-CN" sz="2000" dirty="0"/>
              <a:t>x</a:t>
            </a:r>
          </a:p>
          <a:p>
            <a:pPr lvl="1" eaLnBrk="1" hangingPunct="1">
              <a:lnSpc>
                <a:spcPct val="90000"/>
              </a:lnSpc>
              <a:buFont typeface="Wingdings" panose="05000000000000000000" pitchFamily="2" charset="2"/>
              <a:buNone/>
            </a:pPr>
            <a:r>
              <a:rPr lang="en-US" altLang="zh-CN" sz="2000" dirty="0" err="1"/>
              <a:t>boolean</a:t>
            </a:r>
            <a:r>
              <a:rPr lang="en-US" altLang="zh-CN" sz="2000" dirty="0"/>
              <a:t> append(T x);//</a:t>
            </a:r>
            <a:r>
              <a:rPr lang="zh-CN" altLang="en-US" sz="2000" dirty="0"/>
              <a:t>插入</a:t>
            </a:r>
            <a:r>
              <a:rPr lang="en-US" altLang="zh-CN" sz="2000" dirty="0"/>
              <a:t>x</a:t>
            </a:r>
            <a:r>
              <a:rPr lang="zh-CN" altLang="en-US" sz="2000" dirty="0"/>
              <a:t>对象，插入最后位置</a:t>
            </a:r>
          </a:p>
          <a:p>
            <a:pPr lvl="1" eaLnBrk="1" hangingPunct="1">
              <a:lnSpc>
                <a:spcPct val="90000"/>
              </a:lnSpc>
              <a:buFont typeface="Wingdings" panose="05000000000000000000" pitchFamily="2" charset="2"/>
              <a:buNone/>
            </a:pPr>
            <a:r>
              <a:rPr lang="en-US" altLang="zh-CN" sz="2000" dirty="0"/>
              <a:t>T remove(int index);      //</a:t>
            </a:r>
            <a:r>
              <a:rPr lang="zh-CN" altLang="en-US" sz="2000" dirty="0"/>
              <a:t>移去序号为</a:t>
            </a:r>
            <a:r>
              <a:rPr lang="en-US" altLang="zh-CN" sz="2000" dirty="0"/>
              <a:t>index</a:t>
            </a:r>
            <a:r>
              <a:rPr lang="zh-CN" altLang="en-US" sz="2000" dirty="0"/>
              <a:t>的对象，返回被移去对象</a:t>
            </a:r>
          </a:p>
          <a:p>
            <a:pPr lvl="1" eaLnBrk="1" hangingPunct="1">
              <a:lnSpc>
                <a:spcPct val="90000"/>
              </a:lnSpc>
              <a:buFont typeface="Wingdings" panose="05000000000000000000" pitchFamily="2" charset="2"/>
              <a:buNone/>
            </a:pPr>
            <a:r>
              <a:rPr lang="en-US" altLang="zh-CN" sz="2000" dirty="0"/>
              <a:t>void clear();                           	//</a:t>
            </a:r>
            <a:r>
              <a:rPr lang="zh-CN" altLang="en-US" sz="2000" dirty="0"/>
              <a:t>清空线性表</a:t>
            </a:r>
          </a:p>
          <a:p>
            <a:pPr eaLnBrk="1" hangingPunct="1">
              <a:buFont typeface="Wingdings" panose="05000000000000000000" pitchFamily="2" charset="2"/>
              <a:buNone/>
            </a:pPr>
            <a:r>
              <a:rPr lang="en-US" altLang="zh-CN" sz="2400"/>
              <a:t>}P36</a:t>
            </a:r>
            <a:endParaRPr lang="en-US" altLang="zh-CN" sz="24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62</a:t>
            </a:fld>
            <a:endParaRPr lang="en-US" altLang="zh-CN"/>
          </a:p>
        </p:txBody>
      </p:sp>
      <p:sp>
        <p:nvSpPr>
          <p:cNvPr id="2" name="矩形: 圆角 1">
            <a:extLst>
              <a:ext uri="{FF2B5EF4-FFF2-40B4-BE49-F238E27FC236}">
                <a16:creationId xmlns:a16="http://schemas.microsoft.com/office/drawing/2014/main" id="{B726A8B1-811A-40E6-BBA7-C014E15484E8}"/>
              </a:ext>
            </a:extLst>
          </p:cNvPr>
          <p:cNvSpPr/>
          <p:nvPr/>
        </p:nvSpPr>
        <p:spPr>
          <a:xfrm>
            <a:off x="395536" y="3090732"/>
            <a:ext cx="8280920"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带头节点的单链表</a:t>
            </a:r>
          </a:p>
        </p:txBody>
      </p:sp>
      <p:sp>
        <p:nvSpPr>
          <p:cNvPr id="3" name="内容占位符 2"/>
          <p:cNvSpPr>
            <a:spLocks noGrp="1"/>
          </p:cNvSpPr>
          <p:nvPr>
            <p:ph idx="1"/>
          </p:nvPr>
        </p:nvSpPr>
        <p:spPr>
          <a:xfrm>
            <a:off x="379412" y="1699806"/>
            <a:ext cx="8764587" cy="4403725"/>
          </a:xfrm>
        </p:spPr>
        <p:txBody>
          <a:bodyPr/>
          <a:lstStyle/>
          <a:p>
            <a:pPr eaLnBrk="1" hangingPunct="1">
              <a:buFont typeface="Wingdings" panose="05000000000000000000" pitchFamily="2" charset="2"/>
              <a:buNone/>
              <a:defRPr/>
            </a:pPr>
            <a:r>
              <a:rPr lang="en-US" altLang="zh-CN" sz="2400" dirty="0"/>
              <a:t>public class </a:t>
            </a:r>
            <a:r>
              <a:rPr lang="en-US" altLang="zh-CN" sz="2400" dirty="0" err="1"/>
              <a:t>HSinglyLinkedList</a:t>
            </a:r>
            <a:r>
              <a:rPr lang="en-US" altLang="zh-CN" sz="2400" dirty="0"/>
              <a:t>&lt;T&gt; </a:t>
            </a:r>
          </a:p>
          <a:p>
            <a:pPr eaLnBrk="1" hangingPunct="1">
              <a:buFont typeface="Wingdings" panose="05000000000000000000" pitchFamily="2" charset="2"/>
              <a:buNone/>
              <a:defRPr/>
            </a:pPr>
            <a:r>
              <a:rPr lang="en-US" altLang="zh-CN" sz="2400" dirty="0"/>
              <a:t>{	                                         //</a:t>
            </a:r>
            <a:r>
              <a:rPr lang="zh-CN" altLang="en-US" sz="2400" dirty="0"/>
              <a:t>单链表类，实现线性表接口</a:t>
            </a:r>
          </a:p>
          <a:p>
            <a:pPr eaLnBrk="1" hangingPunct="1">
              <a:buFont typeface="Wingdings" panose="05000000000000000000" pitchFamily="2" charset="2"/>
              <a:buNone/>
              <a:defRPr/>
            </a:pPr>
            <a:r>
              <a:rPr lang="zh-CN" altLang="en-US" sz="2400" dirty="0"/>
              <a:t>    </a:t>
            </a:r>
            <a:r>
              <a:rPr lang="en-US" altLang="zh-CN" sz="2400" dirty="0"/>
              <a:t>protected Node&lt;T&gt; </a:t>
            </a:r>
            <a:r>
              <a:rPr lang="en-US" altLang="zh-CN" sz="2400" dirty="0">
                <a:solidFill>
                  <a:srgbClr val="FF0000"/>
                </a:solidFill>
              </a:rPr>
              <a:t>head</a:t>
            </a:r>
            <a:r>
              <a:rPr lang="en-US" altLang="zh-CN" sz="2400" dirty="0"/>
              <a:t>;                //</a:t>
            </a:r>
            <a:r>
              <a:rPr lang="zh-CN" altLang="en-US" sz="2400" dirty="0"/>
              <a:t>头指针</a:t>
            </a:r>
          </a:p>
          <a:p>
            <a:pPr eaLnBrk="1" hangingPunct="1">
              <a:buFont typeface="Wingdings" panose="05000000000000000000" pitchFamily="2" charset="2"/>
              <a:buNone/>
              <a:defRPr/>
            </a:pPr>
            <a:r>
              <a:rPr lang="zh-CN" altLang="en-US" sz="2000" dirty="0"/>
              <a:t>      </a:t>
            </a:r>
            <a:r>
              <a:rPr lang="en-US" altLang="zh-CN" sz="2000" dirty="0"/>
              <a:t>public </a:t>
            </a:r>
            <a:r>
              <a:rPr lang="en-US" altLang="zh-CN" sz="2000" dirty="0" err="1"/>
              <a:t>SinglyLinkedList</a:t>
            </a:r>
            <a:r>
              <a:rPr lang="en-US" altLang="zh-CN" sz="2000" dirty="0"/>
              <a:t>() {</a:t>
            </a:r>
            <a:r>
              <a:rPr lang="en-US" altLang="zh-CN" sz="2000" dirty="0" err="1"/>
              <a:t>this.head</a:t>
            </a:r>
            <a:r>
              <a:rPr lang="en-US" altLang="zh-CN" sz="2000" dirty="0"/>
              <a:t> = new Node&lt;T&gt;(); } </a:t>
            </a:r>
          </a:p>
          <a:p>
            <a:pPr eaLnBrk="1" hangingPunct="1">
              <a:buFont typeface="Wingdings" panose="05000000000000000000" pitchFamily="2" charset="2"/>
              <a:buNone/>
              <a:defRPr/>
            </a:pPr>
            <a:r>
              <a:rPr lang="en-US" altLang="zh-CN" sz="2000" dirty="0"/>
              <a:t>                                                          //</a:t>
            </a:r>
            <a:r>
              <a:rPr lang="zh-CN" altLang="en-US" sz="2000" dirty="0"/>
              <a:t>构造带头节点的空单链表</a:t>
            </a:r>
          </a:p>
          <a:p>
            <a:pPr lvl="1" eaLnBrk="1" hangingPunct="1">
              <a:lnSpc>
                <a:spcPct val="90000"/>
              </a:lnSpc>
              <a:buFont typeface="Wingdings" panose="05000000000000000000" pitchFamily="2" charset="2"/>
              <a:buNone/>
              <a:defRPr/>
            </a:pPr>
            <a:r>
              <a:rPr lang="en-US" altLang="zh-CN" sz="2000" dirty="0" err="1"/>
              <a:t>boolean</a:t>
            </a:r>
            <a:r>
              <a:rPr lang="en-US" altLang="zh-CN" sz="2000" dirty="0"/>
              <a:t> </a:t>
            </a:r>
            <a:r>
              <a:rPr lang="en-US" altLang="zh-CN" sz="2000" dirty="0" err="1"/>
              <a:t>isEmpty</a:t>
            </a:r>
            <a:r>
              <a:rPr lang="en-US" altLang="zh-CN" sz="2000" dirty="0"/>
              <a:t>();                          //</a:t>
            </a:r>
            <a:r>
              <a:rPr lang="zh-CN" altLang="en-US" sz="2000" dirty="0"/>
              <a:t>判断线性表是否为空</a:t>
            </a:r>
            <a:endParaRPr lang="en-US" altLang="zh-CN" sz="2000" dirty="0"/>
          </a:p>
          <a:p>
            <a:pPr lvl="1" eaLnBrk="1" hangingPunct="1">
              <a:lnSpc>
                <a:spcPct val="90000"/>
              </a:lnSpc>
              <a:buFont typeface="Wingdings" panose="05000000000000000000" pitchFamily="2" charset="2"/>
              <a:buNone/>
              <a:defRPr/>
            </a:pPr>
            <a:r>
              <a:rPr lang="en-US" altLang="zh-CN" sz="2000" dirty="0" err="1"/>
              <a:t>int</a:t>
            </a:r>
            <a:r>
              <a:rPr lang="en-US" altLang="zh-CN" sz="2000" dirty="0"/>
              <a:t> length();                           	       //</a:t>
            </a:r>
            <a:r>
              <a:rPr lang="zh-CN" altLang="en-US" sz="2000" dirty="0"/>
              <a:t>返回线性表长度</a:t>
            </a:r>
          </a:p>
          <a:p>
            <a:pPr lvl="1" eaLnBrk="1" hangingPunct="1">
              <a:lnSpc>
                <a:spcPct val="90000"/>
              </a:lnSpc>
              <a:buFont typeface="Wingdings" panose="05000000000000000000" pitchFamily="2" charset="2"/>
              <a:buNone/>
              <a:defRPr/>
            </a:pPr>
            <a:r>
              <a:rPr lang="en-US" altLang="zh-CN" sz="2000" dirty="0"/>
              <a:t>T get(int index);                              //</a:t>
            </a:r>
            <a:r>
              <a:rPr lang="zh-CN" altLang="en-US" sz="2000" dirty="0"/>
              <a:t>返回序号为</a:t>
            </a:r>
            <a:r>
              <a:rPr lang="en-US" altLang="zh-CN" sz="2000" dirty="0"/>
              <a:t>index</a:t>
            </a:r>
            <a:r>
              <a:rPr lang="zh-CN" altLang="en-US" sz="2000" dirty="0"/>
              <a:t>的对象</a:t>
            </a:r>
            <a:endParaRPr lang="en-US" altLang="zh-CN" sz="2000" dirty="0"/>
          </a:p>
          <a:p>
            <a:pPr lvl="1" eaLnBrk="1" hangingPunct="1">
              <a:lnSpc>
                <a:spcPct val="90000"/>
              </a:lnSpc>
              <a:buFont typeface="Wingdings" panose="05000000000000000000" pitchFamily="2" charset="2"/>
              <a:buNone/>
              <a:defRPr/>
            </a:pPr>
            <a:r>
              <a:rPr lang="en-US" altLang="zh-CN" sz="2000" dirty="0"/>
              <a:t>T set(int index, T x);           //</a:t>
            </a:r>
            <a:r>
              <a:rPr lang="zh-CN" altLang="en-US" sz="2000" dirty="0"/>
              <a:t>设置序号为</a:t>
            </a:r>
            <a:r>
              <a:rPr lang="en-US" altLang="zh-CN" sz="2000" dirty="0"/>
              <a:t>index</a:t>
            </a:r>
            <a:r>
              <a:rPr lang="zh-CN" altLang="en-US" sz="2000" dirty="0"/>
              <a:t>对象为</a:t>
            </a:r>
          </a:p>
          <a:p>
            <a:pPr lvl="1" eaLnBrk="1" hangingPunct="1">
              <a:lnSpc>
                <a:spcPct val="90000"/>
              </a:lnSpc>
              <a:buFont typeface="Wingdings" panose="05000000000000000000" pitchFamily="2" charset="2"/>
              <a:buNone/>
              <a:defRPr/>
            </a:pPr>
            <a:r>
              <a:rPr lang="en-US" altLang="zh-CN" sz="2000" dirty="0" err="1"/>
              <a:t>boolean</a:t>
            </a:r>
            <a:r>
              <a:rPr lang="en-US" altLang="zh-CN" sz="2000" dirty="0"/>
              <a:t> insert(int index, T x);//</a:t>
            </a:r>
            <a:r>
              <a:rPr lang="zh-CN" altLang="en-US" sz="2000" dirty="0"/>
              <a:t>在</a:t>
            </a:r>
            <a:r>
              <a:rPr lang="en-US" altLang="zh-CN" sz="2000" dirty="0"/>
              <a:t>index</a:t>
            </a:r>
            <a:r>
              <a:rPr lang="zh-CN" altLang="en-US" sz="2000" dirty="0"/>
              <a:t>位置插入</a:t>
            </a:r>
            <a:r>
              <a:rPr lang="en-US" altLang="zh-CN" sz="2000" dirty="0"/>
              <a:t>x</a:t>
            </a:r>
          </a:p>
          <a:p>
            <a:pPr lvl="1" eaLnBrk="1" hangingPunct="1">
              <a:lnSpc>
                <a:spcPct val="90000"/>
              </a:lnSpc>
              <a:buFont typeface="Wingdings" panose="05000000000000000000" pitchFamily="2" charset="2"/>
              <a:buNone/>
              <a:defRPr/>
            </a:pPr>
            <a:r>
              <a:rPr lang="en-US" altLang="zh-CN" sz="2000" dirty="0" err="1"/>
              <a:t>boolean</a:t>
            </a:r>
            <a:r>
              <a:rPr lang="en-US" altLang="zh-CN" sz="2000" dirty="0"/>
              <a:t> append(T x);//</a:t>
            </a:r>
            <a:r>
              <a:rPr lang="zh-CN" altLang="en-US" sz="2000" dirty="0"/>
              <a:t>插入</a:t>
            </a:r>
            <a:r>
              <a:rPr lang="en-US" altLang="zh-CN" sz="2000" dirty="0"/>
              <a:t>x</a:t>
            </a:r>
            <a:r>
              <a:rPr lang="zh-CN" altLang="en-US" sz="2000" dirty="0"/>
              <a:t>对象，插入最后位置</a:t>
            </a:r>
          </a:p>
          <a:p>
            <a:pPr lvl="1" eaLnBrk="1" hangingPunct="1">
              <a:lnSpc>
                <a:spcPct val="90000"/>
              </a:lnSpc>
              <a:buFont typeface="Wingdings" panose="05000000000000000000" pitchFamily="2" charset="2"/>
              <a:buNone/>
              <a:defRPr/>
            </a:pPr>
            <a:r>
              <a:rPr lang="en-US" altLang="zh-CN" sz="2000" dirty="0"/>
              <a:t>T remove(int index);   //</a:t>
            </a:r>
            <a:r>
              <a:rPr lang="zh-CN" altLang="en-US" sz="2000" dirty="0"/>
              <a:t>移去序号为</a:t>
            </a:r>
            <a:r>
              <a:rPr lang="en-US" altLang="zh-CN" sz="2000" dirty="0"/>
              <a:t>index</a:t>
            </a:r>
            <a:r>
              <a:rPr lang="zh-CN" altLang="en-US" sz="2000" dirty="0"/>
              <a:t>的对象，返回被移去对象</a:t>
            </a:r>
          </a:p>
          <a:p>
            <a:pPr lvl="1" eaLnBrk="1" hangingPunct="1">
              <a:lnSpc>
                <a:spcPct val="90000"/>
              </a:lnSpc>
              <a:buFont typeface="Wingdings" panose="05000000000000000000" pitchFamily="2" charset="2"/>
              <a:buNone/>
              <a:defRPr/>
            </a:pPr>
            <a:r>
              <a:rPr lang="en-US" altLang="zh-CN" sz="2000" dirty="0"/>
              <a:t>void clear();                           	//</a:t>
            </a:r>
            <a:r>
              <a:rPr lang="zh-CN" altLang="en-US" sz="2000" dirty="0"/>
              <a:t>清空线性表</a:t>
            </a:r>
          </a:p>
          <a:p>
            <a:pPr eaLnBrk="1" hangingPunct="1">
              <a:buFont typeface="Wingdings" panose="05000000000000000000" pitchFamily="2" charset="2"/>
              <a:buNone/>
              <a:defRPr/>
            </a:pPr>
            <a:r>
              <a:rPr lang="en-US" altLang="zh-CN" sz="2400" dirty="0"/>
              <a:t>}P41</a:t>
            </a:r>
          </a:p>
          <a:p>
            <a:pPr eaLnBrk="1" hangingPunct="1">
              <a:buFont typeface="Wingdings" panose="05000000000000000000" pitchFamily="2" charset="2"/>
              <a:buNone/>
              <a:defRPr/>
            </a:pPr>
            <a:endParaRPr lang="en-US" altLang="zh-CN" sz="2400" dirty="0"/>
          </a:p>
          <a:p>
            <a:pPr marL="0" indent="0">
              <a:buFont typeface="Wingdings" panose="05000000000000000000"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63</a:t>
            </a:fld>
            <a:endParaRPr lang="en-US" altLang="zh-CN"/>
          </a:p>
        </p:txBody>
      </p:sp>
      <p:sp>
        <p:nvSpPr>
          <p:cNvPr id="5" name="矩形: 圆角 4">
            <a:extLst>
              <a:ext uri="{FF2B5EF4-FFF2-40B4-BE49-F238E27FC236}">
                <a16:creationId xmlns:a16="http://schemas.microsoft.com/office/drawing/2014/main" id="{14985BFB-F691-4BBB-9D1C-FB18A6544572}"/>
              </a:ext>
            </a:extLst>
          </p:cNvPr>
          <p:cNvSpPr/>
          <p:nvPr/>
        </p:nvSpPr>
        <p:spPr>
          <a:xfrm>
            <a:off x="395536" y="2996952"/>
            <a:ext cx="8280920"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dirty="0"/>
              <a:t>1.</a:t>
            </a:r>
            <a:r>
              <a:rPr lang="zh-CN" altLang="en-US" dirty="0"/>
              <a:t>单链表中查找某个元素</a:t>
            </a:r>
          </a:p>
        </p:txBody>
      </p:sp>
      <p:sp>
        <p:nvSpPr>
          <p:cNvPr id="57347" name="文本占位符 2"/>
          <p:cNvSpPr>
            <a:spLocks noGrp="1"/>
          </p:cNvSpPr>
          <p:nvPr>
            <p:ph type="body" sz="half" idx="1"/>
          </p:nvPr>
        </p:nvSpPr>
        <p:spPr>
          <a:xfrm>
            <a:off x="395536" y="1927111"/>
            <a:ext cx="7565776" cy="4340225"/>
          </a:xfrm>
        </p:spPr>
        <p:txBody>
          <a:bodyPr/>
          <a:lstStyle/>
          <a:p>
            <a:pPr marL="0" indent="0">
              <a:buFont typeface="Wingdings" panose="05000000000000000000" pitchFamily="2" charset="2"/>
              <a:buNone/>
            </a:pPr>
            <a:r>
              <a:rPr lang="zh-CN" altLang="en-US" dirty="0"/>
              <a:t>      在单链表中，取得第</a:t>
            </a:r>
            <a:r>
              <a:rPr lang="en-US" altLang="zh-CN" dirty="0" err="1"/>
              <a:t>i</a:t>
            </a:r>
            <a:r>
              <a:rPr lang="zh-CN" altLang="en-US" dirty="0"/>
              <a:t>个数据元素必须从头指针出发寻找（从</a:t>
            </a:r>
            <a:r>
              <a:rPr lang="en-US" altLang="zh-CN" dirty="0"/>
              <a:t>0</a:t>
            </a:r>
            <a:r>
              <a:rPr lang="zh-CN" altLang="en-US" dirty="0"/>
              <a:t>开始数），当数到第</a:t>
            </a:r>
            <a:r>
              <a:rPr lang="en-US" altLang="zh-CN" dirty="0" err="1"/>
              <a:t>i</a:t>
            </a:r>
            <a:r>
              <a:rPr lang="zh-CN" altLang="en-US" dirty="0"/>
              <a:t>个的时候就找到了该元素。因此，单链表是非随机存取的存储结构。</a:t>
            </a:r>
          </a:p>
        </p:txBody>
      </p:sp>
      <p:sp>
        <p:nvSpPr>
          <p:cNvPr id="3" name="灯片编号占位符 2"/>
          <p:cNvSpPr>
            <a:spLocks noGrp="1"/>
          </p:cNvSpPr>
          <p:nvPr>
            <p:ph type="sldNum" sz="quarter" idx="12"/>
          </p:nvPr>
        </p:nvSpPr>
        <p:spPr/>
        <p:txBody>
          <a:bodyPr/>
          <a:lstStyle/>
          <a:p>
            <a:pPr>
              <a:defRPr/>
            </a:pPr>
            <a:fld id="{13791C7F-5867-4B75-9067-4431112FF17D}" type="slidenum">
              <a:rPr lang="zh-CN" altLang="en-US"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7019925" y="6422643"/>
            <a:ext cx="1905000" cy="457200"/>
          </a:xfrm>
        </p:spPr>
        <p:txBody>
          <a:bodyPr/>
          <a:lstStyle/>
          <a:p>
            <a:pPr>
              <a:defRPr/>
            </a:pPr>
            <a:fld id="{13791C7F-5867-4B75-9067-4431112FF17D}" type="slidenum">
              <a:rPr lang="zh-CN" altLang="en-US" smtClean="0"/>
              <a:pPr>
                <a:defRPr/>
              </a:pPr>
              <a:t>65</a:t>
            </a:fld>
            <a:endParaRPr lang="en-US" altLang="zh-CN" dirty="0"/>
          </a:p>
        </p:txBody>
      </p:sp>
      <p:sp>
        <p:nvSpPr>
          <p:cNvPr id="12" name="Text Box 83">
            <a:extLst>
              <a:ext uri="{FF2B5EF4-FFF2-40B4-BE49-F238E27FC236}">
                <a16:creationId xmlns:a16="http://schemas.microsoft.com/office/drawing/2014/main" id="{082C4B9F-F97D-4F69-864B-1DB2E51EE6AB}"/>
              </a:ext>
            </a:extLst>
          </p:cNvPr>
          <p:cNvSpPr txBox="1">
            <a:spLocks noChangeArrowheads="1"/>
          </p:cNvSpPr>
          <p:nvPr/>
        </p:nvSpPr>
        <p:spPr bwMode="auto">
          <a:xfrm>
            <a:off x="1817102" y="6267777"/>
            <a:ext cx="8439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Times New Roman" panose="02020603050405020304" pitchFamily="18" charset="0"/>
              </a:rPr>
              <a:t>j=0</a:t>
            </a:r>
            <a:endParaRPr lang="zh-CN" altLang="en-US" sz="2800" b="0" dirty="0">
              <a:latin typeface="Times New Roman" panose="02020603050405020304" pitchFamily="18" charset="0"/>
            </a:endParaRPr>
          </a:p>
        </p:txBody>
      </p:sp>
      <p:grpSp>
        <p:nvGrpSpPr>
          <p:cNvPr id="46" name="Group 76">
            <a:extLst>
              <a:ext uri="{FF2B5EF4-FFF2-40B4-BE49-F238E27FC236}">
                <a16:creationId xmlns:a16="http://schemas.microsoft.com/office/drawing/2014/main" id="{65AD0670-0FFD-498C-83E0-2568F7892EE0}"/>
              </a:ext>
            </a:extLst>
          </p:cNvPr>
          <p:cNvGrpSpPr>
            <a:grpSpLocks/>
          </p:cNvGrpSpPr>
          <p:nvPr/>
        </p:nvGrpSpPr>
        <p:grpSpPr bwMode="auto">
          <a:xfrm>
            <a:off x="4644797" y="5453533"/>
            <a:ext cx="1041265" cy="648034"/>
            <a:chOff x="3600" y="2396"/>
            <a:chExt cx="384" cy="285"/>
          </a:xfrm>
        </p:grpSpPr>
        <p:sp>
          <p:nvSpPr>
            <p:cNvPr id="47" name="Rectangle 14">
              <a:extLst>
                <a:ext uri="{FF2B5EF4-FFF2-40B4-BE49-F238E27FC236}">
                  <a16:creationId xmlns:a16="http://schemas.microsoft.com/office/drawing/2014/main" id="{3DDA9E3B-1C0F-4A82-A2D3-BAF984753782}"/>
                </a:ext>
              </a:extLst>
            </p:cNvPr>
            <p:cNvSpPr>
              <a:spLocks noChangeArrowheads="1"/>
            </p:cNvSpPr>
            <p:nvPr/>
          </p:nvSpPr>
          <p:spPr bwMode="auto">
            <a:xfrm>
              <a:off x="3815" y="2448"/>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48" name="Rectangle 15">
              <a:extLst>
                <a:ext uri="{FF2B5EF4-FFF2-40B4-BE49-F238E27FC236}">
                  <a16:creationId xmlns:a16="http://schemas.microsoft.com/office/drawing/2014/main" id="{21723B55-E191-4656-A2FA-A5E0976DD061}"/>
                </a:ext>
              </a:extLst>
            </p:cNvPr>
            <p:cNvSpPr>
              <a:spLocks noChangeArrowheads="1"/>
            </p:cNvSpPr>
            <p:nvPr/>
          </p:nvSpPr>
          <p:spPr bwMode="auto">
            <a:xfrm>
              <a:off x="3621" y="23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0" dirty="0">
                  <a:latin typeface="Times New Roman" panose="02020603050405020304" pitchFamily="18" charset="0"/>
                </a:rPr>
                <a:t>c</a:t>
              </a:r>
            </a:p>
          </p:txBody>
        </p:sp>
        <p:sp>
          <p:nvSpPr>
            <p:cNvPr id="49" name="Line 16">
              <a:extLst>
                <a:ext uri="{FF2B5EF4-FFF2-40B4-BE49-F238E27FC236}">
                  <a16:creationId xmlns:a16="http://schemas.microsoft.com/office/drawing/2014/main" id="{340C4934-870B-4EF2-ADE5-AB8834EE8C41}"/>
                </a:ext>
              </a:extLst>
            </p:cNvPr>
            <p:cNvSpPr>
              <a:spLocks noChangeShapeType="1"/>
            </p:cNvSpPr>
            <p:nvPr/>
          </p:nvSpPr>
          <p:spPr bwMode="auto">
            <a:xfrm>
              <a:off x="3600" y="244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17">
              <a:extLst>
                <a:ext uri="{FF2B5EF4-FFF2-40B4-BE49-F238E27FC236}">
                  <a16:creationId xmlns:a16="http://schemas.microsoft.com/office/drawing/2014/main" id="{B2B4D40E-1341-45B2-90BC-A56D7EE06851}"/>
                </a:ext>
              </a:extLst>
            </p:cNvPr>
            <p:cNvSpPr>
              <a:spLocks noChangeShapeType="1"/>
            </p:cNvSpPr>
            <p:nvPr/>
          </p:nvSpPr>
          <p:spPr bwMode="auto">
            <a:xfrm>
              <a:off x="3600" y="267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18">
              <a:extLst>
                <a:ext uri="{FF2B5EF4-FFF2-40B4-BE49-F238E27FC236}">
                  <a16:creationId xmlns:a16="http://schemas.microsoft.com/office/drawing/2014/main" id="{7C50067B-F42C-4616-9ECF-A55019404107}"/>
                </a:ext>
              </a:extLst>
            </p:cNvPr>
            <p:cNvSpPr>
              <a:spLocks noChangeShapeType="1"/>
            </p:cNvSpPr>
            <p:nvPr/>
          </p:nvSpPr>
          <p:spPr bwMode="auto">
            <a:xfrm>
              <a:off x="3600"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19">
              <a:extLst>
                <a:ext uri="{FF2B5EF4-FFF2-40B4-BE49-F238E27FC236}">
                  <a16:creationId xmlns:a16="http://schemas.microsoft.com/office/drawing/2014/main" id="{01AA1BCB-46A5-421C-8EB5-FE418F97687A}"/>
                </a:ext>
              </a:extLst>
            </p:cNvPr>
            <p:cNvSpPr>
              <a:spLocks noChangeShapeType="1"/>
            </p:cNvSpPr>
            <p:nvPr/>
          </p:nvSpPr>
          <p:spPr bwMode="auto">
            <a:xfrm>
              <a:off x="3794" y="2451"/>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 name="Line 20">
              <a:extLst>
                <a:ext uri="{FF2B5EF4-FFF2-40B4-BE49-F238E27FC236}">
                  <a16:creationId xmlns:a16="http://schemas.microsoft.com/office/drawing/2014/main" id="{519CA85C-BACF-4F1A-B93E-14CD09EEC5D5}"/>
                </a:ext>
              </a:extLst>
            </p:cNvPr>
            <p:cNvSpPr>
              <a:spLocks noChangeShapeType="1"/>
            </p:cNvSpPr>
            <p:nvPr/>
          </p:nvSpPr>
          <p:spPr bwMode="auto">
            <a:xfrm>
              <a:off x="3984"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4" name="Line 57">
            <a:extLst>
              <a:ext uri="{FF2B5EF4-FFF2-40B4-BE49-F238E27FC236}">
                <a16:creationId xmlns:a16="http://schemas.microsoft.com/office/drawing/2014/main" id="{A9CD3EBB-D70D-4FD0-9DA6-622209232EAB}"/>
              </a:ext>
            </a:extLst>
          </p:cNvPr>
          <p:cNvSpPr>
            <a:spLocks noChangeShapeType="1"/>
          </p:cNvSpPr>
          <p:nvPr/>
        </p:nvSpPr>
        <p:spPr bwMode="auto">
          <a:xfrm>
            <a:off x="5440199" y="5833448"/>
            <a:ext cx="69304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 name="Text Box 71">
            <a:extLst>
              <a:ext uri="{FF2B5EF4-FFF2-40B4-BE49-F238E27FC236}">
                <a16:creationId xmlns:a16="http://schemas.microsoft.com/office/drawing/2014/main" id="{EDD37908-D155-4300-809C-3FACC62B3431}"/>
              </a:ext>
            </a:extLst>
          </p:cNvPr>
          <p:cNvSpPr txBox="1">
            <a:spLocks noChangeArrowheads="1"/>
          </p:cNvSpPr>
          <p:nvPr/>
        </p:nvSpPr>
        <p:spPr bwMode="auto">
          <a:xfrm>
            <a:off x="241716" y="5506716"/>
            <a:ext cx="12604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Arial" panose="020B0604020202020204" pitchFamily="34" charset="0"/>
              </a:rPr>
              <a:t>head</a:t>
            </a:r>
            <a:endParaRPr lang="zh-CN" altLang="en-US" sz="2800" b="0" dirty="0">
              <a:latin typeface="Arial" panose="020B0604020202020204" pitchFamily="34" charset="0"/>
            </a:endParaRPr>
          </a:p>
        </p:txBody>
      </p:sp>
      <p:sp>
        <p:nvSpPr>
          <p:cNvPr id="56" name="Text Box 83">
            <a:extLst>
              <a:ext uri="{FF2B5EF4-FFF2-40B4-BE49-F238E27FC236}">
                <a16:creationId xmlns:a16="http://schemas.microsoft.com/office/drawing/2014/main" id="{747E61A1-9EBA-4A99-8A39-325DEAC7032F}"/>
              </a:ext>
            </a:extLst>
          </p:cNvPr>
          <p:cNvSpPr txBox="1">
            <a:spLocks noChangeArrowheads="1"/>
          </p:cNvSpPr>
          <p:nvPr/>
        </p:nvSpPr>
        <p:spPr bwMode="auto">
          <a:xfrm>
            <a:off x="3269757" y="6267776"/>
            <a:ext cx="742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Times New Roman" panose="02020603050405020304" pitchFamily="18" charset="0"/>
              </a:rPr>
              <a:t>j=1</a:t>
            </a:r>
            <a:endParaRPr lang="zh-CN" altLang="en-US" sz="2800" b="0" dirty="0">
              <a:latin typeface="Times New Roman" panose="02020603050405020304" pitchFamily="18" charset="0"/>
            </a:endParaRPr>
          </a:p>
        </p:txBody>
      </p:sp>
      <p:sp>
        <p:nvSpPr>
          <p:cNvPr id="57" name="Text Box 83">
            <a:extLst>
              <a:ext uri="{FF2B5EF4-FFF2-40B4-BE49-F238E27FC236}">
                <a16:creationId xmlns:a16="http://schemas.microsoft.com/office/drawing/2014/main" id="{8045A604-44CA-4822-9351-B6BE31F050EA}"/>
              </a:ext>
            </a:extLst>
          </p:cNvPr>
          <p:cNvSpPr txBox="1">
            <a:spLocks noChangeArrowheads="1"/>
          </p:cNvSpPr>
          <p:nvPr/>
        </p:nvSpPr>
        <p:spPr bwMode="auto">
          <a:xfrm>
            <a:off x="4681017" y="6257146"/>
            <a:ext cx="742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Times New Roman" panose="02020603050405020304" pitchFamily="18" charset="0"/>
              </a:rPr>
              <a:t>j=2</a:t>
            </a:r>
            <a:endParaRPr lang="zh-CN" altLang="en-US" sz="2800" b="0" dirty="0">
              <a:latin typeface="Times New Roman" panose="02020603050405020304" pitchFamily="18" charset="0"/>
            </a:endParaRPr>
          </a:p>
        </p:txBody>
      </p:sp>
      <p:grpSp>
        <p:nvGrpSpPr>
          <p:cNvPr id="58" name="Group 76">
            <a:extLst>
              <a:ext uri="{FF2B5EF4-FFF2-40B4-BE49-F238E27FC236}">
                <a16:creationId xmlns:a16="http://schemas.microsoft.com/office/drawing/2014/main" id="{C0A4C123-4DAD-4491-B3A5-C008A1DE6FBF}"/>
              </a:ext>
            </a:extLst>
          </p:cNvPr>
          <p:cNvGrpSpPr>
            <a:grpSpLocks/>
          </p:cNvGrpSpPr>
          <p:nvPr/>
        </p:nvGrpSpPr>
        <p:grpSpPr bwMode="auto">
          <a:xfrm>
            <a:off x="3212813" y="5472447"/>
            <a:ext cx="1041265" cy="648034"/>
            <a:chOff x="3600" y="2396"/>
            <a:chExt cx="384" cy="285"/>
          </a:xfrm>
        </p:grpSpPr>
        <p:sp>
          <p:nvSpPr>
            <p:cNvPr id="59" name="Rectangle 14">
              <a:extLst>
                <a:ext uri="{FF2B5EF4-FFF2-40B4-BE49-F238E27FC236}">
                  <a16:creationId xmlns:a16="http://schemas.microsoft.com/office/drawing/2014/main" id="{B06CBAF1-673D-4C2F-9558-806ABCEDC123}"/>
                </a:ext>
              </a:extLst>
            </p:cNvPr>
            <p:cNvSpPr>
              <a:spLocks noChangeArrowheads="1"/>
            </p:cNvSpPr>
            <p:nvPr/>
          </p:nvSpPr>
          <p:spPr bwMode="auto">
            <a:xfrm>
              <a:off x="3815" y="2448"/>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0" name="Rectangle 15">
              <a:extLst>
                <a:ext uri="{FF2B5EF4-FFF2-40B4-BE49-F238E27FC236}">
                  <a16:creationId xmlns:a16="http://schemas.microsoft.com/office/drawing/2014/main" id="{8CF1B476-CBAA-4CC3-BCAA-D9E81728C9D6}"/>
                </a:ext>
              </a:extLst>
            </p:cNvPr>
            <p:cNvSpPr>
              <a:spLocks noChangeArrowheads="1"/>
            </p:cNvSpPr>
            <p:nvPr/>
          </p:nvSpPr>
          <p:spPr bwMode="auto">
            <a:xfrm>
              <a:off x="3621" y="23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0" dirty="0">
                  <a:latin typeface="Times New Roman" panose="02020603050405020304" pitchFamily="18" charset="0"/>
                </a:rPr>
                <a:t>b</a:t>
              </a:r>
            </a:p>
          </p:txBody>
        </p:sp>
        <p:sp>
          <p:nvSpPr>
            <p:cNvPr id="61" name="Line 16">
              <a:extLst>
                <a:ext uri="{FF2B5EF4-FFF2-40B4-BE49-F238E27FC236}">
                  <a16:creationId xmlns:a16="http://schemas.microsoft.com/office/drawing/2014/main" id="{8E8ACD61-F4F6-4A6B-A461-E7284FB58688}"/>
                </a:ext>
              </a:extLst>
            </p:cNvPr>
            <p:cNvSpPr>
              <a:spLocks noChangeShapeType="1"/>
            </p:cNvSpPr>
            <p:nvPr/>
          </p:nvSpPr>
          <p:spPr bwMode="auto">
            <a:xfrm>
              <a:off x="3600" y="244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17">
              <a:extLst>
                <a:ext uri="{FF2B5EF4-FFF2-40B4-BE49-F238E27FC236}">
                  <a16:creationId xmlns:a16="http://schemas.microsoft.com/office/drawing/2014/main" id="{8E5581DC-9E33-491E-BB9D-46FE9E7A8204}"/>
                </a:ext>
              </a:extLst>
            </p:cNvPr>
            <p:cNvSpPr>
              <a:spLocks noChangeShapeType="1"/>
            </p:cNvSpPr>
            <p:nvPr/>
          </p:nvSpPr>
          <p:spPr bwMode="auto">
            <a:xfrm>
              <a:off x="3600" y="267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18">
              <a:extLst>
                <a:ext uri="{FF2B5EF4-FFF2-40B4-BE49-F238E27FC236}">
                  <a16:creationId xmlns:a16="http://schemas.microsoft.com/office/drawing/2014/main" id="{FA65511B-C8B3-4467-8B92-8F0E1318D90C}"/>
                </a:ext>
              </a:extLst>
            </p:cNvPr>
            <p:cNvSpPr>
              <a:spLocks noChangeShapeType="1"/>
            </p:cNvSpPr>
            <p:nvPr/>
          </p:nvSpPr>
          <p:spPr bwMode="auto">
            <a:xfrm>
              <a:off x="3600"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 name="Line 19">
              <a:extLst>
                <a:ext uri="{FF2B5EF4-FFF2-40B4-BE49-F238E27FC236}">
                  <a16:creationId xmlns:a16="http://schemas.microsoft.com/office/drawing/2014/main" id="{78A39A26-E646-46D0-BBA7-E71F162EFE64}"/>
                </a:ext>
              </a:extLst>
            </p:cNvPr>
            <p:cNvSpPr>
              <a:spLocks noChangeShapeType="1"/>
            </p:cNvSpPr>
            <p:nvPr/>
          </p:nvSpPr>
          <p:spPr bwMode="auto">
            <a:xfrm>
              <a:off x="3794" y="2451"/>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20">
              <a:extLst>
                <a:ext uri="{FF2B5EF4-FFF2-40B4-BE49-F238E27FC236}">
                  <a16:creationId xmlns:a16="http://schemas.microsoft.com/office/drawing/2014/main" id="{D9F7C8A8-73D1-4343-9B56-861BBC04CFA9}"/>
                </a:ext>
              </a:extLst>
            </p:cNvPr>
            <p:cNvSpPr>
              <a:spLocks noChangeShapeType="1"/>
            </p:cNvSpPr>
            <p:nvPr/>
          </p:nvSpPr>
          <p:spPr bwMode="auto">
            <a:xfrm>
              <a:off x="3984"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6" name="Line 57">
            <a:extLst>
              <a:ext uri="{FF2B5EF4-FFF2-40B4-BE49-F238E27FC236}">
                <a16:creationId xmlns:a16="http://schemas.microsoft.com/office/drawing/2014/main" id="{2671F1ED-A25E-4577-8A1D-D708D100A2CE}"/>
              </a:ext>
            </a:extLst>
          </p:cNvPr>
          <p:cNvSpPr>
            <a:spLocks noChangeShapeType="1"/>
          </p:cNvSpPr>
          <p:nvPr/>
        </p:nvSpPr>
        <p:spPr bwMode="auto">
          <a:xfrm>
            <a:off x="3938019" y="5833448"/>
            <a:ext cx="69304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7" name="Group 76">
            <a:extLst>
              <a:ext uri="{FF2B5EF4-FFF2-40B4-BE49-F238E27FC236}">
                <a16:creationId xmlns:a16="http://schemas.microsoft.com/office/drawing/2014/main" id="{EE3DF7A9-BA9A-4CC6-86CF-8395EACB12F1}"/>
              </a:ext>
            </a:extLst>
          </p:cNvPr>
          <p:cNvGrpSpPr>
            <a:grpSpLocks/>
          </p:cNvGrpSpPr>
          <p:nvPr/>
        </p:nvGrpSpPr>
        <p:grpSpPr bwMode="auto">
          <a:xfrm>
            <a:off x="1718461" y="5446902"/>
            <a:ext cx="1041265" cy="648034"/>
            <a:chOff x="3600" y="2396"/>
            <a:chExt cx="384" cy="285"/>
          </a:xfrm>
        </p:grpSpPr>
        <p:sp>
          <p:nvSpPr>
            <p:cNvPr id="68" name="Rectangle 14">
              <a:extLst>
                <a:ext uri="{FF2B5EF4-FFF2-40B4-BE49-F238E27FC236}">
                  <a16:creationId xmlns:a16="http://schemas.microsoft.com/office/drawing/2014/main" id="{3FA8D7BA-B9C3-4141-A3FF-4A0B2936070D}"/>
                </a:ext>
              </a:extLst>
            </p:cNvPr>
            <p:cNvSpPr>
              <a:spLocks noChangeArrowheads="1"/>
            </p:cNvSpPr>
            <p:nvPr/>
          </p:nvSpPr>
          <p:spPr bwMode="auto">
            <a:xfrm>
              <a:off x="3815" y="2448"/>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9" name="Rectangle 15">
              <a:extLst>
                <a:ext uri="{FF2B5EF4-FFF2-40B4-BE49-F238E27FC236}">
                  <a16:creationId xmlns:a16="http://schemas.microsoft.com/office/drawing/2014/main" id="{686DB51B-DE2C-400E-82BB-98D0AAA1528E}"/>
                </a:ext>
              </a:extLst>
            </p:cNvPr>
            <p:cNvSpPr>
              <a:spLocks noChangeArrowheads="1"/>
            </p:cNvSpPr>
            <p:nvPr/>
          </p:nvSpPr>
          <p:spPr bwMode="auto">
            <a:xfrm>
              <a:off x="3621" y="23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0" dirty="0">
                  <a:latin typeface="Times New Roman" panose="02020603050405020304" pitchFamily="18" charset="0"/>
                </a:rPr>
                <a:t>a</a:t>
              </a:r>
            </a:p>
          </p:txBody>
        </p:sp>
        <p:sp>
          <p:nvSpPr>
            <p:cNvPr id="70" name="Line 16">
              <a:extLst>
                <a:ext uri="{FF2B5EF4-FFF2-40B4-BE49-F238E27FC236}">
                  <a16:creationId xmlns:a16="http://schemas.microsoft.com/office/drawing/2014/main" id="{5D32D2FF-19E6-41C0-85AC-04B3D90AA951}"/>
                </a:ext>
              </a:extLst>
            </p:cNvPr>
            <p:cNvSpPr>
              <a:spLocks noChangeShapeType="1"/>
            </p:cNvSpPr>
            <p:nvPr/>
          </p:nvSpPr>
          <p:spPr bwMode="auto">
            <a:xfrm>
              <a:off x="3600" y="244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17">
              <a:extLst>
                <a:ext uri="{FF2B5EF4-FFF2-40B4-BE49-F238E27FC236}">
                  <a16:creationId xmlns:a16="http://schemas.microsoft.com/office/drawing/2014/main" id="{77176E66-B86D-4328-AC1F-2187A3906728}"/>
                </a:ext>
              </a:extLst>
            </p:cNvPr>
            <p:cNvSpPr>
              <a:spLocks noChangeShapeType="1"/>
            </p:cNvSpPr>
            <p:nvPr/>
          </p:nvSpPr>
          <p:spPr bwMode="auto">
            <a:xfrm>
              <a:off x="3600" y="267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8">
              <a:extLst>
                <a:ext uri="{FF2B5EF4-FFF2-40B4-BE49-F238E27FC236}">
                  <a16:creationId xmlns:a16="http://schemas.microsoft.com/office/drawing/2014/main" id="{78FDEE75-5B0D-45DA-A640-AA09C349506C}"/>
                </a:ext>
              </a:extLst>
            </p:cNvPr>
            <p:cNvSpPr>
              <a:spLocks noChangeShapeType="1"/>
            </p:cNvSpPr>
            <p:nvPr/>
          </p:nvSpPr>
          <p:spPr bwMode="auto">
            <a:xfrm>
              <a:off x="3600"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9">
              <a:extLst>
                <a:ext uri="{FF2B5EF4-FFF2-40B4-BE49-F238E27FC236}">
                  <a16:creationId xmlns:a16="http://schemas.microsoft.com/office/drawing/2014/main" id="{C53146A0-1DB7-46BB-9808-AF5A051C81AE}"/>
                </a:ext>
              </a:extLst>
            </p:cNvPr>
            <p:cNvSpPr>
              <a:spLocks noChangeShapeType="1"/>
            </p:cNvSpPr>
            <p:nvPr/>
          </p:nvSpPr>
          <p:spPr bwMode="auto">
            <a:xfrm>
              <a:off x="3794" y="2451"/>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20">
              <a:extLst>
                <a:ext uri="{FF2B5EF4-FFF2-40B4-BE49-F238E27FC236}">
                  <a16:creationId xmlns:a16="http://schemas.microsoft.com/office/drawing/2014/main" id="{E484FB79-A6A6-4C4F-9320-FD6EC1C88D0A}"/>
                </a:ext>
              </a:extLst>
            </p:cNvPr>
            <p:cNvSpPr>
              <a:spLocks noChangeShapeType="1"/>
            </p:cNvSpPr>
            <p:nvPr/>
          </p:nvSpPr>
          <p:spPr bwMode="auto">
            <a:xfrm>
              <a:off x="3984"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5" name="Line 57">
            <a:extLst>
              <a:ext uri="{FF2B5EF4-FFF2-40B4-BE49-F238E27FC236}">
                <a16:creationId xmlns:a16="http://schemas.microsoft.com/office/drawing/2014/main" id="{FE737D36-4891-4B86-9D47-B81BC9043FF4}"/>
              </a:ext>
            </a:extLst>
          </p:cNvPr>
          <p:cNvSpPr>
            <a:spLocks noChangeShapeType="1"/>
          </p:cNvSpPr>
          <p:nvPr/>
        </p:nvSpPr>
        <p:spPr bwMode="auto">
          <a:xfrm>
            <a:off x="2465128" y="5833448"/>
            <a:ext cx="69304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 name="Text Box 71">
            <a:extLst>
              <a:ext uri="{FF2B5EF4-FFF2-40B4-BE49-F238E27FC236}">
                <a16:creationId xmlns:a16="http://schemas.microsoft.com/office/drawing/2014/main" id="{5598515A-76FC-4B3D-B800-EC6B14CA7A8A}"/>
              </a:ext>
            </a:extLst>
          </p:cNvPr>
          <p:cNvSpPr txBox="1">
            <a:spLocks noChangeArrowheads="1"/>
          </p:cNvSpPr>
          <p:nvPr/>
        </p:nvSpPr>
        <p:spPr bwMode="auto">
          <a:xfrm>
            <a:off x="1088241" y="4645464"/>
            <a:ext cx="12604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Arial" panose="020B0604020202020204" pitchFamily="34" charset="0"/>
              </a:rPr>
              <a:t>p</a:t>
            </a:r>
            <a:endParaRPr lang="zh-CN" altLang="en-US" sz="2800" b="0" dirty="0">
              <a:latin typeface="Arial" panose="020B0604020202020204" pitchFamily="34" charset="0"/>
            </a:endParaRPr>
          </a:p>
        </p:txBody>
      </p:sp>
      <p:sp>
        <p:nvSpPr>
          <p:cNvPr id="79" name="Line 57">
            <a:extLst>
              <a:ext uri="{FF2B5EF4-FFF2-40B4-BE49-F238E27FC236}">
                <a16:creationId xmlns:a16="http://schemas.microsoft.com/office/drawing/2014/main" id="{284CB7EE-66B6-456B-97BD-1E72C3688DCC}"/>
              </a:ext>
            </a:extLst>
          </p:cNvPr>
          <p:cNvSpPr>
            <a:spLocks noChangeShapeType="1"/>
          </p:cNvSpPr>
          <p:nvPr/>
        </p:nvSpPr>
        <p:spPr bwMode="auto">
          <a:xfrm>
            <a:off x="1422317" y="5146499"/>
            <a:ext cx="561000" cy="385424"/>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0" name="Text Box 71">
            <a:extLst>
              <a:ext uri="{FF2B5EF4-FFF2-40B4-BE49-F238E27FC236}">
                <a16:creationId xmlns:a16="http://schemas.microsoft.com/office/drawing/2014/main" id="{BC90848D-2B68-4DD5-ABFE-B8C01E60DF8E}"/>
              </a:ext>
            </a:extLst>
          </p:cNvPr>
          <p:cNvSpPr txBox="1">
            <a:spLocks noChangeArrowheads="1"/>
          </p:cNvSpPr>
          <p:nvPr/>
        </p:nvSpPr>
        <p:spPr bwMode="auto">
          <a:xfrm>
            <a:off x="2782609" y="4649062"/>
            <a:ext cx="12604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Arial" panose="020B0604020202020204" pitchFamily="34" charset="0"/>
              </a:rPr>
              <a:t>p</a:t>
            </a:r>
            <a:endParaRPr lang="zh-CN" altLang="en-US" sz="2800" b="0" dirty="0">
              <a:latin typeface="Arial" panose="020B0604020202020204" pitchFamily="34" charset="0"/>
            </a:endParaRPr>
          </a:p>
        </p:txBody>
      </p:sp>
      <p:sp>
        <p:nvSpPr>
          <p:cNvPr id="81" name="Line 57">
            <a:extLst>
              <a:ext uri="{FF2B5EF4-FFF2-40B4-BE49-F238E27FC236}">
                <a16:creationId xmlns:a16="http://schemas.microsoft.com/office/drawing/2014/main" id="{3619E955-FE2A-4990-A4F5-F39DA1FDB165}"/>
              </a:ext>
            </a:extLst>
          </p:cNvPr>
          <p:cNvSpPr>
            <a:spLocks noChangeShapeType="1"/>
          </p:cNvSpPr>
          <p:nvPr/>
        </p:nvSpPr>
        <p:spPr bwMode="auto">
          <a:xfrm>
            <a:off x="3116685" y="5150097"/>
            <a:ext cx="561000" cy="385424"/>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 name="Text Box 71">
            <a:extLst>
              <a:ext uri="{FF2B5EF4-FFF2-40B4-BE49-F238E27FC236}">
                <a16:creationId xmlns:a16="http://schemas.microsoft.com/office/drawing/2014/main" id="{2BC3E6ED-977D-4959-B440-221BE7D4EAEB}"/>
              </a:ext>
            </a:extLst>
          </p:cNvPr>
          <p:cNvSpPr txBox="1">
            <a:spLocks noChangeArrowheads="1"/>
          </p:cNvSpPr>
          <p:nvPr/>
        </p:nvSpPr>
        <p:spPr bwMode="auto">
          <a:xfrm>
            <a:off x="4294374" y="4689575"/>
            <a:ext cx="12604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Arial" panose="020B0604020202020204" pitchFamily="34" charset="0"/>
              </a:rPr>
              <a:t>p</a:t>
            </a:r>
            <a:endParaRPr lang="zh-CN" altLang="en-US" sz="2800" b="0" dirty="0">
              <a:latin typeface="Arial" panose="020B0604020202020204" pitchFamily="34" charset="0"/>
            </a:endParaRPr>
          </a:p>
        </p:txBody>
      </p:sp>
      <p:sp>
        <p:nvSpPr>
          <p:cNvPr id="83" name="Line 57">
            <a:extLst>
              <a:ext uri="{FF2B5EF4-FFF2-40B4-BE49-F238E27FC236}">
                <a16:creationId xmlns:a16="http://schemas.microsoft.com/office/drawing/2014/main" id="{A3AC17BE-9BD7-4F7A-AFEE-3644FC7351A3}"/>
              </a:ext>
            </a:extLst>
          </p:cNvPr>
          <p:cNvSpPr>
            <a:spLocks noChangeShapeType="1"/>
          </p:cNvSpPr>
          <p:nvPr/>
        </p:nvSpPr>
        <p:spPr bwMode="auto">
          <a:xfrm>
            <a:off x="4628450" y="5190610"/>
            <a:ext cx="561000" cy="385424"/>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4" name="内容占位符 3">
            <a:extLst>
              <a:ext uri="{FF2B5EF4-FFF2-40B4-BE49-F238E27FC236}">
                <a16:creationId xmlns:a16="http://schemas.microsoft.com/office/drawing/2014/main" id="{902B53D7-655B-407F-99C8-F46EAC357454}"/>
              </a:ext>
            </a:extLst>
          </p:cNvPr>
          <p:cNvSpPr>
            <a:spLocks noGrp="1"/>
          </p:cNvSpPr>
          <p:nvPr>
            <p:ph sz="half" idx="2"/>
          </p:nvPr>
        </p:nvSpPr>
        <p:spPr>
          <a:xfrm>
            <a:off x="58304" y="0"/>
            <a:ext cx="4643437" cy="469363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0" indent="0">
              <a:buFont typeface="Wingdings" panose="05000000000000000000" pitchFamily="2" charset="2"/>
              <a:buNone/>
            </a:pPr>
            <a:r>
              <a:rPr lang="en-US" altLang="zh-CN" sz="2000" dirty="0"/>
              <a:t>public T get(int </a:t>
            </a:r>
            <a:r>
              <a:rPr lang="en-US" altLang="zh-CN" sz="2000" dirty="0" err="1"/>
              <a:t>i</a:t>
            </a:r>
            <a:r>
              <a:rPr lang="en-US" altLang="zh-CN" sz="2000" dirty="0"/>
              <a:t>) </a:t>
            </a:r>
          </a:p>
          <a:p>
            <a:pPr marL="0" indent="0">
              <a:buFont typeface="Wingdings" panose="05000000000000000000" pitchFamily="2" charset="2"/>
              <a:buNone/>
            </a:pPr>
            <a:r>
              <a:rPr lang="en-US" altLang="zh-CN" sz="2000" dirty="0"/>
              <a:t> {    if (head!=null &amp;&amp; </a:t>
            </a:r>
            <a:r>
              <a:rPr lang="en-US" altLang="zh-CN" sz="2000" dirty="0" err="1"/>
              <a:t>i</a:t>
            </a:r>
            <a:r>
              <a:rPr lang="en-US" altLang="zh-CN" sz="2000" dirty="0"/>
              <a:t>&gt;=0)</a:t>
            </a:r>
          </a:p>
          <a:p>
            <a:pPr marL="0" indent="0">
              <a:buFont typeface="Wingdings" panose="05000000000000000000" pitchFamily="2" charset="2"/>
              <a:buNone/>
            </a:pPr>
            <a:r>
              <a:rPr lang="en-US" altLang="zh-CN" sz="2000" dirty="0"/>
              <a:t>        {  int j=0; </a:t>
            </a:r>
          </a:p>
          <a:p>
            <a:pPr marL="0" indent="0">
              <a:buFont typeface="Wingdings" panose="05000000000000000000" pitchFamily="2" charset="2"/>
              <a:buNone/>
            </a:pPr>
            <a:r>
              <a:rPr lang="en-US" altLang="zh-CN" sz="2000" dirty="0"/>
              <a:t>            Node&lt;T&gt; p=head;</a:t>
            </a:r>
          </a:p>
          <a:p>
            <a:pPr marL="0" indent="0">
              <a:buFont typeface="Wingdings" panose="05000000000000000000" pitchFamily="2" charset="2"/>
              <a:buNone/>
            </a:pPr>
            <a:r>
              <a:rPr lang="en-US" altLang="zh-CN" sz="2000" dirty="0"/>
              <a:t>            while (p!=null &amp;&amp; j&lt;</a:t>
            </a:r>
            <a:r>
              <a:rPr lang="en-US" altLang="zh-CN" sz="2000" dirty="0" err="1"/>
              <a:t>i</a:t>
            </a:r>
            <a:r>
              <a:rPr lang="en-US" altLang="zh-CN" sz="2000" dirty="0"/>
              <a:t>)</a:t>
            </a:r>
          </a:p>
          <a:p>
            <a:pPr marL="0" indent="0">
              <a:buFont typeface="Wingdings" panose="05000000000000000000" pitchFamily="2" charset="2"/>
              <a:buNone/>
            </a:pPr>
            <a:r>
              <a:rPr lang="en-US" altLang="zh-CN" sz="2000" dirty="0"/>
              <a:t>            {   </a:t>
            </a:r>
            <a:r>
              <a:rPr lang="en-US" altLang="zh-CN" sz="2000" dirty="0" err="1"/>
              <a:t>j++</a:t>
            </a:r>
            <a:r>
              <a:rPr lang="en-US" altLang="zh-CN" sz="2000" dirty="0"/>
              <a:t>;</a:t>
            </a:r>
          </a:p>
          <a:p>
            <a:pPr marL="0" indent="0">
              <a:buFont typeface="Wingdings" panose="05000000000000000000" pitchFamily="2" charset="2"/>
              <a:buNone/>
            </a:pPr>
            <a:r>
              <a:rPr lang="en-US" altLang="zh-CN" sz="2000" dirty="0"/>
              <a:t>                p = </a:t>
            </a:r>
            <a:r>
              <a:rPr lang="en-US" altLang="zh-CN" sz="2000" dirty="0" err="1"/>
              <a:t>p.next</a:t>
            </a:r>
            <a:r>
              <a:rPr lang="en-US" altLang="zh-CN" sz="2000" dirty="0"/>
              <a:t>; </a:t>
            </a:r>
          </a:p>
          <a:p>
            <a:pPr marL="0" indent="0">
              <a:buFont typeface="Wingdings" panose="05000000000000000000" pitchFamily="2" charset="2"/>
              <a:buNone/>
            </a:pPr>
            <a:r>
              <a:rPr lang="en-US" altLang="zh-CN" sz="2000" dirty="0"/>
              <a:t>           }</a:t>
            </a:r>
          </a:p>
          <a:p>
            <a:pPr marL="0" indent="0">
              <a:buFont typeface="Wingdings" panose="05000000000000000000" pitchFamily="2" charset="2"/>
              <a:buNone/>
            </a:pPr>
            <a:r>
              <a:rPr lang="en-US" altLang="zh-CN" sz="2000" dirty="0"/>
              <a:t>            if (p!=null)</a:t>
            </a:r>
          </a:p>
          <a:p>
            <a:pPr marL="0" indent="0">
              <a:buFont typeface="Wingdings" panose="05000000000000000000" pitchFamily="2" charset="2"/>
              <a:buNone/>
            </a:pPr>
            <a:r>
              <a:rPr lang="en-US" altLang="zh-CN" sz="2000" dirty="0"/>
              <a:t>                return (T)</a:t>
            </a:r>
            <a:r>
              <a:rPr lang="en-US" altLang="zh-CN" sz="2000" dirty="0" err="1"/>
              <a:t>p.data</a:t>
            </a:r>
            <a:r>
              <a:rPr lang="en-US" altLang="zh-CN" sz="2000" dirty="0"/>
              <a:t>;</a:t>
            </a:r>
          </a:p>
          <a:p>
            <a:pPr marL="0" indent="0">
              <a:buFont typeface="Wingdings" panose="05000000000000000000" pitchFamily="2" charset="2"/>
              <a:buNone/>
            </a:pPr>
            <a:r>
              <a:rPr lang="en-US" altLang="zh-CN" sz="2000" dirty="0"/>
              <a:t>        }</a:t>
            </a:r>
          </a:p>
          <a:p>
            <a:pPr marL="0" indent="0">
              <a:buFont typeface="Wingdings" panose="05000000000000000000" pitchFamily="2" charset="2"/>
              <a:buNone/>
            </a:pPr>
            <a:r>
              <a:rPr lang="en-US" altLang="zh-CN" sz="2000" dirty="0"/>
              <a:t>        return null;</a:t>
            </a:r>
          </a:p>
          <a:p>
            <a:pPr marL="0" indent="0">
              <a:buFont typeface="Wingdings" panose="05000000000000000000" pitchFamily="2" charset="2"/>
              <a:buNone/>
            </a:pPr>
            <a:r>
              <a:rPr lang="en-US" altLang="zh-CN" sz="2000" dirty="0"/>
              <a:t>    }</a:t>
            </a:r>
            <a:endParaRPr lang="zh-CN" altLang="en-US" sz="2000" dirty="0"/>
          </a:p>
        </p:txBody>
      </p:sp>
      <p:sp>
        <p:nvSpPr>
          <p:cNvPr id="87" name="Text Box 71">
            <a:extLst>
              <a:ext uri="{FF2B5EF4-FFF2-40B4-BE49-F238E27FC236}">
                <a16:creationId xmlns:a16="http://schemas.microsoft.com/office/drawing/2014/main" id="{38C9E1AA-A6DF-4534-8333-164C7FD064A7}"/>
              </a:ext>
            </a:extLst>
          </p:cNvPr>
          <p:cNvSpPr txBox="1">
            <a:spLocks noChangeArrowheads="1"/>
          </p:cNvSpPr>
          <p:nvPr/>
        </p:nvSpPr>
        <p:spPr bwMode="auto">
          <a:xfrm>
            <a:off x="4860699" y="2097160"/>
            <a:ext cx="265897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en-US" altLang="zh-CN" sz="4000" b="0" dirty="0">
              <a:latin typeface="Arial" panose="020B0604020202020204" pitchFamily="34" charset="0"/>
            </a:endParaRPr>
          </a:p>
          <a:p>
            <a:pPr eaLnBrk="1" hangingPunct="1">
              <a:spcBef>
                <a:spcPct val="50000"/>
              </a:spcBef>
              <a:buClrTx/>
              <a:buSzTx/>
              <a:buFontTx/>
              <a:buNone/>
            </a:pPr>
            <a:r>
              <a:rPr lang="en-US" altLang="zh-CN" sz="4000" b="0" dirty="0">
                <a:latin typeface="Arial" panose="020B0604020202020204" pitchFamily="34" charset="0"/>
              </a:rPr>
              <a:t>get(2) ?</a:t>
            </a:r>
            <a:endParaRPr lang="zh-CN" altLang="en-US" sz="4000" b="0" dirty="0">
              <a:latin typeface="Arial" panose="020B0604020202020204" pitchFamily="34" charset="0"/>
            </a:endParaRPr>
          </a:p>
        </p:txBody>
      </p:sp>
      <p:grpSp>
        <p:nvGrpSpPr>
          <p:cNvPr id="88" name="Group 76">
            <a:extLst>
              <a:ext uri="{FF2B5EF4-FFF2-40B4-BE49-F238E27FC236}">
                <a16:creationId xmlns:a16="http://schemas.microsoft.com/office/drawing/2014/main" id="{F201CD59-DBA6-4652-9401-816506ACBCB8}"/>
              </a:ext>
            </a:extLst>
          </p:cNvPr>
          <p:cNvGrpSpPr>
            <a:grpSpLocks/>
          </p:cNvGrpSpPr>
          <p:nvPr/>
        </p:nvGrpSpPr>
        <p:grpSpPr bwMode="auto">
          <a:xfrm>
            <a:off x="6133241" y="5409917"/>
            <a:ext cx="1041265" cy="648034"/>
            <a:chOff x="3600" y="2396"/>
            <a:chExt cx="384" cy="285"/>
          </a:xfrm>
        </p:grpSpPr>
        <p:sp>
          <p:nvSpPr>
            <p:cNvPr id="89" name="Rectangle 14">
              <a:extLst>
                <a:ext uri="{FF2B5EF4-FFF2-40B4-BE49-F238E27FC236}">
                  <a16:creationId xmlns:a16="http://schemas.microsoft.com/office/drawing/2014/main" id="{8B5F4DA1-09A3-4BA8-9142-DC209BF37E51}"/>
                </a:ext>
              </a:extLst>
            </p:cNvPr>
            <p:cNvSpPr>
              <a:spLocks noChangeArrowheads="1"/>
            </p:cNvSpPr>
            <p:nvPr/>
          </p:nvSpPr>
          <p:spPr bwMode="auto">
            <a:xfrm>
              <a:off x="3815" y="2448"/>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90" name="Rectangle 15">
              <a:extLst>
                <a:ext uri="{FF2B5EF4-FFF2-40B4-BE49-F238E27FC236}">
                  <a16:creationId xmlns:a16="http://schemas.microsoft.com/office/drawing/2014/main" id="{3B61D59C-3F1D-4F9D-8856-E35DFB8DA455}"/>
                </a:ext>
              </a:extLst>
            </p:cNvPr>
            <p:cNvSpPr>
              <a:spLocks noChangeArrowheads="1"/>
            </p:cNvSpPr>
            <p:nvPr/>
          </p:nvSpPr>
          <p:spPr bwMode="auto">
            <a:xfrm>
              <a:off x="3621" y="23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b="0" dirty="0">
                  <a:latin typeface="Times New Roman" panose="02020603050405020304" pitchFamily="18" charset="0"/>
                </a:rPr>
                <a:t>d</a:t>
              </a:r>
            </a:p>
          </p:txBody>
        </p:sp>
        <p:sp>
          <p:nvSpPr>
            <p:cNvPr id="91" name="Line 16">
              <a:extLst>
                <a:ext uri="{FF2B5EF4-FFF2-40B4-BE49-F238E27FC236}">
                  <a16:creationId xmlns:a16="http://schemas.microsoft.com/office/drawing/2014/main" id="{5287FB83-87CC-4549-9E9E-D3C30D3FC7BC}"/>
                </a:ext>
              </a:extLst>
            </p:cNvPr>
            <p:cNvSpPr>
              <a:spLocks noChangeShapeType="1"/>
            </p:cNvSpPr>
            <p:nvPr/>
          </p:nvSpPr>
          <p:spPr bwMode="auto">
            <a:xfrm>
              <a:off x="3600" y="244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 name="Line 17">
              <a:extLst>
                <a:ext uri="{FF2B5EF4-FFF2-40B4-BE49-F238E27FC236}">
                  <a16:creationId xmlns:a16="http://schemas.microsoft.com/office/drawing/2014/main" id="{D4721A41-4721-4854-BBEF-0E3BE2086DE4}"/>
                </a:ext>
              </a:extLst>
            </p:cNvPr>
            <p:cNvSpPr>
              <a:spLocks noChangeShapeType="1"/>
            </p:cNvSpPr>
            <p:nvPr/>
          </p:nvSpPr>
          <p:spPr bwMode="auto">
            <a:xfrm>
              <a:off x="3600" y="267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 name="Line 18">
              <a:extLst>
                <a:ext uri="{FF2B5EF4-FFF2-40B4-BE49-F238E27FC236}">
                  <a16:creationId xmlns:a16="http://schemas.microsoft.com/office/drawing/2014/main" id="{506FE3D9-AE42-49C8-9CAA-40BA7AD0FB02}"/>
                </a:ext>
              </a:extLst>
            </p:cNvPr>
            <p:cNvSpPr>
              <a:spLocks noChangeShapeType="1"/>
            </p:cNvSpPr>
            <p:nvPr/>
          </p:nvSpPr>
          <p:spPr bwMode="auto">
            <a:xfrm>
              <a:off x="3600"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 name="Line 19">
              <a:extLst>
                <a:ext uri="{FF2B5EF4-FFF2-40B4-BE49-F238E27FC236}">
                  <a16:creationId xmlns:a16="http://schemas.microsoft.com/office/drawing/2014/main" id="{8BAB2C91-5B76-4822-ABBD-91E11398AD03}"/>
                </a:ext>
              </a:extLst>
            </p:cNvPr>
            <p:cNvSpPr>
              <a:spLocks noChangeShapeType="1"/>
            </p:cNvSpPr>
            <p:nvPr/>
          </p:nvSpPr>
          <p:spPr bwMode="auto">
            <a:xfrm>
              <a:off x="3794" y="2451"/>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 name="Line 20">
              <a:extLst>
                <a:ext uri="{FF2B5EF4-FFF2-40B4-BE49-F238E27FC236}">
                  <a16:creationId xmlns:a16="http://schemas.microsoft.com/office/drawing/2014/main" id="{90DAC86B-9D63-4755-A7A3-A265C2C67EAF}"/>
                </a:ext>
              </a:extLst>
            </p:cNvPr>
            <p:cNvSpPr>
              <a:spLocks noChangeShapeType="1"/>
            </p:cNvSpPr>
            <p:nvPr/>
          </p:nvSpPr>
          <p:spPr bwMode="auto">
            <a:xfrm>
              <a:off x="3984"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6" name="Line 57">
            <a:extLst>
              <a:ext uri="{FF2B5EF4-FFF2-40B4-BE49-F238E27FC236}">
                <a16:creationId xmlns:a16="http://schemas.microsoft.com/office/drawing/2014/main" id="{24F9FE6E-AEB9-43A8-A20C-58A3E256A640}"/>
              </a:ext>
            </a:extLst>
          </p:cNvPr>
          <p:cNvSpPr>
            <a:spLocks noChangeShapeType="1"/>
          </p:cNvSpPr>
          <p:nvPr/>
        </p:nvSpPr>
        <p:spPr bwMode="auto">
          <a:xfrm>
            <a:off x="7019925" y="5801637"/>
            <a:ext cx="693042"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 name="Text Box 83">
            <a:extLst>
              <a:ext uri="{FF2B5EF4-FFF2-40B4-BE49-F238E27FC236}">
                <a16:creationId xmlns:a16="http://schemas.microsoft.com/office/drawing/2014/main" id="{85DB10D8-8E4C-464B-8DB5-62E9FABF47D7}"/>
              </a:ext>
            </a:extLst>
          </p:cNvPr>
          <p:cNvSpPr txBox="1">
            <a:spLocks noChangeArrowheads="1"/>
          </p:cNvSpPr>
          <p:nvPr/>
        </p:nvSpPr>
        <p:spPr bwMode="auto">
          <a:xfrm>
            <a:off x="7798514" y="5472447"/>
            <a:ext cx="10412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0" dirty="0">
                <a:latin typeface="Times New Roman" panose="02020603050405020304" pitchFamily="18" charset="0"/>
              </a:rPr>
              <a:t>。。。</a:t>
            </a:r>
          </a:p>
        </p:txBody>
      </p:sp>
      <p:sp>
        <p:nvSpPr>
          <p:cNvPr id="98" name="Line 57">
            <a:extLst>
              <a:ext uri="{FF2B5EF4-FFF2-40B4-BE49-F238E27FC236}">
                <a16:creationId xmlns:a16="http://schemas.microsoft.com/office/drawing/2014/main" id="{3DCDC0C0-A62F-4F06-96F4-6DF15769858A}"/>
              </a:ext>
            </a:extLst>
          </p:cNvPr>
          <p:cNvSpPr>
            <a:spLocks noChangeShapeType="1"/>
          </p:cNvSpPr>
          <p:nvPr/>
        </p:nvSpPr>
        <p:spPr bwMode="auto">
          <a:xfrm flipV="1">
            <a:off x="1145185" y="5786589"/>
            <a:ext cx="573253"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 name="Text Box 83">
            <a:extLst>
              <a:ext uri="{FF2B5EF4-FFF2-40B4-BE49-F238E27FC236}">
                <a16:creationId xmlns:a16="http://schemas.microsoft.com/office/drawing/2014/main" id="{B74BF35F-87C4-42CD-8161-6988EA41214C}"/>
              </a:ext>
            </a:extLst>
          </p:cNvPr>
          <p:cNvSpPr txBox="1">
            <a:spLocks noChangeArrowheads="1"/>
          </p:cNvSpPr>
          <p:nvPr/>
        </p:nvSpPr>
        <p:spPr bwMode="auto">
          <a:xfrm>
            <a:off x="5415490" y="4606584"/>
            <a:ext cx="22974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Times New Roman" panose="02020603050405020304" pitchFamily="18" charset="0"/>
              </a:rPr>
              <a:t>j==</a:t>
            </a:r>
            <a:r>
              <a:rPr lang="en-US" altLang="zh-CN" sz="2800" b="0" dirty="0" err="1">
                <a:latin typeface="Times New Roman" panose="02020603050405020304" pitchFamily="18" charset="0"/>
              </a:rPr>
              <a:t>i</a:t>
            </a:r>
            <a:r>
              <a:rPr lang="en-US" altLang="zh-CN" sz="2800" b="0" dirty="0">
                <a:latin typeface="Times New Roman" panose="02020603050405020304" pitchFamily="18" charset="0"/>
              </a:rPr>
              <a:t> </a:t>
            </a:r>
            <a:r>
              <a:rPr lang="zh-CN" altLang="en-US" sz="2800" b="0" dirty="0">
                <a:latin typeface="Times New Roman" panose="02020603050405020304" pitchFamily="18" charset="0"/>
              </a:rPr>
              <a:t>跳出循环</a:t>
            </a:r>
          </a:p>
        </p:txBody>
      </p:sp>
    </p:spTree>
    <p:extLst>
      <p:ext uri="{BB962C8B-B14F-4D97-AF65-F5344CB8AC3E}">
        <p14:creationId xmlns:p14="http://schemas.microsoft.com/office/powerpoint/2010/main" val="116088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4">
                                            <p:bg/>
                                          </p:spTgt>
                                        </p:tgtEl>
                                        <p:attrNameLst>
                                          <p:attrName>style.visibility</p:attrName>
                                        </p:attrNameLst>
                                      </p:cBhvr>
                                      <p:to>
                                        <p:strVal val="visible"/>
                                      </p:to>
                                    </p:set>
                                    <p:animEffect transition="in" filter="blinds(horizontal)">
                                      <p:cBhvr>
                                        <p:cTn id="11" dur="500"/>
                                        <p:tgtEl>
                                          <p:spTgt spid="84">
                                            <p:bg/>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4">
                                            <p:txEl>
                                              <p:pRg st="0" end="0"/>
                                            </p:txEl>
                                          </p:spTgt>
                                        </p:tgtEl>
                                        <p:attrNameLst>
                                          <p:attrName>style.visibility</p:attrName>
                                        </p:attrNameLst>
                                      </p:cBhvr>
                                      <p:to>
                                        <p:strVal val="visible"/>
                                      </p:to>
                                    </p:set>
                                    <p:animEffect transition="in" filter="blinds(horizontal)">
                                      <p:cBhvr>
                                        <p:cTn id="16" dur="500"/>
                                        <p:tgtEl>
                                          <p:spTgt spid="8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4">
                                            <p:txEl>
                                              <p:pRg st="1" end="1"/>
                                            </p:txEl>
                                          </p:spTgt>
                                        </p:tgtEl>
                                        <p:attrNameLst>
                                          <p:attrName>style.visibility</p:attrName>
                                        </p:attrNameLst>
                                      </p:cBhvr>
                                      <p:to>
                                        <p:strVal val="visible"/>
                                      </p:to>
                                    </p:set>
                                    <p:animEffect transition="in" filter="blinds(horizontal)">
                                      <p:cBhvr>
                                        <p:cTn id="21" dur="500"/>
                                        <p:tgtEl>
                                          <p:spTgt spid="8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4">
                                            <p:txEl>
                                              <p:pRg st="2" end="2"/>
                                            </p:txEl>
                                          </p:spTgt>
                                        </p:tgtEl>
                                        <p:attrNameLst>
                                          <p:attrName>style.visibility</p:attrName>
                                        </p:attrNameLst>
                                      </p:cBhvr>
                                      <p:to>
                                        <p:strVal val="visible"/>
                                      </p:to>
                                    </p:set>
                                    <p:animEffect transition="in" filter="blinds(horizontal)">
                                      <p:cBhvr>
                                        <p:cTn id="26" dur="500"/>
                                        <p:tgtEl>
                                          <p:spTgt spid="8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4">
                                            <p:txEl>
                                              <p:pRg st="3" end="3"/>
                                            </p:txEl>
                                          </p:spTgt>
                                        </p:tgtEl>
                                        <p:attrNameLst>
                                          <p:attrName>style.visibility</p:attrName>
                                        </p:attrNameLst>
                                      </p:cBhvr>
                                      <p:to>
                                        <p:strVal val="visible"/>
                                      </p:to>
                                    </p:set>
                                    <p:animEffect transition="in" filter="blinds(horizontal)">
                                      <p:cBhvr>
                                        <p:cTn id="35" dur="500"/>
                                        <p:tgtEl>
                                          <p:spTgt spid="8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4">
                                            <p:txEl>
                                              <p:pRg st="4" end="4"/>
                                            </p:txEl>
                                          </p:spTgt>
                                        </p:tgtEl>
                                        <p:attrNameLst>
                                          <p:attrName>style.visibility</p:attrName>
                                        </p:attrNameLst>
                                      </p:cBhvr>
                                      <p:to>
                                        <p:strVal val="visible"/>
                                      </p:to>
                                    </p:set>
                                    <p:animEffect transition="in" filter="blinds(horizontal)">
                                      <p:cBhvr>
                                        <p:cTn id="46" dur="500"/>
                                        <p:tgtEl>
                                          <p:spTgt spid="84">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4">
                                            <p:txEl>
                                              <p:pRg st="5" end="5"/>
                                            </p:txEl>
                                          </p:spTgt>
                                        </p:tgtEl>
                                        <p:attrNameLst>
                                          <p:attrName>style.visibility</p:attrName>
                                        </p:attrNameLst>
                                      </p:cBhvr>
                                      <p:to>
                                        <p:strVal val="visible"/>
                                      </p:to>
                                    </p:set>
                                    <p:animEffect transition="in" filter="blinds(horizontal)">
                                      <p:cBhvr>
                                        <p:cTn id="51" dur="500"/>
                                        <p:tgtEl>
                                          <p:spTgt spid="84">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7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7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84">
                                            <p:txEl>
                                              <p:pRg st="6" end="6"/>
                                            </p:txEl>
                                          </p:spTgt>
                                        </p:tgtEl>
                                        <p:attrNameLst>
                                          <p:attrName>style.visibility</p:attrName>
                                        </p:attrNameLst>
                                      </p:cBhvr>
                                      <p:to>
                                        <p:strVal val="visible"/>
                                      </p:to>
                                    </p:set>
                                    <p:animEffect transition="in" filter="blinds(horizontal)">
                                      <p:cBhvr>
                                        <p:cTn id="68" dur="500"/>
                                        <p:tgtEl>
                                          <p:spTgt spid="84">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84">
                                            <p:txEl>
                                              <p:pRg st="7" end="7"/>
                                            </p:txEl>
                                          </p:spTgt>
                                        </p:tgtEl>
                                        <p:attrNameLst>
                                          <p:attrName>style.visibility</p:attrName>
                                        </p:attrNameLst>
                                      </p:cBhvr>
                                      <p:to>
                                        <p:strVal val="visible"/>
                                      </p:to>
                                    </p:set>
                                    <p:animEffect transition="in" filter="blinds(horizontal)">
                                      <p:cBhvr>
                                        <p:cTn id="73" dur="500"/>
                                        <p:tgtEl>
                                          <p:spTgt spid="84">
                                            <p:txEl>
                                              <p:pRg st="7" end="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8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8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80"/>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81"/>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82"/>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9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84">
                                            <p:txEl>
                                              <p:pRg st="8" end="8"/>
                                            </p:txEl>
                                          </p:spTgt>
                                        </p:tgtEl>
                                        <p:attrNameLst>
                                          <p:attrName>style.visibility</p:attrName>
                                        </p:attrNameLst>
                                      </p:cBhvr>
                                      <p:to>
                                        <p:strVal val="visible"/>
                                      </p:to>
                                    </p:set>
                                    <p:animEffect transition="in" filter="blinds(horizontal)">
                                      <p:cBhvr>
                                        <p:cTn id="106" dur="500"/>
                                        <p:tgtEl>
                                          <p:spTgt spid="84">
                                            <p:txEl>
                                              <p:pRg st="8" end="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84">
                                            <p:txEl>
                                              <p:pRg st="9" end="9"/>
                                            </p:txEl>
                                          </p:spTgt>
                                        </p:tgtEl>
                                        <p:attrNameLst>
                                          <p:attrName>style.visibility</p:attrName>
                                        </p:attrNameLst>
                                      </p:cBhvr>
                                      <p:to>
                                        <p:strVal val="visible"/>
                                      </p:to>
                                    </p:set>
                                    <p:animEffect transition="in" filter="blinds(horizontal)">
                                      <p:cBhvr>
                                        <p:cTn id="111" dur="500"/>
                                        <p:tgtEl>
                                          <p:spTgt spid="84">
                                            <p:txEl>
                                              <p:pRg st="9" end="9"/>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84">
                                            <p:txEl>
                                              <p:pRg st="10" end="10"/>
                                            </p:txEl>
                                          </p:spTgt>
                                        </p:tgtEl>
                                        <p:attrNameLst>
                                          <p:attrName>style.visibility</p:attrName>
                                        </p:attrNameLst>
                                      </p:cBhvr>
                                      <p:to>
                                        <p:strVal val="visible"/>
                                      </p:to>
                                    </p:set>
                                    <p:animEffect transition="in" filter="blinds(horizontal)">
                                      <p:cBhvr>
                                        <p:cTn id="116" dur="500"/>
                                        <p:tgtEl>
                                          <p:spTgt spid="84">
                                            <p:txEl>
                                              <p:pRg st="10" end="1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84">
                                            <p:txEl>
                                              <p:pRg st="11" end="11"/>
                                            </p:txEl>
                                          </p:spTgt>
                                        </p:tgtEl>
                                        <p:attrNameLst>
                                          <p:attrName>style.visibility</p:attrName>
                                        </p:attrNameLst>
                                      </p:cBhvr>
                                      <p:to>
                                        <p:strVal val="visible"/>
                                      </p:to>
                                    </p:set>
                                    <p:animEffect transition="in" filter="blinds(horizontal)">
                                      <p:cBhvr>
                                        <p:cTn id="121" dur="500"/>
                                        <p:tgtEl>
                                          <p:spTgt spid="84">
                                            <p:txEl>
                                              <p:pRg st="11" end="11"/>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84">
                                            <p:txEl>
                                              <p:pRg st="12" end="12"/>
                                            </p:txEl>
                                          </p:spTgt>
                                        </p:tgtEl>
                                        <p:attrNameLst>
                                          <p:attrName>style.visibility</p:attrName>
                                        </p:attrNameLst>
                                      </p:cBhvr>
                                      <p:to>
                                        <p:strVal val="visible"/>
                                      </p:to>
                                    </p:set>
                                    <p:animEffect transition="in" filter="blinds(horizontal)">
                                      <p:cBhvr>
                                        <p:cTn id="126" dur="500"/>
                                        <p:tgtEl>
                                          <p:spTgt spid="8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56" grpId="0"/>
      <p:bldP spid="56" grpId="1"/>
      <p:bldP spid="57" grpId="0"/>
      <p:bldP spid="78" grpId="0"/>
      <p:bldP spid="78" grpId="1"/>
      <p:bldP spid="79" grpId="0" animBg="1"/>
      <p:bldP spid="79" grpId="1" animBg="1"/>
      <p:bldP spid="80" grpId="0"/>
      <p:bldP spid="80" grpId="1"/>
      <p:bldP spid="81" grpId="0" animBg="1"/>
      <p:bldP spid="81" grpId="1" animBg="1"/>
      <p:bldP spid="82" grpId="0"/>
      <p:bldP spid="83" grpId="0" animBg="1"/>
      <p:bldP spid="84" grpId="0" uiExpand="1" build="p" animBg="1"/>
      <p:bldP spid="87" grpId="0"/>
      <p:bldP spid="9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F4238C37-D979-4D5B-82C6-C0720CC95104}"/>
              </a:ext>
            </a:extLst>
          </p:cNvPr>
          <p:cNvSpPr/>
          <p:nvPr/>
        </p:nvSpPr>
        <p:spPr>
          <a:xfrm>
            <a:off x="4716016" y="5085184"/>
            <a:ext cx="2016224"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70" name="标题 1"/>
          <p:cNvSpPr>
            <a:spLocks noGrp="1"/>
          </p:cNvSpPr>
          <p:nvPr>
            <p:ph type="title"/>
          </p:nvPr>
        </p:nvSpPr>
        <p:spPr/>
        <p:txBody>
          <a:bodyPr/>
          <a:lstStyle/>
          <a:p>
            <a:r>
              <a:rPr lang="en-US" altLang="zh-CN" dirty="0"/>
              <a:t>2.</a:t>
            </a:r>
            <a:r>
              <a:rPr lang="zh-CN" altLang="en-US" dirty="0"/>
              <a:t>单链表中设置</a:t>
            </a:r>
            <a:r>
              <a:rPr lang="en-US" altLang="zh-CN" dirty="0" err="1"/>
              <a:t>i</a:t>
            </a:r>
            <a:r>
              <a:rPr lang="zh-CN" altLang="en-US" dirty="0"/>
              <a:t>位置的元素值</a:t>
            </a:r>
          </a:p>
        </p:txBody>
      </p:sp>
      <p:sp>
        <p:nvSpPr>
          <p:cNvPr id="58371" name="文本占位符 2"/>
          <p:cNvSpPr>
            <a:spLocks noGrp="1"/>
          </p:cNvSpPr>
          <p:nvPr>
            <p:ph type="body" sz="half" idx="1"/>
          </p:nvPr>
        </p:nvSpPr>
        <p:spPr>
          <a:xfrm>
            <a:off x="785813" y="1857375"/>
            <a:ext cx="3214687" cy="4572000"/>
          </a:xfrm>
        </p:spPr>
        <p:txBody>
          <a:bodyPr/>
          <a:lstStyle/>
          <a:p>
            <a:pPr marL="0" indent="0">
              <a:buFont typeface="Wingdings" panose="05000000000000000000" pitchFamily="2" charset="2"/>
              <a:buNone/>
            </a:pPr>
            <a:r>
              <a:rPr lang="zh-CN" altLang="en-US" dirty="0"/>
              <a:t>    在单链表中，设置第</a:t>
            </a:r>
            <a:r>
              <a:rPr lang="en-US" altLang="zh-CN" dirty="0" err="1"/>
              <a:t>i</a:t>
            </a:r>
            <a:r>
              <a:rPr lang="zh-CN" altLang="en-US" dirty="0"/>
              <a:t>个数据元素值必须从头指针出发寻找，当数到第</a:t>
            </a:r>
            <a:r>
              <a:rPr lang="en-US" altLang="zh-CN" dirty="0" err="1"/>
              <a:t>i</a:t>
            </a:r>
            <a:r>
              <a:rPr lang="zh-CN" altLang="en-US" dirty="0"/>
              <a:t>个的时候将该元素值重置即可。</a:t>
            </a:r>
          </a:p>
        </p:txBody>
      </p:sp>
      <p:sp>
        <p:nvSpPr>
          <p:cNvPr id="4" name="内容占位符 3"/>
          <p:cNvSpPr>
            <a:spLocks noGrp="1"/>
          </p:cNvSpPr>
          <p:nvPr>
            <p:ph sz="half" idx="2"/>
          </p:nvPr>
        </p:nvSpPr>
        <p:spPr>
          <a:xfrm>
            <a:off x="3857625" y="1785938"/>
            <a:ext cx="5286375" cy="5072062"/>
          </a:xfrm>
        </p:spPr>
        <p:txBody>
          <a:bodyPr/>
          <a:lstStyle/>
          <a:p>
            <a:pPr marL="0" indent="0">
              <a:buFont typeface="Wingdings" panose="05000000000000000000" pitchFamily="2" charset="2"/>
              <a:buNone/>
            </a:pPr>
            <a:r>
              <a:rPr lang="en-US" altLang="zh-CN" sz="1800" dirty="0"/>
              <a:t>public void set(int </a:t>
            </a:r>
            <a:r>
              <a:rPr lang="en-US" altLang="zh-CN" sz="1800" dirty="0" err="1"/>
              <a:t>i</a:t>
            </a:r>
            <a:r>
              <a:rPr lang="en-US" altLang="zh-CN" sz="1800" dirty="0"/>
              <a:t>, T x)</a:t>
            </a:r>
          </a:p>
          <a:p>
            <a:pPr marL="0" indent="0">
              <a:buFont typeface="Wingdings" panose="05000000000000000000" pitchFamily="2" charset="2"/>
              <a:buNone/>
            </a:pPr>
            <a:r>
              <a:rPr lang="en-US" altLang="zh-CN" sz="1800" dirty="0"/>
              <a:t>{ if(x ==null) return;</a:t>
            </a:r>
          </a:p>
          <a:p>
            <a:pPr marL="0" indent="0">
              <a:buFont typeface="Wingdings" panose="05000000000000000000" pitchFamily="2" charset="2"/>
              <a:buNone/>
            </a:pPr>
            <a:r>
              <a:rPr lang="en-US" altLang="zh-CN" sz="1800" dirty="0"/>
              <a:t>   if (head!=null &amp;&amp; </a:t>
            </a:r>
            <a:r>
              <a:rPr lang="en-US" altLang="zh-CN" sz="1800" dirty="0" err="1"/>
              <a:t>i</a:t>
            </a:r>
            <a:r>
              <a:rPr lang="en-US" altLang="zh-CN" sz="1800" dirty="0"/>
              <a:t>&gt;=0){ </a:t>
            </a:r>
          </a:p>
          <a:p>
            <a:pPr marL="0" indent="0">
              <a:buFont typeface="Wingdings" panose="05000000000000000000" pitchFamily="2" charset="2"/>
              <a:buNone/>
            </a:pPr>
            <a:r>
              <a:rPr lang="en-US" altLang="zh-CN" sz="1800" dirty="0"/>
              <a:t>            int j=0; </a:t>
            </a:r>
          </a:p>
          <a:p>
            <a:pPr marL="0" indent="0">
              <a:buFont typeface="Wingdings" panose="05000000000000000000" pitchFamily="2" charset="2"/>
              <a:buNone/>
            </a:pPr>
            <a:r>
              <a:rPr lang="en-US" altLang="zh-CN" sz="1800" dirty="0"/>
              <a:t>            Node&lt;T&gt; p=</a:t>
            </a:r>
            <a:r>
              <a:rPr lang="en-US" altLang="zh-CN" sz="1800" dirty="0" err="1"/>
              <a:t>this.head</a:t>
            </a:r>
            <a:r>
              <a:rPr lang="en-US" altLang="zh-CN" sz="1800" dirty="0"/>
              <a:t>;</a:t>
            </a:r>
          </a:p>
          <a:p>
            <a:pPr marL="0" indent="0">
              <a:buFont typeface="Wingdings" panose="05000000000000000000" pitchFamily="2" charset="2"/>
              <a:buNone/>
            </a:pPr>
            <a:r>
              <a:rPr lang="en-US" altLang="zh-CN" sz="1800" dirty="0"/>
              <a:t>            while (p!=null &amp;&amp; j&lt;</a:t>
            </a:r>
            <a:r>
              <a:rPr lang="en-US" altLang="zh-CN" sz="1800" dirty="0" err="1"/>
              <a:t>i</a:t>
            </a:r>
            <a:r>
              <a:rPr lang="en-US" altLang="zh-CN" sz="1800" dirty="0"/>
              <a:t>){</a:t>
            </a:r>
          </a:p>
          <a:p>
            <a:pPr marL="0" indent="0">
              <a:buFont typeface="Wingdings" panose="05000000000000000000" pitchFamily="2" charset="2"/>
              <a:buNone/>
            </a:pPr>
            <a:r>
              <a:rPr lang="en-US" altLang="zh-CN" sz="1800" dirty="0"/>
              <a:t>                </a:t>
            </a:r>
            <a:r>
              <a:rPr lang="en-US" altLang="zh-CN" sz="1800" dirty="0" err="1"/>
              <a:t>j++</a:t>
            </a:r>
            <a:r>
              <a:rPr lang="en-US" altLang="zh-CN" sz="1800" dirty="0"/>
              <a:t>;</a:t>
            </a:r>
          </a:p>
          <a:p>
            <a:pPr marL="0" indent="0">
              <a:buFont typeface="Wingdings" panose="05000000000000000000" pitchFamily="2" charset="2"/>
              <a:buNone/>
            </a:pPr>
            <a:r>
              <a:rPr lang="en-US" altLang="zh-CN" sz="1800" dirty="0"/>
              <a:t>                p = </a:t>
            </a:r>
            <a:r>
              <a:rPr lang="en-US" altLang="zh-CN" sz="1800" dirty="0" err="1"/>
              <a:t>p.next</a:t>
            </a:r>
            <a:r>
              <a:rPr lang="en-US" altLang="zh-CN" sz="1800" dirty="0"/>
              <a:t>;         </a:t>
            </a:r>
          </a:p>
          <a:p>
            <a:pPr marL="0" indent="0">
              <a:buFont typeface="Wingdings" panose="05000000000000000000" pitchFamily="2" charset="2"/>
              <a:buNone/>
            </a:pPr>
            <a:r>
              <a:rPr lang="en-US" altLang="zh-CN" sz="1800" dirty="0"/>
              <a:t>            }</a:t>
            </a:r>
          </a:p>
          <a:p>
            <a:pPr marL="0" indent="0">
              <a:buFont typeface="Wingdings" panose="05000000000000000000" pitchFamily="2" charset="2"/>
              <a:buNone/>
            </a:pPr>
            <a:r>
              <a:rPr lang="en-US" altLang="zh-CN" sz="1800" dirty="0"/>
              <a:t>            if (p!=null){</a:t>
            </a:r>
          </a:p>
          <a:p>
            <a:pPr marL="0" indent="0">
              <a:buFont typeface="Wingdings" panose="05000000000000000000" pitchFamily="2" charset="2"/>
              <a:buNone/>
            </a:pPr>
            <a:r>
              <a:rPr lang="en-US" altLang="zh-CN" sz="1800" dirty="0"/>
              <a:t>                </a:t>
            </a:r>
            <a:r>
              <a:rPr lang="en-US" altLang="zh-CN" sz="1800" dirty="0" err="1"/>
              <a:t>p.data</a:t>
            </a:r>
            <a:r>
              <a:rPr lang="en-US" altLang="zh-CN" sz="1800" dirty="0"/>
              <a:t> = x;</a:t>
            </a:r>
          </a:p>
          <a:p>
            <a:pPr marL="0" indent="0">
              <a:buFont typeface="Wingdings" panose="05000000000000000000" pitchFamily="2" charset="2"/>
              <a:buNone/>
            </a:pPr>
            <a:r>
              <a:rPr lang="en-US" altLang="zh-CN" sz="1800" dirty="0"/>
              <a:t>            }</a:t>
            </a:r>
            <a:endParaRPr lang="zh-CN" altLang="en-US" sz="1800" dirty="0"/>
          </a:p>
          <a:p>
            <a:pPr marL="0" indent="0">
              <a:buFont typeface="Wingdings" panose="05000000000000000000" pitchFamily="2" charset="2"/>
              <a:buNone/>
            </a:pPr>
            <a:r>
              <a:rPr lang="en-US" altLang="zh-CN" sz="1800" dirty="0"/>
              <a:t>      }//</a:t>
            </a:r>
            <a:r>
              <a:rPr lang="zh-CN" altLang="en-US" sz="1800" dirty="0"/>
              <a:t>否则抛出异常</a:t>
            </a:r>
            <a:endParaRPr lang="en-US" altLang="zh-CN" sz="1800" dirty="0"/>
          </a:p>
          <a:p>
            <a:pPr marL="0" indent="0">
              <a:buFont typeface="Wingdings" panose="05000000000000000000" pitchFamily="2" charset="2"/>
              <a:buNone/>
            </a:pPr>
            <a:r>
              <a:rPr lang="en-US" altLang="zh-CN" sz="1800" dirty="0"/>
              <a:t>     return; //</a:t>
            </a:r>
            <a:r>
              <a:rPr lang="zh-CN" altLang="en-US" sz="1800" dirty="0"/>
              <a:t>操作不成功</a:t>
            </a:r>
          </a:p>
          <a:p>
            <a:pPr marL="0" indent="0">
              <a:buFont typeface="Wingdings" panose="05000000000000000000" pitchFamily="2" charset="2"/>
              <a:buNone/>
            </a:pPr>
            <a:r>
              <a:rPr lang="zh-CN" altLang="en-US" sz="1800" dirty="0"/>
              <a:t> </a:t>
            </a:r>
            <a:r>
              <a:rPr lang="en-US" altLang="zh-CN" sz="1800" dirty="0"/>
              <a:t>}</a:t>
            </a:r>
            <a:endParaRPr lang="zh-CN" altLang="en-US" sz="1800" dirty="0"/>
          </a:p>
        </p:txBody>
      </p:sp>
      <p:sp>
        <p:nvSpPr>
          <p:cNvPr id="3" name="灯片编号占位符 2"/>
          <p:cNvSpPr>
            <a:spLocks noGrp="1"/>
          </p:cNvSpPr>
          <p:nvPr>
            <p:ph type="sldNum" sz="quarter" idx="12"/>
          </p:nvPr>
        </p:nvSpPr>
        <p:spPr/>
        <p:txBody>
          <a:bodyPr/>
          <a:lstStyle/>
          <a:p>
            <a:pPr>
              <a:defRPr/>
            </a:pPr>
            <a:fld id="{13791C7F-5867-4B75-9067-4431112FF17D}" type="slidenum">
              <a:rPr lang="zh-CN" altLang="en-US" smtClean="0"/>
              <a:pPr>
                <a:defRPr/>
              </a:pPr>
              <a:t>66</a:t>
            </a:fld>
            <a:endParaRPr lang="en-US" altLang="zh-CN"/>
          </a:p>
        </p:txBody>
      </p:sp>
      <p:sp>
        <p:nvSpPr>
          <p:cNvPr id="8" name="文本框 7">
            <a:extLst>
              <a:ext uri="{FF2B5EF4-FFF2-40B4-BE49-F238E27FC236}">
                <a16:creationId xmlns:a16="http://schemas.microsoft.com/office/drawing/2014/main" id="{E900B814-0973-413D-9D83-24F5720829F6}"/>
              </a:ext>
            </a:extLst>
          </p:cNvPr>
          <p:cNvSpPr txBox="1"/>
          <p:nvPr/>
        </p:nvSpPr>
        <p:spPr>
          <a:xfrm>
            <a:off x="7072312" y="4898285"/>
            <a:ext cx="2195736" cy="830997"/>
          </a:xfrm>
          <a:prstGeom prst="rect">
            <a:avLst/>
          </a:prstGeom>
          <a:noFill/>
        </p:spPr>
        <p:txBody>
          <a:bodyPr wrap="square">
            <a:spAutoFit/>
          </a:bodyPr>
          <a:lstStyle/>
          <a:p>
            <a:pPr marL="0" indent="0">
              <a:buFont typeface="Wingdings" panose="05000000000000000000" pitchFamily="2" charset="2"/>
              <a:buNone/>
            </a:pPr>
            <a:r>
              <a:rPr lang="en-US" altLang="zh-CN" dirty="0">
                <a:solidFill>
                  <a:srgbClr val="FF0000"/>
                </a:solidFill>
              </a:rPr>
              <a:t>Get():</a:t>
            </a:r>
          </a:p>
          <a:p>
            <a:pPr marL="0" indent="0">
              <a:buFont typeface="Wingdings" panose="05000000000000000000" pitchFamily="2" charset="2"/>
              <a:buNone/>
            </a:pPr>
            <a:r>
              <a:rPr lang="en-US" altLang="zh-CN" dirty="0">
                <a:solidFill>
                  <a:srgbClr val="FF0000"/>
                </a:solidFill>
              </a:rPr>
              <a:t>return (T)</a:t>
            </a:r>
            <a:r>
              <a:rPr lang="en-US" altLang="zh-CN" dirty="0" err="1">
                <a:solidFill>
                  <a:srgbClr val="FF0000"/>
                </a:solidFill>
              </a:rPr>
              <a:t>p.data</a:t>
            </a:r>
            <a:r>
              <a:rPr lang="en-US" altLang="zh-CN"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linds(horizontal)">
                                      <p:cBhvr>
                                        <p:cTn id="57" dur="500"/>
                                        <p:tgtEl>
                                          <p:spTgt spid="4">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linds(horizontal)">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blinds(horizontal)">
                                      <p:cBhvr>
                                        <p:cTn id="67" dur="500"/>
                                        <p:tgtEl>
                                          <p:spTgt spid="4">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blinds(horizontal)">
                                      <p:cBhvr>
                                        <p:cTn id="72" dur="500"/>
                                        <p:tgtEl>
                                          <p:spTgt spid="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blinds(horizontal)">
                                      <p:cBhvr>
                                        <p:cTn id="77" dur="500"/>
                                        <p:tgtEl>
                                          <p:spTgt spid="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uiExpand="1" build="p"/>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71600" y="932631"/>
            <a:ext cx="6461125" cy="839788"/>
          </a:xfrm>
        </p:spPr>
        <p:txBody>
          <a:bodyPr/>
          <a:lstStyle/>
          <a:p>
            <a:pPr eaLnBrk="1" hangingPunct="1"/>
            <a:r>
              <a:rPr lang="en-US" altLang="zh-CN" dirty="0"/>
              <a:t>3. </a:t>
            </a:r>
            <a:r>
              <a:rPr lang="zh-CN" altLang="en-US" dirty="0"/>
              <a:t>单链表的遍历操作 </a:t>
            </a:r>
          </a:p>
        </p:txBody>
      </p:sp>
      <p:sp>
        <p:nvSpPr>
          <p:cNvPr id="32772" name="Rectangle 3"/>
          <p:cNvSpPr>
            <a:spLocks noGrp="1" noChangeArrowheads="1"/>
          </p:cNvSpPr>
          <p:nvPr>
            <p:ph type="body" idx="1"/>
          </p:nvPr>
        </p:nvSpPr>
        <p:spPr>
          <a:xfrm>
            <a:off x="785813" y="4438650"/>
            <a:ext cx="5256212" cy="2419350"/>
          </a:xfrm>
        </p:spPr>
        <p:txBody>
          <a:bodyPr/>
          <a:lstStyle/>
          <a:p>
            <a:pPr eaLnBrk="1" hangingPunct="1">
              <a:buFont typeface="Wingdings" panose="05000000000000000000" pitchFamily="2" charset="2"/>
              <a:buNone/>
            </a:pPr>
            <a:r>
              <a:rPr lang="en-US" altLang="zh-CN" sz="2400" dirty="0"/>
              <a:t>Node&lt;T&gt; p = head;</a:t>
            </a:r>
            <a:endParaRPr lang="zh-CN" altLang="en-US" sz="2400" dirty="0"/>
          </a:p>
          <a:p>
            <a:pPr eaLnBrk="1" hangingPunct="1">
              <a:buFont typeface="Wingdings" panose="05000000000000000000" pitchFamily="2" charset="2"/>
              <a:buNone/>
            </a:pPr>
            <a:r>
              <a:rPr lang="en-US" altLang="zh-CN" sz="2400" dirty="0"/>
              <a:t>while (p!=null) {</a:t>
            </a:r>
            <a:endParaRPr lang="zh-CN" altLang="en-US" sz="2400" dirty="0"/>
          </a:p>
          <a:p>
            <a:pPr eaLnBrk="1" hangingPunct="1">
              <a:buFont typeface="Wingdings" panose="05000000000000000000" pitchFamily="2" charset="2"/>
              <a:buNone/>
            </a:pPr>
            <a:r>
              <a:rPr lang="zh-CN" altLang="en-US" sz="2400" dirty="0"/>
              <a:t>    访问</a:t>
            </a:r>
            <a:r>
              <a:rPr lang="en-US" altLang="zh-CN" sz="2400" dirty="0"/>
              <a:t>p</a:t>
            </a:r>
            <a:r>
              <a:rPr lang="zh-CN" altLang="en-US" sz="2400" dirty="0"/>
              <a:t>结点</a:t>
            </a:r>
            <a:r>
              <a:rPr lang="en-US" altLang="zh-CN" sz="2400" dirty="0"/>
              <a:t>;</a:t>
            </a:r>
          </a:p>
          <a:p>
            <a:pPr eaLnBrk="1" hangingPunct="1">
              <a:buFont typeface="Wingdings" panose="05000000000000000000" pitchFamily="2" charset="2"/>
              <a:buNone/>
            </a:pPr>
            <a:r>
              <a:rPr lang="en-US" altLang="zh-CN" sz="2400" dirty="0"/>
              <a:t>    p = </a:t>
            </a:r>
            <a:r>
              <a:rPr lang="en-US" altLang="zh-CN" sz="2400" dirty="0" err="1"/>
              <a:t>p.next</a:t>
            </a:r>
            <a:r>
              <a:rPr lang="en-US" altLang="zh-CN" sz="2400" dirty="0"/>
              <a:t>;</a:t>
            </a:r>
          </a:p>
          <a:p>
            <a:pPr eaLnBrk="1" hangingPunct="1">
              <a:buFont typeface="Wingdings" panose="05000000000000000000" pitchFamily="2" charset="2"/>
              <a:buNone/>
            </a:pPr>
            <a:r>
              <a:rPr lang="en-US" altLang="zh-CN" sz="2400" dirty="0"/>
              <a:t>}</a:t>
            </a:r>
            <a:endParaRPr lang="zh-CN" altLang="en-US" sz="2400" dirty="0"/>
          </a:p>
        </p:txBody>
      </p:sp>
      <p:pic>
        <p:nvPicPr>
          <p:cNvPr id="32773" name="Picture 4" descr="2D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3429000"/>
            <a:ext cx="88201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5"/>
          <p:cNvSpPr txBox="1">
            <a:spLocks noChangeArrowheads="1"/>
          </p:cNvSpPr>
          <p:nvPr/>
        </p:nvSpPr>
        <p:spPr bwMode="auto">
          <a:xfrm>
            <a:off x="714375" y="1785938"/>
            <a:ext cx="8001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       遍历操作就是将单链表中的元素逐个访问一遍，并且原单链表并不改变。为此，设一个指针</a:t>
            </a:r>
            <a:r>
              <a:rPr lang="en-US" altLang="zh-CN" sz="2800">
                <a:latin typeface="Times New Roman" panose="02020603050405020304" pitchFamily="18" charset="0"/>
              </a:rPr>
              <a:t>p</a:t>
            </a:r>
            <a:r>
              <a:rPr lang="zh-CN" altLang="en-US" sz="2800">
                <a:latin typeface="Times New Roman" panose="02020603050405020304" pitchFamily="18" charset="0"/>
              </a:rPr>
              <a:t>，</a:t>
            </a:r>
            <a:r>
              <a:rPr lang="en-US" altLang="zh-CN" sz="2800">
                <a:latin typeface="Times New Roman" panose="02020603050405020304" pitchFamily="18" charset="0"/>
              </a:rPr>
              <a:t>p</a:t>
            </a:r>
            <a:r>
              <a:rPr lang="zh-CN" altLang="en-US" sz="2800">
                <a:latin typeface="Times New Roman" panose="02020603050405020304" pitchFamily="18" charset="0"/>
              </a:rPr>
              <a:t>从</a:t>
            </a:r>
            <a:r>
              <a:rPr lang="en-US" altLang="zh-CN" sz="2800">
                <a:latin typeface="Times New Roman" panose="02020603050405020304" pitchFamily="18" charset="0"/>
              </a:rPr>
              <a:t>head</a:t>
            </a:r>
            <a:r>
              <a:rPr lang="zh-CN" altLang="en-US" sz="2800">
                <a:latin typeface="Times New Roman" panose="02020603050405020304" pitchFamily="18" charset="0"/>
              </a:rPr>
              <a:t>开始，逐个沿着</a:t>
            </a:r>
            <a:r>
              <a:rPr lang="en-US" altLang="zh-CN" sz="2800">
                <a:latin typeface="Times New Roman" panose="02020603050405020304" pitchFamily="18" charset="0"/>
              </a:rPr>
              <a:t>next</a:t>
            </a:r>
            <a:r>
              <a:rPr lang="zh-CN" altLang="en-US" sz="2800">
                <a:latin typeface="Times New Roman" panose="02020603050405020304" pitchFamily="18" charset="0"/>
              </a:rPr>
              <a:t>向后移动，直到最后一个结点。</a:t>
            </a:r>
          </a:p>
        </p:txBody>
      </p:sp>
      <p:cxnSp>
        <p:nvCxnSpPr>
          <p:cNvPr id="6" name="Straight Arrow Connector 5"/>
          <p:cNvCxnSpPr/>
          <p:nvPr/>
        </p:nvCxnSpPr>
        <p:spPr>
          <a:xfrm>
            <a:off x="1042988" y="3465513"/>
            <a:ext cx="381000" cy="5032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67</a:t>
            </a:fld>
            <a:endParaRPr lang="en-US" altLang="zh-CN" dirty="0"/>
          </a:p>
        </p:txBody>
      </p:sp>
      <p:sp>
        <p:nvSpPr>
          <p:cNvPr id="8" name="Text Box 83">
            <a:extLst>
              <a:ext uri="{FF2B5EF4-FFF2-40B4-BE49-F238E27FC236}">
                <a16:creationId xmlns:a16="http://schemas.microsoft.com/office/drawing/2014/main" id="{80049E96-FFB5-4689-B902-78741D81272C}"/>
              </a:ext>
            </a:extLst>
          </p:cNvPr>
          <p:cNvSpPr txBox="1">
            <a:spLocks noChangeArrowheads="1"/>
          </p:cNvSpPr>
          <p:nvPr/>
        </p:nvSpPr>
        <p:spPr bwMode="auto">
          <a:xfrm>
            <a:off x="3923927" y="4800858"/>
            <a:ext cx="2808313"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0" dirty="0">
                <a:latin typeface="Times New Roman" panose="02020603050405020304" pitchFamily="18" charset="0"/>
              </a:rPr>
              <a:t>p=null </a:t>
            </a:r>
            <a:r>
              <a:rPr lang="zh-CN" altLang="en-US" sz="2800" b="0" dirty="0">
                <a:latin typeface="Times New Roman" panose="02020603050405020304" pitchFamily="18" charset="0"/>
              </a:rPr>
              <a:t>跳出循环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linds(horizontal)">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1.66667E-6 -1.85185E-6 C 0.00503 -0.00463 0.01007 -0.01134 0.01562 -0.01458 C 0.03246 -0.02454 0.05225 -0.02847 0.07031 -0.03125 C 0.09653 -0.04005 0.12795 -0.03426 0.15312 -0.03333 C 0.16319 -0.02986 0.17656 -0.02917 0.18594 -0.02292 C 0.19392 -0.01759 0.20087 -0.00995 0.20937 -0.00625 C 0.23212 -0.01644 0.25469 -0.02546 0.27812 -0.03333 C 0.29618 -0.03102 0.31406 -0.02639 0.33125 -0.01875 C 0.35 -0.02708 0.36493 -0.03241 0.38437 -0.0375 C 0.40469 -0.03681 0.425 -0.03657 0.44531 -0.03542 C 0.46024 -0.03449 0.49288 -0.01806 0.50625 -0.00625 C 0.51389 -0.00833 0.51684 -0.01088 0.52344 -0.01458 C 0.52691 -0.01667 0.5309 -0.01667 0.53437 -0.01875 C 0.53975 -0.02176 0.54375 -0.02616 0.55 -0.02708 C 0.56875 -0.02963 0.56041 -0.02801 0.575 -0.03125 C 0.59427 -0.02986 0.5993 -0.03032 0.61406 -0.025 C 0.61823 -0.02338 0.62239 -0.02222 0.62656 -0.02083 C 0.62969 -0.01968 0.63594 -0.01667 0.63594 -0.01667 C 0.6467 -0.02153 0.65625 -0.02755 0.66719 -0.03125 C 0.67031 -0.03241 0.67656 -0.03542 0.67656 -0.03542 C 0.71788 -0.03356 0.73923 -0.03125 0.77656 -0.01875 C 0.78159 -0.01435 0.78784 -0.00995 0.79219 -0.00417 " pathEditMode="relative" ptsTypes="fffffffffffffffffffffA">
                                      <p:cBhvr>
                                        <p:cTn id="31" dur="2000" fill="hold"/>
                                        <p:tgtEl>
                                          <p:spTgt spid="6"/>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928688" y="785813"/>
            <a:ext cx="7793037" cy="839787"/>
          </a:xfrm>
        </p:spPr>
        <p:txBody>
          <a:bodyPr/>
          <a:lstStyle/>
          <a:p>
            <a:r>
              <a:rPr lang="en-US" altLang="zh-CN" dirty="0"/>
              <a:t>4. </a:t>
            </a:r>
            <a:r>
              <a:rPr lang="zh-CN" altLang="en-US" dirty="0"/>
              <a:t>单链表的插入操作 </a:t>
            </a:r>
          </a:p>
        </p:txBody>
      </p:sp>
      <p:sp>
        <p:nvSpPr>
          <p:cNvPr id="3" name="内容占位符 2"/>
          <p:cNvSpPr>
            <a:spLocks noGrp="1"/>
          </p:cNvSpPr>
          <p:nvPr>
            <p:ph idx="1"/>
          </p:nvPr>
        </p:nvSpPr>
        <p:spPr>
          <a:xfrm>
            <a:off x="785813" y="2571750"/>
            <a:ext cx="4786312" cy="4000500"/>
          </a:xfrm>
        </p:spPr>
        <p:txBody>
          <a:bodyPr/>
          <a:lstStyle/>
          <a:p>
            <a:pPr marL="0" indent="0" algn="just">
              <a:buFontTx/>
              <a:buNone/>
            </a:pPr>
            <a:r>
              <a:rPr lang="zh-CN" altLang="en-US" sz="2800"/>
              <a:t>一般情况下，在</a:t>
            </a:r>
            <a:r>
              <a:rPr lang="en-US" altLang="zh-CN" sz="2800"/>
              <a:t>a</a:t>
            </a:r>
            <a:r>
              <a:rPr lang="zh-CN" altLang="en-US" sz="2800"/>
              <a:t>、</a:t>
            </a:r>
            <a:r>
              <a:rPr lang="en-US" altLang="zh-CN" sz="2800"/>
              <a:t>b</a:t>
            </a:r>
            <a:r>
              <a:rPr lang="zh-CN" altLang="en-US" sz="2800"/>
              <a:t>数据元素间插入数据元素</a:t>
            </a:r>
            <a:r>
              <a:rPr lang="en-US" altLang="zh-CN" sz="2800"/>
              <a:t>x，</a:t>
            </a:r>
            <a:r>
              <a:rPr lang="zh-CN" altLang="en-US" sz="2800"/>
              <a:t>首先要生成一个数据域为</a:t>
            </a:r>
            <a:r>
              <a:rPr lang="en-US" altLang="zh-CN" sz="2800"/>
              <a:t>x</a:t>
            </a:r>
            <a:r>
              <a:rPr lang="zh-CN" altLang="en-US" sz="2800"/>
              <a:t>的结点，然后插入在单链表中。还需要修改结点 </a:t>
            </a:r>
            <a:r>
              <a:rPr lang="en-US" altLang="zh-CN" sz="2800"/>
              <a:t>a</a:t>
            </a:r>
            <a:r>
              <a:rPr lang="zh-CN" altLang="en-US" sz="2800"/>
              <a:t>中的地址域，令其指向结点</a:t>
            </a:r>
            <a:r>
              <a:rPr lang="en-US" altLang="zh-CN" sz="2800"/>
              <a:t>x，</a:t>
            </a:r>
            <a:r>
              <a:rPr lang="zh-CN" altLang="en-US" sz="2800"/>
              <a:t>而结点</a:t>
            </a:r>
            <a:r>
              <a:rPr lang="en-US" altLang="zh-CN" sz="2800"/>
              <a:t>x</a:t>
            </a:r>
            <a:r>
              <a:rPr lang="zh-CN" altLang="en-US" sz="2800"/>
              <a:t>中的地址域应指向结点</a:t>
            </a:r>
            <a:r>
              <a:rPr lang="en-US" altLang="zh-CN" sz="2800"/>
              <a:t>b，</a:t>
            </a:r>
            <a:r>
              <a:rPr lang="zh-CN" altLang="en-US" sz="2800"/>
              <a:t>从而实现三个元素</a:t>
            </a:r>
            <a:r>
              <a:rPr lang="en-US" altLang="zh-CN" sz="2800"/>
              <a:t>a， b</a:t>
            </a:r>
            <a:r>
              <a:rPr lang="zh-CN" altLang="en-US" sz="2800"/>
              <a:t>和</a:t>
            </a:r>
            <a:r>
              <a:rPr lang="en-US" altLang="zh-CN" sz="2800"/>
              <a:t>x</a:t>
            </a:r>
            <a:r>
              <a:rPr lang="zh-CN" altLang="en-US" sz="2800"/>
              <a:t>之间逻辑关系的变化。</a:t>
            </a:r>
          </a:p>
        </p:txBody>
      </p:sp>
      <p:grpSp>
        <p:nvGrpSpPr>
          <p:cNvPr id="2" name="Group 90"/>
          <p:cNvGrpSpPr>
            <a:grpSpLocks/>
          </p:cNvGrpSpPr>
          <p:nvPr/>
        </p:nvGrpSpPr>
        <p:grpSpPr bwMode="auto">
          <a:xfrm>
            <a:off x="6215063" y="4572000"/>
            <a:ext cx="2590800" cy="1997075"/>
            <a:chOff x="3648" y="1632"/>
            <a:chExt cx="1632" cy="1258"/>
          </a:xfrm>
        </p:grpSpPr>
        <p:grpSp>
          <p:nvGrpSpPr>
            <p:cNvPr id="60459" name="Group 89"/>
            <p:cNvGrpSpPr>
              <a:grpSpLocks/>
            </p:cNvGrpSpPr>
            <p:nvPr/>
          </p:nvGrpSpPr>
          <p:grpSpPr bwMode="auto">
            <a:xfrm>
              <a:off x="3648" y="1632"/>
              <a:ext cx="1632" cy="1258"/>
              <a:chOff x="3936" y="2016"/>
              <a:chExt cx="1632" cy="1258"/>
            </a:xfrm>
          </p:grpSpPr>
          <p:grpSp>
            <p:nvGrpSpPr>
              <p:cNvPr id="60462" name="Group 81"/>
              <p:cNvGrpSpPr>
                <a:grpSpLocks/>
              </p:cNvGrpSpPr>
              <p:nvPr/>
            </p:nvGrpSpPr>
            <p:grpSpPr bwMode="auto">
              <a:xfrm>
                <a:off x="4608" y="2784"/>
                <a:ext cx="384" cy="230"/>
                <a:chOff x="4800" y="3024"/>
                <a:chExt cx="384" cy="230"/>
              </a:xfrm>
            </p:grpSpPr>
            <p:sp>
              <p:nvSpPr>
                <p:cNvPr id="60488" name="Rectangle 22"/>
                <p:cNvSpPr>
                  <a:spLocks noChangeArrowheads="1"/>
                </p:cNvSpPr>
                <p:nvPr/>
              </p:nvSpPr>
              <p:spPr bwMode="auto">
                <a:xfrm>
                  <a:off x="5015" y="3024"/>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0489" name="Rectangle 23"/>
                <p:cNvSpPr>
                  <a:spLocks noChangeArrowheads="1"/>
                </p:cNvSpPr>
                <p:nvPr/>
              </p:nvSpPr>
              <p:spPr bwMode="auto">
                <a:xfrm>
                  <a:off x="4800" y="3024"/>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x</a:t>
                  </a:r>
                </a:p>
              </p:txBody>
            </p:sp>
            <p:sp>
              <p:nvSpPr>
                <p:cNvPr id="60490" name="Line 24"/>
                <p:cNvSpPr>
                  <a:spLocks noChangeShapeType="1"/>
                </p:cNvSpPr>
                <p:nvPr/>
              </p:nvSpPr>
              <p:spPr bwMode="auto">
                <a:xfrm>
                  <a:off x="4800" y="3024"/>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91" name="Line 25"/>
                <p:cNvSpPr>
                  <a:spLocks noChangeShapeType="1"/>
                </p:cNvSpPr>
                <p:nvPr/>
              </p:nvSpPr>
              <p:spPr bwMode="auto">
                <a:xfrm>
                  <a:off x="4800" y="3254"/>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92" name="Line 26"/>
                <p:cNvSpPr>
                  <a:spLocks noChangeShapeType="1"/>
                </p:cNvSpPr>
                <p:nvPr/>
              </p:nvSpPr>
              <p:spPr bwMode="auto">
                <a:xfrm>
                  <a:off x="4800" y="3024"/>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93" name="Line 27"/>
                <p:cNvSpPr>
                  <a:spLocks noChangeShapeType="1"/>
                </p:cNvSpPr>
                <p:nvPr/>
              </p:nvSpPr>
              <p:spPr bwMode="auto">
                <a:xfrm>
                  <a:off x="5015" y="3024"/>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94" name="Line 28"/>
                <p:cNvSpPr>
                  <a:spLocks noChangeShapeType="1"/>
                </p:cNvSpPr>
                <p:nvPr/>
              </p:nvSpPr>
              <p:spPr bwMode="auto">
                <a:xfrm>
                  <a:off x="5184" y="3024"/>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63" name="Group 79"/>
              <p:cNvGrpSpPr>
                <a:grpSpLocks/>
              </p:cNvGrpSpPr>
              <p:nvPr/>
            </p:nvGrpSpPr>
            <p:grpSpPr bwMode="auto">
              <a:xfrm>
                <a:off x="4272" y="2352"/>
                <a:ext cx="384" cy="230"/>
                <a:chOff x="4464" y="2592"/>
                <a:chExt cx="384" cy="230"/>
              </a:xfrm>
            </p:grpSpPr>
            <p:sp>
              <p:nvSpPr>
                <p:cNvPr id="60481" name="Rectangle 38"/>
                <p:cNvSpPr>
                  <a:spLocks noChangeArrowheads="1"/>
                </p:cNvSpPr>
                <p:nvPr/>
              </p:nvSpPr>
              <p:spPr bwMode="auto">
                <a:xfrm>
                  <a:off x="4679" y="2592"/>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0482" name="Rectangle 39"/>
                <p:cNvSpPr>
                  <a:spLocks noChangeArrowheads="1"/>
                </p:cNvSpPr>
                <p:nvPr/>
              </p:nvSpPr>
              <p:spPr bwMode="auto">
                <a:xfrm>
                  <a:off x="4464" y="2592"/>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a</a:t>
                  </a:r>
                </a:p>
              </p:txBody>
            </p:sp>
            <p:sp>
              <p:nvSpPr>
                <p:cNvPr id="60483" name="Line 40"/>
                <p:cNvSpPr>
                  <a:spLocks noChangeShapeType="1"/>
                </p:cNvSpPr>
                <p:nvPr/>
              </p:nvSpPr>
              <p:spPr bwMode="auto">
                <a:xfrm>
                  <a:off x="4464" y="2592"/>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84" name="Line 41"/>
                <p:cNvSpPr>
                  <a:spLocks noChangeShapeType="1"/>
                </p:cNvSpPr>
                <p:nvPr/>
              </p:nvSpPr>
              <p:spPr bwMode="auto">
                <a:xfrm>
                  <a:off x="4464" y="2822"/>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85" name="Line 42"/>
                <p:cNvSpPr>
                  <a:spLocks noChangeShapeType="1"/>
                </p:cNvSpPr>
                <p:nvPr/>
              </p:nvSpPr>
              <p:spPr bwMode="auto">
                <a:xfrm>
                  <a:off x="4464" y="2592"/>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86" name="Line 43"/>
                <p:cNvSpPr>
                  <a:spLocks noChangeShapeType="1"/>
                </p:cNvSpPr>
                <p:nvPr/>
              </p:nvSpPr>
              <p:spPr bwMode="auto">
                <a:xfrm>
                  <a:off x="4679" y="2592"/>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87" name="Line 44"/>
                <p:cNvSpPr>
                  <a:spLocks noChangeShapeType="1"/>
                </p:cNvSpPr>
                <p:nvPr/>
              </p:nvSpPr>
              <p:spPr bwMode="auto">
                <a:xfrm>
                  <a:off x="4848" y="2592"/>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64" name="Group 80"/>
              <p:cNvGrpSpPr>
                <a:grpSpLocks/>
              </p:cNvGrpSpPr>
              <p:nvPr/>
            </p:nvGrpSpPr>
            <p:grpSpPr bwMode="auto">
              <a:xfrm>
                <a:off x="4992" y="2352"/>
                <a:ext cx="384" cy="230"/>
                <a:chOff x="5184" y="2592"/>
                <a:chExt cx="384" cy="230"/>
              </a:xfrm>
            </p:grpSpPr>
            <p:sp>
              <p:nvSpPr>
                <p:cNvPr id="60474" name="Rectangle 46"/>
                <p:cNvSpPr>
                  <a:spLocks noChangeArrowheads="1"/>
                </p:cNvSpPr>
                <p:nvPr/>
              </p:nvSpPr>
              <p:spPr bwMode="auto">
                <a:xfrm>
                  <a:off x="5399" y="2592"/>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0475" name="Rectangle 47"/>
                <p:cNvSpPr>
                  <a:spLocks noChangeArrowheads="1"/>
                </p:cNvSpPr>
                <p:nvPr/>
              </p:nvSpPr>
              <p:spPr bwMode="auto">
                <a:xfrm>
                  <a:off x="5184" y="2592"/>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b</a:t>
                  </a:r>
                </a:p>
              </p:txBody>
            </p:sp>
            <p:sp>
              <p:nvSpPr>
                <p:cNvPr id="60476" name="Line 48"/>
                <p:cNvSpPr>
                  <a:spLocks noChangeShapeType="1"/>
                </p:cNvSpPr>
                <p:nvPr/>
              </p:nvSpPr>
              <p:spPr bwMode="auto">
                <a:xfrm>
                  <a:off x="5184" y="2592"/>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77" name="Line 49"/>
                <p:cNvSpPr>
                  <a:spLocks noChangeShapeType="1"/>
                </p:cNvSpPr>
                <p:nvPr/>
              </p:nvSpPr>
              <p:spPr bwMode="auto">
                <a:xfrm>
                  <a:off x="5184" y="2822"/>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78" name="Line 50"/>
                <p:cNvSpPr>
                  <a:spLocks noChangeShapeType="1"/>
                </p:cNvSpPr>
                <p:nvPr/>
              </p:nvSpPr>
              <p:spPr bwMode="auto">
                <a:xfrm>
                  <a:off x="5184" y="2592"/>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79" name="Line 51"/>
                <p:cNvSpPr>
                  <a:spLocks noChangeShapeType="1"/>
                </p:cNvSpPr>
                <p:nvPr/>
              </p:nvSpPr>
              <p:spPr bwMode="auto">
                <a:xfrm>
                  <a:off x="5399" y="2592"/>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80" name="Line 52"/>
                <p:cNvSpPr>
                  <a:spLocks noChangeShapeType="1"/>
                </p:cNvSpPr>
                <p:nvPr/>
              </p:nvSpPr>
              <p:spPr bwMode="auto">
                <a:xfrm>
                  <a:off x="5568" y="2592"/>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0465" name="Freeform 61"/>
              <p:cNvSpPr>
                <a:spLocks/>
              </p:cNvSpPr>
              <p:nvPr/>
            </p:nvSpPr>
            <p:spPr bwMode="auto">
              <a:xfrm>
                <a:off x="4380" y="2472"/>
                <a:ext cx="358" cy="499"/>
              </a:xfrm>
              <a:custGeom>
                <a:avLst/>
                <a:gdLst>
                  <a:gd name="T0" fmla="*/ 168 w 358"/>
                  <a:gd name="T1" fmla="*/ 0 h 499"/>
                  <a:gd name="T2" fmla="*/ 336 w 358"/>
                  <a:gd name="T3" fmla="*/ 36 h 499"/>
                  <a:gd name="T4" fmla="*/ 300 w 358"/>
                  <a:gd name="T5" fmla="*/ 168 h 499"/>
                  <a:gd name="T6" fmla="*/ 276 w 358"/>
                  <a:gd name="T7" fmla="*/ 204 h 499"/>
                  <a:gd name="T8" fmla="*/ 60 w 358"/>
                  <a:gd name="T9" fmla="*/ 252 h 499"/>
                  <a:gd name="T10" fmla="*/ 0 w 358"/>
                  <a:gd name="T11" fmla="*/ 360 h 499"/>
                  <a:gd name="T12" fmla="*/ 12 w 358"/>
                  <a:gd name="T13" fmla="*/ 468 h 499"/>
                  <a:gd name="T14" fmla="*/ 48 w 358"/>
                  <a:gd name="T15" fmla="*/ 492 h 499"/>
                  <a:gd name="T16" fmla="*/ 144 w 358"/>
                  <a:gd name="T17" fmla="*/ 468 h 499"/>
                  <a:gd name="T18" fmla="*/ 204 w 358"/>
                  <a:gd name="T19" fmla="*/ 468 h 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8"/>
                  <a:gd name="T31" fmla="*/ 0 h 499"/>
                  <a:gd name="T32" fmla="*/ 358 w 358"/>
                  <a:gd name="T33" fmla="*/ 499 h 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8" h="499">
                    <a:moveTo>
                      <a:pt x="168" y="0"/>
                    </a:moveTo>
                    <a:cubicBezTo>
                      <a:pt x="223" y="18"/>
                      <a:pt x="279" y="26"/>
                      <a:pt x="336" y="36"/>
                    </a:cubicBezTo>
                    <a:cubicBezTo>
                      <a:pt x="357" y="100"/>
                      <a:pt x="358" y="129"/>
                      <a:pt x="300" y="168"/>
                    </a:cubicBezTo>
                    <a:cubicBezTo>
                      <a:pt x="292" y="180"/>
                      <a:pt x="288" y="196"/>
                      <a:pt x="276" y="204"/>
                    </a:cubicBezTo>
                    <a:cubicBezTo>
                      <a:pt x="240" y="228"/>
                      <a:pt x="114" y="234"/>
                      <a:pt x="60" y="252"/>
                    </a:cubicBezTo>
                    <a:cubicBezTo>
                      <a:pt x="5" y="335"/>
                      <a:pt x="21" y="297"/>
                      <a:pt x="0" y="360"/>
                    </a:cubicBezTo>
                    <a:cubicBezTo>
                      <a:pt x="4" y="396"/>
                      <a:pt x="0" y="434"/>
                      <a:pt x="12" y="468"/>
                    </a:cubicBezTo>
                    <a:cubicBezTo>
                      <a:pt x="17" y="482"/>
                      <a:pt x="34" y="490"/>
                      <a:pt x="48" y="492"/>
                    </a:cubicBezTo>
                    <a:cubicBezTo>
                      <a:pt x="101" y="499"/>
                      <a:pt x="101" y="473"/>
                      <a:pt x="144" y="468"/>
                    </a:cubicBezTo>
                    <a:cubicBezTo>
                      <a:pt x="164" y="466"/>
                      <a:pt x="184" y="468"/>
                      <a:pt x="204" y="468"/>
                    </a:cubicBezTo>
                  </a:path>
                </a:pathLst>
              </a:cu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0466" name="Freeform 62"/>
              <p:cNvSpPr>
                <a:spLocks/>
              </p:cNvSpPr>
              <p:nvPr/>
            </p:nvSpPr>
            <p:spPr bwMode="auto">
              <a:xfrm>
                <a:off x="4848" y="2544"/>
                <a:ext cx="252" cy="397"/>
              </a:xfrm>
              <a:custGeom>
                <a:avLst/>
                <a:gdLst>
                  <a:gd name="T0" fmla="*/ 21 w 258"/>
                  <a:gd name="T1" fmla="*/ 1462 h 373"/>
                  <a:gd name="T2" fmla="*/ 149 w 258"/>
                  <a:gd name="T3" fmla="*/ 1155 h 373"/>
                  <a:gd name="T4" fmla="*/ 143 w 258"/>
                  <a:gd name="T5" fmla="*/ 760 h 373"/>
                  <a:gd name="T6" fmla="*/ 18 w 258"/>
                  <a:gd name="T7" fmla="*/ 404 h 373"/>
                  <a:gd name="T8" fmla="*/ 6 w 258"/>
                  <a:gd name="T9" fmla="*/ 0 h 373"/>
                  <a:gd name="T10" fmla="*/ 0 60000 65536"/>
                  <a:gd name="T11" fmla="*/ 0 60000 65536"/>
                  <a:gd name="T12" fmla="*/ 0 60000 65536"/>
                  <a:gd name="T13" fmla="*/ 0 60000 65536"/>
                  <a:gd name="T14" fmla="*/ 0 60000 65536"/>
                  <a:gd name="T15" fmla="*/ 0 w 258"/>
                  <a:gd name="T16" fmla="*/ 0 h 373"/>
                  <a:gd name="T17" fmla="*/ 258 w 258"/>
                  <a:gd name="T18" fmla="*/ 373 h 373"/>
                </a:gdLst>
                <a:ahLst/>
                <a:cxnLst>
                  <a:cxn ang="T10">
                    <a:pos x="T0" y="T1"/>
                  </a:cxn>
                  <a:cxn ang="T11">
                    <a:pos x="T2" y="T3"/>
                  </a:cxn>
                  <a:cxn ang="T12">
                    <a:pos x="T4" y="T5"/>
                  </a:cxn>
                  <a:cxn ang="T13">
                    <a:pos x="T6" y="T7"/>
                  </a:cxn>
                  <a:cxn ang="T14">
                    <a:pos x="T8" y="T9"/>
                  </a:cxn>
                </a:cxnLst>
                <a:rect l="T15" t="T16" r="T17" b="T18"/>
                <a:pathLst>
                  <a:path w="258" h="373">
                    <a:moveTo>
                      <a:pt x="42" y="348"/>
                    </a:moveTo>
                    <a:cubicBezTo>
                      <a:pt x="143" y="341"/>
                      <a:pt x="226" y="373"/>
                      <a:pt x="258" y="276"/>
                    </a:cubicBezTo>
                    <a:cubicBezTo>
                      <a:pt x="254" y="244"/>
                      <a:pt x="254" y="211"/>
                      <a:pt x="246" y="180"/>
                    </a:cubicBezTo>
                    <a:cubicBezTo>
                      <a:pt x="228" y="114"/>
                      <a:pt x="77" y="116"/>
                      <a:pt x="18" y="96"/>
                    </a:cubicBezTo>
                    <a:cubicBezTo>
                      <a:pt x="0" y="41"/>
                      <a:pt x="6" y="73"/>
                      <a:pt x="6" y="0"/>
                    </a:cubicBezTo>
                  </a:path>
                </a:pathLst>
              </a:cu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0467" name="Line 67"/>
              <p:cNvSpPr>
                <a:spLocks noChangeShapeType="1"/>
              </p:cNvSpPr>
              <p:nvPr/>
            </p:nvSpPr>
            <p:spPr bwMode="auto">
              <a:xfrm>
                <a:off x="4032" y="2256"/>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68" name="Line 68"/>
              <p:cNvSpPr>
                <a:spLocks noChangeShapeType="1"/>
              </p:cNvSpPr>
              <p:nvPr/>
            </p:nvSpPr>
            <p:spPr bwMode="auto">
              <a:xfrm>
                <a:off x="4128" y="244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69" name="Line 69"/>
              <p:cNvSpPr>
                <a:spLocks noChangeShapeType="1"/>
              </p:cNvSpPr>
              <p:nvPr/>
            </p:nvSpPr>
            <p:spPr bwMode="auto">
              <a:xfrm>
                <a:off x="4368" y="283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70" name="Line 70"/>
              <p:cNvSpPr>
                <a:spLocks noChangeShapeType="1"/>
              </p:cNvSpPr>
              <p:nvPr/>
            </p:nvSpPr>
            <p:spPr bwMode="auto">
              <a:xfrm>
                <a:off x="5280" y="244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71" name="Text Box 72"/>
              <p:cNvSpPr txBox="1">
                <a:spLocks noChangeArrowheads="1"/>
              </p:cNvSpPr>
              <p:nvPr/>
            </p:nvSpPr>
            <p:spPr bwMode="auto">
              <a:xfrm>
                <a:off x="3936"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Arial" panose="020B0604020202020204" pitchFamily="34" charset="0"/>
                  </a:rPr>
                  <a:t>p</a:t>
                </a:r>
                <a:endParaRPr lang="zh-CN" altLang="en-US" sz="2000" b="0">
                  <a:latin typeface="Arial" panose="020B0604020202020204" pitchFamily="34" charset="0"/>
                </a:endParaRPr>
              </a:p>
            </p:txBody>
          </p:sp>
          <p:sp>
            <p:nvSpPr>
              <p:cNvPr id="60472" name="Text Box 74"/>
              <p:cNvSpPr txBox="1">
                <a:spLocks noChangeArrowheads="1"/>
              </p:cNvSpPr>
              <p:nvPr/>
            </p:nvSpPr>
            <p:spPr bwMode="auto">
              <a:xfrm>
                <a:off x="4176" y="26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Arial" panose="020B0604020202020204" pitchFamily="34" charset="0"/>
                  </a:rPr>
                  <a:t>q</a:t>
                </a:r>
                <a:endParaRPr lang="zh-CN" altLang="en-US" sz="2000" b="0">
                  <a:latin typeface="Arial" panose="020B0604020202020204" pitchFamily="34" charset="0"/>
                </a:endParaRPr>
              </a:p>
            </p:txBody>
          </p:sp>
          <p:sp>
            <p:nvSpPr>
              <p:cNvPr id="60473" name="Text Box 87"/>
              <p:cNvSpPr txBox="1">
                <a:spLocks noChangeArrowheads="1"/>
              </p:cNvSpPr>
              <p:nvPr/>
            </p:nvSpPr>
            <p:spPr bwMode="auto">
              <a:xfrm>
                <a:off x="4224" y="302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0">
                    <a:latin typeface="Arial" panose="020B0604020202020204" pitchFamily="34" charset="0"/>
                  </a:rPr>
                  <a:t>(</a:t>
                </a:r>
                <a:r>
                  <a:rPr lang="en-US" altLang="zh-CN" sz="2000" b="0">
                    <a:latin typeface="Arial" panose="020B0604020202020204" pitchFamily="34" charset="0"/>
                  </a:rPr>
                  <a:t>b)</a:t>
                </a:r>
                <a:r>
                  <a:rPr lang="zh-CN" altLang="en-US" sz="2000" b="0">
                    <a:latin typeface="Arial" panose="020B0604020202020204" pitchFamily="34" charset="0"/>
                  </a:rPr>
                  <a:t>插入后。</a:t>
                </a:r>
              </a:p>
            </p:txBody>
          </p:sp>
        </p:grpSp>
        <p:sp>
          <p:nvSpPr>
            <p:cNvPr id="60460" name="Line 65"/>
            <p:cNvSpPr>
              <a:spLocks noChangeShapeType="1"/>
            </p:cNvSpPr>
            <p:nvPr/>
          </p:nvSpPr>
          <p:spPr bwMode="auto">
            <a:xfrm flipV="1">
              <a:off x="4608" y="2064"/>
              <a:ext cx="4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61" name="Line 66"/>
            <p:cNvSpPr>
              <a:spLocks noChangeShapeType="1"/>
            </p:cNvSpPr>
            <p:nvPr/>
          </p:nvSpPr>
          <p:spPr bwMode="auto">
            <a:xfrm>
              <a:off x="4224" y="2544"/>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86"/>
          <p:cNvGrpSpPr>
            <a:grpSpLocks/>
          </p:cNvGrpSpPr>
          <p:nvPr/>
        </p:nvGrpSpPr>
        <p:grpSpPr bwMode="auto">
          <a:xfrm>
            <a:off x="6072188" y="2428875"/>
            <a:ext cx="2590800" cy="1920875"/>
            <a:chOff x="2496" y="2208"/>
            <a:chExt cx="1632" cy="1210"/>
          </a:xfrm>
        </p:grpSpPr>
        <p:grpSp>
          <p:nvGrpSpPr>
            <p:cNvPr id="60424" name="Group 84"/>
            <p:cNvGrpSpPr>
              <a:grpSpLocks/>
            </p:cNvGrpSpPr>
            <p:nvPr/>
          </p:nvGrpSpPr>
          <p:grpSpPr bwMode="auto">
            <a:xfrm>
              <a:off x="2496" y="2208"/>
              <a:ext cx="1632" cy="902"/>
              <a:chOff x="2496" y="2208"/>
              <a:chExt cx="1632" cy="902"/>
            </a:xfrm>
          </p:grpSpPr>
          <p:grpSp>
            <p:nvGrpSpPr>
              <p:cNvPr id="60426" name="Group 82"/>
              <p:cNvGrpSpPr>
                <a:grpSpLocks/>
              </p:cNvGrpSpPr>
              <p:nvPr/>
            </p:nvGrpSpPr>
            <p:grpSpPr bwMode="auto">
              <a:xfrm>
                <a:off x="2640" y="2208"/>
                <a:ext cx="1488" cy="902"/>
                <a:chOff x="2640" y="2208"/>
                <a:chExt cx="1488" cy="902"/>
              </a:xfrm>
            </p:grpSpPr>
            <p:grpSp>
              <p:nvGrpSpPr>
                <p:cNvPr id="60428" name="Group 75"/>
                <p:cNvGrpSpPr>
                  <a:grpSpLocks/>
                </p:cNvGrpSpPr>
                <p:nvPr/>
              </p:nvGrpSpPr>
              <p:grpSpPr bwMode="auto">
                <a:xfrm>
                  <a:off x="3024" y="2448"/>
                  <a:ext cx="384" cy="230"/>
                  <a:chOff x="3024" y="2448"/>
                  <a:chExt cx="384" cy="230"/>
                </a:xfrm>
              </p:grpSpPr>
              <p:sp>
                <p:nvSpPr>
                  <p:cNvPr id="60452" name="Rectangle 6"/>
                  <p:cNvSpPr>
                    <a:spLocks noChangeArrowheads="1"/>
                  </p:cNvSpPr>
                  <p:nvPr/>
                </p:nvSpPr>
                <p:spPr bwMode="auto">
                  <a:xfrm>
                    <a:off x="3239" y="2448"/>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0453" name="Rectangle 7"/>
                  <p:cNvSpPr>
                    <a:spLocks noChangeArrowheads="1"/>
                  </p:cNvSpPr>
                  <p:nvPr/>
                </p:nvSpPr>
                <p:spPr bwMode="auto">
                  <a:xfrm>
                    <a:off x="3024" y="2448"/>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a</a:t>
                    </a:r>
                  </a:p>
                </p:txBody>
              </p:sp>
              <p:sp>
                <p:nvSpPr>
                  <p:cNvPr id="60454" name="Line 8"/>
                  <p:cNvSpPr>
                    <a:spLocks noChangeShapeType="1"/>
                  </p:cNvSpPr>
                  <p:nvPr/>
                </p:nvSpPr>
                <p:spPr bwMode="auto">
                  <a:xfrm>
                    <a:off x="3024" y="244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5" name="Line 9"/>
                  <p:cNvSpPr>
                    <a:spLocks noChangeShapeType="1"/>
                  </p:cNvSpPr>
                  <p:nvPr/>
                </p:nvSpPr>
                <p:spPr bwMode="auto">
                  <a:xfrm>
                    <a:off x="3024" y="267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6" name="Line 10"/>
                  <p:cNvSpPr>
                    <a:spLocks noChangeShapeType="1"/>
                  </p:cNvSpPr>
                  <p:nvPr/>
                </p:nvSpPr>
                <p:spPr bwMode="auto">
                  <a:xfrm>
                    <a:off x="3024"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7" name="Line 11"/>
                  <p:cNvSpPr>
                    <a:spLocks noChangeShapeType="1"/>
                  </p:cNvSpPr>
                  <p:nvPr/>
                </p:nvSpPr>
                <p:spPr bwMode="auto">
                  <a:xfrm>
                    <a:off x="3239" y="244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8" name="Line 12"/>
                  <p:cNvSpPr>
                    <a:spLocks noChangeShapeType="1"/>
                  </p:cNvSpPr>
                  <p:nvPr/>
                </p:nvSpPr>
                <p:spPr bwMode="auto">
                  <a:xfrm>
                    <a:off x="3408"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29" name="Group 76"/>
                <p:cNvGrpSpPr>
                  <a:grpSpLocks/>
                </p:cNvGrpSpPr>
                <p:nvPr/>
              </p:nvGrpSpPr>
              <p:grpSpPr bwMode="auto">
                <a:xfrm>
                  <a:off x="3600" y="2448"/>
                  <a:ext cx="384" cy="230"/>
                  <a:chOff x="3600" y="2448"/>
                  <a:chExt cx="384" cy="230"/>
                </a:xfrm>
              </p:grpSpPr>
              <p:sp>
                <p:nvSpPr>
                  <p:cNvPr id="60445" name="Rectangle 14"/>
                  <p:cNvSpPr>
                    <a:spLocks noChangeArrowheads="1"/>
                  </p:cNvSpPr>
                  <p:nvPr/>
                </p:nvSpPr>
                <p:spPr bwMode="auto">
                  <a:xfrm>
                    <a:off x="3815" y="2448"/>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0446" name="Rectangle 15"/>
                  <p:cNvSpPr>
                    <a:spLocks noChangeArrowheads="1"/>
                  </p:cNvSpPr>
                  <p:nvPr/>
                </p:nvSpPr>
                <p:spPr bwMode="auto">
                  <a:xfrm>
                    <a:off x="3600" y="2448"/>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b</a:t>
                    </a:r>
                  </a:p>
                </p:txBody>
              </p:sp>
              <p:sp>
                <p:nvSpPr>
                  <p:cNvPr id="60447" name="Line 16"/>
                  <p:cNvSpPr>
                    <a:spLocks noChangeShapeType="1"/>
                  </p:cNvSpPr>
                  <p:nvPr/>
                </p:nvSpPr>
                <p:spPr bwMode="auto">
                  <a:xfrm>
                    <a:off x="3600" y="244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8" name="Line 17"/>
                  <p:cNvSpPr>
                    <a:spLocks noChangeShapeType="1"/>
                  </p:cNvSpPr>
                  <p:nvPr/>
                </p:nvSpPr>
                <p:spPr bwMode="auto">
                  <a:xfrm>
                    <a:off x="3600" y="2678"/>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9" name="Line 18"/>
                  <p:cNvSpPr>
                    <a:spLocks noChangeShapeType="1"/>
                  </p:cNvSpPr>
                  <p:nvPr/>
                </p:nvSpPr>
                <p:spPr bwMode="auto">
                  <a:xfrm>
                    <a:off x="3600"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0" name="Line 19"/>
                  <p:cNvSpPr>
                    <a:spLocks noChangeShapeType="1"/>
                  </p:cNvSpPr>
                  <p:nvPr/>
                </p:nvSpPr>
                <p:spPr bwMode="auto">
                  <a:xfrm>
                    <a:off x="3815" y="244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1" name="Line 20"/>
                  <p:cNvSpPr>
                    <a:spLocks noChangeShapeType="1"/>
                  </p:cNvSpPr>
                  <p:nvPr/>
                </p:nvSpPr>
                <p:spPr bwMode="auto">
                  <a:xfrm>
                    <a:off x="3984" y="244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0430" name="Group 78"/>
                <p:cNvGrpSpPr>
                  <a:grpSpLocks/>
                </p:cNvGrpSpPr>
                <p:nvPr/>
              </p:nvGrpSpPr>
              <p:grpSpPr bwMode="auto">
                <a:xfrm>
                  <a:off x="3264" y="2880"/>
                  <a:ext cx="384" cy="230"/>
                  <a:chOff x="3264" y="2880"/>
                  <a:chExt cx="384" cy="230"/>
                </a:xfrm>
              </p:grpSpPr>
              <p:sp>
                <p:nvSpPr>
                  <p:cNvPr id="60438" name="Rectangle 30"/>
                  <p:cNvSpPr>
                    <a:spLocks noChangeArrowheads="1"/>
                  </p:cNvSpPr>
                  <p:nvPr/>
                </p:nvSpPr>
                <p:spPr bwMode="auto">
                  <a:xfrm>
                    <a:off x="3479" y="2880"/>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0439" name="Rectangle 31"/>
                  <p:cNvSpPr>
                    <a:spLocks noChangeArrowheads="1"/>
                  </p:cNvSpPr>
                  <p:nvPr/>
                </p:nvSpPr>
                <p:spPr bwMode="auto">
                  <a:xfrm>
                    <a:off x="3264" y="2880"/>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x</a:t>
                    </a:r>
                  </a:p>
                </p:txBody>
              </p:sp>
              <p:sp>
                <p:nvSpPr>
                  <p:cNvPr id="60440" name="Line 32"/>
                  <p:cNvSpPr>
                    <a:spLocks noChangeShapeType="1"/>
                  </p:cNvSpPr>
                  <p:nvPr/>
                </p:nvSpPr>
                <p:spPr bwMode="auto">
                  <a:xfrm>
                    <a:off x="3264" y="2880"/>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1" name="Line 33"/>
                  <p:cNvSpPr>
                    <a:spLocks noChangeShapeType="1"/>
                  </p:cNvSpPr>
                  <p:nvPr/>
                </p:nvSpPr>
                <p:spPr bwMode="auto">
                  <a:xfrm>
                    <a:off x="3264" y="3110"/>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2" name="Line 34"/>
                  <p:cNvSpPr>
                    <a:spLocks noChangeShapeType="1"/>
                  </p:cNvSpPr>
                  <p:nvPr/>
                </p:nvSpPr>
                <p:spPr bwMode="auto">
                  <a:xfrm>
                    <a:off x="3264" y="2880"/>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3" name="Line 35"/>
                  <p:cNvSpPr>
                    <a:spLocks noChangeShapeType="1"/>
                  </p:cNvSpPr>
                  <p:nvPr/>
                </p:nvSpPr>
                <p:spPr bwMode="auto">
                  <a:xfrm>
                    <a:off x="3479" y="2880"/>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4" name="Line 36"/>
                  <p:cNvSpPr>
                    <a:spLocks noChangeShapeType="1"/>
                  </p:cNvSpPr>
                  <p:nvPr/>
                </p:nvSpPr>
                <p:spPr bwMode="auto">
                  <a:xfrm>
                    <a:off x="3648" y="2880"/>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0431" name="Line 53"/>
                <p:cNvSpPr>
                  <a:spLocks noChangeShapeType="1"/>
                </p:cNvSpPr>
                <p:nvPr/>
              </p:nvSpPr>
              <p:spPr bwMode="auto">
                <a:xfrm>
                  <a:off x="2784" y="259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32" name="Line 54"/>
                <p:cNvSpPr>
                  <a:spLocks noChangeShapeType="1"/>
                </p:cNvSpPr>
                <p:nvPr/>
              </p:nvSpPr>
              <p:spPr bwMode="auto">
                <a:xfrm>
                  <a:off x="2784" y="2400"/>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33" name="Line 55"/>
                <p:cNvSpPr>
                  <a:spLocks noChangeShapeType="1"/>
                </p:cNvSpPr>
                <p:nvPr/>
              </p:nvSpPr>
              <p:spPr bwMode="auto">
                <a:xfrm>
                  <a:off x="3312" y="259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34" name="Line 56"/>
                <p:cNvSpPr>
                  <a:spLocks noChangeShapeType="1"/>
                </p:cNvSpPr>
                <p:nvPr/>
              </p:nvSpPr>
              <p:spPr bwMode="auto">
                <a:xfrm>
                  <a:off x="3120" y="297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35" name="Line 57"/>
                <p:cNvSpPr>
                  <a:spLocks noChangeShapeType="1"/>
                </p:cNvSpPr>
                <p:nvPr/>
              </p:nvSpPr>
              <p:spPr bwMode="auto">
                <a:xfrm>
                  <a:off x="3888" y="259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36" name="Text Box 71"/>
                <p:cNvSpPr txBox="1">
                  <a:spLocks noChangeArrowheads="1"/>
                </p:cNvSpPr>
                <p:nvPr/>
              </p:nvSpPr>
              <p:spPr bwMode="auto">
                <a:xfrm>
                  <a:off x="2640" y="220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Arial" panose="020B0604020202020204" pitchFamily="34" charset="0"/>
                    </a:rPr>
                    <a:t>p</a:t>
                  </a:r>
                  <a:endParaRPr lang="zh-CN" altLang="en-US" sz="2000" b="0">
                    <a:latin typeface="Arial" panose="020B0604020202020204" pitchFamily="34" charset="0"/>
                  </a:endParaRPr>
                </a:p>
              </p:txBody>
            </p:sp>
            <p:sp>
              <p:nvSpPr>
                <p:cNvPr id="60437" name="Text Box 73"/>
                <p:cNvSpPr txBox="1">
                  <a:spLocks noChangeArrowheads="1"/>
                </p:cNvSpPr>
                <p:nvPr/>
              </p:nvSpPr>
              <p:spPr bwMode="auto">
                <a:xfrm>
                  <a:off x="2976" y="27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Arial" panose="020B0604020202020204" pitchFamily="34" charset="0"/>
                    </a:rPr>
                    <a:t>q</a:t>
                  </a:r>
                  <a:endParaRPr lang="zh-CN" altLang="en-US" sz="2000" b="0">
                    <a:latin typeface="Arial" panose="020B0604020202020204" pitchFamily="34" charset="0"/>
                  </a:endParaRPr>
                </a:p>
              </p:txBody>
            </p:sp>
          </p:grpSp>
          <p:sp>
            <p:nvSpPr>
              <p:cNvPr id="60427" name="Text Box 83"/>
              <p:cNvSpPr txBox="1">
                <a:spLocks noChangeArrowheads="1"/>
              </p:cNvSpPr>
              <p:nvPr/>
            </p:nvSpPr>
            <p:spPr bwMode="auto">
              <a:xfrm>
                <a:off x="2496" y="24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Times New Roman" panose="02020603050405020304" pitchFamily="18" charset="0"/>
                  </a:rPr>
                  <a:t>…</a:t>
                </a:r>
              </a:p>
            </p:txBody>
          </p:sp>
        </p:grpSp>
        <p:sp>
          <p:nvSpPr>
            <p:cNvPr id="60425" name="Text Box 85"/>
            <p:cNvSpPr txBox="1">
              <a:spLocks noChangeArrowheads="1"/>
            </p:cNvSpPr>
            <p:nvPr/>
          </p:nvSpPr>
          <p:spPr bwMode="auto">
            <a:xfrm>
              <a:off x="3024" y="316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0">
                  <a:latin typeface="Arial" panose="020B0604020202020204" pitchFamily="34" charset="0"/>
                </a:rPr>
                <a:t>(</a:t>
              </a:r>
              <a:r>
                <a:rPr lang="en-US" altLang="zh-CN" sz="2000" b="0">
                  <a:latin typeface="Arial" panose="020B0604020202020204" pitchFamily="34" charset="0"/>
                </a:rPr>
                <a:t>a)</a:t>
              </a:r>
              <a:r>
                <a:rPr lang="zh-CN" altLang="en-US" sz="2000" b="0">
                  <a:latin typeface="Arial" panose="020B0604020202020204" pitchFamily="34" charset="0"/>
                </a:rPr>
                <a:t>插入前；</a:t>
              </a:r>
            </a:p>
          </p:txBody>
        </p:sp>
      </p:grpSp>
      <p:sp>
        <p:nvSpPr>
          <p:cNvPr id="60422" name="矩形 77"/>
          <p:cNvSpPr>
            <a:spLocks noChangeArrowheads="1"/>
          </p:cNvSpPr>
          <p:nvPr/>
        </p:nvSpPr>
        <p:spPr bwMode="auto">
          <a:xfrm>
            <a:off x="785813" y="1785938"/>
            <a:ext cx="79295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800" dirty="0">
                <a:solidFill>
                  <a:schemeClr val="folHlink"/>
                </a:solidFill>
                <a:latin typeface="Times New Roman" panose="02020603050405020304" pitchFamily="18" charset="0"/>
              </a:rPr>
              <a:t>在单链表中，又如何实现</a:t>
            </a:r>
            <a:r>
              <a:rPr lang="zh-CN" altLang="en-US" sz="2800" dirty="0">
                <a:solidFill>
                  <a:schemeClr val="folHlink"/>
                </a:solidFill>
                <a:latin typeface="Courier New" panose="02070309020205020404" pitchFamily="49" charset="0"/>
              </a:rPr>
              <a:t>“</a:t>
            </a:r>
            <a:r>
              <a:rPr lang="zh-CN" altLang="en-US" sz="2800" dirty="0">
                <a:solidFill>
                  <a:schemeClr val="folHlink"/>
                </a:solidFill>
                <a:latin typeface="Times New Roman" panose="02020603050405020304" pitchFamily="18" charset="0"/>
              </a:rPr>
              <a:t>插入</a:t>
            </a:r>
            <a:r>
              <a:rPr lang="zh-CN" altLang="en-US" sz="2800" dirty="0">
                <a:solidFill>
                  <a:schemeClr val="folHlink"/>
                </a:solidFill>
                <a:latin typeface="Courier New" panose="02070309020205020404" pitchFamily="49" charset="0"/>
              </a:rPr>
              <a:t>”</a:t>
            </a:r>
            <a:r>
              <a:rPr lang="zh-CN" altLang="en-US" sz="2800" dirty="0">
                <a:solidFill>
                  <a:schemeClr val="folHlink"/>
                </a:solidFill>
                <a:latin typeface="Times New Roman" panose="02020603050405020304" pitchFamily="18" charset="0"/>
              </a:rPr>
              <a:t>和</a:t>
            </a:r>
            <a:r>
              <a:rPr lang="zh-CN" altLang="en-US" sz="2800" dirty="0">
                <a:solidFill>
                  <a:schemeClr val="folHlink"/>
                </a:solidFill>
                <a:latin typeface="Courier New" panose="02070309020205020404" pitchFamily="49" charset="0"/>
              </a:rPr>
              <a:t>“</a:t>
            </a:r>
            <a:r>
              <a:rPr lang="zh-CN" altLang="en-US" sz="2800" dirty="0">
                <a:solidFill>
                  <a:schemeClr val="folHlink"/>
                </a:solidFill>
                <a:latin typeface="Times New Roman" panose="02020603050405020304" pitchFamily="18" charset="0"/>
              </a:rPr>
              <a:t>删除</a:t>
            </a:r>
            <a:r>
              <a:rPr lang="zh-CN" altLang="en-US" sz="2800" dirty="0">
                <a:solidFill>
                  <a:schemeClr val="folHlink"/>
                </a:solidFill>
                <a:latin typeface="Courier New" panose="02070309020205020404" pitchFamily="49" charset="0"/>
              </a:rPr>
              <a:t>”</a:t>
            </a:r>
            <a:r>
              <a:rPr lang="zh-CN" altLang="en-US" sz="2800" dirty="0">
                <a:solidFill>
                  <a:schemeClr val="folHlink"/>
                </a:solidFill>
                <a:latin typeface="Times New Roman" panose="02020603050405020304" pitchFamily="18" charset="0"/>
              </a:rPr>
              <a:t>操作呢?</a:t>
            </a:r>
            <a:endParaRPr lang="zh-CN" altLang="en-US" sz="2800" dirty="0">
              <a:latin typeface="Times New Roman" panose="02020603050405020304" pitchFamily="18" charset="0"/>
            </a:endParaRPr>
          </a:p>
        </p:txBody>
      </p:sp>
      <p:sp>
        <p:nvSpPr>
          <p:cNvPr id="78" name="流程图: 卡片 77"/>
          <p:cNvSpPr/>
          <p:nvPr/>
        </p:nvSpPr>
        <p:spPr>
          <a:xfrm>
            <a:off x="6215063" y="3857625"/>
            <a:ext cx="2643187" cy="85725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err="1">
                <a:solidFill>
                  <a:srgbClr val="FF0000"/>
                </a:solidFill>
              </a:rPr>
              <a:t>q.next</a:t>
            </a:r>
            <a:r>
              <a:rPr lang="en-US" altLang="zh-CN" b="1" dirty="0">
                <a:solidFill>
                  <a:srgbClr val="FF0000"/>
                </a:solidFill>
              </a:rPr>
              <a:t>=</a:t>
            </a:r>
            <a:r>
              <a:rPr lang="en-US" altLang="zh-CN" b="1" dirty="0" err="1">
                <a:solidFill>
                  <a:srgbClr val="FF0000"/>
                </a:solidFill>
              </a:rPr>
              <a:t>p.next</a:t>
            </a:r>
            <a:r>
              <a:rPr lang="en-US" altLang="zh-CN" b="1" dirty="0">
                <a:solidFill>
                  <a:srgbClr val="FF0000"/>
                </a:solidFill>
              </a:rPr>
              <a:t>;</a:t>
            </a:r>
          </a:p>
          <a:p>
            <a:pPr algn="ctr" eaLnBrk="1" hangingPunct="1">
              <a:defRPr/>
            </a:pPr>
            <a:r>
              <a:rPr lang="en-US" altLang="zh-CN" b="1" dirty="0" err="1">
                <a:solidFill>
                  <a:srgbClr val="FF0000"/>
                </a:solidFill>
              </a:rPr>
              <a:t>p.next</a:t>
            </a:r>
            <a:r>
              <a:rPr lang="en-US" altLang="zh-CN" b="1" dirty="0">
                <a:solidFill>
                  <a:srgbClr val="FF0000"/>
                </a:solidFill>
              </a:rPr>
              <a:t>=q;</a:t>
            </a:r>
            <a:endParaRPr lang="zh-CN" altLang="en-US" b="1" dirty="0">
              <a:solidFill>
                <a:srgbClr val="FF0000"/>
              </a:solidFill>
            </a:endParaRPr>
          </a:p>
        </p:txBody>
      </p:sp>
      <p:sp>
        <p:nvSpPr>
          <p:cNvPr id="5" name="灯片编号占位符 4"/>
          <p:cNvSpPr>
            <a:spLocks noGrp="1"/>
          </p:cNvSpPr>
          <p:nvPr>
            <p:ph type="sldNum" sz="quarter" idx="12"/>
          </p:nvPr>
        </p:nvSpPr>
        <p:spPr/>
        <p:txBody>
          <a:bodyPr/>
          <a:lstStyle/>
          <a:p>
            <a:pPr>
              <a:defRPr/>
            </a:pPr>
            <a:fld id="{7429A273-EDE1-460D-8E73-F28EFA7F18F5}" type="slidenum">
              <a:rPr lang="zh-CN" altLang="en-US" smtClean="0"/>
              <a:pPr>
                <a:defRPr/>
              </a:pPr>
              <a:t>68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nodeType="clickEffect">
                                  <p:stCondLst>
                                    <p:cond delay="0"/>
                                  </p:stCondLst>
                                  <p:iterate type="lt">
                                    <p:tmPct val="5000"/>
                                  </p:iterate>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box(in)">
                                      <p:cBhvr>
                                        <p:cTn id="2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单链表的插入的不同情况</a:t>
            </a:r>
          </a:p>
        </p:txBody>
      </p:sp>
      <p:pic>
        <p:nvPicPr>
          <p:cNvPr id="62467" name="Picture 4" descr="2D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688" y="1714500"/>
            <a:ext cx="7559675"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Box 4"/>
          <p:cNvSpPr txBox="1">
            <a:spLocks noChangeArrowheads="1"/>
          </p:cNvSpPr>
          <p:nvPr/>
        </p:nvSpPr>
        <p:spPr bwMode="auto">
          <a:xfrm>
            <a:off x="428625" y="500063"/>
            <a:ext cx="321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ndParaRPr>
          </a:p>
        </p:txBody>
      </p:sp>
      <p:sp>
        <p:nvSpPr>
          <p:cNvPr id="6" name="流程图: 可选过程 5"/>
          <p:cNvSpPr/>
          <p:nvPr/>
        </p:nvSpPr>
        <p:spPr>
          <a:xfrm>
            <a:off x="168701" y="30023"/>
            <a:ext cx="8358187" cy="164306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1800" b="1" dirty="0">
                <a:solidFill>
                  <a:srgbClr val="FF0000"/>
                </a:solidFill>
              </a:rPr>
              <a:t>if(head==null)</a:t>
            </a:r>
          </a:p>
          <a:p>
            <a:pPr eaLnBrk="1" hangingPunct="1">
              <a:defRPr/>
            </a:pPr>
            <a:r>
              <a:rPr lang="en-US" altLang="zh-CN" sz="1800" b="1" dirty="0">
                <a:solidFill>
                  <a:srgbClr val="FF0000"/>
                </a:solidFill>
              </a:rPr>
              <a:t>	head=new Node&lt;T&gt;(x)</a:t>
            </a:r>
          </a:p>
          <a:p>
            <a:pPr eaLnBrk="1" hangingPunct="1">
              <a:defRPr/>
            </a:pPr>
            <a:r>
              <a:rPr lang="en-US" altLang="zh-CN" sz="1800" b="1" dirty="0">
                <a:solidFill>
                  <a:srgbClr val="FF0000"/>
                </a:solidFill>
              </a:rPr>
              <a:t>else{</a:t>
            </a:r>
          </a:p>
          <a:p>
            <a:pPr eaLnBrk="1" hangingPunct="1">
              <a:defRPr/>
            </a:pPr>
            <a:r>
              <a:rPr lang="en-US" altLang="zh-CN" sz="1800" b="1" dirty="0">
                <a:solidFill>
                  <a:srgbClr val="FF0000"/>
                </a:solidFill>
              </a:rPr>
              <a:t>	Node&lt;T&gt; q=new Node&lt;T&gt;(x);</a:t>
            </a:r>
          </a:p>
          <a:p>
            <a:pPr eaLnBrk="1" hangingPunct="1">
              <a:defRPr/>
            </a:pPr>
            <a:r>
              <a:rPr lang="en-US" altLang="zh-CN" sz="1800" b="1" dirty="0">
                <a:solidFill>
                  <a:srgbClr val="FF0000"/>
                </a:solidFill>
              </a:rPr>
              <a:t>	</a:t>
            </a:r>
            <a:r>
              <a:rPr lang="en-US" altLang="zh-CN" sz="1800" b="1" dirty="0" err="1">
                <a:solidFill>
                  <a:srgbClr val="FF0000"/>
                </a:solidFill>
              </a:rPr>
              <a:t>q.next</a:t>
            </a:r>
            <a:r>
              <a:rPr lang="en-US" altLang="zh-CN" sz="1800" b="1" dirty="0">
                <a:solidFill>
                  <a:srgbClr val="FF0000"/>
                </a:solidFill>
              </a:rPr>
              <a:t>=head;	</a:t>
            </a:r>
          </a:p>
          <a:p>
            <a:pPr eaLnBrk="1" hangingPunct="1">
              <a:defRPr/>
            </a:pPr>
            <a:r>
              <a:rPr lang="en-US" altLang="zh-CN" sz="1800" b="1" dirty="0">
                <a:solidFill>
                  <a:srgbClr val="FF0000"/>
                </a:solidFill>
              </a:rPr>
              <a:t>              head=q;}</a:t>
            </a:r>
            <a:endParaRPr lang="zh-CN" altLang="en-US" sz="1800" b="1" dirty="0">
              <a:solidFill>
                <a:srgbClr val="FF0000"/>
              </a:solidFill>
            </a:endParaRPr>
          </a:p>
        </p:txBody>
      </p:sp>
      <p:sp>
        <p:nvSpPr>
          <p:cNvPr id="7" name="流程图: 可选过程 6"/>
          <p:cNvSpPr/>
          <p:nvPr/>
        </p:nvSpPr>
        <p:spPr>
          <a:xfrm>
            <a:off x="0" y="4148675"/>
            <a:ext cx="3925118" cy="14309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FF0000"/>
                </a:solidFill>
              </a:rPr>
              <a:t>Node&lt;T&gt; q=new Node&lt;T&gt;(x);</a:t>
            </a:r>
          </a:p>
          <a:p>
            <a:pPr eaLnBrk="1" hangingPunct="1">
              <a:defRPr/>
            </a:pPr>
            <a:r>
              <a:rPr lang="en-US" altLang="zh-CN" sz="2000" dirty="0" err="1">
                <a:solidFill>
                  <a:srgbClr val="FF0000"/>
                </a:solidFill>
              </a:rPr>
              <a:t>q.next</a:t>
            </a:r>
            <a:r>
              <a:rPr lang="en-US" altLang="zh-CN" sz="2000" dirty="0">
                <a:solidFill>
                  <a:srgbClr val="FF0000"/>
                </a:solidFill>
              </a:rPr>
              <a:t>=</a:t>
            </a:r>
            <a:r>
              <a:rPr lang="en-US" altLang="zh-CN" sz="2000" dirty="0" err="1">
                <a:solidFill>
                  <a:srgbClr val="FF0000"/>
                </a:solidFill>
              </a:rPr>
              <a:t>p.next</a:t>
            </a:r>
            <a:r>
              <a:rPr lang="en-US" altLang="zh-CN" sz="2000" dirty="0">
                <a:solidFill>
                  <a:srgbClr val="FF0000"/>
                </a:solidFill>
              </a:rPr>
              <a:t>;</a:t>
            </a:r>
          </a:p>
          <a:p>
            <a:pPr eaLnBrk="1" hangingPunct="1">
              <a:defRPr/>
            </a:pPr>
            <a:r>
              <a:rPr lang="en-US" altLang="zh-CN" sz="2000" dirty="0" err="1">
                <a:solidFill>
                  <a:srgbClr val="FF0000"/>
                </a:solidFill>
              </a:rPr>
              <a:t>p.next</a:t>
            </a:r>
            <a:r>
              <a:rPr lang="en-US" altLang="zh-CN" sz="2000" dirty="0">
                <a:solidFill>
                  <a:srgbClr val="FF0000"/>
                </a:solidFill>
              </a:rPr>
              <a:t>=q;</a:t>
            </a:r>
            <a:endParaRPr lang="zh-CN" altLang="en-US" sz="2000" dirty="0">
              <a:solidFill>
                <a:srgbClr val="FF0000"/>
              </a:solidFill>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69</a:t>
            </a:fld>
            <a:endParaRPr lang="en-US" altLang="zh-CN"/>
          </a:p>
        </p:txBody>
      </p:sp>
      <p:sp>
        <p:nvSpPr>
          <p:cNvPr id="8" name="Text Box 83">
            <a:extLst>
              <a:ext uri="{FF2B5EF4-FFF2-40B4-BE49-F238E27FC236}">
                <a16:creationId xmlns:a16="http://schemas.microsoft.com/office/drawing/2014/main" id="{429031A4-94D2-4395-BF51-1EA9907B3C7C}"/>
              </a:ext>
            </a:extLst>
          </p:cNvPr>
          <p:cNvSpPr txBox="1">
            <a:spLocks noChangeArrowheads="1"/>
          </p:cNvSpPr>
          <p:nvPr/>
        </p:nvSpPr>
        <p:spPr bwMode="auto">
          <a:xfrm>
            <a:off x="6100217" y="6509822"/>
            <a:ext cx="3744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0" dirty="0">
                <a:latin typeface="Times New Roman" panose="02020603050405020304" pitchFamily="18" charset="0"/>
              </a:rPr>
              <a:t>数据结构 </a:t>
            </a:r>
            <a:r>
              <a:rPr lang="en-US" altLang="zh-CN" sz="1800" b="0" dirty="0">
                <a:latin typeface="Times New Roman" panose="02020603050405020304" pitchFamily="18" charset="0"/>
              </a:rPr>
              <a:t>java </a:t>
            </a:r>
            <a:r>
              <a:rPr lang="zh-CN" altLang="en-US" sz="1800" b="0" dirty="0">
                <a:latin typeface="Times New Roman" panose="02020603050405020304" pitchFamily="18" charset="0"/>
              </a:rPr>
              <a:t>第四版 </a:t>
            </a:r>
            <a:r>
              <a:rPr lang="en-US" altLang="zh-CN" sz="1800" b="0" dirty="0">
                <a:latin typeface="Times New Roman" panose="02020603050405020304" pitchFamily="18" charset="0"/>
              </a:rPr>
              <a:t>Page 39</a:t>
            </a:r>
            <a:endParaRPr lang="zh-CN" altLang="en-US" sz="18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260350"/>
            <a:ext cx="6870700" cy="865188"/>
          </a:xfrm>
        </p:spPr>
        <p:txBody>
          <a:bodyPr/>
          <a:lstStyle/>
          <a:p>
            <a:pPr eaLnBrk="1" hangingPunct="1"/>
            <a:r>
              <a:rPr lang="zh-CN" altLang="en-US" dirty="0"/>
              <a:t>第</a:t>
            </a:r>
            <a:r>
              <a:rPr lang="en-US" altLang="zh-CN" dirty="0"/>
              <a:t>2</a:t>
            </a:r>
            <a:r>
              <a:rPr lang="zh-CN" altLang="en-US" dirty="0"/>
              <a:t>章   线性表</a:t>
            </a:r>
          </a:p>
        </p:txBody>
      </p:sp>
      <p:sp>
        <p:nvSpPr>
          <p:cNvPr id="3" name="圆角矩形 2"/>
          <p:cNvSpPr/>
          <p:nvPr/>
        </p:nvSpPr>
        <p:spPr>
          <a:xfrm>
            <a:off x="1763688" y="2564904"/>
            <a:ext cx="6079257"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rPr>
              <a:t>线性表是其组成元素间具有线性关系的一种线性结构</a:t>
            </a:r>
          </a:p>
        </p:txBody>
      </p:sp>
      <p:sp>
        <p:nvSpPr>
          <p:cNvPr id="4" name="灯片编号占位符 3"/>
          <p:cNvSpPr>
            <a:spLocks noGrp="1"/>
          </p:cNvSpPr>
          <p:nvPr>
            <p:ph type="sldNum" sz="quarter" idx="12"/>
          </p:nvPr>
        </p:nvSpPr>
        <p:spPr/>
        <p:txBody>
          <a:bodyPr/>
          <a:lstStyle/>
          <a:p>
            <a:pPr>
              <a:defRPr/>
            </a:pPr>
            <a:fld id="{AC320AF0-C001-45AA-911F-073AE3722927}" type="slidenum">
              <a:rPr lang="zh-CN" altLang="en-US" smtClean="0"/>
              <a:pPr>
                <a:defRPr/>
              </a:pPr>
              <a:t>7</a:t>
            </a:fld>
            <a:endParaRPr lang="en-US" altLang="zh-CN"/>
          </a:p>
        </p:txBody>
      </p:sp>
    </p:spTree>
    <p:extLst>
      <p:ext uri="{BB962C8B-B14F-4D97-AF65-F5344CB8AC3E}">
        <p14:creationId xmlns:p14="http://schemas.microsoft.com/office/powerpoint/2010/main" val="425360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81063" y="5445125"/>
            <a:ext cx="7242175" cy="360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圆角矩形 2"/>
          <p:cNvSpPr/>
          <p:nvPr/>
        </p:nvSpPr>
        <p:spPr>
          <a:xfrm>
            <a:off x="785813" y="2768600"/>
            <a:ext cx="8358187" cy="731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492" name="标题 1"/>
          <p:cNvSpPr>
            <a:spLocks noGrp="1"/>
          </p:cNvSpPr>
          <p:nvPr>
            <p:ph type="title"/>
          </p:nvPr>
        </p:nvSpPr>
        <p:spPr/>
        <p:txBody>
          <a:bodyPr/>
          <a:lstStyle/>
          <a:p>
            <a:r>
              <a:rPr lang="zh-CN" altLang="en-US"/>
              <a:t>完整的插入数据元素过程</a:t>
            </a:r>
          </a:p>
        </p:txBody>
      </p:sp>
      <p:sp>
        <p:nvSpPr>
          <p:cNvPr id="63493" name="内容占位符 2"/>
          <p:cNvSpPr>
            <a:spLocks noGrp="1"/>
          </p:cNvSpPr>
          <p:nvPr>
            <p:ph idx="1"/>
          </p:nvPr>
        </p:nvSpPr>
        <p:spPr>
          <a:xfrm>
            <a:off x="166688" y="1773238"/>
            <a:ext cx="8669337" cy="4929187"/>
          </a:xfrm>
        </p:spPr>
        <p:txBody>
          <a:bodyPr/>
          <a:lstStyle/>
          <a:p>
            <a:pPr>
              <a:buFont typeface="Wingdings" panose="05000000000000000000" pitchFamily="2" charset="2"/>
              <a:buNone/>
            </a:pPr>
            <a:r>
              <a:rPr lang="en-US" altLang="zh-CN" sz="1800" dirty="0"/>
              <a:t> public </a:t>
            </a:r>
            <a:r>
              <a:rPr lang="en-US" altLang="zh-CN" sz="1800" dirty="0" err="1"/>
              <a:t>boolean</a:t>
            </a:r>
            <a:r>
              <a:rPr lang="en-US" altLang="zh-CN" sz="1800" dirty="0"/>
              <a:t> insert(int index, T x)  //index</a:t>
            </a:r>
            <a:r>
              <a:rPr lang="zh-CN" altLang="en-US" sz="1800" dirty="0"/>
              <a:t>处插入</a:t>
            </a:r>
            <a:r>
              <a:rPr lang="en-US" altLang="zh-CN" sz="1800" dirty="0"/>
              <a:t>x</a:t>
            </a:r>
            <a:r>
              <a:rPr lang="zh-CN" altLang="en-US" sz="1800" dirty="0"/>
              <a:t>对象</a:t>
            </a:r>
            <a:endParaRPr lang="en-US" altLang="zh-CN" sz="1800" dirty="0"/>
          </a:p>
          <a:p>
            <a:pPr>
              <a:buFont typeface="Wingdings" panose="05000000000000000000" pitchFamily="2" charset="2"/>
              <a:buNone/>
            </a:pPr>
            <a:r>
              <a:rPr lang="en-US" altLang="zh-CN" sz="1800" dirty="0"/>
              <a:t>    { if (x==null)</a:t>
            </a:r>
          </a:p>
          <a:p>
            <a:pPr>
              <a:buFont typeface="Wingdings" panose="05000000000000000000" pitchFamily="2" charset="2"/>
              <a:buNone/>
            </a:pPr>
            <a:r>
              <a:rPr lang="en-US" altLang="zh-CN" sz="1800" dirty="0"/>
              <a:t>            return false;                                          </a:t>
            </a:r>
            <a:r>
              <a:rPr lang="en-US" altLang="zh-CN" sz="1800" dirty="0">
                <a:solidFill>
                  <a:srgbClr val="0000FF"/>
                </a:solidFill>
              </a:rPr>
              <a:t>//</a:t>
            </a:r>
            <a:r>
              <a:rPr lang="zh-CN" altLang="en-US" sz="1800" dirty="0">
                <a:solidFill>
                  <a:srgbClr val="0000FF"/>
                </a:solidFill>
              </a:rPr>
              <a:t>不能添加空对象（</a:t>
            </a:r>
            <a:r>
              <a:rPr lang="en-US" altLang="zh-CN" sz="1800" dirty="0">
                <a:solidFill>
                  <a:srgbClr val="0000FF"/>
                </a:solidFill>
              </a:rPr>
              <a:t>null</a:t>
            </a:r>
            <a:r>
              <a:rPr lang="zh-CN" altLang="en-US" sz="1800" dirty="0">
                <a:solidFill>
                  <a:srgbClr val="0000FF"/>
                </a:solidFill>
              </a:rPr>
              <a:t>）</a:t>
            </a:r>
          </a:p>
          <a:p>
            <a:pPr>
              <a:buFont typeface="Wingdings" panose="05000000000000000000" pitchFamily="2" charset="2"/>
              <a:buNone/>
            </a:pPr>
            <a:r>
              <a:rPr lang="zh-CN" altLang="en-US" sz="1800" dirty="0"/>
              <a:t>        </a:t>
            </a:r>
            <a:r>
              <a:rPr lang="en-US" altLang="zh-CN" sz="1800" dirty="0"/>
              <a:t>if (</a:t>
            </a:r>
            <a:r>
              <a:rPr lang="en-US" altLang="zh-CN" sz="1800" dirty="0" err="1"/>
              <a:t>this.head</a:t>
            </a:r>
            <a:r>
              <a:rPr lang="en-US" altLang="zh-CN" sz="1800" dirty="0"/>
              <a:t>==null || index&lt;=0)         </a:t>
            </a:r>
            <a:r>
              <a:rPr lang="en-US" altLang="zh-CN" sz="1800" dirty="0">
                <a:solidFill>
                  <a:srgbClr val="0000FF"/>
                </a:solidFill>
              </a:rPr>
              <a:t>//</a:t>
            </a:r>
            <a:r>
              <a:rPr lang="zh-CN" altLang="en-US" sz="1800" dirty="0">
                <a:solidFill>
                  <a:srgbClr val="0000FF"/>
                </a:solidFill>
              </a:rPr>
              <a:t>头插入</a:t>
            </a:r>
          </a:p>
          <a:p>
            <a:pPr>
              <a:buFont typeface="Wingdings" panose="05000000000000000000" pitchFamily="2" charset="2"/>
              <a:buNone/>
            </a:pPr>
            <a:r>
              <a:rPr lang="zh-CN" altLang="en-US" sz="1800" dirty="0"/>
              <a:t>            </a:t>
            </a:r>
            <a:r>
              <a:rPr lang="en-US" altLang="zh-CN" sz="1800" dirty="0" err="1"/>
              <a:t>this.head</a:t>
            </a:r>
            <a:r>
              <a:rPr lang="en-US" altLang="zh-CN" sz="1800" dirty="0"/>
              <a:t> = new Node&lt;T&gt;(x, </a:t>
            </a:r>
            <a:r>
              <a:rPr lang="en-US" altLang="zh-CN" sz="1800" dirty="0" err="1"/>
              <a:t>this.head</a:t>
            </a:r>
            <a:r>
              <a:rPr lang="en-US" altLang="zh-CN" sz="1800" dirty="0"/>
              <a:t>);</a:t>
            </a:r>
          </a:p>
          <a:p>
            <a:pPr>
              <a:buFont typeface="Wingdings" panose="05000000000000000000" pitchFamily="2" charset="2"/>
              <a:buNone/>
            </a:pPr>
            <a:r>
              <a:rPr lang="en-US" altLang="zh-CN" sz="1800" dirty="0"/>
              <a:t>        else                                                            </a:t>
            </a:r>
            <a:r>
              <a:rPr lang="en-US" altLang="zh-CN" sz="1800" dirty="0">
                <a:solidFill>
                  <a:srgbClr val="0000FF"/>
                </a:solidFill>
              </a:rPr>
              <a:t>//</a:t>
            </a:r>
            <a:r>
              <a:rPr lang="zh-CN" altLang="en-US" sz="1800" dirty="0">
                <a:solidFill>
                  <a:srgbClr val="0000FF"/>
                </a:solidFill>
              </a:rPr>
              <a:t>单链表不空且</a:t>
            </a:r>
            <a:r>
              <a:rPr lang="en-US" altLang="zh-CN" sz="1800" dirty="0">
                <a:solidFill>
                  <a:srgbClr val="0000FF"/>
                </a:solidFill>
              </a:rPr>
              <a:t>index&gt;=1</a:t>
            </a:r>
          </a:p>
          <a:p>
            <a:pPr>
              <a:buFont typeface="Wingdings" panose="05000000000000000000" pitchFamily="2" charset="2"/>
              <a:buNone/>
            </a:pPr>
            <a:r>
              <a:rPr lang="en-US" altLang="zh-CN" sz="1800" dirty="0"/>
              <a:t>        {  int j=0; </a:t>
            </a:r>
          </a:p>
          <a:p>
            <a:pPr>
              <a:buFont typeface="Wingdings" panose="05000000000000000000" pitchFamily="2" charset="2"/>
              <a:buNone/>
            </a:pPr>
            <a:r>
              <a:rPr lang="en-US" altLang="zh-CN" sz="1800" dirty="0"/>
              <a:t>            Node&lt;T&gt; p=</a:t>
            </a:r>
            <a:r>
              <a:rPr lang="en-US" altLang="zh-CN" sz="1800" dirty="0" err="1"/>
              <a:t>this.head</a:t>
            </a:r>
            <a:r>
              <a:rPr lang="en-US" altLang="zh-CN" sz="1800" dirty="0"/>
              <a:t>;</a:t>
            </a:r>
          </a:p>
          <a:p>
            <a:pPr>
              <a:buFont typeface="Wingdings" panose="05000000000000000000" pitchFamily="2" charset="2"/>
              <a:buNone/>
            </a:pPr>
            <a:r>
              <a:rPr lang="en-US" altLang="zh-CN" sz="1800" dirty="0"/>
              <a:t>            while (</a:t>
            </a:r>
            <a:r>
              <a:rPr lang="en-US" altLang="zh-CN" sz="1800" dirty="0" err="1"/>
              <a:t>p.next</a:t>
            </a:r>
            <a:r>
              <a:rPr lang="en-US" altLang="zh-CN" sz="1800" dirty="0"/>
              <a:t>!=null &amp;&amp; j&lt;index-1)    </a:t>
            </a:r>
            <a:r>
              <a:rPr lang="en-US" altLang="zh-CN" sz="1800" dirty="0">
                <a:solidFill>
                  <a:srgbClr val="0000FF"/>
                </a:solidFill>
              </a:rPr>
              <a:t>//</a:t>
            </a:r>
            <a:r>
              <a:rPr lang="zh-CN" altLang="en-US" sz="1800" dirty="0">
                <a:solidFill>
                  <a:srgbClr val="0000FF"/>
                </a:solidFill>
              </a:rPr>
              <a:t>寻找插入位置</a:t>
            </a:r>
          </a:p>
          <a:p>
            <a:pPr>
              <a:buFont typeface="Wingdings" panose="05000000000000000000" pitchFamily="2" charset="2"/>
              <a:buNone/>
            </a:pPr>
            <a:r>
              <a:rPr lang="zh-CN" altLang="en-US" sz="1800" dirty="0"/>
              <a:t>            </a:t>
            </a:r>
            <a:r>
              <a:rPr lang="en-US" altLang="zh-CN" sz="1800" dirty="0"/>
              <a:t>{  </a:t>
            </a:r>
            <a:r>
              <a:rPr lang="en-US" altLang="zh-CN" sz="1800" dirty="0" err="1"/>
              <a:t>j++</a:t>
            </a:r>
            <a:r>
              <a:rPr lang="en-US" altLang="zh-CN" sz="1800" dirty="0"/>
              <a:t>;</a:t>
            </a:r>
          </a:p>
          <a:p>
            <a:pPr>
              <a:buFont typeface="Wingdings" panose="05000000000000000000" pitchFamily="2" charset="2"/>
              <a:buNone/>
            </a:pPr>
            <a:r>
              <a:rPr lang="en-US" altLang="zh-CN" sz="1800" dirty="0"/>
              <a:t>                p = </a:t>
            </a:r>
            <a:r>
              <a:rPr lang="en-US" altLang="zh-CN" sz="1800" dirty="0" err="1"/>
              <a:t>p.next</a:t>
            </a:r>
            <a:r>
              <a:rPr lang="en-US" altLang="zh-CN" sz="1800" dirty="0"/>
              <a:t>;            }</a:t>
            </a:r>
          </a:p>
          <a:p>
            <a:pPr>
              <a:buFont typeface="Wingdings" panose="05000000000000000000" pitchFamily="2" charset="2"/>
              <a:buNone/>
            </a:pPr>
            <a:r>
              <a:rPr lang="en-US" altLang="zh-CN" sz="1800" dirty="0"/>
              <a:t>                </a:t>
            </a:r>
            <a:r>
              <a:rPr lang="en-US" altLang="zh-CN" sz="1800" dirty="0" err="1"/>
              <a:t>p.next</a:t>
            </a:r>
            <a:r>
              <a:rPr lang="en-US" altLang="zh-CN" sz="1800" dirty="0"/>
              <a:t> = new Node&lt;T&gt;(x, </a:t>
            </a:r>
            <a:r>
              <a:rPr lang="en-US" altLang="zh-CN" sz="1800" dirty="0" err="1"/>
              <a:t>p.next</a:t>
            </a:r>
            <a:r>
              <a:rPr lang="en-US" altLang="zh-CN" sz="1800" dirty="0"/>
              <a:t>);</a:t>
            </a:r>
            <a:r>
              <a:rPr lang="en-US" altLang="zh-CN" sz="1800" dirty="0">
                <a:solidFill>
                  <a:srgbClr val="0000FF"/>
                </a:solidFill>
              </a:rPr>
              <a:t>//</a:t>
            </a:r>
            <a:r>
              <a:rPr lang="zh-CN" altLang="en-US" sz="1800" dirty="0">
                <a:solidFill>
                  <a:srgbClr val="0000FF"/>
                </a:solidFill>
              </a:rPr>
              <a:t>中间</a:t>
            </a:r>
            <a:r>
              <a:rPr lang="en-US" altLang="zh-CN" sz="1800" dirty="0">
                <a:solidFill>
                  <a:srgbClr val="0000FF"/>
                </a:solidFill>
              </a:rPr>
              <a:t>/</a:t>
            </a:r>
            <a:r>
              <a:rPr lang="zh-CN" altLang="en-US" sz="1800" dirty="0">
                <a:solidFill>
                  <a:srgbClr val="0000FF"/>
                </a:solidFill>
              </a:rPr>
              <a:t>尾插入</a:t>
            </a:r>
          </a:p>
          <a:p>
            <a:pPr>
              <a:buFont typeface="Wingdings" panose="05000000000000000000" pitchFamily="2" charset="2"/>
              <a:buNone/>
            </a:pPr>
            <a:r>
              <a:rPr lang="zh-CN" altLang="en-US" sz="1800" dirty="0"/>
              <a:t>        </a:t>
            </a:r>
            <a:r>
              <a:rPr lang="en-US" altLang="zh-CN" sz="1800" dirty="0"/>
              <a:t>}</a:t>
            </a:r>
          </a:p>
          <a:p>
            <a:pPr>
              <a:buFont typeface="Wingdings" panose="05000000000000000000" pitchFamily="2" charset="2"/>
              <a:buNone/>
            </a:pPr>
            <a:r>
              <a:rPr lang="en-US" altLang="zh-CN" sz="1800" dirty="0"/>
              <a:t>        return true; </a:t>
            </a:r>
            <a:r>
              <a:rPr lang="zh-CN" altLang="en-US" sz="1800" dirty="0"/>
              <a:t>                                              </a:t>
            </a:r>
            <a:r>
              <a:rPr lang="en-US" altLang="zh-CN" sz="1800" dirty="0">
                <a:solidFill>
                  <a:srgbClr val="0000FF"/>
                </a:solidFill>
              </a:rPr>
              <a:t>//</a:t>
            </a:r>
            <a:r>
              <a:rPr lang="zh-CN" altLang="en-US" sz="1800" dirty="0">
                <a:solidFill>
                  <a:srgbClr val="0000FF"/>
                </a:solidFill>
              </a:rPr>
              <a:t>若操作成功返回</a:t>
            </a:r>
            <a:r>
              <a:rPr lang="en-US" altLang="zh-CN" sz="1800" dirty="0">
                <a:solidFill>
                  <a:srgbClr val="0000FF"/>
                </a:solidFill>
              </a:rPr>
              <a:t>true</a:t>
            </a:r>
          </a:p>
          <a:p>
            <a:pPr>
              <a:buFont typeface="Wingdings" panose="05000000000000000000" pitchFamily="2" charset="2"/>
              <a:buNone/>
            </a:pPr>
            <a:r>
              <a:rPr lang="en-US" altLang="zh-CN" sz="1800" dirty="0"/>
              <a:t>    }</a:t>
            </a:r>
            <a:endParaRPr lang="zh-CN" altLang="en-US" sz="1800" dirty="0"/>
          </a:p>
        </p:txBody>
      </p:sp>
      <p:sp>
        <p:nvSpPr>
          <p:cNvPr id="5" name="流程图: 可选过程 4"/>
          <p:cNvSpPr/>
          <p:nvPr/>
        </p:nvSpPr>
        <p:spPr>
          <a:xfrm>
            <a:off x="642144" y="166960"/>
            <a:ext cx="8358187" cy="164306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FF0000"/>
                </a:solidFill>
              </a:rPr>
              <a:t>if(head==null)</a:t>
            </a:r>
          </a:p>
          <a:p>
            <a:pPr eaLnBrk="1" hangingPunct="1">
              <a:defRPr/>
            </a:pPr>
            <a:r>
              <a:rPr lang="en-US" altLang="zh-CN" sz="2000" dirty="0">
                <a:solidFill>
                  <a:srgbClr val="FF0000"/>
                </a:solidFill>
              </a:rPr>
              <a:t>	head=new Node&lt;T&gt;(x)</a:t>
            </a:r>
          </a:p>
          <a:p>
            <a:pPr eaLnBrk="1" hangingPunct="1">
              <a:defRPr/>
            </a:pPr>
            <a:r>
              <a:rPr lang="en-US" altLang="zh-CN" sz="2000" dirty="0">
                <a:solidFill>
                  <a:srgbClr val="FF0000"/>
                </a:solidFill>
              </a:rPr>
              <a:t>else if(index&lt;=0){</a:t>
            </a:r>
          </a:p>
          <a:p>
            <a:pPr eaLnBrk="1" hangingPunct="1">
              <a:defRPr/>
            </a:pPr>
            <a:r>
              <a:rPr lang="en-US" altLang="zh-CN" sz="2000" dirty="0">
                <a:solidFill>
                  <a:srgbClr val="FF0000"/>
                </a:solidFill>
              </a:rPr>
              <a:t>	Node&lt;T&gt; q=new Node&lt;T&gt;(x);</a:t>
            </a:r>
          </a:p>
          <a:p>
            <a:pPr eaLnBrk="1" hangingPunct="1">
              <a:defRPr/>
            </a:pPr>
            <a:r>
              <a:rPr lang="en-US" altLang="zh-CN" sz="2000" dirty="0">
                <a:solidFill>
                  <a:srgbClr val="FF0000"/>
                </a:solidFill>
              </a:rPr>
              <a:t>	</a:t>
            </a:r>
            <a:r>
              <a:rPr lang="en-US" altLang="zh-CN" sz="2000" dirty="0" err="1">
                <a:solidFill>
                  <a:srgbClr val="FF0000"/>
                </a:solidFill>
              </a:rPr>
              <a:t>q.next</a:t>
            </a:r>
            <a:r>
              <a:rPr lang="en-US" altLang="zh-CN" sz="2000" dirty="0">
                <a:solidFill>
                  <a:srgbClr val="FF0000"/>
                </a:solidFill>
              </a:rPr>
              <a:t>=head;	Head=q;}</a:t>
            </a:r>
            <a:endParaRPr lang="zh-CN" altLang="en-US" sz="2000" dirty="0">
              <a:solidFill>
                <a:srgbClr val="FF0000"/>
              </a:solidFill>
            </a:endParaRPr>
          </a:p>
        </p:txBody>
      </p:sp>
      <p:sp>
        <p:nvSpPr>
          <p:cNvPr id="6" name="流程图: 可选过程 5"/>
          <p:cNvSpPr/>
          <p:nvPr/>
        </p:nvSpPr>
        <p:spPr>
          <a:xfrm>
            <a:off x="5235575" y="5149850"/>
            <a:ext cx="3929063" cy="17145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FF0000"/>
                </a:solidFill>
              </a:rPr>
              <a:t>Node&lt;T&gt; q=new Node&lt;T&gt;(x);</a:t>
            </a:r>
          </a:p>
          <a:p>
            <a:pPr eaLnBrk="1" hangingPunct="1">
              <a:defRPr/>
            </a:pPr>
            <a:r>
              <a:rPr lang="en-US" altLang="zh-CN" sz="2000" dirty="0" err="1">
                <a:solidFill>
                  <a:srgbClr val="FF0000"/>
                </a:solidFill>
              </a:rPr>
              <a:t>q.next</a:t>
            </a:r>
            <a:r>
              <a:rPr lang="en-US" altLang="zh-CN" sz="2000" dirty="0">
                <a:solidFill>
                  <a:srgbClr val="FF0000"/>
                </a:solidFill>
              </a:rPr>
              <a:t>=</a:t>
            </a:r>
            <a:r>
              <a:rPr lang="en-US" altLang="zh-CN" sz="2000" dirty="0" err="1">
                <a:solidFill>
                  <a:srgbClr val="FF0000"/>
                </a:solidFill>
              </a:rPr>
              <a:t>p.next</a:t>
            </a:r>
            <a:r>
              <a:rPr lang="en-US" altLang="zh-CN" sz="2000" dirty="0">
                <a:solidFill>
                  <a:srgbClr val="FF0000"/>
                </a:solidFill>
              </a:rPr>
              <a:t>;</a:t>
            </a:r>
          </a:p>
          <a:p>
            <a:pPr eaLnBrk="1" hangingPunct="1">
              <a:defRPr/>
            </a:pPr>
            <a:r>
              <a:rPr lang="en-US" altLang="zh-CN" sz="2000" dirty="0" err="1">
                <a:solidFill>
                  <a:srgbClr val="FF0000"/>
                </a:solidFill>
              </a:rPr>
              <a:t>p.next</a:t>
            </a:r>
            <a:r>
              <a:rPr lang="en-US" altLang="zh-CN" sz="2000" dirty="0">
                <a:solidFill>
                  <a:srgbClr val="FF0000"/>
                </a:solidFill>
              </a:rPr>
              <a:t>=q;</a:t>
            </a:r>
            <a:endParaRPr lang="zh-CN" altLang="en-US" sz="2000" dirty="0">
              <a:solidFill>
                <a:srgbClr val="FF0000"/>
              </a:solidFill>
            </a:endParaRPr>
          </a:p>
        </p:txBody>
      </p:sp>
      <p:sp>
        <p:nvSpPr>
          <p:cNvPr id="8" name="灯片编号占位符 7"/>
          <p:cNvSpPr>
            <a:spLocks noGrp="1"/>
          </p:cNvSpPr>
          <p:nvPr>
            <p:ph type="sldNum" sz="quarter" idx="12"/>
          </p:nvPr>
        </p:nvSpPr>
        <p:spPr/>
        <p:txBody>
          <a:bodyPr/>
          <a:lstStyle/>
          <a:p>
            <a:pPr>
              <a:defRPr/>
            </a:pPr>
            <a:fld id="{7429A273-EDE1-460D-8E73-F28EFA7F18F5}" type="slidenum">
              <a:rPr lang="zh-CN" altLang="en-US" smtClean="0"/>
              <a:pPr>
                <a:defRPr/>
              </a:pPr>
              <a:t>70</a:t>
            </a:fld>
            <a:endParaRPr lang="en-US" altLang="zh-CN"/>
          </a:p>
        </p:txBody>
      </p:sp>
      <p:sp>
        <p:nvSpPr>
          <p:cNvPr id="2" name="文本框 1">
            <a:extLst>
              <a:ext uri="{FF2B5EF4-FFF2-40B4-BE49-F238E27FC236}">
                <a16:creationId xmlns:a16="http://schemas.microsoft.com/office/drawing/2014/main" id="{C7A24107-2C3A-4A64-B2E9-AB6720FF04FF}"/>
              </a:ext>
            </a:extLst>
          </p:cNvPr>
          <p:cNvSpPr txBox="1"/>
          <p:nvPr/>
        </p:nvSpPr>
        <p:spPr>
          <a:xfrm>
            <a:off x="2215494" y="6321722"/>
            <a:ext cx="3385863" cy="461665"/>
          </a:xfrm>
          <a:prstGeom prst="rect">
            <a:avLst/>
          </a:prstGeom>
          <a:noFill/>
        </p:spPr>
        <p:txBody>
          <a:bodyPr wrap="none" rtlCol="0">
            <a:spAutoFit/>
          </a:bodyPr>
          <a:lstStyle/>
          <a:p>
            <a:r>
              <a:rPr lang="zh-CN" altLang="en-US" dirty="0">
                <a:hlinkClick r:id="rId2" action="ppaction://hlinksldjump"/>
              </a:rPr>
              <a:t>带头结点的单链表插入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 calcmode="lin" valueType="num">
                                      <p:cBhvr>
                                        <p:cTn id="24" dur="1000" fill="hold"/>
                                        <p:tgtEl>
                                          <p:spTgt spid="6"/>
                                        </p:tgtEl>
                                        <p:attrNameLst>
                                          <p:attrName>style.rotation</p:attrName>
                                        </p:attrNameLst>
                                      </p:cBhvr>
                                      <p:tavLst>
                                        <p:tav tm="0">
                                          <p:val>
                                            <p:fltVal val="90"/>
                                          </p:val>
                                        </p:tav>
                                        <p:tav tm="100000">
                                          <p:val>
                                            <p:fltVal val="0"/>
                                          </p:val>
                                        </p:tav>
                                      </p:tavLst>
                                    </p:anim>
                                    <p:animEffect transition="in" filter="fade">
                                      <p:cBhvr>
                                        <p:cTn id="2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dirty="0"/>
              <a:t>5. </a:t>
            </a:r>
            <a:r>
              <a:rPr lang="zh-CN" altLang="en-US" dirty="0"/>
              <a:t>单链表的删除操作 </a:t>
            </a:r>
          </a:p>
        </p:txBody>
      </p:sp>
      <p:sp>
        <p:nvSpPr>
          <p:cNvPr id="64515" name="内容占位符 2"/>
          <p:cNvSpPr>
            <a:spLocks noGrp="1"/>
          </p:cNvSpPr>
          <p:nvPr>
            <p:ph idx="1"/>
          </p:nvPr>
        </p:nvSpPr>
        <p:spPr>
          <a:xfrm>
            <a:off x="785813" y="1857375"/>
            <a:ext cx="8072437" cy="2143125"/>
          </a:xfrm>
        </p:spPr>
        <p:txBody>
          <a:bodyPr/>
          <a:lstStyle/>
          <a:p>
            <a:pPr marL="0" indent="0">
              <a:buFont typeface="Wingdings" panose="05000000000000000000" pitchFamily="2" charset="2"/>
              <a:buNone/>
            </a:pPr>
            <a:r>
              <a:rPr lang="zh-CN" altLang="en-US" sz="2800"/>
              <a:t>       </a:t>
            </a:r>
            <a:r>
              <a:rPr lang="zh-CN" altLang="en-US"/>
              <a:t>反之，如图所示在线性表中删除元素</a:t>
            </a:r>
            <a:r>
              <a:rPr lang="en-US" altLang="zh-CN"/>
              <a:t>b</a:t>
            </a:r>
            <a:r>
              <a:rPr lang="zh-CN" altLang="en-US"/>
              <a:t>时，为在单链表中实现元素</a:t>
            </a:r>
            <a:r>
              <a:rPr lang="en-US" altLang="zh-CN"/>
              <a:t>a、b</a:t>
            </a:r>
            <a:r>
              <a:rPr lang="zh-CN" altLang="en-US"/>
              <a:t>和</a:t>
            </a:r>
            <a:r>
              <a:rPr lang="en-US" altLang="zh-CN"/>
              <a:t>c</a:t>
            </a:r>
            <a:r>
              <a:rPr lang="zh-CN" altLang="en-US"/>
              <a:t>之间逻辑关系的变化，仅需修改结点</a:t>
            </a:r>
            <a:r>
              <a:rPr lang="en-US" altLang="zh-CN"/>
              <a:t>a</a:t>
            </a:r>
            <a:r>
              <a:rPr lang="zh-CN" altLang="en-US"/>
              <a:t>中的地址域即可。</a:t>
            </a:r>
          </a:p>
        </p:txBody>
      </p:sp>
      <p:grpSp>
        <p:nvGrpSpPr>
          <p:cNvPr id="2" name="Group 44"/>
          <p:cNvGrpSpPr>
            <a:grpSpLocks/>
          </p:cNvGrpSpPr>
          <p:nvPr/>
        </p:nvGrpSpPr>
        <p:grpSpPr bwMode="auto">
          <a:xfrm>
            <a:off x="2071688" y="4357688"/>
            <a:ext cx="4572000" cy="1500187"/>
            <a:chOff x="3120" y="2256"/>
            <a:chExt cx="2160" cy="634"/>
          </a:xfrm>
        </p:grpSpPr>
        <p:sp>
          <p:nvSpPr>
            <p:cNvPr id="64517" name="Line 36"/>
            <p:cNvSpPr>
              <a:spLocks noChangeShapeType="1"/>
            </p:cNvSpPr>
            <p:nvPr/>
          </p:nvSpPr>
          <p:spPr bwMode="auto">
            <a:xfrm flipV="1">
              <a:off x="4848" y="2688"/>
              <a:ext cx="4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4518" name="Group 43"/>
            <p:cNvGrpSpPr>
              <a:grpSpLocks/>
            </p:cNvGrpSpPr>
            <p:nvPr/>
          </p:nvGrpSpPr>
          <p:grpSpPr bwMode="auto">
            <a:xfrm>
              <a:off x="3120" y="2256"/>
              <a:ext cx="2160" cy="634"/>
              <a:chOff x="2976" y="2304"/>
              <a:chExt cx="2160" cy="634"/>
            </a:xfrm>
          </p:grpSpPr>
          <p:grpSp>
            <p:nvGrpSpPr>
              <p:cNvPr id="64519" name="Group 40"/>
              <p:cNvGrpSpPr>
                <a:grpSpLocks/>
              </p:cNvGrpSpPr>
              <p:nvPr/>
            </p:nvGrpSpPr>
            <p:grpSpPr bwMode="auto">
              <a:xfrm>
                <a:off x="3408" y="2496"/>
                <a:ext cx="384" cy="230"/>
                <a:chOff x="3408" y="2496"/>
                <a:chExt cx="384" cy="230"/>
              </a:xfrm>
            </p:grpSpPr>
            <p:sp>
              <p:nvSpPr>
                <p:cNvPr id="64544" name="Rectangle 6"/>
                <p:cNvSpPr>
                  <a:spLocks noChangeArrowheads="1"/>
                </p:cNvSpPr>
                <p:nvPr/>
              </p:nvSpPr>
              <p:spPr bwMode="auto">
                <a:xfrm>
                  <a:off x="3623" y="2496"/>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4545" name="Rectangle 7"/>
                <p:cNvSpPr>
                  <a:spLocks noChangeArrowheads="1"/>
                </p:cNvSpPr>
                <p:nvPr/>
              </p:nvSpPr>
              <p:spPr bwMode="auto">
                <a:xfrm>
                  <a:off x="3408" y="24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a</a:t>
                  </a:r>
                </a:p>
              </p:txBody>
            </p:sp>
            <p:sp>
              <p:nvSpPr>
                <p:cNvPr id="64546" name="Line 8"/>
                <p:cNvSpPr>
                  <a:spLocks noChangeShapeType="1"/>
                </p:cNvSpPr>
                <p:nvPr/>
              </p:nvSpPr>
              <p:spPr bwMode="auto">
                <a:xfrm>
                  <a:off x="3408" y="249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47" name="Line 9"/>
                <p:cNvSpPr>
                  <a:spLocks noChangeShapeType="1"/>
                </p:cNvSpPr>
                <p:nvPr/>
              </p:nvSpPr>
              <p:spPr bwMode="auto">
                <a:xfrm>
                  <a:off x="3408" y="272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48" name="Line 10"/>
                <p:cNvSpPr>
                  <a:spLocks noChangeShapeType="1"/>
                </p:cNvSpPr>
                <p:nvPr/>
              </p:nvSpPr>
              <p:spPr bwMode="auto">
                <a:xfrm>
                  <a:off x="3408"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49" name="Line 11"/>
                <p:cNvSpPr>
                  <a:spLocks noChangeShapeType="1"/>
                </p:cNvSpPr>
                <p:nvPr/>
              </p:nvSpPr>
              <p:spPr bwMode="auto">
                <a:xfrm>
                  <a:off x="3623" y="249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50" name="Line 12"/>
                <p:cNvSpPr>
                  <a:spLocks noChangeShapeType="1"/>
                </p:cNvSpPr>
                <p:nvPr/>
              </p:nvSpPr>
              <p:spPr bwMode="auto">
                <a:xfrm>
                  <a:off x="3792"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4520" name="Group 41"/>
              <p:cNvGrpSpPr>
                <a:grpSpLocks/>
              </p:cNvGrpSpPr>
              <p:nvPr/>
            </p:nvGrpSpPr>
            <p:grpSpPr bwMode="auto">
              <a:xfrm>
                <a:off x="4080" y="2496"/>
                <a:ext cx="384" cy="230"/>
                <a:chOff x="4080" y="2496"/>
                <a:chExt cx="384" cy="230"/>
              </a:xfrm>
            </p:grpSpPr>
            <p:sp>
              <p:nvSpPr>
                <p:cNvPr id="64537" name="Rectangle 14"/>
                <p:cNvSpPr>
                  <a:spLocks noChangeArrowheads="1"/>
                </p:cNvSpPr>
                <p:nvPr/>
              </p:nvSpPr>
              <p:spPr bwMode="auto">
                <a:xfrm>
                  <a:off x="4295" y="2496"/>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4538" name="Rectangle 15"/>
                <p:cNvSpPr>
                  <a:spLocks noChangeArrowheads="1"/>
                </p:cNvSpPr>
                <p:nvPr/>
              </p:nvSpPr>
              <p:spPr bwMode="auto">
                <a:xfrm>
                  <a:off x="4080" y="24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b</a:t>
                  </a:r>
                </a:p>
              </p:txBody>
            </p:sp>
            <p:sp>
              <p:nvSpPr>
                <p:cNvPr id="64539" name="Line 16"/>
                <p:cNvSpPr>
                  <a:spLocks noChangeShapeType="1"/>
                </p:cNvSpPr>
                <p:nvPr/>
              </p:nvSpPr>
              <p:spPr bwMode="auto">
                <a:xfrm>
                  <a:off x="4080" y="249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40" name="Line 17"/>
                <p:cNvSpPr>
                  <a:spLocks noChangeShapeType="1"/>
                </p:cNvSpPr>
                <p:nvPr/>
              </p:nvSpPr>
              <p:spPr bwMode="auto">
                <a:xfrm>
                  <a:off x="4080" y="272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41" name="Line 18"/>
                <p:cNvSpPr>
                  <a:spLocks noChangeShapeType="1"/>
                </p:cNvSpPr>
                <p:nvPr/>
              </p:nvSpPr>
              <p:spPr bwMode="auto">
                <a:xfrm>
                  <a:off x="4080"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42" name="Line 19"/>
                <p:cNvSpPr>
                  <a:spLocks noChangeShapeType="1"/>
                </p:cNvSpPr>
                <p:nvPr/>
              </p:nvSpPr>
              <p:spPr bwMode="auto">
                <a:xfrm>
                  <a:off x="4295" y="249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43" name="Line 20"/>
                <p:cNvSpPr>
                  <a:spLocks noChangeShapeType="1"/>
                </p:cNvSpPr>
                <p:nvPr/>
              </p:nvSpPr>
              <p:spPr bwMode="auto">
                <a:xfrm>
                  <a:off x="4464"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4521" name="Group 42"/>
              <p:cNvGrpSpPr>
                <a:grpSpLocks/>
              </p:cNvGrpSpPr>
              <p:nvPr/>
            </p:nvGrpSpPr>
            <p:grpSpPr bwMode="auto">
              <a:xfrm>
                <a:off x="4752" y="2496"/>
                <a:ext cx="384" cy="230"/>
                <a:chOff x="4752" y="2496"/>
                <a:chExt cx="384" cy="230"/>
              </a:xfrm>
            </p:grpSpPr>
            <p:sp>
              <p:nvSpPr>
                <p:cNvPr id="64530" name="Rectangle 22"/>
                <p:cNvSpPr>
                  <a:spLocks noChangeArrowheads="1"/>
                </p:cNvSpPr>
                <p:nvPr/>
              </p:nvSpPr>
              <p:spPr bwMode="auto">
                <a:xfrm>
                  <a:off x="4967" y="2496"/>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Times New Roman" panose="02020603050405020304" pitchFamily="18" charset="0"/>
                  </a:endParaRPr>
                </a:p>
              </p:txBody>
            </p:sp>
            <p:sp>
              <p:nvSpPr>
                <p:cNvPr id="64531" name="Rectangle 23"/>
                <p:cNvSpPr>
                  <a:spLocks noChangeArrowheads="1"/>
                </p:cNvSpPr>
                <p:nvPr/>
              </p:nvSpPr>
              <p:spPr bwMode="auto">
                <a:xfrm>
                  <a:off x="4752" y="24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Times New Roman" panose="02020603050405020304" pitchFamily="18" charset="0"/>
                    </a:rPr>
                    <a:t>c</a:t>
                  </a:r>
                </a:p>
              </p:txBody>
            </p:sp>
            <p:sp>
              <p:nvSpPr>
                <p:cNvPr id="64532" name="Line 24"/>
                <p:cNvSpPr>
                  <a:spLocks noChangeShapeType="1"/>
                </p:cNvSpPr>
                <p:nvPr/>
              </p:nvSpPr>
              <p:spPr bwMode="auto">
                <a:xfrm>
                  <a:off x="4752" y="249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33" name="Line 25"/>
                <p:cNvSpPr>
                  <a:spLocks noChangeShapeType="1"/>
                </p:cNvSpPr>
                <p:nvPr/>
              </p:nvSpPr>
              <p:spPr bwMode="auto">
                <a:xfrm>
                  <a:off x="4752" y="272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34" name="Line 26"/>
                <p:cNvSpPr>
                  <a:spLocks noChangeShapeType="1"/>
                </p:cNvSpPr>
                <p:nvPr/>
              </p:nvSpPr>
              <p:spPr bwMode="auto">
                <a:xfrm>
                  <a:off x="4752"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35" name="Line 27"/>
                <p:cNvSpPr>
                  <a:spLocks noChangeShapeType="1"/>
                </p:cNvSpPr>
                <p:nvPr/>
              </p:nvSpPr>
              <p:spPr bwMode="auto">
                <a:xfrm>
                  <a:off x="4967" y="249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36" name="Line 28"/>
                <p:cNvSpPr>
                  <a:spLocks noChangeShapeType="1"/>
                </p:cNvSpPr>
                <p:nvPr/>
              </p:nvSpPr>
              <p:spPr bwMode="auto">
                <a:xfrm>
                  <a:off x="5136"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522" name="Line 30"/>
              <p:cNvSpPr>
                <a:spLocks noChangeShapeType="1"/>
              </p:cNvSpPr>
              <p:nvPr/>
            </p:nvSpPr>
            <p:spPr bwMode="auto">
              <a:xfrm>
                <a:off x="3696" y="259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3" name="Line 31"/>
              <p:cNvSpPr>
                <a:spLocks noChangeShapeType="1"/>
              </p:cNvSpPr>
              <p:nvPr/>
            </p:nvSpPr>
            <p:spPr bwMode="auto">
              <a:xfrm>
                <a:off x="4368" y="259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4" name="Freeform 34"/>
              <p:cNvSpPr>
                <a:spLocks/>
              </p:cNvSpPr>
              <p:nvPr/>
            </p:nvSpPr>
            <p:spPr bwMode="auto">
              <a:xfrm>
                <a:off x="3697" y="2640"/>
                <a:ext cx="1067" cy="298"/>
              </a:xfrm>
              <a:custGeom>
                <a:avLst/>
                <a:gdLst>
                  <a:gd name="T0" fmla="*/ 11 w 1067"/>
                  <a:gd name="T1" fmla="*/ 0 h 298"/>
                  <a:gd name="T2" fmla="*/ 35 w 1067"/>
                  <a:gd name="T3" fmla="*/ 168 h 298"/>
                  <a:gd name="T4" fmla="*/ 107 w 1067"/>
                  <a:gd name="T5" fmla="*/ 204 h 298"/>
                  <a:gd name="T6" fmla="*/ 467 w 1067"/>
                  <a:gd name="T7" fmla="*/ 288 h 298"/>
                  <a:gd name="T8" fmla="*/ 839 w 1067"/>
                  <a:gd name="T9" fmla="*/ 252 h 298"/>
                  <a:gd name="T10" fmla="*/ 947 w 1067"/>
                  <a:gd name="T11" fmla="*/ 192 h 298"/>
                  <a:gd name="T12" fmla="*/ 1019 w 1067"/>
                  <a:gd name="T13" fmla="*/ 144 h 298"/>
                  <a:gd name="T14" fmla="*/ 1067 w 1067"/>
                  <a:gd name="T15" fmla="*/ 84 h 298"/>
                  <a:gd name="T16" fmla="*/ 0 60000 65536"/>
                  <a:gd name="T17" fmla="*/ 0 60000 65536"/>
                  <a:gd name="T18" fmla="*/ 0 60000 65536"/>
                  <a:gd name="T19" fmla="*/ 0 60000 65536"/>
                  <a:gd name="T20" fmla="*/ 0 60000 65536"/>
                  <a:gd name="T21" fmla="*/ 0 60000 65536"/>
                  <a:gd name="T22" fmla="*/ 0 60000 65536"/>
                  <a:gd name="T23" fmla="*/ 0 60000 65536"/>
                  <a:gd name="T24" fmla="*/ 0 w 1067"/>
                  <a:gd name="T25" fmla="*/ 0 h 298"/>
                  <a:gd name="T26" fmla="*/ 1067 w 1067"/>
                  <a:gd name="T27" fmla="*/ 298 h 2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7" h="298">
                    <a:moveTo>
                      <a:pt x="11" y="0"/>
                    </a:moveTo>
                    <a:cubicBezTo>
                      <a:pt x="16" y="56"/>
                      <a:pt x="0" y="124"/>
                      <a:pt x="35" y="168"/>
                    </a:cubicBezTo>
                    <a:cubicBezTo>
                      <a:pt x="58" y="197"/>
                      <a:pt x="78" y="190"/>
                      <a:pt x="107" y="204"/>
                    </a:cubicBezTo>
                    <a:cubicBezTo>
                      <a:pt x="228" y="264"/>
                      <a:pt x="329" y="276"/>
                      <a:pt x="467" y="288"/>
                    </a:cubicBezTo>
                    <a:cubicBezTo>
                      <a:pt x="776" y="275"/>
                      <a:pt x="654" y="298"/>
                      <a:pt x="839" y="252"/>
                    </a:cubicBezTo>
                    <a:cubicBezTo>
                      <a:pt x="890" y="239"/>
                      <a:pt x="893" y="228"/>
                      <a:pt x="947" y="192"/>
                    </a:cubicBezTo>
                    <a:cubicBezTo>
                      <a:pt x="971" y="176"/>
                      <a:pt x="1019" y="144"/>
                      <a:pt x="1019" y="144"/>
                    </a:cubicBezTo>
                    <a:cubicBezTo>
                      <a:pt x="1049" y="99"/>
                      <a:pt x="1033" y="118"/>
                      <a:pt x="1067" y="84"/>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64525" name="Group 39"/>
              <p:cNvGrpSpPr>
                <a:grpSpLocks/>
              </p:cNvGrpSpPr>
              <p:nvPr/>
            </p:nvGrpSpPr>
            <p:grpSpPr bwMode="auto">
              <a:xfrm>
                <a:off x="2976" y="2304"/>
                <a:ext cx="432" cy="375"/>
                <a:chOff x="2976" y="2304"/>
                <a:chExt cx="432" cy="375"/>
              </a:xfrm>
            </p:grpSpPr>
            <p:sp>
              <p:nvSpPr>
                <p:cNvPr id="64526" name="Line 32"/>
                <p:cNvSpPr>
                  <a:spLocks noChangeShapeType="1"/>
                </p:cNvSpPr>
                <p:nvPr/>
              </p:nvSpPr>
              <p:spPr bwMode="auto">
                <a:xfrm>
                  <a:off x="3120" y="2448"/>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7" name="Line 33"/>
                <p:cNvSpPr>
                  <a:spLocks noChangeShapeType="1"/>
                </p:cNvSpPr>
                <p:nvPr/>
              </p:nvSpPr>
              <p:spPr bwMode="auto">
                <a:xfrm>
                  <a:off x="3216" y="259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528" name="Text Box 37"/>
                <p:cNvSpPr txBox="1">
                  <a:spLocks noChangeArrowheads="1"/>
                </p:cNvSpPr>
                <p:nvPr/>
              </p:nvSpPr>
              <p:spPr bwMode="auto">
                <a:xfrm>
                  <a:off x="2976" y="23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0">
                      <a:latin typeface="Arial" panose="020B0604020202020204" pitchFamily="34" charset="0"/>
                    </a:rPr>
                    <a:t>p</a:t>
                  </a:r>
                  <a:endParaRPr lang="zh-CN" altLang="en-US" sz="1800" b="0">
                    <a:latin typeface="Arial" panose="020B0604020202020204" pitchFamily="34" charset="0"/>
                  </a:endParaRPr>
                </a:p>
              </p:txBody>
            </p:sp>
            <p:sp>
              <p:nvSpPr>
                <p:cNvPr id="64529" name="Text Box 38"/>
                <p:cNvSpPr txBox="1">
                  <a:spLocks noChangeArrowheads="1"/>
                </p:cNvSpPr>
                <p:nvPr/>
              </p:nvSpPr>
              <p:spPr bwMode="auto">
                <a:xfrm>
                  <a:off x="3024"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ClrTx/>
                    <a:buSzPct val="85000"/>
                    <a:buFontTx/>
                    <a:buNone/>
                  </a:pPr>
                  <a:r>
                    <a:rPr lang="zh-CN" altLang="en-US" sz="1800" b="0">
                      <a:latin typeface="Courier New" panose="02070309020205020404" pitchFamily="49" charset="0"/>
                    </a:rPr>
                    <a:t>…</a:t>
                  </a:r>
                  <a:endParaRPr lang="zh-CN" altLang="en-US" sz="2400" b="0">
                    <a:latin typeface="Times New Roman" panose="02020603050405020304" pitchFamily="18" charset="0"/>
                  </a:endParaRPr>
                </a:p>
              </p:txBody>
            </p:sp>
          </p:grpSp>
        </p:grpSp>
      </p:gr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71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87" y="619519"/>
            <a:ext cx="7793037" cy="839788"/>
          </a:xfrm>
        </p:spPr>
        <p:txBody>
          <a:bodyPr/>
          <a:lstStyle/>
          <a:p>
            <a:pPr eaLnBrk="1" hangingPunct="1"/>
            <a:r>
              <a:rPr lang="en-US" altLang="zh-CN" dirty="0"/>
              <a:t>5. </a:t>
            </a:r>
            <a:r>
              <a:rPr lang="zh-CN" altLang="en-US" dirty="0"/>
              <a:t>单链表的删除不同情况 </a:t>
            </a:r>
          </a:p>
        </p:txBody>
      </p:sp>
      <p:sp>
        <p:nvSpPr>
          <p:cNvPr id="34820" name="Rectangle 3"/>
          <p:cNvSpPr>
            <a:spLocks noGrp="1" noChangeArrowheads="1"/>
          </p:cNvSpPr>
          <p:nvPr>
            <p:ph type="body" idx="1"/>
          </p:nvPr>
        </p:nvSpPr>
        <p:spPr>
          <a:xfrm>
            <a:off x="395536" y="4226384"/>
            <a:ext cx="7772400" cy="2592387"/>
          </a:xfrm>
        </p:spPr>
        <p:txBody>
          <a:bodyPr/>
          <a:lstStyle/>
          <a:p>
            <a:pPr lvl="1" eaLnBrk="1" hangingPunct="1"/>
            <a:r>
              <a:rPr lang="zh-CN" altLang="en-US" dirty="0"/>
              <a:t>头删除</a:t>
            </a:r>
          </a:p>
          <a:p>
            <a:pPr lvl="1" eaLnBrk="1" hangingPunct="1">
              <a:buFont typeface="Wingdings" panose="05000000000000000000" pitchFamily="2" charset="2"/>
              <a:buNone/>
            </a:pPr>
            <a:r>
              <a:rPr lang="en-US" altLang="zh-CN" dirty="0"/>
              <a:t>head = </a:t>
            </a:r>
            <a:r>
              <a:rPr lang="en-US" altLang="zh-CN" dirty="0" err="1"/>
              <a:t>head.next</a:t>
            </a:r>
            <a:r>
              <a:rPr lang="en-US" altLang="zh-CN" dirty="0"/>
              <a:t>;</a:t>
            </a:r>
          </a:p>
          <a:p>
            <a:pPr lvl="1" eaLnBrk="1" hangingPunct="1">
              <a:buFont typeface="Wingdings" panose="05000000000000000000" pitchFamily="2" charset="2"/>
              <a:buAutoNum type="circleNumDbPlain" startAt="2"/>
            </a:pPr>
            <a:r>
              <a:rPr lang="zh-CN" altLang="en-US" dirty="0"/>
              <a:t>中间</a:t>
            </a:r>
            <a:r>
              <a:rPr lang="en-US" altLang="zh-CN" dirty="0"/>
              <a:t>/</a:t>
            </a:r>
            <a:r>
              <a:rPr lang="zh-CN" altLang="en-US" dirty="0"/>
              <a:t>尾删除</a:t>
            </a:r>
          </a:p>
          <a:p>
            <a:pPr lvl="1" eaLnBrk="1" hangingPunct="1">
              <a:buFont typeface="Wingdings" panose="05000000000000000000" pitchFamily="2" charset="2"/>
              <a:buNone/>
            </a:pPr>
            <a:r>
              <a:rPr lang="en-US" altLang="zh-CN" dirty="0"/>
              <a:t>if (</a:t>
            </a:r>
            <a:r>
              <a:rPr lang="en-US" altLang="zh-CN" dirty="0" err="1"/>
              <a:t>p.next</a:t>
            </a:r>
            <a:r>
              <a:rPr lang="en-US" altLang="zh-CN" dirty="0"/>
              <a:t>!=null)</a:t>
            </a:r>
          </a:p>
          <a:p>
            <a:pPr lvl="1" eaLnBrk="1" hangingPunct="1">
              <a:buFont typeface="Wingdings" panose="05000000000000000000" pitchFamily="2" charset="2"/>
              <a:buNone/>
            </a:pPr>
            <a:r>
              <a:rPr lang="en-US" altLang="zh-CN" dirty="0"/>
              <a:t>    </a:t>
            </a:r>
            <a:r>
              <a:rPr lang="en-US" altLang="zh-CN" dirty="0" err="1"/>
              <a:t>p.next</a:t>
            </a:r>
            <a:r>
              <a:rPr lang="en-US" altLang="zh-CN" dirty="0"/>
              <a:t> = </a:t>
            </a:r>
            <a:r>
              <a:rPr lang="en-US" altLang="zh-CN" dirty="0" err="1"/>
              <a:t>p.next.next</a:t>
            </a:r>
            <a:r>
              <a:rPr lang="en-US" altLang="zh-CN" dirty="0"/>
              <a:t>;</a:t>
            </a:r>
            <a:endParaRPr lang="zh-CN" altLang="en-US" dirty="0"/>
          </a:p>
        </p:txBody>
      </p:sp>
      <p:pic>
        <p:nvPicPr>
          <p:cNvPr id="65540" name="Picture 4" descr="2d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931" y="1456589"/>
            <a:ext cx="80645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72</a:t>
            </a:fld>
            <a:r>
              <a:rPr lang="zh-CN" altLang="en-US"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linds(horizontal)">
                                      <p:cBhvr>
                                        <p:cTn id="7" dur="500"/>
                                        <p:tgtEl>
                                          <p:spTgt spid="3482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820">
                                            <p:txEl>
                                              <p:pRg st="1" end="1"/>
                                            </p:txEl>
                                          </p:spTgt>
                                        </p:tgtEl>
                                        <p:attrNameLst>
                                          <p:attrName>style.visibility</p:attrName>
                                        </p:attrNameLst>
                                      </p:cBhvr>
                                      <p:to>
                                        <p:strVal val="visible"/>
                                      </p:to>
                                    </p:set>
                                    <p:animEffect transition="in" filter="blinds(horizontal)">
                                      <p:cBhvr>
                                        <p:cTn id="10" dur="500"/>
                                        <p:tgtEl>
                                          <p:spTgt spid="3482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820">
                                            <p:txEl>
                                              <p:pRg st="2" end="2"/>
                                            </p:txEl>
                                          </p:spTgt>
                                        </p:tgtEl>
                                        <p:attrNameLst>
                                          <p:attrName>style.visibility</p:attrName>
                                        </p:attrNameLst>
                                      </p:cBhvr>
                                      <p:to>
                                        <p:strVal val="visible"/>
                                      </p:to>
                                    </p:set>
                                    <p:animEffect transition="in" filter="blinds(horizontal)">
                                      <p:cBhvr>
                                        <p:cTn id="13" dur="500"/>
                                        <p:tgtEl>
                                          <p:spTgt spid="3482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820">
                                            <p:txEl>
                                              <p:pRg st="3" end="3"/>
                                            </p:txEl>
                                          </p:spTgt>
                                        </p:tgtEl>
                                        <p:attrNameLst>
                                          <p:attrName>style.visibility</p:attrName>
                                        </p:attrNameLst>
                                      </p:cBhvr>
                                      <p:to>
                                        <p:strVal val="visible"/>
                                      </p:to>
                                    </p:set>
                                    <p:animEffect transition="in" filter="blinds(horizontal)">
                                      <p:cBhvr>
                                        <p:cTn id="16" dur="500"/>
                                        <p:tgtEl>
                                          <p:spTgt spid="3482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4820">
                                            <p:txEl>
                                              <p:pRg st="4" end="4"/>
                                            </p:txEl>
                                          </p:spTgt>
                                        </p:tgtEl>
                                        <p:attrNameLst>
                                          <p:attrName>style.visibility</p:attrName>
                                        </p:attrNameLst>
                                      </p:cBhvr>
                                      <p:to>
                                        <p:strVal val="visible"/>
                                      </p:to>
                                    </p:set>
                                    <p:animEffect transition="in" filter="blinds(horizontal)">
                                      <p:cBhvr>
                                        <p:cTn id="19" dur="500"/>
                                        <p:tgtEl>
                                          <p:spTgt spid="348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完整的删除元素过程</a:t>
            </a:r>
          </a:p>
        </p:txBody>
      </p:sp>
      <p:sp>
        <p:nvSpPr>
          <p:cNvPr id="66563" name="内容占位符 2"/>
          <p:cNvSpPr>
            <a:spLocks noGrp="1"/>
          </p:cNvSpPr>
          <p:nvPr>
            <p:ph idx="1"/>
          </p:nvPr>
        </p:nvSpPr>
        <p:spPr>
          <a:xfrm>
            <a:off x="928688" y="1785938"/>
            <a:ext cx="8026400" cy="5072062"/>
          </a:xfrm>
        </p:spPr>
        <p:txBody>
          <a:bodyPr/>
          <a:lstStyle/>
          <a:p>
            <a:pPr>
              <a:buFont typeface="Wingdings" panose="05000000000000000000" pitchFamily="2" charset="2"/>
              <a:buNone/>
            </a:pPr>
            <a:r>
              <a:rPr lang="en-US" altLang="zh-CN" sz="1800" dirty="0"/>
              <a:t>public T remove(int index)            </a:t>
            </a:r>
            <a:r>
              <a:rPr lang="en-US" altLang="zh-CN" sz="1800" dirty="0">
                <a:solidFill>
                  <a:srgbClr val="0000FF"/>
                </a:solidFill>
              </a:rPr>
              <a:t>//</a:t>
            </a:r>
            <a:r>
              <a:rPr lang="zh-CN" altLang="en-US" sz="1800" dirty="0">
                <a:solidFill>
                  <a:srgbClr val="0000FF"/>
                </a:solidFill>
              </a:rPr>
              <a:t>移去序号为</a:t>
            </a:r>
            <a:r>
              <a:rPr lang="en-US" altLang="zh-CN" sz="1800" dirty="0">
                <a:solidFill>
                  <a:srgbClr val="0000FF"/>
                </a:solidFill>
              </a:rPr>
              <a:t>index</a:t>
            </a:r>
            <a:r>
              <a:rPr lang="zh-CN" altLang="en-US" sz="1800" dirty="0">
                <a:solidFill>
                  <a:srgbClr val="0000FF"/>
                </a:solidFill>
              </a:rPr>
              <a:t>的对象</a:t>
            </a:r>
            <a:endParaRPr lang="en-US" altLang="zh-CN" sz="1800" dirty="0">
              <a:solidFill>
                <a:srgbClr val="0000FF"/>
              </a:solidFill>
            </a:endParaRPr>
          </a:p>
          <a:p>
            <a:pPr>
              <a:buFont typeface="Wingdings" panose="05000000000000000000" pitchFamily="2" charset="2"/>
              <a:buNone/>
            </a:pPr>
            <a:r>
              <a:rPr lang="en-US" altLang="zh-CN" sz="1800" dirty="0"/>
              <a:t>    {  T old = null;</a:t>
            </a:r>
          </a:p>
          <a:p>
            <a:pPr>
              <a:buFont typeface="Wingdings" panose="05000000000000000000" pitchFamily="2" charset="2"/>
              <a:buNone/>
            </a:pPr>
            <a:r>
              <a:rPr lang="en-US" altLang="zh-CN" sz="1800" dirty="0"/>
              <a:t>        if (</a:t>
            </a:r>
            <a:r>
              <a:rPr lang="en-US" altLang="zh-CN" sz="1800" dirty="0" err="1"/>
              <a:t>this.head</a:t>
            </a:r>
            <a:r>
              <a:rPr lang="en-US" altLang="zh-CN" sz="1800" dirty="0"/>
              <a:t>!=null &amp;&amp; index&gt;=0)</a:t>
            </a:r>
          </a:p>
          <a:p>
            <a:pPr>
              <a:buFont typeface="Wingdings" panose="05000000000000000000" pitchFamily="2" charset="2"/>
              <a:buNone/>
            </a:pPr>
            <a:r>
              <a:rPr lang="en-US" altLang="zh-CN" sz="1800" dirty="0"/>
              <a:t>            if (index==0)                    </a:t>
            </a:r>
            <a:r>
              <a:rPr lang="en-US" altLang="zh-CN" sz="1800" dirty="0">
                <a:solidFill>
                  <a:srgbClr val="0000FF"/>
                </a:solidFill>
              </a:rPr>
              <a:t>//</a:t>
            </a:r>
            <a:r>
              <a:rPr lang="zh-CN" altLang="en-US" sz="1800" dirty="0">
                <a:solidFill>
                  <a:srgbClr val="0000FF"/>
                </a:solidFill>
              </a:rPr>
              <a:t>头删除</a:t>
            </a:r>
          </a:p>
          <a:p>
            <a:pPr>
              <a:buFont typeface="Wingdings" panose="05000000000000000000" pitchFamily="2" charset="2"/>
              <a:buNone/>
            </a:pPr>
            <a:r>
              <a:rPr lang="zh-CN" altLang="en-US" sz="1800" dirty="0"/>
              <a:t>            </a:t>
            </a:r>
            <a:r>
              <a:rPr lang="en-US" altLang="zh-CN" sz="1800" dirty="0"/>
              <a:t>{  old = (T)</a:t>
            </a:r>
            <a:r>
              <a:rPr lang="en-US" altLang="zh-CN" sz="1800" dirty="0" err="1"/>
              <a:t>this.head.data</a:t>
            </a:r>
            <a:r>
              <a:rPr lang="en-US" altLang="zh-CN" sz="1800" dirty="0"/>
              <a:t>;</a:t>
            </a:r>
          </a:p>
          <a:p>
            <a:pPr>
              <a:buFont typeface="Wingdings" panose="05000000000000000000" pitchFamily="2" charset="2"/>
              <a:buNone/>
            </a:pPr>
            <a:r>
              <a:rPr lang="en-US" altLang="zh-CN" sz="1800" dirty="0"/>
              <a:t>                </a:t>
            </a:r>
            <a:r>
              <a:rPr lang="en-US" altLang="zh-CN" sz="1800" dirty="0" err="1">
                <a:solidFill>
                  <a:srgbClr val="FF0000"/>
                </a:solidFill>
              </a:rPr>
              <a:t>this.head</a:t>
            </a:r>
            <a:r>
              <a:rPr lang="en-US" altLang="zh-CN" sz="1800" dirty="0">
                <a:solidFill>
                  <a:srgbClr val="FF0000"/>
                </a:solidFill>
              </a:rPr>
              <a:t> = </a:t>
            </a:r>
            <a:r>
              <a:rPr lang="en-US" altLang="zh-CN" sz="1800" dirty="0" err="1">
                <a:solidFill>
                  <a:srgbClr val="FF0000"/>
                </a:solidFill>
              </a:rPr>
              <a:t>this.head.next</a:t>
            </a:r>
            <a:r>
              <a:rPr lang="en-US" altLang="zh-CN" sz="1800" dirty="0">
                <a:solidFill>
                  <a:srgbClr val="FF0000"/>
                </a:solidFill>
              </a:rPr>
              <a:t>;  </a:t>
            </a:r>
            <a:r>
              <a:rPr lang="en-US" altLang="zh-CN" sz="1800" dirty="0"/>
              <a:t>}</a:t>
            </a:r>
          </a:p>
          <a:p>
            <a:pPr>
              <a:buFont typeface="Wingdings" panose="05000000000000000000" pitchFamily="2" charset="2"/>
              <a:buNone/>
            </a:pPr>
            <a:r>
              <a:rPr lang="en-US" altLang="zh-CN" sz="1800" dirty="0"/>
              <a:t>            else                                     </a:t>
            </a:r>
            <a:r>
              <a:rPr lang="en-US" altLang="zh-CN" sz="1800" dirty="0">
                <a:solidFill>
                  <a:srgbClr val="0000FF"/>
                </a:solidFill>
              </a:rPr>
              <a:t>//</a:t>
            </a:r>
            <a:r>
              <a:rPr lang="zh-CN" altLang="en-US" sz="1800" dirty="0">
                <a:solidFill>
                  <a:srgbClr val="0000FF"/>
                </a:solidFill>
              </a:rPr>
              <a:t>中间</a:t>
            </a:r>
            <a:r>
              <a:rPr lang="en-US" altLang="zh-CN" sz="1800" dirty="0">
                <a:solidFill>
                  <a:srgbClr val="0000FF"/>
                </a:solidFill>
              </a:rPr>
              <a:t>/</a:t>
            </a:r>
            <a:r>
              <a:rPr lang="zh-CN" altLang="en-US" sz="1800" dirty="0">
                <a:solidFill>
                  <a:srgbClr val="0000FF"/>
                </a:solidFill>
              </a:rPr>
              <a:t>尾删除</a:t>
            </a:r>
          </a:p>
          <a:p>
            <a:pPr>
              <a:buFont typeface="Wingdings" panose="05000000000000000000" pitchFamily="2" charset="2"/>
              <a:buNone/>
            </a:pPr>
            <a:r>
              <a:rPr lang="zh-CN" altLang="en-US" sz="1800" dirty="0"/>
              <a:t>            </a:t>
            </a:r>
            <a:r>
              <a:rPr lang="en-US" altLang="zh-CN" sz="1800" dirty="0"/>
              <a:t>{  int j=0; </a:t>
            </a:r>
          </a:p>
          <a:p>
            <a:pPr>
              <a:buFont typeface="Wingdings" panose="05000000000000000000" pitchFamily="2" charset="2"/>
              <a:buNone/>
            </a:pPr>
            <a:r>
              <a:rPr lang="en-US" altLang="zh-CN" sz="1800" dirty="0"/>
              <a:t>                Node&lt;T&gt; p=</a:t>
            </a:r>
            <a:r>
              <a:rPr lang="en-US" altLang="zh-CN" sz="1800" dirty="0" err="1"/>
              <a:t>this.head</a:t>
            </a:r>
            <a:r>
              <a:rPr lang="en-US" altLang="zh-CN" sz="1800" dirty="0"/>
              <a:t>;</a:t>
            </a:r>
          </a:p>
          <a:p>
            <a:pPr>
              <a:buFont typeface="Wingdings" panose="05000000000000000000" pitchFamily="2" charset="2"/>
              <a:buNone/>
            </a:pPr>
            <a:r>
              <a:rPr lang="en-US" altLang="zh-CN" sz="1800" dirty="0"/>
              <a:t>                while (</a:t>
            </a:r>
            <a:r>
              <a:rPr lang="en-US" altLang="zh-CN" sz="1800" dirty="0" err="1"/>
              <a:t>p.next</a:t>
            </a:r>
            <a:r>
              <a:rPr lang="en-US" altLang="zh-CN" sz="1800" dirty="0"/>
              <a:t>!=null &amp;&amp; j&lt;index-1) </a:t>
            </a:r>
            <a:r>
              <a:rPr lang="en-US" altLang="zh-CN" sz="1800" dirty="0">
                <a:solidFill>
                  <a:srgbClr val="0000FF"/>
                </a:solidFill>
              </a:rPr>
              <a:t>//</a:t>
            </a:r>
            <a:r>
              <a:rPr lang="zh-CN" altLang="en-US" sz="1800" dirty="0">
                <a:solidFill>
                  <a:srgbClr val="0000FF"/>
                </a:solidFill>
              </a:rPr>
              <a:t>定位到待删结点的前驱</a:t>
            </a:r>
          </a:p>
          <a:p>
            <a:pPr>
              <a:buFont typeface="Wingdings" panose="05000000000000000000" pitchFamily="2" charset="2"/>
              <a:buNone/>
            </a:pPr>
            <a:r>
              <a:rPr lang="zh-CN" altLang="en-US" sz="1800" dirty="0"/>
              <a:t>                </a:t>
            </a:r>
            <a:r>
              <a:rPr lang="en-US" altLang="zh-CN" sz="1800" dirty="0"/>
              <a:t>{  </a:t>
            </a:r>
            <a:r>
              <a:rPr lang="en-US" altLang="zh-CN" sz="1800" dirty="0" err="1"/>
              <a:t>j++</a:t>
            </a:r>
            <a:r>
              <a:rPr lang="en-US" altLang="zh-CN" sz="1800" dirty="0"/>
              <a:t>;         p = </a:t>
            </a:r>
            <a:r>
              <a:rPr lang="en-US" altLang="zh-CN" sz="1800" dirty="0" err="1"/>
              <a:t>p.next</a:t>
            </a:r>
            <a:r>
              <a:rPr lang="en-US" altLang="zh-CN" sz="1800" dirty="0"/>
              <a:t>;        }</a:t>
            </a:r>
          </a:p>
          <a:p>
            <a:pPr>
              <a:buFont typeface="Wingdings" panose="05000000000000000000" pitchFamily="2" charset="2"/>
              <a:buNone/>
            </a:pPr>
            <a:r>
              <a:rPr lang="en-US" altLang="zh-CN" sz="1800" dirty="0"/>
              <a:t>                if (</a:t>
            </a:r>
            <a:r>
              <a:rPr lang="en-US" altLang="zh-CN" sz="1800" dirty="0" err="1"/>
              <a:t>p.next</a:t>
            </a:r>
            <a:r>
              <a:rPr lang="en-US" altLang="zh-CN" sz="1800" dirty="0"/>
              <a:t>!=null)</a:t>
            </a:r>
          </a:p>
          <a:p>
            <a:pPr>
              <a:buFont typeface="Wingdings" panose="05000000000000000000" pitchFamily="2" charset="2"/>
              <a:buNone/>
            </a:pPr>
            <a:r>
              <a:rPr lang="en-US" altLang="zh-CN" sz="1800" dirty="0"/>
              <a:t>                {  old = (T)</a:t>
            </a:r>
            <a:r>
              <a:rPr lang="en-US" altLang="zh-CN" sz="1800" dirty="0" err="1"/>
              <a:t>p.next.data</a:t>
            </a:r>
            <a:r>
              <a:rPr lang="en-US" altLang="zh-CN" sz="1800" dirty="0">
                <a:solidFill>
                  <a:srgbClr val="FF0000"/>
                </a:solidFill>
              </a:rPr>
              <a:t>;   </a:t>
            </a:r>
            <a:r>
              <a:rPr lang="en-US" altLang="zh-CN" sz="1800" dirty="0" err="1">
                <a:solidFill>
                  <a:srgbClr val="FF0000"/>
                </a:solidFill>
              </a:rPr>
              <a:t>p.next</a:t>
            </a:r>
            <a:r>
              <a:rPr lang="en-US" altLang="zh-CN" sz="1800" dirty="0">
                <a:solidFill>
                  <a:srgbClr val="FF0000"/>
                </a:solidFill>
              </a:rPr>
              <a:t> = </a:t>
            </a:r>
            <a:r>
              <a:rPr lang="en-US" altLang="zh-CN" sz="1800" dirty="0" err="1">
                <a:solidFill>
                  <a:srgbClr val="FF0000"/>
                </a:solidFill>
              </a:rPr>
              <a:t>p.next.next</a:t>
            </a:r>
            <a:r>
              <a:rPr lang="en-US" altLang="zh-CN" sz="1800" dirty="0">
                <a:solidFill>
                  <a:srgbClr val="FF0000"/>
                </a:solidFill>
              </a:rPr>
              <a:t>;</a:t>
            </a:r>
            <a:r>
              <a:rPr lang="en-US" altLang="zh-CN" sz="1800" dirty="0"/>
              <a:t> }   </a:t>
            </a:r>
            <a:r>
              <a:rPr lang="en-US" altLang="zh-CN" sz="1800" dirty="0">
                <a:solidFill>
                  <a:srgbClr val="0000FF"/>
                </a:solidFill>
              </a:rPr>
              <a:t>//</a:t>
            </a:r>
            <a:r>
              <a:rPr lang="zh-CN" altLang="en-US" sz="1800" dirty="0">
                <a:solidFill>
                  <a:srgbClr val="0000FF"/>
                </a:solidFill>
              </a:rPr>
              <a:t>删除</a:t>
            </a:r>
            <a:endParaRPr lang="en-US" altLang="zh-CN" sz="1800" dirty="0">
              <a:solidFill>
                <a:srgbClr val="0000FF"/>
              </a:solidFill>
            </a:endParaRPr>
          </a:p>
          <a:p>
            <a:pPr>
              <a:buFont typeface="Wingdings" panose="05000000000000000000" pitchFamily="2" charset="2"/>
              <a:buNone/>
            </a:pPr>
            <a:r>
              <a:rPr lang="en-US" altLang="zh-CN" sz="1800" dirty="0"/>
              <a:t>            }</a:t>
            </a:r>
          </a:p>
          <a:p>
            <a:pPr>
              <a:buFont typeface="Wingdings" panose="05000000000000000000" pitchFamily="2" charset="2"/>
              <a:buNone/>
            </a:pPr>
            <a:r>
              <a:rPr lang="en-US" altLang="zh-CN" sz="1800" dirty="0"/>
              <a:t>        return old; }                    </a:t>
            </a:r>
            <a:r>
              <a:rPr lang="en-US" altLang="zh-CN" sz="1800" dirty="0">
                <a:solidFill>
                  <a:srgbClr val="0000FF"/>
                </a:solidFill>
              </a:rPr>
              <a:t>//</a:t>
            </a:r>
            <a:r>
              <a:rPr lang="zh-CN" altLang="en-US" sz="1800" dirty="0">
                <a:solidFill>
                  <a:srgbClr val="0000FF"/>
                </a:solidFill>
              </a:rPr>
              <a:t>若操作成功返回被移去对象</a:t>
            </a:r>
            <a:endParaRPr lang="en-US" altLang="zh-CN" sz="1800" dirty="0">
              <a:solidFill>
                <a:srgbClr val="0000FF"/>
              </a:solidFill>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73</a:t>
            </a:fld>
            <a:endParaRPr lang="en-US" altLang="zh-CN"/>
          </a:p>
        </p:txBody>
      </p:sp>
      <p:sp>
        <p:nvSpPr>
          <p:cNvPr id="2" name="矩形: 圆角 1">
            <a:extLst>
              <a:ext uri="{FF2B5EF4-FFF2-40B4-BE49-F238E27FC236}">
                <a16:creationId xmlns:a16="http://schemas.microsoft.com/office/drawing/2014/main" id="{8493EE6D-E23C-4B21-9EFA-C82C9C3C1584}"/>
              </a:ext>
            </a:extLst>
          </p:cNvPr>
          <p:cNvSpPr/>
          <p:nvPr/>
        </p:nvSpPr>
        <p:spPr>
          <a:xfrm>
            <a:off x="1259632" y="2492896"/>
            <a:ext cx="6696744" cy="1281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FA72942B-076A-4608-AE87-5DC3730C1626}"/>
              </a:ext>
            </a:extLst>
          </p:cNvPr>
          <p:cNvSpPr/>
          <p:nvPr/>
        </p:nvSpPr>
        <p:spPr>
          <a:xfrm>
            <a:off x="1259632" y="3774392"/>
            <a:ext cx="6696744" cy="26069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7" name="Picture 4" descr="2d10">
            <a:extLst>
              <a:ext uri="{FF2B5EF4-FFF2-40B4-BE49-F238E27FC236}">
                <a16:creationId xmlns:a16="http://schemas.microsoft.com/office/drawing/2014/main" id="{2125484C-FD66-48F0-82B3-0E5B468800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7299" y="39299"/>
            <a:ext cx="5206701" cy="182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dirty="0"/>
              <a:t>6</a:t>
            </a:r>
            <a:r>
              <a:rPr lang="zh-CN" altLang="en-US" dirty="0"/>
              <a:t>、单链表操作的效率分析 </a:t>
            </a:r>
          </a:p>
        </p:txBody>
      </p:sp>
      <p:sp>
        <p:nvSpPr>
          <p:cNvPr id="3" name="内容占位符 2"/>
          <p:cNvSpPr>
            <a:spLocks noGrp="1"/>
          </p:cNvSpPr>
          <p:nvPr>
            <p:ph idx="1"/>
          </p:nvPr>
        </p:nvSpPr>
        <p:spPr>
          <a:xfrm>
            <a:off x="714375" y="1785938"/>
            <a:ext cx="8097838" cy="4572000"/>
          </a:xfrm>
        </p:spPr>
        <p:txBody>
          <a:bodyPr/>
          <a:lstStyle/>
          <a:p>
            <a:pPr marL="0" indent="0">
              <a:buFont typeface="Wingdings" panose="05000000000000000000" pitchFamily="2" charset="2"/>
              <a:buNone/>
            </a:pPr>
            <a:r>
              <a:rPr lang="zh-CN" altLang="en-US" sz="2800" dirty="0"/>
              <a:t>     单链表是一种顺序存取结构，不是随机存取结构，访问第</a:t>
            </a:r>
            <a:r>
              <a:rPr lang="en-US" altLang="zh-CN" sz="2800" dirty="0" err="1"/>
              <a:t>i</a:t>
            </a:r>
            <a:r>
              <a:rPr lang="zh-CN" altLang="en-US" sz="2800" dirty="0"/>
              <a:t>个结点，必须从</a:t>
            </a:r>
            <a:r>
              <a:rPr lang="en-US" altLang="zh-CN" sz="2800" dirty="0"/>
              <a:t>head</a:t>
            </a:r>
            <a:r>
              <a:rPr lang="zh-CN" altLang="en-US" sz="2800" dirty="0"/>
              <a:t>开始，沿着链的方向逐个结点查找，进行</a:t>
            </a:r>
            <a:r>
              <a:rPr lang="en-US" altLang="zh-CN" sz="2800" dirty="0" err="1"/>
              <a:t>i</a:t>
            </a:r>
            <a:r>
              <a:rPr lang="zh-CN" altLang="en-US" sz="2800" dirty="0"/>
              <a:t>次的</a:t>
            </a:r>
            <a:r>
              <a:rPr lang="en-US" altLang="zh-CN" sz="2800" dirty="0"/>
              <a:t>p=</a:t>
            </a:r>
            <a:r>
              <a:rPr lang="en-US" altLang="zh-CN" sz="2800" dirty="0" err="1"/>
              <a:t>p.Next</a:t>
            </a:r>
            <a:r>
              <a:rPr lang="zh-CN" altLang="en-US" sz="2800" dirty="0"/>
              <a:t>操作，平均进行</a:t>
            </a:r>
            <a:r>
              <a:rPr lang="en-US" altLang="zh-CN" sz="2800" dirty="0"/>
              <a:t>n/2</a:t>
            </a:r>
            <a:r>
              <a:rPr lang="zh-CN" altLang="en-US" sz="2800" dirty="0"/>
              <a:t>次。因此，</a:t>
            </a:r>
            <a:r>
              <a:rPr lang="en-US" altLang="zh-CN" sz="2800" dirty="0"/>
              <a:t>set</a:t>
            </a:r>
            <a:r>
              <a:rPr lang="zh-CN" altLang="en-US" sz="2800" dirty="0"/>
              <a:t>和</a:t>
            </a:r>
            <a:r>
              <a:rPr lang="en-US" altLang="zh-CN" sz="2800" dirty="0"/>
              <a:t>get</a:t>
            </a:r>
            <a:r>
              <a:rPr lang="zh-CN" altLang="en-US" sz="2800" dirty="0"/>
              <a:t>的时间复杂度是</a:t>
            </a:r>
            <a:r>
              <a:rPr lang="en-US" altLang="zh-CN" sz="2800" dirty="0"/>
              <a:t>O(n)</a:t>
            </a:r>
            <a:r>
              <a:rPr lang="zh-CN" altLang="en-US" sz="2800" dirty="0"/>
              <a:t>。</a:t>
            </a:r>
            <a:endParaRPr lang="en-US" altLang="zh-CN" sz="2800" dirty="0"/>
          </a:p>
          <a:p>
            <a:pPr marL="0" indent="0">
              <a:buFont typeface="Wingdings" panose="05000000000000000000" pitchFamily="2" charset="2"/>
              <a:buNone/>
            </a:pPr>
            <a:r>
              <a:rPr lang="en-US" altLang="zh-CN" sz="2800" dirty="0"/>
              <a:t>     </a:t>
            </a:r>
            <a:r>
              <a:rPr lang="zh-CN" altLang="en-US" sz="2800" dirty="0"/>
              <a:t>而在指定结点</a:t>
            </a:r>
            <a:r>
              <a:rPr lang="en-US" altLang="zh-CN" sz="2800" dirty="0"/>
              <a:t>p</a:t>
            </a:r>
            <a:r>
              <a:rPr lang="zh-CN" altLang="en-US" sz="2800" dirty="0"/>
              <a:t>后插入新结点却非常方便，时间复杂度为</a:t>
            </a:r>
            <a:r>
              <a:rPr lang="en-US" altLang="zh-CN" sz="2800" dirty="0"/>
              <a:t>O(1)</a:t>
            </a:r>
            <a:r>
              <a:rPr lang="zh-CN" altLang="en-US" sz="2800" dirty="0"/>
              <a:t>。如果在指定结点之前插入新结点需要遍历该链表去寻找前驱结点，需要</a:t>
            </a:r>
            <a:r>
              <a:rPr lang="en-US" altLang="zh-CN" sz="2800" dirty="0"/>
              <a:t>O(n)</a:t>
            </a:r>
            <a:r>
              <a:rPr lang="zh-CN" altLang="en-US" sz="2800" dirty="0"/>
              <a:t>的时间复杂度。删除一个结点也需要寻找其前趋结点，时间复杂度是</a:t>
            </a:r>
            <a:r>
              <a:rPr lang="en-US" altLang="zh-CN" sz="2800" dirty="0"/>
              <a:t>O(n)</a:t>
            </a:r>
            <a:r>
              <a:rPr lang="zh-CN" altLang="en-US" sz="2800" dirty="0"/>
              <a:t>。</a:t>
            </a:r>
            <a:endParaRPr lang="en-US" altLang="zh-CN" sz="2800" dirty="0"/>
          </a:p>
        </p:txBody>
      </p:sp>
      <p:sp>
        <p:nvSpPr>
          <p:cNvPr id="67588" name="矩形 4"/>
          <p:cNvSpPr>
            <a:spLocks noChangeArrowheads="1"/>
          </p:cNvSpPr>
          <p:nvPr/>
        </p:nvSpPr>
        <p:spPr bwMode="auto">
          <a:xfrm>
            <a:off x="5786438" y="6000750"/>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0" u="sng" dirty="0">
                <a:solidFill>
                  <a:srgbClr val="FF0000"/>
                </a:solidFill>
                <a:latin typeface="Times New Roman" panose="02020603050405020304" pitchFamily="18" charset="0"/>
                <a:hlinkClick r:id="rId2" action="ppaction://hlinkfile"/>
              </a:rPr>
              <a:t>单链表类完整实现</a:t>
            </a:r>
            <a:endParaRPr lang="en-US" altLang="zh-CN" sz="2400" b="0" u="sng" dirty="0">
              <a:solidFill>
                <a:srgbClr val="FF0000"/>
              </a:solidFill>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dirty="0"/>
              <a:t>7. </a:t>
            </a:r>
            <a:r>
              <a:rPr lang="zh-CN" altLang="en-US" dirty="0"/>
              <a:t>单链表是递归结构 </a:t>
            </a:r>
          </a:p>
        </p:txBody>
      </p:sp>
      <p:sp>
        <p:nvSpPr>
          <p:cNvPr id="37892" name="Rectangle 3"/>
          <p:cNvSpPr>
            <a:spLocks noGrp="1" noChangeArrowheads="1"/>
          </p:cNvSpPr>
          <p:nvPr>
            <p:ph type="body" idx="1"/>
          </p:nvPr>
        </p:nvSpPr>
        <p:spPr>
          <a:xfrm>
            <a:off x="468313" y="1857375"/>
            <a:ext cx="8486775" cy="4740275"/>
          </a:xfrm>
        </p:spPr>
        <p:txBody>
          <a:bodyPr/>
          <a:lstStyle/>
          <a:p>
            <a:pPr marL="0" indent="0" eaLnBrk="1" hangingPunct="1">
              <a:lnSpc>
                <a:spcPct val="80000"/>
              </a:lnSpc>
              <a:buFont typeface="Wingdings" panose="05000000000000000000" pitchFamily="2" charset="2"/>
              <a:buNone/>
              <a:defRPr/>
            </a:pPr>
            <a:r>
              <a:rPr lang="zh-CN" altLang="en-US" sz="2800" dirty="0"/>
              <a:t>      单链表是递归结构，每个结点的</a:t>
            </a:r>
            <a:r>
              <a:rPr lang="en-US" altLang="zh-CN" sz="2800" dirty="0"/>
              <a:t>next</a:t>
            </a:r>
            <a:r>
              <a:rPr lang="zh-CN" altLang="en-US" sz="2800" dirty="0"/>
              <a:t>域指向其后结点组成的单链表。因此，遍历操作也可以用递归形式写出：</a:t>
            </a:r>
            <a:endParaRPr lang="en-US" altLang="zh-CN" sz="2800" dirty="0"/>
          </a:p>
          <a:p>
            <a:pPr eaLnBrk="1" hangingPunct="1">
              <a:lnSpc>
                <a:spcPct val="80000"/>
              </a:lnSpc>
              <a:buFont typeface="Wingdings" panose="05000000000000000000" pitchFamily="2" charset="2"/>
              <a:buNone/>
              <a:defRPr/>
            </a:pPr>
            <a:r>
              <a:rPr lang="en-US" altLang="zh-CN" sz="2400" dirty="0"/>
              <a:t>public String </a:t>
            </a:r>
            <a:r>
              <a:rPr lang="en-US" altLang="zh-CN" sz="2400" dirty="0" err="1"/>
              <a:t>toString</a:t>
            </a:r>
            <a:r>
              <a:rPr lang="en-US" altLang="zh-CN" sz="2400" dirty="0"/>
              <a:t>() {</a:t>
            </a:r>
          </a:p>
          <a:p>
            <a:pPr eaLnBrk="1" hangingPunct="1">
              <a:lnSpc>
                <a:spcPct val="80000"/>
              </a:lnSpc>
              <a:buFont typeface="Wingdings" panose="05000000000000000000" pitchFamily="2" charset="2"/>
              <a:buNone/>
              <a:defRPr/>
            </a:pPr>
            <a:r>
              <a:rPr lang="en-US" altLang="zh-CN" sz="2400" dirty="0"/>
              <a:t>    return "(" + </a:t>
            </a:r>
            <a:r>
              <a:rPr lang="en-US" altLang="zh-CN" sz="2400" dirty="0" err="1"/>
              <a:t>this.toString</a:t>
            </a:r>
            <a:r>
              <a:rPr lang="en-US" altLang="zh-CN" sz="2400" dirty="0"/>
              <a:t>(</a:t>
            </a:r>
            <a:r>
              <a:rPr lang="en-US" altLang="zh-CN" sz="2400" dirty="0" err="1"/>
              <a:t>this.head</a:t>
            </a:r>
            <a:r>
              <a:rPr lang="en-US" altLang="zh-CN" sz="2400" dirty="0"/>
              <a:t>) + ")";</a:t>
            </a:r>
          </a:p>
          <a:p>
            <a:pPr eaLnBrk="1" hangingPunct="1">
              <a:lnSpc>
                <a:spcPct val="80000"/>
              </a:lnSpc>
              <a:buFont typeface="Wingdings" panose="05000000000000000000" pitchFamily="2" charset="2"/>
              <a:buNone/>
              <a:defRPr/>
            </a:pPr>
            <a:r>
              <a:rPr lang="en-US" altLang="zh-CN" sz="2400" dirty="0"/>
              <a:t>}</a:t>
            </a:r>
          </a:p>
          <a:p>
            <a:pPr eaLnBrk="1" hangingPunct="1">
              <a:lnSpc>
                <a:spcPct val="80000"/>
              </a:lnSpc>
              <a:buFont typeface="Wingdings" panose="05000000000000000000" pitchFamily="2" charset="2"/>
              <a:buNone/>
              <a:defRPr/>
            </a:pPr>
            <a:r>
              <a:rPr lang="en-US" altLang="zh-CN" sz="2400" dirty="0"/>
              <a:t>public String </a:t>
            </a:r>
            <a:r>
              <a:rPr lang="en-US" altLang="zh-CN" sz="2400" dirty="0" err="1"/>
              <a:t>toString</a:t>
            </a:r>
            <a:r>
              <a:rPr lang="en-US" altLang="zh-CN" sz="2400" dirty="0"/>
              <a:t>(Node&lt;T&gt; p) </a:t>
            </a:r>
          </a:p>
          <a:p>
            <a:pPr eaLnBrk="1" hangingPunct="1">
              <a:lnSpc>
                <a:spcPct val="80000"/>
              </a:lnSpc>
              <a:buFont typeface="Wingdings" panose="05000000000000000000" pitchFamily="2" charset="2"/>
              <a:buNone/>
              <a:defRPr/>
            </a:pPr>
            <a:r>
              <a:rPr lang="en-US" altLang="zh-CN" sz="2400" dirty="0"/>
              <a:t>{                      	                   //</a:t>
            </a:r>
            <a:r>
              <a:rPr lang="zh-CN" altLang="en-US" sz="2400" dirty="0"/>
              <a:t>递归算法</a:t>
            </a:r>
          </a:p>
          <a:p>
            <a:pPr eaLnBrk="1" hangingPunct="1">
              <a:lnSpc>
                <a:spcPct val="80000"/>
              </a:lnSpc>
              <a:buFont typeface="Wingdings" panose="05000000000000000000" pitchFamily="2" charset="2"/>
              <a:buNone/>
              <a:defRPr/>
            </a:pPr>
            <a:r>
              <a:rPr lang="zh-CN" altLang="en-US" sz="2400" dirty="0"/>
              <a:t>    </a:t>
            </a:r>
            <a:r>
              <a:rPr lang="en-US" altLang="zh-CN" sz="2400" dirty="0"/>
              <a:t>if (p!=null)</a:t>
            </a:r>
          </a:p>
          <a:p>
            <a:pPr eaLnBrk="1" hangingPunct="1">
              <a:lnSpc>
                <a:spcPct val="80000"/>
              </a:lnSpc>
              <a:buFont typeface="Wingdings" panose="05000000000000000000" pitchFamily="2" charset="2"/>
              <a:buNone/>
              <a:defRPr/>
            </a:pPr>
            <a:r>
              <a:rPr lang="en-US" altLang="zh-CN" sz="2400" dirty="0"/>
              <a:t>      return </a:t>
            </a:r>
            <a:r>
              <a:rPr lang="en-US" altLang="zh-CN" sz="2400" dirty="0" err="1"/>
              <a:t>p.data.toString</a:t>
            </a:r>
            <a:r>
              <a:rPr lang="en-US" altLang="zh-CN" sz="2400" dirty="0"/>
              <a:t>() + ", "</a:t>
            </a:r>
          </a:p>
          <a:p>
            <a:pPr eaLnBrk="1" hangingPunct="1">
              <a:lnSpc>
                <a:spcPct val="80000"/>
              </a:lnSpc>
              <a:buFont typeface="Wingdings" panose="05000000000000000000" pitchFamily="2" charset="2"/>
              <a:buNone/>
              <a:defRPr/>
            </a:pPr>
            <a:r>
              <a:rPr lang="en-US" altLang="zh-CN" sz="2400" dirty="0"/>
              <a:t>                     + </a:t>
            </a:r>
            <a:r>
              <a:rPr lang="en-US" altLang="zh-CN" sz="2400" dirty="0" err="1"/>
              <a:t>this.toString</a:t>
            </a:r>
            <a:r>
              <a:rPr lang="en-US" altLang="zh-CN" sz="2400" dirty="0"/>
              <a:t>(</a:t>
            </a:r>
            <a:r>
              <a:rPr lang="en-US" altLang="zh-CN" sz="2400" dirty="0" err="1"/>
              <a:t>p.next</a:t>
            </a:r>
            <a:r>
              <a:rPr lang="en-US" altLang="zh-CN" sz="2400" dirty="0"/>
              <a:t>); </a:t>
            </a:r>
          </a:p>
          <a:p>
            <a:pPr eaLnBrk="1" hangingPunct="1">
              <a:lnSpc>
                <a:spcPct val="80000"/>
              </a:lnSpc>
              <a:buFont typeface="Wingdings" panose="05000000000000000000" pitchFamily="2" charset="2"/>
              <a:buNone/>
              <a:defRPr/>
            </a:pPr>
            <a:r>
              <a:rPr lang="en-US" altLang="zh-CN" sz="2400" dirty="0"/>
              <a:t>    return "";</a:t>
            </a:r>
          </a:p>
          <a:p>
            <a:pPr eaLnBrk="1" hangingPunct="1">
              <a:lnSpc>
                <a:spcPct val="80000"/>
              </a:lnSpc>
              <a:buFont typeface="Wingdings" panose="05000000000000000000" pitchFamily="2" charset="2"/>
              <a:buNone/>
              <a:defRPr/>
            </a:pPr>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75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blinds(horizontal)">
                                      <p:cBhvr>
                                        <p:cTn id="7" dur="5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blinds(horizontal)">
                                      <p:cBhvr>
                                        <p:cTn id="12" dur="500"/>
                                        <p:tgtEl>
                                          <p:spTgt spid="37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2">
                                            <p:txEl>
                                              <p:pRg st="2" end="2"/>
                                            </p:txEl>
                                          </p:spTgt>
                                        </p:tgtEl>
                                        <p:attrNameLst>
                                          <p:attrName>style.visibility</p:attrName>
                                        </p:attrNameLst>
                                      </p:cBhvr>
                                      <p:to>
                                        <p:strVal val="visible"/>
                                      </p:to>
                                    </p:set>
                                    <p:animEffect transition="in" filter="blinds(horizontal)">
                                      <p:cBhvr>
                                        <p:cTn id="17" dur="500"/>
                                        <p:tgtEl>
                                          <p:spTgt spid="37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92">
                                            <p:txEl>
                                              <p:pRg st="3" end="3"/>
                                            </p:txEl>
                                          </p:spTgt>
                                        </p:tgtEl>
                                        <p:attrNameLst>
                                          <p:attrName>style.visibility</p:attrName>
                                        </p:attrNameLst>
                                      </p:cBhvr>
                                      <p:to>
                                        <p:strVal val="visible"/>
                                      </p:to>
                                    </p:set>
                                    <p:animEffect transition="in" filter="blinds(horizontal)">
                                      <p:cBhvr>
                                        <p:cTn id="22" dur="500"/>
                                        <p:tgtEl>
                                          <p:spTgt spid="378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2">
                                            <p:txEl>
                                              <p:pRg st="4" end="4"/>
                                            </p:txEl>
                                          </p:spTgt>
                                        </p:tgtEl>
                                        <p:attrNameLst>
                                          <p:attrName>style.visibility</p:attrName>
                                        </p:attrNameLst>
                                      </p:cBhvr>
                                      <p:to>
                                        <p:strVal val="visible"/>
                                      </p:to>
                                    </p:set>
                                    <p:animEffect transition="in" filter="blinds(horizontal)">
                                      <p:cBhvr>
                                        <p:cTn id="27" dur="500"/>
                                        <p:tgtEl>
                                          <p:spTgt spid="3789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2">
                                            <p:txEl>
                                              <p:pRg st="5" end="5"/>
                                            </p:txEl>
                                          </p:spTgt>
                                        </p:tgtEl>
                                        <p:attrNameLst>
                                          <p:attrName>style.visibility</p:attrName>
                                        </p:attrNameLst>
                                      </p:cBhvr>
                                      <p:to>
                                        <p:strVal val="visible"/>
                                      </p:to>
                                    </p:set>
                                    <p:animEffect transition="in" filter="blinds(horizontal)">
                                      <p:cBhvr>
                                        <p:cTn id="32" dur="500"/>
                                        <p:tgtEl>
                                          <p:spTgt spid="3789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892">
                                            <p:txEl>
                                              <p:pRg st="6" end="6"/>
                                            </p:txEl>
                                          </p:spTgt>
                                        </p:tgtEl>
                                        <p:attrNameLst>
                                          <p:attrName>style.visibility</p:attrName>
                                        </p:attrNameLst>
                                      </p:cBhvr>
                                      <p:to>
                                        <p:strVal val="visible"/>
                                      </p:to>
                                    </p:set>
                                    <p:animEffect transition="in" filter="blinds(horizontal)">
                                      <p:cBhvr>
                                        <p:cTn id="37" dur="500"/>
                                        <p:tgtEl>
                                          <p:spTgt spid="3789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892">
                                            <p:txEl>
                                              <p:pRg st="7" end="7"/>
                                            </p:txEl>
                                          </p:spTgt>
                                        </p:tgtEl>
                                        <p:attrNameLst>
                                          <p:attrName>style.visibility</p:attrName>
                                        </p:attrNameLst>
                                      </p:cBhvr>
                                      <p:to>
                                        <p:strVal val="visible"/>
                                      </p:to>
                                    </p:set>
                                    <p:animEffect transition="in" filter="blinds(horizontal)">
                                      <p:cBhvr>
                                        <p:cTn id="42" dur="500"/>
                                        <p:tgtEl>
                                          <p:spTgt spid="3789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892">
                                            <p:txEl>
                                              <p:pRg st="8" end="8"/>
                                            </p:txEl>
                                          </p:spTgt>
                                        </p:tgtEl>
                                        <p:attrNameLst>
                                          <p:attrName>style.visibility</p:attrName>
                                        </p:attrNameLst>
                                      </p:cBhvr>
                                      <p:to>
                                        <p:strVal val="visible"/>
                                      </p:to>
                                    </p:set>
                                    <p:animEffect transition="in" filter="blinds(horizontal)">
                                      <p:cBhvr>
                                        <p:cTn id="47" dur="500"/>
                                        <p:tgtEl>
                                          <p:spTgt spid="3789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892">
                                            <p:txEl>
                                              <p:pRg st="9" end="9"/>
                                            </p:txEl>
                                          </p:spTgt>
                                        </p:tgtEl>
                                        <p:attrNameLst>
                                          <p:attrName>style.visibility</p:attrName>
                                        </p:attrNameLst>
                                      </p:cBhvr>
                                      <p:to>
                                        <p:strVal val="visible"/>
                                      </p:to>
                                    </p:set>
                                    <p:animEffect transition="in" filter="blinds(horizontal)">
                                      <p:cBhvr>
                                        <p:cTn id="52" dur="500"/>
                                        <p:tgtEl>
                                          <p:spTgt spid="3789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892">
                                            <p:txEl>
                                              <p:pRg st="10" end="10"/>
                                            </p:txEl>
                                          </p:spTgt>
                                        </p:tgtEl>
                                        <p:attrNameLst>
                                          <p:attrName>style.visibility</p:attrName>
                                        </p:attrNameLst>
                                      </p:cBhvr>
                                      <p:to>
                                        <p:strVal val="visible"/>
                                      </p:to>
                                    </p:set>
                                    <p:animEffect transition="in" filter="blinds(horizontal)">
                                      <p:cBhvr>
                                        <p:cTn id="57" dur="500"/>
                                        <p:tgtEl>
                                          <p:spTgt spid="3789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785813" y="836613"/>
            <a:ext cx="8158162" cy="839787"/>
          </a:xfrm>
        </p:spPr>
        <p:txBody>
          <a:bodyPr/>
          <a:lstStyle/>
          <a:p>
            <a:r>
              <a:rPr lang="zh-CN" altLang="en-US" sz="3600" dirty="0"/>
              <a:t>例</a:t>
            </a:r>
            <a:r>
              <a:rPr lang="en-US" altLang="zh-CN" sz="3600" dirty="0"/>
              <a:t>1 </a:t>
            </a:r>
            <a:r>
              <a:rPr lang="zh-CN" altLang="en-US" sz="3600" dirty="0"/>
              <a:t>采用单链表求解约瑟夫环问题</a:t>
            </a:r>
          </a:p>
        </p:txBody>
      </p:sp>
      <p:pic>
        <p:nvPicPr>
          <p:cNvPr id="5" name="Picture 4" descr="2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214813"/>
            <a:ext cx="91440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内容占位符 2"/>
          <p:cNvSpPr>
            <a:spLocks noGrp="1"/>
          </p:cNvSpPr>
          <p:nvPr>
            <p:ph idx="1"/>
          </p:nvPr>
        </p:nvSpPr>
        <p:spPr>
          <a:xfrm>
            <a:off x="428625" y="1928813"/>
            <a:ext cx="8383588" cy="4043362"/>
          </a:xfrm>
        </p:spPr>
        <p:txBody>
          <a:bodyPr/>
          <a:lstStyle/>
          <a:p>
            <a:pPr marL="0" indent="0">
              <a:buFont typeface="Wingdings" panose="05000000000000000000" pitchFamily="2" charset="2"/>
              <a:buNone/>
            </a:pPr>
            <a:r>
              <a:rPr lang="zh-CN" altLang="en-US" sz="2800" dirty="0"/>
              <a:t>古代某法官要判决</a:t>
            </a:r>
            <a:r>
              <a:rPr lang="en-US" altLang="zh-CN" sz="2800" dirty="0"/>
              <a:t>n</a:t>
            </a:r>
            <a:r>
              <a:rPr lang="zh-CN" altLang="en-US" sz="2800" dirty="0"/>
              <a:t>个犯人的死刑，他有一条荒唐的法律，将犯人站成一个圆圈，从第</a:t>
            </a:r>
            <a:r>
              <a:rPr lang="en-US" altLang="zh-CN" sz="2800" dirty="0"/>
              <a:t>s</a:t>
            </a:r>
            <a:r>
              <a:rPr lang="zh-CN" altLang="en-US" sz="2800" dirty="0"/>
              <a:t>个人开始数，每数到第</a:t>
            </a:r>
            <a:r>
              <a:rPr lang="en-US" altLang="zh-CN" sz="2800" dirty="0"/>
              <a:t>d</a:t>
            </a:r>
            <a:r>
              <a:rPr lang="zh-CN" altLang="en-US" sz="2800" dirty="0"/>
              <a:t>个犯人，就拉出来处决，然后在从下一个开始继续数</a:t>
            </a:r>
            <a:r>
              <a:rPr lang="en-US" altLang="zh-CN" sz="2800" dirty="0"/>
              <a:t>d</a:t>
            </a:r>
            <a:r>
              <a:rPr lang="zh-CN" altLang="en-US" sz="2800" dirty="0"/>
              <a:t>个，数到的人再处决，依次类推，直到最后剩下一个犯人予以赦免。如</a:t>
            </a:r>
            <a:r>
              <a:rPr lang="en-US" altLang="zh-CN" sz="2800" dirty="0"/>
              <a:t>n</a:t>
            </a:r>
            <a:r>
              <a:rPr lang="zh-CN" altLang="en-US" sz="2800" dirty="0"/>
              <a:t>＝</a:t>
            </a:r>
            <a:r>
              <a:rPr lang="en-US" altLang="zh-CN" sz="2800" dirty="0"/>
              <a:t>5</a:t>
            </a:r>
            <a:r>
              <a:rPr lang="zh-CN" altLang="en-US" sz="2800" dirty="0"/>
              <a:t>，</a:t>
            </a:r>
            <a:r>
              <a:rPr lang="en-US" altLang="zh-CN" sz="2800" dirty="0"/>
              <a:t>d</a:t>
            </a:r>
            <a:r>
              <a:rPr lang="zh-CN" altLang="en-US" sz="2800" dirty="0"/>
              <a:t>＝</a:t>
            </a:r>
            <a:r>
              <a:rPr lang="en-US" altLang="zh-CN" sz="2800" dirty="0"/>
              <a:t>2</a:t>
            </a:r>
            <a:r>
              <a:rPr lang="zh-CN" altLang="en-US" sz="2800" dirty="0"/>
              <a:t>，</a:t>
            </a:r>
            <a:r>
              <a:rPr lang="en-US" altLang="zh-CN" sz="2800" dirty="0"/>
              <a:t>s</a:t>
            </a:r>
            <a:r>
              <a:rPr lang="zh-CN" altLang="en-US" sz="2800" dirty="0"/>
              <a:t>＝</a:t>
            </a:r>
            <a:r>
              <a:rPr lang="en-US" altLang="zh-CN" sz="2800" dirty="0"/>
              <a:t>0</a:t>
            </a:r>
            <a:r>
              <a:rPr lang="zh-CN" altLang="en-US" sz="2800" dirty="0"/>
              <a:t>时</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76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4000" dirty="0"/>
              <a:t>例</a:t>
            </a:r>
            <a:r>
              <a:rPr lang="en-US" altLang="zh-CN" sz="4000" dirty="0"/>
              <a:t>1 </a:t>
            </a:r>
            <a:r>
              <a:rPr lang="zh-CN" altLang="en-US" sz="4000" dirty="0"/>
              <a:t>采用单链表求解约瑟夫环问题。</a:t>
            </a:r>
          </a:p>
        </p:txBody>
      </p:sp>
      <p:pic>
        <p:nvPicPr>
          <p:cNvPr id="36868" name="Picture 4" descr="2d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0250" y="1643063"/>
            <a:ext cx="6840538"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流程图: 资料带 4"/>
          <p:cNvSpPr/>
          <p:nvPr/>
        </p:nvSpPr>
        <p:spPr>
          <a:xfrm>
            <a:off x="214313" y="1857375"/>
            <a:ext cx="1714500" cy="71437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建立单链表</a:t>
            </a:r>
          </a:p>
        </p:txBody>
      </p:sp>
      <p:sp>
        <p:nvSpPr>
          <p:cNvPr id="6" name="流程图: 资料带 5"/>
          <p:cNvSpPr/>
          <p:nvPr/>
        </p:nvSpPr>
        <p:spPr>
          <a:xfrm>
            <a:off x="214313" y="3143250"/>
            <a:ext cx="1857375" cy="71437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处死</a:t>
            </a:r>
            <a:r>
              <a:rPr lang="en-US" altLang="zh-CN" dirty="0">
                <a:solidFill>
                  <a:srgbClr val="FF0000"/>
                </a:solidFill>
              </a:rPr>
              <a:t>(</a:t>
            </a:r>
            <a:r>
              <a:rPr lang="zh-CN" altLang="en-US" dirty="0">
                <a:solidFill>
                  <a:srgbClr val="FF0000"/>
                </a:solidFill>
              </a:rPr>
              <a:t>删除</a:t>
            </a:r>
            <a:r>
              <a:rPr lang="en-US" altLang="zh-CN" dirty="0">
                <a:solidFill>
                  <a:srgbClr val="FF0000"/>
                </a:solidFill>
              </a:rPr>
              <a:t>)B</a:t>
            </a:r>
            <a:endParaRPr lang="zh-CN" altLang="en-US" dirty="0">
              <a:solidFill>
                <a:srgbClr val="FF0000"/>
              </a:solidFill>
            </a:endParaRPr>
          </a:p>
        </p:txBody>
      </p:sp>
      <p:sp>
        <p:nvSpPr>
          <p:cNvPr id="7" name="流程图: 资料带 6"/>
          <p:cNvSpPr/>
          <p:nvPr/>
        </p:nvSpPr>
        <p:spPr>
          <a:xfrm>
            <a:off x="214313" y="4429125"/>
            <a:ext cx="1857375" cy="71437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处死</a:t>
            </a:r>
            <a:r>
              <a:rPr lang="en-US" altLang="zh-CN" dirty="0">
                <a:solidFill>
                  <a:srgbClr val="FF0000"/>
                </a:solidFill>
              </a:rPr>
              <a:t>(</a:t>
            </a:r>
            <a:r>
              <a:rPr lang="zh-CN" altLang="en-US" dirty="0">
                <a:solidFill>
                  <a:srgbClr val="FF0000"/>
                </a:solidFill>
              </a:rPr>
              <a:t>删除</a:t>
            </a:r>
            <a:r>
              <a:rPr lang="en-US" altLang="zh-CN" dirty="0">
                <a:solidFill>
                  <a:srgbClr val="FF0000"/>
                </a:solidFill>
              </a:rPr>
              <a:t>)D</a:t>
            </a:r>
            <a:endParaRPr lang="zh-CN" altLang="en-US" dirty="0">
              <a:solidFill>
                <a:srgbClr val="FF0000"/>
              </a:solidFill>
            </a:endParaRPr>
          </a:p>
        </p:txBody>
      </p:sp>
      <p:sp>
        <p:nvSpPr>
          <p:cNvPr id="8" name="流程图: 资料带 7"/>
          <p:cNvSpPr/>
          <p:nvPr/>
        </p:nvSpPr>
        <p:spPr>
          <a:xfrm>
            <a:off x="214313" y="5786438"/>
            <a:ext cx="1857375" cy="71437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处死</a:t>
            </a:r>
            <a:r>
              <a:rPr lang="en-US" altLang="zh-CN" dirty="0">
                <a:solidFill>
                  <a:srgbClr val="FF0000"/>
                </a:solidFill>
              </a:rPr>
              <a:t>(</a:t>
            </a:r>
            <a:r>
              <a:rPr lang="zh-CN" altLang="en-US" dirty="0">
                <a:solidFill>
                  <a:srgbClr val="FF0000"/>
                </a:solidFill>
              </a:rPr>
              <a:t>删除</a:t>
            </a:r>
            <a:r>
              <a:rPr lang="en-US" altLang="zh-CN" dirty="0">
                <a:solidFill>
                  <a:srgbClr val="FF0000"/>
                </a:solidFill>
              </a:rPr>
              <a:t>)A</a:t>
            </a:r>
            <a:endParaRPr lang="zh-CN" altLang="en-US" dirty="0">
              <a:solidFill>
                <a:srgbClr val="FF0000"/>
              </a:solidFill>
            </a:endParaRPr>
          </a:p>
        </p:txBody>
      </p:sp>
      <p:sp>
        <p:nvSpPr>
          <p:cNvPr id="9" name="流程图: 资料带 8"/>
          <p:cNvSpPr/>
          <p:nvPr/>
        </p:nvSpPr>
        <p:spPr>
          <a:xfrm>
            <a:off x="5286375" y="5715000"/>
            <a:ext cx="1571625" cy="71437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赦免</a:t>
            </a:r>
            <a:r>
              <a:rPr lang="en-US" altLang="zh-CN" dirty="0">
                <a:solidFill>
                  <a:srgbClr val="FF0000"/>
                </a:solidFill>
              </a:rPr>
              <a:t>C</a:t>
            </a:r>
            <a:r>
              <a:rPr lang="zh-CN" altLang="en-US" dirty="0">
                <a:solidFill>
                  <a:srgbClr val="FF0000"/>
                </a:solidFill>
              </a:rPr>
              <a:t>，</a:t>
            </a:r>
            <a:r>
              <a:rPr lang="zh-CN" altLang="en-US" dirty="0">
                <a:solidFill>
                  <a:srgbClr val="FF0000"/>
                </a:solidFill>
                <a:sym typeface="Wingdings" pitchFamily="2" charset="2"/>
              </a:rPr>
              <a:t></a:t>
            </a:r>
            <a:endParaRPr lang="zh-CN" altLang="en-US" dirty="0">
              <a:solidFill>
                <a:srgbClr val="FF0000"/>
              </a:solidFill>
            </a:endParaRPr>
          </a:p>
        </p:txBody>
      </p:sp>
      <p:sp>
        <p:nvSpPr>
          <p:cNvPr id="10" name="矩形 9"/>
          <p:cNvSpPr/>
          <p:nvPr/>
        </p:nvSpPr>
        <p:spPr>
          <a:xfrm>
            <a:off x="2071688" y="2928938"/>
            <a:ext cx="6786562" cy="3786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2071688" y="4071938"/>
            <a:ext cx="6929437" cy="2643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2071688" y="5214938"/>
            <a:ext cx="6938962" cy="1652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0668" name="TextBox 1"/>
          <p:cNvSpPr txBox="1">
            <a:spLocks noChangeArrowheads="1"/>
          </p:cNvSpPr>
          <p:nvPr/>
        </p:nvSpPr>
        <p:spPr bwMode="auto">
          <a:xfrm>
            <a:off x="6911975" y="0"/>
            <a:ext cx="2232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latin typeface="Times New Roman" panose="02020603050405020304" pitchFamily="18" charset="0"/>
                <a:hlinkClick r:id="rId4" action="ppaction://hlinkfile"/>
              </a:rPr>
              <a:t>示例程序</a:t>
            </a:r>
            <a:endParaRPr lang="zh-CN" altLang="en-US" sz="2800" dirty="0">
              <a:solidFill>
                <a:srgbClr val="FF0000"/>
              </a:solidFill>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77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1" presetClass="entr" presetSubtype="0" fill="hold" grpId="0" nodeType="clickEffect">
                                  <p:stCondLst>
                                    <p:cond delay="0"/>
                                  </p:stCondLst>
                                  <p:iterate type="lt">
                                    <p:tmPct val="5000"/>
                                  </p:iterate>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fltVal val="0"/>
                                          </p:val>
                                        </p:tav>
                                        <p:tav tm="100000">
                                          <p:val>
                                            <p:strVal val="#ppt_w"/>
                                          </p:val>
                                        </p:tav>
                                      </p:tavLst>
                                    </p:anim>
                                    <p:anim calcmode="lin" valueType="num">
                                      <p:cBhvr>
                                        <p:cTn id="17" dur="1000" fill="hold"/>
                                        <p:tgtEl>
                                          <p:spTgt spid="6"/>
                                        </p:tgtEl>
                                        <p:attrNameLst>
                                          <p:attrName>ppt_h</p:attrName>
                                        </p:attrNameLst>
                                      </p:cBhvr>
                                      <p:tavLst>
                                        <p:tav tm="0">
                                          <p:val>
                                            <p:fltVal val="0"/>
                                          </p:val>
                                        </p:tav>
                                        <p:tav tm="100000">
                                          <p:val>
                                            <p:strVal val="#ppt_h"/>
                                          </p:val>
                                        </p:tav>
                                      </p:tavLst>
                                    </p:anim>
                                    <p:anim calcmode="lin" valueType="num">
                                      <p:cBhvr>
                                        <p:cTn id="18" dur="1000" fill="hold"/>
                                        <p:tgtEl>
                                          <p:spTgt spid="6"/>
                                        </p:tgtEl>
                                        <p:attrNameLst>
                                          <p:attrName>style.rotation</p:attrName>
                                        </p:attrNameLst>
                                      </p:cBhvr>
                                      <p:tavLst>
                                        <p:tav tm="0">
                                          <p:val>
                                            <p:fltVal val="90"/>
                                          </p:val>
                                        </p:tav>
                                        <p:tav tm="100000">
                                          <p:val>
                                            <p:fltVal val="0"/>
                                          </p:val>
                                        </p:tav>
                                      </p:tavLst>
                                    </p:anim>
                                    <p:animEffect transition="in" filter="fade">
                                      <p:cBhvr>
                                        <p:cTn id="19" dur="10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xit" presetSubtype="10" fill="hold" grpId="0"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anim calcmode="lin" valueType="num">
                                      <p:cBhvr>
                                        <p:cTn id="3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xit" presetSubtype="16" fill="hold" grpId="1" nodeType="clickEffect">
                                  <p:stCondLst>
                                    <p:cond delay="0"/>
                                  </p:stCondLst>
                                  <p:childTnLst>
                                    <p:animEffect transition="out" filter="box(in)">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par>
                                <p:cTn id="42" presetID="3" presetClass="entr" presetSubtype="1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ox(in)">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xit" presetSubtype="10" fill="hold" grpId="1" nodeType="clickEffect">
                                  <p:stCondLst>
                                    <p:cond delay="0"/>
                                  </p:stCondLst>
                                  <p:childTnLst>
                                    <p:animEffect transition="out" filter="checkerboard(across)">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1" grpId="1" animBg="1"/>
      <p:bldP spid="12" grpId="0" animBg="1"/>
      <p:bldP spid="12"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dirty="0"/>
              <a:t>例</a:t>
            </a:r>
            <a:r>
              <a:rPr lang="en-US" altLang="zh-CN" dirty="0"/>
              <a:t>2 </a:t>
            </a:r>
            <a:r>
              <a:rPr lang="zh-CN" altLang="en-US" dirty="0"/>
              <a:t>单链表逆转</a:t>
            </a:r>
          </a:p>
        </p:txBody>
      </p:sp>
      <p:pic>
        <p:nvPicPr>
          <p:cNvPr id="38916" name="Picture 4" descr="2d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3063" y="2714625"/>
            <a:ext cx="73437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TextBox 4"/>
          <p:cNvSpPr txBox="1">
            <a:spLocks noChangeArrowheads="1"/>
          </p:cNvSpPr>
          <p:nvPr/>
        </p:nvSpPr>
        <p:spPr bwMode="auto">
          <a:xfrm>
            <a:off x="785813" y="1785938"/>
            <a:ext cx="82153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      单链表逆转，就是将链表中各结点的</a:t>
            </a:r>
            <a:r>
              <a:rPr lang="en-US" altLang="zh-CN" sz="2800">
                <a:latin typeface="Times New Roman" panose="02020603050405020304" pitchFamily="18" charset="0"/>
              </a:rPr>
              <a:t>next</a:t>
            </a:r>
            <a:r>
              <a:rPr lang="zh-CN" altLang="en-US" sz="2800">
                <a:latin typeface="Times New Roman" panose="02020603050405020304" pitchFamily="18" charset="0"/>
              </a:rPr>
              <a:t>域改为指向其前驱结点，</a:t>
            </a:r>
            <a:r>
              <a:rPr lang="en-US" altLang="zh-CN" sz="2800">
                <a:latin typeface="Times New Roman" panose="02020603050405020304" pitchFamily="18" charset="0"/>
              </a:rPr>
              <a:t>head</a:t>
            </a:r>
            <a:r>
              <a:rPr lang="zh-CN" altLang="en-US" sz="2800">
                <a:latin typeface="Times New Roman" panose="02020603050405020304" pitchFamily="18" charset="0"/>
              </a:rPr>
              <a:t>改为指向原来最后一个结点。</a:t>
            </a:r>
          </a:p>
        </p:txBody>
      </p:sp>
      <p:sp>
        <p:nvSpPr>
          <p:cNvPr id="6" name="流程图: 资料带 5"/>
          <p:cNvSpPr/>
          <p:nvPr/>
        </p:nvSpPr>
        <p:spPr>
          <a:xfrm>
            <a:off x="3175" y="3084513"/>
            <a:ext cx="2295525" cy="928687"/>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800" b="1" dirty="0">
                <a:solidFill>
                  <a:srgbClr val="FF0000"/>
                </a:solidFill>
              </a:rPr>
              <a:t>初始：</a:t>
            </a:r>
            <a:r>
              <a:rPr lang="en-US" altLang="zh-CN" sz="1800" b="1" dirty="0">
                <a:solidFill>
                  <a:srgbClr val="FF0000"/>
                </a:solidFill>
              </a:rPr>
              <a:t>p=head;</a:t>
            </a:r>
          </a:p>
          <a:p>
            <a:pPr algn="ctr" eaLnBrk="1" hangingPunct="1">
              <a:defRPr/>
            </a:pPr>
            <a:r>
              <a:rPr lang="en-US" altLang="zh-CN" sz="1800" b="1" dirty="0">
                <a:solidFill>
                  <a:srgbClr val="FF0000"/>
                </a:solidFill>
              </a:rPr>
              <a:t>q=</a:t>
            </a:r>
            <a:r>
              <a:rPr lang="en-US" altLang="zh-CN" sz="1800" b="1" dirty="0" err="1">
                <a:solidFill>
                  <a:srgbClr val="FF0000"/>
                </a:solidFill>
              </a:rPr>
              <a:t>p.next</a:t>
            </a:r>
            <a:r>
              <a:rPr lang="en-US" altLang="zh-CN" sz="1800" b="1" dirty="0">
                <a:solidFill>
                  <a:srgbClr val="FF0000"/>
                </a:solidFill>
              </a:rPr>
              <a:t>;</a:t>
            </a:r>
          </a:p>
          <a:p>
            <a:pPr algn="ctr" eaLnBrk="1" hangingPunct="1">
              <a:defRPr/>
            </a:pPr>
            <a:r>
              <a:rPr lang="en-US" altLang="zh-CN" sz="1800" b="1" dirty="0">
                <a:solidFill>
                  <a:srgbClr val="FF0000"/>
                </a:solidFill>
              </a:rPr>
              <a:t>front=null</a:t>
            </a:r>
            <a:endParaRPr lang="zh-CN" altLang="en-US" sz="1800" b="1" dirty="0">
              <a:solidFill>
                <a:srgbClr val="FF0000"/>
              </a:solidFill>
            </a:endParaRPr>
          </a:p>
        </p:txBody>
      </p:sp>
      <p:sp>
        <p:nvSpPr>
          <p:cNvPr id="7" name="流程图: 资料带 6"/>
          <p:cNvSpPr/>
          <p:nvPr/>
        </p:nvSpPr>
        <p:spPr>
          <a:xfrm>
            <a:off x="142875" y="4357688"/>
            <a:ext cx="2214563" cy="85725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800" b="1" dirty="0">
                <a:solidFill>
                  <a:srgbClr val="FF0000"/>
                </a:solidFill>
              </a:rPr>
              <a:t>q=</a:t>
            </a:r>
            <a:r>
              <a:rPr lang="en-US" altLang="zh-CN" sz="1800" b="1" dirty="0" err="1">
                <a:solidFill>
                  <a:srgbClr val="FF0000"/>
                </a:solidFill>
              </a:rPr>
              <a:t>p.next</a:t>
            </a:r>
            <a:r>
              <a:rPr lang="en-US" altLang="zh-CN" sz="1800" b="1" dirty="0">
                <a:solidFill>
                  <a:srgbClr val="FF0000"/>
                </a:solidFill>
              </a:rPr>
              <a:t>;</a:t>
            </a:r>
          </a:p>
          <a:p>
            <a:pPr algn="ctr" eaLnBrk="1" hangingPunct="1">
              <a:defRPr/>
            </a:pPr>
            <a:r>
              <a:rPr lang="en-US" altLang="zh-CN" sz="1800" b="1" dirty="0" err="1">
                <a:solidFill>
                  <a:srgbClr val="FF0000"/>
                </a:solidFill>
              </a:rPr>
              <a:t>p.next</a:t>
            </a:r>
            <a:r>
              <a:rPr lang="en-US" altLang="zh-CN" sz="1800" b="1" dirty="0">
                <a:solidFill>
                  <a:srgbClr val="FF0000"/>
                </a:solidFill>
              </a:rPr>
              <a:t>=front;</a:t>
            </a:r>
          </a:p>
          <a:p>
            <a:pPr algn="ctr" eaLnBrk="1" hangingPunct="1">
              <a:defRPr/>
            </a:pPr>
            <a:r>
              <a:rPr lang="en-US" altLang="zh-CN" sz="1800" b="1" dirty="0">
                <a:solidFill>
                  <a:srgbClr val="FF0000"/>
                </a:solidFill>
              </a:rPr>
              <a:t>front=</a:t>
            </a:r>
            <a:r>
              <a:rPr lang="en-US" altLang="zh-CN" sz="1800" b="1" dirty="0" err="1">
                <a:solidFill>
                  <a:srgbClr val="FF0000"/>
                </a:solidFill>
              </a:rPr>
              <a:t>p;p</a:t>
            </a:r>
            <a:r>
              <a:rPr lang="en-US" altLang="zh-CN" sz="1800" b="1" dirty="0">
                <a:solidFill>
                  <a:srgbClr val="FF0000"/>
                </a:solidFill>
              </a:rPr>
              <a:t>=q;</a:t>
            </a:r>
          </a:p>
          <a:p>
            <a:pPr algn="ctr" eaLnBrk="1" hangingPunct="1">
              <a:defRPr/>
            </a:pPr>
            <a:endParaRPr lang="zh-CN" altLang="en-US" sz="1800" b="1" dirty="0">
              <a:solidFill>
                <a:srgbClr val="FF0000"/>
              </a:solidFill>
            </a:endParaRPr>
          </a:p>
        </p:txBody>
      </p:sp>
      <p:sp>
        <p:nvSpPr>
          <p:cNvPr id="8" name="流程图: 资料带 7"/>
          <p:cNvSpPr/>
          <p:nvPr/>
        </p:nvSpPr>
        <p:spPr>
          <a:xfrm>
            <a:off x="214313" y="5715000"/>
            <a:ext cx="2143125" cy="5715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完成逆转</a:t>
            </a:r>
          </a:p>
        </p:txBody>
      </p:sp>
      <p:sp>
        <p:nvSpPr>
          <p:cNvPr id="9" name="矩形 8"/>
          <p:cNvSpPr/>
          <p:nvPr/>
        </p:nvSpPr>
        <p:spPr>
          <a:xfrm>
            <a:off x="2357438" y="4071938"/>
            <a:ext cx="6643687" cy="2643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p:cNvSpPr/>
          <p:nvPr/>
        </p:nvSpPr>
        <p:spPr>
          <a:xfrm>
            <a:off x="2357438" y="5286375"/>
            <a:ext cx="6643687" cy="1571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78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8916"/>
                                        </p:tgtEl>
                                        <p:attrNameLst>
                                          <p:attrName>style.visibility</p:attrName>
                                        </p:attrNameLst>
                                      </p:cBhvr>
                                      <p:to>
                                        <p:strVal val="visible"/>
                                      </p:to>
                                    </p:set>
                                    <p:animEffect transition="in" filter="blinds(horizontal)">
                                      <p:cBhvr>
                                        <p:cTn id="11" dur="500"/>
                                        <p:tgtEl>
                                          <p:spTgt spid="389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0"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xit" presetSubtype="4" fill="hold" grpId="1" nodeType="clickEffect">
                                  <p:stCondLst>
                                    <p:cond delay="0"/>
                                  </p:stCondLst>
                                  <p:childTnLst>
                                    <p:anim calcmode="lin" valueType="num">
                                      <p:cBhvr additive="base">
                                        <p:cTn id="31" dur="500"/>
                                        <p:tgtEl>
                                          <p:spTgt spid="10"/>
                                        </p:tgtEl>
                                        <p:attrNameLst>
                                          <p:attrName>ppt_x</p:attrName>
                                        </p:attrNameLst>
                                      </p:cBhvr>
                                      <p:tavLst>
                                        <p:tav tm="0">
                                          <p:val>
                                            <p:strVal val="ppt_x"/>
                                          </p:val>
                                        </p:tav>
                                        <p:tav tm="100000">
                                          <p:val>
                                            <p:strVal val="ppt_x"/>
                                          </p:val>
                                        </p:tav>
                                      </p:tavLst>
                                    </p:anim>
                                    <p:anim calcmode="lin" valueType="num">
                                      <p:cBhvr additive="base">
                                        <p:cTn id="32" dur="500"/>
                                        <p:tgtEl>
                                          <p:spTgt spid="10"/>
                                        </p:tgtEl>
                                        <p:attrNameLst>
                                          <p:attrName>ppt_y</p:attrName>
                                        </p:attrNameLst>
                                      </p:cBhvr>
                                      <p:tavLst>
                                        <p:tav tm="0">
                                          <p:val>
                                            <p:strVal val="ppt_y"/>
                                          </p:val>
                                        </p:tav>
                                        <p:tav tm="100000">
                                          <p:val>
                                            <p:strVal val="1+ppt_h/2"/>
                                          </p:val>
                                        </p:tav>
                                      </p:tavLst>
                                    </p:anim>
                                    <p:set>
                                      <p:cBhvr>
                                        <p:cTn id="3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t>单链表的逆转</a:t>
            </a:r>
          </a:p>
        </p:txBody>
      </p:sp>
      <p:sp>
        <p:nvSpPr>
          <p:cNvPr id="72707" name="内容占位符 2"/>
          <p:cNvSpPr>
            <a:spLocks noGrp="1"/>
          </p:cNvSpPr>
          <p:nvPr>
            <p:ph idx="1"/>
          </p:nvPr>
        </p:nvSpPr>
        <p:spPr>
          <a:xfrm>
            <a:off x="207910" y="3142108"/>
            <a:ext cx="7772400" cy="4114800"/>
          </a:xfrm>
        </p:spPr>
        <p:txBody>
          <a:bodyPr/>
          <a:lstStyle/>
          <a:p>
            <a:pPr>
              <a:buFont typeface="Wingdings" panose="05000000000000000000" pitchFamily="2" charset="2"/>
              <a:buNone/>
            </a:pPr>
            <a:r>
              <a:rPr lang="en-US" altLang="zh-CN" sz="2000" dirty="0"/>
              <a:t>public void reverse()              </a:t>
            </a:r>
            <a:r>
              <a:rPr lang="en-US" altLang="zh-CN" sz="2000" dirty="0">
                <a:solidFill>
                  <a:srgbClr val="0000FF"/>
                </a:solidFill>
              </a:rPr>
              <a:t>//</a:t>
            </a:r>
            <a:r>
              <a:rPr lang="zh-CN" altLang="en-US" sz="2000" dirty="0">
                <a:solidFill>
                  <a:srgbClr val="0000FF"/>
                </a:solidFill>
              </a:rPr>
              <a:t>将单链表逆转</a:t>
            </a:r>
          </a:p>
          <a:p>
            <a:pPr>
              <a:buFont typeface="Wingdings" panose="05000000000000000000" pitchFamily="2" charset="2"/>
              <a:buNone/>
            </a:pPr>
            <a:r>
              <a:rPr lang="zh-CN" altLang="en-US" sz="2000" dirty="0"/>
              <a:t>    </a:t>
            </a:r>
            <a:r>
              <a:rPr lang="en-US" altLang="zh-CN" sz="2000" dirty="0"/>
              <a:t>{  Node&lt;T&gt; p=</a:t>
            </a:r>
            <a:r>
              <a:rPr lang="en-US" altLang="zh-CN" sz="2000" dirty="0" err="1"/>
              <a:t>this.head</a:t>
            </a:r>
            <a:r>
              <a:rPr lang="en-US" altLang="zh-CN" sz="2000" dirty="0"/>
              <a:t>, q=null, front=null;</a:t>
            </a:r>
          </a:p>
          <a:p>
            <a:pPr>
              <a:buFont typeface="Wingdings" panose="05000000000000000000" pitchFamily="2" charset="2"/>
              <a:buNone/>
            </a:pPr>
            <a:r>
              <a:rPr lang="en-US" altLang="zh-CN" sz="2000" dirty="0"/>
              <a:t>        while (p!=null)</a:t>
            </a:r>
          </a:p>
          <a:p>
            <a:pPr>
              <a:buFont typeface="Wingdings" panose="05000000000000000000" pitchFamily="2" charset="2"/>
              <a:buNone/>
            </a:pPr>
            <a:r>
              <a:rPr lang="en-US" altLang="zh-CN" sz="2000" dirty="0"/>
              <a:t>        {  q = </a:t>
            </a:r>
            <a:r>
              <a:rPr lang="en-US" altLang="zh-CN" sz="2000" dirty="0" err="1"/>
              <a:t>p.next</a:t>
            </a:r>
            <a:r>
              <a:rPr lang="en-US" altLang="zh-CN" sz="2000" dirty="0"/>
              <a:t>;                   </a:t>
            </a:r>
            <a:r>
              <a:rPr lang="en-US" altLang="zh-CN" sz="2000" dirty="0">
                <a:solidFill>
                  <a:srgbClr val="0000FF"/>
                </a:solidFill>
              </a:rPr>
              <a:t>//</a:t>
            </a:r>
            <a:r>
              <a:rPr lang="zh-CN" altLang="en-US" sz="2000" dirty="0">
                <a:solidFill>
                  <a:srgbClr val="0000FF"/>
                </a:solidFill>
              </a:rPr>
              <a:t>设置</a:t>
            </a:r>
            <a:r>
              <a:rPr lang="en-US" altLang="zh-CN" sz="2000" dirty="0">
                <a:solidFill>
                  <a:srgbClr val="0000FF"/>
                </a:solidFill>
              </a:rPr>
              <a:t>q</a:t>
            </a:r>
            <a:r>
              <a:rPr lang="zh-CN" altLang="en-US" sz="2000" dirty="0">
                <a:solidFill>
                  <a:srgbClr val="0000FF"/>
                </a:solidFill>
              </a:rPr>
              <a:t>是</a:t>
            </a:r>
            <a:r>
              <a:rPr lang="en-US" altLang="zh-CN" sz="2000" dirty="0">
                <a:solidFill>
                  <a:srgbClr val="0000FF"/>
                </a:solidFill>
              </a:rPr>
              <a:t>p</a:t>
            </a:r>
            <a:r>
              <a:rPr lang="zh-CN" altLang="en-US" sz="2000" dirty="0">
                <a:solidFill>
                  <a:srgbClr val="0000FF"/>
                </a:solidFill>
              </a:rPr>
              <a:t>结点的后继结点</a:t>
            </a:r>
          </a:p>
          <a:p>
            <a:pPr>
              <a:buFont typeface="Wingdings" panose="05000000000000000000" pitchFamily="2" charset="2"/>
              <a:buNone/>
            </a:pPr>
            <a:r>
              <a:rPr lang="zh-CN" altLang="en-US" sz="2000" dirty="0"/>
              <a:t>            </a:t>
            </a:r>
            <a:r>
              <a:rPr lang="en-US" altLang="zh-CN" sz="2000" dirty="0" err="1"/>
              <a:t>p.next</a:t>
            </a:r>
            <a:r>
              <a:rPr lang="en-US" altLang="zh-CN" sz="2000" dirty="0"/>
              <a:t> = front;             </a:t>
            </a:r>
            <a:r>
              <a:rPr lang="en-US" altLang="zh-CN" sz="2000" dirty="0">
                <a:solidFill>
                  <a:srgbClr val="0000FF"/>
                </a:solidFill>
              </a:rPr>
              <a:t>//</a:t>
            </a:r>
            <a:r>
              <a:rPr lang="zh-CN" altLang="en-US" sz="2000" dirty="0">
                <a:solidFill>
                  <a:srgbClr val="0000FF"/>
                </a:solidFill>
              </a:rPr>
              <a:t>使</a:t>
            </a:r>
            <a:r>
              <a:rPr lang="en-US" altLang="zh-CN" sz="2000" dirty="0" err="1">
                <a:solidFill>
                  <a:srgbClr val="0000FF"/>
                </a:solidFill>
              </a:rPr>
              <a:t>p.next</a:t>
            </a:r>
            <a:r>
              <a:rPr lang="zh-CN" altLang="en-US" sz="2000" dirty="0">
                <a:solidFill>
                  <a:srgbClr val="0000FF"/>
                </a:solidFill>
              </a:rPr>
              <a:t>指向</a:t>
            </a:r>
            <a:r>
              <a:rPr lang="en-US" altLang="zh-CN" sz="2000" dirty="0">
                <a:solidFill>
                  <a:srgbClr val="0000FF"/>
                </a:solidFill>
              </a:rPr>
              <a:t>p</a:t>
            </a:r>
            <a:r>
              <a:rPr lang="zh-CN" altLang="en-US" sz="2000" dirty="0">
                <a:solidFill>
                  <a:srgbClr val="0000FF"/>
                </a:solidFill>
              </a:rPr>
              <a:t>结点的前趋结点</a:t>
            </a:r>
          </a:p>
          <a:p>
            <a:pPr>
              <a:buFont typeface="Wingdings" panose="05000000000000000000" pitchFamily="2" charset="2"/>
              <a:buNone/>
            </a:pPr>
            <a:r>
              <a:rPr lang="zh-CN" altLang="en-US" sz="2000" dirty="0"/>
              <a:t>            </a:t>
            </a:r>
            <a:r>
              <a:rPr lang="en-US" altLang="zh-CN" sz="2000" dirty="0"/>
              <a:t>front = p;</a:t>
            </a:r>
          </a:p>
          <a:p>
            <a:pPr>
              <a:buFont typeface="Wingdings" panose="05000000000000000000" pitchFamily="2" charset="2"/>
              <a:buNone/>
            </a:pPr>
            <a:r>
              <a:rPr lang="en-US" altLang="zh-CN" sz="2000" dirty="0"/>
              <a:t>            p = q;                            </a:t>
            </a:r>
            <a:r>
              <a:rPr lang="en-US" altLang="zh-CN" sz="2000" dirty="0">
                <a:solidFill>
                  <a:srgbClr val="0000FF"/>
                </a:solidFill>
              </a:rPr>
              <a:t>//p</a:t>
            </a:r>
            <a:r>
              <a:rPr lang="zh-CN" altLang="en-US" sz="2000" dirty="0">
                <a:solidFill>
                  <a:srgbClr val="0000FF"/>
                </a:solidFill>
              </a:rPr>
              <a:t>向后走一步</a:t>
            </a:r>
          </a:p>
          <a:p>
            <a:pPr>
              <a:buFont typeface="Wingdings" panose="05000000000000000000" pitchFamily="2" charset="2"/>
              <a:buNone/>
            </a:pPr>
            <a:r>
              <a:rPr lang="zh-CN" altLang="en-US" sz="2000" dirty="0"/>
              <a:t>        </a:t>
            </a:r>
            <a:r>
              <a:rPr lang="en-US" altLang="zh-CN" sz="2000" dirty="0"/>
              <a:t>}</a:t>
            </a:r>
          </a:p>
          <a:p>
            <a:pPr>
              <a:buFont typeface="Wingdings" panose="05000000000000000000" pitchFamily="2" charset="2"/>
              <a:buNone/>
            </a:pPr>
            <a:r>
              <a:rPr lang="en-US" altLang="zh-CN" sz="2000" dirty="0"/>
              <a:t>        </a:t>
            </a:r>
            <a:r>
              <a:rPr lang="en-US" altLang="zh-CN" sz="2000" dirty="0" err="1"/>
              <a:t>this.head</a:t>
            </a:r>
            <a:r>
              <a:rPr lang="en-US" altLang="zh-CN" sz="2000" dirty="0"/>
              <a:t> = front;</a:t>
            </a:r>
          </a:p>
          <a:p>
            <a:pPr>
              <a:buFont typeface="Wingdings" panose="05000000000000000000" pitchFamily="2" charset="2"/>
              <a:buNone/>
            </a:pPr>
            <a:r>
              <a:rPr lang="en-US" altLang="zh-CN" sz="2000" dirty="0"/>
              <a:t>    }</a:t>
            </a:r>
            <a:endParaRPr lang="zh-CN" altLang="en-US" sz="2000" dirty="0"/>
          </a:p>
        </p:txBody>
      </p:sp>
      <p:sp>
        <p:nvSpPr>
          <p:cNvPr id="5" name="矩形 4"/>
          <p:cNvSpPr>
            <a:spLocks noChangeArrowheads="1"/>
          </p:cNvSpPr>
          <p:nvPr/>
        </p:nvSpPr>
        <p:spPr bwMode="auto">
          <a:xfrm>
            <a:off x="3324101" y="5863491"/>
            <a:ext cx="5796136" cy="8309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0" dirty="0">
                <a:solidFill>
                  <a:srgbClr val="FF0000"/>
                </a:solidFill>
                <a:latin typeface="Times New Roman" panose="02020603050405020304" pitchFamily="18" charset="0"/>
              </a:rPr>
              <a:t>程序运行结果如下：</a:t>
            </a:r>
          </a:p>
          <a:p>
            <a:pPr eaLnBrk="1" hangingPunct="1">
              <a:spcBef>
                <a:spcPct val="0"/>
              </a:spcBef>
              <a:buClrTx/>
              <a:buSzTx/>
              <a:buFontTx/>
              <a:buNone/>
            </a:pPr>
            <a:r>
              <a:rPr lang="zh-CN" altLang="en-US" sz="2400" b="0" dirty="0">
                <a:solidFill>
                  <a:srgbClr val="FF0000"/>
                </a:solidFill>
                <a:latin typeface="Times New Roman" panose="02020603050405020304" pitchFamily="18" charset="0"/>
              </a:rPr>
              <a:t>单链表 </a:t>
            </a:r>
            <a:r>
              <a:rPr lang="en-US" altLang="zh-CN" sz="2400" b="0" dirty="0">
                <a:solidFill>
                  <a:srgbClr val="FF0000"/>
                </a:solidFill>
                <a:latin typeface="Times New Roman" panose="02020603050405020304" pitchFamily="18" charset="0"/>
              </a:rPr>
              <a:t>(5, 4, 3, 2, 1)     </a:t>
            </a:r>
            <a:r>
              <a:rPr lang="zh-CN" altLang="en-US" sz="2400" b="0" dirty="0">
                <a:solidFill>
                  <a:srgbClr val="FF0000"/>
                </a:solidFill>
                <a:latin typeface="Times New Roman" panose="02020603050405020304" pitchFamily="18" charset="0"/>
              </a:rPr>
              <a:t>逆转后 </a:t>
            </a:r>
            <a:r>
              <a:rPr lang="en-US" altLang="zh-CN" sz="2400" b="0" dirty="0">
                <a:solidFill>
                  <a:srgbClr val="FF0000"/>
                </a:solidFill>
                <a:latin typeface="Times New Roman" panose="02020603050405020304" pitchFamily="18" charset="0"/>
              </a:rPr>
              <a:t>(1, 2, 3, 4, 5)</a:t>
            </a:r>
            <a:endParaRPr lang="zh-CN" altLang="en-US" sz="2400" b="0" dirty="0">
              <a:solidFill>
                <a:srgbClr val="FF0000"/>
              </a:solidFill>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79</a:t>
            </a:fld>
            <a:endParaRPr lang="en-US" altLang="zh-CN"/>
          </a:p>
        </p:txBody>
      </p:sp>
      <p:pic>
        <p:nvPicPr>
          <p:cNvPr id="6" name="Picture 4" descr="2d12">
            <a:extLst>
              <a:ext uri="{FF2B5EF4-FFF2-40B4-BE49-F238E27FC236}">
                <a16:creationId xmlns:a16="http://schemas.microsoft.com/office/drawing/2014/main" id="{9B372A01-2DC0-40F8-858E-8C2D65F504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4101" y="145591"/>
            <a:ext cx="5662952" cy="306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260350"/>
            <a:ext cx="6870700" cy="865188"/>
          </a:xfrm>
        </p:spPr>
        <p:txBody>
          <a:bodyPr/>
          <a:lstStyle/>
          <a:p>
            <a:pPr eaLnBrk="1" hangingPunct="1"/>
            <a:r>
              <a:rPr lang="zh-CN" altLang="en-US" dirty="0"/>
              <a:t>第</a:t>
            </a:r>
            <a:r>
              <a:rPr lang="en-US" altLang="zh-CN" dirty="0"/>
              <a:t>2</a:t>
            </a:r>
            <a:r>
              <a:rPr lang="zh-CN" altLang="en-US" dirty="0"/>
              <a:t>章   线性表</a:t>
            </a:r>
          </a:p>
        </p:txBody>
      </p:sp>
      <p:sp>
        <p:nvSpPr>
          <p:cNvPr id="5124" name="Rectangle 3"/>
          <p:cNvSpPr>
            <a:spLocks noGrp="1" noChangeArrowheads="1"/>
          </p:cNvSpPr>
          <p:nvPr>
            <p:ph type="body" idx="1"/>
          </p:nvPr>
        </p:nvSpPr>
        <p:spPr>
          <a:xfrm>
            <a:off x="684213" y="1196975"/>
            <a:ext cx="7696200" cy="5472113"/>
          </a:xfrm>
        </p:spPr>
        <p:txBody>
          <a:bodyPr/>
          <a:lstStyle/>
          <a:p>
            <a:pPr eaLnBrk="1" hangingPunct="1"/>
            <a:r>
              <a:rPr lang="en-US" altLang="zh-CN" dirty="0"/>
              <a:t>2.1   </a:t>
            </a:r>
            <a:r>
              <a:rPr lang="zh-CN" altLang="en-US" dirty="0"/>
              <a:t>线性表的抽象数据类型</a:t>
            </a:r>
          </a:p>
          <a:p>
            <a:pPr eaLnBrk="1" hangingPunct="1"/>
            <a:r>
              <a:rPr lang="en-US" altLang="zh-CN" dirty="0"/>
              <a:t>2.2   </a:t>
            </a:r>
            <a:r>
              <a:rPr lang="zh-CN" altLang="en-US" dirty="0"/>
              <a:t>线性表的顺序表示和实现</a:t>
            </a:r>
          </a:p>
          <a:p>
            <a:pPr eaLnBrk="1" hangingPunct="1">
              <a:lnSpc>
                <a:spcPct val="80000"/>
              </a:lnSpc>
              <a:buClr>
                <a:schemeClr val="folHlink"/>
              </a:buClr>
              <a:buSzPct val="60000"/>
            </a:pPr>
            <a:r>
              <a:rPr lang="en-GB" altLang="zh-CN" dirty="0">
                <a:hlinkClick r:id="rId3" action="ppaction://hlinksldjump"/>
              </a:rPr>
              <a:t>2.3   </a:t>
            </a:r>
            <a:r>
              <a:rPr lang="zh-CN" altLang="en-GB" dirty="0">
                <a:hlinkClick r:id="rId3" action="ppaction://hlinksldjump"/>
              </a:rPr>
              <a:t>线性表的链式表示和实现 </a:t>
            </a:r>
            <a:endParaRPr lang="zh-CN" altLang="en-GB" dirty="0"/>
          </a:p>
          <a:p>
            <a:pPr eaLnBrk="1" hangingPunct="1">
              <a:lnSpc>
                <a:spcPct val="80000"/>
              </a:lnSpc>
              <a:buClr>
                <a:schemeClr val="folHlink"/>
              </a:buClr>
              <a:buSzPct val="60000"/>
              <a:buFont typeface="Wingdings" panose="05000000000000000000" pitchFamily="2" charset="2"/>
              <a:buAutoNum type="arabicPeriod"/>
            </a:pPr>
            <a:endParaRPr lang="zh-CN" altLang="en-GB" dirty="0"/>
          </a:p>
          <a:p>
            <a:pPr eaLnBrk="1" hangingPunct="1"/>
            <a:r>
              <a:rPr lang="zh-CN" altLang="en-GB" dirty="0">
                <a:solidFill>
                  <a:srgbClr val="003399"/>
                </a:solidFill>
              </a:rPr>
              <a:t>目的：</a:t>
            </a:r>
            <a:r>
              <a:rPr lang="zh-CN" altLang="en-US" dirty="0"/>
              <a:t>实现线性表抽象数据类型。</a:t>
            </a:r>
            <a:endParaRPr lang="en-GB" altLang="zh-CN" dirty="0"/>
          </a:p>
          <a:p>
            <a:pPr eaLnBrk="1" hangingPunct="1"/>
            <a:r>
              <a:rPr lang="zh-CN" altLang="en-GB" dirty="0">
                <a:solidFill>
                  <a:srgbClr val="003399"/>
                </a:solidFill>
              </a:rPr>
              <a:t>要求：</a:t>
            </a:r>
            <a:r>
              <a:rPr lang="zh-CN" altLang="en-GB" dirty="0"/>
              <a:t>掌握两种存储结构实现</a:t>
            </a:r>
            <a:r>
              <a:rPr lang="zh-CN" altLang="en-US" dirty="0"/>
              <a:t>线性表。</a:t>
            </a:r>
          </a:p>
          <a:p>
            <a:pPr eaLnBrk="1" hangingPunct="1"/>
            <a:r>
              <a:rPr lang="zh-CN" altLang="en-GB" dirty="0">
                <a:solidFill>
                  <a:srgbClr val="003399"/>
                </a:solidFill>
              </a:rPr>
              <a:t>重点：</a:t>
            </a:r>
            <a:r>
              <a:rPr lang="zh-CN" altLang="en-GB" dirty="0"/>
              <a:t>顺序表类，单链表类。</a:t>
            </a:r>
          </a:p>
          <a:p>
            <a:pPr eaLnBrk="1" hangingPunct="1"/>
            <a:r>
              <a:rPr lang="zh-CN" altLang="en-GB" dirty="0">
                <a:solidFill>
                  <a:srgbClr val="003399"/>
                </a:solidFill>
              </a:rPr>
              <a:t>难点：</a:t>
            </a:r>
            <a:r>
              <a:rPr lang="zh-CN" altLang="en-GB" dirty="0"/>
              <a:t>单链表，双链表</a:t>
            </a:r>
            <a:r>
              <a:rPr lang="zh-CN" altLang="en-US" dirty="0"/>
              <a:t>。</a:t>
            </a:r>
            <a:endParaRPr lang="en-US" altLang="zh-CN" dirty="0"/>
          </a:p>
        </p:txBody>
      </p:sp>
      <p:sp>
        <p:nvSpPr>
          <p:cNvPr id="3" name="灯片编号占位符 2"/>
          <p:cNvSpPr>
            <a:spLocks noGrp="1"/>
          </p:cNvSpPr>
          <p:nvPr>
            <p:ph type="sldNum" sz="quarter" idx="12"/>
          </p:nvPr>
        </p:nvSpPr>
        <p:spPr/>
        <p:txBody>
          <a:bodyPr/>
          <a:lstStyle/>
          <a:p>
            <a:pPr>
              <a:defRPr/>
            </a:pPr>
            <a:fld id="{AC320AF0-C001-45AA-911F-073AE3722927}" type="slidenum">
              <a:rPr lang="zh-CN" altLang="en-US"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blinds(horizontal)">
                                      <p:cBhvr>
                                        <p:cTn id="7" dur="500"/>
                                        <p:tgtEl>
                                          <p:spTgt spid="5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blinds(horizontal)">
                                      <p:cBhvr>
                                        <p:cTn id="12" dur="500"/>
                                        <p:tgtEl>
                                          <p:spTgt spid="51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blinds(horizontal)">
                                      <p:cBhvr>
                                        <p:cTn id="17" dur="500"/>
                                        <p:tgtEl>
                                          <p:spTgt spid="51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4">
                                            <p:txEl>
                                              <p:pRg st="4" end="4"/>
                                            </p:txEl>
                                          </p:spTgt>
                                        </p:tgtEl>
                                        <p:attrNameLst>
                                          <p:attrName>style.visibility</p:attrName>
                                        </p:attrNameLst>
                                      </p:cBhvr>
                                      <p:to>
                                        <p:strVal val="visible"/>
                                      </p:to>
                                    </p:set>
                                    <p:animEffect transition="in" filter="blinds(horizontal)">
                                      <p:cBhvr>
                                        <p:cTn id="22" dur="500"/>
                                        <p:tgtEl>
                                          <p:spTgt spid="512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animEffect transition="in" filter="blinds(horizontal)">
                                      <p:cBhvr>
                                        <p:cTn id="27" dur="500"/>
                                        <p:tgtEl>
                                          <p:spTgt spid="512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4">
                                            <p:txEl>
                                              <p:pRg st="6" end="6"/>
                                            </p:txEl>
                                          </p:spTgt>
                                        </p:tgtEl>
                                        <p:attrNameLst>
                                          <p:attrName>style.visibility</p:attrName>
                                        </p:attrNameLst>
                                      </p:cBhvr>
                                      <p:to>
                                        <p:strVal val="visible"/>
                                      </p:to>
                                    </p:set>
                                    <p:animEffect transition="in" filter="blinds(horizontal)">
                                      <p:cBhvr>
                                        <p:cTn id="32" dur="500"/>
                                        <p:tgtEl>
                                          <p:spTgt spid="512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4">
                                            <p:txEl>
                                              <p:pRg st="7" end="7"/>
                                            </p:txEl>
                                          </p:spTgt>
                                        </p:tgtEl>
                                        <p:attrNameLst>
                                          <p:attrName>style.visibility</p:attrName>
                                        </p:attrNameLst>
                                      </p:cBhvr>
                                      <p:to>
                                        <p:strVal val="visible"/>
                                      </p:to>
                                    </p:set>
                                    <p:animEffect transition="in" filter="blinds(horizontal)">
                                      <p:cBhvr>
                                        <p:cTn id="37" dur="500"/>
                                        <p:tgtEl>
                                          <p:spTgt spid="51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6950" y="953304"/>
            <a:ext cx="7793037" cy="839787"/>
          </a:xfrm>
        </p:spPr>
        <p:txBody>
          <a:bodyPr/>
          <a:lstStyle/>
          <a:p>
            <a:pPr eaLnBrk="1" hangingPunct="1"/>
            <a:r>
              <a:rPr lang="en-US" altLang="zh-CN" dirty="0"/>
              <a:t>8. </a:t>
            </a:r>
            <a:r>
              <a:rPr lang="zh-CN" altLang="en-US" dirty="0"/>
              <a:t>带头结点的单链表 </a:t>
            </a:r>
          </a:p>
        </p:txBody>
      </p:sp>
      <p:pic>
        <p:nvPicPr>
          <p:cNvPr id="40964" name="Picture 4" descr="2d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75" y="3446463"/>
            <a:ext cx="8429625"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TextBox 5"/>
          <p:cNvSpPr txBox="1">
            <a:spLocks noChangeArrowheads="1"/>
          </p:cNvSpPr>
          <p:nvPr/>
        </p:nvSpPr>
        <p:spPr bwMode="auto">
          <a:xfrm>
            <a:off x="642938" y="1785938"/>
            <a:ext cx="85010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Times New Roman" panose="02020603050405020304" pitchFamily="18" charset="0"/>
              </a:rPr>
              <a:t>       带头节点的单链表是指在单链表的第一个结点前增加一个特殊的结点，称头节点，它的作用是使所有链表（包括空表）的</a:t>
            </a:r>
            <a:r>
              <a:rPr lang="en-US" altLang="zh-CN" sz="2800" dirty="0">
                <a:latin typeface="Times New Roman" panose="02020603050405020304" pitchFamily="18" charset="0"/>
              </a:rPr>
              <a:t>head</a:t>
            </a:r>
            <a:r>
              <a:rPr lang="zh-CN" altLang="en-US" sz="2800" dirty="0">
                <a:latin typeface="Times New Roman" panose="02020603050405020304" pitchFamily="18" charset="0"/>
              </a:rPr>
              <a:t>非空，这样在进行插入删除时就不需要区分操作位置。</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80</a:t>
            </a:fld>
            <a:endParaRPr lang="en-US" altLang="zh-CN"/>
          </a:p>
        </p:txBody>
      </p:sp>
      <p:pic>
        <p:nvPicPr>
          <p:cNvPr id="4" name="图片 3">
            <a:hlinkClick r:id="rId4" action="ppaction://hlinkpres?slideindex=1&amp;slidetitle="/>
            <a:extLst>
              <a:ext uri="{FF2B5EF4-FFF2-40B4-BE49-F238E27FC236}">
                <a16:creationId xmlns:a16="http://schemas.microsoft.com/office/drawing/2014/main" id="{A0E4820D-A469-47A1-9BB4-0B6FBED610B0}"/>
              </a:ext>
            </a:extLst>
          </p:cNvPr>
          <p:cNvPicPr>
            <a:picLocks noChangeAspect="1"/>
          </p:cNvPicPr>
          <p:nvPr/>
        </p:nvPicPr>
        <p:blipFill>
          <a:blip r:embed="rId5"/>
          <a:stretch>
            <a:fillRect/>
          </a:stretch>
        </p:blipFill>
        <p:spPr>
          <a:xfrm>
            <a:off x="4048125" y="322592"/>
            <a:ext cx="4876800" cy="1457325"/>
          </a:xfrm>
          <a:prstGeom prst="rect">
            <a:avLst/>
          </a:prstGeom>
        </p:spPr>
      </p:pic>
      <p:pic>
        <p:nvPicPr>
          <p:cNvPr id="9" name="Picture 4" descr="2d10">
            <a:extLst>
              <a:ext uri="{FF2B5EF4-FFF2-40B4-BE49-F238E27FC236}">
                <a16:creationId xmlns:a16="http://schemas.microsoft.com/office/drawing/2014/main" id="{30416954-E984-4163-B844-C5668D56BD4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1626" y="2307432"/>
            <a:ext cx="8064500" cy="2824163"/>
          </a:xfrm>
          <a:prstGeom prst="rect">
            <a:avLst/>
          </a:prstGeom>
          <a:noFill/>
          <a:ln>
            <a:noFill/>
          </a:ln>
          <a:effectLst>
            <a:glow rad="76200">
              <a:schemeClr val="accent1">
                <a:alpha val="40000"/>
              </a:schemeClr>
            </a:glow>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1DCD75A3-FCE1-49ED-A3B0-B314C1242360}"/>
              </a:ext>
            </a:extLst>
          </p:cNvPr>
          <p:cNvSpPr txBox="1"/>
          <p:nvPr/>
        </p:nvSpPr>
        <p:spPr>
          <a:xfrm>
            <a:off x="135175" y="6242608"/>
            <a:ext cx="1723549" cy="461665"/>
          </a:xfrm>
          <a:prstGeom prst="rect">
            <a:avLst/>
          </a:prstGeom>
          <a:noFill/>
        </p:spPr>
        <p:txBody>
          <a:bodyPr wrap="none" rtlCol="0">
            <a:spAutoFit/>
          </a:bodyPr>
          <a:lstStyle/>
          <a:p>
            <a:r>
              <a:rPr lang="zh-CN" altLang="en-US" dirty="0">
                <a:hlinkClick r:id="rId7" action="ppaction://hlinksldjump"/>
              </a:rPr>
              <a:t>不带头结点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linds(horizontal)">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442905" y="1916832"/>
            <a:ext cx="8809615" cy="5295900"/>
          </a:xfrm>
        </p:spPr>
        <p:txBody>
          <a:bodyPr/>
          <a:lstStyle/>
          <a:p>
            <a:pPr marL="0" indent="0">
              <a:buNone/>
            </a:pPr>
            <a:r>
              <a:rPr lang="en-US" altLang="zh-CN" sz="2400" dirty="0"/>
              <a:t> public class </a:t>
            </a:r>
            <a:r>
              <a:rPr lang="en-US" altLang="zh-CN" sz="2400" dirty="0" err="1"/>
              <a:t>HSLinkedList</a:t>
            </a:r>
            <a:r>
              <a:rPr lang="en-US" altLang="zh-CN" sz="2400" dirty="0"/>
              <a:t>&lt;T&gt;{</a:t>
            </a:r>
          </a:p>
          <a:p>
            <a:pPr marL="0" indent="0">
              <a:buFont typeface="Wingdings" panose="05000000000000000000" pitchFamily="2" charset="2"/>
              <a:buNone/>
            </a:pPr>
            <a:r>
              <a:rPr lang="en-US" altLang="zh-CN" sz="2400" dirty="0"/>
              <a:t> //</a:t>
            </a:r>
            <a:r>
              <a:rPr lang="zh-CN" altLang="en-US" sz="2400" dirty="0"/>
              <a:t>带头结点的单链表类，实现线性表接口</a:t>
            </a:r>
          </a:p>
          <a:p>
            <a:pPr marL="0" indent="0">
              <a:buFont typeface="Wingdings" panose="05000000000000000000" pitchFamily="2" charset="2"/>
              <a:buNone/>
            </a:pPr>
            <a:r>
              <a:rPr lang="en-US" altLang="zh-CN" sz="2400" dirty="0"/>
              <a:t>   protected Node&lt;T&gt; head; /</a:t>
            </a:r>
            <a:r>
              <a:rPr lang="zh-CN" altLang="en-US" sz="2400" dirty="0"/>
              <a:t>头指针，指向单链表的头结点</a:t>
            </a:r>
          </a:p>
          <a:p>
            <a:pPr marL="0" indent="0">
              <a:buNone/>
            </a:pPr>
            <a:r>
              <a:rPr lang="en-US" altLang="zh-CN" sz="2400" dirty="0"/>
              <a:t>   public </a:t>
            </a:r>
            <a:r>
              <a:rPr lang="en-US" altLang="zh-CN" sz="2400" dirty="0" err="1"/>
              <a:t>HSLinkedList</a:t>
            </a:r>
            <a:r>
              <a:rPr lang="en-US" altLang="zh-CN" sz="2400" dirty="0"/>
              <a:t>() {                      //</a:t>
            </a:r>
            <a:r>
              <a:rPr lang="zh-CN" altLang="en-US" sz="2400" dirty="0"/>
              <a:t>构造空链表</a:t>
            </a:r>
          </a:p>
          <a:p>
            <a:pPr marL="0" indent="0">
              <a:buFont typeface="Wingdings" panose="05000000000000000000" pitchFamily="2" charset="2"/>
              <a:buNone/>
            </a:pPr>
            <a:r>
              <a:rPr lang="en-US" altLang="zh-CN" sz="2400" dirty="0">
                <a:solidFill>
                  <a:srgbClr val="FF0000"/>
                </a:solidFill>
              </a:rPr>
              <a:t>      </a:t>
            </a:r>
            <a:r>
              <a:rPr lang="en-US" altLang="zh-CN" sz="2400" dirty="0" err="1">
                <a:solidFill>
                  <a:srgbClr val="FF0000"/>
                </a:solidFill>
              </a:rPr>
              <a:t>this.head</a:t>
            </a:r>
            <a:r>
              <a:rPr lang="en-US" altLang="zh-CN" sz="2400" dirty="0">
                <a:solidFill>
                  <a:srgbClr val="FF0000"/>
                </a:solidFill>
              </a:rPr>
              <a:t> = new Node&lt;T&gt;();     </a:t>
            </a:r>
          </a:p>
          <a:p>
            <a:pPr marL="0" indent="0">
              <a:buFont typeface="Wingdings" panose="05000000000000000000" pitchFamily="2" charset="2"/>
              <a:buNone/>
            </a:pPr>
            <a:r>
              <a:rPr lang="en-US" altLang="zh-CN" sz="2400" dirty="0"/>
              <a:t>   }         //</a:t>
            </a:r>
            <a:r>
              <a:rPr lang="zh-CN" altLang="en-US" sz="2400" dirty="0"/>
              <a:t>创建头</a:t>
            </a:r>
            <a:endParaRPr lang="en-US" altLang="zh-CN" sz="2400" dirty="0"/>
          </a:p>
          <a:p>
            <a:pPr marL="0" indent="0">
              <a:buNone/>
            </a:pPr>
            <a:r>
              <a:rPr lang="en-US" altLang="zh-CN" sz="2400" dirty="0"/>
              <a:t>   public </a:t>
            </a:r>
            <a:r>
              <a:rPr lang="en-US" altLang="zh-CN" sz="2400" dirty="0" err="1"/>
              <a:t>boolean</a:t>
            </a:r>
            <a:r>
              <a:rPr lang="en-US" altLang="zh-CN" sz="2400" dirty="0"/>
              <a:t> </a:t>
            </a:r>
            <a:r>
              <a:rPr lang="en-US" altLang="zh-CN" sz="2400" dirty="0" err="1"/>
              <a:t>isEmpty</a:t>
            </a:r>
            <a:r>
              <a:rPr lang="en-US" altLang="zh-CN" sz="2400" dirty="0"/>
              <a:t>() { //</a:t>
            </a:r>
            <a:r>
              <a:rPr lang="zh-CN" altLang="en-US" sz="2400" dirty="0"/>
              <a:t>判断单链表是否为空，</a:t>
            </a:r>
            <a:r>
              <a:rPr lang="en-US" altLang="zh-CN" sz="2400" dirty="0"/>
              <a:t>O(1)</a:t>
            </a:r>
          </a:p>
          <a:p>
            <a:pPr marL="0" indent="0">
              <a:buFont typeface="Wingdings" panose="05000000000000000000" pitchFamily="2" charset="2"/>
              <a:buNone/>
            </a:pPr>
            <a:r>
              <a:rPr lang="en-US" altLang="zh-CN" sz="2400" dirty="0"/>
              <a:t>      return </a:t>
            </a:r>
            <a:r>
              <a:rPr lang="en-US" altLang="zh-CN" sz="2400" dirty="0" err="1"/>
              <a:t>this.head.next</a:t>
            </a:r>
            <a:r>
              <a:rPr lang="en-US" altLang="zh-CN" sz="2400" dirty="0"/>
              <a:t>==null; </a:t>
            </a:r>
          </a:p>
          <a:p>
            <a:pPr marL="0" indent="0">
              <a:buFont typeface="Wingdings" panose="05000000000000000000" pitchFamily="2" charset="2"/>
              <a:buNone/>
            </a:pPr>
            <a:r>
              <a:rPr lang="en-US" altLang="zh-CN" sz="2400" dirty="0"/>
              <a:t>    }</a:t>
            </a:r>
          </a:p>
          <a:p>
            <a:pPr marL="0" indent="0">
              <a:buFont typeface="Wingdings" panose="05000000000000000000" pitchFamily="2" charset="2"/>
              <a:buNone/>
            </a:pPr>
            <a:r>
              <a:rPr lang="en-US" altLang="zh-CN" sz="2400" dirty="0"/>
              <a:t>    …</a:t>
            </a:r>
          </a:p>
          <a:p>
            <a:pPr marL="0" indent="0">
              <a:buFont typeface="Wingdings" panose="05000000000000000000" pitchFamily="2" charset="2"/>
              <a:buNone/>
            </a:pPr>
            <a:r>
              <a:rPr lang="en-US" altLang="zh-CN" sz="2400" dirty="0"/>
              <a:t> }</a:t>
            </a:r>
            <a:endParaRPr lang="zh-CN" altLang="en-US" sz="2400" dirty="0"/>
          </a:p>
        </p:txBody>
      </p:sp>
      <p:sp>
        <p:nvSpPr>
          <p:cNvPr id="74755" name="Rectangle 2"/>
          <p:cNvSpPr>
            <a:spLocks noGrp="1" noChangeArrowheads="1"/>
          </p:cNvSpPr>
          <p:nvPr>
            <p:ph type="title"/>
          </p:nvPr>
        </p:nvSpPr>
        <p:spPr>
          <a:xfrm>
            <a:off x="899592" y="913532"/>
            <a:ext cx="7793037" cy="839788"/>
          </a:xfrm>
        </p:spPr>
        <p:txBody>
          <a:bodyPr/>
          <a:lstStyle/>
          <a:p>
            <a:pPr eaLnBrk="1" hangingPunct="1"/>
            <a:r>
              <a:rPr lang="en-US" altLang="zh-CN" dirty="0"/>
              <a:t>8. </a:t>
            </a:r>
            <a:r>
              <a:rPr lang="zh-CN" altLang="en-US" dirty="0"/>
              <a:t>带头结点的单链表 </a:t>
            </a:r>
          </a:p>
        </p:txBody>
      </p:sp>
      <p:sp>
        <p:nvSpPr>
          <p:cNvPr id="74756" name="TextBox 4"/>
          <p:cNvSpPr txBox="1">
            <a:spLocks noChangeArrowheads="1"/>
          </p:cNvSpPr>
          <p:nvPr/>
        </p:nvSpPr>
        <p:spPr bwMode="auto">
          <a:xfrm>
            <a:off x="6286500" y="6396038"/>
            <a:ext cx="285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0" u="sng" dirty="0">
                <a:solidFill>
                  <a:srgbClr val="FF0000"/>
                </a:solidFill>
                <a:latin typeface="Times New Roman" panose="02020603050405020304" pitchFamily="18" charset="0"/>
              </a:rPr>
              <a:t>带头</a:t>
            </a:r>
            <a:r>
              <a:rPr lang="zh-CN" altLang="en-US" sz="2400" b="0" u="sng" dirty="0">
                <a:solidFill>
                  <a:srgbClr val="FF0000"/>
                </a:solidFill>
                <a:latin typeface="Times New Roman" panose="02020603050405020304" pitchFamily="18" charset="0"/>
                <a:hlinkClick r:id="rId2" action="ppaction://hlinkfile"/>
              </a:rPr>
              <a:t>节点</a:t>
            </a:r>
            <a:r>
              <a:rPr lang="zh-CN" altLang="en-US" sz="2400" b="0" u="sng" dirty="0">
                <a:solidFill>
                  <a:srgbClr val="FF0000"/>
                </a:solidFill>
                <a:latin typeface="Times New Roman" panose="02020603050405020304" pitchFamily="18" charset="0"/>
              </a:rPr>
              <a:t>的单链表</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81</a:t>
            </a:fld>
            <a:endParaRPr lang="en-US" altLang="zh-CN" dirty="0"/>
          </a:p>
        </p:txBody>
      </p:sp>
      <p:sp>
        <p:nvSpPr>
          <p:cNvPr id="2" name="文本框 1">
            <a:extLst>
              <a:ext uri="{FF2B5EF4-FFF2-40B4-BE49-F238E27FC236}">
                <a16:creationId xmlns:a16="http://schemas.microsoft.com/office/drawing/2014/main" id="{A6F47F5D-5F29-4667-BCB9-CB36E968AAE1}"/>
              </a:ext>
            </a:extLst>
          </p:cNvPr>
          <p:cNvSpPr txBox="1"/>
          <p:nvPr/>
        </p:nvSpPr>
        <p:spPr>
          <a:xfrm>
            <a:off x="5970270" y="3661562"/>
            <a:ext cx="2954655"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zh-CN" altLang="en-US" dirty="0"/>
              <a:t>不带头结点的单链表</a:t>
            </a:r>
            <a:endParaRPr lang="en-US" altLang="zh-CN" dirty="0"/>
          </a:p>
          <a:p>
            <a:r>
              <a:rPr lang="en-US" altLang="zh-CN" dirty="0"/>
              <a:t>   </a:t>
            </a:r>
            <a:r>
              <a:rPr lang="en-US" altLang="zh-CN" dirty="0" err="1"/>
              <a:t>this.head</a:t>
            </a:r>
            <a:r>
              <a:rPr lang="en-US" altLang="zh-CN" dirty="0"/>
              <a:t> = null</a:t>
            </a:r>
            <a:endParaRPr lang="zh-CN" altLang="en-US" dirty="0"/>
          </a:p>
        </p:txBody>
      </p:sp>
      <p:sp>
        <p:nvSpPr>
          <p:cNvPr id="7" name="文本框 6">
            <a:extLst>
              <a:ext uri="{FF2B5EF4-FFF2-40B4-BE49-F238E27FC236}">
                <a16:creationId xmlns:a16="http://schemas.microsoft.com/office/drawing/2014/main" id="{8C4023AF-769F-4C66-BD87-FC9BDA0D3726}"/>
              </a:ext>
            </a:extLst>
          </p:cNvPr>
          <p:cNvSpPr txBox="1"/>
          <p:nvPr/>
        </p:nvSpPr>
        <p:spPr>
          <a:xfrm>
            <a:off x="5724128" y="5051559"/>
            <a:ext cx="3313728"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zh-CN" altLang="en-US" dirty="0"/>
              <a:t>不带头结点的单链表</a:t>
            </a:r>
            <a:endParaRPr lang="en-US" altLang="zh-CN" dirty="0"/>
          </a:p>
          <a:p>
            <a:r>
              <a:rPr lang="en-US" altLang="zh-CN" dirty="0"/>
              <a:t>   return </a:t>
            </a:r>
            <a:r>
              <a:rPr lang="en-US" altLang="zh-CN" dirty="0" err="1"/>
              <a:t>this.head</a:t>
            </a:r>
            <a:r>
              <a:rPr lang="en-US" altLang="zh-CN" dirty="0"/>
              <a:t> ==null;</a:t>
            </a:r>
            <a:endParaRPr lang="zh-CN" altLang="en-US" dirty="0"/>
          </a:p>
        </p:txBody>
      </p:sp>
      <p:sp>
        <p:nvSpPr>
          <p:cNvPr id="4" name="矩形: 圆角 3">
            <a:extLst>
              <a:ext uri="{FF2B5EF4-FFF2-40B4-BE49-F238E27FC236}">
                <a16:creationId xmlns:a16="http://schemas.microsoft.com/office/drawing/2014/main" id="{C259C25B-8D13-4180-BD7A-90C38416D892}"/>
              </a:ext>
            </a:extLst>
          </p:cNvPr>
          <p:cNvSpPr/>
          <p:nvPr/>
        </p:nvSpPr>
        <p:spPr>
          <a:xfrm>
            <a:off x="899592" y="3740937"/>
            <a:ext cx="4743083" cy="4081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37719251-58C8-43F7-99D4-14996F6DD173}"/>
              </a:ext>
            </a:extLst>
          </p:cNvPr>
          <p:cNvSpPr/>
          <p:nvPr/>
        </p:nvSpPr>
        <p:spPr>
          <a:xfrm>
            <a:off x="899591" y="5058914"/>
            <a:ext cx="4743083" cy="4081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连接符: 肘形 5">
            <a:extLst>
              <a:ext uri="{FF2B5EF4-FFF2-40B4-BE49-F238E27FC236}">
                <a16:creationId xmlns:a16="http://schemas.microsoft.com/office/drawing/2014/main" id="{9EA22253-3E08-462B-A187-9913CDC10F90}"/>
              </a:ext>
            </a:extLst>
          </p:cNvPr>
          <p:cNvCxnSpPr>
            <a:cxnSpLocks/>
          </p:cNvCxnSpPr>
          <p:nvPr/>
        </p:nvCxnSpPr>
        <p:spPr>
          <a:xfrm>
            <a:off x="4211960" y="4149080"/>
            <a:ext cx="1758309" cy="216024"/>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0DDA3D63-129D-4900-A770-18B35456D308}"/>
              </a:ext>
            </a:extLst>
          </p:cNvPr>
          <p:cNvCxnSpPr>
            <a:cxnSpLocks/>
          </p:cNvCxnSpPr>
          <p:nvPr/>
        </p:nvCxnSpPr>
        <p:spPr>
          <a:xfrm>
            <a:off x="4572000" y="5464882"/>
            <a:ext cx="1154866" cy="291303"/>
          </a:xfrm>
          <a:prstGeom prst="bent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3">
            <a:extLst>
              <a:ext uri="{FF2B5EF4-FFF2-40B4-BE49-F238E27FC236}">
                <a16:creationId xmlns:a16="http://schemas.microsoft.com/office/drawing/2014/main" id="{8844147C-920A-4235-BB81-690983CCDA62}"/>
              </a:ext>
            </a:extLst>
          </p:cNvPr>
          <p:cNvSpPr/>
          <p:nvPr/>
        </p:nvSpPr>
        <p:spPr>
          <a:xfrm>
            <a:off x="717634" y="2804318"/>
            <a:ext cx="7405604" cy="624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圆角矩形 3"/>
          <p:cNvSpPr/>
          <p:nvPr/>
        </p:nvSpPr>
        <p:spPr>
          <a:xfrm>
            <a:off x="881063" y="4460081"/>
            <a:ext cx="7242175" cy="1345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492" name="标题 1"/>
          <p:cNvSpPr>
            <a:spLocks noGrp="1"/>
          </p:cNvSpPr>
          <p:nvPr>
            <p:ph type="title"/>
          </p:nvPr>
        </p:nvSpPr>
        <p:spPr/>
        <p:txBody>
          <a:bodyPr/>
          <a:lstStyle/>
          <a:p>
            <a:r>
              <a:rPr lang="zh-CN" altLang="en-US" dirty="0"/>
              <a:t>不带头节点的单链表插入</a:t>
            </a:r>
          </a:p>
        </p:txBody>
      </p:sp>
      <p:sp>
        <p:nvSpPr>
          <p:cNvPr id="63493" name="内容占位符 2"/>
          <p:cNvSpPr>
            <a:spLocks noGrp="1"/>
          </p:cNvSpPr>
          <p:nvPr>
            <p:ph idx="1"/>
          </p:nvPr>
        </p:nvSpPr>
        <p:spPr>
          <a:xfrm>
            <a:off x="166688" y="1773238"/>
            <a:ext cx="8669337" cy="4929187"/>
          </a:xfrm>
        </p:spPr>
        <p:txBody>
          <a:bodyPr/>
          <a:lstStyle/>
          <a:p>
            <a:pPr>
              <a:buFont typeface="Wingdings" panose="05000000000000000000" pitchFamily="2" charset="2"/>
              <a:buNone/>
            </a:pPr>
            <a:r>
              <a:rPr lang="en-US" altLang="zh-CN" sz="1800" dirty="0"/>
              <a:t> public </a:t>
            </a:r>
            <a:r>
              <a:rPr lang="en-US" altLang="zh-CN" sz="1800" dirty="0" err="1"/>
              <a:t>boolean</a:t>
            </a:r>
            <a:r>
              <a:rPr lang="en-US" altLang="zh-CN" sz="1800" dirty="0"/>
              <a:t> insert(int index, T x)  //index</a:t>
            </a:r>
            <a:r>
              <a:rPr lang="zh-CN" altLang="en-US" sz="1800" dirty="0"/>
              <a:t>处插入</a:t>
            </a:r>
            <a:r>
              <a:rPr lang="en-US" altLang="zh-CN" sz="1800" dirty="0"/>
              <a:t>x</a:t>
            </a:r>
            <a:r>
              <a:rPr lang="zh-CN" altLang="en-US" sz="1800" dirty="0"/>
              <a:t>对象</a:t>
            </a:r>
            <a:endParaRPr lang="en-US" altLang="zh-CN" sz="1800" dirty="0"/>
          </a:p>
          <a:p>
            <a:pPr>
              <a:buFont typeface="Wingdings" panose="05000000000000000000" pitchFamily="2" charset="2"/>
              <a:buNone/>
            </a:pPr>
            <a:r>
              <a:rPr lang="en-US" altLang="zh-CN" sz="1800" dirty="0"/>
              <a:t>    { if (x==null)</a:t>
            </a:r>
          </a:p>
          <a:p>
            <a:pPr>
              <a:buFont typeface="Wingdings" panose="05000000000000000000" pitchFamily="2" charset="2"/>
              <a:buNone/>
            </a:pPr>
            <a:r>
              <a:rPr lang="en-US" altLang="zh-CN" sz="1800" dirty="0"/>
              <a:t>            return false;                                          </a:t>
            </a:r>
            <a:r>
              <a:rPr lang="en-US" altLang="zh-CN" sz="1800" dirty="0">
                <a:solidFill>
                  <a:srgbClr val="0000FF"/>
                </a:solidFill>
              </a:rPr>
              <a:t>//</a:t>
            </a:r>
            <a:r>
              <a:rPr lang="zh-CN" altLang="en-US" sz="1800" dirty="0">
                <a:solidFill>
                  <a:srgbClr val="0000FF"/>
                </a:solidFill>
              </a:rPr>
              <a:t>不能添加空对象（</a:t>
            </a:r>
            <a:r>
              <a:rPr lang="en-US" altLang="zh-CN" sz="1800" dirty="0">
                <a:solidFill>
                  <a:srgbClr val="0000FF"/>
                </a:solidFill>
              </a:rPr>
              <a:t>null</a:t>
            </a:r>
            <a:r>
              <a:rPr lang="zh-CN" altLang="en-US" sz="1800" dirty="0">
                <a:solidFill>
                  <a:srgbClr val="0000FF"/>
                </a:solidFill>
              </a:rPr>
              <a:t>）</a:t>
            </a:r>
          </a:p>
          <a:p>
            <a:pPr>
              <a:buFont typeface="Wingdings" panose="05000000000000000000" pitchFamily="2" charset="2"/>
              <a:buNone/>
            </a:pPr>
            <a:r>
              <a:rPr lang="zh-CN" altLang="en-US" sz="1800" dirty="0"/>
              <a:t>        </a:t>
            </a:r>
            <a:r>
              <a:rPr lang="en-US" altLang="zh-CN" sz="1800" dirty="0"/>
              <a:t>if (</a:t>
            </a:r>
            <a:r>
              <a:rPr lang="en-US" altLang="zh-CN" sz="1800" dirty="0" err="1"/>
              <a:t>this.head</a:t>
            </a:r>
            <a:r>
              <a:rPr lang="en-US" altLang="zh-CN" sz="1800" dirty="0"/>
              <a:t>==null || index&lt;=0)         </a:t>
            </a:r>
            <a:r>
              <a:rPr lang="en-US" altLang="zh-CN" sz="1800" dirty="0">
                <a:solidFill>
                  <a:srgbClr val="0000FF"/>
                </a:solidFill>
              </a:rPr>
              <a:t>//</a:t>
            </a:r>
            <a:r>
              <a:rPr lang="zh-CN" altLang="en-US" sz="1800" dirty="0">
                <a:solidFill>
                  <a:srgbClr val="0000FF"/>
                </a:solidFill>
              </a:rPr>
              <a:t>头插入</a:t>
            </a:r>
          </a:p>
          <a:p>
            <a:pPr>
              <a:buFont typeface="Wingdings" panose="05000000000000000000" pitchFamily="2" charset="2"/>
              <a:buNone/>
            </a:pPr>
            <a:r>
              <a:rPr lang="zh-CN" altLang="en-US" sz="1800" dirty="0"/>
              <a:t>            </a:t>
            </a:r>
            <a:r>
              <a:rPr lang="en-US" altLang="zh-CN" sz="1800" dirty="0" err="1"/>
              <a:t>this.head</a:t>
            </a:r>
            <a:r>
              <a:rPr lang="en-US" altLang="zh-CN" sz="1800" dirty="0"/>
              <a:t> = new Node&lt;T&gt;(x, </a:t>
            </a:r>
            <a:r>
              <a:rPr lang="en-US" altLang="zh-CN" sz="1800" dirty="0" err="1"/>
              <a:t>this.head</a:t>
            </a:r>
            <a:r>
              <a:rPr lang="en-US" altLang="zh-CN" sz="1800" dirty="0"/>
              <a:t>);</a:t>
            </a:r>
          </a:p>
          <a:p>
            <a:pPr>
              <a:buFont typeface="Wingdings" panose="05000000000000000000" pitchFamily="2" charset="2"/>
              <a:buNone/>
            </a:pPr>
            <a:r>
              <a:rPr lang="en-US" altLang="zh-CN" sz="1800" dirty="0"/>
              <a:t>        else                                                            </a:t>
            </a:r>
            <a:r>
              <a:rPr lang="en-US" altLang="zh-CN" sz="1800" dirty="0">
                <a:solidFill>
                  <a:srgbClr val="0000FF"/>
                </a:solidFill>
              </a:rPr>
              <a:t>//</a:t>
            </a:r>
            <a:r>
              <a:rPr lang="zh-CN" altLang="en-US" sz="1800" dirty="0">
                <a:solidFill>
                  <a:srgbClr val="0000FF"/>
                </a:solidFill>
              </a:rPr>
              <a:t>单链表不空且</a:t>
            </a:r>
            <a:r>
              <a:rPr lang="en-US" altLang="zh-CN" sz="1800" dirty="0">
                <a:solidFill>
                  <a:srgbClr val="0000FF"/>
                </a:solidFill>
              </a:rPr>
              <a:t>index&gt;=1</a:t>
            </a:r>
          </a:p>
          <a:p>
            <a:pPr>
              <a:buFont typeface="Wingdings" panose="05000000000000000000" pitchFamily="2" charset="2"/>
              <a:buNone/>
            </a:pPr>
            <a:r>
              <a:rPr lang="en-US" altLang="zh-CN" sz="1800" dirty="0"/>
              <a:t>        {  int j=0; </a:t>
            </a:r>
          </a:p>
          <a:p>
            <a:pPr>
              <a:buFont typeface="Wingdings" panose="05000000000000000000" pitchFamily="2" charset="2"/>
              <a:buNone/>
            </a:pPr>
            <a:r>
              <a:rPr lang="en-US" altLang="zh-CN" sz="1800" dirty="0"/>
              <a:t>            Node&lt;T&gt; p=</a:t>
            </a:r>
            <a:r>
              <a:rPr lang="en-US" altLang="zh-CN" sz="1800" dirty="0" err="1"/>
              <a:t>this.head</a:t>
            </a:r>
            <a:r>
              <a:rPr lang="en-US" altLang="zh-CN" sz="1800" dirty="0"/>
              <a:t>;</a:t>
            </a:r>
          </a:p>
          <a:p>
            <a:pPr>
              <a:buFont typeface="Wingdings" panose="05000000000000000000" pitchFamily="2" charset="2"/>
              <a:buNone/>
            </a:pPr>
            <a:r>
              <a:rPr lang="en-US" altLang="zh-CN" sz="1800" dirty="0"/>
              <a:t>            while (</a:t>
            </a:r>
            <a:r>
              <a:rPr lang="en-US" altLang="zh-CN" sz="1800" dirty="0" err="1"/>
              <a:t>p.next</a:t>
            </a:r>
            <a:r>
              <a:rPr lang="en-US" altLang="zh-CN" sz="1800" dirty="0"/>
              <a:t>!=null &amp;&amp; j&lt;index-1)    </a:t>
            </a:r>
            <a:r>
              <a:rPr lang="en-US" altLang="zh-CN" sz="1800" dirty="0">
                <a:solidFill>
                  <a:srgbClr val="0000FF"/>
                </a:solidFill>
              </a:rPr>
              <a:t>//</a:t>
            </a:r>
            <a:r>
              <a:rPr lang="zh-CN" altLang="en-US" sz="1800" dirty="0">
                <a:solidFill>
                  <a:srgbClr val="0000FF"/>
                </a:solidFill>
              </a:rPr>
              <a:t>寻找插入位置</a:t>
            </a:r>
          </a:p>
          <a:p>
            <a:pPr>
              <a:buFont typeface="Wingdings" panose="05000000000000000000" pitchFamily="2" charset="2"/>
              <a:buNone/>
            </a:pPr>
            <a:r>
              <a:rPr lang="zh-CN" altLang="en-US" sz="1800" dirty="0"/>
              <a:t>            </a:t>
            </a:r>
            <a:r>
              <a:rPr lang="en-US" altLang="zh-CN" sz="1800" dirty="0"/>
              <a:t>{  </a:t>
            </a:r>
            <a:r>
              <a:rPr lang="en-US" altLang="zh-CN" sz="1800" dirty="0" err="1"/>
              <a:t>j++</a:t>
            </a:r>
            <a:r>
              <a:rPr lang="en-US" altLang="zh-CN" sz="1800" dirty="0"/>
              <a:t>;</a:t>
            </a:r>
          </a:p>
          <a:p>
            <a:pPr>
              <a:buFont typeface="Wingdings" panose="05000000000000000000" pitchFamily="2" charset="2"/>
              <a:buNone/>
            </a:pPr>
            <a:r>
              <a:rPr lang="en-US" altLang="zh-CN" sz="1800" dirty="0"/>
              <a:t>                p = </a:t>
            </a:r>
            <a:r>
              <a:rPr lang="en-US" altLang="zh-CN" sz="1800" dirty="0" err="1"/>
              <a:t>p.next</a:t>
            </a:r>
            <a:r>
              <a:rPr lang="en-US" altLang="zh-CN" sz="1800" dirty="0"/>
              <a:t>;            }</a:t>
            </a:r>
          </a:p>
          <a:p>
            <a:pPr>
              <a:buFont typeface="Wingdings" panose="05000000000000000000" pitchFamily="2" charset="2"/>
              <a:buNone/>
            </a:pPr>
            <a:r>
              <a:rPr lang="en-US" altLang="zh-CN" sz="1800" dirty="0"/>
              <a:t>                </a:t>
            </a:r>
            <a:r>
              <a:rPr lang="en-US" altLang="zh-CN" sz="1800" dirty="0" err="1"/>
              <a:t>p.next</a:t>
            </a:r>
            <a:r>
              <a:rPr lang="en-US" altLang="zh-CN" sz="1800" dirty="0"/>
              <a:t> = new Node&lt;T&gt;(x, </a:t>
            </a:r>
            <a:r>
              <a:rPr lang="en-US" altLang="zh-CN" sz="1800" dirty="0" err="1"/>
              <a:t>p.next</a:t>
            </a:r>
            <a:r>
              <a:rPr lang="en-US" altLang="zh-CN" sz="1800" dirty="0"/>
              <a:t>);</a:t>
            </a:r>
            <a:r>
              <a:rPr lang="en-US" altLang="zh-CN" sz="1800" dirty="0">
                <a:solidFill>
                  <a:srgbClr val="0000FF"/>
                </a:solidFill>
              </a:rPr>
              <a:t>//</a:t>
            </a:r>
            <a:r>
              <a:rPr lang="zh-CN" altLang="en-US" sz="1800" dirty="0">
                <a:solidFill>
                  <a:srgbClr val="0000FF"/>
                </a:solidFill>
              </a:rPr>
              <a:t>中间</a:t>
            </a:r>
            <a:r>
              <a:rPr lang="en-US" altLang="zh-CN" sz="1800" dirty="0">
                <a:solidFill>
                  <a:srgbClr val="0000FF"/>
                </a:solidFill>
              </a:rPr>
              <a:t>/</a:t>
            </a:r>
            <a:r>
              <a:rPr lang="zh-CN" altLang="en-US" sz="1800" dirty="0">
                <a:solidFill>
                  <a:srgbClr val="0000FF"/>
                </a:solidFill>
              </a:rPr>
              <a:t>尾插入</a:t>
            </a:r>
          </a:p>
          <a:p>
            <a:pPr>
              <a:buFont typeface="Wingdings" panose="05000000000000000000" pitchFamily="2" charset="2"/>
              <a:buNone/>
            </a:pPr>
            <a:r>
              <a:rPr lang="zh-CN" altLang="en-US" sz="1800" dirty="0"/>
              <a:t>        </a:t>
            </a:r>
            <a:r>
              <a:rPr lang="en-US" altLang="zh-CN" sz="1800" dirty="0"/>
              <a:t>}</a:t>
            </a:r>
          </a:p>
          <a:p>
            <a:pPr>
              <a:buFont typeface="Wingdings" panose="05000000000000000000" pitchFamily="2" charset="2"/>
              <a:buNone/>
            </a:pPr>
            <a:r>
              <a:rPr lang="en-US" altLang="zh-CN" sz="1800" dirty="0"/>
              <a:t>        return true; </a:t>
            </a:r>
            <a:r>
              <a:rPr lang="zh-CN" altLang="en-US" sz="1800" dirty="0"/>
              <a:t>                                              </a:t>
            </a:r>
            <a:r>
              <a:rPr lang="en-US" altLang="zh-CN" sz="1800" dirty="0">
                <a:solidFill>
                  <a:srgbClr val="0000FF"/>
                </a:solidFill>
              </a:rPr>
              <a:t>//</a:t>
            </a:r>
            <a:r>
              <a:rPr lang="zh-CN" altLang="en-US" sz="1800" dirty="0">
                <a:solidFill>
                  <a:srgbClr val="0000FF"/>
                </a:solidFill>
              </a:rPr>
              <a:t>若操作成功返回</a:t>
            </a:r>
            <a:r>
              <a:rPr lang="en-US" altLang="zh-CN" sz="1800" dirty="0">
                <a:solidFill>
                  <a:srgbClr val="0000FF"/>
                </a:solidFill>
              </a:rPr>
              <a:t>true</a:t>
            </a:r>
          </a:p>
          <a:p>
            <a:pPr>
              <a:buFont typeface="Wingdings" panose="05000000000000000000" pitchFamily="2" charset="2"/>
              <a:buNone/>
            </a:pPr>
            <a:r>
              <a:rPr lang="en-US" altLang="zh-CN" sz="1800" dirty="0"/>
              <a:t>    }</a:t>
            </a:r>
            <a:endParaRPr lang="zh-CN" altLang="en-US" sz="1800" dirty="0"/>
          </a:p>
        </p:txBody>
      </p:sp>
      <p:sp>
        <p:nvSpPr>
          <p:cNvPr id="8" name="灯片编号占位符 7"/>
          <p:cNvSpPr>
            <a:spLocks noGrp="1"/>
          </p:cNvSpPr>
          <p:nvPr>
            <p:ph type="sldNum" sz="quarter" idx="12"/>
          </p:nvPr>
        </p:nvSpPr>
        <p:spPr/>
        <p:txBody>
          <a:bodyPr/>
          <a:lstStyle/>
          <a:p>
            <a:pPr>
              <a:defRPr/>
            </a:pPr>
            <a:fld id="{7429A273-EDE1-460D-8E73-F28EFA7F18F5}" type="slidenum">
              <a:rPr lang="zh-CN" altLang="en-US" smtClean="0"/>
              <a:pPr>
                <a:defRPr/>
              </a:pPr>
              <a:t>82</a:t>
            </a:fld>
            <a:endParaRPr lang="en-US" altLang="zh-CN"/>
          </a:p>
        </p:txBody>
      </p:sp>
      <p:sp>
        <p:nvSpPr>
          <p:cNvPr id="2" name="文本框 1">
            <a:extLst>
              <a:ext uri="{FF2B5EF4-FFF2-40B4-BE49-F238E27FC236}">
                <a16:creationId xmlns:a16="http://schemas.microsoft.com/office/drawing/2014/main" id="{C7A24107-2C3A-4A64-B2E9-AB6720FF04FF}"/>
              </a:ext>
            </a:extLst>
          </p:cNvPr>
          <p:cNvSpPr txBox="1"/>
          <p:nvPr/>
        </p:nvSpPr>
        <p:spPr>
          <a:xfrm>
            <a:off x="2215494" y="6321722"/>
            <a:ext cx="3385863" cy="461665"/>
          </a:xfrm>
          <a:prstGeom prst="rect">
            <a:avLst/>
          </a:prstGeom>
          <a:noFill/>
        </p:spPr>
        <p:txBody>
          <a:bodyPr wrap="none" rtlCol="0">
            <a:spAutoFit/>
          </a:bodyPr>
          <a:lstStyle/>
          <a:p>
            <a:r>
              <a:rPr lang="zh-CN" altLang="en-US" dirty="0">
                <a:hlinkClick r:id="rId2" action="ppaction://hlinksldjump"/>
              </a:rPr>
              <a:t>带头结点的单链表插入</a:t>
            </a:r>
            <a:endParaRPr lang="zh-CN" altLang="en-US" dirty="0"/>
          </a:p>
        </p:txBody>
      </p:sp>
    </p:spTree>
    <p:extLst>
      <p:ext uri="{BB962C8B-B14F-4D97-AF65-F5344CB8AC3E}">
        <p14:creationId xmlns:p14="http://schemas.microsoft.com/office/powerpoint/2010/main" val="4125936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3">
            <a:extLst>
              <a:ext uri="{FF2B5EF4-FFF2-40B4-BE49-F238E27FC236}">
                <a16:creationId xmlns:a16="http://schemas.microsoft.com/office/drawing/2014/main" id="{BF943758-9A49-4F0E-B5F2-5DFE442CDE75}"/>
              </a:ext>
            </a:extLst>
          </p:cNvPr>
          <p:cNvSpPr/>
          <p:nvPr/>
        </p:nvSpPr>
        <p:spPr>
          <a:xfrm>
            <a:off x="717634" y="2924944"/>
            <a:ext cx="7526774"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492" name="标题 1"/>
          <p:cNvSpPr>
            <a:spLocks noGrp="1"/>
          </p:cNvSpPr>
          <p:nvPr>
            <p:ph type="title"/>
          </p:nvPr>
        </p:nvSpPr>
        <p:spPr/>
        <p:txBody>
          <a:bodyPr/>
          <a:lstStyle/>
          <a:p>
            <a:r>
              <a:rPr lang="zh-CN" altLang="en-US" dirty="0"/>
              <a:t>带头节点的单链表插入</a:t>
            </a:r>
          </a:p>
        </p:txBody>
      </p:sp>
      <p:sp>
        <p:nvSpPr>
          <p:cNvPr id="63493" name="内容占位符 2"/>
          <p:cNvSpPr>
            <a:spLocks noGrp="1"/>
          </p:cNvSpPr>
          <p:nvPr>
            <p:ph idx="1"/>
          </p:nvPr>
        </p:nvSpPr>
        <p:spPr>
          <a:xfrm>
            <a:off x="539552" y="1927693"/>
            <a:ext cx="8669337" cy="4929187"/>
          </a:xfrm>
        </p:spPr>
        <p:txBody>
          <a:bodyPr/>
          <a:lstStyle/>
          <a:p>
            <a:pPr>
              <a:buFont typeface="Wingdings" panose="05000000000000000000" pitchFamily="2" charset="2"/>
              <a:buNone/>
            </a:pPr>
            <a:r>
              <a:rPr lang="en-US" altLang="zh-CN" sz="1800" dirty="0"/>
              <a:t> public </a:t>
            </a:r>
            <a:r>
              <a:rPr lang="en-US" altLang="zh-CN" sz="1800" dirty="0" err="1"/>
              <a:t>boolean</a:t>
            </a:r>
            <a:r>
              <a:rPr lang="en-US" altLang="zh-CN" sz="1800" dirty="0"/>
              <a:t> insert(int index, T x)  //index</a:t>
            </a:r>
            <a:r>
              <a:rPr lang="zh-CN" altLang="en-US" sz="1800" dirty="0"/>
              <a:t>处插入</a:t>
            </a:r>
            <a:r>
              <a:rPr lang="en-US" altLang="zh-CN" sz="1800" dirty="0"/>
              <a:t>x</a:t>
            </a:r>
            <a:r>
              <a:rPr lang="zh-CN" altLang="en-US" sz="1800" dirty="0"/>
              <a:t>对象</a:t>
            </a:r>
            <a:endParaRPr lang="en-US" altLang="zh-CN" sz="1800" dirty="0"/>
          </a:p>
          <a:p>
            <a:pPr marL="0" indent="0" algn="l">
              <a:buNone/>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marL="0" indent="0" algn="l">
              <a:buNone/>
            </a:pPr>
            <a:r>
              <a:rPr lang="en-US" altLang="zh-CN" sz="1800" dirty="0">
                <a:solidFill>
                  <a:srgbClr val="000000"/>
                </a:solidFill>
                <a:latin typeface="Consolas" panose="020B0609020204030204" pitchFamily="49" charset="0"/>
              </a:rPr>
              <a:t>      </a:t>
            </a:r>
            <a:r>
              <a:rPr lang="en-US" altLang="zh-CN" sz="1800" dirty="0"/>
              <a:t>if (x==null)  return;       //</a:t>
            </a:r>
            <a:r>
              <a:rPr lang="zh-CN" altLang="en-US" sz="1800" dirty="0"/>
              <a:t>不能插入空对象         </a:t>
            </a:r>
          </a:p>
          <a:p>
            <a:pPr marL="0" indent="0" algn="l">
              <a:buNone/>
            </a:pPr>
            <a:r>
              <a:rPr lang="en-US" altLang="zh-CN" sz="1800" dirty="0"/>
              <a:t>           Node&lt;T&gt; p=</a:t>
            </a:r>
            <a:r>
              <a:rPr lang="en-US" altLang="zh-CN" sz="1800" dirty="0" err="1"/>
              <a:t>this.head</a:t>
            </a:r>
            <a:r>
              <a:rPr lang="en-US" altLang="zh-CN" sz="1800" dirty="0"/>
              <a:t>;      </a:t>
            </a:r>
            <a:r>
              <a:rPr lang="en-US" altLang="zh-CN" sz="1800" b="1" dirty="0">
                <a:solidFill>
                  <a:srgbClr val="3F7F5F"/>
                </a:solidFill>
                <a:latin typeface="Consolas" panose="020B0609020204030204" pitchFamily="49" charset="0"/>
              </a:rPr>
              <a:t>//p</a:t>
            </a:r>
            <a:r>
              <a:rPr lang="zh-CN" altLang="en-US" sz="1800" b="1" dirty="0">
                <a:solidFill>
                  <a:srgbClr val="3F7F5F"/>
                </a:solidFill>
                <a:latin typeface="Consolas" panose="020B0609020204030204" pitchFamily="49" charset="0"/>
              </a:rPr>
              <a:t>指向头结点</a:t>
            </a:r>
            <a:endParaRPr lang="en-US" altLang="zh-CN" sz="1800" b="1" dirty="0">
              <a:solidFill>
                <a:srgbClr val="3F7F5F"/>
              </a:solidFill>
              <a:latin typeface="Consolas" panose="020B0609020204030204" pitchFamily="49" charset="0"/>
            </a:endParaRPr>
          </a:p>
          <a:p>
            <a:pPr marL="0" indent="0" algn="l">
              <a:buNone/>
            </a:pPr>
            <a:r>
              <a:rPr lang="en-US" altLang="zh-CN" sz="1800" dirty="0">
                <a:solidFill>
                  <a:srgbClr val="3F7F5F"/>
                </a:solidFill>
                <a:latin typeface="Consolas" panose="020B0609020204030204" pitchFamily="49" charset="0"/>
              </a:rPr>
              <a:t>      </a:t>
            </a:r>
            <a:r>
              <a:rPr lang="en-US" altLang="zh-CN" sz="1800" dirty="0"/>
              <a:t>j=0</a:t>
            </a:r>
            <a:r>
              <a:rPr lang="zh-CN" altLang="en-US" sz="1800" dirty="0"/>
              <a:t>；</a:t>
            </a:r>
          </a:p>
          <a:p>
            <a:pPr>
              <a:buFont typeface="Wingdings" panose="05000000000000000000" pitchFamily="2" charset="2"/>
              <a:buNone/>
            </a:pPr>
            <a:r>
              <a:rPr lang="en-US" altLang="zh-CN" sz="1800" dirty="0">
                <a:solidFill>
                  <a:srgbClr val="000000"/>
                </a:solidFill>
                <a:latin typeface="Consolas" panose="020B0609020204030204" pitchFamily="49" charset="0"/>
              </a:rPr>
              <a:t>      </a:t>
            </a:r>
            <a:r>
              <a:rPr lang="en-US" altLang="zh-CN" sz="1800" dirty="0"/>
              <a:t>while (</a:t>
            </a:r>
            <a:r>
              <a:rPr lang="en-US" altLang="zh-CN" sz="1800" dirty="0" err="1"/>
              <a:t>p.next</a:t>
            </a:r>
            <a:r>
              <a:rPr lang="en-US" altLang="zh-CN" sz="1800" dirty="0"/>
              <a:t>!=null &amp;&amp; j&lt;index-1)    </a:t>
            </a:r>
            <a:r>
              <a:rPr lang="en-US" altLang="zh-CN" sz="1800" dirty="0">
                <a:solidFill>
                  <a:srgbClr val="0000FF"/>
                </a:solidFill>
              </a:rPr>
              <a:t>//</a:t>
            </a:r>
            <a:r>
              <a:rPr lang="zh-CN" altLang="en-US" sz="1800" dirty="0">
                <a:solidFill>
                  <a:srgbClr val="0000FF"/>
                </a:solidFill>
              </a:rPr>
              <a:t>寻找插入位置</a:t>
            </a:r>
          </a:p>
          <a:p>
            <a:pPr>
              <a:buFont typeface="Wingdings" panose="05000000000000000000" pitchFamily="2" charset="2"/>
              <a:buNone/>
            </a:pPr>
            <a:r>
              <a:rPr lang="zh-CN" altLang="en-US" sz="1800" dirty="0"/>
              <a:t>            </a:t>
            </a:r>
            <a:r>
              <a:rPr lang="en-US" altLang="zh-CN" sz="1800" dirty="0"/>
              <a:t>{  </a:t>
            </a:r>
            <a:r>
              <a:rPr lang="en-US" altLang="zh-CN" sz="1800" dirty="0" err="1"/>
              <a:t>j++</a:t>
            </a:r>
            <a:r>
              <a:rPr lang="en-US" altLang="zh-CN" sz="1800" dirty="0"/>
              <a:t>;</a:t>
            </a:r>
          </a:p>
          <a:p>
            <a:pPr>
              <a:buFont typeface="Wingdings" panose="05000000000000000000" pitchFamily="2" charset="2"/>
              <a:buNone/>
            </a:pPr>
            <a:r>
              <a:rPr lang="en-US" altLang="zh-CN" sz="1800" dirty="0"/>
              <a:t>                p = </a:t>
            </a:r>
            <a:r>
              <a:rPr lang="en-US" altLang="zh-CN" sz="1800" dirty="0" err="1"/>
              <a:t>p.next</a:t>
            </a:r>
            <a:r>
              <a:rPr lang="en-US" altLang="zh-CN" sz="1800" dirty="0"/>
              <a:t>;    }</a:t>
            </a:r>
          </a:p>
          <a:p>
            <a:pPr marL="0" indent="0" algn="l">
              <a:buNone/>
            </a:pPr>
            <a:r>
              <a:rPr lang="en-US" altLang="zh-CN" sz="1800" dirty="0">
                <a:solidFill>
                  <a:srgbClr val="000000"/>
                </a:solidFill>
                <a:latin typeface="Consolas" panose="020B0609020204030204" pitchFamily="49" charset="0"/>
              </a:rPr>
              <a:t>      </a:t>
            </a:r>
            <a:r>
              <a:rPr lang="en-US" altLang="zh-CN" sz="1800" dirty="0" err="1"/>
              <a:t>p.next</a:t>
            </a:r>
            <a:r>
              <a:rPr lang="en-US" altLang="zh-CN" sz="1800" dirty="0"/>
              <a:t> = new Node&lt;T&gt;(x, </a:t>
            </a:r>
            <a:r>
              <a:rPr lang="en-US" altLang="zh-CN" sz="1800" dirty="0" err="1"/>
              <a:t>p.next</a:t>
            </a:r>
            <a:r>
              <a:rPr lang="en-US" altLang="zh-CN" sz="1800" dirty="0"/>
              <a:t>);    </a:t>
            </a:r>
          </a:p>
          <a:p>
            <a:pPr marL="0" indent="0" algn="l">
              <a:buNone/>
            </a:pPr>
            <a:r>
              <a:rPr lang="en-US" altLang="zh-CN" sz="1800" b="1" dirty="0">
                <a:solidFill>
                  <a:srgbClr val="000000"/>
                </a:solidFill>
                <a:latin typeface="Consolas" panose="020B0609020204030204" pitchFamily="49" charset="0"/>
              </a:rPr>
              <a:t>    </a:t>
            </a:r>
            <a:r>
              <a:rPr lang="en-US" altLang="zh-CN" sz="1800" b="1" dirty="0">
                <a:solidFill>
                  <a:srgbClr val="3F7F5F"/>
                </a:solidFill>
                <a:latin typeface="Consolas" panose="020B0609020204030204" pitchFamily="49" charset="0"/>
              </a:rPr>
              <a:t>//</a:t>
            </a:r>
            <a:r>
              <a:rPr lang="zh-CN" altLang="en-US" sz="1800" b="1" dirty="0">
                <a:solidFill>
                  <a:srgbClr val="3F7F5F"/>
                </a:solidFill>
                <a:latin typeface="Consolas" panose="020B0609020204030204" pitchFamily="49" charset="0"/>
              </a:rPr>
              <a:t>插入</a:t>
            </a:r>
            <a:r>
              <a:rPr lang="en-US" altLang="zh-CN" sz="1800" b="1" dirty="0">
                <a:solidFill>
                  <a:srgbClr val="3F7F5F"/>
                </a:solidFill>
                <a:latin typeface="Consolas" panose="020B0609020204030204" pitchFamily="49" charset="0"/>
              </a:rPr>
              <a:t>x</a:t>
            </a:r>
            <a:r>
              <a:rPr lang="zh-CN" altLang="en-US" sz="1800" b="1" dirty="0">
                <a:solidFill>
                  <a:srgbClr val="3F7F5F"/>
                </a:solidFill>
                <a:latin typeface="Consolas" panose="020B0609020204030204" pitchFamily="49" charset="0"/>
              </a:rPr>
              <a:t>作为</a:t>
            </a:r>
            <a:r>
              <a:rPr lang="en-US" altLang="zh-CN" sz="1800" b="1" dirty="0">
                <a:solidFill>
                  <a:srgbClr val="3F7F5F"/>
                </a:solidFill>
                <a:latin typeface="Consolas" panose="020B0609020204030204" pitchFamily="49" charset="0"/>
              </a:rPr>
              <a:t>p</a:t>
            </a:r>
            <a:r>
              <a:rPr lang="zh-CN" altLang="en-US" sz="1800" b="1" dirty="0">
                <a:solidFill>
                  <a:srgbClr val="3F7F5F"/>
                </a:solidFill>
                <a:latin typeface="Consolas" panose="020B0609020204030204" pitchFamily="49" charset="0"/>
              </a:rPr>
              <a:t>结点的后继结点，包括头插入（</a:t>
            </a:r>
            <a:r>
              <a:rPr lang="en-US" altLang="zh-CN" sz="1800" b="1" dirty="0" err="1">
                <a:solidFill>
                  <a:srgbClr val="3F7F5F"/>
                </a:solidFill>
                <a:latin typeface="Consolas" panose="020B0609020204030204" pitchFamily="49" charset="0"/>
              </a:rPr>
              <a:t>i</a:t>
            </a:r>
            <a:r>
              <a:rPr lang="en-US" altLang="zh-CN" sz="1800" b="1" dirty="0">
                <a:solidFill>
                  <a:srgbClr val="3F7F5F"/>
                </a:solidFill>
                <a:latin typeface="Consolas" panose="020B0609020204030204" pitchFamily="49" charset="0"/>
              </a:rPr>
              <a:t>&lt;=0</a:t>
            </a:r>
            <a:r>
              <a:rPr lang="zh-CN" altLang="en-US" sz="1800" b="1" dirty="0">
                <a:solidFill>
                  <a:srgbClr val="3F7F5F"/>
                </a:solidFill>
                <a:latin typeface="Consolas" panose="020B0609020204030204" pitchFamily="49" charset="0"/>
              </a:rPr>
              <a:t>）、中间</a:t>
            </a:r>
            <a:r>
              <a:rPr lang="en-US" altLang="zh-CN" sz="1800" b="1" dirty="0">
                <a:solidFill>
                  <a:srgbClr val="3F7F5F"/>
                </a:solidFill>
                <a:latin typeface="Consolas" panose="020B0609020204030204" pitchFamily="49" charset="0"/>
              </a:rPr>
              <a:t>/</a:t>
            </a:r>
            <a:r>
              <a:rPr lang="zh-CN" altLang="en-US" sz="1800" b="1" dirty="0">
                <a:solidFill>
                  <a:srgbClr val="3F7F5F"/>
                </a:solidFill>
                <a:latin typeface="Consolas" panose="020B0609020204030204" pitchFamily="49" charset="0"/>
              </a:rPr>
              <a:t>尾插入（</a:t>
            </a:r>
            <a:r>
              <a:rPr lang="en-US" altLang="zh-CN" sz="1800" b="1" dirty="0" err="1">
                <a:solidFill>
                  <a:srgbClr val="3F7F5F"/>
                </a:solidFill>
                <a:latin typeface="Consolas" panose="020B0609020204030204" pitchFamily="49" charset="0"/>
              </a:rPr>
              <a:t>i</a:t>
            </a:r>
            <a:r>
              <a:rPr lang="en-US" altLang="zh-CN" sz="1800" b="1" dirty="0">
                <a:solidFill>
                  <a:srgbClr val="3F7F5F"/>
                </a:solidFill>
                <a:latin typeface="Consolas" panose="020B0609020204030204" pitchFamily="49" charset="0"/>
              </a:rPr>
              <a:t>&gt;0</a:t>
            </a:r>
            <a:r>
              <a:rPr lang="zh-CN" altLang="en-US" sz="1800" b="1" dirty="0">
                <a:solidFill>
                  <a:srgbClr val="3F7F5F"/>
                </a:solidFill>
                <a:latin typeface="Consolas" panose="020B0609020204030204" pitchFamily="49" charset="0"/>
              </a:rPr>
              <a:t>）</a:t>
            </a:r>
          </a:p>
          <a:p>
            <a:pPr marL="0" indent="0" algn="l">
              <a:buNone/>
            </a:pPr>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r>
              <a:rPr lang="en-US" altLang="zh-CN" sz="1800" dirty="0">
                <a:solidFill>
                  <a:srgbClr val="0000FF"/>
                </a:solidFill>
              </a:rPr>
              <a:t>//</a:t>
            </a:r>
            <a:r>
              <a:rPr lang="zh-CN" altLang="en-US" sz="1800" dirty="0">
                <a:solidFill>
                  <a:srgbClr val="0000FF"/>
                </a:solidFill>
              </a:rPr>
              <a:t>若操作成功返回</a:t>
            </a:r>
            <a:r>
              <a:rPr lang="en-US" altLang="zh-CN" sz="1800" dirty="0">
                <a:solidFill>
                  <a:srgbClr val="0000FF"/>
                </a:solidFill>
              </a:rPr>
              <a:t>true</a:t>
            </a:r>
          </a:p>
          <a:p>
            <a:pPr>
              <a:buFont typeface="Wingdings" panose="05000000000000000000" pitchFamily="2" charset="2"/>
              <a:buNone/>
            </a:pPr>
            <a:r>
              <a:rPr lang="en-US" altLang="zh-CN" sz="1800" dirty="0"/>
              <a:t>    }</a:t>
            </a:r>
            <a:endParaRPr lang="zh-CN" altLang="en-US" sz="1800" dirty="0"/>
          </a:p>
        </p:txBody>
      </p:sp>
      <p:sp>
        <p:nvSpPr>
          <p:cNvPr id="8" name="灯片编号占位符 7"/>
          <p:cNvSpPr>
            <a:spLocks noGrp="1"/>
          </p:cNvSpPr>
          <p:nvPr>
            <p:ph type="sldNum" sz="quarter" idx="12"/>
          </p:nvPr>
        </p:nvSpPr>
        <p:spPr/>
        <p:txBody>
          <a:bodyPr/>
          <a:lstStyle/>
          <a:p>
            <a:pPr>
              <a:defRPr/>
            </a:pPr>
            <a:fld id="{7429A273-EDE1-460D-8E73-F28EFA7F18F5}" type="slidenum">
              <a:rPr lang="zh-CN" altLang="en-US" smtClean="0"/>
              <a:pPr>
                <a:defRPr/>
              </a:pPr>
              <a:t>83</a:t>
            </a:fld>
            <a:endParaRPr lang="en-US" altLang="zh-CN"/>
          </a:p>
        </p:txBody>
      </p:sp>
      <p:sp>
        <p:nvSpPr>
          <p:cNvPr id="2" name="文本框 1">
            <a:extLst>
              <a:ext uri="{FF2B5EF4-FFF2-40B4-BE49-F238E27FC236}">
                <a16:creationId xmlns:a16="http://schemas.microsoft.com/office/drawing/2014/main" id="{C7A24107-2C3A-4A64-B2E9-AB6720FF04FF}"/>
              </a:ext>
            </a:extLst>
          </p:cNvPr>
          <p:cNvSpPr txBox="1"/>
          <p:nvPr/>
        </p:nvSpPr>
        <p:spPr>
          <a:xfrm>
            <a:off x="2215494" y="6321722"/>
            <a:ext cx="3385863" cy="461665"/>
          </a:xfrm>
          <a:prstGeom prst="rect">
            <a:avLst/>
          </a:prstGeom>
          <a:noFill/>
        </p:spPr>
        <p:txBody>
          <a:bodyPr wrap="none" rtlCol="0">
            <a:spAutoFit/>
          </a:bodyPr>
          <a:lstStyle/>
          <a:p>
            <a:r>
              <a:rPr lang="zh-CN" altLang="en-US" dirty="0">
                <a:hlinkClick r:id="rId2" action="ppaction://hlinksldjump"/>
              </a:rPr>
              <a:t>带头结点的单链表插入</a:t>
            </a:r>
            <a:endParaRPr lang="zh-CN" altLang="en-US" dirty="0"/>
          </a:p>
        </p:txBody>
      </p:sp>
    </p:spTree>
    <p:extLst>
      <p:ext uri="{BB962C8B-B14F-4D97-AF65-F5344CB8AC3E}">
        <p14:creationId xmlns:p14="http://schemas.microsoft.com/office/powerpoint/2010/main" val="31266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dirty="0"/>
              <a:t>例</a:t>
            </a:r>
            <a:r>
              <a:rPr lang="en-US" altLang="zh-CN" dirty="0"/>
              <a:t>3  </a:t>
            </a:r>
            <a:r>
              <a:rPr lang="zh-CN" altLang="en-US" dirty="0"/>
              <a:t>建立排序的单链表</a:t>
            </a:r>
          </a:p>
        </p:txBody>
      </p:sp>
      <p:sp>
        <p:nvSpPr>
          <p:cNvPr id="3" name="内容占位符 2"/>
          <p:cNvSpPr>
            <a:spLocks noGrp="1"/>
          </p:cNvSpPr>
          <p:nvPr>
            <p:ph idx="1"/>
          </p:nvPr>
        </p:nvSpPr>
        <p:spPr>
          <a:xfrm>
            <a:off x="571500" y="1785938"/>
            <a:ext cx="8383588" cy="5072062"/>
          </a:xfrm>
        </p:spPr>
        <p:txBody>
          <a:bodyPr/>
          <a:lstStyle/>
          <a:p>
            <a:pPr marL="0" indent="0">
              <a:buFont typeface="Wingdings" panose="05000000000000000000" pitchFamily="2" charset="2"/>
              <a:buNone/>
            </a:pPr>
            <a:r>
              <a:rPr lang="zh-CN" altLang="en-US" sz="2800" dirty="0"/>
              <a:t>      排序的单链表是指各结点按照</a:t>
            </a:r>
            <a:r>
              <a:rPr lang="en-US" altLang="zh-CN" sz="2800" dirty="0"/>
              <a:t>data</a:t>
            </a:r>
            <a:r>
              <a:rPr lang="zh-CN" altLang="en-US" sz="2800" dirty="0"/>
              <a:t>域的值从小到大（或者从大到小）的顺序排列。</a:t>
            </a:r>
            <a:endParaRPr lang="en-US" altLang="zh-CN" sz="2800" dirty="0"/>
          </a:p>
          <a:p>
            <a:pPr marL="0" indent="0">
              <a:buFont typeface="Wingdings" panose="05000000000000000000" pitchFamily="2" charset="2"/>
              <a:buNone/>
            </a:pPr>
            <a:r>
              <a:rPr lang="en-US" altLang="zh-CN" sz="2800" dirty="0"/>
              <a:t>      </a:t>
            </a:r>
            <a:r>
              <a:rPr lang="zh-CN" altLang="en-US" sz="2800" dirty="0"/>
              <a:t>要做的这一点就要在插入的时候将元素插入到“合适”的位置，因此插入算法为：</a:t>
            </a:r>
            <a:endParaRPr lang="en-US" altLang="zh-CN" sz="2800" dirty="0"/>
          </a:p>
          <a:p>
            <a:pPr marL="0" indent="0">
              <a:buFont typeface="Wingdings" panose="05000000000000000000" pitchFamily="2" charset="2"/>
              <a:buNone/>
            </a:pPr>
            <a:r>
              <a:rPr lang="en-US" altLang="zh-CN" sz="2800" dirty="0"/>
              <a:t> </a:t>
            </a:r>
            <a:r>
              <a:rPr lang="en-US" altLang="zh-CN" sz="2000" dirty="0"/>
              <a:t>public </a:t>
            </a:r>
            <a:r>
              <a:rPr lang="en-US" altLang="zh-CN" sz="2000" dirty="0" err="1"/>
              <a:t>boolean</a:t>
            </a:r>
            <a:r>
              <a:rPr lang="en-US" altLang="zh-CN" sz="2000" dirty="0"/>
              <a:t> insert(T x) //</a:t>
            </a:r>
            <a:r>
              <a:rPr lang="zh-CN" altLang="en-US" sz="2000" dirty="0"/>
              <a:t>将对象插入在合适位置</a:t>
            </a:r>
          </a:p>
          <a:p>
            <a:pPr marL="0" indent="0">
              <a:buFont typeface="Wingdings" panose="05000000000000000000" pitchFamily="2" charset="2"/>
              <a:buNone/>
            </a:pPr>
            <a:r>
              <a:rPr lang="zh-CN" altLang="en-US" sz="2000" dirty="0"/>
              <a:t> </a:t>
            </a:r>
            <a:r>
              <a:rPr lang="en-US" altLang="zh-CN" sz="2000" dirty="0"/>
              <a:t>{     Node&lt;T&gt; front=head, p=</a:t>
            </a:r>
            <a:r>
              <a:rPr lang="en-US" altLang="zh-CN" sz="2000" dirty="0" err="1"/>
              <a:t>front.next</a:t>
            </a:r>
            <a:r>
              <a:rPr lang="en-US" altLang="zh-CN" sz="2000" dirty="0"/>
              <a:t>; //front</a:t>
            </a:r>
            <a:r>
              <a:rPr lang="zh-CN" altLang="en-US" sz="2000" dirty="0"/>
              <a:t>是</a:t>
            </a:r>
            <a:r>
              <a:rPr lang="en-US" altLang="zh-CN" sz="2000" dirty="0"/>
              <a:t>p</a:t>
            </a:r>
            <a:r>
              <a:rPr lang="zh-CN" altLang="en-US" sz="2000" dirty="0"/>
              <a:t>的前驱</a:t>
            </a:r>
          </a:p>
          <a:p>
            <a:pPr marL="0" indent="0">
              <a:buFont typeface="Wingdings" panose="05000000000000000000" pitchFamily="2" charset="2"/>
              <a:buNone/>
            </a:pPr>
            <a:r>
              <a:rPr lang="zh-CN" altLang="en-US" sz="2000" dirty="0"/>
              <a:t>        </a:t>
            </a:r>
            <a:r>
              <a:rPr lang="en-US" altLang="zh-CN" sz="2000" dirty="0"/>
              <a:t>while (p!=null &amp;&amp; </a:t>
            </a:r>
            <a:r>
              <a:rPr lang="en-US" altLang="zh-CN" sz="2000" dirty="0" err="1"/>
              <a:t>p.data.compareTo</a:t>
            </a:r>
            <a:r>
              <a:rPr lang="en-US" altLang="zh-CN" sz="2000" dirty="0"/>
              <a:t>(x)&lt;0) //</a:t>
            </a:r>
            <a:r>
              <a:rPr lang="zh-CN" altLang="en-US" sz="2000" dirty="0"/>
              <a:t>找插入位置</a:t>
            </a:r>
          </a:p>
          <a:p>
            <a:pPr marL="0" indent="0">
              <a:buFont typeface="Wingdings" panose="05000000000000000000" pitchFamily="2" charset="2"/>
              <a:buNone/>
            </a:pPr>
            <a:r>
              <a:rPr lang="zh-CN" altLang="en-US" sz="2000" dirty="0"/>
              <a:t>        </a:t>
            </a:r>
            <a:r>
              <a:rPr lang="en-US" altLang="zh-CN" sz="2000" dirty="0"/>
              <a:t>{  front = p;           p = </a:t>
            </a:r>
            <a:r>
              <a:rPr lang="en-US" altLang="zh-CN" sz="2000" dirty="0" err="1"/>
              <a:t>p.next</a:t>
            </a:r>
            <a:r>
              <a:rPr lang="en-US" altLang="zh-CN" sz="2000" dirty="0"/>
              <a:t>;        }</a:t>
            </a:r>
          </a:p>
          <a:p>
            <a:pPr marL="0" indent="0">
              <a:buFont typeface="Wingdings" panose="05000000000000000000" pitchFamily="2" charset="2"/>
              <a:buNone/>
            </a:pPr>
            <a:r>
              <a:rPr lang="en-US" altLang="zh-CN" sz="2000" dirty="0"/>
              <a:t>        </a:t>
            </a:r>
            <a:r>
              <a:rPr lang="en-US" altLang="zh-CN" sz="2000" dirty="0" err="1"/>
              <a:t>front.next</a:t>
            </a:r>
            <a:r>
              <a:rPr lang="en-US" altLang="zh-CN" sz="2000" dirty="0"/>
              <a:t> = new Node&lt;T&gt;(x, p);               //</a:t>
            </a:r>
            <a:r>
              <a:rPr lang="zh-CN" altLang="en-US" sz="2000" dirty="0"/>
              <a:t>插入</a:t>
            </a:r>
          </a:p>
          <a:p>
            <a:pPr marL="0" indent="0">
              <a:buFont typeface="Wingdings" panose="05000000000000000000" pitchFamily="2" charset="2"/>
              <a:buNone/>
            </a:pPr>
            <a:r>
              <a:rPr lang="en-US" altLang="zh-CN" sz="2000" dirty="0"/>
              <a:t>        return true;    </a:t>
            </a:r>
          </a:p>
          <a:p>
            <a:pPr marL="0" indent="0">
              <a:buFont typeface="Wingdings" panose="05000000000000000000" pitchFamily="2" charset="2"/>
              <a:buNone/>
            </a:pPr>
            <a:r>
              <a:rPr lang="en-US" altLang="zh-CN" sz="2000" dirty="0"/>
              <a:t>}</a:t>
            </a:r>
            <a:endParaRPr lang="zh-CN" altLang="en-US" sz="2000" dirty="0"/>
          </a:p>
        </p:txBody>
      </p:sp>
      <p:sp>
        <p:nvSpPr>
          <p:cNvPr id="4" name="圆角矩形标注 3"/>
          <p:cNvSpPr/>
          <p:nvPr/>
        </p:nvSpPr>
        <p:spPr>
          <a:xfrm>
            <a:off x="5286375" y="2428875"/>
            <a:ext cx="3071813" cy="1643063"/>
          </a:xfrm>
          <a:prstGeom prst="wedgeRoundRectCallout">
            <a:avLst>
              <a:gd name="adj1" fmla="val -21842"/>
              <a:gd name="adj2" fmla="val 775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rgbClr val="FF0000"/>
                </a:solidFill>
              </a:rPr>
              <a:t>数据元素必须是可比较大小的，即实现了</a:t>
            </a:r>
            <a:r>
              <a:rPr lang="en-US" altLang="zh-CN" b="1" dirty="0">
                <a:solidFill>
                  <a:srgbClr val="FF0000"/>
                </a:solidFill>
              </a:rPr>
              <a:t>Comparable</a:t>
            </a:r>
            <a:r>
              <a:rPr lang="zh-CN" altLang="en-US" b="1" dirty="0">
                <a:solidFill>
                  <a:srgbClr val="FF0000"/>
                </a:solidFill>
              </a:rPr>
              <a:t>的</a:t>
            </a:r>
            <a:r>
              <a:rPr lang="en-US" altLang="zh-CN" b="1" dirty="0" err="1">
                <a:solidFill>
                  <a:srgbClr val="FF0000"/>
                </a:solidFill>
              </a:rPr>
              <a:t>compareTo</a:t>
            </a:r>
            <a:r>
              <a:rPr lang="zh-CN" altLang="en-US" b="1" dirty="0">
                <a:solidFill>
                  <a:srgbClr val="FF0000"/>
                </a:solidFill>
              </a:rPr>
              <a:t>方法</a:t>
            </a:r>
          </a:p>
        </p:txBody>
      </p:sp>
      <p:sp>
        <p:nvSpPr>
          <p:cNvPr id="5" name="灯片编号占位符 4"/>
          <p:cNvSpPr>
            <a:spLocks noGrp="1"/>
          </p:cNvSpPr>
          <p:nvPr>
            <p:ph type="sldNum" sz="quarter" idx="12"/>
          </p:nvPr>
        </p:nvSpPr>
        <p:spPr/>
        <p:txBody>
          <a:bodyPr/>
          <a:lstStyle/>
          <a:p>
            <a:pPr>
              <a:defRPr/>
            </a:pPr>
            <a:fld id="{7429A273-EDE1-460D-8E73-F28EFA7F18F5}" type="slidenum">
              <a:rPr lang="zh-CN" altLang="en-US" smtClean="0"/>
              <a:pPr>
                <a:defRPr/>
              </a:pPr>
              <a:t>84</a:t>
            </a:fld>
            <a:endParaRPr lang="en-US" altLang="zh-CN"/>
          </a:p>
        </p:txBody>
      </p:sp>
      <p:sp>
        <p:nvSpPr>
          <p:cNvPr id="6" name="TextBox 4">
            <a:hlinkClick r:id="rId2" action="ppaction://hlinkfile"/>
            <a:extLst>
              <a:ext uri="{FF2B5EF4-FFF2-40B4-BE49-F238E27FC236}">
                <a16:creationId xmlns:a16="http://schemas.microsoft.com/office/drawing/2014/main" id="{6854F5C2-CEF5-4FA4-8793-D1E51FE87A69}"/>
              </a:ext>
            </a:extLst>
          </p:cNvPr>
          <p:cNvSpPr txBox="1">
            <a:spLocks noChangeArrowheads="1"/>
          </p:cNvSpPr>
          <p:nvPr/>
        </p:nvSpPr>
        <p:spPr bwMode="auto">
          <a:xfrm>
            <a:off x="5322834" y="6365138"/>
            <a:ext cx="3333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0" u="sng" dirty="0">
                <a:solidFill>
                  <a:srgbClr val="FF0000"/>
                </a:solidFill>
                <a:latin typeface="Times New Roman" panose="02020603050405020304" pitchFamily="18" charset="0"/>
              </a:rPr>
              <a:t>带头</a:t>
            </a:r>
            <a:r>
              <a:rPr lang="zh-CN" altLang="en-US" sz="2400" b="0" u="sng" dirty="0">
                <a:solidFill>
                  <a:srgbClr val="FF0000"/>
                </a:solidFill>
                <a:latin typeface="Times New Roman" panose="02020603050405020304" pitchFamily="18" charset="0"/>
                <a:hlinkClick r:id="rId3" action="ppaction://hlinkfile"/>
              </a:rPr>
              <a:t>节点</a:t>
            </a:r>
            <a:r>
              <a:rPr lang="zh-CN" altLang="en-US" sz="2400" b="0" u="sng" dirty="0">
                <a:solidFill>
                  <a:srgbClr val="FF0000"/>
                </a:solidFill>
                <a:latin typeface="Times New Roman" panose="02020603050405020304" pitchFamily="18" charset="0"/>
              </a:rPr>
              <a:t>的排序单链表</a:t>
            </a:r>
          </a:p>
        </p:txBody>
      </p:sp>
      <p:sp>
        <p:nvSpPr>
          <p:cNvPr id="7" name="圆角矩形标注 3">
            <a:extLst>
              <a:ext uri="{FF2B5EF4-FFF2-40B4-BE49-F238E27FC236}">
                <a16:creationId xmlns:a16="http://schemas.microsoft.com/office/drawing/2014/main" id="{B12B5FBD-CB30-47A9-A376-D2B7CC414525}"/>
              </a:ext>
            </a:extLst>
          </p:cNvPr>
          <p:cNvSpPr/>
          <p:nvPr/>
        </p:nvSpPr>
        <p:spPr>
          <a:xfrm>
            <a:off x="5883275" y="4998184"/>
            <a:ext cx="3071813" cy="1398665"/>
          </a:xfrm>
          <a:prstGeom prst="wedgeRoundRectCallout">
            <a:avLst>
              <a:gd name="adj1" fmla="val -22196"/>
              <a:gd name="adj2" fmla="val -634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rgbClr val="FF0000"/>
                </a:solidFill>
              </a:rPr>
              <a:t>结束条件为</a:t>
            </a:r>
            <a:r>
              <a:rPr lang="en-US" altLang="zh-CN" b="1" dirty="0">
                <a:solidFill>
                  <a:srgbClr val="FF0000"/>
                </a:solidFill>
              </a:rPr>
              <a:t>p</a:t>
            </a:r>
            <a:r>
              <a:rPr lang="zh-CN" altLang="en-US" b="1" dirty="0">
                <a:solidFill>
                  <a:srgbClr val="FF0000"/>
                </a:solidFill>
              </a:rPr>
              <a:t>指向</a:t>
            </a:r>
            <a:r>
              <a:rPr lang="en-US" altLang="zh-CN" b="1" dirty="0">
                <a:solidFill>
                  <a:srgbClr val="FF0000"/>
                </a:solidFill>
              </a:rPr>
              <a:t>list</a:t>
            </a:r>
            <a:r>
              <a:rPr lang="zh-CN" altLang="en-US" b="1" dirty="0">
                <a:solidFill>
                  <a:srgbClr val="FF0000"/>
                </a:solidFill>
              </a:rPr>
              <a:t>中第一个比</a:t>
            </a:r>
            <a:r>
              <a:rPr lang="en-US" altLang="zh-CN" b="1" dirty="0">
                <a:solidFill>
                  <a:srgbClr val="FF0000"/>
                </a:solidFill>
              </a:rPr>
              <a:t>x</a:t>
            </a:r>
            <a:r>
              <a:rPr lang="zh-CN" altLang="en-US" b="1" dirty="0">
                <a:solidFill>
                  <a:srgbClr val="FF0000"/>
                </a:solidFill>
              </a:rPr>
              <a:t>大的数据元素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a:t>单链表的拷贝</a:t>
            </a:r>
          </a:p>
        </p:txBody>
      </p:sp>
      <p:sp>
        <p:nvSpPr>
          <p:cNvPr id="76803" name="内容占位符 2"/>
          <p:cNvSpPr>
            <a:spLocks noGrp="1"/>
          </p:cNvSpPr>
          <p:nvPr>
            <p:ph idx="1"/>
          </p:nvPr>
        </p:nvSpPr>
        <p:spPr>
          <a:xfrm>
            <a:off x="250825" y="1916113"/>
            <a:ext cx="8785225" cy="4216400"/>
          </a:xfrm>
        </p:spPr>
        <p:txBody>
          <a:bodyPr/>
          <a:lstStyle/>
          <a:p>
            <a:pPr marL="0" indent="0">
              <a:buFont typeface="Wingdings" panose="05000000000000000000" pitchFamily="2" charset="2"/>
              <a:buNone/>
            </a:pPr>
            <a:r>
              <a:rPr lang="en-US" altLang="zh-CN" dirty="0"/>
              <a:t>1.</a:t>
            </a:r>
            <a:r>
              <a:rPr lang="zh-CN" altLang="en-US" dirty="0"/>
              <a:t>浅拷贝：仅将头指针赋值</a:t>
            </a:r>
            <a:endParaRPr lang="en-US" altLang="zh-CN" dirty="0"/>
          </a:p>
          <a:p>
            <a:pPr marL="0" indent="0">
              <a:buFont typeface="Wingdings" panose="05000000000000000000" pitchFamily="2" charset="2"/>
              <a:buNone/>
            </a:pPr>
            <a:r>
              <a:rPr lang="en-US" altLang="zh-CN" sz="2400" dirty="0"/>
              <a:t>public </a:t>
            </a:r>
            <a:r>
              <a:rPr lang="en-US" altLang="zh-CN" sz="2400" dirty="0" err="1"/>
              <a:t>SinglyLinkedList</a:t>
            </a:r>
            <a:r>
              <a:rPr lang="en-US" altLang="zh-CN" sz="2400" dirty="0"/>
              <a:t> (</a:t>
            </a:r>
            <a:r>
              <a:rPr lang="en-US" altLang="zh-CN" sz="2400" dirty="0" err="1"/>
              <a:t>SinglyLinkedList</a:t>
            </a:r>
            <a:r>
              <a:rPr lang="en-US" altLang="zh-CN" sz="2400" dirty="0"/>
              <a:t> &lt;T&gt; list)</a:t>
            </a:r>
          </a:p>
          <a:p>
            <a:pPr marL="0" indent="0">
              <a:buFont typeface="Wingdings" panose="05000000000000000000" pitchFamily="2" charset="2"/>
              <a:buNone/>
            </a:pPr>
            <a:r>
              <a:rPr lang="en-US" altLang="zh-CN" sz="2400" dirty="0"/>
              <a:t>{</a:t>
            </a:r>
          </a:p>
          <a:p>
            <a:pPr marL="0" indent="0">
              <a:buFont typeface="Wingdings" panose="05000000000000000000" pitchFamily="2" charset="2"/>
              <a:buNone/>
            </a:pPr>
            <a:r>
              <a:rPr lang="en-US" altLang="zh-CN" sz="2400" dirty="0"/>
              <a:t>    </a:t>
            </a:r>
            <a:r>
              <a:rPr lang="en-US" altLang="zh-CN" sz="2400" dirty="0" err="1"/>
              <a:t>this.head</a:t>
            </a:r>
            <a:r>
              <a:rPr lang="en-US" altLang="zh-CN" sz="2400" dirty="0"/>
              <a:t>=</a:t>
            </a:r>
            <a:r>
              <a:rPr lang="en-US" altLang="zh-CN" sz="2400" dirty="0" err="1"/>
              <a:t>list.head</a:t>
            </a:r>
            <a:r>
              <a:rPr lang="en-US" altLang="zh-CN" sz="2400" dirty="0"/>
              <a:t>;  </a:t>
            </a:r>
          </a:p>
          <a:p>
            <a:pPr marL="0" indent="0">
              <a:buFont typeface="Wingdings" panose="05000000000000000000" pitchFamily="2" charset="2"/>
              <a:buNone/>
            </a:pPr>
            <a:r>
              <a:rPr lang="en-US" altLang="zh-CN" sz="2400" dirty="0"/>
              <a:t>   //</a:t>
            </a:r>
            <a:r>
              <a:rPr lang="zh-CN" altLang="en-US" sz="2400" dirty="0"/>
              <a:t>对象引用赋值，导致两个头指针指向用一个结点</a:t>
            </a:r>
            <a:endParaRPr lang="en-US" altLang="zh-CN" sz="2400" dirty="0"/>
          </a:p>
          <a:p>
            <a:pPr marL="0" indent="0">
              <a:buFont typeface="Wingdings" panose="05000000000000000000" pitchFamily="2" charset="2"/>
              <a:buNone/>
            </a:pPr>
            <a:r>
              <a:rPr lang="en-US" altLang="zh-CN" sz="2400" dirty="0"/>
              <a:t>}</a:t>
            </a:r>
          </a:p>
          <a:p>
            <a:pPr marL="0" indent="0">
              <a:buFont typeface="Wingdings" panose="05000000000000000000" pitchFamily="2" charset="2"/>
              <a:buNone/>
            </a:pPr>
            <a:endParaRPr lang="en-US" altLang="zh-CN" sz="2400" dirty="0"/>
          </a:p>
          <a:p>
            <a:pPr marL="0" indent="0">
              <a:buFont typeface="Wingdings" panose="05000000000000000000" pitchFamily="2" charset="2"/>
              <a:buNone/>
            </a:pPr>
            <a:endParaRPr lang="en-US" altLang="zh-CN" sz="2400" dirty="0"/>
          </a:p>
          <a:p>
            <a:pPr marL="0" indent="0">
              <a:buFont typeface="Wingdings" panose="05000000000000000000" pitchFamily="2" charset="2"/>
              <a:buNone/>
            </a:pPr>
            <a:r>
              <a:rPr lang="en-US" altLang="zh-CN" dirty="0"/>
              <a:t>2.</a:t>
            </a:r>
            <a:r>
              <a:rPr lang="zh-CN" altLang="en-US" dirty="0"/>
              <a:t>深拷贝：复制所有结点</a:t>
            </a:r>
            <a:r>
              <a:rPr lang="en-US" altLang="zh-CN" dirty="0"/>
              <a:t>(</a:t>
            </a:r>
            <a:r>
              <a:rPr lang="zh-CN" altLang="en-US" dirty="0"/>
              <a:t>及元素</a:t>
            </a:r>
            <a:r>
              <a:rPr lang="en-US" altLang="zh-CN" dirty="0"/>
              <a:t>)</a:t>
            </a:r>
            <a:r>
              <a:rPr lang="zh-CN" altLang="en-US" dirty="0"/>
              <a:t>                                             </a:t>
            </a:r>
            <a:endParaRPr lang="zh-CN" altLang="en-US" dirty="0">
              <a:solidFill>
                <a:srgbClr val="FF0000"/>
              </a:solidFill>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85</a:t>
            </a:fld>
            <a:endParaRPr lang="en-US" altLang="zh-CN" dirty="0"/>
          </a:p>
        </p:txBody>
      </p:sp>
      <p:pic>
        <p:nvPicPr>
          <p:cNvPr id="2" name="图片 1">
            <a:extLst>
              <a:ext uri="{FF2B5EF4-FFF2-40B4-BE49-F238E27FC236}">
                <a16:creationId xmlns:a16="http://schemas.microsoft.com/office/drawing/2014/main" id="{9015A006-927D-4094-A034-5E58B2CAC7B2}"/>
              </a:ext>
            </a:extLst>
          </p:cNvPr>
          <p:cNvPicPr>
            <a:picLocks noChangeAspect="1"/>
          </p:cNvPicPr>
          <p:nvPr/>
        </p:nvPicPr>
        <p:blipFill>
          <a:blip r:embed="rId2"/>
          <a:stretch>
            <a:fillRect/>
          </a:stretch>
        </p:blipFill>
        <p:spPr>
          <a:xfrm>
            <a:off x="611560" y="4263747"/>
            <a:ext cx="5686425" cy="124777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572532" y="2060848"/>
            <a:ext cx="8415337" cy="5656262"/>
          </a:xfrm>
        </p:spPr>
        <p:txBody>
          <a:bodyPr/>
          <a:lstStyle/>
          <a:p>
            <a:pPr marL="0" indent="0">
              <a:buFont typeface="Wingdings" panose="05000000000000000000" pitchFamily="2" charset="2"/>
              <a:buNone/>
            </a:pPr>
            <a:r>
              <a:rPr lang="en-US" altLang="zh-CN" sz="2400" dirty="0"/>
              <a:t> public </a:t>
            </a:r>
            <a:r>
              <a:rPr lang="en-US" altLang="zh-CN" sz="2400" dirty="0" err="1"/>
              <a:t>SinglyLinkedList</a:t>
            </a:r>
            <a:r>
              <a:rPr lang="en-US" altLang="zh-CN" sz="2400" dirty="0"/>
              <a:t>(</a:t>
            </a:r>
            <a:r>
              <a:rPr lang="en-US" altLang="zh-CN" sz="2400" dirty="0" err="1"/>
              <a:t>SinglyLinkedList</a:t>
            </a:r>
            <a:r>
              <a:rPr lang="en-US" altLang="zh-CN" sz="2400" dirty="0"/>
              <a:t>&lt;T&gt; list){            </a:t>
            </a:r>
          </a:p>
          <a:p>
            <a:pPr marL="0" indent="0">
              <a:buFont typeface="Wingdings" panose="05000000000000000000" pitchFamily="2" charset="2"/>
              <a:buNone/>
            </a:pPr>
            <a:r>
              <a:rPr lang="en-US" altLang="zh-CN" sz="2400" dirty="0"/>
              <a:t>           //</a:t>
            </a:r>
            <a:r>
              <a:rPr lang="zh-CN" altLang="en-US" sz="2400" dirty="0"/>
              <a:t>以单链表</a:t>
            </a:r>
            <a:r>
              <a:rPr lang="en-US" altLang="zh-CN" sz="2400" dirty="0"/>
              <a:t>list</a:t>
            </a:r>
            <a:r>
              <a:rPr lang="zh-CN" altLang="en-US" sz="2400" dirty="0"/>
              <a:t>构造新的单链表</a:t>
            </a:r>
          </a:p>
          <a:p>
            <a:pPr marL="0" indent="0">
              <a:buFont typeface="Wingdings" panose="05000000000000000000" pitchFamily="2" charset="2"/>
              <a:buNone/>
            </a:pPr>
            <a:r>
              <a:rPr lang="zh-CN" altLang="en-US" sz="2400" dirty="0"/>
              <a:t>   </a:t>
            </a:r>
            <a:r>
              <a:rPr lang="en-US" altLang="zh-CN" sz="2400" dirty="0"/>
              <a:t>         this(); //</a:t>
            </a:r>
            <a:r>
              <a:rPr lang="zh-CN" altLang="en-US" sz="2400" dirty="0"/>
              <a:t> 创建空单链表， 只有头结点</a:t>
            </a:r>
            <a:endParaRPr lang="en-US" altLang="zh-CN" sz="2400" dirty="0"/>
          </a:p>
          <a:p>
            <a:pPr marL="0" indent="0">
              <a:buFont typeface="Wingdings" panose="05000000000000000000" pitchFamily="2" charset="2"/>
              <a:buNone/>
            </a:pPr>
            <a:r>
              <a:rPr lang="en-US" altLang="zh-CN" sz="2400" dirty="0"/>
              <a:t>            Node&lt;T&gt; p = </a:t>
            </a:r>
            <a:r>
              <a:rPr lang="en-US" altLang="zh-CN" sz="2400" dirty="0" err="1"/>
              <a:t>list.head.next</a:t>
            </a:r>
            <a:r>
              <a:rPr lang="en-US" altLang="zh-CN" sz="2400" dirty="0"/>
              <a:t>;</a:t>
            </a:r>
          </a:p>
          <a:p>
            <a:pPr marL="0" indent="0">
              <a:buFont typeface="Wingdings" panose="05000000000000000000" pitchFamily="2" charset="2"/>
              <a:buNone/>
            </a:pPr>
            <a:r>
              <a:rPr lang="en-US" altLang="zh-CN" sz="2400" dirty="0"/>
              <a:t>            Node&lt;T&gt; q = </a:t>
            </a:r>
            <a:r>
              <a:rPr lang="en-US" altLang="zh-CN" sz="2400" dirty="0" err="1"/>
              <a:t>this.head</a:t>
            </a:r>
            <a:r>
              <a:rPr lang="en-US" altLang="zh-CN" sz="2400" dirty="0"/>
              <a:t>;</a:t>
            </a:r>
          </a:p>
          <a:p>
            <a:pPr marL="0" indent="0">
              <a:buFont typeface="Wingdings" panose="05000000000000000000" pitchFamily="2" charset="2"/>
              <a:buNone/>
            </a:pPr>
            <a:r>
              <a:rPr lang="en-US" altLang="zh-CN" sz="2400" dirty="0"/>
              <a:t>            while (p!=null)</a:t>
            </a:r>
          </a:p>
          <a:p>
            <a:pPr marL="0" indent="0">
              <a:buFont typeface="Wingdings" panose="05000000000000000000" pitchFamily="2" charset="2"/>
              <a:buNone/>
            </a:pPr>
            <a:r>
              <a:rPr lang="en-US" altLang="zh-CN" sz="2400" dirty="0"/>
              <a:t>            {  </a:t>
            </a:r>
            <a:r>
              <a:rPr lang="en-US" altLang="zh-CN" sz="2400" dirty="0" err="1"/>
              <a:t>q.next</a:t>
            </a:r>
            <a:r>
              <a:rPr lang="en-US" altLang="zh-CN" sz="2400" dirty="0"/>
              <a:t> = new Node&lt;T&gt;(</a:t>
            </a:r>
            <a:r>
              <a:rPr lang="en-US" altLang="zh-CN" sz="2400" dirty="0" err="1"/>
              <a:t>p.data</a:t>
            </a:r>
            <a:r>
              <a:rPr lang="en-US" altLang="zh-CN" sz="2400" dirty="0"/>
              <a:t>);</a:t>
            </a:r>
          </a:p>
          <a:p>
            <a:pPr marL="0" indent="0">
              <a:buFont typeface="Wingdings" panose="05000000000000000000" pitchFamily="2" charset="2"/>
              <a:buNone/>
            </a:pPr>
            <a:r>
              <a:rPr lang="en-US" altLang="zh-CN" sz="2400" dirty="0"/>
              <a:t>                q = </a:t>
            </a:r>
            <a:r>
              <a:rPr lang="en-US" altLang="zh-CN" sz="2400" dirty="0" err="1"/>
              <a:t>q.next</a:t>
            </a:r>
            <a:r>
              <a:rPr lang="en-US" altLang="zh-CN" sz="2400" dirty="0"/>
              <a:t>; </a:t>
            </a:r>
          </a:p>
          <a:p>
            <a:pPr marL="0" indent="0">
              <a:buFont typeface="Wingdings" panose="05000000000000000000" pitchFamily="2" charset="2"/>
              <a:buNone/>
            </a:pPr>
            <a:r>
              <a:rPr lang="en-US" altLang="zh-CN" sz="2400" dirty="0"/>
              <a:t>                p = </a:t>
            </a:r>
            <a:r>
              <a:rPr lang="en-US" altLang="zh-CN" sz="2400" dirty="0" err="1"/>
              <a:t>p.next</a:t>
            </a:r>
            <a:r>
              <a:rPr lang="en-US" altLang="zh-CN" sz="2400" dirty="0"/>
              <a:t>;</a:t>
            </a:r>
          </a:p>
          <a:p>
            <a:pPr marL="0" indent="0">
              <a:buFont typeface="Wingdings" panose="05000000000000000000" pitchFamily="2" charset="2"/>
              <a:buNone/>
            </a:pPr>
            <a:r>
              <a:rPr lang="en-US" altLang="zh-CN" sz="2400" dirty="0"/>
              <a:t>            }</a:t>
            </a:r>
          </a:p>
          <a:p>
            <a:pPr marL="0" indent="0">
              <a:buFont typeface="Wingdings" panose="05000000000000000000" pitchFamily="2" charset="2"/>
              <a:buNone/>
            </a:pPr>
            <a:r>
              <a:rPr lang="en-US" altLang="zh-CN" sz="2400" dirty="0"/>
              <a:t>}</a:t>
            </a:r>
          </a:p>
          <a:p>
            <a:pPr marL="0" indent="0">
              <a:buFont typeface="Wingdings" panose="05000000000000000000" pitchFamily="2" charset="2"/>
              <a:buNone/>
            </a:pPr>
            <a:endParaRPr lang="en-US" altLang="zh-CN" sz="24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86</a:t>
            </a:fld>
            <a:endParaRPr lang="en-US" altLang="zh-CN"/>
          </a:p>
        </p:txBody>
      </p:sp>
      <p:sp>
        <p:nvSpPr>
          <p:cNvPr id="4" name="标题 1">
            <a:extLst>
              <a:ext uri="{FF2B5EF4-FFF2-40B4-BE49-F238E27FC236}">
                <a16:creationId xmlns:a16="http://schemas.microsoft.com/office/drawing/2014/main" id="{95C10F24-52E6-40CF-859C-71823FA7B7CA}"/>
              </a:ext>
            </a:extLst>
          </p:cNvPr>
          <p:cNvSpPr>
            <a:spLocks noGrp="1"/>
          </p:cNvSpPr>
          <p:nvPr>
            <p:ph type="title"/>
          </p:nvPr>
        </p:nvSpPr>
        <p:spPr>
          <a:xfrm>
            <a:off x="1131888" y="993337"/>
            <a:ext cx="7793037" cy="839787"/>
          </a:xfrm>
        </p:spPr>
        <p:txBody>
          <a:bodyPr/>
          <a:lstStyle/>
          <a:p>
            <a:r>
              <a:rPr lang="zh-CN" altLang="en-US" dirty="0"/>
              <a:t>单链表的深拷贝</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a:t>判等</a:t>
            </a:r>
          </a:p>
        </p:txBody>
      </p:sp>
      <p:sp>
        <p:nvSpPr>
          <p:cNvPr id="79875" name="内容占位符 2"/>
          <p:cNvSpPr>
            <a:spLocks noGrp="1"/>
          </p:cNvSpPr>
          <p:nvPr>
            <p:ph idx="1"/>
          </p:nvPr>
        </p:nvSpPr>
        <p:spPr>
          <a:xfrm>
            <a:off x="323528" y="2178051"/>
            <a:ext cx="8893175" cy="4287837"/>
          </a:xfrm>
        </p:spPr>
        <p:txBody>
          <a:bodyPr/>
          <a:lstStyle/>
          <a:p>
            <a:pPr marL="0" indent="0">
              <a:buFont typeface="Wingdings" panose="05000000000000000000" pitchFamily="2" charset="2"/>
              <a:buNone/>
            </a:pPr>
            <a:r>
              <a:rPr lang="en-US" altLang="zh-CN" sz="2800" dirty="0"/>
              <a:t>public Boolean equals(</a:t>
            </a:r>
            <a:r>
              <a:rPr lang="en-US" altLang="zh-CN" sz="2800" dirty="0" err="1"/>
              <a:t>SinglyLinkedList</a:t>
            </a:r>
            <a:r>
              <a:rPr lang="en-US" altLang="zh-CN" sz="2800" dirty="0"/>
              <a:t>  list)</a:t>
            </a:r>
          </a:p>
          <a:p>
            <a:pPr marL="0" indent="0">
              <a:buFont typeface="Wingdings" panose="05000000000000000000" pitchFamily="2" charset="2"/>
              <a:buNone/>
            </a:pPr>
            <a:r>
              <a:rPr lang="en-US" altLang="zh-CN" sz="2800" dirty="0"/>
              <a:t>{ if(list==this)   return true;</a:t>
            </a:r>
          </a:p>
          <a:p>
            <a:pPr marL="0" indent="0">
              <a:buFont typeface="Wingdings" panose="05000000000000000000" pitchFamily="2" charset="2"/>
              <a:buNone/>
            </a:pPr>
            <a:r>
              <a:rPr lang="en-US" altLang="zh-CN" sz="2800" dirty="0"/>
              <a:t>   Node&lt;T&gt; p=</a:t>
            </a:r>
            <a:r>
              <a:rPr lang="en-US" altLang="zh-CN" sz="2800" dirty="0" err="1"/>
              <a:t>this.head.next</a:t>
            </a:r>
            <a:r>
              <a:rPr lang="en-US" altLang="zh-CN" sz="2800" dirty="0"/>
              <a:t>;</a:t>
            </a:r>
          </a:p>
          <a:p>
            <a:pPr marL="0" indent="0">
              <a:buFont typeface="Wingdings" panose="05000000000000000000" pitchFamily="2" charset="2"/>
              <a:buNone/>
            </a:pPr>
            <a:r>
              <a:rPr lang="en-US" altLang="zh-CN" sz="2800" dirty="0"/>
              <a:t>   Node&lt;T&gt; q=</a:t>
            </a:r>
            <a:r>
              <a:rPr lang="en-US" altLang="zh-CN" sz="2800" dirty="0" err="1"/>
              <a:t>list.head.next</a:t>
            </a:r>
            <a:r>
              <a:rPr lang="en-US" altLang="zh-CN" sz="2800" dirty="0"/>
              <a:t>;</a:t>
            </a:r>
          </a:p>
          <a:p>
            <a:pPr marL="0" indent="0">
              <a:buFont typeface="Wingdings" panose="05000000000000000000" pitchFamily="2" charset="2"/>
              <a:buNone/>
            </a:pPr>
            <a:r>
              <a:rPr lang="en-US" altLang="zh-CN" sz="2800" dirty="0"/>
              <a:t>   while(</a:t>
            </a:r>
            <a:r>
              <a:rPr lang="en-US" altLang="zh-CN" sz="2400" dirty="0"/>
              <a:t>p!=null&amp;&amp;q!=null&amp;&amp;</a:t>
            </a:r>
            <a:r>
              <a:rPr lang="en-US" altLang="zh-CN" sz="2400" dirty="0" err="1"/>
              <a:t>p.data.equals</a:t>
            </a:r>
            <a:r>
              <a:rPr lang="en-US" altLang="zh-CN" sz="2400" dirty="0"/>
              <a:t>(</a:t>
            </a:r>
            <a:r>
              <a:rPr lang="en-US" altLang="zh-CN" sz="2400" dirty="0" err="1"/>
              <a:t>q.data</a:t>
            </a:r>
            <a:r>
              <a:rPr lang="en-US" altLang="zh-CN" sz="2400" dirty="0"/>
              <a:t>)</a:t>
            </a:r>
            <a:r>
              <a:rPr lang="en-US" altLang="zh-CN" sz="2800" dirty="0"/>
              <a:t>)</a:t>
            </a:r>
          </a:p>
          <a:p>
            <a:pPr marL="0" indent="0">
              <a:buFont typeface="Wingdings" panose="05000000000000000000" pitchFamily="2" charset="2"/>
              <a:buNone/>
            </a:pPr>
            <a:r>
              <a:rPr lang="en-US" altLang="zh-CN" sz="2800" dirty="0"/>
              <a:t>   {  p=</a:t>
            </a:r>
            <a:r>
              <a:rPr lang="en-US" altLang="zh-CN" sz="2800" dirty="0" err="1"/>
              <a:t>p.next</a:t>
            </a:r>
            <a:r>
              <a:rPr lang="en-US" altLang="zh-CN" sz="2800" dirty="0"/>
              <a:t>; q=</a:t>
            </a:r>
            <a:r>
              <a:rPr lang="en-US" altLang="zh-CN" sz="2800" dirty="0" err="1"/>
              <a:t>q.next</a:t>
            </a:r>
            <a:r>
              <a:rPr lang="en-US" altLang="zh-CN" sz="2800" dirty="0"/>
              <a:t>;}</a:t>
            </a:r>
          </a:p>
          <a:p>
            <a:pPr marL="0" indent="0">
              <a:buFont typeface="Wingdings" panose="05000000000000000000" pitchFamily="2" charset="2"/>
              <a:buNone/>
            </a:pPr>
            <a:r>
              <a:rPr lang="en-US" altLang="zh-CN" sz="2800" dirty="0"/>
              <a:t>   return (p==null&amp;&amp;q==null);</a:t>
            </a:r>
          </a:p>
          <a:p>
            <a:pPr marL="0" indent="0">
              <a:buFont typeface="Wingdings" panose="05000000000000000000" pitchFamily="2" charset="2"/>
              <a:buNone/>
            </a:pPr>
            <a:r>
              <a:rPr lang="en-US" altLang="zh-CN" sz="2800" dirty="0"/>
              <a:t>}</a:t>
            </a:r>
          </a:p>
          <a:p>
            <a:pPr marL="0" indent="0">
              <a:buFont typeface="Wingdings" panose="05000000000000000000" pitchFamily="2" charset="2"/>
              <a:buNone/>
            </a:pPr>
            <a:endParaRPr lang="en-US" altLang="zh-CN" sz="2800" dirty="0"/>
          </a:p>
          <a:p>
            <a:pPr marL="0" indent="0">
              <a:buFont typeface="Wingdings" panose="05000000000000000000" pitchFamily="2" charset="2"/>
              <a:buNone/>
            </a:pPr>
            <a:endParaRPr lang="en-US" altLang="zh-CN" sz="2800" dirty="0"/>
          </a:p>
          <a:p>
            <a:pPr marL="0" indent="0">
              <a:buFont typeface="Wingdings" panose="05000000000000000000" pitchFamily="2" charset="2"/>
              <a:buNone/>
            </a:pPr>
            <a:r>
              <a:rPr lang="en-US" altLang="zh-CN" sz="2800" dirty="0"/>
              <a:t>  </a:t>
            </a:r>
          </a:p>
          <a:p>
            <a:pPr marL="0" indent="0">
              <a:buFont typeface="Wingdings" panose="05000000000000000000" pitchFamily="2" charset="2"/>
              <a:buNone/>
            </a:pPr>
            <a:r>
              <a:rPr lang="en-US" altLang="zh-CN" sz="2800" dirty="0"/>
              <a:t>   </a:t>
            </a:r>
            <a:endParaRPr lang="zh-CN" altLang="en-US" sz="28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87</a:t>
            </a:fld>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dirty="0"/>
              <a:t>9. </a:t>
            </a:r>
            <a:r>
              <a:rPr lang="zh-CN" altLang="en-US" dirty="0"/>
              <a:t>循环单链表 </a:t>
            </a:r>
          </a:p>
        </p:txBody>
      </p:sp>
      <p:pic>
        <p:nvPicPr>
          <p:cNvPr id="80899" name="Picture 4" descr="2d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875" y="3857625"/>
            <a:ext cx="882015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Box 4"/>
          <p:cNvSpPr txBox="1">
            <a:spLocks noChangeArrowheads="1"/>
          </p:cNvSpPr>
          <p:nvPr/>
        </p:nvSpPr>
        <p:spPr bwMode="auto">
          <a:xfrm>
            <a:off x="357188" y="2143125"/>
            <a:ext cx="8429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0">
                <a:latin typeface="Times New Roman" panose="02020603050405020304" pitchFamily="18" charset="0"/>
              </a:rPr>
              <a:t>       如果单链表最后一个结点的</a:t>
            </a:r>
            <a:r>
              <a:rPr lang="en-US" altLang="zh-CN" b="0">
                <a:latin typeface="Times New Roman" panose="02020603050405020304" pitchFamily="18" charset="0"/>
              </a:rPr>
              <a:t>next</a:t>
            </a:r>
            <a:r>
              <a:rPr lang="zh-CN" altLang="en-US" b="0">
                <a:latin typeface="Times New Roman" panose="02020603050405020304" pitchFamily="18" charset="0"/>
              </a:rPr>
              <a:t>域保存单链表头值</a:t>
            </a:r>
            <a:r>
              <a:rPr lang="en-US" altLang="zh-CN" b="0">
                <a:latin typeface="Times New Roman" panose="02020603050405020304" pitchFamily="18" charset="0"/>
              </a:rPr>
              <a:t>head</a:t>
            </a:r>
            <a:r>
              <a:rPr lang="zh-CN" altLang="en-US" b="0">
                <a:latin typeface="Times New Roman" panose="02020603050405020304" pitchFamily="18" charset="0"/>
              </a:rPr>
              <a:t>值，则该单链表成为环形结构，称为循环单链表。</a:t>
            </a:r>
          </a:p>
        </p:txBody>
      </p:sp>
      <p:sp>
        <p:nvSpPr>
          <p:cNvPr id="5" name="云形标注 4"/>
          <p:cNvSpPr/>
          <p:nvPr/>
        </p:nvSpPr>
        <p:spPr>
          <a:xfrm>
            <a:off x="1285875" y="5286375"/>
            <a:ext cx="7500938" cy="1428750"/>
          </a:xfrm>
          <a:prstGeom prst="cloudCallout">
            <a:avLst>
              <a:gd name="adj1" fmla="val -24158"/>
              <a:gd name="adj2" fmla="val -647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800" b="1" dirty="0">
                <a:solidFill>
                  <a:srgbClr val="FF0000"/>
                </a:solidFill>
              </a:rPr>
              <a:t>好处：从任一数据元素出发能找到任意其他数据元素</a:t>
            </a: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88</a:t>
            </a:fld>
            <a:endParaRPr lang="en-US" altLang="zh-CN"/>
          </a:p>
        </p:txBody>
      </p:sp>
      <p:sp>
        <p:nvSpPr>
          <p:cNvPr id="7" name="TextBox 4">
            <a:hlinkClick r:id="rId3" action="ppaction://hlinkfile"/>
            <a:extLst>
              <a:ext uri="{FF2B5EF4-FFF2-40B4-BE49-F238E27FC236}">
                <a16:creationId xmlns:a16="http://schemas.microsoft.com/office/drawing/2014/main" id="{1F5BE0B4-1F79-4A57-B2F6-170148A8D6E4}"/>
              </a:ext>
            </a:extLst>
          </p:cNvPr>
          <p:cNvSpPr txBox="1">
            <a:spLocks noChangeArrowheads="1"/>
          </p:cNvSpPr>
          <p:nvPr/>
        </p:nvSpPr>
        <p:spPr bwMode="auto">
          <a:xfrm>
            <a:off x="5779720" y="501005"/>
            <a:ext cx="3333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0" u="sng" dirty="0">
                <a:solidFill>
                  <a:srgbClr val="FF0000"/>
                </a:solidFill>
                <a:latin typeface="Times New Roman" panose="02020603050405020304" pitchFamily="18" charset="0"/>
                <a:hlinkClick r:id="rId4" action="ppaction://hlinkfile"/>
              </a:rPr>
              <a:t>循环单链表源码</a:t>
            </a:r>
            <a:endParaRPr lang="zh-CN" altLang="en-US" sz="2400" b="0" u="sng"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116013" y="836613"/>
            <a:ext cx="7793037" cy="839787"/>
          </a:xfrm>
        </p:spPr>
        <p:txBody>
          <a:bodyPr/>
          <a:lstStyle/>
          <a:p>
            <a:pPr eaLnBrk="1" hangingPunct="1"/>
            <a:r>
              <a:rPr lang="en-US" altLang="zh-CN"/>
              <a:t>2.3.3   </a:t>
            </a:r>
            <a:r>
              <a:rPr lang="zh-CN" altLang="en-US"/>
              <a:t>双链表</a:t>
            </a:r>
          </a:p>
        </p:txBody>
      </p:sp>
      <p:sp>
        <p:nvSpPr>
          <p:cNvPr id="48132" name="Rectangle 3"/>
          <p:cNvSpPr>
            <a:spLocks noGrp="1" noChangeArrowheads="1"/>
          </p:cNvSpPr>
          <p:nvPr>
            <p:ph type="body" idx="1"/>
          </p:nvPr>
        </p:nvSpPr>
        <p:spPr>
          <a:xfrm>
            <a:off x="827088" y="1989138"/>
            <a:ext cx="7772400" cy="4103687"/>
          </a:xfrm>
        </p:spPr>
        <p:txBody>
          <a:bodyPr/>
          <a:lstStyle/>
          <a:p>
            <a:pPr marL="0" indent="0" eaLnBrk="1" hangingPunct="1">
              <a:buFont typeface="Wingdings" panose="05000000000000000000" pitchFamily="2" charset="2"/>
              <a:buNone/>
              <a:defRPr/>
            </a:pPr>
            <a:r>
              <a:rPr lang="zh-CN" altLang="en-US" dirty="0"/>
              <a:t>      在单链表中，每个结点只有一个指向后继的链，若要查找前驱结点，必须重新从头开始，操作效率低，怎么办呢？</a:t>
            </a:r>
          </a:p>
          <a:p>
            <a:pPr eaLnBrk="1" hangingPunct="1">
              <a:defRPr/>
            </a:pPr>
            <a:r>
              <a:rPr lang="zh-CN" altLang="en-US" dirty="0"/>
              <a:t>双链表结构</a:t>
            </a:r>
            <a:endParaRPr lang="en-US" altLang="zh-CN" dirty="0"/>
          </a:p>
          <a:p>
            <a:pPr eaLnBrk="1" hangingPunct="1">
              <a:defRPr/>
            </a:pPr>
            <a:endParaRPr lang="zh-CN" altLang="en-US" dirty="0"/>
          </a:p>
          <a:p>
            <a:pPr eaLnBrk="1" hangingPunct="1">
              <a:buFont typeface="Wingdings" panose="05000000000000000000" pitchFamily="2" charset="2"/>
              <a:buNone/>
              <a:defRPr/>
            </a:pPr>
            <a:r>
              <a:rPr lang="en-US" altLang="zh-CN" dirty="0"/>
              <a:t>     </a:t>
            </a:r>
            <a:endParaRPr lang="zh-CN" altLang="en-US" dirty="0"/>
          </a:p>
          <a:p>
            <a:pPr eaLnBrk="1" hangingPunct="1">
              <a:buFont typeface="Wingdings" panose="05000000000000000000" pitchFamily="2" charset="2"/>
              <a:buNone/>
              <a:defRPr/>
            </a:pPr>
            <a:r>
              <a:rPr lang="en-US" altLang="zh-CN" dirty="0"/>
              <a:t>p = </a:t>
            </a:r>
            <a:r>
              <a:rPr lang="en-US" altLang="zh-CN" dirty="0" err="1"/>
              <a:t>p.next.prev</a:t>
            </a:r>
            <a:r>
              <a:rPr lang="en-US" altLang="zh-CN" dirty="0"/>
              <a:t> = </a:t>
            </a:r>
            <a:r>
              <a:rPr lang="en-US" altLang="zh-CN" dirty="0" err="1"/>
              <a:t>p.prev.next</a:t>
            </a:r>
            <a:endParaRPr lang="en-US" altLang="zh-CN" dirty="0"/>
          </a:p>
        </p:txBody>
      </p:sp>
      <p:pic>
        <p:nvPicPr>
          <p:cNvPr id="48133" name="Picture 4" descr="2d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143375"/>
            <a:ext cx="9144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89</a:t>
            </a:fld>
            <a:endParaRPr lang="en-US" altLang="zh-CN"/>
          </a:p>
        </p:txBody>
      </p:sp>
      <p:sp>
        <p:nvSpPr>
          <p:cNvPr id="2" name="矩形: 圆角 1">
            <a:extLst>
              <a:ext uri="{FF2B5EF4-FFF2-40B4-BE49-F238E27FC236}">
                <a16:creationId xmlns:a16="http://schemas.microsoft.com/office/drawing/2014/main" id="{C5C88DBA-3CC5-403A-9924-A2FB06B65F0B}"/>
              </a:ext>
            </a:extLst>
          </p:cNvPr>
          <p:cNvSpPr/>
          <p:nvPr/>
        </p:nvSpPr>
        <p:spPr>
          <a:xfrm>
            <a:off x="2915816" y="4293096"/>
            <a:ext cx="504056"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F71B92D1-A6EC-41F9-ACB1-5820B24FD713}"/>
              </a:ext>
            </a:extLst>
          </p:cNvPr>
          <p:cNvSpPr/>
          <p:nvPr/>
        </p:nvSpPr>
        <p:spPr>
          <a:xfrm>
            <a:off x="4067944" y="4293096"/>
            <a:ext cx="504056"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blinds(horizontal)">
                                      <p:cBhvr>
                                        <p:cTn id="7" dur="500"/>
                                        <p:tgtEl>
                                          <p:spTgt spid="48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blinds(horizontal)">
                                      <p:cBhvr>
                                        <p:cTn id="12" dur="500"/>
                                        <p:tgtEl>
                                          <p:spTgt spid="481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2">
                                            <p:txEl>
                                              <p:pRg st="3" end="3"/>
                                            </p:txEl>
                                          </p:spTgt>
                                        </p:tgtEl>
                                        <p:attrNameLst>
                                          <p:attrName>style.visibility</p:attrName>
                                        </p:attrNameLst>
                                      </p:cBhvr>
                                      <p:to>
                                        <p:strVal val="visible"/>
                                      </p:to>
                                    </p:set>
                                    <p:animEffect transition="in" filter="blinds(horizontal)">
                                      <p:cBhvr>
                                        <p:cTn id="17" dur="500"/>
                                        <p:tgtEl>
                                          <p:spTgt spid="4813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1" presetClass="entr" presetSubtype="0" fill="hold" nodeType="clickEffect">
                                  <p:stCondLst>
                                    <p:cond delay="0"/>
                                  </p:stCondLst>
                                  <p:iterate type="lt">
                                    <p:tmPct val="5000"/>
                                  </p:iterate>
                                  <p:childTnLst>
                                    <p:set>
                                      <p:cBhvr>
                                        <p:cTn id="21" dur="1" fill="hold">
                                          <p:stCondLst>
                                            <p:cond delay="0"/>
                                          </p:stCondLst>
                                        </p:cTn>
                                        <p:tgtEl>
                                          <p:spTgt spid="48133"/>
                                        </p:tgtEl>
                                        <p:attrNameLst>
                                          <p:attrName>style.visibility</p:attrName>
                                        </p:attrNameLst>
                                      </p:cBhvr>
                                      <p:to>
                                        <p:strVal val="visible"/>
                                      </p:to>
                                    </p:set>
                                    <p:anim calcmode="lin" valueType="num">
                                      <p:cBhvr>
                                        <p:cTn id="22" dur="1000" fill="hold"/>
                                        <p:tgtEl>
                                          <p:spTgt spid="48133"/>
                                        </p:tgtEl>
                                        <p:attrNameLst>
                                          <p:attrName>ppt_w</p:attrName>
                                        </p:attrNameLst>
                                      </p:cBhvr>
                                      <p:tavLst>
                                        <p:tav tm="0">
                                          <p:val>
                                            <p:fltVal val="0"/>
                                          </p:val>
                                        </p:tav>
                                        <p:tav tm="100000">
                                          <p:val>
                                            <p:strVal val="#ppt_w"/>
                                          </p:val>
                                        </p:tav>
                                      </p:tavLst>
                                    </p:anim>
                                    <p:anim calcmode="lin" valueType="num">
                                      <p:cBhvr>
                                        <p:cTn id="23" dur="1000" fill="hold"/>
                                        <p:tgtEl>
                                          <p:spTgt spid="48133"/>
                                        </p:tgtEl>
                                        <p:attrNameLst>
                                          <p:attrName>ppt_h</p:attrName>
                                        </p:attrNameLst>
                                      </p:cBhvr>
                                      <p:tavLst>
                                        <p:tav tm="0">
                                          <p:val>
                                            <p:fltVal val="0"/>
                                          </p:val>
                                        </p:tav>
                                        <p:tav tm="100000">
                                          <p:val>
                                            <p:strVal val="#ppt_h"/>
                                          </p:val>
                                        </p:tav>
                                      </p:tavLst>
                                    </p:anim>
                                    <p:anim calcmode="lin" valueType="num">
                                      <p:cBhvr>
                                        <p:cTn id="24" dur="1000" fill="hold"/>
                                        <p:tgtEl>
                                          <p:spTgt spid="48133"/>
                                        </p:tgtEl>
                                        <p:attrNameLst>
                                          <p:attrName>style.rotation</p:attrName>
                                        </p:attrNameLst>
                                      </p:cBhvr>
                                      <p:tavLst>
                                        <p:tav tm="0">
                                          <p:val>
                                            <p:fltVal val="90"/>
                                          </p:val>
                                        </p:tav>
                                        <p:tav tm="100000">
                                          <p:val>
                                            <p:fltVal val="0"/>
                                          </p:val>
                                        </p:tav>
                                      </p:tavLst>
                                    </p:anim>
                                    <p:animEffect transition="in" filter="fade">
                                      <p:cBhvr>
                                        <p:cTn id="25" dur="1000"/>
                                        <p:tgtEl>
                                          <p:spTgt spid="481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8132">
                                            <p:txEl>
                                              <p:pRg st="4" end="4"/>
                                            </p:txEl>
                                          </p:spTgt>
                                        </p:tgtEl>
                                        <p:attrNameLst>
                                          <p:attrName>style.visibility</p:attrName>
                                        </p:attrNameLst>
                                      </p:cBhvr>
                                      <p:to>
                                        <p:strVal val="visible"/>
                                      </p:to>
                                    </p:set>
                                    <p:animEffect transition="in" filter="blinds(horizontal)">
                                      <p:cBhvr>
                                        <p:cTn id="36" dur="500"/>
                                        <p:tgtEl>
                                          <p:spTgt spid="481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uiExpand="1" build="p"/>
      <p:bldP spid="2"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2.1   </a:t>
            </a:r>
            <a:r>
              <a:rPr lang="zh-CN" altLang="en-US"/>
              <a:t>线性表的抽象数据类型</a:t>
            </a:r>
          </a:p>
        </p:txBody>
      </p:sp>
      <p:sp>
        <p:nvSpPr>
          <p:cNvPr id="4" name="内容占位符 1"/>
          <p:cNvSpPr txBox="1">
            <a:spLocks/>
          </p:cNvSpPr>
          <p:nvPr/>
        </p:nvSpPr>
        <p:spPr bwMode="auto">
          <a:xfrm>
            <a:off x="558926" y="1943446"/>
            <a:ext cx="876560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en-US" altLang="zh-CN" dirty="0"/>
              <a:t> </a:t>
            </a:r>
            <a:r>
              <a:rPr lang="zh-CN" altLang="en-US" dirty="0"/>
              <a:t>回顾</a:t>
            </a:r>
            <a:r>
              <a:rPr lang="en-US" altLang="zh-CN" dirty="0"/>
              <a:t> </a:t>
            </a:r>
            <a:r>
              <a:rPr lang="zh-CN" altLang="en-US" dirty="0"/>
              <a:t>抽象数据类型的定义：</a:t>
            </a:r>
            <a:endParaRPr lang="en-US" altLang="zh-CN" dirty="0"/>
          </a:p>
          <a:p>
            <a:pPr marL="0" indent="0">
              <a:buNone/>
            </a:pPr>
            <a:r>
              <a:rPr lang="zh-CN" altLang="en-US" dirty="0"/>
              <a:t>      描述一种数据结构的逻辑特性和操作集合，与存储结构及实现无关。</a:t>
            </a:r>
            <a:endParaRPr lang="en-US" altLang="zh-CN" dirty="0"/>
          </a:p>
          <a:p>
            <a:pPr marL="0" indent="0">
              <a:buNone/>
            </a:pPr>
            <a:r>
              <a:rPr lang="en-US" altLang="zh-CN" dirty="0"/>
              <a:t>      </a:t>
            </a:r>
            <a:endParaRPr lang="zh-CN" altLang="en-US" dirty="0"/>
          </a:p>
        </p:txBody>
      </p:sp>
      <p:sp>
        <p:nvSpPr>
          <p:cNvPr id="5" name="圆角矩形 4"/>
          <p:cNvSpPr/>
          <p:nvPr/>
        </p:nvSpPr>
        <p:spPr>
          <a:xfrm>
            <a:off x="3881990" y="4211644"/>
            <a:ext cx="1914898"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数据逻辑类型</a:t>
            </a:r>
          </a:p>
        </p:txBody>
      </p:sp>
      <p:sp>
        <p:nvSpPr>
          <p:cNvPr id="6" name="圆角矩形 5"/>
          <p:cNvSpPr/>
          <p:nvPr/>
        </p:nvSpPr>
        <p:spPr>
          <a:xfrm>
            <a:off x="7203040" y="4211644"/>
            <a:ext cx="1506242" cy="1268412"/>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操作</a:t>
            </a:r>
          </a:p>
        </p:txBody>
      </p:sp>
      <p:sp>
        <p:nvSpPr>
          <p:cNvPr id="7" name="加号 6"/>
          <p:cNvSpPr/>
          <p:nvPr/>
        </p:nvSpPr>
        <p:spPr>
          <a:xfrm>
            <a:off x="6117189" y="4387856"/>
            <a:ext cx="846494" cy="914400"/>
          </a:xfrm>
          <a:prstGeom prst="math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圆角矩形 7"/>
          <p:cNvSpPr/>
          <p:nvPr/>
        </p:nvSpPr>
        <p:spPr>
          <a:xfrm>
            <a:off x="479681" y="4211644"/>
            <a:ext cx="2056254" cy="1398587"/>
          </a:xfrm>
          <a:prstGeom prst="roundRect">
            <a:avLst/>
          </a:prstGeom>
          <a:gradFill>
            <a:gsLst>
              <a:gs pos="0">
                <a:srgbClr val="FFFFFF"/>
              </a:gs>
              <a:gs pos="55000">
                <a:srgbClr val="F3F3F3"/>
              </a:gs>
              <a:gs pos="100000">
                <a:srgbClr val="D2FFF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dirty="0">
                <a:solidFill>
                  <a:schemeClr val="tx1"/>
                </a:solidFill>
              </a:rPr>
              <a:t>抽象数据类型</a:t>
            </a:r>
          </a:p>
        </p:txBody>
      </p:sp>
      <p:sp>
        <p:nvSpPr>
          <p:cNvPr id="9" name="等号 8"/>
          <p:cNvSpPr/>
          <p:nvPr/>
        </p:nvSpPr>
        <p:spPr>
          <a:xfrm>
            <a:off x="2967589" y="4471994"/>
            <a:ext cx="846494" cy="914400"/>
          </a:xfrm>
          <a:prstGeom prst="mathEqual">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9</a:t>
            </a:fld>
            <a:endParaRPr lang="en-US" altLang="zh-CN"/>
          </a:p>
        </p:txBody>
      </p:sp>
    </p:spTree>
    <p:extLst>
      <p:ext uri="{BB962C8B-B14F-4D97-AF65-F5344CB8AC3E}">
        <p14:creationId xmlns:p14="http://schemas.microsoft.com/office/powerpoint/2010/main" val="204707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dirty="0"/>
              <a:t>1.</a:t>
            </a:r>
            <a:r>
              <a:rPr lang="zh-CN" altLang="en-US" dirty="0"/>
              <a:t>双链表结点</a:t>
            </a:r>
          </a:p>
        </p:txBody>
      </p:sp>
      <p:sp>
        <p:nvSpPr>
          <p:cNvPr id="3" name="内容占位符 2"/>
          <p:cNvSpPr>
            <a:spLocks noGrp="1"/>
          </p:cNvSpPr>
          <p:nvPr>
            <p:ph idx="1"/>
          </p:nvPr>
        </p:nvSpPr>
        <p:spPr>
          <a:xfrm>
            <a:off x="357188" y="2017713"/>
            <a:ext cx="8643937" cy="4483100"/>
          </a:xfrm>
        </p:spPr>
        <p:txBody>
          <a:bodyPr/>
          <a:lstStyle/>
          <a:p>
            <a:pPr marL="0" indent="0">
              <a:buFont typeface="Wingdings" panose="05000000000000000000" pitchFamily="2" charset="2"/>
              <a:buNone/>
            </a:pPr>
            <a:r>
              <a:rPr lang="en-US" altLang="zh-CN" sz="2000" dirty="0"/>
              <a:t>public class </a:t>
            </a:r>
            <a:r>
              <a:rPr lang="en-US" altLang="zh-CN" sz="2000" dirty="0" err="1"/>
              <a:t>DLinkNode</a:t>
            </a:r>
            <a:r>
              <a:rPr lang="en-US" altLang="zh-CN" sz="2000" dirty="0"/>
              <a:t>&lt;T&gt;                    </a:t>
            </a:r>
            <a:r>
              <a:rPr lang="en-US" altLang="zh-CN" sz="2000" dirty="0">
                <a:solidFill>
                  <a:srgbClr val="0000FF"/>
                </a:solidFill>
              </a:rPr>
              <a:t>//</a:t>
            </a:r>
            <a:r>
              <a:rPr lang="zh-CN" altLang="en-US" sz="2000" dirty="0">
                <a:solidFill>
                  <a:srgbClr val="0000FF"/>
                </a:solidFill>
              </a:rPr>
              <a:t>双链表结点类</a:t>
            </a:r>
          </a:p>
          <a:p>
            <a:pPr marL="0" indent="0">
              <a:buFont typeface="Wingdings" panose="05000000000000000000" pitchFamily="2" charset="2"/>
              <a:buNone/>
            </a:pPr>
            <a:r>
              <a:rPr lang="en-US" altLang="zh-CN" sz="2000" dirty="0"/>
              <a:t>{</a:t>
            </a:r>
          </a:p>
          <a:p>
            <a:pPr marL="0" indent="0">
              <a:buFont typeface="Wingdings" panose="05000000000000000000" pitchFamily="2" charset="2"/>
              <a:buNone/>
            </a:pPr>
            <a:r>
              <a:rPr lang="en-US" altLang="zh-CN" sz="2000" dirty="0"/>
              <a:t>    public T data;                                       </a:t>
            </a:r>
            <a:r>
              <a:rPr lang="en-US" altLang="zh-CN" sz="2000" dirty="0">
                <a:solidFill>
                  <a:srgbClr val="0000FF"/>
                </a:solidFill>
              </a:rPr>
              <a:t>//</a:t>
            </a:r>
            <a:r>
              <a:rPr lang="zh-CN" altLang="en-US" sz="2000" dirty="0">
                <a:solidFill>
                  <a:srgbClr val="0000FF"/>
                </a:solidFill>
              </a:rPr>
              <a:t>数据元素</a:t>
            </a:r>
          </a:p>
          <a:p>
            <a:pPr marL="0" indent="0">
              <a:buFont typeface="Wingdings" panose="05000000000000000000" pitchFamily="2" charset="2"/>
              <a:buNone/>
            </a:pPr>
            <a:r>
              <a:rPr lang="zh-CN" altLang="en-US" sz="2000" dirty="0"/>
              <a:t>    </a:t>
            </a:r>
            <a:r>
              <a:rPr lang="en-US" altLang="zh-CN" sz="2000" dirty="0"/>
              <a:t>public </a:t>
            </a:r>
            <a:r>
              <a:rPr lang="en-US" altLang="zh-CN" sz="2000" dirty="0" err="1"/>
              <a:t>DLinkNode</a:t>
            </a:r>
            <a:r>
              <a:rPr lang="en-US" altLang="zh-CN" sz="2000" dirty="0"/>
              <a:t>&lt;T&gt; </a:t>
            </a:r>
            <a:r>
              <a:rPr lang="en-US" altLang="zh-CN" sz="2000" dirty="0" err="1"/>
              <a:t>prev</a:t>
            </a:r>
            <a:r>
              <a:rPr lang="en-US" altLang="zh-CN" sz="2000" dirty="0"/>
              <a:t>, next;     </a:t>
            </a:r>
            <a:r>
              <a:rPr lang="en-US" altLang="zh-CN" sz="2000" dirty="0">
                <a:solidFill>
                  <a:srgbClr val="0000FF"/>
                </a:solidFill>
              </a:rPr>
              <a:t>//</a:t>
            </a:r>
            <a:r>
              <a:rPr lang="zh-CN" altLang="en-US" sz="2000" dirty="0">
                <a:solidFill>
                  <a:srgbClr val="0000FF"/>
                </a:solidFill>
              </a:rPr>
              <a:t>前驱、后继结点</a:t>
            </a:r>
            <a:endParaRPr lang="en-US" altLang="zh-CN" sz="2000" dirty="0">
              <a:solidFill>
                <a:srgbClr val="0000FF"/>
              </a:solidFill>
            </a:endParaRPr>
          </a:p>
          <a:p>
            <a:pPr marL="0" indent="0">
              <a:buFont typeface="Wingdings" panose="05000000000000000000" pitchFamily="2" charset="2"/>
              <a:buNone/>
            </a:pPr>
            <a:r>
              <a:rPr lang="en-US" altLang="zh-CN" sz="2000" dirty="0"/>
              <a:t>    public </a:t>
            </a:r>
            <a:r>
              <a:rPr lang="en-US" altLang="zh-CN" sz="2000" dirty="0" err="1"/>
              <a:t>DLinkNode</a:t>
            </a:r>
            <a:r>
              <a:rPr lang="en-US" altLang="zh-CN" sz="2000" dirty="0"/>
              <a:t>(T data)</a:t>
            </a:r>
          </a:p>
          <a:p>
            <a:pPr marL="0" indent="0">
              <a:buFont typeface="Wingdings" panose="05000000000000000000" pitchFamily="2" charset="2"/>
              <a:buNone/>
            </a:pPr>
            <a:r>
              <a:rPr lang="en-US" altLang="zh-CN" sz="2000" dirty="0"/>
              <a:t>    {        this(data, null, null);    }</a:t>
            </a:r>
          </a:p>
          <a:p>
            <a:pPr marL="0" indent="0">
              <a:buFont typeface="Wingdings" panose="05000000000000000000" pitchFamily="2" charset="2"/>
              <a:buNone/>
            </a:pPr>
            <a:r>
              <a:rPr lang="en-US" altLang="zh-CN" sz="2000" dirty="0"/>
              <a:t>     public </a:t>
            </a:r>
            <a:r>
              <a:rPr lang="en-US" altLang="zh-CN" sz="2000" dirty="0" err="1"/>
              <a:t>DLinkNode</a:t>
            </a:r>
            <a:r>
              <a:rPr lang="en-US" altLang="zh-CN" sz="2000" dirty="0"/>
              <a:t>(T data, </a:t>
            </a:r>
            <a:r>
              <a:rPr lang="en-US" altLang="zh-CN" sz="2000" dirty="0" err="1"/>
              <a:t>DLinkNode</a:t>
            </a:r>
            <a:r>
              <a:rPr lang="en-US" altLang="zh-CN" sz="2000" dirty="0"/>
              <a:t>&lt;T&gt; </a:t>
            </a:r>
            <a:r>
              <a:rPr lang="en-US" altLang="zh-CN" sz="2000" dirty="0" err="1"/>
              <a:t>prev</a:t>
            </a:r>
            <a:r>
              <a:rPr lang="en-US" altLang="zh-CN" sz="2000" dirty="0"/>
              <a:t>, </a:t>
            </a:r>
            <a:r>
              <a:rPr lang="en-US" altLang="zh-CN" sz="2000" dirty="0" err="1"/>
              <a:t>DLinkNode</a:t>
            </a:r>
            <a:r>
              <a:rPr lang="en-US" altLang="zh-CN" sz="2000" dirty="0"/>
              <a:t>&lt;T&gt; next)                                        </a:t>
            </a:r>
            <a:r>
              <a:rPr lang="en-US" altLang="zh-CN" sz="2000" dirty="0">
                <a:solidFill>
                  <a:srgbClr val="0000FF"/>
                </a:solidFill>
              </a:rPr>
              <a:t>//</a:t>
            </a:r>
            <a:r>
              <a:rPr lang="zh-CN" altLang="en-US" sz="2000" dirty="0">
                <a:solidFill>
                  <a:srgbClr val="0000FF"/>
                </a:solidFill>
              </a:rPr>
              <a:t>构造结点，指定对象、前驱和后继结点</a:t>
            </a:r>
            <a:endParaRPr lang="en-US" altLang="zh-CN" sz="2000" dirty="0">
              <a:solidFill>
                <a:srgbClr val="0000FF"/>
              </a:solidFill>
            </a:endParaRPr>
          </a:p>
          <a:p>
            <a:pPr marL="0" indent="0">
              <a:buFont typeface="Wingdings" panose="05000000000000000000" pitchFamily="2" charset="2"/>
              <a:buNone/>
            </a:pPr>
            <a:r>
              <a:rPr lang="en-US" altLang="zh-CN" sz="2000" dirty="0"/>
              <a:t>    {  </a:t>
            </a:r>
            <a:r>
              <a:rPr lang="en-US" altLang="zh-CN" sz="2000" dirty="0" err="1"/>
              <a:t>this.data</a:t>
            </a:r>
            <a:r>
              <a:rPr lang="en-US" altLang="zh-CN" sz="2000" dirty="0"/>
              <a:t> = data;</a:t>
            </a:r>
          </a:p>
          <a:p>
            <a:pPr marL="0" indent="0">
              <a:buFont typeface="Wingdings" panose="05000000000000000000" pitchFamily="2" charset="2"/>
              <a:buNone/>
            </a:pPr>
            <a:r>
              <a:rPr lang="en-US" altLang="zh-CN" sz="2000" dirty="0"/>
              <a:t>        </a:t>
            </a:r>
            <a:r>
              <a:rPr lang="en-US" altLang="zh-CN" sz="2000" dirty="0" err="1"/>
              <a:t>this.prev</a:t>
            </a:r>
            <a:r>
              <a:rPr lang="en-US" altLang="zh-CN" sz="2000" dirty="0"/>
              <a:t> = </a:t>
            </a:r>
            <a:r>
              <a:rPr lang="en-US" altLang="zh-CN" sz="2000" dirty="0" err="1"/>
              <a:t>prev</a:t>
            </a:r>
            <a:r>
              <a:rPr lang="en-US" altLang="zh-CN" sz="2000" dirty="0"/>
              <a:t>;</a:t>
            </a:r>
          </a:p>
          <a:p>
            <a:pPr marL="0" indent="0">
              <a:buFont typeface="Wingdings" panose="05000000000000000000" pitchFamily="2" charset="2"/>
              <a:buNone/>
            </a:pPr>
            <a:r>
              <a:rPr lang="en-US" altLang="zh-CN" sz="2000" dirty="0"/>
              <a:t>        </a:t>
            </a:r>
            <a:r>
              <a:rPr lang="en-US" altLang="zh-CN" sz="2000" dirty="0" err="1"/>
              <a:t>this.next</a:t>
            </a:r>
            <a:r>
              <a:rPr lang="en-US" altLang="zh-CN" sz="2000" dirty="0"/>
              <a:t> = next;    }</a:t>
            </a:r>
          </a:p>
          <a:p>
            <a:pPr marL="0" indent="0">
              <a:buFont typeface="Wingdings" panose="05000000000000000000" pitchFamily="2" charset="2"/>
              <a:buNone/>
            </a:pPr>
            <a:r>
              <a:rPr lang="en-US" altLang="zh-CN" sz="2000" dirty="0"/>
              <a:t>}</a:t>
            </a:r>
          </a:p>
          <a:p>
            <a:pPr marL="0" indent="0">
              <a:buFont typeface="Wingdings" panose="05000000000000000000" pitchFamily="2" charset="2"/>
              <a:buNone/>
            </a:pPr>
            <a:r>
              <a:rPr lang="zh-CN" altLang="en-US" sz="2800" dirty="0"/>
              <a:t>        </a:t>
            </a:r>
            <a:endParaRPr lang="en-US" altLang="zh-CN" sz="2000" dirty="0"/>
          </a:p>
          <a:p>
            <a:pPr marL="0" indent="0">
              <a:buFont typeface="Wingdings" panose="05000000000000000000" pitchFamily="2" charset="2"/>
              <a:buNone/>
            </a:pPr>
            <a:endParaRPr lang="zh-CN" altLang="en-US" sz="2000" dirty="0"/>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90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dirty="0"/>
              <a:t>2. </a:t>
            </a:r>
            <a:r>
              <a:rPr lang="zh-CN" altLang="en-US" dirty="0"/>
              <a:t>双链表类 </a:t>
            </a:r>
            <a:endParaRPr lang="en-US" altLang="zh-CN" dirty="0"/>
          </a:p>
        </p:txBody>
      </p:sp>
      <p:sp>
        <p:nvSpPr>
          <p:cNvPr id="84995" name="Rectangle 3"/>
          <p:cNvSpPr>
            <a:spLocks noGrp="1" noChangeArrowheads="1"/>
          </p:cNvSpPr>
          <p:nvPr>
            <p:ph type="body" idx="1"/>
          </p:nvPr>
        </p:nvSpPr>
        <p:spPr>
          <a:xfrm>
            <a:off x="323850" y="2017713"/>
            <a:ext cx="8631238" cy="4651375"/>
          </a:xfrm>
        </p:spPr>
        <p:txBody>
          <a:bodyPr/>
          <a:lstStyle/>
          <a:p>
            <a:pPr eaLnBrk="1" hangingPunct="1">
              <a:buFont typeface="Wingdings" panose="05000000000000000000" pitchFamily="2" charset="2"/>
              <a:buNone/>
            </a:pPr>
            <a:r>
              <a:rPr lang="en-US" altLang="zh-CN" sz="2800" dirty="0"/>
              <a:t>public class </a:t>
            </a:r>
            <a:r>
              <a:rPr lang="en-US" altLang="zh-CN" sz="2800" dirty="0" err="1"/>
              <a:t>CHDoublyLinkedList</a:t>
            </a:r>
            <a:r>
              <a:rPr lang="en-US" altLang="zh-CN" sz="2800" dirty="0"/>
              <a:t>&lt;T&gt; </a:t>
            </a:r>
          </a:p>
          <a:p>
            <a:pPr eaLnBrk="1" hangingPunct="1">
              <a:buFont typeface="Wingdings" panose="05000000000000000000" pitchFamily="2" charset="2"/>
              <a:buNone/>
            </a:pPr>
            <a:r>
              <a:rPr lang="en-US" altLang="zh-CN" sz="2800" dirty="0"/>
              <a:t>{                    	            //</a:t>
            </a:r>
            <a:r>
              <a:rPr lang="zh-CN" altLang="en-US" sz="2800" dirty="0"/>
              <a:t>带头结点的循环双链表类</a:t>
            </a:r>
          </a:p>
          <a:p>
            <a:pPr eaLnBrk="1" hangingPunct="1">
              <a:buFont typeface="Wingdings" panose="05000000000000000000" pitchFamily="2" charset="2"/>
              <a:buNone/>
            </a:pPr>
            <a:r>
              <a:rPr lang="zh-CN" altLang="en-US" sz="2800" dirty="0"/>
              <a:t>    </a:t>
            </a:r>
            <a:r>
              <a:rPr lang="en-US" altLang="zh-CN" sz="2800" dirty="0"/>
              <a:t>protected </a:t>
            </a:r>
            <a:r>
              <a:rPr lang="en-US" altLang="zh-CN" sz="2800" dirty="0" err="1"/>
              <a:t>DLinkNode</a:t>
            </a:r>
            <a:r>
              <a:rPr lang="en-US" altLang="zh-CN" sz="2800" dirty="0"/>
              <a:t>&lt;T&gt; head;      //</a:t>
            </a:r>
            <a:r>
              <a:rPr lang="zh-CN" altLang="en-US" sz="2800" dirty="0"/>
              <a:t>头指针</a:t>
            </a:r>
            <a:endParaRPr lang="en-US" altLang="zh-CN" sz="2800" dirty="0"/>
          </a:p>
          <a:p>
            <a:pPr eaLnBrk="1" hangingPunct="1">
              <a:buFont typeface="Wingdings" panose="05000000000000000000" pitchFamily="2" charset="2"/>
              <a:buNone/>
            </a:pPr>
            <a:r>
              <a:rPr lang="en-US" altLang="zh-CN" sz="2800" dirty="0"/>
              <a:t>    </a:t>
            </a:r>
            <a:r>
              <a:rPr lang="zh-CN" altLang="en-US" sz="2800" dirty="0"/>
              <a:t>插入、删除、求长度等操作；</a:t>
            </a:r>
          </a:p>
          <a:p>
            <a:pPr eaLnBrk="1" hangingPunct="1">
              <a:buFont typeface="Wingdings" panose="05000000000000000000" pitchFamily="2" charset="2"/>
              <a:buNone/>
            </a:pPr>
            <a:r>
              <a:rPr lang="en-US" altLang="zh-CN" sz="2800" dirty="0"/>
              <a:t>}</a:t>
            </a:r>
          </a:p>
        </p:txBody>
      </p:sp>
      <p:sp>
        <p:nvSpPr>
          <p:cNvPr id="5" name="圆角矩形 4"/>
          <p:cNvSpPr/>
          <p:nvPr/>
        </p:nvSpPr>
        <p:spPr>
          <a:xfrm>
            <a:off x="500063" y="4643438"/>
            <a:ext cx="8072437" cy="192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Wingdings" pitchFamily="2" charset="2"/>
              <a:buNone/>
              <a:defRPr/>
            </a:pPr>
            <a:r>
              <a:rPr lang="zh-CN" altLang="en-US" sz="2800" b="1" dirty="0">
                <a:solidFill>
                  <a:srgbClr val="FF0000"/>
                </a:solidFill>
              </a:rPr>
              <a:t>在双链表中，有些操作如：</a:t>
            </a:r>
            <a:r>
              <a:rPr lang="en-US" altLang="zh-CN" sz="2800" b="1" dirty="0" err="1">
                <a:solidFill>
                  <a:srgbClr val="FF0000"/>
                </a:solidFill>
              </a:rPr>
              <a:t>Length、Get</a:t>
            </a:r>
            <a:r>
              <a:rPr lang="zh-CN" altLang="en-US" sz="2800" b="1" dirty="0">
                <a:solidFill>
                  <a:srgbClr val="FF0000"/>
                </a:solidFill>
              </a:rPr>
              <a:t>和</a:t>
            </a:r>
            <a:r>
              <a:rPr lang="en-US" altLang="zh-CN" sz="2800" b="1" dirty="0">
                <a:solidFill>
                  <a:srgbClr val="FF0000"/>
                </a:solidFill>
              </a:rPr>
              <a:t>Set</a:t>
            </a:r>
            <a:r>
              <a:rPr lang="zh-CN" altLang="en-US" sz="2800" b="1" dirty="0">
                <a:solidFill>
                  <a:srgbClr val="FF0000"/>
                </a:solidFill>
              </a:rPr>
              <a:t>等仅需涉及一个方向的指针，具体操作和单链表的操作相同，但在插入、删除时有很大的不同，在双链表中需同时修改两个方向的指针。</a:t>
            </a:r>
            <a:endParaRPr lang="en-US" altLang="zh-CN" sz="2800" b="1" dirty="0">
              <a:solidFill>
                <a:srgbClr val="FF0000"/>
              </a:solidFill>
            </a:endParaRPr>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91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973931" y="883444"/>
            <a:ext cx="7793037" cy="839787"/>
          </a:xfrm>
        </p:spPr>
        <p:txBody>
          <a:bodyPr/>
          <a:lstStyle/>
          <a:p>
            <a:r>
              <a:rPr lang="en-US" altLang="zh-CN" dirty="0"/>
              <a:t>3. </a:t>
            </a:r>
            <a:r>
              <a:rPr lang="zh-CN" altLang="en-US" dirty="0"/>
              <a:t>双链表的操作</a:t>
            </a:r>
          </a:p>
        </p:txBody>
      </p:sp>
      <p:sp>
        <p:nvSpPr>
          <p:cNvPr id="3" name="内容占位符 2"/>
          <p:cNvSpPr>
            <a:spLocks noGrp="1"/>
          </p:cNvSpPr>
          <p:nvPr>
            <p:ph idx="1"/>
          </p:nvPr>
        </p:nvSpPr>
        <p:spPr>
          <a:xfrm>
            <a:off x="785813" y="2017713"/>
            <a:ext cx="8169275" cy="4114800"/>
          </a:xfrm>
        </p:spPr>
        <p:txBody>
          <a:bodyPr/>
          <a:lstStyle/>
          <a:p>
            <a:pPr marL="0" indent="0">
              <a:buFont typeface="Wingdings" panose="05000000000000000000" pitchFamily="2" charset="2"/>
              <a:buNone/>
            </a:pPr>
            <a:r>
              <a:rPr lang="zh-CN" altLang="en-US"/>
              <a:t>如插入：</a:t>
            </a: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endParaRPr lang="en-US" altLang="zh-CN"/>
          </a:p>
          <a:p>
            <a:pPr marL="0" indent="0">
              <a:buFont typeface="Wingdings" panose="05000000000000000000" pitchFamily="2" charset="2"/>
              <a:buNone/>
            </a:pPr>
            <a:r>
              <a:rPr lang="zh-CN" altLang="en-US"/>
              <a:t>删除：</a:t>
            </a:r>
          </a:p>
        </p:txBody>
      </p:sp>
      <p:pic>
        <p:nvPicPr>
          <p:cNvPr id="58" name="Picture 4" descr="2d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50" y="2643188"/>
            <a:ext cx="8569325"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4" descr="2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4929188"/>
            <a:ext cx="88931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92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iterate type="lt">
                                    <p:tmPct val="5000"/>
                                  </p:iterate>
                                  <p:childTnLst>
                                    <p:set>
                                      <p:cBhvr>
                                        <p:cTn id="11" dur="1" fill="hold">
                                          <p:stCondLst>
                                            <p:cond delay="0"/>
                                          </p:stCondLst>
                                        </p:cTn>
                                        <p:tgtEl>
                                          <p:spTgt spid="58"/>
                                        </p:tgtEl>
                                        <p:attrNameLst>
                                          <p:attrName>style.visibility</p:attrName>
                                        </p:attrNameLst>
                                      </p:cBhvr>
                                      <p:to>
                                        <p:strVal val="visible"/>
                                      </p:to>
                                    </p:set>
                                    <p:anim calcmode="lin" valueType="num">
                                      <p:cBhvr>
                                        <p:cTn id="12" dur="1000" fill="hold"/>
                                        <p:tgtEl>
                                          <p:spTgt spid="58"/>
                                        </p:tgtEl>
                                        <p:attrNameLst>
                                          <p:attrName>ppt_w</p:attrName>
                                        </p:attrNameLst>
                                      </p:cBhvr>
                                      <p:tavLst>
                                        <p:tav tm="0">
                                          <p:val>
                                            <p:fltVal val="0"/>
                                          </p:val>
                                        </p:tav>
                                        <p:tav tm="100000">
                                          <p:val>
                                            <p:strVal val="#ppt_w"/>
                                          </p:val>
                                        </p:tav>
                                      </p:tavLst>
                                    </p:anim>
                                    <p:anim calcmode="lin" valueType="num">
                                      <p:cBhvr>
                                        <p:cTn id="13" dur="1000" fill="hold"/>
                                        <p:tgtEl>
                                          <p:spTgt spid="58"/>
                                        </p:tgtEl>
                                        <p:attrNameLst>
                                          <p:attrName>ppt_h</p:attrName>
                                        </p:attrNameLst>
                                      </p:cBhvr>
                                      <p:tavLst>
                                        <p:tav tm="0">
                                          <p:val>
                                            <p:fltVal val="0"/>
                                          </p:val>
                                        </p:tav>
                                        <p:tav tm="100000">
                                          <p:val>
                                            <p:strVal val="#ppt_h"/>
                                          </p:val>
                                        </p:tav>
                                      </p:tavLst>
                                    </p:anim>
                                    <p:anim calcmode="lin" valueType="num">
                                      <p:cBhvr>
                                        <p:cTn id="14" dur="1000" fill="hold"/>
                                        <p:tgtEl>
                                          <p:spTgt spid="58"/>
                                        </p:tgtEl>
                                        <p:attrNameLst>
                                          <p:attrName>style.rotation</p:attrName>
                                        </p:attrNameLst>
                                      </p:cBhvr>
                                      <p:tavLst>
                                        <p:tav tm="0">
                                          <p:val>
                                            <p:fltVal val="90"/>
                                          </p:val>
                                        </p:tav>
                                        <p:tav tm="100000">
                                          <p:val>
                                            <p:fltVal val="0"/>
                                          </p:val>
                                        </p:tav>
                                      </p:tavLst>
                                    </p:anim>
                                    <p:animEffect transition="in" filter="fade">
                                      <p:cBhvr>
                                        <p:cTn id="15" dur="1000"/>
                                        <p:tgtEl>
                                          <p:spTgt spid="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59"/>
                                        </p:tgtEl>
                                        <p:attrNameLst>
                                          <p:attrName>style.visibility</p:attrName>
                                        </p:attrNameLst>
                                      </p:cBhvr>
                                      <p:to>
                                        <p:strVal val="visible"/>
                                      </p:to>
                                    </p:set>
                                    <p:anim calcmode="lin" valueType="num">
                                      <p:cBhvr>
                                        <p:cTn id="25" dur="1000" fill="hold"/>
                                        <p:tgtEl>
                                          <p:spTgt spid="59"/>
                                        </p:tgtEl>
                                        <p:attrNameLst>
                                          <p:attrName>ppt_w</p:attrName>
                                        </p:attrNameLst>
                                      </p:cBhvr>
                                      <p:tavLst>
                                        <p:tav tm="0">
                                          <p:val>
                                            <p:fltVal val="0"/>
                                          </p:val>
                                        </p:tav>
                                        <p:tav tm="100000">
                                          <p:val>
                                            <p:strVal val="#ppt_w"/>
                                          </p:val>
                                        </p:tav>
                                      </p:tavLst>
                                    </p:anim>
                                    <p:anim calcmode="lin" valueType="num">
                                      <p:cBhvr>
                                        <p:cTn id="26" dur="1000" fill="hold"/>
                                        <p:tgtEl>
                                          <p:spTgt spid="59"/>
                                        </p:tgtEl>
                                        <p:attrNameLst>
                                          <p:attrName>ppt_h</p:attrName>
                                        </p:attrNameLst>
                                      </p:cBhvr>
                                      <p:tavLst>
                                        <p:tav tm="0">
                                          <p:val>
                                            <p:fltVal val="0"/>
                                          </p:val>
                                        </p:tav>
                                        <p:tav tm="100000">
                                          <p:val>
                                            <p:strVal val="#ppt_h"/>
                                          </p:val>
                                        </p:tav>
                                      </p:tavLst>
                                    </p:anim>
                                    <p:anim calcmode="lin" valueType="num">
                                      <p:cBhvr>
                                        <p:cTn id="27" dur="1000" fill="hold"/>
                                        <p:tgtEl>
                                          <p:spTgt spid="59"/>
                                        </p:tgtEl>
                                        <p:attrNameLst>
                                          <p:attrName>style.rotation</p:attrName>
                                        </p:attrNameLst>
                                      </p:cBhvr>
                                      <p:tavLst>
                                        <p:tav tm="0">
                                          <p:val>
                                            <p:fltVal val="90"/>
                                          </p:val>
                                        </p:tav>
                                        <p:tav tm="100000">
                                          <p:val>
                                            <p:fltVal val="0"/>
                                          </p:val>
                                        </p:tav>
                                      </p:tavLst>
                                    </p:anim>
                                    <p:animEffect transition="in" filter="fade">
                                      <p:cBhvr>
                                        <p:cTn id="28"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71592" y="962314"/>
            <a:ext cx="7793037" cy="839788"/>
          </a:xfrm>
        </p:spPr>
        <p:txBody>
          <a:bodyPr/>
          <a:lstStyle/>
          <a:p>
            <a:pPr eaLnBrk="1" hangingPunct="1"/>
            <a:r>
              <a:rPr lang="en-US" altLang="zh-CN" dirty="0"/>
              <a:t>3.</a:t>
            </a:r>
            <a:r>
              <a:rPr lang="zh-CN" altLang="en-US" dirty="0"/>
              <a:t>双链表的插入和删除操作</a:t>
            </a:r>
          </a:p>
        </p:txBody>
      </p:sp>
      <p:sp>
        <p:nvSpPr>
          <p:cNvPr id="49156" name="Rectangle 3"/>
          <p:cNvSpPr>
            <a:spLocks noGrp="1" noChangeArrowheads="1"/>
          </p:cNvSpPr>
          <p:nvPr>
            <p:ph type="body" idx="1"/>
          </p:nvPr>
        </p:nvSpPr>
        <p:spPr>
          <a:xfrm>
            <a:off x="1143000" y="1214438"/>
            <a:ext cx="7100888" cy="5356225"/>
          </a:xfrm>
        </p:spPr>
        <p:txBody>
          <a:bodyPr/>
          <a:lstStyle/>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en-US" altLang="zh-CN" dirty="0"/>
              <a:t>(1) </a:t>
            </a:r>
            <a:r>
              <a:rPr lang="zh-CN" altLang="en-US" dirty="0"/>
              <a:t>插入</a:t>
            </a:r>
          </a:p>
          <a:p>
            <a:pPr lvl="1" eaLnBrk="1" hangingPunct="1">
              <a:buFont typeface="Wingdings" panose="05000000000000000000" pitchFamily="2" charset="2"/>
              <a:buNone/>
            </a:pPr>
            <a:endParaRPr lang="en-US" altLang="zh-CN" dirty="0"/>
          </a:p>
          <a:p>
            <a:pPr lvl="1" eaLnBrk="1" hangingPunct="1">
              <a:buFont typeface="Wingdings" panose="05000000000000000000" pitchFamily="2" charset="2"/>
              <a:buNone/>
            </a:pPr>
            <a:endParaRPr lang="en-US" altLang="zh-CN" dirty="0"/>
          </a:p>
          <a:p>
            <a:pPr lvl="1" eaLnBrk="1" hangingPunct="1">
              <a:buFont typeface="Wingdings" panose="05000000000000000000" pitchFamily="2" charset="2"/>
              <a:buNone/>
            </a:pPr>
            <a:endParaRPr lang="en-US" altLang="zh-CN" dirty="0"/>
          </a:p>
          <a:p>
            <a:pPr lvl="1" eaLnBrk="1" hangingPunct="1">
              <a:buFont typeface="Wingdings" panose="05000000000000000000" pitchFamily="2" charset="2"/>
              <a:buNone/>
            </a:pPr>
            <a:r>
              <a:rPr lang="en-US" altLang="zh-CN" dirty="0"/>
              <a:t>q = new </a:t>
            </a:r>
            <a:r>
              <a:rPr lang="en-US" altLang="zh-CN" dirty="0" err="1"/>
              <a:t>DLinkNode</a:t>
            </a:r>
            <a:r>
              <a:rPr lang="en-US" altLang="zh-CN" dirty="0"/>
              <a:t>(x);</a:t>
            </a:r>
          </a:p>
          <a:p>
            <a:pPr lvl="1" eaLnBrk="1" hangingPunct="1">
              <a:buFont typeface="Wingdings" panose="05000000000000000000" pitchFamily="2" charset="2"/>
              <a:buNone/>
            </a:pPr>
            <a:r>
              <a:rPr lang="en-US" altLang="zh-CN" dirty="0" err="1">
                <a:solidFill>
                  <a:srgbClr val="FF0000"/>
                </a:solidFill>
              </a:rPr>
              <a:t>q.prev</a:t>
            </a:r>
            <a:r>
              <a:rPr lang="en-US" altLang="zh-CN" dirty="0">
                <a:solidFill>
                  <a:srgbClr val="FF0000"/>
                </a:solidFill>
              </a:rPr>
              <a:t> = </a:t>
            </a:r>
            <a:r>
              <a:rPr lang="en-US" altLang="zh-CN" dirty="0" err="1">
                <a:solidFill>
                  <a:srgbClr val="FF0000"/>
                </a:solidFill>
              </a:rPr>
              <a:t>p.prev</a:t>
            </a:r>
            <a:r>
              <a:rPr lang="en-US" altLang="zh-CN" dirty="0">
                <a:solidFill>
                  <a:srgbClr val="FF0000"/>
                </a:solidFill>
              </a:rPr>
              <a:t>;</a:t>
            </a:r>
          </a:p>
          <a:p>
            <a:pPr lvl="1" eaLnBrk="1" hangingPunct="1">
              <a:buFont typeface="Wingdings" panose="05000000000000000000" pitchFamily="2" charset="2"/>
              <a:buNone/>
            </a:pPr>
            <a:r>
              <a:rPr lang="en-US" altLang="zh-CN" dirty="0" err="1">
                <a:solidFill>
                  <a:srgbClr val="FF0000"/>
                </a:solidFill>
              </a:rPr>
              <a:t>q.next</a:t>
            </a:r>
            <a:r>
              <a:rPr lang="en-US" altLang="zh-CN" dirty="0">
                <a:solidFill>
                  <a:srgbClr val="FF0000"/>
                </a:solidFill>
              </a:rPr>
              <a:t> = p;</a:t>
            </a:r>
          </a:p>
          <a:p>
            <a:pPr lvl="1" eaLnBrk="1" hangingPunct="1">
              <a:buFont typeface="Wingdings" panose="05000000000000000000" pitchFamily="2" charset="2"/>
              <a:buNone/>
            </a:pPr>
            <a:r>
              <a:rPr lang="en-US" altLang="zh-CN" dirty="0" err="1">
                <a:solidFill>
                  <a:srgbClr val="0000FF"/>
                </a:solidFill>
              </a:rPr>
              <a:t>p.prev.next</a:t>
            </a:r>
            <a:r>
              <a:rPr lang="en-US" altLang="zh-CN" dirty="0">
                <a:solidFill>
                  <a:srgbClr val="0000FF"/>
                </a:solidFill>
              </a:rPr>
              <a:t> = q;</a:t>
            </a:r>
          </a:p>
          <a:p>
            <a:pPr lvl="1" eaLnBrk="1" hangingPunct="1">
              <a:buFont typeface="Wingdings" panose="05000000000000000000" pitchFamily="2" charset="2"/>
              <a:buNone/>
            </a:pPr>
            <a:r>
              <a:rPr lang="en-US" altLang="zh-CN" dirty="0" err="1">
                <a:solidFill>
                  <a:srgbClr val="0000FF"/>
                </a:solidFill>
              </a:rPr>
              <a:t>p.prev</a:t>
            </a:r>
            <a:r>
              <a:rPr lang="en-US" altLang="zh-CN" dirty="0">
                <a:solidFill>
                  <a:srgbClr val="0000FF"/>
                </a:solidFill>
              </a:rPr>
              <a:t> = q;</a:t>
            </a:r>
            <a:endParaRPr lang="zh-CN" altLang="en-US" dirty="0">
              <a:solidFill>
                <a:srgbClr val="0000FF"/>
              </a:solidFill>
            </a:endParaRPr>
          </a:p>
        </p:txBody>
      </p:sp>
      <p:grpSp>
        <p:nvGrpSpPr>
          <p:cNvPr id="87044" name="Group 125"/>
          <p:cNvGrpSpPr>
            <a:grpSpLocks/>
          </p:cNvGrpSpPr>
          <p:nvPr/>
        </p:nvGrpSpPr>
        <p:grpSpPr bwMode="auto">
          <a:xfrm>
            <a:off x="3131840" y="1902814"/>
            <a:ext cx="3771900" cy="1962150"/>
            <a:chOff x="3216" y="2112"/>
            <a:chExt cx="2016" cy="1130"/>
          </a:xfrm>
        </p:grpSpPr>
        <p:grpSp>
          <p:nvGrpSpPr>
            <p:cNvPr id="87045" name="Group 118"/>
            <p:cNvGrpSpPr>
              <a:grpSpLocks/>
            </p:cNvGrpSpPr>
            <p:nvPr/>
          </p:nvGrpSpPr>
          <p:grpSpPr bwMode="auto">
            <a:xfrm>
              <a:off x="3216" y="2112"/>
              <a:ext cx="2016" cy="1130"/>
              <a:chOff x="3312" y="2256"/>
              <a:chExt cx="2016" cy="1130"/>
            </a:xfrm>
          </p:grpSpPr>
          <p:grpSp>
            <p:nvGrpSpPr>
              <p:cNvPr id="87050" name="Group 116"/>
              <p:cNvGrpSpPr>
                <a:grpSpLocks/>
              </p:cNvGrpSpPr>
              <p:nvPr/>
            </p:nvGrpSpPr>
            <p:grpSpPr bwMode="auto">
              <a:xfrm>
                <a:off x="3312" y="2256"/>
                <a:ext cx="2016" cy="1094"/>
                <a:chOff x="3264" y="2352"/>
                <a:chExt cx="2016" cy="1094"/>
              </a:xfrm>
            </p:grpSpPr>
            <p:grpSp>
              <p:nvGrpSpPr>
                <p:cNvPr id="87052" name="Group 115"/>
                <p:cNvGrpSpPr>
                  <a:grpSpLocks/>
                </p:cNvGrpSpPr>
                <p:nvPr/>
              </p:nvGrpSpPr>
              <p:grpSpPr bwMode="auto">
                <a:xfrm>
                  <a:off x="4032" y="3216"/>
                  <a:ext cx="480" cy="230"/>
                  <a:chOff x="4032" y="3216"/>
                  <a:chExt cx="480" cy="230"/>
                </a:xfrm>
              </p:grpSpPr>
              <p:sp>
                <p:nvSpPr>
                  <p:cNvPr id="87088" name="Rectangle 35"/>
                  <p:cNvSpPr>
                    <a:spLocks noChangeArrowheads="1"/>
                  </p:cNvSpPr>
                  <p:nvPr/>
                </p:nvSpPr>
                <p:spPr bwMode="auto">
                  <a:xfrm>
                    <a:off x="4352" y="321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7089" name="Rectangle 36"/>
                  <p:cNvSpPr>
                    <a:spLocks noChangeArrowheads="1"/>
                  </p:cNvSpPr>
                  <p:nvPr/>
                </p:nvSpPr>
                <p:spPr bwMode="auto">
                  <a:xfrm>
                    <a:off x="4192" y="321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dirty="0">
                        <a:latin typeface="Arial" panose="020B0604020202020204" pitchFamily="34" charset="0"/>
                      </a:rPr>
                      <a:t>x</a:t>
                    </a:r>
                  </a:p>
                </p:txBody>
              </p:sp>
              <p:sp>
                <p:nvSpPr>
                  <p:cNvPr id="87090" name="Rectangle 37"/>
                  <p:cNvSpPr>
                    <a:spLocks noChangeArrowheads="1"/>
                  </p:cNvSpPr>
                  <p:nvPr/>
                </p:nvSpPr>
                <p:spPr bwMode="auto">
                  <a:xfrm>
                    <a:off x="4032" y="321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7091" name="Line 38"/>
                  <p:cNvSpPr>
                    <a:spLocks noChangeShapeType="1"/>
                  </p:cNvSpPr>
                  <p:nvPr/>
                </p:nvSpPr>
                <p:spPr bwMode="auto">
                  <a:xfrm>
                    <a:off x="4032" y="321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92" name="Line 39"/>
                  <p:cNvSpPr>
                    <a:spLocks noChangeShapeType="1"/>
                  </p:cNvSpPr>
                  <p:nvPr/>
                </p:nvSpPr>
                <p:spPr bwMode="auto">
                  <a:xfrm>
                    <a:off x="4032" y="344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93" name="Line 40"/>
                  <p:cNvSpPr>
                    <a:spLocks noChangeShapeType="1"/>
                  </p:cNvSpPr>
                  <p:nvPr/>
                </p:nvSpPr>
                <p:spPr bwMode="auto">
                  <a:xfrm>
                    <a:off x="4032" y="321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94" name="Line 41"/>
                  <p:cNvSpPr>
                    <a:spLocks noChangeShapeType="1"/>
                  </p:cNvSpPr>
                  <p:nvPr/>
                </p:nvSpPr>
                <p:spPr bwMode="auto">
                  <a:xfrm>
                    <a:off x="4192" y="321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95" name="Line 42"/>
                  <p:cNvSpPr>
                    <a:spLocks noChangeShapeType="1"/>
                  </p:cNvSpPr>
                  <p:nvPr/>
                </p:nvSpPr>
                <p:spPr bwMode="auto">
                  <a:xfrm>
                    <a:off x="4352" y="321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96" name="Line 43"/>
                  <p:cNvSpPr>
                    <a:spLocks noChangeShapeType="1"/>
                  </p:cNvSpPr>
                  <p:nvPr/>
                </p:nvSpPr>
                <p:spPr bwMode="auto">
                  <a:xfrm>
                    <a:off x="4512" y="321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7053" name="Group 113"/>
                <p:cNvGrpSpPr>
                  <a:grpSpLocks/>
                </p:cNvGrpSpPr>
                <p:nvPr/>
              </p:nvGrpSpPr>
              <p:grpSpPr bwMode="auto">
                <a:xfrm>
                  <a:off x="3504" y="2736"/>
                  <a:ext cx="480" cy="230"/>
                  <a:chOff x="3504" y="2736"/>
                  <a:chExt cx="480" cy="230"/>
                </a:xfrm>
              </p:grpSpPr>
              <p:sp>
                <p:nvSpPr>
                  <p:cNvPr id="87079" name="Rectangle 45"/>
                  <p:cNvSpPr>
                    <a:spLocks noChangeArrowheads="1"/>
                  </p:cNvSpPr>
                  <p:nvPr/>
                </p:nvSpPr>
                <p:spPr bwMode="auto">
                  <a:xfrm>
                    <a:off x="3824" y="273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7080" name="Rectangle 46"/>
                  <p:cNvSpPr>
                    <a:spLocks noChangeArrowheads="1"/>
                  </p:cNvSpPr>
                  <p:nvPr/>
                </p:nvSpPr>
                <p:spPr bwMode="auto">
                  <a:xfrm>
                    <a:off x="3664" y="273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a:latin typeface="Arial" panose="020B0604020202020204" pitchFamily="34" charset="0"/>
                      </a:rPr>
                      <a:t>a</a:t>
                    </a:r>
                  </a:p>
                </p:txBody>
              </p:sp>
              <p:sp>
                <p:nvSpPr>
                  <p:cNvPr id="87081" name="Rectangle 47"/>
                  <p:cNvSpPr>
                    <a:spLocks noChangeArrowheads="1"/>
                  </p:cNvSpPr>
                  <p:nvPr/>
                </p:nvSpPr>
                <p:spPr bwMode="auto">
                  <a:xfrm>
                    <a:off x="3504" y="273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7082" name="Line 48"/>
                  <p:cNvSpPr>
                    <a:spLocks noChangeShapeType="1"/>
                  </p:cNvSpPr>
                  <p:nvPr/>
                </p:nvSpPr>
                <p:spPr bwMode="auto">
                  <a:xfrm>
                    <a:off x="3504" y="273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83" name="Line 49"/>
                  <p:cNvSpPr>
                    <a:spLocks noChangeShapeType="1"/>
                  </p:cNvSpPr>
                  <p:nvPr/>
                </p:nvSpPr>
                <p:spPr bwMode="auto">
                  <a:xfrm>
                    <a:off x="3504" y="296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84" name="Line 50"/>
                  <p:cNvSpPr>
                    <a:spLocks noChangeShapeType="1"/>
                  </p:cNvSpPr>
                  <p:nvPr/>
                </p:nvSpPr>
                <p:spPr bwMode="auto">
                  <a:xfrm>
                    <a:off x="3504" y="273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85" name="Line 51"/>
                  <p:cNvSpPr>
                    <a:spLocks noChangeShapeType="1"/>
                  </p:cNvSpPr>
                  <p:nvPr/>
                </p:nvSpPr>
                <p:spPr bwMode="auto">
                  <a:xfrm>
                    <a:off x="3664" y="273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86" name="Line 52"/>
                  <p:cNvSpPr>
                    <a:spLocks noChangeShapeType="1"/>
                  </p:cNvSpPr>
                  <p:nvPr/>
                </p:nvSpPr>
                <p:spPr bwMode="auto">
                  <a:xfrm>
                    <a:off x="3824" y="273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87" name="Line 53"/>
                  <p:cNvSpPr>
                    <a:spLocks noChangeShapeType="1"/>
                  </p:cNvSpPr>
                  <p:nvPr/>
                </p:nvSpPr>
                <p:spPr bwMode="auto">
                  <a:xfrm>
                    <a:off x="3984" y="273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7054" name="Group 114"/>
                <p:cNvGrpSpPr>
                  <a:grpSpLocks/>
                </p:cNvGrpSpPr>
                <p:nvPr/>
              </p:nvGrpSpPr>
              <p:grpSpPr bwMode="auto">
                <a:xfrm>
                  <a:off x="4512" y="2736"/>
                  <a:ext cx="481" cy="230"/>
                  <a:chOff x="4512" y="2736"/>
                  <a:chExt cx="481" cy="230"/>
                </a:xfrm>
              </p:grpSpPr>
              <p:sp>
                <p:nvSpPr>
                  <p:cNvPr id="87070" name="Rectangle 55"/>
                  <p:cNvSpPr>
                    <a:spLocks noChangeArrowheads="1"/>
                  </p:cNvSpPr>
                  <p:nvPr/>
                </p:nvSpPr>
                <p:spPr bwMode="auto">
                  <a:xfrm>
                    <a:off x="4878" y="2736"/>
                    <a:ext cx="1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7071" name="Rectangle 56"/>
                  <p:cNvSpPr>
                    <a:spLocks noChangeArrowheads="1"/>
                  </p:cNvSpPr>
                  <p:nvPr/>
                </p:nvSpPr>
                <p:spPr bwMode="auto">
                  <a:xfrm>
                    <a:off x="4672" y="2736"/>
                    <a:ext cx="2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a:latin typeface="Arial" panose="020B0604020202020204" pitchFamily="34" charset="0"/>
                      </a:rPr>
                      <a:t>b</a:t>
                    </a:r>
                  </a:p>
                </p:txBody>
              </p:sp>
              <p:sp>
                <p:nvSpPr>
                  <p:cNvPr id="87072" name="Rectangle 57"/>
                  <p:cNvSpPr>
                    <a:spLocks noChangeArrowheads="1"/>
                  </p:cNvSpPr>
                  <p:nvPr/>
                </p:nvSpPr>
                <p:spPr bwMode="auto">
                  <a:xfrm>
                    <a:off x="4512" y="273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7073" name="Line 58"/>
                  <p:cNvSpPr>
                    <a:spLocks noChangeShapeType="1"/>
                  </p:cNvSpPr>
                  <p:nvPr/>
                </p:nvSpPr>
                <p:spPr bwMode="auto">
                  <a:xfrm>
                    <a:off x="4512" y="2736"/>
                    <a:ext cx="48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74" name="Line 59"/>
                  <p:cNvSpPr>
                    <a:spLocks noChangeShapeType="1"/>
                  </p:cNvSpPr>
                  <p:nvPr/>
                </p:nvSpPr>
                <p:spPr bwMode="auto">
                  <a:xfrm>
                    <a:off x="4512" y="2966"/>
                    <a:ext cx="48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75" name="Line 60"/>
                  <p:cNvSpPr>
                    <a:spLocks noChangeShapeType="1"/>
                  </p:cNvSpPr>
                  <p:nvPr/>
                </p:nvSpPr>
                <p:spPr bwMode="auto">
                  <a:xfrm>
                    <a:off x="4512" y="273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76" name="Line 61"/>
                  <p:cNvSpPr>
                    <a:spLocks noChangeShapeType="1"/>
                  </p:cNvSpPr>
                  <p:nvPr/>
                </p:nvSpPr>
                <p:spPr bwMode="auto">
                  <a:xfrm>
                    <a:off x="4672" y="273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77" name="Line 62"/>
                  <p:cNvSpPr>
                    <a:spLocks noChangeShapeType="1"/>
                  </p:cNvSpPr>
                  <p:nvPr/>
                </p:nvSpPr>
                <p:spPr bwMode="auto">
                  <a:xfrm>
                    <a:off x="4878" y="273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78" name="Line 63"/>
                  <p:cNvSpPr>
                    <a:spLocks noChangeShapeType="1"/>
                  </p:cNvSpPr>
                  <p:nvPr/>
                </p:nvSpPr>
                <p:spPr bwMode="auto">
                  <a:xfrm>
                    <a:off x="4993" y="273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7055" name="Line 89"/>
                <p:cNvSpPr>
                  <a:spLocks noChangeShapeType="1"/>
                </p:cNvSpPr>
                <p:nvPr/>
              </p:nvSpPr>
              <p:spPr bwMode="auto">
                <a:xfrm>
                  <a:off x="3264" y="278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56" name="Line 90"/>
                <p:cNvSpPr>
                  <a:spLocks noChangeShapeType="1"/>
                </p:cNvSpPr>
                <p:nvPr/>
              </p:nvSpPr>
              <p:spPr bwMode="auto">
                <a:xfrm flipH="1">
                  <a:off x="3264" y="288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57" name="Line 91"/>
                <p:cNvSpPr>
                  <a:spLocks noChangeShapeType="1"/>
                </p:cNvSpPr>
                <p:nvPr/>
              </p:nvSpPr>
              <p:spPr bwMode="auto">
                <a:xfrm>
                  <a:off x="3888" y="2784"/>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58" name="Line 92"/>
                <p:cNvSpPr>
                  <a:spLocks noChangeShapeType="1"/>
                </p:cNvSpPr>
                <p:nvPr/>
              </p:nvSpPr>
              <p:spPr bwMode="auto">
                <a:xfrm flipH="1">
                  <a:off x="3984" y="288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59" name="Line 93"/>
                <p:cNvSpPr>
                  <a:spLocks noChangeShapeType="1"/>
                </p:cNvSpPr>
                <p:nvPr/>
              </p:nvSpPr>
              <p:spPr bwMode="auto">
                <a:xfrm>
                  <a:off x="4944" y="278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60" name="Line 94"/>
                <p:cNvSpPr>
                  <a:spLocks noChangeShapeType="1"/>
                </p:cNvSpPr>
                <p:nvPr/>
              </p:nvSpPr>
              <p:spPr bwMode="auto">
                <a:xfrm flipH="1">
                  <a:off x="4992" y="28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61" name="Line 95"/>
                <p:cNvSpPr>
                  <a:spLocks noChangeShapeType="1"/>
                </p:cNvSpPr>
                <p:nvPr/>
              </p:nvSpPr>
              <p:spPr bwMode="auto">
                <a:xfrm flipH="1" flipV="1">
                  <a:off x="3792" y="3312"/>
                  <a:ext cx="336" cy="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62" name="Line 96"/>
                <p:cNvSpPr>
                  <a:spLocks noChangeShapeType="1"/>
                </p:cNvSpPr>
                <p:nvPr/>
              </p:nvSpPr>
              <p:spPr bwMode="auto">
                <a:xfrm flipV="1">
                  <a:off x="3792" y="2976"/>
                  <a:ext cx="0" cy="336"/>
                </a:xfrm>
                <a:prstGeom prst="line">
                  <a:avLst/>
                </a:prstGeom>
                <a:noFill/>
                <a:ln w="28575"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63" name="Line 97"/>
                <p:cNvSpPr>
                  <a:spLocks noChangeShapeType="1"/>
                </p:cNvSpPr>
                <p:nvPr/>
              </p:nvSpPr>
              <p:spPr bwMode="auto">
                <a:xfrm>
                  <a:off x="3888" y="2784"/>
                  <a:ext cx="144" cy="528"/>
                </a:xfrm>
                <a:prstGeom prst="line">
                  <a:avLst/>
                </a:prstGeom>
                <a:noFill/>
                <a:ln w="28575" cap="rnd">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64" name="Line 98"/>
                <p:cNvSpPr>
                  <a:spLocks noChangeShapeType="1"/>
                </p:cNvSpPr>
                <p:nvPr/>
              </p:nvSpPr>
              <p:spPr bwMode="auto">
                <a:xfrm flipH="1">
                  <a:off x="4512" y="2880"/>
                  <a:ext cx="96" cy="432"/>
                </a:xfrm>
                <a:prstGeom prst="line">
                  <a:avLst/>
                </a:prstGeom>
                <a:noFill/>
                <a:ln w="28575" cap="rnd">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65" name="Line 99"/>
                <p:cNvSpPr>
                  <a:spLocks noChangeShapeType="1"/>
                </p:cNvSpPr>
                <p:nvPr/>
              </p:nvSpPr>
              <p:spPr bwMode="auto">
                <a:xfrm>
                  <a:off x="4416" y="3312"/>
                  <a:ext cx="384" cy="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066" name="Line 100"/>
                <p:cNvSpPr>
                  <a:spLocks noChangeShapeType="1"/>
                </p:cNvSpPr>
                <p:nvPr/>
              </p:nvSpPr>
              <p:spPr bwMode="auto">
                <a:xfrm flipV="1">
                  <a:off x="4800" y="2976"/>
                  <a:ext cx="0" cy="336"/>
                </a:xfrm>
                <a:prstGeom prst="line">
                  <a:avLst/>
                </a:prstGeom>
                <a:noFill/>
                <a:ln w="28575"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67" name="Line 101"/>
                <p:cNvSpPr>
                  <a:spLocks noChangeShapeType="1"/>
                </p:cNvSpPr>
                <p:nvPr/>
              </p:nvSpPr>
              <p:spPr bwMode="auto">
                <a:xfrm>
                  <a:off x="4752" y="244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68" name="Line 102"/>
                <p:cNvSpPr>
                  <a:spLocks noChangeShapeType="1"/>
                </p:cNvSpPr>
                <p:nvPr/>
              </p:nvSpPr>
              <p:spPr bwMode="auto">
                <a:xfrm>
                  <a:off x="3696" y="336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69" name="Text Box 109"/>
                <p:cNvSpPr txBox="1">
                  <a:spLocks noChangeArrowheads="1"/>
                </p:cNvSpPr>
                <p:nvPr/>
              </p:nvSpPr>
              <p:spPr bwMode="auto">
                <a:xfrm>
                  <a:off x="4896" y="23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2000" b="0">
                      <a:latin typeface="Arial" panose="020B0604020202020204" pitchFamily="34" charset="0"/>
                    </a:rPr>
                    <a:t>p</a:t>
                  </a:r>
                  <a:endParaRPr lang="zh-CN" altLang="en-US" sz="2400" b="0">
                    <a:latin typeface="Times New Roman" panose="02020603050405020304" pitchFamily="18" charset="0"/>
                  </a:endParaRPr>
                </a:p>
              </p:txBody>
            </p:sp>
          </p:grpSp>
          <p:sp>
            <p:nvSpPr>
              <p:cNvPr id="87051" name="Text Box 117"/>
              <p:cNvSpPr txBox="1">
                <a:spLocks noChangeArrowheads="1"/>
              </p:cNvSpPr>
              <p:nvPr/>
            </p:nvSpPr>
            <p:spPr bwMode="auto">
              <a:xfrm>
                <a:off x="3504" y="3120"/>
                <a:ext cx="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q</a:t>
                </a:r>
              </a:p>
            </p:txBody>
          </p:sp>
        </p:grpSp>
        <p:sp>
          <p:nvSpPr>
            <p:cNvPr id="87046" name="Text Box 119"/>
            <p:cNvSpPr txBox="1">
              <a:spLocks noChangeArrowheads="1"/>
            </p:cNvSpPr>
            <p:nvPr/>
          </p:nvSpPr>
          <p:spPr bwMode="auto">
            <a:xfrm>
              <a:off x="3600" y="278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0">
                  <a:latin typeface="Times New Roman" panose="02020603050405020304" pitchFamily="18" charset="0"/>
                </a:rPr>
                <a:t>1</a:t>
              </a:r>
              <a:endParaRPr lang="zh-CN" altLang="en-US" sz="2000" b="0">
                <a:latin typeface="Arial" panose="020B0604020202020204" pitchFamily="34" charset="0"/>
              </a:endParaRPr>
            </a:p>
          </p:txBody>
        </p:sp>
        <p:sp>
          <p:nvSpPr>
            <p:cNvPr id="87047" name="Text Box 120"/>
            <p:cNvSpPr txBox="1">
              <a:spLocks noChangeArrowheads="1"/>
            </p:cNvSpPr>
            <p:nvPr/>
          </p:nvSpPr>
          <p:spPr bwMode="auto">
            <a:xfrm>
              <a:off x="4320" y="273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0">
                  <a:latin typeface="Times New Roman" panose="02020603050405020304" pitchFamily="18" charset="0"/>
                </a:rPr>
                <a:t>4</a:t>
              </a:r>
              <a:endParaRPr lang="zh-CN" altLang="en-US" sz="2000" b="0">
                <a:latin typeface="Arial" panose="020B0604020202020204" pitchFamily="34" charset="0"/>
              </a:endParaRPr>
            </a:p>
          </p:txBody>
        </p:sp>
        <p:sp>
          <p:nvSpPr>
            <p:cNvPr id="87048" name="Text Box 121"/>
            <p:cNvSpPr txBox="1">
              <a:spLocks noChangeArrowheads="1"/>
            </p:cNvSpPr>
            <p:nvPr/>
          </p:nvSpPr>
          <p:spPr bwMode="auto">
            <a:xfrm>
              <a:off x="4032" y="273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Times New Roman" panose="02020603050405020304" pitchFamily="18" charset="0"/>
                </a:rPr>
                <a:t>3</a:t>
              </a:r>
              <a:endParaRPr lang="zh-CN" altLang="en-US" sz="2000" b="0">
                <a:latin typeface="Arial" panose="020B0604020202020204" pitchFamily="34" charset="0"/>
              </a:endParaRPr>
            </a:p>
          </p:txBody>
        </p:sp>
        <p:sp>
          <p:nvSpPr>
            <p:cNvPr id="87049" name="Text Box 122"/>
            <p:cNvSpPr txBox="1">
              <a:spLocks noChangeArrowheads="1"/>
            </p:cNvSpPr>
            <p:nvPr/>
          </p:nvSpPr>
          <p:spPr bwMode="auto">
            <a:xfrm>
              <a:off x="4752" y="278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Times New Roman" panose="02020603050405020304" pitchFamily="18" charset="0"/>
                </a:rPr>
                <a:t>2</a:t>
              </a:r>
              <a:endParaRPr lang="zh-CN" altLang="en-US" sz="2000" b="0">
                <a:latin typeface="Arial" panose="020B0604020202020204" pitchFamily="34" charset="0"/>
              </a:endParaRPr>
            </a:p>
          </p:txBody>
        </p:sp>
      </p:gr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93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blinds(horizontal)">
                                      <p:cBhvr>
                                        <p:cTn id="7" dur="500"/>
                                        <p:tgtEl>
                                          <p:spTgt spid="4915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70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9156">
                                            <p:txEl>
                                              <p:pRg st="5" end="5"/>
                                            </p:txEl>
                                          </p:spTgt>
                                        </p:tgtEl>
                                        <p:attrNameLst>
                                          <p:attrName>style.visibility</p:attrName>
                                        </p:attrNameLst>
                                      </p:cBhvr>
                                      <p:to>
                                        <p:strVal val="visible"/>
                                      </p:to>
                                    </p:set>
                                    <p:animEffect transition="in" filter="blinds(horizontal)">
                                      <p:cBhvr>
                                        <p:cTn id="16" dur="500"/>
                                        <p:tgtEl>
                                          <p:spTgt spid="49156">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9156">
                                            <p:txEl>
                                              <p:pRg st="6" end="6"/>
                                            </p:txEl>
                                          </p:spTgt>
                                        </p:tgtEl>
                                        <p:attrNameLst>
                                          <p:attrName>style.visibility</p:attrName>
                                        </p:attrNameLst>
                                      </p:cBhvr>
                                      <p:to>
                                        <p:strVal val="visible"/>
                                      </p:to>
                                    </p:set>
                                    <p:animEffect transition="in" filter="blinds(horizontal)">
                                      <p:cBhvr>
                                        <p:cTn id="21" dur="500"/>
                                        <p:tgtEl>
                                          <p:spTgt spid="49156">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9156">
                                            <p:txEl>
                                              <p:pRg st="7" end="7"/>
                                            </p:txEl>
                                          </p:spTgt>
                                        </p:tgtEl>
                                        <p:attrNameLst>
                                          <p:attrName>style.visibility</p:attrName>
                                        </p:attrNameLst>
                                      </p:cBhvr>
                                      <p:to>
                                        <p:strVal val="visible"/>
                                      </p:to>
                                    </p:set>
                                    <p:animEffect transition="in" filter="blinds(horizontal)">
                                      <p:cBhvr>
                                        <p:cTn id="26" dur="500"/>
                                        <p:tgtEl>
                                          <p:spTgt spid="49156">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9156">
                                            <p:txEl>
                                              <p:pRg st="8" end="8"/>
                                            </p:txEl>
                                          </p:spTgt>
                                        </p:tgtEl>
                                        <p:attrNameLst>
                                          <p:attrName>style.visibility</p:attrName>
                                        </p:attrNameLst>
                                      </p:cBhvr>
                                      <p:to>
                                        <p:strVal val="visible"/>
                                      </p:to>
                                    </p:set>
                                    <p:animEffect transition="in" filter="blinds(horizontal)">
                                      <p:cBhvr>
                                        <p:cTn id="31" dur="500"/>
                                        <p:tgtEl>
                                          <p:spTgt spid="49156">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9156">
                                            <p:txEl>
                                              <p:pRg st="9" end="9"/>
                                            </p:txEl>
                                          </p:spTgt>
                                        </p:tgtEl>
                                        <p:attrNameLst>
                                          <p:attrName>style.visibility</p:attrName>
                                        </p:attrNameLst>
                                      </p:cBhvr>
                                      <p:to>
                                        <p:strVal val="visible"/>
                                      </p:to>
                                    </p:set>
                                    <p:animEffect transition="in" filter="blinds(horizontal)">
                                      <p:cBhvr>
                                        <p:cTn id="36" dur="500"/>
                                        <p:tgtEl>
                                          <p:spTgt spid="4915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18344" y="967228"/>
            <a:ext cx="7793037" cy="839787"/>
          </a:xfrm>
        </p:spPr>
        <p:txBody>
          <a:bodyPr/>
          <a:lstStyle/>
          <a:p>
            <a:pPr eaLnBrk="1" hangingPunct="1"/>
            <a:r>
              <a:rPr lang="zh-CN" altLang="en-US" dirty="0"/>
              <a:t>（</a:t>
            </a:r>
            <a:r>
              <a:rPr lang="en-US" altLang="zh-CN" dirty="0"/>
              <a:t>2</a:t>
            </a:r>
            <a:r>
              <a:rPr lang="zh-CN" altLang="en-US" dirty="0"/>
              <a:t>）删除 </a:t>
            </a:r>
          </a:p>
        </p:txBody>
      </p:sp>
      <p:sp>
        <p:nvSpPr>
          <p:cNvPr id="50180" name="Rectangle 3"/>
          <p:cNvSpPr>
            <a:spLocks noGrp="1" noChangeArrowheads="1"/>
          </p:cNvSpPr>
          <p:nvPr>
            <p:ph type="body" idx="1"/>
          </p:nvPr>
        </p:nvSpPr>
        <p:spPr>
          <a:xfrm>
            <a:off x="900113" y="3644900"/>
            <a:ext cx="7772400" cy="1987550"/>
          </a:xfrm>
        </p:spPr>
        <p:txBody>
          <a:bodyPr/>
          <a:lstStyle/>
          <a:p>
            <a:pPr eaLnBrk="1" hangingPunct="1">
              <a:buFont typeface="Wingdings" panose="05000000000000000000" pitchFamily="2" charset="2"/>
              <a:buNone/>
            </a:pPr>
            <a:r>
              <a:rPr lang="en-US" altLang="zh-CN" dirty="0" err="1"/>
              <a:t>p.prev.next</a:t>
            </a:r>
            <a:r>
              <a:rPr lang="en-US" altLang="zh-CN" dirty="0"/>
              <a:t> = </a:t>
            </a:r>
            <a:r>
              <a:rPr lang="en-US" altLang="zh-CN" dirty="0" err="1"/>
              <a:t>p.next</a:t>
            </a:r>
            <a:r>
              <a:rPr lang="en-US" altLang="zh-CN" dirty="0"/>
              <a:t>;</a:t>
            </a:r>
          </a:p>
          <a:p>
            <a:pPr eaLnBrk="1" hangingPunct="1">
              <a:buFont typeface="Wingdings" panose="05000000000000000000" pitchFamily="2" charset="2"/>
              <a:buNone/>
            </a:pPr>
            <a:r>
              <a:rPr lang="en-US" altLang="zh-CN" dirty="0"/>
              <a:t>if (</a:t>
            </a:r>
            <a:r>
              <a:rPr lang="en-US" altLang="zh-CN" dirty="0" err="1"/>
              <a:t>p.next</a:t>
            </a:r>
            <a:r>
              <a:rPr lang="en-US" altLang="zh-CN" dirty="0"/>
              <a:t>!=null)</a:t>
            </a:r>
          </a:p>
          <a:p>
            <a:pPr eaLnBrk="1" hangingPunct="1">
              <a:buFont typeface="Wingdings" panose="05000000000000000000" pitchFamily="2" charset="2"/>
              <a:buNone/>
            </a:pPr>
            <a:r>
              <a:rPr lang="en-US" altLang="zh-CN" dirty="0"/>
              <a:t>    (</a:t>
            </a:r>
            <a:r>
              <a:rPr lang="en-US" altLang="zh-CN" dirty="0" err="1"/>
              <a:t>p.next</a:t>
            </a:r>
            <a:r>
              <a:rPr lang="en-US" altLang="zh-CN" dirty="0"/>
              <a:t>).</a:t>
            </a:r>
            <a:r>
              <a:rPr lang="en-US" altLang="zh-CN" dirty="0" err="1"/>
              <a:t>prev</a:t>
            </a:r>
            <a:r>
              <a:rPr lang="en-US" altLang="zh-CN" dirty="0"/>
              <a:t> = </a:t>
            </a:r>
            <a:r>
              <a:rPr lang="en-US" altLang="zh-CN" dirty="0" err="1"/>
              <a:t>p.prev</a:t>
            </a:r>
            <a:r>
              <a:rPr lang="en-US" altLang="zh-CN" dirty="0"/>
              <a:t>;</a:t>
            </a:r>
            <a:endParaRPr lang="zh-CN" altLang="en-US" dirty="0"/>
          </a:p>
        </p:txBody>
      </p:sp>
      <p:grpSp>
        <p:nvGrpSpPr>
          <p:cNvPr id="88068" name="Group 112"/>
          <p:cNvGrpSpPr>
            <a:grpSpLocks/>
          </p:cNvGrpSpPr>
          <p:nvPr/>
        </p:nvGrpSpPr>
        <p:grpSpPr bwMode="auto">
          <a:xfrm>
            <a:off x="2214563" y="2000250"/>
            <a:ext cx="4191000" cy="1539875"/>
            <a:chOff x="336" y="2256"/>
            <a:chExt cx="2640" cy="970"/>
          </a:xfrm>
        </p:grpSpPr>
        <p:grpSp>
          <p:nvGrpSpPr>
            <p:cNvPr id="88069" name="Group 107"/>
            <p:cNvGrpSpPr>
              <a:grpSpLocks/>
            </p:cNvGrpSpPr>
            <p:nvPr/>
          </p:nvGrpSpPr>
          <p:grpSpPr bwMode="auto">
            <a:xfrm>
              <a:off x="336" y="2352"/>
              <a:ext cx="2640" cy="672"/>
              <a:chOff x="384" y="2112"/>
              <a:chExt cx="2640" cy="672"/>
            </a:xfrm>
          </p:grpSpPr>
          <p:sp>
            <p:nvSpPr>
              <p:cNvPr id="88073" name="Line 82"/>
              <p:cNvSpPr>
                <a:spLocks noChangeShapeType="1"/>
              </p:cNvSpPr>
              <p:nvPr/>
            </p:nvSpPr>
            <p:spPr bwMode="auto">
              <a:xfrm flipV="1">
                <a:off x="960" y="2256"/>
                <a:ext cx="0" cy="24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88074" name="Group 106"/>
              <p:cNvGrpSpPr>
                <a:grpSpLocks/>
              </p:cNvGrpSpPr>
              <p:nvPr/>
            </p:nvGrpSpPr>
            <p:grpSpPr bwMode="auto">
              <a:xfrm>
                <a:off x="384" y="2112"/>
                <a:ext cx="2640" cy="672"/>
                <a:chOff x="384" y="2400"/>
                <a:chExt cx="2640" cy="672"/>
              </a:xfrm>
            </p:grpSpPr>
            <p:grpSp>
              <p:nvGrpSpPr>
                <p:cNvPr id="88075" name="Group 105"/>
                <p:cNvGrpSpPr>
                  <a:grpSpLocks/>
                </p:cNvGrpSpPr>
                <p:nvPr/>
              </p:nvGrpSpPr>
              <p:grpSpPr bwMode="auto">
                <a:xfrm>
                  <a:off x="2208" y="2688"/>
                  <a:ext cx="480" cy="230"/>
                  <a:chOff x="2208" y="2688"/>
                  <a:chExt cx="480" cy="230"/>
                </a:xfrm>
              </p:grpSpPr>
              <p:sp>
                <p:nvSpPr>
                  <p:cNvPr id="88110" name="Rectangle 5"/>
                  <p:cNvSpPr>
                    <a:spLocks noChangeArrowheads="1"/>
                  </p:cNvSpPr>
                  <p:nvPr/>
                </p:nvSpPr>
                <p:spPr bwMode="auto">
                  <a:xfrm>
                    <a:off x="2528"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8111" name="Rectangle 6"/>
                  <p:cNvSpPr>
                    <a:spLocks noChangeArrowheads="1"/>
                  </p:cNvSpPr>
                  <p:nvPr/>
                </p:nvSpPr>
                <p:spPr bwMode="auto">
                  <a:xfrm>
                    <a:off x="2368"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a:latin typeface="Arial" panose="020B0604020202020204" pitchFamily="34" charset="0"/>
                      </a:rPr>
                      <a:t>c</a:t>
                    </a:r>
                  </a:p>
                </p:txBody>
              </p:sp>
              <p:sp>
                <p:nvSpPr>
                  <p:cNvPr id="88112" name="Rectangle 7"/>
                  <p:cNvSpPr>
                    <a:spLocks noChangeArrowheads="1"/>
                  </p:cNvSpPr>
                  <p:nvPr/>
                </p:nvSpPr>
                <p:spPr bwMode="auto">
                  <a:xfrm>
                    <a:off x="2208"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8113" name="Line 8"/>
                  <p:cNvSpPr>
                    <a:spLocks noChangeShapeType="1"/>
                  </p:cNvSpPr>
                  <p:nvPr/>
                </p:nvSpPr>
                <p:spPr bwMode="auto">
                  <a:xfrm>
                    <a:off x="2208" y="268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14" name="Line 9"/>
                  <p:cNvSpPr>
                    <a:spLocks noChangeShapeType="1"/>
                  </p:cNvSpPr>
                  <p:nvPr/>
                </p:nvSpPr>
                <p:spPr bwMode="auto">
                  <a:xfrm>
                    <a:off x="2208" y="291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15" name="Line 10"/>
                  <p:cNvSpPr>
                    <a:spLocks noChangeShapeType="1"/>
                  </p:cNvSpPr>
                  <p:nvPr/>
                </p:nvSpPr>
                <p:spPr bwMode="auto">
                  <a:xfrm>
                    <a:off x="2208"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16" name="Line 11"/>
                  <p:cNvSpPr>
                    <a:spLocks noChangeShapeType="1"/>
                  </p:cNvSpPr>
                  <p:nvPr/>
                </p:nvSpPr>
                <p:spPr bwMode="auto">
                  <a:xfrm>
                    <a:off x="2368"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17" name="Line 12"/>
                  <p:cNvSpPr>
                    <a:spLocks noChangeShapeType="1"/>
                  </p:cNvSpPr>
                  <p:nvPr/>
                </p:nvSpPr>
                <p:spPr bwMode="auto">
                  <a:xfrm>
                    <a:off x="2528"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18" name="Line 13"/>
                  <p:cNvSpPr>
                    <a:spLocks noChangeShapeType="1"/>
                  </p:cNvSpPr>
                  <p:nvPr/>
                </p:nvSpPr>
                <p:spPr bwMode="auto">
                  <a:xfrm>
                    <a:off x="2688"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8076" name="Group 104"/>
                <p:cNvGrpSpPr>
                  <a:grpSpLocks/>
                </p:cNvGrpSpPr>
                <p:nvPr/>
              </p:nvGrpSpPr>
              <p:grpSpPr bwMode="auto">
                <a:xfrm>
                  <a:off x="1392" y="2688"/>
                  <a:ext cx="480" cy="230"/>
                  <a:chOff x="1392" y="2688"/>
                  <a:chExt cx="480" cy="230"/>
                </a:xfrm>
              </p:grpSpPr>
              <p:sp>
                <p:nvSpPr>
                  <p:cNvPr id="88101" name="Rectangle 15"/>
                  <p:cNvSpPr>
                    <a:spLocks noChangeArrowheads="1"/>
                  </p:cNvSpPr>
                  <p:nvPr/>
                </p:nvSpPr>
                <p:spPr bwMode="auto">
                  <a:xfrm>
                    <a:off x="1728" y="2688"/>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8102" name="Rectangle 16"/>
                  <p:cNvSpPr>
                    <a:spLocks noChangeArrowheads="1"/>
                  </p:cNvSpPr>
                  <p:nvPr/>
                </p:nvSpPr>
                <p:spPr bwMode="auto">
                  <a:xfrm>
                    <a:off x="1552" y="2688"/>
                    <a:ext cx="1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a:latin typeface="Arial" panose="020B0604020202020204" pitchFamily="34" charset="0"/>
                      </a:rPr>
                      <a:t>b</a:t>
                    </a:r>
                  </a:p>
                </p:txBody>
              </p:sp>
              <p:sp>
                <p:nvSpPr>
                  <p:cNvPr id="88103" name="Rectangle 17"/>
                  <p:cNvSpPr>
                    <a:spLocks noChangeArrowheads="1"/>
                  </p:cNvSpPr>
                  <p:nvPr/>
                </p:nvSpPr>
                <p:spPr bwMode="auto">
                  <a:xfrm>
                    <a:off x="1392"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8104" name="Line 18"/>
                  <p:cNvSpPr>
                    <a:spLocks noChangeShapeType="1"/>
                  </p:cNvSpPr>
                  <p:nvPr/>
                </p:nvSpPr>
                <p:spPr bwMode="auto">
                  <a:xfrm>
                    <a:off x="1392" y="268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05" name="Line 19"/>
                  <p:cNvSpPr>
                    <a:spLocks noChangeShapeType="1"/>
                  </p:cNvSpPr>
                  <p:nvPr/>
                </p:nvSpPr>
                <p:spPr bwMode="auto">
                  <a:xfrm>
                    <a:off x="1392" y="291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06" name="Line 20"/>
                  <p:cNvSpPr>
                    <a:spLocks noChangeShapeType="1"/>
                  </p:cNvSpPr>
                  <p:nvPr/>
                </p:nvSpPr>
                <p:spPr bwMode="auto">
                  <a:xfrm>
                    <a:off x="1392"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07" name="Line 21"/>
                  <p:cNvSpPr>
                    <a:spLocks noChangeShapeType="1"/>
                  </p:cNvSpPr>
                  <p:nvPr/>
                </p:nvSpPr>
                <p:spPr bwMode="auto">
                  <a:xfrm>
                    <a:off x="1552"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08" name="Line 22"/>
                  <p:cNvSpPr>
                    <a:spLocks noChangeShapeType="1"/>
                  </p:cNvSpPr>
                  <p:nvPr/>
                </p:nvSpPr>
                <p:spPr bwMode="auto">
                  <a:xfrm>
                    <a:off x="1728"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09" name="Line 23"/>
                  <p:cNvSpPr>
                    <a:spLocks noChangeShapeType="1"/>
                  </p:cNvSpPr>
                  <p:nvPr/>
                </p:nvSpPr>
                <p:spPr bwMode="auto">
                  <a:xfrm>
                    <a:off x="1872"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8077" name="Group 103"/>
                <p:cNvGrpSpPr>
                  <a:grpSpLocks/>
                </p:cNvGrpSpPr>
                <p:nvPr/>
              </p:nvGrpSpPr>
              <p:grpSpPr bwMode="auto">
                <a:xfrm>
                  <a:off x="576" y="2688"/>
                  <a:ext cx="480" cy="230"/>
                  <a:chOff x="576" y="2688"/>
                  <a:chExt cx="480" cy="230"/>
                </a:xfrm>
              </p:grpSpPr>
              <p:sp>
                <p:nvSpPr>
                  <p:cNvPr id="88092" name="Rectangle 25"/>
                  <p:cNvSpPr>
                    <a:spLocks noChangeArrowheads="1"/>
                  </p:cNvSpPr>
                  <p:nvPr/>
                </p:nvSpPr>
                <p:spPr bwMode="auto">
                  <a:xfrm>
                    <a:off x="896"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8093" name="Rectangle 26"/>
                  <p:cNvSpPr>
                    <a:spLocks noChangeArrowheads="1"/>
                  </p:cNvSpPr>
                  <p:nvPr/>
                </p:nvSpPr>
                <p:spPr bwMode="auto">
                  <a:xfrm>
                    <a:off x="736"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a:latin typeface="Arial" panose="020B0604020202020204" pitchFamily="34" charset="0"/>
                      </a:rPr>
                      <a:t>a</a:t>
                    </a:r>
                  </a:p>
                </p:txBody>
              </p:sp>
              <p:sp>
                <p:nvSpPr>
                  <p:cNvPr id="88094" name="Rectangle 27"/>
                  <p:cNvSpPr>
                    <a:spLocks noChangeArrowheads="1"/>
                  </p:cNvSpPr>
                  <p:nvPr/>
                </p:nvSpPr>
                <p:spPr bwMode="auto">
                  <a:xfrm>
                    <a:off x="576"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8095" name="Line 28"/>
                  <p:cNvSpPr>
                    <a:spLocks noChangeShapeType="1"/>
                  </p:cNvSpPr>
                  <p:nvPr/>
                </p:nvSpPr>
                <p:spPr bwMode="auto">
                  <a:xfrm>
                    <a:off x="576" y="268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96" name="Line 29"/>
                  <p:cNvSpPr>
                    <a:spLocks noChangeShapeType="1"/>
                  </p:cNvSpPr>
                  <p:nvPr/>
                </p:nvSpPr>
                <p:spPr bwMode="auto">
                  <a:xfrm>
                    <a:off x="576" y="291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97" name="Line 30"/>
                  <p:cNvSpPr>
                    <a:spLocks noChangeShapeType="1"/>
                  </p:cNvSpPr>
                  <p:nvPr/>
                </p:nvSpPr>
                <p:spPr bwMode="auto">
                  <a:xfrm>
                    <a:off x="576"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98" name="Line 31"/>
                  <p:cNvSpPr>
                    <a:spLocks noChangeShapeType="1"/>
                  </p:cNvSpPr>
                  <p:nvPr/>
                </p:nvSpPr>
                <p:spPr bwMode="auto">
                  <a:xfrm>
                    <a:off x="736"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99" name="Line 32"/>
                  <p:cNvSpPr>
                    <a:spLocks noChangeShapeType="1"/>
                  </p:cNvSpPr>
                  <p:nvPr/>
                </p:nvSpPr>
                <p:spPr bwMode="auto">
                  <a:xfrm>
                    <a:off x="896"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100" name="Line 33"/>
                  <p:cNvSpPr>
                    <a:spLocks noChangeShapeType="1"/>
                  </p:cNvSpPr>
                  <p:nvPr/>
                </p:nvSpPr>
                <p:spPr bwMode="auto">
                  <a:xfrm>
                    <a:off x="1056"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8078" name="Line 68"/>
                <p:cNvSpPr>
                  <a:spLocks noChangeShapeType="1"/>
                </p:cNvSpPr>
                <p:nvPr/>
              </p:nvSpPr>
              <p:spPr bwMode="auto">
                <a:xfrm>
                  <a:off x="384" y="278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79" name="Line 69"/>
                <p:cNvSpPr>
                  <a:spLocks noChangeShapeType="1"/>
                </p:cNvSpPr>
                <p:nvPr/>
              </p:nvSpPr>
              <p:spPr bwMode="auto">
                <a:xfrm flipH="1">
                  <a:off x="384" y="283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0" name="Line 70"/>
                <p:cNvSpPr>
                  <a:spLocks noChangeShapeType="1"/>
                </p:cNvSpPr>
                <p:nvPr/>
              </p:nvSpPr>
              <p:spPr bwMode="auto">
                <a:xfrm>
                  <a:off x="960" y="278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1" name="Line 71"/>
                <p:cNvSpPr>
                  <a:spLocks noChangeShapeType="1"/>
                </p:cNvSpPr>
                <p:nvPr/>
              </p:nvSpPr>
              <p:spPr bwMode="auto">
                <a:xfrm>
                  <a:off x="1824" y="278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2" name="Line 72"/>
                <p:cNvSpPr>
                  <a:spLocks noChangeShapeType="1"/>
                </p:cNvSpPr>
                <p:nvPr/>
              </p:nvSpPr>
              <p:spPr bwMode="auto">
                <a:xfrm>
                  <a:off x="2592" y="278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3" name="Line 73"/>
                <p:cNvSpPr>
                  <a:spLocks noChangeShapeType="1"/>
                </p:cNvSpPr>
                <p:nvPr/>
              </p:nvSpPr>
              <p:spPr bwMode="auto">
                <a:xfrm flipH="1">
                  <a:off x="2688" y="283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4" name="Line 74"/>
                <p:cNvSpPr>
                  <a:spLocks noChangeShapeType="1"/>
                </p:cNvSpPr>
                <p:nvPr/>
              </p:nvSpPr>
              <p:spPr bwMode="auto">
                <a:xfrm flipH="1">
                  <a:off x="1872" y="28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5" name="Line 75"/>
                <p:cNvSpPr>
                  <a:spLocks noChangeShapeType="1"/>
                </p:cNvSpPr>
                <p:nvPr/>
              </p:nvSpPr>
              <p:spPr bwMode="auto">
                <a:xfrm flipH="1">
                  <a:off x="1056" y="28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6" name="Line 76"/>
                <p:cNvSpPr>
                  <a:spLocks noChangeShapeType="1"/>
                </p:cNvSpPr>
                <p:nvPr/>
              </p:nvSpPr>
              <p:spPr bwMode="auto">
                <a:xfrm>
                  <a:off x="1632" y="240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7" name="Line 83"/>
                <p:cNvSpPr>
                  <a:spLocks noChangeShapeType="1"/>
                </p:cNvSpPr>
                <p:nvPr/>
              </p:nvSpPr>
              <p:spPr bwMode="auto">
                <a:xfrm flipH="1">
                  <a:off x="960" y="2544"/>
                  <a:ext cx="1440" cy="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8" name="Line 84"/>
                <p:cNvSpPr>
                  <a:spLocks noChangeShapeType="1"/>
                </p:cNvSpPr>
                <p:nvPr/>
              </p:nvSpPr>
              <p:spPr bwMode="auto">
                <a:xfrm>
                  <a:off x="2400" y="2544"/>
                  <a:ext cx="0" cy="144"/>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89" name="Line 85"/>
                <p:cNvSpPr>
                  <a:spLocks noChangeShapeType="1"/>
                </p:cNvSpPr>
                <p:nvPr/>
              </p:nvSpPr>
              <p:spPr bwMode="auto">
                <a:xfrm>
                  <a:off x="2304" y="2832"/>
                  <a:ext cx="0" cy="24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90" name="Line 87"/>
                <p:cNvSpPr>
                  <a:spLocks noChangeShapeType="1"/>
                </p:cNvSpPr>
                <p:nvPr/>
              </p:nvSpPr>
              <p:spPr bwMode="auto">
                <a:xfrm>
                  <a:off x="816" y="3072"/>
                  <a:ext cx="1488" cy="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91" name="Line 88"/>
                <p:cNvSpPr>
                  <a:spLocks noChangeShapeType="1"/>
                </p:cNvSpPr>
                <p:nvPr/>
              </p:nvSpPr>
              <p:spPr bwMode="auto">
                <a:xfrm flipV="1">
                  <a:off x="816" y="2928"/>
                  <a:ext cx="0" cy="144"/>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88070" name="Text Box 108"/>
            <p:cNvSpPr txBox="1">
              <a:spLocks noChangeArrowheads="1"/>
            </p:cNvSpPr>
            <p:nvPr/>
          </p:nvSpPr>
          <p:spPr bwMode="auto">
            <a:xfrm>
              <a:off x="1680" y="225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2000" b="0">
                  <a:latin typeface="Arial" panose="020B0604020202020204" pitchFamily="34" charset="0"/>
                </a:rPr>
                <a:t>p</a:t>
              </a:r>
              <a:endParaRPr lang="zh-CN" altLang="en-US" sz="2400" b="0">
                <a:latin typeface="Times New Roman" panose="02020603050405020304" pitchFamily="18" charset="0"/>
              </a:endParaRPr>
            </a:p>
          </p:txBody>
        </p:sp>
        <p:sp>
          <p:nvSpPr>
            <p:cNvPr id="88071" name="Text Box 110"/>
            <p:cNvSpPr txBox="1">
              <a:spLocks noChangeArrowheads="1"/>
            </p:cNvSpPr>
            <p:nvPr/>
          </p:nvSpPr>
          <p:spPr bwMode="auto">
            <a:xfrm>
              <a:off x="1104" y="225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zh-CN" altLang="en-US" sz="2000" b="0">
                <a:latin typeface="Arial" panose="020B0604020202020204" pitchFamily="34" charset="0"/>
              </a:endParaRPr>
            </a:p>
          </p:txBody>
        </p:sp>
        <p:sp>
          <p:nvSpPr>
            <p:cNvPr id="88072" name="Text Box 111"/>
            <p:cNvSpPr txBox="1">
              <a:spLocks noChangeArrowheads="1"/>
            </p:cNvSpPr>
            <p:nvPr/>
          </p:nvSpPr>
          <p:spPr bwMode="auto">
            <a:xfrm>
              <a:off x="1152" y="297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zh-CN" altLang="en-US" sz="2000" b="0">
                <a:latin typeface="Arial" panose="020B0604020202020204" pitchFamily="34" charset="0"/>
              </a:endParaRPr>
            </a:p>
          </p:txBody>
        </p:sp>
      </p:gr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94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0180">
                                            <p:txEl>
                                              <p:pRg st="0" end="0"/>
                                            </p:txEl>
                                          </p:spTgt>
                                        </p:tgtEl>
                                        <p:attrNameLst>
                                          <p:attrName>style.visibility</p:attrName>
                                        </p:attrNameLst>
                                      </p:cBhvr>
                                      <p:to>
                                        <p:strVal val="visible"/>
                                      </p:to>
                                    </p:set>
                                    <p:animEffect transition="in" filter="blinds(horizontal)">
                                      <p:cBhvr>
                                        <p:cTn id="15" dur="500"/>
                                        <p:tgtEl>
                                          <p:spTgt spid="50180">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0180">
                                            <p:txEl>
                                              <p:pRg st="1" end="1"/>
                                            </p:txEl>
                                          </p:spTgt>
                                        </p:tgtEl>
                                        <p:attrNameLst>
                                          <p:attrName>style.visibility</p:attrName>
                                        </p:attrNameLst>
                                      </p:cBhvr>
                                      <p:to>
                                        <p:strVal val="visible"/>
                                      </p:to>
                                    </p:set>
                                    <p:animEffect transition="in" filter="blinds(horizontal)">
                                      <p:cBhvr>
                                        <p:cTn id="20" dur="500"/>
                                        <p:tgtEl>
                                          <p:spTgt spid="50180">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0180">
                                            <p:txEl>
                                              <p:pRg st="2" end="2"/>
                                            </p:txEl>
                                          </p:spTgt>
                                        </p:tgtEl>
                                        <p:attrNameLst>
                                          <p:attrName>style.visibility</p:attrName>
                                        </p:attrNameLst>
                                      </p:cBhvr>
                                      <p:to>
                                        <p:strVal val="visible"/>
                                      </p:to>
                                    </p:set>
                                    <p:animEffect transition="in" filter="blinds(horizontal)">
                                      <p:cBhvr>
                                        <p:cTn id="25" dur="500"/>
                                        <p:tgtEl>
                                          <p:spTgt spid="501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50180"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dirty="0"/>
              <a:t>4. </a:t>
            </a:r>
            <a:r>
              <a:rPr lang="zh-CN" altLang="en-US" dirty="0"/>
              <a:t>循环双链表 </a:t>
            </a:r>
          </a:p>
        </p:txBody>
      </p:sp>
      <p:sp>
        <p:nvSpPr>
          <p:cNvPr id="89091" name="Rectangle 3"/>
          <p:cNvSpPr>
            <a:spLocks noGrp="1" noChangeArrowheads="1"/>
          </p:cNvSpPr>
          <p:nvPr>
            <p:ph type="body" idx="1"/>
          </p:nvPr>
        </p:nvSpPr>
        <p:spPr>
          <a:xfrm>
            <a:off x="714375" y="2017713"/>
            <a:ext cx="8240713" cy="4114800"/>
          </a:xfrm>
        </p:spPr>
        <p:txBody>
          <a:bodyPr/>
          <a:lstStyle/>
          <a:p>
            <a:pPr marL="0" indent="0" eaLnBrk="1" hangingPunct="1">
              <a:buFont typeface="Wingdings" panose="05000000000000000000" pitchFamily="2" charset="2"/>
              <a:buNone/>
            </a:pPr>
            <a:r>
              <a:rPr lang="zh-CN" altLang="en-US"/>
              <a:t>       若将双链表的头和尾连接起来，就形成了循环双链表。</a:t>
            </a:r>
          </a:p>
        </p:txBody>
      </p:sp>
      <p:grpSp>
        <p:nvGrpSpPr>
          <p:cNvPr id="2" name="Group 88"/>
          <p:cNvGrpSpPr>
            <a:grpSpLocks/>
          </p:cNvGrpSpPr>
          <p:nvPr/>
        </p:nvGrpSpPr>
        <p:grpSpPr bwMode="auto">
          <a:xfrm>
            <a:off x="819534" y="3361531"/>
            <a:ext cx="2743200" cy="1235075"/>
            <a:chOff x="1728" y="1056"/>
            <a:chExt cx="1728" cy="778"/>
          </a:xfrm>
        </p:grpSpPr>
        <p:grpSp>
          <p:nvGrpSpPr>
            <p:cNvPr id="89154" name="Group 4"/>
            <p:cNvGrpSpPr>
              <a:grpSpLocks/>
            </p:cNvGrpSpPr>
            <p:nvPr/>
          </p:nvGrpSpPr>
          <p:grpSpPr bwMode="auto">
            <a:xfrm>
              <a:off x="1728" y="1056"/>
              <a:ext cx="1728" cy="778"/>
              <a:chOff x="2976" y="2016"/>
              <a:chExt cx="1728" cy="778"/>
            </a:xfrm>
          </p:grpSpPr>
          <p:grpSp>
            <p:nvGrpSpPr>
              <p:cNvPr id="89156" name="Group 5"/>
              <p:cNvGrpSpPr>
                <a:grpSpLocks/>
              </p:cNvGrpSpPr>
              <p:nvPr/>
            </p:nvGrpSpPr>
            <p:grpSpPr bwMode="auto">
              <a:xfrm>
                <a:off x="3024" y="2016"/>
                <a:ext cx="1104" cy="374"/>
                <a:chOff x="3024" y="2016"/>
                <a:chExt cx="1104" cy="374"/>
              </a:xfrm>
            </p:grpSpPr>
            <p:grpSp>
              <p:nvGrpSpPr>
                <p:cNvPr id="89158" name="Group 6"/>
                <p:cNvGrpSpPr>
                  <a:grpSpLocks/>
                </p:cNvGrpSpPr>
                <p:nvPr/>
              </p:nvGrpSpPr>
              <p:grpSpPr bwMode="auto">
                <a:xfrm>
                  <a:off x="3120" y="2016"/>
                  <a:ext cx="1008" cy="374"/>
                  <a:chOff x="3120" y="2016"/>
                  <a:chExt cx="1008" cy="374"/>
                </a:xfrm>
              </p:grpSpPr>
              <p:grpSp>
                <p:nvGrpSpPr>
                  <p:cNvPr id="89160" name="Group 7"/>
                  <p:cNvGrpSpPr>
                    <a:grpSpLocks/>
                  </p:cNvGrpSpPr>
                  <p:nvPr/>
                </p:nvGrpSpPr>
                <p:grpSpPr bwMode="auto">
                  <a:xfrm>
                    <a:off x="3504" y="2160"/>
                    <a:ext cx="480" cy="230"/>
                    <a:chOff x="3504" y="2160"/>
                    <a:chExt cx="480" cy="230"/>
                  </a:xfrm>
                </p:grpSpPr>
                <p:sp>
                  <p:nvSpPr>
                    <p:cNvPr id="89169" name="Rectangle 8"/>
                    <p:cNvSpPr>
                      <a:spLocks noChangeArrowheads="1"/>
                    </p:cNvSpPr>
                    <p:nvPr/>
                  </p:nvSpPr>
                  <p:spPr bwMode="auto">
                    <a:xfrm>
                      <a:off x="3824" y="2160"/>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70" name="Rectangle 9"/>
                    <p:cNvSpPr>
                      <a:spLocks noChangeArrowheads="1"/>
                    </p:cNvSpPr>
                    <p:nvPr/>
                  </p:nvSpPr>
                  <p:spPr bwMode="auto">
                    <a:xfrm>
                      <a:off x="3664" y="2160"/>
                      <a:ext cx="160" cy="23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71" name="Rectangle 10"/>
                    <p:cNvSpPr>
                      <a:spLocks noChangeArrowheads="1"/>
                    </p:cNvSpPr>
                    <p:nvPr/>
                  </p:nvSpPr>
                  <p:spPr bwMode="auto">
                    <a:xfrm>
                      <a:off x="3504" y="2160"/>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72" name="Line 11"/>
                    <p:cNvSpPr>
                      <a:spLocks noChangeShapeType="1"/>
                    </p:cNvSpPr>
                    <p:nvPr/>
                  </p:nvSpPr>
                  <p:spPr bwMode="auto">
                    <a:xfrm>
                      <a:off x="3504" y="2160"/>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73" name="Line 12"/>
                    <p:cNvSpPr>
                      <a:spLocks noChangeShapeType="1"/>
                    </p:cNvSpPr>
                    <p:nvPr/>
                  </p:nvSpPr>
                  <p:spPr bwMode="auto">
                    <a:xfrm>
                      <a:off x="3504" y="2390"/>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74" name="Line 13"/>
                    <p:cNvSpPr>
                      <a:spLocks noChangeShapeType="1"/>
                    </p:cNvSpPr>
                    <p:nvPr/>
                  </p:nvSpPr>
                  <p:spPr bwMode="auto">
                    <a:xfrm>
                      <a:off x="3504" y="2160"/>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75" name="Line 14"/>
                    <p:cNvSpPr>
                      <a:spLocks noChangeShapeType="1"/>
                    </p:cNvSpPr>
                    <p:nvPr/>
                  </p:nvSpPr>
                  <p:spPr bwMode="auto">
                    <a:xfrm>
                      <a:off x="3664" y="2160"/>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76" name="Line 15"/>
                    <p:cNvSpPr>
                      <a:spLocks noChangeShapeType="1"/>
                    </p:cNvSpPr>
                    <p:nvPr/>
                  </p:nvSpPr>
                  <p:spPr bwMode="auto">
                    <a:xfrm>
                      <a:off x="3824" y="2160"/>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77" name="Line 16"/>
                    <p:cNvSpPr>
                      <a:spLocks noChangeShapeType="1"/>
                    </p:cNvSpPr>
                    <p:nvPr/>
                  </p:nvSpPr>
                  <p:spPr bwMode="auto">
                    <a:xfrm>
                      <a:off x="3984" y="2160"/>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9161" name="Line 17"/>
                  <p:cNvSpPr>
                    <a:spLocks noChangeShapeType="1"/>
                  </p:cNvSpPr>
                  <p:nvPr/>
                </p:nvSpPr>
                <p:spPr bwMode="auto">
                  <a:xfrm>
                    <a:off x="3888" y="225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62" name="Line 18"/>
                  <p:cNvSpPr>
                    <a:spLocks noChangeShapeType="1"/>
                  </p:cNvSpPr>
                  <p:nvPr/>
                </p:nvSpPr>
                <p:spPr bwMode="auto">
                  <a:xfrm>
                    <a:off x="4128"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63" name="Line 19"/>
                  <p:cNvSpPr>
                    <a:spLocks noChangeShapeType="1"/>
                  </p:cNvSpPr>
                  <p:nvPr/>
                </p:nvSpPr>
                <p:spPr bwMode="auto">
                  <a:xfrm flipH="1">
                    <a:off x="3792" y="20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64" name="Line 20"/>
                  <p:cNvSpPr>
                    <a:spLocks noChangeShapeType="1"/>
                  </p:cNvSpPr>
                  <p:nvPr/>
                </p:nvSpPr>
                <p:spPr bwMode="auto">
                  <a:xfrm flipV="1">
                    <a:off x="3792" y="2016"/>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65" name="Line 21"/>
                  <p:cNvSpPr>
                    <a:spLocks noChangeShapeType="1"/>
                  </p:cNvSpPr>
                  <p:nvPr/>
                </p:nvSpPr>
                <p:spPr bwMode="auto">
                  <a:xfrm>
                    <a:off x="3408" y="20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66" name="Line 22"/>
                  <p:cNvSpPr>
                    <a:spLocks noChangeShapeType="1"/>
                  </p:cNvSpPr>
                  <p:nvPr/>
                </p:nvSpPr>
                <p:spPr bwMode="auto">
                  <a:xfrm>
                    <a:off x="3408" y="20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67" name="Line 23"/>
                  <p:cNvSpPr>
                    <a:spLocks noChangeShapeType="1"/>
                  </p:cNvSpPr>
                  <p:nvPr/>
                </p:nvSpPr>
                <p:spPr bwMode="auto">
                  <a:xfrm flipV="1">
                    <a:off x="3648" y="2016"/>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68" name="Line 24"/>
                  <p:cNvSpPr>
                    <a:spLocks noChangeShapeType="1"/>
                  </p:cNvSpPr>
                  <p:nvPr/>
                </p:nvSpPr>
                <p:spPr bwMode="auto">
                  <a:xfrm>
                    <a:off x="3120" y="230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9159" name="Text Box 25"/>
                <p:cNvSpPr txBox="1">
                  <a:spLocks noChangeArrowheads="1"/>
                </p:cNvSpPr>
                <p:nvPr/>
              </p:nvSpPr>
              <p:spPr bwMode="auto">
                <a:xfrm>
                  <a:off x="3024" y="201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Arial" panose="020B0604020202020204" pitchFamily="34" charset="0"/>
                    </a:rPr>
                    <a:t>L</a:t>
                  </a:r>
                  <a:endParaRPr lang="zh-CN" altLang="en-US" sz="2000" b="0">
                    <a:latin typeface="Arial" panose="020B0604020202020204" pitchFamily="34" charset="0"/>
                  </a:endParaRPr>
                </a:p>
              </p:txBody>
            </p:sp>
          </p:grpSp>
          <p:sp>
            <p:nvSpPr>
              <p:cNvPr id="89157" name="Text Box 26"/>
              <p:cNvSpPr txBox="1">
                <a:spLocks noChangeArrowheads="1"/>
              </p:cNvSpPr>
              <p:nvPr/>
            </p:nvSpPr>
            <p:spPr bwMode="auto">
              <a:xfrm>
                <a:off x="2976" y="2544"/>
                <a:ext cx="17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0">
                    <a:latin typeface="Arial" panose="020B0604020202020204" pitchFamily="34" charset="0"/>
                  </a:rPr>
                  <a:t>(</a:t>
                </a:r>
                <a:r>
                  <a:rPr lang="en-US" altLang="zh-CN" sz="2000" b="0">
                    <a:latin typeface="Arial" panose="020B0604020202020204" pitchFamily="34" charset="0"/>
                  </a:rPr>
                  <a:t>a)</a:t>
                </a:r>
                <a:r>
                  <a:rPr lang="zh-CN" altLang="en-US" sz="2000" b="0">
                    <a:latin typeface="Arial" panose="020B0604020202020204" pitchFamily="34" charset="0"/>
                  </a:rPr>
                  <a:t>空的双向循环链表</a:t>
                </a:r>
              </a:p>
            </p:txBody>
          </p:sp>
        </p:grpSp>
        <p:sp>
          <p:nvSpPr>
            <p:cNvPr id="89155" name="Line 27"/>
            <p:cNvSpPr>
              <a:spLocks noChangeShapeType="1"/>
            </p:cNvSpPr>
            <p:nvPr/>
          </p:nvSpPr>
          <p:spPr bwMode="auto">
            <a:xfrm flipH="1">
              <a:off x="2160" y="129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28"/>
          <p:cNvGrpSpPr>
            <a:grpSpLocks/>
          </p:cNvGrpSpPr>
          <p:nvPr/>
        </p:nvGrpSpPr>
        <p:grpSpPr bwMode="auto">
          <a:xfrm>
            <a:off x="3240089" y="3179761"/>
            <a:ext cx="5715000" cy="1357313"/>
            <a:chOff x="624" y="3024"/>
            <a:chExt cx="3600" cy="855"/>
          </a:xfrm>
        </p:grpSpPr>
        <p:grpSp>
          <p:nvGrpSpPr>
            <p:cNvPr id="89095" name="Group 29"/>
            <p:cNvGrpSpPr>
              <a:grpSpLocks/>
            </p:cNvGrpSpPr>
            <p:nvPr/>
          </p:nvGrpSpPr>
          <p:grpSpPr bwMode="auto">
            <a:xfrm>
              <a:off x="624" y="3024"/>
              <a:ext cx="3600" cy="528"/>
              <a:chOff x="624" y="3024"/>
              <a:chExt cx="3600" cy="528"/>
            </a:xfrm>
          </p:grpSpPr>
          <p:grpSp>
            <p:nvGrpSpPr>
              <p:cNvPr id="89097" name="Group 30"/>
              <p:cNvGrpSpPr>
                <a:grpSpLocks/>
              </p:cNvGrpSpPr>
              <p:nvPr/>
            </p:nvGrpSpPr>
            <p:grpSpPr bwMode="auto">
              <a:xfrm>
                <a:off x="768" y="3072"/>
                <a:ext cx="3456" cy="480"/>
                <a:chOff x="768" y="3072"/>
                <a:chExt cx="3456" cy="480"/>
              </a:xfrm>
            </p:grpSpPr>
            <p:grpSp>
              <p:nvGrpSpPr>
                <p:cNvPr id="89099" name="Group 31"/>
                <p:cNvGrpSpPr>
                  <a:grpSpLocks/>
                </p:cNvGrpSpPr>
                <p:nvPr/>
              </p:nvGrpSpPr>
              <p:grpSpPr bwMode="auto">
                <a:xfrm>
                  <a:off x="1152" y="3168"/>
                  <a:ext cx="480" cy="230"/>
                  <a:chOff x="1152" y="3168"/>
                  <a:chExt cx="480" cy="230"/>
                </a:xfrm>
              </p:grpSpPr>
              <p:sp>
                <p:nvSpPr>
                  <p:cNvPr id="89145" name="Rectangle 32"/>
                  <p:cNvSpPr>
                    <a:spLocks noChangeArrowheads="1"/>
                  </p:cNvSpPr>
                  <p:nvPr/>
                </p:nvSpPr>
                <p:spPr bwMode="auto">
                  <a:xfrm>
                    <a:off x="1472"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46" name="Rectangle 33"/>
                  <p:cNvSpPr>
                    <a:spLocks noChangeArrowheads="1"/>
                  </p:cNvSpPr>
                  <p:nvPr/>
                </p:nvSpPr>
                <p:spPr bwMode="auto">
                  <a:xfrm>
                    <a:off x="1312" y="3168"/>
                    <a:ext cx="160" cy="23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47" name="Rectangle 34"/>
                  <p:cNvSpPr>
                    <a:spLocks noChangeArrowheads="1"/>
                  </p:cNvSpPr>
                  <p:nvPr/>
                </p:nvSpPr>
                <p:spPr bwMode="auto">
                  <a:xfrm>
                    <a:off x="1152"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48" name="Line 35"/>
                  <p:cNvSpPr>
                    <a:spLocks noChangeShapeType="1"/>
                  </p:cNvSpPr>
                  <p:nvPr/>
                </p:nvSpPr>
                <p:spPr bwMode="auto">
                  <a:xfrm>
                    <a:off x="1152" y="316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49" name="Line 36"/>
                  <p:cNvSpPr>
                    <a:spLocks noChangeShapeType="1"/>
                  </p:cNvSpPr>
                  <p:nvPr/>
                </p:nvSpPr>
                <p:spPr bwMode="auto">
                  <a:xfrm>
                    <a:off x="1152" y="339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50" name="Line 37"/>
                  <p:cNvSpPr>
                    <a:spLocks noChangeShapeType="1"/>
                  </p:cNvSpPr>
                  <p:nvPr/>
                </p:nvSpPr>
                <p:spPr bwMode="auto">
                  <a:xfrm>
                    <a:off x="1152" y="316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51" name="Line 38"/>
                  <p:cNvSpPr>
                    <a:spLocks noChangeShapeType="1"/>
                  </p:cNvSpPr>
                  <p:nvPr/>
                </p:nvSpPr>
                <p:spPr bwMode="auto">
                  <a:xfrm>
                    <a:off x="1312" y="316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52" name="Line 39"/>
                  <p:cNvSpPr>
                    <a:spLocks noChangeShapeType="1"/>
                  </p:cNvSpPr>
                  <p:nvPr/>
                </p:nvSpPr>
                <p:spPr bwMode="auto">
                  <a:xfrm>
                    <a:off x="1472" y="316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53" name="Line 40"/>
                  <p:cNvSpPr>
                    <a:spLocks noChangeShapeType="1"/>
                  </p:cNvSpPr>
                  <p:nvPr/>
                </p:nvSpPr>
                <p:spPr bwMode="auto">
                  <a:xfrm>
                    <a:off x="1632" y="316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100" name="Group 41"/>
                <p:cNvGrpSpPr>
                  <a:grpSpLocks/>
                </p:cNvGrpSpPr>
                <p:nvPr/>
              </p:nvGrpSpPr>
              <p:grpSpPr bwMode="auto">
                <a:xfrm>
                  <a:off x="1920" y="3168"/>
                  <a:ext cx="480" cy="230"/>
                  <a:chOff x="1920" y="3168"/>
                  <a:chExt cx="480" cy="230"/>
                </a:xfrm>
              </p:grpSpPr>
              <p:sp>
                <p:nvSpPr>
                  <p:cNvPr id="89136" name="Rectangle 42"/>
                  <p:cNvSpPr>
                    <a:spLocks noChangeArrowheads="1"/>
                  </p:cNvSpPr>
                  <p:nvPr/>
                </p:nvSpPr>
                <p:spPr bwMode="auto">
                  <a:xfrm>
                    <a:off x="2240"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37" name="Rectangle 43"/>
                  <p:cNvSpPr>
                    <a:spLocks noChangeArrowheads="1"/>
                  </p:cNvSpPr>
                  <p:nvPr/>
                </p:nvSpPr>
                <p:spPr bwMode="auto">
                  <a:xfrm>
                    <a:off x="2080"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a:latin typeface="Arial" panose="020B0604020202020204" pitchFamily="34" charset="0"/>
                      </a:rPr>
                      <a:t>a</a:t>
                    </a:r>
                  </a:p>
                </p:txBody>
              </p:sp>
              <p:sp>
                <p:nvSpPr>
                  <p:cNvPr id="89138" name="Rectangle 44"/>
                  <p:cNvSpPr>
                    <a:spLocks noChangeArrowheads="1"/>
                  </p:cNvSpPr>
                  <p:nvPr/>
                </p:nvSpPr>
                <p:spPr bwMode="auto">
                  <a:xfrm>
                    <a:off x="1920"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39" name="Line 45"/>
                  <p:cNvSpPr>
                    <a:spLocks noChangeShapeType="1"/>
                  </p:cNvSpPr>
                  <p:nvPr/>
                </p:nvSpPr>
                <p:spPr bwMode="auto">
                  <a:xfrm>
                    <a:off x="1920" y="316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40" name="Line 46"/>
                  <p:cNvSpPr>
                    <a:spLocks noChangeShapeType="1"/>
                  </p:cNvSpPr>
                  <p:nvPr/>
                </p:nvSpPr>
                <p:spPr bwMode="auto">
                  <a:xfrm>
                    <a:off x="1920" y="339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41" name="Line 47"/>
                  <p:cNvSpPr>
                    <a:spLocks noChangeShapeType="1"/>
                  </p:cNvSpPr>
                  <p:nvPr/>
                </p:nvSpPr>
                <p:spPr bwMode="auto">
                  <a:xfrm>
                    <a:off x="1920" y="316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42" name="Line 48"/>
                  <p:cNvSpPr>
                    <a:spLocks noChangeShapeType="1"/>
                  </p:cNvSpPr>
                  <p:nvPr/>
                </p:nvSpPr>
                <p:spPr bwMode="auto">
                  <a:xfrm>
                    <a:off x="2080" y="316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43" name="Line 49"/>
                  <p:cNvSpPr>
                    <a:spLocks noChangeShapeType="1"/>
                  </p:cNvSpPr>
                  <p:nvPr/>
                </p:nvSpPr>
                <p:spPr bwMode="auto">
                  <a:xfrm>
                    <a:off x="2240" y="316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44" name="Line 50"/>
                  <p:cNvSpPr>
                    <a:spLocks noChangeShapeType="1"/>
                  </p:cNvSpPr>
                  <p:nvPr/>
                </p:nvSpPr>
                <p:spPr bwMode="auto">
                  <a:xfrm>
                    <a:off x="2400" y="316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101" name="Group 51"/>
                <p:cNvGrpSpPr>
                  <a:grpSpLocks/>
                </p:cNvGrpSpPr>
                <p:nvPr/>
              </p:nvGrpSpPr>
              <p:grpSpPr bwMode="auto">
                <a:xfrm>
                  <a:off x="2736" y="3168"/>
                  <a:ext cx="481" cy="230"/>
                  <a:chOff x="2736" y="3168"/>
                  <a:chExt cx="481" cy="230"/>
                </a:xfrm>
              </p:grpSpPr>
              <p:sp>
                <p:nvSpPr>
                  <p:cNvPr id="89127" name="Rectangle 52"/>
                  <p:cNvSpPr>
                    <a:spLocks noChangeArrowheads="1"/>
                  </p:cNvSpPr>
                  <p:nvPr/>
                </p:nvSpPr>
                <p:spPr bwMode="auto">
                  <a:xfrm>
                    <a:off x="3072" y="3168"/>
                    <a:ext cx="14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28" name="Rectangle 53"/>
                  <p:cNvSpPr>
                    <a:spLocks noChangeArrowheads="1"/>
                  </p:cNvSpPr>
                  <p:nvPr/>
                </p:nvSpPr>
                <p:spPr bwMode="auto">
                  <a:xfrm>
                    <a:off x="2896" y="3168"/>
                    <a:ext cx="1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a:latin typeface="Arial" panose="020B0604020202020204" pitchFamily="34" charset="0"/>
                      </a:rPr>
                      <a:t>b</a:t>
                    </a:r>
                  </a:p>
                </p:txBody>
              </p:sp>
              <p:sp>
                <p:nvSpPr>
                  <p:cNvPr id="89129" name="Rectangle 54"/>
                  <p:cNvSpPr>
                    <a:spLocks noChangeArrowheads="1"/>
                  </p:cNvSpPr>
                  <p:nvPr/>
                </p:nvSpPr>
                <p:spPr bwMode="auto">
                  <a:xfrm>
                    <a:off x="2736"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30" name="Line 55"/>
                  <p:cNvSpPr>
                    <a:spLocks noChangeShapeType="1"/>
                  </p:cNvSpPr>
                  <p:nvPr/>
                </p:nvSpPr>
                <p:spPr bwMode="auto">
                  <a:xfrm>
                    <a:off x="2736" y="3168"/>
                    <a:ext cx="48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31" name="Line 56"/>
                  <p:cNvSpPr>
                    <a:spLocks noChangeShapeType="1"/>
                  </p:cNvSpPr>
                  <p:nvPr/>
                </p:nvSpPr>
                <p:spPr bwMode="auto">
                  <a:xfrm>
                    <a:off x="2736" y="3398"/>
                    <a:ext cx="48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32" name="Line 57"/>
                  <p:cNvSpPr>
                    <a:spLocks noChangeShapeType="1"/>
                  </p:cNvSpPr>
                  <p:nvPr/>
                </p:nvSpPr>
                <p:spPr bwMode="auto">
                  <a:xfrm>
                    <a:off x="2736" y="316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33" name="Line 58"/>
                  <p:cNvSpPr>
                    <a:spLocks noChangeShapeType="1"/>
                  </p:cNvSpPr>
                  <p:nvPr/>
                </p:nvSpPr>
                <p:spPr bwMode="auto">
                  <a:xfrm>
                    <a:off x="2896" y="316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34" name="Line 59"/>
                  <p:cNvSpPr>
                    <a:spLocks noChangeShapeType="1"/>
                  </p:cNvSpPr>
                  <p:nvPr/>
                </p:nvSpPr>
                <p:spPr bwMode="auto">
                  <a:xfrm>
                    <a:off x="3072" y="316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35" name="Line 60"/>
                  <p:cNvSpPr>
                    <a:spLocks noChangeShapeType="1"/>
                  </p:cNvSpPr>
                  <p:nvPr/>
                </p:nvSpPr>
                <p:spPr bwMode="auto">
                  <a:xfrm>
                    <a:off x="3217" y="316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102" name="Group 61"/>
                <p:cNvGrpSpPr>
                  <a:grpSpLocks/>
                </p:cNvGrpSpPr>
                <p:nvPr/>
              </p:nvGrpSpPr>
              <p:grpSpPr bwMode="auto">
                <a:xfrm>
                  <a:off x="3552" y="3168"/>
                  <a:ext cx="480" cy="230"/>
                  <a:chOff x="3552" y="3168"/>
                  <a:chExt cx="480" cy="230"/>
                </a:xfrm>
              </p:grpSpPr>
              <p:sp>
                <p:nvSpPr>
                  <p:cNvPr id="89118" name="Rectangle 62"/>
                  <p:cNvSpPr>
                    <a:spLocks noChangeArrowheads="1"/>
                  </p:cNvSpPr>
                  <p:nvPr/>
                </p:nvSpPr>
                <p:spPr bwMode="auto">
                  <a:xfrm>
                    <a:off x="3872"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19" name="Rectangle 63"/>
                  <p:cNvSpPr>
                    <a:spLocks noChangeArrowheads="1"/>
                  </p:cNvSpPr>
                  <p:nvPr/>
                </p:nvSpPr>
                <p:spPr bwMode="auto">
                  <a:xfrm>
                    <a:off x="3712"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1800" b="0">
                        <a:latin typeface="Arial" panose="020B0604020202020204" pitchFamily="34" charset="0"/>
                      </a:rPr>
                      <a:t>c</a:t>
                    </a:r>
                  </a:p>
                </p:txBody>
              </p:sp>
              <p:sp>
                <p:nvSpPr>
                  <p:cNvPr id="89120" name="Rectangle 64"/>
                  <p:cNvSpPr>
                    <a:spLocks noChangeArrowheads="1"/>
                  </p:cNvSpPr>
                  <p:nvPr/>
                </p:nvSpPr>
                <p:spPr bwMode="auto">
                  <a:xfrm>
                    <a:off x="3552" y="316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endParaRPr lang="zh-CN" altLang="en-US" sz="1800" b="0">
                      <a:latin typeface="Arial" panose="020B0604020202020204" pitchFamily="34" charset="0"/>
                    </a:endParaRPr>
                  </a:p>
                </p:txBody>
              </p:sp>
              <p:sp>
                <p:nvSpPr>
                  <p:cNvPr id="89121" name="Line 65"/>
                  <p:cNvSpPr>
                    <a:spLocks noChangeShapeType="1"/>
                  </p:cNvSpPr>
                  <p:nvPr/>
                </p:nvSpPr>
                <p:spPr bwMode="auto">
                  <a:xfrm>
                    <a:off x="3552" y="316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2" name="Line 66"/>
                  <p:cNvSpPr>
                    <a:spLocks noChangeShapeType="1"/>
                  </p:cNvSpPr>
                  <p:nvPr/>
                </p:nvSpPr>
                <p:spPr bwMode="auto">
                  <a:xfrm>
                    <a:off x="3552" y="339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3" name="Line 67"/>
                  <p:cNvSpPr>
                    <a:spLocks noChangeShapeType="1"/>
                  </p:cNvSpPr>
                  <p:nvPr/>
                </p:nvSpPr>
                <p:spPr bwMode="auto">
                  <a:xfrm>
                    <a:off x="3552" y="316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4" name="Line 68"/>
                  <p:cNvSpPr>
                    <a:spLocks noChangeShapeType="1"/>
                  </p:cNvSpPr>
                  <p:nvPr/>
                </p:nvSpPr>
                <p:spPr bwMode="auto">
                  <a:xfrm>
                    <a:off x="3712" y="316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5" name="Line 69"/>
                  <p:cNvSpPr>
                    <a:spLocks noChangeShapeType="1"/>
                  </p:cNvSpPr>
                  <p:nvPr/>
                </p:nvSpPr>
                <p:spPr bwMode="auto">
                  <a:xfrm>
                    <a:off x="3872" y="316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26" name="Line 70"/>
                  <p:cNvSpPr>
                    <a:spLocks noChangeShapeType="1"/>
                  </p:cNvSpPr>
                  <p:nvPr/>
                </p:nvSpPr>
                <p:spPr bwMode="auto">
                  <a:xfrm>
                    <a:off x="4032" y="316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9103" name="Line 71"/>
                <p:cNvSpPr>
                  <a:spLocks noChangeShapeType="1"/>
                </p:cNvSpPr>
                <p:nvPr/>
              </p:nvSpPr>
              <p:spPr bwMode="auto">
                <a:xfrm>
                  <a:off x="768" y="32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4" name="Line 72"/>
                <p:cNvSpPr>
                  <a:spLocks noChangeShapeType="1"/>
                </p:cNvSpPr>
                <p:nvPr/>
              </p:nvSpPr>
              <p:spPr bwMode="auto">
                <a:xfrm>
                  <a:off x="1536" y="32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5" name="Line 73"/>
                <p:cNvSpPr>
                  <a:spLocks noChangeShapeType="1"/>
                </p:cNvSpPr>
                <p:nvPr/>
              </p:nvSpPr>
              <p:spPr bwMode="auto">
                <a:xfrm flipH="1">
                  <a:off x="1632" y="331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6" name="Line 74"/>
                <p:cNvSpPr>
                  <a:spLocks noChangeShapeType="1"/>
                </p:cNvSpPr>
                <p:nvPr/>
              </p:nvSpPr>
              <p:spPr bwMode="auto">
                <a:xfrm>
                  <a:off x="2304" y="326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7" name="Line 75"/>
                <p:cNvSpPr>
                  <a:spLocks noChangeShapeType="1"/>
                </p:cNvSpPr>
                <p:nvPr/>
              </p:nvSpPr>
              <p:spPr bwMode="auto">
                <a:xfrm flipH="1">
                  <a:off x="2400" y="331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8" name="Line 76"/>
                <p:cNvSpPr>
                  <a:spLocks noChangeShapeType="1"/>
                </p:cNvSpPr>
                <p:nvPr/>
              </p:nvSpPr>
              <p:spPr bwMode="auto">
                <a:xfrm>
                  <a:off x="3168" y="326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9" name="Line 77"/>
                <p:cNvSpPr>
                  <a:spLocks noChangeShapeType="1"/>
                </p:cNvSpPr>
                <p:nvPr/>
              </p:nvSpPr>
              <p:spPr bwMode="auto">
                <a:xfrm flipH="1">
                  <a:off x="3216" y="331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0" name="Line 78"/>
                <p:cNvSpPr>
                  <a:spLocks noChangeShapeType="1"/>
                </p:cNvSpPr>
                <p:nvPr/>
              </p:nvSpPr>
              <p:spPr bwMode="auto">
                <a:xfrm>
                  <a:off x="3936" y="326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1" name="Line 79"/>
                <p:cNvSpPr>
                  <a:spLocks noChangeShapeType="1"/>
                </p:cNvSpPr>
                <p:nvPr/>
              </p:nvSpPr>
              <p:spPr bwMode="auto">
                <a:xfrm>
                  <a:off x="4224" y="307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2" name="Line 80"/>
                <p:cNvSpPr>
                  <a:spLocks noChangeShapeType="1"/>
                </p:cNvSpPr>
                <p:nvPr/>
              </p:nvSpPr>
              <p:spPr bwMode="auto">
                <a:xfrm>
                  <a:off x="912" y="3072"/>
                  <a:ext cx="3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3" name="Line 81"/>
                <p:cNvSpPr>
                  <a:spLocks noChangeShapeType="1"/>
                </p:cNvSpPr>
                <p:nvPr/>
              </p:nvSpPr>
              <p:spPr bwMode="auto">
                <a:xfrm>
                  <a:off x="91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4" name="Line 82"/>
                <p:cNvSpPr>
                  <a:spLocks noChangeShapeType="1"/>
                </p:cNvSpPr>
                <p:nvPr/>
              </p:nvSpPr>
              <p:spPr bwMode="auto">
                <a:xfrm>
                  <a:off x="912" y="321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5" name="Line 83"/>
                <p:cNvSpPr>
                  <a:spLocks noChangeShapeType="1"/>
                </p:cNvSpPr>
                <p:nvPr/>
              </p:nvSpPr>
              <p:spPr bwMode="auto">
                <a:xfrm>
                  <a:off x="1200" y="326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6" name="Line 84"/>
                <p:cNvSpPr>
                  <a:spLocks noChangeShapeType="1"/>
                </p:cNvSpPr>
                <p:nvPr/>
              </p:nvSpPr>
              <p:spPr bwMode="auto">
                <a:xfrm>
                  <a:off x="1200" y="3552"/>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7" name="Line 85"/>
                <p:cNvSpPr>
                  <a:spLocks noChangeShapeType="1"/>
                </p:cNvSpPr>
                <p:nvPr/>
              </p:nvSpPr>
              <p:spPr bwMode="auto">
                <a:xfrm flipV="1">
                  <a:off x="3792"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9098" name="Text Box 86"/>
              <p:cNvSpPr txBox="1">
                <a:spLocks noChangeArrowheads="1"/>
              </p:cNvSpPr>
              <p:nvPr/>
            </p:nvSpPr>
            <p:spPr bwMode="auto">
              <a:xfrm>
                <a:off x="624"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Pct val="85000"/>
                  <a:buFontTx/>
                  <a:buNone/>
                </a:pPr>
                <a:r>
                  <a:rPr lang="en-US" altLang="zh-CN" sz="2000" b="0">
                    <a:latin typeface="Arial" panose="020B0604020202020204" pitchFamily="34" charset="0"/>
                  </a:rPr>
                  <a:t>L</a:t>
                </a:r>
                <a:endParaRPr lang="zh-CN" altLang="en-US" sz="2400" b="0">
                  <a:latin typeface="Times New Roman" panose="02020603050405020304" pitchFamily="18" charset="0"/>
                </a:endParaRPr>
              </a:p>
            </p:txBody>
          </p:sp>
        </p:grpSp>
        <p:sp>
          <p:nvSpPr>
            <p:cNvPr id="89096" name="Text Box 87"/>
            <p:cNvSpPr txBox="1">
              <a:spLocks noChangeArrowheads="1"/>
            </p:cNvSpPr>
            <p:nvPr/>
          </p:nvSpPr>
          <p:spPr bwMode="auto">
            <a:xfrm>
              <a:off x="1344" y="3648"/>
              <a:ext cx="28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Tx/>
                <a:buSzPct val="85000"/>
                <a:buFontTx/>
                <a:buNone/>
              </a:pPr>
              <a:r>
                <a:rPr lang="en-US" altLang="zh-CN" sz="2000" b="0">
                  <a:latin typeface="Arial" panose="020B0604020202020204" pitchFamily="34" charset="0"/>
                </a:rPr>
                <a:t>(b)</a:t>
              </a:r>
              <a:r>
                <a:rPr lang="zh-CN" altLang="en-US" sz="2000" b="0">
                  <a:latin typeface="Arial" panose="020B0604020202020204" pitchFamily="34" charset="0"/>
                </a:rPr>
                <a:t>非空的双向循环链表</a:t>
              </a:r>
              <a:endParaRPr lang="zh-CN" altLang="en-US" sz="2000" b="0">
                <a:latin typeface="Times New Roman" panose="02020603050405020304" pitchFamily="18" charset="0"/>
              </a:endParaRPr>
            </a:p>
          </p:txBody>
        </p:sp>
      </p:grpSp>
      <p:sp>
        <p:nvSpPr>
          <p:cNvPr id="89094" name="TextBox 88"/>
          <p:cNvSpPr txBox="1">
            <a:spLocks noChangeArrowheads="1"/>
          </p:cNvSpPr>
          <p:nvPr/>
        </p:nvSpPr>
        <p:spPr bwMode="auto">
          <a:xfrm>
            <a:off x="5119688" y="100014"/>
            <a:ext cx="4456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0" dirty="0">
                <a:solidFill>
                  <a:srgbClr val="FF0000"/>
                </a:solidFill>
                <a:latin typeface="Times New Roman" panose="02020603050405020304" pitchFamily="18" charset="0"/>
              </a:rPr>
              <a:t>循环双链表的</a:t>
            </a:r>
            <a:r>
              <a:rPr lang="zh-CN" altLang="en-US" sz="2800" b="0" dirty="0">
                <a:solidFill>
                  <a:srgbClr val="FF0000"/>
                </a:solidFill>
                <a:latin typeface="Times New Roman" panose="02020603050405020304" pitchFamily="18" charset="0"/>
                <a:hlinkClick r:id="rId2" action="ppaction://hlinkfile"/>
              </a:rPr>
              <a:t>完整</a:t>
            </a:r>
            <a:r>
              <a:rPr lang="zh-CN" altLang="en-US" sz="2800" b="0" dirty="0">
                <a:solidFill>
                  <a:srgbClr val="FF0000"/>
                </a:solidFill>
                <a:latin typeface="Times New Roman" panose="02020603050405020304" pitchFamily="18" charset="0"/>
              </a:rPr>
              <a:t>实现</a:t>
            </a:r>
          </a:p>
        </p:txBody>
      </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95</a:t>
            </a:fld>
            <a:endParaRPr lang="en-US" altLang="zh-CN"/>
          </a:p>
        </p:txBody>
      </p:sp>
      <p:sp>
        <p:nvSpPr>
          <p:cNvPr id="92" name="文本框 91">
            <a:extLst>
              <a:ext uri="{FF2B5EF4-FFF2-40B4-BE49-F238E27FC236}">
                <a16:creationId xmlns:a16="http://schemas.microsoft.com/office/drawing/2014/main" id="{01A0BA78-3649-4FBF-8F4C-707815F62580}"/>
              </a:ext>
            </a:extLst>
          </p:cNvPr>
          <p:cNvSpPr txBox="1"/>
          <p:nvPr/>
        </p:nvSpPr>
        <p:spPr>
          <a:xfrm>
            <a:off x="775161" y="4638278"/>
            <a:ext cx="6225255" cy="1962944"/>
          </a:xfrm>
          <a:prstGeom prst="rect">
            <a:avLst/>
          </a:prstGeom>
          <a:noFill/>
        </p:spPr>
        <p:txBody>
          <a:bodyPr wrap="square">
            <a:spAutoFit/>
          </a:bodyPr>
          <a:lstStyle/>
          <a:p>
            <a:pPr algn="l"/>
            <a:r>
              <a:rPr lang="en-US" altLang="zh-CN" sz="2400" b="1" dirty="0">
                <a:solidFill>
                  <a:srgbClr val="7F0055"/>
                </a:solidFill>
                <a:latin typeface="Consolas" panose="020B0609020204030204" pitchFamily="49" charset="0"/>
              </a:rPr>
              <a:t>public</a:t>
            </a:r>
            <a:r>
              <a:rPr lang="en-US" altLang="zh-CN" sz="2400" b="1" dirty="0">
                <a:solidFill>
                  <a:srgbClr val="000000"/>
                </a:solidFill>
                <a:latin typeface="Consolas" panose="020B0609020204030204" pitchFamily="49" charset="0"/>
              </a:rPr>
              <a:t> </a:t>
            </a:r>
            <a:r>
              <a:rPr lang="en-US" altLang="zh-CN" sz="2400" b="1" dirty="0" err="1">
                <a:solidFill>
                  <a:srgbClr val="000000"/>
                </a:solidFill>
                <a:latin typeface="Consolas" panose="020B0609020204030204" pitchFamily="49" charset="0"/>
              </a:rPr>
              <a:t>CirDoublyLinkedList</a:t>
            </a:r>
            <a:r>
              <a:rPr lang="zh-CN" altLang="en-US" sz="2400" dirty="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a:t>
            </a:r>
          </a:p>
          <a:p>
            <a:pPr algn="l"/>
            <a:r>
              <a:rPr lang="en-US" altLang="zh-CN" sz="2400" dirty="0">
                <a:solidFill>
                  <a:srgbClr val="000000"/>
                </a:solidFill>
                <a:latin typeface="Consolas" panose="020B0609020204030204" pitchFamily="49" charset="0"/>
              </a:rPr>
              <a:t>    </a:t>
            </a:r>
            <a:r>
              <a:rPr lang="en-US" altLang="zh-CN" sz="2400" b="1" dirty="0" err="1">
                <a:solidFill>
                  <a:srgbClr val="7F0055"/>
                </a:solidFill>
                <a:latin typeface="Consolas" panose="020B0609020204030204" pitchFamily="49" charset="0"/>
              </a:rPr>
              <a:t>this</a:t>
            </a:r>
            <a:r>
              <a:rPr lang="en-US" altLang="zh-CN" sz="2400" b="1" dirty="0" err="1">
                <a:solidFill>
                  <a:srgbClr val="000000"/>
                </a:solidFill>
                <a:latin typeface="Consolas" panose="020B0609020204030204" pitchFamily="49" charset="0"/>
              </a:rPr>
              <a:t>.</a:t>
            </a:r>
            <a:r>
              <a:rPr lang="en-US" altLang="zh-CN" sz="2400" b="1" dirty="0" err="1">
                <a:solidFill>
                  <a:srgbClr val="0000C0"/>
                </a:solidFill>
                <a:latin typeface="Consolas" panose="020B0609020204030204" pitchFamily="49" charset="0"/>
              </a:rPr>
              <a:t>head</a:t>
            </a:r>
            <a:r>
              <a:rPr lang="en-US" altLang="zh-CN" sz="2400" b="1" dirty="0">
                <a:solidFill>
                  <a:srgbClr val="000000"/>
                </a:solidFill>
                <a:latin typeface="Consolas" panose="020B0609020204030204" pitchFamily="49" charset="0"/>
              </a:rPr>
              <a:t> = </a:t>
            </a:r>
            <a:r>
              <a:rPr lang="en-US" altLang="zh-CN" sz="2400" b="1" dirty="0">
                <a:solidFill>
                  <a:srgbClr val="7F0055"/>
                </a:solidFill>
                <a:latin typeface="Consolas" panose="020B0609020204030204" pitchFamily="49" charset="0"/>
              </a:rPr>
              <a:t>new</a:t>
            </a:r>
            <a:r>
              <a:rPr lang="en-US" altLang="zh-CN" sz="2400" b="1" dirty="0">
                <a:solidFill>
                  <a:srgbClr val="000000"/>
                </a:solidFill>
                <a:latin typeface="Consolas" panose="020B0609020204030204" pitchFamily="49" charset="0"/>
              </a:rPr>
              <a:t> </a:t>
            </a:r>
            <a:r>
              <a:rPr lang="en-US" altLang="zh-CN" sz="2400" b="1" dirty="0" err="1">
                <a:solidFill>
                  <a:srgbClr val="000000"/>
                </a:solidFill>
                <a:latin typeface="Consolas" panose="020B0609020204030204" pitchFamily="49" charset="0"/>
              </a:rPr>
              <a:t>DLinkNode</a:t>
            </a:r>
            <a:r>
              <a:rPr lang="en-US" altLang="zh-CN" sz="2400" b="1" dirty="0">
                <a:solidFill>
                  <a:srgbClr val="000000"/>
                </a:solidFill>
                <a:latin typeface="Consolas" panose="020B0609020204030204" pitchFamily="49" charset="0"/>
              </a:rPr>
              <a:t>&lt;T&gt;();          </a:t>
            </a:r>
            <a:endParaRPr lang="en-US" altLang="zh-CN" sz="2400" b="1" dirty="0">
              <a:solidFill>
                <a:srgbClr val="3F7F5F"/>
              </a:solidFill>
              <a:latin typeface="Consolas" panose="020B0609020204030204" pitchFamily="49" charset="0"/>
            </a:endParaRPr>
          </a:p>
          <a:p>
            <a:pPr algn="l"/>
            <a:r>
              <a:rPr lang="en-US" altLang="zh-CN" sz="2400" dirty="0">
                <a:solidFill>
                  <a:srgbClr val="000000"/>
                </a:solidFill>
                <a:latin typeface="Consolas" panose="020B0609020204030204" pitchFamily="49" charset="0"/>
              </a:rPr>
              <a:t>    </a:t>
            </a:r>
            <a:r>
              <a:rPr lang="en-US" altLang="zh-CN" sz="2400" b="1" dirty="0" err="1">
                <a:solidFill>
                  <a:srgbClr val="7F0055"/>
                </a:solidFill>
                <a:latin typeface="Consolas" panose="020B0609020204030204" pitchFamily="49" charset="0"/>
              </a:rPr>
              <a:t>this</a:t>
            </a:r>
            <a:r>
              <a:rPr lang="en-US" altLang="zh-CN" sz="2400" b="1" dirty="0" err="1">
                <a:solidFill>
                  <a:srgbClr val="000000"/>
                </a:solidFill>
                <a:latin typeface="Consolas" panose="020B0609020204030204" pitchFamily="49" charset="0"/>
              </a:rPr>
              <a:t>.</a:t>
            </a:r>
            <a:r>
              <a:rPr lang="en-US" altLang="zh-CN" sz="2400" b="1" dirty="0" err="1">
                <a:solidFill>
                  <a:srgbClr val="0000C0"/>
                </a:solidFill>
                <a:latin typeface="Consolas" panose="020B0609020204030204" pitchFamily="49" charset="0"/>
              </a:rPr>
              <a:t>head</a:t>
            </a:r>
            <a:r>
              <a:rPr lang="en-US" altLang="zh-CN" sz="2400" b="1" dirty="0" err="1">
                <a:solidFill>
                  <a:srgbClr val="000000"/>
                </a:solidFill>
                <a:latin typeface="Consolas" panose="020B0609020204030204" pitchFamily="49" charset="0"/>
              </a:rPr>
              <a:t>.</a:t>
            </a:r>
            <a:r>
              <a:rPr lang="en-US" altLang="zh-CN" sz="2400" b="1" dirty="0" err="1">
                <a:solidFill>
                  <a:srgbClr val="0000C0"/>
                </a:solidFill>
                <a:latin typeface="Consolas" panose="020B0609020204030204" pitchFamily="49" charset="0"/>
              </a:rPr>
              <a:t>pred</a:t>
            </a:r>
            <a:r>
              <a:rPr lang="en-US" altLang="zh-CN" sz="2400" b="1" dirty="0">
                <a:solidFill>
                  <a:srgbClr val="000000"/>
                </a:solidFill>
                <a:latin typeface="Consolas" panose="020B0609020204030204" pitchFamily="49" charset="0"/>
              </a:rPr>
              <a:t> = </a:t>
            </a:r>
            <a:r>
              <a:rPr lang="en-US" altLang="zh-CN" sz="2400" b="1" dirty="0">
                <a:solidFill>
                  <a:srgbClr val="0000C0"/>
                </a:solidFill>
                <a:latin typeface="Consolas" panose="020B0609020204030204" pitchFamily="49" charset="0"/>
              </a:rPr>
              <a:t>head</a:t>
            </a:r>
            <a:r>
              <a:rPr lang="en-US" altLang="zh-CN" sz="2400" b="1" dirty="0">
                <a:solidFill>
                  <a:srgbClr val="000000"/>
                </a:solidFill>
                <a:latin typeface="Consolas" panose="020B0609020204030204" pitchFamily="49" charset="0"/>
              </a:rPr>
              <a:t>;</a:t>
            </a:r>
          </a:p>
          <a:p>
            <a:pPr algn="l"/>
            <a:r>
              <a:rPr lang="en-US" altLang="zh-CN" sz="2400" dirty="0">
                <a:solidFill>
                  <a:srgbClr val="000000"/>
                </a:solidFill>
                <a:latin typeface="Consolas" panose="020B0609020204030204" pitchFamily="49" charset="0"/>
              </a:rPr>
              <a:t>    </a:t>
            </a:r>
            <a:r>
              <a:rPr lang="en-US" altLang="zh-CN" sz="2400" b="1" dirty="0" err="1">
                <a:solidFill>
                  <a:srgbClr val="7F0055"/>
                </a:solidFill>
                <a:latin typeface="Consolas" panose="020B0609020204030204" pitchFamily="49" charset="0"/>
              </a:rPr>
              <a:t>this</a:t>
            </a:r>
            <a:r>
              <a:rPr lang="en-US" altLang="zh-CN" sz="2400" b="1" dirty="0" err="1">
                <a:solidFill>
                  <a:srgbClr val="000000"/>
                </a:solidFill>
                <a:latin typeface="Consolas" panose="020B0609020204030204" pitchFamily="49" charset="0"/>
              </a:rPr>
              <a:t>.</a:t>
            </a:r>
            <a:r>
              <a:rPr lang="en-US" altLang="zh-CN" sz="2400" b="1" dirty="0" err="1">
                <a:solidFill>
                  <a:srgbClr val="0000C0"/>
                </a:solidFill>
                <a:latin typeface="Consolas" panose="020B0609020204030204" pitchFamily="49" charset="0"/>
              </a:rPr>
              <a:t>head</a:t>
            </a:r>
            <a:r>
              <a:rPr lang="en-US" altLang="zh-CN" sz="2400" b="1" dirty="0" err="1">
                <a:solidFill>
                  <a:srgbClr val="000000"/>
                </a:solidFill>
                <a:latin typeface="Consolas" panose="020B0609020204030204" pitchFamily="49" charset="0"/>
              </a:rPr>
              <a:t>.</a:t>
            </a:r>
            <a:r>
              <a:rPr lang="en-US" altLang="zh-CN" sz="2400" b="1" dirty="0" err="1">
                <a:solidFill>
                  <a:srgbClr val="0000C0"/>
                </a:solidFill>
                <a:latin typeface="Consolas" panose="020B0609020204030204" pitchFamily="49" charset="0"/>
              </a:rPr>
              <a:t>next</a:t>
            </a:r>
            <a:r>
              <a:rPr lang="en-US" altLang="zh-CN" sz="2400" b="1" dirty="0">
                <a:solidFill>
                  <a:srgbClr val="000000"/>
                </a:solidFill>
                <a:latin typeface="Consolas" panose="020B0609020204030204" pitchFamily="49" charset="0"/>
              </a:rPr>
              <a:t> = </a:t>
            </a:r>
            <a:r>
              <a:rPr lang="en-US" altLang="zh-CN" sz="2400" b="1" dirty="0">
                <a:solidFill>
                  <a:srgbClr val="0000C0"/>
                </a:solidFill>
                <a:latin typeface="Consolas" panose="020B0609020204030204" pitchFamily="49" charset="0"/>
              </a:rPr>
              <a:t>head</a:t>
            </a:r>
            <a:r>
              <a:rPr lang="en-US" altLang="zh-CN" sz="2400" b="1" dirty="0">
                <a:solidFill>
                  <a:srgbClr val="000000"/>
                </a:solidFill>
                <a:latin typeface="Consolas" panose="020B0609020204030204" pitchFamily="49" charset="0"/>
              </a:rPr>
              <a:t>;</a:t>
            </a:r>
          </a:p>
          <a:p>
            <a:pPr algn="l"/>
            <a:r>
              <a:rPr lang="zh-CN" altLang="en-US" sz="2400" dirty="0">
                <a:solidFill>
                  <a:srgbClr val="000000"/>
                </a:solidFill>
                <a:latin typeface="Consolas" panose="020B0609020204030204" pitchFamily="49" charset="0"/>
              </a:rPr>
              <a:t> </a:t>
            </a:r>
            <a:r>
              <a:rPr lang="en-US" altLang="zh-CN" sz="2400" dirty="0">
                <a:solidFill>
                  <a:srgbClr val="000000"/>
                </a:solidFill>
                <a:latin typeface="Consolas" panose="020B0609020204030204" pitchFamily="49"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785813" y="836613"/>
            <a:ext cx="8358187" cy="839787"/>
          </a:xfrm>
        </p:spPr>
        <p:txBody>
          <a:bodyPr/>
          <a:lstStyle/>
          <a:p>
            <a:r>
              <a:rPr lang="zh-CN" altLang="en-US" sz="4000"/>
              <a:t>综合习题</a:t>
            </a:r>
            <a:r>
              <a:rPr lang="en-US" altLang="zh-CN" sz="4000"/>
              <a:t>:</a:t>
            </a:r>
            <a:r>
              <a:rPr lang="zh-CN" altLang="en-US" sz="4000">
                <a:latin typeface="Times New Roman" panose="02020603050405020304" pitchFamily="18" charset="0"/>
              </a:rPr>
              <a:t>一元多项式的表示及相加</a:t>
            </a:r>
            <a:r>
              <a:rPr lang="zh-CN" altLang="en-US" sz="4000"/>
              <a:t> </a:t>
            </a:r>
          </a:p>
        </p:txBody>
      </p:sp>
      <p:sp>
        <p:nvSpPr>
          <p:cNvPr id="58371" name="内容占位符 2"/>
          <p:cNvSpPr>
            <a:spLocks noGrp="1"/>
          </p:cNvSpPr>
          <p:nvPr>
            <p:ph idx="1"/>
          </p:nvPr>
        </p:nvSpPr>
        <p:spPr>
          <a:xfrm>
            <a:off x="428625" y="2017713"/>
            <a:ext cx="8572500" cy="4554537"/>
          </a:xfrm>
        </p:spPr>
        <p:txBody>
          <a:bodyPr/>
          <a:lstStyle/>
          <a:p>
            <a:pPr marL="0" indent="0" algn="just">
              <a:buFontTx/>
              <a:buNone/>
            </a:pPr>
            <a:r>
              <a:rPr lang="zh-CN" altLang="en-US" sz="2800"/>
              <a:t>      在数学上，一个一元多项式</a:t>
            </a:r>
            <a:r>
              <a:rPr lang="en-US" altLang="zh-CN" sz="2800"/>
              <a:t>P</a:t>
            </a:r>
            <a:r>
              <a:rPr lang="en-US" altLang="zh-CN" sz="2800" baseline="-25000"/>
              <a:t>n</a:t>
            </a:r>
            <a:r>
              <a:rPr lang="en-US" altLang="zh-CN" sz="2800"/>
              <a:t>(x)</a:t>
            </a:r>
            <a:r>
              <a:rPr lang="zh-CN" altLang="en-US" sz="2800"/>
              <a:t>可按升幂写成：</a:t>
            </a:r>
            <a:endParaRPr lang="en-US" altLang="zh-CN" sz="2800"/>
          </a:p>
          <a:p>
            <a:pPr marL="0" indent="0" algn="just">
              <a:buFontTx/>
              <a:buNone/>
            </a:pPr>
            <a:r>
              <a:rPr lang="en-US" altLang="zh-CN" sz="2800"/>
              <a:t>             P</a:t>
            </a:r>
            <a:r>
              <a:rPr lang="en-US" altLang="zh-CN" sz="2800" baseline="-25000"/>
              <a:t>n</a:t>
            </a:r>
            <a:r>
              <a:rPr lang="en-US" altLang="zh-CN" sz="2800"/>
              <a:t>(x) = p</a:t>
            </a:r>
            <a:r>
              <a:rPr lang="en-US" altLang="zh-CN" sz="2800" baseline="-25000"/>
              <a:t>0</a:t>
            </a:r>
            <a:r>
              <a:rPr lang="en-US" altLang="zh-CN" sz="2800"/>
              <a:t>+ p</a:t>
            </a:r>
            <a:r>
              <a:rPr lang="en-US" altLang="zh-CN" sz="2800" baseline="-25000"/>
              <a:t>1</a:t>
            </a:r>
            <a:r>
              <a:rPr lang="en-US" altLang="zh-CN" sz="2800"/>
              <a:t>x+ p</a:t>
            </a:r>
            <a:r>
              <a:rPr lang="en-US" altLang="zh-CN" sz="2800" baseline="-25000"/>
              <a:t>2</a:t>
            </a:r>
            <a:r>
              <a:rPr lang="en-US" altLang="zh-CN" sz="2800"/>
              <a:t>x</a:t>
            </a:r>
            <a:r>
              <a:rPr lang="en-US" altLang="zh-CN" sz="2800" baseline="30000"/>
              <a:t>2</a:t>
            </a:r>
            <a:r>
              <a:rPr lang="en-US" altLang="zh-CN" sz="2800"/>
              <a:t>+</a:t>
            </a:r>
            <a:r>
              <a:rPr lang="en-US" altLang="zh-CN" sz="2800">
                <a:latin typeface="Times New Roman" panose="02020603050405020304" pitchFamily="18" charset="0"/>
              </a:rPr>
              <a:t>…</a:t>
            </a:r>
            <a:r>
              <a:rPr lang="en-US" altLang="zh-CN" sz="2800"/>
              <a:t>.+</a:t>
            </a:r>
            <a:r>
              <a:rPr lang="en-US" altLang="zh-CN" sz="2800" baseline="30000"/>
              <a:t> </a:t>
            </a:r>
            <a:r>
              <a:rPr lang="en-US" altLang="zh-CN" sz="2800"/>
              <a:t>p</a:t>
            </a:r>
            <a:r>
              <a:rPr lang="en-US" altLang="zh-CN" sz="2800" baseline="-25000"/>
              <a:t>n</a:t>
            </a:r>
            <a:r>
              <a:rPr lang="en-US" altLang="zh-CN" sz="2800"/>
              <a:t>x</a:t>
            </a:r>
            <a:r>
              <a:rPr lang="en-US" altLang="zh-CN" sz="2800" baseline="30000"/>
              <a:t>n</a:t>
            </a:r>
            <a:r>
              <a:rPr lang="en-US" altLang="zh-CN" sz="2800"/>
              <a:t>，</a:t>
            </a:r>
          </a:p>
          <a:p>
            <a:pPr marL="0" indent="0" algn="just">
              <a:buFontTx/>
              <a:buNone/>
            </a:pPr>
            <a:r>
              <a:rPr lang="zh-CN" altLang="en-US" sz="2800"/>
              <a:t>它由</a:t>
            </a:r>
            <a:r>
              <a:rPr lang="en-US" altLang="zh-CN" sz="2800"/>
              <a:t>n+1</a:t>
            </a:r>
            <a:r>
              <a:rPr lang="zh-CN" altLang="en-US" sz="2800"/>
              <a:t>个系数唯一确定。因此，在计算机里，它可用一个线性表 </a:t>
            </a:r>
            <a:r>
              <a:rPr lang="en-US" altLang="zh-CN" sz="2800"/>
              <a:t>P</a:t>
            </a:r>
            <a:r>
              <a:rPr lang="zh-CN" altLang="en-US" sz="2800"/>
              <a:t>来表示：</a:t>
            </a:r>
          </a:p>
          <a:p>
            <a:pPr marL="0" indent="0" algn="just">
              <a:buFontTx/>
              <a:buNone/>
            </a:pPr>
            <a:r>
              <a:rPr lang="zh-CN" altLang="en-US" sz="2800"/>
              <a:t>                  </a:t>
            </a:r>
            <a:r>
              <a:rPr lang="en-US" altLang="zh-CN" sz="2800"/>
              <a:t>P = (p</a:t>
            </a:r>
            <a:r>
              <a:rPr lang="en-US" altLang="zh-CN" sz="2800" baseline="-25000"/>
              <a:t>0</a:t>
            </a:r>
            <a:r>
              <a:rPr lang="en-US" altLang="zh-CN" sz="2800"/>
              <a:t> ,p</a:t>
            </a:r>
            <a:r>
              <a:rPr lang="en-US" altLang="zh-CN" sz="2800" baseline="-25000"/>
              <a:t>1</a:t>
            </a:r>
            <a:r>
              <a:rPr lang="en-US" altLang="zh-CN" sz="2800"/>
              <a:t> ,p</a:t>
            </a:r>
            <a:r>
              <a:rPr lang="en-US" altLang="zh-CN" sz="2800" baseline="-25000"/>
              <a:t>2</a:t>
            </a:r>
            <a:r>
              <a:rPr lang="en-US" altLang="zh-CN" sz="2800"/>
              <a:t> ,</a:t>
            </a:r>
            <a:r>
              <a:rPr lang="en-US" altLang="zh-CN" sz="2800">
                <a:latin typeface="Times New Roman" panose="02020603050405020304" pitchFamily="18" charset="0"/>
              </a:rPr>
              <a:t>…</a:t>
            </a:r>
            <a:r>
              <a:rPr lang="en-US" altLang="zh-CN" sz="2800"/>
              <a:t> p</a:t>
            </a:r>
            <a:r>
              <a:rPr lang="en-US" altLang="zh-CN" sz="2800" baseline="-25000"/>
              <a:t>n</a:t>
            </a:r>
            <a:r>
              <a:rPr lang="en-US" altLang="zh-CN" sz="2800"/>
              <a:t>)</a:t>
            </a:r>
          </a:p>
          <a:p>
            <a:pPr marL="0" indent="0" algn="just">
              <a:buFontTx/>
              <a:buNone/>
            </a:pPr>
            <a:r>
              <a:rPr lang="en-US" altLang="zh-CN" sz="2800"/>
              <a:t>    </a:t>
            </a:r>
            <a:r>
              <a:rPr lang="zh-CN" altLang="en-US" sz="2800"/>
              <a:t>每一项的指数</a:t>
            </a:r>
            <a:r>
              <a:rPr lang="en-US" altLang="zh-CN" sz="2800"/>
              <a:t>i</a:t>
            </a:r>
            <a:r>
              <a:rPr lang="zh-CN" altLang="en-US" sz="2800"/>
              <a:t>隐含在其系数</a:t>
            </a:r>
            <a:r>
              <a:rPr lang="en-US" altLang="zh-CN" sz="2800"/>
              <a:t>p</a:t>
            </a:r>
            <a:r>
              <a:rPr lang="en-US" altLang="zh-CN" sz="2800" baseline="-25000"/>
              <a:t>i</a:t>
            </a:r>
            <a:r>
              <a:rPr lang="zh-CN" altLang="en-US" sz="2800"/>
              <a:t>的序号里。</a:t>
            </a:r>
          </a:p>
          <a:p>
            <a:pPr marL="0" indent="0" algn="just">
              <a:buFontTx/>
              <a:buNone/>
            </a:pPr>
            <a:r>
              <a:rPr lang="zh-CN" altLang="en-US" sz="2800"/>
              <a:t>    假设</a:t>
            </a:r>
            <a:r>
              <a:rPr lang="en-US" altLang="zh-CN" sz="2800"/>
              <a:t>Q</a:t>
            </a:r>
            <a:r>
              <a:rPr lang="en-US" altLang="zh-CN" sz="2800" baseline="-25000"/>
              <a:t>m</a:t>
            </a:r>
            <a:r>
              <a:rPr lang="en-US" altLang="zh-CN" sz="2800"/>
              <a:t>(x)</a:t>
            </a:r>
            <a:r>
              <a:rPr lang="zh-CN" altLang="en-US" sz="2800"/>
              <a:t>是一元</a:t>
            </a:r>
            <a:r>
              <a:rPr lang="en-US" altLang="zh-CN" sz="2800"/>
              <a:t>m</a:t>
            </a:r>
            <a:r>
              <a:rPr lang="zh-CN" altLang="en-US" sz="2800"/>
              <a:t>次多项式，同样可用线性表</a:t>
            </a:r>
            <a:r>
              <a:rPr lang="en-US" altLang="zh-CN" sz="2800"/>
              <a:t>Q</a:t>
            </a:r>
            <a:r>
              <a:rPr lang="zh-CN" altLang="en-US" sz="2800"/>
              <a:t>来表示</a:t>
            </a:r>
          </a:p>
          <a:p>
            <a:pPr marL="0" indent="0" algn="just">
              <a:buFontTx/>
              <a:buNone/>
            </a:pPr>
            <a:r>
              <a:rPr lang="zh-CN" altLang="en-US" sz="2800"/>
              <a:t>                 </a:t>
            </a:r>
            <a:r>
              <a:rPr lang="en-US" altLang="zh-CN" sz="2800"/>
              <a:t>Q = (q</a:t>
            </a:r>
            <a:r>
              <a:rPr lang="en-US" altLang="zh-CN" sz="2800" baseline="-25000"/>
              <a:t>0</a:t>
            </a:r>
            <a:r>
              <a:rPr lang="en-US" altLang="zh-CN" sz="2800"/>
              <a:t> ,q</a:t>
            </a:r>
            <a:r>
              <a:rPr lang="en-US" altLang="zh-CN" sz="2800" baseline="-25000"/>
              <a:t>1</a:t>
            </a:r>
            <a:r>
              <a:rPr lang="en-US" altLang="zh-CN" sz="2800"/>
              <a:t> ,q</a:t>
            </a:r>
            <a:r>
              <a:rPr lang="en-US" altLang="zh-CN" sz="2800" baseline="-25000"/>
              <a:t>2</a:t>
            </a:r>
            <a:r>
              <a:rPr lang="en-US" altLang="zh-CN" sz="2800"/>
              <a:t> ,</a:t>
            </a:r>
            <a:r>
              <a:rPr lang="en-US" altLang="zh-CN" sz="2800">
                <a:latin typeface="Times New Roman" panose="02020603050405020304" pitchFamily="18" charset="0"/>
              </a:rPr>
              <a:t>…</a:t>
            </a:r>
            <a:r>
              <a:rPr lang="en-US" altLang="zh-CN" sz="2800"/>
              <a:t> q</a:t>
            </a:r>
            <a:r>
              <a:rPr lang="en-US" altLang="zh-CN" sz="2800" baseline="-25000"/>
              <a:t>m</a:t>
            </a:r>
            <a:r>
              <a:rPr lang="en-US" altLang="zh-CN" sz="2800"/>
              <a:t>)</a:t>
            </a:r>
          </a:p>
          <a:p>
            <a:pPr marL="0" indent="0">
              <a:buFont typeface="Wingdings" panose="05000000000000000000" pitchFamily="2" charset="2"/>
              <a:buNone/>
            </a:pPr>
            <a:endParaRPr lang="zh-CN" altLang="en-US" sz="280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96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fade">
                                      <p:cBhvr>
                                        <p:cTn id="17" dur="500"/>
                                        <p:tgtEl>
                                          <p:spTgt spid="5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fade">
                                      <p:cBhvr>
                                        <p:cTn id="22" dur="500"/>
                                        <p:tgtEl>
                                          <p:spTgt spid="58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fade">
                                      <p:cBhvr>
                                        <p:cTn id="27" dur="500"/>
                                        <p:tgtEl>
                                          <p:spTgt spid="58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fade">
                                      <p:cBhvr>
                                        <p:cTn id="32" dur="500"/>
                                        <p:tgtEl>
                                          <p:spTgt spid="58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fade">
                                      <p:cBhvr>
                                        <p:cTn id="37" dur="500"/>
                                        <p:tgtEl>
                                          <p:spTgt spid="5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a:t>一元多项式的顺序表示</a:t>
            </a:r>
          </a:p>
        </p:txBody>
      </p:sp>
      <p:sp>
        <p:nvSpPr>
          <p:cNvPr id="59395" name="内容占位符 2"/>
          <p:cNvSpPr>
            <a:spLocks noGrp="1"/>
          </p:cNvSpPr>
          <p:nvPr>
            <p:ph idx="1"/>
          </p:nvPr>
        </p:nvSpPr>
        <p:spPr>
          <a:xfrm>
            <a:off x="428625" y="1928813"/>
            <a:ext cx="8715375" cy="4203700"/>
          </a:xfrm>
        </p:spPr>
        <p:txBody>
          <a:bodyPr/>
          <a:lstStyle/>
          <a:p>
            <a:pPr marL="0" indent="0" algn="just">
              <a:buFontTx/>
              <a:buNone/>
            </a:pPr>
            <a:r>
              <a:rPr lang="zh-CN" altLang="en-US" sz="2800"/>
              <a:t>      不失一般性，设</a:t>
            </a:r>
            <a:r>
              <a:rPr lang="en-US" altLang="zh-CN" sz="2800"/>
              <a:t>m&lt;n，</a:t>
            </a:r>
            <a:r>
              <a:rPr lang="zh-CN" altLang="en-US" sz="2800"/>
              <a:t>则两个多项式相加的结果  </a:t>
            </a:r>
            <a:r>
              <a:rPr lang="en-US" altLang="zh-CN" sz="2800"/>
              <a:t>R</a:t>
            </a:r>
            <a:r>
              <a:rPr lang="en-US" altLang="zh-CN" sz="2800" baseline="-25000"/>
              <a:t>n</a:t>
            </a:r>
            <a:r>
              <a:rPr lang="en-US" altLang="zh-CN" sz="2800"/>
              <a:t>(x) = P</a:t>
            </a:r>
            <a:r>
              <a:rPr lang="en-US" altLang="zh-CN" sz="2800" baseline="-25000"/>
              <a:t>n</a:t>
            </a:r>
            <a:r>
              <a:rPr lang="en-US" altLang="zh-CN" sz="2800"/>
              <a:t>(x)+Q</a:t>
            </a:r>
            <a:r>
              <a:rPr lang="en-US" altLang="zh-CN" sz="2800" baseline="-25000"/>
              <a:t>m</a:t>
            </a:r>
            <a:r>
              <a:rPr lang="en-US" altLang="zh-CN" sz="2800"/>
              <a:t>(x) </a:t>
            </a:r>
            <a:r>
              <a:rPr lang="zh-CN" altLang="en-US" sz="2800"/>
              <a:t>可用线性表</a:t>
            </a:r>
            <a:r>
              <a:rPr lang="en-US" altLang="zh-CN" sz="2800"/>
              <a:t>R</a:t>
            </a:r>
            <a:r>
              <a:rPr lang="zh-CN" altLang="en-US" sz="2800"/>
              <a:t>表示：    </a:t>
            </a:r>
          </a:p>
          <a:p>
            <a:pPr marL="0" indent="0" algn="just">
              <a:buFontTx/>
              <a:buNone/>
            </a:pPr>
            <a:r>
              <a:rPr lang="en-US" altLang="zh-CN" sz="2800"/>
              <a:t>R = (p</a:t>
            </a:r>
            <a:r>
              <a:rPr lang="en-US" altLang="zh-CN" sz="2800" baseline="-25000"/>
              <a:t>0</a:t>
            </a:r>
            <a:r>
              <a:rPr lang="en-US" altLang="zh-CN" sz="2800"/>
              <a:t>+q</a:t>
            </a:r>
            <a:r>
              <a:rPr lang="en-US" altLang="zh-CN" sz="2800" baseline="-25000"/>
              <a:t>0</a:t>
            </a:r>
            <a:r>
              <a:rPr lang="en-US" altLang="zh-CN" sz="2800"/>
              <a:t>  , p</a:t>
            </a:r>
            <a:r>
              <a:rPr lang="en-US" altLang="zh-CN" sz="2800" baseline="-25000"/>
              <a:t>1</a:t>
            </a:r>
            <a:r>
              <a:rPr lang="en-US" altLang="zh-CN" sz="2800"/>
              <a:t>+q</a:t>
            </a:r>
            <a:r>
              <a:rPr lang="en-US" altLang="zh-CN" sz="2800" baseline="-25000"/>
              <a:t>1</a:t>
            </a:r>
            <a:r>
              <a:rPr lang="en-US" altLang="zh-CN" sz="2800"/>
              <a:t> , </a:t>
            </a:r>
            <a:r>
              <a:rPr lang="en-US" altLang="zh-CN" sz="2800">
                <a:latin typeface="Times New Roman" panose="02020603050405020304" pitchFamily="18" charset="0"/>
              </a:rPr>
              <a:t>…</a:t>
            </a:r>
            <a:r>
              <a:rPr lang="en-US" altLang="zh-CN" sz="2800"/>
              <a:t>  , p</a:t>
            </a:r>
            <a:r>
              <a:rPr lang="en-US" altLang="zh-CN" sz="2800" baseline="-25000"/>
              <a:t>m</a:t>
            </a:r>
            <a:r>
              <a:rPr lang="en-US" altLang="zh-CN" sz="2800"/>
              <a:t> +q</a:t>
            </a:r>
            <a:r>
              <a:rPr lang="en-US" altLang="zh-CN" sz="2800" baseline="-25000"/>
              <a:t>m  </a:t>
            </a:r>
            <a:r>
              <a:rPr lang="en-US" altLang="zh-CN" sz="2800"/>
              <a:t>, p</a:t>
            </a:r>
            <a:r>
              <a:rPr lang="en-US" altLang="zh-CN" sz="2800" baseline="-25000"/>
              <a:t>m+1 </a:t>
            </a:r>
            <a:r>
              <a:rPr lang="en-US" altLang="zh-CN" sz="2800"/>
              <a:t>,</a:t>
            </a:r>
            <a:r>
              <a:rPr lang="en-US" altLang="zh-CN" sz="2800">
                <a:latin typeface="Times New Roman" panose="02020603050405020304" pitchFamily="18" charset="0"/>
              </a:rPr>
              <a:t>…</a:t>
            </a:r>
            <a:r>
              <a:rPr lang="en-US" altLang="zh-CN" sz="2800"/>
              <a:t> p</a:t>
            </a:r>
            <a:r>
              <a:rPr lang="en-US" altLang="zh-CN" sz="2800" baseline="-25000"/>
              <a:t>n</a:t>
            </a:r>
            <a:r>
              <a:rPr lang="en-US" altLang="zh-CN" sz="2800"/>
              <a:t>)</a:t>
            </a:r>
          </a:p>
          <a:p>
            <a:pPr marL="0" indent="0" algn="just">
              <a:buFontTx/>
              <a:buNone/>
            </a:pPr>
            <a:r>
              <a:rPr lang="en-US" altLang="zh-CN" sz="2800"/>
              <a:t>    </a:t>
            </a:r>
            <a:r>
              <a:rPr lang="zh-CN" altLang="en-US" sz="2800"/>
              <a:t>显然，我们可以对</a:t>
            </a:r>
            <a:r>
              <a:rPr lang="en-US" altLang="zh-CN" sz="2800"/>
              <a:t>P、Q</a:t>
            </a:r>
            <a:r>
              <a:rPr lang="zh-CN" altLang="en-US" sz="2800"/>
              <a:t>和</a:t>
            </a:r>
            <a:r>
              <a:rPr lang="en-US" altLang="zh-CN" sz="2800"/>
              <a:t>R</a:t>
            </a:r>
            <a:r>
              <a:rPr lang="zh-CN" altLang="en-US" sz="2800"/>
              <a:t>采用顺序存储结构，使得多项式相加的算法定义十分简洁。</a:t>
            </a:r>
          </a:p>
          <a:p>
            <a:pPr marL="0" indent="0" algn="just">
              <a:buFontTx/>
              <a:buNone/>
            </a:pPr>
            <a:r>
              <a:rPr lang="zh-CN" altLang="en-US" sz="2800"/>
              <a:t>    然而在通常的应用中，多项式的次数可能很高且变化很大，使得顺序存储结构的最大长度很难决定。比如： </a:t>
            </a:r>
            <a:r>
              <a:rPr lang="en-US" altLang="zh-CN" sz="2800"/>
              <a:t>S(x) = 1+3x</a:t>
            </a:r>
            <a:r>
              <a:rPr lang="en-US" altLang="zh-CN" sz="2800" baseline="30000"/>
              <a:t>10000</a:t>
            </a:r>
            <a:r>
              <a:rPr lang="en-US" altLang="zh-CN" sz="2800"/>
              <a:t>+2x</a:t>
            </a:r>
            <a:r>
              <a:rPr lang="en-US" altLang="zh-CN" sz="2800" baseline="30000"/>
              <a:t>20000</a:t>
            </a:r>
            <a:r>
              <a:rPr lang="zh-CN" altLang="en-US" sz="2800"/>
              <a:t>，顺序存储要用长度为20001的顺序表来表示，表中仅有三个非零元素，这样浪费了很多内存空间。</a:t>
            </a:r>
          </a:p>
          <a:p>
            <a:pPr marL="0" indent="0">
              <a:buFont typeface="Wingdings" panose="05000000000000000000" pitchFamily="2" charset="2"/>
              <a:buNone/>
            </a:pPr>
            <a:endParaRPr lang="zh-CN" altLang="en-US" sz="280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97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a:t>一元多项式的链式表示</a:t>
            </a:r>
          </a:p>
        </p:txBody>
      </p:sp>
      <p:sp>
        <p:nvSpPr>
          <p:cNvPr id="92163" name="内容占位符 2"/>
          <p:cNvSpPr>
            <a:spLocks noGrp="1"/>
          </p:cNvSpPr>
          <p:nvPr>
            <p:ph idx="1"/>
          </p:nvPr>
        </p:nvSpPr>
        <p:spPr>
          <a:xfrm>
            <a:off x="642938" y="1857375"/>
            <a:ext cx="8286750" cy="4203700"/>
          </a:xfrm>
        </p:spPr>
        <p:txBody>
          <a:bodyPr/>
          <a:lstStyle/>
          <a:p>
            <a:pPr marL="0" indent="0">
              <a:buFont typeface="Wingdings" panose="05000000000000000000" pitchFamily="2" charset="2"/>
              <a:buNone/>
            </a:pPr>
            <a:r>
              <a:rPr lang="zh-CN" altLang="en-US"/>
              <a:t>      采用链式存储结构，只存储非零系数项，将其连接成一个链表，当然为了知道系数是哪一项的系数，必须同时存储相应的指数。</a:t>
            </a:r>
          </a:p>
        </p:txBody>
      </p:sp>
      <p:sp>
        <p:nvSpPr>
          <p:cNvPr id="92164" name="矩形 4"/>
          <p:cNvSpPr>
            <a:spLocks noChangeArrowheads="1"/>
          </p:cNvSpPr>
          <p:nvPr/>
        </p:nvSpPr>
        <p:spPr bwMode="auto">
          <a:xfrm>
            <a:off x="2357438" y="3571875"/>
            <a:ext cx="4176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a:latin typeface="Times New Roman" panose="02020603050405020304" pitchFamily="18" charset="0"/>
              </a:rPr>
              <a:t>S(x) = 1+3x</a:t>
            </a:r>
            <a:r>
              <a:rPr lang="en-US" altLang="zh-CN" baseline="30000">
                <a:latin typeface="Times New Roman" panose="02020603050405020304" pitchFamily="18" charset="0"/>
              </a:rPr>
              <a:t>10000</a:t>
            </a:r>
            <a:r>
              <a:rPr lang="en-US" altLang="zh-CN">
                <a:latin typeface="Times New Roman" panose="02020603050405020304" pitchFamily="18" charset="0"/>
              </a:rPr>
              <a:t>+2x</a:t>
            </a:r>
            <a:r>
              <a:rPr lang="en-US" altLang="zh-CN" baseline="30000">
                <a:latin typeface="Times New Roman" panose="02020603050405020304" pitchFamily="18" charset="0"/>
              </a:rPr>
              <a:t>20000</a:t>
            </a:r>
            <a:endParaRPr lang="zh-CN" altLang="en-US">
              <a:latin typeface="Times New Roman" panose="02020603050405020304" pitchFamily="18" charset="0"/>
            </a:endParaRPr>
          </a:p>
        </p:txBody>
      </p:sp>
      <p:sp>
        <p:nvSpPr>
          <p:cNvPr id="7" name="下箭头 6"/>
          <p:cNvSpPr/>
          <p:nvPr/>
        </p:nvSpPr>
        <p:spPr>
          <a:xfrm>
            <a:off x="4357688" y="4214813"/>
            <a:ext cx="428625" cy="500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62"/>
          <p:cNvGrpSpPr>
            <a:grpSpLocks/>
          </p:cNvGrpSpPr>
          <p:nvPr/>
        </p:nvGrpSpPr>
        <p:grpSpPr bwMode="auto">
          <a:xfrm>
            <a:off x="1071563" y="4641383"/>
            <a:ext cx="7429500" cy="1003765"/>
            <a:chOff x="1071538" y="4641217"/>
            <a:chExt cx="7429552" cy="1003154"/>
          </a:xfrm>
        </p:grpSpPr>
        <p:sp>
          <p:nvSpPr>
            <p:cNvPr id="44" name="矩形 43"/>
            <p:cNvSpPr/>
            <p:nvPr/>
          </p:nvSpPr>
          <p:spPr>
            <a:xfrm>
              <a:off x="2214546" y="5143027"/>
              <a:ext cx="1857388" cy="499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dirty="0">
                  <a:solidFill>
                    <a:srgbClr val="FF0000"/>
                  </a:solidFill>
                </a:rPr>
                <a:t>1     0</a:t>
              </a:r>
              <a:endParaRPr lang="zh-CN" altLang="en-US" dirty="0">
                <a:solidFill>
                  <a:srgbClr val="FF0000"/>
                </a:solidFill>
              </a:endParaRPr>
            </a:p>
          </p:txBody>
        </p:sp>
        <p:cxnSp>
          <p:nvCxnSpPr>
            <p:cNvPr id="46" name="直接连接符 45"/>
            <p:cNvCxnSpPr/>
            <p:nvPr/>
          </p:nvCxnSpPr>
          <p:spPr>
            <a:xfrm rot="5400000">
              <a:off x="2250419" y="5392905"/>
              <a:ext cx="49975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3251344" y="5392113"/>
              <a:ext cx="49975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3786182" y="5357210"/>
              <a:ext cx="785817"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571999" y="5071634"/>
              <a:ext cx="1857388" cy="499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dirty="0">
                  <a:solidFill>
                    <a:srgbClr val="FF0000"/>
                  </a:solidFill>
                </a:rPr>
                <a:t>3 10000</a:t>
              </a:r>
              <a:endParaRPr lang="zh-CN" altLang="en-US" dirty="0">
                <a:solidFill>
                  <a:srgbClr val="FF0000"/>
                </a:solidFill>
              </a:endParaRPr>
            </a:p>
          </p:txBody>
        </p:sp>
        <p:cxnSp>
          <p:nvCxnSpPr>
            <p:cNvPr id="51" name="直接连接符 50"/>
            <p:cNvCxnSpPr/>
            <p:nvPr/>
          </p:nvCxnSpPr>
          <p:spPr>
            <a:xfrm rot="5400000">
              <a:off x="4607873" y="5321512"/>
              <a:ext cx="499758"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a:off x="5608799" y="5320719"/>
              <a:ext cx="49975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6858015" y="5071634"/>
              <a:ext cx="1643075" cy="499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dirty="0">
                  <a:solidFill>
                    <a:srgbClr val="FF0000"/>
                  </a:solidFill>
                </a:rPr>
                <a:t>2 </a:t>
              </a:r>
              <a:r>
                <a:rPr lang="en-US" altLang="zh-CN" sz="1800" dirty="0">
                  <a:solidFill>
                    <a:srgbClr val="FF0000"/>
                  </a:solidFill>
                </a:rPr>
                <a:t>20000 </a:t>
              </a:r>
              <a:r>
                <a:rPr lang="en-US" altLang="zh-CN" dirty="0">
                  <a:solidFill>
                    <a:srgbClr val="FF0000"/>
                  </a:solidFill>
                </a:rPr>
                <a:t>null</a:t>
              </a:r>
              <a:endParaRPr lang="zh-CN" altLang="en-US" dirty="0">
                <a:solidFill>
                  <a:srgbClr val="FF0000"/>
                </a:solidFill>
              </a:endParaRPr>
            </a:p>
          </p:txBody>
        </p:sp>
        <p:cxnSp>
          <p:nvCxnSpPr>
            <p:cNvPr id="54" name="直接连接符 53"/>
            <p:cNvCxnSpPr/>
            <p:nvPr/>
          </p:nvCxnSpPr>
          <p:spPr>
            <a:xfrm rot="5400000">
              <a:off x="6893889" y="5321512"/>
              <a:ext cx="499758"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609063" y="5320719"/>
              <a:ext cx="49975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6072198" y="5285815"/>
              <a:ext cx="78581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1428727" y="5357210"/>
              <a:ext cx="785819"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179" name="TextBox 57"/>
            <p:cNvSpPr txBox="1">
              <a:spLocks noChangeArrowheads="1"/>
            </p:cNvSpPr>
            <p:nvPr/>
          </p:nvSpPr>
          <p:spPr bwMode="auto">
            <a:xfrm>
              <a:off x="1071538" y="4929198"/>
              <a:ext cx="785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a:latin typeface="Times New Roman" panose="02020603050405020304" pitchFamily="18" charset="0"/>
                </a:rPr>
                <a:t>head</a:t>
              </a:r>
              <a:endParaRPr lang="zh-CN" altLang="en-US" sz="2400" b="0">
                <a:latin typeface="Times New Roman" panose="02020603050405020304" pitchFamily="18" charset="0"/>
              </a:endParaRPr>
            </a:p>
          </p:txBody>
        </p:sp>
        <p:sp>
          <p:nvSpPr>
            <p:cNvPr id="92180" name="TextBox 58"/>
            <p:cNvSpPr txBox="1">
              <a:spLocks noChangeArrowheads="1"/>
            </p:cNvSpPr>
            <p:nvPr/>
          </p:nvSpPr>
          <p:spPr bwMode="auto">
            <a:xfrm>
              <a:off x="1844655" y="4641217"/>
              <a:ext cx="714380" cy="399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latin typeface="Times New Roman" panose="02020603050405020304" pitchFamily="18" charset="0"/>
                </a:rPr>
                <a:t>系数</a:t>
              </a:r>
            </a:p>
          </p:txBody>
        </p:sp>
        <p:sp>
          <p:nvSpPr>
            <p:cNvPr id="92181" name="TextBox 59"/>
            <p:cNvSpPr txBox="1">
              <a:spLocks noChangeArrowheads="1"/>
            </p:cNvSpPr>
            <p:nvPr/>
          </p:nvSpPr>
          <p:spPr bwMode="auto">
            <a:xfrm>
              <a:off x="2643174" y="4643446"/>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rPr>
                <a:t>指数</a:t>
              </a:r>
            </a:p>
          </p:txBody>
        </p:sp>
        <p:sp>
          <p:nvSpPr>
            <p:cNvPr id="92182" name="TextBox 61"/>
            <p:cNvSpPr txBox="1">
              <a:spLocks noChangeArrowheads="1"/>
            </p:cNvSpPr>
            <p:nvPr/>
          </p:nvSpPr>
          <p:spPr bwMode="auto">
            <a:xfrm>
              <a:off x="3571868" y="4643446"/>
              <a:ext cx="4286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AutoNum type="arabicPeriod"/>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AutoNum type="circleNumDbPlai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latin typeface="Times New Roman" panose="02020603050405020304" pitchFamily="18" charset="0"/>
                </a:rPr>
                <a:t>链</a:t>
              </a:r>
            </a:p>
          </p:txBody>
        </p:sp>
      </p:grpSp>
      <p:sp>
        <p:nvSpPr>
          <p:cNvPr id="4" name="灯片编号占位符 3"/>
          <p:cNvSpPr>
            <a:spLocks noGrp="1"/>
          </p:cNvSpPr>
          <p:nvPr>
            <p:ph type="sldNum" sz="quarter" idx="12"/>
          </p:nvPr>
        </p:nvSpPr>
        <p:spPr/>
        <p:txBody>
          <a:bodyPr/>
          <a:lstStyle/>
          <a:p>
            <a:pPr>
              <a:defRPr/>
            </a:pPr>
            <a:fld id="{7429A273-EDE1-460D-8E73-F28EFA7F18F5}" type="slidenum">
              <a:rPr lang="zh-CN" altLang="en-US" smtClean="0"/>
              <a:pPr>
                <a:defRPr/>
              </a:pPr>
              <a:t>98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a:t>多项式相加</a:t>
            </a:r>
          </a:p>
        </p:txBody>
      </p:sp>
      <p:sp>
        <p:nvSpPr>
          <p:cNvPr id="61443" name="内容占位符 2"/>
          <p:cNvSpPr>
            <a:spLocks noGrp="1"/>
          </p:cNvSpPr>
          <p:nvPr>
            <p:ph idx="1"/>
          </p:nvPr>
        </p:nvSpPr>
        <p:spPr>
          <a:xfrm>
            <a:off x="714375" y="2017713"/>
            <a:ext cx="8240713" cy="4114800"/>
          </a:xfrm>
        </p:spPr>
        <p:txBody>
          <a:bodyPr/>
          <a:lstStyle/>
          <a:p>
            <a:pPr marL="0" indent="0">
              <a:buFont typeface="Wingdings" panose="05000000000000000000" pitchFamily="2" charset="2"/>
              <a:buNone/>
            </a:pPr>
            <a:r>
              <a:rPr lang="zh-CN" altLang="en-US" sz="2800" dirty="0"/>
              <a:t>      根据一元多项式相加的运算规则：对于两个一元多项式中所有指数相同的项，对应指数相加，若其和不为零，则构成</a:t>
            </a:r>
            <a:r>
              <a:rPr lang="zh-CN" altLang="en-US" sz="2800" dirty="0">
                <a:latin typeface="Courier New" panose="02070309020205020404" pitchFamily="49" charset="0"/>
              </a:rPr>
              <a:t>“</a:t>
            </a:r>
            <a:r>
              <a:rPr lang="zh-CN" altLang="en-US" sz="2800" dirty="0"/>
              <a:t>和多项式</a:t>
            </a:r>
            <a:r>
              <a:rPr lang="zh-CN" altLang="en-US" sz="2800" dirty="0">
                <a:latin typeface="Courier New" panose="02070309020205020404" pitchFamily="49" charset="0"/>
              </a:rPr>
              <a:t>”</a:t>
            </a:r>
            <a:r>
              <a:rPr lang="zh-CN" altLang="en-US" sz="2800" dirty="0"/>
              <a:t>中的一项；对于两个一元多项式中所有指数不相同的项，则分别复抄到</a:t>
            </a:r>
            <a:r>
              <a:rPr lang="zh-CN" altLang="en-US" sz="2800" dirty="0">
                <a:latin typeface="Courier New" panose="02070309020205020404" pitchFamily="49" charset="0"/>
              </a:rPr>
              <a:t>“</a:t>
            </a:r>
            <a:r>
              <a:rPr lang="zh-CN" altLang="en-US" sz="2800" dirty="0"/>
              <a:t>和多项式</a:t>
            </a:r>
            <a:r>
              <a:rPr lang="zh-CN" altLang="en-US" sz="2800" dirty="0">
                <a:latin typeface="Courier New" panose="02070309020205020404" pitchFamily="49" charset="0"/>
              </a:rPr>
              <a:t>”</a:t>
            </a:r>
            <a:r>
              <a:rPr lang="zh-CN" altLang="en-US" sz="2800" dirty="0"/>
              <a:t>中去。</a:t>
            </a:r>
            <a:endParaRPr lang="en-US" altLang="zh-CN" sz="2800" dirty="0"/>
          </a:p>
          <a:p>
            <a:pPr marL="0" indent="0">
              <a:buFont typeface="Wingdings" panose="05000000000000000000" pitchFamily="2" charset="2"/>
              <a:buNone/>
            </a:pPr>
            <a:r>
              <a:rPr lang="zh-CN" altLang="en-US" sz="2800" dirty="0"/>
              <a:t>     一元多项式相加，其中一元多项式由线性链表表示：</a:t>
            </a:r>
            <a:endParaRPr lang="en-US" altLang="zh-CN" sz="2800" dirty="0"/>
          </a:p>
          <a:p>
            <a:pPr marL="0" indent="0">
              <a:buFont typeface="Wingdings" panose="05000000000000000000" pitchFamily="2" charset="2"/>
              <a:buNone/>
            </a:pPr>
            <a:r>
              <a:rPr lang="en-US" altLang="zh-CN" sz="2800" dirty="0">
                <a:latin typeface="Arial" panose="020B0604020202020204" pitchFamily="34" charset="0"/>
              </a:rPr>
              <a:t>     </a:t>
            </a:r>
            <a:r>
              <a:rPr lang="zh-CN" altLang="en-US" sz="2800" dirty="0">
                <a:latin typeface="Arial" panose="020B0604020202020204" pitchFamily="34" charset="0"/>
              </a:rPr>
              <a:t>  </a:t>
            </a:r>
            <a:r>
              <a:rPr lang="en-US" altLang="zh-CN" sz="2800" dirty="0">
                <a:latin typeface="Arial" panose="020B0604020202020204" pitchFamily="34" charset="0"/>
              </a:rPr>
              <a:t> A(x)=7+3x+9x</a:t>
            </a:r>
            <a:r>
              <a:rPr lang="en-US" altLang="zh-CN" sz="2800" baseline="30000" dirty="0">
                <a:latin typeface="Arial" panose="020B0604020202020204" pitchFamily="34" charset="0"/>
              </a:rPr>
              <a:t>8</a:t>
            </a:r>
            <a:r>
              <a:rPr lang="en-US" altLang="zh-CN" sz="2800" dirty="0">
                <a:latin typeface="Arial" panose="020B0604020202020204" pitchFamily="34" charset="0"/>
              </a:rPr>
              <a:t>+5x</a:t>
            </a:r>
            <a:r>
              <a:rPr lang="en-US" altLang="zh-CN" sz="2800" baseline="30000" dirty="0">
                <a:latin typeface="Arial" panose="020B0604020202020204" pitchFamily="34" charset="0"/>
              </a:rPr>
              <a:t>17</a:t>
            </a:r>
            <a:endParaRPr lang="en-US" altLang="zh-CN" sz="2800" dirty="0">
              <a:latin typeface="Arial" panose="020B0604020202020204" pitchFamily="34" charset="0"/>
            </a:endParaRPr>
          </a:p>
          <a:p>
            <a:pPr marL="0" indent="0">
              <a:buFont typeface="Wingdings" panose="05000000000000000000" pitchFamily="2" charset="2"/>
              <a:buNone/>
            </a:pPr>
            <a:r>
              <a:rPr lang="en-US" altLang="zh-CN" sz="2800" dirty="0">
                <a:latin typeface="Arial" panose="020B0604020202020204" pitchFamily="34" charset="0"/>
              </a:rPr>
              <a:t>        B(x)=8x+22x</a:t>
            </a:r>
            <a:r>
              <a:rPr lang="en-US" altLang="zh-CN" sz="2800" baseline="30000" dirty="0">
                <a:latin typeface="Arial" panose="020B0604020202020204" pitchFamily="34" charset="0"/>
              </a:rPr>
              <a:t>7</a:t>
            </a:r>
            <a:r>
              <a:rPr lang="en-US" altLang="zh-CN" sz="2800" dirty="0">
                <a:latin typeface="Arial" panose="020B0604020202020204" pitchFamily="34" charset="0"/>
              </a:rPr>
              <a:t>-9x</a:t>
            </a:r>
            <a:r>
              <a:rPr lang="en-US" altLang="zh-CN" sz="2800" baseline="30000" dirty="0">
                <a:latin typeface="Arial" panose="020B0604020202020204" pitchFamily="34" charset="0"/>
              </a:rPr>
              <a:t>8</a:t>
            </a:r>
            <a:endParaRPr lang="zh-CN" altLang="en-US" sz="2800" dirty="0"/>
          </a:p>
        </p:txBody>
      </p:sp>
      <p:sp>
        <p:nvSpPr>
          <p:cNvPr id="3" name="灯片编号占位符 2"/>
          <p:cNvSpPr>
            <a:spLocks noGrp="1"/>
          </p:cNvSpPr>
          <p:nvPr>
            <p:ph type="sldNum" sz="quarter" idx="12"/>
          </p:nvPr>
        </p:nvSpPr>
        <p:spPr/>
        <p:txBody>
          <a:bodyPr/>
          <a:lstStyle/>
          <a:p>
            <a:pPr>
              <a:defRPr/>
            </a:pPr>
            <a:fld id="{7429A273-EDE1-460D-8E73-F28EFA7F18F5}" type="slidenum">
              <a:rPr lang="zh-CN" altLang="en-US" smtClean="0"/>
              <a:pPr>
                <a:defRPr/>
              </a:pPr>
              <a:t>99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fade">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fade">
                                      <p:cBhvr>
                                        <p:cTn id="22" dur="500"/>
                                        <p:tgtEl>
                                          <p:spTgt spid="61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《数据结构(Java版)(第2版)》</Template>
  <TotalTime>11617</TotalTime>
  <Words>14190</Words>
  <Application>Microsoft Office PowerPoint</Application>
  <PresentationFormat>全屏显示(4:3)</PresentationFormat>
  <Paragraphs>1756</Paragraphs>
  <Slides>113</Slides>
  <Notes>44</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113</vt:i4>
      </vt:variant>
    </vt:vector>
  </HeadingPairs>
  <TitlesOfParts>
    <vt:vector size="132" baseType="lpstr">
      <vt:lpstr>方正舒体</vt:lpstr>
      <vt:lpstr>黑体</vt:lpstr>
      <vt:lpstr>华文楷体</vt:lpstr>
      <vt:lpstr>楷体</vt:lpstr>
      <vt:lpstr>宋体</vt:lpstr>
      <vt:lpstr>Arial</vt:lpstr>
      <vt:lpstr>Comic Sans MS</vt:lpstr>
      <vt:lpstr>Consolas</vt:lpstr>
      <vt:lpstr>Courier New</vt:lpstr>
      <vt:lpstr>Tahoma</vt:lpstr>
      <vt:lpstr>Times New Roman</vt:lpstr>
      <vt:lpstr>Wingdings</vt:lpstr>
      <vt:lpstr>Wingdings 2</vt:lpstr>
      <vt:lpstr>Crayons</vt:lpstr>
      <vt:lpstr>Blends</vt:lpstr>
      <vt:lpstr>公式</vt:lpstr>
      <vt:lpstr>Equation</vt:lpstr>
      <vt:lpstr>Visio</vt:lpstr>
      <vt:lpstr>写字板文档</vt:lpstr>
      <vt:lpstr>PowerPoint 演示文稿</vt:lpstr>
      <vt:lpstr>回顾   什么是数据结构？</vt:lpstr>
      <vt:lpstr>回顾  数据的逻辑结构</vt:lpstr>
      <vt:lpstr>回顾  数据的存储结构</vt:lpstr>
      <vt:lpstr>回顾  数据的存储结构</vt:lpstr>
      <vt:lpstr>回顾 什么是算法</vt:lpstr>
      <vt:lpstr>第2章   线性表</vt:lpstr>
      <vt:lpstr>第2章   线性表</vt:lpstr>
      <vt:lpstr>2.1   线性表的抽象数据类型</vt:lpstr>
      <vt:lpstr>2.1   线性表的抽象数据类型</vt:lpstr>
      <vt:lpstr>2.1   线性表的抽象数据类型</vt:lpstr>
      <vt:lpstr>2.1   线性表的抽象数据类型</vt:lpstr>
      <vt:lpstr>2.2   线性表的顺序表示和实现</vt:lpstr>
      <vt:lpstr>2.2   线性表的顺序表示和实现</vt:lpstr>
      <vt:lpstr>1.线性表的顺序存储结构 </vt:lpstr>
      <vt:lpstr>1.线性表的顺序存储结构 </vt:lpstr>
      <vt:lpstr>1.线性表的顺序存储结构 </vt:lpstr>
      <vt:lpstr>2. 顺序表类</vt:lpstr>
      <vt:lpstr>顺序表的Java语言实现</vt:lpstr>
      <vt:lpstr>2. 顺序表类</vt:lpstr>
      <vt:lpstr>3. 顺序表的插入和删除操作 </vt:lpstr>
      <vt:lpstr> 顺序表的插入操作 </vt:lpstr>
      <vt:lpstr>顺序表的插入算法</vt:lpstr>
      <vt:lpstr>顺序表的删除操作 </vt:lpstr>
      <vt:lpstr>顺序表的删除算法</vt:lpstr>
      <vt:lpstr>4.顺序表操作的效率分析</vt:lpstr>
      <vt:lpstr>4.顺序表操作的效率分析</vt:lpstr>
      <vt:lpstr>例：用顺序表类求解约瑟夫环问题。</vt:lpstr>
      <vt:lpstr>用顺序表类求解约瑟夫环问题</vt:lpstr>
      <vt:lpstr>用顺序表类求解约瑟夫环问题</vt:lpstr>
      <vt:lpstr>用顺序表类求解约瑟夫环问题</vt:lpstr>
      <vt:lpstr>用顺序表类求解约瑟夫环问题</vt:lpstr>
      <vt:lpstr>用顺序表类求解约瑟夫环问题</vt:lpstr>
      <vt:lpstr>5. 顺序表查找操作</vt:lpstr>
      <vt:lpstr>（2）比较对象相等的方法</vt:lpstr>
      <vt:lpstr>6. 顺序表的浅拷贝与深拷贝 </vt:lpstr>
      <vt:lpstr>（1）顺序表的浅拷贝 </vt:lpstr>
      <vt:lpstr>图2.6 顺序表的浅拷贝及其错误 </vt:lpstr>
      <vt:lpstr>图2.6 顺序表的浅拷贝及其错误 </vt:lpstr>
      <vt:lpstr>（2）顺序表的深拷贝 </vt:lpstr>
      <vt:lpstr>（2）顺序表的深拷贝 </vt:lpstr>
      <vt:lpstr>（2）顺序表的深拷贝 </vt:lpstr>
      <vt:lpstr>7.  顺序表比较相等 </vt:lpstr>
      <vt:lpstr>比较两个顺序表对象是否相等 </vt:lpstr>
      <vt:lpstr>比较两个顺序表对象是否相等 </vt:lpstr>
      <vt:lpstr>顺序表小结</vt:lpstr>
      <vt:lpstr>2.3   线性表的链式表示和实现</vt:lpstr>
      <vt:lpstr>2.3.1   线性表的链式存储结构</vt:lpstr>
      <vt:lpstr>2.3.1   线性表的链式存储结构</vt:lpstr>
      <vt:lpstr>2.3.1   线性表的链式存储结构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线性链表示例</vt:lpstr>
      <vt:lpstr>2.3.2  单链表</vt:lpstr>
      <vt:lpstr>单链表结点类</vt:lpstr>
      <vt:lpstr>单链表类 </vt:lpstr>
      <vt:lpstr>带头节点的单链表</vt:lpstr>
      <vt:lpstr>1.单链表中查找某个元素</vt:lpstr>
      <vt:lpstr>PowerPoint 演示文稿</vt:lpstr>
      <vt:lpstr>2.单链表中设置i位置的元素值</vt:lpstr>
      <vt:lpstr>3. 单链表的遍历操作 </vt:lpstr>
      <vt:lpstr>4. 单链表的插入操作 </vt:lpstr>
      <vt:lpstr>单链表的插入的不同情况</vt:lpstr>
      <vt:lpstr>完整的插入数据元素过程</vt:lpstr>
      <vt:lpstr>5. 单链表的删除操作 </vt:lpstr>
      <vt:lpstr>5. 单链表的删除不同情况 </vt:lpstr>
      <vt:lpstr>完整的删除元素过程</vt:lpstr>
      <vt:lpstr>6、单链表操作的效率分析 </vt:lpstr>
      <vt:lpstr>7. 单链表是递归结构 </vt:lpstr>
      <vt:lpstr>例1 采用单链表求解约瑟夫环问题</vt:lpstr>
      <vt:lpstr>例1 采用单链表求解约瑟夫环问题。</vt:lpstr>
      <vt:lpstr>例2 单链表逆转</vt:lpstr>
      <vt:lpstr>单链表的逆转</vt:lpstr>
      <vt:lpstr>8. 带头结点的单链表 </vt:lpstr>
      <vt:lpstr>8. 带头结点的单链表 </vt:lpstr>
      <vt:lpstr>不带头节点的单链表插入</vt:lpstr>
      <vt:lpstr>带头节点的单链表插入</vt:lpstr>
      <vt:lpstr>例3  建立排序的单链表</vt:lpstr>
      <vt:lpstr>单链表的拷贝</vt:lpstr>
      <vt:lpstr>单链表的深拷贝</vt:lpstr>
      <vt:lpstr>判等</vt:lpstr>
      <vt:lpstr>9. 循环单链表 </vt:lpstr>
      <vt:lpstr>2.3.3   双链表</vt:lpstr>
      <vt:lpstr>1.双链表结点</vt:lpstr>
      <vt:lpstr>2. 双链表类 </vt:lpstr>
      <vt:lpstr>3. 双链表的操作</vt:lpstr>
      <vt:lpstr>3.双链表的插入和删除操作</vt:lpstr>
      <vt:lpstr>（2）删除 </vt:lpstr>
      <vt:lpstr>4. 循环双链表 </vt:lpstr>
      <vt:lpstr>综合习题:一元多项式的表示及相加 </vt:lpstr>
      <vt:lpstr>一元多项式的顺序表示</vt:lpstr>
      <vt:lpstr>一元多项式的链式表示</vt:lpstr>
      <vt:lpstr>多项式相加</vt:lpstr>
      <vt:lpstr>运算如图：</vt:lpstr>
      <vt:lpstr>算法实现</vt:lpstr>
      <vt:lpstr>1、建立多项式的链式存储结构</vt:lpstr>
      <vt:lpstr>2、实现加法运算</vt:lpstr>
      <vt:lpstr>3、main函数调用</vt:lpstr>
      <vt:lpstr>线性表总结</vt:lpstr>
      <vt:lpstr>线性表的抽象数据类型</vt:lpstr>
      <vt:lpstr>线性表总结</vt:lpstr>
      <vt:lpstr>2. 线性表的顺序表示</vt:lpstr>
      <vt:lpstr>线性表总结</vt:lpstr>
      <vt:lpstr>3. 线性表的链式表示</vt:lpstr>
      <vt:lpstr>3. 线性表的链式表示</vt:lpstr>
      <vt:lpstr>线性表总结</vt:lpstr>
      <vt:lpstr>第二章作业</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webuser</cp:lastModifiedBy>
  <cp:revision>394</cp:revision>
  <dcterms:created xsi:type="dcterms:W3CDTF">2008-07-15T00:31:26Z</dcterms:created>
  <dcterms:modified xsi:type="dcterms:W3CDTF">2020-10-06T05:29:42Z</dcterms:modified>
</cp:coreProperties>
</file>